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handoutMasterIdLst>
    <p:handoutMasterId r:id="rId53"/>
  </p:handoutMasterIdLst>
  <p:sldIdLst>
    <p:sldId id="259" r:id="rId2"/>
    <p:sldId id="260" r:id="rId3"/>
    <p:sldId id="258" r:id="rId4"/>
    <p:sldId id="390" r:id="rId5"/>
    <p:sldId id="370" r:id="rId6"/>
    <p:sldId id="391" r:id="rId7"/>
    <p:sldId id="338" r:id="rId8"/>
    <p:sldId id="340" r:id="rId9"/>
    <p:sldId id="262" r:id="rId10"/>
    <p:sldId id="263" r:id="rId11"/>
    <p:sldId id="373" r:id="rId12"/>
    <p:sldId id="374" r:id="rId13"/>
    <p:sldId id="375" r:id="rId14"/>
    <p:sldId id="392" r:id="rId15"/>
    <p:sldId id="393" r:id="rId16"/>
    <p:sldId id="394" r:id="rId17"/>
    <p:sldId id="378" r:id="rId18"/>
    <p:sldId id="395" r:id="rId19"/>
    <p:sldId id="379" r:id="rId20"/>
    <p:sldId id="380" r:id="rId21"/>
    <p:sldId id="388" r:id="rId22"/>
    <p:sldId id="280" r:id="rId23"/>
    <p:sldId id="387" r:id="rId24"/>
    <p:sldId id="266" r:id="rId25"/>
    <p:sldId id="267" r:id="rId26"/>
    <p:sldId id="389" r:id="rId27"/>
    <p:sldId id="396" r:id="rId28"/>
    <p:sldId id="397" r:id="rId29"/>
    <p:sldId id="398" r:id="rId30"/>
    <p:sldId id="399" r:id="rId31"/>
    <p:sldId id="400" r:id="rId32"/>
    <p:sldId id="401" r:id="rId33"/>
    <p:sldId id="402" r:id="rId34"/>
    <p:sldId id="403" r:id="rId35"/>
    <p:sldId id="404" r:id="rId36"/>
    <p:sldId id="405" r:id="rId37"/>
    <p:sldId id="406" r:id="rId38"/>
    <p:sldId id="407" r:id="rId39"/>
    <p:sldId id="408" r:id="rId40"/>
    <p:sldId id="409" r:id="rId41"/>
    <p:sldId id="410" r:id="rId42"/>
    <p:sldId id="411" r:id="rId43"/>
    <p:sldId id="412" r:id="rId44"/>
    <p:sldId id="413" r:id="rId45"/>
    <p:sldId id="414" r:id="rId46"/>
    <p:sldId id="415" r:id="rId47"/>
    <p:sldId id="416" r:id="rId48"/>
    <p:sldId id="417" r:id="rId49"/>
    <p:sldId id="418" r:id="rId50"/>
    <p:sldId id="279"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A577"/>
    <a:srgbClr val="527FC2"/>
    <a:srgbClr val="7C8CDA"/>
    <a:srgbClr val="81ABD5"/>
    <a:srgbClr val="ACC1EA"/>
    <a:srgbClr val="FFFFCC"/>
    <a:srgbClr val="6DA357"/>
    <a:srgbClr val="8193EF"/>
    <a:srgbClr val="D2BD88"/>
    <a:srgbClr val="BDC5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9" autoAdjust="0"/>
    <p:restoredTop sz="94660"/>
  </p:normalViewPr>
  <p:slideViewPr>
    <p:cSldViewPr snapToGrid="0" snapToObjects="1">
      <p:cViewPr varScale="1">
        <p:scale>
          <a:sx n="108" d="100"/>
          <a:sy n="108" d="100"/>
        </p:scale>
        <p:origin x="-1086" y="-78"/>
      </p:cViewPr>
      <p:guideLst>
        <p:guide orient="horz" pos="717"/>
        <p:guide pos="3878"/>
      </p:guideLst>
    </p:cSldViewPr>
  </p:slideViewPr>
  <p:notesTextViewPr>
    <p:cViewPr>
      <p:scale>
        <a:sx n="100" d="100"/>
        <a:sy n="100" d="100"/>
      </p:scale>
      <p:origin x="0" y="0"/>
    </p:cViewPr>
  </p:notesTextViewPr>
  <p:sorterViewPr>
    <p:cViewPr>
      <p:scale>
        <a:sx n="140" d="100"/>
        <a:sy n="140" d="100"/>
      </p:scale>
      <p:origin x="0" y="8052"/>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80"/>
      <c:rotY val="0"/>
      <c:rAngAx val="0"/>
      <c:perspective val="30"/>
    </c:view3D>
    <c:floor>
      <c:thickness val="0"/>
    </c:floor>
    <c:sideWall>
      <c:thickness val="0"/>
    </c:sideWall>
    <c:backWall>
      <c:thickness val="0"/>
    </c:backWall>
    <c:plotArea>
      <c:layout/>
      <c:pie3DChart>
        <c:varyColors val="1"/>
        <c:ser>
          <c:idx val="0"/>
          <c:order val="0"/>
          <c:spPr>
            <a:ln w="19050">
              <a:solidFill>
                <a:schemeClr val="tx1"/>
              </a:solidFill>
            </a:ln>
            <a:effectLst>
              <a:outerShdw blurRad="50800" dist="38100" dir="2700000" algn="tl" rotWithShape="0">
                <a:prstClr val="black">
                  <a:alpha val="40000"/>
                </a:prstClr>
              </a:outerShdw>
            </a:effectLst>
          </c:spPr>
          <c:explosion val="25"/>
          <c:dPt>
            <c:idx val="0"/>
            <c:bubble3D val="0"/>
            <c:explosion val="0"/>
            <c:spPr>
              <a:solidFill>
                <a:srgbClr val="93A682"/>
              </a:solidFill>
              <a:ln w="19050">
                <a:solidFill>
                  <a:schemeClr val="tx1"/>
                </a:solidFill>
              </a:ln>
              <a:effectLst>
                <a:outerShdw blurRad="50800" dist="38100" dir="2700000" algn="tl" rotWithShape="0">
                  <a:prstClr val="black">
                    <a:alpha val="40000"/>
                  </a:prstClr>
                </a:outerShdw>
              </a:effectLst>
            </c:spPr>
          </c:dPt>
          <c:dPt>
            <c:idx val="1"/>
            <c:bubble3D val="0"/>
            <c:explosion val="0"/>
            <c:spPr>
              <a:solidFill>
                <a:srgbClr val="CFA577"/>
              </a:solidFill>
              <a:ln w="19050">
                <a:solidFill>
                  <a:schemeClr val="tx1"/>
                </a:solidFill>
              </a:ln>
              <a:effectLst>
                <a:outerShdw blurRad="50800" dist="38100" dir="2700000" algn="tl" rotWithShape="0">
                  <a:prstClr val="black">
                    <a:alpha val="40000"/>
                  </a:prstClr>
                </a:outerShdw>
              </a:effectLst>
            </c:spPr>
          </c:dPt>
          <c:dPt>
            <c:idx val="2"/>
            <c:bubble3D val="0"/>
            <c:explosion val="0"/>
            <c:spPr>
              <a:solidFill>
                <a:srgbClr val="B0CAFE"/>
              </a:solidFill>
              <a:ln w="19050">
                <a:solidFill>
                  <a:schemeClr val="tx1"/>
                </a:solidFill>
              </a:ln>
              <a:effectLst>
                <a:outerShdw blurRad="50800" dist="38100" dir="2700000" algn="tl" rotWithShape="0">
                  <a:prstClr val="black">
                    <a:alpha val="40000"/>
                  </a:prstClr>
                </a:outerShdw>
              </a:effectLst>
            </c:spPr>
          </c:dPt>
          <c:dPt>
            <c:idx val="3"/>
            <c:bubble3D val="0"/>
            <c:explosion val="0"/>
            <c:spPr>
              <a:solidFill>
                <a:srgbClr val="9EC87E"/>
              </a:solidFill>
              <a:ln w="19050">
                <a:solidFill>
                  <a:schemeClr val="tx1"/>
                </a:solidFill>
              </a:ln>
              <a:effectLst>
                <a:outerShdw blurRad="50800" dist="38100" dir="2700000" algn="tl" rotWithShape="0">
                  <a:prstClr val="black">
                    <a:alpha val="40000"/>
                  </a:prstClr>
                </a:outerShdw>
              </a:effectLst>
            </c:spPr>
          </c:dPt>
          <c:dPt>
            <c:idx val="4"/>
            <c:bubble3D val="0"/>
            <c:explosion val="0"/>
          </c:dPt>
          <c:dPt>
            <c:idx val="5"/>
            <c:bubble3D val="0"/>
            <c:explosion val="0"/>
            <c:spPr>
              <a:solidFill>
                <a:srgbClr val="C6624E"/>
              </a:solidFill>
              <a:ln w="19050">
                <a:solidFill>
                  <a:schemeClr val="tx1"/>
                </a:solidFill>
              </a:ln>
              <a:effectLst>
                <a:outerShdw blurRad="50800" dist="38100" dir="2700000" algn="tl" rotWithShape="0">
                  <a:prstClr val="black">
                    <a:alpha val="40000"/>
                  </a:prstClr>
                </a:outerShdw>
              </a:effectLst>
            </c:spPr>
          </c:dPt>
          <c:dPt>
            <c:idx val="6"/>
            <c:bubble3D val="0"/>
            <c:explosion val="0"/>
            <c:spPr>
              <a:solidFill>
                <a:srgbClr val="7C8CDA"/>
              </a:solidFill>
              <a:ln w="19050">
                <a:solidFill>
                  <a:schemeClr val="tx1"/>
                </a:solidFill>
              </a:ln>
              <a:effectLst>
                <a:outerShdw blurRad="50800" dist="38100" dir="2700000" algn="tl" rotWithShape="0">
                  <a:prstClr val="black">
                    <a:alpha val="40000"/>
                  </a:prstClr>
                </a:outerShdw>
              </a:effectLst>
            </c:spPr>
          </c:dPt>
          <c:cat>
            <c:strRef>
              <c:f>Sheet1!$B$2:$B$8</c:f>
              <c:strCache>
                <c:ptCount val="7"/>
                <c:pt idx="0">
                  <c:v>ss</c:v>
                </c:pt>
                <c:pt idx="1">
                  <c:v>in sec</c:v>
                </c:pt>
                <c:pt idx="2">
                  <c:v>medicare</c:v>
                </c:pt>
                <c:pt idx="3">
                  <c:v>other </c:v>
                </c:pt>
                <c:pt idx="4">
                  <c:v>trans</c:v>
                </c:pt>
                <c:pt idx="5">
                  <c:v>net int</c:v>
                </c:pt>
                <c:pt idx="6">
                  <c:v>def</c:v>
                </c:pt>
              </c:strCache>
            </c:strRef>
          </c:cat>
          <c:val>
            <c:numRef>
              <c:f>Sheet1!$C$2:$C$8</c:f>
              <c:numCache>
                <c:formatCode>General</c:formatCode>
                <c:ptCount val="7"/>
                <c:pt idx="0">
                  <c:v>20.5</c:v>
                </c:pt>
                <c:pt idx="1">
                  <c:v>18</c:v>
                </c:pt>
                <c:pt idx="2">
                  <c:v>23.8</c:v>
                </c:pt>
                <c:pt idx="3">
                  <c:v>9.1999999999999993</c:v>
                </c:pt>
                <c:pt idx="4">
                  <c:v>2.7</c:v>
                </c:pt>
                <c:pt idx="5">
                  <c:v>5.7</c:v>
                </c:pt>
                <c:pt idx="6">
                  <c:v>20.100000000000001</c:v>
                </c:pt>
              </c:numCache>
            </c:numRef>
          </c:val>
        </c:ser>
        <c:dLbls>
          <c:showLegendKey val="0"/>
          <c:showVal val="0"/>
          <c:showCatName val="0"/>
          <c:showSerName val="0"/>
          <c:showPercent val="0"/>
          <c:showBubbleSize val="0"/>
          <c:showLeaderLines val="1"/>
        </c:dLbls>
      </c:pie3DChart>
    </c:plotArea>
    <c:plotVisOnly val="1"/>
    <c:dispBlanksAs val="gap"/>
    <c:showDLblsOverMax val="0"/>
  </c:chart>
  <c:spPr>
    <a:scene3d>
      <a:camera prst="orthographicFront"/>
      <a:lightRig rig="threePt" dir="t"/>
    </a:scene3d>
    <a:sp3d/>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80"/>
      <c:rotY val="0"/>
      <c:rAngAx val="0"/>
      <c:perspective val="20"/>
    </c:view3D>
    <c:floor>
      <c:thickness val="0"/>
    </c:floor>
    <c:sideWall>
      <c:thickness val="0"/>
    </c:sideWall>
    <c:backWall>
      <c:thickness val="0"/>
    </c:backWall>
    <c:plotArea>
      <c:layout/>
      <c:pie3DChart>
        <c:varyColors val="1"/>
        <c:ser>
          <c:idx val="0"/>
          <c:order val="0"/>
          <c:spPr>
            <a:ln w="19050">
              <a:solidFill>
                <a:schemeClr val="tx1"/>
              </a:solidFill>
            </a:ln>
          </c:spPr>
          <c:dPt>
            <c:idx val="0"/>
            <c:bubble3D val="0"/>
            <c:spPr>
              <a:solidFill>
                <a:srgbClr val="BDC59F"/>
              </a:solidFill>
              <a:ln w="19050">
                <a:solidFill>
                  <a:schemeClr val="tx1"/>
                </a:solidFill>
              </a:ln>
            </c:spPr>
          </c:dPt>
          <c:dPt>
            <c:idx val="1"/>
            <c:bubble3D val="0"/>
            <c:spPr>
              <a:solidFill>
                <a:srgbClr val="D2BD88"/>
              </a:solidFill>
              <a:ln w="19050">
                <a:solidFill>
                  <a:schemeClr val="tx1"/>
                </a:solidFill>
              </a:ln>
            </c:spPr>
          </c:dPt>
          <c:dPt>
            <c:idx val="2"/>
            <c:bubble3D val="0"/>
            <c:spPr>
              <a:solidFill>
                <a:srgbClr val="8193EF"/>
              </a:solidFill>
              <a:ln w="19050">
                <a:solidFill>
                  <a:schemeClr val="tx1"/>
                </a:solidFill>
              </a:ln>
            </c:spPr>
          </c:dPt>
          <c:dPt>
            <c:idx val="3"/>
            <c:bubble3D val="0"/>
            <c:spPr>
              <a:solidFill>
                <a:srgbClr val="6DA357"/>
              </a:solidFill>
              <a:ln w="19050">
                <a:solidFill>
                  <a:schemeClr val="tx1"/>
                </a:solidFill>
              </a:ln>
            </c:spPr>
          </c:dPt>
          <c:dPt>
            <c:idx val="4"/>
            <c:bubble3D val="0"/>
            <c:spPr>
              <a:solidFill>
                <a:srgbClr val="FFFFCC"/>
              </a:solidFill>
              <a:ln w="19050">
                <a:solidFill>
                  <a:schemeClr val="tx1"/>
                </a:solidFill>
              </a:ln>
            </c:spPr>
          </c:dPt>
          <c:dPt>
            <c:idx val="5"/>
            <c:bubble3D val="0"/>
            <c:spPr>
              <a:solidFill>
                <a:srgbClr val="ACC1EA"/>
              </a:solidFill>
              <a:ln w="19050">
                <a:solidFill>
                  <a:schemeClr val="tx1"/>
                </a:solidFill>
              </a:ln>
            </c:spPr>
          </c:dPt>
          <c:dPt>
            <c:idx val="7"/>
            <c:bubble3D val="0"/>
            <c:spPr>
              <a:solidFill>
                <a:srgbClr val="527FC2"/>
              </a:solidFill>
              <a:ln w="19050">
                <a:solidFill>
                  <a:schemeClr val="tx1"/>
                </a:solidFill>
              </a:ln>
            </c:spPr>
          </c:dPt>
          <c:cat>
            <c:strRef>
              <c:f>Sheet1!$O$2:$O$9</c:f>
              <c:strCache>
                <c:ptCount val="8"/>
                <c:pt idx="0">
                  <c:v>education</c:v>
                </c:pt>
                <c:pt idx="1">
                  <c:v>admin</c:v>
                </c:pt>
                <c:pt idx="2">
                  <c:v>intertest</c:v>
                </c:pt>
                <c:pt idx="3">
                  <c:v>liquor st</c:v>
                </c:pt>
                <c:pt idx="4">
                  <c:v>trans</c:v>
                </c:pt>
                <c:pt idx="5">
                  <c:v>police</c:v>
                </c:pt>
                <c:pt idx="6">
                  <c:v>public health</c:v>
                </c:pt>
                <c:pt idx="7">
                  <c:v>insurance tr</c:v>
                </c:pt>
              </c:strCache>
            </c:strRef>
          </c:cat>
          <c:val>
            <c:numRef>
              <c:f>Sheet1!$P$2:$P$9</c:f>
              <c:numCache>
                <c:formatCode>General</c:formatCode>
                <c:ptCount val="8"/>
                <c:pt idx="0">
                  <c:v>29.1</c:v>
                </c:pt>
                <c:pt idx="1">
                  <c:v>24.7</c:v>
                </c:pt>
                <c:pt idx="2">
                  <c:v>3.4</c:v>
                </c:pt>
                <c:pt idx="3">
                  <c:v>7</c:v>
                </c:pt>
                <c:pt idx="4">
                  <c:v>5.4</c:v>
                </c:pt>
                <c:pt idx="5">
                  <c:v>4.5</c:v>
                </c:pt>
                <c:pt idx="6">
                  <c:v>17.7</c:v>
                </c:pt>
                <c:pt idx="7">
                  <c:v>8.1999999999999993</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259016"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a:latin typeface="Times New Roman" pitchFamily="-110" charset="0"/>
              </a:rPr>
              <a:t>Micro Only</a:t>
            </a:r>
            <a:r>
              <a:rPr kumimoji="0" lang="en-US" sz="2000" b="0">
                <a:latin typeface="Times New Roman" pitchFamily="-110" charset="0"/>
              </a:rPr>
              <a:t>  </a:t>
            </a:r>
            <a:r>
              <a:rPr kumimoji="0" lang="en-US" sz="2000">
                <a:latin typeface="Times New Roman" pitchFamily="-110" charset="0"/>
              </a:rPr>
              <a:t>Text</a:t>
            </a:r>
            <a:r>
              <a:rPr kumimoji="0" lang="en-US" sz="2000" b="0">
                <a:latin typeface="Times New Roman" pitchFamily="-110" charset="0"/>
              </a:rPr>
              <a:t> </a:t>
            </a:r>
            <a:r>
              <a:rPr kumimoji="0" lang="en-US" sz="2000" b="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6</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6</a:t>
            </a:r>
            <a:endParaRPr kumimoji="0" lang="en-US" sz="2000" b="0" dirty="0">
              <a:latin typeface="Times New Roman" pitchFamily="-110" charset="0"/>
            </a:endParaRPr>
          </a:p>
        </p:txBody>
      </p:sp>
      <p:sp>
        <p:nvSpPr>
          <p:cNvPr id="30" name="Text Box 143"/>
          <p:cNvSpPr txBox="1">
            <a:spLocks noChangeArrowheads="1"/>
          </p:cNvSpPr>
          <p:nvPr userDrawn="1"/>
        </p:nvSpPr>
        <p:spPr bwMode="auto">
          <a:xfrm>
            <a:off x="1497486" y="4233903"/>
            <a:ext cx="225260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a:latin typeface="Times New Roman" pitchFamily="-110" charset="0"/>
              </a:rPr>
              <a:t>Macro Only</a:t>
            </a:r>
            <a:r>
              <a:rPr kumimoji="0" lang="en-US" sz="2000" b="0">
                <a:latin typeface="Times New Roman" pitchFamily="-110" charset="0"/>
              </a:rPr>
              <a:t> </a:t>
            </a:r>
            <a:r>
              <a:rPr kumimoji="0" lang="en-US" sz="2000">
                <a:latin typeface="Times New Roman" pitchFamily="-110" charset="0"/>
              </a:rPr>
              <a:t>Text</a:t>
            </a:r>
            <a:r>
              <a:rPr kumimoji="0" lang="en-US" sz="2000" b="0">
                <a:latin typeface="Times New Roman" pitchFamily="-110" charset="0"/>
              </a:rPr>
              <a:t> </a:t>
            </a:r>
            <a:r>
              <a:rPr kumimoji="0" lang="en-US" sz="2000" b="0">
                <a:latin typeface="Times New Roman" pitchFamily="-110" charset="0"/>
                <a:ea typeface="Times New Roman" pitchFamily="-110" charset="0"/>
                <a:cs typeface="Times New Roman" pitchFamily="-110" charset="0"/>
              </a:rPr>
              <a:t>—</a:t>
            </a:r>
          </a:p>
        </p:txBody>
      </p:sp>
      <p:sp>
        <p:nvSpPr>
          <p:cNvPr id="31" name="Text Box 144"/>
          <p:cNvSpPr txBox="1">
            <a:spLocks noChangeArrowheads="1"/>
          </p:cNvSpPr>
          <p:nvPr userDrawn="1"/>
        </p:nvSpPr>
        <p:spPr bwMode="auto">
          <a:xfrm>
            <a:off x="3783415" y="423390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32" name="Text Box 145"/>
          <p:cNvSpPr txBox="1">
            <a:spLocks noChangeArrowheads="1"/>
          </p:cNvSpPr>
          <p:nvPr userDrawn="1"/>
        </p:nvSpPr>
        <p:spPr bwMode="auto">
          <a:xfrm>
            <a:off x="4936124" y="423390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6</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lstStyle/>
          <a:p>
            <a:r>
              <a:rPr lang="en-US" dirty="0" smtClean="0"/>
              <a:t>Economics of Collective Decision-Making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565330"/>
            <a:ext cx="8932985" cy="433177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581652"/>
            <a:ext cx="8883750" cy="4253459"/>
          </a:xfrm>
        </p:spPr>
        <p:txBody>
          <a:bodyPr/>
          <a:lstStyle/>
          <a:p>
            <a:pPr>
              <a:lnSpc>
                <a:spcPct val="90000"/>
              </a:lnSpc>
            </a:pPr>
            <a:r>
              <a:rPr lang="en-US" sz="2700" dirty="0">
                <a:solidFill>
                  <a:srgbClr val="32302A"/>
                </a:solidFill>
                <a:ea typeface="ＭＳ Ｐゴシック" pitchFamily="-107" charset="-128"/>
                <a:cs typeface="ＭＳ Ｐゴシック" pitchFamily="-107" charset="-128"/>
              </a:rPr>
              <a:t>When collective decisions are made legislatively, voters must choose among candidates who represent a bundle </a:t>
            </a:r>
            <a:r>
              <a:rPr lang="en-US" sz="2700" dirty="0" smtClean="0">
                <a:solidFill>
                  <a:srgbClr val="32302A"/>
                </a:solidFill>
                <a:ea typeface="ＭＳ Ｐゴシック" pitchFamily="-107" charset="-128"/>
                <a:cs typeface="ＭＳ Ｐゴシック" pitchFamily="-107" charset="-128"/>
              </a:rPr>
              <a:t/>
            </a:r>
            <a:br>
              <a:rPr lang="en-US" sz="2700" dirty="0" smtClean="0">
                <a:solidFill>
                  <a:srgbClr val="32302A"/>
                </a:solidFill>
                <a:ea typeface="ＭＳ Ｐゴシック" pitchFamily="-107" charset="-128"/>
                <a:cs typeface="ＭＳ Ｐゴシック" pitchFamily="-107" charset="-128"/>
              </a:rPr>
            </a:br>
            <a:r>
              <a:rPr lang="en-US" sz="2700" dirty="0" smtClean="0">
                <a:solidFill>
                  <a:srgbClr val="32302A"/>
                </a:solidFill>
                <a:ea typeface="ＭＳ Ｐゴシック" pitchFamily="-107" charset="-128"/>
                <a:cs typeface="ＭＳ Ｐゴシック" pitchFamily="-107" charset="-128"/>
              </a:rPr>
              <a:t>of </a:t>
            </a:r>
            <a:r>
              <a:rPr lang="en-US" sz="2700" dirty="0">
                <a:solidFill>
                  <a:srgbClr val="32302A"/>
                </a:solidFill>
                <a:ea typeface="ＭＳ Ｐゴシック" pitchFamily="-107" charset="-128"/>
                <a:cs typeface="ＭＳ Ｐゴシック" pitchFamily="-107" charset="-128"/>
              </a:rPr>
              <a:t>positions on issues</a:t>
            </a:r>
            <a:r>
              <a:rPr lang="en-US" sz="2700" dirty="0" smtClean="0">
                <a:solidFill>
                  <a:srgbClr val="32302A"/>
                </a:solidFill>
                <a:ea typeface="ＭＳ Ｐゴシック" pitchFamily="-107" charset="-128"/>
                <a:cs typeface="ＭＳ Ｐゴシック" pitchFamily="-107" charset="-128"/>
              </a:rPr>
              <a:t>.</a:t>
            </a:r>
          </a:p>
          <a:p>
            <a:pPr>
              <a:lnSpc>
                <a:spcPct val="90000"/>
              </a:lnSpc>
            </a:pPr>
            <a:r>
              <a:rPr lang="en-US" sz="2700" dirty="0">
                <a:solidFill>
                  <a:srgbClr val="32302A"/>
                </a:solidFill>
                <a:ea typeface="ＭＳ Ｐゴシック" pitchFamily="-107" charset="-128"/>
                <a:cs typeface="ＭＳ Ｐゴシック" pitchFamily="-107" charset="-128"/>
              </a:rPr>
              <a:t>Income and influence are distributed differently in the two sectors</a:t>
            </a:r>
            <a:r>
              <a:rPr lang="en-US" sz="2700" dirty="0" smtClean="0">
                <a:solidFill>
                  <a:srgbClr val="32302A"/>
                </a:solidFill>
                <a:ea typeface="ＭＳ Ｐゴシック" pitchFamily="-107" charset="-128"/>
                <a:cs typeface="ＭＳ Ｐゴシック" pitchFamily="-107" charset="-128"/>
              </a:rPr>
              <a:t>.</a:t>
            </a:r>
            <a:endParaRPr lang="en-US" sz="2700" dirty="0">
              <a:solidFill>
                <a:srgbClr val="32302A"/>
              </a:solidFill>
              <a:ea typeface="ＭＳ Ｐゴシック" pitchFamily="-107" charset="-128"/>
              <a:cs typeface="ＭＳ Ｐゴシック" pitchFamily="-107" charset="-128"/>
            </a:endParaRPr>
          </a:p>
        </p:txBody>
      </p:sp>
      <p:sp>
        <p:nvSpPr>
          <p:cNvPr id="6" name="Title 1"/>
          <p:cNvSpPr>
            <a:spLocks noGrp="1"/>
          </p:cNvSpPr>
          <p:nvPr>
            <p:ph type="title"/>
          </p:nvPr>
        </p:nvSpPr>
        <p:spPr>
          <a:xfrm>
            <a:off x="119569" y="170061"/>
            <a:ext cx="8904855" cy="1232536"/>
          </a:xfrm>
        </p:spPr>
        <p:txBody>
          <a:bodyPr/>
          <a:lstStyle/>
          <a:p>
            <a:r>
              <a:rPr lang="en-US" dirty="0"/>
              <a:t>Differences and Similarities Between</a:t>
            </a:r>
            <a:br>
              <a:rPr lang="en-US" dirty="0"/>
            </a:br>
            <a:r>
              <a:rPr lang="en-US" dirty="0"/>
              <a:t>Government and Markets</a:t>
            </a:r>
          </a:p>
        </p:txBody>
      </p:sp>
    </p:spTree>
    <p:extLst>
      <p:ext uri="{BB962C8B-B14F-4D97-AF65-F5344CB8AC3E}">
        <p14:creationId xmlns:p14="http://schemas.microsoft.com/office/powerpoint/2010/main" val="41219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Political Decision Making:</a:t>
            </a:r>
            <a:br>
              <a:rPr lang="en-US" dirty="0"/>
            </a:br>
            <a:r>
              <a:rPr lang="en-US" dirty="0"/>
              <a:t>An Overview</a:t>
            </a:r>
          </a:p>
        </p:txBody>
      </p:sp>
    </p:spTree>
    <p:extLst>
      <p:ext uri="{BB962C8B-B14F-4D97-AF65-F5344CB8AC3E}">
        <p14:creationId xmlns:p14="http://schemas.microsoft.com/office/powerpoint/2010/main" val="3731032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055716"/>
            <a:ext cx="8932985" cy="479086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Public Choice Analysis</a:t>
            </a:r>
            <a:endParaRPr lang="en-US" dirty="0"/>
          </a:p>
        </p:txBody>
      </p:sp>
      <p:sp>
        <p:nvSpPr>
          <p:cNvPr id="3" name="Content Placeholder 2"/>
          <p:cNvSpPr>
            <a:spLocks noGrp="1"/>
          </p:cNvSpPr>
          <p:nvPr>
            <p:ph idx="1"/>
          </p:nvPr>
        </p:nvSpPr>
        <p:spPr>
          <a:xfrm>
            <a:off x="140675" y="1084775"/>
            <a:ext cx="8883750" cy="4761806"/>
          </a:xfrm>
        </p:spPr>
        <p:txBody>
          <a:bodyPr/>
          <a:lstStyle/>
          <a:p>
            <a:r>
              <a:rPr lang="en-US" sz="2600" b="1" i="1" dirty="0">
                <a:solidFill>
                  <a:srgbClr val="32302A"/>
                </a:solidFill>
              </a:rPr>
              <a:t>Public Choice analysis</a:t>
            </a:r>
            <a:r>
              <a:rPr lang="en-US" sz="2600" dirty="0">
                <a:solidFill>
                  <a:srgbClr val="32302A"/>
                </a:solidFill>
              </a:rPr>
              <a:t/>
            </a:r>
            <a:br>
              <a:rPr lang="en-US" sz="2600" dirty="0">
                <a:solidFill>
                  <a:srgbClr val="32302A"/>
                </a:solidFill>
              </a:rPr>
            </a:br>
            <a:r>
              <a:rPr lang="en-US" sz="2600" dirty="0">
                <a:solidFill>
                  <a:srgbClr val="32302A"/>
                </a:solidFill>
              </a:rPr>
              <a:t>– applies the tools of economics to the </a:t>
            </a:r>
            <a:r>
              <a:rPr lang="en-US" sz="2600" dirty="0" smtClean="0">
                <a:solidFill>
                  <a:srgbClr val="32302A"/>
                </a:solidFill>
              </a:rPr>
              <a:t>political process in order </a:t>
            </a:r>
            <a:r>
              <a:rPr lang="en-US" sz="2600" dirty="0">
                <a:solidFill>
                  <a:srgbClr val="32302A"/>
                </a:solidFill>
              </a:rPr>
              <a:t>to provide insight concerning </a:t>
            </a:r>
            <a:r>
              <a:rPr lang="en-US" sz="2600" dirty="0" smtClean="0">
                <a:solidFill>
                  <a:srgbClr val="32302A"/>
                </a:solidFill>
              </a:rPr>
              <a:t>how </a:t>
            </a:r>
            <a:r>
              <a:rPr lang="en-US" sz="2600" dirty="0">
                <a:solidFill>
                  <a:srgbClr val="32302A"/>
                </a:solidFill>
              </a:rPr>
              <a:t>the process works. </a:t>
            </a:r>
            <a:endParaRPr lang="en-US" sz="2600" dirty="0" smtClean="0">
              <a:solidFill>
                <a:srgbClr val="32302A"/>
              </a:solidFill>
            </a:endParaRPr>
          </a:p>
          <a:p>
            <a:r>
              <a:rPr lang="en-US" sz="2600" dirty="0">
                <a:solidFill>
                  <a:srgbClr val="32302A"/>
                </a:solidFill>
              </a:rPr>
              <a:t>Self-interested behavior is present in both market and political sectors.</a:t>
            </a:r>
          </a:p>
          <a:p>
            <a:r>
              <a:rPr lang="en-US" sz="2600" dirty="0">
                <a:solidFill>
                  <a:srgbClr val="32302A"/>
                </a:solidFill>
              </a:rPr>
              <a:t>The political process can be viewed as a complex interaction </a:t>
            </a:r>
            <a:r>
              <a:rPr lang="en-US" sz="2600" dirty="0" smtClean="0">
                <a:solidFill>
                  <a:srgbClr val="32302A"/>
                </a:solidFill>
              </a:rPr>
              <a:t>among three groups:</a:t>
            </a:r>
            <a:endParaRPr lang="en-US" sz="2600" dirty="0">
              <a:solidFill>
                <a:srgbClr val="32302A"/>
              </a:solidFill>
            </a:endParaRPr>
          </a:p>
          <a:p>
            <a:pPr lvl="1"/>
            <a:r>
              <a:rPr lang="en-US" dirty="0">
                <a:solidFill>
                  <a:srgbClr val="32302A"/>
                </a:solidFill>
              </a:rPr>
              <a:t>voter-taxpayers</a:t>
            </a:r>
          </a:p>
          <a:p>
            <a:pPr lvl="1"/>
            <a:r>
              <a:rPr lang="en-US" dirty="0">
                <a:solidFill>
                  <a:srgbClr val="32302A"/>
                </a:solidFill>
              </a:rPr>
              <a:t>politicians</a:t>
            </a:r>
          </a:p>
          <a:p>
            <a:pPr lvl="1"/>
            <a:r>
              <a:rPr lang="en-US" dirty="0">
                <a:solidFill>
                  <a:srgbClr val="32302A"/>
                </a:solidFill>
              </a:rPr>
              <a:t>bureaucrats</a:t>
            </a:r>
          </a:p>
          <a:p>
            <a:endParaRPr lang="en-US" sz="2600" dirty="0">
              <a:solidFill>
                <a:srgbClr val="32302A"/>
              </a:solidFill>
            </a:endParaRPr>
          </a:p>
        </p:txBody>
      </p:sp>
    </p:spTree>
    <p:extLst>
      <p:ext uri="{BB962C8B-B14F-4D97-AF65-F5344CB8AC3E}">
        <p14:creationId xmlns:p14="http://schemas.microsoft.com/office/powerpoint/2010/main" val="140153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91440" y="1055716"/>
            <a:ext cx="8932985" cy="479086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083061"/>
            <a:ext cx="8883750" cy="4763520"/>
          </a:xfrm>
        </p:spPr>
        <p:txBody>
          <a:bodyPr/>
          <a:lstStyle/>
          <a:p>
            <a:pPr>
              <a:lnSpc>
                <a:spcPct val="90000"/>
              </a:lnSpc>
            </a:pPr>
            <a:r>
              <a:rPr lang="en-US" sz="2600" b="1" i="1" dirty="0">
                <a:solidFill>
                  <a:srgbClr val="32302A"/>
                </a:solidFill>
              </a:rPr>
              <a:t>The Voter-Consumer</a:t>
            </a:r>
            <a:r>
              <a:rPr lang="en-US" sz="2600" b="1" i="1" dirty="0" smtClean="0">
                <a:solidFill>
                  <a:srgbClr val="32302A"/>
                </a:solidFill>
              </a:rPr>
              <a:t>:</a:t>
            </a:r>
          </a:p>
          <a:p>
            <a:pPr lvl="1">
              <a:lnSpc>
                <a:spcPct val="90000"/>
              </a:lnSpc>
            </a:pPr>
            <a:r>
              <a:rPr lang="en-US" dirty="0">
                <a:solidFill>
                  <a:srgbClr val="32302A"/>
                </a:solidFill>
              </a:rPr>
              <a:t>Voters will tend to support those candidates who they believe will provide them with the most government services and transfer benefits, net of personal costs.</a:t>
            </a:r>
          </a:p>
          <a:p>
            <a:pPr lvl="1">
              <a:lnSpc>
                <a:spcPct val="90000"/>
              </a:lnSpc>
            </a:pPr>
            <a:r>
              <a:rPr lang="en-US" b="1" i="1" dirty="0">
                <a:solidFill>
                  <a:srgbClr val="32302A"/>
                </a:solidFill>
              </a:rPr>
              <a:t>Rational Ignorance Effect</a:t>
            </a:r>
            <a:r>
              <a:rPr lang="en-US" dirty="0">
                <a:solidFill>
                  <a:srgbClr val="32302A"/>
                </a:solidFill>
              </a:rPr>
              <a:t>: </a:t>
            </a:r>
            <a:br>
              <a:rPr lang="en-US" dirty="0">
                <a:solidFill>
                  <a:srgbClr val="32302A"/>
                </a:solidFill>
              </a:rPr>
            </a:br>
            <a:r>
              <a:rPr lang="en-US" dirty="0">
                <a:solidFill>
                  <a:srgbClr val="32302A"/>
                </a:solidFill>
              </a:rPr>
              <a:t>Recognizing their vote is unlikely to be decisive, most voters have little incentive to obtain information on issues and alternative candidates.</a:t>
            </a:r>
          </a:p>
          <a:p>
            <a:pPr lvl="1">
              <a:lnSpc>
                <a:spcPct val="90000"/>
              </a:lnSpc>
            </a:pPr>
            <a:r>
              <a:rPr lang="en-US" dirty="0">
                <a:solidFill>
                  <a:srgbClr val="32302A"/>
                </a:solidFill>
              </a:rPr>
              <a:t>Because of the </a:t>
            </a:r>
            <a:r>
              <a:rPr lang="en-US" i="1" dirty="0">
                <a:solidFill>
                  <a:srgbClr val="32302A"/>
                </a:solidFill>
              </a:rPr>
              <a:t>rational ignorance effect</a:t>
            </a:r>
            <a:r>
              <a:rPr lang="en-US" dirty="0">
                <a:solidFill>
                  <a:srgbClr val="32302A"/>
                </a:solidFill>
              </a:rPr>
              <a:t>, voters will be uninformed on many issues; such issues will not enter into their decision making process</a:t>
            </a:r>
            <a:r>
              <a:rPr lang="en-US" dirty="0" smtClean="0">
                <a:solidFill>
                  <a:srgbClr val="32302A"/>
                </a:solidFill>
              </a:rPr>
              <a:t>.</a:t>
            </a:r>
            <a:endParaRPr lang="en-US" dirty="0">
              <a:solidFill>
                <a:srgbClr val="32302A"/>
              </a:solidFill>
            </a:endParaRPr>
          </a:p>
        </p:txBody>
      </p:sp>
      <p:sp>
        <p:nvSpPr>
          <p:cNvPr id="6" name="Title 1"/>
          <p:cNvSpPr>
            <a:spLocks noGrp="1"/>
          </p:cNvSpPr>
          <p:nvPr>
            <p:ph type="title"/>
          </p:nvPr>
        </p:nvSpPr>
        <p:spPr>
          <a:xfrm>
            <a:off x="119569" y="270798"/>
            <a:ext cx="8904855" cy="657667"/>
          </a:xfrm>
        </p:spPr>
        <p:txBody>
          <a:bodyPr/>
          <a:lstStyle/>
          <a:p>
            <a:r>
              <a:rPr lang="en-US" dirty="0" smtClean="0"/>
              <a:t>Public Choice Analysis</a:t>
            </a:r>
            <a:endParaRPr lang="en-US" dirty="0"/>
          </a:p>
        </p:txBody>
      </p:sp>
    </p:spTree>
    <p:extLst>
      <p:ext uri="{BB962C8B-B14F-4D97-AF65-F5344CB8AC3E}">
        <p14:creationId xmlns:p14="http://schemas.microsoft.com/office/powerpoint/2010/main" val="302259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91440" y="1055716"/>
            <a:ext cx="8932985" cy="479086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083061"/>
            <a:ext cx="8883750" cy="4763520"/>
          </a:xfrm>
        </p:spPr>
        <p:txBody>
          <a:bodyPr/>
          <a:lstStyle/>
          <a:p>
            <a:pPr>
              <a:lnSpc>
                <a:spcPct val="90000"/>
              </a:lnSpc>
            </a:pPr>
            <a:r>
              <a:rPr lang="en-US" sz="2600" b="1" i="1" dirty="0">
                <a:solidFill>
                  <a:srgbClr val="32302A"/>
                </a:solidFill>
              </a:rPr>
              <a:t>The Politician-Supplier</a:t>
            </a:r>
            <a:r>
              <a:rPr lang="en-US" sz="2600" b="1" i="1" dirty="0" smtClean="0">
                <a:solidFill>
                  <a:srgbClr val="32302A"/>
                </a:solidFill>
              </a:rPr>
              <a:t>:</a:t>
            </a:r>
          </a:p>
          <a:p>
            <a:pPr lvl="1">
              <a:lnSpc>
                <a:spcPct val="90000"/>
              </a:lnSpc>
            </a:pPr>
            <a:r>
              <a:rPr lang="en-US" dirty="0">
                <a:solidFill>
                  <a:srgbClr val="32302A"/>
                </a:solidFill>
              </a:rPr>
              <a:t>Political officials are interested in winning elections.  </a:t>
            </a:r>
            <a:endParaRPr lang="en-US" dirty="0" smtClean="0">
              <a:solidFill>
                <a:srgbClr val="32302A"/>
              </a:solidFill>
            </a:endParaRPr>
          </a:p>
          <a:p>
            <a:pPr lvl="2">
              <a:lnSpc>
                <a:spcPct val="90000"/>
              </a:lnSpc>
            </a:pPr>
            <a:r>
              <a:rPr lang="en-US" dirty="0" smtClean="0">
                <a:solidFill>
                  <a:srgbClr val="32302A"/>
                </a:solidFill>
              </a:rPr>
              <a:t>Just </a:t>
            </a:r>
            <a:r>
              <a:rPr lang="en-US" dirty="0">
                <a:solidFill>
                  <a:srgbClr val="32302A"/>
                </a:solidFill>
              </a:rPr>
              <a:t>as profits are the lifeblood </a:t>
            </a:r>
            <a:r>
              <a:rPr lang="en-US" dirty="0" smtClean="0">
                <a:solidFill>
                  <a:srgbClr val="32302A"/>
                </a:solidFill>
              </a:rPr>
              <a:t>of </a:t>
            </a:r>
            <a:r>
              <a:rPr lang="en-US" dirty="0">
                <a:solidFill>
                  <a:srgbClr val="32302A"/>
                </a:solidFill>
              </a:rPr>
              <a:t>the market entrepreneur, votes are the lifeblood of the politician.</a:t>
            </a:r>
          </a:p>
          <a:p>
            <a:pPr lvl="1">
              <a:lnSpc>
                <a:spcPct val="90000"/>
              </a:lnSpc>
            </a:pPr>
            <a:r>
              <a:rPr lang="en-US" dirty="0">
                <a:solidFill>
                  <a:srgbClr val="32302A"/>
                </a:solidFill>
              </a:rPr>
              <a:t>Rationally uninformed voters often must be convinced to “want” a candidate. </a:t>
            </a:r>
          </a:p>
          <a:p>
            <a:pPr lvl="1">
              <a:lnSpc>
                <a:spcPct val="90000"/>
              </a:lnSpc>
            </a:pPr>
            <a:r>
              <a:rPr lang="en-US" dirty="0">
                <a:solidFill>
                  <a:srgbClr val="32302A"/>
                </a:solidFill>
              </a:rPr>
              <a:t>Legislative bodies are </a:t>
            </a:r>
            <a:r>
              <a:rPr lang="en-US" dirty="0" smtClean="0">
                <a:solidFill>
                  <a:srgbClr val="32302A"/>
                </a:solidFill>
              </a:rPr>
              <a:t>like </a:t>
            </a:r>
            <a:r>
              <a:rPr lang="en-US" dirty="0">
                <a:solidFill>
                  <a:srgbClr val="32302A"/>
                </a:solidFill>
              </a:rPr>
              <a:t>a </a:t>
            </a:r>
            <a:r>
              <a:rPr lang="en-US" dirty="0" smtClean="0">
                <a:solidFill>
                  <a:srgbClr val="32302A"/>
                </a:solidFill>
              </a:rPr>
              <a:t>Board of </a:t>
            </a:r>
            <a:r>
              <a:rPr lang="en-US" dirty="0">
                <a:solidFill>
                  <a:srgbClr val="32302A"/>
                </a:solidFill>
              </a:rPr>
              <a:t>Directors.  They …</a:t>
            </a:r>
          </a:p>
          <a:p>
            <a:pPr lvl="2">
              <a:lnSpc>
                <a:spcPct val="90000"/>
              </a:lnSpc>
            </a:pPr>
            <a:r>
              <a:rPr lang="en-US" dirty="0">
                <a:solidFill>
                  <a:srgbClr val="32302A"/>
                </a:solidFill>
              </a:rPr>
              <a:t>establish the general direction of policy, </a:t>
            </a:r>
          </a:p>
          <a:p>
            <a:pPr lvl="2">
              <a:lnSpc>
                <a:spcPct val="90000"/>
              </a:lnSpc>
            </a:pPr>
            <a:r>
              <a:rPr lang="en-US" dirty="0">
                <a:solidFill>
                  <a:srgbClr val="32302A"/>
                </a:solidFill>
              </a:rPr>
              <a:t>appoint and supervise bureaucrats who carryout the day-to-day operations of government, and, </a:t>
            </a:r>
          </a:p>
          <a:p>
            <a:pPr lvl="2">
              <a:lnSpc>
                <a:spcPct val="90000"/>
              </a:lnSpc>
            </a:pPr>
            <a:r>
              <a:rPr lang="en-US" dirty="0">
                <a:solidFill>
                  <a:srgbClr val="32302A"/>
                </a:solidFill>
              </a:rPr>
              <a:t>set the budgets of agencies and bureaus</a:t>
            </a:r>
            <a:r>
              <a:rPr lang="en-US" dirty="0" smtClean="0">
                <a:solidFill>
                  <a:srgbClr val="32302A"/>
                </a:solidFill>
              </a:rPr>
              <a:t>.</a:t>
            </a:r>
            <a:endParaRPr lang="en-US" dirty="0">
              <a:solidFill>
                <a:srgbClr val="32302A"/>
              </a:solidFill>
            </a:endParaRPr>
          </a:p>
        </p:txBody>
      </p:sp>
      <p:sp>
        <p:nvSpPr>
          <p:cNvPr id="6" name="Title 1"/>
          <p:cNvSpPr>
            <a:spLocks noGrp="1"/>
          </p:cNvSpPr>
          <p:nvPr>
            <p:ph type="title"/>
          </p:nvPr>
        </p:nvSpPr>
        <p:spPr>
          <a:xfrm>
            <a:off x="119569" y="270798"/>
            <a:ext cx="8904855" cy="657667"/>
          </a:xfrm>
        </p:spPr>
        <p:txBody>
          <a:bodyPr/>
          <a:lstStyle/>
          <a:p>
            <a:r>
              <a:rPr lang="en-US" dirty="0" smtClean="0"/>
              <a:t>Public Choice Analysis</a:t>
            </a:r>
            <a:endParaRPr lang="en-US" dirty="0"/>
          </a:p>
        </p:txBody>
      </p:sp>
    </p:spTree>
    <p:extLst>
      <p:ext uri="{BB962C8B-B14F-4D97-AF65-F5344CB8AC3E}">
        <p14:creationId xmlns:p14="http://schemas.microsoft.com/office/powerpoint/2010/main" val="1469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4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Horizontal)">
                                      <p:cBhvr>
                                        <p:cTn id="15" dur="500"/>
                                        <p:tgtEl>
                                          <p:spTgt spid="3">
                                            <p:txEl>
                                              <p:pRg st="2" end="2"/>
                                            </p:txEl>
                                          </p:spTgt>
                                        </p:tgtEl>
                                      </p:cBhvr>
                                    </p:animEffect>
                                  </p:childTnLst>
                                </p:cTn>
                              </p:par>
                            </p:childTnLst>
                          </p:cTn>
                        </p:par>
                        <p:par>
                          <p:cTn id="16" fill="hold">
                            <p:stCondLst>
                              <p:cond delay="1500"/>
                            </p:stCondLst>
                            <p:childTnLst>
                              <p:par>
                                <p:cTn id="17" presetID="16" presetClass="entr" presetSubtype="4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Horizontal)">
                                      <p:cBhvr>
                                        <p:cTn id="19" dur="500"/>
                                        <p:tgtEl>
                                          <p:spTgt spid="3">
                                            <p:txEl>
                                              <p:pRg st="3" end="3"/>
                                            </p:txEl>
                                          </p:spTgt>
                                        </p:tgtEl>
                                      </p:cBhvr>
                                    </p:animEffect>
                                  </p:childTnLst>
                                </p:cTn>
                              </p:par>
                            </p:childTnLst>
                          </p:cTn>
                        </p:par>
                        <p:par>
                          <p:cTn id="20" fill="hold">
                            <p:stCondLst>
                              <p:cond delay="2000"/>
                            </p:stCondLst>
                            <p:childTnLst>
                              <p:par>
                                <p:cTn id="21" presetID="16" presetClass="entr" presetSubtype="42"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outHorizontal)">
                                      <p:cBhvr>
                                        <p:cTn id="23" dur="500"/>
                                        <p:tgtEl>
                                          <p:spTgt spid="3">
                                            <p:txEl>
                                              <p:pRg st="4" end="4"/>
                                            </p:txEl>
                                          </p:spTgt>
                                        </p:tgtEl>
                                      </p:cBhvr>
                                    </p:animEffect>
                                  </p:childTnLst>
                                </p:cTn>
                              </p:par>
                            </p:childTnLst>
                          </p:cTn>
                        </p:par>
                        <p:par>
                          <p:cTn id="24" fill="hold">
                            <p:stCondLst>
                              <p:cond delay="2500"/>
                            </p:stCondLst>
                            <p:childTnLst>
                              <p:par>
                                <p:cTn id="25" presetID="16" presetClass="entr" presetSubtype="42"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outHorizontal)">
                                      <p:cBhvr>
                                        <p:cTn id="27" dur="500"/>
                                        <p:tgtEl>
                                          <p:spTgt spid="3">
                                            <p:txEl>
                                              <p:pRg st="5" end="5"/>
                                            </p:txEl>
                                          </p:spTgt>
                                        </p:tgtEl>
                                      </p:cBhvr>
                                    </p:animEffect>
                                  </p:childTnLst>
                                </p:cTn>
                              </p:par>
                            </p:childTnLst>
                          </p:cTn>
                        </p:par>
                        <p:par>
                          <p:cTn id="28" fill="hold">
                            <p:stCondLst>
                              <p:cond delay="3000"/>
                            </p:stCondLst>
                            <p:childTnLst>
                              <p:par>
                                <p:cTn id="29" presetID="16" presetClass="entr" presetSubtype="42"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outHorizontal)">
                                      <p:cBhvr>
                                        <p:cTn id="31" dur="500"/>
                                        <p:tgtEl>
                                          <p:spTgt spid="3">
                                            <p:txEl>
                                              <p:pRg st="6" end="6"/>
                                            </p:txEl>
                                          </p:spTgt>
                                        </p:tgtEl>
                                      </p:cBhvr>
                                    </p:animEffect>
                                  </p:childTnLst>
                                </p:cTn>
                              </p:par>
                            </p:childTnLst>
                          </p:cTn>
                        </p:par>
                        <p:par>
                          <p:cTn id="32" fill="hold">
                            <p:stCondLst>
                              <p:cond delay="3500"/>
                            </p:stCondLst>
                            <p:childTnLst>
                              <p:par>
                                <p:cTn id="33" presetID="16" presetClass="entr" presetSubtype="42"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out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91440" y="1055716"/>
            <a:ext cx="8932985" cy="479086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4" y="1083061"/>
            <a:ext cx="8883750" cy="4763520"/>
          </a:xfrm>
        </p:spPr>
        <p:txBody>
          <a:bodyPr/>
          <a:lstStyle/>
          <a:p>
            <a:pPr>
              <a:lnSpc>
                <a:spcPct val="90000"/>
              </a:lnSpc>
            </a:pPr>
            <a:r>
              <a:rPr lang="en-US" sz="2600" dirty="0">
                <a:solidFill>
                  <a:srgbClr val="32302A"/>
                </a:solidFill>
              </a:rPr>
              <a:t>Civil servants (</a:t>
            </a:r>
            <a:r>
              <a:rPr lang="en-US" sz="2600" b="1" i="1" dirty="0">
                <a:solidFill>
                  <a:srgbClr val="32302A"/>
                </a:solidFill>
              </a:rPr>
              <a:t>government bureaucrats</a:t>
            </a:r>
            <a:r>
              <a:rPr lang="en-US" sz="2600" dirty="0">
                <a:solidFill>
                  <a:srgbClr val="32302A"/>
                </a:solidFill>
              </a:rPr>
              <a:t>) as political participants</a:t>
            </a:r>
            <a:r>
              <a:rPr lang="en-US" sz="2600" dirty="0" smtClean="0">
                <a:solidFill>
                  <a:srgbClr val="32302A"/>
                </a:solidFill>
              </a:rPr>
              <a:t>:</a:t>
            </a:r>
          </a:p>
          <a:p>
            <a:pPr lvl="1">
              <a:lnSpc>
                <a:spcPct val="90000"/>
              </a:lnSpc>
            </a:pPr>
            <a:r>
              <a:rPr lang="en-US" dirty="0">
                <a:solidFill>
                  <a:srgbClr val="32302A"/>
                </a:solidFill>
              </a:rPr>
              <a:t>Bureaucrats (</a:t>
            </a:r>
            <a:r>
              <a:rPr lang="en-US" i="1" dirty="0">
                <a:solidFill>
                  <a:srgbClr val="32302A"/>
                </a:solidFill>
              </a:rPr>
              <a:t>persons that handle day-to-day operations </a:t>
            </a:r>
            <a:r>
              <a:rPr lang="en-US" i="1" dirty="0" smtClean="0">
                <a:solidFill>
                  <a:srgbClr val="32302A"/>
                </a:solidFill>
              </a:rPr>
              <a:t/>
            </a:r>
            <a:br>
              <a:rPr lang="en-US" i="1" dirty="0" smtClean="0">
                <a:solidFill>
                  <a:srgbClr val="32302A"/>
                </a:solidFill>
              </a:rPr>
            </a:br>
            <a:r>
              <a:rPr lang="en-US" i="1" dirty="0" smtClean="0">
                <a:solidFill>
                  <a:srgbClr val="32302A"/>
                </a:solidFill>
              </a:rPr>
              <a:t>of </a:t>
            </a:r>
            <a:r>
              <a:rPr lang="en-US" i="1" dirty="0">
                <a:solidFill>
                  <a:srgbClr val="32302A"/>
                </a:solidFill>
              </a:rPr>
              <a:t>government</a:t>
            </a:r>
            <a:r>
              <a:rPr lang="en-US" dirty="0">
                <a:solidFill>
                  <a:srgbClr val="32302A"/>
                </a:solidFill>
              </a:rPr>
              <a:t>) seek promotions, </a:t>
            </a:r>
            <a:r>
              <a:rPr lang="en-US" dirty="0" smtClean="0">
                <a:solidFill>
                  <a:srgbClr val="32302A"/>
                </a:solidFill>
              </a:rPr>
              <a:t>job </a:t>
            </a:r>
            <a:r>
              <a:rPr lang="en-US" dirty="0">
                <a:solidFill>
                  <a:srgbClr val="32302A"/>
                </a:solidFill>
              </a:rPr>
              <a:t>security, power, etc.</a:t>
            </a:r>
          </a:p>
          <a:p>
            <a:pPr lvl="1">
              <a:lnSpc>
                <a:spcPct val="90000"/>
              </a:lnSpc>
            </a:pPr>
            <a:r>
              <a:rPr lang="en-US" dirty="0">
                <a:solidFill>
                  <a:srgbClr val="32302A"/>
                </a:solidFill>
              </a:rPr>
              <a:t>The interests of bureaucrats are often complementary with those of the interest groups they serve. </a:t>
            </a:r>
          </a:p>
          <a:p>
            <a:pPr lvl="1">
              <a:lnSpc>
                <a:spcPct val="90000"/>
              </a:lnSpc>
            </a:pPr>
            <a:r>
              <a:rPr lang="en-US" dirty="0">
                <a:solidFill>
                  <a:srgbClr val="32302A"/>
                </a:solidFill>
              </a:rPr>
              <a:t>Larger budgets and program expansion generally serve the interests of both bureaucrats and their constituent groups</a:t>
            </a:r>
            <a:r>
              <a:rPr lang="en-US" dirty="0" smtClean="0">
                <a:solidFill>
                  <a:srgbClr val="32302A"/>
                </a:solidFill>
              </a:rPr>
              <a:t>.</a:t>
            </a:r>
            <a:endParaRPr lang="en-US" dirty="0">
              <a:solidFill>
                <a:srgbClr val="32302A"/>
              </a:solidFill>
            </a:endParaRPr>
          </a:p>
        </p:txBody>
      </p:sp>
      <p:sp>
        <p:nvSpPr>
          <p:cNvPr id="6" name="Title 1"/>
          <p:cNvSpPr>
            <a:spLocks noGrp="1"/>
          </p:cNvSpPr>
          <p:nvPr>
            <p:ph type="title"/>
          </p:nvPr>
        </p:nvSpPr>
        <p:spPr>
          <a:xfrm>
            <a:off x="119569" y="270798"/>
            <a:ext cx="8904855" cy="657667"/>
          </a:xfrm>
        </p:spPr>
        <p:txBody>
          <a:bodyPr/>
          <a:lstStyle/>
          <a:p>
            <a:r>
              <a:rPr lang="en-US" dirty="0" smtClean="0"/>
              <a:t>Public Choice Analysis</a:t>
            </a:r>
            <a:endParaRPr lang="en-US" dirty="0"/>
          </a:p>
        </p:txBody>
      </p:sp>
    </p:spTree>
    <p:extLst>
      <p:ext uri="{BB962C8B-B14F-4D97-AF65-F5344CB8AC3E}">
        <p14:creationId xmlns:p14="http://schemas.microsoft.com/office/powerpoint/2010/main" val="355901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015" y="1821649"/>
            <a:ext cx="8138160" cy="1864086"/>
          </a:xfrm>
        </p:spPr>
        <p:txBody>
          <a:bodyPr anchor="ctr"/>
          <a:lstStyle/>
          <a:p>
            <a:r>
              <a:rPr lang="en-US" sz="4000" dirty="0"/>
              <a:t>When the Political </a:t>
            </a:r>
            <a:br>
              <a:rPr lang="en-US" sz="4000" dirty="0"/>
            </a:br>
            <a:r>
              <a:rPr lang="en-US" sz="4000" dirty="0"/>
              <a:t>Process Works Well</a:t>
            </a:r>
          </a:p>
        </p:txBody>
      </p:sp>
    </p:spTree>
    <p:extLst>
      <p:ext uri="{BB962C8B-B14F-4D97-AF65-F5344CB8AC3E}">
        <p14:creationId xmlns:p14="http://schemas.microsoft.com/office/powerpoint/2010/main" val="1795620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129363"/>
            <a:ext cx="8977930" cy="4792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340539"/>
            <a:ext cx="8904855" cy="657667"/>
          </a:xfrm>
        </p:spPr>
        <p:txBody>
          <a:bodyPr/>
          <a:lstStyle/>
          <a:p>
            <a:r>
              <a:rPr lang="en-US" dirty="0" smtClean="0"/>
              <a:t>Benefits and Costs Among Voters</a:t>
            </a:r>
            <a:endParaRPr lang="en-US" sz="2000" i="1" dirty="0"/>
          </a:p>
        </p:txBody>
      </p:sp>
      <p:sp>
        <p:nvSpPr>
          <p:cNvPr id="61" name="Text Box 10"/>
          <p:cNvSpPr txBox="1">
            <a:spLocks noChangeArrowheads="1"/>
          </p:cNvSpPr>
          <p:nvPr/>
        </p:nvSpPr>
        <p:spPr bwMode="auto">
          <a:xfrm>
            <a:off x="152831" y="2042498"/>
            <a:ext cx="3892227" cy="120032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Consider </a:t>
            </a:r>
            <a:r>
              <a:rPr lang="en-US" sz="2000" dirty="0">
                <a:latin typeface="Times New Roman" pitchFamily="18" charset="0"/>
                <a:cs typeface="Times New Roman" pitchFamily="18" charset="0"/>
              </a:rPr>
              <a:t>how the 4 </a:t>
            </a:r>
            <a:r>
              <a:rPr lang="en-US" sz="2000" dirty="0" smtClean="0">
                <a:latin typeface="Times New Roman" pitchFamily="18" charset="0"/>
                <a:cs typeface="Times New Roman" pitchFamily="18" charset="0"/>
              </a:rPr>
              <a:t>possible distributions </a:t>
            </a:r>
            <a:r>
              <a:rPr lang="en-US" sz="2000" dirty="0">
                <a:latin typeface="Times New Roman" pitchFamily="18" charset="0"/>
                <a:cs typeface="Times New Roman" pitchFamily="18" charset="0"/>
              </a:rPr>
              <a:t>of benefits and </a:t>
            </a:r>
            <a:r>
              <a:rPr lang="en-US" sz="2000" dirty="0" smtClean="0">
                <a:latin typeface="Times New Roman" pitchFamily="18" charset="0"/>
                <a:cs typeface="Times New Roman" pitchFamily="18" charset="0"/>
              </a:rPr>
              <a:t>costs among </a:t>
            </a:r>
            <a:r>
              <a:rPr lang="en-US" sz="2000" dirty="0">
                <a:latin typeface="Times New Roman" pitchFamily="18" charset="0"/>
                <a:cs typeface="Times New Roman" pitchFamily="18" charset="0"/>
              </a:rPr>
              <a:t>voters affect the operation of representative government.</a:t>
            </a:r>
          </a:p>
        </p:txBody>
      </p:sp>
      <p:sp>
        <p:nvSpPr>
          <p:cNvPr id="62" name="Text Box 17"/>
          <p:cNvSpPr txBox="1">
            <a:spLocks noChangeArrowheads="1"/>
          </p:cNvSpPr>
          <p:nvPr/>
        </p:nvSpPr>
        <p:spPr bwMode="auto">
          <a:xfrm>
            <a:off x="168705" y="3272226"/>
            <a:ext cx="3876353" cy="175432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benefits or costs are </a:t>
            </a:r>
            <a:r>
              <a:rPr lang="en-US" sz="2000" dirty="0" smtClean="0">
                <a:latin typeface="Times New Roman" pitchFamily="18" charset="0"/>
                <a:cs typeface="Times New Roman" pitchFamily="18" charset="0"/>
              </a:rPr>
              <a:t>either both </a:t>
            </a:r>
            <a:r>
              <a:rPr lang="en-US" sz="2000" dirty="0">
                <a:latin typeface="Times New Roman" pitchFamily="18" charset="0"/>
                <a:cs typeface="Times New Roman" pitchFamily="18" charset="0"/>
              </a:rPr>
              <a:t>widespread or </a:t>
            </a:r>
            <a:r>
              <a:rPr lang="en-US" sz="2000" dirty="0" smtClean="0">
                <a:latin typeface="Times New Roman" pitchFamily="18" charset="0"/>
                <a:cs typeface="Times New Roman" pitchFamily="18" charset="0"/>
              </a:rPr>
              <a:t>concentrated (</a:t>
            </a:r>
            <a:r>
              <a:rPr lang="en-US" sz="2000" dirty="0">
                <a:latin typeface="Times New Roman" pitchFamily="18" charset="0"/>
                <a:cs typeface="Times New Roman" pitchFamily="18" charset="0"/>
              </a:rPr>
              <a:t>type 1 or type 3), </a:t>
            </a:r>
            <a:r>
              <a:rPr lang="en-US" sz="2000" dirty="0" smtClean="0">
                <a:latin typeface="Times New Roman" pitchFamily="18" charset="0"/>
                <a:cs typeface="Times New Roman" pitchFamily="18" charset="0"/>
              </a:rPr>
              <a:t>representative government </a:t>
            </a:r>
            <a:r>
              <a:rPr lang="en-US" sz="2000" dirty="0">
                <a:latin typeface="Times New Roman" pitchFamily="18" charset="0"/>
                <a:cs typeface="Times New Roman" pitchFamily="18" charset="0"/>
              </a:rPr>
              <a:t>tends to </a:t>
            </a:r>
            <a:r>
              <a:rPr lang="en-US" sz="2000" dirty="0" smtClean="0">
                <a:latin typeface="Times New Roman" pitchFamily="18" charset="0"/>
                <a:cs typeface="Times New Roman" pitchFamily="18" charset="0"/>
              </a:rPr>
              <a:t>undertake projects </a:t>
            </a:r>
            <a:r>
              <a:rPr lang="en-US" sz="2000" dirty="0">
                <a:latin typeface="Times New Roman" pitchFamily="18" charset="0"/>
                <a:cs typeface="Times New Roman" pitchFamily="18" charset="0"/>
              </a:rPr>
              <a:t>that are productive </a:t>
            </a:r>
            <a:r>
              <a:rPr lang="en-US" sz="2000" dirty="0" smtClean="0">
                <a:latin typeface="Times New Roman" pitchFamily="18" charset="0"/>
                <a:cs typeface="Times New Roman" pitchFamily="18" charset="0"/>
              </a:rPr>
              <a:t>and reject </a:t>
            </a:r>
            <a:r>
              <a:rPr lang="en-US" sz="2000" dirty="0">
                <a:latin typeface="Times New Roman" pitchFamily="18" charset="0"/>
                <a:cs typeface="Times New Roman" pitchFamily="18" charset="0"/>
              </a:rPr>
              <a:t>those that are unproductive.</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41" name="Group 21"/>
          <p:cNvGrpSpPr>
            <a:grpSpLocks/>
          </p:cNvGrpSpPr>
          <p:nvPr/>
        </p:nvGrpSpPr>
        <p:grpSpPr bwMode="auto">
          <a:xfrm>
            <a:off x="5641142" y="2560498"/>
            <a:ext cx="1371600" cy="1371600"/>
            <a:chOff x="2880" y="1410"/>
            <a:chExt cx="864" cy="864"/>
          </a:xfrm>
        </p:grpSpPr>
        <p:sp>
          <p:nvSpPr>
            <p:cNvPr id="42" name="Rectangle 6"/>
            <p:cNvSpPr>
              <a:spLocks noChangeArrowheads="1"/>
            </p:cNvSpPr>
            <p:nvPr/>
          </p:nvSpPr>
          <p:spPr bwMode="auto">
            <a:xfrm>
              <a:off x="2880" y="1410"/>
              <a:ext cx="864" cy="864"/>
            </a:xfrm>
            <a:prstGeom prst="rect">
              <a:avLst/>
            </a:prstGeom>
            <a:solidFill>
              <a:srgbClr val="FFFFCB"/>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3" name="Rectangle 10"/>
            <p:cNvSpPr>
              <a:spLocks noChangeArrowheads="1"/>
            </p:cNvSpPr>
            <p:nvPr/>
          </p:nvSpPr>
          <p:spPr bwMode="auto">
            <a:xfrm>
              <a:off x="3168" y="1650"/>
              <a:ext cx="296" cy="346"/>
            </a:xfrm>
            <a:prstGeom prst="rect">
              <a:avLst/>
            </a:prstGeom>
            <a:noFill/>
            <a:ln w="9525">
              <a:noFill/>
              <a:miter lim="800000"/>
              <a:headEnd/>
              <a:tailEnd/>
            </a:ln>
          </p:spPr>
          <p:txBody>
            <a:bodyPr wrap="none" lIns="0" tIns="0" rIns="0" bIns="0">
              <a:prstTxWarp prst="textNoShape">
                <a:avLst/>
              </a:prstTxWarp>
              <a:spAutoFit/>
            </a:bodyPr>
            <a:lstStyle/>
            <a:p>
              <a:pPr algn="ctr"/>
              <a:r>
                <a:rPr lang="en-US" sz="1800" b="0" dirty="0">
                  <a:solidFill>
                    <a:srgbClr val="000000"/>
                  </a:solidFill>
                  <a:latin typeface="Times New Roman" pitchFamily="18" charset="0"/>
                  <a:cs typeface="Times New Roman" pitchFamily="18" charset="0"/>
                </a:rPr>
                <a:t>Type</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1 </a:t>
              </a:r>
              <a:endParaRPr lang="en-US" sz="1800" b="0" dirty="0">
                <a:solidFill>
                  <a:schemeClr val="tx1"/>
                </a:solidFill>
                <a:latin typeface="Times New Roman" pitchFamily="18" charset="0"/>
                <a:cs typeface="Times New Roman" pitchFamily="18" charset="0"/>
              </a:endParaRPr>
            </a:p>
          </p:txBody>
        </p:sp>
      </p:grpSp>
      <p:grpSp>
        <p:nvGrpSpPr>
          <p:cNvPr id="44" name="Group 23"/>
          <p:cNvGrpSpPr>
            <a:grpSpLocks/>
          </p:cNvGrpSpPr>
          <p:nvPr/>
        </p:nvGrpSpPr>
        <p:grpSpPr bwMode="auto">
          <a:xfrm>
            <a:off x="5641142" y="3922573"/>
            <a:ext cx="1371600" cy="1371600"/>
            <a:chOff x="2880" y="2268"/>
            <a:chExt cx="864" cy="864"/>
          </a:xfrm>
        </p:grpSpPr>
        <p:sp>
          <p:nvSpPr>
            <p:cNvPr id="45" name="Rectangle 8"/>
            <p:cNvSpPr>
              <a:spLocks noChangeArrowheads="1"/>
            </p:cNvSpPr>
            <p:nvPr/>
          </p:nvSpPr>
          <p:spPr bwMode="auto">
            <a:xfrm>
              <a:off x="2880" y="2268"/>
              <a:ext cx="864" cy="864"/>
            </a:xfrm>
            <a:prstGeom prst="rect">
              <a:avLst/>
            </a:prstGeom>
            <a:solidFill>
              <a:srgbClr val="C8E0E0"/>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6" name="Rectangle 12"/>
            <p:cNvSpPr>
              <a:spLocks noChangeArrowheads="1"/>
            </p:cNvSpPr>
            <p:nvPr/>
          </p:nvSpPr>
          <p:spPr bwMode="auto">
            <a:xfrm>
              <a:off x="3168" y="2516"/>
              <a:ext cx="296" cy="346"/>
            </a:xfrm>
            <a:prstGeom prst="rect">
              <a:avLst/>
            </a:prstGeom>
            <a:noFill/>
            <a:ln w="9525">
              <a:noFill/>
              <a:miter lim="800000"/>
              <a:headEnd/>
              <a:tailEnd/>
            </a:ln>
          </p:spPr>
          <p:txBody>
            <a:bodyPr wrap="none" lIns="0" tIns="0" rIns="0" bIns="0">
              <a:prstTxWarp prst="textNoShape">
                <a:avLst/>
              </a:prstTxWarp>
              <a:spAutoFit/>
            </a:bodyPr>
            <a:lstStyle/>
            <a:p>
              <a:pPr algn="ctr"/>
              <a:r>
                <a:rPr lang="en-US" sz="1800" b="0" dirty="0">
                  <a:solidFill>
                    <a:srgbClr val="000000"/>
                  </a:solidFill>
                  <a:latin typeface="Times New Roman" pitchFamily="18" charset="0"/>
                  <a:cs typeface="Times New Roman" pitchFamily="18" charset="0"/>
                </a:rPr>
                <a:t>Type</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4 </a:t>
              </a:r>
              <a:endParaRPr lang="en-US" sz="1800" b="0" dirty="0">
                <a:solidFill>
                  <a:schemeClr val="tx1"/>
                </a:solidFill>
                <a:latin typeface="Times New Roman" pitchFamily="18" charset="0"/>
                <a:cs typeface="Times New Roman" pitchFamily="18" charset="0"/>
              </a:endParaRPr>
            </a:p>
          </p:txBody>
        </p:sp>
      </p:grpSp>
      <p:sp>
        <p:nvSpPr>
          <p:cNvPr id="47" name="Rectangle 14"/>
          <p:cNvSpPr>
            <a:spLocks noChangeArrowheads="1"/>
          </p:cNvSpPr>
          <p:nvPr/>
        </p:nvSpPr>
        <p:spPr bwMode="auto">
          <a:xfrm>
            <a:off x="5307961" y="2622410"/>
            <a:ext cx="246221" cy="1286494"/>
          </a:xfrm>
          <a:prstGeom prst="rect">
            <a:avLst/>
          </a:prstGeom>
          <a:noFill/>
          <a:ln w="9525">
            <a:noFill/>
            <a:miter lim="800000"/>
            <a:headEnd/>
            <a:tailEnd/>
          </a:ln>
        </p:spPr>
        <p:txBody>
          <a:bodyPr vert="vert270" wrap="square" lIns="0" tIns="0" rIns="0" bIns="0">
            <a:prstTxWarp prst="textNoShape">
              <a:avLst/>
            </a:prstTxWarp>
            <a:spAutoFit/>
          </a:bodyPr>
          <a:lstStyle/>
          <a:p>
            <a:pPr algn="ctr"/>
            <a:r>
              <a:rPr lang="en-US" sz="1600" b="0" i="1">
                <a:solidFill>
                  <a:srgbClr val="000000"/>
                </a:solidFill>
                <a:latin typeface="Times New Roman" pitchFamily="18" charset="0"/>
                <a:cs typeface="Times New Roman" pitchFamily="18" charset="0"/>
              </a:rPr>
              <a:t>Widespread </a:t>
            </a:r>
            <a:endParaRPr lang="en-US" sz="1600" b="0" i="1">
              <a:solidFill>
                <a:schemeClr val="tx1"/>
              </a:solidFill>
              <a:latin typeface="Times New Roman" pitchFamily="18" charset="0"/>
              <a:cs typeface="Times New Roman" pitchFamily="18" charset="0"/>
            </a:endParaRPr>
          </a:p>
        </p:txBody>
      </p:sp>
      <p:sp>
        <p:nvSpPr>
          <p:cNvPr id="48" name="Rectangle 15"/>
          <p:cNvSpPr>
            <a:spLocks noChangeArrowheads="1"/>
          </p:cNvSpPr>
          <p:nvPr/>
        </p:nvSpPr>
        <p:spPr bwMode="auto">
          <a:xfrm>
            <a:off x="5303096" y="3986274"/>
            <a:ext cx="246221" cy="1286494"/>
          </a:xfrm>
          <a:prstGeom prst="rect">
            <a:avLst/>
          </a:prstGeom>
          <a:noFill/>
          <a:ln w="9525">
            <a:noFill/>
            <a:miter lim="800000"/>
            <a:headEnd/>
            <a:tailEnd/>
          </a:ln>
        </p:spPr>
        <p:txBody>
          <a:bodyPr vert="vert270" wrap="square" lIns="0" tIns="0" rIns="0" bIns="0">
            <a:prstTxWarp prst="textNoShape">
              <a:avLst/>
            </a:prstTxWarp>
            <a:spAutoFit/>
          </a:bodyPr>
          <a:lstStyle/>
          <a:p>
            <a:pPr algn="ctr"/>
            <a:r>
              <a:rPr lang="en-US" sz="1600" b="0" i="1">
                <a:solidFill>
                  <a:srgbClr val="000000"/>
                </a:solidFill>
                <a:latin typeface="Times New Roman" pitchFamily="18" charset="0"/>
                <a:cs typeface="Times New Roman" pitchFamily="18" charset="0"/>
              </a:rPr>
              <a:t>Concentrated </a:t>
            </a:r>
            <a:endParaRPr lang="en-US" sz="1600" b="0" i="1">
              <a:solidFill>
                <a:schemeClr val="tx1"/>
              </a:solidFill>
              <a:latin typeface="Times New Roman" pitchFamily="18" charset="0"/>
              <a:cs typeface="Times New Roman" pitchFamily="18" charset="0"/>
            </a:endParaRPr>
          </a:p>
        </p:txBody>
      </p:sp>
      <p:sp>
        <p:nvSpPr>
          <p:cNvPr id="49" name="Rectangle 16"/>
          <p:cNvSpPr>
            <a:spLocks noChangeArrowheads="1"/>
          </p:cNvSpPr>
          <p:nvPr/>
        </p:nvSpPr>
        <p:spPr bwMode="auto">
          <a:xfrm>
            <a:off x="5817252" y="2198548"/>
            <a:ext cx="1025729" cy="246221"/>
          </a:xfrm>
          <a:prstGeom prst="rect">
            <a:avLst/>
          </a:prstGeom>
          <a:noFill/>
          <a:ln w="9525">
            <a:noFill/>
            <a:miter lim="800000"/>
            <a:headEnd/>
            <a:tailEnd/>
          </a:ln>
        </p:spPr>
        <p:txBody>
          <a:bodyPr wrap="none" lIns="0" tIns="0" rIns="0" bIns="0">
            <a:prstTxWarp prst="textNoShape">
              <a:avLst/>
            </a:prstTxWarp>
            <a:spAutoFit/>
          </a:bodyPr>
          <a:lstStyle/>
          <a:p>
            <a:pPr algn="ctr"/>
            <a:r>
              <a:rPr lang="en-US" sz="1600" b="0" i="1">
                <a:solidFill>
                  <a:srgbClr val="000000"/>
                </a:solidFill>
                <a:latin typeface="Times New Roman" pitchFamily="18" charset="0"/>
                <a:cs typeface="Times New Roman" pitchFamily="18" charset="0"/>
              </a:rPr>
              <a:t>Widespread </a:t>
            </a:r>
            <a:endParaRPr lang="en-US" sz="1600" b="0" i="1">
              <a:solidFill>
                <a:schemeClr val="tx1"/>
              </a:solidFill>
              <a:latin typeface="Times New Roman" pitchFamily="18" charset="0"/>
              <a:cs typeface="Times New Roman" pitchFamily="18" charset="0"/>
            </a:endParaRPr>
          </a:p>
        </p:txBody>
      </p:sp>
      <p:sp>
        <p:nvSpPr>
          <p:cNvPr id="50" name="Rectangle 17"/>
          <p:cNvSpPr>
            <a:spLocks noChangeArrowheads="1"/>
          </p:cNvSpPr>
          <p:nvPr/>
        </p:nvSpPr>
        <p:spPr bwMode="auto">
          <a:xfrm>
            <a:off x="7132496" y="2198548"/>
            <a:ext cx="1170192" cy="246221"/>
          </a:xfrm>
          <a:prstGeom prst="rect">
            <a:avLst/>
          </a:prstGeom>
          <a:noFill/>
          <a:ln w="9525">
            <a:noFill/>
            <a:miter lim="800000"/>
            <a:headEnd/>
            <a:tailEnd/>
          </a:ln>
        </p:spPr>
        <p:txBody>
          <a:bodyPr wrap="none" lIns="0" tIns="0" rIns="0" bIns="0">
            <a:prstTxWarp prst="textNoShape">
              <a:avLst/>
            </a:prstTxWarp>
            <a:spAutoFit/>
          </a:bodyPr>
          <a:lstStyle/>
          <a:p>
            <a:pPr algn="ctr"/>
            <a:r>
              <a:rPr lang="en-US" sz="1600" b="0" i="1">
                <a:solidFill>
                  <a:srgbClr val="000000"/>
                </a:solidFill>
                <a:latin typeface="Times New Roman" pitchFamily="18" charset="0"/>
                <a:cs typeface="Times New Roman" pitchFamily="18" charset="0"/>
              </a:rPr>
              <a:t>Concentrated </a:t>
            </a:r>
            <a:endParaRPr lang="en-US" sz="1600" b="0" i="1">
              <a:solidFill>
                <a:schemeClr val="tx1"/>
              </a:solidFill>
              <a:latin typeface="Times New Roman" pitchFamily="18" charset="0"/>
              <a:cs typeface="Times New Roman" pitchFamily="18" charset="0"/>
            </a:endParaRPr>
          </a:p>
        </p:txBody>
      </p:sp>
      <p:sp>
        <p:nvSpPr>
          <p:cNvPr id="51" name="Rectangle 18"/>
          <p:cNvSpPr>
            <a:spLocks noChangeArrowheads="1"/>
          </p:cNvSpPr>
          <p:nvPr/>
        </p:nvSpPr>
        <p:spPr bwMode="auto">
          <a:xfrm rot="-5400000">
            <a:off x="4067610" y="3767962"/>
            <a:ext cx="1732846"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dirty="0">
                <a:solidFill>
                  <a:srgbClr val="000000"/>
                </a:solidFill>
                <a:latin typeface="Times New Roman" pitchFamily="18" charset="0"/>
                <a:cs typeface="Times New Roman" pitchFamily="18" charset="0"/>
              </a:rPr>
              <a:t>Distribution of </a:t>
            </a:r>
            <a:r>
              <a:rPr lang="en-US" sz="1600" b="1" i="1" dirty="0">
                <a:solidFill>
                  <a:srgbClr val="000000"/>
                </a:solidFill>
                <a:latin typeface="Times New Roman" pitchFamily="18" charset="0"/>
                <a:cs typeface="Times New Roman" pitchFamily="18" charset="0"/>
              </a:rPr>
              <a:t>costs </a:t>
            </a:r>
            <a:r>
              <a:rPr lang="en-US" sz="1600" dirty="0">
                <a:solidFill>
                  <a:srgbClr val="000000"/>
                </a:solidFill>
                <a:latin typeface="Times New Roman" pitchFamily="18" charset="0"/>
                <a:cs typeface="Times New Roman" pitchFamily="18" charset="0"/>
              </a:rPr>
              <a:t/>
            </a:r>
            <a:br>
              <a:rPr lang="en-US" sz="1600" dirty="0">
                <a:solidFill>
                  <a:srgbClr val="000000"/>
                </a:solidFill>
                <a:latin typeface="Times New Roman" pitchFamily="18" charset="0"/>
                <a:cs typeface="Times New Roman" pitchFamily="18" charset="0"/>
              </a:rPr>
            </a:br>
            <a:r>
              <a:rPr lang="en-US" sz="1600" dirty="0">
                <a:solidFill>
                  <a:srgbClr val="000000"/>
                </a:solidFill>
                <a:latin typeface="Times New Roman" pitchFamily="18" charset="0"/>
                <a:cs typeface="Times New Roman" pitchFamily="18" charset="0"/>
              </a:rPr>
              <a:t>among voters</a:t>
            </a:r>
            <a:endParaRPr lang="en-US" sz="1600" dirty="0">
              <a:solidFill>
                <a:schemeClr val="tx1"/>
              </a:solidFill>
              <a:latin typeface="Times New Roman" pitchFamily="18" charset="0"/>
              <a:cs typeface="Times New Roman" pitchFamily="18" charset="0"/>
            </a:endParaRPr>
          </a:p>
        </p:txBody>
      </p:sp>
      <p:sp>
        <p:nvSpPr>
          <p:cNvPr id="52" name="Rectangle 19"/>
          <p:cNvSpPr>
            <a:spLocks noChangeArrowheads="1"/>
          </p:cNvSpPr>
          <p:nvPr/>
        </p:nvSpPr>
        <p:spPr bwMode="auto">
          <a:xfrm>
            <a:off x="6049305" y="1702117"/>
            <a:ext cx="1933222"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dirty="0">
                <a:solidFill>
                  <a:srgbClr val="000000"/>
                </a:solidFill>
                <a:latin typeface="Times New Roman" pitchFamily="18" charset="0"/>
                <a:cs typeface="Times New Roman" pitchFamily="18" charset="0"/>
              </a:rPr>
              <a:t>Distribution of </a:t>
            </a:r>
            <a:r>
              <a:rPr lang="en-US" sz="1600" b="1" i="1" dirty="0">
                <a:solidFill>
                  <a:srgbClr val="000000"/>
                </a:solidFill>
                <a:latin typeface="Times New Roman" pitchFamily="18" charset="0"/>
                <a:cs typeface="Times New Roman" pitchFamily="18" charset="0"/>
              </a:rPr>
              <a:t>benefits</a:t>
            </a:r>
            <a:br>
              <a:rPr lang="en-US" sz="1600" b="1" i="1" dirty="0">
                <a:solidFill>
                  <a:srgbClr val="000000"/>
                </a:solidFill>
                <a:latin typeface="Times New Roman" pitchFamily="18" charset="0"/>
                <a:cs typeface="Times New Roman" pitchFamily="18" charset="0"/>
              </a:rPr>
            </a:br>
            <a:r>
              <a:rPr lang="en-US" sz="1600" dirty="0">
                <a:solidFill>
                  <a:srgbClr val="000000"/>
                </a:solidFill>
                <a:latin typeface="Times New Roman" pitchFamily="18" charset="0"/>
                <a:cs typeface="Times New Roman" pitchFamily="18" charset="0"/>
              </a:rPr>
              <a:t>among voters</a:t>
            </a:r>
            <a:endParaRPr lang="en-US" sz="1600" dirty="0">
              <a:solidFill>
                <a:schemeClr val="tx1"/>
              </a:solidFill>
              <a:latin typeface="Times New Roman" pitchFamily="18" charset="0"/>
              <a:cs typeface="Times New Roman" pitchFamily="18" charset="0"/>
            </a:endParaRPr>
          </a:p>
        </p:txBody>
      </p:sp>
      <p:grpSp>
        <p:nvGrpSpPr>
          <p:cNvPr id="53" name="Group 29"/>
          <p:cNvGrpSpPr>
            <a:grpSpLocks/>
          </p:cNvGrpSpPr>
          <p:nvPr/>
        </p:nvGrpSpPr>
        <p:grpSpPr bwMode="auto">
          <a:xfrm>
            <a:off x="7012742" y="2560498"/>
            <a:ext cx="1371600" cy="1371600"/>
            <a:chOff x="3744" y="1410"/>
            <a:chExt cx="864" cy="864"/>
          </a:xfrm>
        </p:grpSpPr>
        <p:sp>
          <p:nvSpPr>
            <p:cNvPr id="54" name="Rectangle 30"/>
            <p:cNvSpPr>
              <a:spLocks noChangeArrowheads="1"/>
            </p:cNvSpPr>
            <p:nvPr/>
          </p:nvSpPr>
          <p:spPr bwMode="auto">
            <a:xfrm>
              <a:off x="3744" y="1410"/>
              <a:ext cx="864" cy="864"/>
            </a:xfrm>
            <a:prstGeom prst="rect">
              <a:avLst/>
            </a:prstGeom>
            <a:solidFill>
              <a:srgbClr val="ECD3ED"/>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5" name="Rectangle 31"/>
            <p:cNvSpPr>
              <a:spLocks noChangeArrowheads="1"/>
            </p:cNvSpPr>
            <p:nvPr/>
          </p:nvSpPr>
          <p:spPr bwMode="auto">
            <a:xfrm>
              <a:off x="4026" y="1650"/>
              <a:ext cx="296" cy="346"/>
            </a:xfrm>
            <a:prstGeom prst="rect">
              <a:avLst/>
            </a:prstGeom>
            <a:solidFill>
              <a:srgbClr val="ECD3ED"/>
            </a:solidFill>
            <a:ln w="9525">
              <a:noFill/>
              <a:miter lim="800000"/>
              <a:headEnd/>
              <a:tailEnd/>
            </a:ln>
          </p:spPr>
          <p:txBody>
            <a:bodyPr wrap="none" lIns="0" tIns="0" rIns="0" bIns="0">
              <a:prstTxWarp prst="textNoShape">
                <a:avLst/>
              </a:prstTxWarp>
              <a:spAutoFit/>
            </a:bodyPr>
            <a:lstStyle/>
            <a:p>
              <a:pPr algn="ctr"/>
              <a:r>
                <a:rPr lang="en-US" sz="1800" b="0" dirty="0">
                  <a:solidFill>
                    <a:srgbClr val="000000"/>
                  </a:solidFill>
                  <a:latin typeface="Times New Roman" pitchFamily="18" charset="0"/>
                  <a:cs typeface="Times New Roman" pitchFamily="18" charset="0"/>
                </a:rPr>
                <a:t>Type</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2 </a:t>
              </a:r>
              <a:endParaRPr lang="en-US" sz="1800" b="0" dirty="0">
                <a:solidFill>
                  <a:schemeClr val="tx1"/>
                </a:solidFill>
                <a:latin typeface="Times New Roman" pitchFamily="18" charset="0"/>
                <a:cs typeface="Times New Roman" pitchFamily="18" charset="0"/>
              </a:endParaRPr>
            </a:p>
          </p:txBody>
        </p:sp>
      </p:grpSp>
      <p:grpSp>
        <p:nvGrpSpPr>
          <p:cNvPr id="56" name="Group 32"/>
          <p:cNvGrpSpPr>
            <a:grpSpLocks/>
          </p:cNvGrpSpPr>
          <p:nvPr/>
        </p:nvGrpSpPr>
        <p:grpSpPr bwMode="auto">
          <a:xfrm>
            <a:off x="7012742" y="3922573"/>
            <a:ext cx="1371600" cy="1371600"/>
            <a:chOff x="3744" y="2268"/>
            <a:chExt cx="864" cy="864"/>
          </a:xfrm>
        </p:grpSpPr>
        <p:sp>
          <p:nvSpPr>
            <p:cNvPr id="57" name="Rectangle 33"/>
            <p:cNvSpPr>
              <a:spLocks noChangeArrowheads="1"/>
            </p:cNvSpPr>
            <p:nvPr/>
          </p:nvSpPr>
          <p:spPr bwMode="auto">
            <a:xfrm>
              <a:off x="3744" y="2268"/>
              <a:ext cx="864" cy="864"/>
            </a:xfrm>
            <a:prstGeom prst="rect">
              <a:avLst/>
            </a:prstGeom>
            <a:solidFill>
              <a:srgbClr val="F0BCBC"/>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8" name="Rectangle 34"/>
            <p:cNvSpPr>
              <a:spLocks noChangeArrowheads="1"/>
            </p:cNvSpPr>
            <p:nvPr/>
          </p:nvSpPr>
          <p:spPr bwMode="auto">
            <a:xfrm>
              <a:off x="4026" y="2516"/>
              <a:ext cx="296" cy="346"/>
            </a:xfrm>
            <a:prstGeom prst="rect">
              <a:avLst/>
            </a:prstGeom>
            <a:noFill/>
            <a:ln w="9525">
              <a:noFill/>
              <a:miter lim="800000"/>
              <a:headEnd/>
              <a:tailEnd/>
            </a:ln>
          </p:spPr>
          <p:txBody>
            <a:bodyPr wrap="none" lIns="0" tIns="0" rIns="0" bIns="0">
              <a:prstTxWarp prst="textNoShape">
                <a:avLst/>
              </a:prstTxWarp>
              <a:spAutoFit/>
            </a:bodyPr>
            <a:lstStyle/>
            <a:p>
              <a:pPr algn="ctr"/>
              <a:r>
                <a:rPr lang="en-US" sz="1800" b="0" dirty="0">
                  <a:solidFill>
                    <a:srgbClr val="000000"/>
                  </a:solidFill>
                  <a:latin typeface="Times New Roman" pitchFamily="18" charset="0"/>
                  <a:cs typeface="Times New Roman" pitchFamily="18" charset="0"/>
                </a:rPr>
                <a:t>Type</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3 </a:t>
              </a:r>
              <a:endParaRPr lang="en-US" sz="18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12201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randombar(horizontal)">
                                      <p:cBhvr>
                                        <p:cTn id="12" dur="500"/>
                                        <p:tgtEl>
                                          <p:spTgt spid="62"/>
                                        </p:tgtEl>
                                      </p:cBhvr>
                                    </p:animEffect>
                                  </p:childTnLst>
                                </p:cTn>
                              </p:par>
                            </p:childTnLst>
                          </p:cTn>
                        </p:par>
                        <p:par>
                          <p:cTn id="13" fill="hold">
                            <p:stCondLst>
                              <p:cond delay="500"/>
                            </p:stCondLst>
                            <p:childTnLst>
                              <p:par>
                                <p:cTn id="14" presetID="26" presetClass="emph" presetSubtype="0" fill="hold" nodeType="afterEffect">
                                  <p:stCondLst>
                                    <p:cond delay="0"/>
                                  </p:stCondLst>
                                  <p:childTnLst>
                                    <p:animEffect transition="out" filter="fade">
                                      <p:cBhvr>
                                        <p:cTn id="15" dur="1000" tmFilter="0, 0; .2, .5; .8, .5; 1, 0"/>
                                        <p:tgtEl>
                                          <p:spTgt spid="41"/>
                                        </p:tgtEl>
                                      </p:cBhvr>
                                    </p:animEffect>
                                    <p:animScale>
                                      <p:cBhvr>
                                        <p:cTn id="16" dur="500" autoRev="1" fill="hold"/>
                                        <p:tgtEl>
                                          <p:spTgt spid="41"/>
                                        </p:tgtEl>
                                      </p:cBhvr>
                                      <p:by x="105000" y="105000"/>
                                    </p:animScale>
                                  </p:childTnLst>
                                </p:cTn>
                              </p:par>
                            </p:childTnLst>
                          </p:cTn>
                        </p:par>
                        <p:par>
                          <p:cTn id="17" fill="hold">
                            <p:stCondLst>
                              <p:cond delay="1500"/>
                            </p:stCondLst>
                            <p:childTnLst>
                              <p:par>
                                <p:cTn id="18" presetID="26" presetClass="emph" presetSubtype="0" fill="hold" nodeType="afterEffect">
                                  <p:stCondLst>
                                    <p:cond delay="0"/>
                                  </p:stCondLst>
                                  <p:childTnLst>
                                    <p:animEffect transition="out" filter="fade">
                                      <p:cBhvr>
                                        <p:cTn id="19" dur="500" tmFilter="0, 0; .2, .5; .8, .5; 1, 0"/>
                                        <p:tgtEl>
                                          <p:spTgt spid="56"/>
                                        </p:tgtEl>
                                      </p:cBhvr>
                                    </p:animEffect>
                                    <p:animScale>
                                      <p:cBhvr>
                                        <p:cTn id="20" dur="250" autoRev="1" fill="hold"/>
                                        <p:tgtEl>
                                          <p:spTgt spid="5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129363"/>
            <a:ext cx="8977930" cy="4792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340539"/>
            <a:ext cx="8904855" cy="657667"/>
          </a:xfrm>
        </p:spPr>
        <p:txBody>
          <a:bodyPr/>
          <a:lstStyle/>
          <a:p>
            <a:r>
              <a:rPr lang="en-US" dirty="0" smtClean="0"/>
              <a:t>Benefits and Costs Among Voters</a:t>
            </a:r>
            <a:endParaRPr lang="en-US" sz="2000" i="1" dirty="0"/>
          </a:p>
        </p:txBody>
      </p:sp>
      <p:sp>
        <p:nvSpPr>
          <p:cNvPr id="61" name="Text Box 10"/>
          <p:cNvSpPr txBox="1">
            <a:spLocks noChangeArrowheads="1"/>
          </p:cNvSpPr>
          <p:nvPr/>
        </p:nvSpPr>
        <p:spPr bwMode="auto">
          <a:xfrm>
            <a:off x="152831" y="2034749"/>
            <a:ext cx="3892227" cy="175432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benefits are </a:t>
            </a:r>
            <a:r>
              <a:rPr lang="en-US" sz="2000" dirty="0" smtClean="0">
                <a:latin typeface="Times New Roman" pitchFamily="18" charset="0"/>
                <a:cs typeface="Times New Roman" pitchFamily="18" charset="0"/>
              </a:rPr>
              <a:t>concentrated and </a:t>
            </a:r>
            <a:r>
              <a:rPr lang="en-US" sz="2000" dirty="0">
                <a:latin typeface="Times New Roman" pitchFamily="18" charset="0"/>
                <a:cs typeface="Times New Roman" pitchFamily="18" charset="0"/>
              </a:rPr>
              <a:t>costs widespread (type 2</a:t>
            </a:r>
            <a:r>
              <a:rPr lang="en-US" sz="2000" dirty="0" smtClean="0">
                <a:latin typeface="Times New Roman" pitchFamily="18" charset="0"/>
                <a:cs typeface="Times New Roman" pitchFamily="18" charset="0"/>
              </a:rPr>
              <a:t>), representative </a:t>
            </a:r>
            <a:r>
              <a:rPr lang="en-US" sz="2000" dirty="0">
                <a:latin typeface="Times New Roman" pitchFamily="18" charset="0"/>
                <a:cs typeface="Times New Roman" pitchFamily="18" charset="0"/>
              </a:rPr>
              <a:t>government </a:t>
            </a:r>
            <a:r>
              <a:rPr lang="en-US" sz="2000" dirty="0" smtClean="0">
                <a:latin typeface="Times New Roman" pitchFamily="18" charset="0"/>
                <a:cs typeface="Times New Roman" pitchFamily="18" charset="0"/>
              </a:rPr>
              <a:t>is biased </a:t>
            </a:r>
            <a:r>
              <a:rPr lang="en-US" sz="2000" dirty="0">
                <a:latin typeface="Times New Roman" pitchFamily="18" charset="0"/>
                <a:cs typeface="Times New Roman" pitchFamily="18" charset="0"/>
              </a:rPr>
              <a:t>towards the adoption </a:t>
            </a:r>
            <a:r>
              <a:rPr lang="en-US" sz="2000" dirty="0" smtClean="0">
                <a:latin typeface="Times New Roman" pitchFamily="18" charset="0"/>
                <a:cs typeface="Times New Roman" pitchFamily="18" charset="0"/>
              </a:rPr>
              <a:t>of counterproductive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inefficient) activity</a:t>
            </a:r>
            <a:r>
              <a:rPr lang="en-US" sz="2000" dirty="0">
                <a:latin typeface="Times New Roman" pitchFamily="18" charset="0"/>
                <a:cs typeface="Times New Roman" pitchFamily="18" charset="0"/>
              </a:rPr>
              <a:t>.</a:t>
            </a:r>
          </a:p>
        </p:txBody>
      </p:sp>
      <p:sp>
        <p:nvSpPr>
          <p:cNvPr id="62" name="Text Box 17"/>
          <p:cNvSpPr txBox="1">
            <a:spLocks noChangeArrowheads="1"/>
          </p:cNvSpPr>
          <p:nvPr/>
        </p:nvSpPr>
        <p:spPr bwMode="auto">
          <a:xfrm>
            <a:off x="168705" y="3721668"/>
            <a:ext cx="3876353" cy="120032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Last</a:t>
            </a:r>
            <a:r>
              <a:rPr lang="en-US" sz="2000" dirty="0">
                <a:latin typeface="Times New Roman" pitchFamily="18" charset="0"/>
                <a:cs typeface="Times New Roman" pitchFamily="18" charset="0"/>
              </a:rPr>
              <a:t>, when benefits are widespread but the costs are </a:t>
            </a:r>
            <a:r>
              <a:rPr lang="en-US" sz="2000" dirty="0" smtClean="0">
                <a:latin typeface="Times New Roman" pitchFamily="18" charset="0"/>
                <a:cs typeface="Times New Roman" pitchFamily="18" charset="0"/>
              </a:rPr>
              <a:t>concentrated (type </a:t>
            </a:r>
            <a:r>
              <a:rPr lang="en-US" sz="2000" dirty="0">
                <a:latin typeface="Times New Roman" pitchFamily="18" charset="0"/>
                <a:cs typeface="Times New Roman" pitchFamily="18" charset="0"/>
              </a:rPr>
              <a:t>4), the political process </a:t>
            </a:r>
            <a:r>
              <a:rPr lang="en-US" sz="2000" dirty="0" smtClean="0">
                <a:latin typeface="Times New Roman" pitchFamily="18" charset="0"/>
                <a:cs typeface="Times New Roman" pitchFamily="18" charset="0"/>
              </a:rPr>
              <a:t>often rejects </a:t>
            </a:r>
            <a:r>
              <a:rPr lang="en-US" sz="2000" dirty="0">
                <a:latin typeface="Times New Roman" pitchFamily="18" charset="0"/>
                <a:cs typeface="Times New Roman" pitchFamily="18" charset="0"/>
              </a:rPr>
              <a:t>productive projects.</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41" name="Group 21"/>
          <p:cNvGrpSpPr>
            <a:grpSpLocks/>
          </p:cNvGrpSpPr>
          <p:nvPr/>
        </p:nvGrpSpPr>
        <p:grpSpPr bwMode="auto">
          <a:xfrm>
            <a:off x="5641142" y="2560498"/>
            <a:ext cx="1371600" cy="1371600"/>
            <a:chOff x="2880" y="1410"/>
            <a:chExt cx="864" cy="864"/>
          </a:xfrm>
        </p:grpSpPr>
        <p:sp>
          <p:nvSpPr>
            <p:cNvPr id="42" name="Rectangle 6"/>
            <p:cNvSpPr>
              <a:spLocks noChangeArrowheads="1"/>
            </p:cNvSpPr>
            <p:nvPr/>
          </p:nvSpPr>
          <p:spPr bwMode="auto">
            <a:xfrm>
              <a:off x="2880" y="1410"/>
              <a:ext cx="864" cy="864"/>
            </a:xfrm>
            <a:prstGeom prst="rect">
              <a:avLst/>
            </a:prstGeom>
            <a:solidFill>
              <a:srgbClr val="FFFFCB"/>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3" name="Rectangle 10"/>
            <p:cNvSpPr>
              <a:spLocks noChangeArrowheads="1"/>
            </p:cNvSpPr>
            <p:nvPr/>
          </p:nvSpPr>
          <p:spPr bwMode="auto">
            <a:xfrm>
              <a:off x="3168" y="1650"/>
              <a:ext cx="296" cy="346"/>
            </a:xfrm>
            <a:prstGeom prst="rect">
              <a:avLst/>
            </a:prstGeom>
            <a:noFill/>
            <a:ln w="9525">
              <a:noFill/>
              <a:miter lim="800000"/>
              <a:headEnd/>
              <a:tailEnd/>
            </a:ln>
          </p:spPr>
          <p:txBody>
            <a:bodyPr wrap="none" lIns="0" tIns="0" rIns="0" bIns="0">
              <a:prstTxWarp prst="textNoShape">
                <a:avLst/>
              </a:prstTxWarp>
              <a:spAutoFit/>
            </a:bodyPr>
            <a:lstStyle/>
            <a:p>
              <a:pPr algn="ctr"/>
              <a:r>
                <a:rPr lang="en-US" sz="1800" b="0" dirty="0">
                  <a:solidFill>
                    <a:srgbClr val="000000"/>
                  </a:solidFill>
                  <a:latin typeface="Times New Roman" pitchFamily="18" charset="0"/>
                  <a:cs typeface="Times New Roman" pitchFamily="18" charset="0"/>
                </a:rPr>
                <a:t>Type</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1 </a:t>
              </a:r>
              <a:endParaRPr lang="en-US" sz="1800" b="0" dirty="0">
                <a:solidFill>
                  <a:schemeClr val="tx1"/>
                </a:solidFill>
                <a:latin typeface="Times New Roman" pitchFamily="18" charset="0"/>
                <a:cs typeface="Times New Roman" pitchFamily="18" charset="0"/>
              </a:endParaRPr>
            </a:p>
          </p:txBody>
        </p:sp>
      </p:grpSp>
      <p:grpSp>
        <p:nvGrpSpPr>
          <p:cNvPr id="44" name="Group 23"/>
          <p:cNvGrpSpPr>
            <a:grpSpLocks/>
          </p:cNvGrpSpPr>
          <p:nvPr/>
        </p:nvGrpSpPr>
        <p:grpSpPr bwMode="auto">
          <a:xfrm>
            <a:off x="5641142" y="3922573"/>
            <a:ext cx="1371600" cy="1371600"/>
            <a:chOff x="2880" y="2268"/>
            <a:chExt cx="864" cy="864"/>
          </a:xfrm>
        </p:grpSpPr>
        <p:sp>
          <p:nvSpPr>
            <p:cNvPr id="45" name="Rectangle 8"/>
            <p:cNvSpPr>
              <a:spLocks noChangeArrowheads="1"/>
            </p:cNvSpPr>
            <p:nvPr/>
          </p:nvSpPr>
          <p:spPr bwMode="auto">
            <a:xfrm>
              <a:off x="2880" y="2268"/>
              <a:ext cx="864" cy="864"/>
            </a:xfrm>
            <a:prstGeom prst="rect">
              <a:avLst/>
            </a:prstGeom>
            <a:solidFill>
              <a:srgbClr val="C8E0E0"/>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6" name="Rectangle 12"/>
            <p:cNvSpPr>
              <a:spLocks noChangeArrowheads="1"/>
            </p:cNvSpPr>
            <p:nvPr/>
          </p:nvSpPr>
          <p:spPr bwMode="auto">
            <a:xfrm>
              <a:off x="3168" y="2516"/>
              <a:ext cx="296" cy="346"/>
            </a:xfrm>
            <a:prstGeom prst="rect">
              <a:avLst/>
            </a:prstGeom>
            <a:noFill/>
            <a:ln w="9525">
              <a:noFill/>
              <a:miter lim="800000"/>
              <a:headEnd/>
              <a:tailEnd/>
            </a:ln>
          </p:spPr>
          <p:txBody>
            <a:bodyPr wrap="none" lIns="0" tIns="0" rIns="0" bIns="0">
              <a:prstTxWarp prst="textNoShape">
                <a:avLst/>
              </a:prstTxWarp>
              <a:spAutoFit/>
            </a:bodyPr>
            <a:lstStyle/>
            <a:p>
              <a:pPr algn="ctr"/>
              <a:r>
                <a:rPr lang="en-US" sz="1800" b="0" dirty="0">
                  <a:solidFill>
                    <a:srgbClr val="000000"/>
                  </a:solidFill>
                  <a:latin typeface="Times New Roman" pitchFamily="18" charset="0"/>
                  <a:cs typeface="Times New Roman" pitchFamily="18" charset="0"/>
                </a:rPr>
                <a:t>Type</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4 </a:t>
              </a:r>
              <a:endParaRPr lang="en-US" sz="1800" b="0" dirty="0">
                <a:solidFill>
                  <a:schemeClr val="tx1"/>
                </a:solidFill>
                <a:latin typeface="Times New Roman" pitchFamily="18" charset="0"/>
                <a:cs typeface="Times New Roman" pitchFamily="18" charset="0"/>
              </a:endParaRPr>
            </a:p>
          </p:txBody>
        </p:sp>
      </p:grpSp>
      <p:sp>
        <p:nvSpPr>
          <p:cNvPr id="47" name="Rectangle 14"/>
          <p:cNvSpPr>
            <a:spLocks noChangeArrowheads="1"/>
          </p:cNvSpPr>
          <p:nvPr/>
        </p:nvSpPr>
        <p:spPr bwMode="auto">
          <a:xfrm>
            <a:off x="5307961" y="2622410"/>
            <a:ext cx="246221" cy="1286494"/>
          </a:xfrm>
          <a:prstGeom prst="rect">
            <a:avLst/>
          </a:prstGeom>
          <a:noFill/>
          <a:ln w="9525">
            <a:noFill/>
            <a:miter lim="800000"/>
            <a:headEnd/>
            <a:tailEnd/>
          </a:ln>
        </p:spPr>
        <p:txBody>
          <a:bodyPr vert="vert270" wrap="square" lIns="0" tIns="0" rIns="0" bIns="0">
            <a:prstTxWarp prst="textNoShape">
              <a:avLst/>
            </a:prstTxWarp>
            <a:spAutoFit/>
          </a:bodyPr>
          <a:lstStyle/>
          <a:p>
            <a:pPr algn="ctr"/>
            <a:r>
              <a:rPr lang="en-US" sz="1600" b="0" i="1">
                <a:solidFill>
                  <a:srgbClr val="000000"/>
                </a:solidFill>
                <a:latin typeface="Times New Roman" pitchFamily="18" charset="0"/>
                <a:cs typeface="Times New Roman" pitchFamily="18" charset="0"/>
              </a:rPr>
              <a:t>Widespread </a:t>
            </a:r>
            <a:endParaRPr lang="en-US" sz="1600" b="0" i="1">
              <a:solidFill>
                <a:schemeClr val="tx1"/>
              </a:solidFill>
              <a:latin typeface="Times New Roman" pitchFamily="18" charset="0"/>
              <a:cs typeface="Times New Roman" pitchFamily="18" charset="0"/>
            </a:endParaRPr>
          </a:p>
        </p:txBody>
      </p:sp>
      <p:sp>
        <p:nvSpPr>
          <p:cNvPr id="48" name="Rectangle 15"/>
          <p:cNvSpPr>
            <a:spLocks noChangeArrowheads="1"/>
          </p:cNvSpPr>
          <p:nvPr/>
        </p:nvSpPr>
        <p:spPr bwMode="auto">
          <a:xfrm>
            <a:off x="5303096" y="3986274"/>
            <a:ext cx="246221" cy="1286494"/>
          </a:xfrm>
          <a:prstGeom prst="rect">
            <a:avLst/>
          </a:prstGeom>
          <a:noFill/>
          <a:ln w="9525">
            <a:noFill/>
            <a:miter lim="800000"/>
            <a:headEnd/>
            <a:tailEnd/>
          </a:ln>
        </p:spPr>
        <p:txBody>
          <a:bodyPr vert="vert270" wrap="square" lIns="0" tIns="0" rIns="0" bIns="0">
            <a:prstTxWarp prst="textNoShape">
              <a:avLst/>
            </a:prstTxWarp>
            <a:spAutoFit/>
          </a:bodyPr>
          <a:lstStyle/>
          <a:p>
            <a:pPr algn="ctr"/>
            <a:r>
              <a:rPr lang="en-US" sz="1600" b="0" i="1">
                <a:solidFill>
                  <a:srgbClr val="000000"/>
                </a:solidFill>
                <a:latin typeface="Times New Roman" pitchFamily="18" charset="0"/>
                <a:cs typeface="Times New Roman" pitchFamily="18" charset="0"/>
              </a:rPr>
              <a:t>Concentrated </a:t>
            </a:r>
            <a:endParaRPr lang="en-US" sz="1600" b="0" i="1">
              <a:solidFill>
                <a:schemeClr val="tx1"/>
              </a:solidFill>
              <a:latin typeface="Times New Roman" pitchFamily="18" charset="0"/>
              <a:cs typeface="Times New Roman" pitchFamily="18" charset="0"/>
            </a:endParaRPr>
          </a:p>
        </p:txBody>
      </p:sp>
      <p:sp>
        <p:nvSpPr>
          <p:cNvPr id="49" name="Rectangle 16"/>
          <p:cNvSpPr>
            <a:spLocks noChangeArrowheads="1"/>
          </p:cNvSpPr>
          <p:nvPr/>
        </p:nvSpPr>
        <p:spPr bwMode="auto">
          <a:xfrm>
            <a:off x="5817252" y="2198548"/>
            <a:ext cx="1025729" cy="246221"/>
          </a:xfrm>
          <a:prstGeom prst="rect">
            <a:avLst/>
          </a:prstGeom>
          <a:noFill/>
          <a:ln w="9525">
            <a:noFill/>
            <a:miter lim="800000"/>
            <a:headEnd/>
            <a:tailEnd/>
          </a:ln>
        </p:spPr>
        <p:txBody>
          <a:bodyPr wrap="none" lIns="0" tIns="0" rIns="0" bIns="0">
            <a:prstTxWarp prst="textNoShape">
              <a:avLst/>
            </a:prstTxWarp>
            <a:spAutoFit/>
          </a:bodyPr>
          <a:lstStyle/>
          <a:p>
            <a:pPr algn="ctr"/>
            <a:r>
              <a:rPr lang="en-US" sz="1600" b="0" i="1">
                <a:solidFill>
                  <a:srgbClr val="000000"/>
                </a:solidFill>
                <a:latin typeface="Times New Roman" pitchFamily="18" charset="0"/>
                <a:cs typeface="Times New Roman" pitchFamily="18" charset="0"/>
              </a:rPr>
              <a:t>Widespread </a:t>
            </a:r>
            <a:endParaRPr lang="en-US" sz="1600" b="0" i="1">
              <a:solidFill>
                <a:schemeClr val="tx1"/>
              </a:solidFill>
              <a:latin typeface="Times New Roman" pitchFamily="18" charset="0"/>
              <a:cs typeface="Times New Roman" pitchFamily="18" charset="0"/>
            </a:endParaRPr>
          </a:p>
        </p:txBody>
      </p:sp>
      <p:sp>
        <p:nvSpPr>
          <p:cNvPr id="50" name="Rectangle 17"/>
          <p:cNvSpPr>
            <a:spLocks noChangeArrowheads="1"/>
          </p:cNvSpPr>
          <p:nvPr/>
        </p:nvSpPr>
        <p:spPr bwMode="auto">
          <a:xfrm>
            <a:off x="7132496" y="2198548"/>
            <a:ext cx="1170192" cy="246221"/>
          </a:xfrm>
          <a:prstGeom prst="rect">
            <a:avLst/>
          </a:prstGeom>
          <a:noFill/>
          <a:ln w="9525">
            <a:noFill/>
            <a:miter lim="800000"/>
            <a:headEnd/>
            <a:tailEnd/>
          </a:ln>
        </p:spPr>
        <p:txBody>
          <a:bodyPr wrap="none" lIns="0" tIns="0" rIns="0" bIns="0">
            <a:prstTxWarp prst="textNoShape">
              <a:avLst/>
            </a:prstTxWarp>
            <a:spAutoFit/>
          </a:bodyPr>
          <a:lstStyle/>
          <a:p>
            <a:pPr algn="ctr"/>
            <a:r>
              <a:rPr lang="en-US" sz="1600" b="0" i="1">
                <a:solidFill>
                  <a:srgbClr val="000000"/>
                </a:solidFill>
                <a:latin typeface="Times New Roman" pitchFamily="18" charset="0"/>
                <a:cs typeface="Times New Roman" pitchFamily="18" charset="0"/>
              </a:rPr>
              <a:t>Concentrated </a:t>
            </a:r>
            <a:endParaRPr lang="en-US" sz="1600" b="0" i="1">
              <a:solidFill>
                <a:schemeClr val="tx1"/>
              </a:solidFill>
              <a:latin typeface="Times New Roman" pitchFamily="18" charset="0"/>
              <a:cs typeface="Times New Roman" pitchFamily="18" charset="0"/>
            </a:endParaRPr>
          </a:p>
        </p:txBody>
      </p:sp>
      <p:sp>
        <p:nvSpPr>
          <p:cNvPr id="51" name="Rectangle 18"/>
          <p:cNvSpPr>
            <a:spLocks noChangeArrowheads="1"/>
          </p:cNvSpPr>
          <p:nvPr/>
        </p:nvSpPr>
        <p:spPr bwMode="auto">
          <a:xfrm rot="-5400000">
            <a:off x="4067610" y="3767962"/>
            <a:ext cx="1732846"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dirty="0">
                <a:solidFill>
                  <a:srgbClr val="000000"/>
                </a:solidFill>
                <a:latin typeface="Times New Roman" pitchFamily="18" charset="0"/>
                <a:cs typeface="Times New Roman" pitchFamily="18" charset="0"/>
              </a:rPr>
              <a:t>Distribution of </a:t>
            </a:r>
            <a:r>
              <a:rPr lang="en-US" sz="1600" b="1" i="1" dirty="0">
                <a:solidFill>
                  <a:srgbClr val="000000"/>
                </a:solidFill>
                <a:latin typeface="Times New Roman" pitchFamily="18" charset="0"/>
                <a:cs typeface="Times New Roman" pitchFamily="18" charset="0"/>
              </a:rPr>
              <a:t>costs </a:t>
            </a:r>
            <a:r>
              <a:rPr lang="en-US" sz="1600" dirty="0">
                <a:solidFill>
                  <a:srgbClr val="000000"/>
                </a:solidFill>
                <a:latin typeface="Times New Roman" pitchFamily="18" charset="0"/>
                <a:cs typeface="Times New Roman" pitchFamily="18" charset="0"/>
              </a:rPr>
              <a:t/>
            </a:r>
            <a:br>
              <a:rPr lang="en-US" sz="1600" dirty="0">
                <a:solidFill>
                  <a:srgbClr val="000000"/>
                </a:solidFill>
                <a:latin typeface="Times New Roman" pitchFamily="18" charset="0"/>
                <a:cs typeface="Times New Roman" pitchFamily="18" charset="0"/>
              </a:rPr>
            </a:br>
            <a:r>
              <a:rPr lang="en-US" sz="1600" dirty="0">
                <a:solidFill>
                  <a:srgbClr val="000000"/>
                </a:solidFill>
                <a:latin typeface="Times New Roman" pitchFamily="18" charset="0"/>
                <a:cs typeface="Times New Roman" pitchFamily="18" charset="0"/>
              </a:rPr>
              <a:t>among voters</a:t>
            </a:r>
            <a:endParaRPr lang="en-US" sz="1600" dirty="0">
              <a:solidFill>
                <a:schemeClr val="tx1"/>
              </a:solidFill>
              <a:latin typeface="Times New Roman" pitchFamily="18" charset="0"/>
              <a:cs typeface="Times New Roman" pitchFamily="18" charset="0"/>
            </a:endParaRPr>
          </a:p>
        </p:txBody>
      </p:sp>
      <p:sp>
        <p:nvSpPr>
          <p:cNvPr id="52" name="Rectangle 19"/>
          <p:cNvSpPr>
            <a:spLocks noChangeArrowheads="1"/>
          </p:cNvSpPr>
          <p:nvPr/>
        </p:nvSpPr>
        <p:spPr bwMode="auto">
          <a:xfrm>
            <a:off x="6049305" y="1702117"/>
            <a:ext cx="1933222"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dirty="0">
                <a:solidFill>
                  <a:srgbClr val="000000"/>
                </a:solidFill>
                <a:latin typeface="Times New Roman" pitchFamily="18" charset="0"/>
                <a:cs typeface="Times New Roman" pitchFamily="18" charset="0"/>
              </a:rPr>
              <a:t>Distribution of </a:t>
            </a:r>
            <a:r>
              <a:rPr lang="en-US" sz="1600" b="1" i="1" dirty="0">
                <a:solidFill>
                  <a:srgbClr val="000000"/>
                </a:solidFill>
                <a:latin typeface="Times New Roman" pitchFamily="18" charset="0"/>
                <a:cs typeface="Times New Roman" pitchFamily="18" charset="0"/>
              </a:rPr>
              <a:t>benefits</a:t>
            </a:r>
            <a:br>
              <a:rPr lang="en-US" sz="1600" b="1" i="1" dirty="0">
                <a:solidFill>
                  <a:srgbClr val="000000"/>
                </a:solidFill>
                <a:latin typeface="Times New Roman" pitchFamily="18" charset="0"/>
                <a:cs typeface="Times New Roman" pitchFamily="18" charset="0"/>
              </a:rPr>
            </a:br>
            <a:r>
              <a:rPr lang="en-US" sz="1600" dirty="0">
                <a:solidFill>
                  <a:srgbClr val="000000"/>
                </a:solidFill>
                <a:latin typeface="Times New Roman" pitchFamily="18" charset="0"/>
                <a:cs typeface="Times New Roman" pitchFamily="18" charset="0"/>
              </a:rPr>
              <a:t>among voters</a:t>
            </a:r>
            <a:endParaRPr lang="en-US" sz="1600" dirty="0">
              <a:solidFill>
                <a:schemeClr val="tx1"/>
              </a:solidFill>
              <a:latin typeface="Times New Roman" pitchFamily="18" charset="0"/>
              <a:cs typeface="Times New Roman" pitchFamily="18" charset="0"/>
            </a:endParaRPr>
          </a:p>
        </p:txBody>
      </p:sp>
      <p:grpSp>
        <p:nvGrpSpPr>
          <p:cNvPr id="53" name="Group 29"/>
          <p:cNvGrpSpPr>
            <a:grpSpLocks/>
          </p:cNvGrpSpPr>
          <p:nvPr/>
        </p:nvGrpSpPr>
        <p:grpSpPr bwMode="auto">
          <a:xfrm>
            <a:off x="7012742" y="2560498"/>
            <a:ext cx="1371600" cy="1371600"/>
            <a:chOff x="3744" y="1410"/>
            <a:chExt cx="864" cy="864"/>
          </a:xfrm>
        </p:grpSpPr>
        <p:sp>
          <p:nvSpPr>
            <p:cNvPr id="54" name="Rectangle 30"/>
            <p:cNvSpPr>
              <a:spLocks noChangeArrowheads="1"/>
            </p:cNvSpPr>
            <p:nvPr/>
          </p:nvSpPr>
          <p:spPr bwMode="auto">
            <a:xfrm>
              <a:off x="3744" y="1410"/>
              <a:ext cx="864" cy="864"/>
            </a:xfrm>
            <a:prstGeom prst="rect">
              <a:avLst/>
            </a:prstGeom>
            <a:solidFill>
              <a:srgbClr val="ECD3ED"/>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5" name="Rectangle 31"/>
            <p:cNvSpPr>
              <a:spLocks noChangeArrowheads="1"/>
            </p:cNvSpPr>
            <p:nvPr/>
          </p:nvSpPr>
          <p:spPr bwMode="auto">
            <a:xfrm>
              <a:off x="4026" y="1650"/>
              <a:ext cx="296" cy="346"/>
            </a:xfrm>
            <a:prstGeom prst="rect">
              <a:avLst/>
            </a:prstGeom>
            <a:solidFill>
              <a:srgbClr val="ECD3ED"/>
            </a:solidFill>
            <a:ln w="9525">
              <a:noFill/>
              <a:miter lim="800000"/>
              <a:headEnd/>
              <a:tailEnd/>
            </a:ln>
          </p:spPr>
          <p:txBody>
            <a:bodyPr wrap="none" lIns="0" tIns="0" rIns="0" bIns="0">
              <a:prstTxWarp prst="textNoShape">
                <a:avLst/>
              </a:prstTxWarp>
              <a:spAutoFit/>
            </a:bodyPr>
            <a:lstStyle/>
            <a:p>
              <a:pPr algn="ctr"/>
              <a:r>
                <a:rPr lang="en-US" sz="1800" b="0" dirty="0">
                  <a:solidFill>
                    <a:srgbClr val="000000"/>
                  </a:solidFill>
                  <a:latin typeface="Times New Roman" pitchFamily="18" charset="0"/>
                  <a:cs typeface="Times New Roman" pitchFamily="18" charset="0"/>
                </a:rPr>
                <a:t>Type</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2 </a:t>
              </a:r>
              <a:endParaRPr lang="en-US" sz="1800" b="0" dirty="0">
                <a:solidFill>
                  <a:schemeClr val="tx1"/>
                </a:solidFill>
                <a:latin typeface="Times New Roman" pitchFamily="18" charset="0"/>
                <a:cs typeface="Times New Roman" pitchFamily="18" charset="0"/>
              </a:endParaRPr>
            </a:p>
          </p:txBody>
        </p:sp>
      </p:grpSp>
      <p:grpSp>
        <p:nvGrpSpPr>
          <p:cNvPr id="56" name="Group 32"/>
          <p:cNvGrpSpPr>
            <a:grpSpLocks/>
          </p:cNvGrpSpPr>
          <p:nvPr/>
        </p:nvGrpSpPr>
        <p:grpSpPr bwMode="auto">
          <a:xfrm>
            <a:off x="7012742" y="3922573"/>
            <a:ext cx="1371600" cy="1371600"/>
            <a:chOff x="3744" y="2268"/>
            <a:chExt cx="864" cy="864"/>
          </a:xfrm>
        </p:grpSpPr>
        <p:sp>
          <p:nvSpPr>
            <p:cNvPr id="57" name="Rectangle 33"/>
            <p:cNvSpPr>
              <a:spLocks noChangeArrowheads="1"/>
            </p:cNvSpPr>
            <p:nvPr/>
          </p:nvSpPr>
          <p:spPr bwMode="auto">
            <a:xfrm>
              <a:off x="3744" y="2268"/>
              <a:ext cx="864" cy="864"/>
            </a:xfrm>
            <a:prstGeom prst="rect">
              <a:avLst/>
            </a:prstGeom>
            <a:solidFill>
              <a:srgbClr val="F0BCBC"/>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8" name="Rectangle 34"/>
            <p:cNvSpPr>
              <a:spLocks noChangeArrowheads="1"/>
            </p:cNvSpPr>
            <p:nvPr/>
          </p:nvSpPr>
          <p:spPr bwMode="auto">
            <a:xfrm>
              <a:off x="4026" y="2516"/>
              <a:ext cx="296" cy="346"/>
            </a:xfrm>
            <a:prstGeom prst="rect">
              <a:avLst/>
            </a:prstGeom>
            <a:noFill/>
            <a:ln w="9525">
              <a:noFill/>
              <a:miter lim="800000"/>
              <a:headEnd/>
              <a:tailEnd/>
            </a:ln>
          </p:spPr>
          <p:txBody>
            <a:bodyPr wrap="none" lIns="0" tIns="0" rIns="0" bIns="0">
              <a:prstTxWarp prst="textNoShape">
                <a:avLst/>
              </a:prstTxWarp>
              <a:spAutoFit/>
            </a:bodyPr>
            <a:lstStyle/>
            <a:p>
              <a:pPr algn="ctr"/>
              <a:r>
                <a:rPr lang="en-US" sz="1800" b="0" dirty="0">
                  <a:solidFill>
                    <a:srgbClr val="000000"/>
                  </a:solidFill>
                  <a:latin typeface="Times New Roman" pitchFamily="18" charset="0"/>
                  <a:cs typeface="Times New Roman" pitchFamily="18" charset="0"/>
                </a:rPr>
                <a:t>Type</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3 </a:t>
              </a:r>
              <a:endParaRPr lang="en-US" sz="18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74009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childTnLst>
                          </p:cTn>
                        </p:par>
                        <p:par>
                          <p:cTn id="8" fill="hold">
                            <p:stCondLst>
                              <p:cond delay="500"/>
                            </p:stCondLst>
                            <p:childTnLst>
                              <p:par>
                                <p:cTn id="9" presetID="26" presetClass="emph" presetSubtype="0" fill="hold" nodeType="afterEffect">
                                  <p:stCondLst>
                                    <p:cond delay="0"/>
                                  </p:stCondLst>
                                  <p:childTnLst>
                                    <p:animEffect transition="out" filter="fade">
                                      <p:cBhvr>
                                        <p:cTn id="10" dur="500" tmFilter="0, 0; .2, .5; .8, .5; 1, 0"/>
                                        <p:tgtEl>
                                          <p:spTgt spid="53"/>
                                        </p:tgtEl>
                                      </p:cBhvr>
                                    </p:animEffect>
                                    <p:animScale>
                                      <p:cBhvr>
                                        <p:cTn id="11" dur="250" autoRev="1" fill="hold"/>
                                        <p:tgtEl>
                                          <p:spTgt spid="53"/>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62"/>
                                        </p:tgtEl>
                                        <p:attrNameLst>
                                          <p:attrName>style.visibility</p:attrName>
                                        </p:attrNameLst>
                                      </p:cBhvr>
                                      <p:to>
                                        <p:strVal val="visible"/>
                                      </p:to>
                                    </p:set>
                                    <p:animEffect transition="in" filter="randombar(horizontal)">
                                      <p:cBhvr>
                                        <p:cTn id="16" dur="500"/>
                                        <p:tgtEl>
                                          <p:spTgt spid="62"/>
                                        </p:tgtEl>
                                      </p:cBhvr>
                                    </p:animEffect>
                                  </p:childTnLst>
                                </p:cTn>
                              </p:par>
                            </p:childTnLst>
                          </p:cTn>
                        </p:par>
                        <p:par>
                          <p:cTn id="17" fill="hold">
                            <p:stCondLst>
                              <p:cond delay="500"/>
                            </p:stCondLst>
                            <p:childTnLst>
                              <p:par>
                                <p:cTn id="18" presetID="26" presetClass="emph" presetSubtype="0" fill="hold" nodeType="afterEffect">
                                  <p:stCondLst>
                                    <p:cond delay="0"/>
                                  </p:stCondLst>
                                  <p:childTnLst>
                                    <p:animEffect transition="out" filter="fade">
                                      <p:cBhvr>
                                        <p:cTn id="19" dur="500" tmFilter="0, 0; .2, .5; .8, .5; 1, 0"/>
                                        <p:tgtEl>
                                          <p:spTgt spid="44"/>
                                        </p:tgtEl>
                                      </p:cBhvr>
                                    </p:animEffect>
                                    <p:animScale>
                                      <p:cBhvr>
                                        <p:cTn id="20" dur="250" autoRev="1" fill="hold"/>
                                        <p:tgtEl>
                                          <p:spTgt spid="4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611824"/>
            <a:ext cx="8932985" cy="428528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41276"/>
            <a:ext cx="8904855" cy="721091"/>
          </a:xfrm>
        </p:spPr>
        <p:txBody>
          <a:bodyPr/>
          <a:lstStyle/>
          <a:p>
            <a:r>
              <a:rPr lang="en-US" dirty="0" smtClean="0"/>
              <a:t>When Voting Works Well</a:t>
            </a:r>
            <a:endParaRPr lang="en-US" dirty="0"/>
          </a:p>
        </p:txBody>
      </p:sp>
      <p:sp>
        <p:nvSpPr>
          <p:cNvPr id="3" name="Content Placeholder 2"/>
          <p:cNvSpPr>
            <a:spLocks noGrp="1"/>
          </p:cNvSpPr>
          <p:nvPr>
            <p:ph idx="1"/>
          </p:nvPr>
        </p:nvSpPr>
        <p:spPr>
          <a:xfrm>
            <a:off x="140674" y="1633240"/>
            <a:ext cx="8883750" cy="4147626"/>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Other things constant, legislators will have a strong incentive to support political actions that provide voters with large total benefits relative to costs</a:t>
            </a:r>
            <a:r>
              <a:rPr lang="en-US" sz="2600" dirty="0" smtClean="0">
                <a:solidFill>
                  <a:srgbClr val="32302A"/>
                </a:solidFill>
                <a:ea typeface="ＭＳ Ｐゴシック" pitchFamily="-107" charset="-128"/>
                <a:cs typeface="ＭＳ Ｐゴシック" pitchFamily="-107" charset="-128"/>
              </a:rPr>
              <a:t>.</a:t>
            </a:r>
          </a:p>
          <a:p>
            <a:pPr>
              <a:lnSpc>
                <a:spcPct val="90000"/>
              </a:lnSpc>
            </a:pPr>
            <a:r>
              <a:rPr lang="en-US" sz="2600" dirty="0">
                <a:solidFill>
                  <a:srgbClr val="32302A"/>
                </a:solidFill>
                <a:ea typeface="ＭＳ Ｐゴシック" pitchFamily="-107" charset="-128"/>
                <a:cs typeface="ＭＳ Ｐゴシック" pitchFamily="-107" charset="-128"/>
              </a:rPr>
              <a:t>If a government project is productive, it will </a:t>
            </a:r>
            <a:r>
              <a:rPr lang="en-US" sz="2600" dirty="0" smtClean="0">
                <a:solidFill>
                  <a:srgbClr val="32302A"/>
                </a:solidFill>
                <a:ea typeface="ＭＳ Ｐゴシック" pitchFamily="-107" charset="-128"/>
                <a:cs typeface="ＭＳ Ｐゴシック" pitchFamily="-107" charset="-128"/>
              </a:rPr>
              <a:t>be possible </a:t>
            </a:r>
            <a:r>
              <a:rPr lang="en-US" sz="2600" dirty="0">
                <a:solidFill>
                  <a:srgbClr val="32302A"/>
                </a:solidFill>
                <a:ea typeface="ＭＳ Ｐゴシック" pitchFamily="-107" charset="-128"/>
                <a:cs typeface="ＭＳ Ｐゴシック" pitchFamily="-107" charset="-128"/>
              </a:rPr>
              <a:t>to allocate the project’s cost so that all voters will gain. 	</a:t>
            </a:r>
          </a:p>
          <a:p>
            <a:pPr>
              <a:lnSpc>
                <a:spcPct val="90000"/>
              </a:lnSpc>
            </a:pPr>
            <a:r>
              <a:rPr lang="en-US" sz="2600" dirty="0">
                <a:solidFill>
                  <a:srgbClr val="32302A"/>
                </a:solidFill>
                <a:ea typeface="ＭＳ Ｐゴシック" pitchFamily="-107" charset="-128"/>
                <a:cs typeface="ＭＳ Ｐゴシック" pitchFamily="-107" charset="-128"/>
              </a:rPr>
              <a:t>When voters pay in proportion to benefits received, all voters will gain if the government action is productive (and all will lose if it is unproductive). Under these circumstances, there is a harmony between good politics and economic efficiency</a:t>
            </a:r>
            <a:r>
              <a:rPr lang="en-US" sz="2600" dirty="0" smtClean="0">
                <a:solidFill>
                  <a:srgbClr val="32302A"/>
                </a:solidFill>
                <a:ea typeface="ＭＳ Ｐゴシック" pitchFamily="-107" charset="-128"/>
                <a:cs typeface="ＭＳ Ｐゴシック" pitchFamily="-107" charset="-128"/>
              </a:rPr>
              <a:t>.</a:t>
            </a:r>
            <a:endParaRPr lang="en-US" sz="2600"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48905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The Size and Growth </a:t>
            </a:r>
            <a:br>
              <a:rPr lang="en-US" dirty="0" smtClean="0"/>
            </a:br>
            <a:r>
              <a:rPr lang="en-US" dirty="0" smtClean="0"/>
              <a:t>of the U.S. Government</a:t>
            </a:r>
            <a:endParaRPr lang="en-US" dirty="0"/>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77073"/>
            <a:ext cx="8904855" cy="657667"/>
          </a:xfrm>
        </p:spPr>
        <p:txBody>
          <a:bodyPr/>
          <a:lstStyle/>
          <a:p>
            <a:r>
              <a:rPr lang="en-US" sz="3400" dirty="0"/>
              <a:t>Benefits Derived by Voters from</a:t>
            </a:r>
            <a:br>
              <a:rPr lang="en-US" sz="3400" dirty="0"/>
            </a:br>
            <a:r>
              <a:rPr lang="en-US" sz="3400" dirty="0"/>
              <a:t>Hypothetical Road Project</a:t>
            </a:r>
          </a:p>
        </p:txBody>
      </p:sp>
      <p:sp>
        <p:nvSpPr>
          <p:cNvPr id="61" name="Text Box 10"/>
          <p:cNvSpPr txBox="1">
            <a:spLocks noChangeArrowheads="1"/>
          </p:cNvSpPr>
          <p:nvPr/>
        </p:nvSpPr>
        <p:spPr bwMode="auto">
          <a:xfrm>
            <a:off x="73112" y="1214602"/>
            <a:ext cx="4023966" cy="9233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1950" dirty="0" smtClean="0">
                <a:latin typeface="Times New Roman" pitchFamily="18" charset="0"/>
                <a:cs typeface="Times New Roman" pitchFamily="18" charset="0"/>
              </a:rPr>
              <a:t>Consider this </a:t>
            </a:r>
            <a:r>
              <a:rPr lang="en-US" sz="1950" dirty="0">
                <a:latin typeface="Times New Roman" pitchFamily="18" charset="0"/>
                <a:cs typeface="Times New Roman" pitchFamily="18" charset="0"/>
              </a:rPr>
              <a:t>government </a:t>
            </a:r>
            <a:r>
              <a:rPr lang="en-US" sz="1950" dirty="0" smtClean="0">
                <a:latin typeface="Times New Roman" pitchFamily="18" charset="0"/>
                <a:cs typeface="Times New Roman" pitchFamily="18" charset="0"/>
              </a:rPr>
              <a:t>program.  </a:t>
            </a:r>
            <a:r>
              <a:rPr lang="en-US" sz="1950" dirty="0">
                <a:latin typeface="Times New Roman" pitchFamily="18" charset="0"/>
                <a:cs typeface="Times New Roman" pitchFamily="18" charset="0"/>
              </a:rPr>
              <a:t>With such programs, </a:t>
            </a:r>
            <a:r>
              <a:rPr lang="en-US" sz="1950" dirty="0" smtClean="0">
                <a:latin typeface="Times New Roman" pitchFamily="18" charset="0"/>
                <a:cs typeface="Times New Roman" pitchFamily="18" charset="0"/>
              </a:rPr>
              <a:t>individuals </a:t>
            </a:r>
            <a:r>
              <a:rPr lang="en-US" sz="1950" dirty="0">
                <a:latin typeface="Times New Roman" pitchFamily="18" charset="0"/>
                <a:cs typeface="Times New Roman" pitchFamily="18" charset="0"/>
              </a:rPr>
              <a:t>receive varying levels of benefits. </a:t>
            </a:r>
          </a:p>
        </p:txBody>
      </p:sp>
      <p:sp>
        <p:nvSpPr>
          <p:cNvPr id="62" name="Text Box 17"/>
          <p:cNvSpPr txBox="1">
            <a:spLocks noChangeArrowheads="1"/>
          </p:cNvSpPr>
          <p:nvPr/>
        </p:nvSpPr>
        <p:spPr bwMode="auto">
          <a:xfrm>
            <a:off x="88986" y="2080127"/>
            <a:ext cx="4008091" cy="1712777"/>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1950" u="sng" dirty="0" smtClean="0">
                <a:latin typeface="Times New Roman" pitchFamily="18" charset="0"/>
                <a:cs typeface="Times New Roman" pitchFamily="18" charset="0"/>
              </a:rPr>
              <a:t>Plan </a:t>
            </a:r>
            <a:r>
              <a:rPr lang="en-US" sz="1950" u="sng" dirty="0">
                <a:latin typeface="Times New Roman" pitchFamily="18" charset="0"/>
                <a:cs typeface="Times New Roman" pitchFamily="18" charset="0"/>
              </a:rPr>
              <a:t>A</a:t>
            </a:r>
            <a:r>
              <a:rPr lang="en-US" sz="1950" dirty="0">
                <a:latin typeface="Times New Roman" pitchFamily="18" charset="0"/>
                <a:cs typeface="Times New Roman" pitchFamily="18" charset="0"/>
              </a:rPr>
              <a:t> </a:t>
            </a:r>
            <a:r>
              <a:rPr lang="en-US" dirty="0">
                <a:latin typeface="Times New Roman" pitchFamily="18" charset="0"/>
                <a:cs typeface="Times New Roman" pitchFamily="18" charset="0"/>
              </a:rPr>
              <a:t>is simple </a:t>
            </a:r>
            <a:r>
              <a:rPr lang="en-US" i="1" dirty="0" smtClean="0">
                <a:latin typeface="Times New Roman" pitchFamily="18" charset="0"/>
                <a:cs typeface="Times New Roman" pitchFamily="18" charset="0"/>
              </a:rPr>
              <a:t>(</a:t>
            </a:r>
            <a:r>
              <a:rPr lang="en-US" i="1" dirty="0">
                <a:latin typeface="Times New Roman" pitchFamily="18" charset="0"/>
                <a:cs typeface="Times New Roman" pitchFamily="18" charset="0"/>
              </a:rPr>
              <a:t>each voter pays the same amount)</a:t>
            </a:r>
            <a:r>
              <a:rPr lang="en-US" sz="1950" dirty="0">
                <a:latin typeface="Times New Roman" pitchFamily="18" charset="0"/>
                <a:cs typeface="Times New Roman" pitchFamily="18" charset="0"/>
              </a:rPr>
              <a:t> </a:t>
            </a:r>
            <a:r>
              <a:rPr lang="en-US" sz="1950" dirty="0" smtClean="0">
                <a:latin typeface="Times New Roman" pitchFamily="18" charset="0"/>
                <a:cs typeface="Times New Roman" pitchFamily="18" charset="0"/>
              </a:rPr>
              <a:t>and </a:t>
            </a:r>
            <a:r>
              <a:rPr lang="en-US" sz="1950" dirty="0">
                <a:latin typeface="Times New Roman" pitchFamily="18" charset="0"/>
                <a:cs typeface="Times New Roman" pitchFamily="18" charset="0"/>
              </a:rPr>
              <a:t>may </a:t>
            </a:r>
            <a:r>
              <a:rPr lang="en-US" sz="1950" dirty="0" smtClean="0">
                <a:latin typeface="Times New Roman" pitchFamily="18" charset="0"/>
                <a:cs typeface="Times New Roman" pitchFamily="18" charset="0"/>
              </a:rPr>
              <a:t>seem fair</a:t>
            </a:r>
            <a:r>
              <a:rPr lang="en-US" sz="1950" dirty="0">
                <a:latin typeface="Times New Roman" pitchFamily="18" charset="0"/>
                <a:cs typeface="Times New Roman" pitchFamily="18" charset="0"/>
              </a:rPr>
              <a:t>, but even as Adams is getting a </a:t>
            </a:r>
            <a:r>
              <a:rPr lang="en-US" sz="1950" dirty="0" smtClean="0">
                <a:latin typeface="Times New Roman" pitchFamily="18" charset="0"/>
                <a:cs typeface="Times New Roman" pitchFamily="18" charset="0"/>
              </a:rPr>
              <a:t>deal </a:t>
            </a:r>
            <a:r>
              <a:rPr lang="en-US" i="1" dirty="0" smtClean="0">
                <a:latin typeface="Times New Roman" pitchFamily="18" charset="0"/>
                <a:cs typeface="Times New Roman" pitchFamily="18" charset="0"/>
              </a:rPr>
              <a:t>(she </a:t>
            </a:r>
            <a:r>
              <a:rPr lang="en-US" i="1" dirty="0">
                <a:latin typeface="Times New Roman" pitchFamily="18" charset="0"/>
                <a:cs typeface="Times New Roman" pitchFamily="18" charset="0"/>
              </a:rPr>
              <a:t>values the program </a:t>
            </a:r>
            <a:r>
              <a:rPr lang="en-US" i="1" dirty="0" smtClean="0">
                <a:latin typeface="Times New Roman" pitchFamily="18" charset="0"/>
                <a:cs typeface="Times New Roman" pitchFamily="18" charset="0"/>
              </a:rPr>
              <a:t>at $</a:t>
            </a:r>
            <a:r>
              <a:rPr lang="en-US" i="1" dirty="0">
                <a:latin typeface="Times New Roman" pitchFamily="18" charset="0"/>
                <a:cs typeface="Times New Roman" pitchFamily="18" charset="0"/>
              </a:rPr>
              <a:t>20 and pays $5)</a:t>
            </a:r>
            <a:r>
              <a:rPr lang="en-US" sz="1950" dirty="0">
                <a:latin typeface="Times New Roman" pitchFamily="18" charset="0"/>
                <a:cs typeface="Times New Roman" pitchFamily="18" charset="0"/>
              </a:rPr>
              <a:t> others do not even receive the value of their taxes.</a:t>
            </a:r>
          </a:p>
        </p:txBody>
      </p:sp>
      <p:sp>
        <p:nvSpPr>
          <p:cNvPr id="64" name="Text Box 20"/>
          <p:cNvSpPr txBox="1">
            <a:spLocks noChangeArrowheads="1"/>
          </p:cNvSpPr>
          <p:nvPr/>
        </p:nvSpPr>
        <p:spPr bwMode="auto">
          <a:xfrm>
            <a:off x="92161" y="3689743"/>
            <a:ext cx="4061133" cy="2308324"/>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1950" dirty="0" smtClean="0">
                <a:latin typeface="Times New Roman" pitchFamily="18" charset="0"/>
                <a:cs typeface="Times New Roman" pitchFamily="18" charset="0"/>
              </a:rPr>
              <a:t>When </a:t>
            </a:r>
            <a:r>
              <a:rPr lang="en-US" sz="1950" dirty="0">
                <a:latin typeface="Times New Roman" pitchFamily="18" charset="0"/>
                <a:cs typeface="Times New Roman" pitchFamily="18" charset="0"/>
              </a:rPr>
              <a:t>each voter pays in proportion to benefits received </a:t>
            </a:r>
            <a:r>
              <a:rPr lang="en-US" sz="1950" dirty="0" smtClean="0">
                <a:latin typeface="Times New Roman" pitchFamily="18" charset="0"/>
                <a:cs typeface="Times New Roman" pitchFamily="18" charset="0"/>
              </a:rPr>
              <a:t>(</a:t>
            </a:r>
            <a:r>
              <a:rPr lang="en-US" sz="1950" u="sng" dirty="0" smtClean="0">
                <a:latin typeface="Times New Roman" pitchFamily="18" charset="0"/>
                <a:cs typeface="Times New Roman" pitchFamily="18" charset="0"/>
              </a:rPr>
              <a:t>Plan </a:t>
            </a:r>
            <a:r>
              <a:rPr lang="en-US" sz="1950" u="sng" dirty="0">
                <a:latin typeface="Times New Roman" pitchFamily="18" charset="0"/>
                <a:cs typeface="Times New Roman" pitchFamily="18" charset="0"/>
              </a:rPr>
              <a:t>B</a:t>
            </a:r>
            <a:r>
              <a:rPr lang="en-US" sz="1950" dirty="0" smtClean="0">
                <a:latin typeface="Times New Roman" pitchFamily="18" charset="0"/>
                <a:cs typeface="Times New Roman" pitchFamily="18" charset="0"/>
              </a:rPr>
              <a:t>), each </a:t>
            </a:r>
            <a:r>
              <a:rPr lang="en-US" sz="1950" dirty="0">
                <a:latin typeface="Times New Roman" pitchFamily="18" charset="0"/>
                <a:cs typeface="Times New Roman" pitchFamily="18" charset="0"/>
              </a:rPr>
              <a:t>receives more benefits than costs.  </a:t>
            </a:r>
            <a:r>
              <a:rPr lang="en-US" sz="1950" dirty="0" smtClean="0">
                <a:latin typeface="Times New Roman" pitchFamily="18" charset="0"/>
                <a:cs typeface="Times New Roman" pitchFamily="18" charset="0"/>
              </a:rPr>
              <a:t/>
            </a:r>
            <a:br>
              <a:rPr lang="en-US" sz="1950" dirty="0" smtClean="0">
                <a:latin typeface="Times New Roman" pitchFamily="18" charset="0"/>
                <a:cs typeface="Times New Roman" pitchFamily="18" charset="0"/>
              </a:rPr>
            </a:br>
            <a:r>
              <a:rPr lang="en-US" sz="1950" dirty="0" smtClean="0">
                <a:latin typeface="Times New Roman" pitchFamily="18" charset="0"/>
                <a:cs typeface="Times New Roman" pitchFamily="18" charset="0"/>
              </a:rPr>
              <a:t>If </a:t>
            </a:r>
            <a:r>
              <a:rPr lang="en-US" sz="1950" dirty="0">
                <a:latin typeface="Times New Roman" pitchFamily="18" charset="0"/>
                <a:cs typeface="Times New Roman" pitchFamily="18" charset="0"/>
              </a:rPr>
              <a:t>tax plan B is used, </a:t>
            </a:r>
            <a:r>
              <a:rPr lang="en-US" sz="1950" dirty="0" smtClean="0">
                <a:latin typeface="Times New Roman" pitchFamily="18" charset="0"/>
                <a:cs typeface="Times New Roman" pitchFamily="18" charset="0"/>
              </a:rPr>
              <a:t>all voters </a:t>
            </a:r>
            <a:r>
              <a:rPr lang="en-US" sz="1950" dirty="0">
                <a:latin typeface="Times New Roman" pitchFamily="18" charset="0"/>
                <a:cs typeface="Times New Roman" pitchFamily="18" charset="0"/>
              </a:rPr>
              <a:t>gain and the program would pass unanimously. </a:t>
            </a:r>
            <a:r>
              <a:rPr lang="en-US" sz="1950" dirty="0" smtClean="0">
                <a:latin typeface="Times New Roman" pitchFamily="18" charset="0"/>
                <a:cs typeface="Times New Roman" pitchFamily="18" charset="0"/>
              </a:rPr>
              <a:t>This example </a:t>
            </a:r>
            <a:r>
              <a:rPr lang="en-US" sz="1950" dirty="0">
                <a:latin typeface="Times New Roman" pitchFamily="18" charset="0"/>
                <a:cs typeface="Times New Roman" pitchFamily="18" charset="0"/>
              </a:rPr>
              <a:t>shows that harmony between politics and </a:t>
            </a:r>
            <a:r>
              <a:rPr lang="en-US" sz="1950" dirty="0" smtClean="0">
                <a:latin typeface="Times New Roman" pitchFamily="18" charset="0"/>
                <a:cs typeface="Times New Roman" pitchFamily="18" charset="0"/>
              </a:rPr>
              <a:t>economic efficiency </a:t>
            </a:r>
            <a:r>
              <a:rPr lang="en-US" sz="1950" dirty="0">
                <a:latin typeface="Times New Roman" pitchFamily="18" charset="0"/>
                <a:cs typeface="Times New Roman" pitchFamily="18" charset="0"/>
              </a:rPr>
              <a:t>can exist.</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4" name="Rectangle 6"/>
          <p:cNvSpPr>
            <a:spLocks noChangeArrowheads="1"/>
          </p:cNvSpPr>
          <p:nvPr/>
        </p:nvSpPr>
        <p:spPr bwMode="auto">
          <a:xfrm>
            <a:off x="4396478" y="2479592"/>
            <a:ext cx="467244"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Voter</a:t>
            </a:r>
            <a:endParaRPr lang="en-US" sz="1700" b="0">
              <a:solidFill>
                <a:schemeClr val="tx1"/>
              </a:solidFill>
              <a:latin typeface="Times New Roman" pitchFamily="18" charset="0"/>
              <a:cs typeface="Times New Roman" pitchFamily="18" charset="0"/>
            </a:endParaRPr>
          </a:p>
        </p:txBody>
      </p:sp>
      <p:sp>
        <p:nvSpPr>
          <p:cNvPr id="45" name="Line 7"/>
          <p:cNvSpPr>
            <a:spLocks noChangeShapeType="1"/>
          </p:cNvSpPr>
          <p:nvPr/>
        </p:nvSpPr>
        <p:spPr bwMode="auto">
          <a:xfrm>
            <a:off x="6886424" y="2420854"/>
            <a:ext cx="2016735" cy="0"/>
          </a:xfrm>
          <a:prstGeom prst="line">
            <a:avLst/>
          </a:prstGeom>
          <a:noFill/>
          <a:ln w="19050">
            <a:solidFill>
              <a:srgbClr val="000000"/>
            </a:solidFill>
            <a:round/>
            <a:headEnd/>
            <a:tailEnd/>
          </a:ln>
        </p:spPr>
        <p:txBody>
          <a:bodyPr>
            <a:prstTxWarp prst="textNoShape">
              <a:avLst/>
            </a:prstTxWarp>
          </a:bodyPr>
          <a:lstStyle/>
          <a:p>
            <a:endParaRPr lang="en-US" sz="1700">
              <a:latin typeface="Times New Roman" pitchFamily="18" charset="0"/>
              <a:cs typeface="Times New Roman" pitchFamily="18" charset="0"/>
            </a:endParaRPr>
          </a:p>
        </p:txBody>
      </p:sp>
      <p:sp>
        <p:nvSpPr>
          <p:cNvPr id="46" name="Rectangle 8"/>
          <p:cNvSpPr>
            <a:spLocks noChangeArrowheads="1"/>
          </p:cNvSpPr>
          <p:nvPr/>
        </p:nvSpPr>
        <p:spPr bwMode="auto">
          <a:xfrm>
            <a:off x="4399653" y="2824079"/>
            <a:ext cx="671659"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Adams </a:t>
            </a:r>
            <a:endParaRPr lang="en-US" sz="1700" b="0">
              <a:solidFill>
                <a:schemeClr val="tx1"/>
              </a:solidFill>
              <a:latin typeface="Times New Roman" pitchFamily="18" charset="0"/>
              <a:cs typeface="Times New Roman" pitchFamily="18" charset="0"/>
            </a:endParaRPr>
          </a:p>
        </p:txBody>
      </p:sp>
      <p:sp>
        <p:nvSpPr>
          <p:cNvPr id="47" name="Rectangle 9"/>
          <p:cNvSpPr>
            <a:spLocks noChangeArrowheads="1"/>
          </p:cNvSpPr>
          <p:nvPr/>
        </p:nvSpPr>
        <p:spPr bwMode="auto">
          <a:xfrm>
            <a:off x="4393303" y="3122529"/>
            <a:ext cx="514564"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Chan </a:t>
            </a:r>
            <a:endParaRPr lang="en-US" sz="1700" b="0">
              <a:solidFill>
                <a:schemeClr val="tx1"/>
              </a:solidFill>
              <a:latin typeface="Times New Roman" pitchFamily="18" charset="0"/>
              <a:cs typeface="Times New Roman" pitchFamily="18" charset="0"/>
            </a:endParaRPr>
          </a:p>
        </p:txBody>
      </p:sp>
      <p:sp>
        <p:nvSpPr>
          <p:cNvPr id="48" name="Rectangle 10"/>
          <p:cNvSpPr>
            <a:spLocks noChangeArrowheads="1"/>
          </p:cNvSpPr>
          <p:nvPr/>
        </p:nvSpPr>
        <p:spPr bwMode="auto">
          <a:xfrm>
            <a:off x="4390128" y="3393992"/>
            <a:ext cx="585097"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Green </a:t>
            </a:r>
            <a:endParaRPr lang="en-US" sz="1700" b="0">
              <a:solidFill>
                <a:schemeClr val="tx1"/>
              </a:solidFill>
              <a:latin typeface="Times New Roman" pitchFamily="18" charset="0"/>
              <a:cs typeface="Times New Roman" pitchFamily="18" charset="0"/>
            </a:endParaRPr>
          </a:p>
        </p:txBody>
      </p:sp>
      <p:sp>
        <p:nvSpPr>
          <p:cNvPr id="49" name="Rectangle 11"/>
          <p:cNvSpPr>
            <a:spLocks noChangeArrowheads="1"/>
          </p:cNvSpPr>
          <p:nvPr/>
        </p:nvSpPr>
        <p:spPr bwMode="auto">
          <a:xfrm>
            <a:off x="4406003" y="3689267"/>
            <a:ext cx="379912"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Lee </a:t>
            </a:r>
            <a:endParaRPr lang="en-US" sz="1700" b="0">
              <a:solidFill>
                <a:schemeClr val="tx1"/>
              </a:solidFill>
              <a:latin typeface="Times New Roman" pitchFamily="18" charset="0"/>
              <a:cs typeface="Times New Roman" pitchFamily="18" charset="0"/>
            </a:endParaRPr>
          </a:p>
        </p:txBody>
      </p:sp>
      <p:sp>
        <p:nvSpPr>
          <p:cNvPr id="50" name="Rectangle 12"/>
          <p:cNvSpPr>
            <a:spLocks noChangeArrowheads="1"/>
          </p:cNvSpPr>
          <p:nvPr/>
        </p:nvSpPr>
        <p:spPr bwMode="auto">
          <a:xfrm>
            <a:off x="4409178" y="3975017"/>
            <a:ext cx="464871"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Diaz </a:t>
            </a:r>
            <a:endParaRPr lang="en-US" sz="1700" b="0">
              <a:solidFill>
                <a:schemeClr val="tx1"/>
              </a:solidFill>
              <a:latin typeface="Times New Roman" pitchFamily="18" charset="0"/>
              <a:cs typeface="Times New Roman" pitchFamily="18" charset="0"/>
            </a:endParaRPr>
          </a:p>
        </p:txBody>
      </p:sp>
      <p:sp>
        <p:nvSpPr>
          <p:cNvPr id="51" name="Rectangle 13"/>
          <p:cNvSpPr>
            <a:spLocks noChangeArrowheads="1"/>
          </p:cNvSpPr>
          <p:nvPr/>
        </p:nvSpPr>
        <p:spPr bwMode="auto">
          <a:xfrm>
            <a:off x="4393303" y="4279817"/>
            <a:ext cx="444865"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Total</a:t>
            </a:r>
            <a:endParaRPr lang="en-US" sz="1700" b="0">
              <a:solidFill>
                <a:schemeClr val="tx1"/>
              </a:solidFill>
              <a:latin typeface="Times New Roman" pitchFamily="18" charset="0"/>
              <a:cs typeface="Times New Roman" pitchFamily="18" charset="0"/>
            </a:endParaRPr>
          </a:p>
        </p:txBody>
      </p:sp>
      <p:sp>
        <p:nvSpPr>
          <p:cNvPr id="52" name="Rectangle 14"/>
          <p:cNvSpPr>
            <a:spLocks noChangeArrowheads="1"/>
          </p:cNvSpPr>
          <p:nvPr/>
        </p:nvSpPr>
        <p:spPr bwMode="auto">
          <a:xfrm>
            <a:off x="7279726" y="2087479"/>
            <a:ext cx="1127745"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Tax payment</a:t>
            </a:r>
            <a:endParaRPr lang="en-US" sz="1700" b="0">
              <a:solidFill>
                <a:schemeClr val="tx1"/>
              </a:solidFill>
              <a:latin typeface="Times New Roman" pitchFamily="18" charset="0"/>
              <a:cs typeface="Times New Roman" pitchFamily="18" charset="0"/>
            </a:endParaRPr>
          </a:p>
        </p:txBody>
      </p:sp>
      <p:sp>
        <p:nvSpPr>
          <p:cNvPr id="53" name="Rectangle 15"/>
          <p:cNvSpPr>
            <a:spLocks noChangeArrowheads="1"/>
          </p:cNvSpPr>
          <p:nvPr/>
        </p:nvSpPr>
        <p:spPr bwMode="auto">
          <a:xfrm>
            <a:off x="5630309" y="2200598"/>
            <a:ext cx="735779" cy="523220"/>
          </a:xfrm>
          <a:prstGeom prst="rect">
            <a:avLst/>
          </a:prstGeom>
          <a:noFill/>
          <a:ln w="9525">
            <a:noFill/>
            <a:miter lim="800000"/>
            <a:headEnd/>
            <a:tailEnd/>
          </a:ln>
        </p:spPr>
        <p:txBody>
          <a:bodyPr wrap="none" lIns="0" tIns="0" rIns="0" bIns="0">
            <a:prstTxWarp prst="textNoShape">
              <a:avLst/>
            </a:prstTxWarp>
            <a:spAutoFit/>
          </a:bodyPr>
          <a:lstStyle/>
          <a:p>
            <a:r>
              <a:rPr lang="en-US" sz="1700" b="0" dirty="0" smtClean="0">
                <a:solidFill>
                  <a:srgbClr val="000000"/>
                </a:solidFill>
                <a:latin typeface="Times New Roman" pitchFamily="18" charset="0"/>
                <a:cs typeface="Times New Roman" pitchFamily="18" charset="0"/>
              </a:rPr>
              <a:t>Benefits</a:t>
            </a:r>
            <a:br>
              <a:rPr lang="en-US" sz="1700" b="0" dirty="0" smtClean="0">
                <a:solidFill>
                  <a:srgbClr val="000000"/>
                </a:solidFill>
                <a:latin typeface="Times New Roman" pitchFamily="18" charset="0"/>
                <a:cs typeface="Times New Roman" pitchFamily="18" charset="0"/>
              </a:rPr>
            </a:br>
            <a:r>
              <a:rPr lang="en-US" sz="1700" b="0" dirty="0" smtClean="0">
                <a:solidFill>
                  <a:srgbClr val="000000"/>
                </a:solidFill>
                <a:latin typeface="Times New Roman" pitchFamily="18" charset="0"/>
                <a:cs typeface="Times New Roman" pitchFamily="18" charset="0"/>
              </a:rPr>
              <a:t>received</a:t>
            </a:r>
            <a:endParaRPr lang="en-US" sz="1700" b="0" dirty="0">
              <a:solidFill>
                <a:srgbClr val="000000"/>
              </a:solidFill>
              <a:latin typeface="Times New Roman" pitchFamily="18" charset="0"/>
              <a:cs typeface="Times New Roman" pitchFamily="18" charset="0"/>
            </a:endParaRPr>
          </a:p>
        </p:txBody>
      </p:sp>
      <p:grpSp>
        <p:nvGrpSpPr>
          <p:cNvPr id="54" name="Group 53"/>
          <p:cNvGrpSpPr>
            <a:grpSpLocks/>
          </p:cNvGrpSpPr>
          <p:nvPr/>
        </p:nvGrpSpPr>
        <p:grpSpPr bwMode="auto">
          <a:xfrm>
            <a:off x="5753836" y="2824079"/>
            <a:ext cx="454026" cy="1412875"/>
            <a:chOff x="2683" y="1244"/>
            <a:chExt cx="286" cy="890"/>
          </a:xfrm>
        </p:grpSpPr>
        <p:sp>
          <p:nvSpPr>
            <p:cNvPr id="55" name="Rectangle 18"/>
            <p:cNvSpPr>
              <a:spLocks noChangeArrowheads="1"/>
            </p:cNvSpPr>
            <p:nvPr/>
          </p:nvSpPr>
          <p:spPr bwMode="auto">
            <a:xfrm>
              <a:off x="2683" y="1244"/>
              <a:ext cx="275" cy="165"/>
            </a:xfrm>
            <a:prstGeom prst="rect">
              <a:avLst/>
            </a:prstGeom>
            <a:noFill/>
            <a:ln w="9525">
              <a:noFill/>
              <a:miter lim="800000"/>
              <a:headEnd/>
              <a:tailEnd/>
            </a:ln>
          </p:spPr>
          <p:txBody>
            <a:bodyPr wrap="none" lIns="0" tIns="0" rIns="0" bIns="0">
              <a:prstTxWarp prst="textNoShape">
                <a:avLst/>
              </a:prstTxWarp>
              <a:spAutoFit/>
            </a:bodyPr>
            <a:lstStyle/>
            <a:p>
              <a:pPr algn="r"/>
              <a:r>
                <a:rPr lang="en-US" sz="1700" b="0" dirty="0">
                  <a:solidFill>
                    <a:srgbClr val="000000"/>
                  </a:solidFill>
                  <a:latin typeface="Times New Roman" pitchFamily="18" charset="0"/>
                  <a:cs typeface="Times New Roman" pitchFamily="18" charset="0"/>
                </a:rPr>
                <a:t>$ 20 </a:t>
              </a:r>
              <a:endParaRPr lang="en-US" sz="1700" b="0" dirty="0">
                <a:solidFill>
                  <a:schemeClr val="tx1"/>
                </a:solidFill>
                <a:latin typeface="Times New Roman" pitchFamily="18" charset="0"/>
                <a:cs typeface="Times New Roman" pitchFamily="18" charset="0"/>
              </a:endParaRPr>
            </a:p>
          </p:txBody>
        </p:sp>
        <p:sp>
          <p:nvSpPr>
            <p:cNvPr id="56" name="Rectangle 19"/>
            <p:cNvSpPr>
              <a:spLocks noChangeArrowheads="1"/>
            </p:cNvSpPr>
            <p:nvPr/>
          </p:nvSpPr>
          <p:spPr bwMode="auto">
            <a:xfrm>
              <a:off x="2797" y="1432"/>
              <a:ext cx="172" cy="165"/>
            </a:xfrm>
            <a:prstGeom prst="rect">
              <a:avLst/>
            </a:prstGeom>
            <a:noFill/>
            <a:ln w="9525">
              <a:noFill/>
              <a:miter lim="800000"/>
              <a:headEnd/>
              <a:tailEnd/>
            </a:ln>
          </p:spPr>
          <p:txBody>
            <a:bodyPr wrap="none" lIns="0" tIns="0" rIns="0" bIns="0">
              <a:prstTxWarp prst="textNoShape">
                <a:avLst/>
              </a:prstTxWarp>
              <a:spAutoFit/>
            </a:bodyPr>
            <a:lstStyle/>
            <a:p>
              <a:r>
                <a:rPr lang="en-US" sz="1700" b="0" dirty="0">
                  <a:solidFill>
                    <a:srgbClr val="000000"/>
                  </a:solidFill>
                  <a:latin typeface="Times New Roman" pitchFamily="18" charset="0"/>
                  <a:cs typeface="Times New Roman" pitchFamily="18" charset="0"/>
                </a:rPr>
                <a:t>12 </a:t>
              </a:r>
              <a:endParaRPr lang="en-US" sz="1700" b="0" dirty="0">
                <a:solidFill>
                  <a:schemeClr val="tx1"/>
                </a:solidFill>
                <a:latin typeface="Times New Roman" pitchFamily="18" charset="0"/>
                <a:cs typeface="Times New Roman" pitchFamily="18" charset="0"/>
              </a:endParaRPr>
            </a:p>
          </p:txBody>
        </p:sp>
        <p:sp>
          <p:nvSpPr>
            <p:cNvPr id="57" name="Rectangle 20"/>
            <p:cNvSpPr>
              <a:spLocks noChangeArrowheads="1"/>
            </p:cNvSpPr>
            <p:nvPr/>
          </p:nvSpPr>
          <p:spPr bwMode="auto">
            <a:xfrm>
              <a:off x="2863" y="1603"/>
              <a:ext cx="103"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4 </a:t>
              </a:r>
              <a:endParaRPr lang="en-US" sz="1700" b="0">
                <a:solidFill>
                  <a:schemeClr val="tx1"/>
                </a:solidFill>
                <a:latin typeface="Times New Roman" pitchFamily="18" charset="0"/>
                <a:cs typeface="Times New Roman" pitchFamily="18" charset="0"/>
              </a:endParaRPr>
            </a:p>
          </p:txBody>
        </p:sp>
        <p:sp>
          <p:nvSpPr>
            <p:cNvPr id="58" name="Rectangle 21"/>
            <p:cNvSpPr>
              <a:spLocks noChangeArrowheads="1"/>
            </p:cNvSpPr>
            <p:nvPr/>
          </p:nvSpPr>
          <p:spPr bwMode="auto">
            <a:xfrm>
              <a:off x="2863" y="1789"/>
              <a:ext cx="103"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2 </a:t>
              </a:r>
              <a:endParaRPr lang="en-US" sz="1700" b="0">
                <a:solidFill>
                  <a:schemeClr val="tx1"/>
                </a:solidFill>
                <a:latin typeface="Times New Roman" pitchFamily="18" charset="0"/>
                <a:cs typeface="Times New Roman" pitchFamily="18" charset="0"/>
              </a:endParaRPr>
            </a:p>
          </p:txBody>
        </p:sp>
        <p:sp>
          <p:nvSpPr>
            <p:cNvPr id="59" name="Rectangle 22"/>
            <p:cNvSpPr>
              <a:spLocks noChangeArrowheads="1"/>
            </p:cNvSpPr>
            <p:nvPr/>
          </p:nvSpPr>
          <p:spPr bwMode="auto">
            <a:xfrm>
              <a:off x="2863" y="1969"/>
              <a:ext cx="103"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2 </a:t>
              </a:r>
              <a:endParaRPr lang="en-US" sz="1700" b="0">
                <a:solidFill>
                  <a:schemeClr val="tx1"/>
                </a:solidFill>
                <a:latin typeface="Times New Roman" pitchFamily="18" charset="0"/>
                <a:cs typeface="Times New Roman" pitchFamily="18" charset="0"/>
              </a:endParaRPr>
            </a:p>
          </p:txBody>
        </p:sp>
      </p:grpSp>
      <p:sp>
        <p:nvSpPr>
          <p:cNvPr id="60" name="Rectangle 23"/>
          <p:cNvSpPr>
            <a:spLocks noChangeArrowheads="1"/>
          </p:cNvSpPr>
          <p:nvPr/>
        </p:nvSpPr>
        <p:spPr bwMode="auto">
          <a:xfrm>
            <a:off x="5840573" y="4279817"/>
            <a:ext cx="327013" cy="261610"/>
          </a:xfrm>
          <a:prstGeom prst="rect">
            <a:avLst/>
          </a:prstGeom>
          <a:noFill/>
          <a:ln w="9525">
            <a:noFill/>
            <a:miter lim="800000"/>
            <a:headEnd/>
            <a:tailEnd/>
          </a:ln>
        </p:spPr>
        <p:txBody>
          <a:bodyPr wrap="none" lIns="0" tIns="0" rIns="0" bIns="0">
            <a:prstTxWarp prst="textNoShape">
              <a:avLst/>
            </a:prstTxWarp>
            <a:spAutoFit/>
          </a:bodyPr>
          <a:lstStyle/>
          <a:p>
            <a:r>
              <a:rPr lang="en-US" sz="1700" b="0" dirty="0">
                <a:solidFill>
                  <a:srgbClr val="000000"/>
                </a:solidFill>
                <a:latin typeface="Times New Roman" pitchFamily="18" charset="0"/>
                <a:cs typeface="Times New Roman" pitchFamily="18" charset="0"/>
              </a:rPr>
              <a:t>$40</a:t>
            </a:r>
            <a:endParaRPr lang="en-US" sz="1700" b="0" dirty="0">
              <a:solidFill>
                <a:schemeClr val="tx1"/>
              </a:solidFill>
              <a:latin typeface="Times New Roman" pitchFamily="18" charset="0"/>
              <a:cs typeface="Times New Roman" pitchFamily="18" charset="0"/>
            </a:endParaRPr>
          </a:p>
        </p:txBody>
      </p:sp>
      <p:sp>
        <p:nvSpPr>
          <p:cNvPr id="65" name="Rectangle 25"/>
          <p:cNvSpPr>
            <a:spLocks noChangeArrowheads="1"/>
          </p:cNvSpPr>
          <p:nvPr/>
        </p:nvSpPr>
        <p:spPr bwMode="auto">
          <a:xfrm>
            <a:off x="6889599" y="2470067"/>
            <a:ext cx="629981"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Plan</a:t>
            </a:r>
            <a:r>
              <a:rPr lang="en-US" sz="1700">
                <a:solidFill>
                  <a:srgbClr val="000000"/>
                </a:solidFill>
                <a:latin typeface="Times New Roman" pitchFamily="18" charset="0"/>
                <a:cs typeface="Times New Roman" pitchFamily="18" charset="0"/>
              </a:rPr>
              <a:t> </a:t>
            </a:r>
            <a:r>
              <a:rPr lang="en-US" sz="1700" i="1">
                <a:solidFill>
                  <a:srgbClr val="000000"/>
                </a:solidFill>
                <a:latin typeface="Times New Roman" pitchFamily="18" charset="0"/>
                <a:cs typeface="Times New Roman" pitchFamily="18" charset="0"/>
              </a:rPr>
              <a:t>A</a:t>
            </a:r>
            <a:r>
              <a:rPr lang="en-US" sz="1700" b="0">
                <a:solidFill>
                  <a:srgbClr val="000000"/>
                </a:solidFill>
                <a:latin typeface="Times New Roman" pitchFamily="18" charset="0"/>
                <a:cs typeface="Times New Roman" pitchFamily="18" charset="0"/>
              </a:rPr>
              <a:t> </a:t>
            </a:r>
            <a:endParaRPr lang="en-US" sz="1700" b="0">
              <a:solidFill>
                <a:schemeClr val="tx1"/>
              </a:solidFill>
              <a:latin typeface="Times New Roman" pitchFamily="18" charset="0"/>
              <a:cs typeface="Times New Roman" pitchFamily="18" charset="0"/>
            </a:endParaRPr>
          </a:p>
        </p:txBody>
      </p:sp>
      <p:grpSp>
        <p:nvGrpSpPr>
          <p:cNvPr id="66" name="Group 52"/>
          <p:cNvGrpSpPr>
            <a:grpSpLocks/>
          </p:cNvGrpSpPr>
          <p:nvPr/>
        </p:nvGrpSpPr>
        <p:grpSpPr bwMode="auto">
          <a:xfrm>
            <a:off x="7002726" y="2824079"/>
            <a:ext cx="393700" cy="1412875"/>
            <a:chOff x="3899" y="1244"/>
            <a:chExt cx="248" cy="890"/>
          </a:xfrm>
        </p:grpSpPr>
        <p:sp>
          <p:nvSpPr>
            <p:cNvPr id="67" name="Rectangle 27"/>
            <p:cNvSpPr>
              <a:spLocks noChangeArrowheads="1"/>
            </p:cNvSpPr>
            <p:nvPr/>
          </p:nvSpPr>
          <p:spPr bwMode="auto">
            <a:xfrm>
              <a:off x="3899" y="1244"/>
              <a:ext cx="240"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  5 </a:t>
              </a:r>
              <a:endParaRPr lang="en-US" sz="1700" b="0">
                <a:solidFill>
                  <a:schemeClr val="tx1"/>
                </a:solidFill>
                <a:latin typeface="Times New Roman" pitchFamily="18" charset="0"/>
                <a:cs typeface="Times New Roman" pitchFamily="18" charset="0"/>
              </a:endParaRPr>
            </a:p>
          </p:txBody>
        </p:sp>
        <p:sp>
          <p:nvSpPr>
            <p:cNvPr id="68" name="Rectangle 28"/>
            <p:cNvSpPr>
              <a:spLocks noChangeArrowheads="1"/>
            </p:cNvSpPr>
            <p:nvPr/>
          </p:nvSpPr>
          <p:spPr bwMode="auto">
            <a:xfrm>
              <a:off x="4044" y="1432"/>
              <a:ext cx="103"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5 </a:t>
              </a:r>
              <a:endParaRPr lang="en-US" sz="1700" b="0">
                <a:solidFill>
                  <a:schemeClr val="tx1"/>
                </a:solidFill>
                <a:latin typeface="Times New Roman" pitchFamily="18" charset="0"/>
                <a:cs typeface="Times New Roman" pitchFamily="18" charset="0"/>
              </a:endParaRPr>
            </a:p>
          </p:txBody>
        </p:sp>
        <p:sp>
          <p:nvSpPr>
            <p:cNvPr id="69" name="Rectangle 29"/>
            <p:cNvSpPr>
              <a:spLocks noChangeArrowheads="1"/>
            </p:cNvSpPr>
            <p:nvPr/>
          </p:nvSpPr>
          <p:spPr bwMode="auto">
            <a:xfrm>
              <a:off x="4044" y="1603"/>
              <a:ext cx="103"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5 </a:t>
              </a:r>
              <a:endParaRPr lang="en-US" sz="1700" b="0">
                <a:solidFill>
                  <a:schemeClr val="tx1"/>
                </a:solidFill>
                <a:latin typeface="Times New Roman" pitchFamily="18" charset="0"/>
                <a:cs typeface="Times New Roman" pitchFamily="18" charset="0"/>
              </a:endParaRPr>
            </a:p>
          </p:txBody>
        </p:sp>
        <p:sp>
          <p:nvSpPr>
            <p:cNvPr id="70" name="Rectangle 30"/>
            <p:cNvSpPr>
              <a:spLocks noChangeArrowheads="1"/>
            </p:cNvSpPr>
            <p:nvPr/>
          </p:nvSpPr>
          <p:spPr bwMode="auto">
            <a:xfrm>
              <a:off x="4044" y="1789"/>
              <a:ext cx="103"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5 </a:t>
              </a:r>
              <a:endParaRPr lang="en-US" sz="1700" b="0">
                <a:solidFill>
                  <a:schemeClr val="tx1"/>
                </a:solidFill>
                <a:latin typeface="Times New Roman" pitchFamily="18" charset="0"/>
                <a:cs typeface="Times New Roman" pitchFamily="18" charset="0"/>
              </a:endParaRPr>
            </a:p>
          </p:txBody>
        </p:sp>
        <p:sp>
          <p:nvSpPr>
            <p:cNvPr id="71" name="Rectangle 31"/>
            <p:cNvSpPr>
              <a:spLocks noChangeArrowheads="1"/>
            </p:cNvSpPr>
            <p:nvPr/>
          </p:nvSpPr>
          <p:spPr bwMode="auto">
            <a:xfrm>
              <a:off x="4038" y="1969"/>
              <a:ext cx="103"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5 </a:t>
              </a:r>
              <a:endParaRPr lang="en-US" sz="1700" b="0">
                <a:solidFill>
                  <a:schemeClr val="tx1"/>
                </a:solidFill>
                <a:latin typeface="Times New Roman" pitchFamily="18" charset="0"/>
                <a:cs typeface="Times New Roman" pitchFamily="18" charset="0"/>
              </a:endParaRPr>
            </a:p>
          </p:txBody>
        </p:sp>
      </p:grpSp>
      <p:sp>
        <p:nvSpPr>
          <p:cNvPr id="72" name="Rectangle 32"/>
          <p:cNvSpPr>
            <a:spLocks noChangeArrowheads="1"/>
          </p:cNvSpPr>
          <p:nvPr/>
        </p:nvSpPr>
        <p:spPr bwMode="auto">
          <a:xfrm>
            <a:off x="7043239" y="4279817"/>
            <a:ext cx="327013"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$25</a:t>
            </a:r>
            <a:endParaRPr lang="en-US" sz="1700" b="0">
              <a:solidFill>
                <a:schemeClr val="tx1"/>
              </a:solidFill>
              <a:latin typeface="Times New Roman" pitchFamily="18" charset="0"/>
              <a:cs typeface="Times New Roman" pitchFamily="18" charset="0"/>
            </a:endParaRPr>
          </a:p>
        </p:txBody>
      </p:sp>
      <p:sp>
        <p:nvSpPr>
          <p:cNvPr id="73" name="Rectangle 34"/>
          <p:cNvSpPr>
            <a:spLocks noChangeArrowheads="1"/>
          </p:cNvSpPr>
          <p:nvPr/>
        </p:nvSpPr>
        <p:spPr bwMode="auto">
          <a:xfrm>
            <a:off x="8257040" y="2470067"/>
            <a:ext cx="629981" cy="261610"/>
          </a:xfrm>
          <a:prstGeom prst="rect">
            <a:avLst/>
          </a:prstGeom>
          <a:noFill/>
          <a:ln w="9525">
            <a:noFill/>
            <a:miter lim="800000"/>
            <a:headEnd/>
            <a:tailEnd/>
          </a:ln>
        </p:spPr>
        <p:txBody>
          <a:bodyPr wrap="none" lIns="0" tIns="0" rIns="0" bIns="0">
            <a:prstTxWarp prst="textNoShape">
              <a:avLst/>
            </a:prstTxWarp>
            <a:spAutoFit/>
          </a:bodyPr>
          <a:lstStyle/>
          <a:p>
            <a:r>
              <a:rPr lang="en-US" sz="1700" b="0" dirty="0">
                <a:solidFill>
                  <a:srgbClr val="000000"/>
                </a:solidFill>
                <a:latin typeface="Times New Roman" pitchFamily="18" charset="0"/>
                <a:cs typeface="Times New Roman" pitchFamily="18" charset="0"/>
              </a:rPr>
              <a:t>Plan </a:t>
            </a:r>
            <a:r>
              <a:rPr lang="en-US" sz="1700" i="1" dirty="0">
                <a:solidFill>
                  <a:srgbClr val="000000"/>
                </a:solidFill>
                <a:latin typeface="Times New Roman" pitchFamily="18" charset="0"/>
                <a:cs typeface="Times New Roman" pitchFamily="18" charset="0"/>
              </a:rPr>
              <a:t>B</a:t>
            </a:r>
            <a:r>
              <a:rPr lang="en-US" sz="1700" b="0" dirty="0">
                <a:solidFill>
                  <a:srgbClr val="000000"/>
                </a:solidFill>
                <a:latin typeface="Times New Roman" pitchFamily="18" charset="0"/>
                <a:cs typeface="Times New Roman" pitchFamily="18" charset="0"/>
              </a:rPr>
              <a:t> </a:t>
            </a:r>
            <a:endParaRPr lang="en-US" sz="1700" b="0" dirty="0">
              <a:solidFill>
                <a:schemeClr val="tx1"/>
              </a:solidFill>
              <a:latin typeface="Times New Roman" pitchFamily="18" charset="0"/>
              <a:cs typeface="Times New Roman" pitchFamily="18" charset="0"/>
            </a:endParaRPr>
          </a:p>
        </p:txBody>
      </p:sp>
      <p:grpSp>
        <p:nvGrpSpPr>
          <p:cNvPr id="74" name="Group 51"/>
          <p:cNvGrpSpPr>
            <a:grpSpLocks/>
          </p:cNvGrpSpPr>
          <p:nvPr/>
        </p:nvGrpSpPr>
        <p:grpSpPr bwMode="auto">
          <a:xfrm>
            <a:off x="8078715" y="2824079"/>
            <a:ext cx="742951" cy="1412875"/>
            <a:chOff x="4938" y="1244"/>
            <a:chExt cx="468" cy="890"/>
          </a:xfrm>
        </p:grpSpPr>
        <p:sp>
          <p:nvSpPr>
            <p:cNvPr id="75" name="Rectangle 36"/>
            <p:cNvSpPr>
              <a:spLocks noChangeArrowheads="1"/>
            </p:cNvSpPr>
            <p:nvPr/>
          </p:nvSpPr>
          <p:spPr bwMode="auto">
            <a:xfrm>
              <a:off x="4938" y="1244"/>
              <a:ext cx="446" cy="165"/>
            </a:xfrm>
            <a:prstGeom prst="rect">
              <a:avLst/>
            </a:prstGeom>
            <a:noFill/>
            <a:ln w="9525">
              <a:noFill/>
              <a:miter lim="800000"/>
              <a:headEnd/>
              <a:tailEnd/>
            </a:ln>
          </p:spPr>
          <p:txBody>
            <a:bodyPr wrap="none" lIns="0" tIns="0" rIns="0" bIns="0">
              <a:prstTxWarp prst="textNoShape">
                <a:avLst/>
              </a:prstTxWarp>
              <a:spAutoFit/>
            </a:bodyPr>
            <a:lstStyle/>
            <a:p>
              <a:pPr algn="r"/>
              <a:r>
                <a:rPr lang="en-US" sz="1700" b="0" dirty="0">
                  <a:solidFill>
                    <a:srgbClr val="000000"/>
                  </a:solidFill>
                  <a:latin typeface="Times New Roman" pitchFamily="18" charset="0"/>
                  <a:cs typeface="Times New Roman" pitchFamily="18" charset="0"/>
                </a:rPr>
                <a:t>$ 12.50 </a:t>
              </a:r>
              <a:endParaRPr lang="en-US" sz="1700" b="0" dirty="0">
                <a:solidFill>
                  <a:schemeClr val="tx1"/>
                </a:solidFill>
                <a:latin typeface="Times New Roman" pitchFamily="18" charset="0"/>
                <a:cs typeface="Times New Roman" pitchFamily="18" charset="0"/>
              </a:endParaRPr>
            </a:p>
          </p:txBody>
        </p:sp>
        <p:sp>
          <p:nvSpPr>
            <p:cNvPr id="76" name="Rectangle 37"/>
            <p:cNvSpPr>
              <a:spLocks noChangeArrowheads="1"/>
            </p:cNvSpPr>
            <p:nvPr/>
          </p:nvSpPr>
          <p:spPr bwMode="auto">
            <a:xfrm>
              <a:off x="5131" y="1432"/>
              <a:ext cx="275"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7.50 </a:t>
              </a:r>
              <a:endParaRPr lang="en-US" sz="1700" b="0">
                <a:solidFill>
                  <a:schemeClr val="tx1"/>
                </a:solidFill>
                <a:latin typeface="Times New Roman" pitchFamily="18" charset="0"/>
                <a:cs typeface="Times New Roman" pitchFamily="18" charset="0"/>
              </a:endParaRPr>
            </a:p>
          </p:txBody>
        </p:sp>
        <p:sp>
          <p:nvSpPr>
            <p:cNvPr id="77" name="Rectangle 38"/>
            <p:cNvSpPr>
              <a:spLocks noChangeArrowheads="1"/>
            </p:cNvSpPr>
            <p:nvPr/>
          </p:nvSpPr>
          <p:spPr bwMode="auto">
            <a:xfrm>
              <a:off x="5131" y="1603"/>
              <a:ext cx="275"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2.50 </a:t>
              </a:r>
              <a:endParaRPr lang="en-US" sz="1700" b="0">
                <a:solidFill>
                  <a:schemeClr val="tx1"/>
                </a:solidFill>
                <a:latin typeface="Times New Roman" pitchFamily="18" charset="0"/>
                <a:cs typeface="Times New Roman" pitchFamily="18" charset="0"/>
              </a:endParaRPr>
            </a:p>
          </p:txBody>
        </p:sp>
        <p:sp>
          <p:nvSpPr>
            <p:cNvPr id="80" name="Rectangle 39"/>
            <p:cNvSpPr>
              <a:spLocks noChangeArrowheads="1"/>
            </p:cNvSpPr>
            <p:nvPr/>
          </p:nvSpPr>
          <p:spPr bwMode="auto">
            <a:xfrm>
              <a:off x="5125" y="1789"/>
              <a:ext cx="275"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1.25 </a:t>
              </a:r>
              <a:endParaRPr lang="en-US" sz="1700" b="0">
                <a:solidFill>
                  <a:schemeClr val="tx1"/>
                </a:solidFill>
                <a:latin typeface="Times New Roman" pitchFamily="18" charset="0"/>
                <a:cs typeface="Times New Roman" pitchFamily="18" charset="0"/>
              </a:endParaRPr>
            </a:p>
          </p:txBody>
        </p:sp>
        <p:sp>
          <p:nvSpPr>
            <p:cNvPr id="81" name="Rectangle 40"/>
            <p:cNvSpPr>
              <a:spLocks noChangeArrowheads="1"/>
            </p:cNvSpPr>
            <p:nvPr/>
          </p:nvSpPr>
          <p:spPr bwMode="auto">
            <a:xfrm>
              <a:off x="5125" y="1969"/>
              <a:ext cx="275" cy="165"/>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1.25 </a:t>
              </a:r>
              <a:endParaRPr lang="en-US" sz="1700" b="0">
                <a:solidFill>
                  <a:schemeClr val="tx1"/>
                </a:solidFill>
                <a:latin typeface="Times New Roman" pitchFamily="18" charset="0"/>
                <a:cs typeface="Times New Roman" pitchFamily="18" charset="0"/>
              </a:endParaRPr>
            </a:p>
          </p:txBody>
        </p:sp>
      </p:grpSp>
      <p:sp>
        <p:nvSpPr>
          <p:cNvPr id="82" name="Rectangle 41"/>
          <p:cNvSpPr>
            <a:spLocks noChangeArrowheads="1"/>
          </p:cNvSpPr>
          <p:nvPr/>
        </p:nvSpPr>
        <p:spPr bwMode="auto">
          <a:xfrm>
            <a:off x="8210923" y="4279817"/>
            <a:ext cx="599523" cy="261610"/>
          </a:xfrm>
          <a:prstGeom prst="rect">
            <a:avLst/>
          </a:prstGeom>
          <a:noFill/>
          <a:ln w="9525">
            <a:noFill/>
            <a:miter lim="800000"/>
            <a:headEnd/>
            <a:tailEnd/>
          </a:ln>
        </p:spPr>
        <p:txBody>
          <a:bodyPr wrap="none" lIns="0" tIns="0" rIns="0" bIns="0">
            <a:prstTxWarp prst="textNoShape">
              <a:avLst/>
            </a:prstTxWarp>
            <a:spAutoFit/>
          </a:bodyPr>
          <a:lstStyle/>
          <a:p>
            <a:r>
              <a:rPr lang="en-US" sz="1700" b="0">
                <a:solidFill>
                  <a:srgbClr val="000000"/>
                </a:solidFill>
                <a:latin typeface="Times New Roman" pitchFamily="18" charset="0"/>
                <a:cs typeface="Times New Roman" pitchFamily="18" charset="0"/>
              </a:rPr>
              <a:t>$25.00</a:t>
            </a:r>
            <a:endParaRPr lang="en-US" sz="1700" b="0">
              <a:solidFill>
                <a:schemeClr val="tx1"/>
              </a:solidFill>
              <a:latin typeface="Times New Roman" pitchFamily="18" charset="0"/>
              <a:cs typeface="Times New Roman" pitchFamily="18" charset="0"/>
            </a:endParaRPr>
          </a:p>
        </p:txBody>
      </p:sp>
      <p:sp>
        <p:nvSpPr>
          <p:cNvPr id="83" name="Line 42"/>
          <p:cNvSpPr>
            <a:spLocks noChangeShapeType="1"/>
          </p:cNvSpPr>
          <p:nvPr/>
        </p:nvSpPr>
        <p:spPr bwMode="auto">
          <a:xfrm>
            <a:off x="4390128" y="2773630"/>
            <a:ext cx="4531802" cy="0"/>
          </a:xfrm>
          <a:prstGeom prst="line">
            <a:avLst/>
          </a:prstGeom>
          <a:noFill/>
          <a:ln w="19050">
            <a:solidFill>
              <a:schemeClr val="tx1"/>
            </a:solidFill>
            <a:round/>
            <a:headEnd/>
            <a:tailEnd/>
          </a:ln>
        </p:spPr>
        <p:txBody>
          <a:bodyPr>
            <a:prstTxWarp prst="textNoShape">
              <a:avLst/>
            </a:prstTxWarp>
          </a:bodyPr>
          <a:lstStyle/>
          <a:p>
            <a:endParaRPr lang="en-US" sz="1700">
              <a:latin typeface="Times New Roman" pitchFamily="18" charset="0"/>
              <a:cs typeface="Times New Roman" pitchFamily="18" charset="0"/>
            </a:endParaRPr>
          </a:p>
        </p:txBody>
      </p:sp>
      <p:sp>
        <p:nvSpPr>
          <p:cNvPr id="84" name="Line 43"/>
          <p:cNvSpPr>
            <a:spLocks noChangeShapeType="1"/>
          </p:cNvSpPr>
          <p:nvPr/>
        </p:nvSpPr>
        <p:spPr bwMode="auto">
          <a:xfrm>
            <a:off x="4409178" y="4259530"/>
            <a:ext cx="4512752" cy="0"/>
          </a:xfrm>
          <a:prstGeom prst="line">
            <a:avLst/>
          </a:prstGeom>
          <a:noFill/>
          <a:ln w="19050">
            <a:solidFill>
              <a:schemeClr val="tx1"/>
            </a:solidFill>
            <a:round/>
            <a:headEnd/>
            <a:tailEnd type="none" w="lg" len="lg"/>
          </a:ln>
        </p:spPr>
        <p:txBody>
          <a:bodyPr wrap="none" anchor="ctr">
            <a:prstTxWarp prst="textNoShape">
              <a:avLst/>
            </a:prstTxWarp>
          </a:bodyPr>
          <a:lstStyle/>
          <a:p>
            <a:endParaRPr lang="en-US" sz="1700">
              <a:latin typeface="Times New Roman" pitchFamily="18" charset="0"/>
              <a:cs typeface="Times New Roman" pitchFamily="18" charset="0"/>
            </a:endParaRPr>
          </a:p>
        </p:txBody>
      </p:sp>
      <p:sp>
        <p:nvSpPr>
          <p:cNvPr id="85" name="Line 44"/>
          <p:cNvSpPr>
            <a:spLocks noChangeShapeType="1"/>
          </p:cNvSpPr>
          <p:nvPr/>
        </p:nvSpPr>
        <p:spPr bwMode="auto">
          <a:xfrm>
            <a:off x="4390128" y="4278229"/>
            <a:ext cx="642938" cy="0"/>
          </a:xfrm>
          <a:prstGeom prst="line">
            <a:avLst/>
          </a:prstGeom>
          <a:noFill/>
          <a:ln w="19050">
            <a:solidFill>
              <a:schemeClr val="bg2"/>
            </a:solidFill>
            <a:round/>
            <a:headEnd/>
            <a:tailEnd type="none" w="lg" len="lg"/>
          </a:ln>
        </p:spPr>
        <p:txBody>
          <a:bodyPr wrap="none" anchor="ctr">
            <a:prstTxWarp prst="textNoShape">
              <a:avLst/>
            </a:prstTxWarp>
          </a:bodyPr>
          <a:lstStyle/>
          <a:p>
            <a:endParaRPr lang="en-US" sz="1700">
              <a:latin typeface="Times New Roman" pitchFamily="18" charset="0"/>
              <a:cs typeface="Times New Roman" pitchFamily="18" charset="0"/>
            </a:endParaRPr>
          </a:p>
        </p:txBody>
      </p:sp>
    </p:spTree>
    <p:extLst>
      <p:ext uri="{BB962C8B-B14F-4D97-AF65-F5344CB8AC3E}">
        <p14:creationId xmlns:p14="http://schemas.microsoft.com/office/powerpoint/2010/main" val="256600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childTnLst>
                          </p:cTn>
                        </p:par>
                        <p:par>
                          <p:cTn id="8" fill="hold">
                            <p:stCondLst>
                              <p:cond delay="500"/>
                            </p:stCondLst>
                            <p:childTnLst>
                              <p:par>
                                <p:cTn id="9" presetID="34" presetClass="emph" presetSubtype="0" fill="hold" grpId="0" nodeType="afterEffect">
                                  <p:stCondLst>
                                    <p:cond delay="0"/>
                                  </p:stCondLst>
                                  <p:iterate type="lt">
                                    <p:tmPct val="10000"/>
                                  </p:iterate>
                                  <p:childTnLst>
                                    <p:animMotion origin="layout" path="M -2.77778E-6 7.40741E-7 L -2.77778E-6 -0.07222 " pathEditMode="relative" rAng="0" ptsTypes="AA">
                                      <p:cBhvr>
                                        <p:cTn id="10" dur="250" accel="50000" decel="50000" autoRev="1" fill="hold">
                                          <p:stCondLst>
                                            <p:cond delay="0"/>
                                          </p:stCondLst>
                                        </p:cTn>
                                        <p:tgtEl>
                                          <p:spTgt spid="53"/>
                                        </p:tgtEl>
                                        <p:attrNameLst>
                                          <p:attrName>ppt_x</p:attrName>
                                          <p:attrName>ppt_y</p:attrName>
                                        </p:attrNameLst>
                                      </p:cBhvr>
                                      <p:rCtr x="0" y="-3611"/>
                                    </p:animMotion>
                                    <p:animRot by="1500000">
                                      <p:cBhvr>
                                        <p:cTn id="11" dur="125" fill="hold">
                                          <p:stCondLst>
                                            <p:cond delay="0"/>
                                          </p:stCondLst>
                                        </p:cTn>
                                        <p:tgtEl>
                                          <p:spTgt spid="53"/>
                                        </p:tgtEl>
                                        <p:attrNameLst>
                                          <p:attrName>r</p:attrName>
                                        </p:attrNameLst>
                                      </p:cBhvr>
                                    </p:animRot>
                                    <p:animRot by="-1500000">
                                      <p:cBhvr>
                                        <p:cTn id="12" dur="125" fill="hold">
                                          <p:stCondLst>
                                            <p:cond delay="125"/>
                                          </p:stCondLst>
                                        </p:cTn>
                                        <p:tgtEl>
                                          <p:spTgt spid="53"/>
                                        </p:tgtEl>
                                        <p:attrNameLst>
                                          <p:attrName>r</p:attrName>
                                        </p:attrNameLst>
                                      </p:cBhvr>
                                    </p:animRot>
                                    <p:animRot by="-1500000">
                                      <p:cBhvr>
                                        <p:cTn id="13" dur="125" fill="hold">
                                          <p:stCondLst>
                                            <p:cond delay="250"/>
                                          </p:stCondLst>
                                        </p:cTn>
                                        <p:tgtEl>
                                          <p:spTgt spid="53"/>
                                        </p:tgtEl>
                                        <p:attrNameLst>
                                          <p:attrName>r</p:attrName>
                                        </p:attrNameLst>
                                      </p:cBhvr>
                                    </p:animRot>
                                    <p:animRot by="1500000">
                                      <p:cBhvr>
                                        <p:cTn id="14" dur="125" fill="hold">
                                          <p:stCondLst>
                                            <p:cond delay="375"/>
                                          </p:stCondLst>
                                        </p:cTn>
                                        <p:tgtEl>
                                          <p:spTgt spid="53"/>
                                        </p:tgtEl>
                                        <p:attrNameLst>
                                          <p:attrName>r</p:attrName>
                                        </p:attrNameLst>
                                      </p:cBhvr>
                                    </p:animRot>
                                  </p:childTnLst>
                                </p:cTn>
                              </p:par>
                            </p:childTnLst>
                          </p:cTn>
                        </p:par>
                        <p:par>
                          <p:cTn id="15" fill="hold">
                            <p:stCondLst>
                              <p:cond delay="1750"/>
                            </p:stCondLst>
                            <p:childTnLst>
                              <p:par>
                                <p:cTn id="16" presetID="9" presetClass="entr" presetSubtype="0" fill="hold" nodeType="after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dissolve">
                                      <p:cBhvr>
                                        <p:cTn id="18" dur="500"/>
                                        <p:tgtEl>
                                          <p:spTgt spid="54"/>
                                        </p:tgtEl>
                                      </p:cBhvr>
                                    </p:animEffect>
                                  </p:childTnLst>
                                </p:cTn>
                              </p:par>
                            </p:childTnLst>
                          </p:cTn>
                        </p:par>
                        <p:par>
                          <p:cTn id="19" fill="hold">
                            <p:stCondLst>
                              <p:cond delay="2250"/>
                            </p:stCondLst>
                            <p:childTnLst>
                              <p:par>
                                <p:cTn id="20" presetID="23" presetClass="entr" presetSubtype="32" fill="hold" grpId="0" nodeType="after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strVal val="4*#ppt_w"/>
                                          </p:val>
                                        </p:tav>
                                        <p:tav tm="100000">
                                          <p:val>
                                            <p:strVal val="#ppt_w"/>
                                          </p:val>
                                        </p:tav>
                                      </p:tavLst>
                                    </p:anim>
                                    <p:anim calcmode="lin" valueType="num">
                                      <p:cBhvr>
                                        <p:cTn id="23" dur="500" fill="hold"/>
                                        <p:tgtEl>
                                          <p:spTgt spid="60"/>
                                        </p:tgtEl>
                                        <p:attrNameLst>
                                          <p:attrName>ppt_h</p:attrName>
                                        </p:attrNameLst>
                                      </p:cBhvr>
                                      <p:tavLst>
                                        <p:tav tm="0">
                                          <p:val>
                                            <p:strVal val="4*#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randombar(horizontal)">
                                      <p:cBhvr>
                                        <p:cTn id="28" dur="500"/>
                                        <p:tgtEl>
                                          <p:spTgt spid="62"/>
                                        </p:tgtEl>
                                      </p:cBhvr>
                                    </p:animEffect>
                                  </p:childTnLst>
                                </p:cTn>
                              </p:par>
                            </p:childTnLst>
                          </p:cTn>
                        </p:par>
                        <p:par>
                          <p:cTn id="29" fill="hold">
                            <p:stCondLst>
                              <p:cond delay="500"/>
                            </p:stCondLst>
                            <p:childTnLst>
                              <p:par>
                                <p:cTn id="30" presetID="34" presetClass="emph" presetSubtype="0" fill="hold" grpId="0" nodeType="afterEffect">
                                  <p:stCondLst>
                                    <p:cond delay="0"/>
                                  </p:stCondLst>
                                  <p:iterate type="lt">
                                    <p:tmPct val="10000"/>
                                  </p:iterate>
                                  <p:childTnLst>
                                    <p:animMotion origin="layout" path="M 0.0 0.0 L 0.0 -0.07213" pathEditMode="relative" ptsTypes="">
                                      <p:cBhvr>
                                        <p:cTn id="31" dur="250" accel="50000" decel="50000" autoRev="1" fill="hold">
                                          <p:stCondLst>
                                            <p:cond delay="0"/>
                                          </p:stCondLst>
                                        </p:cTn>
                                        <p:tgtEl>
                                          <p:spTgt spid="65"/>
                                        </p:tgtEl>
                                        <p:attrNameLst>
                                          <p:attrName>ppt_x</p:attrName>
                                          <p:attrName>ppt_y</p:attrName>
                                        </p:attrNameLst>
                                      </p:cBhvr>
                                    </p:animMotion>
                                    <p:animRot by="1500000">
                                      <p:cBhvr>
                                        <p:cTn id="32" dur="125" fill="hold">
                                          <p:stCondLst>
                                            <p:cond delay="0"/>
                                          </p:stCondLst>
                                        </p:cTn>
                                        <p:tgtEl>
                                          <p:spTgt spid="65"/>
                                        </p:tgtEl>
                                        <p:attrNameLst>
                                          <p:attrName>r</p:attrName>
                                        </p:attrNameLst>
                                      </p:cBhvr>
                                    </p:animRot>
                                    <p:animRot by="-1500000">
                                      <p:cBhvr>
                                        <p:cTn id="33" dur="125" fill="hold">
                                          <p:stCondLst>
                                            <p:cond delay="125"/>
                                          </p:stCondLst>
                                        </p:cTn>
                                        <p:tgtEl>
                                          <p:spTgt spid="65"/>
                                        </p:tgtEl>
                                        <p:attrNameLst>
                                          <p:attrName>r</p:attrName>
                                        </p:attrNameLst>
                                      </p:cBhvr>
                                    </p:animRot>
                                    <p:animRot by="-1500000">
                                      <p:cBhvr>
                                        <p:cTn id="34" dur="125" fill="hold">
                                          <p:stCondLst>
                                            <p:cond delay="250"/>
                                          </p:stCondLst>
                                        </p:cTn>
                                        <p:tgtEl>
                                          <p:spTgt spid="65"/>
                                        </p:tgtEl>
                                        <p:attrNameLst>
                                          <p:attrName>r</p:attrName>
                                        </p:attrNameLst>
                                      </p:cBhvr>
                                    </p:animRot>
                                    <p:animRot by="1500000">
                                      <p:cBhvr>
                                        <p:cTn id="35" dur="125" fill="hold">
                                          <p:stCondLst>
                                            <p:cond delay="375"/>
                                          </p:stCondLst>
                                        </p:cTn>
                                        <p:tgtEl>
                                          <p:spTgt spid="65"/>
                                        </p:tgtEl>
                                        <p:attrNameLst>
                                          <p:attrName>r</p:attrName>
                                        </p:attrNameLst>
                                      </p:cBhvr>
                                    </p:animRot>
                                  </p:childTnLst>
                                </p:cTn>
                              </p:par>
                            </p:childTnLst>
                          </p:cTn>
                        </p:par>
                        <p:par>
                          <p:cTn id="36" fill="hold">
                            <p:stCondLst>
                              <p:cond delay="1200"/>
                            </p:stCondLst>
                            <p:childTnLst>
                              <p:par>
                                <p:cTn id="37" presetID="9" presetClass="entr" presetSubtype="0" fill="hold" nodeType="after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dissolve">
                                      <p:cBhvr>
                                        <p:cTn id="39" dur="500"/>
                                        <p:tgtEl>
                                          <p:spTgt spid="66"/>
                                        </p:tgtEl>
                                      </p:cBhvr>
                                    </p:animEffect>
                                  </p:childTnLst>
                                </p:cTn>
                              </p:par>
                            </p:childTnLst>
                          </p:cTn>
                        </p:par>
                        <p:par>
                          <p:cTn id="40" fill="hold">
                            <p:stCondLst>
                              <p:cond delay="1700"/>
                            </p:stCondLst>
                            <p:childTnLst>
                              <p:par>
                                <p:cTn id="41" presetID="23" presetClass="entr" presetSubtype="32" fill="hold" grpId="0" nodeType="afterEffect">
                                  <p:stCondLst>
                                    <p:cond delay="0"/>
                                  </p:stCondLst>
                                  <p:childTnLst>
                                    <p:set>
                                      <p:cBhvr>
                                        <p:cTn id="42" dur="1" fill="hold">
                                          <p:stCondLst>
                                            <p:cond delay="0"/>
                                          </p:stCondLst>
                                        </p:cTn>
                                        <p:tgtEl>
                                          <p:spTgt spid="72"/>
                                        </p:tgtEl>
                                        <p:attrNameLst>
                                          <p:attrName>style.visibility</p:attrName>
                                        </p:attrNameLst>
                                      </p:cBhvr>
                                      <p:to>
                                        <p:strVal val="visible"/>
                                      </p:to>
                                    </p:set>
                                    <p:anim calcmode="lin" valueType="num">
                                      <p:cBhvr>
                                        <p:cTn id="43" dur="500" fill="hold"/>
                                        <p:tgtEl>
                                          <p:spTgt spid="72"/>
                                        </p:tgtEl>
                                        <p:attrNameLst>
                                          <p:attrName>ppt_w</p:attrName>
                                        </p:attrNameLst>
                                      </p:cBhvr>
                                      <p:tavLst>
                                        <p:tav tm="0">
                                          <p:val>
                                            <p:strVal val="4*#ppt_w"/>
                                          </p:val>
                                        </p:tav>
                                        <p:tav tm="100000">
                                          <p:val>
                                            <p:strVal val="#ppt_w"/>
                                          </p:val>
                                        </p:tav>
                                      </p:tavLst>
                                    </p:anim>
                                    <p:anim calcmode="lin" valueType="num">
                                      <p:cBhvr>
                                        <p:cTn id="44" dur="500" fill="hold"/>
                                        <p:tgtEl>
                                          <p:spTgt spid="72"/>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randombar(horizontal)">
                                      <p:cBhvr>
                                        <p:cTn id="49" dur="500"/>
                                        <p:tgtEl>
                                          <p:spTgt spid="64"/>
                                        </p:tgtEl>
                                      </p:cBhvr>
                                    </p:animEffect>
                                  </p:childTnLst>
                                </p:cTn>
                              </p:par>
                            </p:childTnLst>
                          </p:cTn>
                        </p:par>
                        <p:par>
                          <p:cTn id="50" fill="hold">
                            <p:stCondLst>
                              <p:cond delay="500"/>
                            </p:stCondLst>
                            <p:childTnLst>
                              <p:par>
                                <p:cTn id="51" presetID="34" presetClass="emph" presetSubtype="0" fill="hold" grpId="0" nodeType="afterEffect">
                                  <p:stCondLst>
                                    <p:cond delay="0"/>
                                  </p:stCondLst>
                                  <p:iterate type="lt">
                                    <p:tmPct val="10000"/>
                                  </p:iterate>
                                  <p:childTnLst>
                                    <p:animMotion origin="layout" path="M 0.0 0.0 L 0.0 -0.07213" pathEditMode="relative" ptsTypes="">
                                      <p:cBhvr>
                                        <p:cTn id="52" dur="250" accel="50000" decel="50000" autoRev="1" fill="hold">
                                          <p:stCondLst>
                                            <p:cond delay="0"/>
                                          </p:stCondLst>
                                        </p:cTn>
                                        <p:tgtEl>
                                          <p:spTgt spid="73"/>
                                        </p:tgtEl>
                                        <p:attrNameLst>
                                          <p:attrName>ppt_x</p:attrName>
                                          <p:attrName>ppt_y</p:attrName>
                                        </p:attrNameLst>
                                      </p:cBhvr>
                                    </p:animMotion>
                                    <p:animRot by="1500000">
                                      <p:cBhvr>
                                        <p:cTn id="53" dur="125" fill="hold">
                                          <p:stCondLst>
                                            <p:cond delay="0"/>
                                          </p:stCondLst>
                                        </p:cTn>
                                        <p:tgtEl>
                                          <p:spTgt spid="73"/>
                                        </p:tgtEl>
                                        <p:attrNameLst>
                                          <p:attrName>r</p:attrName>
                                        </p:attrNameLst>
                                      </p:cBhvr>
                                    </p:animRot>
                                    <p:animRot by="-1500000">
                                      <p:cBhvr>
                                        <p:cTn id="54" dur="125" fill="hold">
                                          <p:stCondLst>
                                            <p:cond delay="125"/>
                                          </p:stCondLst>
                                        </p:cTn>
                                        <p:tgtEl>
                                          <p:spTgt spid="73"/>
                                        </p:tgtEl>
                                        <p:attrNameLst>
                                          <p:attrName>r</p:attrName>
                                        </p:attrNameLst>
                                      </p:cBhvr>
                                    </p:animRot>
                                    <p:animRot by="-1500000">
                                      <p:cBhvr>
                                        <p:cTn id="55" dur="125" fill="hold">
                                          <p:stCondLst>
                                            <p:cond delay="250"/>
                                          </p:stCondLst>
                                        </p:cTn>
                                        <p:tgtEl>
                                          <p:spTgt spid="73"/>
                                        </p:tgtEl>
                                        <p:attrNameLst>
                                          <p:attrName>r</p:attrName>
                                        </p:attrNameLst>
                                      </p:cBhvr>
                                    </p:animRot>
                                    <p:animRot by="1500000">
                                      <p:cBhvr>
                                        <p:cTn id="56" dur="125" fill="hold">
                                          <p:stCondLst>
                                            <p:cond delay="375"/>
                                          </p:stCondLst>
                                        </p:cTn>
                                        <p:tgtEl>
                                          <p:spTgt spid="73"/>
                                        </p:tgtEl>
                                        <p:attrNameLst>
                                          <p:attrName>r</p:attrName>
                                        </p:attrNameLst>
                                      </p:cBhvr>
                                    </p:animRot>
                                  </p:childTnLst>
                                </p:cTn>
                              </p:par>
                            </p:childTnLst>
                          </p:cTn>
                        </p:par>
                        <p:par>
                          <p:cTn id="57" fill="hold">
                            <p:stCondLst>
                              <p:cond delay="1200"/>
                            </p:stCondLst>
                            <p:childTnLst>
                              <p:par>
                                <p:cTn id="58" presetID="9" presetClass="entr" presetSubtype="0" fill="hold" nodeType="afterEffect">
                                  <p:stCondLst>
                                    <p:cond delay="0"/>
                                  </p:stCondLst>
                                  <p:childTnLst>
                                    <p:set>
                                      <p:cBhvr>
                                        <p:cTn id="59" dur="1" fill="hold">
                                          <p:stCondLst>
                                            <p:cond delay="0"/>
                                          </p:stCondLst>
                                        </p:cTn>
                                        <p:tgtEl>
                                          <p:spTgt spid="74"/>
                                        </p:tgtEl>
                                        <p:attrNameLst>
                                          <p:attrName>style.visibility</p:attrName>
                                        </p:attrNameLst>
                                      </p:cBhvr>
                                      <p:to>
                                        <p:strVal val="visible"/>
                                      </p:to>
                                    </p:set>
                                    <p:animEffect transition="in" filter="dissolve">
                                      <p:cBhvr>
                                        <p:cTn id="60" dur="500"/>
                                        <p:tgtEl>
                                          <p:spTgt spid="74"/>
                                        </p:tgtEl>
                                      </p:cBhvr>
                                    </p:animEffect>
                                  </p:childTnLst>
                                </p:cTn>
                              </p:par>
                            </p:childTnLst>
                          </p:cTn>
                        </p:par>
                        <p:par>
                          <p:cTn id="61" fill="hold">
                            <p:stCondLst>
                              <p:cond delay="1700"/>
                            </p:stCondLst>
                            <p:childTnLst>
                              <p:par>
                                <p:cTn id="62" presetID="23" presetClass="entr" presetSubtype="32" fill="hold" grpId="0" nodeType="afterEffect">
                                  <p:stCondLst>
                                    <p:cond delay="0"/>
                                  </p:stCondLst>
                                  <p:childTnLst>
                                    <p:set>
                                      <p:cBhvr>
                                        <p:cTn id="63" dur="1" fill="hold">
                                          <p:stCondLst>
                                            <p:cond delay="0"/>
                                          </p:stCondLst>
                                        </p:cTn>
                                        <p:tgtEl>
                                          <p:spTgt spid="82"/>
                                        </p:tgtEl>
                                        <p:attrNameLst>
                                          <p:attrName>style.visibility</p:attrName>
                                        </p:attrNameLst>
                                      </p:cBhvr>
                                      <p:to>
                                        <p:strVal val="visible"/>
                                      </p:to>
                                    </p:set>
                                    <p:anim calcmode="lin" valueType="num">
                                      <p:cBhvr>
                                        <p:cTn id="64" dur="500" fill="hold"/>
                                        <p:tgtEl>
                                          <p:spTgt spid="82"/>
                                        </p:tgtEl>
                                        <p:attrNameLst>
                                          <p:attrName>ppt_w</p:attrName>
                                        </p:attrNameLst>
                                      </p:cBhvr>
                                      <p:tavLst>
                                        <p:tav tm="0">
                                          <p:val>
                                            <p:strVal val="4*#ppt_w"/>
                                          </p:val>
                                        </p:tav>
                                        <p:tav tm="100000">
                                          <p:val>
                                            <p:strVal val="#ppt_w"/>
                                          </p:val>
                                        </p:tav>
                                      </p:tavLst>
                                    </p:anim>
                                    <p:anim calcmode="lin" valueType="num">
                                      <p:cBhvr>
                                        <p:cTn id="65" dur="500" fill="hold"/>
                                        <p:tgtEl>
                                          <p:spTgt spid="8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4" grpId="0"/>
      <p:bldP spid="53" grpId="0"/>
      <p:bldP spid="60" grpId="0"/>
      <p:bldP spid="65" grpId="0"/>
      <p:bldP spid="72" grpId="0"/>
      <p:bldP spid="73" grpId="0"/>
      <p:bldP spid="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457200" indent="-457200">
              <a:buAutoNum type="arabicPeriod"/>
            </a:pPr>
            <a:r>
              <a:rPr lang="en-US" sz="2700" dirty="0" smtClean="0">
                <a:solidFill>
                  <a:srgbClr val="32302A"/>
                </a:solidFill>
              </a:rPr>
              <a:t>"</a:t>
            </a:r>
            <a:r>
              <a:rPr lang="en-US" sz="2700" dirty="0">
                <a:solidFill>
                  <a:srgbClr val="32302A"/>
                </a:solidFill>
              </a:rPr>
              <a:t>The average person is more likely to make </a:t>
            </a:r>
            <a:r>
              <a:rPr lang="en-US" sz="2700" dirty="0" smtClean="0">
                <a:solidFill>
                  <a:srgbClr val="32302A"/>
                </a:solidFill>
              </a:rPr>
              <a:t>an </a:t>
            </a:r>
            <a:r>
              <a:rPr lang="en-US" sz="2700" dirty="0">
                <a:solidFill>
                  <a:srgbClr val="32302A"/>
                </a:solidFill>
              </a:rPr>
              <a:t>informed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  choice </a:t>
            </a:r>
            <a:r>
              <a:rPr lang="en-US" sz="2700" dirty="0">
                <a:solidFill>
                  <a:srgbClr val="32302A"/>
                </a:solidFill>
              </a:rPr>
              <a:t>when he or she </a:t>
            </a:r>
            <a:r>
              <a:rPr lang="en-US" sz="2700" dirty="0" smtClean="0">
                <a:solidFill>
                  <a:srgbClr val="32302A"/>
                </a:solidFill>
              </a:rPr>
              <a:t>purchases a </a:t>
            </a:r>
            <a:r>
              <a:rPr lang="en-US" sz="2700" dirty="0">
                <a:solidFill>
                  <a:srgbClr val="32302A"/>
                </a:solidFill>
              </a:rPr>
              <a:t>laptop computer than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  when </a:t>
            </a:r>
            <a:r>
              <a:rPr lang="en-US" sz="2700" dirty="0">
                <a:solidFill>
                  <a:srgbClr val="32302A"/>
                </a:solidFill>
              </a:rPr>
              <a:t>he or she votes for a congressional candidate." </a:t>
            </a:r>
            <a:br>
              <a:rPr lang="en-US" sz="2700" dirty="0">
                <a:solidFill>
                  <a:srgbClr val="32302A"/>
                </a:solidFill>
              </a:rPr>
            </a:br>
            <a:r>
              <a:rPr lang="en-US" sz="2700" dirty="0" smtClean="0">
                <a:solidFill>
                  <a:srgbClr val="32302A"/>
                </a:solidFill>
              </a:rPr>
              <a:t> -- </a:t>
            </a:r>
            <a:r>
              <a:rPr lang="en-US" sz="2700" dirty="0">
                <a:solidFill>
                  <a:srgbClr val="32302A"/>
                </a:solidFill>
              </a:rPr>
              <a:t>Evaluate this statement.</a:t>
            </a:r>
          </a:p>
          <a:p>
            <a:pPr marL="457200" indent="-457200">
              <a:buAutoNum type="arabicPeriod"/>
            </a:pPr>
            <a:r>
              <a:rPr lang="en-US" sz="2700" dirty="0" smtClean="0">
                <a:solidFill>
                  <a:srgbClr val="32302A"/>
                </a:solidFill>
              </a:rPr>
              <a:t>Does </a:t>
            </a:r>
            <a:r>
              <a:rPr lang="en-US" sz="2700" dirty="0">
                <a:solidFill>
                  <a:srgbClr val="32302A"/>
                </a:solidFill>
              </a:rPr>
              <a:t>the motivation for political action differ from market action? Are people more greedy when they make market choices than when they make political choices?</a:t>
            </a:r>
          </a:p>
          <a:p>
            <a:pPr marL="457200" indent="-457200">
              <a:buAutoNum type="arabicPeriod"/>
            </a:pPr>
            <a:r>
              <a:rPr lang="en-US" sz="2700" dirty="0" smtClean="0">
                <a:solidFill>
                  <a:srgbClr val="32302A"/>
                </a:solidFill>
              </a:rPr>
              <a:t>“</a:t>
            </a:r>
            <a:r>
              <a:rPr lang="en-US" sz="2700" dirty="0">
                <a:solidFill>
                  <a:srgbClr val="32302A"/>
                </a:solidFill>
              </a:rPr>
              <a:t>Government action is based on majority rule,  </a:t>
            </a:r>
            <a:r>
              <a:rPr lang="en-US" sz="2700" dirty="0" smtClean="0">
                <a:solidFill>
                  <a:srgbClr val="32302A"/>
                </a:solidFill>
              </a:rPr>
              <a:t>whereas </a:t>
            </a:r>
            <a:br>
              <a:rPr lang="en-US" sz="2700" dirty="0" smtClean="0">
                <a:solidFill>
                  <a:srgbClr val="32302A"/>
                </a:solidFill>
              </a:rPr>
            </a:br>
            <a:r>
              <a:rPr lang="en-US" sz="2700" dirty="0" smtClean="0">
                <a:solidFill>
                  <a:srgbClr val="32302A"/>
                </a:solidFill>
              </a:rPr>
              <a:t>market </a:t>
            </a:r>
            <a:r>
              <a:rPr lang="en-US" sz="2700" dirty="0">
                <a:solidFill>
                  <a:srgbClr val="32302A"/>
                </a:solidFill>
              </a:rPr>
              <a:t>action is based on </a:t>
            </a:r>
            <a:r>
              <a:rPr lang="en-US" sz="2700" dirty="0" smtClean="0">
                <a:solidFill>
                  <a:srgbClr val="32302A"/>
                </a:solidFill>
              </a:rPr>
              <a:t>mutual consent</a:t>
            </a:r>
            <a:r>
              <a:rPr lang="en-US" sz="2700" dirty="0">
                <a:solidFill>
                  <a:srgbClr val="32302A"/>
                </a:solidFill>
              </a:rPr>
              <a:t>.”  Is this statement true or </a:t>
            </a:r>
            <a:r>
              <a:rPr lang="en-US" sz="2700" dirty="0" smtClean="0">
                <a:solidFill>
                  <a:srgbClr val="32302A"/>
                </a:solidFill>
              </a:rPr>
              <a:t>false? Is </a:t>
            </a:r>
            <a:r>
              <a:rPr lang="en-US" sz="2700" dirty="0">
                <a:solidFill>
                  <a:srgbClr val="32302A"/>
                </a:solidFill>
              </a:rPr>
              <a:t>this point important? Why or why not?</a:t>
            </a:r>
          </a:p>
        </p:txBody>
      </p:sp>
    </p:spTree>
    <p:extLst>
      <p:ext uri="{BB962C8B-B14F-4D97-AF65-F5344CB8AC3E}">
        <p14:creationId xmlns:p14="http://schemas.microsoft.com/office/powerpoint/2010/main" val="108514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None/>
            </a:pPr>
            <a:r>
              <a:rPr lang="en-US" sz="2700" dirty="0">
                <a:solidFill>
                  <a:srgbClr val="32302A"/>
                </a:solidFill>
              </a:rPr>
              <a:t>4.	Will efficient projects necessarily be favored by a majority of voters? Why or why not?</a:t>
            </a:r>
          </a:p>
          <a:p>
            <a:pPr marL="341313" indent="-341313">
              <a:buNone/>
            </a:pPr>
            <a:r>
              <a:rPr lang="en-US" sz="2700" dirty="0">
                <a:solidFill>
                  <a:srgbClr val="32302A"/>
                </a:solidFill>
              </a:rPr>
              <a:t>5.	When the cost of a project is allocated among voters in direct proportion to the benefits derived, will democratic political decision making tend to accept projects that are efficient?  Will it tend to reject projects that are inefficient?  Discuss.</a:t>
            </a:r>
          </a:p>
        </p:txBody>
      </p:sp>
    </p:spTree>
    <p:extLst>
      <p:ext uri="{BB962C8B-B14F-4D97-AF65-F5344CB8AC3E}">
        <p14:creationId xmlns:p14="http://schemas.microsoft.com/office/powerpoint/2010/main" val="625804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941332" cy="4312039"/>
          </a:xfrm>
        </p:spPr>
        <p:txBody>
          <a:bodyPr/>
          <a:lstStyle/>
          <a:p>
            <a:pPr marL="287338" indent="-287338">
              <a:buNone/>
            </a:pPr>
            <a:r>
              <a:rPr lang="en-US" sz="2400" dirty="0">
                <a:solidFill>
                  <a:srgbClr val="32302A"/>
                </a:solidFill>
              </a:rPr>
              <a:t>6.	</a:t>
            </a:r>
            <a:r>
              <a:rPr lang="en-US" sz="2400" i="1" dirty="0" smtClean="0">
                <a:solidFill>
                  <a:srgbClr val="32302A"/>
                </a:solidFill>
              </a:rPr>
              <a:t>(True or false)</a:t>
            </a:r>
            <a:r>
              <a:rPr lang="en-US" sz="2400" dirty="0" smtClean="0">
                <a:solidFill>
                  <a:srgbClr val="32302A"/>
                </a:solidFill>
              </a:rPr>
              <a:t> </a:t>
            </a:r>
            <a:r>
              <a:rPr lang="en-US" sz="2400" dirty="0">
                <a:solidFill>
                  <a:srgbClr val="32302A"/>
                </a:solidFill>
              </a:rPr>
              <a:t>Market allocation and political process differ in that:</a:t>
            </a:r>
          </a:p>
          <a:p>
            <a:pPr marL="287338" indent="-287338">
              <a:buNone/>
            </a:pPr>
            <a:r>
              <a:rPr lang="en-US" sz="2400" dirty="0">
                <a:solidFill>
                  <a:srgbClr val="32302A"/>
                </a:solidFill>
              </a:rPr>
              <a:t>   (a) Competition is present in </a:t>
            </a:r>
            <a:r>
              <a:rPr lang="en-US" sz="2400" dirty="0" smtClean="0">
                <a:solidFill>
                  <a:srgbClr val="32302A"/>
                </a:solidFill>
              </a:rPr>
              <a:t>markets, but </a:t>
            </a:r>
            <a:r>
              <a:rPr lang="en-US" sz="2400" dirty="0">
                <a:solidFill>
                  <a:srgbClr val="32302A"/>
                </a:solidFill>
              </a:rPr>
              <a:t>not in </a:t>
            </a:r>
            <a:r>
              <a:rPr lang="en-US" sz="2400" dirty="0" smtClean="0">
                <a:solidFill>
                  <a:srgbClr val="32302A"/>
                </a:solidFill>
              </a:rPr>
              <a:t>the political </a:t>
            </a:r>
            <a:r>
              <a:rPr lang="en-US" sz="2400" dirty="0">
                <a:solidFill>
                  <a:srgbClr val="32302A"/>
                </a:solidFill>
              </a:rPr>
              <a:t>sector.</a:t>
            </a:r>
          </a:p>
          <a:p>
            <a:pPr marL="287338" indent="-287338">
              <a:buNone/>
            </a:pPr>
            <a:r>
              <a:rPr lang="en-US" sz="2400" dirty="0">
                <a:solidFill>
                  <a:srgbClr val="32302A"/>
                </a:solidFill>
              </a:rPr>
              <a:t>   (b) Scarcity is a constraint in </a:t>
            </a:r>
            <a:r>
              <a:rPr lang="en-US" sz="2400" dirty="0" smtClean="0">
                <a:solidFill>
                  <a:srgbClr val="32302A"/>
                </a:solidFill>
              </a:rPr>
              <a:t>markets but </a:t>
            </a:r>
            <a:r>
              <a:rPr lang="en-US" sz="2400" dirty="0">
                <a:solidFill>
                  <a:srgbClr val="32302A"/>
                </a:solidFill>
              </a:rPr>
              <a:t>not in </a:t>
            </a:r>
            <a:r>
              <a:rPr lang="en-US" sz="2400" dirty="0" smtClean="0">
                <a:solidFill>
                  <a:srgbClr val="32302A"/>
                </a:solidFill>
              </a:rPr>
              <a:t>the political </a:t>
            </a:r>
            <a:r>
              <a:rPr lang="en-US" sz="2400" dirty="0">
                <a:solidFill>
                  <a:srgbClr val="32302A"/>
                </a:solidFill>
              </a:rPr>
              <a:t>sector.</a:t>
            </a:r>
          </a:p>
          <a:p>
            <a:pPr marL="287338" indent="-287338">
              <a:buNone/>
            </a:pPr>
            <a:r>
              <a:rPr lang="en-US" sz="2400" dirty="0">
                <a:solidFill>
                  <a:srgbClr val="32302A"/>
                </a:solidFill>
              </a:rPr>
              <a:t>   (c) There is a one-to-one link between payment for </a:t>
            </a:r>
            <a:r>
              <a:rPr lang="en-US" sz="2400" dirty="0" smtClean="0">
                <a:solidFill>
                  <a:srgbClr val="32302A"/>
                </a:solidFill>
              </a:rPr>
              <a:t>&amp; </a:t>
            </a:r>
            <a:r>
              <a:rPr lang="en-US" sz="2400" dirty="0">
                <a:solidFill>
                  <a:srgbClr val="32302A"/>
                </a:solidFill>
              </a:rPr>
              <a:t>receipt of a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     good </a:t>
            </a:r>
            <a:r>
              <a:rPr lang="en-US" sz="2400" dirty="0">
                <a:solidFill>
                  <a:srgbClr val="32302A"/>
                </a:solidFill>
              </a:rPr>
              <a:t>in </a:t>
            </a:r>
            <a:r>
              <a:rPr lang="en-US" sz="2400" dirty="0" smtClean="0">
                <a:solidFill>
                  <a:srgbClr val="32302A"/>
                </a:solidFill>
              </a:rPr>
              <a:t>markets, </a:t>
            </a:r>
            <a:r>
              <a:rPr lang="en-US" sz="2400" dirty="0">
                <a:solidFill>
                  <a:srgbClr val="32302A"/>
                </a:solidFill>
              </a:rPr>
              <a:t>but </a:t>
            </a:r>
            <a:r>
              <a:rPr lang="en-US" sz="2400" dirty="0" smtClean="0">
                <a:solidFill>
                  <a:srgbClr val="32302A"/>
                </a:solidFill>
              </a:rPr>
              <a:t>this is </a:t>
            </a:r>
            <a:r>
              <a:rPr lang="en-US" sz="2400" dirty="0">
                <a:solidFill>
                  <a:srgbClr val="32302A"/>
                </a:solidFill>
              </a:rPr>
              <a:t>not </a:t>
            </a:r>
            <a:r>
              <a:rPr lang="en-US" sz="2400" dirty="0" smtClean="0">
                <a:solidFill>
                  <a:srgbClr val="32302A"/>
                </a:solidFill>
              </a:rPr>
              <a:t>always true </a:t>
            </a:r>
            <a:r>
              <a:rPr lang="en-US" sz="2400" dirty="0">
                <a:solidFill>
                  <a:srgbClr val="32302A"/>
                </a:solidFill>
              </a:rPr>
              <a:t>in the political sector.</a:t>
            </a:r>
          </a:p>
          <a:p>
            <a:pPr marL="287338" indent="-287338">
              <a:buNone/>
            </a:pPr>
            <a:r>
              <a:rPr lang="en-US" sz="2400" dirty="0">
                <a:solidFill>
                  <a:srgbClr val="32302A"/>
                </a:solidFill>
              </a:rPr>
              <a:t>   (d) Political decision makers are generally </a:t>
            </a:r>
            <a:r>
              <a:rPr lang="en-US" sz="2400" dirty="0" smtClean="0">
                <a:solidFill>
                  <a:srgbClr val="32302A"/>
                </a:solidFill>
              </a:rPr>
              <a:t>well- informed</a:t>
            </a:r>
            <a:r>
              <a:rPr lang="en-US" sz="2400" dirty="0">
                <a:solidFill>
                  <a:srgbClr val="32302A"/>
                </a:solidFill>
              </a:rPr>
              <a:t>, but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     market </a:t>
            </a:r>
            <a:r>
              <a:rPr lang="en-US" sz="2400" dirty="0">
                <a:solidFill>
                  <a:srgbClr val="32302A"/>
                </a:solidFill>
              </a:rPr>
              <a:t>decision makers are not.</a:t>
            </a:r>
          </a:p>
          <a:p>
            <a:pPr marL="287338" indent="-287338">
              <a:buNone/>
            </a:pPr>
            <a:r>
              <a:rPr lang="en-US" sz="2400" dirty="0">
                <a:solidFill>
                  <a:srgbClr val="32302A"/>
                </a:solidFill>
              </a:rPr>
              <a:t>   (e) Money influences market outcomes, but </a:t>
            </a:r>
            <a:r>
              <a:rPr lang="en-US" sz="2400" dirty="0" smtClean="0">
                <a:solidFill>
                  <a:srgbClr val="32302A"/>
                </a:solidFill>
              </a:rPr>
              <a:t>not political </a:t>
            </a:r>
            <a:r>
              <a:rPr lang="en-US" sz="2400" dirty="0">
                <a:solidFill>
                  <a:srgbClr val="32302A"/>
                </a:solidFill>
              </a:rPr>
              <a:t>outcomes. </a:t>
            </a:r>
          </a:p>
        </p:txBody>
      </p:sp>
    </p:spTree>
    <p:extLst>
      <p:ext uri="{BB962C8B-B14F-4D97-AF65-F5344CB8AC3E}">
        <p14:creationId xmlns:p14="http://schemas.microsoft.com/office/powerpoint/2010/main" val="1232948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015" y="1821649"/>
            <a:ext cx="8138160" cy="1864086"/>
          </a:xfrm>
        </p:spPr>
        <p:txBody>
          <a:bodyPr anchor="ctr"/>
          <a:lstStyle/>
          <a:p>
            <a:r>
              <a:rPr lang="en-US" sz="4000" dirty="0"/>
              <a:t>When the Political </a:t>
            </a:r>
            <a:br>
              <a:rPr lang="en-US" sz="4000" dirty="0"/>
            </a:br>
            <a:r>
              <a:rPr lang="en-US" sz="4000" dirty="0"/>
              <a:t>Process Works Poorly</a:t>
            </a:r>
          </a:p>
        </p:txBody>
      </p:sp>
    </p:spTree>
    <p:extLst>
      <p:ext uri="{BB962C8B-B14F-4D97-AF65-F5344CB8AC3E}">
        <p14:creationId xmlns:p14="http://schemas.microsoft.com/office/powerpoint/2010/main" val="2054649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a:t>Special Interest Effect</a:t>
            </a:r>
          </a:p>
        </p:txBody>
      </p:sp>
      <p:sp>
        <p:nvSpPr>
          <p:cNvPr id="5" name="Rounded Rectangle 4"/>
          <p:cNvSpPr/>
          <p:nvPr/>
        </p:nvSpPr>
        <p:spPr>
          <a:xfrm>
            <a:off x="91440" y="1580826"/>
            <a:ext cx="8932985" cy="419601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28687"/>
            <a:ext cx="8883750" cy="4152173"/>
          </a:xfrm>
        </p:spPr>
        <p:txBody>
          <a:bodyPr/>
          <a:lstStyle/>
          <a:p>
            <a:pPr>
              <a:lnSpc>
                <a:spcPct val="90000"/>
              </a:lnSpc>
            </a:pPr>
            <a:r>
              <a:rPr lang="en-US" dirty="0">
                <a:solidFill>
                  <a:srgbClr val="32302A"/>
                </a:solidFill>
                <a:ea typeface="ＭＳ Ｐゴシック" pitchFamily="-107" charset="-128"/>
                <a:cs typeface="ＭＳ Ｐゴシック" pitchFamily="-107" charset="-128"/>
              </a:rPr>
              <a:t>A </a:t>
            </a:r>
            <a:r>
              <a:rPr lang="en-US" b="1" i="1" dirty="0">
                <a:solidFill>
                  <a:srgbClr val="32302A"/>
                </a:solidFill>
                <a:ea typeface="ＭＳ Ｐゴシック" pitchFamily="-107" charset="-128"/>
                <a:cs typeface="ＭＳ Ｐゴシック" pitchFamily="-107" charset="-128"/>
              </a:rPr>
              <a:t>special interest </a:t>
            </a:r>
            <a:r>
              <a:rPr lang="en-US" dirty="0">
                <a:solidFill>
                  <a:srgbClr val="32302A"/>
                </a:solidFill>
                <a:ea typeface="ＭＳ Ｐゴシック" pitchFamily="-107" charset="-128"/>
                <a:cs typeface="ＭＳ Ｐゴシック" pitchFamily="-107" charset="-128"/>
              </a:rPr>
              <a:t>issue generates large personal benefit for a small number of constituents while imposing a small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individual cost on a large number of others.</a:t>
            </a:r>
          </a:p>
          <a:p>
            <a:pPr>
              <a:lnSpc>
                <a:spcPct val="90000"/>
              </a:lnSpc>
            </a:pPr>
            <a:r>
              <a:rPr lang="en-US" dirty="0">
                <a:solidFill>
                  <a:srgbClr val="32302A"/>
                </a:solidFill>
                <a:ea typeface="ＭＳ Ｐゴシック" pitchFamily="-107" charset="-128"/>
                <a:cs typeface="ＭＳ Ｐゴシック" pitchFamily="-107" charset="-128"/>
              </a:rPr>
              <a:t>Interest group members feel strongly about issues that provide them with substantial personal benefits. Such issues will dominate their political choices</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dirty="0">
                <a:solidFill>
                  <a:srgbClr val="32302A"/>
                </a:solidFill>
                <a:ea typeface="ＭＳ Ｐゴシック" pitchFamily="-107" charset="-128"/>
                <a:cs typeface="ＭＳ Ｐゴシック" pitchFamily="-107" charset="-128"/>
              </a:rPr>
              <a:t>In contrast, voters bearing the cost of such legislation often are uninformed on the issue because it exerts only a small impact on their personal welfare and because of the rational ignorance effect. </a:t>
            </a:r>
          </a:p>
        </p:txBody>
      </p:sp>
    </p:spTree>
    <p:extLst>
      <p:ext uri="{BB962C8B-B14F-4D97-AF65-F5344CB8AC3E}">
        <p14:creationId xmlns:p14="http://schemas.microsoft.com/office/powerpoint/2010/main" val="342794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a:t>Special Interest Effect</a:t>
            </a:r>
          </a:p>
        </p:txBody>
      </p:sp>
      <p:sp>
        <p:nvSpPr>
          <p:cNvPr id="5" name="Rounded Rectangle 4"/>
          <p:cNvSpPr/>
          <p:nvPr/>
        </p:nvSpPr>
        <p:spPr>
          <a:xfrm>
            <a:off x="91440" y="1604075"/>
            <a:ext cx="8932985" cy="424250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44185"/>
            <a:ext cx="8883750" cy="3772464"/>
          </a:xfrm>
        </p:spPr>
        <p:txBody>
          <a:bodyPr/>
          <a:lstStyle/>
          <a:p>
            <a:pPr>
              <a:lnSpc>
                <a:spcPct val="90000"/>
              </a:lnSpc>
            </a:pPr>
            <a:r>
              <a:rPr lang="en-US" dirty="0">
                <a:solidFill>
                  <a:srgbClr val="32302A"/>
                </a:solidFill>
                <a:ea typeface="ＭＳ Ｐゴシック" pitchFamily="-107" charset="-128"/>
                <a:cs typeface="ＭＳ Ｐゴシック" pitchFamily="-107" charset="-128"/>
              </a:rPr>
              <a:t>Politicians have a strong incentive to favor the views of special interests even if the action is inefficient.</a:t>
            </a:r>
          </a:p>
          <a:p>
            <a:pPr>
              <a:lnSpc>
                <a:spcPct val="90000"/>
              </a:lnSpc>
            </a:pPr>
            <a:r>
              <a:rPr lang="en-US" b="1" i="1" dirty="0">
                <a:solidFill>
                  <a:srgbClr val="32302A"/>
                </a:solidFill>
                <a:ea typeface="ＭＳ Ｐゴシック" pitchFamily="-107" charset="-128"/>
                <a:cs typeface="ＭＳ Ｐゴシック" pitchFamily="-107" charset="-128"/>
              </a:rPr>
              <a:t>Logrolling</a:t>
            </a:r>
            <a:r>
              <a:rPr lang="en-US" dirty="0">
                <a:solidFill>
                  <a:srgbClr val="32302A"/>
                </a:solidFill>
                <a:ea typeface="ＭＳ Ｐゴシック" pitchFamily="-107" charset="-128"/>
                <a:cs typeface="ＭＳ Ｐゴシック" pitchFamily="-107" charset="-128"/>
              </a:rPr>
              <a:t> and </a:t>
            </a:r>
            <a:r>
              <a:rPr lang="en-US" b="1" i="1" dirty="0">
                <a:solidFill>
                  <a:srgbClr val="32302A"/>
                </a:solidFill>
                <a:ea typeface="ＭＳ Ｐゴシック" pitchFamily="-107" charset="-128"/>
                <a:cs typeface="ＭＳ Ｐゴシック" pitchFamily="-107" charset="-128"/>
              </a:rPr>
              <a:t>pork-barrel legislation</a:t>
            </a:r>
            <a:r>
              <a:rPr lang="en-US" dirty="0">
                <a:solidFill>
                  <a:srgbClr val="32302A"/>
                </a:solidFill>
                <a:ea typeface="ＭＳ Ｐゴシック" pitchFamily="-107" charset="-128"/>
                <a:cs typeface="ＭＳ Ｐゴシック" pitchFamily="-107" charset="-128"/>
              </a:rPr>
              <a:t> strengthen the special interest effect.</a:t>
            </a:r>
          </a:p>
        </p:txBody>
      </p:sp>
    </p:spTree>
    <p:extLst>
      <p:ext uri="{BB962C8B-B14F-4D97-AF65-F5344CB8AC3E}">
        <p14:creationId xmlns:p14="http://schemas.microsoft.com/office/powerpoint/2010/main" val="274782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77073"/>
            <a:ext cx="8904855" cy="657667"/>
          </a:xfrm>
        </p:spPr>
        <p:txBody>
          <a:bodyPr/>
          <a:lstStyle/>
          <a:p>
            <a:r>
              <a:rPr lang="en-US" sz="3400" dirty="0"/>
              <a:t>Benefits Derived by Voters from</a:t>
            </a:r>
            <a:br>
              <a:rPr lang="en-US" sz="3400" dirty="0"/>
            </a:br>
            <a:r>
              <a:rPr lang="en-US" sz="3400" dirty="0"/>
              <a:t>Hypothetical Road Project</a:t>
            </a:r>
          </a:p>
        </p:txBody>
      </p:sp>
      <p:sp>
        <p:nvSpPr>
          <p:cNvPr id="61" name="Text Box 10"/>
          <p:cNvSpPr txBox="1">
            <a:spLocks noChangeArrowheads="1"/>
          </p:cNvSpPr>
          <p:nvPr/>
        </p:nvSpPr>
        <p:spPr bwMode="auto">
          <a:xfrm>
            <a:off x="73111" y="1524562"/>
            <a:ext cx="4080183" cy="8402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dirty="0" smtClean="0">
                <a:latin typeface="Times New Roman" pitchFamily="18" charset="0"/>
                <a:cs typeface="Times New Roman" pitchFamily="18" charset="0"/>
              </a:rPr>
              <a:t>Consider </a:t>
            </a:r>
            <a:r>
              <a:rPr lang="en-US" dirty="0">
                <a:latin typeface="Times New Roman" pitchFamily="18" charset="0"/>
                <a:cs typeface="Times New Roman" pitchFamily="18" charset="0"/>
              </a:rPr>
              <a:t>a bill in Congress </a:t>
            </a:r>
            <a:r>
              <a:rPr lang="en-US" dirty="0" smtClean="0">
                <a:latin typeface="Times New Roman" pitchFamily="18" charset="0"/>
                <a:cs typeface="Times New Roman" pitchFamily="18" charset="0"/>
              </a:rPr>
              <a:t>that would </a:t>
            </a:r>
            <a:r>
              <a:rPr lang="en-US" dirty="0">
                <a:latin typeface="Times New Roman" pitchFamily="18" charset="0"/>
                <a:cs typeface="Times New Roman" pitchFamily="18" charset="0"/>
              </a:rPr>
              <a:t>put a post office in </a:t>
            </a:r>
            <a:r>
              <a:rPr lang="en-US" dirty="0" smtClean="0">
                <a:latin typeface="Times New Roman" pitchFamily="18" charset="0"/>
                <a:cs typeface="Times New Roman" pitchFamily="18" charset="0"/>
              </a:rPr>
              <a:t>district A</a:t>
            </a:r>
            <a:r>
              <a:rPr lang="en-US" dirty="0">
                <a:latin typeface="Times New Roman" pitchFamily="18" charset="0"/>
                <a:cs typeface="Times New Roman" pitchFamily="18" charset="0"/>
              </a:rPr>
              <a:t>, dredge a harbor in B, </a:t>
            </a:r>
            <a:r>
              <a:rPr lang="en-US" dirty="0" smtClean="0">
                <a:latin typeface="Times New Roman" pitchFamily="18" charset="0"/>
                <a:cs typeface="Times New Roman" pitchFamily="18" charset="0"/>
              </a:rPr>
              <a:t>&amp; build </a:t>
            </a:r>
            <a:r>
              <a:rPr lang="en-US" dirty="0">
                <a:latin typeface="Times New Roman" pitchFamily="18" charset="0"/>
                <a:cs typeface="Times New Roman" pitchFamily="18" charset="0"/>
              </a:rPr>
              <a:t>a military base in C.</a:t>
            </a:r>
          </a:p>
        </p:txBody>
      </p:sp>
      <p:sp>
        <p:nvSpPr>
          <p:cNvPr id="62" name="Text Box 17"/>
          <p:cNvSpPr txBox="1">
            <a:spLocks noChangeArrowheads="1"/>
          </p:cNvSpPr>
          <p:nvPr/>
        </p:nvSpPr>
        <p:spPr bwMode="auto">
          <a:xfrm>
            <a:off x="88986" y="2390087"/>
            <a:ext cx="4008091" cy="59093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dirty="0" smtClean="0">
                <a:latin typeface="Times New Roman" pitchFamily="18" charset="0"/>
                <a:cs typeface="Times New Roman" pitchFamily="18" charset="0"/>
              </a:rPr>
              <a:t>Benefits </a:t>
            </a:r>
            <a:r>
              <a:rPr lang="en-US" dirty="0">
                <a:latin typeface="Times New Roman" pitchFamily="18" charset="0"/>
                <a:cs typeface="Times New Roman" pitchFamily="18" charset="0"/>
              </a:rPr>
              <a:t>to A, B, </a:t>
            </a:r>
            <a:r>
              <a:rPr lang="en-US" dirty="0" smtClean="0">
                <a:latin typeface="Times New Roman" pitchFamily="18" charset="0"/>
                <a:cs typeface="Times New Roman" pitchFamily="18" charset="0"/>
              </a:rPr>
              <a:t>&amp; </a:t>
            </a:r>
            <a:r>
              <a:rPr lang="en-US" dirty="0">
                <a:latin typeface="Times New Roman" pitchFamily="18" charset="0"/>
                <a:cs typeface="Times New Roman" pitchFamily="18" charset="0"/>
              </a:rPr>
              <a:t>C voters vary by project. </a:t>
            </a:r>
          </a:p>
        </p:txBody>
      </p:sp>
      <p:sp>
        <p:nvSpPr>
          <p:cNvPr id="64" name="Text Box 20"/>
          <p:cNvSpPr txBox="1">
            <a:spLocks noChangeArrowheads="1"/>
          </p:cNvSpPr>
          <p:nvPr/>
        </p:nvSpPr>
        <p:spPr bwMode="auto">
          <a:xfrm>
            <a:off x="92161" y="3782731"/>
            <a:ext cx="4061133" cy="108952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dirty="0" smtClean="0">
                <a:latin typeface="Times New Roman" pitchFamily="18" charset="0"/>
                <a:cs typeface="Times New Roman" pitchFamily="18" charset="0"/>
              </a:rPr>
              <a:t>With </a:t>
            </a:r>
            <a:r>
              <a:rPr lang="en-US" dirty="0">
                <a:latin typeface="Times New Roman" pitchFamily="18" charset="0"/>
                <a:cs typeface="Times New Roman" pitchFamily="18" charset="0"/>
              </a:rPr>
              <a:t>this bill, there are no benefits to voters in D and E; further</a:t>
            </a: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sum of benefits &amp; costs for all voters together is negative.</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83" name="Line 42"/>
          <p:cNvSpPr>
            <a:spLocks noChangeShapeType="1"/>
          </p:cNvSpPr>
          <p:nvPr/>
        </p:nvSpPr>
        <p:spPr bwMode="auto">
          <a:xfrm>
            <a:off x="4304889" y="3052594"/>
            <a:ext cx="4531802" cy="0"/>
          </a:xfrm>
          <a:prstGeom prst="line">
            <a:avLst/>
          </a:prstGeom>
          <a:noFill/>
          <a:ln w="19050">
            <a:solidFill>
              <a:schemeClr val="tx1"/>
            </a:solidFill>
            <a:round/>
            <a:headEnd/>
            <a:tailEnd/>
          </a:ln>
        </p:spPr>
        <p:txBody>
          <a:bodyPr>
            <a:prstTxWarp prst="textNoShape">
              <a:avLst/>
            </a:prstTxWarp>
          </a:bodyPr>
          <a:lstStyle/>
          <a:p>
            <a:endParaRPr lang="en-US" sz="1500">
              <a:latin typeface="Times New Roman" pitchFamily="18" charset="0"/>
              <a:cs typeface="Times New Roman" pitchFamily="18" charset="0"/>
            </a:endParaRPr>
          </a:p>
        </p:txBody>
      </p:sp>
      <p:sp>
        <p:nvSpPr>
          <p:cNvPr id="84" name="Line 43"/>
          <p:cNvSpPr>
            <a:spLocks noChangeShapeType="1"/>
          </p:cNvSpPr>
          <p:nvPr/>
        </p:nvSpPr>
        <p:spPr bwMode="auto">
          <a:xfrm>
            <a:off x="4323939" y="4693474"/>
            <a:ext cx="4512752" cy="0"/>
          </a:xfrm>
          <a:prstGeom prst="line">
            <a:avLst/>
          </a:prstGeom>
          <a:noFill/>
          <a:ln w="19050">
            <a:solidFill>
              <a:schemeClr val="tx1"/>
            </a:solidFill>
            <a:round/>
            <a:headEnd/>
            <a:tailEnd type="none" w="lg" len="lg"/>
          </a:ln>
        </p:spPr>
        <p:txBody>
          <a:bodyPr wrap="none" anchor="ctr">
            <a:prstTxWarp prst="textNoShape">
              <a:avLst/>
            </a:prstTxWarp>
          </a:bodyPr>
          <a:lstStyle/>
          <a:p>
            <a:endParaRPr lang="en-US" sz="1500">
              <a:latin typeface="Times New Roman" pitchFamily="18" charset="0"/>
              <a:cs typeface="Times New Roman" pitchFamily="18" charset="0"/>
            </a:endParaRPr>
          </a:p>
        </p:txBody>
      </p:sp>
      <p:grpSp>
        <p:nvGrpSpPr>
          <p:cNvPr id="63" name="Group 119"/>
          <p:cNvGrpSpPr>
            <a:grpSpLocks/>
          </p:cNvGrpSpPr>
          <p:nvPr/>
        </p:nvGrpSpPr>
        <p:grpSpPr bwMode="auto">
          <a:xfrm>
            <a:off x="8446790" y="3091471"/>
            <a:ext cx="392113" cy="230188"/>
            <a:chOff x="5270" y="1218"/>
            <a:chExt cx="247" cy="145"/>
          </a:xfrm>
        </p:grpSpPr>
        <p:sp>
          <p:nvSpPr>
            <p:cNvPr id="78" name="Rectangle 80"/>
            <p:cNvSpPr>
              <a:spLocks noChangeArrowheads="1"/>
            </p:cNvSpPr>
            <p:nvPr/>
          </p:nvSpPr>
          <p:spPr bwMode="auto">
            <a:xfrm>
              <a:off x="5270" y="1218"/>
              <a:ext cx="69"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79" name="Rectangle 81"/>
            <p:cNvSpPr>
              <a:spLocks noChangeArrowheads="1"/>
            </p:cNvSpPr>
            <p:nvPr/>
          </p:nvSpPr>
          <p:spPr bwMode="auto">
            <a:xfrm>
              <a:off x="5366" y="1218"/>
              <a:ext cx="151" cy="145"/>
            </a:xfrm>
            <a:prstGeom prst="rect">
              <a:avLst/>
            </a:prstGeom>
            <a:noFill/>
            <a:ln w="9525">
              <a:noFill/>
              <a:miter lim="800000"/>
              <a:headEnd/>
              <a:tailEnd/>
            </a:ln>
          </p:spPr>
          <p:txBody>
            <a:bodyPr wrap="none" lIns="0" tIns="0" rIns="0" bIns="0">
              <a:prstTxWarp prst="textNoShape">
                <a:avLst/>
              </a:prstTxWarp>
              <a:spAutoFit/>
            </a:bodyPr>
            <a:lstStyle/>
            <a:p>
              <a:r>
                <a:rPr lang="en-US" sz="1500" b="0" dirty="0">
                  <a:solidFill>
                    <a:srgbClr val="000000"/>
                  </a:solidFill>
                  <a:latin typeface="Times New Roman" pitchFamily="18" charset="0"/>
                  <a:cs typeface="Times New Roman" pitchFamily="18" charset="0"/>
                </a:rPr>
                <a:t>$4 </a:t>
              </a:r>
              <a:endParaRPr lang="en-US" sz="1500" b="0" dirty="0">
                <a:solidFill>
                  <a:schemeClr val="tx1"/>
                </a:solidFill>
                <a:latin typeface="Times New Roman" pitchFamily="18" charset="0"/>
                <a:cs typeface="Times New Roman" pitchFamily="18" charset="0"/>
              </a:endParaRPr>
            </a:p>
          </p:txBody>
        </p:sp>
      </p:grpSp>
      <p:grpSp>
        <p:nvGrpSpPr>
          <p:cNvPr id="86" name="Group 120"/>
          <p:cNvGrpSpPr>
            <a:grpSpLocks/>
          </p:cNvGrpSpPr>
          <p:nvPr/>
        </p:nvGrpSpPr>
        <p:grpSpPr bwMode="auto">
          <a:xfrm>
            <a:off x="8446790" y="3417365"/>
            <a:ext cx="392113" cy="230188"/>
            <a:chOff x="5270" y="1394"/>
            <a:chExt cx="247" cy="145"/>
          </a:xfrm>
        </p:grpSpPr>
        <p:sp>
          <p:nvSpPr>
            <p:cNvPr id="87" name="Rectangle 83"/>
            <p:cNvSpPr>
              <a:spLocks noChangeArrowheads="1"/>
            </p:cNvSpPr>
            <p:nvPr/>
          </p:nvSpPr>
          <p:spPr bwMode="auto">
            <a:xfrm>
              <a:off x="5270" y="1394"/>
              <a:ext cx="69"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88" name="Rectangle 84"/>
            <p:cNvSpPr>
              <a:spLocks noChangeArrowheads="1"/>
            </p:cNvSpPr>
            <p:nvPr/>
          </p:nvSpPr>
          <p:spPr bwMode="auto">
            <a:xfrm>
              <a:off x="5366" y="1394"/>
              <a:ext cx="151" cy="145"/>
            </a:xfrm>
            <a:prstGeom prst="rect">
              <a:avLst/>
            </a:prstGeom>
            <a:noFill/>
            <a:ln w="9525">
              <a:noFill/>
              <a:miter lim="800000"/>
              <a:headEnd/>
              <a:tailEnd/>
            </a:ln>
          </p:spPr>
          <p:txBody>
            <a:bodyPr wrap="none" lIns="0" tIns="0" rIns="0" bIns="0">
              <a:prstTxWarp prst="textNoShape">
                <a:avLst/>
              </a:prstTxWarp>
              <a:spAutoFit/>
            </a:bodyPr>
            <a:lstStyle/>
            <a:p>
              <a:r>
                <a:rPr lang="en-US" sz="1500" b="0" dirty="0">
                  <a:solidFill>
                    <a:srgbClr val="000000"/>
                  </a:solidFill>
                  <a:latin typeface="Times New Roman" pitchFamily="18" charset="0"/>
                  <a:cs typeface="Times New Roman" pitchFamily="18" charset="0"/>
                </a:rPr>
                <a:t>$4 </a:t>
              </a:r>
              <a:endParaRPr lang="en-US" sz="1500" b="0" dirty="0">
                <a:solidFill>
                  <a:schemeClr val="tx1"/>
                </a:solidFill>
                <a:latin typeface="Times New Roman" pitchFamily="18" charset="0"/>
                <a:cs typeface="Times New Roman" pitchFamily="18" charset="0"/>
              </a:endParaRPr>
            </a:p>
          </p:txBody>
        </p:sp>
      </p:grpSp>
      <p:grpSp>
        <p:nvGrpSpPr>
          <p:cNvPr id="89" name="Group 121"/>
          <p:cNvGrpSpPr>
            <a:grpSpLocks/>
          </p:cNvGrpSpPr>
          <p:nvPr/>
        </p:nvGrpSpPr>
        <p:grpSpPr bwMode="auto">
          <a:xfrm>
            <a:off x="8446790" y="3745591"/>
            <a:ext cx="392113" cy="231194"/>
            <a:chOff x="5270" y="1567"/>
            <a:chExt cx="247" cy="258"/>
          </a:xfrm>
        </p:grpSpPr>
        <p:sp>
          <p:nvSpPr>
            <p:cNvPr id="90" name="Rectangle 86"/>
            <p:cNvSpPr>
              <a:spLocks noChangeArrowheads="1"/>
            </p:cNvSpPr>
            <p:nvPr/>
          </p:nvSpPr>
          <p:spPr bwMode="auto">
            <a:xfrm>
              <a:off x="5270" y="1567"/>
              <a:ext cx="69"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91" name="Rectangle 87"/>
            <p:cNvSpPr>
              <a:spLocks noChangeArrowheads="1"/>
            </p:cNvSpPr>
            <p:nvPr/>
          </p:nvSpPr>
          <p:spPr bwMode="auto">
            <a:xfrm>
              <a:off x="5366" y="1567"/>
              <a:ext cx="151" cy="258"/>
            </a:xfrm>
            <a:prstGeom prst="rect">
              <a:avLst/>
            </a:prstGeom>
            <a:noFill/>
            <a:ln w="9525">
              <a:noFill/>
              <a:miter lim="800000"/>
              <a:headEnd/>
              <a:tailEnd/>
            </a:ln>
          </p:spPr>
          <p:txBody>
            <a:bodyPr wrap="none" lIns="0" tIns="0" rIns="0" bIns="0">
              <a:prstTxWarp prst="textNoShape">
                <a:avLst/>
              </a:prstTxWarp>
              <a:spAutoFit/>
            </a:bodyPr>
            <a:lstStyle/>
            <a:p>
              <a:r>
                <a:rPr lang="en-US" sz="1500" b="0" dirty="0">
                  <a:solidFill>
                    <a:srgbClr val="000000"/>
                  </a:solidFill>
                  <a:latin typeface="Times New Roman" pitchFamily="18" charset="0"/>
                  <a:cs typeface="Times New Roman" pitchFamily="18" charset="0"/>
                </a:rPr>
                <a:t>$4 </a:t>
              </a:r>
              <a:endParaRPr lang="en-US" sz="1500" b="0" dirty="0">
                <a:solidFill>
                  <a:schemeClr val="tx1"/>
                </a:solidFill>
                <a:latin typeface="Times New Roman" pitchFamily="18" charset="0"/>
                <a:cs typeface="Times New Roman" pitchFamily="18" charset="0"/>
              </a:endParaRPr>
            </a:p>
          </p:txBody>
        </p:sp>
      </p:grpSp>
      <p:grpSp>
        <p:nvGrpSpPr>
          <p:cNvPr id="93" name="Group 122"/>
          <p:cNvGrpSpPr>
            <a:grpSpLocks/>
          </p:cNvGrpSpPr>
          <p:nvPr/>
        </p:nvGrpSpPr>
        <p:grpSpPr bwMode="auto">
          <a:xfrm>
            <a:off x="8446790" y="4058787"/>
            <a:ext cx="392113" cy="231194"/>
            <a:chOff x="5270" y="1735"/>
            <a:chExt cx="247" cy="258"/>
          </a:xfrm>
        </p:grpSpPr>
        <p:sp>
          <p:nvSpPr>
            <p:cNvPr id="94" name="Rectangle 89"/>
            <p:cNvSpPr>
              <a:spLocks noChangeArrowheads="1"/>
            </p:cNvSpPr>
            <p:nvPr/>
          </p:nvSpPr>
          <p:spPr bwMode="auto">
            <a:xfrm>
              <a:off x="5270" y="1735"/>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95" name="Rectangle 90"/>
            <p:cNvSpPr>
              <a:spLocks noChangeArrowheads="1"/>
            </p:cNvSpPr>
            <p:nvPr/>
          </p:nvSpPr>
          <p:spPr bwMode="auto">
            <a:xfrm>
              <a:off x="5366" y="1735"/>
              <a:ext cx="151"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$9 </a:t>
              </a:r>
              <a:endParaRPr lang="en-US" sz="1500" b="0">
                <a:solidFill>
                  <a:schemeClr val="tx1"/>
                </a:solidFill>
                <a:latin typeface="Times New Roman" pitchFamily="18" charset="0"/>
                <a:cs typeface="Times New Roman" pitchFamily="18" charset="0"/>
              </a:endParaRPr>
            </a:p>
          </p:txBody>
        </p:sp>
      </p:grpSp>
      <p:grpSp>
        <p:nvGrpSpPr>
          <p:cNvPr id="96" name="Group 123"/>
          <p:cNvGrpSpPr>
            <a:grpSpLocks/>
          </p:cNvGrpSpPr>
          <p:nvPr/>
        </p:nvGrpSpPr>
        <p:grpSpPr bwMode="auto">
          <a:xfrm>
            <a:off x="8446790" y="4391030"/>
            <a:ext cx="392113" cy="231194"/>
            <a:chOff x="5270" y="1915"/>
            <a:chExt cx="247" cy="258"/>
          </a:xfrm>
        </p:grpSpPr>
        <p:sp>
          <p:nvSpPr>
            <p:cNvPr id="97" name="Rectangle 92"/>
            <p:cNvSpPr>
              <a:spLocks noChangeArrowheads="1"/>
            </p:cNvSpPr>
            <p:nvPr/>
          </p:nvSpPr>
          <p:spPr bwMode="auto">
            <a:xfrm>
              <a:off x="5270" y="1915"/>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98" name="Rectangle 93"/>
            <p:cNvSpPr>
              <a:spLocks noChangeArrowheads="1"/>
            </p:cNvSpPr>
            <p:nvPr/>
          </p:nvSpPr>
          <p:spPr bwMode="auto">
            <a:xfrm>
              <a:off x="5366" y="1915"/>
              <a:ext cx="151"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$9 </a:t>
              </a:r>
              <a:endParaRPr lang="en-US" sz="1500" b="0">
                <a:solidFill>
                  <a:schemeClr val="tx1"/>
                </a:solidFill>
                <a:latin typeface="Times New Roman" pitchFamily="18" charset="0"/>
                <a:cs typeface="Times New Roman" pitchFamily="18" charset="0"/>
              </a:endParaRPr>
            </a:p>
          </p:txBody>
        </p:sp>
      </p:grpSp>
      <p:grpSp>
        <p:nvGrpSpPr>
          <p:cNvPr id="99" name="Group 105"/>
          <p:cNvGrpSpPr>
            <a:grpSpLocks/>
          </p:cNvGrpSpPr>
          <p:nvPr/>
        </p:nvGrpSpPr>
        <p:grpSpPr bwMode="auto">
          <a:xfrm>
            <a:off x="8446791" y="4745422"/>
            <a:ext cx="344488" cy="231194"/>
            <a:chOff x="4896" y="1885"/>
            <a:chExt cx="217" cy="258"/>
          </a:xfrm>
        </p:grpSpPr>
        <p:sp>
          <p:nvSpPr>
            <p:cNvPr id="100" name="Rectangle 106"/>
            <p:cNvSpPr>
              <a:spLocks noChangeArrowheads="1"/>
            </p:cNvSpPr>
            <p:nvPr/>
          </p:nvSpPr>
          <p:spPr bwMode="auto">
            <a:xfrm>
              <a:off x="4896" y="1885"/>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01" name="Rectangle 107"/>
            <p:cNvSpPr>
              <a:spLocks noChangeArrowheads="1"/>
            </p:cNvSpPr>
            <p:nvPr/>
          </p:nvSpPr>
          <p:spPr bwMode="auto">
            <a:xfrm>
              <a:off x="4992" y="1885"/>
              <a:ext cx="121"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$6</a:t>
              </a:r>
              <a:endParaRPr lang="en-US" sz="1500" b="0">
                <a:solidFill>
                  <a:schemeClr val="tx1"/>
                </a:solidFill>
                <a:latin typeface="Times New Roman" pitchFamily="18" charset="0"/>
                <a:cs typeface="Times New Roman" pitchFamily="18" charset="0"/>
              </a:endParaRPr>
            </a:p>
          </p:txBody>
        </p:sp>
      </p:grpSp>
      <p:sp>
        <p:nvSpPr>
          <p:cNvPr id="102" name="Rectangle 109"/>
          <p:cNvSpPr>
            <a:spLocks noChangeArrowheads="1"/>
          </p:cNvSpPr>
          <p:nvPr/>
        </p:nvSpPr>
        <p:spPr bwMode="auto">
          <a:xfrm>
            <a:off x="8446780" y="2764635"/>
            <a:ext cx="390556"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Total</a:t>
            </a:r>
            <a:endParaRPr lang="en-US" sz="1500" b="0">
              <a:solidFill>
                <a:schemeClr val="tx1"/>
              </a:solidFill>
              <a:latin typeface="Times New Roman" pitchFamily="18" charset="0"/>
              <a:cs typeface="Times New Roman" pitchFamily="18" charset="0"/>
            </a:endParaRPr>
          </a:p>
        </p:txBody>
      </p:sp>
      <p:grpSp>
        <p:nvGrpSpPr>
          <p:cNvPr id="103" name="Group 33"/>
          <p:cNvGrpSpPr>
            <a:grpSpLocks/>
          </p:cNvGrpSpPr>
          <p:nvPr/>
        </p:nvGrpSpPr>
        <p:grpSpPr bwMode="auto">
          <a:xfrm>
            <a:off x="7626073" y="3094910"/>
            <a:ext cx="487363" cy="230188"/>
            <a:chOff x="4096" y="1182"/>
            <a:chExt cx="307" cy="145"/>
          </a:xfrm>
        </p:grpSpPr>
        <p:sp>
          <p:nvSpPr>
            <p:cNvPr id="104" name="Rectangle 34"/>
            <p:cNvSpPr>
              <a:spLocks noChangeArrowheads="1"/>
            </p:cNvSpPr>
            <p:nvPr/>
          </p:nvSpPr>
          <p:spPr bwMode="auto">
            <a:xfrm>
              <a:off x="4096" y="1182"/>
              <a:ext cx="40"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05" name="Rectangle 35"/>
            <p:cNvSpPr>
              <a:spLocks noChangeArrowheads="1"/>
            </p:cNvSpPr>
            <p:nvPr/>
          </p:nvSpPr>
          <p:spPr bwMode="auto">
            <a:xfrm>
              <a:off x="4191" y="1182"/>
              <a:ext cx="212"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06" name="Group 43"/>
          <p:cNvGrpSpPr>
            <a:grpSpLocks/>
          </p:cNvGrpSpPr>
          <p:nvPr/>
        </p:nvGrpSpPr>
        <p:grpSpPr bwMode="auto">
          <a:xfrm>
            <a:off x="7626073" y="3420804"/>
            <a:ext cx="487363" cy="230188"/>
            <a:chOff x="4096" y="1322"/>
            <a:chExt cx="307" cy="145"/>
          </a:xfrm>
        </p:grpSpPr>
        <p:sp>
          <p:nvSpPr>
            <p:cNvPr id="107" name="Rectangle 44"/>
            <p:cNvSpPr>
              <a:spLocks noChangeArrowheads="1"/>
            </p:cNvSpPr>
            <p:nvPr/>
          </p:nvSpPr>
          <p:spPr bwMode="auto">
            <a:xfrm>
              <a:off x="4096" y="1322"/>
              <a:ext cx="40"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08" name="Rectangle 45"/>
            <p:cNvSpPr>
              <a:spLocks noChangeArrowheads="1"/>
            </p:cNvSpPr>
            <p:nvPr/>
          </p:nvSpPr>
          <p:spPr bwMode="auto">
            <a:xfrm>
              <a:off x="4191" y="1322"/>
              <a:ext cx="212"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09" name="Group 53"/>
          <p:cNvGrpSpPr>
            <a:grpSpLocks/>
          </p:cNvGrpSpPr>
          <p:nvPr/>
        </p:nvGrpSpPr>
        <p:grpSpPr bwMode="auto">
          <a:xfrm>
            <a:off x="7626073" y="3749031"/>
            <a:ext cx="487363" cy="231194"/>
            <a:chOff x="4096" y="1463"/>
            <a:chExt cx="307" cy="258"/>
          </a:xfrm>
        </p:grpSpPr>
        <p:sp>
          <p:nvSpPr>
            <p:cNvPr id="110" name="Rectangle 54"/>
            <p:cNvSpPr>
              <a:spLocks noChangeArrowheads="1"/>
            </p:cNvSpPr>
            <p:nvPr/>
          </p:nvSpPr>
          <p:spPr bwMode="auto">
            <a:xfrm>
              <a:off x="4096" y="1463"/>
              <a:ext cx="69"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11" name="Rectangle 55"/>
            <p:cNvSpPr>
              <a:spLocks noChangeArrowheads="1"/>
            </p:cNvSpPr>
            <p:nvPr/>
          </p:nvSpPr>
          <p:spPr bwMode="auto">
            <a:xfrm>
              <a:off x="4191" y="1463"/>
              <a:ext cx="21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$10 </a:t>
              </a:r>
              <a:endParaRPr lang="en-US" sz="1500" b="0">
                <a:solidFill>
                  <a:schemeClr val="tx1"/>
                </a:solidFill>
                <a:latin typeface="Times New Roman" pitchFamily="18" charset="0"/>
                <a:cs typeface="Times New Roman" pitchFamily="18" charset="0"/>
              </a:endParaRPr>
            </a:p>
          </p:txBody>
        </p:sp>
      </p:grpSp>
      <p:grpSp>
        <p:nvGrpSpPr>
          <p:cNvPr id="112" name="Group 63"/>
          <p:cNvGrpSpPr>
            <a:grpSpLocks/>
          </p:cNvGrpSpPr>
          <p:nvPr/>
        </p:nvGrpSpPr>
        <p:grpSpPr bwMode="auto">
          <a:xfrm>
            <a:off x="7626073" y="4062224"/>
            <a:ext cx="487363" cy="231194"/>
            <a:chOff x="4096" y="1604"/>
            <a:chExt cx="307" cy="258"/>
          </a:xfrm>
        </p:grpSpPr>
        <p:sp>
          <p:nvSpPr>
            <p:cNvPr id="113" name="Rectangle 64"/>
            <p:cNvSpPr>
              <a:spLocks noChangeArrowheads="1"/>
            </p:cNvSpPr>
            <p:nvPr/>
          </p:nvSpPr>
          <p:spPr bwMode="auto">
            <a:xfrm>
              <a:off x="4096" y="1604"/>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14" name="Rectangle 65"/>
            <p:cNvSpPr>
              <a:spLocks noChangeArrowheads="1"/>
            </p:cNvSpPr>
            <p:nvPr/>
          </p:nvSpPr>
          <p:spPr bwMode="auto">
            <a:xfrm>
              <a:off x="4191" y="1604"/>
              <a:ext cx="21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15" name="Group 73"/>
          <p:cNvGrpSpPr>
            <a:grpSpLocks/>
          </p:cNvGrpSpPr>
          <p:nvPr/>
        </p:nvGrpSpPr>
        <p:grpSpPr bwMode="auto">
          <a:xfrm>
            <a:off x="7626073" y="4394470"/>
            <a:ext cx="487363" cy="231194"/>
            <a:chOff x="4096" y="1744"/>
            <a:chExt cx="307" cy="258"/>
          </a:xfrm>
        </p:grpSpPr>
        <p:sp>
          <p:nvSpPr>
            <p:cNvPr id="116" name="Rectangle 74"/>
            <p:cNvSpPr>
              <a:spLocks noChangeArrowheads="1"/>
            </p:cNvSpPr>
            <p:nvPr/>
          </p:nvSpPr>
          <p:spPr bwMode="auto">
            <a:xfrm>
              <a:off x="4096" y="1744"/>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17" name="Rectangle 75"/>
            <p:cNvSpPr>
              <a:spLocks noChangeArrowheads="1"/>
            </p:cNvSpPr>
            <p:nvPr/>
          </p:nvSpPr>
          <p:spPr bwMode="auto">
            <a:xfrm>
              <a:off x="4191" y="1744"/>
              <a:ext cx="21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sp>
        <p:nvSpPr>
          <p:cNvPr id="119" name="Rectangle 78"/>
          <p:cNvSpPr>
            <a:spLocks noChangeArrowheads="1"/>
          </p:cNvSpPr>
          <p:nvPr/>
        </p:nvSpPr>
        <p:spPr bwMode="auto">
          <a:xfrm>
            <a:off x="7655645" y="2774424"/>
            <a:ext cx="421590"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  in </a:t>
            </a:r>
            <a:r>
              <a:rPr lang="en-US" sz="1500" i="1">
                <a:solidFill>
                  <a:srgbClr val="000000"/>
                </a:solidFill>
                <a:latin typeface="Times New Roman" pitchFamily="18" charset="0"/>
                <a:cs typeface="Times New Roman" pitchFamily="18" charset="0"/>
              </a:rPr>
              <a:t>C</a:t>
            </a:r>
            <a:endParaRPr lang="en-US" sz="1500" b="0">
              <a:solidFill>
                <a:schemeClr val="tx1"/>
              </a:solidFill>
              <a:latin typeface="Times New Roman" pitchFamily="18" charset="0"/>
              <a:cs typeface="Times New Roman" pitchFamily="18" charset="0"/>
            </a:endParaRPr>
          </a:p>
        </p:txBody>
      </p:sp>
      <p:grpSp>
        <p:nvGrpSpPr>
          <p:cNvPr id="120" name="Group 102"/>
          <p:cNvGrpSpPr>
            <a:grpSpLocks/>
          </p:cNvGrpSpPr>
          <p:nvPr/>
        </p:nvGrpSpPr>
        <p:grpSpPr bwMode="auto">
          <a:xfrm>
            <a:off x="7651473" y="4745422"/>
            <a:ext cx="439738" cy="231194"/>
            <a:chOff x="4096" y="1885"/>
            <a:chExt cx="277" cy="258"/>
          </a:xfrm>
        </p:grpSpPr>
        <p:sp>
          <p:nvSpPr>
            <p:cNvPr id="121" name="Rectangle 103"/>
            <p:cNvSpPr>
              <a:spLocks noChangeArrowheads="1"/>
            </p:cNvSpPr>
            <p:nvPr/>
          </p:nvSpPr>
          <p:spPr bwMode="auto">
            <a:xfrm>
              <a:off x="4096" y="1885"/>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22" name="Rectangle 104"/>
            <p:cNvSpPr>
              <a:spLocks noChangeArrowheads="1"/>
            </p:cNvSpPr>
            <p:nvPr/>
          </p:nvSpPr>
          <p:spPr bwMode="auto">
            <a:xfrm>
              <a:off x="4191" y="1885"/>
              <a:ext cx="18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$02</a:t>
              </a:r>
              <a:endParaRPr lang="en-US" sz="1500" b="0">
                <a:solidFill>
                  <a:schemeClr val="tx1"/>
                </a:solidFill>
                <a:latin typeface="Times New Roman" pitchFamily="18" charset="0"/>
                <a:cs typeface="Times New Roman" pitchFamily="18" charset="0"/>
              </a:endParaRPr>
            </a:p>
          </p:txBody>
        </p:sp>
      </p:grpSp>
      <p:sp>
        <p:nvSpPr>
          <p:cNvPr id="123" name="Rectangle 12"/>
          <p:cNvSpPr>
            <a:spLocks noChangeArrowheads="1"/>
          </p:cNvSpPr>
          <p:nvPr/>
        </p:nvSpPr>
        <p:spPr bwMode="auto">
          <a:xfrm>
            <a:off x="6441046" y="2362806"/>
            <a:ext cx="726160" cy="461665"/>
          </a:xfrm>
          <a:prstGeom prst="rect">
            <a:avLst/>
          </a:prstGeom>
          <a:noFill/>
          <a:ln w="9525">
            <a:noFill/>
            <a:miter lim="800000"/>
            <a:headEnd/>
            <a:tailEnd/>
          </a:ln>
        </p:spPr>
        <p:txBody>
          <a:bodyPr wrap="none" lIns="0" tIns="0" rIns="0" bIns="0">
            <a:prstTxWarp prst="textNoShape">
              <a:avLst/>
            </a:prstTxWarp>
            <a:spAutoFit/>
          </a:bodyPr>
          <a:lstStyle/>
          <a:p>
            <a:pPr algn="ctr"/>
            <a:r>
              <a:rPr lang="en-US" sz="1500" b="0" dirty="0" smtClean="0">
                <a:solidFill>
                  <a:srgbClr val="000000"/>
                </a:solidFill>
                <a:latin typeface="Times New Roman" pitchFamily="18" charset="0"/>
                <a:cs typeface="Times New Roman" pitchFamily="18" charset="0"/>
              </a:rPr>
              <a:t>Dredging</a:t>
            </a:r>
          </a:p>
          <a:p>
            <a:pPr algn="ctr"/>
            <a:r>
              <a:rPr lang="en-US" sz="1500" b="0" dirty="0" smtClean="0">
                <a:solidFill>
                  <a:srgbClr val="000000"/>
                </a:solidFill>
                <a:latin typeface="Times New Roman" pitchFamily="18" charset="0"/>
                <a:cs typeface="Times New Roman" pitchFamily="18" charset="0"/>
              </a:rPr>
              <a:t>harbor</a:t>
            </a:r>
            <a:endParaRPr lang="en-US" sz="1500" b="0" dirty="0">
              <a:solidFill>
                <a:schemeClr val="tx1"/>
              </a:solidFill>
              <a:latin typeface="Times New Roman" pitchFamily="18" charset="0"/>
              <a:cs typeface="Times New Roman" pitchFamily="18" charset="0"/>
            </a:endParaRPr>
          </a:p>
        </p:txBody>
      </p:sp>
      <p:sp>
        <p:nvSpPr>
          <p:cNvPr id="124" name="Rectangle 13"/>
          <p:cNvSpPr>
            <a:spLocks noChangeArrowheads="1"/>
          </p:cNvSpPr>
          <p:nvPr/>
        </p:nvSpPr>
        <p:spPr bwMode="auto">
          <a:xfrm>
            <a:off x="6594665" y="2793133"/>
            <a:ext cx="362279"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 in </a:t>
            </a:r>
            <a:r>
              <a:rPr lang="en-US" sz="1500" i="1">
                <a:solidFill>
                  <a:srgbClr val="000000"/>
                </a:solidFill>
                <a:latin typeface="Times New Roman" pitchFamily="18" charset="0"/>
                <a:cs typeface="Times New Roman" pitchFamily="18" charset="0"/>
              </a:rPr>
              <a:t>B</a:t>
            </a:r>
            <a:endParaRPr lang="en-US" sz="1500" b="0">
              <a:solidFill>
                <a:schemeClr val="tx1"/>
              </a:solidFill>
              <a:latin typeface="Times New Roman" pitchFamily="18" charset="0"/>
              <a:cs typeface="Times New Roman" pitchFamily="18" charset="0"/>
            </a:endParaRPr>
          </a:p>
        </p:txBody>
      </p:sp>
      <p:grpSp>
        <p:nvGrpSpPr>
          <p:cNvPr id="125" name="Group 30"/>
          <p:cNvGrpSpPr>
            <a:grpSpLocks/>
          </p:cNvGrpSpPr>
          <p:nvPr/>
        </p:nvGrpSpPr>
        <p:grpSpPr bwMode="auto">
          <a:xfrm>
            <a:off x="6533041" y="3113619"/>
            <a:ext cx="488950" cy="230188"/>
            <a:chOff x="3221" y="1182"/>
            <a:chExt cx="308" cy="145"/>
          </a:xfrm>
        </p:grpSpPr>
        <p:sp>
          <p:nvSpPr>
            <p:cNvPr id="126" name="Rectangle 31"/>
            <p:cNvSpPr>
              <a:spLocks noChangeArrowheads="1"/>
            </p:cNvSpPr>
            <p:nvPr/>
          </p:nvSpPr>
          <p:spPr bwMode="auto">
            <a:xfrm>
              <a:off x="3221" y="1182"/>
              <a:ext cx="40"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27" name="Rectangle 32"/>
            <p:cNvSpPr>
              <a:spLocks noChangeArrowheads="1"/>
            </p:cNvSpPr>
            <p:nvPr/>
          </p:nvSpPr>
          <p:spPr bwMode="auto">
            <a:xfrm>
              <a:off x="3317" y="1182"/>
              <a:ext cx="212"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28" name="Group 40"/>
          <p:cNvGrpSpPr>
            <a:grpSpLocks/>
          </p:cNvGrpSpPr>
          <p:nvPr/>
        </p:nvGrpSpPr>
        <p:grpSpPr bwMode="auto">
          <a:xfrm>
            <a:off x="6533041" y="3439513"/>
            <a:ext cx="488950" cy="230188"/>
            <a:chOff x="3221" y="1322"/>
            <a:chExt cx="308" cy="145"/>
          </a:xfrm>
        </p:grpSpPr>
        <p:sp>
          <p:nvSpPr>
            <p:cNvPr id="129" name="Rectangle 41"/>
            <p:cNvSpPr>
              <a:spLocks noChangeArrowheads="1"/>
            </p:cNvSpPr>
            <p:nvPr/>
          </p:nvSpPr>
          <p:spPr bwMode="auto">
            <a:xfrm>
              <a:off x="3221" y="1322"/>
              <a:ext cx="69"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30" name="Rectangle 42"/>
            <p:cNvSpPr>
              <a:spLocks noChangeArrowheads="1"/>
            </p:cNvSpPr>
            <p:nvPr/>
          </p:nvSpPr>
          <p:spPr bwMode="auto">
            <a:xfrm>
              <a:off x="3317" y="1322"/>
              <a:ext cx="212"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$10 </a:t>
              </a:r>
              <a:endParaRPr lang="en-US" sz="1500" b="0">
                <a:solidFill>
                  <a:schemeClr val="tx1"/>
                </a:solidFill>
                <a:latin typeface="Times New Roman" pitchFamily="18" charset="0"/>
                <a:cs typeface="Times New Roman" pitchFamily="18" charset="0"/>
              </a:endParaRPr>
            </a:p>
          </p:txBody>
        </p:sp>
      </p:grpSp>
      <p:grpSp>
        <p:nvGrpSpPr>
          <p:cNvPr id="131" name="Group 50"/>
          <p:cNvGrpSpPr>
            <a:grpSpLocks/>
          </p:cNvGrpSpPr>
          <p:nvPr/>
        </p:nvGrpSpPr>
        <p:grpSpPr bwMode="auto">
          <a:xfrm>
            <a:off x="6533041" y="3767740"/>
            <a:ext cx="488950" cy="231194"/>
            <a:chOff x="3221" y="1463"/>
            <a:chExt cx="308" cy="258"/>
          </a:xfrm>
        </p:grpSpPr>
        <p:sp>
          <p:nvSpPr>
            <p:cNvPr id="132" name="Rectangle 51"/>
            <p:cNvSpPr>
              <a:spLocks noChangeArrowheads="1"/>
            </p:cNvSpPr>
            <p:nvPr/>
          </p:nvSpPr>
          <p:spPr bwMode="auto">
            <a:xfrm>
              <a:off x="3221" y="1463"/>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33" name="Rectangle 52"/>
            <p:cNvSpPr>
              <a:spLocks noChangeArrowheads="1"/>
            </p:cNvSpPr>
            <p:nvPr/>
          </p:nvSpPr>
          <p:spPr bwMode="auto">
            <a:xfrm>
              <a:off x="3317" y="1463"/>
              <a:ext cx="21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34" name="Group 60"/>
          <p:cNvGrpSpPr>
            <a:grpSpLocks/>
          </p:cNvGrpSpPr>
          <p:nvPr/>
        </p:nvGrpSpPr>
        <p:grpSpPr bwMode="auto">
          <a:xfrm>
            <a:off x="6533041" y="4080933"/>
            <a:ext cx="488950" cy="231194"/>
            <a:chOff x="3221" y="1604"/>
            <a:chExt cx="308" cy="258"/>
          </a:xfrm>
        </p:grpSpPr>
        <p:sp>
          <p:nvSpPr>
            <p:cNvPr id="135" name="Rectangle 61"/>
            <p:cNvSpPr>
              <a:spLocks noChangeArrowheads="1"/>
            </p:cNvSpPr>
            <p:nvPr/>
          </p:nvSpPr>
          <p:spPr bwMode="auto">
            <a:xfrm>
              <a:off x="3221" y="1604"/>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36" name="Rectangle 62"/>
            <p:cNvSpPr>
              <a:spLocks noChangeArrowheads="1"/>
            </p:cNvSpPr>
            <p:nvPr/>
          </p:nvSpPr>
          <p:spPr bwMode="auto">
            <a:xfrm>
              <a:off x="3317" y="1604"/>
              <a:ext cx="21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37" name="Group 70"/>
          <p:cNvGrpSpPr>
            <a:grpSpLocks/>
          </p:cNvGrpSpPr>
          <p:nvPr/>
        </p:nvGrpSpPr>
        <p:grpSpPr bwMode="auto">
          <a:xfrm>
            <a:off x="6533041" y="4413179"/>
            <a:ext cx="488950" cy="231194"/>
            <a:chOff x="3221" y="1744"/>
            <a:chExt cx="308" cy="258"/>
          </a:xfrm>
        </p:grpSpPr>
        <p:sp>
          <p:nvSpPr>
            <p:cNvPr id="138" name="Rectangle 71"/>
            <p:cNvSpPr>
              <a:spLocks noChangeArrowheads="1"/>
            </p:cNvSpPr>
            <p:nvPr/>
          </p:nvSpPr>
          <p:spPr bwMode="auto">
            <a:xfrm>
              <a:off x="3221" y="1744"/>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39" name="Rectangle 72"/>
            <p:cNvSpPr>
              <a:spLocks noChangeArrowheads="1"/>
            </p:cNvSpPr>
            <p:nvPr/>
          </p:nvSpPr>
          <p:spPr bwMode="auto">
            <a:xfrm>
              <a:off x="3317" y="1744"/>
              <a:ext cx="21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40" name="Group 99"/>
          <p:cNvGrpSpPr>
            <a:grpSpLocks/>
          </p:cNvGrpSpPr>
          <p:nvPr/>
        </p:nvGrpSpPr>
        <p:grpSpPr bwMode="auto">
          <a:xfrm>
            <a:off x="6558441" y="4745422"/>
            <a:ext cx="441325" cy="231194"/>
            <a:chOff x="3221" y="1885"/>
            <a:chExt cx="278" cy="258"/>
          </a:xfrm>
        </p:grpSpPr>
        <p:sp>
          <p:nvSpPr>
            <p:cNvPr id="141" name="Rectangle 100"/>
            <p:cNvSpPr>
              <a:spLocks noChangeArrowheads="1"/>
            </p:cNvSpPr>
            <p:nvPr/>
          </p:nvSpPr>
          <p:spPr bwMode="auto">
            <a:xfrm>
              <a:off x="3221" y="1885"/>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42" name="Rectangle 101"/>
            <p:cNvSpPr>
              <a:spLocks noChangeArrowheads="1"/>
            </p:cNvSpPr>
            <p:nvPr/>
          </p:nvSpPr>
          <p:spPr bwMode="auto">
            <a:xfrm>
              <a:off x="3317" y="1885"/>
              <a:ext cx="18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$02</a:t>
              </a:r>
              <a:endParaRPr lang="en-US" sz="1500" b="0">
                <a:solidFill>
                  <a:schemeClr val="tx1"/>
                </a:solidFill>
                <a:latin typeface="Times New Roman" pitchFamily="18" charset="0"/>
                <a:cs typeface="Times New Roman" pitchFamily="18" charset="0"/>
              </a:endParaRPr>
            </a:p>
          </p:txBody>
        </p:sp>
      </p:grpSp>
      <p:sp>
        <p:nvSpPr>
          <p:cNvPr id="143" name="Rectangle 9"/>
          <p:cNvSpPr>
            <a:spLocks noChangeArrowheads="1"/>
          </p:cNvSpPr>
          <p:nvPr/>
        </p:nvSpPr>
        <p:spPr bwMode="auto">
          <a:xfrm>
            <a:off x="5483320" y="2119415"/>
            <a:ext cx="487056" cy="692497"/>
          </a:xfrm>
          <a:prstGeom prst="rect">
            <a:avLst/>
          </a:prstGeom>
          <a:noFill/>
          <a:ln w="9525">
            <a:noFill/>
            <a:miter lim="800000"/>
            <a:headEnd/>
            <a:tailEnd/>
          </a:ln>
        </p:spPr>
        <p:txBody>
          <a:bodyPr wrap="none" lIns="0" tIns="0" rIns="0" bIns="0">
            <a:prstTxWarp prst="textNoShape">
              <a:avLst/>
            </a:prstTxWarp>
            <a:spAutoFit/>
          </a:bodyPr>
          <a:lstStyle/>
          <a:p>
            <a:pPr algn="ctr"/>
            <a:r>
              <a:rPr lang="en-US" sz="1500" b="0" dirty="0">
                <a:solidFill>
                  <a:srgbClr val="000000"/>
                </a:solidFill>
                <a:latin typeface="Times New Roman" pitchFamily="18" charset="0"/>
                <a:cs typeface="Times New Roman" pitchFamily="18" charset="0"/>
              </a:rPr>
              <a:t> New </a:t>
            </a:r>
            <a:endParaRPr lang="en-US" sz="1500" b="0" dirty="0" smtClean="0">
              <a:solidFill>
                <a:srgbClr val="000000"/>
              </a:solidFill>
              <a:latin typeface="Times New Roman" pitchFamily="18" charset="0"/>
              <a:cs typeface="Times New Roman" pitchFamily="18" charset="0"/>
            </a:endParaRPr>
          </a:p>
          <a:p>
            <a:pPr algn="ctr"/>
            <a:r>
              <a:rPr lang="en-US" sz="1500" b="0" dirty="0" smtClean="0">
                <a:solidFill>
                  <a:srgbClr val="000000"/>
                </a:solidFill>
                <a:latin typeface="Times New Roman" pitchFamily="18" charset="0"/>
                <a:cs typeface="Times New Roman" pitchFamily="18" charset="0"/>
              </a:rPr>
              <a:t>Post</a:t>
            </a:r>
            <a:br>
              <a:rPr lang="en-US" sz="1500" b="0" dirty="0" smtClean="0">
                <a:solidFill>
                  <a:srgbClr val="000000"/>
                </a:solidFill>
                <a:latin typeface="Times New Roman" pitchFamily="18" charset="0"/>
                <a:cs typeface="Times New Roman" pitchFamily="18" charset="0"/>
              </a:rPr>
            </a:br>
            <a:r>
              <a:rPr lang="en-US" sz="1500" b="0" dirty="0" smtClean="0">
                <a:solidFill>
                  <a:srgbClr val="000000"/>
                </a:solidFill>
                <a:latin typeface="Times New Roman" pitchFamily="18" charset="0"/>
                <a:cs typeface="Times New Roman" pitchFamily="18" charset="0"/>
              </a:rPr>
              <a:t>Office</a:t>
            </a:r>
            <a:endParaRPr lang="en-US" sz="1500" b="0" dirty="0">
              <a:solidFill>
                <a:schemeClr val="tx1"/>
              </a:solidFill>
              <a:latin typeface="Times New Roman" pitchFamily="18" charset="0"/>
              <a:cs typeface="Times New Roman" pitchFamily="18" charset="0"/>
            </a:endParaRPr>
          </a:p>
        </p:txBody>
      </p:sp>
      <p:sp>
        <p:nvSpPr>
          <p:cNvPr id="144" name="Rectangle 10"/>
          <p:cNvSpPr>
            <a:spLocks noChangeArrowheads="1"/>
          </p:cNvSpPr>
          <p:nvPr/>
        </p:nvSpPr>
        <p:spPr bwMode="auto">
          <a:xfrm>
            <a:off x="5497100" y="2791218"/>
            <a:ext cx="362279"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 in </a:t>
            </a:r>
            <a:r>
              <a:rPr lang="en-US" sz="1500" i="1">
                <a:solidFill>
                  <a:srgbClr val="000000"/>
                </a:solidFill>
                <a:latin typeface="Times New Roman" pitchFamily="18" charset="0"/>
                <a:cs typeface="Times New Roman" pitchFamily="18" charset="0"/>
              </a:rPr>
              <a:t>A</a:t>
            </a:r>
            <a:endParaRPr lang="en-US" sz="1500">
              <a:solidFill>
                <a:schemeClr val="tx1"/>
              </a:solidFill>
              <a:latin typeface="Times New Roman" pitchFamily="18" charset="0"/>
              <a:cs typeface="Times New Roman" pitchFamily="18" charset="0"/>
            </a:endParaRPr>
          </a:p>
        </p:txBody>
      </p:sp>
      <p:sp>
        <p:nvSpPr>
          <p:cNvPr id="145" name="Rectangle 15"/>
          <p:cNvSpPr>
            <a:spLocks noChangeArrowheads="1"/>
          </p:cNvSpPr>
          <p:nvPr/>
        </p:nvSpPr>
        <p:spPr bwMode="auto">
          <a:xfrm>
            <a:off x="5327803" y="2824823"/>
            <a:ext cx="48090"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 </a:t>
            </a:r>
            <a:endParaRPr lang="en-US" sz="1500" b="0">
              <a:solidFill>
                <a:schemeClr val="tx1"/>
              </a:solidFill>
              <a:latin typeface="Times New Roman" pitchFamily="18" charset="0"/>
              <a:cs typeface="Times New Roman" pitchFamily="18" charset="0"/>
            </a:endParaRPr>
          </a:p>
        </p:txBody>
      </p:sp>
      <p:grpSp>
        <p:nvGrpSpPr>
          <p:cNvPr id="146" name="Group 27"/>
          <p:cNvGrpSpPr>
            <a:grpSpLocks/>
          </p:cNvGrpSpPr>
          <p:nvPr/>
        </p:nvGrpSpPr>
        <p:grpSpPr bwMode="auto">
          <a:xfrm>
            <a:off x="5473287" y="3111704"/>
            <a:ext cx="487363" cy="230188"/>
            <a:chOff x="2344" y="1182"/>
            <a:chExt cx="307" cy="145"/>
          </a:xfrm>
        </p:grpSpPr>
        <p:sp>
          <p:nvSpPr>
            <p:cNvPr id="147" name="Rectangle 28"/>
            <p:cNvSpPr>
              <a:spLocks noChangeArrowheads="1"/>
            </p:cNvSpPr>
            <p:nvPr/>
          </p:nvSpPr>
          <p:spPr bwMode="auto">
            <a:xfrm>
              <a:off x="2344" y="1182"/>
              <a:ext cx="69"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48" name="Rectangle 29"/>
            <p:cNvSpPr>
              <a:spLocks noChangeArrowheads="1"/>
            </p:cNvSpPr>
            <p:nvPr/>
          </p:nvSpPr>
          <p:spPr bwMode="auto">
            <a:xfrm>
              <a:off x="2439" y="1182"/>
              <a:ext cx="212"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$10 </a:t>
              </a:r>
              <a:endParaRPr lang="en-US" sz="1500" b="0">
                <a:solidFill>
                  <a:schemeClr val="tx1"/>
                </a:solidFill>
                <a:latin typeface="Times New Roman" pitchFamily="18" charset="0"/>
                <a:cs typeface="Times New Roman" pitchFamily="18" charset="0"/>
              </a:endParaRPr>
            </a:p>
          </p:txBody>
        </p:sp>
      </p:grpSp>
      <p:grpSp>
        <p:nvGrpSpPr>
          <p:cNvPr id="149" name="Group 37"/>
          <p:cNvGrpSpPr>
            <a:grpSpLocks/>
          </p:cNvGrpSpPr>
          <p:nvPr/>
        </p:nvGrpSpPr>
        <p:grpSpPr bwMode="auto">
          <a:xfrm>
            <a:off x="5473287" y="3437598"/>
            <a:ext cx="487363" cy="230188"/>
            <a:chOff x="2344" y="1322"/>
            <a:chExt cx="307" cy="145"/>
          </a:xfrm>
        </p:grpSpPr>
        <p:sp>
          <p:nvSpPr>
            <p:cNvPr id="150" name="Rectangle 38"/>
            <p:cNvSpPr>
              <a:spLocks noChangeArrowheads="1"/>
            </p:cNvSpPr>
            <p:nvPr/>
          </p:nvSpPr>
          <p:spPr bwMode="auto">
            <a:xfrm>
              <a:off x="2344" y="1322"/>
              <a:ext cx="40"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51" name="Rectangle 39"/>
            <p:cNvSpPr>
              <a:spLocks noChangeArrowheads="1"/>
            </p:cNvSpPr>
            <p:nvPr/>
          </p:nvSpPr>
          <p:spPr bwMode="auto">
            <a:xfrm>
              <a:off x="2439" y="1322"/>
              <a:ext cx="212" cy="145"/>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52" name="Group 47"/>
          <p:cNvGrpSpPr>
            <a:grpSpLocks/>
          </p:cNvGrpSpPr>
          <p:nvPr/>
        </p:nvGrpSpPr>
        <p:grpSpPr bwMode="auto">
          <a:xfrm>
            <a:off x="5473287" y="3765825"/>
            <a:ext cx="487363" cy="231194"/>
            <a:chOff x="2344" y="1463"/>
            <a:chExt cx="307" cy="258"/>
          </a:xfrm>
        </p:grpSpPr>
        <p:sp>
          <p:nvSpPr>
            <p:cNvPr id="153" name="Rectangle 48"/>
            <p:cNvSpPr>
              <a:spLocks noChangeArrowheads="1"/>
            </p:cNvSpPr>
            <p:nvPr/>
          </p:nvSpPr>
          <p:spPr bwMode="auto">
            <a:xfrm>
              <a:off x="2344" y="1463"/>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54" name="Rectangle 49"/>
            <p:cNvSpPr>
              <a:spLocks noChangeArrowheads="1"/>
            </p:cNvSpPr>
            <p:nvPr/>
          </p:nvSpPr>
          <p:spPr bwMode="auto">
            <a:xfrm>
              <a:off x="2439" y="1463"/>
              <a:ext cx="21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55" name="Group 57"/>
          <p:cNvGrpSpPr>
            <a:grpSpLocks/>
          </p:cNvGrpSpPr>
          <p:nvPr/>
        </p:nvGrpSpPr>
        <p:grpSpPr bwMode="auto">
          <a:xfrm>
            <a:off x="5473287" y="4079018"/>
            <a:ext cx="487363" cy="231194"/>
            <a:chOff x="2344" y="1604"/>
            <a:chExt cx="307" cy="258"/>
          </a:xfrm>
        </p:grpSpPr>
        <p:sp>
          <p:nvSpPr>
            <p:cNvPr id="156" name="Rectangle 58"/>
            <p:cNvSpPr>
              <a:spLocks noChangeArrowheads="1"/>
            </p:cNvSpPr>
            <p:nvPr/>
          </p:nvSpPr>
          <p:spPr bwMode="auto">
            <a:xfrm>
              <a:off x="2344" y="1604"/>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57" name="Rectangle 59"/>
            <p:cNvSpPr>
              <a:spLocks noChangeArrowheads="1"/>
            </p:cNvSpPr>
            <p:nvPr/>
          </p:nvSpPr>
          <p:spPr bwMode="auto">
            <a:xfrm>
              <a:off x="2439" y="1604"/>
              <a:ext cx="21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58" name="Group 67"/>
          <p:cNvGrpSpPr>
            <a:grpSpLocks/>
          </p:cNvGrpSpPr>
          <p:nvPr/>
        </p:nvGrpSpPr>
        <p:grpSpPr bwMode="auto">
          <a:xfrm>
            <a:off x="5473287" y="4411264"/>
            <a:ext cx="487363" cy="231194"/>
            <a:chOff x="2344" y="1744"/>
            <a:chExt cx="307" cy="258"/>
          </a:xfrm>
        </p:grpSpPr>
        <p:sp>
          <p:nvSpPr>
            <p:cNvPr id="159" name="Rectangle 68"/>
            <p:cNvSpPr>
              <a:spLocks noChangeArrowheads="1"/>
            </p:cNvSpPr>
            <p:nvPr/>
          </p:nvSpPr>
          <p:spPr bwMode="auto">
            <a:xfrm>
              <a:off x="2344" y="1744"/>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60" name="Rectangle 69"/>
            <p:cNvSpPr>
              <a:spLocks noChangeArrowheads="1"/>
            </p:cNvSpPr>
            <p:nvPr/>
          </p:nvSpPr>
          <p:spPr bwMode="auto">
            <a:xfrm>
              <a:off x="2439" y="1744"/>
              <a:ext cx="21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$03 </a:t>
              </a:r>
              <a:endParaRPr lang="en-US" sz="1500" b="0">
                <a:solidFill>
                  <a:schemeClr val="tx1"/>
                </a:solidFill>
                <a:latin typeface="Times New Roman" pitchFamily="18" charset="0"/>
                <a:cs typeface="Times New Roman" pitchFamily="18" charset="0"/>
              </a:endParaRPr>
            </a:p>
          </p:txBody>
        </p:sp>
      </p:grpSp>
      <p:grpSp>
        <p:nvGrpSpPr>
          <p:cNvPr id="161" name="Group 96"/>
          <p:cNvGrpSpPr>
            <a:grpSpLocks/>
          </p:cNvGrpSpPr>
          <p:nvPr/>
        </p:nvGrpSpPr>
        <p:grpSpPr bwMode="auto">
          <a:xfrm>
            <a:off x="5473287" y="4745422"/>
            <a:ext cx="439738" cy="231194"/>
            <a:chOff x="2344" y="1885"/>
            <a:chExt cx="277" cy="258"/>
          </a:xfrm>
        </p:grpSpPr>
        <p:sp>
          <p:nvSpPr>
            <p:cNvPr id="162" name="Rectangle 97"/>
            <p:cNvSpPr>
              <a:spLocks noChangeArrowheads="1"/>
            </p:cNvSpPr>
            <p:nvPr/>
          </p:nvSpPr>
          <p:spPr bwMode="auto">
            <a:xfrm>
              <a:off x="2344" y="1885"/>
              <a:ext cx="40"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63" name="Rectangle 98"/>
            <p:cNvSpPr>
              <a:spLocks noChangeArrowheads="1"/>
            </p:cNvSpPr>
            <p:nvPr/>
          </p:nvSpPr>
          <p:spPr bwMode="auto">
            <a:xfrm>
              <a:off x="2439" y="1885"/>
              <a:ext cx="182" cy="258"/>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$02</a:t>
              </a:r>
              <a:endParaRPr lang="en-US" sz="1500" b="0">
                <a:solidFill>
                  <a:schemeClr val="tx1"/>
                </a:solidFill>
                <a:latin typeface="Times New Roman" pitchFamily="18" charset="0"/>
                <a:cs typeface="Times New Roman" pitchFamily="18" charset="0"/>
              </a:endParaRPr>
            </a:p>
          </p:txBody>
        </p:sp>
      </p:grpSp>
      <p:sp>
        <p:nvSpPr>
          <p:cNvPr id="164" name="Rectangle 16"/>
          <p:cNvSpPr>
            <a:spLocks noChangeArrowheads="1"/>
          </p:cNvSpPr>
          <p:nvPr/>
        </p:nvSpPr>
        <p:spPr bwMode="auto">
          <a:xfrm>
            <a:off x="4330107" y="2577924"/>
            <a:ext cx="696537" cy="230832"/>
          </a:xfrm>
          <a:prstGeom prst="rect">
            <a:avLst/>
          </a:prstGeom>
          <a:noFill/>
          <a:ln w="9525">
            <a:noFill/>
            <a:miter lim="800000"/>
            <a:headEnd/>
            <a:tailEnd/>
          </a:ln>
        </p:spPr>
        <p:txBody>
          <a:bodyPr wrap="none" lIns="0" tIns="0" rIns="0" bIns="0">
            <a:prstTxWarp prst="textNoShape">
              <a:avLst/>
            </a:prstTxWarp>
            <a:spAutoFit/>
          </a:bodyPr>
          <a:lstStyle/>
          <a:p>
            <a:r>
              <a:rPr lang="en-US" sz="1500" b="0" dirty="0">
                <a:solidFill>
                  <a:srgbClr val="000000"/>
                </a:solidFill>
                <a:latin typeface="Times New Roman" pitchFamily="18" charset="0"/>
                <a:cs typeface="Times New Roman" pitchFamily="18" charset="0"/>
              </a:rPr>
              <a:t>Voters of</a:t>
            </a:r>
            <a:endParaRPr lang="en-US" sz="1500" b="0" dirty="0">
              <a:solidFill>
                <a:schemeClr val="tx1"/>
              </a:solidFill>
              <a:latin typeface="Times New Roman" pitchFamily="18" charset="0"/>
              <a:cs typeface="Times New Roman" pitchFamily="18" charset="0"/>
            </a:endParaRPr>
          </a:p>
        </p:txBody>
      </p:sp>
      <p:sp>
        <p:nvSpPr>
          <p:cNvPr id="165" name="Rectangle 17"/>
          <p:cNvSpPr>
            <a:spLocks noChangeArrowheads="1"/>
          </p:cNvSpPr>
          <p:nvPr/>
        </p:nvSpPr>
        <p:spPr bwMode="auto">
          <a:xfrm>
            <a:off x="4401624" y="2796999"/>
            <a:ext cx="532197"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district</a:t>
            </a:r>
            <a:endParaRPr lang="en-US" sz="1500" b="0">
              <a:solidFill>
                <a:schemeClr val="tx1"/>
              </a:solidFill>
              <a:latin typeface="Times New Roman" pitchFamily="18" charset="0"/>
              <a:cs typeface="Times New Roman" pitchFamily="18" charset="0"/>
            </a:endParaRPr>
          </a:p>
        </p:txBody>
      </p:sp>
      <p:sp>
        <p:nvSpPr>
          <p:cNvPr id="166" name="Rectangle 18"/>
          <p:cNvSpPr>
            <a:spLocks noChangeArrowheads="1"/>
          </p:cNvSpPr>
          <p:nvPr/>
        </p:nvSpPr>
        <p:spPr bwMode="auto">
          <a:xfrm>
            <a:off x="4964135" y="2794479"/>
            <a:ext cx="96180"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t>
            </a:r>
            <a:endParaRPr lang="en-US" sz="1500" b="0">
              <a:solidFill>
                <a:schemeClr val="tx1"/>
              </a:solidFill>
              <a:latin typeface="Times New Roman" pitchFamily="18" charset="0"/>
              <a:cs typeface="Times New Roman" pitchFamily="18" charset="0"/>
            </a:endParaRPr>
          </a:p>
        </p:txBody>
      </p:sp>
      <p:sp>
        <p:nvSpPr>
          <p:cNvPr id="167" name="Rectangle 19"/>
          <p:cNvSpPr>
            <a:spLocks noChangeArrowheads="1"/>
          </p:cNvSpPr>
          <p:nvPr/>
        </p:nvSpPr>
        <p:spPr bwMode="auto">
          <a:xfrm>
            <a:off x="4595349" y="3142508"/>
            <a:ext cx="176908"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A </a:t>
            </a:r>
            <a:endParaRPr lang="en-US" sz="1500" b="0">
              <a:solidFill>
                <a:schemeClr val="tx1"/>
              </a:solidFill>
              <a:latin typeface="Times New Roman" pitchFamily="18" charset="0"/>
              <a:cs typeface="Times New Roman" pitchFamily="18" charset="0"/>
            </a:endParaRPr>
          </a:p>
        </p:txBody>
      </p:sp>
      <p:sp>
        <p:nvSpPr>
          <p:cNvPr id="168" name="Rectangle 20"/>
          <p:cNvSpPr>
            <a:spLocks noChangeArrowheads="1"/>
          </p:cNvSpPr>
          <p:nvPr/>
        </p:nvSpPr>
        <p:spPr bwMode="auto">
          <a:xfrm>
            <a:off x="4595349" y="3468402"/>
            <a:ext cx="176330"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B </a:t>
            </a:r>
            <a:endParaRPr lang="en-US" sz="1500" b="0">
              <a:solidFill>
                <a:schemeClr val="tx1"/>
              </a:solidFill>
              <a:latin typeface="Times New Roman" pitchFamily="18" charset="0"/>
              <a:cs typeface="Times New Roman" pitchFamily="18" charset="0"/>
            </a:endParaRPr>
          </a:p>
        </p:txBody>
      </p:sp>
      <p:sp>
        <p:nvSpPr>
          <p:cNvPr id="169" name="Rectangle 21"/>
          <p:cNvSpPr>
            <a:spLocks noChangeArrowheads="1"/>
          </p:cNvSpPr>
          <p:nvPr/>
        </p:nvSpPr>
        <p:spPr bwMode="auto">
          <a:xfrm>
            <a:off x="4595349" y="3796658"/>
            <a:ext cx="176330"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C </a:t>
            </a:r>
            <a:endParaRPr lang="en-US" sz="1500" b="0">
              <a:solidFill>
                <a:schemeClr val="tx1"/>
              </a:solidFill>
              <a:latin typeface="Times New Roman" pitchFamily="18" charset="0"/>
              <a:cs typeface="Times New Roman" pitchFamily="18" charset="0"/>
            </a:endParaRPr>
          </a:p>
        </p:txBody>
      </p:sp>
      <p:sp>
        <p:nvSpPr>
          <p:cNvPr id="170" name="Rectangle 22"/>
          <p:cNvSpPr>
            <a:spLocks noChangeArrowheads="1"/>
          </p:cNvSpPr>
          <p:nvPr/>
        </p:nvSpPr>
        <p:spPr bwMode="auto">
          <a:xfrm>
            <a:off x="4595349" y="4109852"/>
            <a:ext cx="187552"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D </a:t>
            </a:r>
            <a:endParaRPr lang="en-US" sz="1500" b="0">
              <a:solidFill>
                <a:schemeClr val="tx1"/>
              </a:solidFill>
              <a:latin typeface="Times New Roman" pitchFamily="18" charset="0"/>
              <a:cs typeface="Times New Roman" pitchFamily="18" charset="0"/>
            </a:endParaRPr>
          </a:p>
        </p:txBody>
      </p:sp>
      <p:sp>
        <p:nvSpPr>
          <p:cNvPr id="171" name="Rectangle 23"/>
          <p:cNvSpPr>
            <a:spLocks noChangeArrowheads="1"/>
          </p:cNvSpPr>
          <p:nvPr/>
        </p:nvSpPr>
        <p:spPr bwMode="auto">
          <a:xfrm>
            <a:off x="4595349" y="4442096"/>
            <a:ext cx="165110"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E </a:t>
            </a:r>
            <a:endParaRPr lang="en-US" sz="1500" b="0">
              <a:solidFill>
                <a:schemeClr val="tx1"/>
              </a:solidFill>
              <a:latin typeface="Times New Roman" pitchFamily="18" charset="0"/>
              <a:cs typeface="Times New Roman" pitchFamily="18" charset="0"/>
            </a:endParaRPr>
          </a:p>
        </p:txBody>
      </p:sp>
      <p:sp>
        <p:nvSpPr>
          <p:cNvPr id="172" name="Rectangle 24"/>
          <p:cNvSpPr>
            <a:spLocks noChangeArrowheads="1"/>
          </p:cNvSpPr>
          <p:nvPr/>
        </p:nvSpPr>
        <p:spPr bwMode="auto">
          <a:xfrm>
            <a:off x="4460441" y="4745338"/>
            <a:ext cx="390556" cy="230832"/>
          </a:xfrm>
          <a:prstGeom prst="rect">
            <a:avLst/>
          </a:prstGeom>
          <a:noFill/>
          <a:ln w="9525">
            <a:noFill/>
            <a:miter lim="800000"/>
            <a:headEnd/>
            <a:tailEnd/>
          </a:ln>
        </p:spPr>
        <p:txBody>
          <a:bodyPr wrap="none" lIns="0" tIns="0" rIns="0" bIns="0">
            <a:prstTxWarp prst="textNoShape">
              <a:avLst/>
            </a:prstTxWarp>
            <a:spAutoFit/>
          </a:bodyPr>
          <a:lstStyle/>
          <a:p>
            <a:r>
              <a:rPr lang="en-US" sz="1500" b="0">
                <a:solidFill>
                  <a:srgbClr val="000000"/>
                </a:solidFill>
                <a:latin typeface="Times New Roman" pitchFamily="18" charset="0"/>
                <a:cs typeface="Times New Roman" pitchFamily="18" charset="0"/>
              </a:rPr>
              <a:t>Total</a:t>
            </a:r>
            <a:endParaRPr lang="en-US" sz="1500" b="0">
              <a:solidFill>
                <a:schemeClr val="tx1"/>
              </a:solidFill>
              <a:latin typeface="Times New Roman" pitchFamily="18" charset="0"/>
              <a:cs typeface="Times New Roman" pitchFamily="18" charset="0"/>
            </a:endParaRPr>
          </a:p>
        </p:txBody>
      </p:sp>
      <p:sp>
        <p:nvSpPr>
          <p:cNvPr id="173" name="Rectangle 110"/>
          <p:cNvSpPr>
            <a:spLocks noChangeArrowheads="1"/>
          </p:cNvSpPr>
          <p:nvPr/>
        </p:nvSpPr>
        <p:spPr bwMode="auto">
          <a:xfrm>
            <a:off x="4406863" y="5085013"/>
            <a:ext cx="67326" cy="91210"/>
          </a:xfrm>
          <a:prstGeom prst="rect">
            <a:avLst/>
          </a:prstGeom>
          <a:noFill/>
          <a:ln w="9525">
            <a:noFill/>
            <a:miter lim="800000"/>
            <a:headEnd/>
            <a:tailEnd/>
          </a:ln>
        </p:spPr>
        <p:txBody>
          <a:bodyPr wrap="none" lIns="0" tIns="0" rIns="0" bIns="0">
            <a:prstTxWarp prst="textNoShape">
              <a:avLst/>
            </a:prstTxWarp>
            <a:spAutoFit/>
          </a:bodyPr>
          <a:lstStyle/>
          <a:p>
            <a:r>
              <a:rPr lang="en-US" sz="1050" i="1">
                <a:solidFill>
                  <a:srgbClr val="000000"/>
                </a:solidFill>
                <a:latin typeface="Times New Roman" pitchFamily="18" charset="0"/>
                <a:cs typeface="Times New Roman" pitchFamily="18" charset="0"/>
              </a:rPr>
              <a:t>*</a:t>
            </a:r>
            <a:endParaRPr lang="en-US" sz="1050" b="0">
              <a:solidFill>
                <a:schemeClr val="tx1"/>
              </a:solidFill>
              <a:latin typeface="Times New Roman" pitchFamily="18" charset="0"/>
              <a:cs typeface="Times New Roman" pitchFamily="18" charset="0"/>
            </a:endParaRPr>
          </a:p>
        </p:txBody>
      </p:sp>
      <p:sp>
        <p:nvSpPr>
          <p:cNvPr id="174" name="Rectangle 111"/>
          <p:cNvSpPr>
            <a:spLocks noChangeArrowheads="1"/>
          </p:cNvSpPr>
          <p:nvPr/>
        </p:nvSpPr>
        <p:spPr bwMode="auto">
          <a:xfrm>
            <a:off x="4463616" y="5132844"/>
            <a:ext cx="2027799" cy="91210"/>
          </a:xfrm>
          <a:prstGeom prst="rect">
            <a:avLst/>
          </a:prstGeom>
          <a:noFill/>
          <a:ln w="9525">
            <a:noFill/>
            <a:miter lim="800000"/>
            <a:headEnd/>
            <a:tailEnd/>
          </a:ln>
        </p:spPr>
        <p:txBody>
          <a:bodyPr wrap="none" lIns="0" tIns="0" rIns="0" bIns="0">
            <a:prstTxWarp prst="textNoShape">
              <a:avLst/>
            </a:prstTxWarp>
            <a:spAutoFit/>
          </a:bodyPr>
          <a:lstStyle/>
          <a:p>
            <a:r>
              <a:rPr lang="en-US" sz="1050" i="1">
                <a:solidFill>
                  <a:srgbClr val="000000"/>
                </a:solidFill>
                <a:latin typeface="Times New Roman" pitchFamily="18" charset="0"/>
                <a:cs typeface="Times New Roman" pitchFamily="18" charset="0"/>
              </a:rPr>
              <a:t>Assume the districts are of equal size.</a:t>
            </a:r>
            <a:endParaRPr lang="en-US" sz="1050" b="0">
              <a:solidFill>
                <a:schemeClr val="tx1"/>
              </a:solidFill>
              <a:latin typeface="Times New Roman" pitchFamily="18" charset="0"/>
              <a:cs typeface="Times New Roman" pitchFamily="18" charset="0"/>
            </a:endParaRPr>
          </a:p>
        </p:txBody>
      </p:sp>
      <p:sp>
        <p:nvSpPr>
          <p:cNvPr id="175" name="Rectangle 25"/>
          <p:cNvSpPr>
            <a:spLocks noChangeArrowheads="1"/>
          </p:cNvSpPr>
          <p:nvPr/>
        </p:nvSpPr>
        <p:spPr bwMode="auto">
          <a:xfrm>
            <a:off x="4218446" y="1824655"/>
            <a:ext cx="4806765" cy="215444"/>
          </a:xfrm>
          <a:prstGeom prst="rect">
            <a:avLst/>
          </a:prstGeom>
          <a:noFill/>
          <a:ln w="9525">
            <a:noFill/>
            <a:miter lim="800000"/>
            <a:headEnd/>
            <a:tailEnd/>
          </a:ln>
        </p:spPr>
        <p:txBody>
          <a:bodyPr wrap="none" lIns="0" tIns="0" rIns="0" bIns="0">
            <a:prstTxWarp prst="textNoShape">
              <a:avLst/>
            </a:prstTxWarp>
            <a:spAutoFit/>
          </a:bodyPr>
          <a:lstStyle/>
          <a:p>
            <a:r>
              <a:rPr lang="en-US" sz="1400" b="1" i="1" dirty="0">
                <a:solidFill>
                  <a:srgbClr val="000000"/>
                </a:solidFill>
                <a:latin typeface="Times New Roman" pitchFamily="18" charset="0"/>
                <a:cs typeface="Times New Roman" pitchFamily="18" charset="0"/>
              </a:rPr>
              <a:t>–– Net Benefits (+) or Costs (-) to </a:t>
            </a:r>
            <a:r>
              <a:rPr lang="en-US" sz="1400" b="1" i="1" dirty="0" smtClean="0">
                <a:solidFill>
                  <a:srgbClr val="000000"/>
                </a:solidFill>
                <a:latin typeface="Times New Roman" pitchFamily="18" charset="0"/>
                <a:cs typeface="Times New Roman" pitchFamily="18" charset="0"/>
              </a:rPr>
              <a:t>Voters </a:t>
            </a:r>
            <a:r>
              <a:rPr lang="en-US" sz="1400" b="1" i="1" dirty="0">
                <a:solidFill>
                  <a:srgbClr val="000000"/>
                </a:solidFill>
                <a:latin typeface="Times New Roman" pitchFamily="18" charset="0"/>
                <a:cs typeface="Times New Roman" pitchFamily="18" charset="0"/>
              </a:rPr>
              <a:t>in Respective District ––</a:t>
            </a:r>
          </a:p>
        </p:txBody>
      </p:sp>
      <p:sp>
        <p:nvSpPr>
          <p:cNvPr id="176" name="Rectangle 77"/>
          <p:cNvSpPr>
            <a:spLocks noChangeArrowheads="1"/>
          </p:cNvSpPr>
          <p:nvPr/>
        </p:nvSpPr>
        <p:spPr bwMode="auto">
          <a:xfrm>
            <a:off x="7596901" y="2109463"/>
            <a:ext cx="654025" cy="692497"/>
          </a:xfrm>
          <a:prstGeom prst="rect">
            <a:avLst/>
          </a:prstGeom>
          <a:noFill/>
          <a:ln w="9525">
            <a:noFill/>
            <a:miter lim="800000"/>
            <a:headEnd/>
            <a:tailEnd/>
          </a:ln>
        </p:spPr>
        <p:txBody>
          <a:bodyPr wrap="none" lIns="0" tIns="0" rIns="0" bIns="0">
            <a:prstTxWarp prst="textNoShape">
              <a:avLst/>
            </a:prstTxWarp>
            <a:spAutoFit/>
          </a:bodyPr>
          <a:lstStyle/>
          <a:p>
            <a:pPr algn="ctr"/>
            <a:r>
              <a:rPr lang="en-US" sz="1500" b="0" dirty="0">
                <a:solidFill>
                  <a:srgbClr val="000000"/>
                </a:solidFill>
                <a:latin typeface="Times New Roman" pitchFamily="18" charset="0"/>
                <a:cs typeface="Times New Roman" pitchFamily="18" charset="0"/>
              </a:rPr>
              <a:t>New </a:t>
            </a:r>
            <a:endParaRPr lang="en-US" sz="1500" b="0" dirty="0" smtClean="0">
              <a:solidFill>
                <a:srgbClr val="000000"/>
              </a:solidFill>
              <a:latin typeface="Times New Roman" pitchFamily="18" charset="0"/>
              <a:cs typeface="Times New Roman" pitchFamily="18" charset="0"/>
            </a:endParaRPr>
          </a:p>
          <a:p>
            <a:pPr algn="ctr"/>
            <a:r>
              <a:rPr lang="en-US" sz="1500" b="0" dirty="0" smtClean="0">
                <a:solidFill>
                  <a:srgbClr val="000000"/>
                </a:solidFill>
                <a:latin typeface="Times New Roman" pitchFamily="18" charset="0"/>
                <a:cs typeface="Times New Roman" pitchFamily="18" charset="0"/>
              </a:rPr>
              <a:t>military </a:t>
            </a:r>
            <a:br>
              <a:rPr lang="en-US" sz="1500" b="0" dirty="0" smtClean="0">
                <a:solidFill>
                  <a:srgbClr val="000000"/>
                </a:solidFill>
                <a:latin typeface="Times New Roman" pitchFamily="18" charset="0"/>
                <a:cs typeface="Times New Roman" pitchFamily="18" charset="0"/>
              </a:rPr>
            </a:br>
            <a:r>
              <a:rPr lang="en-US" sz="1500" b="0" dirty="0" smtClean="0">
                <a:solidFill>
                  <a:srgbClr val="000000"/>
                </a:solidFill>
                <a:latin typeface="Times New Roman" pitchFamily="18" charset="0"/>
                <a:cs typeface="Times New Roman" pitchFamily="18" charset="0"/>
              </a:rPr>
              <a:t>base</a:t>
            </a:r>
            <a:endParaRPr lang="en-US" sz="1500" b="0" dirty="0">
              <a:solidFill>
                <a:schemeClr val="tx1"/>
              </a:solidFill>
              <a:latin typeface="Times New Roman" pitchFamily="18" charset="0"/>
              <a:cs typeface="Times New Roman" pitchFamily="18" charset="0"/>
            </a:endParaRPr>
          </a:p>
        </p:txBody>
      </p:sp>
      <p:sp>
        <p:nvSpPr>
          <p:cNvPr id="4" name="Rectangle 3"/>
          <p:cNvSpPr/>
          <p:nvPr/>
        </p:nvSpPr>
        <p:spPr>
          <a:xfrm>
            <a:off x="188887" y="2609826"/>
            <a:ext cx="3956657" cy="1200329"/>
          </a:xfrm>
          <a:prstGeom prst="rect">
            <a:avLst/>
          </a:prstGeom>
        </p:spPr>
        <p:txBody>
          <a:bodyPr wrap="square">
            <a:spAutoFit/>
          </a:bodyPr>
          <a:lstStyle/>
          <a:p>
            <a:r>
              <a:rPr lang="en-US" dirty="0" smtClean="0">
                <a:latin typeface="Times New Roman" pitchFamily="18" charset="0"/>
                <a:cs typeface="Times New Roman" pitchFamily="18" charset="0"/>
              </a:rPr>
              <a:t>              In </a:t>
            </a:r>
            <a:r>
              <a:rPr lang="en-US" dirty="0">
                <a:latin typeface="Times New Roman" pitchFamily="18" charset="0"/>
                <a:cs typeface="Times New Roman" pitchFamily="18" charset="0"/>
              </a:rPr>
              <a:t>total, voters </a:t>
            </a:r>
            <a:r>
              <a:rPr lang="en-US" dirty="0" smtClean="0">
                <a:latin typeface="Times New Roman" pitchFamily="18" charset="0"/>
                <a:cs typeface="Times New Roman" pitchFamily="18" charset="0"/>
              </a:rPr>
              <a:t>in A</a:t>
            </a:r>
            <a:r>
              <a:rPr lang="en-US" dirty="0">
                <a:latin typeface="Times New Roman" pitchFamily="18" charset="0"/>
                <a:cs typeface="Times New Roman" pitchFamily="18" charset="0"/>
              </a:rPr>
              <a:t>, B,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C districts come out ahead despite </a:t>
            </a:r>
            <a:r>
              <a:rPr lang="en-US" dirty="0" smtClean="0">
                <a:latin typeface="Times New Roman" pitchFamily="18" charset="0"/>
                <a:cs typeface="Times New Roman" pitchFamily="18" charset="0"/>
              </a:rPr>
              <a:t>the costs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paying taxes </a:t>
            </a:r>
            <a:r>
              <a:rPr lang="en-US" dirty="0">
                <a:latin typeface="Times New Roman" pitchFamily="18" charset="0"/>
                <a:cs typeface="Times New Roman" pitchFamily="18" charset="0"/>
              </a:rPr>
              <a:t>for activities in other districts – if they agree to vote together.</a:t>
            </a:r>
          </a:p>
        </p:txBody>
      </p:sp>
      <p:sp>
        <p:nvSpPr>
          <p:cNvPr id="177" name="Text Box 20"/>
          <p:cNvSpPr txBox="1">
            <a:spLocks noChangeArrowheads="1"/>
          </p:cNvSpPr>
          <p:nvPr/>
        </p:nvSpPr>
        <p:spPr bwMode="auto">
          <a:xfrm>
            <a:off x="88150" y="4790801"/>
            <a:ext cx="4061133" cy="8402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dirty="0" smtClean="0">
                <a:latin typeface="Times New Roman" pitchFamily="18" charset="0"/>
                <a:cs typeface="Times New Roman" pitchFamily="18" charset="0"/>
              </a:rPr>
              <a:t>With </a:t>
            </a:r>
            <a:r>
              <a:rPr lang="en-US" dirty="0">
                <a:latin typeface="Times New Roman" pitchFamily="18" charset="0"/>
                <a:cs typeface="Times New Roman" pitchFamily="18" charset="0"/>
              </a:rPr>
              <a:t>majority rule, representatives from districts A, B, and C, can</a:t>
            </a:r>
            <a:r>
              <a:rPr lang="en-US" dirty="0" smtClean="0">
                <a:latin typeface="Times New Roman" pitchFamily="18" charset="0"/>
                <a:cs typeface="Times New Roman" pitchFamily="18" charset="0"/>
              </a:rPr>
              <a:t>, and </a:t>
            </a:r>
            <a:r>
              <a:rPr lang="en-US" dirty="0">
                <a:latin typeface="Times New Roman" pitchFamily="18" charset="0"/>
                <a:cs typeface="Times New Roman" pitchFamily="18" charset="0"/>
              </a:rPr>
              <a:t>often will, pass counterproductive legislation.</a:t>
            </a:r>
          </a:p>
        </p:txBody>
      </p:sp>
    </p:spTree>
    <p:extLst>
      <p:ext uri="{BB962C8B-B14F-4D97-AF65-F5344CB8AC3E}">
        <p14:creationId xmlns:p14="http://schemas.microsoft.com/office/powerpoint/2010/main" val="11469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randombar(horizontal)">
                                      <p:cBhvr>
                                        <p:cTn id="12" dur="500"/>
                                        <p:tgtEl>
                                          <p:spTgt spid="62"/>
                                        </p:tgtEl>
                                      </p:cBhvr>
                                    </p:animEffect>
                                  </p:childTnLst>
                                </p:cTn>
                              </p:par>
                            </p:childTnLst>
                          </p:cTn>
                        </p:par>
                        <p:par>
                          <p:cTn id="13" fill="hold">
                            <p:stCondLst>
                              <p:cond delay="500"/>
                            </p:stCondLst>
                            <p:childTnLst>
                              <p:par>
                                <p:cTn id="14" presetID="23" presetClass="entr" presetSubtype="272" fill="hold" nodeType="after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p:cTn id="16" dur="500" fill="hold"/>
                                        <p:tgtEl>
                                          <p:spTgt spid="63"/>
                                        </p:tgtEl>
                                        <p:attrNameLst>
                                          <p:attrName>ppt_w</p:attrName>
                                        </p:attrNameLst>
                                      </p:cBhvr>
                                      <p:tavLst>
                                        <p:tav tm="0">
                                          <p:val>
                                            <p:strVal val="2/3*#ppt_w"/>
                                          </p:val>
                                        </p:tav>
                                        <p:tav tm="100000">
                                          <p:val>
                                            <p:strVal val="#ppt_w"/>
                                          </p:val>
                                        </p:tav>
                                      </p:tavLst>
                                    </p:anim>
                                    <p:anim calcmode="lin" valueType="num">
                                      <p:cBhvr>
                                        <p:cTn id="17" dur="500" fill="hold"/>
                                        <p:tgtEl>
                                          <p:spTgt spid="63"/>
                                        </p:tgtEl>
                                        <p:attrNameLst>
                                          <p:attrName>ppt_h</p:attrName>
                                        </p:attrNameLst>
                                      </p:cBhvr>
                                      <p:tavLst>
                                        <p:tav tm="0">
                                          <p:val>
                                            <p:strVal val="2/3*#ppt_h"/>
                                          </p:val>
                                        </p:tav>
                                        <p:tav tm="100000">
                                          <p:val>
                                            <p:strVal val="#ppt_h"/>
                                          </p:val>
                                        </p:tav>
                                      </p:tavLst>
                                    </p:anim>
                                  </p:childTnLst>
                                </p:cTn>
                              </p:par>
                            </p:childTnLst>
                          </p:cTn>
                        </p:par>
                        <p:par>
                          <p:cTn id="18" fill="hold">
                            <p:stCondLst>
                              <p:cond delay="1000"/>
                            </p:stCondLst>
                            <p:childTnLst>
                              <p:par>
                                <p:cTn id="19" presetID="23" presetClass="entr" presetSubtype="272" fill="hold" nodeType="afterEffect">
                                  <p:stCondLst>
                                    <p:cond delay="0"/>
                                  </p:stCondLst>
                                  <p:childTnLst>
                                    <p:set>
                                      <p:cBhvr>
                                        <p:cTn id="20" dur="1" fill="hold">
                                          <p:stCondLst>
                                            <p:cond delay="0"/>
                                          </p:stCondLst>
                                        </p:cTn>
                                        <p:tgtEl>
                                          <p:spTgt spid="86"/>
                                        </p:tgtEl>
                                        <p:attrNameLst>
                                          <p:attrName>style.visibility</p:attrName>
                                        </p:attrNameLst>
                                      </p:cBhvr>
                                      <p:to>
                                        <p:strVal val="visible"/>
                                      </p:to>
                                    </p:set>
                                    <p:anim calcmode="lin" valueType="num">
                                      <p:cBhvr>
                                        <p:cTn id="21" dur="500" fill="hold"/>
                                        <p:tgtEl>
                                          <p:spTgt spid="86"/>
                                        </p:tgtEl>
                                        <p:attrNameLst>
                                          <p:attrName>ppt_w</p:attrName>
                                        </p:attrNameLst>
                                      </p:cBhvr>
                                      <p:tavLst>
                                        <p:tav tm="0">
                                          <p:val>
                                            <p:strVal val="2/3*#ppt_w"/>
                                          </p:val>
                                        </p:tav>
                                        <p:tav tm="100000">
                                          <p:val>
                                            <p:strVal val="#ppt_w"/>
                                          </p:val>
                                        </p:tav>
                                      </p:tavLst>
                                    </p:anim>
                                    <p:anim calcmode="lin" valueType="num">
                                      <p:cBhvr>
                                        <p:cTn id="22" dur="500" fill="hold"/>
                                        <p:tgtEl>
                                          <p:spTgt spid="86"/>
                                        </p:tgtEl>
                                        <p:attrNameLst>
                                          <p:attrName>ppt_h</p:attrName>
                                        </p:attrNameLst>
                                      </p:cBhvr>
                                      <p:tavLst>
                                        <p:tav tm="0">
                                          <p:val>
                                            <p:strVal val="2/3*#ppt_h"/>
                                          </p:val>
                                        </p:tav>
                                        <p:tav tm="100000">
                                          <p:val>
                                            <p:strVal val="#ppt_h"/>
                                          </p:val>
                                        </p:tav>
                                      </p:tavLst>
                                    </p:anim>
                                  </p:childTnLst>
                                </p:cTn>
                              </p:par>
                            </p:childTnLst>
                          </p:cTn>
                        </p:par>
                        <p:par>
                          <p:cTn id="23" fill="hold">
                            <p:stCondLst>
                              <p:cond delay="1500"/>
                            </p:stCondLst>
                            <p:childTnLst>
                              <p:par>
                                <p:cTn id="24" presetID="23" presetClass="entr" presetSubtype="272" fill="hold" nodeType="afterEffect">
                                  <p:stCondLst>
                                    <p:cond delay="0"/>
                                  </p:stCondLst>
                                  <p:childTnLst>
                                    <p:set>
                                      <p:cBhvr>
                                        <p:cTn id="25" dur="1" fill="hold">
                                          <p:stCondLst>
                                            <p:cond delay="0"/>
                                          </p:stCondLst>
                                        </p:cTn>
                                        <p:tgtEl>
                                          <p:spTgt spid="89"/>
                                        </p:tgtEl>
                                        <p:attrNameLst>
                                          <p:attrName>style.visibility</p:attrName>
                                        </p:attrNameLst>
                                      </p:cBhvr>
                                      <p:to>
                                        <p:strVal val="visible"/>
                                      </p:to>
                                    </p:set>
                                    <p:anim calcmode="lin" valueType="num">
                                      <p:cBhvr>
                                        <p:cTn id="26" dur="500" fill="hold"/>
                                        <p:tgtEl>
                                          <p:spTgt spid="89"/>
                                        </p:tgtEl>
                                        <p:attrNameLst>
                                          <p:attrName>ppt_w</p:attrName>
                                        </p:attrNameLst>
                                      </p:cBhvr>
                                      <p:tavLst>
                                        <p:tav tm="0">
                                          <p:val>
                                            <p:strVal val="2/3*#ppt_w"/>
                                          </p:val>
                                        </p:tav>
                                        <p:tav tm="100000">
                                          <p:val>
                                            <p:strVal val="#ppt_w"/>
                                          </p:val>
                                        </p:tav>
                                      </p:tavLst>
                                    </p:anim>
                                    <p:anim calcmode="lin" valueType="num">
                                      <p:cBhvr>
                                        <p:cTn id="27" dur="500" fill="hold"/>
                                        <p:tgtEl>
                                          <p:spTgt spid="89"/>
                                        </p:tgtEl>
                                        <p:attrNameLst>
                                          <p:attrName>ppt_h</p:attrName>
                                        </p:attrNameLst>
                                      </p:cBhvr>
                                      <p:tavLst>
                                        <p:tav tm="0">
                                          <p:val>
                                            <p:strVal val="2/3*#ppt_h"/>
                                          </p:val>
                                        </p:tav>
                                        <p:tav tm="100000">
                                          <p:val>
                                            <p:strVal val="#ppt_h"/>
                                          </p:val>
                                        </p:tav>
                                      </p:tavLst>
                                    </p:anim>
                                  </p:childTnLst>
                                </p:cTn>
                              </p:par>
                            </p:childTnLst>
                          </p:cTn>
                        </p:par>
                        <p:par>
                          <p:cTn id="28" fill="hold">
                            <p:stCondLst>
                              <p:cond delay="2000"/>
                            </p:stCondLst>
                            <p:childTnLst>
                              <p:par>
                                <p:cTn id="29" presetID="14" presetClass="entr" presetSubtype="1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randombar(horizontal)">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64"/>
                                        </p:tgtEl>
                                        <p:attrNameLst>
                                          <p:attrName>style.visibility</p:attrName>
                                        </p:attrNameLst>
                                      </p:cBhvr>
                                      <p:to>
                                        <p:strVal val="visible"/>
                                      </p:to>
                                    </p:set>
                                    <p:animEffect transition="in" filter="randombar(horizontal)">
                                      <p:cBhvr>
                                        <p:cTn id="36" dur="500"/>
                                        <p:tgtEl>
                                          <p:spTgt spid="64"/>
                                        </p:tgtEl>
                                      </p:cBhvr>
                                    </p:animEffect>
                                  </p:childTnLst>
                                </p:cTn>
                              </p:par>
                            </p:childTnLst>
                          </p:cTn>
                        </p:par>
                        <p:par>
                          <p:cTn id="37" fill="hold">
                            <p:stCondLst>
                              <p:cond delay="500"/>
                            </p:stCondLst>
                            <p:childTnLst>
                              <p:par>
                                <p:cTn id="38" presetID="23" presetClass="entr" presetSubtype="288" fill="hold" nodeType="afterEffect">
                                  <p:stCondLst>
                                    <p:cond delay="0"/>
                                  </p:stCondLst>
                                  <p:childTnLst>
                                    <p:set>
                                      <p:cBhvr>
                                        <p:cTn id="39" dur="1" fill="hold">
                                          <p:stCondLst>
                                            <p:cond delay="0"/>
                                          </p:stCondLst>
                                        </p:cTn>
                                        <p:tgtEl>
                                          <p:spTgt spid="93"/>
                                        </p:tgtEl>
                                        <p:attrNameLst>
                                          <p:attrName>style.visibility</p:attrName>
                                        </p:attrNameLst>
                                      </p:cBhvr>
                                      <p:to>
                                        <p:strVal val="visible"/>
                                      </p:to>
                                    </p:set>
                                    <p:anim calcmode="lin" valueType="num">
                                      <p:cBhvr>
                                        <p:cTn id="40" dur="500" fill="hold"/>
                                        <p:tgtEl>
                                          <p:spTgt spid="93"/>
                                        </p:tgtEl>
                                        <p:attrNameLst>
                                          <p:attrName>ppt_w</p:attrName>
                                        </p:attrNameLst>
                                      </p:cBhvr>
                                      <p:tavLst>
                                        <p:tav tm="0">
                                          <p:val>
                                            <p:strVal val="4/3*#ppt_w"/>
                                          </p:val>
                                        </p:tav>
                                        <p:tav tm="100000">
                                          <p:val>
                                            <p:strVal val="#ppt_w"/>
                                          </p:val>
                                        </p:tav>
                                      </p:tavLst>
                                    </p:anim>
                                    <p:anim calcmode="lin" valueType="num">
                                      <p:cBhvr>
                                        <p:cTn id="41" dur="500" fill="hold"/>
                                        <p:tgtEl>
                                          <p:spTgt spid="93"/>
                                        </p:tgtEl>
                                        <p:attrNameLst>
                                          <p:attrName>ppt_h</p:attrName>
                                        </p:attrNameLst>
                                      </p:cBhvr>
                                      <p:tavLst>
                                        <p:tav tm="0">
                                          <p:val>
                                            <p:strVal val="4/3*#ppt_h"/>
                                          </p:val>
                                        </p:tav>
                                        <p:tav tm="100000">
                                          <p:val>
                                            <p:strVal val="#ppt_h"/>
                                          </p:val>
                                        </p:tav>
                                      </p:tavLst>
                                    </p:anim>
                                  </p:childTnLst>
                                </p:cTn>
                              </p:par>
                            </p:childTnLst>
                          </p:cTn>
                        </p:par>
                        <p:par>
                          <p:cTn id="42" fill="hold">
                            <p:stCondLst>
                              <p:cond delay="1000"/>
                            </p:stCondLst>
                            <p:childTnLst>
                              <p:par>
                                <p:cTn id="43" presetID="23" presetClass="entr" presetSubtype="288" fill="hold" nodeType="afterEffect">
                                  <p:stCondLst>
                                    <p:cond delay="0"/>
                                  </p:stCondLst>
                                  <p:childTnLst>
                                    <p:set>
                                      <p:cBhvr>
                                        <p:cTn id="44" dur="1" fill="hold">
                                          <p:stCondLst>
                                            <p:cond delay="0"/>
                                          </p:stCondLst>
                                        </p:cTn>
                                        <p:tgtEl>
                                          <p:spTgt spid="96"/>
                                        </p:tgtEl>
                                        <p:attrNameLst>
                                          <p:attrName>style.visibility</p:attrName>
                                        </p:attrNameLst>
                                      </p:cBhvr>
                                      <p:to>
                                        <p:strVal val="visible"/>
                                      </p:to>
                                    </p:set>
                                    <p:anim calcmode="lin" valueType="num">
                                      <p:cBhvr>
                                        <p:cTn id="45" dur="500" fill="hold"/>
                                        <p:tgtEl>
                                          <p:spTgt spid="96"/>
                                        </p:tgtEl>
                                        <p:attrNameLst>
                                          <p:attrName>ppt_w</p:attrName>
                                        </p:attrNameLst>
                                      </p:cBhvr>
                                      <p:tavLst>
                                        <p:tav tm="0">
                                          <p:val>
                                            <p:strVal val="4/3*#ppt_w"/>
                                          </p:val>
                                        </p:tav>
                                        <p:tav tm="100000">
                                          <p:val>
                                            <p:strVal val="#ppt_w"/>
                                          </p:val>
                                        </p:tav>
                                      </p:tavLst>
                                    </p:anim>
                                    <p:anim calcmode="lin" valueType="num">
                                      <p:cBhvr>
                                        <p:cTn id="46" dur="500" fill="hold"/>
                                        <p:tgtEl>
                                          <p:spTgt spid="96"/>
                                        </p:tgtEl>
                                        <p:attrNameLst>
                                          <p:attrName>ppt_h</p:attrName>
                                        </p:attrNameLst>
                                      </p:cBhvr>
                                      <p:tavLst>
                                        <p:tav tm="0">
                                          <p:val>
                                            <p:strVal val="4/3*#ppt_h"/>
                                          </p:val>
                                        </p:tav>
                                        <p:tav tm="100000">
                                          <p:val>
                                            <p:strVal val="#ppt_h"/>
                                          </p:val>
                                        </p:tav>
                                      </p:tavLst>
                                    </p:anim>
                                  </p:childTnLst>
                                </p:cTn>
                              </p:par>
                            </p:childTnLst>
                          </p:cTn>
                        </p:par>
                        <p:par>
                          <p:cTn id="47" fill="hold">
                            <p:stCondLst>
                              <p:cond delay="1500"/>
                            </p:stCondLst>
                            <p:childTnLst>
                              <p:par>
                                <p:cTn id="48" presetID="23" presetClass="entr" presetSubtype="32" fill="hold" nodeType="afterEffect">
                                  <p:stCondLst>
                                    <p:cond delay="0"/>
                                  </p:stCondLst>
                                  <p:childTnLst>
                                    <p:set>
                                      <p:cBhvr>
                                        <p:cTn id="49" dur="1" fill="hold">
                                          <p:stCondLst>
                                            <p:cond delay="0"/>
                                          </p:stCondLst>
                                        </p:cTn>
                                        <p:tgtEl>
                                          <p:spTgt spid="99"/>
                                        </p:tgtEl>
                                        <p:attrNameLst>
                                          <p:attrName>style.visibility</p:attrName>
                                        </p:attrNameLst>
                                      </p:cBhvr>
                                      <p:to>
                                        <p:strVal val="visible"/>
                                      </p:to>
                                    </p:set>
                                    <p:anim calcmode="lin" valueType="num">
                                      <p:cBhvr>
                                        <p:cTn id="50" dur="500" fill="hold"/>
                                        <p:tgtEl>
                                          <p:spTgt spid="99"/>
                                        </p:tgtEl>
                                        <p:attrNameLst>
                                          <p:attrName>ppt_w</p:attrName>
                                        </p:attrNameLst>
                                      </p:cBhvr>
                                      <p:tavLst>
                                        <p:tav tm="0">
                                          <p:val>
                                            <p:strVal val="4*#ppt_w"/>
                                          </p:val>
                                        </p:tav>
                                        <p:tav tm="100000">
                                          <p:val>
                                            <p:strVal val="#ppt_w"/>
                                          </p:val>
                                        </p:tav>
                                      </p:tavLst>
                                    </p:anim>
                                    <p:anim calcmode="lin" valueType="num">
                                      <p:cBhvr>
                                        <p:cTn id="51" dur="500" fill="hold"/>
                                        <p:tgtEl>
                                          <p:spTgt spid="99"/>
                                        </p:tgtEl>
                                        <p:attrNameLst>
                                          <p:attrName>ppt_h</p:attrName>
                                        </p:attrNameLst>
                                      </p:cBhvr>
                                      <p:tavLst>
                                        <p:tav tm="0">
                                          <p:val>
                                            <p:strVal val="4*#ppt_h"/>
                                          </p:val>
                                        </p:tav>
                                        <p:tav tm="100000">
                                          <p:val>
                                            <p:strVal val="#ppt_h"/>
                                          </p:val>
                                        </p:tav>
                                      </p:tavLst>
                                    </p:anim>
                                  </p:childTnLst>
                                </p:cTn>
                              </p:par>
                            </p:childTnLst>
                          </p:cTn>
                        </p:par>
                        <p:par>
                          <p:cTn id="52" fill="hold">
                            <p:stCondLst>
                              <p:cond delay="2000"/>
                            </p:stCondLst>
                            <p:childTnLst>
                              <p:par>
                                <p:cTn id="53" presetID="14" presetClass="entr" presetSubtype="10" fill="hold" grpId="0" nodeType="afterEffect">
                                  <p:stCondLst>
                                    <p:cond delay="0"/>
                                  </p:stCondLst>
                                  <p:childTnLst>
                                    <p:set>
                                      <p:cBhvr>
                                        <p:cTn id="54" dur="1" fill="hold">
                                          <p:stCondLst>
                                            <p:cond delay="0"/>
                                          </p:stCondLst>
                                        </p:cTn>
                                        <p:tgtEl>
                                          <p:spTgt spid="177"/>
                                        </p:tgtEl>
                                        <p:attrNameLst>
                                          <p:attrName>style.visibility</p:attrName>
                                        </p:attrNameLst>
                                      </p:cBhvr>
                                      <p:to>
                                        <p:strVal val="visible"/>
                                      </p:to>
                                    </p:set>
                                    <p:animEffect transition="in" filter="randombar(horizontal)">
                                      <p:cBhvr>
                                        <p:cTn id="55" dur="5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4" grpId="0"/>
      <p:bldP spid="4" grpId="0"/>
      <p:bldP spid="17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158241"/>
            <a:ext cx="8904855" cy="661775"/>
          </a:xfrm>
        </p:spPr>
        <p:txBody>
          <a:bodyPr/>
          <a:lstStyle/>
          <a:p>
            <a:r>
              <a:rPr lang="en-US" dirty="0"/>
              <a:t>When Voting Conflicts </a:t>
            </a:r>
            <a:br>
              <a:rPr lang="en-US" dirty="0"/>
            </a:br>
            <a:r>
              <a:rPr lang="en-US" dirty="0"/>
              <a:t>with Economic Efficiency</a:t>
            </a:r>
          </a:p>
        </p:txBody>
      </p:sp>
      <p:sp>
        <p:nvSpPr>
          <p:cNvPr id="5" name="Rounded Rectangle 4"/>
          <p:cNvSpPr/>
          <p:nvPr/>
        </p:nvSpPr>
        <p:spPr>
          <a:xfrm>
            <a:off x="91440" y="1580826"/>
            <a:ext cx="8932985" cy="419601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28687"/>
            <a:ext cx="8883750" cy="4152173"/>
          </a:xfrm>
        </p:spPr>
        <p:txBody>
          <a:bodyPr/>
          <a:lstStyle/>
          <a:p>
            <a:pPr>
              <a:lnSpc>
                <a:spcPct val="90000"/>
              </a:lnSpc>
            </a:pPr>
            <a:r>
              <a:rPr lang="en-US" sz="2600" b="1" i="1" dirty="0">
                <a:solidFill>
                  <a:srgbClr val="32302A"/>
                </a:solidFill>
                <a:ea typeface="ＭＳ Ｐゴシック" pitchFamily="-107" charset="-128"/>
                <a:cs typeface="ＭＳ Ｐゴシック" pitchFamily="-107" charset="-128"/>
              </a:rPr>
              <a:t>Shortsightedness Effect</a:t>
            </a:r>
            <a:r>
              <a:rPr lang="en-US" sz="2600" dirty="0">
                <a:solidFill>
                  <a:srgbClr val="32302A"/>
                </a:solidFill>
                <a:ea typeface="ＭＳ Ｐゴシック" pitchFamily="-107" charset="-128"/>
                <a:cs typeface="ＭＳ Ｐゴシック" pitchFamily="-107" charset="-128"/>
              </a:rPr>
              <a:t>:</a:t>
            </a:r>
            <a:br>
              <a:rPr lang="en-US" sz="2600" dirty="0">
                <a:solidFill>
                  <a:srgbClr val="32302A"/>
                </a:solidFill>
                <a:ea typeface="ＭＳ Ｐゴシック" pitchFamily="-107" charset="-128"/>
                <a:cs typeface="ＭＳ Ｐゴシック" pitchFamily="-107" charset="-128"/>
              </a:rPr>
            </a:br>
            <a:r>
              <a:rPr lang="en-US" sz="2600" dirty="0">
                <a:solidFill>
                  <a:srgbClr val="32302A"/>
                </a:solidFill>
                <a:ea typeface="ＭＳ Ｐゴシック" pitchFamily="-107" charset="-128"/>
                <a:cs typeface="ＭＳ Ｐゴシック" pitchFamily="-107" charset="-128"/>
              </a:rPr>
              <a:t>Issues that yield clearly defined current benefits </a:t>
            </a:r>
            <a:r>
              <a:rPr lang="en-US" sz="2600" dirty="0" smtClean="0">
                <a:solidFill>
                  <a:srgbClr val="32302A"/>
                </a:solidFill>
                <a:ea typeface="ＭＳ Ｐゴシック" pitchFamily="-107" charset="-128"/>
                <a:cs typeface="ＭＳ Ｐゴシック" pitchFamily="-107" charset="-128"/>
              </a:rPr>
              <a:t>at </a:t>
            </a:r>
            <a:r>
              <a:rPr lang="en-US" sz="2600" dirty="0">
                <a:solidFill>
                  <a:srgbClr val="32302A"/>
                </a:solidFill>
                <a:ea typeface="ＭＳ Ｐゴシック" pitchFamily="-107" charset="-128"/>
                <a:cs typeface="ＭＳ Ｐゴシック" pitchFamily="-107" charset="-128"/>
              </a:rPr>
              <a:t>the expense </a:t>
            </a:r>
            <a:r>
              <a:rPr lang="en-US" sz="2600" dirty="0" smtClean="0">
                <a:solidFill>
                  <a:srgbClr val="32302A"/>
                </a:solidFill>
                <a:ea typeface="ＭＳ Ｐゴシック" pitchFamily="-107" charset="-128"/>
                <a:cs typeface="ＭＳ Ｐゴシック" pitchFamily="-107" charset="-128"/>
              </a:rPr>
              <a:t/>
            </a:r>
            <a:br>
              <a:rPr lang="en-US" sz="2600" dirty="0" smtClean="0">
                <a:solidFill>
                  <a:srgbClr val="32302A"/>
                </a:solidFill>
                <a:ea typeface="ＭＳ Ｐゴシック" pitchFamily="-107" charset="-128"/>
                <a:cs typeface="ＭＳ Ｐゴシック" pitchFamily="-107" charset="-128"/>
              </a:rPr>
            </a:br>
            <a:r>
              <a:rPr lang="en-US" sz="2600" dirty="0" smtClean="0">
                <a:solidFill>
                  <a:srgbClr val="32302A"/>
                </a:solidFill>
                <a:ea typeface="ＭＳ Ｐゴシック" pitchFamily="-107" charset="-128"/>
                <a:cs typeface="ＭＳ Ｐゴシック" pitchFamily="-107" charset="-128"/>
              </a:rPr>
              <a:t>of future costs that are difficult to identify.</a:t>
            </a:r>
          </a:p>
          <a:p>
            <a:pPr lvl="1">
              <a:lnSpc>
                <a:spcPct val="90000"/>
              </a:lnSpc>
            </a:pPr>
            <a:r>
              <a:rPr lang="en-US" dirty="0">
                <a:solidFill>
                  <a:srgbClr val="32302A"/>
                </a:solidFill>
                <a:ea typeface="ＭＳ Ｐゴシック" pitchFamily="-107" charset="-128"/>
                <a:cs typeface="ＭＳ Ｐゴシック" pitchFamily="-107" charset="-128"/>
              </a:rPr>
              <a:t>The political process is biased toward the adoption of such proposals even when </a:t>
            </a:r>
            <a:r>
              <a:rPr lang="en-US" dirty="0" smtClean="0">
                <a:solidFill>
                  <a:srgbClr val="32302A"/>
                </a:solidFill>
                <a:ea typeface="ＭＳ Ｐゴシック" pitchFamily="-107" charset="-128"/>
                <a:cs typeface="ＭＳ Ｐゴシック" pitchFamily="-107" charset="-128"/>
              </a:rPr>
              <a:t>they are </a:t>
            </a:r>
            <a:r>
              <a:rPr lang="en-US" dirty="0">
                <a:solidFill>
                  <a:srgbClr val="32302A"/>
                </a:solidFill>
                <a:ea typeface="ＭＳ Ｐゴシック" pitchFamily="-107" charset="-128"/>
                <a:cs typeface="ＭＳ Ｐゴシック" pitchFamily="-107" charset="-128"/>
              </a:rPr>
              <a:t>inefficient.</a:t>
            </a:r>
          </a:p>
          <a:p>
            <a:pPr lvl="1">
              <a:lnSpc>
                <a:spcPct val="90000"/>
              </a:lnSpc>
            </a:pPr>
            <a:r>
              <a:rPr lang="en-US" dirty="0">
                <a:solidFill>
                  <a:srgbClr val="32302A"/>
                </a:solidFill>
                <a:ea typeface="ＭＳ Ｐゴシック" pitchFamily="-107" charset="-128"/>
                <a:cs typeface="ＭＳ Ｐゴシック" pitchFamily="-107" charset="-128"/>
              </a:rPr>
              <a:t>The shortsightedness effect explains why politicians will find debt financing and unfunded promises attractive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 </a:t>
            </a:r>
            <a:r>
              <a:rPr lang="en-US" dirty="0">
                <a:solidFill>
                  <a:srgbClr val="32302A"/>
                </a:solidFill>
                <a:ea typeface="ＭＳ Ｐゴシック" pitchFamily="-107" charset="-128"/>
                <a:cs typeface="ＭＳ Ｐゴシック" pitchFamily="-107" charset="-128"/>
              </a:rPr>
              <a:t>they make it possible for politicians to provide current benefits to voters without levying an equivalent amount of taxes (to pay for them</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61773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158241"/>
            <a:ext cx="8904855" cy="661775"/>
          </a:xfrm>
        </p:spPr>
        <p:txBody>
          <a:bodyPr/>
          <a:lstStyle/>
          <a:p>
            <a:r>
              <a:rPr lang="en-US" dirty="0"/>
              <a:t>When Voting Conflicts </a:t>
            </a:r>
            <a:br>
              <a:rPr lang="en-US" dirty="0"/>
            </a:br>
            <a:r>
              <a:rPr lang="en-US" dirty="0"/>
              <a:t>with Economic Efficiency</a:t>
            </a:r>
          </a:p>
        </p:txBody>
      </p:sp>
      <p:sp>
        <p:nvSpPr>
          <p:cNvPr id="5" name="Rounded Rectangle 4"/>
          <p:cNvSpPr/>
          <p:nvPr/>
        </p:nvSpPr>
        <p:spPr>
          <a:xfrm>
            <a:off x="91440" y="1580826"/>
            <a:ext cx="8932985" cy="419601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28687"/>
            <a:ext cx="8883750" cy="4152173"/>
          </a:xfrm>
        </p:spPr>
        <p:txBody>
          <a:bodyPr/>
          <a:lstStyle/>
          <a:p>
            <a:pPr>
              <a:lnSpc>
                <a:spcPct val="90000"/>
              </a:lnSpc>
            </a:pPr>
            <a:r>
              <a:rPr lang="en-US" sz="2600" b="1" i="1" dirty="0">
                <a:solidFill>
                  <a:srgbClr val="32302A"/>
                </a:solidFill>
                <a:ea typeface="ＭＳ Ｐゴシック" pitchFamily="-107" charset="-128"/>
                <a:cs typeface="ＭＳ Ｐゴシック" pitchFamily="-107" charset="-128"/>
              </a:rPr>
              <a:t>Rent Seeking</a:t>
            </a:r>
            <a:r>
              <a:rPr lang="en-US" sz="2600" dirty="0">
                <a:solidFill>
                  <a:srgbClr val="32302A"/>
                </a:solidFill>
                <a:ea typeface="ＭＳ Ｐゴシック" pitchFamily="-107" charset="-128"/>
                <a:cs typeface="ＭＳ Ｐゴシック" pitchFamily="-107" charset="-128"/>
              </a:rPr>
              <a:t>:</a:t>
            </a:r>
            <a:br>
              <a:rPr lang="en-US" sz="2600" dirty="0">
                <a:solidFill>
                  <a:srgbClr val="32302A"/>
                </a:solidFill>
                <a:ea typeface="ＭＳ Ｐゴシック" pitchFamily="-107" charset="-128"/>
                <a:cs typeface="ＭＳ Ｐゴシック" pitchFamily="-107" charset="-128"/>
              </a:rPr>
            </a:br>
            <a:r>
              <a:rPr lang="en-US" sz="2600" dirty="0">
                <a:solidFill>
                  <a:srgbClr val="32302A"/>
                </a:solidFill>
                <a:ea typeface="ＭＳ Ｐゴシック" pitchFamily="-107" charset="-128"/>
                <a:cs typeface="ＭＳ Ｐゴシック" pitchFamily="-107" charset="-128"/>
              </a:rPr>
              <a:t>Actions by individuals and interest groups designed to restructure public policy in a manner that will either directly or indirectly redistribute more income to themselves. </a:t>
            </a:r>
            <a:endParaRPr lang="en-US" sz="2600" dirty="0" smtClean="0">
              <a:solidFill>
                <a:srgbClr val="32302A"/>
              </a:solidFill>
              <a:ea typeface="ＭＳ Ｐゴシック" pitchFamily="-107" charset="-128"/>
              <a:cs typeface="ＭＳ Ｐゴシック" pitchFamily="-107" charset="-128"/>
            </a:endParaRPr>
          </a:p>
          <a:p>
            <a:pPr lvl="1">
              <a:lnSpc>
                <a:spcPct val="90000"/>
              </a:lnSpc>
            </a:pPr>
            <a:r>
              <a:rPr lang="en-US" dirty="0">
                <a:solidFill>
                  <a:srgbClr val="32302A"/>
                </a:solidFill>
                <a:ea typeface="ＭＳ Ｐゴシック" pitchFamily="-107" charset="-128"/>
                <a:cs typeface="ＭＳ Ｐゴシック" pitchFamily="-107" charset="-128"/>
              </a:rPr>
              <a:t>Widespread  use of the taxing, spending, and regulatory powers of government that favor some at the expense of others will encourage rent seeking. </a:t>
            </a:r>
          </a:p>
          <a:p>
            <a:pPr lvl="1">
              <a:lnSpc>
                <a:spcPct val="90000"/>
              </a:lnSpc>
            </a:pPr>
            <a:r>
              <a:rPr lang="en-US" dirty="0">
                <a:solidFill>
                  <a:srgbClr val="32302A"/>
                </a:solidFill>
                <a:ea typeface="ＭＳ Ｐゴシック" pitchFamily="-107" charset="-128"/>
                <a:cs typeface="ＭＳ Ｐゴシック" pitchFamily="-107" charset="-128"/>
              </a:rPr>
              <a:t>Rent seeking diverts resources away from productive activities. The output of economies with substantial amounts of rent seeking will fall below their potential</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339563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40783"/>
            <a:ext cx="8904855" cy="673615"/>
          </a:xfrm>
        </p:spPr>
        <p:txBody>
          <a:bodyPr/>
          <a:lstStyle/>
          <a:p>
            <a:r>
              <a:rPr lang="en-US" dirty="0" smtClean="0"/>
              <a:t>Government Spending as a Share </a:t>
            </a:r>
            <a:br>
              <a:rPr lang="en-US" dirty="0" smtClean="0"/>
            </a:br>
            <a:r>
              <a:rPr lang="en-US" dirty="0" smtClean="0"/>
              <a:t>of the U.S. Economy: 1930 - 2010</a:t>
            </a:r>
            <a:endParaRPr lang="en-US" dirty="0"/>
          </a:p>
        </p:txBody>
      </p:sp>
      <p:sp>
        <p:nvSpPr>
          <p:cNvPr id="3" name="Content Placeholder 2"/>
          <p:cNvSpPr>
            <a:spLocks noGrp="1"/>
          </p:cNvSpPr>
          <p:nvPr>
            <p:ph idx="1"/>
          </p:nvPr>
        </p:nvSpPr>
        <p:spPr>
          <a:xfrm>
            <a:off x="140675" y="1592996"/>
            <a:ext cx="8883750" cy="4583071"/>
          </a:xfrm>
        </p:spPr>
        <p:txBody>
          <a:bodyPr/>
          <a:lstStyle/>
          <a:p>
            <a:pPr marL="231775" indent="-231775"/>
            <a:r>
              <a:rPr lang="en-US" sz="2500" dirty="0">
                <a:solidFill>
                  <a:srgbClr val="32302A"/>
                </a:solidFill>
              </a:rPr>
              <a:t>The following slide shows total government spending (federal, state, and local) as a share of </a:t>
            </a:r>
            <a:r>
              <a:rPr lang="en-US" sz="2500" dirty="0" smtClean="0">
                <a:solidFill>
                  <a:srgbClr val="32302A"/>
                </a:solidFill>
              </a:rPr>
              <a:t>the US </a:t>
            </a:r>
            <a:r>
              <a:rPr lang="en-US" sz="2500" dirty="0">
                <a:solidFill>
                  <a:srgbClr val="32302A"/>
                </a:solidFill>
              </a:rPr>
              <a:t>economy.</a:t>
            </a:r>
          </a:p>
          <a:p>
            <a:pPr marL="231775" indent="-231775"/>
            <a:r>
              <a:rPr lang="en-US" sz="2500" dirty="0">
                <a:solidFill>
                  <a:srgbClr val="32302A"/>
                </a:solidFill>
              </a:rPr>
              <a:t>Total government spending accounted for only 9.4% of GDP in 1930, and only one third of this spending was at the federal level.</a:t>
            </a:r>
          </a:p>
          <a:p>
            <a:pPr marL="231775" indent="-231775"/>
            <a:r>
              <a:rPr lang="en-US" sz="2500" dirty="0">
                <a:solidFill>
                  <a:srgbClr val="32302A"/>
                </a:solidFill>
              </a:rPr>
              <a:t>Government spending, particularly at the federal level, soared from 1930 to </a:t>
            </a:r>
            <a:r>
              <a:rPr lang="en-US" sz="2500" dirty="0" smtClean="0">
                <a:solidFill>
                  <a:srgbClr val="32302A"/>
                </a:solidFill>
              </a:rPr>
              <a:t>1980</a:t>
            </a:r>
            <a:r>
              <a:rPr lang="en-US" sz="2500" dirty="0">
                <a:solidFill>
                  <a:srgbClr val="32302A"/>
                </a:solidFill>
              </a:rPr>
              <a:t>. </a:t>
            </a:r>
            <a:r>
              <a:rPr lang="en-US" sz="2500" dirty="0" smtClean="0">
                <a:solidFill>
                  <a:srgbClr val="32302A"/>
                </a:solidFill>
              </a:rPr>
              <a:t>Total </a:t>
            </a:r>
            <a:r>
              <a:rPr lang="en-US" sz="2500" dirty="0">
                <a:solidFill>
                  <a:srgbClr val="32302A"/>
                </a:solidFill>
              </a:rPr>
              <a:t>government spending rose </a:t>
            </a:r>
            <a:r>
              <a:rPr lang="en-US" sz="2500" dirty="0" smtClean="0">
                <a:solidFill>
                  <a:srgbClr val="32302A"/>
                </a:solidFill>
              </a:rPr>
              <a:t>from 9.4% </a:t>
            </a:r>
            <a:br>
              <a:rPr lang="en-US" sz="2500" dirty="0" smtClean="0">
                <a:solidFill>
                  <a:srgbClr val="32302A"/>
                </a:solidFill>
              </a:rPr>
            </a:br>
            <a:r>
              <a:rPr lang="en-US" sz="2500" dirty="0" smtClean="0">
                <a:solidFill>
                  <a:srgbClr val="32302A"/>
                </a:solidFill>
              </a:rPr>
              <a:t>of </a:t>
            </a:r>
            <a:r>
              <a:rPr lang="en-US" sz="2500" dirty="0">
                <a:solidFill>
                  <a:srgbClr val="32302A"/>
                </a:solidFill>
              </a:rPr>
              <a:t>GDP in 1930 to </a:t>
            </a:r>
            <a:r>
              <a:rPr lang="en-US" sz="2500" dirty="0" smtClean="0">
                <a:solidFill>
                  <a:srgbClr val="32302A"/>
                </a:solidFill>
              </a:rPr>
              <a:t>32.8% in 1980 </a:t>
            </a:r>
            <a:r>
              <a:rPr lang="en-US" sz="2300" i="1" dirty="0" smtClean="0">
                <a:solidFill>
                  <a:srgbClr val="32302A"/>
                </a:solidFill>
              </a:rPr>
              <a:t>(</a:t>
            </a:r>
            <a:r>
              <a:rPr lang="en-US" sz="2300" i="1" u="sng" dirty="0" smtClean="0">
                <a:solidFill>
                  <a:srgbClr val="32302A"/>
                </a:solidFill>
              </a:rPr>
              <a:t>more than 3 times its 1930 level</a:t>
            </a:r>
            <a:r>
              <a:rPr lang="en-US" sz="2300" i="1" dirty="0" smtClean="0">
                <a:solidFill>
                  <a:srgbClr val="32302A"/>
                </a:solidFill>
              </a:rPr>
              <a:t>)</a:t>
            </a:r>
            <a:r>
              <a:rPr lang="en-US" sz="2500" dirty="0" smtClean="0">
                <a:solidFill>
                  <a:srgbClr val="32302A"/>
                </a:solidFill>
              </a:rPr>
              <a:t>.</a:t>
            </a:r>
            <a:endParaRPr lang="en-US" sz="2500" dirty="0">
              <a:solidFill>
                <a:srgbClr val="32302A"/>
              </a:solidFill>
            </a:endParaRPr>
          </a:p>
          <a:p>
            <a:pPr marL="231775" indent="-231775"/>
            <a:r>
              <a:rPr lang="en-US" sz="2500" dirty="0" smtClean="0">
                <a:solidFill>
                  <a:srgbClr val="32302A"/>
                </a:solidFill>
              </a:rPr>
              <a:t>After remaining fairly constant between 1980 and 2000, the size of the US government has increased dramatically since (increasing to almost 40% of the U.S. economy in 2010). </a:t>
            </a:r>
            <a:endParaRPr lang="en-US" sz="2500" dirty="0">
              <a:solidFill>
                <a:srgbClr val="32302A"/>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375213"/>
            <a:ext cx="8904855" cy="661775"/>
          </a:xfrm>
        </p:spPr>
        <p:txBody>
          <a:bodyPr/>
          <a:lstStyle/>
          <a:p>
            <a:r>
              <a:rPr lang="en-US" dirty="0"/>
              <a:t>Income Transfers and Rent Seeking</a:t>
            </a:r>
          </a:p>
        </p:txBody>
      </p:sp>
      <p:sp>
        <p:nvSpPr>
          <p:cNvPr id="5" name="Rounded Rectangle 4"/>
          <p:cNvSpPr/>
          <p:nvPr/>
        </p:nvSpPr>
        <p:spPr>
          <a:xfrm>
            <a:off x="91440" y="1036988"/>
            <a:ext cx="8932985" cy="473985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078508"/>
            <a:ext cx="8883750" cy="4152173"/>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Income transfers are a large and growing part of the U.S. economy</a:t>
            </a:r>
            <a:r>
              <a:rPr lang="en-US" sz="2600" dirty="0" smtClean="0">
                <a:solidFill>
                  <a:srgbClr val="32302A"/>
                </a:solidFill>
                <a:ea typeface="ＭＳ Ｐゴシック" pitchFamily="-107" charset="-128"/>
                <a:cs typeface="ＭＳ Ｐゴシック" pitchFamily="-107" charset="-128"/>
              </a:rPr>
              <a:t>.</a:t>
            </a:r>
          </a:p>
          <a:p>
            <a:pPr>
              <a:lnSpc>
                <a:spcPct val="90000"/>
              </a:lnSpc>
            </a:pPr>
            <a:r>
              <a:rPr lang="en-US" sz="2600" dirty="0">
                <a:solidFill>
                  <a:srgbClr val="32302A"/>
                </a:solidFill>
                <a:ea typeface="ＭＳ Ｐゴシック" pitchFamily="-107" charset="-128"/>
                <a:cs typeface="ＭＳ Ｐゴシック" pitchFamily="-107" charset="-128"/>
              </a:rPr>
              <a:t>There are three major reasons why large-scale redistribution will reduce the size of the economic pie:</a:t>
            </a:r>
          </a:p>
          <a:p>
            <a:pPr lvl="1">
              <a:lnSpc>
                <a:spcPct val="90000"/>
              </a:lnSpc>
            </a:pPr>
            <a:r>
              <a:rPr lang="en-US" dirty="0">
                <a:solidFill>
                  <a:srgbClr val="32302A"/>
                </a:solidFill>
                <a:ea typeface="ＭＳ Ｐゴシック" pitchFamily="-107" charset="-128"/>
                <a:cs typeface="ＭＳ Ｐゴシック" pitchFamily="-107" charset="-128"/>
              </a:rPr>
              <a:t>When taxes take larger shares of one’s income, reward derived from work is reduced.</a:t>
            </a:r>
          </a:p>
          <a:p>
            <a:pPr lvl="1">
              <a:lnSpc>
                <a:spcPct val="90000"/>
              </a:lnSpc>
            </a:pPr>
            <a:r>
              <a:rPr lang="en-US" dirty="0">
                <a:solidFill>
                  <a:srgbClr val="32302A"/>
                </a:solidFill>
                <a:ea typeface="ＭＳ Ｐゴシック" pitchFamily="-107" charset="-128"/>
                <a:cs typeface="ＭＳ Ｐゴシック" pitchFamily="-107" charset="-128"/>
              </a:rPr>
              <a:t>As public policy redistributes a larger share of income, more resources flow into rent-seeking.</a:t>
            </a:r>
          </a:p>
          <a:p>
            <a:pPr lvl="1">
              <a:lnSpc>
                <a:spcPct val="90000"/>
              </a:lnSpc>
            </a:pPr>
            <a:r>
              <a:rPr lang="en-US" dirty="0">
                <a:solidFill>
                  <a:srgbClr val="32302A"/>
                </a:solidFill>
                <a:ea typeface="ＭＳ Ｐゴシック" pitchFamily="-107" charset="-128"/>
                <a:cs typeface="ＭＳ Ｐゴシック" pitchFamily="-107" charset="-128"/>
              </a:rPr>
              <a:t>Higher taxes to finance income transfers induce tax payers to focus less on income-generating activities and more on actions to protect their own income</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31935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out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158241"/>
            <a:ext cx="8904855" cy="661775"/>
          </a:xfrm>
        </p:spPr>
        <p:txBody>
          <a:bodyPr/>
          <a:lstStyle/>
          <a:p>
            <a:r>
              <a:rPr lang="en-US" dirty="0"/>
              <a:t>Economic Inefficiency</a:t>
            </a:r>
            <a:br>
              <a:rPr lang="en-US" dirty="0"/>
            </a:br>
            <a:r>
              <a:rPr lang="en-US" dirty="0"/>
              <a:t>and Government Operated Firms</a:t>
            </a:r>
          </a:p>
        </p:txBody>
      </p:sp>
      <p:sp>
        <p:nvSpPr>
          <p:cNvPr id="5" name="Rounded Rectangle 4"/>
          <p:cNvSpPr/>
          <p:nvPr/>
        </p:nvSpPr>
        <p:spPr>
          <a:xfrm>
            <a:off x="91440" y="1580826"/>
            <a:ext cx="8932985" cy="419601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28687"/>
            <a:ext cx="8883750" cy="4152173"/>
          </a:xfrm>
        </p:spPr>
        <p:txBody>
          <a:bodyPr/>
          <a:lstStyle/>
          <a:p>
            <a:pPr>
              <a:lnSpc>
                <a:spcPct val="90000"/>
              </a:lnSpc>
            </a:pPr>
            <a:r>
              <a:rPr lang="en-US" sz="2500" dirty="0">
                <a:solidFill>
                  <a:srgbClr val="32302A"/>
                </a:solidFill>
                <a:ea typeface="ＭＳ Ｐゴシック" pitchFamily="-107" charset="-128"/>
                <a:cs typeface="ＭＳ Ｐゴシック" pitchFamily="-107" charset="-128"/>
              </a:rPr>
              <a:t>The structure of incentives and the efficiency </a:t>
            </a:r>
            <a:r>
              <a:rPr lang="en-US" sz="2500" dirty="0" smtClean="0">
                <a:solidFill>
                  <a:srgbClr val="32302A"/>
                </a:solidFill>
                <a:ea typeface="ＭＳ Ｐゴシック" pitchFamily="-107" charset="-128"/>
                <a:cs typeface="ＭＳ Ｐゴシック" pitchFamily="-107" charset="-128"/>
              </a:rPr>
              <a:t>of </a:t>
            </a:r>
            <a:r>
              <a:rPr lang="en-US" sz="2500" dirty="0">
                <a:solidFill>
                  <a:srgbClr val="32302A"/>
                </a:solidFill>
                <a:ea typeface="ＭＳ Ｐゴシック" pitchFamily="-107" charset="-128"/>
                <a:cs typeface="ＭＳ Ｐゴシック" pitchFamily="-107" charset="-128"/>
              </a:rPr>
              <a:t>government operated firms and agencies</a:t>
            </a:r>
            <a:r>
              <a:rPr lang="en-US" sz="2500" dirty="0" smtClean="0">
                <a:solidFill>
                  <a:srgbClr val="32302A"/>
                </a:solidFill>
                <a:ea typeface="ＭＳ Ｐゴシック" pitchFamily="-107" charset="-128"/>
                <a:cs typeface="ＭＳ Ｐゴシック" pitchFamily="-107" charset="-128"/>
              </a:rPr>
              <a:t>:</a:t>
            </a:r>
          </a:p>
          <a:p>
            <a:pPr lvl="1">
              <a:lnSpc>
                <a:spcPct val="90000"/>
              </a:lnSpc>
            </a:pPr>
            <a:r>
              <a:rPr lang="en-US" sz="2500" dirty="0">
                <a:solidFill>
                  <a:srgbClr val="32302A"/>
                </a:solidFill>
                <a:ea typeface="ＭＳ Ｐゴシック" pitchFamily="-107" charset="-128"/>
                <a:cs typeface="ＭＳ Ｐゴシック" pitchFamily="-107" charset="-128"/>
              </a:rPr>
              <a:t>In the public sector, the absence of the profit motive reduces the incentive of producers to keep costs low. Neither is there </a:t>
            </a:r>
            <a:r>
              <a:rPr lang="en-US" sz="2500" dirty="0" smtClean="0">
                <a:solidFill>
                  <a:srgbClr val="32302A"/>
                </a:solidFill>
                <a:ea typeface="ＭＳ Ｐゴシック" pitchFamily="-107" charset="-128"/>
                <a:cs typeface="ＭＳ Ｐゴシック" pitchFamily="-107" charset="-128"/>
              </a:rPr>
              <a:t/>
            </a:r>
            <a:br>
              <a:rPr lang="en-US" sz="2500" dirty="0" smtClean="0">
                <a:solidFill>
                  <a:srgbClr val="32302A"/>
                </a:solidFill>
                <a:ea typeface="ＭＳ Ｐゴシック" pitchFamily="-107" charset="-128"/>
                <a:cs typeface="ＭＳ Ｐゴシック" pitchFamily="-107" charset="-128"/>
              </a:rPr>
            </a:br>
            <a:r>
              <a:rPr lang="en-US" sz="2500" dirty="0" smtClean="0">
                <a:solidFill>
                  <a:srgbClr val="32302A"/>
                </a:solidFill>
                <a:ea typeface="ＭＳ Ｐゴシック" pitchFamily="-107" charset="-128"/>
                <a:cs typeface="ＭＳ Ｐゴシック" pitchFamily="-107" charset="-128"/>
              </a:rPr>
              <a:t>a </a:t>
            </a:r>
            <a:r>
              <a:rPr lang="en-US" sz="2500" dirty="0">
                <a:solidFill>
                  <a:srgbClr val="32302A"/>
                </a:solidFill>
                <a:ea typeface="ＭＳ Ｐゴシック" pitchFamily="-107" charset="-128"/>
                <a:cs typeface="ＭＳ Ｐゴシック" pitchFamily="-107" charset="-128"/>
              </a:rPr>
              <a:t>bankruptcy process capable of weeding out inefficient producers.</a:t>
            </a:r>
          </a:p>
          <a:p>
            <a:pPr lvl="1">
              <a:lnSpc>
                <a:spcPct val="90000"/>
              </a:lnSpc>
            </a:pPr>
            <a:r>
              <a:rPr lang="en-US" sz="2500" dirty="0">
                <a:solidFill>
                  <a:srgbClr val="32302A"/>
                </a:solidFill>
                <a:ea typeface="ＭＳ Ｐゴシック" pitchFamily="-107" charset="-128"/>
                <a:cs typeface="ＭＳ Ｐゴシック" pitchFamily="-107" charset="-128"/>
              </a:rPr>
              <a:t>Public-sector managers are seldom in a position to gain personally from measures that reduce costs.</a:t>
            </a:r>
          </a:p>
          <a:p>
            <a:pPr lvl="1">
              <a:lnSpc>
                <a:spcPct val="90000"/>
              </a:lnSpc>
            </a:pPr>
            <a:r>
              <a:rPr lang="en-US" sz="2500" dirty="0">
                <a:solidFill>
                  <a:srgbClr val="32302A"/>
                </a:solidFill>
                <a:ea typeface="ＭＳ Ｐゴシック" pitchFamily="-107" charset="-128"/>
                <a:cs typeface="ＭＳ Ｐゴシック" pitchFamily="-107" charset="-128"/>
              </a:rPr>
              <a:t>Because public officials and bureau managers spend other people’s money, they have less incentive to be cost-conscious</a:t>
            </a:r>
            <a:r>
              <a:rPr lang="en-US" sz="2500" dirty="0" smtClean="0">
                <a:solidFill>
                  <a:srgbClr val="32302A"/>
                </a:solidFill>
                <a:ea typeface="ＭＳ Ｐゴシック" pitchFamily="-107" charset="-128"/>
                <a:cs typeface="ＭＳ Ｐゴシック" pitchFamily="-107" charset="-128"/>
              </a:rPr>
              <a:t>.</a:t>
            </a:r>
            <a:endParaRPr lang="en-US" sz="2500"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04114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4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Horizontal)">
                                      <p:cBhvr>
                                        <p:cTn id="15" dur="500"/>
                                        <p:tgtEl>
                                          <p:spTgt spid="3">
                                            <p:txEl>
                                              <p:pRg st="2" end="2"/>
                                            </p:txEl>
                                          </p:spTgt>
                                        </p:tgtEl>
                                      </p:cBhvr>
                                    </p:animEffect>
                                  </p:childTnLst>
                                </p:cTn>
                              </p:par>
                            </p:childTnLst>
                          </p:cTn>
                        </p:par>
                        <p:par>
                          <p:cTn id="16" fill="hold">
                            <p:stCondLst>
                              <p:cond delay="1500"/>
                            </p:stCondLst>
                            <p:childTnLst>
                              <p:par>
                                <p:cTn id="17" presetID="16" presetClass="entr" presetSubtype="4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015" y="1821649"/>
            <a:ext cx="8138160" cy="1864086"/>
          </a:xfrm>
        </p:spPr>
        <p:txBody>
          <a:bodyPr anchor="ctr"/>
          <a:lstStyle/>
          <a:p>
            <a:r>
              <a:rPr lang="en-US" sz="4000" dirty="0"/>
              <a:t>Political Favoritism, Crony Capitalism, and Government Failure </a:t>
            </a:r>
          </a:p>
        </p:txBody>
      </p:sp>
    </p:spTree>
    <p:extLst>
      <p:ext uri="{BB962C8B-B14F-4D97-AF65-F5344CB8AC3E}">
        <p14:creationId xmlns:p14="http://schemas.microsoft.com/office/powerpoint/2010/main" val="3206259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a:t>What is “Crony Capitalism?”</a:t>
            </a:r>
          </a:p>
        </p:txBody>
      </p:sp>
      <p:sp>
        <p:nvSpPr>
          <p:cNvPr id="5" name="Rounded Rectangle 4"/>
          <p:cNvSpPr/>
          <p:nvPr/>
        </p:nvSpPr>
        <p:spPr>
          <a:xfrm>
            <a:off x="91440" y="1604075"/>
            <a:ext cx="8932985" cy="424250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44185"/>
            <a:ext cx="8883750" cy="3772464"/>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Crony capitalism</a:t>
            </a:r>
            <a:r>
              <a:rPr lang="en-US" dirty="0">
                <a:solidFill>
                  <a:srgbClr val="32302A"/>
                </a:solidFill>
                <a:ea typeface="ＭＳ Ｐゴシック" pitchFamily="-107" charset="-128"/>
                <a:cs typeface="ＭＳ Ｐゴシック" pitchFamily="-107" charset="-128"/>
              </a:rPr>
              <a:t> is the situation </a:t>
            </a:r>
            <a:r>
              <a:rPr lang="en-US" dirty="0" smtClean="0">
                <a:solidFill>
                  <a:srgbClr val="32302A"/>
                </a:solidFill>
                <a:ea typeface="ＭＳ Ｐゴシック" pitchFamily="-107" charset="-128"/>
                <a:cs typeface="ＭＳ Ｐゴシック" pitchFamily="-107" charset="-128"/>
              </a:rPr>
              <a:t>where … </a:t>
            </a:r>
            <a:endParaRPr lang="en-US" dirty="0">
              <a:solidFill>
                <a:srgbClr val="32302A"/>
              </a:solidFill>
              <a:ea typeface="ＭＳ Ｐゴシック" pitchFamily="-107" charset="-128"/>
              <a:cs typeface="ＭＳ Ｐゴシック" pitchFamily="-107" charset="-128"/>
            </a:endParaRPr>
          </a:p>
          <a:p>
            <a:pPr lvl="1">
              <a:lnSpc>
                <a:spcPct val="90000"/>
              </a:lnSpc>
            </a:pPr>
            <a:r>
              <a:rPr lang="en-US" dirty="0">
                <a:solidFill>
                  <a:srgbClr val="32302A"/>
                </a:solidFill>
                <a:ea typeface="ＭＳ Ｐゴシック" pitchFamily="-107" charset="-128"/>
                <a:cs typeface="ＭＳ Ｐゴシック" pitchFamily="-107" charset="-128"/>
              </a:rPr>
              <a:t>political decision-makers direct subsidies, grants,  tax breaks, and regulatory favors  toward businesses willing to provide them with campaign funds and other forms of political support.</a:t>
            </a:r>
          </a:p>
          <a:p>
            <a:pPr lvl="1">
              <a:lnSpc>
                <a:spcPct val="90000"/>
              </a:lnSpc>
            </a:pPr>
            <a:r>
              <a:rPr lang="en-US" dirty="0">
                <a:solidFill>
                  <a:srgbClr val="32302A"/>
                </a:solidFill>
                <a:ea typeface="ＭＳ Ｐゴシック" pitchFamily="-107" charset="-128"/>
                <a:cs typeface="ＭＳ Ｐゴシック" pitchFamily="-107" charset="-128"/>
              </a:rPr>
              <a:t>It is a natural outgrowth of increases in government spending, constant changes in taxes, and expansion in regulation.</a:t>
            </a:r>
          </a:p>
        </p:txBody>
      </p:sp>
    </p:spTree>
    <p:extLst>
      <p:ext uri="{BB962C8B-B14F-4D97-AF65-F5344CB8AC3E}">
        <p14:creationId xmlns:p14="http://schemas.microsoft.com/office/powerpoint/2010/main" val="247237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375213"/>
            <a:ext cx="8904855" cy="661775"/>
          </a:xfrm>
        </p:spPr>
        <p:txBody>
          <a:bodyPr/>
          <a:lstStyle/>
          <a:p>
            <a:r>
              <a:rPr lang="en-US" dirty="0"/>
              <a:t>“Bootleggers and Baptists”</a:t>
            </a:r>
          </a:p>
        </p:txBody>
      </p:sp>
      <p:sp>
        <p:nvSpPr>
          <p:cNvPr id="5" name="Rounded Rectangle 4"/>
          <p:cNvSpPr/>
          <p:nvPr/>
        </p:nvSpPr>
        <p:spPr>
          <a:xfrm>
            <a:off x="91440" y="1036988"/>
            <a:ext cx="8932985" cy="473985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078508"/>
            <a:ext cx="8883750" cy="4152173"/>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Crony Capitalism is often driven by the </a:t>
            </a:r>
            <a:r>
              <a:rPr lang="en-US" sz="2600" b="1" i="1" dirty="0" smtClean="0">
                <a:solidFill>
                  <a:srgbClr val="32302A"/>
                </a:solidFill>
                <a:ea typeface="ＭＳ Ｐゴシック" pitchFamily="-107" charset="-128"/>
                <a:cs typeface="ＭＳ Ｐゴシック" pitchFamily="-107" charset="-128"/>
              </a:rPr>
              <a:t>bootlegger–Baptist </a:t>
            </a:r>
            <a:r>
              <a:rPr lang="en-US" sz="2600" dirty="0">
                <a:solidFill>
                  <a:srgbClr val="32302A"/>
                </a:solidFill>
                <a:ea typeface="ＭＳ Ｐゴシック" pitchFamily="-107" charset="-128"/>
                <a:cs typeface="ＭＳ Ｐゴシック" pitchFamily="-107" charset="-128"/>
              </a:rPr>
              <a:t>strategy: greedy action packaged as moral behavior.</a:t>
            </a:r>
          </a:p>
          <a:p>
            <a:pPr lvl="1">
              <a:lnSpc>
                <a:spcPct val="90000"/>
              </a:lnSpc>
            </a:pPr>
            <a:r>
              <a:rPr lang="en-US" dirty="0">
                <a:solidFill>
                  <a:srgbClr val="32302A"/>
                </a:solidFill>
                <a:ea typeface="ＭＳ Ｐゴシック" pitchFamily="-107" charset="-128"/>
                <a:cs typeface="ＭＳ Ｐゴシック" pitchFamily="-107" charset="-128"/>
              </a:rPr>
              <a:t>Opportunistic rent-seekers often frame their programs in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a </a:t>
            </a:r>
            <a:r>
              <a:rPr lang="en-US" dirty="0">
                <a:solidFill>
                  <a:srgbClr val="32302A"/>
                </a:solidFill>
                <a:ea typeface="ＭＳ Ｐゴシック" pitchFamily="-107" charset="-128"/>
                <a:cs typeface="ＭＳ Ｐゴシック" pitchFamily="-107" charset="-128"/>
              </a:rPr>
              <a:t>manner designed to attract support from naïve idealists. </a:t>
            </a:r>
          </a:p>
          <a:p>
            <a:pPr lvl="1">
              <a:lnSpc>
                <a:spcPct val="90000"/>
              </a:lnSpc>
            </a:pPr>
            <a:r>
              <a:rPr lang="en-US" dirty="0">
                <a:solidFill>
                  <a:srgbClr val="32302A"/>
                </a:solidFill>
                <a:ea typeface="ＭＳ Ｐゴシック" pitchFamily="-107" charset="-128"/>
                <a:cs typeface="ＭＳ Ｐゴシック" pitchFamily="-107" charset="-128"/>
              </a:rPr>
              <a:t>They argue their programs will enhance child safety, promote energy independence, save family farms, or some other widely supported goal. </a:t>
            </a:r>
          </a:p>
          <a:p>
            <a:pPr lvl="1">
              <a:lnSpc>
                <a:spcPct val="90000"/>
              </a:lnSpc>
            </a:pPr>
            <a:r>
              <a:rPr lang="en-US" dirty="0">
                <a:solidFill>
                  <a:srgbClr val="32302A"/>
                </a:solidFill>
                <a:ea typeface="ＭＳ Ｐゴシック" pitchFamily="-107" charset="-128"/>
                <a:cs typeface="ＭＳ Ｐゴシック" pitchFamily="-107" charset="-128"/>
              </a:rPr>
              <a:t>But when one looks below the surface, one discovers that these programs are about government favoritism providing handsome profits to the well organized special interest groups.	</a:t>
            </a:r>
          </a:p>
        </p:txBody>
      </p:sp>
    </p:spTree>
    <p:extLst>
      <p:ext uri="{BB962C8B-B14F-4D97-AF65-F5344CB8AC3E}">
        <p14:creationId xmlns:p14="http://schemas.microsoft.com/office/powerpoint/2010/main" val="332108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375213"/>
            <a:ext cx="8904855" cy="661775"/>
          </a:xfrm>
        </p:spPr>
        <p:txBody>
          <a:bodyPr/>
          <a:lstStyle/>
          <a:p>
            <a:r>
              <a:rPr lang="en-US" dirty="0"/>
              <a:t>“Bootleggers and Baptists”</a:t>
            </a:r>
          </a:p>
        </p:txBody>
      </p:sp>
      <p:sp>
        <p:nvSpPr>
          <p:cNvPr id="5" name="Rounded Rectangle 4"/>
          <p:cNvSpPr/>
          <p:nvPr/>
        </p:nvSpPr>
        <p:spPr>
          <a:xfrm>
            <a:off x="91440" y="1036988"/>
            <a:ext cx="8932985" cy="473985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024265"/>
            <a:ext cx="8883750" cy="4152173"/>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Bootlegger—Baptist examples include: </a:t>
            </a:r>
          </a:p>
          <a:p>
            <a:pPr lvl="1">
              <a:lnSpc>
                <a:spcPct val="90000"/>
              </a:lnSpc>
            </a:pPr>
            <a:r>
              <a:rPr lang="en-US" u="sng" dirty="0">
                <a:solidFill>
                  <a:srgbClr val="32302A"/>
                </a:solidFill>
                <a:ea typeface="ＭＳ Ｐゴシック" pitchFamily="-107" charset="-128"/>
                <a:cs typeface="ＭＳ Ｐゴシック" pitchFamily="-107" charset="-128"/>
              </a:rPr>
              <a:t>Mattel</a:t>
            </a:r>
            <a:r>
              <a:rPr lang="en-US" dirty="0">
                <a:solidFill>
                  <a:srgbClr val="32302A"/>
                </a:solidFill>
                <a:ea typeface="ＭＳ Ｐゴシック" pitchFamily="-107" charset="-128"/>
                <a:cs typeface="ＭＳ Ｐゴシック" pitchFamily="-107" charset="-128"/>
              </a:rPr>
              <a:t> incorporating costly testing procedures into the Consumer Product Safety Improvement Act of 2008. </a:t>
            </a:r>
            <a:endParaRPr lang="en-US" dirty="0" smtClean="0">
              <a:solidFill>
                <a:srgbClr val="32302A"/>
              </a:solidFill>
              <a:ea typeface="ＭＳ Ｐゴシック" pitchFamily="-107" charset="-128"/>
              <a:cs typeface="ＭＳ Ｐゴシック" pitchFamily="-107" charset="-128"/>
            </a:endParaRPr>
          </a:p>
          <a:p>
            <a:pPr lvl="2">
              <a:lnSpc>
                <a:spcPct val="90000"/>
              </a:lnSpc>
            </a:pPr>
            <a:r>
              <a:rPr lang="en-US" dirty="0" smtClean="0">
                <a:solidFill>
                  <a:srgbClr val="32302A"/>
                </a:solidFill>
                <a:ea typeface="ＭＳ Ｐゴシック" pitchFamily="-107" charset="-128"/>
                <a:cs typeface="ＭＳ Ｐゴシック" pitchFamily="-107" charset="-128"/>
              </a:rPr>
              <a:t>The </a:t>
            </a:r>
            <a:r>
              <a:rPr lang="en-US" dirty="0">
                <a:solidFill>
                  <a:srgbClr val="32302A"/>
                </a:solidFill>
                <a:ea typeface="ＭＳ Ｐゴシック" pitchFamily="-107" charset="-128"/>
                <a:cs typeface="ＭＳ Ｐゴシック" pitchFamily="-107" charset="-128"/>
              </a:rPr>
              <a:t>action increased the costs of rivals and drove used toy sellers like Goodwill out of the market.</a:t>
            </a:r>
          </a:p>
          <a:p>
            <a:pPr lvl="1">
              <a:lnSpc>
                <a:spcPct val="90000"/>
              </a:lnSpc>
            </a:pPr>
            <a:r>
              <a:rPr lang="en-US" u="sng" dirty="0">
                <a:solidFill>
                  <a:srgbClr val="32302A"/>
                </a:solidFill>
                <a:ea typeface="ＭＳ Ｐゴシック" pitchFamily="-107" charset="-128"/>
                <a:cs typeface="ＭＳ Ｐゴシック" pitchFamily="-107" charset="-128"/>
              </a:rPr>
              <a:t>General Electric</a:t>
            </a:r>
            <a:r>
              <a:rPr lang="en-US" dirty="0">
                <a:solidFill>
                  <a:srgbClr val="32302A"/>
                </a:solidFill>
                <a:ea typeface="ＭＳ Ｐゴシック" pitchFamily="-107" charset="-128"/>
                <a:cs typeface="ＭＳ Ｐゴシック" pitchFamily="-107" charset="-128"/>
              </a:rPr>
              <a:t> partners with </a:t>
            </a:r>
            <a:r>
              <a:rPr lang="en-US" dirty="0" smtClean="0">
                <a:solidFill>
                  <a:srgbClr val="32302A"/>
                </a:solidFill>
                <a:ea typeface="ＭＳ Ｐゴシック" pitchFamily="-107" charset="-128"/>
                <a:cs typeface="ＭＳ Ｐゴシック" pitchFamily="-107" charset="-128"/>
              </a:rPr>
              <a:t>environmentalists to advocate </a:t>
            </a:r>
            <a:r>
              <a:rPr lang="en-US" dirty="0">
                <a:solidFill>
                  <a:srgbClr val="32302A"/>
                </a:solidFill>
                <a:ea typeface="ＭＳ Ｐゴシック" pitchFamily="-107" charset="-128"/>
                <a:cs typeface="ＭＳ Ｐゴシック" pitchFamily="-107" charset="-128"/>
              </a:rPr>
              <a:t>subsidies and tax breaks for alternative energy sources. </a:t>
            </a:r>
            <a:endParaRPr lang="en-US" dirty="0" smtClean="0">
              <a:solidFill>
                <a:srgbClr val="32302A"/>
              </a:solidFill>
              <a:ea typeface="ＭＳ Ｐゴシック" pitchFamily="-107" charset="-128"/>
              <a:cs typeface="ＭＳ Ｐゴシック" pitchFamily="-107" charset="-128"/>
            </a:endParaRPr>
          </a:p>
          <a:p>
            <a:pPr lvl="2">
              <a:lnSpc>
                <a:spcPct val="90000"/>
              </a:lnSpc>
            </a:pPr>
            <a:r>
              <a:rPr lang="en-US" dirty="0" smtClean="0">
                <a:solidFill>
                  <a:srgbClr val="32302A"/>
                </a:solidFill>
                <a:ea typeface="ＭＳ Ｐゴシック" pitchFamily="-107" charset="-128"/>
                <a:cs typeface="ＭＳ Ｐゴシック" pitchFamily="-107" charset="-128"/>
              </a:rPr>
              <a:t>This </a:t>
            </a:r>
            <a:r>
              <a:rPr lang="en-US" dirty="0">
                <a:solidFill>
                  <a:srgbClr val="32302A"/>
                </a:solidFill>
                <a:ea typeface="ＭＳ Ｐゴシック" pitchFamily="-107" charset="-128"/>
                <a:cs typeface="ＭＳ Ｐゴシック" pitchFamily="-107" charset="-128"/>
              </a:rPr>
              <a:t>government favoritism increased demand for GE turbine engines, solar panels, and wind farms. </a:t>
            </a:r>
            <a:endParaRPr lang="en-US" dirty="0" smtClean="0">
              <a:solidFill>
                <a:srgbClr val="32302A"/>
              </a:solidFill>
              <a:ea typeface="ＭＳ Ｐゴシック" pitchFamily="-107" charset="-128"/>
              <a:cs typeface="ＭＳ Ｐゴシック" pitchFamily="-107" charset="-128"/>
            </a:endParaRPr>
          </a:p>
          <a:p>
            <a:pPr lvl="2">
              <a:lnSpc>
                <a:spcPct val="90000"/>
              </a:lnSpc>
            </a:pPr>
            <a:r>
              <a:rPr lang="en-US" dirty="0" smtClean="0">
                <a:solidFill>
                  <a:srgbClr val="32302A"/>
                </a:solidFill>
                <a:ea typeface="ＭＳ Ｐゴシック" pitchFamily="-107" charset="-128"/>
                <a:cs typeface="ＭＳ Ｐゴシック" pitchFamily="-107" charset="-128"/>
              </a:rPr>
              <a:t>Result</a:t>
            </a:r>
            <a:r>
              <a:rPr lang="en-US" dirty="0">
                <a:solidFill>
                  <a:srgbClr val="32302A"/>
                </a:solidFill>
                <a:ea typeface="ＭＳ Ｐゴシック" pitchFamily="-107" charset="-128"/>
                <a:cs typeface="ＭＳ Ｐゴシック" pitchFamily="-107" charset="-128"/>
              </a:rPr>
              <a:t>: GE earned $15 billion in 2010 and paid zero corporate income taxes.</a:t>
            </a:r>
          </a:p>
        </p:txBody>
      </p:sp>
    </p:spTree>
    <p:extLst>
      <p:ext uri="{BB962C8B-B14F-4D97-AF65-F5344CB8AC3E}">
        <p14:creationId xmlns:p14="http://schemas.microsoft.com/office/powerpoint/2010/main" val="57163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150492"/>
            <a:ext cx="8904855" cy="1283101"/>
          </a:xfrm>
        </p:spPr>
        <p:txBody>
          <a:bodyPr/>
          <a:lstStyle/>
          <a:p>
            <a:r>
              <a:rPr lang="fr-FR" dirty="0" err="1"/>
              <a:t>Market</a:t>
            </a:r>
            <a:r>
              <a:rPr lang="fr-FR" dirty="0"/>
              <a:t> </a:t>
            </a:r>
            <a:r>
              <a:rPr lang="fr-FR" dirty="0" smtClean="0"/>
              <a:t>Entrepreneurs </a:t>
            </a:r>
            <a:br>
              <a:rPr lang="fr-FR" dirty="0" smtClean="0"/>
            </a:br>
            <a:r>
              <a:rPr lang="fr-FR" dirty="0" smtClean="0"/>
              <a:t>versus </a:t>
            </a:r>
            <a:r>
              <a:rPr lang="fr-FR" dirty="0" err="1" smtClean="0"/>
              <a:t>Crony</a:t>
            </a:r>
            <a:r>
              <a:rPr lang="fr-FR" dirty="0" smtClean="0"/>
              <a:t> </a:t>
            </a:r>
            <a:r>
              <a:rPr lang="fr-FR" dirty="0" err="1" smtClean="0"/>
              <a:t>Capitalists</a:t>
            </a:r>
            <a:endParaRPr lang="fr-FR" dirty="0"/>
          </a:p>
        </p:txBody>
      </p:sp>
      <p:sp>
        <p:nvSpPr>
          <p:cNvPr id="5" name="Rounded Rectangle 4"/>
          <p:cNvSpPr/>
          <p:nvPr/>
        </p:nvSpPr>
        <p:spPr>
          <a:xfrm>
            <a:off x="91440" y="1596326"/>
            <a:ext cx="8932985" cy="41805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20938"/>
            <a:ext cx="8883750" cy="4004935"/>
          </a:xfrm>
        </p:spPr>
        <p:txBody>
          <a:bodyPr/>
          <a:lstStyle/>
          <a:p>
            <a:pPr>
              <a:lnSpc>
                <a:spcPct val="90000"/>
              </a:lnSpc>
            </a:pPr>
            <a:r>
              <a:rPr lang="en-US" sz="2600" i="1" dirty="0">
                <a:solidFill>
                  <a:srgbClr val="32302A"/>
                </a:solidFill>
                <a:ea typeface="ＭＳ Ｐゴシック" pitchFamily="-107" charset="-128"/>
                <a:cs typeface="ＭＳ Ｐゴシック" pitchFamily="-107" charset="-128"/>
              </a:rPr>
              <a:t>Market entrepreneurs</a:t>
            </a:r>
            <a:r>
              <a:rPr lang="en-US" sz="2600" dirty="0">
                <a:solidFill>
                  <a:srgbClr val="32302A"/>
                </a:solidFill>
                <a:ea typeface="ＭＳ Ｐゴシック" pitchFamily="-107" charset="-128"/>
                <a:cs typeface="ＭＳ Ｐゴシック" pitchFamily="-107" charset="-128"/>
              </a:rPr>
              <a:t> get ahead by providing  consumers </a:t>
            </a:r>
            <a:r>
              <a:rPr lang="en-US" sz="2600" dirty="0" smtClean="0">
                <a:solidFill>
                  <a:srgbClr val="32302A"/>
                </a:solidFill>
                <a:ea typeface="ＭＳ Ｐゴシック" pitchFamily="-107" charset="-128"/>
                <a:cs typeface="ＭＳ Ｐゴシック" pitchFamily="-107" charset="-128"/>
              </a:rPr>
              <a:t/>
            </a:r>
            <a:br>
              <a:rPr lang="en-US" sz="2600" dirty="0" smtClean="0">
                <a:solidFill>
                  <a:srgbClr val="32302A"/>
                </a:solidFill>
                <a:ea typeface="ＭＳ Ｐゴシック" pitchFamily="-107" charset="-128"/>
                <a:cs typeface="ＭＳ Ｐゴシック" pitchFamily="-107" charset="-128"/>
              </a:rPr>
            </a:br>
            <a:r>
              <a:rPr lang="en-US" sz="2600" dirty="0" smtClean="0">
                <a:solidFill>
                  <a:srgbClr val="32302A"/>
                </a:solidFill>
                <a:ea typeface="ＭＳ Ｐゴシック" pitchFamily="-107" charset="-128"/>
                <a:cs typeface="ＭＳ Ｐゴシック" pitchFamily="-107" charset="-128"/>
              </a:rPr>
              <a:t>with </a:t>
            </a:r>
            <a:r>
              <a:rPr lang="en-US" sz="2600" dirty="0">
                <a:solidFill>
                  <a:srgbClr val="32302A"/>
                </a:solidFill>
                <a:ea typeface="ＭＳ Ｐゴシック" pitchFamily="-107" charset="-128"/>
                <a:cs typeface="ＭＳ Ｐゴシック" pitchFamily="-107" charset="-128"/>
              </a:rPr>
              <a:t>products that are more highly valued than the resources required for their production.</a:t>
            </a:r>
          </a:p>
          <a:p>
            <a:pPr>
              <a:lnSpc>
                <a:spcPct val="90000"/>
              </a:lnSpc>
            </a:pPr>
            <a:r>
              <a:rPr lang="en-US" sz="2600" i="1" dirty="0">
                <a:solidFill>
                  <a:srgbClr val="32302A"/>
                </a:solidFill>
                <a:ea typeface="ＭＳ Ｐゴシック" pitchFamily="-107" charset="-128"/>
                <a:cs typeface="ＭＳ Ｐゴシック" pitchFamily="-107" charset="-128"/>
              </a:rPr>
              <a:t>Crony capitalists</a:t>
            </a:r>
            <a:r>
              <a:rPr lang="en-US" sz="2600" dirty="0">
                <a:solidFill>
                  <a:srgbClr val="32302A"/>
                </a:solidFill>
                <a:ea typeface="ＭＳ Ｐゴシック" pitchFamily="-107" charset="-128"/>
                <a:cs typeface="ＭＳ Ｐゴシック" pitchFamily="-107" charset="-128"/>
              </a:rPr>
              <a:t> get ahead by providing political players </a:t>
            </a:r>
            <a:r>
              <a:rPr lang="en-US" sz="2600" dirty="0" smtClean="0">
                <a:solidFill>
                  <a:srgbClr val="32302A"/>
                </a:solidFill>
                <a:ea typeface="ＭＳ Ｐゴシック" pitchFamily="-107" charset="-128"/>
                <a:cs typeface="ＭＳ Ｐゴシック" pitchFamily="-107" charset="-128"/>
              </a:rPr>
              <a:t/>
            </a:r>
            <a:br>
              <a:rPr lang="en-US" sz="2600" dirty="0" smtClean="0">
                <a:solidFill>
                  <a:srgbClr val="32302A"/>
                </a:solidFill>
                <a:ea typeface="ＭＳ Ｐゴシック" pitchFamily="-107" charset="-128"/>
                <a:cs typeface="ＭＳ Ｐゴシック" pitchFamily="-107" charset="-128"/>
              </a:rPr>
            </a:br>
            <a:r>
              <a:rPr lang="en-US" sz="2600" dirty="0" smtClean="0">
                <a:solidFill>
                  <a:srgbClr val="32302A"/>
                </a:solidFill>
                <a:ea typeface="ＭＳ Ｐゴシック" pitchFamily="-107" charset="-128"/>
                <a:cs typeface="ＭＳ Ｐゴシック" pitchFamily="-107" charset="-128"/>
              </a:rPr>
              <a:t>with </a:t>
            </a:r>
            <a:r>
              <a:rPr lang="en-US" sz="2600" dirty="0">
                <a:solidFill>
                  <a:srgbClr val="32302A"/>
                </a:solidFill>
                <a:ea typeface="ＭＳ Ｐゴシック" pitchFamily="-107" charset="-128"/>
                <a:cs typeface="ＭＳ Ｐゴシック" pitchFamily="-107" charset="-128"/>
              </a:rPr>
              <a:t>campaign contributions and other political resources </a:t>
            </a:r>
            <a:r>
              <a:rPr lang="en-US" sz="2600" dirty="0" smtClean="0">
                <a:solidFill>
                  <a:srgbClr val="32302A"/>
                </a:solidFill>
                <a:ea typeface="ＭＳ Ｐゴシック" pitchFamily="-107" charset="-128"/>
                <a:cs typeface="ＭＳ Ｐゴシック" pitchFamily="-107" charset="-128"/>
              </a:rPr>
              <a:t/>
            </a:r>
            <a:br>
              <a:rPr lang="en-US" sz="2600" dirty="0" smtClean="0">
                <a:solidFill>
                  <a:srgbClr val="32302A"/>
                </a:solidFill>
                <a:ea typeface="ＭＳ Ｐゴシック" pitchFamily="-107" charset="-128"/>
                <a:cs typeface="ＭＳ Ｐゴシック" pitchFamily="-107" charset="-128"/>
              </a:rPr>
            </a:br>
            <a:r>
              <a:rPr lang="en-US" sz="2600" dirty="0" smtClean="0">
                <a:solidFill>
                  <a:srgbClr val="32302A"/>
                </a:solidFill>
                <a:ea typeface="ＭＳ Ｐゴシック" pitchFamily="-107" charset="-128"/>
                <a:cs typeface="ＭＳ Ｐゴシック" pitchFamily="-107" charset="-128"/>
              </a:rPr>
              <a:t>in </a:t>
            </a:r>
            <a:r>
              <a:rPr lang="en-US" sz="2600" dirty="0">
                <a:solidFill>
                  <a:srgbClr val="32302A"/>
                </a:solidFill>
                <a:ea typeface="ＭＳ Ｐゴシック" pitchFamily="-107" charset="-128"/>
                <a:cs typeface="ＭＳ Ｐゴシック" pitchFamily="-107" charset="-128"/>
              </a:rPr>
              <a:t>exchange for government contracts, subsidies, tax benefits, and other forms of political favoritism.  </a:t>
            </a:r>
          </a:p>
          <a:p>
            <a:pPr lvl="1">
              <a:lnSpc>
                <a:spcPct val="90000"/>
              </a:lnSpc>
            </a:pPr>
            <a:r>
              <a:rPr lang="en-US" dirty="0" smtClean="0">
                <a:solidFill>
                  <a:srgbClr val="32302A"/>
                </a:solidFill>
                <a:ea typeface="ＭＳ Ｐゴシック" pitchFamily="-107" charset="-128"/>
                <a:cs typeface="ＭＳ Ｐゴシック" pitchFamily="-107" charset="-128"/>
              </a:rPr>
              <a:t>Projects </a:t>
            </a:r>
            <a:r>
              <a:rPr lang="en-US" dirty="0">
                <a:solidFill>
                  <a:srgbClr val="32302A"/>
                </a:solidFill>
                <a:ea typeface="ＭＳ Ｐゴシック" pitchFamily="-107" charset="-128"/>
                <a:cs typeface="ＭＳ Ｐゴシック" pitchFamily="-107" charset="-128"/>
              </a:rPr>
              <a:t>of crony capitalists will often </a:t>
            </a:r>
            <a:r>
              <a:rPr lang="en-US" dirty="0" smtClean="0">
                <a:solidFill>
                  <a:srgbClr val="32302A"/>
                </a:solidFill>
                <a:ea typeface="ＭＳ Ｐゴシック" pitchFamily="-107" charset="-128"/>
                <a:cs typeface="ＭＳ Ｐゴシック" pitchFamily="-107" charset="-128"/>
              </a:rPr>
              <a:t>be counterproductive </a:t>
            </a:r>
            <a:endParaRPr lang="en-US" dirty="0">
              <a:solidFill>
                <a:srgbClr val="32302A"/>
              </a:solidFill>
              <a:ea typeface="ＭＳ Ｐゴシック" pitchFamily="-107" charset="-128"/>
              <a:cs typeface="ＭＳ Ｐゴシック" pitchFamily="-107" charset="-128"/>
            </a:endParaRPr>
          </a:p>
          <a:p>
            <a:pPr>
              <a:lnSpc>
                <a:spcPct val="90000"/>
              </a:lnSpc>
            </a:pPr>
            <a:r>
              <a:rPr lang="en-US" sz="2600" dirty="0">
                <a:solidFill>
                  <a:srgbClr val="32302A"/>
                </a:solidFill>
                <a:ea typeface="ＭＳ Ｐゴシック" pitchFamily="-107" charset="-128"/>
                <a:cs typeface="ＭＳ Ｐゴシック" pitchFamily="-107" charset="-128"/>
              </a:rPr>
              <a:t>Crony capitalism reflects government failure and undermines the legitimacy of the democratic political process.</a:t>
            </a:r>
          </a:p>
        </p:txBody>
      </p:sp>
    </p:spTree>
    <p:extLst>
      <p:ext uri="{BB962C8B-B14F-4D97-AF65-F5344CB8AC3E}">
        <p14:creationId xmlns:p14="http://schemas.microsoft.com/office/powerpoint/2010/main" val="305914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015" y="1821649"/>
            <a:ext cx="8138160" cy="1864086"/>
          </a:xfrm>
        </p:spPr>
        <p:txBody>
          <a:bodyPr anchor="ctr"/>
          <a:lstStyle/>
          <a:p>
            <a:r>
              <a:rPr lang="en-US" sz="4000" dirty="0"/>
              <a:t>The Economic Way of</a:t>
            </a:r>
            <a:br>
              <a:rPr lang="en-US" sz="4000" dirty="0"/>
            </a:br>
            <a:r>
              <a:rPr lang="en-US" sz="4000" dirty="0"/>
              <a:t>Thinking about Government</a:t>
            </a:r>
          </a:p>
        </p:txBody>
      </p:sp>
    </p:spTree>
    <p:extLst>
      <p:ext uri="{BB962C8B-B14F-4D97-AF65-F5344CB8AC3E}">
        <p14:creationId xmlns:p14="http://schemas.microsoft.com/office/powerpoint/2010/main" val="5115895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150492"/>
            <a:ext cx="8904855" cy="1283101"/>
          </a:xfrm>
        </p:spPr>
        <p:txBody>
          <a:bodyPr/>
          <a:lstStyle/>
          <a:p>
            <a:r>
              <a:rPr lang="en-US" dirty="0"/>
              <a:t>The Economic Way </a:t>
            </a:r>
            <a:br>
              <a:rPr lang="en-US" dirty="0"/>
            </a:br>
            <a:r>
              <a:rPr lang="en-US" dirty="0"/>
              <a:t>of Thinking About Government</a:t>
            </a:r>
          </a:p>
        </p:txBody>
      </p:sp>
      <p:sp>
        <p:nvSpPr>
          <p:cNvPr id="5" name="Rounded Rectangle 4"/>
          <p:cNvSpPr/>
          <p:nvPr/>
        </p:nvSpPr>
        <p:spPr>
          <a:xfrm>
            <a:off x="91440" y="1596326"/>
            <a:ext cx="8932985" cy="41805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20938"/>
            <a:ext cx="8883750" cy="4004935"/>
          </a:xfrm>
        </p:spPr>
        <p:txBody>
          <a:bodyPr/>
          <a:lstStyle/>
          <a:p>
            <a:pPr>
              <a:lnSpc>
                <a:spcPct val="90000"/>
              </a:lnSpc>
            </a:pPr>
            <a:r>
              <a:rPr lang="en-US" sz="2500" dirty="0">
                <a:solidFill>
                  <a:srgbClr val="32302A"/>
                </a:solidFill>
                <a:ea typeface="ＭＳ Ｐゴシック" pitchFamily="-107" charset="-128"/>
                <a:cs typeface="ＭＳ Ｐゴシック" pitchFamily="-107" charset="-128"/>
              </a:rPr>
              <a:t>Both markets and the political process will sometimes fail to allocate goods &amp; resources efficiently</a:t>
            </a:r>
            <a:r>
              <a:rPr lang="en-US" sz="2500" dirty="0" smtClean="0">
                <a:solidFill>
                  <a:srgbClr val="32302A"/>
                </a:solidFill>
                <a:ea typeface="ＭＳ Ｐゴシック" pitchFamily="-107" charset="-128"/>
                <a:cs typeface="ＭＳ Ｐゴシック" pitchFamily="-107" charset="-128"/>
              </a:rPr>
              <a:t>.</a:t>
            </a:r>
          </a:p>
          <a:p>
            <a:pPr>
              <a:lnSpc>
                <a:spcPct val="90000"/>
              </a:lnSpc>
            </a:pPr>
            <a:r>
              <a:rPr lang="en-US" sz="2500" dirty="0">
                <a:solidFill>
                  <a:srgbClr val="32302A"/>
                </a:solidFill>
                <a:ea typeface="ＭＳ Ｐゴシック" pitchFamily="-107" charset="-128"/>
                <a:cs typeface="ＭＳ Ｐゴシック" pitchFamily="-107" charset="-128"/>
              </a:rPr>
              <a:t>Public choice analysis suggests that there is sometimes a conflict between winning elections and following sound policies.</a:t>
            </a:r>
          </a:p>
          <a:p>
            <a:pPr>
              <a:lnSpc>
                <a:spcPct val="90000"/>
              </a:lnSpc>
            </a:pPr>
            <a:r>
              <a:rPr lang="en-US" sz="2500" dirty="0">
                <a:solidFill>
                  <a:srgbClr val="32302A"/>
                </a:solidFill>
                <a:ea typeface="ＭＳ Ｐゴシック" pitchFamily="-107" charset="-128"/>
                <a:cs typeface="ＭＳ Ｐゴシック" pitchFamily="-107" charset="-128"/>
              </a:rPr>
              <a:t>For some types of activities, there is reason to believe that the political action that will help one get elected will, at the same time, encourage counter-productive activities that reduce income levels.</a:t>
            </a:r>
          </a:p>
          <a:p>
            <a:pPr>
              <a:lnSpc>
                <a:spcPct val="90000"/>
              </a:lnSpc>
            </a:pPr>
            <a:r>
              <a:rPr lang="en-US" sz="2500" dirty="0">
                <a:solidFill>
                  <a:srgbClr val="32302A"/>
                </a:solidFill>
                <a:ea typeface="ＭＳ Ｐゴシック" pitchFamily="-107" charset="-128"/>
                <a:cs typeface="ＭＳ Ｐゴシック" pitchFamily="-107" charset="-128"/>
              </a:rPr>
              <a:t>Understanding the strengths and weaknesses of both sectors is important if we are going to improve our current economic institutions</a:t>
            </a:r>
            <a:r>
              <a:rPr lang="en-US" sz="2500" dirty="0" smtClean="0">
                <a:solidFill>
                  <a:srgbClr val="32302A"/>
                </a:solidFill>
                <a:ea typeface="ＭＳ Ｐゴシック" pitchFamily="-107" charset="-128"/>
                <a:cs typeface="ＭＳ Ｐゴシック" pitchFamily="-107" charset="-128"/>
              </a:rPr>
              <a:t>.</a:t>
            </a:r>
            <a:endParaRPr lang="en-US" sz="2500"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365754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anim calcmode="lin" valueType="num">
                                      <p:cBhvr>
                                        <p:cTn id="18"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9"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53" presetClass="entr" presetSubtype="528"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anim calcmode="lin" valueType="num">
                                      <p:cBhvr>
                                        <p:cTn id="26"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7"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par>
                          <p:cTn id="28" fill="hold">
                            <p:stCondLst>
                              <p:cond delay="1500"/>
                            </p:stCondLst>
                            <p:childTnLst>
                              <p:par>
                                <p:cTn id="29" presetID="53" presetClass="entr" presetSubtype="528"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anim calcmode="lin" valueType="num">
                                      <p:cBhvr>
                                        <p:cTn id="34"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5"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a:t>The Role of a Constitution</a:t>
            </a:r>
          </a:p>
        </p:txBody>
      </p:sp>
      <p:sp>
        <p:nvSpPr>
          <p:cNvPr id="5" name="Rounded Rectangle 4"/>
          <p:cNvSpPr/>
          <p:nvPr/>
        </p:nvSpPr>
        <p:spPr>
          <a:xfrm>
            <a:off x="91440" y="1604075"/>
            <a:ext cx="8932985" cy="424250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44185"/>
            <a:ext cx="8883750" cy="3772464"/>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Constitutions establish the procedures used </a:t>
            </a:r>
            <a:r>
              <a:rPr lang="en-US" sz="2600" dirty="0" smtClean="0">
                <a:solidFill>
                  <a:srgbClr val="32302A"/>
                </a:solidFill>
                <a:ea typeface="ＭＳ Ｐゴシック" pitchFamily="-107" charset="-128"/>
                <a:cs typeface="ＭＳ Ｐゴシック" pitchFamily="-107" charset="-128"/>
              </a:rPr>
              <a:t>to </a:t>
            </a:r>
            <a:r>
              <a:rPr lang="en-US" sz="2600" dirty="0">
                <a:solidFill>
                  <a:srgbClr val="32302A"/>
                </a:solidFill>
                <a:ea typeface="ＭＳ Ｐゴシック" pitchFamily="-107" charset="-128"/>
                <a:cs typeface="ＭＳ Ｐゴシック" pitchFamily="-107" charset="-128"/>
              </a:rPr>
              <a:t>make political decisions. They can also limit the activities of government.	</a:t>
            </a:r>
            <a:endParaRPr lang="en-US" sz="2600" dirty="0" smtClean="0">
              <a:solidFill>
                <a:srgbClr val="32302A"/>
              </a:solidFill>
              <a:ea typeface="ＭＳ Ｐゴシック" pitchFamily="-107" charset="-128"/>
              <a:cs typeface="ＭＳ Ｐゴシック" pitchFamily="-107" charset="-128"/>
            </a:endParaRPr>
          </a:p>
          <a:p>
            <a:pPr>
              <a:lnSpc>
                <a:spcPct val="90000"/>
              </a:lnSpc>
            </a:pPr>
            <a:r>
              <a:rPr lang="en-US" sz="2600" dirty="0">
                <a:solidFill>
                  <a:srgbClr val="32302A"/>
                </a:solidFill>
                <a:ea typeface="ＭＳ Ｐゴシック" pitchFamily="-107" charset="-128"/>
                <a:cs typeface="ＭＳ Ｐゴシック" pitchFamily="-107" charset="-128"/>
              </a:rPr>
              <a:t>The framers of the U.S. Constitution incorporated restraints on the economic role of government.</a:t>
            </a:r>
          </a:p>
          <a:p>
            <a:pPr>
              <a:lnSpc>
                <a:spcPct val="90000"/>
              </a:lnSpc>
            </a:pPr>
            <a:r>
              <a:rPr lang="en-US" sz="2600" dirty="0">
                <a:solidFill>
                  <a:srgbClr val="32302A"/>
                </a:solidFill>
                <a:ea typeface="ＭＳ Ｐゴシック" pitchFamily="-107" charset="-128"/>
                <a:cs typeface="ＭＳ Ｐゴシック" pitchFamily="-107" charset="-128"/>
              </a:rPr>
              <a:t>Public-choice study highlights the importance of constitutional rules and procedures capable of restraining government activities to those areas where it will promote prosperity.</a:t>
            </a:r>
          </a:p>
          <a:p>
            <a:pPr>
              <a:lnSpc>
                <a:spcPct val="90000"/>
              </a:lnSpc>
            </a:pPr>
            <a:r>
              <a:rPr lang="en-US" sz="2600" dirty="0">
                <a:solidFill>
                  <a:srgbClr val="32302A"/>
                </a:solidFill>
                <a:ea typeface="ＭＳ Ｐゴシック" pitchFamily="-107" charset="-128"/>
                <a:cs typeface="ＭＳ Ｐゴシック" pitchFamily="-107" charset="-128"/>
              </a:rPr>
              <a:t>The challenge before us is to develop constitutional rules and political institutions more consistent with economic efficiency and prosperity</a:t>
            </a:r>
            <a:r>
              <a:rPr lang="en-US" sz="2600" dirty="0" smtClean="0">
                <a:solidFill>
                  <a:srgbClr val="32302A"/>
                </a:solidFill>
                <a:ea typeface="ＭＳ Ｐゴシック" pitchFamily="-107" charset="-128"/>
                <a:cs typeface="ＭＳ Ｐゴシック" pitchFamily="-107" charset="-128"/>
              </a:rPr>
              <a:t>.</a:t>
            </a:r>
            <a:endParaRPr lang="en-US" sz="2600"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74428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914398"/>
            <a:ext cx="8932985" cy="499045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40783"/>
            <a:ext cx="8904855" cy="673615"/>
          </a:xfrm>
        </p:spPr>
        <p:txBody>
          <a:bodyPr/>
          <a:lstStyle/>
          <a:p>
            <a:r>
              <a:rPr lang="en-US" sz="3400" dirty="0" smtClean="0"/>
              <a:t>The Size of the US Government: 1930-2010</a:t>
            </a:r>
            <a:endParaRPr lang="en-US" sz="3400" dirty="0"/>
          </a:p>
        </p:txBody>
      </p:sp>
      <p:sp>
        <p:nvSpPr>
          <p:cNvPr id="7" name="Rectangle 3"/>
          <p:cNvSpPr>
            <a:spLocks noChangeArrowheads="1"/>
          </p:cNvSpPr>
          <p:nvPr/>
        </p:nvSpPr>
        <p:spPr bwMode="auto">
          <a:xfrm>
            <a:off x="1100997" y="914398"/>
            <a:ext cx="4891087"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8" name="Rectangle 4"/>
          <p:cNvSpPr>
            <a:spLocks noChangeArrowheads="1"/>
          </p:cNvSpPr>
          <p:nvPr/>
        </p:nvSpPr>
        <p:spPr bwMode="auto">
          <a:xfrm>
            <a:off x="1100997" y="914398"/>
            <a:ext cx="4891087"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 name="Rectangle 12"/>
          <p:cNvSpPr>
            <a:spLocks noChangeArrowheads="1"/>
          </p:cNvSpPr>
          <p:nvPr/>
        </p:nvSpPr>
        <p:spPr bwMode="auto">
          <a:xfrm>
            <a:off x="997809" y="1146173"/>
            <a:ext cx="0" cy="438150"/>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0" name="Rectangle 13"/>
          <p:cNvSpPr>
            <a:spLocks noChangeArrowheads="1"/>
          </p:cNvSpPr>
          <p:nvPr/>
        </p:nvSpPr>
        <p:spPr bwMode="auto">
          <a:xfrm>
            <a:off x="997809" y="1146173"/>
            <a:ext cx="0" cy="438150"/>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1" name="Rectangle 14"/>
          <p:cNvSpPr>
            <a:spLocks noChangeArrowheads="1"/>
          </p:cNvSpPr>
          <p:nvPr/>
        </p:nvSpPr>
        <p:spPr bwMode="auto">
          <a:xfrm>
            <a:off x="997809" y="1725610"/>
            <a:ext cx="0" cy="436563"/>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 name="Rectangle 15"/>
          <p:cNvSpPr>
            <a:spLocks noChangeArrowheads="1"/>
          </p:cNvSpPr>
          <p:nvPr/>
        </p:nvSpPr>
        <p:spPr bwMode="auto">
          <a:xfrm>
            <a:off x="997809" y="1725610"/>
            <a:ext cx="0" cy="436563"/>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 name="Rectangle 16"/>
          <p:cNvSpPr>
            <a:spLocks noChangeArrowheads="1"/>
          </p:cNvSpPr>
          <p:nvPr/>
        </p:nvSpPr>
        <p:spPr bwMode="auto">
          <a:xfrm>
            <a:off x="997809" y="2305048"/>
            <a:ext cx="0" cy="436562"/>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 name="Rectangle 17"/>
          <p:cNvSpPr>
            <a:spLocks noChangeArrowheads="1"/>
          </p:cNvSpPr>
          <p:nvPr/>
        </p:nvSpPr>
        <p:spPr bwMode="auto">
          <a:xfrm>
            <a:off x="997809" y="2305048"/>
            <a:ext cx="0" cy="436562"/>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 name="Rectangle 18"/>
          <p:cNvSpPr>
            <a:spLocks noChangeArrowheads="1"/>
          </p:cNvSpPr>
          <p:nvPr/>
        </p:nvSpPr>
        <p:spPr bwMode="auto">
          <a:xfrm>
            <a:off x="997809" y="2884485"/>
            <a:ext cx="0" cy="436563"/>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6" name="Rectangle 19"/>
          <p:cNvSpPr>
            <a:spLocks noChangeArrowheads="1"/>
          </p:cNvSpPr>
          <p:nvPr/>
        </p:nvSpPr>
        <p:spPr bwMode="auto">
          <a:xfrm>
            <a:off x="997809" y="2884485"/>
            <a:ext cx="0" cy="436563"/>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7" name="Rectangle 20"/>
          <p:cNvSpPr>
            <a:spLocks noChangeArrowheads="1"/>
          </p:cNvSpPr>
          <p:nvPr/>
        </p:nvSpPr>
        <p:spPr bwMode="auto">
          <a:xfrm>
            <a:off x="997809" y="3463923"/>
            <a:ext cx="0" cy="434975"/>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8" name="Rectangle 21"/>
          <p:cNvSpPr>
            <a:spLocks noChangeArrowheads="1"/>
          </p:cNvSpPr>
          <p:nvPr/>
        </p:nvSpPr>
        <p:spPr bwMode="auto">
          <a:xfrm>
            <a:off x="997809" y="3463923"/>
            <a:ext cx="0" cy="434975"/>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9" name="Rectangle 22"/>
          <p:cNvSpPr>
            <a:spLocks noChangeArrowheads="1"/>
          </p:cNvSpPr>
          <p:nvPr/>
        </p:nvSpPr>
        <p:spPr bwMode="auto">
          <a:xfrm>
            <a:off x="997809" y="4041773"/>
            <a:ext cx="0" cy="436562"/>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0" name="Rectangle 23"/>
          <p:cNvSpPr>
            <a:spLocks noChangeArrowheads="1"/>
          </p:cNvSpPr>
          <p:nvPr/>
        </p:nvSpPr>
        <p:spPr bwMode="auto">
          <a:xfrm>
            <a:off x="997809" y="4041773"/>
            <a:ext cx="0" cy="436562"/>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1" name="Rectangle 24"/>
          <p:cNvSpPr>
            <a:spLocks noChangeArrowheads="1"/>
          </p:cNvSpPr>
          <p:nvPr/>
        </p:nvSpPr>
        <p:spPr bwMode="auto">
          <a:xfrm>
            <a:off x="997809" y="4621210"/>
            <a:ext cx="0" cy="436563"/>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2" name="Rectangle 25"/>
          <p:cNvSpPr>
            <a:spLocks noChangeArrowheads="1"/>
          </p:cNvSpPr>
          <p:nvPr/>
        </p:nvSpPr>
        <p:spPr bwMode="auto">
          <a:xfrm>
            <a:off x="997809" y="4621210"/>
            <a:ext cx="0" cy="436563"/>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3" name="Rectangle 26"/>
          <p:cNvSpPr>
            <a:spLocks noChangeArrowheads="1"/>
          </p:cNvSpPr>
          <p:nvPr/>
        </p:nvSpPr>
        <p:spPr bwMode="auto">
          <a:xfrm>
            <a:off x="997809" y="5199060"/>
            <a:ext cx="0" cy="438150"/>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4" name="Rectangle 27"/>
          <p:cNvSpPr>
            <a:spLocks noChangeArrowheads="1"/>
          </p:cNvSpPr>
          <p:nvPr/>
        </p:nvSpPr>
        <p:spPr bwMode="auto">
          <a:xfrm>
            <a:off x="997809" y="5199060"/>
            <a:ext cx="0" cy="438150"/>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5" name="Rectangle 28"/>
          <p:cNvSpPr>
            <a:spLocks noChangeArrowheads="1"/>
          </p:cNvSpPr>
          <p:nvPr/>
        </p:nvSpPr>
        <p:spPr bwMode="auto">
          <a:xfrm>
            <a:off x="4234722" y="1303335"/>
            <a:ext cx="0" cy="228600"/>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6" name="Rectangle 29"/>
          <p:cNvSpPr>
            <a:spLocks noChangeArrowheads="1"/>
          </p:cNvSpPr>
          <p:nvPr/>
        </p:nvSpPr>
        <p:spPr bwMode="auto">
          <a:xfrm>
            <a:off x="4234722" y="1303335"/>
            <a:ext cx="0" cy="228600"/>
          </a:xfrm>
          <a:prstGeom prst="rect">
            <a:avLst/>
          </a:prstGeom>
          <a:solidFill>
            <a:srgbClr val="531475"/>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27" name="Rectangle 30"/>
          <p:cNvSpPr>
            <a:spLocks noChangeArrowheads="1"/>
          </p:cNvSpPr>
          <p:nvPr/>
        </p:nvSpPr>
        <p:spPr bwMode="auto">
          <a:xfrm>
            <a:off x="6154009" y="1541460"/>
            <a:ext cx="617157"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Federal</a:t>
            </a:r>
            <a:endParaRPr lang="en-US" sz="1600" b="0">
              <a:solidFill>
                <a:schemeClr val="tx1"/>
              </a:solidFill>
              <a:latin typeface="Times New Roman" pitchFamily="18" charset="0"/>
              <a:cs typeface="Times New Roman" pitchFamily="18" charset="0"/>
            </a:endParaRPr>
          </a:p>
        </p:txBody>
      </p:sp>
      <p:sp>
        <p:nvSpPr>
          <p:cNvPr id="28" name="Line 31"/>
          <p:cNvSpPr>
            <a:spLocks noChangeShapeType="1"/>
          </p:cNvSpPr>
          <p:nvPr/>
        </p:nvSpPr>
        <p:spPr bwMode="auto">
          <a:xfrm>
            <a:off x="1191484" y="1407168"/>
            <a:ext cx="0" cy="4414837"/>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9" name="Rectangle 34"/>
          <p:cNvSpPr>
            <a:spLocks noChangeArrowheads="1"/>
          </p:cNvSpPr>
          <p:nvPr/>
        </p:nvSpPr>
        <p:spPr bwMode="auto">
          <a:xfrm>
            <a:off x="5771422" y="1541460"/>
            <a:ext cx="301625" cy="304800"/>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0" name="Rectangle 35"/>
          <p:cNvSpPr>
            <a:spLocks noChangeArrowheads="1"/>
          </p:cNvSpPr>
          <p:nvPr/>
        </p:nvSpPr>
        <p:spPr bwMode="auto">
          <a:xfrm>
            <a:off x="5771422" y="1922460"/>
            <a:ext cx="301625" cy="304800"/>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1" name="Rectangle 36"/>
          <p:cNvSpPr>
            <a:spLocks noChangeArrowheads="1"/>
          </p:cNvSpPr>
          <p:nvPr/>
        </p:nvSpPr>
        <p:spPr bwMode="auto">
          <a:xfrm>
            <a:off x="6160359" y="1960560"/>
            <a:ext cx="1075615"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State &amp; local</a:t>
            </a:r>
            <a:endParaRPr lang="en-US" sz="1600" b="0">
              <a:solidFill>
                <a:schemeClr val="tx1"/>
              </a:solidFill>
              <a:latin typeface="Times New Roman" pitchFamily="18" charset="0"/>
              <a:cs typeface="Times New Roman" pitchFamily="18" charset="0"/>
            </a:endParaRPr>
          </a:p>
        </p:txBody>
      </p:sp>
      <p:sp>
        <p:nvSpPr>
          <p:cNvPr id="32" name="Rectangle 86"/>
          <p:cNvSpPr>
            <a:spLocks noChangeArrowheads="1"/>
          </p:cNvSpPr>
          <p:nvPr/>
        </p:nvSpPr>
        <p:spPr bwMode="auto">
          <a:xfrm>
            <a:off x="1528034" y="998535"/>
            <a:ext cx="4751301" cy="276999"/>
          </a:xfrm>
          <a:prstGeom prst="rect">
            <a:avLst/>
          </a:prstGeom>
          <a:noFill/>
          <a:ln w="9525">
            <a:noFill/>
            <a:miter lim="800000"/>
            <a:headEnd/>
            <a:tailEnd/>
          </a:ln>
        </p:spPr>
        <p:txBody>
          <a:bodyPr wrap="none" lIns="0" tIns="0" rIns="0" bIns="0">
            <a:prstTxWarp prst="textNoShape">
              <a:avLst/>
            </a:prstTxWarp>
            <a:spAutoFit/>
          </a:bodyPr>
          <a:lstStyle/>
          <a:p>
            <a:r>
              <a:rPr lang="en-US" b="1" i="1">
                <a:solidFill>
                  <a:srgbClr val="000000"/>
                </a:solidFill>
                <a:latin typeface="Times New Roman" pitchFamily="18" charset="0"/>
                <a:cs typeface="Times New Roman" pitchFamily="18" charset="0"/>
              </a:rPr>
              <a:t>Government Expenditures as a Share (%) of GDP</a:t>
            </a:r>
            <a:endParaRPr lang="en-US" sz="1600" b="1" i="1">
              <a:solidFill>
                <a:schemeClr val="tx1"/>
              </a:solidFill>
              <a:latin typeface="Times New Roman" pitchFamily="18" charset="0"/>
              <a:cs typeface="Times New Roman" pitchFamily="18" charset="0"/>
            </a:endParaRPr>
          </a:p>
        </p:txBody>
      </p:sp>
      <p:sp>
        <p:nvSpPr>
          <p:cNvPr id="33" name="Rectangle 5"/>
          <p:cNvSpPr>
            <a:spLocks noChangeArrowheads="1"/>
          </p:cNvSpPr>
          <p:nvPr/>
        </p:nvSpPr>
        <p:spPr bwMode="auto">
          <a:xfrm>
            <a:off x="639034" y="1543048"/>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1930</a:t>
            </a:r>
            <a:endParaRPr lang="en-US" sz="1600" b="0">
              <a:solidFill>
                <a:schemeClr val="tx1"/>
              </a:solidFill>
              <a:latin typeface="Times New Roman" pitchFamily="18" charset="0"/>
              <a:cs typeface="Times New Roman" pitchFamily="18" charset="0"/>
            </a:endParaRPr>
          </a:p>
        </p:txBody>
      </p:sp>
      <p:sp>
        <p:nvSpPr>
          <p:cNvPr id="34" name="Rectangle 6"/>
          <p:cNvSpPr>
            <a:spLocks noChangeArrowheads="1"/>
          </p:cNvSpPr>
          <p:nvPr/>
        </p:nvSpPr>
        <p:spPr bwMode="auto">
          <a:xfrm>
            <a:off x="639034" y="2031998"/>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1940</a:t>
            </a:r>
            <a:endParaRPr lang="en-US" sz="1600" b="0">
              <a:solidFill>
                <a:schemeClr val="tx1"/>
              </a:solidFill>
              <a:latin typeface="Times New Roman" pitchFamily="18" charset="0"/>
              <a:cs typeface="Times New Roman" pitchFamily="18" charset="0"/>
            </a:endParaRPr>
          </a:p>
        </p:txBody>
      </p:sp>
      <p:sp>
        <p:nvSpPr>
          <p:cNvPr id="35" name="Rectangle 7"/>
          <p:cNvSpPr>
            <a:spLocks noChangeArrowheads="1"/>
          </p:cNvSpPr>
          <p:nvPr/>
        </p:nvSpPr>
        <p:spPr bwMode="auto">
          <a:xfrm>
            <a:off x="639034" y="2519360"/>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1950</a:t>
            </a:r>
            <a:endParaRPr lang="en-US" sz="1600" b="0">
              <a:solidFill>
                <a:schemeClr val="tx1"/>
              </a:solidFill>
              <a:latin typeface="Times New Roman" pitchFamily="18" charset="0"/>
              <a:cs typeface="Times New Roman" pitchFamily="18" charset="0"/>
            </a:endParaRPr>
          </a:p>
        </p:txBody>
      </p:sp>
      <p:sp>
        <p:nvSpPr>
          <p:cNvPr id="36" name="Rectangle 8"/>
          <p:cNvSpPr>
            <a:spLocks noChangeArrowheads="1"/>
          </p:cNvSpPr>
          <p:nvPr/>
        </p:nvSpPr>
        <p:spPr bwMode="auto">
          <a:xfrm>
            <a:off x="639034" y="3502023"/>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1970</a:t>
            </a:r>
            <a:endParaRPr lang="en-US" sz="1600" b="0">
              <a:solidFill>
                <a:schemeClr val="tx1"/>
              </a:solidFill>
              <a:latin typeface="Times New Roman" pitchFamily="18" charset="0"/>
              <a:cs typeface="Times New Roman" pitchFamily="18" charset="0"/>
            </a:endParaRPr>
          </a:p>
        </p:txBody>
      </p:sp>
      <p:sp>
        <p:nvSpPr>
          <p:cNvPr id="37" name="Rectangle 9"/>
          <p:cNvSpPr>
            <a:spLocks noChangeArrowheads="1"/>
          </p:cNvSpPr>
          <p:nvPr/>
        </p:nvSpPr>
        <p:spPr bwMode="auto">
          <a:xfrm>
            <a:off x="639034" y="3981448"/>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1980</a:t>
            </a:r>
            <a:endParaRPr lang="en-US" sz="1600" b="0">
              <a:solidFill>
                <a:schemeClr val="tx1"/>
              </a:solidFill>
              <a:latin typeface="Times New Roman" pitchFamily="18" charset="0"/>
              <a:cs typeface="Times New Roman" pitchFamily="18" charset="0"/>
            </a:endParaRPr>
          </a:p>
        </p:txBody>
      </p:sp>
      <p:sp>
        <p:nvSpPr>
          <p:cNvPr id="38" name="Rectangle 10"/>
          <p:cNvSpPr>
            <a:spLocks noChangeArrowheads="1"/>
          </p:cNvSpPr>
          <p:nvPr/>
        </p:nvSpPr>
        <p:spPr bwMode="auto">
          <a:xfrm>
            <a:off x="639034" y="4467223"/>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1990</a:t>
            </a:r>
            <a:endParaRPr lang="en-US" sz="1600" b="0">
              <a:solidFill>
                <a:schemeClr val="tx1"/>
              </a:solidFill>
              <a:latin typeface="Times New Roman" pitchFamily="18" charset="0"/>
              <a:cs typeface="Times New Roman" pitchFamily="18" charset="0"/>
            </a:endParaRPr>
          </a:p>
        </p:txBody>
      </p:sp>
      <p:sp>
        <p:nvSpPr>
          <p:cNvPr id="39" name="Rectangle 11"/>
          <p:cNvSpPr>
            <a:spLocks noChangeArrowheads="1"/>
          </p:cNvSpPr>
          <p:nvPr/>
        </p:nvSpPr>
        <p:spPr bwMode="auto">
          <a:xfrm>
            <a:off x="639034" y="4962523"/>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2000</a:t>
            </a:r>
            <a:endParaRPr lang="en-US" sz="1600" b="0">
              <a:solidFill>
                <a:schemeClr val="tx1"/>
              </a:solidFill>
              <a:latin typeface="Times New Roman" pitchFamily="18" charset="0"/>
              <a:cs typeface="Times New Roman" pitchFamily="18" charset="0"/>
            </a:endParaRPr>
          </a:p>
        </p:txBody>
      </p:sp>
      <p:grpSp>
        <p:nvGrpSpPr>
          <p:cNvPr id="40" name="Group 112"/>
          <p:cNvGrpSpPr>
            <a:grpSpLocks/>
          </p:cNvGrpSpPr>
          <p:nvPr/>
        </p:nvGrpSpPr>
        <p:grpSpPr bwMode="auto">
          <a:xfrm>
            <a:off x="1247047" y="1466848"/>
            <a:ext cx="1911350" cy="414337"/>
            <a:chOff x="1599" y="746"/>
            <a:chExt cx="1204" cy="261"/>
          </a:xfrm>
        </p:grpSpPr>
        <p:grpSp>
          <p:nvGrpSpPr>
            <p:cNvPr id="41" name="Group 110"/>
            <p:cNvGrpSpPr>
              <a:grpSpLocks/>
            </p:cNvGrpSpPr>
            <p:nvPr/>
          </p:nvGrpSpPr>
          <p:grpSpPr bwMode="auto">
            <a:xfrm>
              <a:off x="1599" y="746"/>
              <a:ext cx="309" cy="261"/>
              <a:chOff x="1599" y="698"/>
              <a:chExt cx="309" cy="261"/>
            </a:xfrm>
          </p:grpSpPr>
          <p:sp>
            <p:nvSpPr>
              <p:cNvPr id="46" name="Rectangle 38"/>
              <p:cNvSpPr>
                <a:spLocks noChangeArrowheads="1"/>
              </p:cNvSpPr>
              <p:nvPr/>
            </p:nvSpPr>
            <p:spPr bwMode="auto">
              <a:xfrm>
                <a:off x="1599" y="698"/>
                <a:ext cx="309" cy="261"/>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7" name="Rectangle 40"/>
              <p:cNvSpPr>
                <a:spLocks noChangeArrowheads="1"/>
              </p:cNvSpPr>
              <p:nvPr/>
            </p:nvSpPr>
            <p:spPr bwMode="auto">
              <a:xfrm>
                <a:off x="1663" y="750"/>
                <a:ext cx="162"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3.0</a:t>
                </a:r>
              </a:p>
            </p:txBody>
          </p:sp>
        </p:grpSp>
        <p:grpSp>
          <p:nvGrpSpPr>
            <p:cNvPr id="42" name="Group 111"/>
            <p:cNvGrpSpPr>
              <a:grpSpLocks/>
            </p:cNvGrpSpPr>
            <p:nvPr/>
          </p:nvGrpSpPr>
          <p:grpSpPr bwMode="auto">
            <a:xfrm>
              <a:off x="1925" y="746"/>
              <a:ext cx="670" cy="261"/>
              <a:chOff x="1925" y="698"/>
              <a:chExt cx="670" cy="261"/>
            </a:xfrm>
          </p:grpSpPr>
          <p:sp>
            <p:nvSpPr>
              <p:cNvPr id="44" name="Rectangle 39"/>
              <p:cNvSpPr>
                <a:spLocks noChangeArrowheads="1"/>
              </p:cNvSpPr>
              <p:nvPr/>
            </p:nvSpPr>
            <p:spPr bwMode="auto">
              <a:xfrm>
                <a:off x="1925" y="698"/>
                <a:ext cx="670" cy="261"/>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5" name="Rectangle 41"/>
              <p:cNvSpPr>
                <a:spLocks noChangeArrowheads="1"/>
              </p:cNvSpPr>
              <p:nvPr/>
            </p:nvSpPr>
            <p:spPr bwMode="auto">
              <a:xfrm>
                <a:off x="2170" y="750"/>
                <a:ext cx="162" cy="15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chemeClr val="bg1"/>
                    </a:solidFill>
                    <a:latin typeface="Times New Roman" pitchFamily="18" charset="0"/>
                    <a:cs typeface="Times New Roman" pitchFamily="18" charset="0"/>
                  </a:rPr>
                  <a:t>6.5</a:t>
                </a:r>
              </a:p>
            </p:txBody>
          </p:sp>
        </p:grpSp>
        <p:sp>
          <p:nvSpPr>
            <p:cNvPr id="43" name="Rectangle 42"/>
            <p:cNvSpPr>
              <a:spLocks noChangeArrowheads="1"/>
            </p:cNvSpPr>
            <p:nvPr/>
          </p:nvSpPr>
          <p:spPr bwMode="auto">
            <a:xfrm>
              <a:off x="2641" y="798"/>
              <a:ext cx="162"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9.4</a:t>
              </a:r>
            </a:p>
          </p:txBody>
        </p:sp>
      </p:grpSp>
      <p:grpSp>
        <p:nvGrpSpPr>
          <p:cNvPr id="48" name="Group 113"/>
          <p:cNvGrpSpPr>
            <a:grpSpLocks/>
          </p:cNvGrpSpPr>
          <p:nvPr/>
        </p:nvGrpSpPr>
        <p:grpSpPr bwMode="auto">
          <a:xfrm>
            <a:off x="1247047" y="1952623"/>
            <a:ext cx="3028950" cy="414337"/>
            <a:chOff x="1599" y="1052"/>
            <a:chExt cx="1908" cy="261"/>
          </a:xfrm>
        </p:grpSpPr>
        <p:grpSp>
          <p:nvGrpSpPr>
            <p:cNvPr id="49" name="Group 108"/>
            <p:cNvGrpSpPr>
              <a:grpSpLocks/>
            </p:cNvGrpSpPr>
            <p:nvPr/>
          </p:nvGrpSpPr>
          <p:grpSpPr bwMode="auto">
            <a:xfrm>
              <a:off x="1599" y="1052"/>
              <a:ext cx="866" cy="261"/>
              <a:chOff x="1599" y="1046"/>
              <a:chExt cx="866" cy="261"/>
            </a:xfrm>
          </p:grpSpPr>
          <p:sp>
            <p:nvSpPr>
              <p:cNvPr id="54" name="Rectangle 44"/>
              <p:cNvSpPr>
                <a:spLocks noChangeArrowheads="1"/>
              </p:cNvSpPr>
              <p:nvPr/>
            </p:nvSpPr>
            <p:spPr bwMode="auto">
              <a:xfrm>
                <a:off x="1599" y="1046"/>
                <a:ext cx="866" cy="261"/>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5" name="Rectangle 46"/>
              <p:cNvSpPr>
                <a:spLocks noChangeArrowheads="1"/>
              </p:cNvSpPr>
              <p:nvPr/>
            </p:nvSpPr>
            <p:spPr bwMode="auto">
              <a:xfrm>
                <a:off x="1942" y="1098"/>
                <a:ext cx="162"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8.4</a:t>
                </a:r>
              </a:p>
            </p:txBody>
          </p:sp>
        </p:grpSp>
        <p:sp>
          <p:nvSpPr>
            <p:cNvPr id="50" name="Rectangle 47"/>
            <p:cNvSpPr>
              <a:spLocks noChangeArrowheads="1"/>
            </p:cNvSpPr>
            <p:nvPr/>
          </p:nvSpPr>
          <p:spPr bwMode="auto">
            <a:xfrm>
              <a:off x="3281" y="1104"/>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15.7</a:t>
              </a:r>
            </a:p>
          </p:txBody>
        </p:sp>
        <p:grpSp>
          <p:nvGrpSpPr>
            <p:cNvPr id="51" name="Group 109"/>
            <p:cNvGrpSpPr>
              <a:grpSpLocks/>
            </p:cNvGrpSpPr>
            <p:nvPr/>
          </p:nvGrpSpPr>
          <p:grpSpPr bwMode="auto">
            <a:xfrm>
              <a:off x="2485" y="1052"/>
              <a:ext cx="754" cy="261"/>
              <a:chOff x="2485" y="1046"/>
              <a:chExt cx="754" cy="261"/>
            </a:xfrm>
          </p:grpSpPr>
          <p:sp>
            <p:nvSpPr>
              <p:cNvPr id="52" name="Rectangle 45"/>
              <p:cNvSpPr>
                <a:spLocks noChangeArrowheads="1"/>
              </p:cNvSpPr>
              <p:nvPr/>
            </p:nvSpPr>
            <p:spPr bwMode="auto">
              <a:xfrm>
                <a:off x="2485" y="1046"/>
                <a:ext cx="754" cy="261"/>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3" name="Rectangle 48"/>
              <p:cNvSpPr>
                <a:spLocks noChangeArrowheads="1"/>
              </p:cNvSpPr>
              <p:nvPr/>
            </p:nvSpPr>
            <p:spPr bwMode="auto">
              <a:xfrm>
                <a:off x="2772" y="1098"/>
                <a:ext cx="162" cy="15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chemeClr val="bg1"/>
                    </a:solidFill>
                    <a:latin typeface="Times New Roman" pitchFamily="18" charset="0"/>
                    <a:cs typeface="Times New Roman" pitchFamily="18" charset="0"/>
                  </a:rPr>
                  <a:t>7.3</a:t>
                </a:r>
              </a:p>
            </p:txBody>
          </p:sp>
        </p:grpSp>
      </p:grpSp>
      <p:sp>
        <p:nvSpPr>
          <p:cNvPr id="56" name="Rectangle 49"/>
          <p:cNvSpPr>
            <a:spLocks noChangeArrowheads="1"/>
          </p:cNvSpPr>
          <p:nvPr/>
        </p:nvSpPr>
        <p:spPr bwMode="auto">
          <a:xfrm>
            <a:off x="639034" y="2995610"/>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1960</a:t>
            </a:r>
            <a:endParaRPr lang="en-US" sz="1600" b="0">
              <a:solidFill>
                <a:schemeClr val="tx1"/>
              </a:solidFill>
              <a:latin typeface="Times New Roman" pitchFamily="18" charset="0"/>
              <a:cs typeface="Times New Roman" pitchFamily="18" charset="0"/>
            </a:endParaRPr>
          </a:p>
        </p:txBody>
      </p:sp>
      <p:grpSp>
        <p:nvGrpSpPr>
          <p:cNvPr id="57" name="Group 115"/>
          <p:cNvGrpSpPr>
            <a:grpSpLocks/>
          </p:cNvGrpSpPr>
          <p:nvPr/>
        </p:nvGrpSpPr>
        <p:grpSpPr bwMode="auto">
          <a:xfrm>
            <a:off x="1239109" y="2924173"/>
            <a:ext cx="4405313" cy="414337"/>
            <a:chOff x="1608" y="1664"/>
            <a:chExt cx="2775" cy="261"/>
          </a:xfrm>
        </p:grpSpPr>
        <p:sp>
          <p:nvSpPr>
            <p:cNvPr id="58" name="Rectangle 53"/>
            <p:cNvSpPr>
              <a:spLocks noChangeArrowheads="1"/>
            </p:cNvSpPr>
            <p:nvPr/>
          </p:nvSpPr>
          <p:spPr bwMode="auto">
            <a:xfrm>
              <a:off x="4157" y="1718"/>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24.1</a:t>
              </a:r>
            </a:p>
          </p:txBody>
        </p:sp>
        <p:grpSp>
          <p:nvGrpSpPr>
            <p:cNvPr id="59" name="Group 105"/>
            <p:cNvGrpSpPr>
              <a:grpSpLocks/>
            </p:cNvGrpSpPr>
            <p:nvPr/>
          </p:nvGrpSpPr>
          <p:grpSpPr bwMode="auto">
            <a:xfrm>
              <a:off x="1608" y="1664"/>
              <a:ext cx="1701" cy="261"/>
              <a:chOff x="1608" y="1688"/>
              <a:chExt cx="1701" cy="261"/>
            </a:xfrm>
          </p:grpSpPr>
          <p:sp>
            <p:nvSpPr>
              <p:cNvPr id="63" name="Rectangle 51"/>
              <p:cNvSpPr>
                <a:spLocks noChangeArrowheads="1"/>
              </p:cNvSpPr>
              <p:nvPr/>
            </p:nvSpPr>
            <p:spPr bwMode="auto">
              <a:xfrm>
                <a:off x="1608" y="1688"/>
                <a:ext cx="1701" cy="261"/>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4" name="Rectangle 54"/>
              <p:cNvSpPr>
                <a:spLocks noChangeArrowheads="1"/>
              </p:cNvSpPr>
              <p:nvPr/>
            </p:nvSpPr>
            <p:spPr bwMode="auto">
              <a:xfrm>
                <a:off x="2333" y="1741"/>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16.5</a:t>
                </a:r>
              </a:p>
            </p:txBody>
          </p:sp>
        </p:grpSp>
        <p:grpSp>
          <p:nvGrpSpPr>
            <p:cNvPr id="60" name="Group 104"/>
            <p:cNvGrpSpPr>
              <a:grpSpLocks/>
            </p:cNvGrpSpPr>
            <p:nvPr/>
          </p:nvGrpSpPr>
          <p:grpSpPr bwMode="auto">
            <a:xfrm>
              <a:off x="3330" y="1664"/>
              <a:ext cx="784" cy="261"/>
              <a:chOff x="3330" y="1688"/>
              <a:chExt cx="784" cy="261"/>
            </a:xfrm>
          </p:grpSpPr>
          <p:sp>
            <p:nvSpPr>
              <p:cNvPr id="61" name="Rectangle 52"/>
              <p:cNvSpPr>
                <a:spLocks noChangeArrowheads="1"/>
              </p:cNvSpPr>
              <p:nvPr/>
            </p:nvSpPr>
            <p:spPr bwMode="auto">
              <a:xfrm>
                <a:off x="3330" y="1688"/>
                <a:ext cx="784" cy="261"/>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2" name="Rectangle 55"/>
              <p:cNvSpPr>
                <a:spLocks noChangeArrowheads="1"/>
              </p:cNvSpPr>
              <p:nvPr/>
            </p:nvSpPr>
            <p:spPr bwMode="auto">
              <a:xfrm>
                <a:off x="3632" y="1741"/>
                <a:ext cx="162" cy="15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chemeClr val="bg1"/>
                    </a:solidFill>
                    <a:latin typeface="Times New Roman" pitchFamily="18" charset="0"/>
                    <a:cs typeface="Times New Roman" pitchFamily="18" charset="0"/>
                  </a:rPr>
                  <a:t>7.6</a:t>
                </a:r>
              </a:p>
            </p:txBody>
          </p:sp>
        </p:grpSp>
      </p:grpSp>
      <p:grpSp>
        <p:nvGrpSpPr>
          <p:cNvPr id="65" name="Group 116"/>
          <p:cNvGrpSpPr>
            <a:grpSpLocks/>
          </p:cNvGrpSpPr>
          <p:nvPr/>
        </p:nvGrpSpPr>
        <p:grpSpPr bwMode="auto">
          <a:xfrm>
            <a:off x="1239109" y="3409948"/>
            <a:ext cx="5430838" cy="414337"/>
            <a:chOff x="1608" y="1970"/>
            <a:chExt cx="3421" cy="261"/>
          </a:xfrm>
        </p:grpSpPr>
        <p:sp>
          <p:nvSpPr>
            <p:cNvPr id="66" name="Rectangle 59"/>
            <p:cNvSpPr>
              <a:spLocks noChangeArrowheads="1"/>
            </p:cNvSpPr>
            <p:nvPr/>
          </p:nvSpPr>
          <p:spPr bwMode="auto">
            <a:xfrm>
              <a:off x="4803" y="2026"/>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30.2</a:t>
              </a:r>
            </a:p>
          </p:txBody>
        </p:sp>
        <p:grpSp>
          <p:nvGrpSpPr>
            <p:cNvPr id="67" name="Group 103"/>
            <p:cNvGrpSpPr>
              <a:grpSpLocks/>
            </p:cNvGrpSpPr>
            <p:nvPr/>
          </p:nvGrpSpPr>
          <p:grpSpPr bwMode="auto">
            <a:xfrm>
              <a:off x="1608" y="1970"/>
              <a:ext cx="2001" cy="261"/>
              <a:chOff x="1608" y="2036"/>
              <a:chExt cx="2001" cy="261"/>
            </a:xfrm>
          </p:grpSpPr>
          <p:sp>
            <p:nvSpPr>
              <p:cNvPr id="71" name="Rectangle 57"/>
              <p:cNvSpPr>
                <a:spLocks noChangeArrowheads="1"/>
              </p:cNvSpPr>
              <p:nvPr/>
            </p:nvSpPr>
            <p:spPr bwMode="auto">
              <a:xfrm>
                <a:off x="1608" y="2036"/>
                <a:ext cx="2001" cy="261"/>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2" name="Rectangle 60"/>
              <p:cNvSpPr>
                <a:spLocks noChangeArrowheads="1"/>
              </p:cNvSpPr>
              <p:nvPr/>
            </p:nvSpPr>
            <p:spPr bwMode="auto">
              <a:xfrm>
                <a:off x="2483" y="2089"/>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19.4</a:t>
                </a:r>
              </a:p>
            </p:txBody>
          </p:sp>
        </p:grpSp>
        <p:grpSp>
          <p:nvGrpSpPr>
            <p:cNvPr id="68" name="Group 102"/>
            <p:cNvGrpSpPr>
              <a:grpSpLocks/>
            </p:cNvGrpSpPr>
            <p:nvPr/>
          </p:nvGrpSpPr>
          <p:grpSpPr bwMode="auto">
            <a:xfrm>
              <a:off x="3628" y="1970"/>
              <a:ext cx="1124" cy="261"/>
              <a:chOff x="3628" y="2036"/>
              <a:chExt cx="1124" cy="261"/>
            </a:xfrm>
          </p:grpSpPr>
          <p:sp>
            <p:nvSpPr>
              <p:cNvPr id="69" name="Rectangle 58"/>
              <p:cNvSpPr>
                <a:spLocks noChangeArrowheads="1"/>
              </p:cNvSpPr>
              <p:nvPr/>
            </p:nvSpPr>
            <p:spPr bwMode="auto">
              <a:xfrm>
                <a:off x="3628" y="2036"/>
                <a:ext cx="1124" cy="261"/>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0" name="Rectangle 61"/>
              <p:cNvSpPr>
                <a:spLocks noChangeArrowheads="1"/>
              </p:cNvSpPr>
              <p:nvPr/>
            </p:nvSpPr>
            <p:spPr bwMode="auto">
              <a:xfrm>
                <a:off x="4064" y="2089"/>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chemeClr val="bg1"/>
                    </a:solidFill>
                    <a:latin typeface="Times New Roman" pitchFamily="18" charset="0"/>
                    <a:cs typeface="Times New Roman" pitchFamily="18" charset="0"/>
                  </a:rPr>
                  <a:t>10.9</a:t>
                </a:r>
              </a:p>
            </p:txBody>
          </p:sp>
        </p:grpSp>
      </p:grpSp>
      <p:grpSp>
        <p:nvGrpSpPr>
          <p:cNvPr id="73" name="Group 117"/>
          <p:cNvGrpSpPr>
            <a:grpSpLocks/>
          </p:cNvGrpSpPr>
          <p:nvPr/>
        </p:nvGrpSpPr>
        <p:grpSpPr bwMode="auto">
          <a:xfrm>
            <a:off x="1239109" y="3902073"/>
            <a:ext cx="5840413" cy="414337"/>
            <a:chOff x="1608" y="2280"/>
            <a:chExt cx="3679" cy="261"/>
          </a:xfrm>
        </p:grpSpPr>
        <p:sp>
          <p:nvSpPr>
            <p:cNvPr id="74" name="Rectangle 65"/>
            <p:cNvSpPr>
              <a:spLocks noChangeArrowheads="1"/>
            </p:cNvSpPr>
            <p:nvPr/>
          </p:nvSpPr>
          <p:spPr bwMode="auto">
            <a:xfrm>
              <a:off x="5061" y="2335"/>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32.8</a:t>
              </a:r>
            </a:p>
          </p:txBody>
        </p:sp>
        <p:grpSp>
          <p:nvGrpSpPr>
            <p:cNvPr id="75" name="Group 101"/>
            <p:cNvGrpSpPr>
              <a:grpSpLocks/>
            </p:cNvGrpSpPr>
            <p:nvPr/>
          </p:nvGrpSpPr>
          <p:grpSpPr bwMode="auto">
            <a:xfrm>
              <a:off x="1608" y="2280"/>
              <a:ext cx="2165" cy="261"/>
              <a:chOff x="1608" y="2352"/>
              <a:chExt cx="2165" cy="261"/>
            </a:xfrm>
          </p:grpSpPr>
          <p:sp>
            <p:nvSpPr>
              <p:cNvPr id="79" name="Rectangle 63"/>
              <p:cNvSpPr>
                <a:spLocks noChangeArrowheads="1"/>
              </p:cNvSpPr>
              <p:nvPr/>
            </p:nvSpPr>
            <p:spPr bwMode="auto">
              <a:xfrm>
                <a:off x="1608" y="2352"/>
                <a:ext cx="2165" cy="261"/>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0" name="Rectangle 66"/>
              <p:cNvSpPr>
                <a:spLocks noChangeArrowheads="1"/>
              </p:cNvSpPr>
              <p:nvPr/>
            </p:nvSpPr>
            <p:spPr bwMode="auto">
              <a:xfrm>
                <a:off x="2564" y="2403"/>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21.0</a:t>
                </a:r>
              </a:p>
            </p:txBody>
          </p:sp>
        </p:grpSp>
        <p:grpSp>
          <p:nvGrpSpPr>
            <p:cNvPr id="76" name="Group 100"/>
            <p:cNvGrpSpPr>
              <a:grpSpLocks/>
            </p:cNvGrpSpPr>
            <p:nvPr/>
          </p:nvGrpSpPr>
          <p:grpSpPr bwMode="auto">
            <a:xfrm>
              <a:off x="3794" y="2280"/>
              <a:ext cx="1217" cy="261"/>
              <a:chOff x="3794" y="2352"/>
              <a:chExt cx="1217" cy="261"/>
            </a:xfrm>
          </p:grpSpPr>
          <p:sp>
            <p:nvSpPr>
              <p:cNvPr id="77" name="Rectangle 64"/>
              <p:cNvSpPr>
                <a:spLocks noChangeArrowheads="1"/>
              </p:cNvSpPr>
              <p:nvPr/>
            </p:nvSpPr>
            <p:spPr bwMode="auto">
              <a:xfrm>
                <a:off x="3794" y="2352"/>
                <a:ext cx="1217" cy="261"/>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8" name="Rectangle 67"/>
              <p:cNvSpPr>
                <a:spLocks noChangeArrowheads="1"/>
              </p:cNvSpPr>
              <p:nvPr/>
            </p:nvSpPr>
            <p:spPr bwMode="auto">
              <a:xfrm>
                <a:off x="4276" y="2403"/>
                <a:ext cx="221" cy="15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chemeClr val="bg1"/>
                    </a:solidFill>
                    <a:latin typeface="Times New Roman" pitchFamily="18" charset="0"/>
                    <a:cs typeface="Times New Roman" pitchFamily="18" charset="0"/>
                  </a:rPr>
                  <a:t>11.8</a:t>
                </a:r>
              </a:p>
            </p:txBody>
          </p:sp>
        </p:grpSp>
      </p:grpSp>
      <p:grpSp>
        <p:nvGrpSpPr>
          <p:cNvPr id="81" name="Group 118"/>
          <p:cNvGrpSpPr>
            <a:grpSpLocks/>
          </p:cNvGrpSpPr>
          <p:nvPr/>
        </p:nvGrpSpPr>
        <p:grpSpPr bwMode="auto">
          <a:xfrm>
            <a:off x="1239109" y="4389435"/>
            <a:ext cx="6070600" cy="414338"/>
            <a:chOff x="1608" y="2587"/>
            <a:chExt cx="3824" cy="261"/>
          </a:xfrm>
        </p:grpSpPr>
        <p:sp>
          <p:nvSpPr>
            <p:cNvPr id="82" name="Rectangle 71"/>
            <p:cNvSpPr>
              <a:spLocks noChangeArrowheads="1"/>
            </p:cNvSpPr>
            <p:nvPr/>
          </p:nvSpPr>
          <p:spPr bwMode="auto">
            <a:xfrm>
              <a:off x="5206" y="2635"/>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34.2</a:t>
              </a:r>
            </a:p>
          </p:txBody>
        </p:sp>
        <p:grpSp>
          <p:nvGrpSpPr>
            <p:cNvPr id="83" name="Group 99"/>
            <p:cNvGrpSpPr>
              <a:grpSpLocks/>
            </p:cNvGrpSpPr>
            <p:nvPr/>
          </p:nvGrpSpPr>
          <p:grpSpPr bwMode="auto">
            <a:xfrm>
              <a:off x="1608" y="2587"/>
              <a:ext cx="2228" cy="261"/>
              <a:chOff x="1608" y="2695"/>
              <a:chExt cx="2228" cy="261"/>
            </a:xfrm>
          </p:grpSpPr>
          <p:sp>
            <p:nvSpPr>
              <p:cNvPr id="87" name="Rectangle 69"/>
              <p:cNvSpPr>
                <a:spLocks noChangeArrowheads="1"/>
              </p:cNvSpPr>
              <p:nvPr/>
            </p:nvSpPr>
            <p:spPr bwMode="auto">
              <a:xfrm>
                <a:off x="1608" y="2695"/>
                <a:ext cx="2228" cy="261"/>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8" name="Rectangle 72"/>
              <p:cNvSpPr>
                <a:spLocks noChangeArrowheads="1"/>
              </p:cNvSpPr>
              <p:nvPr/>
            </p:nvSpPr>
            <p:spPr bwMode="auto">
              <a:xfrm>
                <a:off x="2596" y="2746"/>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21.6</a:t>
                </a:r>
              </a:p>
            </p:txBody>
          </p:sp>
        </p:grpSp>
        <p:grpSp>
          <p:nvGrpSpPr>
            <p:cNvPr id="84" name="Group 97"/>
            <p:cNvGrpSpPr>
              <a:grpSpLocks/>
            </p:cNvGrpSpPr>
            <p:nvPr/>
          </p:nvGrpSpPr>
          <p:grpSpPr bwMode="auto">
            <a:xfrm>
              <a:off x="3858" y="2587"/>
              <a:ext cx="1299" cy="261"/>
              <a:chOff x="3858" y="2695"/>
              <a:chExt cx="1299" cy="261"/>
            </a:xfrm>
          </p:grpSpPr>
          <p:sp>
            <p:nvSpPr>
              <p:cNvPr id="85" name="Rectangle 70"/>
              <p:cNvSpPr>
                <a:spLocks noChangeArrowheads="1"/>
              </p:cNvSpPr>
              <p:nvPr/>
            </p:nvSpPr>
            <p:spPr bwMode="auto">
              <a:xfrm>
                <a:off x="3858" y="2695"/>
                <a:ext cx="1299" cy="261"/>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6" name="Rectangle 73"/>
              <p:cNvSpPr>
                <a:spLocks noChangeArrowheads="1"/>
              </p:cNvSpPr>
              <p:nvPr/>
            </p:nvSpPr>
            <p:spPr bwMode="auto">
              <a:xfrm>
                <a:off x="4382" y="2746"/>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chemeClr val="bg1"/>
                    </a:solidFill>
                    <a:latin typeface="Times New Roman" pitchFamily="18" charset="0"/>
                    <a:cs typeface="Times New Roman" pitchFamily="18" charset="0"/>
                  </a:rPr>
                  <a:t>12.6</a:t>
                </a:r>
              </a:p>
            </p:txBody>
          </p:sp>
        </p:grpSp>
      </p:grpSp>
      <p:grpSp>
        <p:nvGrpSpPr>
          <p:cNvPr id="89" name="Group 119"/>
          <p:cNvGrpSpPr>
            <a:grpSpLocks/>
          </p:cNvGrpSpPr>
          <p:nvPr/>
        </p:nvGrpSpPr>
        <p:grpSpPr bwMode="auto">
          <a:xfrm>
            <a:off x="1239109" y="4878385"/>
            <a:ext cx="5686425" cy="414338"/>
            <a:chOff x="1608" y="2895"/>
            <a:chExt cx="3582" cy="261"/>
          </a:xfrm>
        </p:grpSpPr>
        <p:sp>
          <p:nvSpPr>
            <p:cNvPr id="90" name="Rectangle 77"/>
            <p:cNvSpPr>
              <a:spLocks noChangeArrowheads="1"/>
            </p:cNvSpPr>
            <p:nvPr/>
          </p:nvSpPr>
          <p:spPr bwMode="auto">
            <a:xfrm>
              <a:off x="4964" y="2947"/>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31.9</a:t>
              </a:r>
            </a:p>
          </p:txBody>
        </p:sp>
        <p:grpSp>
          <p:nvGrpSpPr>
            <p:cNvPr id="91" name="Group 96"/>
            <p:cNvGrpSpPr>
              <a:grpSpLocks/>
            </p:cNvGrpSpPr>
            <p:nvPr/>
          </p:nvGrpSpPr>
          <p:grpSpPr bwMode="auto">
            <a:xfrm>
              <a:off x="1608" y="2895"/>
              <a:ext cx="1959" cy="261"/>
              <a:chOff x="1608" y="3021"/>
              <a:chExt cx="1959" cy="261"/>
            </a:xfrm>
          </p:grpSpPr>
          <p:sp>
            <p:nvSpPr>
              <p:cNvPr id="95" name="Rectangle 75"/>
              <p:cNvSpPr>
                <a:spLocks noChangeArrowheads="1"/>
              </p:cNvSpPr>
              <p:nvPr/>
            </p:nvSpPr>
            <p:spPr bwMode="auto">
              <a:xfrm>
                <a:off x="1608" y="3021"/>
                <a:ext cx="1959" cy="261"/>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6" name="Rectangle 78"/>
              <p:cNvSpPr>
                <a:spLocks noChangeArrowheads="1"/>
              </p:cNvSpPr>
              <p:nvPr/>
            </p:nvSpPr>
            <p:spPr bwMode="auto">
              <a:xfrm>
                <a:off x="2462" y="3073"/>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19.0</a:t>
                </a:r>
              </a:p>
            </p:txBody>
          </p:sp>
        </p:grpSp>
        <p:grpSp>
          <p:nvGrpSpPr>
            <p:cNvPr id="92" name="Group 98"/>
            <p:cNvGrpSpPr>
              <a:grpSpLocks/>
            </p:cNvGrpSpPr>
            <p:nvPr/>
          </p:nvGrpSpPr>
          <p:grpSpPr bwMode="auto">
            <a:xfrm>
              <a:off x="3586" y="2895"/>
              <a:ext cx="1331" cy="261"/>
              <a:chOff x="3586" y="3021"/>
              <a:chExt cx="1331" cy="261"/>
            </a:xfrm>
          </p:grpSpPr>
          <p:sp>
            <p:nvSpPr>
              <p:cNvPr id="93" name="Rectangle 76"/>
              <p:cNvSpPr>
                <a:spLocks noChangeArrowheads="1"/>
              </p:cNvSpPr>
              <p:nvPr/>
            </p:nvSpPr>
            <p:spPr bwMode="auto">
              <a:xfrm>
                <a:off x="3586" y="3021"/>
                <a:ext cx="1331" cy="261"/>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4" name="Rectangle 79"/>
              <p:cNvSpPr>
                <a:spLocks noChangeArrowheads="1"/>
              </p:cNvSpPr>
              <p:nvPr/>
            </p:nvSpPr>
            <p:spPr bwMode="auto">
              <a:xfrm>
                <a:off x="4126" y="3073"/>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chemeClr val="bg1"/>
                    </a:solidFill>
                    <a:latin typeface="Times New Roman" pitchFamily="18" charset="0"/>
                    <a:cs typeface="Times New Roman" pitchFamily="18" charset="0"/>
                  </a:rPr>
                  <a:t>12.9</a:t>
                </a:r>
              </a:p>
            </p:txBody>
          </p:sp>
        </p:grpSp>
      </p:grpSp>
      <p:grpSp>
        <p:nvGrpSpPr>
          <p:cNvPr id="97" name="Group 114"/>
          <p:cNvGrpSpPr>
            <a:grpSpLocks/>
          </p:cNvGrpSpPr>
          <p:nvPr/>
        </p:nvGrpSpPr>
        <p:grpSpPr bwMode="auto">
          <a:xfrm>
            <a:off x="1239109" y="2435223"/>
            <a:ext cx="3903663" cy="414337"/>
            <a:chOff x="1608" y="1356"/>
            <a:chExt cx="2459" cy="261"/>
          </a:xfrm>
        </p:grpSpPr>
        <p:sp>
          <p:nvSpPr>
            <p:cNvPr id="98" name="Rectangle 83"/>
            <p:cNvSpPr>
              <a:spLocks noChangeArrowheads="1"/>
            </p:cNvSpPr>
            <p:nvPr/>
          </p:nvSpPr>
          <p:spPr bwMode="auto">
            <a:xfrm>
              <a:off x="3841" y="1416"/>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21.1</a:t>
              </a:r>
            </a:p>
          </p:txBody>
        </p:sp>
        <p:grpSp>
          <p:nvGrpSpPr>
            <p:cNvPr id="99" name="Group 107"/>
            <p:cNvGrpSpPr>
              <a:grpSpLocks/>
            </p:cNvGrpSpPr>
            <p:nvPr/>
          </p:nvGrpSpPr>
          <p:grpSpPr bwMode="auto">
            <a:xfrm>
              <a:off x="1608" y="1356"/>
              <a:ext cx="1516" cy="261"/>
              <a:chOff x="1608" y="1362"/>
              <a:chExt cx="1516" cy="261"/>
            </a:xfrm>
          </p:grpSpPr>
          <p:sp>
            <p:nvSpPr>
              <p:cNvPr id="103" name="Rectangle 81"/>
              <p:cNvSpPr>
                <a:spLocks noChangeArrowheads="1"/>
              </p:cNvSpPr>
              <p:nvPr/>
            </p:nvSpPr>
            <p:spPr bwMode="auto">
              <a:xfrm>
                <a:off x="1608" y="1362"/>
                <a:ext cx="1516" cy="261"/>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4" name="Rectangle 84"/>
              <p:cNvSpPr>
                <a:spLocks noChangeArrowheads="1"/>
              </p:cNvSpPr>
              <p:nvPr/>
            </p:nvSpPr>
            <p:spPr bwMode="auto">
              <a:xfrm>
                <a:off x="2240" y="1414"/>
                <a:ext cx="226" cy="155"/>
              </a:xfrm>
              <a:prstGeom prst="rect">
                <a:avLst/>
              </a:prstGeom>
              <a:noFill/>
              <a:ln w="9525">
                <a:noFill/>
                <a:miter lim="800000"/>
                <a:headEnd/>
                <a:tailEnd/>
              </a:ln>
            </p:spPr>
            <p:txBody>
              <a:bodyPr wrap="none" lIns="0" tIns="0" rIns="0" bIns="0">
                <a:prstTxWarp prst="textNoShape">
                  <a:avLst/>
                </a:prstTxWarp>
                <a:spAutoFit/>
              </a:bodyPr>
              <a:lstStyle/>
              <a:p>
                <a:r>
                  <a:rPr lang="en-US" sz="1600" b="0">
                    <a:latin typeface="Times New Roman" pitchFamily="18" charset="0"/>
                    <a:cs typeface="Times New Roman" pitchFamily="18" charset="0"/>
                  </a:rPr>
                  <a:t>14.7</a:t>
                </a:r>
              </a:p>
            </p:txBody>
          </p:sp>
        </p:grpSp>
        <p:grpSp>
          <p:nvGrpSpPr>
            <p:cNvPr id="100" name="Group 106"/>
            <p:cNvGrpSpPr>
              <a:grpSpLocks/>
            </p:cNvGrpSpPr>
            <p:nvPr/>
          </p:nvGrpSpPr>
          <p:grpSpPr bwMode="auto">
            <a:xfrm>
              <a:off x="3145" y="1356"/>
              <a:ext cx="650" cy="261"/>
              <a:chOff x="3145" y="1362"/>
              <a:chExt cx="650" cy="261"/>
            </a:xfrm>
          </p:grpSpPr>
          <p:sp>
            <p:nvSpPr>
              <p:cNvPr id="101" name="Rectangle 82"/>
              <p:cNvSpPr>
                <a:spLocks noChangeArrowheads="1"/>
              </p:cNvSpPr>
              <p:nvPr/>
            </p:nvSpPr>
            <p:spPr bwMode="auto">
              <a:xfrm>
                <a:off x="3145" y="1362"/>
                <a:ext cx="650" cy="261"/>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2" name="Rectangle 85"/>
              <p:cNvSpPr>
                <a:spLocks noChangeArrowheads="1"/>
              </p:cNvSpPr>
              <p:nvPr/>
            </p:nvSpPr>
            <p:spPr bwMode="auto">
              <a:xfrm>
                <a:off x="3380" y="1414"/>
                <a:ext cx="162" cy="155"/>
              </a:xfrm>
              <a:prstGeom prst="rect">
                <a:avLst/>
              </a:prstGeom>
              <a:noFill/>
              <a:ln w="9525">
                <a:noFill/>
                <a:miter lim="800000"/>
                <a:headEnd/>
                <a:tailEnd/>
              </a:ln>
            </p:spPr>
            <p:txBody>
              <a:bodyPr wrap="none" lIns="0" tIns="0" rIns="0" bIns="0">
                <a:prstTxWarp prst="textNoShape">
                  <a:avLst/>
                </a:prstTxWarp>
                <a:spAutoFit/>
              </a:bodyPr>
              <a:lstStyle/>
              <a:p>
                <a:r>
                  <a:rPr lang="en-US" sz="1600">
                    <a:solidFill>
                      <a:schemeClr val="bg1"/>
                    </a:solidFill>
                    <a:latin typeface="Times New Roman" pitchFamily="18" charset="0"/>
                    <a:cs typeface="Times New Roman" pitchFamily="18" charset="0"/>
                  </a:rPr>
                  <a:t>6.3</a:t>
                </a:r>
              </a:p>
            </p:txBody>
          </p:sp>
        </p:grpSp>
      </p:grpSp>
      <p:sp>
        <p:nvSpPr>
          <p:cNvPr id="105" name="Rectangle 87"/>
          <p:cNvSpPr>
            <a:spLocks noChangeArrowheads="1"/>
          </p:cNvSpPr>
          <p:nvPr/>
        </p:nvSpPr>
        <p:spPr bwMode="auto">
          <a:xfrm>
            <a:off x="639034" y="5443535"/>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2010</a:t>
            </a:r>
            <a:endParaRPr lang="en-US" sz="1600" b="0" dirty="0">
              <a:solidFill>
                <a:schemeClr val="tx1"/>
              </a:solidFill>
              <a:latin typeface="Times New Roman" pitchFamily="18" charset="0"/>
              <a:cs typeface="Times New Roman" pitchFamily="18" charset="0"/>
            </a:endParaRPr>
          </a:p>
        </p:txBody>
      </p:sp>
      <p:grpSp>
        <p:nvGrpSpPr>
          <p:cNvPr id="6" name="Group 5"/>
          <p:cNvGrpSpPr/>
          <p:nvPr/>
        </p:nvGrpSpPr>
        <p:grpSpPr>
          <a:xfrm>
            <a:off x="1239108" y="5368923"/>
            <a:ext cx="6973258" cy="414337"/>
            <a:chOff x="1239108" y="5368923"/>
            <a:chExt cx="6973258" cy="414337"/>
          </a:xfrm>
        </p:grpSpPr>
        <p:sp>
          <p:nvSpPr>
            <p:cNvPr id="107" name="Rectangle 90"/>
            <p:cNvSpPr>
              <a:spLocks noChangeArrowheads="1"/>
            </p:cNvSpPr>
            <p:nvPr/>
          </p:nvSpPr>
          <p:spPr bwMode="auto">
            <a:xfrm>
              <a:off x="7853067" y="5441948"/>
              <a:ext cx="359299" cy="246062"/>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latin typeface="Times New Roman" pitchFamily="18" charset="0"/>
                  <a:cs typeface="Times New Roman" pitchFamily="18" charset="0"/>
                </a:rPr>
                <a:t>39.7</a:t>
              </a:r>
              <a:endParaRPr lang="en-US" sz="1600" b="0" dirty="0">
                <a:latin typeface="Times New Roman" pitchFamily="18" charset="0"/>
                <a:cs typeface="Times New Roman" pitchFamily="18" charset="0"/>
              </a:endParaRPr>
            </a:p>
          </p:txBody>
        </p:sp>
        <p:grpSp>
          <p:nvGrpSpPr>
            <p:cNvPr id="108" name="Group 94"/>
            <p:cNvGrpSpPr>
              <a:grpSpLocks/>
            </p:cNvGrpSpPr>
            <p:nvPr/>
          </p:nvGrpSpPr>
          <p:grpSpPr bwMode="auto">
            <a:xfrm>
              <a:off x="1239108" y="5368923"/>
              <a:ext cx="4160520" cy="414337"/>
              <a:chOff x="1608" y="3342"/>
              <a:chExt cx="2124" cy="261"/>
            </a:xfrm>
          </p:grpSpPr>
          <p:sp>
            <p:nvSpPr>
              <p:cNvPr id="112" name="Rectangle 88"/>
              <p:cNvSpPr>
                <a:spLocks noChangeArrowheads="1"/>
              </p:cNvSpPr>
              <p:nvPr/>
            </p:nvSpPr>
            <p:spPr bwMode="auto">
              <a:xfrm>
                <a:off x="1608" y="3342"/>
                <a:ext cx="2124" cy="261"/>
              </a:xfrm>
              <a:prstGeom prst="rect">
                <a:avLst/>
              </a:prstGeom>
              <a:solidFill>
                <a:srgbClr val="9FB8D9"/>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3" name="Rectangle 91"/>
              <p:cNvSpPr>
                <a:spLocks noChangeArrowheads="1"/>
              </p:cNvSpPr>
              <p:nvPr/>
            </p:nvSpPr>
            <p:spPr bwMode="auto">
              <a:xfrm>
                <a:off x="2544" y="3388"/>
                <a:ext cx="229" cy="155"/>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latin typeface="Times New Roman" pitchFamily="18" charset="0"/>
                    <a:cs typeface="Times New Roman" pitchFamily="18" charset="0"/>
                  </a:rPr>
                  <a:t>25.4</a:t>
                </a:r>
                <a:endParaRPr lang="en-US" sz="1600" b="0" dirty="0">
                  <a:latin typeface="Times New Roman" pitchFamily="18" charset="0"/>
                  <a:cs typeface="Times New Roman" pitchFamily="18" charset="0"/>
                </a:endParaRPr>
              </a:p>
            </p:txBody>
          </p:sp>
        </p:grpSp>
        <p:grpSp>
          <p:nvGrpSpPr>
            <p:cNvPr id="109" name="Group 95"/>
            <p:cNvGrpSpPr>
              <a:grpSpLocks/>
            </p:cNvGrpSpPr>
            <p:nvPr/>
          </p:nvGrpSpPr>
          <p:grpSpPr bwMode="auto">
            <a:xfrm>
              <a:off x="5433741" y="5368923"/>
              <a:ext cx="2340864" cy="414337"/>
              <a:chOff x="3753" y="3342"/>
              <a:chExt cx="1413" cy="261"/>
            </a:xfrm>
          </p:grpSpPr>
          <p:sp>
            <p:nvSpPr>
              <p:cNvPr id="110" name="Rectangle 89"/>
              <p:cNvSpPr>
                <a:spLocks noChangeArrowheads="1"/>
              </p:cNvSpPr>
              <p:nvPr/>
            </p:nvSpPr>
            <p:spPr bwMode="auto">
              <a:xfrm>
                <a:off x="3753" y="3342"/>
                <a:ext cx="1413" cy="261"/>
              </a:xfrm>
              <a:prstGeom prst="rect">
                <a:avLst/>
              </a:prstGeom>
              <a:solidFill>
                <a:srgbClr val="518147"/>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1" name="Rectangle 92"/>
              <p:cNvSpPr>
                <a:spLocks noChangeArrowheads="1"/>
              </p:cNvSpPr>
              <p:nvPr/>
            </p:nvSpPr>
            <p:spPr bwMode="auto">
              <a:xfrm>
                <a:off x="4334" y="3388"/>
                <a:ext cx="229" cy="155"/>
              </a:xfrm>
              <a:prstGeom prst="rect">
                <a:avLst/>
              </a:prstGeom>
              <a:noFill/>
              <a:ln w="9525">
                <a:noFill/>
                <a:miter lim="800000"/>
                <a:headEnd/>
                <a:tailEnd/>
              </a:ln>
            </p:spPr>
            <p:txBody>
              <a:bodyPr wrap="none" lIns="0" tIns="0" rIns="0" bIns="0">
                <a:prstTxWarp prst="textNoShape">
                  <a:avLst/>
                </a:prstTxWarp>
                <a:spAutoFit/>
              </a:bodyPr>
              <a:lstStyle/>
              <a:p>
                <a:r>
                  <a:rPr lang="en-US" sz="1600" dirty="0" smtClean="0">
                    <a:solidFill>
                      <a:schemeClr val="bg1"/>
                    </a:solidFill>
                    <a:latin typeface="Times New Roman" pitchFamily="18" charset="0"/>
                    <a:cs typeface="Times New Roman" pitchFamily="18" charset="0"/>
                  </a:rPr>
                  <a:t>14.3</a:t>
                </a:r>
                <a:endParaRPr lang="en-US" sz="1600" dirty="0">
                  <a:solidFill>
                    <a:schemeClr val="bg1"/>
                  </a:solidFill>
                  <a:latin typeface="Times New Roman" pitchFamily="18" charset="0"/>
                  <a:cs typeface="Times New Roman" pitchFamily="18" charset="0"/>
                </a:endParaRPr>
              </a:p>
            </p:txBody>
          </p:sp>
        </p:grpSp>
      </p:grpSp>
    </p:spTree>
    <p:extLst>
      <p:ext uri="{BB962C8B-B14F-4D97-AF65-F5344CB8AC3E}">
        <p14:creationId xmlns:p14="http://schemas.microsoft.com/office/powerpoint/2010/main" val="52697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wipe(left)">
                                      <p:cBhvr>
                                        <p:cTn id="11" dur="500"/>
                                        <p:tgtEl>
                                          <p:spTgt spid="4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97"/>
                                        </p:tgtEl>
                                        <p:attrNameLst>
                                          <p:attrName>style.visibility</p:attrName>
                                        </p:attrNameLst>
                                      </p:cBhvr>
                                      <p:to>
                                        <p:strVal val="visible"/>
                                      </p:to>
                                    </p:set>
                                    <p:animEffect transition="in" filter="wipe(left)">
                                      <p:cBhvr>
                                        <p:cTn id="15" dur="500"/>
                                        <p:tgtEl>
                                          <p:spTgt spid="9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wipe(left)">
                                      <p:cBhvr>
                                        <p:cTn id="19" dur="500"/>
                                        <p:tgtEl>
                                          <p:spTgt spid="57"/>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wipe(left)">
                                      <p:cBhvr>
                                        <p:cTn id="23" dur="500"/>
                                        <p:tgtEl>
                                          <p:spTgt spid="65"/>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wipe(left)">
                                      <p:cBhvr>
                                        <p:cTn id="27" dur="500"/>
                                        <p:tgtEl>
                                          <p:spTgt spid="73"/>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wipe(left)">
                                      <p:cBhvr>
                                        <p:cTn id="31" dur="500"/>
                                        <p:tgtEl>
                                          <p:spTgt spid="81"/>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89"/>
                                        </p:tgtEl>
                                        <p:attrNameLst>
                                          <p:attrName>style.visibility</p:attrName>
                                        </p:attrNameLst>
                                      </p:cBhvr>
                                      <p:to>
                                        <p:strVal val="visible"/>
                                      </p:to>
                                    </p:set>
                                    <p:animEffect transition="in" filter="wipe(left)">
                                      <p:cBhvr>
                                        <p:cTn id="35" dur="500"/>
                                        <p:tgtEl>
                                          <p:spTgt spid="89"/>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left)">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457200" indent="-457200">
              <a:buAutoNum type="arabicPeriod"/>
            </a:pPr>
            <a:r>
              <a:rPr lang="en-US" sz="2700" dirty="0" smtClean="0">
                <a:solidFill>
                  <a:srgbClr val="32302A"/>
                </a:solidFill>
              </a:rPr>
              <a:t>“</a:t>
            </a:r>
            <a:r>
              <a:rPr lang="en-US" sz="2700" dirty="0">
                <a:solidFill>
                  <a:srgbClr val="32302A"/>
                </a:solidFill>
              </a:rPr>
              <a:t>Political officials will be led as if by an invisible hand to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  support </a:t>
            </a:r>
            <a:r>
              <a:rPr lang="en-US" sz="2700" dirty="0">
                <a:solidFill>
                  <a:srgbClr val="32302A"/>
                </a:solidFill>
              </a:rPr>
              <a:t>legislation that provides concentrated benefits to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  interest </a:t>
            </a:r>
            <a:r>
              <a:rPr lang="en-US" sz="2700" dirty="0">
                <a:solidFill>
                  <a:srgbClr val="32302A"/>
                </a:solidFill>
              </a:rPr>
              <a:t>groups at the expense of disorganized groups such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  as </a:t>
            </a:r>
            <a:r>
              <a:rPr lang="en-US" sz="2700" dirty="0">
                <a:solidFill>
                  <a:srgbClr val="32302A"/>
                </a:solidFill>
              </a:rPr>
              <a:t>taxpayers and consumers.” </a:t>
            </a:r>
            <a:br>
              <a:rPr lang="en-US" sz="2700" dirty="0">
                <a:solidFill>
                  <a:srgbClr val="32302A"/>
                </a:solidFill>
              </a:rPr>
            </a:br>
            <a:r>
              <a:rPr lang="en-US" sz="2700" dirty="0">
                <a:solidFill>
                  <a:srgbClr val="32302A"/>
                </a:solidFill>
              </a:rPr>
              <a:t> </a:t>
            </a:r>
            <a:r>
              <a:rPr lang="en-US" sz="2700" dirty="0" smtClean="0">
                <a:solidFill>
                  <a:srgbClr val="32302A"/>
                </a:solidFill>
              </a:rPr>
              <a:t>  </a:t>
            </a:r>
            <a:r>
              <a:rPr lang="en-US" sz="2700" i="1" dirty="0" smtClean="0">
                <a:solidFill>
                  <a:srgbClr val="32302A"/>
                </a:solidFill>
              </a:rPr>
              <a:t>– </a:t>
            </a:r>
            <a:r>
              <a:rPr lang="en-US" sz="2700" i="1" dirty="0">
                <a:solidFill>
                  <a:srgbClr val="32302A"/>
                </a:solidFill>
              </a:rPr>
              <a:t>Is this statement true or false?  Why? </a:t>
            </a:r>
          </a:p>
          <a:p>
            <a:pPr marL="457200" indent="-457200">
              <a:buAutoNum type="arabicPeriod"/>
            </a:pPr>
            <a:r>
              <a:rPr lang="en-US" sz="2700" dirty="0" smtClean="0">
                <a:solidFill>
                  <a:srgbClr val="32302A"/>
                </a:solidFill>
              </a:rPr>
              <a:t>What </a:t>
            </a:r>
            <a:r>
              <a:rPr lang="en-US" sz="2700" dirty="0">
                <a:solidFill>
                  <a:srgbClr val="32302A"/>
                </a:solidFill>
              </a:rPr>
              <a:t>is the shortsightedness effect?  How does the shortsightedness effect influence the efficiency of public sector action?</a:t>
            </a:r>
          </a:p>
        </p:txBody>
      </p:sp>
    </p:spTree>
    <p:extLst>
      <p:ext uri="{BB962C8B-B14F-4D97-AF65-F5344CB8AC3E}">
        <p14:creationId xmlns:p14="http://schemas.microsoft.com/office/powerpoint/2010/main" val="10085290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None/>
            </a:pPr>
            <a:r>
              <a:rPr lang="en-US" sz="2700" dirty="0" smtClean="0">
                <a:solidFill>
                  <a:srgbClr val="32302A"/>
                </a:solidFill>
              </a:rPr>
              <a:t>3. Why </a:t>
            </a:r>
            <a:r>
              <a:rPr lang="en-US" sz="2700" dirty="0">
                <a:solidFill>
                  <a:srgbClr val="32302A"/>
                </a:solidFill>
              </a:rPr>
              <a:t>does representative democracy often tax some people in order to provide benefits to others? When governments become heavily involved in tax-transfer activities, how will this involvement affect the size of the economic pie?  Explain.</a:t>
            </a:r>
          </a:p>
          <a:p>
            <a:pPr marL="341313" indent="-341313">
              <a:buNone/>
            </a:pPr>
            <a:r>
              <a:rPr lang="en-US" sz="2700" dirty="0" smtClean="0">
                <a:solidFill>
                  <a:srgbClr val="32302A"/>
                </a:solidFill>
              </a:rPr>
              <a:t>4. What </a:t>
            </a:r>
            <a:r>
              <a:rPr lang="en-US" sz="2700" dirty="0">
                <a:solidFill>
                  <a:srgbClr val="32302A"/>
                </a:solidFill>
              </a:rPr>
              <a:t>is rent seeking?  What types of government activities encourage rent seeking?</a:t>
            </a:r>
          </a:p>
        </p:txBody>
      </p:sp>
    </p:spTree>
    <p:extLst>
      <p:ext uri="{BB962C8B-B14F-4D97-AF65-F5344CB8AC3E}">
        <p14:creationId xmlns:p14="http://schemas.microsoft.com/office/powerpoint/2010/main" val="13380751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None/>
            </a:pPr>
            <a:r>
              <a:rPr lang="en-US" sz="2600" dirty="0">
                <a:solidFill>
                  <a:srgbClr val="32302A"/>
                </a:solidFill>
              </a:rPr>
              <a:t>5. "Since government-operated firms do not </a:t>
            </a:r>
            <a:r>
              <a:rPr lang="en-US" sz="2600" dirty="0" smtClean="0">
                <a:solidFill>
                  <a:srgbClr val="32302A"/>
                </a:solidFill>
              </a:rPr>
              <a:t>have </a:t>
            </a:r>
            <a:r>
              <a:rPr lang="en-US" sz="2600" dirty="0">
                <a:solidFill>
                  <a:srgbClr val="32302A"/>
                </a:solidFill>
              </a:rPr>
              <a:t>to make a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profit</a:t>
            </a:r>
            <a:r>
              <a:rPr lang="en-US" sz="2600" dirty="0">
                <a:solidFill>
                  <a:srgbClr val="32302A"/>
                </a:solidFill>
              </a:rPr>
              <a:t>, they can </a:t>
            </a:r>
            <a:r>
              <a:rPr lang="en-US" sz="2600" dirty="0" smtClean="0">
                <a:solidFill>
                  <a:srgbClr val="32302A"/>
                </a:solidFill>
              </a:rPr>
              <a:t>usually produce </a:t>
            </a:r>
            <a:r>
              <a:rPr lang="en-US" sz="2600" dirty="0">
                <a:solidFill>
                  <a:srgbClr val="32302A"/>
                </a:solidFill>
              </a:rPr>
              <a:t>at a lower cost and charge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a lower price </a:t>
            </a:r>
            <a:r>
              <a:rPr lang="en-US" sz="2600" dirty="0">
                <a:solidFill>
                  <a:srgbClr val="32302A"/>
                </a:solidFill>
              </a:rPr>
              <a:t>than privately owned enterprises." </a:t>
            </a:r>
            <a:br>
              <a:rPr lang="en-US" sz="2600" dirty="0">
                <a:solidFill>
                  <a:srgbClr val="32302A"/>
                </a:solidFill>
              </a:rPr>
            </a:br>
            <a:r>
              <a:rPr lang="en-US" sz="2600" dirty="0">
                <a:solidFill>
                  <a:srgbClr val="32302A"/>
                </a:solidFill>
              </a:rPr>
              <a:t>  </a:t>
            </a:r>
            <a:r>
              <a:rPr lang="en-US" sz="2600" i="1" dirty="0">
                <a:solidFill>
                  <a:srgbClr val="32302A"/>
                </a:solidFill>
              </a:rPr>
              <a:t>– Evaluate this view.</a:t>
            </a:r>
          </a:p>
          <a:p>
            <a:pPr marL="341313" indent="-341313">
              <a:buNone/>
            </a:pPr>
            <a:r>
              <a:rPr lang="en-US" sz="2600" dirty="0">
                <a:solidFill>
                  <a:srgbClr val="32302A"/>
                </a:solidFill>
              </a:rPr>
              <a:t>6. The </a:t>
            </a:r>
            <a:r>
              <a:rPr lang="en-US" sz="2600" dirty="0" smtClean="0">
                <a:solidFill>
                  <a:srgbClr val="32302A"/>
                </a:solidFill>
              </a:rPr>
              <a:t>US </a:t>
            </a:r>
            <a:r>
              <a:rPr lang="en-US" sz="2600" dirty="0">
                <a:solidFill>
                  <a:srgbClr val="32302A"/>
                </a:solidFill>
              </a:rPr>
              <a:t>imposes highly restrictive sugar import quotas that result in a domestic price of sugar </a:t>
            </a:r>
            <a:r>
              <a:rPr lang="en-US" sz="2600" dirty="0" smtClean="0">
                <a:solidFill>
                  <a:srgbClr val="32302A"/>
                </a:solidFill>
              </a:rPr>
              <a:t>often two </a:t>
            </a:r>
            <a:r>
              <a:rPr lang="en-US" sz="2600" dirty="0">
                <a:solidFill>
                  <a:srgbClr val="32302A"/>
                </a:solidFill>
              </a:rPr>
              <a:t>or three times the world price</a:t>
            </a:r>
            <a:r>
              <a:rPr lang="en-US" sz="2600" dirty="0" smtClean="0">
                <a:solidFill>
                  <a:srgbClr val="32302A"/>
                </a:solidFill>
              </a:rPr>
              <a:t>.  </a:t>
            </a:r>
            <a:r>
              <a:rPr lang="en-US" sz="2600" dirty="0">
                <a:solidFill>
                  <a:srgbClr val="32302A"/>
                </a:solidFill>
              </a:rPr>
              <a:t>The quotas benefit sugar growers at the expense of consumers</a:t>
            </a:r>
            <a:r>
              <a:rPr lang="en-US" sz="2600" dirty="0" smtClean="0">
                <a:solidFill>
                  <a:srgbClr val="32302A"/>
                </a:solidFill>
              </a:rPr>
              <a:t>.  Given there </a:t>
            </a:r>
            <a:r>
              <a:rPr lang="en-US" sz="2600" dirty="0">
                <a:solidFill>
                  <a:srgbClr val="32302A"/>
                </a:solidFill>
              </a:rPr>
              <a:t>are </a:t>
            </a:r>
            <a:r>
              <a:rPr lang="en-US" sz="2600" dirty="0" smtClean="0">
                <a:solidFill>
                  <a:srgbClr val="32302A"/>
                </a:solidFill>
              </a:rPr>
              <a:t>far more </a:t>
            </a:r>
            <a:r>
              <a:rPr lang="en-US" sz="2600" dirty="0">
                <a:solidFill>
                  <a:srgbClr val="32302A"/>
                </a:solidFill>
              </a:rPr>
              <a:t>sugar consumers than growers, why are </a:t>
            </a:r>
            <a:r>
              <a:rPr lang="en-US" sz="2600" dirty="0" smtClean="0">
                <a:solidFill>
                  <a:srgbClr val="32302A"/>
                </a:solidFill>
              </a:rPr>
              <a:t>the quotas </a:t>
            </a:r>
            <a:r>
              <a:rPr lang="en-US" sz="2600" dirty="0">
                <a:solidFill>
                  <a:srgbClr val="32302A"/>
                </a:solidFill>
              </a:rPr>
              <a:t>not abolished?  Do the </a:t>
            </a:r>
            <a:r>
              <a:rPr lang="en-US" sz="2600" dirty="0" smtClean="0">
                <a:solidFill>
                  <a:srgbClr val="32302A"/>
                </a:solidFill>
              </a:rPr>
              <a:t>sugar quotas </a:t>
            </a:r>
            <a:r>
              <a:rPr lang="en-US" sz="2600" dirty="0">
                <a:solidFill>
                  <a:srgbClr val="32302A"/>
                </a:solidFill>
              </a:rPr>
              <a:t>improve </a:t>
            </a:r>
            <a:r>
              <a:rPr lang="en-US" sz="2600" dirty="0" smtClean="0">
                <a:solidFill>
                  <a:srgbClr val="32302A"/>
                </a:solidFill>
              </a:rPr>
              <a:t>American living standards?  Why/why </a:t>
            </a:r>
            <a:r>
              <a:rPr lang="en-US" sz="2600" dirty="0">
                <a:solidFill>
                  <a:srgbClr val="32302A"/>
                </a:solidFill>
              </a:rPr>
              <a:t>not?</a:t>
            </a:r>
          </a:p>
        </p:txBody>
      </p:sp>
    </p:spTree>
    <p:extLst>
      <p:ext uri="{BB962C8B-B14F-4D97-AF65-F5344CB8AC3E}">
        <p14:creationId xmlns:p14="http://schemas.microsoft.com/office/powerpoint/2010/main" val="15920086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015" y="1821649"/>
            <a:ext cx="8138160" cy="1864086"/>
          </a:xfrm>
        </p:spPr>
        <p:txBody>
          <a:bodyPr anchor="ctr"/>
          <a:lstStyle/>
          <a:p>
            <a:r>
              <a:rPr lang="en-US" sz="4000" dirty="0"/>
              <a:t>Economic Organization: </a:t>
            </a:r>
            <a:br>
              <a:rPr lang="en-US" sz="4000" dirty="0"/>
            </a:br>
            <a:r>
              <a:rPr lang="en-US" sz="4000" dirty="0"/>
              <a:t>Who Produces, Who Pays, </a:t>
            </a:r>
            <a:br>
              <a:rPr lang="en-US" sz="4000" dirty="0"/>
            </a:br>
            <a:r>
              <a:rPr lang="en-US" sz="4000" dirty="0"/>
              <a:t>and Why It Matters</a:t>
            </a:r>
          </a:p>
        </p:txBody>
      </p:sp>
    </p:spTree>
    <p:extLst>
      <p:ext uri="{BB962C8B-B14F-4D97-AF65-F5344CB8AC3E}">
        <p14:creationId xmlns:p14="http://schemas.microsoft.com/office/powerpoint/2010/main" val="11025533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105510"/>
            <a:ext cx="8977930" cy="4792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340539"/>
            <a:ext cx="8904855" cy="657667"/>
          </a:xfrm>
        </p:spPr>
        <p:txBody>
          <a:bodyPr/>
          <a:lstStyle/>
          <a:p>
            <a:r>
              <a:rPr lang="en-US" dirty="0" smtClean="0"/>
              <a:t>Production and Payment</a:t>
            </a:r>
            <a:endParaRPr lang="en-US" sz="2000" i="1" dirty="0"/>
          </a:p>
        </p:txBody>
      </p:sp>
      <p:sp>
        <p:nvSpPr>
          <p:cNvPr id="61" name="Text Box 10"/>
          <p:cNvSpPr txBox="1">
            <a:spLocks noChangeArrowheads="1"/>
          </p:cNvSpPr>
          <p:nvPr/>
        </p:nvSpPr>
        <p:spPr bwMode="auto">
          <a:xfrm>
            <a:off x="152832" y="1848773"/>
            <a:ext cx="3892226" cy="9233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incentive to economize </a:t>
            </a:r>
            <a:r>
              <a:rPr lang="en-US" sz="2000" dirty="0" smtClean="0">
                <a:latin typeface="Times New Roman" pitchFamily="18" charset="0"/>
                <a:cs typeface="Times New Roman" pitchFamily="18" charset="0"/>
              </a:rPr>
              <a:t>is influenced </a:t>
            </a:r>
            <a:r>
              <a:rPr lang="en-US" sz="2000" dirty="0">
                <a:latin typeface="Times New Roman" pitchFamily="18" charset="0"/>
                <a:cs typeface="Times New Roman" pitchFamily="18" charset="0"/>
              </a:rPr>
              <a:t>by who produces </a:t>
            </a:r>
            <a:r>
              <a:rPr lang="en-US" sz="2000" dirty="0" smtClean="0">
                <a:latin typeface="Times New Roman" pitchFamily="18" charset="0"/>
                <a:cs typeface="Times New Roman" pitchFamily="18" charset="0"/>
              </a:rPr>
              <a:t>a good and </a:t>
            </a:r>
            <a:r>
              <a:rPr lang="en-US" sz="2000" dirty="0">
                <a:latin typeface="Times New Roman" pitchFamily="18" charset="0"/>
                <a:cs typeface="Times New Roman" pitchFamily="18" charset="0"/>
              </a:rPr>
              <a:t>who pays for it.</a:t>
            </a:r>
          </a:p>
        </p:txBody>
      </p:sp>
      <p:sp>
        <p:nvSpPr>
          <p:cNvPr id="62" name="Text Box 17"/>
          <p:cNvSpPr txBox="1">
            <a:spLocks noChangeArrowheads="1"/>
          </p:cNvSpPr>
          <p:nvPr/>
        </p:nvSpPr>
        <p:spPr bwMode="auto">
          <a:xfrm>
            <a:off x="168705" y="2776290"/>
            <a:ext cx="3876353" cy="120032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Economizing </a:t>
            </a:r>
            <a:r>
              <a:rPr lang="en-US" sz="2000" dirty="0">
                <a:latin typeface="Times New Roman" pitchFamily="18" charset="0"/>
                <a:cs typeface="Times New Roman" pitchFamily="18" charset="0"/>
              </a:rPr>
              <a:t>behavior will </a:t>
            </a:r>
            <a:r>
              <a:rPr lang="en-US" sz="2000" dirty="0" smtClean="0">
                <a:latin typeface="Times New Roman" pitchFamily="18" charset="0"/>
                <a:cs typeface="Times New Roman" pitchFamily="18" charset="0"/>
              </a:rPr>
              <a:t>be strongest </a:t>
            </a:r>
            <a:r>
              <a:rPr lang="en-US" sz="2000" dirty="0">
                <a:latin typeface="Times New Roman" pitchFamily="18" charset="0"/>
                <a:cs typeface="Times New Roman" pitchFamily="18" charset="0"/>
              </a:rPr>
              <a:t>when </a:t>
            </a:r>
            <a:r>
              <a:rPr lang="en-US" sz="2000" dirty="0" smtClean="0">
                <a:latin typeface="Times New Roman" pitchFamily="18" charset="0"/>
                <a:cs typeface="Times New Roman" pitchFamily="18" charset="0"/>
              </a:rPr>
              <a:t>consumers purchase goods </a:t>
            </a:r>
            <a:r>
              <a:rPr lang="en-US" sz="2000" dirty="0">
                <a:latin typeface="Times New Roman" pitchFamily="18" charset="0"/>
                <a:cs typeface="Times New Roman" pitchFamily="18" charset="0"/>
              </a:rPr>
              <a:t>produced by private firms (quadrant 1).</a:t>
            </a:r>
          </a:p>
        </p:txBody>
      </p:sp>
      <p:cxnSp>
        <p:nvCxnSpPr>
          <p:cNvPr id="92" name="Straight Connector 91"/>
          <p:cNvCxnSpPr/>
          <p:nvPr/>
        </p:nvCxnSpPr>
        <p:spPr>
          <a:xfrm>
            <a:off x="4056514"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5" name="Text Box 10"/>
          <p:cNvSpPr txBox="1">
            <a:spLocks noChangeArrowheads="1"/>
          </p:cNvSpPr>
          <p:nvPr/>
        </p:nvSpPr>
        <p:spPr bwMode="auto">
          <a:xfrm>
            <a:off x="158000" y="3953921"/>
            <a:ext cx="3938269" cy="120032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incentive to economize is reduced when payment is made by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third party and when production is handled by the government.</a:t>
            </a:r>
          </a:p>
        </p:txBody>
      </p:sp>
      <p:sp>
        <p:nvSpPr>
          <p:cNvPr id="26" name="Rectangle 10"/>
          <p:cNvSpPr>
            <a:spLocks noChangeArrowheads="1"/>
          </p:cNvSpPr>
          <p:nvPr/>
        </p:nvSpPr>
        <p:spPr bwMode="auto">
          <a:xfrm rot="16200000">
            <a:off x="4537250" y="3072069"/>
            <a:ext cx="812722"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Private</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enterprise</a:t>
            </a:r>
            <a:endParaRPr lang="en-US" sz="1600" b="0" dirty="0">
              <a:solidFill>
                <a:schemeClr val="tx1"/>
              </a:solidFill>
              <a:latin typeface="Times New Roman" pitchFamily="18" charset="0"/>
              <a:cs typeface="Times New Roman" pitchFamily="18" charset="0"/>
            </a:endParaRPr>
          </a:p>
        </p:txBody>
      </p:sp>
      <p:sp>
        <p:nvSpPr>
          <p:cNvPr id="27" name="Rectangle 11"/>
          <p:cNvSpPr>
            <a:spLocks noChangeArrowheads="1"/>
          </p:cNvSpPr>
          <p:nvPr/>
        </p:nvSpPr>
        <p:spPr bwMode="auto">
          <a:xfrm rot="16200000">
            <a:off x="4317607" y="4319844"/>
            <a:ext cx="1035540" cy="590931"/>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lang="en-US" sz="1600" b="0" dirty="0">
                <a:solidFill>
                  <a:srgbClr val="000000"/>
                </a:solidFill>
                <a:latin typeface="Times New Roman" pitchFamily="18" charset="0"/>
                <a:cs typeface="Times New Roman" pitchFamily="18" charset="0"/>
              </a:rPr>
              <a:t>Government</a:t>
            </a:r>
          </a:p>
          <a:p>
            <a:pPr algn="ctr">
              <a:lnSpc>
                <a:spcPct val="80000"/>
              </a:lnSpc>
            </a:pPr>
            <a:r>
              <a:rPr lang="en-US" sz="1600" b="0" dirty="0">
                <a:solidFill>
                  <a:srgbClr val="000000"/>
                </a:solidFill>
                <a:latin typeface="Times New Roman" pitchFamily="18" charset="0"/>
                <a:cs typeface="Times New Roman" pitchFamily="18" charset="0"/>
              </a:rPr>
              <a:t>enterprise or</a:t>
            </a:r>
          </a:p>
          <a:p>
            <a:pPr algn="r">
              <a:lnSpc>
                <a:spcPct val="80000"/>
              </a:lnSpc>
            </a:pPr>
            <a:r>
              <a:rPr lang="en-US" sz="1600" b="0" dirty="0">
                <a:solidFill>
                  <a:srgbClr val="000000"/>
                </a:solidFill>
                <a:latin typeface="Times New Roman" pitchFamily="18" charset="0"/>
                <a:cs typeface="Times New Roman" pitchFamily="18" charset="0"/>
              </a:rPr>
              <a:t>contracting</a:t>
            </a:r>
            <a:endParaRPr lang="en-US" sz="1600" b="0" dirty="0">
              <a:solidFill>
                <a:schemeClr val="tx1"/>
              </a:solidFill>
              <a:latin typeface="Times New Roman" pitchFamily="18" charset="0"/>
              <a:cs typeface="Times New Roman" pitchFamily="18" charset="0"/>
            </a:endParaRPr>
          </a:p>
        </p:txBody>
      </p:sp>
      <p:sp>
        <p:nvSpPr>
          <p:cNvPr id="28" name="Rectangle 12"/>
          <p:cNvSpPr>
            <a:spLocks noChangeArrowheads="1"/>
          </p:cNvSpPr>
          <p:nvPr/>
        </p:nvSpPr>
        <p:spPr bwMode="auto">
          <a:xfrm>
            <a:off x="5637804" y="2071599"/>
            <a:ext cx="844783" cy="41857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smtClean="0">
                <a:solidFill>
                  <a:srgbClr val="000000"/>
                </a:solidFill>
                <a:latin typeface="Times New Roman" pitchFamily="18" charset="0"/>
                <a:cs typeface="Times New Roman" pitchFamily="18" charset="0"/>
              </a:rPr>
              <a:t>Consumer</a:t>
            </a:r>
          </a:p>
          <a:p>
            <a:pPr>
              <a:lnSpc>
                <a:spcPct val="80000"/>
              </a:lnSpc>
            </a:pPr>
            <a:endParaRPr lang="en-US" sz="100" dirty="0">
              <a:solidFill>
                <a:srgbClr val="000000"/>
              </a:solidFill>
              <a:latin typeface="Times New Roman" pitchFamily="18" charset="0"/>
              <a:cs typeface="Times New Roman" pitchFamily="18" charset="0"/>
            </a:endParaRPr>
          </a:p>
          <a:p>
            <a:pPr>
              <a:lnSpc>
                <a:spcPct val="80000"/>
              </a:lnSpc>
            </a:pPr>
            <a:r>
              <a:rPr lang="en-US" sz="1600" b="0" dirty="0" smtClean="0">
                <a:solidFill>
                  <a:srgbClr val="000000"/>
                </a:solidFill>
                <a:latin typeface="Times New Roman" pitchFamily="18" charset="0"/>
                <a:cs typeface="Times New Roman" pitchFamily="18" charset="0"/>
              </a:rPr>
              <a:t>purchaser</a:t>
            </a:r>
            <a:endParaRPr lang="en-US" sz="1600" b="0" dirty="0">
              <a:solidFill>
                <a:schemeClr val="tx1"/>
              </a:solidFill>
              <a:latin typeface="Times New Roman" pitchFamily="18" charset="0"/>
              <a:cs typeface="Times New Roman" pitchFamily="18" charset="0"/>
            </a:endParaRPr>
          </a:p>
        </p:txBody>
      </p:sp>
      <p:sp>
        <p:nvSpPr>
          <p:cNvPr id="29" name="Rectangle 13"/>
          <p:cNvSpPr>
            <a:spLocks noChangeArrowheads="1"/>
          </p:cNvSpPr>
          <p:nvPr/>
        </p:nvSpPr>
        <p:spPr bwMode="auto">
          <a:xfrm>
            <a:off x="7452938" y="2071599"/>
            <a:ext cx="984372" cy="41857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Taxpayer </a:t>
            </a:r>
            <a:r>
              <a:rPr lang="en-US" sz="1600" b="0" dirty="0" smtClean="0">
                <a:solidFill>
                  <a:srgbClr val="000000"/>
                </a:solidFill>
                <a:latin typeface="Times New Roman" pitchFamily="18" charset="0"/>
                <a:cs typeface="Times New Roman" pitchFamily="18" charset="0"/>
              </a:rPr>
              <a:t>or</a:t>
            </a:r>
          </a:p>
          <a:p>
            <a:pPr algn="ctr">
              <a:lnSpc>
                <a:spcPct val="80000"/>
              </a:lnSpc>
            </a:pPr>
            <a:r>
              <a:rPr lang="en-US" sz="100" b="0" dirty="0" smtClean="0">
                <a:solidFill>
                  <a:srgbClr val="000000"/>
                </a:solidFill>
                <a:latin typeface="Times New Roman" pitchFamily="18" charset="0"/>
                <a:cs typeface="Times New Roman" pitchFamily="18" charset="0"/>
              </a:rPr>
              <a:t> </a:t>
            </a:r>
            <a:endParaRPr lang="en-US" sz="100" dirty="0">
              <a:solidFill>
                <a:srgbClr val="000000"/>
              </a:solidFill>
              <a:latin typeface="Times New Roman" pitchFamily="18" charset="0"/>
              <a:cs typeface="Times New Roman" pitchFamily="18" charset="0"/>
            </a:endParaRPr>
          </a:p>
          <a:p>
            <a:pPr algn="ctr">
              <a:lnSpc>
                <a:spcPct val="80000"/>
              </a:lnSpc>
            </a:pPr>
            <a:r>
              <a:rPr lang="en-US" sz="1600" b="0" dirty="0" smtClean="0">
                <a:solidFill>
                  <a:srgbClr val="000000"/>
                </a:solidFill>
                <a:latin typeface="Times New Roman" pitchFamily="18" charset="0"/>
                <a:cs typeface="Times New Roman" pitchFamily="18" charset="0"/>
              </a:rPr>
              <a:t>third </a:t>
            </a:r>
            <a:r>
              <a:rPr lang="en-US" sz="1600" b="0" dirty="0">
                <a:solidFill>
                  <a:srgbClr val="000000"/>
                </a:solidFill>
                <a:latin typeface="Times New Roman" pitchFamily="18" charset="0"/>
                <a:cs typeface="Times New Roman" pitchFamily="18" charset="0"/>
              </a:rPr>
              <a:t>party</a:t>
            </a:r>
            <a:endParaRPr lang="en-US" sz="1600" b="0" dirty="0">
              <a:solidFill>
                <a:schemeClr val="tx1"/>
              </a:solidFill>
              <a:latin typeface="Times New Roman" pitchFamily="18" charset="0"/>
              <a:cs typeface="Times New Roman" pitchFamily="18" charset="0"/>
            </a:endParaRPr>
          </a:p>
        </p:txBody>
      </p:sp>
      <p:sp>
        <p:nvSpPr>
          <p:cNvPr id="30" name="Rectangle 14"/>
          <p:cNvSpPr>
            <a:spLocks noChangeArrowheads="1"/>
          </p:cNvSpPr>
          <p:nvPr/>
        </p:nvSpPr>
        <p:spPr bwMode="auto">
          <a:xfrm rot="-5400000">
            <a:off x="3399600" y="3776936"/>
            <a:ext cx="1778114"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produced by</a:t>
            </a:r>
            <a:r>
              <a:rPr lang="en-US" sz="1600" b="0" dirty="0">
                <a:solidFill>
                  <a:srgbClr val="000000"/>
                </a:solidFill>
                <a:latin typeface="Times New Roman" pitchFamily="18" charset="0"/>
                <a:cs typeface="Times New Roman" pitchFamily="18" charset="0"/>
              </a:rPr>
              <a:t>:</a:t>
            </a:r>
            <a:endParaRPr lang="en-US" sz="1600" b="0" dirty="0">
              <a:solidFill>
                <a:schemeClr val="tx1"/>
              </a:solidFill>
              <a:latin typeface="Times New Roman" pitchFamily="18" charset="0"/>
              <a:cs typeface="Times New Roman" pitchFamily="18" charset="0"/>
            </a:endParaRPr>
          </a:p>
        </p:txBody>
      </p:sp>
      <p:sp>
        <p:nvSpPr>
          <p:cNvPr id="31" name="Rectangle 15"/>
          <p:cNvSpPr>
            <a:spLocks noChangeArrowheads="1"/>
          </p:cNvSpPr>
          <p:nvPr/>
        </p:nvSpPr>
        <p:spPr bwMode="auto">
          <a:xfrm>
            <a:off x="6031911" y="1709975"/>
            <a:ext cx="1724832"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paid for</a:t>
            </a:r>
            <a:r>
              <a:rPr lang="en-US" sz="1600" dirty="0">
                <a:solidFill>
                  <a:srgbClr val="000000"/>
                </a:solidFill>
                <a:latin typeface="Times New Roman" pitchFamily="18" charset="0"/>
                <a:cs typeface="Times New Roman" pitchFamily="18" charset="0"/>
              </a:rPr>
              <a:t> </a:t>
            </a:r>
            <a:r>
              <a:rPr lang="en-US" sz="1600" b="1" i="1" dirty="0">
                <a:solidFill>
                  <a:srgbClr val="000000"/>
                </a:solidFill>
                <a:latin typeface="Times New Roman" pitchFamily="18" charset="0"/>
                <a:cs typeface="Times New Roman" pitchFamily="18" charset="0"/>
              </a:rPr>
              <a:t>by</a:t>
            </a:r>
            <a:r>
              <a:rPr lang="en-US" sz="1600" dirty="0">
                <a:solidFill>
                  <a:srgbClr val="000000"/>
                </a:solidFill>
                <a:latin typeface="Times New Roman" pitchFamily="18" charset="0"/>
                <a:cs typeface="Times New Roman" pitchFamily="18" charset="0"/>
              </a:rPr>
              <a:t>:</a:t>
            </a:r>
            <a:endParaRPr lang="en-US" sz="1600" dirty="0">
              <a:solidFill>
                <a:schemeClr val="tx1"/>
              </a:solidFill>
              <a:latin typeface="Times New Roman" pitchFamily="18" charset="0"/>
              <a:cs typeface="Times New Roman" pitchFamily="18" charset="0"/>
            </a:endParaRPr>
          </a:p>
        </p:txBody>
      </p:sp>
      <p:grpSp>
        <p:nvGrpSpPr>
          <p:cNvPr id="35" name="Group 34"/>
          <p:cNvGrpSpPr>
            <a:grpSpLocks/>
          </p:cNvGrpSpPr>
          <p:nvPr/>
        </p:nvGrpSpPr>
        <p:grpSpPr bwMode="auto">
          <a:xfrm>
            <a:off x="5181066" y="3872373"/>
            <a:ext cx="1877860" cy="1327109"/>
            <a:chOff x="2364" y="1800"/>
            <a:chExt cx="1428" cy="864"/>
          </a:xfrm>
        </p:grpSpPr>
        <p:sp>
          <p:nvSpPr>
            <p:cNvPr id="36" name="Rectangle 35"/>
            <p:cNvSpPr>
              <a:spLocks noChangeArrowheads="1"/>
            </p:cNvSpPr>
            <p:nvPr/>
          </p:nvSpPr>
          <p:spPr bwMode="auto">
            <a:xfrm>
              <a:off x="2364" y="1800"/>
              <a:ext cx="1428" cy="864"/>
            </a:xfrm>
            <a:prstGeom prst="rect">
              <a:avLst/>
            </a:prstGeom>
            <a:solidFill>
              <a:srgbClr val="C8E0E0"/>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7" name="Rectangle 36"/>
            <p:cNvSpPr>
              <a:spLocks noChangeArrowheads="1"/>
            </p:cNvSpPr>
            <p:nvPr/>
          </p:nvSpPr>
          <p:spPr bwMode="auto">
            <a:xfrm>
              <a:off x="2448" y="1861"/>
              <a:ext cx="1110" cy="698"/>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3</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Post Office, water &amp;</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electricity in many</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cities, toll roads,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many hospitals</a:t>
              </a:r>
              <a:endParaRPr lang="en-US" sz="1600" b="0" dirty="0">
                <a:solidFill>
                  <a:schemeClr val="tx1"/>
                </a:solidFill>
                <a:latin typeface="Times New Roman" pitchFamily="18" charset="0"/>
                <a:cs typeface="Times New Roman" pitchFamily="18" charset="0"/>
              </a:endParaRPr>
            </a:p>
          </p:txBody>
        </p:sp>
      </p:grpSp>
      <p:grpSp>
        <p:nvGrpSpPr>
          <p:cNvPr id="59" name="Group 40"/>
          <p:cNvGrpSpPr>
            <a:grpSpLocks/>
          </p:cNvGrpSpPr>
          <p:nvPr/>
        </p:nvGrpSpPr>
        <p:grpSpPr bwMode="auto">
          <a:xfrm>
            <a:off x="7057503" y="3861178"/>
            <a:ext cx="1877860" cy="1338303"/>
            <a:chOff x="3792" y="1800"/>
            <a:chExt cx="1428" cy="864"/>
          </a:xfrm>
        </p:grpSpPr>
        <p:sp>
          <p:nvSpPr>
            <p:cNvPr id="60" name="Rectangle 41"/>
            <p:cNvSpPr>
              <a:spLocks noChangeArrowheads="1"/>
            </p:cNvSpPr>
            <p:nvPr/>
          </p:nvSpPr>
          <p:spPr bwMode="auto">
            <a:xfrm>
              <a:off x="3792" y="1800"/>
              <a:ext cx="1428" cy="864"/>
            </a:xfrm>
            <a:prstGeom prst="rect">
              <a:avLst/>
            </a:prstGeom>
            <a:solidFill>
              <a:srgbClr val="F0BCBC"/>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3" name="Rectangle 42"/>
            <p:cNvSpPr>
              <a:spLocks noChangeArrowheads="1"/>
            </p:cNvSpPr>
            <p:nvPr/>
          </p:nvSpPr>
          <p:spPr bwMode="auto">
            <a:xfrm>
              <a:off x="4013" y="1876"/>
              <a:ext cx="1047" cy="715"/>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4</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Public schools,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roads</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national </a:t>
              </a:r>
            </a:p>
            <a:p>
              <a:pPr>
                <a:lnSpc>
                  <a:spcPct val="90000"/>
                </a:lnSpc>
              </a:pPr>
              <a:r>
                <a:rPr lang="en-US" sz="1600" b="0" dirty="0" smtClean="0">
                  <a:solidFill>
                    <a:srgbClr val="000000"/>
                  </a:solidFill>
                  <a:latin typeface="Times New Roman" pitchFamily="18" charset="0"/>
                  <a:cs typeface="Times New Roman" pitchFamily="18" charset="0"/>
                </a:rPr>
                <a:t>defense</a:t>
              </a:r>
              <a:r>
                <a:rPr lang="en-US" sz="1600" b="0" dirty="0">
                  <a:solidFill>
                    <a:srgbClr val="000000"/>
                  </a:solidFill>
                  <a:latin typeface="Times New Roman" pitchFamily="18" charset="0"/>
                  <a:cs typeface="Times New Roman" pitchFamily="18" charset="0"/>
                </a:rPr>
                <a:t>,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law enforcement</a:t>
              </a:r>
              <a:endParaRPr lang="en-US" sz="1600" b="0" dirty="0">
                <a:solidFill>
                  <a:schemeClr val="tx1"/>
                </a:solidFill>
                <a:latin typeface="Times New Roman" pitchFamily="18" charset="0"/>
                <a:cs typeface="Times New Roman" pitchFamily="18" charset="0"/>
              </a:endParaRPr>
            </a:p>
          </p:txBody>
        </p:sp>
      </p:grpSp>
      <p:grpSp>
        <p:nvGrpSpPr>
          <p:cNvPr id="38" name="Group 37"/>
          <p:cNvGrpSpPr>
            <a:grpSpLocks/>
          </p:cNvGrpSpPr>
          <p:nvPr/>
        </p:nvGrpSpPr>
        <p:grpSpPr bwMode="auto">
          <a:xfrm>
            <a:off x="7062242" y="2541017"/>
            <a:ext cx="1873120" cy="1339307"/>
            <a:chOff x="3792" y="942"/>
            <a:chExt cx="1428" cy="864"/>
          </a:xfrm>
        </p:grpSpPr>
        <p:sp>
          <p:nvSpPr>
            <p:cNvPr id="39" name="Rectangle 38"/>
            <p:cNvSpPr>
              <a:spLocks noChangeArrowheads="1"/>
            </p:cNvSpPr>
            <p:nvPr/>
          </p:nvSpPr>
          <p:spPr bwMode="auto">
            <a:xfrm>
              <a:off x="3792" y="942"/>
              <a:ext cx="1428" cy="864"/>
            </a:xfrm>
            <a:prstGeom prst="rect">
              <a:avLst/>
            </a:prstGeom>
            <a:solidFill>
              <a:srgbClr val="ECD3ED"/>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0" name="Rectangle 39"/>
            <p:cNvSpPr>
              <a:spLocks noChangeArrowheads="1"/>
            </p:cNvSpPr>
            <p:nvPr/>
          </p:nvSpPr>
          <p:spPr bwMode="auto">
            <a:xfrm>
              <a:off x="4028" y="1066"/>
              <a:ext cx="928" cy="558"/>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2</a:t>
              </a:r>
              <a:r>
                <a:rPr lang="en-US" sz="1600" b="0" dirty="0">
                  <a:solidFill>
                    <a:srgbClr val="000000"/>
                  </a:solidFill>
                  <a:latin typeface="Times New Roman" pitchFamily="18" charset="0"/>
                  <a:cs typeface="Times New Roman" pitchFamily="18" charset="0"/>
                </a:rPr>
                <a:t>:</a:t>
              </a:r>
            </a:p>
            <a:p>
              <a:pPr>
                <a:lnSpc>
                  <a:spcPct val="90000"/>
                </a:lnSpc>
              </a:pPr>
              <a:r>
                <a:rPr lang="en-US" sz="1600" b="0" dirty="0">
                  <a:solidFill>
                    <a:srgbClr val="000000"/>
                  </a:solidFill>
                  <a:latin typeface="Times New Roman" pitchFamily="18" charset="0"/>
                  <a:cs typeface="Times New Roman" pitchFamily="18" charset="0"/>
                </a:rPr>
                <a:t>Health care, food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purchased with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food stamps</a:t>
              </a:r>
              <a:endParaRPr lang="en-US" sz="1600" b="0" dirty="0">
                <a:solidFill>
                  <a:schemeClr val="tx1"/>
                </a:solidFill>
                <a:latin typeface="Times New Roman" pitchFamily="18" charset="0"/>
                <a:cs typeface="Times New Roman" pitchFamily="18" charset="0"/>
              </a:endParaRPr>
            </a:p>
          </p:txBody>
        </p:sp>
      </p:grpSp>
      <p:grpSp>
        <p:nvGrpSpPr>
          <p:cNvPr id="32" name="Group 31"/>
          <p:cNvGrpSpPr>
            <a:grpSpLocks/>
          </p:cNvGrpSpPr>
          <p:nvPr/>
        </p:nvGrpSpPr>
        <p:grpSpPr bwMode="auto">
          <a:xfrm>
            <a:off x="5186112" y="2541165"/>
            <a:ext cx="1872814" cy="1330346"/>
            <a:chOff x="2364" y="942"/>
            <a:chExt cx="1428" cy="864"/>
          </a:xfrm>
        </p:grpSpPr>
        <p:sp>
          <p:nvSpPr>
            <p:cNvPr id="33" name="Rectangle 32"/>
            <p:cNvSpPr>
              <a:spLocks noChangeArrowheads="1"/>
            </p:cNvSpPr>
            <p:nvPr/>
          </p:nvSpPr>
          <p:spPr bwMode="auto">
            <a:xfrm>
              <a:off x="2364" y="942"/>
              <a:ext cx="1428" cy="864"/>
            </a:xfrm>
            <a:prstGeom prst="rect">
              <a:avLst/>
            </a:prstGeom>
            <a:solidFill>
              <a:srgbClr val="FFFFCB"/>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4" name="Rectangle 33"/>
            <p:cNvSpPr>
              <a:spLocks noChangeArrowheads="1"/>
            </p:cNvSpPr>
            <p:nvPr/>
          </p:nvSpPr>
          <p:spPr bwMode="auto">
            <a:xfrm>
              <a:off x="2541" y="1017"/>
              <a:ext cx="1088" cy="720"/>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1</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Apples, oranges, </a:t>
              </a:r>
              <a:r>
                <a:rPr lang="en-US" sz="1600" b="0" dirty="0" smtClean="0">
                  <a:solidFill>
                    <a:srgbClr val="000000"/>
                  </a:solidFill>
                  <a:latin typeface="Times New Roman" pitchFamily="18" charset="0"/>
                  <a:cs typeface="Times New Roman" pitchFamily="18" charset="0"/>
                </a:rPr>
                <a:t/>
              </a:r>
              <a:br>
                <a:rPr lang="en-US" sz="1600" b="0" dirty="0" smtClean="0">
                  <a:solidFill>
                    <a:srgbClr val="000000"/>
                  </a:solidFill>
                  <a:latin typeface="Times New Roman" pitchFamily="18" charset="0"/>
                  <a:cs typeface="Times New Roman" pitchFamily="18" charset="0"/>
                </a:rPr>
              </a:br>
              <a:r>
                <a:rPr lang="en-US" sz="1600" b="0" dirty="0" smtClean="0">
                  <a:solidFill>
                    <a:srgbClr val="000000"/>
                  </a:solidFill>
                  <a:latin typeface="Times New Roman" pitchFamily="18" charset="0"/>
                  <a:cs typeface="Times New Roman" pitchFamily="18" charset="0"/>
                </a:rPr>
                <a:t>TV sets</a:t>
              </a:r>
              <a:r>
                <a:rPr lang="en-US" sz="1600" b="0" dirty="0">
                  <a:solidFill>
                    <a:srgbClr val="000000"/>
                  </a:solidFill>
                  <a:latin typeface="Times New Roman" pitchFamily="18" charset="0"/>
                  <a:cs typeface="Times New Roman" pitchFamily="18" charset="0"/>
                </a:rPr>
                <a:t>, food,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housing</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&amp; </a:t>
              </a:r>
              <a:r>
                <a:rPr lang="en-US" sz="1600" b="0" dirty="0">
                  <a:solidFill>
                    <a:srgbClr val="000000"/>
                  </a:solidFill>
                  <a:latin typeface="Times New Roman" pitchFamily="18" charset="0"/>
                  <a:cs typeface="Times New Roman" pitchFamily="18" charset="0"/>
                </a:rPr>
                <a:t>most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other </a:t>
              </a:r>
              <a:r>
                <a:rPr lang="en-US" sz="1600" b="0" dirty="0">
                  <a:solidFill>
                    <a:srgbClr val="000000"/>
                  </a:solidFill>
                  <a:latin typeface="Times New Roman" pitchFamily="18" charset="0"/>
                  <a:cs typeface="Times New Roman" pitchFamily="18" charset="0"/>
                </a:rPr>
                <a:t>goods</a:t>
              </a:r>
              <a:endParaRPr lang="en-US" sz="16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28756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randombar(horizontal)">
                                      <p:cBhvr>
                                        <p:cTn id="12" dur="500"/>
                                        <p:tgtEl>
                                          <p:spTgt spid="62"/>
                                        </p:tgtEl>
                                      </p:cBhvr>
                                    </p:animEffect>
                                  </p:childTnLst>
                                </p:cTn>
                              </p:par>
                            </p:childTnLst>
                          </p:cTn>
                        </p:par>
                        <p:par>
                          <p:cTn id="13" fill="hold">
                            <p:stCondLst>
                              <p:cond delay="500"/>
                            </p:stCondLst>
                            <p:childTnLst>
                              <p:par>
                                <p:cTn id="14" presetID="26" presetClass="emph" presetSubtype="0" fill="hold" nodeType="afterEffect">
                                  <p:stCondLst>
                                    <p:cond delay="0"/>
                                  </p:stCondLst>
                                  <p:childTnLst>
                                    <p:animEffect transition="out" filter="fade">
                                      <p:cBhvr>
                                        <p:cTn id="15" dur="1000" tmFilter="0, 0; .2, .5; .8, .5; 1, 0"/>
                                        <p:tgtEl>
                                          <p:spTgt spid="32"/>
                                        </p:tgtEl>
                                      </p:cBhvr>
                                    </p:animEffect>
                                    <p:animScale>
                                      <p:cBhvr>
                                        <p:cTn id="16" dur="500" autoRev="1" fill="hold"/>
                                        <p:tgtEl>
                                          <p:spTgt spid="32"/>
                                        </p:tgtEl>
                                      </p:cBhvr>
                                      <p:by x="105000" y="105000"/>
                                    </p:animScale>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randombar(horizontal)">
                                      <p:cBhvr>
                                        <p:cTn id="2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2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105510"/>
            <a:ext cx="8977930" cy="4792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340539"/>
            <a:ext cx="8904855" cy="657667"/>
          </a:xfrm>
        </p:spPr>
        <p:txBody>
          <a:bodyPr/>
          <a:lstStyle/>
          <a:p>
            <a:r>
              <a:rPr lang="en-US" dirty="0"/>
              <a:t>Economic Organization &amp; Incentives</a:t>
            </a:r>
          </a:p>
        </p:txBody>
      </p:sp>
      <p:sp>
        <p:nvSpPr>
          <p:cNvPr id="61" name="Text Box 10"/>
          <p:cNvSpPr txBox="1">
            <a:spLocks noChangeArrowheads="1"/>
          </p:cNvSpPr>
          <p:nvPr/>
        </p:nvSpPr>
        <p:spPr bwMode="auto">
          <a:xfrm>
            <a:off x="152832" y="1554311"/>
            <a:ext cx="3892226" cy="64633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Quadrant </a:t>
            </a:r>
            <a:r>
              <a:rPr lang="en-US" sz="2000" b="1" i="1" dirty="0">
                <a:latin typeface="Times New Roman" pitchFamily="18" charset="0"/>
                <a:cs typeface="Times New Roman" pitchFamily="18" charset="0"/>
              </a:rPr>
              <a:t>1</a:t>
            </a:r>
            <a:r>
              <a:rPr lang="en-US" sz="2000" dirty="0">
                <a:latin typeface="Times New Roman" pitchFamily="18" charset="0"/>
                <a:cs typeface="Times New Roman" pitchFamily="18" charset="0"/>
              </a:rPr>
              <a:t>: good is produced privately and consumers pay for it.</a:t>
            </a:r>
          </a:p>
        </p:txBody>
      </p:sp>
      <p:sp>
        <p:nvSpPr>
          <p:cNvPr id="62" name="Text Box 17"/>
          <p:cNvSpPr txBox="1">
            <a:spLocks noChangeArrowheads="1"/>
          </p:cNvSpPr>
          <p:nvPr/>
        </p:nvSpPr>
        <p:spPr bwMode="auto">
          <a:xfrm>
            <a:off x="168705" y="2233860"/>
            <a:ext cx="3876353" cy="273921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Consumers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have a strong incentive to economize because they </a:t>
            </a:r>
            <a:r>
              <a:rPr lang="en-US" sz="2000" dirty="0" smtClean="0">
                <a:latin typeface="Times New Roman" pitchFamily="18" charset="0"/>
                <a:cs typeface="Times New Roman" pitchFamily="18" charset="0"/>
              </a:rPr>
              <a:t>are spending </a:t>
            </a:r>
            <a:r>
              <a:rPr lang="en-US" sz="2000" dirty="0">
                <a:latin typeface="Times New Roman" pitchFamily="18" charset="0"/>
                <a:cs typeface="Times New Roman" pitchFamily="18" charset="0"/>
              </a:rPr>
              <a:t>their own </a:t>
            </a:r>
            <a:r>
              <a:rPr lang="en-US" sz="2000" dirty="0" smtClean="0">
                <a:latin typeface="Times New Roman" pitchFamily="18" charset="0"/>
                <a:cs typeface="Times New Roman" pitchFamily="18" charset="0"/>
              </a:rPr>
              <a:t>money. </a:t>
            </a:r>
          </a:p>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Producers </a:t>
            </a:r>
            <a:r>
              <a:rPr lang="en-US" sz="2000" dirty="0">
                <a:latin typeface="Times New Roman" pitchFamily="18" charset="0"/>
                <a:cs typeface="Times New Roman" pitchFamily="18" charset="0"/>
              </a:rPr>
              <a:t>have a strong incentive </a:t>
            </a:r>
            <a:r>
              <a:rPr lang="en-US" sz="2000" dirty="0" smtClean="0">
                <a:latin typeface="Times New Roman" pitchFamily="18" charset="0"/>
                <a:cs typeface="Times New Roman" pitchFamily="18" charset="0"/>
              </a:rPr>
              <a:t>to offer </a:t>
            </a:r>
            <a:r>
              <a:rPr lang="en-US" sz="2000" dirty="0">
                <a:latin typeface="Times New Roman" pitchFamily="18" charset="0"/>
                <a:cs typeface="Times New Roman" pitchFamily="18" charset="0"/>
              </a:rPr>
              <a:t>consumers value and produce efficiently because failure </a:t>
            </a:r>
            <a:r>
              <a:rPr lang="en-US" sz="2000" dirty="0" smtClean="0">
                <a:latin typeface="Times New Roman" pitchFamily="18" charset="0"/>
                <a:cs typeface="Times New Roman" pitchFamily="18" charset="0"/>
              </a:rPr>
              <a:t>to do </a:t>
            </a:r>
            <a:r>
              <a:rPr lang="en-US" sz="2000" dirty="0">
                <a:latin typeface="Times New Roman" pitchFamily="18" charset="0"/>
                <a:cs typeface="Times New Roman" pitchFamily="18" charset="0"/>
              </a:rPr>
              <a:t>so will mean fewer customers and lower profits.</a:t>
            </a:r>
          </a:p>
        </p:txBody>
      </p:sp>
      <p:cxnSp>
        <p:nvCxnSpPr>
          <p:cNvPr id="92" name="Straight Connector 91"/>
          <p:cNvCxnSpPr/>
          <p:nvPr/>
        </p:nvCxnSpPr>
        <p:spPr>
          <a:xfrm>
            <a:off x="4056514"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5" name="Text Box 10"/>
          <p:cNvSpPr txBox="1">
            <a:spLocks noChangeArrowheads="1"/>
          </p:cNvSpPr>
          <p:nvPr/>
        </p:nvSpPr>
        <p:spPr bwMode="auto">
          <a:xfrm>
            <a:off x="158000" y="4930295"/>
            <a:ext cx="3938269" cy="64633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combination leads to </a:t>
            </a:r>
            <a:r>
              <a:rPr lang="en-US" sz="2000" b="1" i="1" dirty="0" smtClean="0">
                <a:latin typeface="Times New Roman" pitchFamily="18" charset="0"/>
                <a:cs typeface="Times New Roman" pitchFamily="18" charset="0"/>
              </a:rPr>
              <a:t>efficient </a:t>
            </a:r>
            <a:r>
              <a:rPr lang="en-US" sz="2000" dirty="0">
                <a:latin typeface="Times New Roman" pitchFamily="18" charset="0"/>
                <a:cs typeface="Times New Roman" pitchFamily="18" charset="0"/>
              </a:rPr>
              <a:t>outcomes.</a:t>
            </a:r>
          </a:p>
        </p:txBody>
      </p:sp>
      <p:sp>
        <p:nvSpPr>
          <p:cNvPr id="26" name="Rectangle 10"/>
          <p:cNvSpPr>
            <a:spLocks noChangeArrowheads="1"/>
          </p:cNvSpPr>
          <p:nvPr/>
        </p:nvSpPr>
        <p:spPr bwMode="auto">
          <a:xfrm rot="16200000">
            <a:off x="4537250" y="3072069"/>
            <a:ext cx="812722"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Private</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enterprise</a:t>
            </a:r>
            <a:endParaRPr lang="en-US" sz="1600" b="0" dirty="0">
              <a:solidFill>
                <a:schemeClr val="tx1"/>
              </a:solidFill>
              <a:latin typeface="Times New Roman" pitchFamily="18" charset="0"/>
              <a:cs typeface="Times New Roman" pitchFamily="18" charset="0"/>
            </a:endParaRPr>
          </a:p>
        </p:txBody>
      </p:sp>
      <p:sp>
        <p:nvSpPr>
          <p:cNvPr id="27" name="Rectangle 11"/>
          <p:cNvSpPr>
            <a:spLocks noChangeArrowheads="1"/>
          </p:cNvSpPr>
          <p:nvPr/>
        </p:nvSpPr>
        <p:spPr bwMode="auto">
          <a:xfrm rot="16200000">
            <a:off x="4317607" y="4319844"/>
            <a:ext cx="1035540" cy="590931"/>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lang="en-US" sz="1600" b="0" dirty="0">
                <a:solidFill>
                  <a:srgbClr val="000000"/>
                </a:solidFill>
                <a:latin typeface="Times New Roman" pitchFamily="18" charset="0"/>
                <a:cs typeface="Times New Roman" pitchFamily="18" charset="0"/>
              </a:rPr>
              <a:t>Government</a:t>
            </a:r>
          </a:p>
          <a:p>
            <a:pPr algn="ctr">
              <a:lnSpc>
                <a:spcPct val="80000"/>
              </a:lnSpc>
            </a:pPr>
            <a:r>
              <a:rPr lang="en-US" sz="1600" b="0" dirty="0">
                <a:solidFill>
                  <a:srgbClr val="000000"/>
                </a:solidFill>
                <a:latin typeface="Times New Roman" pitchFamily="18" charset="0"/>
                <a:cs typeface="Times New Roman" pitchFamily="18" charset="0"/>
              </a:rPr>
              <a:t>enterprise or</a:t>
            </a:r>
          </a:p>
          <a:p>
            <a:pPr algn="r">
              <a:lnSpc>
                <a:spcPct val="80000"/>
              </a:lnSpc>
            </a:pPr>
            <a:r>
              <a:rPr lang="en-US" sz="1600" b="0" dirty="0">
                <a:solidFill>
                  <a:srgbClr val="000000"/>
                </a:solidFill>
                <a:latin typeface="Times New Roman" pitchFamily="18" charset="0"/>
                <a:cs typeface="Times New Roman" pitchFamily="18" charset="0"/>
              </a:rPr>
              <a:t>contracting</a:t>
            </a:r>
            <a:endParaRPr lang="en-US" sz="1600" b="0" dirty="0">
              <a:solidFill>
                <a:schemeClr val="tx1"/>
              </a:solidFill>
              <a:latin typeface="Times New Roman" pitchFamily="18" charset="0"/>
              <a:cs typeface="Times New Roman" pitchFamily="18" charset="0"/>
            </a:endParaRPr>
          </a:p>
        </p:txBody>
      </p:sp>
      <p:sp>
        <p:nvSpPr>
          <p:cNvPr id="28" name="Rectangle 12"/>
          <p:cNvSpPr>
            <a:spLocks noChangeArrowheads="1"/>
          </p:cNvSpPr>
          <p:nvPr/>
        </p:nvSpPr>
        <p:spPr bwMode="auto">
          <a:xfrm>
            <a:off x="5637804" y="2071599"/>
            <a:ext cx="844783" cy="41857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smtClean="0">
                <a:solidFill>
                  <a:srgbClr val="000000"/>
                </a:solidFill>
                <a:latin typeface="Times New Roman" pitchFamily="18" charset="0"/>
                <a:cs typeface="Times New Roman" pitchFamily="18" charset="0"/>
              </a:rPr>
              <a:t>Consumer</a:t>
            </a:r>
          </a:p>
          <a:p>
            <a:pPr>
              <a:lnSpc>
                <a:spcPct val="80000"/>
              </a:lnSpc>
            </a:pPr>
            <a:endParaRPr lang="en-US" sz="100" dirty="0">
              <a:solidFill>
                <a:srgbClr val="000000"/>
              </a:solidFill>
              <a:latin typeface="Times New Roman" pitchFamily="18" charset="0"/>
              <a:cs typeface="Times New Roman" pitchFamily="18" charset="0"/>
            </a:endParaRPr>
          </a:p>
          <a:p>
            <a:pPr>
              <a:lnSpc>
                <a:spcPct val="80000"/>
              </a:lnSpc>
            </a:pPr>
            <a:r>
              <a:rPr lang="en-US" sz="1600" b="0" dirty="0" smtClean="0">
                <a:solidFill>
                  <a:srgbClr val="000000"/>
                </a:solidFill>
                <a:latin typeface="Times New Roman" pitchFamily="18" charset="0"/>
                <a:cs typeface="Times New Roman" pitchFamily="18" charset="0"/>
              </a:rPr>
              <a:t>purchaser</a:t>
            </a:r>
            <a:endParaRPr lang="en-US" sz="1600" b="0" dirty="0">
              <a:solidFill>
                <a:schemeClr val="tx1"/>
              </a:solidFill>
              <a:latin typeface="Times New Roman" pitchFamily="18" charset="0"/>
              <a:cs typeface="Times New Roman" pitchFamily="18" charset="0"/>
            </a:endParaRPr>
          </a:p>
        </p:txBody>
      </p:sp>
      <p:sp>
        <p:nvSpPr>
          <p:cNvPr id="29" name="Rectangle 13"/>
          <p:cNvSpPr>
            <a:spLocks noChangeArrowheads="1"/>
          </p:cNvSpPr>
          <p:nvPr/>
        </p:nvSpPr>
        <p:spPr bwMode="auto">
          <a:xfrm>
            <a:off x="7452938" y="2071599"/>
            <a:ext cx="984372" cy="41857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Taxpayer </a:t>
            </a:r>
            <a:r>
              <a:rPr lang="en-US" sz="1600" b="0" dirty="0" smtClean="0">
                <a:solidFill>
                  <a:srgbClr val="000000"/>
                </a:solidFill>
                <a:latin typeface="Times New Roman" pitchFamily="18" charset="0"/>
                <a:cs typeface="Times New Roman" pitchFamily="18" charset="0"/>
              </a:rPr>
              <a:t>or</a:t>
            </a:r>
          </a:p>
          <a:p>
            <a:pPr algn="ctr">
              <a:lnSpc>
                <a:spcPct val="80000"/>
              </a:lnSpc>
            </a:pPr>
            <a:r>
              <a:rPr lang="en-US" sz="100" b="0" dirty="0" smtClean="0">
                <a:solidFill>
                  <a:srgbClr val="000000"/>
                </a:solidFill>
                <a:latin typeface="Times New Roman" pitchFamily="18" charset="0"/>
                <a:cs typeface="Times New Roman" pitchFamily="18" charset="0"/>
              </a:rPr>
              <a:t> </a:t>
            </a:r>
            <a:endParaRPr lang="en-US" sz="100" dirty="0">
              <a:solidFill>
                <a:srgbClr val="000000"/>
              </a:solidFill>
              <a:latin typeface="Times New Roman" pitchFamily="18" charset="0"/>
              <a:cs typeface="Times New Roman" pitchFamily="18" charset="0"/>
            </a:endParaRPr>
          </a:p>
          <a:p>
            <a:pPr algn="ctr">
              <a:lnSpc>
                <a:spcPct val="80000"/>
              </a:lnSpc>
            </a:pPr>
            <a:r>
              <a:rPr lang="en-US" sz="1600" b="0" dirty="0" smtClean="0">
                <a:solidFill>
                  <a:srgbClr val="000000"/>
                </a:solidFill>
                <a:latin typeface="Times New Roman" pitchFamily="18" charset="0"/>
                <a:cs typeface="Times New Roman" pitchFamily="18" charset="0"/>
              </a:rPr>
              <a:t>third </a:t>
            </a:r>
            <a:r>
              <a:rPr lang="en-US" sz="1600" b="0" dirty="0">
                <a:solidFill>
                  <a:srgbClr val="000000"/>
                </a:solidFill>
                <a:latin typeface="Times New Roman" pitchFamily="18" charset="0"/>
                <a:cs typeface="Times New Roman" pitchFamily="18" charset="0"/>
              </a:rPr>
              <a:t>party</a:t>
            </a:r>
            <a:endParaRPr lang="en-US" sz="1600" b="0" dirty="0">
              <a:solidFill>
                <a:schemeClr val="tx1"/>
              </a:solidFill>
              <a:latin typeface="Times New Roman" pitchFamily="18" charset="0"/>
              <a:cs typeface="Times New Roman" pitchFamily="18" charset="0"/>
            </a:endParaRPr>
          </a:p>
        </p:txBody>
      </p:sp>
      <p:sp>
        <p:nvSpPr>
          <p:cNvPr id="30" name="Rectangle 14"/>
          <p:cNvSpPr>
            <a:spLocks noChangeArrowheads="1"/>
          </p:cNvSpPr>
          <p:nvPr/>
        </p:nvSpPr>
        <p:spPr bwMode="auto">
          <a:xfrm rot="-5400000">
            <a:off x="3399600" y="3776936"/>
            <a:ext cx="1778114"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produced by</a:t>
            </a:r>
            <a:r>
              <a:rPr lang="en-US" sz="1600" b="0" dirty="0">
                <a:solidFill>
                  <a:srgbClr val="000000"/>
                </a:solidFill>
                <a:latin typeface="Times New Roman" pitchFamily="18" charset="0"/>
                <a:cs typeface="Times New Roman" pitchFamily="18" charset="0"/>
              </a:rPr>
              <a:t>:</a:t>
            </a:r>
            <a:endParaRPr lang="en-US" sz="1600" b="0" dirty="0">
              <a:solidFill>
                <a:schemeClr val="tx1"/>
              </a:solidFill>
              <a:latin typeface="Times New Roman" pitchFamily="18" charset="0"/>
              <a:cs typeface="Times New Roman" pitchFamily="18" charset="0"/>
            </a:endParaRPr>
          </a:p>
        </p:txBody>
      </p:sp>
      <p:sp>
        <p:nvSpPr>
          <p:cNvPr id="31" name="Rectangle 15"/>
          <p:cNvSpPr>
            <a:spLocks noChangeArrowheads="1"/>
          </p:cNvSpPr>
          <p:nvPr/>
        </p:nvSpPr>
        <p:spPr bwMode="auto">
          <a:xfrm>
            <a:off x="6031911" y="1709975"/>
            <a:ext cx="1724832"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paid for</a:t>
            </a:r>
            <a:r>
              <a:rPr lang="en-US" sz="1600" dirty="0">
                <a:solidFill>
                  <a:srgbClr val="000000"/>
                </a:solidFill>
                <a:latin typeface="Times New Roman" pitchFamily="18" charset="0"/>
                <a:cs typeface="Times New Roman" pitchFamily="18" charset="0"/>
              </a:rPr>
              <a:t> </a:t>
            </a:r>
            <a:r>
              <a:rPr lang="en-US" sz="1600" b="1" i="1" dirty="0">
                <a:solidFill>
                  <a:srgbClr val="000000"/>
                </a:solidFill>
                <a:latin typeface="Times New Roman" pitchFamily="18" charset="0"/>
                <a:cs typeface="Times New Roman" pitchFamily="18" charset="0"/>
              </a:rPr>
              <a:t>by</a:t>
            </a:r>
            <a:r>
              <a:rPr lang="en-US" sz="1600" dirty="0">
                <a:solidFill>
                  <a:srgbClr val="000000"/>
                </a:solidFill>
                <a:latin typeface="Times New Roman" pitchFamily="18" charset="0"/>
                <a:cs typeface="Times New Roman" pitchFamily="18" charset="0"/>
              </a:rPr>
              <a:t>:</a:t>
            </a:r>
            <a:endParaRPr lang="en-US" sz="1600" dirty="0">
              <a:solidFill>
                <a:schemeClr val="tx1"/>
              </a:solidFill>
              <a:latin typeface="Times New Roman" pitchFamily="18" charset="0"/>
              <a:cs typeface="Times New Roman" pitchFamily="18" charset="0"/>
            </a:endParaRPr>
          </a:p>
        </p:txBody>
      </p:sp>
      <p:grpSp>
        <p:nvGrpSpPr>
          <p:cNvPr id="35" name="Group 34"/>
          <p:cNvGrpSpPr>
            <a:grpSpLocks/>
          </p:cNvGrpSpPr>
          <p:nvPr/>
        </p:nvGrpSpPr>
        <p:grpSpPr bwMode="auto">
          <a:xfrm>
            <a:off x="5181066" y="3872373"/>
            <a:ext cx="1877860" cy="1327109"/>
            <a:chOff x="2364" y="1800"/>
            <a:chExt cx="1428" cy="864"/>
          </a:xfrm>
        </p:grpSpPr>
        <p:sp>
          <p:nvSpPr>
            <p:cNvPr id="36" name="Rectangle 35"/>
            <p:cNvSpPr>
              <a:spLocks noChangeArrowheads="1"/>
            </p:cNvSpPr>
            <p:nvPr/>
          </p:nvSpPr>
          <p:spPr bwMode="auto">
            <a:xfrm>
              <a:off x="2364" y="1800"/>
              <a:ext cx="1428" cy="864"/>
            </a:xfrm>
            <a:prstGeom prst="rect">
              <a:avLst/>
            </a:prstGeom>
            <a:solidFill>
              <a:srgbClr val="C8E0E0"/>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7" name="Rectangle 36"/>
            <p:cNvSpPr>
              <a:spLocks noChangeArrowheads="1"/>
            </p:cNvSpPr>
            <p:nvPr/>
          </p:nvSpPr>
          <p:spPr bwMode="auto">
            <a:xfrm>
              <a:off x="2448" y="1861"/>
              <a:ext cx="1110" cy="698"/>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3</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Post Office, water &amp;</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electricity in many</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cities, toll roads,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many hospitals</a:t>
              </a:r>
              <a:endParaRPr lang="en-US" sz="1600" b="0" dirty="0">
                <a:solidFill>
                  <a:schemeClr val="tx1"/>
                </a:solidFill>
                <a:latin typeface="Times New Roman" pitchFamily="18" charset="0"/>
                <a:cs typeface="Times New Roman" pitchFamily="18" charset="0"/>
              </a:endParaRPr>
            </a:p>
          </p:txBody>
        </p:sp>
      </p:grpSp>
      <p:grpSp>
        <p:nvGrpSpPr>
          <p:cNvPr id="59" name="Group 40"/>
          <p:cNvGrpSpPr>
            <a:grpSpLocks/>
          </p:cNvGrpSpPr>
          <p:nvPr/>
        </p:nvGrpSpPr>
        <p:grpSpPr bwMode="auto">
          <a:xfrm>
            <a:off x="7057503" y="3861178"/>
            <a:ext cx="1877860" cy="1338303"/>
            <a:chOff x="3792" y="1800"/>
            <a:chExt cx="1428" cy="864"/>
          </a:xfrm>
        </p:grpSpPr>
        <p:sp>
          <p:nvSpPr>
            <p:cNvPr id="60" name="Rectangle 41"/>
            <p:cNvSpPr>
              <a:spLocks noChangeArrowheads="1"/>
            </p:cNvSpPr>
            <p:nvPr/>
          </p:nvSpPr>
          <p:spPr bwMode="auto">
            <a:xfrm>
              <a:off x="3792" y="1800"/>
              <a:ext cx="1428" cy="864"/>
            </a:xfrm>
            <a:prstGeom prst="rect">
              <a:avLst/>
            </a:prstGeom>
            <a:solidFill>
              <a:srgbClr val="F0BCBC"/>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3" name="Rectangle 42"/>
            <p:cNvSpPr>
              <a:spLocks noChangeArrowheads="1"/>
            </p:cNvSpPr>
            <p:nvPr/>
          </p:nvSpPr>
          <p:spPr bwMode="auto">
            <a:xfrm>
              <a:off x="4013" y="1876"/>
              <a:ext cx="1047" cy="715"/>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4</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Public schools,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roads</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national </a:t>
              </a:r>
            </a:p>
            <a:p>
              <a:pPr>
                <a:lnSpc>
                  <a:spcPct val="90000"/>
                </a:lnSpc>
              </a:pPr>
              <a:r>
                <a:rPr lang="en-US" sz="1600" b="0" dirty="0" smtClean="0">
                  <a:solidFill>
                    <a:srgbClr val="000000"/>
                  </a:solidFill>
                  <a:latin typeface="Times New Roman" pitchFamily="18" charset="0"/>
                  <a:cs typeface="Times New Roman" pitchFamily="18" charset="0"/>
                </a:rPr>
                <a:t>defense</a:t>
              </a:r>
              <a:r>
                <a:rPr lang="en-US" sz="1600" b="0" dirty="0">
                  <a:solidFill>
                    <a:srgbClr val="000000"/>
                  </a:solidFill>
                  <a:latin typeface="Times New Roman" pitchFamily="18" charset="0"/>
                  <a:cs typeface="Times New Roman" pitchFamily="18" charset="0"/>
                </a:rPr>
                <a:t>,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law enforcement</a:t>
              </a:r>
              <a:endParaRPr lang="en-US" sz="1600" b="0" dirty="0">
                <a:solidFill>
                  <a:schemeClr val="tx1"/>
                </a:solidFill>
                <a:latin typeface="Times New Roman" pitchFamily="18" charset="0"/>
                <a:cs typeface="Times New Roman" pitchFamily="18" charset="0"/>
              </a:endParaRPr>
            </a:p>
          </p:txBody>
        </p:sp>
      </p:grpSp>
      <p:grpSp>
        <p:nvGrpSpPr>
          <p:cNvPr id="38" name="Group 37"/>
          <p:cNvGrpSpPr>
            <a:grpSpLocks/>
          </p:cNvGrpSpPr>
          <p:nvPr/>
        </p:nvGrpSpPr>
        <p:grpSpPr bwMode="auto">
          <a:xfrm>
            <a:off x="7062242" y="2541017"/>
            <a:ext cx="1873120" cy="1339307"/>
            <a:chOff x="3792" y="942"/>
            <a:chExt cx="1428" cy="864"/>
          </a:xfrm>
        </p:grpSpPr>
        <p:sp>
          <p:nvSpPr>
            <p:cNvPr id="39" name="Rectangle 38"/>
            <p:cNvSpPr>
              <a:spLocks noChangeArrowheads="1"/>
            </p:cNvSpPr>
            <p:nvPr/>
          </p:nvSpPr>
          <p:spPr bwMode="auto">
            <a:xfrm>
              <a:off x="3792" y="942"/>
              <a:ext cx="1428" cy="864"/>
            </a:xfrm>
            <a:prstGeom prst="rect">
              <a:avLst/>
            </a:prstGeom>
            <a:solidFill>
              <a:srgbClr val="ECD3ED"/>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0" name="Rectangle 39"/>
            <p:cNvSpPr>
              <a:spLocks noChangeArrowheads="1"/>
            </p:cNvSpPr>
            <p:nvPr/>
          </p:nvSpPr>
          <p:spPr bwMode="auto">
            <a:xfrm>
              <a:off x="4028" y="1066"/>
              <a:ext cx="928" cy="558"/>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2</a:t>
              </a:r>
              <a:r>
                <a:rPr lang="en-US" sz="1600" b="0" dirty="0">
                  <a:solidFill>
                    <a:srgbClr val="000000"/>
                  </a:solidFill>
                  <a:latin typeface="Times New Roman" pitchFamily="18" charset="0"/>
                  <a:cs typeface="Times New Roman" pitchFamily="18" charset="0"/>
                </a:rPr>
                <a:t>:</a:t>
              </a:r>
            </a:p>
            <a:p>
              <a:pPr>
                <a:lnSpc>
                  <a:spcPct val="90000"/>
                </a:lnSpc>
              </a:pPr>
              <a:r>
                <a:rPr lang="en-US" sz="1600" b="0" dirty="0">
                  <a:solidFill>
                    <a:srgbClr val="000000"/>
                  </a:solidFill>
                  <a:latin typeface="Times New Roman" pitchFamily="18" charset="0"/>
                  <a:cs typeface="Times New Roman" pitchFamily="18" charset="0"/>
                </a:rPr>
                <a:t>Health care, food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purchased with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food stamps</a:t>
              </a:r>
              <a:endParaRPr lang="en-US" sz="1600" b="0" dirty="0">
                <a:solidFill>
                  <a:schemeClr val="tx1"/>
                </a:solidFill>
                <a:latin typeface="Times New Roman" pitchFamily="18" charset="0"/>
                <a:cs typeface="Times New Roman" pitchFamily="18" charset="0"/>
              </a:endParaRPr>
            </a:p>
          </p:txBody>
        </p:sp>
      </p:grpSp>
      <p:grpSp>
        <p:nvGrpSpPr>
          <p:cNvPr id="32" name="Group 31"/>
          <p:cNvGrpSpPr>
            <a:grpSpLocks/>
          </p:cNvGrpSpPr>
          <p:nvPr/>
        </p:nvGrpSpPr>
        <p:grpSpPr bwMode="auto">
          <a:xfrm>
            <a:off x="5186112" y="2541165"/>
            <a:ext cx="1872814" cy="1330346"/>
            <a:chOff x="2364" y="942"/>
            <a:chExt cx="1428" cy="864"/>
          </a:xfrm>
        </p:grpSpPr>
        <p:sp>
          <p:nvSpPr>
            <p:cNvPr id="33" name="Rectangle 32"/>
            <p:cNvSpPr>
              <a:spLocks noChangeArrowheads="1"/>
            </p:cNvSpPr>
            <p:nvPr/>
          </p:nvSpPr>
          <p:spPr bwMode="auto">
            <a:xfrm>
              <a:off x="2364" y="942"/>
              <a:ext cx="1428" cy="864"/>
            </a:xfrm>
            <a:prstGeom prst="rect">
              <a:avLst/>
            </a:prstGeom>
            <a:solidFill>
              <a:srgbClr val="FFFFCB"/>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4" name="Rectangle 33"/>
            <p:cNvSpPr>
              <a:spLocks noChangeArrowheads="1"/>
            </p:cNvSpPr>
            <p:nvPr/>
          </p:nvSpPr>
          <p:spPr bwMode="auto">
            <a:xfrm>
              <a:off x="2541" y="1017"/>
              <a:ext cx="1088" cy="720"/>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1" i="1" dirty="0">
                  <a:solidFill>
                    <a:srgbClr val="000000"/>
                  </a:solidFill>
                  <a:latin typeface="Times New Roman" pitchFamily="18" charset="0"/>
                  <a:cs typeface="Times New Roman" pitchFamily="18" charset="0"/>
                </a:rPr>
                <a:t>Quadrant 1</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Apples, oranges, </a:t>
              </a:r>
              <a:r>
                <a:rPr lang="en-US" sz="1600" b="0" dirty="0" smtClean="0">
                  <a:solidFill>
                    <a:srgbClr val="000000"/>
                  </a:solidFill>
                  <a:latin typeface="Times New Roman" pitchFamily="18" charset="0"/>
                  <a:cs typeface="Times New Roman" pitchFamily="18" charset="0"/>
                </a:rPr>
                <a:t/>
              </a:r>
              <a:br>
                <a:rPr lang="en-US" sz="1600" b="0" dirty="0" smtClean="0">
                  <a:solidFill>
                    <a:srgbClr val="000000"/>
                  </a:solidFill>
                  <a:latin typeface="Times New Roman" pitchFamily="18" charset="0"/>
                  <a:cs typeface="Times New Roman" pitchFamily="18" charset="0"/>
                </a:rPr>
              </a:br>
              <a:r>
                <a:rPr lang="en-US" sz="1600" b="0" dirty="0" smtClean="0">
                  <a:solidFill>
                    <a:srgbClr val="000000"/>
                  </a:solidFill>
                  <a:latin typeface="Times New Roman" pitchFamily="18" charset="0"/>
                  <a:cs typeface="Times New Roman" pitchFamily="18" charset="0"/>
                </a:rPr>
                <a:t>TV sets</a:t>
              </a:r>
              <a:r>
                <a:rPr lang="en-US" sz="1600" b="0" dirty="0">
                  <a:solidFill>
                    <a:srgbClr val="000000"/>
                  </a:solidFill>
                  <a:latin typeface="Times New Roman" pitchFamily="18" charset="0"/>
                  <a:cs typeface="Times New Roman" pitchFamily="18" charset="0"/>
                </a:rPr>
                <a:t>, food,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housing</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&amp; </a:t>
              </a:r>
              <a:r>
                <a:rPr lang="en-US" sz="1600" b="0" dirty="0">
                  <a:solidFill>
                    <a:srgbClr val="000000"/>
                  </a:solidFill>
                  <a:latin typeface="Times New Roman" pitchFamily="18" charset="0"/>
                  <a:cs typeface="Times New Roman" pitchFamily="18" charset="0"/>
                </a:rPr>
                <a:t>most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other </a:t>
              </a:r>
              <a:r>
                <a:rPr lang="en-US" sz="1600" b="0" dirty="0">
                  <a:solidFill>
                    <a:srgbClr val="000000"/>
                  </a:solidFill>
                  <a:latin typeface="Times New Roman" pitchFamily="18" charset="0"/>
                  <a:cs typeface="Times New Roman" pitchFamily="18" charset="0"/>
                </a:rPr>
                <a:t>goods</a:t>
              </a:r>
              <a:endParaRPr lang="en-US" sz="16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407834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vertical)">
                                      <p:cBhvr>
                                        <p:cTn id="7" dur="500"/>
                                        <p:tgtEl>
                                          <p:spTgt spid="61"/>
                                        </p:tgtEl>
                                      </p:cBhvr>
                                    </p:animEffect>
                                  </p:childTnLst>
                                </p:cTn>
                              </p:par>
                            </p:childTnLst>
                          </p:cTn>
                        </p:par>
                        <p:par>
                          <p:cTn id="8" fill="hold">
                            <p:stCondLst>
                              <p:cond delay="500"/>
                            </p:stCondLst>
                            <p:childTnLst>
                              <p:par>
                                <p:cTn id="9" presetID="26" presetClass="emph" presetSubtype="0" fill="hold" nodeType="afterEffect">
                                  <p:stCondLst>
                                    <p:cond delay="0"/>
                                  </p:stCondLst>
                                  <p:childTnLst>
                                    <p:animEffect transition="out" filter="fade">
                                      <p:cBhvr>
                                        <p:cTn id="10" dur="1000" tmFilter="0, 0; .2, .5; .8, .5; 1, 0"/>
                                        <p:tgtEl>
                                          <p:spTgt spid="32"/>
                                        </p:tgtEl>
                                      </p:cBhvr>
                                    </p:animEffect>
                                    <p:animScale>
                                      <p:cBhvr>
                                        <p:cTn id="11" dur="500" autoRev="1" fill="hold"/>
                                        <p:tgtEl>
                                          <p:spTgt spid="32"/>
                                        </p:tgtEl>
                                      </p:cBhvr>
                                      <p:by x="105000" y="105000"/>
                                    </p:animScale>
                                  </p:childTnLst>
                                </p:cTn>
                              </p:par>
                            </p:childTnLst>
                          </p:cTn>
                        </p:par>
                        <p:par>
                          <p:cTn id="12" fill="hold">
                            <p:stCondLst>
                              <p:cond delay="1500"/>
                            </p:stCondLst>
                            <p:childTnLst>
                              <p:par>
                                <p:cTn id="13" presetID="14" presetClass="entr" presetSubtype="5" fill="hold" grpId="0" nodeType="afterEffect">
                                  <p:stCondLst>
                                    <p:cond delay="0"/>
                                  </p:stCondLst>
                                  <p:childTnLst>
                                    <p:set>
                                      <p:cBhvr>
                                        <p:cTn id="14" dur="1" fill="hold">
                                          <p:stCondLst>
                                            <p:cond delay="0"/>
                                          </p:stCondLst>
                                        </p:cTn>
                                        <p:tgtEl>
                                          <p:spTgt spid="62">
                                            <p:txEl>
                                              <p:pRg st="0" end="0"/>
                                            </p:txEl>
                                          </p:spTgt>
                                        </p:tgtEl>
                                        <p:attrNameLst>
                                          <p:attrName>style.visibility</p:attrName>
                                        </p:attrNameLst>
                                      </p:cBhvr>
                                      <p:to>
                                        <p:strVal val="visible"/>
                                      </p:to>
                                    </p:set>
                                    <p:animEffect transition="in" filter="randombar(vertical)">
                                      <p:cBhvr>
                                        <p:cTn id="15" dur="500"/>
                                        <p:tgtEl>
                                          <p:spTgt spid="62">
                                            <p:txEl>
                                              <p:pRg st="0" end="0"/>
                                            </p:txEl>
                                          </p:spTgt>
                                        </p:tgtEl>
                                      </p:cBhvr>
                                    </p:animEffect>
                                  </p:childTnLst>
                                </p:cTn>
                              </p:par>
                            </p:childTnLst>
                          </p:cTn>
                        </p:par>
                        <p:par>
                          <p:cTn id="16" fill="hold">
                            <p:stCondLst>
                              <p:cond delay="2000"/>
                            </p:stCondLst>
                            <p:childTnLst>
                              <p:par>
                                <p:cTn id="17" presetID="14" presetClass="entr" presetSubtype="5" fill="hold" grpId="0" nodeType="afterEffect">
                                  <p:stCondLst>
                                    <p:cond delay="0"/>
                                  </p:stCondLst>
                                  <p:childTnLst>
                                    <p:set>
                                      <p:cBhvr>
                                        <p:cTn id="18" dur="1" fill="hold">
                                          <p:stCondLst>
                                            <p:cond delay="0"/>
                                          </p:stCondLst>
                                        </p:cTn>
                                        <p:tgtEl>
                                          <p:spTgt spid="62">
                                            <p:txEl>
                                              <p:pRg st="1" end="1"/>
                                            </p:txEl>
                                          </p:spTgt>
                                        </p:tgtEl>
                                        <p:attrNameLst>
                                          <p:attrName>style.visibility</p:attrName>
                                        </p:attrNameLst>
                                      </p:cBhvr>
                                      <p:to>
                                        <p:strVal val="visible"/>
                                      </p:to>
                                    </p:set>
                                    <p:animEffect transition="in" filter="randombar(vertical)">
                                      <p:cBhvr>
                                        <p:cTn id="19" dur="500"/>
                                        <p:tgtEl>
                                          <p:spTgt spid="62">
                                            <p:txEl>
                                              <p:pRg st="1" end="1"/>
                                            </p:txEl>
                                          </p:spTgt>
                                        </p:tgtEl>
                                      </p:cBhvr>
                                    </p:animEffect>
                                  </p:childTnLst>
                                </p:cTn>
                              </p:par>
                            </p:childTnLst>
                          </p:cTn>
                        </p:par>
                        <p:par>
                          <p:cTn id="20" fill="hold">
                            <p:stCondLst>
                              <p:cond delay="2500"/>
                            </p:stCondLst>
                            <p:childTnLst>
                              <p:par>
                                <p:cTn id="21" presetID="14" presetClass="entr" presetSubtype="5"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randombar(vertical)">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uiExpand="1" build="p"/>
      <p:bldP spid="2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105510"/>
            <a:ext cx="8977930" cy="4792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340539"/>
            <a:ext cx="8904855" cy="657667"/>
          </a:xfrm>
        </p:spPr>
        <p:txBody>
          <a:bodyPr/>
          <a:lstStyle/>
          <a:p>
            <a:r>
              <a:rPr lang="en-US" dirty="0"/>
              <a:t>Economic Organization &amp; Incentives</a:t>
            </a:r>
          </a:p>
        </p:txBody>
      </p:sp>
      <p:sp>
        <p:nvSpPr>
          <p:cNvPr id="61" name="Text Box 10"/>
          <p:cNvSpPr txBox="1">
            <a:spLocks noChangeArrowheads="1"/>
          </p:cNvSpPr>
          <p:nvPr/>
        </p:nvSpPr>
        <p:spPr bwMode="auto">
          <a:xfrm>
            <a:off x="152832" y="1569809"/>
            <a:ext cx="3892226" cy="9233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Quadrant </a:t>
            </a:r>
            <a:r>
              <a:rPr lang="en-US" sz="2000" b="1" i="1" dirty="0">
                <a:latin typeface="Times New Roman" pitchFamily="18" charset="0"/>
                <a:cs typeface="Times New Roman" pitchFamily="18" charset="0"/>
              </a:rPr>
              <a:t>2</a:t>
            </a:r>
            <a:r>
              <a:rPr lang="en-US" sz="2000" dirty="0">
                <a:latin typeface="Times New Roman" pitchFamily="18" charset="0"/>
                <a:cs typeface="Times New Roman" pitchFamily="18" charset="0"/>
              </a:rPr>
              <a:t>: good produced privately but paid for by someone else.</a:t>
            </a:r>
          </a:p>
        </p:txBody>
      </p:sp>
      <p:sp>
        <p:nvSpPr>
          <p:cNvPr id="62" name="Text Box 17"/>
          <p:cNvSpPr txBox="1">
            <a:spLocks noChangeArrowheads="1"/>
          </p:cNvSpPr>
          <p:nvPr/>
        </p:nvSpPr>
        <p:spPr bwMode="auto">
          <a:xfrm>
            <a:off x="168705" y="2443083"/>
            <a:ext cx="3876353" cy="246221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Consumers </a:t>
            </a:r>
            <a:r>
              <a:rPr lang="en-US" sz="2000" dirty="0">
                <a:latin typeface="Times New Roman" pitchFamily="18" charset="0"/>
                <a:cs typeface="Times New Roman" pitchFamily="18" charset="0"/>
              </a:rPr>
              <a:t>have little incentive to economize because </a:t>
            </a:r>
            <a:r>
              <a:rPr lang="en-US" sz="2000" dirty="0" smtClean="0">
                <a:latin typeface="Times New Roman" pitchFamily="18" charset="0"/>
                <a:cs typeface="Times New Roman" pitchFamily="18" charset="0"/>
              </a:rPr>
              <a:t>someone else </a:t>
            </a:r>
            <a:r>
              <a:rPr lang="en-US" sz="2000" dirty="0">
                <a:latin typeface="Times New Roman" pitchFamily="18" charset="0"/>
                <a:cs typeface="Times New Roman" pitchFamily="18" charset="0"/>
              </a:rPr>
              <a:t>is paying the bill. </a:t>
            </a:r>
            <a:endParaRPr lang="en-US" sz="20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Producers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have little incentive to </a:t>
            </a:r>
            <a:r>
              <a:rPr lang="en-US" sz="2000" dirty="0" smtClean="0">
                <a:latin typeface="Times New Roman" pitchFamily="18" charset="0"/>
                <a:cs typeface="Times New Roman" pitchFamily="18" charset="0"/>
              </a:rPr>
              <a:t>provide the </a:t>
            </a:r>
            <a:r>
              <a:rPr lang="en-US" sz="2000" dirty="0">
                <a:latin typeface="Times New Roman" pitchFamily="18" charset="0"/>
                <a:cs typeface="Times New Roman" pitchFamily="18" charset="0"/>
              </a:rPr>
              <a:t>good at a low cost because consumers are more interested </a:t>
            </a:r>
            <a:r>
              <a:rPr lang="en-US" sz="2000" dirty="0" smtClean="0">
                <a:latin typeface="Times New Roman" pitchFamily="18" charset="0"/>
                <a:cs typeface="Times New Roman" pitchFamily="18" charset="0"/>
              </a:rPr>
              <a:t>in obtaining </a:t>
            </a:r>
            <a:r>
              <a:rPr lang="en-US" sz="2000" dirty="0">
                <a:latin typeface="Times New Roman" pitchFamily="18" charset="0"/>
                <a:cs typeface="Times New Roman" pitchFamily="18" charset="0"/>
              </a:rPr>
              <a:t>the highest quality, regardless of price.</a:t>
            </a:r>
          </a:p>
        </p:txBody>
      </p:sp>
      <p:cxnSp>
        <p:nvCxnSpPr>
          <p:cNvPr id="92" name="Straight Connector 91"/>
          <p:cNvCxnSpPr/>
          <p:nvPr/>
        </p:nvCxnSpPr>
        <p:spPr>
          <a:xfrm>
            <a:off x="4056514"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5" name="Text Box 10"/>
          <p:cNvSpPr txBox="1">
            <a:spLocks noChangeArrowheads="1"/>
          </p:cNvSpPr>
          <p:nvPr/>
        </p:nvSpPr>
        <p:spPr bwMode="auto">
          <a:xfrm>
            <a:off x="158000" y="4914797"/>
            <a:ext cx="3938269" cy="64633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mix leads to high prices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large expenditures on the good.</a:t>
            </a:r>
          </a:p>
        </p:txBody>
      </p:sp>
      <p:sp>
        <p:nvSpPr>
          <p:cNvPr id="26" name="Rectangle 10"/>
          <p:cNvSpPr>
            <a:spLocks noChangeArrowheads="1"/>
          </p:cNvSpPr>
          <p:nvPr/>
        </p:nvSpPr>
        <p:spPr bwMode="auto">
          <a:xfrm rot="16200000">
            <a:off x="4537250" y="3072069"/>
            <a:ext cx="812722"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Private</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enterprise</a:t>
            </a:r>
            <a:endParaRPr lang="en-US" sz="1600" b="0" dirty="0">
              <a:solidFill>
                <a:schemeClr val="tx1"/>
              </a:solidFill>
              <a:latin typeface="Times New Roman" pitchFamily="18" charset="0"/>
              <a:cs typeface="Times New Roman" pitchFamily="18" charset="0"/>
            </a:endParaRPr>
          </a:p>
        </p:txBody>
      </p:sp>
      <p:sp>
        <p:nvSpPr>
          <p:cNvPr id="27" name="Rectangle 11"/>
          <p:cNvSpPr>
            <a:spLocks noChangeArrowheads="1"/>
          </p:cNvSpPr>
          <p:nvPr/>
        </p:nvSpPr>
        <p:spPr bwMode="auto">
          <a:xfrm rot="16200000">
            <a:off x="4317607" y="4319844"/>
            <a:ext cx="1035540" cy="590931"/>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lang="en-US" sz="1600" b="0" dirty="0">
                <a:solidFill>
                  <a:srgbClr val="000000"/>
                </a:solidFill>
                <a:latin typeface="Times New Roman" pitchFamily="18" charset="0"/>
                <a:cs typeface="Times New Roman" pitchFamily="18" charset="0"/>
              </a:rPr>
              <a:t>Government</a:t>
            </a:r>
          </a:p>
          <a:p>
            <a:pPr algn="ctr">
              <a:lnSpc>
                <a:spcPct val="80000"/>
              </a:lnSpc>
            </a:pPr>
            <a:r>
              <a:rPr lang="en-US" sz="1600" b="0" dirty="0">
                <a:solidFill>
                  <a:srgbClr val="000000"/>
                </a:solidFill>
                <a:latin typeface="Times New Roman" pitchFamily="18" charset="0"/>
                <a:cs typeface="Times New Roman" pitchFamily="18" charset="0"/>
              </a:rPr>
              <a:t>enterprise or</a:t>
            </a:r>
          </a:p>
          <a:p>
            <a:pPr algn="r">
              <a:lnSpc>
                <a:spcPct val="80000"/>
              </a:lnSpc>
            </a:pPr>
            <a:r>
              <a:rPr lang="en-US" sz="1600" b="0" dirty="0">
                <a:solidFill>
                  <a:srgbClr val="000000"/>
                </a:solidFill>
                <a:latin typeface="Times New Roman" pitchFamily="18" charset="0"/>
                <a:cs typeface="Times New Roman" pitchFamily="18" charset="0"/>
              </a:rPr>
              <a:t>contracting</a:t>
            </a:r>
            <a:endParaRPr lang="en-US" sz="1600" b="0" dirty="0">
              <a:solidFill>
                <a:schemeClr val="tx1"/>
              </a:solidFill>
              <a:latin typeface="Times New Roman" pitchFamily="18" charset="0"/>
              <a:cs typeface="Times New Roman" pitchFamily="18" charset="0"/>
            </a:endParaRPr>
          </a:p>
        </p:txBody>
      </p:sp>
      <p:sp>
        <p:nvSpPr>
          <p:cNvPr id="28" name="Rectangle 12"/>
          <p:cNvSpPr>
            <a:spLocks noChangeArrowheads="1"/>
          </p:cNvSpPr>
          <p:nvPr/>
        </p:nvSpPr>
        <p:spPr bwMode="auto">
          <a:xfrm>
            <a:off x="5637804" y="2071599"/>
            <a:ext cx="844783" cy="41857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smtClean="0">
                <a:solidFill>
                  <a:srgbClr val="000000"/>
                </a:solidFill>
                <a:latin typeface="Times New Roman" pitchFamily="18" charset="0"/>
                <a:cs typeface="Times New Roman" pitchFamily="18" charset="0"/>
              </a:rPr>
              <a:t>Consumer</a:t>
            </a:r>
          </a:p>
          <a:p>
            <a:pPr>
              <a:lnSpc>
                <a:spcPct val="80000"/>
              </a:lnSpc>
            </a:pPr>
            <a:endParaRPr lang="en-US" sz="100" dirty="0">
              <a:solidFill>
                <a:srgbClr val="000000"/>
              </a:solidFill>
              <a:latin typeface="Times New Roman" pitchFamily="18" charset="0"/>
              <a:cs typeface="Times New Roman" pitchFamily="18" charset="0"/>
            </a:endParaRPr>
          </a:p>
          <a:p>
            <a:pPr>
              <a:lnSpc>
                <a:spcPct val="80000"/>
              </a:lnSpc>
            </a:pPr>
            <a:r>
              <a:rPr lang="en-US" sz="1600" b="0" dirty="0" smtClean="0">
                <a:solidFill>
                  <a:srgbClr val="000000"/>
                </a:solidFill>
                <a:latin typeface="Times New Roman" pitchFamily="18" charset="0"/>
                <a:cs typeface="Times New Roman" pitchFamily="18" charset="0"/>
              </a:rPr>
              <a:t>purchaser</a:t>
            </a:r>
            <a:endParaRPr lang="en-US" sz="1600" b="0" dirty="0">
              <a:solidFill>
                <a:schemeClr val="tx1"/>
              </a:solidFill>
              <a:latin typeface="Times New Roman" pitchFamily="18" charset="0"/>
              <a:cs typeface="Times New Roman" pitchFamily="18" charset="0"/>
            </a:endParaRPr>
          </a:p>
        </p:txBody>
      </p:sp>
      <p:sp>
        <p:nvSpPr>
          <p:cNvPr id="29" name="Rectangle 13"/>
          <p:cNvSpPr>
            <a:spLocks noChangeArrowheads="1"/>
          </p:cNvSpPr>
          <p:nvPr/>
        </p:nvSpPr>
        <p:spPr bwMode="auto">
          <a:xfrm>
            <a:off x="7452938" y="2071599"/>
            <a:ext cx="984372" cy="41857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Taxpayer </a:t>
            </a:r>
            <a:r>
              <a:rPr lang="en-US" sz="1600" b="0" dirty="0" smtClean="0">
                <a:solidFill>
                  <a:srgbClr val="000000"/>
                </a:solidFill>
                <a:latin typeface="Times New Roman" pitchFamily="18" charset="0"/>
                <a:cs typeface="Times New Roman" pitchFamily="18" charset="0"/>
              </a:rPr>
              <a:t>or</a:t>
            </a:r>
          </a:p>
          <a:p>
            <a:pPr algn="ctr">
              <a:lnSpc>
                <a:spcPct val="80000"/>
              </a:lnSpc>
            </a:pPr>
            <a:r>
              <a:rPr lang="en-US" sz="100" b="0" dirty="0" smtClean="0">
                <a:solidFill>
                  <a:srgbClr val="000000"/>
                </a:solidFill>
                <a:latin typeface="Times New Roman" pitchFamily="18" charset="0"/>
                <a:cs typeface="Times New Roman" pitchFamily="18" charset="0"/>
              </a:rPr>
              <a:t> </a:t>
            </a:r>
            <a:endParaRPr lang="en-US" sz="100" dirty="0">
              <a:solidFill>
                <a:srgbClr val="000000"/>
              </a:solidFill>
              <a:latin typeface="Times New Roman" pitchFamily="18" charset="0"/>
              <a:cs typeface="Times New Roman" pitchFamily="18" charset="0"/>
            </a:endParaRPr>
          </a:p>
          <a:p>
            <a:pPr algn="ctr">
              <a:lnSpc>
                <a:spcPct val="80000"/>
              </a:lnSpc>
            </a:pPr>
            <a:r>
              <a:rPr lang="en-US" sz="1600" b="0" dirty="0" smtClean="0">
                <a:solidFill>
                  <a:srgbClr val="000000"/>
                </a:solidFill>
                <a:latin typeface="Times New Roman" pitchFamily="18" charset="0"/>
                <a:cs typeface="Times New Roman" pitchFamily="18" charset="0"/>
              </a:rPr>
              <a:t>third </a:t>
            </a:r>
            <a:r>
              <a:rPr lang="en-US" sz="1600" b="0" dirty="0">
                <a:solidFill>
                  <a:srgbClr val="000000"/>
                </a:solidFill>
                <a:latin typeface="Times New Roman" pitchFamily="18" charset="0"/>
                <a:cs typeface="Times New Roman" pitchFamily="18" charset="0"/>
              </a:rPr>
              <a:t>party</a:t>
            </a:r>
            <a:endParaRPr lang="en-US" sz="1600" b="0" dirty="0">
              <a:solidFill>
                <a:schemeClr val="tx1"/>
              </a:solidFill>
              <a:latin typeface="Times New Roman" pitchFamily="18" charset="0"/>
              <a:cs typeface="Times New Roman" pitchFamily="18" charset="0"/>
            </a:endParaRPr>
          </a:p>
        </p:txBody>
      </p:sp>
      <p:sp>
        <p:nvSpPr>
          <p:cNvPr id="30" name="Rectangle 14"/>
          <p:cNvSpPr>
            <a:spLocks noChangeArrowheads="1"/>
          </p:cNvSpPr>
          <p:nvPr/>
        </p:nvSpPr>
        <p:spPr bwMode="auto">
          <a:xfrm rot="-5400000">
            <a:off x="3399600" y="3776936"/>
            <a:ext cx="1778114"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produced by</a:t>
            </a:r>
            <a:r>
              <a:rPr lang="en-US" sz="1600" b="0" dirty="0">
                <a:solidFill>
                  <a:srgbClr val="000000"/>
                </a:solidFill>
                <a:latin typeface="Times New Roman" pitchFamily="18" charset="0"/>
                <a:cs typeface="Times New Roman" pitchFamily="18" charset="0"/>
              </a:rPr>
              <a:t>:</a:t>
            </a:r>
            <a:endParaRPr lang="en-US" sz="1600" b="0" dirty="0">
              <a:solidFill>
                <a:schemeClr val="tx1"/>
              </a:solidFill>
              <a:latin typeface="Times New Roman" pitchFamily="18" charset="0"/>
              <a:cs typeface="Times New Roman" pitchFamily="18" charset="0"/>
            </a:endParaRPr>
          </a:p>
        </p:txBody>
      </p:sp>
      <p:sp>
        <p:nvSpPr>
          <p:cNvPr id="31" name="Rectangle 15"/>
          <p:cNvSpPr>
            <a:spLocks noChangeArrowheads="1"/>
          </p:cNvSpPr>
          <p:nvPr/>
        </p:nvSpPr>
        <p:spPr bwMode="auto">
          <a:xfrm>
            <a:off x="6031911" y="1709975"/>
            <a:ext cx="1724832"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paid for</a:t>
            </a:r>
            <a:r>
              <a:rPr lang="en-US" sz="1600" dirty="0">
                <a:solidFill>
                  <a:srgbClr val="000000"/>
                </a:solidFill>
                <a:latin typeface="Times New Roman" pitchFamily="18" charset="0"/>
                <a:cs typeface="Times New Roman" pitchFamily="18" charset="0"/>
              </a:rPr>
              <a:t> </a:t>
            </a:r>
            <a:r>
              <a:rPr lang="en-US" sz="1600" b="1" i="1" dirty="0">
                <a:solidFill>
                  <a:srgbClr val="000000"/>
                </a:solidFill>
                <a:latin typeface="Times New Roman" pitchFamily="18" charset="0"/>
                <a:cs typeface="Times New Roman" pitchFamily="18" charset="0"/>
              </a:rPr>
              <a:t>by</a:t>
            </a:r>
            <a:r>
              <a:rPr lang="en-US" sz="1600" dirty="0">
                <a:solidFill>
                  <a:srgbClr val="000000"/>
                </a:solidFill>
                <a:latin typeface="Times New Roman" pitchFamily="18" charset="0"/>
                <a:cs typeface="Times New Roman" pitchFamily="18" charset="0"/>
              </a:rPr>
              <a:t>:</a:t>
            </a:r>
            <a:endParaRPr lang="en-US" sz="1600" dirty="0">
              <a:solidFill>
                <a:schemeClr val="tx1"/>
              </a:solidFill>
              <a:latin typeface="Times New Roman" pitchFamily="18" charset="0"/>
              <a:cs typeface="Times New Roman" pitchFamily="18" charset="0"/>
            </a:endParaRPr>
          </a:p>
        </p:txBody>
      </p:sp>
      <p:grpSp>
        <p:nvGrpSpPr>
          <p:cNvPr id="35" name="Group 34"/>
          <p:cNvGrpSpPr>
            <a:grpSpLocks/>
          </p:cNvGrpSpPr>
          <p:nvPr/>
        </p:nvGrpSpPr>
        <p:grpSpPr bwMode="auto">
          <a:xfrm>
            <a:off x="5181066" y="3872373"/>
            <a:ext cx="1877860" cy="1327109"/>
            <a:chOff x="2364" y="1800"/>
            <a:chExt cx="1428" cy="864"/>
          </a:xfrm>
        </p:grpSpPr>
        <p:sp>
          <p:nvSpPr>
            <p:cNvPr id="36" name="Rectangle 35"/>
            <p:cNvSpPr>
              <a:spLocks noChangeArrowheads="1"/>
            </p:cNvSpPr>
            <p:nvPr/>
          </p:nvSpPr>
          <p:spPr bwMode="auto">
            <a:xfrm>
              <a:off x="2364" y="1800"/>
              <a:ext cx="1428" cy="864"/>
            </a:xfrm>
            <a:prstGeom prst="rect">
              <a:avLst/>
            </a:prstGeom>
            <a:solidFill>
              <a:srgbClr val="C8E0E0"/>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7" name="Rectangle 36"/>
            <p:cNvSpPr>
              <a:spLocks noChangeArrowheads="1"/>
            </p:cNvSpPr>
            <p:nvPr/>
          </p:nvSpPr>
          <p:spPr bwMode="auto">
            <a:xfrm>
              <a:off x="2448" y="1861"/>
              <a:ext cx="1110" cy="698"/>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3</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Post Office, water &amp;</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electricity in many</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cities, toll roads,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many hospitals</a:t>
              </a:r>
              <a:endParaRPr lang="en-US" sz="1600" b="0" dirty="0">
                <a:solidFill>
                  <a:schemeClr val="tx1"/>
                </a:solidFill>
                <a:latin typeface="Times New Roman" pitchFamily="18" charset="0"/>
                <a:cs typeface="Times New Roman" pitchFamily="18" charset="0"/>
              </a:endParaRPr>
            </a:p>
          </p:txBody>
        </p:sp>
      </p:grpSp>
      <p:grpSp>
        <p:nvGrpSpPr>
          <p:cNvPr id="59" name="Group 40"/>
          <p:cNvGrpSpPr>
            <a:grpSpLocks/>
          </p:cNvGrpSpPr>
          <p:nvPr/>
        </p:nvGrpSpPr>
        <p:grpSpPr bwMode="auto">
          <a:xfrm>
            <a:off x="7057503" y="3861178"/>
            <a:ext cx="1877860" cy="1338303"/>
            <a:chOff x="3792" y="1800"/>
            <a:chExt cx="1428" cy="864"/>
          </a:xfrm>
        </p:grpSpPr>
        <p:sp>
          <p:nvSpPr>
            <p:cNvPr id="60" name="Rectangle 41"/>
            <p:cNvSpPr>
              <a:spLocks noChangeArrowheads="1"/>
            </p:cNvSpPr>
            <p:nvPr/>
          </p:nvSpPr>
          <p:spPr bwMode="auto">
            <a:xfrm>
              <a:off x="3792" y="1800"/>
              <a:ext cx="1428" cy="864"/>
            </a:xfrm>
            <a:prstGeom prst="rect">
              <a:avLst/>
            </a:prstGeom>
            <a:solidFill>
              <a:srgbClr val="F0BCBC"/>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3" name="Rectangle 42"/>
            <p:cNvSpPr>
              <a:spLocks noChangeArrowheads="1"/>
            </p:cNvSpPr>
            <p:nvPr/>
          </p:nvSpPr>
          <p:spPr bwMode="auto">
            <a:xfrm>
              <a:off x="4013" y="1876"/>
              <a:ext cx="1047" cy="715"/>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4</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Public schools,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roads</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national </a:t>
              </a:r>
            </a:p>
            <a:p>
              <a:pPr>
                <a:lnSpc>
                  <a:spcPct val="90000"/>
                </a:lnSpc>
              </a:pPr>
              <a:r>
                <a:rPr lang="en-US" sz="1600" b="0" dirty="0" smtClean="0">
                  <a:solidFill>
                    <a:srgbClr val="000000"/>
                  </a:solidFill>
                  <a:latin typeface="Times New Roman" pitchFamily="18" charset="0"/>
                  <a:cs typeface="Times New Roman" pitchFamily="18" charset="0"/>
                </a:rPr>
                <a:t>defense</a:t>
              </a:r>
              <a:r>
                <a:rPr lang="en-US" sz="1600" b="0" dirty="0">
                  <a:solidFill>
                    <a:srgbClr val="000000"/>
                  </a:solidFill>
                  <a:latin typeface="Times New Roman" pitchFamily="18" charset="0"/>
                  <a:cs typeface="Times New Roman" pitchFamily="18" charset="0"/>
                </a:rPr>
                <a:t>,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law enforcement</a:t>
              </a:r>
              <a:endParaRPr lang="en-US" sz="1600" b="0" dirty="0">
                <a:solidFill>
                  <a:schemeClr val="tx1"/>
                </a:solidFill>
                <a:latin typeface="Times New Roman" pitchFamily="18" charset="0"/>
                <a:cs typeface="Times New Roman" pitchFamily="18" charset="0"/>
              </a:endParaRPr>
            </a:p>
          </p:txBody>
        </p:sp>
      </p:grpSp>
      <p:grpSp>
        <p:nvGrpSpPr>
          <p:cNvPr id="38" name="Group 37"/>
          <p:cNvGrpSpPr>
            <a:grpSpLocks/>
          </p:cNvGrpSpPr>
          <p:nvPr/>
        </p:nvGrpSpPr>
        <p:grpSpPr bwMode="auto">
          <a:xfrm>
            <a:off x="7062242" y="2541017"/>
            <a:ext cx="1873120" cy="1339307"/>
            <a:chOff x="3792" y="942"/>
            <a:chExt cx="1428" cy="864"/>
          </a:xfrm>
        </p:grpSpPr>
        <p:sp>
          <p:nvSpPr>
            <p:cNvPr id="39" name="Rectangle 38"/>
            <p:cNvSpPr>
              <a:spLocks noChangeArrowheads="1"/>
            </p:cNvSpPr>
            <p:nvPr/>
          </p:nvSpPr>
          <p:spPr bwMode="auto">
            <a:xfrm>
              <a:off x="3792" y="942"/>
              <a:ext cx="1428" cy="864"/>
            </a:xfrm>
            <a:prstGeom prst="rect">
              <a:avLst/>
            </a:prstGeom>
            <a:solidFill>
              <a:srgbClr val="ECD3ED"/>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0" name="Rectangle 39"/>
            <p:cNvSpPr>
              <a:spLocks noChangeArrowheads="1"/>
            </p:cNvSpPr>
            <p:nvPr/>
          </p:nvSpPr>
          <p:spPr bwMode="auto">
            <a:xfrm>
              <a:off x="4028" y="1066"/>
              <a:ext cx="1123" cy="572"/>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1" i="1" dirty="0">
                  <a:solidFill>
                    <a:srgbClr val="000000"/>
                  </a:solidFill>
                  <a:latin typeface="Times New Roman" pitchFamily="18" charset="0"/>
                  <a:cs typeface="Times New Roman" pitchFamily="18" charset="0"/>
                </a:rPr>
                <a:t>Quadrant 2</a:t>
              </a:r>
              <a:r>
                <a:rPr lang="en-US" sz="1600" b="0" dirty="0">
                  <a:solidFill>
                    <a:srgbClr val="000000"/>
                  </a:solidFill>
                  <a:latin typeface="Times New Roman" pitchFamily="18" charset="0"/>
                  <a:cs typeface="Times New Roman" pitchFamily="18" charset="0"/>
                </a:rPr>
                <a:t>:</a:t>
              </a:r>
            </a:p>
            <a:p>
              <a:pPr>
                <a:lnSpc>
                  <a:spcPct val="90000"/>
                </a:lnSpc>
              </a:pPr>
              <a:r>
                <a:rPr lang="en-US" sz="1600" b="0" dirty="0">
                  <a:solidFill>
                    <a:srgbClr val="000000"/>
                  </a:solidFill>
                  <a:latin typeface="Times New Roman" pitchFamily="18" charset="0"/>
                  <a:cs typeface="Times New Roman" pitchFamily="18" charset="0"/>
                </a:rPr>
                <a:t>Health care, food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purchased with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food stamps</a:t>
              </a:r>
              <a:endParaRPr lang="en-US" sz="1600" b="0" dirty="0">
                <a:solidFill>
                  <a:schemeClr val="tx1"/>
                </a:solidFill>
                <a:latin typeface="Times New Roman" pitchFamily="18" charset="0"/>
                <a:cs typeface="Times New Roman" pitchFamily="18" charset="0"/>
              </a:endParaRPr>
            </a:p>
          </p:txBody>
        </p:sp>
      </p:grpSp>
      <p:grpSp>
        <p:nvGrpSpPr>
          <p:cNvPr id="32" name="Group 31"/>
          <p:cNvGrpSpPr>
            <a:grpSpLocks/>
          </p:cNvGrpSpPr>
          <p:nvPr/>
        </p:nvGrpSpPr>
        <p:grpSpPr bwMode="auto">
          <a:xfrm>
            <a:off x="5186112" y="2541165"/>
            <a:ext cx="1872814" cy="1330346"/>
            <a:chOff x="2364" y="942"/>
            <a:chExt cx="1428" cy="864"/>
          </a:xfrm>
        </p:grpSpPr>
        <p:sp>
          <p:nvSpPr>
            <p:cNvPr id="33" name="Rectangle 32"/>
            <p:cNvSpPr>
              <a:spLocks noChangeArrowheads="1"/>
            </p:cNvSpPr>
            <p:nvPr/>
          </p:nvSpPr>
          <p:spPr bwMode="auto">
            <a:xfrm>
              <a:off x="2364" y="942"/>
              <a:ext cx="1428" cy="864"/>
            </a:xfrm>
            <a:prstGeom prst="rect">
              <a:avLst/>
            </a:prstGeom>
            <a:solidFill>
              <a:srgbClr val="FFFFCB"/>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4" name="Rectangle 33"/>
            <p:cNvSpPr>
              <a:spLocks noChangeArrowheads="1"/>
            </p:cNvSpPr>
            <p:nvPr/>
          </p:nvSpPr>
          <p:spPr bwMode="auto">
            <a:xfrm>
              <a:off x="2541" y="1017"/>
              <a:ext cx="1088" cy="720"/>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1</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Apples, oranges, </a:t>
              </a:r>
              <a:r>
                <a:rPr lang="en-US" sz="1600" b="0" dirty="0" smtClean="0">
                  <a:solidFill>
                    <a:srgbClr val="000000"/>
                  </a:solidFill>
                  <a:latin typeface="Times New Roman" pitchFamily="18" charset="0"/>
                  <a:cs typeface="Times New Roman" pitchFamily="18" charset="0"/>
                </a:rPr>
                <a:t/>
              </a:r>
              <a:br>
                <a:rPr lang="en-US" sz="1600" b="0" dirty="0" smtClean="0">
                  <a:solidFill>
                    <a:srgbClr val="000000"/>
                  </a:solidFill>
                  <a:latin typeface="Times New Roman" pitchFamily="18" charset="0"/>
                  <a:cs typeface="Times New Roman" pitchFamily="18" charset="0"/>
                </a:rPr>
              </a:br>
              <a:r>
                <a:rPr lang="en-US" sz="1600" b="0" dirty="0" smtClean="0">
                  <a:solidFill>
                    <a:srgbClr val="000000"/>
                  </a:solidFill>
                  <a:latin typeface="Times New Roman" pitchFamily="18" charset="0"/>
                  <a:cs typeface="Times New Roman" pitchFamily="18" charset="0"/>
                </a:rPr>
                <a:t>TV sets</a:t>
              </a:r>
              <a:r>
                <a:rPr lang="en-US" sz="1600" b="0" dirty="0">
                  <a:solidFill>
                    <a:srgbClr val="000000"/>
                  </a:solidFill>
                  <a:latin typeface="Times New Roman" pitchFamily="18" charset="0"/>
                  <a:cs typeface="Times New Roman" pitchFamily="18" charset="0"/>
                </a:rPr>
                <a:t>, food,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housing</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&amp; </a:t>
              </a:r>
              <a:r>
                <a:rPr lang="en-US" sz="1600" b="0" dirty="0">
                  <a:solidFill>
                    <a:srgbClr val="000000"/>
                  </a:solidFill>
                  <a:latin typeface="Times New Roman" pitchFamily="18" charset="0"/>
                  <a:cs typeface="Times New Roman" pitchFamily="18" charset="0"/>
                </a:rPr>
                <a:t>most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other </a:t>
              </a:r>
              <a:r>
                <a:rPr lang="en-US" sz="1600" b="0" dirty="0">
                  <a:solidFill>
                    <a:srgbClr val="000000"/>
                  </a:solidFill>
                  <a:latin typeface="Times New Roman" pitchFamily="18" charset="0"/>
                  <a:cs typeface="Times New Roman" pitchFamily="18" charset="0"/>
                </a:rPr>
                <a:t>goods</a:t>
              </a:r>
              <a:endParaRPr lang="en-US" sz="16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64296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childTnLst>
                          </p:cTn>
                        </p:par>
                        <p:par>
                          <p:cTn id="8" fill="hold">
                            <p:stCondLst>
                              <p:cond delay="500"/>
                            </p:stCondLst>
                            <p:childTnLst>
                              <p:par>
                                <p:cTn id="9" presetID="26" presetClass="emph" presetSubtype="0" fill="hold" nodeType="afterEffect">
                                  <p:stCondLst>
                                    <p:cond delay="0"/>
                                  </p:stCondLst>
                                  <p:childTnLst>
                                    <p:animEffect transition="out" filter="fade">
                                      <p:cBhvr>
                                        <p:cTn id="10" dur="500" tmFilter="0, 0; .2, .5; .8, .5; 1, 0"/>
                                        <p:tgtEl>
                                          <p:spTgt spid="38"/>
                                        </p:tgtEl>
                                      </p:cBhvr>
                                    </p:animEffect>
                                    <p:animScale>
                                      <p:cBhvr>
                                        <p:cTn id="11" dur="250" autoRev="1" fill="hold"/>
                                        <p:tgtEl>
                                          <p:spTgt spid="38"/>
                                        </p:tgtEl>
                                      </p:cBhvr>
                                      <p:by x="105000" y="105000"/>
                                    </p:animScale>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62">
                                            <p:txEl>
                                              <p:pRg st="0" end="0"/>
                                            </p:txEl>
                                          </p:spTgt>
                                        </p:tgtEl>
                                        <p:attrNameLst>
                                          <p:attrName>style.visibility</p:attrName>
                                        </p:attrNameLst>
                                      </p:cBhvr>
                                      <p:to>
                                        <p:strVal val="visible"/>
                                      </p:to>
                                    </p:set>
                                    <p:animEffect transition="in" filter="randombar(horizontal)">
                                      <p:cBhvr>
                                        <p:cTn id="15" dur="500"/>
                                        <p:tgtEl>
                                          <p:spTgt spid="62">
                                            <p:txEl>
                                              <p:pRg st="0" end="0"/>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62">
                                            <p:txEl>
                                              <p:pRg st="1" end="1"/>
                                            </p:txEl>
                                          </p:spTgt>
                                        </p:tgtEl>
                                        <p:attrNameLst>
                                          <p:attrName>style.visibility</p:attrName>
                                        </p:attrNameLst>
                                      </p:cBhvr>
                                      <p:to>
                                        <p:strVal val="visible"/>
                                      </p:to>
                                    </p:set>
                                    <p:animEffect transition="in" filter="randombar(horizontal)">
                                      <p:cBhvr>
                                        <p:cTn id="19" dur="500"/>
                                        <p:tgtEl>
                                          <p:spTgt spid="62">
                                            <p:txEl>
                                              <p:pRg st="1" end="1"/>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randombar(horizontal)">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build="p"/>
      <p:bldP spid="2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105510"/>
            <a:ext cx="8977930" cy="4792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340539"/>
            <a:ext cx="8904855" cy="657667"/>
          </a:xfrm>
        </p:spPr>
        <p:txBody>
          <a:bodyPr/>
          <a:lstStyle/>
          <a:p>
            <a:r>
              <a:rPr lang="en-US" dirty="0"/>
              <a:t>Economic Organization &amp; Incentives</a:t>
            </a:r>
          </a:p>
        </p:txBody>
      </p:sp>
      <p:sp>
        <p:nvSpPr>
          <p:cNvPr id="61" name="Text Box 10"/>
          <p:cNvSpPr txBox="1">
            <a:spLocks noChangeArrowheads="1"/>
          </p:cNvSpPr>
          <p:nvPr/>
        </p:nvSpPr>
        <p:spPr bwMode="auto">
          <a:xfrm>
            <a:off x="152832" y="1833275"/>
            <a:ext cx="3892226" cy="9233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Quadrant </a:t>
            </a:r>
            <a:r>
              <a:rPr lang="en-US" sz="2000" b="1" i="1" dirty="0">
                <a:latin typeface="Times New Roman" pitchFamily="18" charset="0"/>
                <a:cs typeface="Times New Roman" pitchFamily="18" charset="0"/>
              </a:rPr>
              <a:t>3</a:t>
            </a:r>
            <a:r>
              <a:rPr lang="en-US" sz="2000" dirty="0">
                <a:latin typeface="Times New Roman" pitchFamily="18" charset="0"/>
                <a:cs typeface="Times New Roman" pitchFamily="18" charset="0"/>
              </a:rPr>
              <a:t>: The good is produced by the government and </a:t>
            </a:r>
            <a:r>
              <a:rPr lang="en-US" sz="2000" dirty="0" smtClean="0">
                <a:latin typeface="Times New Roman" pitchFamily="18" charset="0"/>
                <a:cs typeface="Times New Roman" pitchFamily="18" charset="0"/>
              </a:rPr>
              <a:t>consumers </a:t>
            </a:r>
            <a:r>
              <a:rPr lang="en-US" sz="2000" dirty="0">
                <a:latin typeface="Times New Roman" pitchFamily="18" charset="0"/>
                <a:cs typeface="Times New Roman" pitchFamily="18" charset="0"/>
              </a:rPr>
              <a:t>pay for it.</a:t>
            </a:r>
          </a:p>
        </p:txBody>
      </p:sp>
      <p:sp>
        <p:nvSpPr>
          <p:cNvPr id="62" name="Text Box 17"/>
          <p:cNvSpPr txBox="1">
            <a:spLocks noChangeArrowheads="1"/>
          </p:cNvSpPr>
          <p:nvPr/>
        </p:nvSpPr>
        <p:spPr bwMode="auto">
          <a:xfrm>
            <a:off x="168705" y="2683302"/>
            <a:ext cx="3876353" cy="1908215"/>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Consumers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will search for value because they are spending </a:t>
            </a:r>
            <a:r>
              <a:rPr lang="en-US" sz="2000" dirty="0" smtClean="0">
                <a:latin typeface="Times New Roman" pitchFamily="18" charset="0"/>
                <a:cs typeface="Times New Roman" pitchFamily="18" charset="0"/>
              </a:rPr>
              <a:t>their own </a:t>
            </a:r>
            <a:r>
              <a:rPr lang="en-US" sz="2000" dirty="0">
                <a:latin typeface="Times New Roman" pitchFamily="18" charset="0"/>
                <a:cs typeface="Times New Roman" pitchFamily="18" charset="0"/>
              </a:rPr>
              <a:t>money. </a:t>
            </a:r>
            <a:endParaRPr lang="en-US" sz="20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Government</a:t>
            </a:r>
            <a:r>
              <a:rPr lang="en-US" sz="2000" dirty="0" smtClean="0">
                <a:latin typeface="Times New Roman" pitchFamily="18" charset="0"/>
                <a:cs typeface="Times New Roman" pitchFamily="18" charset="0"/>
              </a:rPr>
              <a:t> </a:t>
            </a:r>
            <a:r>
              <a:rPr lang="en-US" sz="2000" b="1" i="1" dirty="0">
                <a:latin typeface="Times New Roman" pitchFamily="18" charset="0"/>
                <a:cs typeface="Times New Roman" pitchFamily="18" charset="0"/>
              </a:rPr>
              <a:t>producers </a:t>
            </a:r>
            <a:r>
              <a:rPr lang="en-US" sz="2000" dirty="0" smtClean="0">
                <a:latin typeface="Times New Roman" pitchFamily="18" charset="0"/>
                <a:cs typeface="Times New Roman" pitchFamily="18" charset="0"/>
              </a:rPr>
              <a:t>likely </a:t>
            </a:r>
            <a:r>
              <a:rPr lang="en-US" sz="2000" dirty="0">
                <a:latin typeface="Times New Roman" pitchFamily="18" charset="0"/>
                <a:cs typeface="Times New Roman" pitchFamily="18" charset="0"/>
              </a:rPr>
              <a:t>to be </a:t>
            </a:r>
            <a:r>
              <a:rPr lang="en-US" sz="2000" dirty="0" smtClean="0">
                <a:latin typeface="Times New Roman" pitchFamily="18" charset="0"/>
                <a:cs typeface="Times New Roman" pitchFamily="18" charset="0"/>
              </a:rPr>
              <a:t>high-cost suppliers, particularly if </a:t>
            </a:r>
            <a:r>
              <a:rPr lang="en-US" sz="2000" dirty="0">
                <a:latin typeface="Times New Roman" pitchFamily="18" charset="0"/>
                <a:cs typeface="Times New Roman" pitchFamily="18" charset="0"/>
              </a:rPr>
              <a:t>they are a monopolist.</a:t>
            </a:r>
          </a:p>
        </p:txBody>
      </p:sp>
      <p:cxnSp>
        <p:nvCxnSpPr>
          <p:cNvPr id="92" name="Straight Connector 91"/>
          <p:cNvCxnSpPr/>
          <p:nvPr/>
        </p:nvCxnSpPr>
        <p:spPr>
          <a:xfrm>
            <a:off x="4056514"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5" name="Text Box 10"/>
          <p:cNvSpPr txBox="1">
            <a:spLocks noChangeArrowheads="1"/>
          </p:cNvSpPr>
          <p:nvPr/>
        </p:nvSpPr>
        <p:spPr bwMode="auto">
          <a:xfrm>
            <a:off x="158000" y="4550594"/>
            <a:ext cx="3938269" cy="64633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High </a:t>
            </a:r>
            <a:r>
              <a:rPr lang="en-US" sz="2000" dirty="0">
                <a:latin typeface="Times New Roman" pitchFamily="18" charset="0"/>
                <a:cs typeface="Times New Roman" pitchFamily="18" charset="0"/>
              </a:rPr>
              <a:t>prices and inefficiency in production are a likely outcome.</a:t>
            </a:r>
          </a:p>
        </p:txBody>
      </p:sp>
      <p:sp>
        <p:nvSpPr>
          <p:cNvPr id="26" name="Rectangle 10"/>
          <p:cNvSpPr>
            <a:spLocks noChangeArrowheads="1"/>
          </p:cNvSpPr>
          <p:nvPr/>
        </p:nvSpPr>
        <p:spPr bwMode="auto">
          <a:xfrm rot="16200000">
            <a:off x="4537250" y="3072069"/>
            <a:ext cx="812722"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Private</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enterprise</a:t>
            </a:r>
            <a:endParaRPr lang="en-US" sz="1600" b="0" dirty="0">
              <a:solidFill>
                <a:schemeClr val="tx1"/>
              </a:solidFill>
              <a:latin typeface="Times New Roman" pitchFamily="18" charset="0"/>
              <a:cs typeface="Times New Roman" pitchFamily="18" charset="0"/>
            </a:endParaRPr>
          </a:p>
        </p:txBody>
      </p:sp>
      <p:sp>
        <p:nvSpPr>
          <p:cNvPr id="27" name="Rectangle 11"/>
          <p:cNvSpPr>
            <a:spLocks noChangeArrowheads="1"/>
          </p:cNvSpPr>
          <p:nvPr/>
        </p:nvSpPr>
        <p:spPr bwMode="auto">
          <a:xfrm rot="16200000">
            <a:off x="4317607" y="4319844"/>
            <a:ext cx="1035540" cy="590931"/>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lang="en-US" sz="1600" b="0" dirty="0">
                <a:solidFill>
                  <a:srgbClr val="000000"/>
                </a:solidFill>
                <a:latin typeface="Times New Roman" pitchFamily="18" charset="0"/>
                <a:cs typeface="Times New Roman" pitchFamily="18" charset="0"/>
              </a:rPr>
              <a:t>Government</a:t>
            </a:r>
          </a:p>
          <a:p>
            <a:pPr algn="ctr">
              <a:lnSpc>
                <a:spcPct val="80000"/>
              </a:lnSpc>
            </a:pPr>
            <a:r>
              <a:rPr lang="en-US" sz="1600" b="0" dirty="0">
                <a:solidFill>
                  <a:srgbClr val="000000"/>
                </a:solidFill>
                <a:latin typeface="Times New Roman" pitchFamily="18" charset="0"/>
                <a:cs typeface="Times New Roman" pitchFamily="18" charset="0"/>
              </a:rPr>
              <a:t>enterprise or</a:t>
            </a:r>
          </a:p>
          <a:p>
            <a:pPr algn="r">
              <a:lnSpc>
                <a:spcPct val="80000"/>
              </a:lnSpc>
            </a:pPr>
            <a:r>
              <a:rPr lang="en-US" sz="1600" b="0" dirty="0">
                <a:solidFill>
                  <a:srgbClr val="000000"/>
                </a:solidFill>
                <a:latin typeface="Times New Roman" pitchFamily="18" charset="0"/>
                <a:cs typeface="Times New Roman" pitchFamily="18" charset="0"/>
              </a:rPr>
              <a:t>contracting</a:t>
            </a:r>
            <a:endParaRPr lang="en-US" sz="1600" b="0" dirty="0">
              <a:solidFill>
                <a:schemeClr val="tx1"/>
              </a:solidFill>
              <a:latin typeface="Times New Roman" pitchFamily="18" charset="0"/>
              <a:cs typeface="Times New Roman" pitchFamily="18" charset="0"/>
            </a:endParaRPr>
          </a:p>
        </p:txBody>
      </p:sp>
      <p:sp>
        <p:nvSpPr>
          <p:cNvPr id="28" name="Rectangle 12"/>
          <p:cNvSpPr>
            <a:spLocks noChangeArrowheads="1"/>
          </p:cNvSpPr>
          <p:nvPr/>
        </p:nvSpPr>
        <p:spPr bwMode="auto">
          <a:xfrm>
            <a:off x="5637804" y="2071599"/>
            <a:ext cx="844783" cy="41857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smtClean="0">
                <a:solidFill>
                  <a:srgbClr val="000000"/>
                </a:solidFill>
                <a:latin typeface="Times New Roman" pitchFamily="18" charset="0"/>
                <a:cs typeface="Times New Roman" pitchFamily="18" charset="0"/>
              </a:rPr>
              <a:t>Consumer</a:t>
            </a:r>
          </a:p>
          <a:p>
            <a:pPr>
              <a:lnSpc>
                <a:spcPct val="80000"/>
              </a:lnSpc>
            </a:pPr>
            <a:endParaRPr lang="en-US" sz="100" dirty="0">
              <a:solidFill>
                <a:srgbClr val="000000"/>
              </a:solidFill>
              <a:latin typeface="Times New Roman" pitchFamily="18" charset="0"/>
              <a:cs typeface="Times New Roman" pitchFamily="18" charset="0"/>
            </a:endParaRPr>
          </a:p>
          <a:p>
            <a:pPr>
              <a:lnSpc>
                <a:spcPct val="80000"/>
              </a:lnSpc>
            </a:pPr>
            <a:r>
              <a:rPr lang="en-US" sz="1600" b="0" dirty="0" smtClean="0">
                <a:solidFill>
                  <a:srgbClr val="000000"/>
                </a:solidFill>
                <a:latin typeface="Times New Roman" pitchFamily="18" charset="0"/>
                <a:cs typeface="Times New Roman" pitchFamily="18" charset="0"/>
              </a:rPr>
              <a:t>purchaser</a:t>
            </a:r>
            <a:endParaRPr lang="en-US" sz="1600" b="0" dirty="0">
              <a:solidFill>
                <a:schemeClr val="tx1"/>
              </a:solidFill>
              <a:latin typeface="Times New Roman" pitchFamily="18" charset="0"/>
              <a:cs typeface="Times New Roman" pitchFamily="18" charset="0"/>
            </a:endParaRPr>
          </a:p>
        </p:txBody>
      </p:sp>
      <p:sp>
        <p:nvSpPr>
          <p:cNvPr id="29" name="Rectangle 13"/>
          <p:cNvSpPr>
            <a:spLocks noChangeArrowheads="1"/>
          </p:cNvSpPr>
          <p:nvPr/>
        </p:nvSpPr>
        <p:spPr bwMode="auto">
          <a:xfrm>
            <a:off x="7452938" y="2071599"/>
            <a:ext cx="984372" cy="41857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Taxpayer </a:t>
            </a:r>
            <a:r>
              <a:rPr lang="en-US" sz="1600" b="0" dirty="0" smtClean="0">
                <a:solidFill>
                  <a:srgbClr val="000000"/>
                </a:solidFill>
                <a:latin typeface="Times New Roman" pitchFamily="18" charset="0"/>
                <a:cs typeface="Times New Roman" pitchFamily="18" charset="0"/>
              </a:rPr>
              <a:t>or</a:t>
            </a:r>
          </a:p>
          <a:p>
            <a:pPr algn="ctr">
              <a:lnSpc>
                <a:spcPct val="80000"/>
              </a:lnSpc>
            </a:pPr>
            <a:r>
              <a:rPr lang="en-US" sz="100" b="0" dirty="0" smtClean="0">
                <a:solidFill>
                  <a:srgbClr val="000000"/>
                </a:solidFill>
                <a:latin typeface="Times New Roman" pitchFamily="18" charset="0"/>
                <a:cs typeface="Times New Roman" pitchFamily="18" charset="0"/>
              </a:rPr>
              <a:t> </a:t>
            </a:r>
            <a:endParaRPr lang="en-US" sz="100" dirty="0">
              <a:solidFill>
                <a:srgbClr val="000000"/>
              </a:solidFill>
              <a:latin typeface="Times New Roman" pitchFamily="18" charset="0"/>
              <a:cs typeface="Times New Roman" pitchFamily="18" charset="0"/>
            </a:endParaRPr>
          </a:p>
          <a:p>
            <a:pPr algn="ctr">
              <a:lnSpc>
                <a:spcPct val="80000"/>
              </a:lnSpc>
            </a:pPr>
            <a:r>
              <a:rPr lang="en-US" sz="1600" b="0" dirty="0" smtClean="0">
                <a:solidFill>
                  <a:srgbClr val="000000"/>
                </a:solidFill>
                <a:latin typeface="Times New Roman" pitchFamily="18" charset="0"/>
                <a:cs typeface="Times New Roman" pitchFamily="18" charset="0"/>
              </a:rPr>
              <a:t>third </a:t>
            </a:r>
            <a:r>
              <a:rPr lang="en-US" sz="1600" b="0" dirty="0">
                <a:solidFill>
                  <a:srgbClr val="000000"/>
                </a:solidFill>
                <a:latin typeface="Times New Roman" pitchFamily="18" charset="0"/>
                <a:cs typeface="Times New Roman" pitchFamily="18" charset="0"/>
              </a:rPr>
              <a:t>party</a:t>
            </a:r>
            <a:endParaRPr lang="en-US" sz="1600" b="0" dirty="0">
              <a:solidFill>
                <a:schemeClr val="tx1"/>
              </a:solidFill>
              <a:latin typeface="Times New Roman" pitchFamily="18" charset="0"/>
              <a:cs typeface="Times New Roman" pitchFamily="18" charset="0"/>
            </a:endParaRPr>
          </a:p>
        </p:txBody>
      </p:sp>
      <p:sp>
        <p:nvSpPr>
          <p:cNvPr id="30" name="Rectangle 14"/>
          <p:cNvSpPr>
            <a:spLocks noChangeArrowheads="1"/>
          </p:cNvSpPr>
          <p:nvPr/>
        </p:nvSpPr>
        <p:spPr bwMode="auto">
          <a:xfrm rot="-5400000">
            <a:off x="3399600" y="3776936"/>
            <a:ext cx="1778114"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produced by</a:t>
            </a:r>
            <a:r>
              <a:rPr lang="en-US" sz="1600" b="0" dirty="0">
                <a:solidFill>
                  <a:srgbClr val="000000"/>
                </a:solidFill>
                <a:latin typeface="Times New Roman" pitchFamily="18" charset="0"/>
                <a:cs typeface="Times New Roman" pitchFamily="18" charset="0"/>
              </a:rPr>
              <a:t>:</a:t>
            </a:r>
            <a:endParaRPr lang="en-US" sz="1600" b="0" dirty="0">
              <a:solidFill>
                <a:schemeClr val="tx1"/>
              </a:solidFill>
              <a:latin typeface="Times New Roman" pitchFamily="18" charset="0"/>
              <a:cs typeface="Times New Roman" pitchFamily="18" charset="0"/>
            </a:endParaRPr>
          </a:p>
        </p:txBody>
      </p:sp>
      <p:sp>
        <p:nvSpPr>
          <p:cNvPr id="31" name="Rectangle 15"/>
          <p:cNvSpPr>
            <a:spLocks noChangeArrowheads="1"/>
          </p:cNvSpPr>
          <p:nvPr/>
        </p:nvSpPr>
        <p:spPr bwMode="auto">
          <a:xfrm>
            <a:off x="6031911" y="1709975"/>
            <a:ext cx="1724832"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paid for</a:t>
            </a:r>
            <a:r>
              <a:rPr lang="en-US" sz="1600" dirty="0">
                <a:solidFill>
                  <a:srgbClr val="000000"/>
                </a:solidFill>
                <a:latin typeface="Times New Roman" pitchFamily="18" charset="0"/>
                <a:cs typeface="Times New Roman" pitchFamily="18" charset="0"/>
              </a:rPr>
              <a:t> </a:t>
            </a:r>
            <a:r>
              <a:rPr lang="en-US" sz="1600" b="1" i="1" dirty="0">
                <a:solidFill>
                  <a:srgbClr val="000000"/>
                </a:solidFill>
                <a:latin typeface="Times New Roman" pitchFamily="18" charset="0"/>
                <a:cs typeface="Times New Roman" pitchFamily="18" charset="0"/>
              </a:rPr>
              <a:t>by</a:t>
            </a:r>
            <a:r>
              <a:rPr lang="en-US" sz="1600" dirty="0">
                <a:solidFill>
                  <a:srgbClr val="000000"/>
                </a:solidFill>
                <a:latin typeface="Times New Roman" pitchFamily="18" charset="0"/>
                <a:cs typeface="Times New Roman" pitchFamily="18" charset="0"/>
              </a:rPr>
              <a:t>:</a:t>
            </a:r>
            <a:endParaRPr lang="en-US" sz="1600" dirty="0">
              <a:solidFill>
                <a:schemeClr val="tx1"/>
              </a:solidFill>
              <a:latin typeface="Times New Roman" pitchFamily="18" charset="0"/>
              <a:cs typeface="Times New Roman" pitchFamily="18" charset="0"/>
            </a:endParaRPr>
          </a:p>
        </p:txBody>
      </p:sp>
      <p:grpSp>
        <p:nvGrpSpPr>
          <p:cNvPr id="35" name="Group 34"/>
          <p:cNvGrpSpPr>
            <a:grpSpLocks/>
          </p:cNvGrpSpPr>
          <p:nvPr/>
        </p:nvGrpSpPr>
        <p:grpSpPr bwMode="auto">
          <a:xfrm>
            <a:off x="5181066" y="3872373"/>
            <a:ext cx="1877860" cy="1327109"/>
            <a:chOff x="2364" y="1800"/>
            <a:chExt cx="1428" cy="864"/>
          </a:xfrm>
        </p:grpSpPr>
        <p:sp>
          <p:nvSpPr>
            <p:cNvPr id="36" name="Rectangle 35"/>
            <p:cNvSpPr>
              <a:spLocks noChangeArrowheads="1"/>
            </p:cNvSpPr>
            <p:nvPr/>
          </p:nvSpPr>
          <p:spPr bwMode="auto">
            <a:xfrm>
              <a:off x="2364" y="1800"/>
              <a:ext cx="1428" cy="864"/>
            </a:xfrm>
            <a:prstGeom prst="rect">
              <a:avLst/>
            </a:prstGeom>
            <a:solidFill>
              <a:srgbClr val="C8E0E0"/>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7" name="Rectangle 36"/>
            <p:cNvSpPr>
              <a:spLocks noChangeArrowheads="1"/>
            </p:cNvSpPr>
            <p:nvPr/>
          </p:nvSpPr>
          <p:spPr bwMode="auto">
            <a:xfrm>
              <a:off x="2448" y="1861"/>
              <a:ext cx="1340" cy="721"/>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1" i="1" dirty="0">
                  <a:solidFill>
                    <a:srgbClr val="000000"/>
                  </a:solidFill>
                  <a:latin typeface="Times New Roman" pitchFamily="18" charset="0"/>
                  <a:cs typeface="Times New Roman" pitchFamily="18" charset="0"/>
                </a:rPr>
                <a:t>Quadrant 3</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Post Office, water &amp;</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electricity in many</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cities, toll roads,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many hospitals</a:t>
              </a:r>
              <a:endParaRPr lang="en-US" sz="1600" b="0" dirty="0">
                <a:solidFill>
                  <a:schemeClr val="tx1"/>
                </a:solidFill>
                <a:latin typeface="Times New Roman" pitchFamily="18" charset="0"/>
                <a:cs typeface="Times New Roman" pitchFamily="18" charset="0"/>
              </a:endParaRPr>
            </a:p>
          </p:txBody>
        </p:sp>
      </p:grpSp>
      <p:grpSp>
        <p:nvGrpSpPr>
          <p:cNvPr id="59" name="Group 40"/>
          <p:cNvGrpSpPr>
            <a:grpSpLocks/>
          </p:cNvGrpSpPr>
          <p:nvPr/>
        </p:nvGrpSpPr>
        <p:grpSpPr bwMode="auto">
          <a:xfrm>
            <a:off x="7057503" y="3861178"/>
            <a:ext cx="1877860" cy="1338303"/>
            <a:chOff x="3792" y="1800"/>
            <a:chExt cx="1428" cy="864"/>
          </a:xfrm>
        </p:grpSpPr>
        <p:sp>
          <p:nvSpPr>
            <p:cNvPr id="60" name="Rectangle 41"/>
            <p:cNvSpPr>
              <a:spLocks noChangeArrowheads="1"/>
            </p:cNvSpPr>
            <p:nvPr/>
          </p:nvSpPr>
          <p:spPr bwMode="auto">
            <a:xfrm>
              <a:off x="3792" y="1800"/>
              <a:ext cx="1428" cy="864"/>
            </a:xfrm>
            <a:prstGeom prst="rect">
              <a:avLst/>
            </a:prstGeom>
            <a:solidFill>
              <a:srgbClr val="F0BCBC"/>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3" name="Rectangle 42"/>
            <p:cNvSpPr>
              <a:spLocks noChangeArrowheads="1"/>
            </p:cNvSpPr>
            <p:nvPr/>
          </p:nvSpPr>
          <p:spPr bwMode="auto">
            <a:xfrm>
              <a:off x="4013" y="1876"/>
              <a:ext cx="1047" cy="715"/>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4</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Public schools,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roads</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national </a:t>
              </a:r>
            </a:p>
            <a:p>
              <a:pPr>
                <a:lnSpc>
                  <a:spcPct val="90000"/>
                </a:lnSpc>
              </a:pPr>
              <a:r>
                <a:rPr lang="en-US" sz="1600" b="0" dirty="0" smtClean="0">
                  <a:solidFill>
                    <a:srgbClr val="000000"/>
                  </a:solidFill>
                  <a:latin typeface="Times New Roman" pitchFamily="18" charset="0"/>
                  <a:cs typeface="Times New Roman" pitchFamily="18" charset="0"/>
                </a:rPr>
                <a:t>defense</a:t>
              </a:r>
              <a:r>
                <a:rPr lang="en-US" sz="1600" b="0" dirty="0">
                  <a:solidFill>
                    <a:srgbClr val="000000"/>
                  </a:solidFill>
                  <a:latin typeface="Times New Roman" pitchFamily="18" charset="0"/>
                  <a:cs typeface="Times New Roman" pitchFamily="18" charset="0"/>
                </a:rPr>
                <a:t>,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law enforcement</a:t>
              </a:r>
              <a:endParaRPr lang="en-US" sz="1600" b="0" dirty="0">
                <a:solidFill>
                  <a:schemeClr val="tx1"/>
                </a:solidFill>
                <a:latin typeface="Times New Roman" pitchFamily="18" charset="0"/>
                <a:cs typeface="Times New Roman" pitchFamily="18" charset="0"/>
              </a:endParaRPr>
            </a:p>
          </p:txBody>
        </p:sp>
      </p:grpSp>
      <p:grpSp>
        <p:nvGrpSpPr>
          <p:cNvPr id="38" name="Group 37"/>
          <p:cNvGrpSpPr>
            <a:grpSpLocks/>
          </p:cNvGrpSpPr>
          <p:nvPr/>
        </p:nvGrpSpPr>
        <p:grpSpPr bwMode="auto">
          <a:xfrm>
            <a:off x="7062242" y="2541017"/>
            <a:ext cx="1873120" cy="1339307"/>
            <a:chOff x="3792" y="942"/>
            <a:chExt cx="1428" cy="864"/>
          </a:xfrm>
        </p:grpSpPr>
        <p:sp>
          <p:nvSpPr>
            <p:cNvPr id="39" name="Rectangle 38"/>
            <p:cNvSpPr>
              <a:spLocks noChangeArrowheads="1"/>
            </p:cNvSpPr>
            <p:nvPr/>
          </p:nvSpPr>
          <p:spPr bwMode="auto">
            <a:xfrm>
              <a:off x="3792" y="942"/>
              <a:ext cx="1428" cy="864"/>
            </a:xfrm>
            <a:prstGeom prst="rect">
              <a:avLst/>
            </a:prstGeom>
            <a:solidFill>
              <a:srgbClr val="ECD3ED"/>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0" name="Rectangle 39"/>
            <p:cNvSpPr>
              <a:spLocks noChangeArrowheads="1"/>
            </p:cNvSpPr>
            <p:nvPr/>
          </p:nvSpPr>
          <p:spPr bwMode="auto">
            <a:xfrm>
              <a:off x="4028" y="1066"/>
              <a:ext cx="1123" cy="572"/>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i="1" dirty="0">
                  <a:solidFill>
                    <a:srgbClr val="000000"/>
                  </a:solidFill>
                  <a:latin typeface="Times New Roman" pitchFamily="18" charset="0"/>
                  <a:cs typeface="Times New Roman" pitchFamily="18" charset="0"/>
                </a:rPr>
                <a:t>Quadrant 2</a:t>
              </a:r>
              <a:r>
                <a:rPr lang="en-US" sz="1600" b="0" dirty="0">
                  <a:solidFill>
                    <a:srgbClr val="000000"/>
                  </a:solidFill>
                  <a:latin typeface="Times New Roman" pitchFamily="18" charset="0"/>
                  <a:cs typeface="Times New Roman" pitchFamily="18" charset="0"/>
                </a:rPr>
                <a:t>:</a:t>
              </a:r>
            </a:p>
            <a:p>
              <a:pPr>
                <a:lnSpc>
                  <a:spcPct val="90000"/>
                </a:lnSpc>
              </a:pPr>
              <a:r>
                <a:rPr lang="en-US" sz="1600" b="0" dirty="0">
                  <a:solidFill>
                    <a:srgbClr val="000000"/>
                  </a:solidFill>
                  <a:latin typeface="Times New Roman" pitchFamily="18" charset="0"/>
                  <a:cs typeface="Times New Roman" pitchFamily="18" charset="0"/>
                </a:rPr>
                <a:t>Health care, food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purchased with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food stamps</a:t>
              </a:r>
              <a:endParaRPr lang="en-US" sz="1600" b="0" dirty="0">
                <a:solidFill>
                  <a:schemeClr val="tx1"/>
                </a:solidFill>
                <a:latin typeface="Times New Roman" pitchFamily="18" charset="0"/>
                <a:cs typeface="Times New Roman" pitchFamily="18" charset="0"/>
              </a:endParaRPr>
            </a:p>
          </p:txBody>
        </p:sp>
      </p:grpSp>
      <p:grpSp>
        <p:nvGrpSpPr>
          <p:cNvPr id="32" name="Group 31"/>
          <p:cNvGrpSpPr>
            <a:grpSpLocks/>
          </p:cNvGrpSpPr>
          <p:nvPr/>
        </p:nvGrpSpPr>
        <p:grpSpPr bwMode="auto">
          <a:xfrm>
            <a:off x="5186112" y="2541165"/>
            <a:ext cx="1872814" cy="1330346"/>
            <a:chOff x="2364" y="942"/>
            <a:chExt cx="1428" cy="864"/>
          </a:xfrm>
        </p:grpSpPr>
        <p:sp>
          <p:nvSpPr>
            <p:cNvPr id="33" name="Rectangle 32"/>
            <p:cNvSpPr>
              <a:spLocks noChangeArrowheads="1"/>
            </p:cNvSpPr>
            <p:nvPr/>
          </p:nvSpPr>
          <p:spPr bwMode="auto">
            <a:xfrm>
              <a:off x="2364" y="942"/>
              <a:ext cx="1428" cy="864"/>
            </a:xfrm>
            <a:prstGeom prst="rect">
              <a:avLst/>
            </a:prstGeom>
            <a:solidFill>
              <a:srgbClr val="FFFFCB"/>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4" name="Rectangle 33"/>
            <p:cNvSpPr>
              <a:spLocks noChangeArrowheads="1"/>
            </p:cNvSpPr>
            <p:nvPr/>
          </p:nvSpPr>
          <p:spPr bwMode="auto">
            <a:xfrm>
              <a:off x="2541" y="1017"/>
              <a:ext cx="1088" cy="720"/>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1</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Apples, oranges, </a:t>
              </a:r>
              <a:r>
                <a:rPr lang="en-US" sz="1600" b="0" dirty="0" smtClean="0">
                  <a:solidFill>
                    <a:srgbClr val="000000"/>
                  </a:solidFill>
                  <a:latin typeface="Times New Roman" pitchFamily="18" charset="0"/>
                  <a:cs typeface="Times New Roman" pitchFamily="18" charset="0"/>
                </a:rPr>
                <a:t/>
              </a:r>
              <a:br>
                <a:rPr lang="en-US" sz="1600" b="0" dirty="0" smtClean="0">
                  <a:solidFill>
                    <a:srgbClr val="000000"/>
                  </a:solidFill>
                  <a:latin typeface="Times New Roman" pitchFamily="18" charset="0"/>
                  <a:cs typeface="Times New Roman" pitchFamily="18" charset="0"/>
                </a:rPr>
              </a:br>
              <a:r>
                <a:rPr lang="en-US" sz="1600" b="0" dirty="0" smtClean="0">
                  <a:solidFill>
                    <a:srgbClr val="000000"/>
                  </a:solidFill>
                  <a:latin typeface="Times New Roman" pitchFamily="18" charset="0"/>
                  <a:cs typeface="Times New Roman" pitchFamily="18" charset="0"/>
                </a:rPr>
                <a:t>TV sets</a:t>
              </a:r>
              <a:r>
                <a:rPr lang="en-US" sz="1600" b="0" dirty="0">
                  <a:solidFill>
                    <a:srgbClr val="000000"/>
                  </a:solidFill>
                  <a:latin typeface="Times New Roman" pitchFamily="18" charset="0"/>
                  <a:cs typeface="Times New Roman" pitchFamily="18" charset="0"/>
                </a:rPr>
                <a:t>, food,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housing</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&amp; </a:t>
              </a:r>
              <a:r>
                <a:rPr lang="en-US" sz="1600" b="0" dirty="0">
                  <a:solidFill>
                    <a:srgbClr val="000000"/>
                  </a:solidFill>
                  <a:latin typeface="Times New Roman" pitchFamily="18" charset="0"/>
                  <a:cs typeface="Times New Roman" pitchFamily="18" charset="0"/>
                </a:rPr>
                <a:t>most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other </a:t>
              </a:r>
              <a:r>
                <a:rPr lang="en-US" sz="1600" b="0" dirty="0">
                  <a:solidFill>
                    <a:srgbClr val="000000"/>
                  </a:solidFill>
                  <a:latin typeface="Times New Roman" pitchFamily="18" charset="0"/>
                  <a:cs typeface="Times New Roman" pitchFamily="18" charset="0"/>
                </a:rPr>
                <a:t>goods</a:t>
              </a:r>
              <a:endParaRPr lang="en-US" sz="16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15563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vertical)">
                                      <p:cBhvr>
                                        <p:cTn id="7" dur="500"/>
                                        <p:tgtEl>
                                          <p:spTgt spid="61"/>
                                        </p:tgtEl>
                                      </p:cBhvr>
                                    </p:animEffect>
                                  </p:childTnLst>
                                </p:cTn>
                              </p:par>
                            </p:childTnLst>
                          </p:cTn>
                        </p:par>
                        <p:par>
                          <p:cTn id="8" fill="hold">
                            <p:stCondLst>
                              <p:cond delay="500"/>
                            </p:stCondLst>
                            <p:childTnLst>
                              <p:par>
                                <p:cTn id="9" presetID="26" presetClass="emph" presetSubtype="0" fill="hold" nodeType="afterEffect">
                                  <p:stCondLst>
                                    <p:cond delay="0"/>
                                  </p:stCondLst>
                                  <p:childTnLst>
                                    <p:animEffect transition="out" filter="fade">
                                      <p:cBhvr>
                                        <p:cTn id="10" dur="500" tmFilter="0, 0; .2, .5; .8, .5; 1, 0"/>
                                        <p:tgtEl>
                                          <p:spTgt spid="35"/>
                                        </p:tgtEl>
                                      </p:cBhvr>
                                    </p:animEffect>
                                    <p:animScale>
                                      <p:cBhvr>
                                        <p:cTn id="11" dur="250" autoRev="1" fill="hold"/>
                                        <p:tgtEl>
                                          <p:spTgt spid="35"/>
                                        </p:tgtEl>
                                      </p:cBhvr>
                                      <p:by x="105000" y="105000"/>
                                    </p:animScale>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62">
                                            <p:txEl>
                                              <p:pRg st="0" end="0"/>
                                            </p:txEl>
                                          </p:spTgt>
                                        </p:tgtEl>
                                        <p:attrNameLst>
                                          <p:attrName>style.visibility</p:attrName>
                                        </p:attrNameLst>
                                      </p:cBhvr>
                                      <p:to>
                                        <p:strVal val="visible"/>
                                      </p:to>
                                    </p:set>
                                    <p:animEffect transition="in" filter="randombar(vertical)">
                                      <p:cBhvr>
                                        <p:cTn id="15" dur="500"/>
                                        <p:tgtEl>
                                          <p:spTgt spid="62">
                                            <p:txEl>
                                              <p:pRg st="0" end="0"/>
                                            </p:txEl>
                                          </p:spTgt>
                                        </p:tgtEl>
                                      </p:cBhvr>
                                    </p:animEffect>
                                  </p:childTnLst>
                                </p:cTn>
                              </p:par>
                            </p:childTnLst>
                          </p:cTn>
                        </p:par>
                        <p:par>
                          <p:cTn id="16" fill="hold">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62">
                                            <p:txEl>
                                              <p:pRg st="1" end="1"/>
                                            </p:txEl>
                                          </p:spTgt>
                                        </p:tgtEl>
                                        <p:attrNameLst>
                                          <p:attrName>style.visibility</p:attrName>
                                        </p:attrNameLst>
                                      </p:cBhvr>
                                      <p:to>
                                        <p:strVal val="visible"/>
                                      </p:to>
                                    </p:set>
                                    <p:animEffect transition="in" filter="randombar(vertical)">
                                      <p:cBhvr>
                                        <p:cTn id="19" dur="500"/>
                                        <p:tgtEl>
                                          <p:spTgt spid="62">
                                            <p:txEl>
                                              <p:pRg st="1" end="1"/>
                                            </p:txEl>
                                          </p:spTgt>
                                        </p:tgtEl>
                                      </p:cBhvr>
                                    </p:animEffect>
                                  </p:childTnLst>
                                </p:cTn>
                              </p:par>
                            </p:childTnLst>
                          </p:cTn>
                        </p:par>
                        <p:par>
                          <p:cTn id="20" fill="hold">
                            <p:stCondLst>
                              <p:cond delay="2000"/>
                            </p:stCondLst>
                            <p:childTnLst>
                              <p:par>
                                <p:cTn id="21" presetID="14" presetClass="entr" presetSubtype="5"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randombar(vertical)">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build="p"/>
      <p:bldP spid="2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105510"/>
            <a:ext cx="8977930" cy="4792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340539"/>
            <a:ext cx="8904855" cy="657667"/>
          </a:xfrm>
        </p:spPr>
        <p:txBody>
          <a:bodyPr/>
          <a:lstStyle/>
          <a:p>
            <a:r>
              <a:rPr lang="en-US" dirty="0"/>
              <a:t>Economic Organization &amp; Incentives</a:t>
            </a:r>
          </a:p>
        </p:txBody>
      </p:sp>
      <p:sp>
        <p:nvSpPr>
          <p:cNvPr id="61" name="Text Box 10"/>
          <p:cNvSpPr txBox="1">
            <a:spLocks noChangeArrowheads="1"/>
          </p:cNvSpPr>
          <p:nvPr/>
        </p:nvSpPr>
        <p:spPr bwMode="auto">
          <a:xfrm>
            <a:off x="152832" y="1740287"/>
            <a:ext cx="3892226" cy="120032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Quadrant </a:t>
            </a:r>
            <a:r>
              <a:rPr lang="en-US" sz="2000" b="1" i="1" dirty="0">
                <a:latin typeface="Times New Roman" pitchFamily="18" charset="0"/>
                <a:cs typeface="Times New Roman" pitchFamily="18" charset="0"/>
              </a:rPr>
              <a:t>4</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good is produced by the government and </a:t>
            </a:r>
            <a:r>
              <a:rPr lang="en-US" sz="2000" dirty="0" smtClean="0">
                <a:latin typeface="Times New Roman" pitchFamily="18" charset="0"/>
                <a:cs typeface="Times New Roman" pitchFamily="18" charset="0"/>
              </a:rPr>
              <a:t>costs are </a:t>
            </a:r>
            <a:r>
              <a:rPr lang="en-US" sz="2000" dirty="0">
                <a:latin typeface="Times New Roman" pitchFamily="18" charset="0"/>
                <a:cs typeface="Times New Roman" pitchFamily="18" charset="0"/>
              </a:rPr>
              <a:t>covered through taxation or by a third party.</a:t>
            </a:r>
          </a:p>
        </p:txBody>
      </p:sp>
      <p:sp>
        <p:nvSpPr>
          <p:cNvPr id="62" name="Text Box 17"/>
          <p:cNvSpPr txBox="1">
            <a:spLocks noChangeArrowheads="1"/>
          </p:cNvSpPr>
          <p:nvPr/>
        </p:nvSpPr>
        <p:spPr bwMode="auto">
          <a:xfrm>
            <a:off x="168705" y="2923521"/>
            <a:ext cx="3876353" cy="163121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Political </a:t>
            </a:r>
            <a:r>
              <a:rPr lang="en-US" sz="2000" dirty="0">
                <a:latin typeface="Times New Roman" pitchFamily="18" charset="0"/>
                <a:cs typeface="Times New Roman" pitchFamily="18" charset="0"/>
              </a:rPr>
              <a:t>process determines what, how, and for whom goods </a:t>
            </a:r>
            <a:r>
              <a:rPr lang="en-US" sz="2000" dirty="0" smtClean="0">
                <a:latin typeface="Times New Roman" pitchFamily="18" charset="0"/>
                <a:cs typeface="Times New Roman" pitchFamily="18" charset="0"/>
              </a:rPr>
              <a:t>will be </a:t>
            </a:r>
            <a:r>
              <a:rPr lang="en-US" sz="2000" b="1" i="1" dirty="0">
                <a:latin typeface="Times New Roman" pitchFamily="18" charset="0"/>
                <a:cs typeface="Times New Roman" pitchFamily="18" charset="0"/>
              </a:rPr>
              <a:t>produced</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000" b="1" i="1" dirty="0" smtClean="0">
                <a:latin typeface="Times New Roman" pitchFamily="18" charset="0"/>
                <a:cs typeface="Times New Roman" pitchFamily="18" charset="0"/>
              </a:rPr>
              <a:t>Consumers</a:t>
            </a:r>
            <a:r>
              <a:rPr lang="en-US" sz="2000" dirty="0" smtClean="0">
                <a:latin typeface="Times New Roman" pitchFamily="18" charset="0"/>
                <a:cs typeface="Times New Roman" pitchFamily="18" charset="0"/>
              </a:rPr>
              <a:t> will have </a:t>
            </a:r>
            <a:r>
              <a:rPr lang="en-US" sz="2000" dirty="0">
                <a:latin typeface="Times New Roman" pitchFamily="18" charset="0"/>
                <a:cs typeface="Times New Roman" pitchFamily="18" charset="0"/>
              </a:rPr>
              <a:t>few tools to discipline suppliers. </a:t>
            </a:r>
          </a:p>
        </p:txBody>
      </p:sp>
      <p:cxnSp>
        <p:nvCxnSpPr>
          <p:cNvPr id="92" name="Straight Connector 91"/>
          <p:cNvCxnSpPr/>
          <p:nvPr/>
        </p:nvCxnSpPr>
        <p:spPr>
          <a:xfrm>
            <a:off x="4056514"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5" name="Text Box 10"/>
          <p:cNvSpPr txBox="1">
            <a:spLocks noChangeArrowheads="1"/>
          </p:cNvSpPr>
          <p:nvPr/>
        </p:nvSpPr>
        <p:spPr bwMode="auto">
          <a:xfrm>
            <a:off x="158000" y="4535096"/>
            <a:ext cx="3938269" cy="64633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High </a:t>
            </a:r>
            <a:r>
              <a:rPr lang="en-US" sz="2000" dirty="0">
                <a:latin typeface="Times New Roman" pitchFamily="18" charset="0"/>
                <a:cs typeface="Times New Roman" pitchFamily="18" charset="0"/>
              </a:rPr>
              <a:t>prices and inefficiency in production are a likely outcome.</a:t>
            </a:r>
          </a:p>
        </p:txBody>
      </p:sp>
      <p:sp>
        <p:nvSpPr>
          <p:cNvPr id="26" name="Rectangle 10"/>
          <p:cNvSpPr>
            <a:spLocks noChangeArrowheads="1"/>
          </p:cNvSpPr>
          <p:nvPr/>
        </p:nvSpPr>
        <p:spPr bwMode="auto">
          <a:xfrm rot="16200000">
            <a:off x="4537250" y="3072069"/>
            <a:ext cx="812722"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Private</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enterprise</a:t>
            </a:r>
            <a:endParaRPr lang="en-US" sz="1600" b="0" dirty="0">
              <a:solidFill>
                <a:schemeClr val="tx1"/>
              </a:solidFill>
              <a:latin typeface="Times New Roman" pitchFamily="18" charset="0"/>
              <a:cs typeface="Times New Roman" pitchFamily="18" charset="0"/>
            </a:endParaRPr>
          </a:p>
        </p:txBody>
      </p:sp>
      <p:sp>
        <p:nvSpPr>
          <p:cNvPr id="27" name="Rectangle 11"/>
          <p:cNvSpPr>
            <a:spLocks noChangeArrowheads="1"/>
          </p:cNvSpPr>
          <p:nvPr/>
        </p:nvSpPr>
        <p:spPr bwMode="auto">
          <a:xfrm rot="16200000">
            <a:off x="4317607" y="4319844"/>
            <a:ext cx="1035540" cy="590931"/>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lang="en-US" sz="1600" b="0" dirty="0">
                <a:solidFill>
                  <a:srgbClr val="000000"/>
                </a:solidFill>
                <a:latin typeface="Times New Roman" pitchFamily="18" charset="0"/>
                <a:cs typeface="Times New Roman" pitchFamily="18" charset="0"/>
              </a:rPr>
              <a:t>Government</a:t>
            </a:r>
          </a:p>
          <a:p>
            <a:pPr algn="ctr">
              <a:lnSpc>
                <a:spcPct val="80000"/>
              </a:lnSpc>
            </a:pPr>
            <a:r>
              <a:rPr lang="en-US" sz="1600" b="0" dirty="0">
                <a:solidFill>
                  <a:srgbClr val="000000"/>
                </a:solidFill>
                <a:latin typeface="Times New Roman" pitchFamily="18" charset="0"/>
                <a:cs typeface="Times New Roman" pitchFamily="18" charset="0"/>
              </a:rPr>
              <a:t>enterprise or</a:t>
            </a:r>
          </a:p>
          <a:p>
            <a:pPr algn="r">
              <a:lnSpc>
                <a:spcPct val="80000"/>
              </a:lnSpc>
            </a:pPr>
            <a:r>
              <a:rPr lang="en-US" sz="1600" b="0" dirty="0">
                <a:solidFill>
                  <a:srgbClr val="000000"/>
                </a:solidFill>
                <a:latin typeface="Times New Roman" pitchFamily="18" charset="0"/>
                <a:cs typeface="Times New Roman" pitchFamily="18" charset="0"/>
              </a:rPr>
              <a:t>contracting</a:t>
            </a:r>
            <a:endParaRPr lang="en-US" sz="1600" b="0" dirty="0">
              <a:solidFill>
                <a:schemeClr val="tx1"/>
              </a:solidFill>
              <a:latin typeface="Times New Roman" pitchFamily="18" charset="0"/>
              <a:cs typeface="Times New Roman" pitchFamily="18" charset="0"/>
            </a:endParaRPr>
          </a:p>
        </p:txBody>
      </p:sp>
      <p:sp>
        <p:nvSpPr>
          <p:cNvPr id="28" name="Rectangle 12"/>
          <p:cNvSpPr>
            <a:spLocks noChangeArrowheads="1"/>
          </p:cNvSpPr>
          <p:nvPr/>
        </p:nvSpPr>
        <p:spPr bwMode="auto">
          <a:xfrm>
            <a:off x="5637804" y="2071599"/>
            <a:ext cx="844783" cy="41857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smtClean="0">
                <a:solidFill>
                  <a:srgbClr val="000000"/>
                </a:solidFill>
                <a:latin typeface="Times New Roman" pitchFamily="18" charset="0"/>
                <a:cs typeface="Times New Roman" pitchFamily="18" charset="0"/>
              </a:rPr>
              <a:t>Consumer</a:t>
            </a:r>
          </a:p>
          <a:p>
            <a:pPr>
              <a:lnSpc>
                <a:spcPct val="80000"/>
              </a:lnSpc>
            </a:pPr>
            <a:endParaRPr lang="en-US" sz="100" dirty="0">
              <a:solidFill>
                <a:srgbClr val="000000"/>
              </a:solidFill>
              <a:latin typeface="Times New Roman" pitchFamily="18" charset="0"/>
              <a:cs typeface="Times New Roman" pitchFamily="18" charset="0"/>
            </a:endParaRPr>
          </a:p>
          <a:p>
            <a:pPr>
              <a:lnSpc>
                <a:spcPct val="80000"/>
              </a:lnSpc>
            </a:pPr>
            <a:r>
              <a:rPr lang="en-US" sz="1600" b="0" dirty="0" smtClean="0">
                <a:solidFill>
                  <a:srgbClr val="000000"/>
                </a:solidFill>
                <a:latin typeface="Times New Roman" pitchFamily="18" charset="0"/>
                <a:cs typeface="Times New Roman" pitchFamily="18" charset="0"/>
              </a:rPr>
              <a:t>purchaser</a:t>
            </a:r>
            <a:endParaRPr lang="en-US" sz="1600" b="0" dirty="0">
              <a:solidFill>
                <a:schemeClr val="tx1"/>
              </a:solidFill>
              <a:latin typeface="Times New Roman" pitchFamily="18" charset="0"/>
              <a:cs typeface="Times New Roman" pitchFamily="18" charset="0"/>
            </a:endParaRPr>
          </a:p>
        </p:txBody>
      </p:sp>
      <p:sp>
        <p:nvSpPr>
          <p:cNvPr id="29" name="Rectangle 13"/>
          <p:cNvSpPr>
            <a:spLocks noChangeArrowheads="1"/>
          </p:cNvSpPr>
          <p:nvPr/>
        </p:nvSpPr>
        <p:spPr bwMode="auto">
          <a:xfrm>
            <a:off x="7452938" y="2071599"/>
            <a:ext cx="984372" cy="41857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Taxpayer </a:t>
            </a:r>
            <a:r>
              <a:rPr lang="en-US" sz="1600" b="0" dirty="0" smtClean="0">
                <a:solidFill>
                  <a:srgbClr val="000000"/>
                </a:solidFill>
                <a:latin typeface="Times New Roman" pitchFamily="18" charset="0"/>
                <a:cs typeface="Times New Roman" pitchFamily="18" charset="0"/>
              </a:rPr>
              <a:t>or</a:t>
            </a:r>
          </a:p>
          <a:p>
            <a:pPr algn="ctr">
              <a:lnSpc>
                <a:spcPct val="80000"/>
              </a:lnSpc>
            </a:pPr>
            <a:r>
              <a:rPr lang="en-US" sz="100" b="0" dirty="0" smtClean="0">
                <a:solidFill>
                  <a:srgbClr val="000000"/>
                </a:solidFill>
                <a:latin typeface="Times New Roman" pitchFamily="18" charset="0"/>
                <a:cs typeface="Times New Roman" pitchFamily="18" charset="0"/>
              </a:rPr>
              <a:t> </a:t>
            </a:r>
            <a:endParaRPr lang="en-US" sz="100" dirty="0">
              <a:solidFill>
                <a:srgbClr val="000000"/>
              </a:solidFill>
              <a:latin typeface="Times New Roman" pitchFamily="18" charset="0"/>
              <a:cs typeface="Times New Roman" pitchFamily="18" charset="0"/>
            </a:endParaRPr>
          </a:p>
          <a:p>
            <a:pPr algn="ctr">
              <a:lnSpc>
                <a:spcPct val="80000"/>
              </a:lnSpc>
            </a:pPr>
            <a:r>
              <a:rPr lang="en-US" sz="1600" b="0" dirty="0" smtClean="0">
                <a:solidFill>
                  <a:srgbClr val="000000"/>
                </a:solidFill>
                <a:latin typeface="Times New Roman" pitchFamily="18" charset="0"/>
                <a:cs typeface="Times New Roman" pitchFamily="18" charset="0"/>
              </a:rPr>
              <a:t>third </a:t>
            </a:r>
            <a:r>
              <a:rPr lang="en-US" sz="1600" b="0" dirty="0">
                <a:solidFill>
                  <a:srgbClr val="000000"/>
                </a:solidFill>
                <a:latin typeface="Times New Roman" pitchFamily="18" charset="0"/>
                <a:cs typeface="Times New Roman" pitchFamily="18" charset="0"/>
              </a:rPr>
              <a:t>party</a:t>
            </a:r>
            <a:endParaRPr lang="en-US" sz="1600" b="0" dirty="0">
              <a:solidFill>
                <a:schemeClr val="tx1"/>
              </a:solidFill>
              <a:latin typeface="Times New Roman" pitchFamily="18" charset="0"/>
              <a:cs typeface="Times New Roman" pitchFamily="18" charset="0"/>
            </a:endParaRPr>
          </a:p>
        </p:txBody>
      </p:sp>
      <p:sp>
        <p:nvSpPr>
          <p:cNvPr id="30" name="Rectangle 14"/>
          <p:cNvSpPr>
            <a:spLocks noChangeArrowheads="1"/>
          </p:cNvSpPr>
          <p:nvPr/>
        </p:nvSpPr>
        <p:spPr bwMode="auto">
          <a:xfrm rot="-5400000">
            <a:off x="3399600" y="3776936"/>
            <a:ext cx="1778114"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produced by</a:t>
            </a:r>
            <a:r>
              <a:rPr lang="en-US" sz="1600" b="0" dirty="0">
                <a:solidFill>
                  <a:srgbClr val="000000"/>
                </a:solidFill>
                <a:latin typeface="Times New Roman" pitchFamily="18" charset="0"/>
                <a:cs typeface="Times New Roman" pitchFamily="18" charset="0"/>
              </a:rPr>
              <a:t>:</a:t>
            </a:r>
            <a:endParaRPr lang="en-US" sz="1600" b="0" dirty="0">
              <a:solidFill>
                <a:schemeClr val="tx1"/>
              </a:solidFill>
              <a:latin typeface="Times New Roman" pitchFamily="18" charset="0"/>
              <a:cs typeface="Times New Roman" pitchFamily="18" charset="0"/>
            </a:endParaRPr>
          </a:p>
        </p:txBody>
      </p:sp>
      <p:sp>
        <p:nvSpPr>
          <p:cNvPr id="31" name="Rectangle 15"/>
          <p:cNvSpPr>
            <a:spLocks noChangeArrowheads="1"/>
          </p:cNvSpPr>
          <p:nvPr/>
        </p:nvSpPr>
        <p:spPr bwMode="auto">
          <a:xfrm>
            <a:off x="6031911" y="1709975"/>
            <a:ext cx="1724832"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dirty="0">
                <a:solidFill>
                  <a:srgbClr val="000000"/>
                </a:solidFill>
                <a:latin typeface="Times New Roman" pitchFamily="18" charset="0"/>
                <a:cs typeface="Times New Roman" pitchFamily="18" charset="0"/>
              </a:rPr>
              <a:t>Good is </a:t>
            </a:r>
            <a:r>
              <a:rPr lang="en-US" sz="1600" b="1" i="1" dirty="0">
                <a:solidFill>
                  <a:srgbClr val="000000"/>
                </a:solidFill>
                <a:latin typeface="Times New Roman" pitchFamily="18" charset="0"/>
                <a:cs typeface="Times New Roman" pitchFamily="18" charset="0"/>
              </a:rPr>
              <a:t>paid for</a:t>
            </a:r>
            <a:r>
              <a:rPr lang="en-US" sz="1600" dirty="0">
                <a:solidFill>
                  <a:srgbClr val="000000"/>
                </a:solidFill>
                <a:latin typeface="Times New Roman" pitchFamily="18" charset="0"/>
                <a:cs typeface="Times New Roman" pitchFamily="18" charset="0"/>
              </a:rPr>
              <a:t> </a:t>
            </a:r>
            <a:r>
              <a:rPr lang="en-US" sz="1600" b="1" i="1" dirty="0">
                <a:solidFill>
                  <a:srgbClr val="000000"/>
                </a:solidFill>
                <a:latin typeface="Times New Roman" pitchFamily="18" charset="0"/>
                <a:cs typeface="Times New Roman" pitchFamily="18" charset="0"/>
              </a:rPr>
              <a:t>by</a:t>
            </a:r>
            <a:r>
              <a:rPr lang="en-US" sz="1600" dirty="0">
                <a:solidFill>
                  <a:srgbClr val="000000"/>
                </a:solidFill>
                <a:latin typeface="Times New Roman" pitchFamily="18" charset="0"/>
                <a:cs typeface="Times New Roman" pitchFamily="18" charset="0"/>
              </a:rPr>
              <a:t>:</a:t>
            </a:r>
            <a:endParaRPr lang="en-US" sz="1600" dirty="0">
              <a:solidFill>
                <a:schemeClr val="tx1"/>
              </a:solidFill>
              <a:latin typeface="Times New Roman" pitchFamily="18" charset="0"/>
              <a:cs typeface="Times New Roman" pitchFamily="18" charset="0"/>
            </a:endParaRPr>
          </a:p>
        </p:txBody>
      </p:sp>
      <p:grpSp>
        <p:nvGrpSpPr>
          <p:cNvPr id="35" name="Group 34"/>
          <p:cNvGrpSpPr>
            <a:grpSpLocks/>
          </p:cNvGrpSpPr>
          <p:nvPr/>
        </p:nvGrpSpPr>
        <p:grpSpPr bwMode="auto">
          <a:xfrm>
            <a:off x="5181066" y="3872373"/>
            <a:ext cx="1877860" cy="1327109"/>
            <a:chOff x="2364" y="1800"/>
            <a:chExt cx="1428" cy="864"/>
          </a:xfrm>
        </p:grpSpPr>
        <p:sp>
          <p:nvSpPr>
            <p:cNvPr id="36" name="Rectangle 35"/>
            <p:cNvSpPr>
              <a:spLocks noChangeArrowheads="1"/>
            </p:cNvSpPr>
            <p:nvPr/>
          </p:nvSpPr>
          <p:spPr bwMode="auto">
            <a:xfrm>
              <a:off x="2364" y="1800"/>
              <a:ext cx="1428" cy="864"/>
            </a:xfrm>
            <a:prstGeom prst="rect">
              <a:avLst/>
            </a:prstGeom>
            <a:solidFill>
              <a:srgbClr val="C8E0E0"/>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7" name="Rectangle 36"/>
            <p:cNvSpPr>
              <a:spLocks noChangeArrowheads="1"/>
            </p:cNvSpPr>
            <p:nvPr/>
          </p:nvSpPr>
          <p:spPr bwMode="auto">
            <a:xfrm>
              <a:off x="2448" y="1861"/>
              <a:ext cx="1340" cy="721"/>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i="1" dirty="0">
                  <a:solidFill>
                    <a:srgbClr val="000000"/>
                  </a:solidFill>
                  <a:latin typeface="Times New Roman" pitchFamily="18" charset="0"/>
                  <a:cs typeface="Times New Roman" pitchFamily="18" charset="0"/>
                </a:rPr>
                <a:t>Quadrant 3</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Post Office, water &amp;</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electricity in many</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cities, toll roads,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many hospitals</a:t>
              </a:r>
              <a:endParaRPr lang="en-US" sz="1600" b="0" dirty="0">
                <a:solidFill>
                  <a:schemeClr val="tx1"/>
                </a:solidFill>
                <a:latin typeface="Times New Roman" pitchFamily="18" charset="0"/>
                <a:cs typeface="Times New Roman" pitchFamily="18" charset="0"/>
              </a:endParaRPr>
            </a:p>
          </p:txBody>
        </p:sp>
      </p:grpSp>
      <p:grpSp>
        <p:nvGrpSpPr>
          <p:cNvPr id="59" name="Group 40"/>
          <p:cNvGrpSpPr>
            <a:grpSpLocks/>
          </p:cNvGrpSpPr>
          <p:nvPr/>
        </p:nvGrpSpPr>
        <p:grpSpPr bwMode="auto">
          <a:xfrm>
            <a:off x="7057503" y="3861178"/>
            <a:ext cx="1877860" cy="1338303"/>
            <a:chOff x="3792" y="1800"/>
            <a:chExt cx="1428" cy="864"/>
          </a:xfrm>
        </p:grpSpPr>
        <p:sp>
          <p:nvSpPr>
            <p:cNvPr id="60" name="Rectangle 41"/>
            <p:cNvSpPr>
              <a:spLocks noChangeArrowheads="1"/>
            </p:cNvSpPr>
            <p:nvPr/>
          </p:nvSpPr>
          <p:spPr bwMode="auto">
            <a:xfrm>
              <a:off x="3792" y="1800"/>
              <a:ext cx="1428" cy="864"/>
            </a:xfrm>
            <a:prstGeom prst="rect">
              <a:avLst/>
            </a:prstGeom>
            <a:solidFill>
              <a:srgbClr val="F0BCBC"/>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3" name="Rectangle 42"/>
            <p:cNvSpPr>
              <a:spLocks noChangeArrowheads="1"/>
            </p:cNvSpPr>
            <p:nvPr/>
          </p:nvSpPr>
          <p:spPr bwMode="auto">
            <a:xfrm>
              <a:off x="4013" y="1876"/>
              <a:ext cx="1047" cy="715"/>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1" i="1" dirty="0">
                  <a:solidFill>
                    <a:srgbClr val="000000"/>
                  </a:solidFill>
                  <a:latin typeface="Times New Roman" pitchFamily="18" charset="0"/>
                  <a:cs typeface="Times New Roman" pitchFamily="18" charset="0"/>
                </a:rPr>
                <a:t>Quadrant 4</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Public schools,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roads</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national </a:t>
              </a:r>
            </a:p>
            <a:p>
              <a:pPr>
                <a:lnSpc>
                  <a:spcPct val="90000"/>
                </a:lnSpc>
              </a:pPr>
              <a:r>
                <a:rPr lang="en-US" sz="1600" b="0" dirty="0" smtClean="0">
                  <a:solidFill>
                    <a:srgbClr val="000000"/>
                  </a:solidFill>
                  <a:latin typeface="Times New Roman" pitchFamily="18" charset="0"/>
                  <a:cs typeface="Times New Roman" pitchFamily="18" charset="0"/>
                </a:rPr>
                <a:t>defense</a:t>
              </a:r>
              <a:r>
                <a:rPr lang="en-US" sz="1600" b="0" dirty="0">
                  <a:solidFill>
                    <a:srgbClr val="000000"/>
                  </a:solidFill>
                  <a:latin typeface="Times New Roman" pitchFamily="18" charset="0"/>
                  <a:cs typeface="Times New Roman" pitchFamily="18" charset="0"/>
                </a:rPr>
                <a:t>, and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law enforcement</a:t>
              </a:r>
              <a:endParaRPr lang="en-US" sz="1600" b="0" dirty="0">
                <a:solidFill>
                  <a:schemeClr val="tx1"/>
                </a:solidFill>
                <a:latin typeface="Times New Roman" pitchFamily="18" charset="0"/>
                <a:cs typeface="Times New Roman" pitchFamily="18" charset="0"/>
              </a:endParaRPr>
            </a:p>
          </p:txBody>
        </p:sp>
      </p:grpSp>
      <p:grpSp>
        <p:nvGrpSpPr>
          <p:cNvPr id="38" name="Group 37"/>
          <p:cNvGrpSpPr>
            <a:grpSpLocks/>
          </p:cNvGrpSpPr>
          <p:nvPr/>
        </p:nvGrpSpPr>
        <p:grpSpPr bwMode="auto">
          <a:xfrm>
            <a:off x="7062242" y="2541017"/>
            <a:ext cx="1873120" cy="1339307"/>
            <a:chOff x="3792" y="942"/>
            <a:chExt cx="1428" cy="864"/>
          </a:xfrm>
        </p:grpSpPr>
        <p:sp>
          <p:nvSpPr>
            <p:cNvPr id="39" name="Rectangle 38"/>
            <p:cNvSpPr>
              <a:spLocks noChangeArrowheads="1"/>
            </p:cNvSpPr>
            <p:nvPr/>
          </p:nvSpPr>
          <p:spPr bwMode="auto">
            <a:xfrm>
              <a:off x="3792" y="942"/>
              <a:ext cx="1428" cy="864"/>
            </a:xfrm>
            <a:prstGeom prst="rect">
              <a:avLst/>
            </a:prstGeom>
            <a:solidFill>
              <a:srgbClr val="ECD3ED"/>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0" name="Rectangle 39"/>
            <p:cNvSpPr>
              <a:spLocks noChangeArrowheads="1"/>
            </p:cNvSpPr>
            <p:nvPr/>
          </p:nvSpPr>
          <p:spPr bwMode="auto">
            <a:xfrm>
              <a:off x="4028" y="1066"/>
              <a:ext cx="1123" cy="572"/>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i="1" dirty="0">
                  <a:solidFill>
                    <a:srgbClr val="000000"/>
                  </a:solidFill>
                  <a:latin typeface="Times New Roman" pitchFamily="18" charset="0"/>
                  <a:cs typeface="Times New Roman" pitchFamily="18" charset="0"/>
                </a:rPr>
                <a:t>Quadrant 2</a:t>
              </a:r>
              <a:r>
                <a:rPr lang="en-US" sz="1600" b="0" dirty="0">
                  <a:solidFill>
                    <a:srgbClr val="000000"/>
                  </a:solidFill>
                  <a:latin typeface="Times New Roman" pitchFamily="18" charset="0"/>
                  <a:cs typeface="Times New Roman" pitchFamily="18" charset="0"/>
                </a:rPr>
                <a:t>:</a:t>
              </a:r>
            </a:p>
            <a:p>
              <a:pPr>
                <a:lnSpc>
                  <a:spcPct val="90000"/>
                </a:lnSpc>
              </a:pPr>
              <a:r>
                <a:rPr lang="en-US" sz="1600" b="0" dirty="0">
                  <a:solidFill>
                    <a:srgbClr val="000000"/>
                  </a:solidFill>
                  <a:latin typeface="Times New Roman" pitchFamily="18" charset="0"/>
                  <a:cs typeface="Times New Roman" pitchFamily="18" charset="0"/>
                </a:rPr>
                <a:t>Health care, food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purchased with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food stamps</a:t>
              </a:r>
              <a:endParaRPr lang="en-US" sz="1600" b="0" dirty="0">
                <a:solidFill>
                  <a:schemeClr val="tx1"/>
                </a:solidFill>
                <a:latin typeface="Times New Roman" pitchFamily="18" charset="0"/>
                <a:cs typeface="Times New Roman" pitchFamily="18" charset="0"/>
              </a:endParaRPr>
            </a:p>
          </p:txBody>
        </p:sp>
      </p:grpSp>
      <p:grpSp>
        <p:nvGrpSpPr>
          <p:cNvPr id="32" name="Group 31"/>
          <p:cNvGrpSpPr>
            <a:grpSpLocks/>
          </p:cNvGrpSpPr>
          <p:nvPr/>
        </p:nvGrpSpPr>
        <p:grpSpPr bwMode="auto">
          <a:xfrm>
            <a:off x="5186112" y="2541165"/>
            <a:ext cx="1872814" cy="1330346"/>
            <a:chOff x="2364" y="942"/>
            <a:chExt cx="1428" cy="864"/>
          </a:xfrm>
        </p:grpSpPr>
        <p:sp>
          <p:nvSpPr>
            <p:cNvPr id="33" name="Rectangle 32"/>
            <p:cNvSpPr>
              <a:spLocks noChangeArrowheads="1"/>
            </p:cNvSpPr>
            <p:nvPr/>
          </p:nvSpPr>
          <p:spPr bwMode="auto">
            <a:xfrm>
              <a:off x="2364" y="942"/>
              <a:ext cx="1428" cy="864"/>
            </a:xfrm>
            <a:prstGeom prst="rect">
              <a:avLst/>
            </a:prstGeom>
            <a:solidFill>
              <a:srgbClr val="FFFFCB"/>
            </a:solidFill>
            <a:ln w="19050">
              <a:solidFill>
                <a:schemeClr val="tx1"/>
              </a:solidFill>
              <a:miter lim="800000"/>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4" name="Rectangle 33"/>
            <p:cNvSpPr>
              <a:spLocks noChangeArrowheads="1"/>
            </p:cNvSpPr>
            <p:nvPr/>
          </p:nvSpPr>
          <p:spPr bwMode="auto">
            <a:xfrm>
              <a:off x="2541" y="1017"/>
              <a:ext cx="1088" cy="720"/>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600" b="0" i="1" dirty="0">
                  <a:solidFill>
                    <a:srgbClr val="000000"/>
                  </a:solidFill>
                  <a:latin typeface="Times New Roman" pitchFamily="18" charset="0"/>
                  <a:cs typeface="Times New Roman" pitchFamily="18" charset="0"/>
                </a:rPr>
                <a:t>Quadrant 1</a:t>
              </a:r>
              <a:r>
                <a:rPr lang="en-US" sz="1600" b="0" dirty="0">
                  <a:solidFill>
                    <a:srgbClr val="000000"/>
                  </a:solidFill>
                  <a:latin typeface="Times New Roman" pitchFamily="18" charset="0"/>
                  <a:cs typeface="Times New Roman" pitchFamily="18" charset="0"/>
                </a:rPr>
                <a:t>:</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Apples, oranges, </a:t>
              </a:r>
              <a:r>
                <a:rPr lang="en-US" sz="1600" b="0" dirty="0" smtClean="0">
                  <a:solidFill>
                    <a:srgbClr val="000000"/>
                  </a:solidFill>
                  <a:latin typeface="Times New Roman" pitchFamily="18" charset="0"/>
                  <a:cs typeface="Times New Roman" pitchFamily="18" charset="0"/>
                </a:rPr>
                <a:t/>
              </a:r>
              <a:br>
                <a:rPr lang="en-US" sz="1600" b="0" dirty="0" smtClean="0">
                  <a:solidFill>
                    <a:srgbClr val="000000"/>
                  </a:solidFill>
                  <a:latin typeface="Times New Roman" pitchFamily="18" charset="0"/>
                  <a:cs typeface="Times New Roman" pitchFamily="18" charset="0"/>
                </a:rPr>
              </a:br>
              <a:r>
                <a:rPr lang="en-US" sz="1600" b="0" dirty="0" smtClean="0">
                  <a:solidFill>
                    <a:srgbClr val="000000"/>
                  </a:solidFill>
                  <a:latin typeface="Times New Roman" pitchFamily="18" charset="0"/>
                  <a:cs typeface="Times New Roman" pitchFamily="18" charset="0"/>
                </a:rPr>
                <a:t>TV sets</a:t>
              </a:r>
              <a:r>
                <a:rPr lang="en-US" sz="1600" b="0" dirty="0">
                  <a:solidFill>
                    <a:srgbClr val="000000"/>
                  </a:solidFill>
                  <a:latin typeface="Times New Roman" pitchFamily="18" charset="0"/>
                  <a:cs typeface="Times New Roman" pitchFamily="18" charset="0"/>
                </a:rPr>
                <a:t>, food,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housing</a:t>
              </a:r>
              <a:r>
                <a:rPr lang="en-US" sz="1600" b="0" dirty="0">
                  <a:solidFill>
                    <a:srgbClr val="000000"/>
                  </a:solidFill>
                  <a:latin typeface="Times New Roman" pitchFamily="18" charset="0"/>
                  <a:cs typeface="Times New Roman" pitchFamily="18" charset="0"/>
                </a:rPr>
                <a:t>, </a:t>
              </a:r>
              <a:r>
                <a:rPr lang="en-US" sz="1600" b="0" dirty="0" smtClean="0">
                  <a:solidFill>
                    <a:srgbClr val="000000"/>
                  </a:solidFill>
                  <a:latin typeface="Times New Roman" pitchFamily="18" charset="0"/>
                  <a:cs typeface="Times New Roman" pitchFamily="18" charset="0"/>
                </a:rPr>
                <a:t>&amp; </a:t>
              </a:r>
              <a:r>
                <a:rPr lang="en-US" sz="1600" b="0" dirty="0">
                  <a:solidFill>
                    <a:srgbClr val="000000"/>
                  </a:solidFill>
                  <a:latin typeface="Times New Roman" pitchFamily="18" charset="0"/>
                  <a:cs typeface="Times New Roman" pitchFamily="18" charset="0"/>
                </a:rPr>
                <a:t>most </a:t>
              </a:r>
              <a:endParaRPr lang="en-US" sz="1600" b="0" dirty="0" smtClean="0">
                <a:solidFill>
                  <a:srgbClr val="000000"/>
                </a:solidFill>
                <a:latin typeface="Times New Roman" pitchFamily="18" charset="0"/>
                <a:cs typeface="Times New Roman" pitchFamily="18" charset="0"/>
              </a:endParaRPr>
            </a:p>
            <a:p>
              <a:pPr>
                <a:lnSpc>
                  <a:spcPct val="90000"/>
                </a:lnSpc>
              </a:pPr>
              <a:r>
                <a:rPr lang="en-US" sz="1600" b="0" dirty="0" smtClean="0">
                  <a:solidFill>
                    <a:srgbClr val="000000"/>
                  </a:solidFill>
                  <a:latin typeface="Times New Roman" pitchFamily="18" charset="0"/>
                  <a:cs typeface="Times New Roman" pitchFamily="18" charset="0"/>
                </a:rPr>
                <a:t>other </a:t>
              </a:r>
              <a:r>
                <a:rPr lang="en-US" sz="1600" b="0" dirty="0">
                  <a:solidFill>
                    <a:srgbClr val="000000"/>
                  </a:solidFill>
                  <a:latin typeface="Times New Roman" pitchFamily="18" charset="0"/>
                  <a:cs typeface="Times New Roman" pitchFamily="18" charset="0"/>
                </a:rPr>
                <a:t>goods</a:t>
              </a:r>
              <a:endParaRPr lang="en-US" sz="16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21256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childTnLst>
                          </p:cTn>
                        </p:par>
                        <p:par>
                          <p:cTn id="8" fill="hold">
                            <p:stCondLst>
                              <p:cond delay="500"/>
                            </p:stCondLst>
                            <p:childTnLst>
                              <p:par>
                                <p:cTn id="9" presetID="26" presetClass="emph" presetSubtype="0" fill="hold" nodeType="afterEffect">
                                  <p:stCondLst>
                                    <p:cond delay="0"/>
                                  </p:stCondLst>
                                  <p:childTnLst>
                                    <p:animEffect transition="out" filter="fade">
                                      <p:cBhvr>
                                        <p:cTn id="10" dur="500" tmFilter="0, 0; .2, .5; .8, .5; 1, 0"/>
                                        <p:tgtEl>
                                          <p:spTgt spid="59"/>
                                        </p:tgtEl>
                                      </p:cBhvr>
                                    </p:animEffect>
                                    <p:animScale>
                                      <p:cBhvr>
                                        <p:cTn id="11" dur="250" autoRev="1" fill="hold"/>
                                        <p:tgtEl>
                                          <p:spTgt spid="59"/>
                                        </p:tgtEl>
                                      </p:cBhvr>
                                      <p:by x="105000" y="105000"/>
                                    </p:animScale>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62">
                                            <p:txEl>
                                              <p:pRg st="0" end="0"/>
                                            </p:txEl>
                                          </p:spTgt>
                                        </p:tgtEl>
                                        <p:attrNameLst>
                                          <p:attrName>style.visibility</p:attrName>
                                        </p:attrNameLst>
                                      </p:cBhvr>
                                      <p:to>
                                        <p:strVal val="visible"/>
                                      </p:to>
                                    </p:set>
                                    <p:animEffect transition="in" filter="randombar(horizontal)">
                                      <p:cBhvr>
                                        <p:cTn id="15" dur="500"/>
                                        <p:tgtEl>
                                          <p:spTgt spid="62">
                                            <p:txEl>
                                              <p:pRg st="0" end="0"/>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62">
                                            <p:txEl>
                                              <p:pRg st="1" end="1"/>
                                            </p:txEl>
                                          </p:spTgt>
                                        </p:tgtEl>
                                        <p:attrNameLst>
                                          <p:attrName>style.visibility</p:attrName>
                                        </p:attrNameLst>
                                      </p:cBhvr>
                                      <p:to>
                                        <p:strVal val="visible"/>
                                      </p:to>
                                    </p:set>
                                    <p:animEffect transition="in" filter="randombar(horizontal)">
                                      <p:cBhvr>
                                        <p:cTn id="19" dur="500"/>
                                        <p:tgtEl>
                                          <p:spTgt spid="62">
                                            <p:txEl>
                                              <p:pRg st="1" end="1"/>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randombar(horizontal)">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build="p"/>
      <p:bldP spid="2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a:t>Economic Organization &amp; Incentives</a:t>
            </a:r>
          </a:p>
        </p:txBody>
      </p:sp>
      <p:sp>
        <p:nvSpPr>
          <p:cNvPr id="5" name="Rounded Rectangle 4"/>
          <p:cNvSpPr/>
          <p:nvPr/>
        </p:nvSpPr>
        <p:spPr>
          <a:xfrm>
            <a:off x="91440" y="1604075"/>
            <a:ext cx="8932985" cy="424250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44185"/>
            <a:ext cx="8883750" cy="3772464"/>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Concluding thought:</a:t>
            </a:r>
          </a:p>
          <a:p>
            <a:pPr lvl="1">
              <a:lnSpc>
                <a:spcPct val="90000"/>
              </a:lnSpc>
            </a:pPr>
            <a:r>
              <a:rPr lang="en-US" dirty="0">
                <a:solidFill>
                  <a:srgbClr val="32302A"/>
                </a:solidFill>
                <a:ea typeface="ＭＳ Ｐゴシック" pitchFamily="-107" charset="-128"/>
                <a:cs typeface="ＭＳ Ｐゴシック" pitchFamily="-107" charset="-128"/>
              </a:rPr>
              <a:t>Many major economic problems, including rising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health-care </a:t>
            </a:r>
            <a:r>
              <a:rPr lang="en-US" dirty="0">
                <a:solidFill>
                  <a:srgbClr val="32302A"/>
                </a:solidFill>
                <a:ea typeface="ＭＳ Ｐゴシック" pitchFamily="-107" charset="-128"/>
                <a:cs typeface="ＭＳ Ｐゴシック" pitchFamily="-107" charset="-128"/>
              </a:rPr>
              <a:t>costs and dissatisfaction with schools,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reflect </a:t>
            </a:r>
            <a:r>
              <a:rPr lang="en-US" dirty="0">
                <a:solidFill>
                  <a:srgbClr val="32302A"/>
                </a:solidFill>
                <a:ea typeface="ＭＳ Ｐゴシック" pitchFamily="-107" charset="-128"/>
                <a:cs typeface="ＭＳ Ｐゴシック" pitchFamily="-107" charset="-128"/>
              </a:rPr>
              <a:t>the structure of economic organization.</a:t>
            </a:r>
          </a:p>
          <a:p>
            <a:pPr lvl="1">
              <a:lnSpc>
                <a:spcPct val="90000"/>
              </a:lnSpc>
            </a:pPr>
            <a:r>
              <a:rPr lang="en-US" dirty="0">
                <a:solidFill>
                  <a:srgbClr val="32302A"/>
                </a:solidFill>
                <a:ea typeface="ＭＳ Ｐゴシック" pitchFamily="-107" charset="-128"/>
                <a:cs typeface="ＭＳ Ｐゴシック" pitchFamily="-107" charset="-128"/>
              </a:rPr>
              <a:t>See Special Topic features on these subjects for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additional </a:t>
            </a:r>
            <a:r>
              <a:rPr lang="en-US" dirty="0">
                <a:solidFill>
                  <a:srgbClr val="32302A"/>
                </a:solidFill>
                <a:ea typeface="ＭＳ Ｐゴシック" pitchFamily="-107" charset="-128"/>
                <a:cs typeface="ＭＳ Ｐゴシック" pitchFamily="-107" charset="-128"/>
              </a:rPr>
              <a:t>information.</a:t>
            </a:r>
          </a:p>
        </p:txBody>
      </p:sp>
    </p:spTree>
    <p:extLst>
      <p:ext uri="{BB962C8B-B14F-4D97-AF65-F5344CB8AC3E}">
        <p14:creationId xmlns:p14="http://schemas.microsoft.com/office/powerpoint/2010/main" val="330580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graphicFrame>
        <p:nvGraphicFramePr>
          <p:cNvPr id="116" name="Chart 115"/>
          <p:cNvGraphicFramePr>
            <a:graphicFrameLocks/>
          </p:cNvGraphicFramePr>
          <p:nvPr>
            <p:extLst>
              <p:ext uri="{D42A27DB-BD31-4B8C-83A1-F6EECF244321}">
                <p14:modId xmlns:p14="http://schemas.microsoft.com/office/powerpoint/2010/main" val="2937718848"/>
              </p:ext>
            </p:extLst>
          </p:nvPr>
        </p:nvGraphicFramePr>
        <p:xfrm>
          <a:off x="1295317" y="670146"/>
          <a:ext cx="6248225" cy="5340351"/>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z="3200" dirty="0" smtClean="0"/>
              <a:t>How the Federal Government Spends 2010</a:t>
            </a:r>
            <a:endParaRPr lang="en-US" sz="1600" i="1" dirty="0"/>
          </a:p>
        </p:txBody>
      </p:sp>
      <p:sp>
        <p:nvSpPr>
          <p:cNvPr id="61" name="Rectangle 74"/>
          <p:cNvSpPr>
            <a:spLocks noChangeArrowheads="1"/>
          </p:cNvSpPr>
          <p:nvPr/>
        </p:nvSpPr>
        <p:spPr bwMode="auto">
          <a:xfrm>
            <a:off x="2180818" y="5772211"/>
            <a:ext cx="5220981" cy="123111"/>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000" dirty="0">
                <a:latin typeface="Times New Roman" pitchFamily="18" charset="0"/>
                <a:cs typeface="Times New Roman" pitchFamily="18" charset="0"/>
              </a:rPr>
              <a:t>Sources:  </a:t>
            </a:r>
            <a:r>
              <a:rPr lang="en-US" sz="1000" b="0" i="1" dirty="0">
                <a:latin typeface="Times New Roman" pitchFamily="18" charset="0"/>
                <a:cs typeface="Times New Roman" pitchFamily="18" charset="0"/>
              </a:rPr>
              <a:t>Economic Report of the President</a:t>
            </a:r>
            <a:r>
              <a:rPr lang="en-US" sz="1000" b="0" dirty="0">
                <a:latin typeface="Times New Roman" pitchFamily="18" charset="0"/>
                <a:cs typeface="Times New Roman" pitchFamily="18" charset="0"/>
              </a:rPr>
              <a:t>, </a:t>
            </a:r>
            <a:r>
              <a:rPr lang="en-US" sz="1000" b="0" dirty="0" smtClean="0">
                <a:latin typeface="Times New Roman" pitchFamily="18" charset="0"/>
                <a:cs typeface="Times New Roman" pitchFamily="18" charset="0"/>
              </a:rPr>
              <a:t>2011, </a:t>
            </a:r>
            <a:r>
              <a:rPr lang="en-US" sz="1000" b="0" dirty="0">
                <a:latin typeface="Times New Roman" pitchFamily="18" charset="0"/>
                <a:cs typeface="Times New Roman" pitchFamily="18" charset="0"/>
              </a:rPr>
              <a:t>and </a:t>
            </a:r>
            <a:r>
              <a:rPr lang="en-US" sz="1000" b="0" i="1" dirty="0">
                <a:latin typeface="Times New Roman" pitchFamily="18" charset="0"/>
                <a:cs typeface="Times New Roman" pitchFamily="18" charset="0"/>
              </a:rPr>
              <a:t>Statistical Abstract of the United States</a:t>
            </a:r>
            <a:r>
              <a:rPr lang="en-US" sz="1000" b="0" dirty="0">
                <a:latin typeface="Times New Roman" pitchFamily="18" charset="0"/>
                <a:cs typeface="Times New Roman" pitchFamily="18" charset="0"/>
              </a:rPr>
              <a:t>, </a:t>
            </a:r>
            <a:r>
              <a:rPr lang="en-US" sz="1000" b="0" dirty="0" smtClean="0">
                <a:latin typeface="Times New Roman" pitchFamily="18" charset="0"/>
                <a:cs typeface="Times New Roman" pitchFamily="18" charset="0"/>
              </a:rPr>
              <a:t>2010.</a:t>
            </a:r>
            <a:endParaRPr lang="en-US" sz="1000" b="0" i="1" dirty="0">
              <a:latin typeface="Times New Roman" pitchFamily="18" charset="0"/>
              <a:cs typeface="Times New Roman" pitchFamily="18" charset="0"/>
            </a:endParaRPr>
          </a:p>
        </p:txBody>
      </p:sp>
      <p:grpSp>
        <p:nvGrpSpPr>
          <p:cNvPr id="7" name="Group 6"/>
          <p:cNvGrpSpPr/>
          <p:nvPr/>
        </p:nvGrpSpPr>
        <p:grpSpPr>
          <a:xfrm>
            <a:off x="2043207" y="1193006"/>
            <a:ext cx="1317625" cy="588962"/>
            <a:chOff x="2436893" y="966788"/>
            <a:chExt cx="1317625" cy="588962"/>
          </a:xfrm>
        </p:grpSpPr>
        <p:sp>
          <p:nvSpPr>
            <p:cNvPr id="69" name="Rectangle 94"/>
            <p:cNvSpPr>
              <a:spLocks noChangeArrowheads="1"/>
            </p:cNvSpPr>
            <p:nvPr/>
          </p:nvSpPr>
          <p:spPr bwMode="auto">
            <a:xfrm>
              <a:off x="2436893" y="966788"/>
              <a:ext cx="1317625" cy="261937"/>
            </a:xfrm>
            <a:prstGeom prst="rect">
              <a:avLst/>
            </a:prstGeom>
            <a:noFill/>
            <a:ln w="9525">
              <a:noFill/>
              <a:miter lim="800000"/>
              <a:headEnd/>
              <a:tailEnd/>
            </a:ln>
          </p:spPr>
          <p:txBody>
            <a:bodyPr wrap="none" lIns="0" tIns="0" rIns="0" bIns="0">
              <a:prstTxWarp prst="textNoShape">
                <a:avLst/>
              </a:prstTxWarp>
              <a:spAutoFit/>
            </a:bodyPr>
            <a:lstStyle/>
            <a:p>
              <a:r>
                <a:rPr lang="en-US" sz="1700" b="0" i="1" dirty="0">
                  <a:solidFill>
                    <a:srgbClr val="000000"/>
                  </a:solidFill>
                  <a:latin typeface="Times New Roman" pitchFamily="18" charset="0"/>
                  <a:cs typeface="Times New Roman" pitchFamily="18" charset="0"/>
                </a:rPr>
                <a:t>Defense </a:t>
              </a:r>
              <a:r>
                <a:rPr lang="en-US" sz="1700" b="0" i="1" dirty="0" smtClean="0">
                  <a:solidFill>
                    <a:srgbClr val="000000"/>
                  </a:solidFill>
                  <a:latin typeface="Times New Roman" pitchFamily="18" charset="0"/>
                  <a:cs typeface="Times New Roman" pitchFamily="18" charset="0"/>
                </a:rPr>
                <a:t>20.1%</a:t>
              </a:r>
              <a:endParaRPr lang="en-US" sz="1700" i="1" dirty="0">
                <a:latin typeface="Times New Roman" pitchFamily="18" charset="0"/>
                <a:cs typeface="Times New Roman" pitchFamily="18" charset="0"/>
              </a:endParaRPr>
            </a:p>
          </p:txBody>
        </p:sp>
        <p:sp>
          <p:nvSpPr>
            <p:cNvPr id="70" name="Line 101"/>
            <p:cNvSpPr>
              <a:spLocks noChangeShapeType="1"/>
            </p:cNvSpPr>
            <p:nvPr/>
          </p:nvSpPr>
          <p:spPr bwMode="auto">
            <a:xfrm>
              <a:off x="3140156" y="1277938"/>
              <a:ext cx="258763" cy="277812"/>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grpSp>
        <p:nvGrpSpPr>
          <p:cNvPr id="8" name="Group 7"/>
          <p:cNvGrpSpPr/>
          <p:nvPr/>
        </p:nvGrpSpPr>
        <p:grpSpPr>
          <a:xfrm>
            <a:off x="1370093" y="2191964"/>
            <a:ext cx="1165225" cy="725488"/>
            <a:chOff x="1452643" y="2022475"/>
            <a:chExt cx="1165225" cy="725488"/>
          </a:xfrm>
        </p:grpSpPr>
        <p:sp>
          <p:nvSpPr>
            <p:cNvPr id="75" name="Rectangle 145"/>
            <p:cNvSpPr>
              <a:spLocks noChangeArrowheads="1"/>
            </p:cNvSpPr>
            <p:nvPr/>
          </p:nvSpPr>
          <p:spPr bwMode="auto">
            <a:xfrm>
              <a:off x="1452643" y="2022475"/>
              <a:ext cx="1165225" cy="41910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700" b="0" i="1" dirty="0">
                  <a:solidFill>
                    <a:srgbClr val="000000"/>
                  </a:solidFill>
                  <a:latin typeface="Times New Roman" pitchFamily="18" charset="0"/>
                  <a:cs typeface="Times New Roman" pitchFamily="18" charset="0"/>
                </a:rPr>
                <a:t>Net</a:t>
              </a:r>
              <a:br>
                <a:rPr lang="en-US" sz="1700" b="0" i="1" dirty="0">
                  <a:solidFill>
                    <a:srgbClr val="000000"/>
                  </a:solidFill>
                  <a:latin typeface="Times New Roman" pitchFamily="18" charset="0"/>
                  <a:cs typeface="Times New Roman" pitchFamily="18" charset="0"/>
                </a:rPr>
              </a:br>
              <a:r>
                <a:rPr lang="en-US" sz="1700" b="0" i="1" dirty="0">
                  <a:solidFill>
                    <a:srgbClr val="000000"/>
                  </a:solidFill>
                  <a:latin typeface="Times New Roman" pitchFamily="18" charset="0"/>
                  <a:cs typeface="Times New Roman" pitchFamily="18" charset="0"/>
                </a:rPr>
                <a:t>Interest </a:t>
              </a:r>
              <a:r>
                <a:rPr lang="en-US" sz="1700" b="0" i="1" dirty="0" smtClean="0">
                  <a:solidFill>
                    <a:srgbClr val="000000"/>
                  </a:solidFill>
                  <a:latin typeface="Times New Roman" pitchFamily="18" charset="0"/>
                  <a:cs typeface="Times New Roman" pitchFamily="18" charset="0"/>
                </a:rPr>
                <a:t>5.7</a:t>
              </a:r>
              <a:r>
                <a:rPr lang="en-US" sz="1700" b="0" i="1" dirty="0">
                  <a:solidFill>
                    <a:srgbClr val="000000"/>
                  </a:solidFill>
                  <a:latin typeface="Times New Roman" pitchFamily="18" charset="0"/>
                  <a:cs typeface="Times New Roman" pitchFamily="18" charset="0"/>
                </a:rPr>
                <a:t>%</a:t>
              </a:r>
              <a:endParaRPr lang="en-US" sz="1700" i="1" dirty="0">
                <a:latin typeface="Times New Roman" pitchFamily="18" charset="0"/>
                <a:cs typeface="Times New Roman" pitchFamily="18" charset="0"/>
              </a:endParaRPr>
            </a:p>
          </p:txBody>
        </p:sp>
        <p:sp>
          <p:nvSpPr>
            <p:cNvPr id="76" name="Line 146"/>
            <p:cNvSpPr>
              <a:spLocks noChangeShapeType="1"/>
            </p:cNvSpPr>
            <p:nvPr/>
          </p:nvSpPr>
          <p:spPr bwMode="auto">
            <a:xfrm>
              <a:off x="2160668" y="2478088"/>
              <a:ext cx="250825" cy="269875"/>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grpSp>
        <p:nvGrpSpPr>
          <p:cNvPr id="9" name="Group 8"/>
          <p:cNvGrpSpPr/>
          <p:nvPr/>
        </p:nvGrpSpPr>
        <p:grpSpPr>
          <a:xfrm>
            <a:off x="733519" y="3231353"/>
            <a:ext cx="1617098" cy="419100"/>
            <a:chOff x="797572" y="3081338"/>
            <a:chExt cx="1617098" cy="419100"/>
          </a:xfrm>
        </p:grpSpPr>
        <p:sp>
          <p:nvSpPr>
            <p:cNvPr id="82" name="Rectangle 138"/>
            <p:cNvSpPr>
              <a:spLocks noChangeArrowheads="1"/>
            </p:cNvSpPr>
            <p:nvPr/>
          </p:nvSpPr>
          <p:spPr bwMode="auto">
            <a:xfrm>
              <a:off x="797572" y="3081338"/>
              <a:ext cx="1309688" cy="419100"/>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lang="en-US" sz="1700" b="0" i="1" dirty="0">
                  <a:solidFill>
                    <a:srgbClr val="000000"/>
                  </a:solidFill>
                  <a:latin typeface="Times New Roman" pitchFamily="18" charset="0"/>
                  <a:cs typeface="Times New Roman" pitchFamily="18" charset="0"/>
                </a:rPr>
                <a:t>Transportation</a:t>
              </a:r>
              <a:br>
                <a:rPr lang="en-US" sz="1700" b="0" i="1" dirty="0">
                  <a:solidFill>
                    <a:srgbClr val="000000"/>
                  </a:solidFill>
                  <a:latin typeface="Times New Roman" pitchFamily="18" charset="0"/>
                  <a:cs typeface="Times New Roman" pitchFamily="18" charset="0"/>
                </a:rPr>
              </a:br>
              <a:r>
                <a:rPr lang="en-US" sz="1700" b="0" i="1" dirty="0">
                  <a:solidFill>
                    <a:srgbClr val="000000"/>
                  </a:solidFill>
                  <a:latin typeface="Times New Roman" pitchFamily="18" charset="0"/>
                  <a:cs typeface="Times New Roman" pitchFamily="18" charset="0"/>
                </a:rPr>
                <a:t>2.7%</a:t>
              </a:r>
              <a:endParaRPr lang="en-US" sz="1700" i="1" dirty="0">
                <a:latin typeface="Times New Roman" pitchFamily="18" charset="0"/>
                <a:cs typeface="Times New Roman" pitchFamily="18" charset="0"/>
              </a:endParaRPr>
            </a:p>
          </p:txBody>
        </p:sp>
        <p:sp>
          <p:nvSpPr>
            <p:cNvPr id="83" name="Line 139"/>
            <p:cNvSpPr>
              <a:spLocks noChangeShapeType="1"/>
            </p:cNvSpPr>
            <p:nvPr/>
          </p:nvSpPr>
          <p:spPr bwMode="auto">
            <a:xfrm>
              <a:off x="2127332" y="3287713"/>
              <a:ext cx="287338" cy="0"/>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grpSp>
        <p:nvGrpSpPr>
          <p:cNvPr id="13" name="Group 12"/>
          <p:cNvGrpSpPr/>
          <p:nvPr/>
        </p:nvGrpSpPr>
        <p:grpSpPr>
          <a:xfrm>
            <a:off x="1695530" y="4258939"/>
            <a:ext cx="863035" cy="633413"/>
            <a:chOff x="1695530" y="4258939"/>
            <a:chExt cx="863035" cy="633413"/>
          </a:xfrm>
        </p:grpSpPr>
        <p:sp>
          <p:nvSpPr>
            <p:cNvPr id="90" name="Rectangle 130"/>
            <p:cNvSpPr>
              <a:spLocks noChangeArrowheads="1"/>
            </p:cNvSpPr>
            <p:nvPr/>
          </p:nvSpPr>
          <p:spPr bwMode="auto">
            <a:xfrm>
              <a:off x="1695530" y="4473252"/>
              <a:ext cx="508000" cy="41910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700" b="0" i="1" dirty="0">
                  <a:solidFill>
                    <a:srgbClr val="000000"/>
                  </a:solidFill>
                  <a:latin typeface="Times New Roman" pitchFamily="18" charset="0"/>
                  <a:cs typeface="Times New Roman" pitchFamily="18" charset="0"/>
                </a:rPr>
                <a:t>Other</a:t>
              </a:r>
              <a:br>
                <a:rPr lang="en-US" sz="1700" b="0" i="1" dirty="0">
                  <a:solidFill>
                    <a:srgbClr val="000000"/>
                  </a:solidFill>
                  <a:latin typeface="Times New Roman" pitchFamily="18" charset="0"/>
                  <a:cs typeface="Times New Roman" pitchFamily="18" charset="0"/>
                </a:rPr>
              </a:br>
              <a:r>
                <a:rPr lang="en-US" sz="1700" b="0" i="1" dirty="0" smtClean="0">
                  <a:solidFill>
                    <a:srgbClr val="000000"/>
                  </a:solidFill>
                  <a:latin typeface="Times New Roman" pitchFamily="18" charset="0"/>
                  <a:cs typeface="Times New Roman" pitchFamily="18" charset="0"/>
                </a:rPr>
                <a:t>9.2%</a:t>
              </a:r>
              <a:endParaRPr lang="en-US" sz="1700" i="1" dirty="0">
                <a:latin typeface="Times New Roman" pitchFamily="18" charset="0"/>
                <a:cs typeface="Times New Roman" pitchFamily="18" charset="0"/>
              </a:endParaRPr>
            </a:p>
          </p:txBody>
        </p:sp>
        <p:sp>
          <p:nvSpPr>
            <p:cNvPr id="91" name="Line 131"/>
            <p:cNvSpPr>
              <a:spLocks noChangeShapeType="1"/>
            </p:cNvSpPr>
            <p:nvPr/>
          </p:nvSpPr>
          <p:spPr bwMode="auto">
            <a:xfrm flipV="1">
              <a:off x="2262753" y="4258939"/>
              <a:ext cx="295812" cy="214313"/>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grpSp>
        <p:nvGrpSpPr>
          <p:cNvPr id="6" name="Group 5"/>
          <p:cNvGrpSpPr/>
          <p:nvPr/>
        </p:nvGrpSpPr>
        <p:grpSpPr>
          <a:xfrm>
            <a:off x="5997656" y="1262855"/>
            <a:ext cx="1330325" cy="831851"/>
            <a:chOff x="7431249" y="1384300"/>
            <a:chExt cx="1330325" cy="831851"/>
          </a:xfrm>
        </p:grpSpPr>
        <p:sp>
          <p:nvSpPr>
            <p:cNvPr id="99" name="Rectangle 160"/>
            <p:cNvSpPr>
              <a:spLocks noChangeArrowheads="1"/>
            </p:cNvSpPr>
            <p:nvPr/>
          </p:nvSpPr>
          <p:spPr bwMode="auto">
            <a:xfrm>
              <a:off x="7431249" y="1384300"/>
              <a:ext cx="1330325" cy="41910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700" b="0" i="1" dirty="0">
                  <a:solidFill>
                    <a:srgbClr val="000000"/>
                  </a:solidFill>
                  <a:latin typeface="Times New Roman" pitchFamily="18" charset="0"/>
                  <a:cs typeface="Times New Roman" pitchFamily="18" charset="0"/>
                </a:rPr>
                <a:t>Social </a:t>
              </a:r>
            </a:p>
            <a:p>
              <a:pPr>
                <a:lnSpc>
                  <a:spcPct val="80000"/>
                </a:lnSpc>
              </a:pPr>
              <a:r>
                <a:rPr lang="en-US" sz="1700" b="0" i="1" dirty="0">
                  <a:solidFill>
                    <a:srgbClr val="000000"/>
                  </a:solidFill>
                  <a:latin typeface="Times New Roman" pitchFamily="18" charset="0"/>
                  <a:cs typeface="Times New Roman" pitchFamily="18" charset="0"/>
                </a:rPr>
                <a:t>Security </a:t>
              </a:r>
              <a:r>
                <a:rPr lang="en-US" sz="1700" b="0" i="1" dirty="0" smtClean="0">
                  <a:solidFill>
                    <a:srgbClr val="000000"/>
                  </a:solidFill>
                  <a:latin typeface="Times New Roman" pitchFamily="18" charset="0"/>
                  <a:cs typeface="Times New Roman" pitchFamily="18" charset="0"/>
                </a:rPr>
                <a:t>20.5</a:t>
              </a:r>
              <a:r>
                <a:rPr lang="en-US" sz="1700" b="0" i="1" dirty="0">
                  <a:solidFill>
                    <a:srgbClr val="000000"/>
                  </a:solidFill>
                  <a:latin typeface="Times New Roman" pitchFamily="18" charset="0"/>
                  <a:cs typeface="Times New Roman" pitchFamily="18" charset="0"/>
                </a:rPr>
                <a:t>%</a:t>
              </a:r>
              <a:endParaRPr lang="en-US" sz="1700" b="0" i="1" dirty="0">
                <a:latin typeface="Times New Roman" pitchFamily="18" charset="0"/>
                <a:cs typeface="Times New Roman" pitchFamily="18" charset="0"/>
              </a:endParaRPr>
            </a:p>
          </p:txBody>
        </p:sp>
        <p:sp>
          <p:nvSpPr>
            <p:cNvPr id="100" name="Line 161"/>
            <p:cNvSpPr>
              <a:spLocks noChangeShapeType="1"/>
            </p:cNvSpPr>
            <p:nvPr/>
          </p:nvSpPr>
          <p:spPr bwMode="auto">
            <a:xfrm flipH="1">
              <a:off x="7624924" y="1903413"/>
              <a:ext cx="250825" cy="31273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grpSp>
        <p:nvGrpSpPr>
          <p:cNvPr id="12" name="Group 11"/>
          <p:cNvGrpSpPr/>
          <p:nvPr/>
        </p:nvGrpSpPr>
        <p:grpSpPr>
          <a:xfrm>
            <a:off x="6442156" y="3863841"/>
            <a:ext cx="1543050" cy="637986"/>
            <a:chOff x="6442156" y="3863841"/>
            <a:chExt cx="1543050" cy="637986"/>
          </a:xfrm>
        </p:grpSpPr>
        <p:sp>
          <p:nvSpPr>
            <p:cNvPr id="106" name="Rectangle 153"/>
            <p:cNvSpPr>
              <a:spLocks noChangeArrowheads="1"/>
            </p:cNvSpPr>
            <p:nvPr/>
          </p:nvSpPr>
          <p:spPr bwMode="auto">
            <a:xfrm>
              <a:off x="6818393" y="4082727"/>
              <a:ext cx="1166813" cy="41910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700" b="0" i="1" dirty="0">
                  <a:solidFill>
                    <a:srgbClr val="000000"/>
                  </a:solidFill>
                  <a:latin typeface="Times New Roman" pitchFamily="18" charset="0"/>
                  <a:cs typeface="Times New Roman" pitchFamily="18" charset="0"/>
                </a:rPr>
                <a:t>Income </a:t>
              </a:r>
            </a:p>
            <a:p>
              <a:pPr>
                <a:lnSpc>
                  <a:spcPct val="80000"/>
                </a:lnSpc>
              </a:pPr>
              <a:r>
                <a:rPr lang="en-US" sz="1700" b="0" i="1" dirty="0">
                  <a:solidFill>
                    <a:srgbClr val="000000"/>
                  </a:solidFill>
                  <a:latin typeface="Times New Roman" pitchFamily="18" charset="0"/>
                  <a:cs typeface="Times New Roman" pitchFamily="18" charset="0"/>
                </a:rPr>
                <a:t>Security </a:t>
              </a:r>
              <a:r>
                <a:rPr lang="en-US" sz="1700" b="0" i="1" dirty="0" smtClean="0">
                  <a:solidFill>
                    <a:srgbClr val="000000"/>
                  </a:solidFill>
                  <a:latin typeface="Times New Roman" pitchFamily="18" charset="0"/>
                  <a:cs typeface="Times New Roman" pitchFamily="18" charset="0"/>
                </a:rPr>
                <a:t>18%</a:t>
              </a:r>
              <a:endParaRPr lang="en-US" sz="1700" i="1" dirty="0">
                <a:latin typeface="Times New Roman" pitchFamily="18" charset="0"/>
                <a:cs typeface="Times New Roman" pitchFamily="18" charset="0"/>
              </a:endParaRPr>
            </a:p>
          </p:txBody>
        </p:sp>
        <p:sp>
          <p:nvSpPr>
            <p:cNvPr id="107" name="Line 154"/>
            <p:cNvSpPr>
              <a:spLocks noChangeShapeType="1"/>
            </p:cNvSpPr>
            <p:nvPr/>
          </p:nvSpPr>
          <p:spPr bwMode="auto">
            <a:xfrm flipH="1" flipV="1">
              <a:off x="6442156" y="3863841"/>
              <a:ext cx="269875" cy="242888"/>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grpSp>
        <p:nvGrpSpPr>
          <p:cNvPr id="11" name="Group 10"/>
          <p:cNvGrpSpPr/>
          <p:nvPr/>
        </p:nvGrpSpPr>
        <p:grpSpPr>
          <a:xfrm>
            <a:off x="3330577" y="5301982"/>
            <a:ext cx="2424113" cy="387351"/>
            <a:chOff x="3392569" y="5356225"/>
            <a:chExt cx="2424113" cy="387351"/>
          </a:xfrm>
        </p:grpSpPr>
        <p:sp>
          <p:nvSpPr>
            <p:cNvPr id="111" name="Rectangle 120"/>
            <p:cNvSpPr>
              <a:spLocks noChangeArrowheads="1"/>
            </p:cNvSpPr>
            <p:nvPr/>
          </p:nvSpPr>
          <p:spPr bwMode="auto">
            <a:xfrm>
              <a:off x="3392569" y="5481638"/>
              <a:ext cx="2424113" cy="261938"/>
            </a:xfrm>
            <a:prstGeom prst="rect">
              <a:avLst/>
            </a:prstGeom>
            <a:noFill/>
            <a:ln w="9525">
              <a:noFill/>
              <a:miter lim="800000"/>
              <a:headEnd/>
              <a:tailEnd/>
            </a:ln>
          </p:spPr>
          <p:txBody>
            <a:bodyPr wrap="none" lIns="0" tIns="0" rIns="0" bIns="0">
              <a:prstTxWarp prst="textNoShape">
                <a:avLst/>
              </a:prstTxWarp>
              <a:spAutoFit/>
            </a:bodyPr>
            <a:lstStyle/>
            <a:p>
              <a:r>
                <a:rPr lang="en-US" sz="1700" b="0" i="1" dirty="0">
                  <a:solidFill>
                    <a:srgbClr val="000000"/>
                  </a:solidFill>
                  <a:latin typeface="Times New Roman" pitchFamily="18" charset="0"/>
                  <a:cs typeface="Times New Roman" pitchFamily="18" charset="0"/>
                </a:rPr>
                <a:t>Medicare and health </a:t>
              </a:r>
              <a:r>
                <a:rPr lang="en-US" sz="1700" b="0" i="1" dirty="0" smtClean="0">
                  <a:solidFill>
                    <a:srgbClr val="000000"/>
                  </a:solidFill>
                  <a:latin typeface="Times New Roman" pitchFamily="18" charset="0"/>
                  <a:cs typeface="Times New Roman" pitchFamily="18" charset="0"/>
                </a:rPr>
                <a:t>23.8%</a:t>
              </a:r>
              <a:endParaRPr lang="en-US" sz="1700" i="1" dirty="0">
                <a:latin typeface="Times New Roman" pitchFamily="18" charset="0"/>
                <a:cs typeface="Times New Roman" pitchFamily="18" charset="0"/>
              </a:endParaRPr>
            </a:p>
          </p:txBody>
        </p:sp>
        <p:sp>
          <p:nvSpPr>
            <p:cNvPr id="112" name="Line 121"/>
            <p:cNvSpPr>
              <a:spLocks noChangeShapeType="1"/>
            </p:cNvSpPr>
            <p:nvPr/>
          </p:nvSpPr>
          <p:spPr bwMode="auto">
            <a:xfrm>
              <a:off x="4500644" y="5356225"/>
              <a:ext cx="0" cy="152400"/>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spTree>
    <p:extLst>
      <p:ext uri="{BB962C8B-B14F-4D97-AF65-F5344CB8AC3E}">
        <p14:creationId xmlns:p14="http://schemas.microsoft.com/office/powerpoint/2010/main" val="27387404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3967565"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6</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44771"/>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graphicFrame>
        <p:nvGraphicFramePr>
          <p:cNvPr id="87" name="Chart 86"/>
          <p:cNvGraphicFramePr>
            <a:graphicFrameLocks/>
          </p:cNvGraphicFramePr>
          <p:nvPr>
            <p:extLst>
              <p:ext uri="{D42A27DB-BD31-4B8C-83A1-F6EECF244321}">
                <p14:modId xmlns:p14="http://schemas.microsoft.com/office/powerpoint/2010/main" val="500878370"/>
              </p:ext>
            </p:extLst>
          </p:nvPr>
        </p:nvGraphicFramePr>
        <p:xfrm>
          <a:off x="2305959" y="1030721"/>
          <a:ext cx="4309285" cy="449588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z="3200" dirty="0" smtClean="0"/>
              <a:t>How State &amp; Local Governments Spend 2006</a:t>
            </a:r>
            <a:endParaRPr lang="en-US" sz="1600" i="1" dirty="0"/>
          </a:p>
        </p:txBody>
      </p:sp>
      <p:sp>
        <p:nvSpPr>
          <p:cNvPr id="28" name="Rectangle 177"/>
          <p:cNvSpPr>
            <a:spLocks noChangeArrowheads="1"/>
          </p:cNvSpPr>
          <p:nvPr/>
        </p:nvSpPr>
        <p:spPr bwMode="auto">
          <a:xfrm>
            <a:off x="6783418" y="1614549"/>
            <a:ext cx="895350" cy="471488"/>
          </a:xfrm>
          <a:prstGeom prst="rect">
            <a:avLst/>
          </a:prstGeom>
          <a:noFill/>
          <a:ln w="9525">
            <a:noFill/>
            <a:miter lim="800000"/>
            <a:headEnd/>
            <a:tailEnd/>
          </a:ln>
        </p:spPr>
        <p:txBody>
          <a:bodyPr wrap="none" lIns="0" tIns="0" rIns="0" bIns="0">
            <a:prstTxWarp prst="textNoShape">
              <a:avLst/>
            </a:prstTxWarp>
            <a:spAutoFit/>
          </a:bodyPr>
          <a:lstStyle/>
          <a:p>
            <a:pPr>
              <a:lnSpc>
                <a:spcPct val="90000"/>
              </a:lnSpc>
            </a:pPr>
            <a:r>
              <a:rPr lang="en-US" sz="1700" b="0" i="1" dirty="0">
                <a:solidFill>
                  <a:srgbClr val="000000"/>
                </a:solidFill>
                <a:latin typeface="Times New Roman" pitchFamily="18" charset="0"/>
                <a:cs typeface="Times New Roman" pitchFamily="18" charset="0"/>
              </a:rPr>
              <a:t>Education</a:t>
            </a:r>
            <a:br>
              <a:rPr lang="en-US" sz="1700" b="0" i="1" dirty="0">
                <a:solidFill>
                  <a:srgbClr val="000000"/>
                </a:solidFill>
                <a:latin typeface="Times New Roman" pitchFamily="18" charset="0"/>
                <a:cs typeface="Times New Roman" pitchFamily="18" charset="0"/>
              </a:rPr>
            </a:br>
            <a:r>
              <a:rPr lang="en-US" sz="1700" b="0" i="1" dirty="0">
                <a:solidFill>
                  <a:srgbClr val="000000"/>
                </a:solidFill>
                <a:latin typeface="Times New Roman" pitchFamily="18" charset="0"/>
                <a:cs typeface="Times New Roman" pitchFamily="18" charset="0"/>
              </a:rPr>
              <a:t>29.1%</a:t>
            </a:r>
            <a:endParaRPr lang="en-US" sz="1700" i="1" dirty="0">
              <a:latin typeface="Times New Roman" pitchFamily="18" charset="0"/>
              <a:cs typeface="Times New Roman" pitchFamily="18" charset="0"/>
            </a:endParaRPr>
          </a:p>
        </p:txBody>
      </p:sp>
      <p:sp>
        <p:nvSpPr>
          <p:cNvPr id="29" name="Line 178"/>
          <p:cNvSpPr>
            <a:spLocks noChangeShapeType="1"/>
          </p:cNvSpPr>
          <p:nvPr/>
        </p:nvSpPr>
        <p:spPr bwMode="auto">
          <a:xfrm flipH="1">
            <a:off x="6105555" y="1809811"/>
            <a:ext cx="604838" cy="176213"/>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sp>
        <p:nvSpPr>
          <p:cNvPr id="36" name="Rectangle 168"/>
          <p:cNvSpPr>
            <a:spLocks noChangeArrowheads="1"/>
          </p:cNvSpPr>
          <p:nvPr/>
        </p:nvSpPr>
        <p:spPr bwMode="auto">
          <a:xfrm>
            <a:off x="1517313" y="1105788"/>
            <a:ext cx="2422525" cy="217487"/>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lang="en-US" sz="1700" b="0" i="1" dirty="0">
                <a:solidFill>
                  <a:srgbClr val="000000"/>
                </a:solidFill>
                <a:latin typeface="Times New Roman" pitchFamily="18" charset="0"/>
                <a:cs typeface="Times New Roman" pitchFamily="18" charset="0"/>
              </a:rPr>
              <a:t>Insurance trusts </a:t>
            </a:r>
            <a:r>
              <a:rPr lang="en-US" sz="1700" b="0" i="1" dirty="0" smtClean="0">
                <a:solidFill>
                  <a:srgbClr val="000000"/>
                </a:solidFill>
                <a:latin typeface="Times New Roman" pitchFamily="18" charset="0"/>
                <a:cs typeface="Times New Roman" pitchFamily="18" charset="0"/>
              </a:rPr>
              <a:t>8.2%</a:t>
            </a:r>
            <a:endParaRPr lang="en-US" sz="1700" i="1" dirty="0">
              <a:latin typeface="Times New Roman" pitchFamily="18" charset="0"/>
              <a:cs typeface="Times New Roman" pitchFamily="18" charset="0"/>
            </a:endParaRPr>
          </a:p>
        </p:txBody>
      </p:sp>
      <p:sp>
        <p:nvSpPr>
          <p:cNvPr id="37" name="Line 169"/>
          <p:cNvSpPr>
            <a:spLocks noChangeShapeType="1"/>
          </p:cNvSpPr>
          <p:nvPr/>
        </p:nvSpPr>
        <p:spPr bwMode="auto">
          <a:xfrm>
            <a:off x="3475068" y="1213705"/>
            <a:ext cx="379412" cy="90487"/>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sp>
        <p:nvSpPr>
          <p:cNvPr id="42" name="Rectangle 160"/>
          <p:cNvSpPr>
            <a:spLocks noChangeArrowheads="1"/>
          </p:cNvSpPr>
          <p:nvPr/>
        </p:nvSpPr>
        <p:spPr bwMode="auto">
          <a:xfrm>
            <a:off x="669095" y="1954939"/>
            <a:ext cx="1506537" cy="42703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700" b="0" i="1" dirty="0">
                <a:solidFill>
                  <a:srgbClr val="000000"/>
                </a:solidFill>
                <a:latin typeface="Times New Roman" pitchFamily="18" charset="0"/>
                <a:cs typeface="Times New Roman" pitchFamily="18" charset="0"/>
              </a:rPr>
              <a:t>Public welfare </a:t>
            </a:r>
            <a:br>
              <a:rPr lang="en-US" sz="1700" b="0" i="1" dirty="0">
                <a:solidFill>
                  <a:srgbClr val="000000"/>
                </a:solidFill>
                <a:latin typeface="Times New Roman" pitchFamily="18" charset="0"/>
                <a:cs typeface="Times New Roman" pitchFamily="18" charset="0"/>
              </a:rPr>
            </a:br>
            <a:r>
              <a:rPr lang="en-US" sz="1700" b="0" i="1" dirty="0">
                <a:solidFill>
                  <a:srgbClr val="000000"/>
                </a:solidFill>
                <a:latin typeface="Times New Roman" pitchFamily="18" charset="0"/>
                <a:cs typeface="Times New Roman" pitchFamily="18" charset="0"/>
              </a:rPr>
              <a:t>&amp; Health </a:t>
            </a:r>
            <a:r>
              <a:rPr lang="en-US" sz="1700" b="0" i="1" dirty="0" smtClean="0">
                <a:solidFill>
                  <a:srgbClr val="000000"/>
                </a:solidFill>
                <a:latin typeface="Times New Roman" pitchFamily="18" charset="0"/>
                <a:cs typeface="Times New Roman" pitchFamily="18" charset="0"/>
              </a:rPr>
              <a:t>17.7% </a:t>
            </a:r>
            <a:endParaRPr lang="en-US" sz="1700" i="1" dirty="0">
              <a:latin typeface="Times New Roman" pitchFamily="18" charset="0"/>
              <a:cs typeface="Times New Roman" pitchFamily="18" charset="0"/>
            </a:endParaRPr>
          </a:p>
        </p:txBody>
      </p:sp>
      <p:sp>
        <p:nvSpPr>
          <p:cNvPr id="43" name="Line 161"/>
          <p:cNvSpPr>
            <a:spLocks noChangeShapeType="1"/>
          </p:cNvSpPr>
          <p:nvPr/>
        </p:nvSpPr>
        <p:spPr bwMode="auto">
          <a:xfrm>
            <a:off x="2175633" y="2168458"/>
            <a:ext cx="430808" cy="180975"/>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sp>
        <p:nvSpPr>
          <p:cNvPr id="50" name="Rectangle 150"/>
          <p:cNvSpPr>
            <a:spLocks noChangeArrowheads="1"/>
          </p:cNvSpPr>
          <p:nvPr/>
        </p:nvSpPr>
        <p:spPr bwMode="auto">
          <a:xfrm>
            <a:off x="315457" y="3461664"/>
            <a:ext cx="1420197" cy="41857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700" b="0" i="1" dirty="0">
                <a:solidFill>
                  <a:srgbClr val="000000"/>
                </a:solidFill>
                <a:latin typeface="Times New Roman" pitchFamily="18" charset="0"/>
                <a:cs typeface="Times New Roman" pitchFamily="18" charset="0"/>
              </a:rPr>
              <a:t>Police </a:t>
            </a:r>
            <a:r>
              <a:rPr lang="en-US" sz="1700" b="0" i="1" dirty="0" smtClean="0">
                <a:solidFill>
                  <a:srgbClr val="000000"/>
                </a:solidFill>
                <a:latin typeface="Times New Roman" pitchFamily="18" charset="0"/>
                <a:cs typeface="Times New Roman" pitchFamily="18" charset="0"/>
              </a:rPr>
              <a:t>&amp; Fire </a:t>
            </a:r>
            <a:br>
              <a:rPr lang="en-US" sz="1700" b="0" i="1" dirty="0" smtClean="0">
                <a:solidFill>
                  <a:srgbClr val="000000"/>
                </a:solidFill>
                <a:latin typeface="Times New Roman" pitchFamily="18" charset="0"/>
                <a:cs typeface="Times New Roman" pitchFamily="18" charset="0"/>
              </a:rPr>
            </a:br>
            <a:r>
              <a:rPr lang="en-US" sz="1700" b="0" i="1" dirty="0" smtClean="0">
                <a:solidFill>
                  <a:srgbClr val="000000"/>
                </a:solidFill>
                <a:latin typeface="Times New Roman" pitchFamily="18" charset="0"/>
                <a:cs typeface="Times New Roman" pitchFamily="18" charset="0"/>
              </a:rPr>
              <a:t>Protection </a:t>
            </a:r>
            <a:r>
              <a:rPr lang="en-US" sz="1700" b="0" i="1" dirty="0">
                <a:solidFill>
                  <a:srgbClr val="000000"/>
                </a:solidFill>
                <a:latin typeface="Times New Roman" pitchFamily="18" charset="0"/>
                <a:cs typeface="Times New Roman" pitchFamily="18" charset="0"/>
              </a:rPr>
              <a:t>4.5%</a:t>
            </a:r>
            <a:endParaRPr lang="en-US" sz="1700" i="1" dirty="0">
              <a:latin typeface="Times New Roman" pitchFamily="18" charset="0"/>
              <a:cs typeface="Times New Roman" pitchFamily="18" charset="0"/>
            </a:endParaRPr>
          </a:p>
        </p:txBody>
      </p:sp>
      <p:sp>
        <p:nvSpPr>
          <p:cNvPr id="51" name="Line 151"/>
          <p:cNvSpPr>
            <a:spLocks noChangeShapeType="1"/>
          </p:cNvSpPr>
          <p:nvPr/>
        </p:nvSpPr>
        <p:spPr bwMode="auto">
          <a:xfrm flipV="1">
            <a:off x="1820345" y="3621739"/>
            <a:ext cx="584993" cy="49213"/>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sp>
        <p:nvSpPr>
          <p:cNvPr id="56" name="Rectangle 135"/>
          <p:cNvSpPr>
            <a:spLocks noChangeArrowheads="1"/>
          </p:cNvSpPr>
          <p:nvPr/>
        </p:nvSpPr>
        <p:spPr bwMode="auto">
          <a:xfrm>
            <a:off x="260566" y="4330727"/>
            <a:ext cx="1887538" cy="261938"/>
          </a:xfrm>
          <a:prstGeom prst="rect">
            <a:avLst/>
          </a:prstGeom>
          <a:noFill/>
          <a:ln w="9525">
            <a:noFill/>
            <a:miter lim="800000"/>
            <a:headEnd/>
            <a:tailEnd/>
          </a:ln>
        </p:spPr>
        <p:txBody>
          <a:bodyPr wrap="none" lIns="0" tIns="0" rIns="0" bIns="0">
            <a:prstTxWarp prst="textNoShape">
              <a:avLst/>
            </a:prstTxWarp>
            <a:spAutoFit/>
          </a:bodyPr>
          <a:lstStyle/>
          <a:p>
            <a:r>
              <a:rPr lang="en-US" sz="1700" b="0" i="1" dirty="0">
                <a:solidFill>
                  <a:srgbClr val="000000"/>
                </a:solidFill>
                <a:latin typeface="Times New Roman" pitchFamily="18" charset="0"/>
                <a:cs typeface="Times New Roman" pitchFamily="18" charset="0"/>
              </a:rPr>
              <a:t>Transportation </a:t>
            </a:r>
            <a:r>
              <a:rPr lang="en-US" sz="1700" b="0" i="1" dirty="0" smtClean="0">
                <a:solidFill>
                  <a:srgbClr val="000000"/>
                </a:solidFill>
                <a:latin typeface="Times New Roman" pitchFamily="18" charset="0"/>
                <a:cs typeface="Times New Roman" pitchFamily="18" charset="0"/>
              </a:rPr>
              <a:t>5.4%</a:t>
            </a:r>
            <a:endParaRPr lang="en-US" sz="1700" i="1" dirty="0">
              <a:latin typeface="Times New Roman" pitchFamily="18" charset="0"/>
              <a:cs typeface="Times New Roman" pitchFamily="18" charset="0"/>
            </a:endParaRPr>
          </a:p>
        </p:txBody>
      </p:sp>
      <p:sp>
        <p:nvSpPr>
          <p:cNvPr id="57" name="Line 136"/>
          <p:cNvSpPr>
            <a:spLocks noChangeShapeType="1"/>
          </p:cNvSpPr>
          <p:nvPr/>
        </p:nvSpPr>
        <p:spPr bwMode="auto">
          <a:xfrm flipV="1">
            <a:off x="2112840" y="4220145"/>
            <a:ext cx="570791" cy="185738"/>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sp>
        <p:nvSpPr>
          <p:cNvPr id="60" name="Rectangle 98"/>
          <p:cNvSpPr>
            <a:spLocks noChangeArrowheads="1"/>
          </p:cNvSpPr>
          <p:nvPr/>
        </p:nvSpPr>
        <p:spPr bwMode="auto">
          <a:xfrm>
            <a:off x="6821522" y="4631960"/>
            <a:ext cx="1390650" cy="42703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700" b="0" i="1" dirty="0">
                <a:solidFill>
                  <a:srgbClr val="000000"/>
                </a:solidFill>
                <a:latin typeface="Times New Roman" pitchFamily="18" charset="0"/>
                <a:cs typeface="Times New Roman" pitchFamily="18" charset="0"/>
              </a:rPr>
              <a:t>Administration </a:t>
            </a:r>
            <a:br>
              <a:rPr lang="en-US" sz="1700" b="0" i="1" dirty="0">
                <a:solidFill>
                  <a:srgbClr val="000000"/>
                </a:solidFill>
                <a:latin typeface="Times New Roman" pitchFamily="18" charset="0"/>
                <a:cs typeface="Times New Roman" pitchFamily="18" charset="0"/>
              </a:rPr>
            </a:br>
            <a:r>
              <a:rPr lang="en-US" sz="1700" b="0" i="1" dirty="0">
                <a:solidFill>
                  <a:srgbClr val="000000"/>
                </a:solidFill>
                <a:latin typeface="Times New Roman" pitchFamily="18" charset="0"/>
                <a:cs typeface="Times New Roman" pitchFamily="18" charset="0"/>
              </a:rPr>
              <a:t>&amp; other </a:t>
            </a:r>
            <a:r>
              <a:rPr lang="en-US" sz="1700" b="0" i="1" dirty="0" smtClean="0">
                <a:solidFill>
                  <a:srgbClr val="000000"/>
                </a:solidFill>
                <a:latin typeface="Times New Roman" pitchFamily="18" charset="0"/>
                <a:cs typeface="Times New Roman" pitchFamily="18" charset="0"/>
              </a:rPr>
              <a:t>24.7</a:t>
            </a:r>
            <a:r>
              <a:rPr lang="en-US" sz="1700" b="0" i="1" dirty="0">
                <a:solidFill>
                  <a:srgbClr val="000000"/>
                </a:solidFill>
                <a:latin typeface="Times New Roman" pitchFamily="18" charset="0"/>
                <a:cs typeface="Times New Roman" pitchFamily="18" charset="0"/>
              </a:rPr>
              <a:t>%</a:t>
            </a:r>
            <a:endParaRPr lang="en-US" sz="1700" i="1" dirty="0">
              <a:latin typeface="Times New Roman" pitchFamily="18" charset="0"/>
              <a:cs typeface="Times New Roman" pitchFamily="18" charset="0"/>
            </a:endParaRPr>
          </a:p>
        </p:txBody>
      </p:sp>
      <p:sp>
        <p:nvSpPr>
          <p:cNvPr id="62" name="Line 102"/>
          <p:cNvSpPr>
            <a:spLocks noChangeShapeType="1"/>
          </p:cNvSpPr>
          <p:nvPr/>
        </p:nvSpPr>
        <p:spPr bwMode="auto">
          <a:xfrm flipH="1" flipV="1">
            <a:off x="6105555" y="4612507"/>
            <a:ext cx="604838" cy="188173"/>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sp>
        <p:nvSpPr>
          <p:cNvPr id="71" name="Rectangle 114"/>
          <p:cNvSpPr>
            <a:spLocks noChangeArrowheads="1"/>
          </p:cNvSpPr>
          <p:nvPr/>
        </p:nvSpPr>
        <p:spPr bwMode="auto">
          <a:xfrm>
            <a:off x="4042937" y="5350254"/>
            <a:ext cx="1939925" cy="261938"/>
          </a:xfrm>
          <a:prstGeom prst="rect">
            <a:avLst/>
          </a:prstGeom>
          <a:noFill/>
          <a:ln w="9525">
            <a:noFill/>
            <a:miter lim="800000"/>
            <a:headEnd/>
            <a:tailEnd/>
          </a:ln>
        </p:spPr>
        <p:txBody>
          <a:bodyPr wrap="none" lIns="0" tIns="0" rIns="0" bIns="0">
            <a:prstTxWarp prst="textNoShape">
              <a:avLst/>
            </a:prstTxWarp>
            <a:spAutoFit/>
          </a:bodyPr>
          <a:lstStyle/>
          <a:p>
            <a:r>
              <a:rPr lang="en-US" sz="1700" b="0" i="1">
                <a:solidFill>
                  <a:srgbClr val="000000"/>
                </a:solidFill>
                <a:latin typeface="Times New Roman" pitchFamily="18" charset="0"/>
                <a:cs typeface="Times New Roman" pitchFamily="18" charset="0"/>
              </a:rPr>
              <a:t>Interest on debt 3.4%</a:t>
            </a:r>
            <a:endParaRPr lang="en-US" sz="1700" i="1">
              <a:latin typeface="Times New Roman" pitchFamily="18" charset="0"/>
              <a:cs typeface="Times New Roman" pitchFamily="18" charset="0"/>
            </a:endParaRPr>
          </a:p>
        </p:txBody>
      </p:sp>
      <p:sp>
        <p:nvSpPr>
          <p:cNvPr id="72" name="Line 116"/>
          <p:cNvSpPr>
            <a:spLocks noChangeShapeType="1"/>
          </p:cNvSpPr>
          <p:nvPr/>
        </p:nvSpPr>
        <p:spPr bwMode="auto">
          <a:xfrm flipH="1" flipV="1">
            <a:off x="3798821" y="5234385"/>
            <a:ext cx="175419" cy="230982"/>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nvGrpSpPr>
          <p:cNvPr id="78" name="Group 224"/>
          <p:cNvGrpSpPr>
            <a:grpSpLocks/>
          </p:cNvGrpSpPr>
          <p:nvPr/>
        </p:nvGrpSpPr>
        <p:grpSpPr bwMode="auto">
          <a:xfrm>
            <a:off x="1735654" y="4800681"/>
            <a:ext cx="1609725" cy="612778"/>
            <a:chOff x="2660" y="3432"/>
            <a:chExt cx="1014" cy="386"/>
          </a:xfrm>
        </p:grpSpPr>
        <p:sp>
          <p:nvSpPr>
            <p:cNvPr id="79" name="Rectangle 125"/>
            <p:cNvSpPr>
              <a:spLocks noChangeArrowheads="1"/>
            </p:cNvSpPr>
            <p:nvPr/>
          </p:nvSpPr>
          <p:spPr bwMode="auto">
            <a:xfrm>
              <a:off x="2660" y="3554"/>
              <a:ext cx="1014" cy="26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700" b="0" i="1" dirty="0">
                  <a:solidFill>
                    <a:srgbClr val="000000"/>
                  </a:solidFill>
                  <a:latin typeface="Times New Roman" pitchFamily="18" charset="0"/>
                  <a:cs typeface="Times New Roman" pitchFamily="18" charset="0"/>
                </a:rPr>
                <a:t>Utilities &amp;</a:t>
              </a:r>
              <a:br>
                <a:rPr lang="en-US" sz="1700" b="0" i="1" dirty="0">
                  <a:solidFill>
                    <a:srgbClr val="000000"/>
                  </a:solidFill>
                  <a:latin typeface="Times New Roman" pitchFamily="18" charset="0"/>
                  <a:cs typeface="Times New Roman" pitchFamily="18" charset="0"/>
                </a:rPr>
              </a:br>
              <a:r>
                <a:rPr lang="en-US" sz="1700" b="0" i="1" dirty="0">
                  <a:solidFill>
                    <a:srgbClr val="000000"/>
                  </a:solidFill>
                  <a:latin typeface="Times New Roman" pitchFamily="18" charset="0"/>
                  <a:cs typeface="Times New Roman" pitchFamily="18" charset="0"/>
                </a:rPr>
                <a:t>liquor stores </a:t>
              </a:r>
              <a:r>
                <a:rPr lang="en-US" sz="1700" b="0" i="1" dirty="0" smtClean="0">
                  <a:solidFill>
                    <a:srgbClr val="000000"/>
                  </a:solidFill>
                  <a:latin typeface="Times New Roman" pitchFamily="18" charset="0"/>
                  <a:cs typeface="Times New Roman" pitchFamily="18" charset="0"/>
                </a:rPr>
                <a:t>7.0%</a:t>
              </a:r>
              <a:endParaRPr lang="en-US" sz="1700" i="1" dirty="0">
                <a:latin typeface="Times New Roman" pitchFamily="18" charset="0"/>
                <a:cs typeface="Times New Roman" pitchFamily="18" charset="0"/>
              </a:endParaRPr>
            </a:p>
          </p:txBody>
        </p:sp>
        <p:sp>
          <p:nvSpPr>
            <p:cNvPr id="80" name="Line 126"/>
            <p:cNvSpPr>
              <a:spLocks noChangeShapeType="1"/>
            </p:cNvSpPr>
            <p:nvPr/>
          </p:nvSpPr>
          <p:spPr bwMode="auto">
            <a:xfrm flipV="1">
              <a:off x="3418" y="3432"/>
              <a:ext cx="85" cy="206"/>
            </a:xfrm>
            <a:prstGeom prst="line">
              <a:avLst/>
            </a:prstGeom>
            <a:noFill/>
            <a:ln w="28575">
              <a:solidFill>
                <a:schemeClr val="tx1"/>
              </a:solidFill>
              <a:round/>
              <a:headEn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sp>
        <p:nvSpPr>
          <p:cNvPr id="88" name="Rectangle 74"/>
          <p:cNvSpPr>
            <a:spLocks noChangeArrowheads="1"/>
          </p:cNvSpPr>
          <p:nvPr/>
        </p:nvSpPr>
        <p:spPr bwMode="auto">
          <a:xfrm>
            <a:off x="2180818" y="5772211"/>
            <a:ext cx="5220981" cy="123111"/>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000" dirty="0">
                <a:latin typeface="Times New Roman" pitchFamily="18" charset="0"/>
                <a:cs typeface="Times New Roman" pitchFamily="18" charset="0"/>
              </a:rPr>
              <a:t>Sources:  </a:t>
            </a:r>
            <a:r>
              <a:rPr lang="en-US" sz="1000" b="0" i="1" dirty="0">
                <a:latin typeface="Times New Roman" pitchFamily="18" charset="0"/>
                <a:cs typeface="Times New Roman" pitchFamily="18" charset="0"/>
              </a:rPr>
              <a:t>Economic Report of the President</a:t>
            </a:r>
            <a:r>
              <a:rPr lang="en-US" sz="1000" b="0" dirty="0">
                <a:latin typeface="Times New Roman" pitchFamily="18" charset="0"/>
                <a:cs typeface="Times New Roman" pitchFamily="18" charset="0"/>
              </a:rPr>
              <a:t>, </a:t>
            </a:r>
            <a:r>
              <a:rPr lang="en-US" sz="1000" b="0" dirty="0" smtClean="0">
                <a:latin typeface="Times New Roman" pitchFamily="18" charset="0"/>
                <a:cs typeface="Times New Roman" pitchFamily="18" charset="0"/>
              </a:rPr>
              <a:t>2011, </a:t>
            </a:r>
            <a:r>
              <a:rPr lang="en-US" sz="1000" b="0" dirty="0">
                <a:latin typeface="Times New Roman" pitchFamily="18" charset="0"/>
                <a:cs typeface="Times New Roman" pitchFamily="18" charset="0"/>
              </a:rPr>
              <a:t>and </a:t>
            </a:r>
            <a:r>
              <a:rPr lang="en-US" sz="1000" b="0" i="1" dirty="0">
                <a:latin typeface="Times New Roman" pitchFamily="18" charset="0"/>
                <a:cs typeface="Times New Roman" pitchFamily="18" charset="0"/>
              </a:rPr>
              <a:t>Statistical Abstract of the United States</a:t>
            </a:r>
            <a:r>
              <a:rPr lang="en-US" sz="1000" b="0" dirty="0">
                <a:latin typeface="Times New Roman" pitchFamily="18" charset="0"/>
                <a:cs typeface="Times New Roman" pitchFamily="18" charset="0"/>
              </a:rPr>
              <a:t>, </a:t>
            </a:r>
            <a:r>
              <a:rPr lang="en-US" sz="1000" b="0" dirty="0" smtClean="0">
                <a:latin typeface="Times New Roman" pitchFamily="18" charset="0"/>
                <a:cs typeface="Times New Roman" pitchFamily="18" charset="0"/>
              </a:rPr>
              <a:t>2010.</a:t>
            </a:r>
            <a:endParaRPr lang="en-US" sz="1000" b="0" i="1" dirty="0">
              <a:latin typeface="Times New Roman" pitchFamily="18" charset="0"/>
              <a:cs typeface="Times New Roman" pitchFamily="18" charset="0"/>
            </a:endParaRPr>
          </a:p>
        </p:txBody>
      </p:sp>
    </p:spTree>
    <p:extLst>
      <p:ext uri="{BB962C8B-B14F-4D97-AF65-F5344CB8AC3E}">
        <p14:creationId xmlns:p14="http://schemas.microsoft.com/office/powerpoint/2010/main" val="1040004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1042"/>
            <a:ext cx="8904855" cy="1225493"/>
          </a:xfrm>
        </p:spPr>
        <p:txBody>
          <a:bodyPr/>
          <a:lstStyle/>
          <a:p>
            <a:r>
              <a:rPr lang="en-US" dirty="0" smtClean="0"/>
              <a:t>The Growth of Government </a:t>
            </a:r>
            <a:br>
              <a:rPr lang="en-US" dirty="0" smtClean="0"/>
            </a:br>
            <a:r>
              <a:rPr lang="en-US" dirty="0" smtClean="0"/>
              <a:t>Transfer Payments</a:t>
            </a:r>
            <a:endParaRPr lang="en-US" dirty="0"/>
          </a:p>
        </p:txBody>
      </p:sp>
      <p:sp>
        <p:nvSpPr>
          <p:cNvPr id="7" name="Text Box 10"/>
          <p:cNvSpPr txBox="1">
            <a:spLocks noChangeArrowheads="1"/>
          </p:cNvSpPr>
          <p:nvPr/>
        </p:nvSpPr>
        <p:spPr bwMode="auto">
          <a:xfrm>
            <a:off x="73112" y="1850020"/>
            <a:ext cx="4023966" cy="163121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b="1" i="1" dirty="0">
                <a:latin typeface="Times New Roman" pitchFamily="18" charset="0"/>
                <a:cs typeface="Times New Roman" pitchFamily="18" charset="0"/>
              </a:rPr>
              <a:t>Transfer payments</a:t>
            </a:r>
            <a:r>
              <a:rPr lang="en-US" sz="2000" dirty="0">
                <a:latin typeface="Times New Roman" pitchFamily="18" charset="0"/>
                <a:cs typeface="Times New Roman" pitchFamily="18" charset="0"/>
              </a:rPr>
              <a:t> tax income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from </a:t>
            </a:r>
            <a:r>
              <a:rPr lang="en-US" sz="2000" dirty="0">
                <a:latin typeface="Times New Roman" pitchFamily="18" charset="0"/>
                <a:cs typeface="Times New Roman" pitchFamily="18" charset="0"/>
              </a:rPr>
              <a:t>some and transfer it </a:t>
            </a:r>
            <a:r>
              <a:rPr lang="en-US" sz="2000" dirty="0" smtClean="0">
                <a:latin typeface="Times New Roman" pitchFamily="18" charset="0"/>
                <a:cs typeface="Times New Roman" pitchFamily="18" charset="0"/>
              </a:rPr>
              <a:t>to others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is illustrated here, </a:t>
            </a:r>
            <a:r>
              <a:rPr lang="en-US" sz="2000" dirty="0" smtClean="0">
                <a:latin typeface="Times New Roman" pitchFamily="18" charset="0"/>
                <a:cs typeface="Times New Roman" pitchFamily="18" charset="0"/>
              </a:rPr>
              <a:t>government transfer payments have </a:t>
            </a:r>
            <a:r>
              <a:rPr lang="en-US" sz="2000" dirty="0">
                <a:latin typeface="Times New Roman" pitchFamily="18" charset="0"/>
                <a:cs typeface="Times New Roman" pitchFamily="18" charset="0"/>
              </a:rPr>
              <a:t>grown rapidly since 1930.</a:t>
            </a:r>
          </a:p>
        </p:txBody>
      </p:sp>
      <p:cxnSp>
        <p:nvCxnSpPr>
          <p:cNvPr id="8" name="Straight Connector 7"/>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4" name="Line 4"/>
          <p:cNvSpPr>
            <a:spLocks noChangeShapeType="1"/>
          </p:cNvSpPr>
          <p:nvPr/>
        </p:nvSpPr>
        <p:spPr bwMode="auto">
          <a:xfrm>
            <a:off x="4339525" y="5319980"/>
            <a:ext cx="4584319" cy="1579"/>
          </a:xfrm>
          <a:prstGeom prst="line">
            <a:avLst/>
          </a:prstGeom>
          <a:noFill/>
          <a:ln w="28575">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5" name="Rectangle 14"/>
          <p:cNvSpPr>
            <a:spLocks noChangeArrowheads="1"/>
          </p:cNvSpPr>
          <p:nvPr/>
        </p:nvSpPr>
        <p:spPr bwMode="auto">
          <a:xfrm>
            <a:off x="4893186" y="5620166"/>
            <a:ext cx="3786955" cy="227755"/>
          </a:xfrm>
          <a:prstGeom prst="rect">
            <a:avLst/>
          </a:prstGeom>
          <a:noFill/>
          <a:ln w="19050" cap="rnd">
            <a:noFill/>
            <a:prstDash val="sysDot"/>
            <a:miter lim="800000"/>
            <a:headEnd/>
            <a:tailEnd type="none" w="lg" len="lg"/>
          </a:ln>
        </p:spPr>
        <p:txBody>
          <a:bodyPr wrap="square">
            <a:prstTxWarp prst="textNoShape">
              <a:avLst/>
            </a:prstTxWarp>
            <a:spAutoFit/>
          </a:bodyPr>
          <a:lstStyle/>
          <a:p>
            <a:pPr>
              <a:lnSpc>
                <a:spcPct val="80000"/>
              </a:lnSpc>
            </a:pPr>
            <a:r>
              <a:rPr kumimoji="0" lang="en-US" sz="1100" dirty="0" smtClean="0">
                <a:latin typeface="Times New Roman" pitchFamily="18" charset="0"/>
                <a:cs typeface="Times New Roman" pitchFamily="18" charset="0"/>
              </a:rPr>
              <a:t>Source:</a:t>
            </a:r>
            <a:r>
              <a:rPr kumimoji="0" lang="en-US" sz="1100" b="0" dirty="0" smtClean="0">
                <a:latin typeface="Times New Roman" pitchFamily="18" charset="0"/>
                <a:cs typeface="Times New Roman" pitchFamily="18" charset="0"/>
              </a:rPr>
              <a:t>  </a:t>
            </a:r>
            <a:r>
              <a:rPr kumimoji="0" lang="en-US" sz="1100" b="0" dirty="0">
                <a:latin typeface="Times New Roman" pitchFamily="18" charset="0"/>
                <a:cs typeface="Times New Roman" pitchFamily="18" charset="0"/>
              </a:rPr>
              <a:t>Bureau of Economic Analysis, http://www.bea.gov.</a:t>
            </a:r>
          </a:p>
        </p:txBody>
      </p:sp>
      <p:sp>
        <p:nvSpPr>
          <p:cNvPr id="16" name="Text Box 15"/>
          <p:cNvSpPr txBox="1">
            <a:spLocks noChangeArrowheads="1"/>
          </p:cNvSpPr>
          <p:nvPr/>
        </p:nvSpPr>
        <p:spPr bwMode="auto">
          <a:xfrm>
            <a:off x="4549960" y="1767807"/>
            <a:ext cx="4254183" cy="327782"/>
          </a:xfrm>
          <a:prstGeom prst="rect">
            <a:avLst/>
          </a:prstGeom>
          <a:noFill/>
          <a:ln w="19050" cap="rnd">
            <a:noFill/>
            <a:prstDash val="sysDot"/>
            <a:miter lim="800000"/>
            <a:headEnd/>
            <a:tailEnd type="none" w="lg" len="lg"/>
          </a:ln>
        </p:spPr>
        <p:txBody>
          <a:bodyPr wrap="square">
            <a:prstTxWarp prst="textNoShape">
              <a:avLst/>
            </a:prstTxWarp>
            <a:spAutoFit/>
          </a:bodyPr>
          <a:lstStyle/>
          <a:p>
            <a:pPr>
              <a:lnSpc>
                <a:spcPct val="90000"/>
              </a:lnSpc>
            </a:pPr>
            <a:r>
              <a:rPr kumimoji="0" lang="en-US" sz="1700" b="1" i="1" dirty="0">
                <a:latin typeface="Times New Roman" pitchFamily="18" charset="0"/>
                <a:cs typeface="Times New Roman" pitchFamily="18" charset="0"/>
              </a:rPr>
              <a:t>Transfer payments as a </a:t>
            </a:r>
            <a:r>
              <a:rPr kumimoji="0" lang="en-US" sz="1700" b="1" i="1" dirty="0" smtClean="0">
                <a:latin typeface="Times New Roman" pitchFamily="18" charset="0"/>
                <a:cs typeface="Times New Roman" pitchFamily="18" charset="0"/>
              </a:rPr>
              <a:t>% </a:t>
            </a:r>
            <a:r>
              <a:rPr kumimoji="0" lang="en-US" sz="1700" b="1" i="1" dirty="0">
                <a:latin typeface="Times New Roman" pitchFamily="18" charset="0"/>
                <a:cs typeface="Times New Roman" pitchFamily="18" charset="0"/>
              </a:rPr>
              <a:t>of national income</a:t>
            </a:r>
          </a:p>
        </p:txBody>
      </p:sp>
      <p:sp>
        <p:nvSpPr>
          <p:cNvPr id="17" name="Rectangle 8"/>
          <p:cNvSpPr>
            <a:spLocks noChangeArrowheads="1"/>
          </p:cNvSpPr>
          <p:nvPr/>
        </p:nvSpPr>
        <p:spPr bwMode="auto">
          <a:xfrm>
            <a:off x="5928959" y="5391409"/>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1960</a:t>
            </a:r>
            <a:endParaRPr kumimoji="0" lang="en-US" sz="1500" b="0">
              <a:latin typeface="Times New Roman" pitchFamily="18" charset="0"/>
              <a:cs typeface="Times New Roman" pitchFamily="18" charset="0"/>
            </a:endParaRPr>
          </a:p>
        </p:txBody>
      </p:sp>
      <p:grpSp>
        <p:nvGrpSpPr>
          <p:cNvPr id="18" name="Group 65"/>
          <p:cNvGrpSpPr>
            <a:grpSpLocks/>
          </p:cNvGrpSpPr>
          <p:nvPr/>
        </p:nvGrpSpPr>
        <p:grpSpPr bwMode="auto">
          <a:xfrm>
            <a:off x="5917736" y="4268064"/>
            <a:ext cx="400844" cy="1010633"/>
            <a:chOff x="2758" y="1990"/>
            <a:chExt cx="303" cy="822"/>
          </a:xfrm>
        </p:grpSpPr>
        <p:sp>
          <p:nvSpPr>
            <p:cNvPr id="19" name="Rectangle 25"/>
            <p:cNvSpPr>
              <a:spLocks noChangeArrowheads="1"/>
            </p:cNvSpPr>
            <p:nvPr/>
          </p:nvSpPr>
          <p:spPr bwMode="auto">
            <a:xfrm>
              <a:off x="2772" y="2328"/>
              <a:ext cx="278" cy="484"/>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pPr algn="ctr"/>
              <a:endParaRPr lang="en-US" sz="1500">
                <a:latin typeface="Times New Roman" pitchFamily="18" charset="0"/>
                <a:cs typeface="Times New Roman" pitchFamily="18" charset="0"/>
              </a:endParaRPr>
            </a:p>
          </p:txBody>
        </p:sp>
        <p:sp>
          <p:nvSpPr>
            <p:cNvPr id="20" name="Rectangle 26"/>
            <p:cNvSpPr>
              <a:spLocks noChangeArrowheads="1"/>
            </p:cNvSpPr>
            <p:nvPr/>
          </p:nvSpPr>
          <p:spPr bwMode="auto">
            <a:xfrm>
              <a:off x="2772" y="2183"/>
              <a:ext cx="278" cy="115"/>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21" name="Rectangle 37" descr="Parchment"/>
            <p:cNvSpPr>
              <a:spLocks noChangeArrowheads="1"/>
            </p:cNvSpPr>
            <p:nvPr/>
          </p:nvSpPr>
          <p:spPr bwMode="auto">
            <a:xfrm>
              <a:off x="2758" y="1990"/>
              <a:ext cx="303"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5.2%</a:t>
              </a:r>
              <a:endParaRPr kumimoji="0" lang="en-US" sz="1500" b="0">
                <a:latin typeface="Times New Roman" pitchFamily="18" charset="0"/>
                <a:cs typeface="Times New Roman" pitchFamily="18" charset="0"/>
              </a:endParaRPr>
            </a:p>
          </p:txBody>
        </p:sp>
      </p:grpSp>
      <p:sp>
        <p:nvSpPr>
          <p:cNvPr id="22" name="Rectangle 9"/>
          <p:cNvSpPr>
            <a:spLocks noChangeArrowheads="1"/>
          </p:cNvSpPr>
          <p:nvPr/>
        </p:nvSpPr>
        <p:spPr bwMode="auto">
          <a:xfrm>
            <a:off x="6403115" y="5391409"/>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1970</a:t>
            </a:r>
            <a:endParaRPr kumimoji="0" lang="en-US" sz="1500" b="0">
              <a:latin typeface="Times New Roman" pitchFamily="18" charset="0"/>
              <a:cs typeface="Times New Roman" pitchFamily="18" charset="0"/>
            </a:endParaRPr>
          </a:p>
        </p:txBody>
      </p:sp>
      <p:grpSp>
        <p:nvGrpSpPr>
          <p:cNvPr id="23" name="Group 66"/>
          <p:cNvGrpSpPr>
            <a:grpSpLocks/>
          </p:cNvGrpSpPr>
          <p:nvPr/>
        </p:nvGrpSpPr>
        <p:grpSpPr bwMode="auto">
          <a:xfrm>
            <a:off x="6391970" y="3915203"/>
            <a:ext cx="403491" cy="1363494"/>
            <a:chOff x="3188" y="1702"/>
            <a:chExt cx="305" cy="1109"/>
          </a:xfrm>
        </p:grpSpPr>
        <p:sp>
          <p:nvSpPr>
            <p:cNvPr id="24" name="Rectangle 27"/>
            <p:cNvSpPr>
              <a:spLocks noChangeArrowheads="1"/>
            </p:cNvSpPr>
            <p:nvPr/>
          </p:nvSpPr>
          <p:spPr bwMode="auto">
            <a:xfrm>
              <a:off x="3216" y="2120"/>
              <a:ext cx="277" cy="691"/>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25" name="Rectangle 28"/>
            <p:cNvSpPr>
              <a:spLocks noChangeArrowheads="1"/>
            </p:cNvSpPr>
            <p:nvPr/>
          </p:nvSpPr>
          <p:spPr bwMode="auto">
            <a:xfrm>
              <a:off x="3216" y="1895"/>
              <a:ext cx="277" cy="196"/>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pPr marL="742950" indent="-285750" algn="ctr">
                <a:spcBef>
                  <a:spcPct val="20000"/>
                </a:spcBef>
                <a:buClr>
                  <a:schemeClr val="tx2"/>
                </a:buClr>
                <a:buFontTx/>
                <a:buChar char="•"/>
              </a:pPr>
              <a:endParaRPr lang="en-US" sz="1500" b="0">
                <a:latin typeface="Times New Roman" pitchFamily="18" charset="0"/>
                <a:cs typeface="Times New Roman" pitchFamily="18" charset="0"/>
              </a:endParaRPr>
            </a:p>
          </p:txBody>
        </p:sp>
        <p:sp>
          <p:nvSpPr>
            <p:cNvPr id="26" name="Rectangle 38" descr="Parchment"/>
            <p:cNvSpPr>
              <a:spLocks noChangeArrowheads="1"/>
            </p:cNvSpPr>
            <p:nvPr/>
          </p:nvSpPr>
          <p:spPr bwMode="auto">
            <a:xfrm>
              <a:off x="3188" y="1702"/>
              <a:ext cx="303"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7.7%</a:t>
              </a:r>
              <a:endParaRPr kumimoji="0" lang="en-US" sz="1500" b="0">
                <a:latin typeface="Times New Roman" pitchFamily="18" charset="0"/>
                <a:cs typeface="Times New Roman" pitchFamily="18" charset="0"/>
              </a:endParaRPr>
            </a:p>
          </p:txBody>
        </p:sp>
      </p:grpSp>
      <p:sp>
        <p:nvSpPr>
          <p:cNvPr id="27" name="Rectangle 10"/>
          <p:cNvSpPr>
            <a:spLocks noChangeArrowheads="1"/>
          </p:cNvSpPr>
          <p:nvPr/>
        </p:nvSpPr>
        <p:spPr bwMode="auto">
          <a:xfrm>
            <a:off x="6890993" y="5391409"/>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1980</a:t>
            </a:r>
            <a:endParaRPr kumimoji="0" lang="en-US" sz="1500" b="0">
              <a:latin typeface="Times New Roman" pitchFamily="18" charset="0"/>
              <a:cs typeface="Times New Roman" pitchFamily="18" charset="0"/>
            </a:endParaRPr>
          </a:p>
        </p:txBody>
      </p:sp>
      <p:grpSp>
        <p:nvGrpSpPr>
          <p:cNvPr id="28" name="Group 67"/>
          <p:cNvGrpSpPr>
            <a:grpSpLocks/>
          </p:cNvGrpSpPr>
          <p:nvPr/>
        </p:nvGrpSpPr>
        <p:grpSpPr bwMode="auto">
          <a:xfrm>
            <a:off x="6841802" y="3429557"/>
            <a:ext cx="489479" cy="1849139"/>
            <a:chOff x="3595" y="1306"/>
            <a:chExt cx="370" cy="1504"/>
          </a:xfrm>
        </p:grpSpPr>
        <p:sp>
          <p:nvSpPr>
            <p:cNvPr id="29" name="Rectangle 29"/>
            <p:cNvSpPr>
              <a:spLocks noChangeArrowheads="1"/>
            </p:cNvSpPr>
            <p:nvPr/>
          </p:nvSpPr>
          <p:spPr bwMode="auto">
            <a:xfrm>
              <a:off x="3657" y="1774"/>
              <a:ext cx="277" cy="1036"/>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30" name="Rectangle 30"/>
            <p:cNvSpPr>
              <a:spLocks noChangeArrowheads="1"/>
            </p:cNvSpPr>
            <p:nvPr/>
          </p:nvSpPr>
          <p:spPr bwMode="auto">
            <a:xfrm>
              <a:off x="3657" y="1505"/>
              <a:ext cx="277" cy="242"/>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31" name="Rectangle 39" descr="Parchment"/>
            <p:cNvSpPr>
              <a:spLocks noChangeArrowheads="1"/>
            </p:cNvSpPr>
            <p:nvPr/>
          </p:nvSpPr>
          <p:spPr bwMode="auto">
            <a:xfrm>
              <a:off x="3595" y="1306"/>
              <a:ext cx="370"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11.1%</a:t>
              </a:r>
              <a:endParaRPr kumimoji="0" lang="en-US" sz="1500" b="0">
                <a:latin typeface="Times New Roman" pitchFamily="18" charset="0"/>
                <a:cs typeface="Times New Roman" pitchFamily="18" charset="0"/>
              </a:endParaRPr>
            </a:p>
          </p:txBody>
        </p:sp>
      </p:grpSp>
      <p:sp>
        <p:nvSpPr>
          <p:cNvPr id="32" name="Rectangle 11"/>
          <p:cNvSpPr>
            <a:spLocks noChangeArrowheads="1"/>
          </p:cNvSpPr>
          <p:nvPr/>
        </p:nvSpPr>
        <p:spPr bwMode="auto">
          <a:xfrm>
            <a:off x="7411563" y="5391409"/>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1990</a:t>
            </a:r>
            <a:endParaRPr kumimoji="0" lang="en-US" sz="1500" b="0">
              <a:latin typeface="Times New Roman" pitchFamily="18" charset="0"/>
              <a:cs typeface="Times New Roman" pitchFamily="18" charset="0"/>
            </a:endParaRPr>
          </a:p>
        </p:txBody>
      </p:sp>
      <p:grpSp>
        <p:nvGrpSpPr>
          <p:cNvPr id="33" name="Group 68"/>
          <p:cNvGrpSpPr>
            <a:grpSpLocks/>
          </p:cNvGrpSpPr>
          <p:nvPr/>
        </p:nvGrpSpPr>
        <p:grpSpPr bwMode="auto">
          <a:xfrm>
            <a:off x="7364782" y="3402508"/>
            <a:ext cx="489479" cy="1876188"/>
            <a:chOff x="4070" y="1286"/>
            <a:chExt cx="370" cy="1526"/>
          </a:xfrm>
        </p:grpSpPr>
        <p:sp>
          <p:nvSpPr>
            <p:cNvPr id="34" name="Rectangle 31"/>
            <p:cNvSpPr>
              <a:spLocks noChangeArrowheads="1"/>
            </p:cNvSpPr>
            <p:nvPr/>
          </p:nvSpPr>
          <p:spPr bwMode="auto">
            <a:xfrm>
              <a:off x="4125" y="1799"/>
              <a:ext cx="277" cy="1013"/>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35" name="Rectangle 32"/>
            <p:cNvSpPr>
              <a:spLocks noChangeArrowheads="1"/>
            </p:cNvSpPr>
            <p:nvPr/>
          </p:nvSpPr>
          <p:spPr bwMode="auto">
            <a:xfrm>
              <a:off x="4125" y="1484"/>
              <a:ext cx="277" cy="288"/>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36" name="Rectangle 40" descr="Parchment"/>
            <p:cNvSpPr>
              <a:spLocks noChangeArrowheads="1"/>
            </p:cNvSpPr>
            <p:nvPr/>
          </p:nvSpPr>
          <p:spPr bwMode="auto">
            <a:xfrm>
              <a:off x="4070" y="1286"/>
              <a:ext cx="370"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11.3%</a:t>
              </a:r>
              <a:endParaRPr kumimoji="0" lang="en-US" sz="1500" b="0" dirty="0">
                <a:latin typeface="Times New Roman" pitchFamily="18" charset="0"/>
                <a:cs typeface="Times New Roman" pitchFamily="18" charset="0"/>
              </a:endParaRPr>
            </a:p>
          </p:txBody>
        </p:sp>
      </p:grpSp>
      <p:sp>
        <p:nvSpPr>
          <p:cNvPr id="37" name="Rectangle 12"/>
          <p:cNvSpPr>
            <a:spLocks noChangeArrowheads="1"/>
          </p:cNvSpPr>
          <p:nvPr/>
        </p:nvSpPr>
        <p:spPr bwMode="auto">
          <a:xfrm>
            <a:off x="7939883" y="5391409"/>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a:solidFill>
                  <a:srgbClr val="000000"/>
                </a:solidFill>
                <a:latin typeface="Times New Roman" pitchFamily="18" charset="0"/>
                <a:cs typeface="Times New Roman" pitchFamily="18" charset="0"/>
              </a:rPr>
              <a:t>2000</a:t>
            </a:r>
            <a:endParaRPr kumimoji="0" lang="en-US" sz="1500" b="0" dirty="0">
              <a:latin typeface="Times New Roman" pitchFamily="18" charset="0"/>
              <a:cs typeface="Times New Roman" pitchFamily="18" charset="0"/>
            </a:endParaRPr>
          </a:p>
        </p:txBody>
      </p:sp>
      <p:grpSp>
        <p:nvGrpSpPr>
          <p:cNvPr id="38" name="Group 69"/>
          <p:cNvGrpSpPr>
            <a:grpSpLocks/>
          </p:cNvGrpSpPr>
          <p:nvPr/>
        </p:nvGrpSpPr>
        <p:grpSpPr bwMode="auto">
          <a:xfrm>
            <a:off x="7849018" y="3320133"/>
            <a:ext cx="489479" cy="1958564"/>
            <a:chOff x="4545" y="1217"/>
            <a:chExt cx="370" cy="1593"/>
          </a:xfrm>
        </p:grpSpPr>
        <p:sp>
          <p:nvSpPr>
            <p:cNvPr id="39" name="Rectangle 33"/>
            <p:cNvSpPr>
              <a:spLocks noChangeArrowheads="1"/>
            </p:cNvSpPr>
            <p:nvPr/>
          </p:nvSpPr>
          <p:spPr bwMode="auto">
            <a:xfrm>
              <a:off x="4618" y="1797"/>
              <a:ext cx="277" cy="1013"/>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40" name="Rectangle 34"/>
            <p:cNvSpPr>
              <a:spLocks noChangeArrowheads="1"/>
            </p:cNvSpPr>
            <p:nvPr/>
          </p:nvSpPr>
          <p:spPr bwMode="auto">
            <a:xfrm>
              <a:off x="4617" y="1413"/>
              <a:ext cx="278" cy="357"/>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41" name="Rectangle 41" descr="Parchment"/>
            <p:cNvSpPr>
              <a:spLocks noChangeArrowheads="1"/>
            </p:cNvSpPr>
            <p:nvPr/>
          </p:nvSpPr>
          <p:spPr bwMode="auto">
            <a:xfrm>
              <a:off x="4545" y="1217"/>
              <a:ext cx="370"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11.8%</a:t>
              </a:r>
              <a:endParaRPr kumimoji="0" lang="en-US" sz="1500" b="0">
                <a:latin typeface="Times New Roman" pitchFamily="18" charset="0"/>
                <a:cs typeface="Times New Roman" pitchFamily="18" charset="0"/>
              </a:endParaRPr>
            </a:p>
          </p:txBody>
        </p:sp>
      </p:grpSp>
      <p:sp>
        <p:nvSpPr>
          <p:cNvPr id="42" name="Rectangle 13"/>
          <p:cNvSpPr>
            <a:spLocks noChangeArrowheads="1"/>
          </p:cNvSpPr>
          <p:nvPr/>
        </p:nvSpPr>
        <p:spPr bwMode="auto">
          <a:xfrm>
            <a:off x="8419367" y="5391409"/>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2010</a:t>
            </a:r>
            <a:endParaRPr kumimoji="0" lang="en-US" sz="1500" b="0" dirty="0">
              <a:latin typeface="Times New Roman" pitchFamily="18" charset="0"/>
              <a:cs typeface="Times New Roman" pitchFamily="18" charset="0"/>
            </a:endParaRPr>
          </a:p>
        </p:txBody>
      </p:sp>
      <p:grpSp>
        <p:nvGrpSpPr>
          <p:cNvPr id="43" name="Group 70"/>
          <p:cNvGrpSpPr>
            <a:grpSpLocks/>
          </p:cNvGrpSpPr>
          <p:nvPr/>
        </p:nvGrpSpPr>
        <p:grpSpPr bwMode="auto">
          <a:xfrm>
            <a:off x="8425860" y="2240356"/>
            <a:ext cx="497416" cy="3038048"/>
            <a:chOff x="5049" y="339"/>
            <a:chExt cx="376" cy="2471"/>
          </a:xfrm>
        </p:grpSpPr>
        <p:sp>
          <p:nvSpPr>
            <p:cNvPr id="44" name="Rectangle 35"/>
            <p:cNvSpPr>
              <a:spLocks noChangeArrowheads="1"/>
            </p:cNvSpPr>
            <p:nvPr/>
          </p:nvSpPr>
          <p:spPr bwMode="auto">
            <a:xfrm>
              <a:off x="5072" y="978"/>
              <a:ext cx="278" cy="1832"/>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45" name="Rectangle 36"/>
            <p:cNvSpPr>
              <a:spLocks noChangeArrowheads="1"/>
            </p:cNvSpPr>
            <p:nvPr/>
          </p:nvSpPr>
          <p:spPr bwMode="auto">
            <a:xfrm>
              <a:off x="5076" y="531"/>
              <a:ext cx="277" cy="415"/>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46" name="Rectangle 42" descr="Parchment"/>
            <p:cNvSpPr>
              <a:spLocks noChangeArrowheads="1"/>
            </p:cNvSpPr>
            <p:nvPr/>
          </p:nvSpPr>
          <p:spPr bwMode="auto">
            <a:xfrm>
              <a:off x="5049" y="339"/>
              <a:ext cx="376" cy="163"/>
            </a:xfrm>
            <a:prstGeom prst="rect">
              <a:avLst/>
            </a:prstGeom>
            <a:noFill/>
            <a:ln w="9525">
              <a:noFill/>
              <a:miter lim="800000"/>
              <a:headEnd/>
              <a:tailEnd/>
            </a:ln>
          </p:spPr>
          <p:txBody>
            <a:bodyPr wrap="none" lIns="0" tIns="0" rIns="0" bIns="0">
              <a:prstTxWarp prst="textNoShape">
                <a:avLst/>
              </a:prstTxWarp>
              <a:spAutoFit/>
            </a:bodyPr>
            <a:lstStyle/>
            <a:p>
              <a:r>
                <a:rPr kumimoji="0" lang="en-US" sz="1500" b="0" dirty="0" smtClean="0">
                  <a:solidFill>
                    <a:srgbClr val="000000"/>
                  </a:solidFill>
                  <a:latin typeface="Times New Roman" pitchFamily="18" charset="0"/>
                  <a:cs typeface="Times New Roman" pitchFamily="18" charset="0"/>
                </a:rPr>
                <a:t>19.5%</a:t>
              </a:r>
              <a:endParaRPr kumimoji="0" lang="en-US" sz="1500" b="0" dirty="0">
                <a:latin typeface="Times New Roman" pitchFamily="18" charset="0"/>
                <a:cs typeface="Times New Roman" pitchFamily="18" charset="0"/>
              </a:endParaRPr>
            </a:p>
          </p:txBody>
        </p:sp>
      </p:grpSp>
      <p:sp>
        <p:nvSpPr>
          <p:cNvPr id="47" name="Rectangle 5"/>
          <p:cNvSpPr>
            <a:spLocks noChangeArrowheads="1"/>
          </p:cNvSpPr>
          <p:nvPr/>
        </p:nvSpPr>
        <p:spPr bwMode="auto">
          <a:xfrm>
            <a:off x="4464977" y="5391409"/>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1930</a:t>
            </a:r>
            <a:endParaRPr kumimoji="0" lang="en-US" sz="1500" b="0">
              <a:latin typeface="Times New Roman" pitchFamily="18" charset="0"/>
              <a:cs typeface="Times New Roman" pitchFamily="18" charset="0"/>
            </a:endParaRPr>
          </a:p>
        </p:txBody>
      </p:sp>
      <p:grpSp>
        <p:nvGrpSpPr>
          <p:cNvPr id="48" name="Group 62"/>
          <p:cNvGrpSpPr>
            <a:grpSpLocks/>
          </p:cNvGrpSpPr>
          <p:nvPr/>
        </p:nvGrpSpPr>
        <p:grpSpPr bwMode="auto">
          <a:xfrm>
            <a:off x="4479562" y="4863133"/>
            <a:ext cx="400844" cy="415564"/>
            <a:chOff x="1488" y="2476"/>
            <a:chExt cx="303" cy="338"/>
          </a:xfrm>
        </p:grpSpPr>
        <p:sp>
          <p:nvSpPr>
            <p:cNvPr id="49" name="Rectangle 19"/>
            <p:cNvSpPr>
              <a:spLocks noChangeArrowheads="1"/>
            </p:cNvSpPr>
            <p:nvPr/>
          </p:nvSpPr>
          <p:spPr bwMode="auto">
            <a:xfrm>
              <a:off x="1500" y="2722"/>
              <a:ext cx="278" cy="92"/>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50" name="Rectangle 22" descr="Parchment"/>
            <p:cNvSpPr>
              <a:spLocks noChangeArrowheads="1"/>
            </p:cNvSpPr>
            <p:nvPr/>
          </p:nvSpPr>
          <p:spPr bwMode="auto">
            <a:xfrm>
              <a:off x="1488" y="2476"/>
              <a:ext cx="303"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1.1%</a:t>
              </a:r>
              <a:endParaRPr kumimoji="0" lang="en-US" sz="1500" b="0">
                <a:latin typeface="Times New Roman" pitchFamily="18" charset="0"/>
                <a:cs typeface="Times New Roman" pitchFamily="18" charset="0"/>
              </a:endParaRPr>
            </a:p>
          </p:txBody>
        </p:sp>
        <p:sp>
          <p:nvSpPr>
            <p:cNvPr id="51" name="Rectangle 43"/>
            <p:cNvSpPr>
              <a:spLocks noChangeArrowheads="1"/>
            </p:cNvSpPr>
            <p:nvPr/>
          </p:nvSpPr>
          <p:spPr bwMode="auto">
            <a:xfrm>
              <a:off x="1499" y="2670"/>
              <a:ext cx="278" cy="23"/>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grpSp>
      <p:sp>
        <p:nvSpPr>
          <p:cNvPr id="52" name="Rectangle 6"/>
          <p:cNvSpPr>
            <a:spLocks noChangeArrowheads="1"/>
          </p:cNvSpPr>
          <p:nvPr/>
        </p:nvSpPr>
        <p:spPr bwMode="auto">
          <a:xfrm>
            <a:off x="4944997" y="5391409"/>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1940</a:t>
            </a:r>
            <a:endParaRPr kumimoji="0" lang="en-US" sz="1500" b="0">
              <a:latin typeface="Times New Roman" pitchFamily="18" charset="0"/>
              <a:cs typeface="Times New Roman" pitchFamily="18" charset="0"/>
            </a:endParaRPr>
          </a:p>
        </p:txBody>
      </p:sp>
      <p:grpSp>
        <p:nvGrpSpPr>
          <p:cNvPr id="53" name="Group 63"/>
          <p:cNvGrpSpPr>
            <a:grpSpLocks/>
          </p:cNvGrpSpPr>
          <p:nvPr/>
        </p:nvGrpSpPr>
        <p:grpSpPr bwMode="auto">
          <a:xfrm>
            <a:off x="4938290" y="4644285"/>
            <a:ext cx="400844" cy="634412"/>
            <a:chOff x="1897" y="2296"/>
            <a:chExt cx="303" cy="516"/>
          </a:xfrm>
        </p:grpSpPr>
        <p:sp>
          <p:nvSpPr>
            <p:cNvPr id="54" name="Rectangle 20"/>
            <p:cNvSpPr>
              <a:spLocks noChangeArrowheads="1"/>
            </p:cNvSpPr>
            <p:nvPr/>
          </p:nvSpPr>
          <p:spPr bwMode="auto">
            <a:xfrm>
              <a:off x="1917" y="2651"/>
              <a:ext cx="278" cy="161"/>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55" name="Rectangle 23" descr="Parchment"/>
            <p:cNvSpPr>
              <a:spLocks noChangeArrowheads="1"/>
            </p:cNvSpPr>
            <p:nvPr/>
          </p:nvSpPr>
          <p:spPr bwMode="auto">
            <a:xfrm>
              <a:off x="1897" y="2296"/>
              <a:ext cx="303"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2.6%</a:t>
              </a:r>
              <a:endParaRPr kumimoji="0" lang="en-US" sz="1500" b="0">
                <a:latin typeface="Times New Roman" pitchFamily="18" charset="0"/>
                <a:cs typeface="Times New Roman" pitchFamily="18" charset="0"/>
              </a:endParaRPr>
            </a:p>
          </p:txBody>
        </p:sp>
        <p:sp>
          <p:nvSpPr>
            <p:cNvPr id="56" name="Rectangle 44"/>
            <p:cNvSpPr>
              <a:spLocks noChangeArrowheads="1"/>
            </p:cNvSpPr>
            <p:nvPr/>
          </p:nvSpPr>
          <p:spPr bwMode="auto">
            <a:xfrm>
              <a:off x="1916" y="2490"/>
              <a:ext cx="279" cy="138"/>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grpSp>
      <p:sp>
        <p:nvSpPr>
          <p:cNvPr id="57" name="Rectangle 7"/>
          <p:cNvSpPr>
            <a:spLocks noChangeArrowheads="1"/>
          </p:cNvSpPr>
          <p:nvPr/>
        </p:nvSpPr>
        <p:spPr bwMode="auto">
          <a:xfrm>
            <a:off x="5409440" y="5391409"/>
            <a:ext cx="384721" cy="230832"/>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1950</a:t>
            </a:r>
            <a:endParaRPr kumimoji="0" lang="en-US" sz="1500" b="0">
              <a:latin typeface="Times New Roman" pitchFamily="18" charset="0"/>
              <a:cs typeface="Times New Roman" pitchFamily="18" charset="0"/>
            </a:endParaRPr>
          </a:p>
        </p:txBody>
      </p:sp>
      <p:grpSp>
        <p:nvGrpSpPr>
          <p:cNvPr id="58" name="Group 64"/>
          <p:cNvGrpSpPr>
            <a:grpSpLocks/>
          </p:cNvGrpSpPr>
          <p:nvPr/>
        </p:nvGrpSpPr>
        <p:grpSpPr bwMode="auto">
          <a:xfrm>
            <a:off x="5443511" y="4290193"/>
            <a:ext cx="400844" cy="988503"/>
            <a:chOff x="2323" y="2008"/>
            <a:chExt cx="303" cy="804"/>
          </a:xfrm>
        </p:grpSpPr>
        <p:sp>
          <p:nvSpPr>
            <p:cNvPr id="59" name="Rectangle 21"/>
            <p:cNvSpPr>
              <a:spLocks noChangeArrowheads="1"/>
            </p:cNvSpPr>
            <p:nvPr/>
          </p:nvSpPr>
          <p:spPr bwMode="auto">
            <a:xfrm>
              <a:off x="2329" y="2363"/>
              <a:ext cx="277" cy="449"/>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sp>
          <p:nvSpPr>
            <p:cNvPr id="60" name="Rectangle 24" descr="Parchment"/>
            <p:cNvSpPr>
              <a:spLocks noChangeArrowheads="1"/>
            </p:cNvSpPr>
            <p:nvPr/>
          </p:nvSpPr>
          <p:spPr bwMode="auto">
            <a:xfrm>
              <a:off x="2323" y="2008"/>
              <a:ext cx="303" cy="145"/>
            </a:xfrm>
            <a:prstGeom prst="rect">
              <a:avLst/>
            </a:prstGeom>
            <a:noFill/>
            <a:ln w="9525">
              <a:noFill/>
              <a:miter lim="800000"/>
              <a:headEnd/>
              <a:tailEnd/>
            </a:ln>
          </p:spPr>
          <p:txBody>
            <a:bodyPr wrap="none" lIns="0" tIns="0" rIns="0" bIns="0">
              <a:prstTxWarp prst="textNoShape">
                <a:avLst/>
              </a:prstTxWarp>
              <a:spAutoFit/>
            </a:bodyPr>
            <a:lstStyle/>
            <a:p>
              <a:r>
                <a:rPr kumimoji="0" lang="en-US" sz="1500" b="0">
                  <a:solidFill>
                    <a:srgbClr val="000000"/>
                  </a:solidFill>
                  <a:latin typeface="Times New Roman" pitchFamily="18" charset="0"/>
                  <a:cs typeface="Times New Roman" pitchFamily="18" charset="0"/>
                </a:rPr>
                <a:t>5.1%</a:t>
              </a:r>
              <a:endParaRPr kumimoji="0" lang="en-US" sz="1500" b="0">
                <a:latin typeface="Times New Roman" pitchFamily="18" charset="0"/>
                <a:cs typeface="Times New Roman" pitchFamily="18" charset="0"/>
              </a:endParaRPr>
            </a:p>
          </p:txBody>
        </p:sp>
        <p:sp>
          <p:nvSpPr>
            <p:cNvPr id="61" name="Rectangle 45"/>
            <p:cNvSpPr>
              <a:spLocks noChangeArrowheads="1"/>
            </p:cNvSpPr>
            <p:nvPr/>
          </p:nvSpPr>
          <p:spPr bwMode="auto">
            <a:xfrm>
              <a:off x="2330" y="2198"/>
              <a:ext cx="279" cy="138"/>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endParaRPr lang="en-US" sz="1500">
                <a:latin typeface="Times New Roman" pitchFamily="18" charset="0"/>
                <a:cs typeface="Times New Roman" pitchFamily="18" charset="0"/>
              </a:endParaRPr>
            </a:p>
          </p:txBody>
        </p:sp>
      </p:grpSp>
      <p:grpSp>
        <p:nvGrpSpPr>
          <p:cNvPr id="62" name="Group 61"/>
          <p:cNvGrpSpPr>
            <a:grpSpLocks/>
          </p:cNvGrpSpPr>
          <p:nvPr/>
        </p:nvGrpSpPr>
        <p:grpSpPr bwMode="auto">
          <a:xfrm>
            <a:off x="4479562" y="2230353"/>
            <a:ext cx="2473325" cy="246063"/>
            <a:chOff x="1470" y="1155"/>
            <a:chExt cx="1558" cy="155"/>
          </a:xfrm>
        </p:grpSpPr>
        <p:sp>
          <p:nvSpPr>
            <p:cNvPr id="63" name="Rectangle 57"/>
            <p:cNvSpPr>
              <a:spLocks noChangeArrowheads="1"/>
            </p:cNvSpPr>
            <p:nvPr/>
          </p:nvSpPr>
          <p:spPr bwMode="auto">
            <a:xfrm>
              <a:off x="1470" y="1169"/>
              <a:ext cx="138" cy="138"/>
            </a:xfrm>
            <a:prstGeom prst="rect">
              <a:avLst/>
            </a:prstGeom>
            <a:solidFill>
              <a:srgbClr val="527FC2"/>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4" name="Rectangle 58" descr="Parchment"/>
            <p:cNvSpPr>
              <a:spLocks noChangeArrowheads="1"/>
            </p:cNvSpPr>
            <p:nvPr/>
          </p:nvSpPr>
          <p:spPr bwMode="auto">
            <a:xfrm>
              <a:off x="1650" y="1155"/>
              <a:ext cx="137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i="1">
                  <a:solidFill>
                    <a:srgbClr val="000000"/>
                  </a:solidFill>
                  <a:latin typeface="Times New Roman" pitchFamily="18" charset="0"/>
                  <a:cs typeface="Times New Roman" pitchFamily="18" charset="0"/>
                </a:rPr>
                <a:t>State &amp; local governments</a:t>
              </a:r>
              <a:endParaRPr kumimoji="0" lang="en-US" sz="1600" b="0" i="1">
                <a:latin typeface="Times New Roman" pitchFamily="18" charset="0"/>
                <a:cs typeface="Times New Roman" pitchFamily="18" charset="0"/>
              </a:endParaRPr>
            </a:p>
          </p:txBody>
        </p:sp>
      </p:grpSp>
      <p:grpSp>
        <p:nvGrpSpPr>
          <p:cNvPr id="65" name="Group 60"/>
          <p:cNvGrpSpPr>
            <a:grpSpLocks/>
          </p:cNvGrpSpPr>
          <p:nvPr/>
        </p:nvGrpSpPr>
        <p:grpSpPr bwMode="auto">
          <a:xfrm>
            <a:off x="4481150" y="2506574"/>
            <a:ext cx="1955800" cy="249238"/>
            <a:chOff x="1471" y="1329"/>
            <a:chExt cx="1232" cy="157"/>
          </a:xfrm>
        </p:grpSpPr>
        <p:sp>
          <p:nvSpPr>
            <p:cNvPr id="66" name="Rectangle 56"/>
            <p:cNvSpPr>
              <a:spLocks noChangeArrowheads="1"/>
            </p:cNvSpPr>
            <p:nvPr/>
          </p:nvSpPr>
          <p:spPr bwMode="auto">
            <a:xfrm>
              <a:off x="1471" y="1348"/>
              <a:ext cx="138" cy="138"/>
            </a:xfrm>
            <a:prstGeom prst="rect">
              <a:avLst/>
            </a:prstGeom>
            <a:solidFill>
              <a:srgbClr val="CFA577"/>
            </a:solidFill>
            <a:ln w="1905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7" name="Rectangle 59" descr="Parchment"/>
            <p:cNvSpPr>
              <a:spLocks noChangeArrowheads="1"/>
            </p:cNvSpPr>
            <p:nvPr/>
          </p:nvSpPr>
          <p:spPr bwMode="auto">
            <a:xfrm>
              <a:off x="1650" y="1329"/>
              <a:ext cx="1053"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i="1">
                  <a:solidFill>
                    <a:srgbClr val="000000"/>
                  </a:solidFill>
                  <a:latin typeface="Times New Roman" pitchFamily="18" charset="0"/>
                  <a:cs typeface="Times New Roman" pitchFamily="18" charset="0"/>
                </a:rPr>
                <a:t>Federal government</a:t>
              </a:r>
              <a:endParaRPr kumimoji="0" lang="en-US" sz="1600" b="0" i="1">
                <a:latin typeface="Times New Roman" pitchFamily="18" charset="0"/>
                <a:cs typeface="Times New Roman" pitchFamily="18" charset="0"/>
              </a:endParaRPr>
            </a:p>
          </p:txBody>
        </p:sp>
      </p:grpSp>
    </p:spTree>
    <p:extLst>
      <p:ext uri="{BB962C8B-B14F-4D97-AF65-F5344CB8AC3E}">
        <p14:creationId xmlns:p14="http://schemas.microsoft.com/office/powerpoint/2010/main" val="28220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1" dur="500"/>
                                        <p:tgtEl>
                                          <p:spTgt spid="7">
                                            <p:txEl>
                                              <p:pRg st="1" end="1"/>
                                            </p:txEl>
                                          </p:spTgt>
                                        </p:tgtEl>
                                      </p:cBhvr>
                                    </p:animEffect>
                                  </p:childTnLst>
                                </p:cTn>
                              </p:par>
                            </p:childTnLst>
                          </p:cTn>
                        </p:par>
                        <p:par>
                          <p:cTn id="12" fill="hold">
                            <p:stCondLst>
                              <p:cond delay="1000"/>
                            </p:stCondLst>
                            <p:childTnLst>
                              <p:par>
                                <p:cTn id="13" presetID="17" presetClass="entr" presetSubtype="4" fill="hold" nodeType="after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p:cTn id="15" dur="500" fill="hold"/>
                                        <p:tgtEl>
                                          <p:spTgt spid="48"/>
                                        </p:tgtEl>
                                        <p:attrNameLst>
                                          <p:attrName>ppt_x</p:attrName>
                                        </p:attrNameLst>
                                      </p:cBhvr>
                                      <p:tavLst>
                                        <p:tav tm="0">
                                          <p:val>
                                            <p:strVal val="#ppt_x"/>
                                          </p:val>
                                        </p:tav>
                                        <p:tav tm="100000">
                                          <p:val>
                                            <p:strVal val="#ppt_x"/>
                                          </p:val>
                                        </p:tav>
                                      </p:tavLst>
                                    </p:anim>
                                    <p:anim calcmode="lin" valueType="num">
                                      <p:cBhvr>
                                        <p:cTn id="16" dur="500" fill="hold"/>
                                        <p:tgtEl>
                                          <p:spTgt spid="48"/>
                                        </p:tgtEl>
                                        <p:attrNameLst>
                                          <p:attrName>ppt_y</p:attrName>
                                        </p:attrNameLst>
                                      </p:cBhvr>
                                      <p:tavLst>
                                        <p:tav tm="0">
                                          <p:val>
                                            <p:strVal val="#ppt_y+#ppt_h/2"/>
                                          </p:val>
                                        </p:tav>
                                        <p:tav tm="100000">
                                          <p:val>
                                            <p:strVal val="#ppt_y"/>
                                          </p:val>
                                        </p:tav>
                                      </p:tavLst>
                                    </p:anim>
                                    <p:anim calcmode="lin" valueType="num">
                                      <p:cBhvr>
                                        <p:cTn id="17" dur="500" fill="hold"/>
                                        <p:tgtEl>
                                          <p:spTgt spid="48"/>
                                        </p:tgtEl>
                                        <p:attrNameLst>
                                          <p:attrName>ppt_w</p:attrName>
                                        </p:attrNameLst>
                                      </p:cBhvr>
                                      <p:tavLst>
                                        <p:tav tm="0">
                                          <p:val>
                                            <p:strVal val="#ppt_w"/>
                                          </p:val>
                                        </p:tav>
                                        <p:tav tm="100000">
                                          <p:val>
                                            <p:strVal val="#ppt_w"/>
                                          </p:val>
                                        </p:tav>
                                      </p:tavLst>
                                    </p:anim>
                                    <p:anim calcmode="lin" valueType="num">
                                      <p:cBhvr>
                                        <p:cTn id="18" dur="500" fill="hold"/>
                                        <p:tgtEl>
                                          <p:spTgt spid="48"/>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7" presetClass="entr" presetSubtype="4" fill="hold"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p:cTn id="22" dur="500" fill="hold"/>
                                        <p:tgtEl>
                                          <p:spTgt spid="53"/>
                                        </p:tgtEl>
                                        <p:attrNameLst>
                                          <p:attrName>ppt_x</p:attrName>
                                        </p:attrNameLst>
                                      </p:cBhvr>
                                      <p:tavLst>
                                        <p:tav tm="0">
                                          <p:val>
                                            <p:strVal val="#ppt_x"/>
                                          </p:val>
                                        </p:tav>
                                        <p:tav tm="100000">
                                          <p:val>
                                            <p:strVal val="#ppt_x"/>
                                          </p:val>
                                        </p:tav>
                                      </p:tavLst>
                                    </p:anim>
                                    <p:anim calcmode="lin" valueType="num">
                                      <p:cBhvr>
                                        <p:cTn id="23" dur="500" fill="hold"/>
                                        <p:tgtEl>
                                          <p:spTgt spid="53"/>
                                        </p:tgtEl>
                                        <p:attrNameLst>
                                          <p:attrName>ppt_y</p:attrName>
                                        </p:attrNameLst>
                                      </p:cBhvr>
                                      <p:tavLst>
                                        <p:tav tm="0">
                                          <p:val>
                                            <p:strVal val="#ppt_y+#ppt_h/2"/>
                                          </p:val>
                                        </p:tav>
                                        <p:tav tm="100000">
                                          <p:val>
                                            <p:strVal val="#ppt_y"/>
                                          </p:val>
                                        </p:tav>
                                      </p:tavLst>
                                    </p:anim>
                                    <p:anim calcmode="lin" valueType="num">
                                      <p:cBhvr>
                                        <p:cTn id="24" dur="500" fill="hold"/>
                                        <p:tgtEl>
                                          <p:spTgt spid="53"/>
                                        </p:tgtEl>
                                        <p:attrNameLst>
                                          <p:attrName>ppt_w</p:attrName>
                                        </p:attrNameLst>
                                      </p:cBhvr>
                                      <p:tavLst>
                                        <p:tav tm="0">
                                          <p:val>
                                            <p:strVal val="#ppt_w"/>
                                          </p:val>
                                        </p:tav>
                                        <p:tav tm="100000">
                                          <p:val>
                                            <p:strVal val="#ppt_w"/>
                                          </p:val>
                                        </p:tav>
                                      </p:tavLst>
                                    </p:anim>
                                    <p:anim calcmode="lin" valueType="num">
                                      <p:cBhvr>
                                        <p:cTn id="25" dur="500" fill="hold"/>
                                        <p:tgtEl>
                                          <p:spTgt spid="53"/>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7" presetClass="entr" presetSubtype="4" fill="hold" nodeType="after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p:cTn id="29" dur="500" fill="hold"/>
                                        <p:tgtEl>
                                          <p:spTgt spid="58"/>
                                        </p:tgtEl>
                                        <p:attrNameLst>
                                          <p:attrName>ppt_x</p:attrName>
                                        </p:attrNameLst>
                                      </p:cBhvr>
                                      <p:tavLst>
                                        <p:tav tm="0">
                                          <p:val>
                                            <p:strVal val="#ppt_x"/>
                                          </p:val>
                                        </p:tav>
                                        <p:tav tm="100000">
                                          <p:val>
                                            <p:strVal val="#ppt_x"/>
                                          </p:val>
                                        </p:tav>
                                      </p:tavLst>
                                    </p:anim>
                                    <p:anim calcmode="lin" valueType="num">
                                      <p:cBhvr>
                                        <p:cTn id="30" dur="500" fill="hold"/>
                                        <p:tgtEl>
                                          <p:spTgt spid="58"/>
                                        </p:tgtEl>
                                        <p:attrNameLst>
                                          <p:attrName>ppt_y</p:attrName>
                                        </p:attrNameLst>
                                      </p:cBhvr>
                                      <p:tavLst>
                                        <p:tav tm="0">
                                          <p:val>
                                            <p:strVal val="#ppt_y+#ppt_h/2"/>
                                          </p:val>
                                        </p:tav>
                                        <p:tav tm="100000">
                                          <p:val>
                                            <p:strVal val="#ppt_y"/>
                                          </p:val>
                                        </p:tav>
                                      </p:tavLst>
                                    </p:anim>
                                    <p:anim calcmode="lin" valueType="num">
                                      <p:cBhvr>
                                        <p:cTn id="31" dur="500" fill="hold"/>
                                        <p:tgtEl>
                                          <p:spTgt spid="58"/>
                                        </p:tgtEl>
                                        <p:attrNameLst>
                                          <p:attrName>ppt_w</p:attrName>
                                        </p:attrNameLst>
                                      </p:cBhvr>
                                      <p:tavLst>
                                        <p:tav tm="0">
                                          <p:val>
                                            <p:strVal val="#ppt_w"/>
                                          </p:val>
                                        </p:tav>
                                        <p:tav tm="100000">
                                          <p:val>
                                            <p:strVal val="#ppt_w"/>
                                          </p:val>
                                        </p:tav>
                                      </p:tavLst>
                                    </p:anim>
                                    <p:anim calcmode="lin" valueType="num">
                                      <p:cBhvr>
                                        <p:cTn id="32" dur="500" fill="hold"/>
                                        <p:tgtEl>
                                          <p:spTgt spid="58"/>
                                        </p:tgtEl>
                                        <p:attrNameLst>
                                          <p:attrName>ppt_h</p:attrName>
                                        </p:attrNameLst>
                                      </p:cBhvr>
                                      <p:tavLst>
                                        <p:tav tm="0">
                                          <p:val>
                                            <p:fltVal val="0"/>
                                          </p:val>
                                        </p:tav>
                                        <p:tav tm="100000">
                                          <p:val>
                                            <p:strVal val="#ppt_h"/>
                                          </p:val>
                                        </p:tav>
                                      </p:tavLst>
                                    </p:anim>
                                  </p:childTnLst>
                                </p:cTn>
                              </p:par>
                            </p:childTnLst>
                          </p:cTn>
                        </p:par>
                        <p:par>
                          <p:cTn id="33" fill="hold">
                            <p:stCondLst>
                              <p:cond delay="2500"/>
                            </p:stCondLst>
                            <p:childTnLst>
                              <p:par>
                                <p:cTn id="34" presetID="17" presetClass="entr" presetSubtype="4"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ppt_x</p:attrName>
                                        </p:attrNameLst>
                                      </p:cBhvr>
                                      <p:tavLst>
                                        <p:tav tm="0">
                                          <p:val>
                                            <p:strVal val="#ppt_x"/>
                                          </p:val>
                                        </p:tav>
                                        <p:tav tm="100000">
                                          <p:val>
                                            <p:strVal val="#ppt_x"/>
                                          </p:val>
                                        </p:tav>
                                      </p:tavLst>
                                    </p:anim>
                                    <p:anim calcmode="lin" valueType="num">
                                      <p:cBhvr>
                                        <p:cTn id="37" dur="500" fill="hold"/>
                                        <p:tgtEl>
                                          <p:spTgt spid="18"/>
                                        </p:tgtEl>
                                        <p:attrNameLst>
                                          <p:attrName>ppt_y</p:attrName>
                                        </p:attrNameLst>
                                      </p:cBhvr>
                                      <p:tavLst>
                                        <p:tav tm="0">
                                          <p:val>
                                            <p:strVal val="#ppt_y+#ppt_h/2"/>
                                          </p:val>
                                        </p:tav>
                                        <p:tav tm="100000">
                                          <p:val>
                                            <p:strVal val="#ppt_y"/>
                                          </p:val>
                                        </p:tav>
                                      </p:tavLst>
                                    </p:anim>
                                    <p:anim calcmode="lin" valueType="num">
                                      <p:cBhvr>
                                        <p:cTn id="38" dur="500" fill="hold"/>
                                        <p:tgtEl>
                                          <p:spTgt spid="18"/>
                                        </p:tgtEl>
                                        <p:attrNameLst>
                                          <p:attrName>ppt_w</p:attrName>
                                        </p:attrNameLst>
                                      </p:cBhvr>
                                      <p:tavLst>
                                        <p:tav tm="0">
                                          <p:val>
                                            <p:strVal val="#ppt_w"/>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childTnLst>
                                </p:cTn>
                              </p:par>
                            </p:childTnLst>
                          </p:cTn>
                        </p:par>
                        <p:par>
                          <p:cTn id="40" fill="hold">
                            <p:stCondLst>
                              <p:cond delay="3000"/>
                            </p:stCondLst>
                            <p:childTnLst>
                              <p:par>
                                <p:cTn id="41" presetID="17" presetClass="entr" presetSubtype="4"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ppt_x</p:attrName>
                                        </p:attrNameLst>
                                      </p:cBhvr>
                                      <p:tavLst>
                                        <p:tav tm="0">
                                          <p:val>
                                            <p:strVal val="#ppt_x"/>
                                          </p:val>
                                        </p:tav>
                                        <p:tav tm="100000">
                                          <p:val>
                                            <p:strVal val="#ppt_x"/>
                                          </p:val>
                                        </p:tav>
                                      </p:tavLst>
                                    </p:anim>
                                    <p:anim calcmode="lin" valueType="num">
                                      <p:cBhvr>
                                        <p:cTn id="44" dur="500" fill="hold"/>
                                        <p:tgtEl>
                                          <p:spTgt spid="23"/>
                                        </p:tgtEl>
                                        <p:attrNameLst>
                                          <p:attrName>ppt_y</p:attrName>
                                        </p:attrNameLst>
                                      </p:cBhvr>
                                      <p:tavLst>
                                        <p:tav tm="0">
                                          <p:val>
                                            <p:strVal val="#ppt_y+#ppt_h/2"/>
                                          </p:val>
                                        </p:tav>
                                        <p:tav tm="100000">
                                          <p:val>
                                            <p:strVal val="#ppt_y"/>
                                          </p:val>
                                        </p:tav>
                                      </p:tavLst>
                                    </p:anim>
                                    <p:anim calcmode="lin" valueType="num">
                                      <p:cBhvr>
                                        <p:cTn id="45" dur="500" fill="hold"/>
                                        <p:tgtEl>
                                          <p:spTgt spid="23"/>
                                        </p:tgtEl>
                                        <p:attrNameLst>
                                          <p:attrName>ppt_w</p:attrName>
                                        </p:attrNameLst>
                                      </p:cBhvr>
                                      <p:tavLst>
                                        <p:tav tm="0">
                                          <p:val>
                                            <p:strVal val="#ppt_w"/>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childTnLst>
                                </p:cTn>
                              </p:par>
                            </p:childTnLst>
                          </p:cTn>
                        </p:par>
                        <p:par>
                          <p:cTn id="47" fill="hold">
                            <p:stCondLst>
                              <p:cond delay="3500"/>
                            </p:stCondLst>
                            <p:childTnLst>
                              <p:par>
                                <p:cTn id="48" presetID="17" presetClass="entr" presetSubtype="4" fill="hold" nodeType="after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p:cTn id="50" dur="500" fill="hold"/>
                                        <p:tgtEl>
                                          <p:spTgt spid="28"/>
                                        </p:tgtEl>
                                        <p:attrNameLst>
                                          <p:attrName>ppt_x</p:attrName>
                                        </p:attrNameLst>
                                      </p:cBhvr>
                                      <p:tavLst>
                                        <p:tav tm="0">
                                          <p:val>
                                            <p:strVal val="#ppt_x"/>
                                          </p:val>
                                        </p:tav>
                                        <p:tav tm="100000">
                                          <p:val>
                                            <p:strVal val="#ppt_x"/>
                                          </p:val>
                                        </p:tav>
                                      </p:tavLst>
                                    </p:anim>
                                    <p:anim calcmode="lin" valueType="num">
                                      <p:cBhvr>
                                        <p:cTn id="51" dur="500" fill="hold"/>
                                        <p:tgtEl>
                                          <p:spTgt spid="28"/>
                                        </p:tgtEl>
                                        <p:attrNameLst>
                                          <p:attrName>ppt_y</p:attrName>
                                        </p:attrNameLst>
                                      </p:cBhvr>
                                      <p:tavLst>
                                        <p:tav tm="0">
                                          <p:val>
                                            <p:strVal val="#ppt_y+#ppt_h/2"/>
                                          </p:val>
                                        </p:tav>
                                        <p:tav tm="100000">
                                          <p:val>
                                            <p:strVal val="#ppt_y"/>
                                          </p:val>
                                        </p:tav>
                                      </p:tavLst>
                                    </p:anim>
                                    <p:anim calcmode="lin" valueType="num">
                                      <p:cBhvr>
                                        <p:cTn id="52" dur="500" fill="hold"/>
                                        <p:tgtEl>
                                          <p:spTgt spid="28"/>
                                        </p:tgtEl>
                                        <p:attrNameLst>
                                          <p:attrName>ppt_w</p:attrName>
                                        </p:attrNameLst>
                                      </p:cBhvr>
                                      <p:tavLst>
                                        <p:tav tm="0">
                                          <p:val>
                                            <p:strVal val="#ppt_w"/>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childTnLst>
                                </p:cTn>
                              </p:par>
                            </p:childTnLst>
                          </p:cTn>
                        </p:par>
                        <p:par>
                          <p:cTn id="54" fill="hold">
                            <p:stCondLst>
                              <p:cond delay="4000"/>
                            </p:stCondLst>
                            <p:childTnLst>
                              <p:par>
                                <p:cTn id="55" presetID="17" presetClass="entr" presetSubtype="4"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 calcmode="lin" valueType="num">
                                      <p:cBhvr>
                                        <p:cTn id="57" dur="500" fill="hold"/>
                                        <p:tgtEl>
                                          <p:spTgt spid="33"/>
                                        </p:tgtEl>
                                        <p:attrNameLst>
                                          <p:attrName>ppt_x</p:attrName>
                                        </p:attrNameLst>
                                      </p:cBhvr>
                                      <p:tavLst>
                                        <p:tav tm="0">
                                          <p:val>
                                            <p:strVal val="#ppt_x"/>
                                          </p:val>
                                        </p:tav>
                                        <p:tav tm="100000">
                                          <p:val>
                                            <p:strVal val="#ppt_x"/>
                                          </p:val>
                                        </p:tav>
                                      </p:tavLst>
                                    </p:anim>
                                    <p:anim calcmode="lin" valueType="num">
                                      <p:cBhvr>
                                        <p:cTn id="58" dur="500" fill="hold"/>
                                        <p:tgtEl>
                                          <p:spTgt spid="33"/>
                                        </p:tgtEl>
                                        <p:attrNameLst>
                                          <p:attrName>ppt_y</p:attrName>
                                        </p:attrNameLst>
                                      </p:cBhvr>
                                      <p:tavLst>
                                        <p:tav tm="0">
                                          <p:val>
                                            <p:strVal val="#ppt_y+#ppt_h/2"/>
                                          </p:val>
                                        </p:tav>
                                        <p:tav tm="100000">
                                          <p:val>
                                            <p:strVal val="#ppt_y"/>
                                          </p:val>
                                        </p:tav>
                                      </p:tavLst>
                                    </p:anim>
                                    <p:anim calcmode="lin" valueType="num">
                                      <p:cBhvr>
                                        <p:cTn id="59" dur="500" fill="hold"/>
                                        <p:tgtEl>
                                          <p:spTgt spid="33"/>
                                        </p:tgtEl>
                                        <p:attrNameLst>
                                          <p:attrName>ppt_w</p:attrName>
                                        </p:attrNameLst>
                                      </p:cBhvr>
                                      <p:tavLst>
                                        <p:tav tm="0">
                                          <p:val>
                                            <p:strVal val="#ppt_w"/>
                                          </p:val>
                                        </p:tav>
                                        <p:tav tm="100000">
                                          <p:val>
                                            <p:strVal val="#ppt_w"/>
                                          </p:val>
                                        </p:tav>
                                      </p:tavLst>
                                    </p:anim>
                                    <p:anim calcmode="lin" valueType="num">
                                      <p:cBhvr>
                                        <p:cTn id="60" dur="500" fill="hold"/>
                                        <p:tgtEl>
                                          <p:spTgt spid="33"/>
                                        </p:tgtEl>
                                        <p:attrNameLst>
                                          <p:attrName>ppt_h</p:attrName>
                                        </p:attrNameLst>
                                      </p:cBhvr>
                                      <p:tavLst>
                                        <p:tav tm="0">
                                          <p:val>
                                            <p:fltVal val="0"/>
                                          </p:val>
                                        </p:tav>
                                        <p:tav tm="100000">
                                          <p:val>
                                            <p:strVal val="#ppt_h"/>
                                          </p:val>
                                        </p:tav>
                                      </p:tavLst>
                                    </p:anim>
                                  </p:childTnLst>
                                </p:cTn>
                              </p:par>
                            </p:childTnLst>
                          </p:cTn>
                        </p:par>
                        <p:par>
                          <p:cTn id="61" fill="hold">
                            <p:stCondLst>
                              <p:cond delay="4500"/>
                            </p:stCondLst>
                            <p:childTnLst>
                              <p:par>
                                <p:cTn id="62" presetID="17" presetClass="entr" presetSubtype="4" fill="hold" nodeType="after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p:cTn id="64" dur="500" fill="hold"/>
                                        <p:tgtEl>
                                          <p:spTgt spid="38"/>
                                        </p:tgtEl>
                                        <p:attrNameLst>
                                          <p:attrName>ppt_x</p:attrName>
                                        </p:attrNameLst>
                                      </p:cBhvr>
                                      <p:tavLst>
                                        <p:tav tm="0">
                                          <p:val>
                                            <p:strVal val="#ppt_x"/>
                                          </p:val>
                                        </p:tav>
                                        <p:tav tm="100000">
                                          <p:val>
                                            <p:strVal val="#ppt_x"/>
                                          </p:val>
                                        </p:tav>
                                      </p:tavLst>
                                    </p:anim>
                                    <p:anim calcmode="lin" valueType="num">
                                      <p:cBhvr>
                                        <p:cTn id="65" dur="500" fill="hold"/>
                                        <p:tgtEl>
                                          <p:spTgt spid="38"/>
                                        </p:tgtEl>
                                        <p:attrNameLst>
                                          <p:attrName>ppt_y</p:attrName>
                                        </p:attrNameLst>
                                      </p:cBhvr>
                                      <p:tavLst>
                                        <p:tav tm="0">
                                          <p:val>
                                            <p:strVal val="#ppt_y+#ppt_h/2"/>
                                          </p:val>
                                        </p:tav>
                                        <p:tav tm="100000">
                                          <p:val>
                                            <p:strVal val="#ppt_y"/>
                                          </p:val>
                                        </p:tav>
                                      </p:tavLst>
                                    </p:anim>
                                    <p:anim calcmode="lin" valueType="num">
                                      <p:cBhvr>
                                        <p:cTn id="66" dur="500" fill="hold"/>
                                        <p:tgtEl>
                                          <p:spTgt spid="38"/>
                                        </p:tgtEl>
                                        <p:attrNameLst>
                                          <p:attrName>ppt_w</p:attrName>
                                        </p:attrNameLst>
                                      </p:cBhvr>
                                      <p:tavLst>
                                        <p:tav tm="0">
                                          <p:val>
                                            <p:strVal val="#ppt_w"/>
                                          </p:val>
                                        </p:tav>
                                        <p:tav tm="100000">
                                          <p:val>
                                            <p:strVal val="#ppt_w"/>
                                          </p:val>
                                        </p:tav>
                                      </p:tavLst>
                                    </p:anim>
                                    <p:anim calcmode="lin" valueType="num">
                                      <p:cBhvr>
                                        <p:cTn id="67" dur="500" fill="hold"/>
                                        <p:tgtEl>
                                          <p:spTgt spid="38"/>
                                        </p:tgtEl>
                                        <p:attrNameLst>
                                          <p:attrName>ppt_h</p:attrName>
                                        </p:attrNameLst>
                                      </p:cBhvr>
                                      <p:tavLst>
                                        <p:tav tm="0">
                                          <p:val>
                                            <p:fltVal val="0"/>
                                          </p:val>
                                        </p:tav>
                                        <p:tav tm="100000">
                                          <p:val>
                                            <p:strVal val="#ppt_h"/>
                                          </p:val>
                                        </p:tav>
                                      </p:tavLst>
                                    </p:anim>
                                  </p:childTnLst>
                                </p:cTn>
                              </p:par>
                            </p:childTnLst>
                          </p:cTn>
                        </p:par>
                        <p:par>
                          <p:cTn id="68" fill="hold">
                            <p:stCondLst>
                              <p:cond delay="5000"/>
                            </p:stCondLst>
                            <p:childTnLst>
                              <p:par>
                                <p:cTn id="69" presetID="17" presetClass="entr" presetSubtype="4" fill="hold" nodeType="after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p:cTn id="71" dur="500" fill="hold"/>
                                        <p:tgtEl>
                                          <p:spTgt spid="43"/>
                                        </p:tgtEl>
                                        <p:attrNameLst>
                                          <p:attrName>ppt_x</p:attrName>
                                        </p:attrNameLst>
                                      </p:cBhvr>
                                      <p:tavLst>
                                        <p:tav tm="0">
                                          <p:val>
                                            <p:strVal val="#ppt_x"/>
                                          </p:val>
                                        </p:tav>
                                        <p:tav tm="100000">
                                          <p:val>
                                            <p:strVal val="#ppt_x"/>
                                          </p:val>
                                        </p:tav>
                                      </p:tavLst>
                                    </p:anim>
                                    <p:anim calcmode="lin" valueType="num">
                                      <p:cBhvr>
                                        <p:cTn id="72" dur="500" fill="hold"/>
                                        <p:tgtEl>
                                          <p:spTgt spid="43"/>
                                        </p:tgtEl>
                                        <p:attrNameLst>
                                          <p:attrName>ppt_y</p:attrName>
                                        </p:attrNameLst>
                                      </p:cBhvr>
                                      <p:tavLst>
                                        <p:tav tm="0">
                                          <p:val>
                                            <p:strVal val="#ppt_y+#ppt_h/2"/>
                                          </p:val>
                                        </p:tav>
                                        <p:tav tm="100000">
                                          <p:val>
                                            <p:strVal val="#ppt_y"/>
                                          </p:val>
                                        </p:tav>
                                      </p:tavLst>
                                    </p:anim>
                                    <p:anim calcmode="lin" valueType="num">
                                      <p:cBhvr>
                                        <p:cTn id="73" dur="500" fill="hold"/>
                                        <p:tgtEl>
                                          <p:spTgt spid="43"/>
                                        </p:tgtEl>
                                        <p:attrNameLst>
                                          <p:attrName>ppt_w</p:attrName>
                                        </p:attrNameLst>
                                      </p:cBhvr>
                                      <p:tavLst>
                                        <p:tav tm="0">
                                          <p:val>
                                            <p:strVal val="#ppt_w"/>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Differences and Similarities Between Government and Markets</a:t>
            </a:r>
          </a:p>
        </p:txBody>
      </p:sp>
    </p:spTree>
    <p:extLst>
      <p:ext uri="{BB962C8B-B14F-4D97-AF65-F5344CB8AC3E}">
        <p14:creationId xmlns:p14="http://schemas.microsoft.com/office/powerpoint/2010/main" val="1473484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0061"/>
            <a:ext cx="8904855" cy="1232536"/>
          </a:xfrm>
        </p:spPr>
        <p:txBody>
          <a:bodyPr/>
          <a:lstStyle/>
          <a:p>
            <a:r>
              <a:rPr lang="en-US" dirty="0"/>
              <a:t>Differences and Similarities Between</a:t>
            </a:r>
            <a:br>
              <a:rPr lang="en-US" dirty="0"/>
            </a:br>
            <a:r>
              <a:rPr lang="en-US" dirty="0"/>
              <a:t>Government and Markets</a:t>
            </a:r>
          </a:p>
        </p:txBody>
      </p:sp>
      <p:sp>
        <p:nvSpPr>
          <p:cNvPr id="3" name="Content Placeholder 2"/>
          <p:cNvSpPr>
            <a:spLocks noGrp="1"/>
          </p:cNvSpPr>
          <p:nvPr>
            <p:ph idx="1"/>
          </p:nvPr>
        </p:nvSpPr>
        <p:spPr>
          <a:xfrm>
            <a:off x="140675" y="1557464"/>
            <a:ext cx="8801847" cy="3967672"/>
          </a:xfrm>
        </p:spPr>
        <p:txBody>
          <a:bodyPr/>
          <a:lstStyle/>
          <a:p>
            <a:r>
              <a:rPr lang="en-US" sz="2600" dirty="0">
                <a:solidFill>
                  <a:srgbClr val="32302A"/>
                </a:solidFill>
              </a:rPr>
              <a:t>Competitive behavior is present in both the market </a:t>
            </a:r>
            <a:r>
              <a:rPr lang="en-US" sz="2600" dirty="0" smtClean="0">
                <a:solidFill>
                  <a:srgbClr val="32302A"/>
                </a:solidFill>
              </a:rPr>
              <a:t>and </a:t>
            </a:r>
            <a:r>
              <a:rPr lang="en-US" sz="2600" dirty="0">
                <a:solidFill>
                  <a:srgbClr val="32302A"/>
                </a:solidFill>
              </a:rPr>
              <a:t>public sectors</a:t>
            </a:r>
            <a:r>
              <a:rPr lang="en-US" sz="2600" dirty="0" smtClean="0">
                <a:solidFill>
                  <a:srgbClr val="32302A"/>
                </a:solidFill>
              </a:rPr>
              <a:t>.</a:t>
            </a:r>
          </a:p>
          <a:p>
            <a:r>
              <a:rPr lang="en-US" sz="2600" dirty="0">
                <a:solidFill>
                  <a:srgbClr val="32302A"/>
                </a:solidFill>
              </a:rPr>
              <a:t>Public sector organization can break the </a:t>
            </a:r>
            <a:r>
              <a:rPr lang="en-US" sz="2600" dirty="0" smtClean="0">
                <a:solidFill>
                  <a:srgbClr val="32302A"/>
                </a:solidFill>
              </a:rPr>
              <a:t>individual consumption-payment </a:t>
            </a:r>
            <a:r>
              <a:rPr lang="en-US" sz="2600" dirty="0">
                <a:solidFill>
                  <a:srgbClr val="32302A"/>
                </a:solidFill>
              </a:rPr>
              <a:t>link.	</a:t>
            </a:r>
          </a:p>
          <a:p>
            <a:r>
              <a:rPr lang="en-US" sz="2600" dirty="0">
                <a:solidFill>
                  <a:srgbClr val="32302A"/>
                </a:solidFill>
              </a:rPr>
              <a:t>Scarcity imposes the aggregate </a:t>
            </a:r>
            <a:r>
              <a:rPr lang="en-US" sz="2600" dirty="0" smtClean="0">
                <a:solidFill>
                  <a:srgbClr val="32302A"/>
                </a:solidFill>
              </a:rPr>
              <a:t>consumption-payment </a:t>
            </a:r>
            <a:r>
              <a:rPr lang="en-US" sz="2600" dirty="0">
                <a:solidFill>
                  <a:srgbClr val="32302A"/>
                </a:solidFill>
              </a:rPr>
              <a:t>link in both sectors.</a:t>
            </a:r>
          </a:p>
          <a:p>
            <a:r>
              <a:rPr lang="en-US" sz="2600" dirty="0">
                <a:solidFill>
                  <a:srgbClr val="32302A"/>
                </a:solidFill>
              </a:rPr>
              <a:t>Private sector action is based on mutual agreement; public sector (when democratic) </a:t>
            </a:r>
            <a:r>
              <a:rPr lang="en-US" sz="2600" dirty="0" smtClean="0">
                <a:solidFill>
                  <a:srgbClr val="32302A"/>
                </a:solidFill>
              </a:rPr>
              <a:t>is </a:t>
            </a:r>
            <a:r>
              <a:rPr lang="en-US" sz="2600" dirty="0">
                <a:solidFill>
                  <a:srgbClr val="32302A"/>
                </a:solidFill>
              </a:rPr>
              <a:t>based on majority rule. </a:t>
            </a:r>
          </a:p>
        </p:txBody>
      </p:sp>
    </p:spTree>
    <p:extLst>
      <p:ext uri="{BB962C8B-B14F-4D97-AF65-F5344CB8AC3E}">
        <p14:creationId xmlns:p14="http://schemas.microsoft.com/office/powerpoint/2010/main" val="243558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500"/>
                                        <p:tgtEl>
                                          <p:spTgt spid="3">
                                            <p:txEl>
                                              <p:pRg st="1" end="1"/>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right)">
                                      <p:cBhvr>
                                        <p:cTn id="15" dur="500"/>
                                        <p:tgtEl>
                                          <p:spTgt spid="3">
                                            <p:txEl>
                                              <p:pRg st="2" end="2"/>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righ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5156</TotalTime>
  <Words>2244</Words>
  <Application>Microsoft Office PowerPoint</Application>
  <PresentationFormat>On-screen Show (4:3)</PresentationFormat>
  <Paragraphs>489</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Economics of Collective Decision-Making</vt:lpstr>
      <vt:lpstr>The Size and Growth  of the U.S. Government</vt:lpstr>
      <vt:lpstr>Government Spending as a Share  of the U.S. Economy: 1930 - 2010</vt:lpstr>
      <vt:lpstr>The Size of the US Government: 1930-2010</vt:lpstr>
      <vt:lpstr>How the Federal Government Spends 2010</vt:lpstr>
      <vt:lpstr>How State &amp; Local Governments Spend 2006</vt:lpstr>
      <vt:lpstr>The Growth of Government  Transfer Payments</vt:lpstr>
      <vt:lpstr>Differences and Similarities Between Government and Markets</vt:lpstr>
      <vt:lpstr>Differences and Similarities Between Government and Markets</vt:lpstr>
      <vt:lpstr>Differences and Similarities Between Government and Markets</vt:lpstr>
      <vt:lpstr>Political Decision Making: An Overview</vt:lpstr>
      <vt:lpstr>Public Choice Analysis</vt:lpstr>
      <vt:lpstr>Public Choice Analysis</vt:lpstr>
      <vt:lpstr>Public Choice Analysis</vt:lpstr>
      <vt:lpstr>Public Choice Analysis</vt:lpstr>
      <vt:lpstr>When the Political  Process Works Well</vt:lpstr>
      <vt:lpstr>Benefits and Costs Among Voters</vt:lpstr>
      <vt:lpstr>Benefits and Costs Among Voters</vt:lpstr>
      <vt:lpstr>When Voting Works Well</vt:lpstr>
      <vt:lpstr>Benefits Derived by Voters from Hypothetical Road Project</vt:lpstr>
      <vt:lpstr>Questions for Thought: </vt:lpstr>
      <vt:lpstr>Questions for Thought: </vt:lpstr>
      <vt:lpstr>Questions for Thought: </vt:lpstr>
      <vt:lpstr>When the Political  Process Works Poorly</vt:lpstr>
      <vt:lpstr>Special Interest Effect</vt:lpstr>
      <vt:lpstr>Special Interest Effect</vt:lpstr>
      <vt:lpstr>Benefits Derived by Voters from Hypothetical Road Project</vt:lpstr>
      <vt:lpstr>When Voting Conflicts  with Economic Efficiency</vt:lpstr>
      <vt:lpstr>When Voting Conflicts  with Economic Efficiency</vt:lpstr>
      <vt:lpstr>Income Transfers and Rent Seeking</vt:lpstr>
      <vt:lpstr>Economic Inefficiency and Government Operated Firms</vt:lpstr>
      <vt:lpstr>Political Favoritism, Crony Capitalism, and Government Failure </vt:lpstr>
      <vt:lpstr>What is “Crony Capitalism?”</vt:lpstr>
      <vt:lpstr>“Bootleggers and Baptists”</vt:lpstr>
      <vt:lpstr>“Bootleggers and Baptists”</vt:lpstr>
      <vt:lpstr>Market Entrepreneurs  versus Crony Capitalists</vt:lpstr>
      <vt:lpstr>The Economic Way of Thinking about Government</vt:lpstr>
      <vt:lpstr>The Economic Way  of Thinking About Government</vt:lpstr>
      <vt:lpstr>The Role of a Constitution</vt:lpstr>
      <vt:lpstr>Questions for Thought: </vt:lpstr>
      <vt:lpstr>Questions for Thought: </vt:lpstr>
      <vt:lpstr>Questions for Thought: </vt:lpstr>
      <vt:lpstr>Economic Organization:  Who Produces, Who Pays,  and Why It Matters</vt:lpstr>
      <vt:lpstr>Production and Payment</vt:lpstr>
      <vt:lpstr>Economic Organization &amp; Incentives</vt:lpstr>
      <vt:lpstr>Economic Organization &amp; Incentives</vt:lpstr>
      <vt:lpstr>Economic Organization &amp; Incentives</vt:lpstr>
      <vt:lpstr>Economic Organization &amp; Incentives</vt:lpstr>
      <vt:lpstr>Economic Organization &amp; Incentives</vt:lpstr>
      <vt:lpstr>PowerPoint Presentation</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subject>Economics of Collective Decision-Making</dc:subject>
  <dc:creator>Dr. Chuck D. Skipton</dc:creator>
  <cp:keywords>Economics of Collective Decision Making</cp:keywords>
  <cp:lastModifiedBy>Todd Myers</cp:lastModifiedBy>
  <cp:revision>362</cp:revision>
  <dcterms:created xsi:type="dcterms:W3CDTF">2011-10-28T22:11:47Z</dcterms:created>
  <dcterms:modified xsi:type="dcterms:W3CDTF">2012-08-20T18:46:28Z</dcterms:modified>
</cp:coreProperties>
</file>