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handoutMasterIdLst>
    <p:handoutMasterId r:id="rId41"/>
  </p:handoutMasterIdLst>
  <p:sldIdLst>
    <p:sldId id="259" r:id="rId2"/>
    <p:sldId id="260" r:id="rId3"/>
    <p:sldId id="258" r:id="rId4"/>
    <p:sldId id="419" r:id="rId5"/>
    <p:sldId id="420" r:id="rId6"/>
    <p:sldId id="421" r:id="rId7"/>
    <p:sldId id="422" r:id="rId8"/>
    <p:sldId id="423" r:id="rId9"/>
    <p:sldId id="340" r:id="rId10"/>
    <p:sldId id="262" r:id="rId11"/>
    <p:sldId id="263" r:id="rId12"/>
    <p:sldId id="424" r:id="rId13"/>
    <p:sldId id="425" r:id="rId14"/>
    <p:sldId id="426" r:id="rId15"/>
    <p:sldId id="427" r:id="rId16"/>
    <p:sldId id="428" r:id="rId17"/>
    <p:sldId id="429" r:id="rId18"/>
    <p:sldId id="373" r:id="rId19"/>
    <p:sldId id="374" r:id="rId20"/>
    <p:sldId id="430" r:id="rId21"/>
    <p:sldId id="431" r:id="rId22"/>
    <p:sldId id="375" r:id="rId23"/>
    <p:sldId id="432" r:id="rId24"/>
    <p:sldId id="433" r:id="rId25"/>
    <p:sldId id="434" r:id="rId26"/>
    <p:sldId id="435" r:id="rId27"/>
    <p:sldId id="436" r:id="rId28"/>
    <p:sldId id="394" r:id="rId29"/>
    <p:sldId id="379" r:id="rId30"/>
    <p:sldId id="380" r:id="rId31"/>
    <p:sldId id="437" r:id="rId32"/>
    <p:sldId id="438" r:id="rId33"/>
    <p:sldId id="439" r:id="rId34"/>
    <p:sldId id="388" r:id="rId35"/>
    <p:sldId id="280" r:id="rId36"/>
    <p:sldId id="387" r:id="rId37"/>
    <p:sldId id="440" r:id="rId38"/>
    <p:sldId id="279"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5DE9"/>
    <a:srgbClr val="D2BD88"/>
    <a:srgbClr val="CFA577"/>
    <a:srgbClr val="527FC2"/>
    <a:srgbClr val="7C8CDA"/>
    <a:srgbClr val="81ABD5"/>
    <a:srgbClr val="ACC1EA"/>
    <a:srgbClr val="FFFFCC"/>
    <a:srgbClr val="6DA357"/>
    <a:srgbClr val="8193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9" autoAdjust="0"/>
    <p:restoredTop sz="94660"/>
  </p:normalViewPr>
  <p:slideViewPr>
    <p:cSldViewPr snapToGrid="0" snapToObjects="1">
      <p:cViewPr varScale="1">
        <p:scale>
          <a:sx n="108" d="100"/>
          <a:sy n="108" d="100"/>
        </p:scale>
        <p:origin x="-1086" y="-78"/>
      </p:cViewPr>
      <p:guideLst>
        <p:guide orient="horz" pos="3938"/>
        <p:guide pos="5633"/>
      </p:guideLst>
    </p:cSldViewPr>
  </p:slideViewPr>
  <p:notesTextViewPr>
    <p:cViewPr>
      <p:scale>
        <a:sx n="100" d="100"/>
        <a:sy n="100" d="100"/>
      </p:scale>
      <p:origin x="0" y="0"/>
    </p:cViewPr>
  </p:notesTextViewPr>
  <p:sorterViewPr>
    <p:cViewPr>
      <p:scale>
        <a:sx n="140" d="100"/>
        <a:sy n="140" d="100"/>
      </p:scale>
      <p:origin x="0" y="7956"/>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BIG_BETTY\Volume_1\Chuck\Salad%20Shooter\Gwartney%20project%202011\Work%20on%2014th%20edition%20_%20Chuck\tables%20and%20charts%20worki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BIG_BETTY\Volume_1\Chuck\Salad%20Shooter\Gwartney%20project%202011\Work%20on%2014th%20edition%20_%20Chuck\tables%20and%20charts%20work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70"/>
      <c:rotY val="0"/>
      <c:rAngAx val="0"/>
      <c:perspective val="20"/>
    </c:view3D>
    <c:floor>
      <c:thickness val="0"/>
    </c:floor>
    <c:sideWall>
      <c:thickness val="0"/>
    </c:sideWall>
    <c:backWall>
      <c:thickness val="0"/>
    </c:backWall>
    <c:plotArea>
      <c:layout/>
      <c:pie3DChart>
        <c:varyColors val="1"/>
        <c:ser>
          <c:idx val="0"/>
          <c:order val="0"/>
          <c:dPt>
            <c:idx val="0"/>
            <c:bubble3D val="0"/>
            <c:explosion val="14"/>
          </c:dPt>
          <c:dPt>
            <c:idx val="1"/>
            <c:bubble3D val="0"/>
            <c:explosion val="12"/>
            <c:spPr>
              <a:solidFill>
                <a:srgbClr val="D2BD88"/>
              </a:solidFill>
            </c:spPr>
          </c:dPt>
          <c:dPt>
            <c:idx val="2"/>
            <c:bubble3D val="0"/>
            <c:explosion val="13"/>
            <c:spPr>
              <a:solidFill>
                <a:srgbClr val="92D050"/>
              </a:solidFill>
            </c:spPr>
          </c:dPt>
          <c:dPt>
            <c:idx val="3"/>
            <c:bubble3D val="0"/>
            <c:explosion val="19"/>
            <c:spPr>
              <a:solidFill>
                <a:schemeClr val="accent6">
                  <a:lumMod val="20000"/>
                  <a:lumOff val="80000"/>
                </a:schemeClr>
              </a:solidFill>
            </c:spPr>
          </c:dPt>
          <c:val>
            <c:numRef>
              <c:f>'chapter 7'!$C$4:$C$7</c:f>
              <c:numCache>
                <c:formatCode>General</c:formatCode>
                <c:ptCount val="4"/>
                <c:pt idx="0">
                  <c:v>-4</c:v>
                </c:pt>
                <c:pt idx="1">
                  <c:v>70</c:v>
                </c:pt>
                <c:pt idx="2">
                  <c:v>20</c:v>
                </c:pt>
                <c:pt idx="3">
                  <c:v>14</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60"/>
      <c:rotY val="0"/>
      <c:rAngAx val="0"/>
      <c:perspective val="30"/>
    </c:view3D>
    <c:floor>
      <c:thickness val="0"/>
    </c:floor>
    <c:sideWall>
      <c:thickness val="0"/>
    </c:sideWall>
    <c:backWall>
      <c:thickness val="0"/>
    </c:backWall>
    <c:plotArea>
      <c:layout>
        <c:manualLayout>
          <c:layoutTarget val="inner"/>
          <c:xMode val="edge"/>
          <c:yMode val="edge"/>
          <c:x val="2.2222222222222223E-2"/>
          <c:y val="3.7037037037037035E-2"/>
          <c:w val="0.86095975503062117"/>
          <c:h val="0.89814814814814814"/>
        </c:manualLayout>
      </c:layout>
      <c:pie3DChart>
        <c:varyColors val="1"/>
        <c:ser>
          <c:idx val="0"/>
          <c:order val="0"/>
          <c:explosion val="9"/>
          <c:dPt>
            <c:idx val="1"/>
            <c:bubble3D val="0"/>
            <c:spPr>
              <a:solidFill>
                <a:srgbClr val="D2BD88"/>
              </a:solidFill>
            </c:spPr>
          </c:dPt>
          <c:dPt>
            <c:idx val="3"/>
            <c:bubble3D val="0"/>
            <c:spPr>
              <a:solidFill>
                <a:srgbClr val="E1A5ED"/>
              </a:solidFill>
            </c:spPr>
          </c:dPt>
          <c:val>
            <c:numRef>
              <c:f>'chapter 7'!$F$4:$F$11</c:f>
              <c:numCache>
                <c:formatCode>General</c:formatCode>
                <c:ptCount val="8"/>
                <c:pt idx="0">
                  <c:v>-1</c:v>
                </c:pt>
                <c:pt idx="1">
                  <c:v>55</c:v>
                </c:pt>
                <c:pt idx="2">
                  <c:v>2</c:v>
                </c:pt>
                <c:pt idx="3">
                  <c:v>7</c:v>
                </c:pt>
                <c:pt idx="4">
                  <c:v>10</c:v>
                </c:pt>
                <c:pt idx="5">
                  <c:v>14</c:v>
                </c:pt>
                <c:pt idx="6">
                  <c:v>8</c:v>
                </c:pt>
                <c:pt idx="7">
                  <c:v>5</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31672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dirty="0" smtClean="0">
                <a:latin typeface="Times New Roman" pitchFamily="-110" charset="0"/>
              </a:rPr>
              <a:t>Macro </a:t>
            </a:r>
            <a:r>
              <a:rPr kumimoji="0" lang="en-US" sz="2000" i="1" dirty="0">
                <a:latin typeface="Times New Roman" pitchFamily="-110" charset="0"/>
              </a:rPr>
              <a:t>Only</a:t>
            </a:r>
            <a:r>
              <a:rPr kumimoji="0" lang="en-US" sz="2000" b="0" dirty="0">
                <a:latin typeface="Times New Roman" pitchFamily="-110" charset="0"/>
              </a:rPr>
              <a:t>  </a:t>
            </a:r>
            <a:r>
              <a:rPr kumimoji="0" lang="en-US" sz="2000" dirty="0">
                <a:latin typeface="Times New Roman" pitchFamily="-110" charset="0"/>
              </a:rPr>
              <a:t>Text</a:t>
            </a:r>
            <a:r>
              <a:rPr kumimoji="0" lang="en-US" sz="2000" b="0" dirty="0">
                <a:latin typeface="Times New Roman" pitchFamily="-110" charset="0"/>
              </a:rPr>
              <a:t> </a:t>
            </a:r>
            <a:r>
              <a:rPr kumimoji="0" lang="en-US" sz="2000" b="0" dirty="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7</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7</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lstStyle/>
          <a:p>
            <a:r>
              <a:rPr lang="en-US" dirty="0" smtClean="0"/>
              <a:t>Taking the Nation’s </a:t>
            </a:r>
            <a:br>
              <a:rPr lang="en-US" dirty="0" smtClean="0"/>
            </a:br>
            <a:r>
              <a:rPr lang="en-US" dirty="0" smtClean="0"/>
              <a:t>Economic Pulse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193" y="1122740"/>
            <a:ext cx="8932985" cy="470834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41702"/>
            <a:ext cx="8904855" cy="875655"/>
          </a:xfrm>
        </p:spPr>
        <p:txBody>
          <a:bodyPr/>
          <a:lstStyle/>
          <a:p>
            <a:r>
              <a:rPr lang="en-US" dirty="0"/>
              <a:t>Two Ways of Measuring GDP</a:t>
            </a:r>
          </a:p>
        </p:txBody>
      </p:sp>
      <p:sp>
        <p:nvSpPr>
          <p:cNvPr id="3" name="Content Placeholder 2"/>
          <p:cNvSpPr>
            <a:spLocks noGrp="1"/>
          </p:cNvSpPr>
          <p:nvPr>
            <p:ph idx="1"/>
          </p:nvPr>
        </p:nvSpPr>
        <p:spPr>
          <a:xfrm>
            <a:off x="140675" y="2099894"/>
            <a:ext cx="8801847" cy="3746687"/>
          </a:xfrm>
        </p:spPr>
        <p:txBody>
          <a:bodyPr/>
          <a:lstStyle/>
          <a:p>
            <a:r>
              <a:rPr lang="en-US" sz="2400" dirty="0">
                <a:solidFill>
                  <a:srgbClr val="32302A"/>
                </a:solidFill>
              </a:rPr>
              <a:t>GDP is a measure of both output and income. Thus, there are two ways it can be measured.</a:t>
            </a:r>
          </a:p>
          <a:p>
            <a:pPr lvl="1"/>
            <a:r>
              <a:rPr lang="en-US" sz="2400" dirty="0">
                <a:solidFill>
                  <a:srgbClr val="32302A"/>
                </a:solidFill>
              </a:rPr>
              <a:t>GDP can be derived by totaling the </a:t>
            </a:r>
            <a:r>
              <a:rPr lang="en-US" sz="2400" i="1" u="sng" dirty="0">
                <a:solidFill>
                  <a:srgbClr val="32302A"/>
                </a:solidFill>
              </a:rPr>
              <a:t>expenditures</a:t>
            </a:r>
            <a:r>
              <a:rPr lang="en-US" sz="2400" i="1" dirty="0">
                <a:solidFill>
                  <a:srgbClr val="32302A"/>
                </a:solidFill>
              </a:rPr>
              <a:t> </a:t>
            </a:r>
            <a:r>
              <a:rPr lang="en-US" sz="2400" dirty="0">
                <a:solidFill>
                  <a:srgbClr val="32302A"/>
                </a:solidFill>
              </a:rPr>
              <a:t>on final-user goods and services produced during the year.  </a:t>
            </a:r>
            <a:endParaRPr lang="en-US" sz="2400" dirty="0" smtClean="0">
              <a:solidFill>
                <a:srgbClr val="32302A"/>
              </a:solidFill>
            </a:endParaRPr>
          </a:p>
          <a:p>
            <a:pPr lvl="2"/>
            <a:r>
              <a:rPr lang="en-US" sz="2400" dirty="0" smtClean="0">
                <a:solidFill>
                  <a:srgbClr val="32302A"/>
                </a:solidFill>
              </a:rPr>
              <a:t>This </a:t>
            </a:r>
            <a:r>
              <a:rPr lang="en-US" sz="2400" dirty="0">
                <a:solidFill>
                  <a:srgbClr val="32302A"/>
                </a:solidFill>
              </a:rPr>
              <a:t>is called the </a:t>
            </a:r>
            <a:r>
              <a:rPr lang="en-US" sz="2400" b="1" i="1" dirty="0">
                <a:solidFill>
                  <a:srgbClr val="32302A"/>
                </a:solidFill>
              </a:rPr>
              <a:t>expenditure approach</a:t>
            </a:r>
            <a:r>
              <a:rPr lang="en-US" sz="2400" dirty="0">
                <a:solidFill>
                  <a:srgbClr val="32302A"/>
                </a:solidFill>
              </a:rPr>
              <a:t>.</a:t>
            </a:r>
          </a:p>
          <a:p>
            <a:pPr lvl="1"/>
            <a:r>
              <a:rPr lang="en-US" sz="2400" dirty="0">
                <a:solidFill>
                  <a:srgbClr val="32302A"/>
                </a:solidFill>
              </a:rPr>
              <a:t>Alternatively, GDP can be calculated by summing the </a:t>
            </a:r>
            <a:r>
              <a:rPr lang="en-US" sz="2400" i="1" u="sng" dirty="0">
                <a:solidFill>
                  <a:srgbClr val="32302A"/>
                </a:solidFill>
              </a:rPr>
              <a:t>income payments</a:t>
            </a:r>
            <a:r>
              <a:rPr lang="en-US" sz="2400" dirty="0">
                <a:solidFill>
                  <a:srgbClr val="32302A"/>
                </a:solidFill>
              </a:rPr>
              <a:t> to the resource suppliers and the </a:t>
            </a:r>
            <a:r>
              <a:rPr lang="en-US" sz="2400" i="1" u="sng" dirty="0">
                <a:solidFill>
                  <a:srgbClr val="32302A"/>
                </a:solidFill>
              </a:rPr>
              <a:t>indirect cost</a:t>
            </a:r>
            <a:r>
              <a:rPr lang="en-US" sz="2400" dirty="0">
                <a:solidFill>
                  <a:srgbClr val="32302A"/>
                </a:solidFill>
              </a:rPr>
              <a:t> of producing the goods and services.  </a:t>
            </a:r>
            <a:endParaRPr lang="en-US" sz="2400" dirty="0" smtClean="0">
              <a:solidFill>
                <a:srgbClr val="32302A"/>
              </a:solidFill>
            </a:endParaRPr>
          </a:p>
          <a:p>
            <a:pPr lvl="2"/>
            <a:r>
              <a:rPr lang="en-US" sz="2400" dirty="0" smtClean="0">
                <a:solidFill>
                  <a:srgbClr val="32302A"/>
                </a:solidFill>
              </a:rPr>
              <a:t>This </a:t>
            </a:r>
            <a:r>
              <a:rPr lang="en-US" sz="2400" dirty="0">
                <a:solidFill>
                  <a:srgbClr val="32302A"/>
                </a:solidFill>
              </a:rPr>
              <a:t>is called the </a:t>
            </a:r>
            <a:r>
              <a:rPr lang="en-US" sz="2400" b="1" i="1" dirty="0">
                <a:solidFill>
                  <a:srgbClr val="32302A"/>
                </a:solidFill>
              </a:rPr>
              <a:t>resource cost-income approach</a:t>
            </a:r>
            <a:r>
              <a:rPr lang="en-US" sz="2400" dirty="0">
                <a:solidFill>
                  <a:srgbClr val="32302A"/>
                </a:solidFill>
              </a:rPr>
              <a:t>.</a:t>
            </a:r>
          </a:p>
        </p:txBody>
      </p:sp>
      <p:grpSp>
        <p:nvGrpSpPr>
          <p:cNvPr id="15" name="Group 14"/>
          <p:cNvGrpSpPr/>
          <p:nvPr/>
        </p:nvGrpSpPr>
        <p:grpSpPr>
          <a:xfrm>
            <a:off x="2080380" y="1201093"/>
            <a:ext cx="5498292" cy="860056"/>
            <a:chOff x="2080380" y="1201093"/>
            <a:chExt cx="5498292" cy="860056"/>
          </a:xfrm>
        </p:grpSpPr>
        <p:sp>
          <p:nvSpPr>
            <p:cNvPr id="4" name="Rounded Rectangle 3"/>
            <p:cNvSpPr/>
            <p:nvPr/>
          </p:nvSpPr>
          <p:spPr>
            <a:xfrm>
              <a:off x="2080380" y="1201093"/>
              <a:ext cx="5498292" cy="860056"/>
            </a:xfrm>
            <a:prstGeom prst="roundRect">
              <a:avLst/>
            </a:prstGeom>
            <a:solidFill>
              <a:schemeClr val="tx1">
                <a:lumMod val="50000"/>
                <a:lumOff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Box 4"/>
            <p:cNvSpPr txBox="1">
              <a:spLocks noChangeArrowheads="1"/>
            </p:cNvSpPr>
            <p:nvPr/>
          </p:nvSpPr>
          <p:spPr bwMode="auto">
            <a:xfrm>
              <a:off x="4124325" y="1352699"/>
              <a:ext cx="827841" cy="461665"/>
            </a:xfrm>
            <a:prstGeom prst="rect">
              <a:avLst/>
            </a:prstGeom>
            <a:noFill/>
            <a:ln w="19050" cap="rnd">
              <a:noFill/>
              <a:prstDash val="sysDot"/>
              <a:miter lim="800000"/>
              <a:headEnd/>
              <a:tailEnd type="none" w="lg" len="lg"/>
            </a:ln>
          </p:spPr>
          <p:txBody>
            <a:bodyPr wrap="square">
              <a:prstTxWarp prst="textNoShape">
                <a:avLst/>
              </a:prstTxWarp>
              <a:spAutoFit/>
            </a:bodyPr>
            <a:lstStyle/>
            <a:p>
              <a:pPr>
                <a:spcBef>
                  <a:spcPct val="50000"/>
                </a:spcBef>
              </a:pPr>
              <a:r>
                <a:rPr lang="en-US" sz="2400" b="1" i="1" dirty="0">
                  <a:solidFill>
                    <a:schemeClr val="bg1"/>
                  </a:solidFill>
                  <a:latin typeface="Times New Roman" pitchFamily="18" charset="0"/>
                  <a:cs typeface="Times New Roman" pitchFamily="18" charset="0"/>
                </a:rPr>
                <a:t>GDP</a:t>
              </a:r>
            </a:p>
          </p:txBody>
        </p:sp>
      </p:grpSp>
      <p:grpSp>
        <p:nvGrpSpPr>
          <p:cNvPr id="9" name="Group 9"/>
          <p:cNvGrpSpPr>
            <a:grpSpLocks/>
          </p:cNvGrpSpPr>
          <p:nvPr/>
        </p:nvGrpSpPr>
        <p:grpSpPr bwMode="auto">
          <a:xfrm>
            <a:off x="2111375" y="1239838"/>
            <a:ext cx="2012950" cy="825500"/>
            <a:chOff x="1476" y="2220"/>
            <a:chExt cx="1268" cy="520"/>
          </a:xfrm>
        </p:grpSpPr>
        <p:sp>
          <p:nvSpPr>
            <p:cNvPr id="10" name="Text Box 10"/>
            <p:cNvSpPr txBox="1">
              <a:spLocks noChangeArrowheads="1"/>
            </p:cNvSpPr>
            <p:nvPr/>
          </p:nvSpPr>
          <p:spPr bwMode="auto">
            <a:xfrm>
              <a:off x="1476" y="2220"/>
              <a:ext cx="1031" cy="520"/>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lang="en-US" sz="2000" b="0" dirty="0">
                  <a:solidFill>
                    <a:schemeClr val="bg1"/>
                  </a:solidFill>
                  <a:latin typeface="Times New Roman" pitchFamily="18" charset="0"/>
                  <a:cs typeface="Times New Roman" pitchFamily="18" charset="0"/>
                </a:rPr>
                <a:t>Dollar flow of</a:t>
              </a:r>
              <a:br>
                <a:rPr lang="en-US" sz="2000" b="0" dirty="0">
                  <a:solidFill>
                    <a:schemeClr val="bg1"/>
                  </a:solidFill>
                  <a:latin typeface="Times New Roman" pitchFamily="18" charset="0"/>
                  <a:cs typeface="Times New Roman" pitchFamily="18" charset="0"/>
                </a:rPr>
              </a:br>
              <a:r>
                <a:rPr lang="en-US" sz="2000" i="1" dirty="0">
                  <a:solidFill>
                    <a:schemeClr val="bg1"/>
                  </a:solidFill>
                  <a:latin typeface="Times New Roman" pitchFamily="18" charset="0"/>
                  <a:cs typeface="Times New Roman" pitchFamily="18" charset="0"/>
                </a:rPr>
                <a:t>expenditures</a:t>
              </a:r>
              <a:r>
                <a:rPr lang="en-US" sz="2000" b="0" dirty="0">
                  <a:solidFill>
                    <a:schemeClr val="bg1"/>
                  </a:solidFill>
                  <a:latin typeface="Times New Roman" pitchFamily="18" charset="0"/>
                  <a:cs typeface="Times New Roman" pitchFamily="18" charset="0"/>
                </a:rPr>
                <a:t/>
              </a:r>
              <a:br>
                <a:rPr lang="en-US" sz="2000" b="0" dirty="0">
                  <a:solidFill>
                    <a:schemeClr val="bg1"/>
                  </a:solidFill>
                  <a:latin typeface="Times New Roman" pitchFamily="18" charset="0"/>
                  <a:cs typeface="Times New Roman" pitchFamily="18" charset="0"/>
                </a:rPr>
              </a:br>
              <a:r>
                <a:rPr lang="en-US" sz="2000" b="0" dirty="0">
                  <a:solidFill>
                    <a:schemeClr val="bg1"/>
                  </a:solidFill>
                  <a:latin typeface="Times New Roman" pitchFamily="18" charset="0"/>
                  <a:cs typeface="Times New Roman" pitchFamily="18" charset="0"/>
                </a:rPr>
                <a:t>on final goods</a:t>
              </a:r>
            </a:p>
          </p:txBody>
        </p:sp>
        <p:sp>
          <p:nvSpPr>
            <p:cNvPr id="11" name="Text Box 11"/>
            <p:cNvSpPr txBox="1">
              <a:spLocks noChangeArrowheads="1"/>
            </p:cNvSpPr>
            <p:nvPr/>
          </p:nvSpPr>
          <p:spPr bwMode="auto">
            <a:xfrm>
              <a:off x="2504" y="2320"/>
              <a:ext cx="240" cy="233"/>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lang="en-US" b="1" dirty="0">
                  <a:solidFill>
                    <a:schemeClr val="bg1"/>
                  </a:solidFill>
                  <a:latin typeface="Times New Roman" pitchFamily="18" charset="0"/>
                  <a:cs typeface="Times New Roman" pitchFamily="18" charset="0"/>
                </a:rPr>
                <a:t>=</a:t>
              </a:r>
            </a:p>
          </p:txBody>
        </p:sp>
      </p:grpSp>
      <p:grpSp>
        <p:nvGrpSpPr>
          <p:cNvPr id="12" name="Group 21"/>
          <p:cNvGrpSpPr>
            <a:grpSpLocks/>
          </p:cNvGrpSpPr>
          <p:nvPr/>
        </p:nvGrpSpPr>
        <p:grpSpPr bwMode="auto">
          <a:xfrm>
            <a:off x="5006976" y="1225551"/>
            <a:ext cx="2633663" cy="825500"/>
            <a:chOff x="3046" y="557"/>
            <a:chExt cx="1659" cy="520"/>
          </a:xfrm>
        </p:grpSpPr>
        <p:sp>
          <p:nvSpPr>
            <p:cNvPr id="13" name="Text Box 13"/>
            <p:cNvSpPr txBox="1">
              <a:spLocks noChangeArrowheads="1"/>
            </p:cNvSpPr>
            <p:nvPr/>
          </p:nvSpPr>
          <p:spPr bwMode="auto">
            <a:xfrm>
              <a:off x="3285" y="557"/>
              <a:ext cx="1420" cy="520"/>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lang="en-US" sz="2000" b="0" dirty="0">
                  <a:solidFill>
                    <a:schemeClr val="bg1"/>
                  </a:solidFill>
                  <a:latin typeface="Times New Roman" pitchFamily="18" charset="0"/>
                  <a:cs typeface="Times New Roman" pitchFamily="18" charset="0"/>
                </a:rPr>
                <a:t>Dollar flow of</a:t>
              </a:r>
              <a:br>
                <a:rPr lang="en-US" sz="2000" b="0" dirty="0">
                  <a:solidFill>
                    <a:schemeClr val="bg1"/>
                  </a:solidFill>
                  <a:latin typeface="Times New Roman" pitchFamily="18" charset="0"/>
                  <a:cs typeface="Times New Roman" pitchFamily="18" charset="0"/>
                </a:rPr>
              </a:br>
              <a:r>
                <a:rPr lang="en-US" sz="2000" i="1" dirty="0">
                  <a:solidFill>
                    <a:schemeClr val="bg1"/>
                  </a:solidFill>
                  <a:latin typeface="Times New Roman" pitchFamily="18" charset="0"/>
                  <a:cs typeface="Times New Roman" pitchFamily="18" charset="0"/>
                </a:rPr>
                <a:t>income</a:t>
              </a:r>
              <a:r>
                <a:rPr lang="en-US" sz="2000" b="0" dirty="0">
                  <a:solidFill>
                    <a:schemeClr val="bg1"/>
                  </a:solidFill>
                  <a:latin typeface="Times New Roman" pitchFamily="18" charset="0"/>
                  <a:cs typeface="Times New Roman" pitchFamily="18" charset="0"/>
                </a:rPr>
                <a:t> </a:t>
              </a:r>
              <a:r>
                <a:rPr lang="en-US" sz="1800" b="0" i="1" dirty="0">
                  <a:solidFill>
                    <a:schemeClr val="bg1"/>
                  </a:solidFill>
                  <a:latin typeface="Times New Roman" pitchFamily="18" charset="0"/>
                  <a:cs typeface="Times New Roman" pitchFamily="18" charset="0"/>
                </a:rPr>
                <a:t>(and indirect </a:t>
              </a:r>
              <a:br>
                <a:rPr lang="en-US" sz="1800" b="0" i="1" dirty="0">
                  <a:solidFill>
                    <a:schemeClr val="bg1"/>
                  </a:solidFill>
                  <a:latin typeface="Times New Roman" pitchFamily="18" charset="0"/>
                  <a:cs typeface="Times New Roman" pitchFamily="18" charset="0"/>
                </a:rPr>
              </a:br>
              <a:r>
                <a:rPr lang="en-US" sz="1800" b="0" i="1" dirty="0">
                  <a:solidFill>
                    <a:schemeClr val="bg1"/>
                  </a:solidFill>
                  <a:latin typeface="Times New Roman" pitchFamily="18" charset="0"/>
                  <a:cs typeface="Times New Roman" pitchFamily="18" charset="0"/>
                </a:rPr>
                <a:t>cost) </a:t>
              </a:r>
              <a:r>
                <a:rPr lang="en-US" sz="2000" b="0" dirty="0">
                  <a:solidFill>
                    <a:schemeClr val="bg1"/>
                  </a:solidFill>
                  <a:latin typeface="Times New Roman" pitchFamily="18" charset="0"/>
                  <a:cs typeface="Times New Roman" pitchFamily="18" charset="0"/>
                </a:rPr>
                <a:t>of final goods</a:t>
              </a:r>
            </a:p>
          </p:txBody>
        </p:sp>
        <p:sp>
          <p:nvSpPr>
            <p:cNvPr id="14" name="Text Box 14"/>
            <p:cNvSpPr txBox="1">
              <a:spLocks noChangeArrowheads="1"/>
            </p:cNvSpPr>
            <p:nvPr/>
          </p:nvSpPr>
          <p:spPr bwMode="auto">
            <a:xfrm>
              <a:off x="3046" y="666"/>
              <a:ext cx="240" cy="233"/>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lang="en-US" b="1" dirty="0">
                  <a:solidFill>
                    <a:schemeClr val="bg1"/>
                  </a:solidFill>
                  <a:latin typeface="Times New Roman" pitchFamily="18" charset="0"/>
                  <a:cs typeface="Times New Roman" pitchFamily="18" charset="0"/>
                </a:rPr>
                <a:t>=</a:t>
              </a:r>
            </a:p>
          </p:txBody>
        </p:sp>
      </p:grpSp>
    </p:spTree>
    <p:extLst>
      <p:ext uri="{BB962C8B-B14F-4D97-AF65-F5344CB8AC3E}">
        <p14:creationId xmlns:p14="http://schemas.microsoft.com/office/powerpoint/2010/main" val="243558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par>
                          <p:cTn id="8" fill="hold">
                            <p:stCondLst>
                              <p:cond delay="500"/>
                            </p:stCondLst>
                            <p:childTnLst>
                              <p:par>
                                <p:cTn id="9" presetID="17" presetClass="entr" presetSubtype="2"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ppt_x</p:attrName>
                                        </p:attrNameLst>
                                      </p:cBhvr>
                                      <p:tavLst>
                                        <p:tav tm="0">
                                          <p:val>
                                            <p:strVal val="#ppt_x+#ppt_w/2"/>
                                          </p:val>
                                        </p:tav>
                                        <p:tav tm="100000">
                                          <p:val>
                                            <p:strVal val="#ppt_x"/>
                                          </p:val>
                                        </p:tav>
                                      </p:tavLst>
                                    </p:anim>
                                    <p:anim calcmode="lin" valueType="num">
                                      <p:cBhvr>
                                        <p:cTn id="12" dur="500" fill="hold"/>
                                        <p:tgtEl>
                                          <p:spTgt spid="9"/>
                                        </p:tgtEl>
                                        <p:attrNameLst>
                                          <p:attrName>ppt_y</p:attrName>
                                        </p:attrNameLst>
                                      </p:cBhvr>
                                      <p:tavLst>
                                        <p:tav tm="0">
                                          <p:val>
                                            <p:strVal val="#ppt_y"/>
                                          </p:val>
                                        </p:tav>
                                        <p:tav tm="100000">
                                          <p:val>
                                            <p:strVal val="#ppt_y"/>
                                          </p:val>
                                        </p:tav>
                                      </p:tavLst>
                                    </p:anim>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strVal val="#ppt_h"/>
                                          </p:val>
                                        </p:tav>
                                        <p:tav tm="100000">
                                          <p:val>
                                            <p:strVal val="#ppt_h"/>
                                          </p:val>
                                        </p:tav>
                                      </p:tavLst>
                                    </p:anim>
                                  </p:childTnLst>
                                </p:cTn>
                              </p:par>
                              <p:par>
                                <p:cTn id="15" presetID="17" presetClass="entr" presetSubtype="8"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ppt_x</p:attrName>
                                        </p:attrNameLst>
                                      </p:cBhvr>
                                      <p:tavLst>
                                        <p:tav tm="0">
                                          <p:val>
                                            <p:strVal val="#ppt_x-#ppt_w/2"/>
                                          </p:val>
                                        </p:tav>
                                        <p:tav tm="100000">
                                          <p:val>
                                            <p:strVal val="#ppt_x"/>
                                          </p:val>
                                        </p:tav>
                                      </p:tavLst>
                                    </p:anim>
                                    <p:anim calcmode="lin" valueType="num">
                                      <p:cBhvr>
                                        <p:cTn id="18" dur="500" fill="hold"/>
                                        <p:tgtEl>
                                          <p:spTgt spid="12"/>
                                        </p:tgtEl>
                                        <p:attrNameLst>
                                          <p:attrName>ppt_y</p:attrName>
                                        </p:attrNameLst>
                                      </p:cBhvr>
                                      <p:tavLst>
                                        <p:tav tm="0">
                                          <p:val>
                                            <p:strVal val="#ppt_y"/>
                                          </p:val>
                                        </p:tav>
                                        <p:tav tm="100000">
                                          <p:val>
                                            <p:strVal val="#ppt_y"/>
                                          </p:val>
                                        </p:tav>
                                      </p:tavLst>
                                    </p:anim>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strVal val="#ppt_h"/>
                                          </p:val>
                                        </p:tav>
                                        <p:tav tm="100000">
                                          <p:val>
                                            <p:strVal val="#ppt_h"/>
                                          </p:val>
                                        </p:tav>
                                      </p:tavLst>
                                    </p:anim>
                                  </p:childTnLst>
                                </p:cTn>
                              </p:par>
                            </p:childTnLst>
                          </p:cTn>
                        </p:par>
                        <p:par>
                          <p:cTn id="21" fill="hold">
                            <p:stCondLst>
                              <p:cond delay="1000"/>
                            </p:stCondLst>
                            <p:childTnLst>
                              <p:par>
                                <p:cTn id="22" presetID="22" presetClass="entr" presetSubtype="2"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right)">
                                      <p:cBhvr>
                                        <p:cTn id="24" dur="500"/>
                                        <p:tgtEl>
                                          <p:spTgt spid="3">
                                            <p:txEl>
                                              <p:pRg st="0" end="0"/>
                                            </p:txEl>
                                          </p:spTgt>
                                        </p:tgtEl>
                                      </p:cBhvr>
                                    </p:animEffect>
                                  </p:childTnLst>
                                </p:cTn>
                              </p:par>
                            </p:childTnLst>
                          </p:cTn>
                        </p:par>
                        <p:par>
                          <p:cTn id="25" fill="hold">
                            <p:stCondLst>
                              <p:cond delay="1500"/>
                            </p:stCondLst>
                            <p:childTnLst>
                              <p:par>
                                <p:cTn id="26" presetID="22" presetClass="entr" presetSubtype="2" fill="hold" grpId="0" nodeType="after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right)">
                                      <p:cBhvr>
                                        <p:cTn id="28" dur="500"/>
                                        <p:tgtEl>
                                          <p:spTgt spid="3">
                                            <p:txEl>
                                              <p:pRg st="1" end="1"/>
                                            </p:txEl>
                                          </p:spTgt>
                                        </p:tgtEl>
                                      </p:cBhvr>
                                    </p:animEffect>
                                  </p:childTnLst>
                                </p:cTn>
                              </p:par>
                            </p:childTnLst>
                          </p:cTn>
                        </p:par>
                        <p:par>
                          <p:cTn id="29" fill="hold">
                            <p:stCondLst>
                              <p:cond delay="2000"/>
                            </p:stCondLst>
                            <p:childTnLst>
                              <p:par>
                                <p:cTn id="30" presetID="22" presetClass="entr" presetSubtype="2" fill="hold" grpId="0" nodeType="after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right)">
                                      <p:cBhvr>
                                        <p:cTn id="32" dur="500"/>
                                        <p:tgtEl>
                                          <p:spTgt spid="3">
                                            <p:txEl>
                                              <p:pRg st="2" end="2"/>
                                            </p:txEl>
                                          </p:spTgt>
                                        </p:tgtEl>
                                      </p:cBhvr>
                                    </p:animEffect>
                                  </p:childTnLst>
                                </p:cTn>
                              </p:par>
                            </p:childTnLst>
                          </p:cTn>
                        </p:par>
                        <p:par>
                          <p:cTn id="33" fill="hold">
                            <p:stCondLst>
                              <p:cond delay="2500"/>
                            </p:stCondLst>
                            <p:childTnLst>
                              <p:par>
                                <p:cTn id="34" presetID="22" presetClass="entr" presetSubtype="2"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wipe(right)">
                                      <p:cBhvr>
                                        <p:cTn id="36" dur="500"/>
                                        <p:tgtEl>
                                          <p:spTgt spid="3">
                                            <p:txEl>
                                              <p:pRg st="3" end="3"/>
                                            </p:txEl>
                                          </p:spTgt>
                                        </p:tgtEl>
                                      </p:cBhvr>
                                    </p:animEffect>
                                  </p:childTnLst>
                                </p:cTn>
                              </p:par>
                            </p:childTnLst>
                          </p:cTn>
                        </p:par>
                        <p:par>
                          <p:cTn id="37" fill="hold">
                            <p:stCondLst>
                              <p:cond delay="3000"/>
                            </p:stCondLst>
                            <p:childTnLst>
                              <p:par>
                                <p:cTn id="38" presetID="22" presetClass="entr" presetSubtype="2" fill="hold" grpId="0" nodeType="after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wipe(right)">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565330"/>
            <a:ext cx="8932985" cy="433177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581652"/>
            <a:ext cx="9003326" cy="4253459"/>
          </a:xfrm>
        </p:spPr>
        <p:txBody>
          <a:bodyPr/>
          <a:lstStyle/>
          <a:p>
            <a:pPr>
              <a:lnSpc>
                <a:spcPct val="90000"/>
              </a:lnSpc>
            </a:pPr>
            <a:r>
              <a:rPr lang="en-US" sz="2600" b="1" i="1" dirty="0">
                <a:solidFill>
                  <a:srgbClr val="32302A"/>
                </a:solidFill>
                <a:ea typeface="ＭＳ Ｐゴシック" pitchFamily="-107" charset="-128"/>
                <a:cs typeface="ＭＳ Ｐゴシック" pitchFamily="-107" charset="-128"/>
              </a:rPr>
              <a:t>Expenditure Approach</a:t>
            </a:r>
            <a:r>
              <a:rPr lang="en-US" sz="2600" dirty="0">
                <a:solidFill>
                  <a:srgbClr val="32302A"/>
                </a:solidFill>
                <a:ea typeface="ＭＳ Ｐゴシック" pitchFamily="-107" charset="-128"/>
                <a:cs typeface="ＭＳ Ｐゴシック" pitchFamily="-107" charset="-128"/>
              </a:rPr>
              <a:t>:</a:t>
            </a:r>
          </a:p>
          <a:p>
            <a:pPr lvl="1">
              <a:lnSpc>
                <a:spcPct val="90000"/>
              </a:lnSpc>
            </a:pPr>
            <a:r>
              <a:rPr lang="en-US" sz="2400" dirty="0">
                <a:solidFill>
                  <a:srgbClr val="32302A"/>
                </a:solidFill>
                <a:ea typeface="ＭＳ Ｐゴシック" pitchFamily="-107" charset="-128"/>
                <a:cs typeface="ＭＳ Ｐゴシック" pitchFamily="-107" charset="-128"/>
              </a:rPr>
              <a:t>GDP is the sum of expenditures on final-user </a:t>
            </a:r>
            <a:r>
              <a:rPr lang="en-US" sz="2400" dirty="0" smtClean="0">
                <a:solidFill>
                  <a:srgbClr val="32302A"/>
                </a:solidFill>
                <a:ea typeface="ＭＳ Ｐゴシック" pitchFamily="-107" charset="-128"/>
                <a:cs typeface="ＭＳ Ｐゴシック" pitchFamily="-107" charset="-128"/>
              </a:rPr>
              <a:t>goods </a:t>
            </a:r>
            <a:r>
              <a:rPr lang="en-US" sz="2400" dirty="0">
                <a:solidFill>
                  <a:srgbClr val="32302A"/>
                </a:solidFill>
                <a:ea typeface="ＭＳ Ｐゴシック" pitchFamily="-107" charset="-128"/>
                <a:cs typeface="ＭＳ Ｐゴシック" pitchFamily="-107" charset="-128"/>
              </a:rPr>
              <a:t>and services purchased by households, investors, governments, </a:t>
            </a:r>
            <a:r>
              <a:rPr lang="en-US" sz="2400" dirty="0" smtClean="0">
                <a:solidFill>
                  <a:srgbClr val="32302A"/>
                </a:solidFill>
                <a:ea typeface="ＭＳ Ｐゴシック" pitchFamily="-107" charset="-128"/>
                <a:cs typeface="ＭＳ Ｐゴシック" pitchFamily="-107" charset="-128"/>
              </a:rPr>
              <a:t>&amp; </a:t>
            </a:r>
            <a:r>
              <a:rPr lang="en-US" sz="2400" dirty="0">
                <a:solidFill>
                  <a:srgbClr val="32302A"/>
                </a:solidFill>
                <a:ea typeface="ＭＳ Ｐゴシック" pitchFamily="-107" charset="-128"/>
                <a:cs typeface="ＭＳ Ｐゴシック" pitchFamily="-107" charset="-128"/>
              </a:rPr>
              <a:t>foreigners.</a:t>
            </a:r>
          </a:p>
          <a:p>
            <a:pPr lvl="1">
              <a:lnSpc>
                <a:spcPct val="90000"/>
              </a:lnSpc>
            </a:pPr>
            <a:r>
              <a:rPr lang="en-US" sz="2400" dirty="0">
                <a:solidFill>
                  <a:srgbClr val="32302A"/>
                </a:solidFill>
                <a:ea typeface="ＭＳ Ｐゴシック" pitchFamily="-107" charset="-128"/>
                <a:cs typeface="ＭＳ Ｐゴシック" pitchFamily="-107" charset="-128"/>
              </a:rPr>
              <a:t>When calculated by this method, there are </a:t>
            </a:r>
            <a:r>
              <a:rPr lang="en-US" sz="2400" dirty="0" smtClean="0">
                <a:solidFill>
                  <a:srgbClr val="32302A"/>
                </a:solidFill>
                <a:ea typeface="ＭＳ Ｐゴシック" pitchFamily="-107" charset="-128"/>
                <a:cs typeface="ＭＳ Ｐゴシック" pitchFamily="-107" charset="-128"/>
              </a:rPr>
              <a:t>4 components of GDP: </a:t>
            </a:r>
            <a:endParaRPr lang="en-US" sz="2400" dirty="0">
              <a:solidFill>
                <a:srgbClr val="32302A"/>
              </a:solidFill>
              <a:ea typeface="ＭＳ Ｐゴシック" pitchFamily="-107" charset="-128"/>
              <a:cs typeface="ＭＳ Ｐゴシック" pitchFamily="-107" charset="-128"/>
            </a:endParaRPr>
          </a:p>
          <a:p>
            <a:pPr lvl="2">
              <a:lnSpc>
                <a:spcPct val="90000"/>
              </a:lnSpc>
            </a:pPr>
            <a:r>
              <a:rPr lang="en-US" sz="2400" dirty="0">
                <a:solidFill>
                  <a:srgbClr val="32302A"/>
                </a:solidFill>
                <a:ea typeface="ＭＳ Ｐゴシック" pitchFamily="-107" charset="-128"/>
                <a:cs typeface="ＭＳ Ｐゴシック" pitchFamily="-107" charset="-128"/>
              </a:rPr>
              <a:t>personal consumption purchases </a:t>
            </a:r>
          </a:p>
          <a:p>
            <a:pPr lvl="2">
              <a:lnSpc>
                <a:spcPct val="90000"/>
              </a:lnSpc>
            </a:pPr>
            <a:r>
              <a:rPr lang="en-US" sz="2400" dirty="0">
                <a:solidFill>
                  <a:srgbClr val="32302A"/>
                </a:solidFill>
                <a:ea typeface="ＭＳ Ｐゴシック" pitchFamily="-107" charset="-128"/>
                <a:cs typeface="ＭＳ Ｐゴシック" pitchFamily="-107" charset="-128"/>
              </a:rPr>
              <a:t>gross private investment </a:t>
            </a:r>
            <a:br>
              <a:rPr lang="en-US" sz="2400" dirty="0">
                <a:solidFill>
                  <a:srgbClr val="32302A"/>
                </a:solidFill>
                <a:ea typeface="ＭＳ Ｐゴシック" pitchFamily="-107" charset="-128"/>
                <a:cs typeface="ＭＳ Ｐゴシック" pitchFamily="-107" charset="-128"/>
              </a:rPr>
            </a:br>
            <a:r>
              <a:rPr lang="en-US" sz="2400" dirty="0">
                <a:solidFill>
                  <a:srgbClr val="32302A"/>
                </a:solidFill>
                <a:ea typeface="ＭＳ Ｐゴシック" pitchFamily="-107" charset="-128"/>
                <a:cs typeface="ＭＳ Ｐゴシック" pitchFamily="-107" charset="-128"/>
              </a:rPr>
              <a:t>(including inventories) </a:t>
            </a:r>
          </a:p>
          <a:p>
            <a:pPr lvl="2">
              <a:lnSpc>
                <a:spcPct val="90000"/>
              </a:lnSpc>
            </a:pPr>
            <a:r>
              <a:rPr lang="en-US" sz="2400" dirty="0">
                <a:solidFill>
                  <a:srgbClr val="32302A"/>
                </a:solidFill>
                <a:ea typeface="ＭＳ Ｐゴシック" pitchFamily="-107" charset="-128"/>
                <a:cs typeface="ＭＳ Ｐゴシック" pitchFamily="-107" charset="-128"/>
              </a:rPr>
              <a:t>government purchases </a:t>
            </a:r>
            <a:br>
              <a:rPr lang="en-US" sz="2400" dirty="0">
                <a:solidFill>
                  <a:srgbClr val="32302A"/>
                </a:solidFill>
                <a:ea typeface="ＭＳ Ｐゴシック" pitchFamily="-107" charset="-128"/>
                <a:cs typeface="ＭＳ Ｐゴシック" pitchFamily="-107" charset="-128"/>
              </a:rPr>
            </a:br>
            <a:r>
              <a:rPr lang="en-US" sz="2400" dirty="0">
                <a:solidFill>
                  <a:srgbClr val="32302A"/>
                </a:solidFill>
                <a:ea typeface="ＭＳ Ｐゴシック" pitchFamily="-107" charset="-128"/>
                <a:cs typeface="ＭＳ Ｐゴシック" pitchFamily="-107" charset="-128"/>
              </a:rPr>
              <a:t>(consumption and investment)</a:t>
            </a:r>
          </a:p>
          <a:p>
            <a:pPr lvl="2">
              <a:lnSpc>
                <a:spcPct val="90000"/>
              </a:lnSpc>
            </a:pPr>
            <a:r>
              <a:rPr lang="en-US" sz="2400" dirty="0">
                <a:solidFill>
                  <a:srgbClr val="32302A"/>
                </a:solidFill>
                <a:ea typeface="ＭＳ Ｐゴシック" pitchFamily="-107" charset="-128"/>
                <a:cs typeface="ＭＳ Ｐゴシック" pitchFamily="-107" charset="-128"/>
              </a:rPr>
              <a:t>net exports (exports minus imports) </a:t>
            </a:r>
          </a:p>
        </p:txBody>
      </p:sp>
      <p:sp>
        <p:nvSpPr>
          <p:cNvPr id="6" name="Title 1"/>
          <p:cNvSpPr>
            <a:spLocks noGrp="1"/>
          </p:cNvSpPr>
          <p:nvPr>
            <p:ph type="title"/>
          </p:nvPr>
        </p:nvSpPr>
        <p:spPr>
          <a:xfrm>
            <a:off x="119569" y="170061"/>
            <a:ext cx="8904855" cy="1232536"/>
          </a:xfrm>
        </p:spPr>
        <p:txBody>
          <a:bodyPr/>
          <a:lstStyle/>
          <a:p>
            <a:r>
              <a:rPr lang="en-US" dirty="0"/>
              <a:t>The Expenditure Method </a:t>
            </a:r>
            <a:br>
              <a:rPr lang="en-US" dirty="0"/>
            </a:br>
            <a:r>
              <a:rPr lang="en-US" dirty="0"/>
              <a:t>of Measuring GDP</a:t>
            </a:r>
          </a:p>
        </p:txBody>
      </p:sp>
    </p:spTree>
    <p:extLst>
      <p:ext uri="{BB962C8B-B14F-4D97-AF65-F5344CB8AC3E}">
        <p14:creationId xmlns:p14="http://schemas.microsoft.com/office/powerpoint/2010/main" val="412199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565330"/>
            <a:ext cx="8932985" cy="433177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581652"/>
            <a:ext cx="9003326" cy="4253459"/>
          </a:xfrm>
        </p:spPr>
        <p:txBody>
          <a:bodyPr/>
          <a:lstStyle/>
          <a:p>
            <a:pPr>
              <a:lnSpc>
                <a:spcPct val="90000"/>
              </a:lnSpc>
            </a:pPr>
            <a:r>
              <a:rPr lang="en-US" sz="2600" b="1" i="1" dirty="0">
                <a:solidFill>
                  <a:srgbClr val="32302A"/>
                </a:solidFill>
                <a:ea typeface="ＭＳ Ｐゴシック" pitchFamily="-107" charset="-128"/>
                <a:cs typeface="ＭＳ Ｐゴシック" pitchFamily="-107" charset="-128"/>
              </a:rPr>
              <a:t>Resource Cost - Income Approach</a:t>
            </a:r>
            <a:r>
              <a:rPr lang="en-US" sz="2600" b="1" i="1" dirty="0" smtClean="0">
                <a:solidFill>
                  <a:srgbClr val="32302A"/>
                </a:solidFill>
                <a:ea typeface="ＭＳ Ｐゴシック" pitchFamily="-107" charset="-128"/>
                <a:cs typeface="ＭＳ Ｐゴシック" pitchFamily="-107" charset="-128"/>
              </a:rPr>
              <a:t>:</a:t>
            </a:r>
          </a:p>
          <a:p>
            <a:pPr lvl="1">
              <a:lnSpc>
                <a:spcPct val="90000"/>
              </a:lnSpc>
            </a:pPr>
            <a:r>
              <a:rPr lang="en-US" sz="2400" dirty="0">
                <a:solidFill>
                  <a:srgbClr val="32302A"/>
                </a:solidFill>
                <a:ea typeface="ＭＳ Ｐゴシック" pitchFamily="-107" charset="-128"/>
                <a:cs typeface="ＭＳ Ｐゴシック" pitchFamily="-107" charset="-128"/>
              </a:rPr>
              <a:t>GDP is the sum of costs incurred and income (including profits) generated by the production of goods </a:t>
            </a:r>
            <a:r>
              <a:rPr lang="en-US" sz="2400" dirty="0" smtClean="0">
                <a:solidFill>
                  <a:srgbClr val="32302A"/>
                </a:solidFill>
                <a:ea typeface="ＭＳ Ｐゴシック" pitchFamily="-107" charset="-128"/>
                <a:cs typeface="ＭＳ Ｐゴシック" pitchFamily="-107" charset="-128"/>
              </a:rPr>
              <a:t>&amp; services in </a:t>
            </a:r>
            <a:r>
              <a:rPr lang="en-US" sz="2400" dirty="0">
                <a:solidFill>
                  <a:srgbClr val="32302A"/>
                </a:solidFill>
                <a:ea typeface="ＭＳ Ｐゴシック" pitchFamily="-107" charset="-128"/>
                <a:cs typeface="ＭＳ Ｐゴシック" pitchFamily="-107" charset="-128"/>
              </a:rPr>
              <a:t>the period. </a:t>
            </a:r>
          </a:p>
          <a:p>
            <a:pPr lvl="1">
              <a:lnSpc>
                <a:spcPct val="90000"/>
              </a:lnSpc>
            </a:pPr>
            <a:r>
              <a:rPr lang="en-US" sz="2400" dirty="0">
                <a:solidFill>
                  <a:srgbClr val="32302A"/>
                </a:solidFill>
                <a:ea typeface="ＭＳ Ｐゴシック" pitchFamily="-107" charset="-128"/>
                <a:cs typeface="ＭＳ Ｐゴシック" pitchFamily="-107" charset="-128"/>
              </a:rPr>
              <a:t>The direct cost income components of GDP:</a:t>
            </a:r>
          </a:p>
          <a:p>
            <a:pPr lvl="2">
              <a:lnSpc>
                <a:spcPct val="90000"/>
              </a:lnSpc>
            </a:pPr>
            <a:r>
              <a:rPr lang="en-US" sz="2400" dirty="0">
                <a:solidFill>
                  <a:srgbClr val="32302A"/>
                </a:solidFill>
                <a:ea typeface="ＭＳ Ｐゴシック" pitchFamily="-107" charset="-128"/>
                <a:cs typeface="ＭＳ Ｐゴシック" pitchFamily="-107" charset="-128"/>
              </a:rPr>
              <a:t>employee compensation</a:t>
            </a:r>
          </a:p>
          <a:p>
            <a:pPr lvl="2">
              <a:lnSpc>
                <a:spcPct val="90000"/>
              </a:lnSpc>
            </a:pPr>
            <a:r>
              <a:rPr lang="en-US" sz="2400" dirty="0">
                <a:solidFill>
                  <a:srgbClr val="32302A"/>
                </a:solidFill>
                <a:ea typeface="ＭＳ Ｐゴシック" pitchFamily="-107" charset="-128"/>
                <a:cs typeface="ＭＳ Ｐゴシック" pitchFamily="-107" charset="-128"/>
              </a:rPr>
              <a:t>self-employment income   </a:t>
            </a:r>
          </a:p>
          <a:p>
            <a:pPr lvl="2">
              <a:lnSpc>
                <a:spcPct val="90000"/>
              </a:lnSpc>
            </a:pPr>
            <a:r>
              <a:rPr lang="en-US" sz="2400" dirty="0">
                <a:solidFill>
                  <a:srgbClr val="32302A"/>
                </a:solidFill>
                <a:ea typeface="ＭＳ Ｐゴシック" pitchFamily="-107" charset="-128"/>
                <a:cs typeface="ＭＳ Ｐゴシック" pitchFamily="-107" charset="-128"/>
              </a:rPr>
              <a:t>rents </a:t>
            </a:r>
          </a:p>
          <a:p>
            <a:pPr lvl="2">
              <a:lnSpc>
                <a:spcPct val="90000"/>
              </a:lnSpc>
            </a:pPr>
            <a:r>
              <a:rPr lang="en-US" sz="2400" dirty="0">
                <a:solidFill>
                  <a:srgbClr val="32302A"/>
                </a:solidFill>
                <a:ea typeface="ＭＳ Ｐゴシック" pitchFamily="-107" charset="-128"/>
                <a:cs typeface="ＭＳ Ｐゴシック" pitchFamily="-107" charset="-128"/>
              </a:rPr>
              <a:t>interest</a:t>
            </a:r>
          </a:p>
          <a:p>
            <a:pPr lvl="2">
              <a:lnSpc>
                <a:spcPct val="90000"/>
              </a:lnSpc>
            </a:pPr>
            <a:r>
              <a:rPr lang="en-US" sz="2400" dirty="0">
                <a:solidFill>
                  <a:srgbClr val="32302A"/>
                </a:solidFill>
                <a:ea typeface="ＭＳ Ｐゴシック" pitchFamily="-107" charset="-128"/>
                <a:cs typeface="ＭＳ Ｐゴシック" pitchFamily="-107" charset="-128"/>
              </a:rPr>
              <a:t>corporate profits</a:t>
            </a:r>
          </a:p>
          <a:p>
            <a:pPr>
              <a:lnSpc>
                <a:spcPct val="90000"/>
              </a:lnSpc>
            </a:pPr>
            <a:endParaRPr lang="en-US" sz="2600" b="1" i="1" dirty="0">
              <a:solidFill>
                <a:srgbClr val="32302A"/>
              </a:solidFill>
              <a:ea typeface="ＭＳ Ｐゴシック" pitchFamily="-107" charset="-128"/>
              <a:cs typeface="ＭＳ Ｐゴシック" pitchFamily="-107" charset="-128"/>
            </a:endParaRPr>
          </a:p>
        </p:txBody>
      </p:sp>
      <p:sp>
        <p:nvSpPr>
          <p:cNvPr id="6" name="Title 1"/>
          <p:cNvSpPr>
            <a:spLocks noGrp="1"/>
          </p:cNvSpPr>
          <p:nvPr>
            <p:ph type="title"/>
          </p:nvPr>
        </p:nvSpPr>
        <p:spPr>
          <a:xfrm>
            <a:off x="119569" y="170061"/>
            <a:ext cx="8904855" cy="1232536"/>
          </a:xfrm>
        </p:spPr>
        <p:txBody>
          <a:bodyPr/>
          <a:lstStyle/>
          <a:p>
            <a:r>
              <a:rPr lang="en-US" dirty="0"/>
              <a:t>Resource Cost-Income Method </a:t>
            </a:r>
            <a:br>
              <a:rPr lang="en-US" dirty="0"/>
            </a:br>
            <a:r>
              <a:rPr lang="en-US" dirty="0"/>
              <a:t>of Measuring GDP</a:t>
            </a:r>
          </a:p>
        </p:txBody>
      </p:sp>
      <p:grpSp>
        <p:nvGrpSpPr>
          <p:cNvPr id="5" name="Group 12"/>
          <p:cNvGrpSpPr>
            <a:grpSpLocks/>
          </p:cNvGrpSpPr>
          <p:nvPr/>
        </p:nvGrpSpPr>
        <p:grpSpPr bwMode="auto">
          <a:xfrm>
            <a:off x="984150" y="5207193"/>
            <a:ext cx="4343400" cy="461963"/>
            <a:chOff x="1728" y="3358"/>
            <a:chExt cx="2736" cy="291"/>
          </a:xfrm>
        </p:grpSpPr>
        <p:sp>
          <p:nvSpPr>
            <p:cNvPr id="7" name="Line 7"/>
            <p:cNvSpPr>
              <a:spLocks noChangeShapeType="1"/>
            </p:cNvSpPr>
            <p:nvPr/>
          </p:nvSpPr>
          <p:spPr bwMode="auto">
            <a:xfrm>
              <a:off x="1801" y="3364"/>
              <a:ext cx="2663" cy="0"/>
            </a:xfrm>
            <a:prstGeom prst="line">
              <a:avLst/>
            </a:prstGeom>
            <a:noFill/>
            <a:ln w="38100" cmpd="dbl">
              <a:solidFill>
                <a:schemeClr val="tx1"/>
              </a:solidFill>
              <a:round/>
              <a:headEnd/>
              <a:tailEnd type="none" w="lg" len="lg"/>
            </a:ln>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8" name="Text Box 8"/>
            <p:cNvSpPr txBox="1">
              <a:spLocks noChangeArrowheads="1"/>
            </p:cNvSpPr>
            <p:nvPr/>
          </p:nvSpPr>
          <p:spPr bwMode="auto">
            <a:xfrm>
              <a:off x="1728" y="3358"/>
              <a:ext cx="2587" cy="291"/>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b="0" dirty="0">
                  <a:latin typeface="Times New Roman" pitchFamily="18" charset="0"/>
                  <a:cs typeface="Times New Roman" pitchFamily="18" charset="0"/>
                </a:rPr>
                <a:t>Sum of these = </a:t>
              </a:r>
              <a:r>
                <a:rPr lang="en-US" sz="2400" i="1" dirty="0">
                  <a:latin typeface="Times New Roman" pitchFamily="18" charset="0"/>
                  <a:cs typeface="Times New Roman" pitchFamily="18" charset="0"/>
                </a:rPr>
                <a:t>national income</a:t>
              </a:r>
            </a:p>
          </p:txBody>
        </p:sp>
      </p:grpSp>
    </p:spTree>
    <p:extLst>
      <p:ext uri="{BB962C8B-B14F-4D97-AF65-F5344CB8AC3E}">
        <p14:creationId xmlns:p14="http://schemas.microsoft.com/office/powerpoint/2010/main" val="194058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000"/>
                            </p:stCondLst>
                            <p:childTnLst>
                              <p:par>
                                <p:cTn id="37" presetID="17" presetClass="entr" presetSubtype="1" fill="hold"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ppt_x</p:attrName>
                                        </p:attrNameLst>
                                      </p:cBhvr>
                                      <p:tavLst>
                                        <p:tav tm="0">
                                          <p:val>
                                            <p:strVal val="#ppt_x"/>
                                          </p:val>
                                        </p:tav>
                                        <p:tav tm="100000">
                                          <p:val>
                                            <p:strVal val="#ppt_x"/>
                                          </p:val>
                                        </p:tav>
                                      </p:tavLst>
                                    </p:anim>
                                    <p:anim calcmode="lin" valueType="num">
                                      <p:cBhvr>
                                        <p:cTn id="40" dur="500" fill="hold"/>
                                        <p:tgtEl>
                                          <p:spTgt spid="5"/>
                                        </p:tgtEl>
                                        <p:attrNameLst>
                                          <p:attrName>ppt_y</p:attrName>
                                        </p:attrNameLst>
                                      </p:cBhvr>
                                      <p:tavLst>
                                        <p:tav tm="0">
                                          <p:val>
                                            <p:strVal val="#ppt_y-#ppt_h/2"/>
                                          </p:val>
                                        </p:tav>
                                        <p:tav tm="100000">
                                          <p:val>
                                            <p:strVal val="#ppt_y"/>
                                          </p:val>
                                        </p:tav>
                                      </p:tavLst>
                                    </p:anim>
                                    <p:anim calcmode="lin" valueType="num">
                                      <p:cBhvr>
                                        <p:cTn id="41" dur="500" fill="hold"/>
                                        <p:tgtEl>
                                          <p:spTgt spid="5"/>
                                        </p:tgtEl>
                                        <p:attrNameLst>
                                          <p:attrName>ppt_w</p:attrName>
                                        </p:attrNameLst>
                                      </p:cBhvr>
                                      <p:tavLst>
                                        <p:tav tm="0">
                                          <p:val>
                                            <p:strVal val="#ppt_w"/>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565330"/>
            <a:ext cx="8932985" cy="433177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581652"/>
            <a:ext cx="9003326" cy="4253459"/>
          </a:xfrm>
        </p:spPr>
        <p:txBody>
          <a:bodyPr/>
          <a:lstStyle/>
          <a:p>
            <a:pPr>
              <a:lnSpc>
                <a:spcPct val="90000"/>
              </a:lnSpc>
            </a:pPr>
            <a:r>
              <a:rPr lang="en-US" sz="2600" b="1" i="1" dirty="0">
                <a:solidFill>
                  <a:srgbClr val="32302A"/>
                </a:solidFill>
                <a:ea typeface="ＭＳ Ｐゴシック" pitchFamily="-107" charset="-128"/>
                <a:cs typeface="ＭＳ Ｐゴシック" pitchFamily="-107" charset="-128"/>
              </a:rPr>
              <a:t>Resource Cost - Income Approach:  </a:t>
            </a:r>
            <a:r>
              <a:rPr lang="en-US" sz="2600" i="1" dirty="0">
                <a:solidFill>
                  <a:srgbClr val="32302A"/>
                </a:solidFill>
                <a:ea typeface="ＭＳ Ｐゴシック" pitchFamily="-107" charset="-128"/>
                <a:cs typeface="ＭＳ Ｐゴシック" pitchFamily="-107" charset="-128"/>
              </a:rPr>
              <a:t>(cont</a:t>
            </a:r>
            <a:r>
              <a:rPr lang="en-US" sz="2600" i="1" dirty="0" smtClean="0">
                <a:solidFill>
                  <a:srgbClr val="32302A"/>
                </a:solidFill>
                <a:ea typeface="ＭＳ Ｐゴシック" pitchFamily="-107" charset="-128"/>
                <a:cs typeface="ＭＳ Ｐゴシック" pitchFamily="-107" charset="-128"/>
              </a:rPr>
              <a:t>.)</a:t>
            </a:r>
          </a:p>
          <a:p>
            <a:pPr lvl="1">
              <a:lnSpc>
                <a:spcPct val="90000"/>
              </a:lnSpc>
            </a:pPr>
            <a:r>
              <a:rPr lang="en-US" sz="2400" dirty="0">
                <a:solidFill>
                  <a:srgbClr val="32302A"/>
                </a:solidFill>
                <a:ea typeface="ＭＳ Ｐゴシック" pitchFamily="-107" charset="-128"/>
                <a:cs typeface="ＭＳ Ｐゴシック" pitchFamily="-107" charset="-128"/>
              </a:rPr>
              <a:t>Not all cost components of GDP result in an income payment to </a:t>
            </a:r>
            <a:r>
              <a:rPr lang="en-US" sz="2400" dirty="0" smtClean="0">
                <a:solidFill>
                  <a:srgbClr val="32302A"/>
                </a:solidFill>
                <a:ea typeface="ＭＳ Ｐゴシック" pitchFamily="-107" charset="-128"/>
                <a:cs typeface="ＭＳ Ｐゴシック" pitchFamily="-107" charset="-128"/>
              </a:rPr>
              <a:t/>
            </a:r>
            <a:br>
              <a:rPr lang="en-US" sz="2400" dirty="0" smtClean="0">
                <a:solidFill>
                  <a:srgbClr val="32302A"/>
                </a:solidFill>
                <a:ea typeface="ＭＳ Ｐゴシック" pitchFamily="-107" charset="-128"/>
                <a:cs typeface="ＭＳ Ｐゴシック" pitchFamily="-107" charset="-128"/>
              </a:rPr>
            </a:br>
            <a:r>
              <a:rPr lang="en-US" sz="2400" dirty="0" smtClean="0">
                <a:solidFill>
                  <a:srgbClr val="32302A"/>
                </a:solidFill>
                <a:ea typeface="ＭＳ Ｐゴシック" pitchFamily="-107" charset="-128"/>
                <a:cs typeface="ＭＳ Ｐゴシック" pitchFamily="-107" charset="-128"/>
              </a:rPr>
              <a:t>a </a:t>
            </a:r>
            <a:r>
              <a:rPr lang="en-US" sz="2400" dirty="0">
                <a:solidFill>
                  <a:srgbClr val="32302A"/>
                </a:solidFill>
                <a:ea typeface="ＭＳ Ｐゴシック" pitchFamily="-107" charset="-128"/>
                <a:cs typeface="ＭＳ Ｐゴシック" pitchFamily="-107" charset="-128"/>
              </a:rPr>
              <a:t>resource supplier. To get </a:t>
            </a:r>
            <a:r>
              <a:rPr lang="en-US" sz="2400" dirty="0" smtClean="0">
                <a:solidFill>
                  <a:srgbClr val="32302A"/>
                </a:solidFill>
                <a:ea typeface="ＭＳ Ｐゴシック" pitchFamily="-107" charset="-128"/>
                <a:cs typeface="ＭＳ Ｐゴシック" pitchFamily="-107" charset="-128"/>
              </a:rPr>
              <a:t>GDP using this method, </a:t>
            </a:r>
            <a:r>
              <a:rPr lang="en-US" sz="2400" dirty="0">
                <a:solidFill>
                  <a:srgbClr val="32302A"/>
                </a:solidFill>
                <a:ea typeface="ＭＳ Ｐゴシック" pitchFamily="-107" charset="-128"/>
                <a:cs typeface="ＭＳ Ｐゴシック" pitchFamily="-107" charset="-128"/>
              </a:rPr>
              <a:t>we need to account for 3 other factors: </a:t>
            </a:r>
          </a:p>
          <a:p>
            <a:pPr lvl="2">
              <a:lnSpc>
                <a:spcPct val="90000"/>
              </a:lnSpc>
            </a:pPr>
            <a:r>
              <a:rPr lang="en-US" sz="2400" i="1" dirty="0">
                <a:solidFill>
                  <a:srgbClr val="32302A"/>
                </a:solidFill>
                <a:ea typeface="ＭＳ Ｐゴシック" pitchFamily="-107" charset="-128"/>
                <a:cs typeface="ＭＳ Ｐゴシック" pitchFamily="-107" charset="-128"/>
              </a:rPr>
              <a:t>Indirect business taxes</a:t>
            </a:r>
            <a:r>
              <a:rPr lang="en-US" sz="2400" dirty="0">
                <a:solidFill>
                  <a:srgbClr val="32302A"/>
                </a:solidFill>
                <a:ea typeface="ＭＳ Ｐゴシック" pitchFamily="-107" charset="-128"/>
                <a:cs typeface="ＭＳ Ｐゴシック" pitchFamily="-107" charset="-128"/>
              </a:rPr>
              <a:t>: </a:t>
            </a:r>
            <a:br>
              <a:rPr lang="en-US" sz="2400" dirty="0">
                <a:solidFill>
                  <a:srgbClr val="32302A"/>
                </a:solidFill>
                <a:ea typeface="ＭＳ Ｐゴシック" pitchFamily="-107" charset="-128"/>
                <a:cs typeface="ＭＳ Ｐゴシック" pitchFamily="-107" charset="-128"/>
              </a:rPr>
            </a:br>
            <a:r>
              <a:rPr lang="en-US" sz="2300" dirty="0">
                <a:solidFill>
                  <a:srgbClr val="32302A"/>
                </a:solidFill>
                <a:ea typeface="ＭＳ Ｐゴシック" pitchFamily="-107" charset="-128"/>
                <a:cs typeface="ＭＳ Ｐゴシック" pitchFamily="-107" charset="-128"/>
              </a:rPr>
              <a:t>Taxes that increase </a:t>
            </a:r>
            <a:r>
              <a:rPr lang="en-US" sz="2300" dirty="0" smtClean="0">
                <a:solidFill>
                  <a:srgbClr val="32302A"/>
                </a:solidFill>
                <a:ea typeface="ＭＳ Ｐゴシック" pitchFamily="-107" charset="-128"/>
                <a:cs typeface="ＭＳ Ｐゴシック" pitchFamily="-107" charset="-128"/>
              </a:rPr>
              <a:t>firm’s </a:t>
            </a:r>
            <a:r>
              <a:rPr lang="en-US" sz="2300" dirty="0">
                <a:solidFill>
                  <a:srgbClr val="32302A"/>
                </a:solidFill>
                <a:ea typeface="ＭＳ Ｐゴシック" pitchFamily="-107" charset="-128"/>
                <a:cs typeface="ＭＳ Ｐゴシック" pitchFamily="-107" charset="-128"/>
              </a:rPr>
              <a:t>production costs </a:t>
            </a:r>
            <a:r>
              <a:rPr lang="en-US" sz="2300" dirty="0" smtClean="0">
                <a:solidFill>
                  <a:srgbClr val="32302A"/>
                </a:solidFill>
                <a:ea typeface="ＭＳ Ｐゴシック" pitchFamily="-107" charset="-128"/>
                <a:cs typeface="ＭＳ Ｐゴシック" pitchFamily="-107" charset="-128"/>
              </a:rPr>
              <a:t>and, so, final prices.</a:t>
            </a:r>
            <a:r>
              <a:rPr lang="en-US" sz="2400" dirty="0" smtClean="0">
                <a:solidFill>
                  <a:srgbClr val="32302A"/>
                </a:solidFill>
                <a:ea typeface="ＭＳ Ｐゴシック" pitchFamily="-107" charset="-128"/>
                <a:cs typeface="ＭＳ Ｐゴシック" pitchFamily="-107" charset="-128"/>
              </a:rPr>
              <a:t> </a:t>
            </a:r>
            <a:endParaRPr lang="en-US" sz="2400" dirty="0">
              <a:solidFill>
                <a:srgbClr val="32302A"/>
              </a:solidFill>
              <a:ea typeface="ＭＳ Ｐゴシック" pitchFamily="-107" charset="-128"/>
              <a:cs typeface="ＭＳ Ｐゴシック" pitchFamily="-107" charset="-128"/>
            </a:endParaRPr>
          </a:p>
          <a:p>
            <a:pPr lvl="2">
              <a:lnSpc>
                <a:spcPct val="90000"/>
              </a:lnSpc>
            </a:pPr>
            <a:r>
              <a:rPr lang="en-US" sz="2400" i="1" dirty="0">
                <a:solidFill>
                  <a:srgbClr val="32302A"/>
                </a:solidFill>
                <a:ea typeface="ＭＳ Ｐゴシック" pitchFamily="-107" charset="-128"/>
                <a:cs typeface="ＭＳ Ｐゴシック" pitchFamily="-107" charset="-128"/>
              </a:rPr>
              <a:t>Depreciation</a:t>
            </a:r>
            <a:r>
              <a:rPr lang="en-US" sz="2400" dirty="0">
                <a:solidFill>
                  <a:srgbClr val="32302A"/>
                </a:solidFill>
                <a:ea typeface="ＭＳ Ｐゴシック" pitchFamily="-107" charset="-128"/>
                <a:cs typeface="ＭＳ Ｐゴシック" pitchFamily="-107" charset="-128"/>
              </a:rPr>
              <a:t>: </a:t>
            </a:r>
            <a:br>
              <a:rPr lang="en-US" sz="2400" dirty="0">
                <a:solidFill>
                  <a:srgbClr val="32302A"/>
                </a:solidFill>
                <a:ea typeface="ＭＳ Ｐゴシック" pitchFamily="-107" charset="-128"/>
                <a:cs typeface="ＭＳ Ｐゴシック" pitchFamily="-107" charset="-128"/>
              </a:rPr>
            </a:br>
            <a:r>
              <a:rPr lang="en-US" sz="2300" dirty="0">
                <a:solidFill>
                  <a:srgbClr val="32302A"/>
                </a:solidFill>
                <a:ea typeface="ＭＳ Ｐゴシック" pitchFamily="-107" charset="-128"/>
                <a:cs typeface="ＭＳ Ｐゴシック" pitchFamily="-107" charset="-128"/>
              </a:rPr>
              <a:t>The cost of wear and tear on the machines and other capital assets used to produce goods and services.</a:t>
            </a:r>
          </a:p>
          <a:p>
            <a:pPr lvl="2">
              <a:lnSpc>
                <a:spcPct val="90000"/>
              </a:lnSpc>
            </a:pPr>
            <a:r>
              <a:rPr lang="en-US" sz="2400" i="1" dirty="0">
                <a:solidFill>
                  <a:srgbClr val="32302A"/>
                </a:solidFill>
                <a:ea typeface="ＭＳ Ｐゴシック" pitchFamily="-107" charset="-128"/>
                <a:cs typeface="ＭＳ Ｐゴシック" pitchFamily="-107" charset="-128"/>
              </a:rPr>
              <a:t>Net Income of Foreigners</a:t>
            </a:r>
            <a:r>
              <a:rPr lang="en-US" sz="2400" dirty="0">
                <a:solidFill>
                  <a:srgbClr val="32302A"/>
                </a:solidFill>
                <a:ea typeface="ＭＳ Ｐゴシック" pitchFamily="-107" charset="-128"/>
                <a:cs typeface="ＭＳ Ｐゴシック" pitchFamily="-107" charset="-128"/>
              </a:rPr>
              <a:t>:  </a:t>
            </a:r>
            <a:br>
              <a:rPr lang="en-US" sz="2400" dirty="0">
                <a:solidFill>
                  <a:srgbClr val="32302A"/>
                </a:solidFill>
                <a:ea typeface="ＭＳ Ｐゴシック" pitchFamily="-107" charset="-128"/>
                <a:cs typeface="ＭＳ Ｐゴシック" pitchFamily="-107" charset="-128"/>
              </a:rPr>
            </a:br>
            <a:r>
              <a:rPr lang="en-US" sz="2300" dirty="0">
                <a:solidFill>
                  <a:srgbClr val="32302A"/>
                </a:solidFill>
                <a:ea typeface="ＭＳ Ｐゴシック" pitchFamily="-107" charset="-128"/>
                <a:cs typeface="ＭＳ Ｐゴシック" pitchFamily="-107" charset="-128"/>
              </a:rPr>
              <a:t>The income that foreigners earn producing goods within the borders of the U.S. minus the income Americans earn abroad</a:t>
            </a:r>
            <a:r>
              <a:rPr lang="en-US" sz="2300" dirty="0" smtClean="0">
                <a:solidFill>
                  <a:srgbClr val="32302A"/>
                </a:solidFill>
                <a:ea typeface="ＭＳ Ｐゴシック" pitchFamily="-107" charset="-128"/>
                <a:cs typeface="ＭＳ Ｐゴシック" pitchFamily="-107" charset="-128"/>
              </a:rPr>
              <a:t>.</a:t>
            </a:r>
            <a:endParaRPr lang="en-US" sz="2300" dirty="0">
              <a:solidFill>
                <a:srgbClr val="32302A"/>
              </a:solidFill>
              <a:ea typeface="ＭＳ Ｐゴシック" pitchFamily="-107" charset="-128"/>
              <a:cs typeface="ＭＳ Ｐゴシック" pitchFamily="-107" charset="-128"/>
            </a:endParaRPr>
          </a:p>
        </p:txBody>
      </p:sp>
      <p:sp>
        <p:nvSpPr>
          <p:cNvPr id="6" name="Title 1"/>
          <p:cNvSpPr>
            <a:spLocks noGrp="1"/>
          </p:cNvSpPr>
          <p:nvPr>
            <p:ph type="title"/>
          </p:nvPr>
        </p:nvSpPr>
        <p:spPr>
          <a:xfrm>
            <a:off x="119569" y="170061"/>
            <a:ext cx="8904855" cy="1232536"/>
          </a:xfrm>
        </p:spPr>
        <p:txBody>
          <a:bodyPr/>
          <a:lstStyle/>
          <a:p>
            <a:r>
              <a:rPr lang="en-US" dirty="0"/>
              <a:t>Resource Cost-Income Method </a:t>
            </a:r>
            <a:br>
              <a:rPr lang="en-US" dirty="0"/>
            </a:br>
            <a:r>
              <a:rPr lang="en-US" dirty="0"/>
              <a:t>of Measuring GDP</a:t>
            </a:r>
          </a:p>
        </p:txBody>
      </p:sp>
    </p:spTree>
    <p:extLst>
      <p:ext uri="{BB962C8B-B14F-4D97-AF65-F5344CB8AC3E}">
        <p14:creationId xmlns:p14="http://schemas.microsoft.com/office/powerpoint/2010/main" val="16190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500"/>
                                        <p:tgtEl>
                                          <p:spTgt spid="3">
                                            <p:txEl>
                                              <p:pRg st="2" end="2"/>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565330"/>
            <a:ext cx="8932985" cy="433177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581652"/>
            <a:ext cx="9003326" cy="4253459"/>
          </a:xfrm>
        </p:spPr>
        <p:txBody>
          <a:bodyPr/>
          <a:lstStyle/>
          <a:p>
            <a:pPr>
              <a:lnSpc>
                <a:spcPct val="90000"/>
              </a:lnSpc>
            </a:pPr>
            <a:r>
              <a:rPr lang="en-US" sz="2600" dirty="0">
                <a:solidFill>
                  <a:srgbClr val="32302A"/>
                </a:solidFill>
                <a:ea typeface="ＭＳ Ｐゴシック" pitchFamily="-107" charset="-128"/>
                <a:cs typeface="ＭＳ Ｐゴシック" pitchFamily="-107" charset="-128"/>
              </a:rPr>
              <a:t>When </a:t>
            </a:r>
            <a:r>
              <a:rPr lang="en-US" sz="2600" dirty="0" smtClean="0">
                <a:solidFill>
                  <a:srgbClr val="32302A"/>
                </a:solidFill>
                <a:ea typeface="ＭＳ Ｐゴシック" pitchFamily="-107" charset="-128"/>
                <a:cs typeface="ＭＳ Ｐゴシック" pitchFamily="-107" charset="-128"/>
              </a:rPr>
              <a:t>GDP is derived using the </a:t>
            </a:r>
            <a:r>
              <a:rPr lang="en-US" sz="2600" i="1" dirty="0">
                <a:solidFill>
                  <a:srgbClr val="32302A"/>
                </a:solidFill>
                <a:ea typeface="ＭＳ Ｐゴシック" pitchFamily="-107" charset="-128"/>
                <a:cs typeface="ＭＳ Ｐゴシック" pitchFamily="-107" charset="-128"/>
              </a:rPr>
              <a:t>Resource Cost - Income Approach</a:t>
            </a:r>
            <a:r>
              <a:rPr lang="en-US" sz="2600" dirty="0">
                <a:solidFill>
                  <a:srgbClr val="32302A"/>
                </a:solidFill>
                <a:ea typeface="ＭＳ Ｐゴシック" pitchFamily="-107" charset="-128"/>
                <a:cs typeface="ＭＳ Ｐゴシック" pitchFamily="-107" charset="-128"/>
              </a:rPr>
              <a:t>, </a:t>
            </a:r>
            <a:r>
              <a:rPr lang="en-US" sz="2600" dirty="0" smtClean="0">
                <a:solidFill>
                  <a:srgbClr val="32302A"/>
                </a:solidFill>
                <a:ea typeface="ＭＳ Ｐゴシック" pitchFamily="-107" charset="-128"/>
                <a:cs typeface="ＭＳ Ｐゴシック" pitchFamily="-107" charset="-128"/>
              </a:rPr>
              <a:t>it is calculated as the </a:t>
            </a:r>
            <a:r>
              <a:rPr lang="en-US" sz="2600" dirty="0">
                <a:solidFill>
                  <a:srgbClr val="32302A"/>
                </a:solidFill>
                <a:ea typeface="ＭＳ Ｐゴシック" pitchFamily="-107" charset="-128"/>
                <a:cs typeface="ＭＳ Ｐゴシック" pitchFamily="-107" charset="-128"/>
              </a:rPr>
              <a:t>sum </a:t>
            </a:r>
            <a:r>
              <a:rPr lang="en-US" sz="2600" dirty="0" smtClean="0">
                <a:solidFill>
                  <a:srgbClr val="32302A"/>
                </a:solidFill>
                <a:ea typeface="ＭＳ Ｐゴシック" pitchFamily="-107" charset="-128"/>
                <a:cs typeface="ＭＳ Ｐゴシック" pitchFamily="-107" charset="-128"/>
              </a:rPr>
              <a:t>of:</a:t>
            </a:r>
          </a:p>
          <a:p>
            <a:pPr lvl="1">
              <a:lnSpc>
                <a:spcPct val="90000"/>
              </a:lnSpc>
            </a:pPr>
            <a:r>
              <a:rPr lang="en-US" sz="2400" dirty="0">
                <a:solidFill>
                  <a:srgbClr val="32302A"/>
                </a:solidFill>
                <a:ea typeface="ＭＳ Ｐゴシック" pitchFamily="-107" charset="-128"/>
                <a:cs typeface="ＭＳ Ｐゴシック" pitchFamily="-107" charset="-128"/>
              </a:rPr>
              <a:t>national income, </a:t>
            </a:r>
            <a:br>
              <a:rPr lang="en-US" sz="2400" dirty="0">
                <a:solidFill>
                  <a:srgbClr val="32302A"/>
                </a:solidFill>
                <a:ea typeface="ＭＳ Ｐゴシック" pitchFamily="-107" charset="-128"/>
                <a:cs typeface="ＭＳ Ｐゴシック" pitchFamily="-107" charset="-128"/>
              </a:rPr>
            </a:br>
            <a:r>
              <a:rPr lang="en-US" sz="2400" i="1" dirty="0">
                <a:solidFill>
                  <a:srgbClr val="32302A"/>
                </a:solidFill>
                <a:ea typeface="ＭＳ Ｐゴシック" pitchFamily="-107" charset="-128"/>
                <a:cs typeface="ＭＳ Ｐゴシック" pitchFamily="-107" charset="-128"/>
              </a:rPr>
              <a:t>(employee compensation, self-employment income, </a:t>
            </a:r>
            <a:r>
              <a:rPr lang="en-US" sz="2400" i="1" dirty="0" smtClean="0">
                <a:solidFill>
                  <a:srgbClr val="32302A"/>
                </a:solidFill>
                <a:ea typeface="ＭＳ Ｐゴシック" pitchFamily="-107" charset="-128"/>
                <a:cs typeface="ＭＳ Ｐゴシック" pitchFamily="-107" charset="-128"/>
              </a:rPr>
              <a:t/>
            </a:r>
            <a:br>
              <a:rPr lang="en-US" sz="2400" i="1" dirty="0" smtClean="0">
                <a:solidFill>
                  <a:srgbClr val="32302A"/>
                </a:solidFill>
                <a:ea typeface="ＭＳ Ｐゴシック" pitchFamily="-107" charset="-128"/>
                <a:cs typeface="ＭＳ Ｐゴシック" pitchFamily="-107" charset="-128"/>
              </a:rPr>
            </a:br>
            <a:r>
              <a:rPr lang="en-US" sz="2400" i="1" dirty="0" smtClean="0">
                <a:solidFill>
                  <a:srgbClr val="32302A"/>
                </a:solidFill>
                <a:ea typeface="ＭＳ Ｐゴシック" pitchFamily="-107" charset="-128"/>
                <a:cs typeface="ＭＳ Ｐゴシック" pitchFamily="-107" charset="-128"/>
              </a:rPr>
              <a:t> rents</a:t>
            </a:r>
            <a:r>
              <a:rPr lang="en-US" sz="2400" i="1" dirty="0">
                <a:solidFill>
                  <a:srgbClr val="32302A"/>
                </a:solidFill>
                <a:ea typeface="ＭＳ Ｐゴシック" pitchFamily="-107" charset="-128"/>
                <a:cs typeface="ＭＳ Ｐゴシック" pitchFamily="-107" charset="-128"/>
              </a:rPr>
              <a:t>, interest, corporate profits)</a:t>
            </a:r>
            <a:r>
              <a:rPr lang="en-US" sz="2400" dirty="0">
                <a:solidFill>
                  <a:srgbClr val="32302A"/>
                </a:solidFill>
                <a:ea typeface="ＭＳ Ｐゴシック" pitchFamily="-107" charset="-128"/>
                <a:cs typeface="ＭＳ Ｐゴシック" pitchFamily="-107" charset="-128"/>
              </a:rPr>
              <a:t> </a:t>
            </a:r>
          </a:p>
          <a:p>
            <a:pPr lvl="1">
              <a:lnSpc>
                <a:spcPct val="90000"/>
              </a:lnSpc>
            </a:pPr>
            <a:r>
              <a:rPr lang="en-US" sz="2400" dirty="0">
                <a:solidFill>
                  <a:srgbClr val="32302A"/>
                </a:solidFill>
                <a:ea typeface="ＭＳ Ｐゴシック" pitchFamily="-107" charset="-128"/>
                <a:cs typeface="ＭＳ Ｐゴシック" pitchFamily="-107" charset="-128"/>
              </a:rPr>
              <a:t>indirect business taxes,  </a:t>
            </a:r>
          </a:p>
          <a:p>
            <a:pPr lvl="1">
              <a:lnSpc>
                <a:spcPct val="90000"/>
              </a:lnSpc>
            </a:pPr>
            <a:r>
              <a:rPr lang="en-US" sz="2400" dirty="0">
                <a:solidFill>
                  <a:srgbClr val="32302A"/>
                </a:solidFill>
                <a:ea typeface="ＭＳ Ｐゴシック" pitchFamily="-107" charset="-128"/>
                <a:cs typeface="ＭＳ Ｐゴシック" pitchFamily="-107" charset="-128"/>
              </a:rPr>
              <a:t>depreciation, and,  </a:t>
            </a:r>
          </a:p>
          <a:p>
            <a:pPr lvl="1">
              <a:lnSpc>
                <a:spcPct val="90000"/>
              </a:lnSpc>
            </a:pPr>
            <a:r>
              <a:rPr lang="en-US" sz="2400" dirty="0">
                <a:solidFill>
                  <a:srgbClr val="32302A"/>
                </a:solidFill>
                <a:ea typeface="ＭＳ Ｐゴシック" pitchFamily="-107" charset="-128"/>
                <a:cs typeface="ＭＳ Ｐゴシック" pitchFamily="-107" charset="-128"/>
              </a:rPr>
              <a:t>net income of foreigners</a:t>
            </a:r>
            <a:r>
              <a:rPr lang="en-US" sz="2400" dirty="0" smtClean="0">
                <a:solidFill>
                  <a:srgbClr val="32302A"/>
                </a:solidFill>
                <a:ea typeface="ＭＳ Ｐゴシック" pitchFamily="-107" charset="-128"/>
                <a:cs typeface="ＭＳ Ｐゴシック" pitchFamily="-107" charset="-128"/>
              </a:rPr>
              <a:t>.</a:t>
            </a:r>
            <a:endParaRPr lang="en-US" sz="2400" dirty="0">
              <a:solidFill>
                <a:srgbClr val="32302A"/>
              </a:solidFill>
              <a:ea typeface="ＭＳ Ｐゴシック" pitchFamily="-107" charset="-128"/>
              <a:cs typeface="ＭＳ Ｐゴシック" pitchFamily="-107" charset="-128"/>
            </a:endParaRPr>
          </a:p>
        </p:txBody>
      </p:sp>
      <p:sp>
        <p:nvSpPr>
          <p:cNvPr id="6" name="Title 1"/>
          <p:cNvSpPr>
            <a:spLocks noGrp="1"/>
          </p:cNvSpPr>
          <p:nvPr>
            <p:ph type="title"/>
          </p:nvPr>
        </p:nvSpPr>
        <p:spPr>
          <a:xfrm>
            <a:off x="119569" y="170061"/>
            <a:ext cx="8904855" cy="1232536"/>
          </a:xfrm>
        </p:spPr>
        <p:txBody>
          <a:bodyPr/>
          <a:lstStyle/>
          <a:p>
            <a:r>
              <a:rPr lang="en-US" dirty="0"/>
              <a:t>Resource Cost-Income Method </a:t>
            </a:r>
            <a:br>
              <a:rPr lang="en-US" dirty="0"/>
            </a:br>
            <a:r>
              <a:rPr lang="en-US" dirty="0"/>
              <a:t>of Measuring GDP</a:t>
            </a:r>
          </a:p>
        </p:txBody>
      </p:sp>
    </p:spTree>
    <p:extLst>
      <p:ext uri="{BB962C8B-B14F-4D97-AF65-F5344CB8AC3E}">
        <p14:creationId xmlns:p14="http://schemas.microsoft.com/office/powerpoint/2010/main" val="122511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588576"/>
            <a:ext cx="8977930" cy="433296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2312"/>
            <a:ext cx="8904855" cy="657667"/>
          </a:xfrm>
        </p:spPr>
        <p:txBody>
          <a:bodyPr/>
          <a:lstStyle/>
          <a:p>
            <a:r>
              <a:rPr lang="en-US" dirty="0"/>
              <a:t>Two Ways </a:t>
            </a:r>
            <a:r>
              <a:rPr lang="en-US" dirty="0" smtClean="0"/>
              <a:t>of </a:t>
            </a:r>
            <a:r>
              <a:rPr lang="en-US" dirty="0"/>
              <a:t>Measuring GDP:  </a:t>
            </a:r>
            <a:r>
              <a:rPr lang="en-US" dirty="0" smtClean="0"/>
              <a:t/>
            </a:r>
            <a:br>
              <a:rPr lang="en-US" dirty="0" smtClean="0"/>
            </a:br>
            <a:r>
              <a:rPr lang="en-US" dirty="0" smtClean="0"/>
              <a:t>A </a:t>
            </a:r>
            <a:r>
              <a:rPr lang="en-US" dirty="0"/>
              <a:t>Summary</a:t>
            </a:r>
          </a:p>
        </p:txBody>
      </p:sp>
      <p:cxnSp>
        <p:nvCxnSpPr>
          <p:cNvPr id="92" name="Straight Connector 91"/>
          <p:cNvCxnSpPr/>
          <p:nvPr/>
        </p:nvCxnSpPr>
        <p:spPr>
          <a:xfrm>
            <a:off x="4599100" y="1888586"/>
            <a:ext cx="21929" cy="366534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37" name="Group 36"/>
          <p:cNvGrpSpPr/>
          <p:nvPr/>
        </p:nvGrpSpPr>
        <p:grpSpPr>
          <a:xfrm>
            <a:off x="625475" y="2174002"/>
            <a:ext cx="3238500" cy="330200"/>
            <a:chOff x="1704975" y="2373313"/>
            <a:chExt cx="3238500" cy="330200"/>
          </a:xfrm>
        </p:grpSpPr>
        <p:sp>
          <p:nvSpPr>
            <p:cNvPr id="38" name="Rectangle 5"/>
            <p:cNvSpPr>
              <a:spLocks noChangeArrowheads="1"/>
            </p:cNvSpPr>
            <p:nvPr/>
          </p:nvSpPr>
          <p:spPr bwMode="auto">
            <a:xfrm>
              <a:off x="1800225" y="2373313"/>
              <a:ext cx="2594685"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smtClean="0">
                  <a:solidFill>
                    <a:schemeClr val="tx1"/>
                  </a:solidFill>
                  <a:latin typeface="Times New Roman" pitchFamily="18" charset="0"/>
                  <a:cs typeface="Times New Roman" pitchFamily="18" charset="0"/>
                </a:rPr>
                <a:t>The Expenditure </a:t>
              </a:r>
              <a:r>
                <a:rPr kumimoji="0" lang="en-US" sz="1800" b="1" i="1" dirty="0">
                  <a:solidFill>
                    <a:schemeClr val="tx1"/>
                  </a:solidFill>
                  <a:latin typeface="Times New Roman" pitchFamily="18" charset="0"/>
                  <a:cs typeface="Times New Roman" pitchFamily="18" charset="0"/>
                </a:rPr>
                <a:t>Approach</a:t>
              </a:r>
            </a:p>
          </p:txBody>
        </p:sp>
        <p:sp>
          <p:nvSpPr>
            <p:cNvPr id="39" name="Line 91"/>
            <p:cNvSpPr>
              <a:spLocks noChangeShapeType="1"/>
            </p:cNvSpPr>
            <p:nvPr/>
          </p:nvSpPr>
          <p:spPr bwMode="auto">
            <a:xfrm>
              <a:off x="1704975" y="2703513"/>
              <a:ext cx="3238500" cy="0"/>
            </a:xfrm>
            <a:prstGeom prst="line">
              <a:avLst/>
            </a:prstGeom>
            <a:noFill/>
            <a:ln w="19050">
              <a:solidFill>
                <a:schemeClr val="tx1"/>
              </a:solidFill>
              <a:round/>
              <a:headEnd/>
              <a:tailEnd type="none" w="lg" len="lg"/>
            </a:ln>
          </p:spPr>
          <p:txBody>
            <a:bodyPr>
              <a:prstTxWarp prst="textNoShape">
                <a:avLst/>
              </a:prstTxWarp>
              <a:spAutoFit/>
            </a:bodyPr>
            <a:lstStyle/>
            <a:p>
              <a:endParaRPr lang="en-US">
                <a:latin typeface="Times New Roman" pitchFamily="18" charset="0"/>
                <a:cs typeface="Times New Roman" pitchFamily="18" charset="0"/>
              </a:endParaRPr>
            </a:p>
          </p:txBody>
        </p:sp>
      </p:grpSp>
      <p:sp>
        <p:nvSpPr>
          <p:cNvPr id="40" name="Rectangle 10"/>
          <p:cNvSpPr>
            <a:spLocks noChangeArrowheads="1"/>
          </p:cNvSpPr>
          <p:nvPr/>
        </p:nvSpPr>
        <p:spPr bwMode="auto">
          <a:xfrm>
            <a:off x="701675" y="2612231"/>
            <a:ext cx="3300006"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0" i="1" dirty="0">
                <a:solidFill>
                  <a:srgbClr val="000000"/>
                </a:solidFill>
                <a:latin typeface="Times New Roman" pitchFamily="18" charset="0"/>
                <a:cs typeface="Times New Roman" pitchFamily="18" charset="0"/>
              </a:rPr>
              <a:t>Personal consumption expenditures</a:t>
            </a:r>
            <a:endParaRPr kumimoji="0" lang="en-US" sz="1800" b="0" i="1" dirty="0">
              <a:solidFill>
                <a:schemeClr val="tx1"/>
              </a:solidFill>
              <a:latin typeface="Times New Roman" pitchFamily="18" charset="0"/>
              <a:cs typeface="Times New Roman" pitchFamily="18" charset="0"/>
            </a:endParaRPr>
          </a:p>
        </p:txBody>
      </p:sp>
      <p:grpSp>
        <p:nvGrpSpPr>
          <p:cNvPr id="59" name="Group 99"/>
          <p:cNvGrpSpPr>
            <a:grpSpLocks/>
          </p:cNvGrpSpPr>
          <p:nvPr/>
        </p:nvGrpSpPr>
        <p:grpSpPr bwMode="auto">
          <a:xfrm>
            <a:off x="692150" y="2901156"/>
            <a:ext cx="3225800" cy="560388"/>
            <a:chOff x="1092" y="1001"/>
            <a:chExt cx="2032" cy="353"/>
          </a:xfrm>
        </p:grpSpPr>
        <p:sp>
          <p:nvSpPr>
            <p:cNvPr id="60" name="Rectangle 13"/>
            <p:cNvSpPr>
              <a:spLocks noChangeArrowheads="1"/>
            </p:cNvSpPr>
            <p:nvPr/>
          </p:nvSpPr>
          <p:spPr bwMode="auto">
            <a:xfrm>
              <a:off x="1839" y="1001"/>
              <a:ext cx="136" cy="213"/>
            </a:xfrm>
            <a:prstGeom prst="rect">
              <a:avLst/>
            </a:prstGeom>
            <a:noFill/>
            <a:ln w="9525">
              <a:noFill/>
              <a:miter lim="800000"/>
              <a:headEnd/>
              <a:tailEnd/>
            </a:ln>
          </p:spPr>
          <p:txBody>
            <a:bodyPr wrap="none" lIns="0" tIns="0" rIns="0" bIns="0">
              <a:prstTxWarp prst="textNoShape">
                <a:avLst/>
              </a:prstTxWarp>
              <a:spAutoFit/>
            </a:bodyPr>
            <a:lstStyle/>
            <a:p>
              <a:r>
                <a:rPr kumimoji="0" lang="en-US" sz="2200" b="1" dirty="0">
                  <a:solidFill>
                    <a:srgbClr val="000000"/>
                  </a:solidFill>
                  <a:latin typeface="Times New Roman" pitchFamily="18" charset="0"/>
                  <a:cs typeface="Times New Roman" pitchFamily="18" charset="0"/>
                </a:rPr>
                <a:t>+</a:t>
              </a:r>
              <a:r>
                <a:rPr kumimoji="0" lang="en-US" sz="1800" b="1" dirty="0">
                  <a:solidFill>
                    <a:srgbClr val="000000"/>
                  </a:solidFill>
                  <a:latin typeface="Times New Roman" pitchFamily="18" charset="0"/>
                  <a:cs typeface="Times New Roman" pitchFamily="18" charset="0"/>
                </a:rPr>
                <a:t> </a:t>
              </a:r>
              <a:endParaRPr kumimoji="0" lang="en-US" sz="1800" b="1" dirty="0">
                <a:solidFill>
                  <a:schemeClr val="tx1"/>
                </a:solidFill>
                <a:latin typeface="Times New Roman" pitchFamily="18" charset="0"/>
                <a:cs typeface="Times New Roman" pitchFamily="18" charset="0"/>
              </a:endParaRPr>
            </a:p>
          </p:txBody>
        </p:sp>
        <p:sp>
          <p:nvSpPr>
            <p:cNvPr id="63" name="Rectangle 14"/>
            <p:cNvSpPr>
              <a:spLocks noChangeArrowheads="1"/>
            </p:cNvSpPr>
            <p:nvPr/>
          </p:nvSpPr>
          <p:spPr bwMode="auto">
            <a:xfrm>
              <a:off x="1092" y="1181"/>
              <a:ext cx="2032"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b="0" i="1" dirty="0">
                  <a:solidFill>
                    <a:srgbClr val="000000"/>
                  </a:solidFill>
                  <a:latin typeface="Times New Roman" pitchFamily="18" charset="0"/>
                  <a:cs typeface="Times New Roman" pitchFamily="18" charset="0"/>
                </a:rPr>
                <a:t>Gross private domestic investment </a:t>
              </a:r>
              <a:endParaRPr kumimoji="0" lang="en-US" sz="1800" b="0" i="1" dirty="0">
                <a:solidFill>
                  <a:schemeClr val="tx1"/>
                </a:solidFill>
                <a:latin typeface="Times New Roman" pitchFamily="18" charset="0"/>
                <a:cs typeface="Times New Roman" pitchFamily="18" charset="0"/>
              </a:endParaRPr>
            </a:p>
          </p:txBody>
        </p:sp>
      </p:grpSp>
      <p:grpSp>
        <p:nvGrpSpPr>
          <p:cNvPr id="64" name="Group 103"/>
          <p:cNvGrpSpPr>
            <a:grpSpLocks/>
          </p:cNvGrpSpPr>
          <p:nvPr/>
        </p:nvGrpSpPr>
        <p:grpSpPr bwMode="auto">
          <a:xfrm>
            <a:off x="701675" y="3477420"/>
            <a:ext cx="2840039" cy="798513"/>
            <a:chOff x="1122" y="1276"/>
            <a:chExt cx="1789" cy="503"/>
          </a:xfrm>
        </p:grpSpPr>
        <p:sp>
          <p:nvSpPr>
            <p:cNvPr id="65" name="Rectangle 17"/>
            <p:cNvSpPr>
              <a:spLocks noChangeArrowheads="1"/>
            </p:cNvSpPr>
            <p:nvPr/>
          </p:nvSpPr>
          <p:spPr bwMode="auto">
            <a:xfrm>
              <a:off x="1863" y="1276"/>
              <a:ext cx="120" cy="213"/>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2200" b="1" dirty="0">
                  <a:solidFill>
                    <a:srgbClr val="000000"/>
                  </a:solidFill>
                  <a:latin typeface="Times New Roman" pitchFamily="18" charset="0"/>
                  <a:cs typeface="Times New Roman" pitchFamily="18" charset="0"/>
                </a:rPr>
                <a:t>+</a:t>
              </a:r>
              <a:r>
                <a:rPr kumimoji="0" lang="en-US" sz="1000" b="1" dirty="0">
                  <a:solidFill>
                    <a:srgbClr val="000000"/>
                  </a:solidFill>
                  <a:latin typeface="Times New Roman" pitchFamily="18" charset="0"/>
                  <a:cs typeface="Times New Roman" pitchFamily="18" charset="0"/>
                </a:rPr>
                <a:t> </a:t>
              </a:r>
              <a:endParaRPr kumimoji="0" lang="en-US" sz="1000" b="1" dirty="0">
                <a:solidFill>
                  <a:schemeClr val="tx1"/>
                </a:solidFill>
                <a:latin typeface="Times New Roman" pitchFamily="18" charset="0"/>
                <a:cs typeface="Times New Roman" pitchFamily="18" charset="0"/>
              </a:endParaRPr>
            </a:p>
          </p:txBody>
        </p:sp>
        <p:sp>
          <p:nvSpPr>
            <p:cNvPr id="66" name="Rectangle 18"/>
            <p:cNvSpPr>
              <a:spLocks noChangeArrowheads="1"/>
            </p:cNvSpPr>
            <p:nvPr/>
          </p:nvSpPr>
          <p:spPr bwMode="auto">
            <a:xfrm>
              <a:off x="1122" y="1468"/>
              <a:ext cx="1789" cy="174"/>
            </a:xfrm>
            <a:prstGeom prst="rect">
              <a:avLst/>
            </a:prstGeom>
            <a:noFill/>
            <a:ln w="9525">
              <a:noFill/>
              <a:miter lim="800000"/>
              <a:headEnd/>
              <a:tailEnd/>
            </a:ln>
          </p:spPr>
          <p:txBody>
            <a:bodyPr wrap="none" lIns="0" tIns="0" rIns="0" bIns="0">
              <a:prstTxWarp prst="textNoShape">
                <a:avLst/>
              </a:prstTxWarp>
              <a:spAutoFit/>
            </a:bodyPr>
            <a:lstStyle/>
            <a:p>
              <a:r>
                <a:rPr kumimoji="0" lang="en-US" sz="1800" b="0" i="1" dirty="0">
                  <a:solidFill>
                    <a:srgbClr val="000000"/>
                  </a:solidFill>
                  <a:latin typeface="Times New Roman" pitchFamily="18" charset="0"/>
                  <a:cs typeface="Times New Roman" pitchFamily="18" charset="0"/>
                </a:rPr>
                <a:t>Government </a:t>
              </a:r>
              <a:r>
                <a:rPr kumimoji="0" lang="en-US" sz="1800" b="0" i="1" dirty="0" smtClean="0">
                  <a:solidFill>
                    <a:srgbClr val="000000"/>
                  </a:solidFill>
                  <a:latin typeface="Times New Roman" pitchFamily="18" charset="0"/>
                  <a:cs typeface="Times New Roman" pitchFamily="18" charset="0"/>
                </a:rPr>
                <a:t>consumption and</a:t>
              </a:r>
              <a:endParaRPr kumimoji="0" lang="en-US" sz="1800" b="0" i="1" dirty="0">
                <a:solidFill>
                  <a:schemeClr val="tx1"/>
                </a:solidFill>
                <a:latin typeface="Times New Roman" pitchFamily="18" charset="0"/>
                <a:cs typeface="Times New Roman" pitchFamily="18" charset="0"/>
              </a:endParaRPr>
            </a:p>
          </p:txBody>
        </p:sp>
        <p:sp>
          <p:nvSpPr>
            <p:cNvPr id="67" name="Rectangle 19"/>
            <p:cNvSpPr>
              <a:spLocks noChangeArrowheads="1"/>
            </p:cNvSpPr>
            <p:nvPr/>
          </p:nvSpPr>
          <p:spPr bwMode="auto">
            <a:xfrm>
              <a:off x="1128" y="1605"/>
              <a:ext cx="1018" cy="174"/>
            </a:xfrm>
            <a:prstGeom prst="rect">
              <a:avLst/>
            </a:prstGeom>
            <a:noFill/>
            <a:ln w="9525">
              <a:noFill/>
              <a:miter lim="800000"/>
              <a:headEnd/>
              <a:tailEnd/>
            </a:ln>
          </p:spPr>
          <p:txBody>
            <a:bodyPr wrap="none" lIns="0" tIns="0" rIns="0" bIns="0">
              <a:prstTxWarp prst="textNoShape">
                <a:avLst/>
              </a:prstTxWarp>
              <a:spAutoFit/>
            </a:bodyPr>
            <a:lstStyle/>
            <a:p>
              <a:r>
                <a:rPr kumimoji="0" lang="en-US" sz="1800" b="0" i="1" dirty="0" smtClean="0">
                  <a:solidFill>
                    <a:srgbClr val="000000"/>
                  </a:solidFill>
                  <a:latin typeface="Times New Roman" pitchFamily="18" charset="0"/>
                  <a:cs typeface="Times New Roman" pitchFamily="18" charset="0"/>
                </a:rPr>
                <a:t>gross </a:t>
              </a:r>
              <a:r>
                <a:rPr kumimoji="0" lang="en-US" sz="1800" b="0" i="1" dirty="0">
                  <a:solidFill>
                    <a:srgbClr val="000000"/>
                  </a:solidFill>
                  <a:latin typeface="Times New Roman" pitchFamily="18" charset="0"/>
                  <a:cs typeface="Times New Roman" pitchFamily="18" charset="0"/>
                </a:rPr>
                <a:t>investment </a:t>
              </a:r>
              <a:endParaRPr kumimoji="0" lang="en-US" sz="1800" b="0" i="1" dirty="0">
                <a:solidFill>
                  <a:schemeClr val="tx1"/>
                </a:solidFill>
                <a:latin typeface="Times New Roman" pitchFamily="18" charset="0"/>
                <a:cs typeface="Times New Roman" pitchFamily="18" charset="0"/>
              </a:endParaRPr>
            </a:p>
          </p:txBody>
        </p:sp>
      </p:grpSp>
      <p:grpSp>
        <p:nvGrpSpPr>
          <p:cNvPr id="68" name="Group 97"/>
          <p:cNvGrpSpPr>
            <a:grpSpLocks/>
          </p:cNvGrpSpPr>
          <p:nvPr/>
        </p:nvGrpSpPr>
        <p:grpSpPr bwMode="auto">
          <a:xfrm>
            <a:off x="698500" y="4288631"/>
            <a:ext cx="3092450" cy="595313"/>
            <a:chOff x="1120" y="1920"/>
            <a:chExt cx="1948" cy="375"/>
          </a:xfrm>
        </p:grpSpPr>
        <p:sp>
          <p:nvSpPr>
            <p:cNvPr id="69" name="Rectangle 21"/>
            <p:cNvSpPr>
              <a:spLocks noChangeArrowheads="1"/>
            </p:cNvSpPr>
            <p:nvPr/>
          </p:nvSpPr>
          <p:spPr bwMode="auto">
            <a:xfrm>
              <a:off x="1859" y="1920"/>
              <a:ext cx="112" cy="213"/>
            </a:xfrm>
            <a:prstGeom prst="rect">
              <a:avLst/>
            </a:prstGeom>
            <a:noFill/>
            <a:ln w="9525">
              <a:noFill/>
              <a:miter lim="800000"/>
              <a:headEnd/>
              <a:tailEnd/>
            </a:ln>
          </p:spPr>
          <p:txBody>
            <a:bodyPr wrap="none" lIns="0" tIns="0" rIns="0" bIns="0">
              <a:prstTxWarp prst="textNoShape">
                <a:avLst/>
              </a:prstTxWarp>
              <a:spAutoFit/>
            </a:bodyPr>
            <a:lstStyle/>
            <a:p>
              <a:r>
                <a:rPr kumimoji="0" lang="en-US" sz="600" b="1" dirty="0">
                  <a:solidFill>
                    <a:srgbClr val="000000"/>
                  </a:solidFill>
                  <a:latin typeface="Times New Roman" pitchFamily="18" charset="0"/>
                  <a:cs typeface="Times New Roman" pitchFamily="18" charset="0"/>
                </a:rPr>
                <a:t> </a:t>
              </a:r>
              <a:r>
                <a:rPr kumimoji="0" lang="en-US" sz="2200" b="1" dirty="0">
                  <a:solidFill>
                    <a:srgbClr val="000000"/>
                  </a:solidFill>
                  <a:latin typeface="Times New Roman" pitchFamily="18" charset="0"/>
                  <a:cs typeface="Times New Roman" pitchFamily="18" charset="0"/>
                </a:rPr>
                <a:t>+</a:t>
              </a:r>
              <a:endParaRPr kumimoji="0" lang="en-US" sz="2200" b="1" dirty="0">
                <a:solidFill>
                  <a:schemeClr val="tx1"/>
                </a:solidFill>
                <a:latin typeface="Times New Roman" pitchFamily="18" charset="0"/>
                <a:cs typeface="Times New Roman" pitchFamily="18" charset="0"/>
              </a:endParaRPr>
            </a:p>
          </p:txBody>
        </p:sp>
        <p:sp>
          <p:nvSpPr>
            <p:cNvPr id="70" name="Rectangle 22"/>
            <p:cNvSpPr>
              <a:spLocks noChangeArrowheads="1"/>
            </p:cNvSpPr>
            <p:nvPr/>
          </p:nvSpPr>
          <p:spPr bwMode="auto">
            <a:xfrm>
              <a:off x="1120" y="2122"/>
              <a:ext cx="1948"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b="0" i="1" dirty="0">
                  <a:solidFill>
                    <a:srgbClr val="000000"/>
                  </a:solidFill>
                  <a:latin typeface="Times New Roman" pitchFamily="18" charset="0"/>
                  <a:cs typeface="Times New Roman" pitchFamily="18" charset="0"/>
                </a:rPr>
                <a:t>Net exports of goods and services</a:t>
              </a:r>
              <a:endParaRPr kumimoji="0" lang="en-US" sz="1800" b="0" i="1" dirty="0">
                <a:solidFill>
                  <a:schemeClr val="tx1"/>
                </a:solidFill>
                <a:latin typeface="Times New Roman" pitchFamily="18" charset="0"/>
                <a:cs typeface="Times New Roman" pitchFamily="18" charset="0"/>
              </a:endParaRPr>
            </a:p>
          </p:txBody>
        </p:sp>
      </p:grpSp>
      <p:sp>
        <p:nvSpPr>
          <p:cNvPr id="71" name="Rectangle 50"/>
          <p:cNvSpPr>
            <a:spLocks noChangeArrowheads="1"/>
          </p:cNvSpPr>
          <p:nvPr/>
        </p:nvSpPr>
        <p:spPr bwMode="auto">
          <a:xfrm>
            <a:off x="1709738" y="4998244"/>
            <a:ext cx="1209675" cy="338554"/>
          </a:xfrm>
          <a:prstGeom prst="rect">
            <a:avLst/>
          </a:prstGeom>
          <a:noFill/>
          <a:ln w="9525">
            <a:noFill/>
            <a:miter lim="800000"/>
            <a:headEnd/>
            <a:tailEnd/>
          </a:ln>
        </p:spPr>
        <p:txBody>
          <a:bodyPr lIns="0" tIns="0" rIns="0" bIns="0">
            <a:prstTxWarp prst="textNoShape">
              <a:avLst/>
            </a:prstTxWarp>
            <a:spAutoFit/>
          </a:bodyPr>
          <a:lstStyle/>
          <a:p>
            <a:pPr algn="ctr"/>
            <a:r>
              <a:rPr kumimoji="0" lang="en-US" sz="2200" b="1" i="1" dirty="0">
                <a:solidFill>
                  <a:srgbClr val="000000"/>
                </a:solidFill>
                <a:latin typeface="Times New Roman" pitchFamily="18" charset="0"/>
                <a:cs typeface="Times New Roman" pitchFamily="18" charset="0"/>
              </a:rPr>
              <a:t>=</a:t>
            </a:r>
            <a:r>
              <a:rPr kumimoji="0" lang="en-US" sz="2000" b="1" i="1" dirty="0">
                <a:solidFill>
                  <a:srgbClr val="000000"/>
                </a:solidFill>
                <a:latin typeface="Times New Roman" pitchFamily="18" charset="0"/>
                <a:cs typeface="Times New Roman" pitchFamily="18" charset="0"/>
              </a:rPr>
              <a:t>  GDP</a:t>
            </a:r>
            <a:endParaRPr kumimoji="0" lang="en-US" sz="2000" b="1" i="1" dirty="0">
              <a:solidFill>
                <a:schemeClr val="tx1"/>
              </a:solidFill>
              <a:latin typeface="Times New Roman" pitchFamily="18" charset="0"/>
              <a:cs typeface="Times New Roman" pitchFamily="18" charset="0"/>
            </a:endParaRPr>
          </a:p>
        </p:txBody>
      </p:sp>
      <p:grpSp>
        <p:nvGrpSpPr>
          <p:cNvPr id="6" name="Group 5"/>
          <p:cNvGrpSpPr/>
          <p:nvPr/>
        </p:nvGrpSpPr>
        <p:grpSpPr>
          <a:xfrm>
            <a:off x="4971682" y="1854139"/>
            <a:ext cx="3715122" cy="307865"/>
            <a:chOff x="5173156" y="1823143"/>
            <a:chExt cx="3715122" cy="307865"/>
          </a:xfrm>
        </p:grpSpPr>
        <p:sp>
          <p:nvSpPr>
            <p:cNvPr id="72" name="Rectangle 6"/>
            <p:cNvSpPr>
              <a:spLocks noChangeArrowheads="1"/>
            </p:cNvSpPr>
            <p:nvPr/>
          </p:nvSpPr>
          <p:spPr bwMode="auto">
            <a:xfrm>
              <a:off x="5219651" y="1823143"/>
              <a:ext cx="3575722"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smtClean="0">
                  <a:solidFill>
                    <a:schemeClr val="tx1"/>
                  </a:solidFill>
                  <a:latin typeface="Times New Roman" pitchFamily="18" charset="0"/>
                  <a:cs typeface="Times New Roman" pitchFamily="18" charset="0"/>
                </a:rPr>
                <a:t>The Resource </a:t>
              </a:r>
              <a:r>
                <a:rPr kumimoji="0" lang="en-US" sz="1800" b="1" i="1" dirty="0">
                  <a:solidFill>
                    <a:schemeClr val="tx1"/>
                  </a:solidFill>
                  <a:latin typeface="Times New Roman" pitchFamily="18" charset="0"/>
                  <a:cs typeface="Times New Roman" pitchFamily="18" charset="0"/>
                </a:rPr>
                <a:t>Cost-Income Approach</a:t>
              </a:r>
            </a:p>
          </p:txBody>
        </p:sp>
        <p:sp>
          <p:nvSpPr>
            <p:cNvPr id="73" name="Line 90"/>
            <p:cNvSpPr>
              <a:spLocks noChangeShapeType="1"/>
            </p:cNvSpPr>
            <p:nvPr/>
          </p:nvSpPr>
          <p:spPr bwMode="auto">
            <a:xfrm>
              <a:off x="5173156" y="2131008"/>
              <a:ext cx="3715122" cy="0"/>
            </a:xfrm>
            <a:prstGeom prst="line">
              <a:avLst/>
            </a:prstGeom>
            <a:noFill/>
            <a:ln w="19050">
              <a:solidFill>
                <a:schemeClr val="tx1"/>
              </a:solidFill>
              <a:round/>
              <a:headEnd/>
              <a:tailEnd type="none" w="lg" len="lg"/>
            </a:ln>
          </p:spPr>
          <p:txBody>
            <a:bodyPr wrap="square">
              <a:prstTxWarp prst="textNoShape">
                <a:avLst/>
              </a:prstTxWarp>
              <a:spAutoFit/>
            </a:bodyPr>
            <a:lstStyle/>
            <a:p>
              <a:endParaRPr lang="en-US">
                <a:latin typeface="Times New Roman" pitchFamily="18" charset="0"/>
                <a:cs typeface="Times New Roman" pitchFamily="18" charset="0"/>
              </a:endParaRPr>
            </a:p>
          </p:txBody>
        </p:sp>
      </p:grpSp>
      <p:grpSp>
        <p:nvGrpSpPr>
          <p:cNvPr id="74" name="Group 102"/>
          <p:cNvGrpSpPr>
            <a:grpSpLocks/>
          </p:cNvGrpSpPr>
          <p:nvPr/>
        </p:nvGrpSpPr>
        <p:grpSpPr bwMode="auto">
          <a:xfrm>
            <a:off x="5199202" y="2235994"/>
            <a:ext cx="2892425" cy="1555881"/>
            <a:chOff x="3486" y="720"/>
            <a:chExt cx="1822" cy="905"/>
          </a:xfrm>
        </p:grpSpPr>
        <p:sp>
          <p:nvSpPr>
            <p:cNvPr id="75" name="Rectangle 25"/>
            <p:cNvSpPr>
              <a:spLocks noChangeArrowheads="1"/>
            </p:cNvSpPr>
            <p:nvPr/>
          </p:nvSpPr>
          <p:spPr bwMode="auto">
            <a:xfrm>
              <a:off x="3486" y="720"/>
              <a:ext cx="1100" cy="160"/>
            </a:xfrm>
            <a:prstGeom prst="rect">
              <a:avLst/>
            </a:prstGeom>
            <a:noFill/>
            <a:ln w="9525">
              <a:noFill/>
              <a:miter lim="800000"/>
              <a:headEnd/>
              <a:tailEnd/>
            </a:ln>
          </p:spPr>
          <p:txBody>
            <a:bodyPr wrap="none" lIns="0" tIns="0" rIns="0" bIns="0">
              <a:prstTxWarp prst="textNoShape">
                <a:avLst/>
              </a:prstTxWarp>
              <a:spAutoFit/>
            </a:bodyPr>
            <a:lstStyle/>
            <a:p>
              <a:r>
                <a:rPr kumimoji="0" lang="en-US" sz="1800" b="0" i="1" dirty="0">
                  <a:solidFill>
                    <a:srgbClr val="000000"/>
                  </a:solidFill>
                  <a:latin typeface="Times New Roman" pitchFamily="18" charset="0"/>
                  <a:cs typeface="Times New Roman" pitchFamily="18" charset="0"/>
                </a:rPr>
                <a:t>Aggregate income:</a:t>
              </a:r>
              <a:endParaRPr kumimoji="0" lang="en-US" sz="1800" b="0" i="1" dirty="0">
                <a:solidFill>
                  <a:schemeClr val="tx1"/>
                </a:solidFill>
                <a:latin typeface="Times New Roman" pitchFamily="18" charset="0"/>
                <a:cs typeface="Times New Roman" pitchFamily="18" charset="0"/>
              </a:endParaRPr>
            </a:p>
          </p:txBody>
        </p:sp>
        <p:sp>
          <p:nvSpPr>
            <p:cNvPr id="76" name="Rectangle 27"/>
            <p:cNvSpPr>
              <a:spLocks noChangeArrowheads="1"/>
            </p:cNvSpPr>
            <p:nvPr/>
          </p:nvSpPr>
          <p:spPr bwMode="auto">
            <a:xfrm>
              <a:off x="3660" y="882"/>
              <a:ext cx="1648" cy="161"/>
            </a:xfrm>
            <a:prstGeom prst="rect">
              <a:avLst/>
            </a:prstGeom>
            <a:noFill/>
            <a:ln w="9525">
              <a:noFill/>
              <a:miter lim="800000"/>
              <a:headEnd/>
              <a:tailEnd/>
            </a:ln>
          </p:spPr>
          <p:txBody>
            <a:bodyPr wrap="none" lIns="0" tIns="0" rIns="0" bIns="0">
              <a:prstTxWarp prst="textNoShape">
                <a:avLst/>
              </a:prstTxWarp>
              <a:spAutoFit/>
            </a:bodyPr>
            <a:lstStyle/>
            <a:p>
              <a:pPr marL="285750" indent="-285750">
                <a:buFont typeface="Arial" pitchFamily="34" charset="0"/>
                <a:buChar char="•"/>
              </a:pPr>
              <a:r>
                <a:rPr kumimoji="0" lang="en-US" sz="1800" b="0" dirty="0">
                  <a:solidFill>
                    <a:srgbClr val="000000"/>
                  </a:solidFill>
                  <a:latin typeface="Times New Roman" pitchFamily="18" charset="0"/>
                  <a:cs typeface="Times New Roman" pitchFamily="18" charset="0"/>
                </a:rPr>
                <a:t>Employee Compensation</a:t>
              </a:r>
              <a:endParaRPr kumimoji="0" lang="en-US" sz="1800" b="0" dirty="0">
                <a:solidFill>
                  <a:schemeClr val="tx1"/>
                </a:solidFill>
                <a:latin typeface="Times New Roman" pitchFamily="18" charset="0"/>
                <a:cs typeface="Times New Roman" pitchFamily="18" charset="0"/>
              </a:endParaRPr>
            </a:p>
          </p:txBody>
        </p:sp>
        <p:sp>
          <p:nvSpPr>
            <p:cNvPr id="77" name="Rectangle 30"/>
            <p:cNvSpPr>
              <a:spLocks noChangeArrowheads="1"/>
            </p:cNvSpPr>
            <p:nvPr/>
          </p:nvSpPr>
          <p:spPr bwMode="auto">
            <a:xfrm>
              <a:off x="3660" y="1032"/>
              <a:ext cx="1644" cy="161"/>
            </a:xfrm>
            <a:prstGeom prst="rect">
              <a:avLst/>
            </a:prstGeom>
            <a:noFill/>
            <a:ln w="9525">
              <a:noFill/>
              <a:miter lim="800000"/>
              <a:headEnd/>
              <a:tailEnd/>
            </a:ln>
          </p:spPr>
          <p:txBody>
            <a:bodyPr wrap="none" lIns="0" tIns="0" rIns="0" bIns="0">
              <a:prstTxWarp prst="textNoShape">
                <a:avLst/>
              </a:prstTxWarp>
              <a:spAutoFit/>
            </a:bodyPr>
            <a:lstStyle/>
            <a:p>
              <a:pPr marL="285750" indent="-285750">
                <a:buFont typeface="Arial" pitchFamily="34" charset="0"/>
                <a:buChar char="•"/>
              </a:pPr>
              <a:r>
                <a:rPr kumimoji="0" lang="en-US" sz="1800" b="0" dirty="0">
                  <a:solidFill>
                    <a:srgbClr val="000000"/>
                  </a:solidFill>
                  <a:latin typeface="Times New Roman" pitchFamily="18" charset="0"/>
                  <a:cs typeface="Times New Roman" pitchFamily="18" charset="0"/>
                </a:rPr>
                <a:t>Income of self-employed</a:t>
              </a:r>
              <a:endParaRPr kumimoji="0" lang="en-US" sz="1800" b="0" dirty="0">
                <a:solidFill>
                  <a:schemeClr val="tx1"/>
                </a:solidFill>
                <a:latin typeface="Times New Roman" pitchFamily="18" charset="0"/>
                <a:cs typeface="Times New Roman" pitchFamily="18" charset="0"/>
              </a:endParaRPr>
            </a:p>
          </p:txBody>
        </p:sp>
        <p:sp>
          <p:nvSpPr>
            <p:cNvPr id="78" name="Rectangle 32"/>
            <p:cNvSpPr>
              <a:spLocks noChangeArrowheads="1"/>
            </p:cNvSpPr>
            <p:nvPr/>
          </p:nvSpPr>
          <p:spPr bwMode="auto">
            <a:xfrm>
              <a:off x="3660" y="1176"/>
              <a:ext cx="549" cy="161"/>
            </a:xfrm>
            <a:prstGeom prst="rect">
              <a:avLst/>
            </a:prstGeom>
            <a:noFill/>
            <a:ln w="9525">
              <a:noFill/>
              <a:miter lim="800000"/>
              <a:headEnd/>
              <a:tailEnd/>
            </a:ln>
          </p:spPr>
          <p:txBody>
            <a:bodyPr wrap="none" lIns="0" tIns="0" rIns="0" bIns="0">
              <a:prstTxWarp prst="textNoShape">
                <a:avLst/>
              </a:prstTxWarp>
              <a:spAutoFit/>
            </a:bodyPr>
            <a:lstStyle/>
            <a:p>
              <a:pPr marL="285750" indent="-285750">
                <a:buFont typeface="Arial" pitchFamily="34" charset="0"/>
                <a:buChar char="•"/>
              </a:pPr>
              <a:r>
                <a:rPr kumimoji="0" lang="en-US" sz="1800" b="0" dirty="0">
                  <a:solidFill>
                    <a:srgbClr val="000000"/>
                  </a:solidFill>
                  <a:latin typeface="Times New Roman" pitchFamily="18" charset="0"/>
                  <a:cs typeface="Times New Roman" pitchFamily="18" charset="0"/>
                </a:rPr>
                <a:t>Rents </a:t>
              </a:r>
              <a:endParaRPr kumimoji="0" lang="en-US" sz="1800" b="0" dirty="0">
                <a:solidFill>
                  <a:schemeClr val="tx1"/>
                </a:solidFill>
                <a:latin typeface="Times New Roman" pitchFamily="18" charset="0"/>
                <a:cs typeface="Times New Roman" pitchFamily="18" charset="0"/>
              </a:endParaRPr>
            </a:p>
          </p:txBody>
        </p:sp>
        <p:sp>
          <p:nvSpPr>
            <p:cNvPr id="79" name="Rectangle 33"/>
            <p:cNvSpPr>
              <a:spLocks noChangeArrowheads="1"/>
            </p:cNvSpPr>
            <p:nvPr/>
          </p:nvSpPr>
          <p:spPr bwMode="auto">
            <a:xfrm>
              <a:off x="3660" y="1320"/>
              <a:ext cx="606" cy="161"/>
            </a:xfrm>
            <a:prstGeom prst="rect">
              <a:avLst/>
            </a:prstGeom>
            <a:noFill/>
            <a:ln w="9525">
              <a:noFill/>
              <a:miter lim="800000"/>
              <a:headEnd/>
              <a:tailEnd/>
            </a:ln>
          </p:spPr>
          <p:txBody>
            <a:bodyPr wrap="none" lIns="0" tIns="0" rIns="0" bIns="0">
              <a:prstTxWarp prst="textNoShape">
                <a:avLst/>
              </a:prstTxWarp>
              <a:spAutoFit/>
            </a:bodyPr>
            <a:lstStyle/>
            <a:p>
              <a:pPr marL="285750" indent="-285750">
                <a:buFont typeface="Arial" pitchFamily="34" charset="0"/>
                <a:buChar char="•"/>
              </a:pPr>
              <a:r>
                <a:rPr kumimoji="0" lang="en-US" sz="1800" b="0" dirty="0">
                  <a:solidFill>
                    <a:srgbClr val="000000"/>
                  </a:solidFill>
                  <a:latin typeface="Times New Roman" pitchFamily="18" charset="0"/>
                  <a:cs typeface="Times New Roman" pitchFamily="18" charset="0"/>
                </a:rPr>
                <a:t>Profits </a:t>
              </a:r>
              <a:endParaRPr kumimoji="0" lang="en-US" sz="1800" b="0" dirty="0">
                <a:solidFill>
                  <a:schemeClr val="tx1"/>
                </a:solidFill>
                <a:latin typeface="Times New Roman" pitchFamily="18" charset="0"/>
                <a:cs typeface="Times New Roman" pitchFamily="18" charset="0"/>
              </a:endParaRPr>
            </a:p>
          </p:txBody>
        </p:sp>
        <p:sp>
          <p:nvSpPr>
            <p:cNvPr id="80" name="Rectangle 34"/>
            <p:cNvSpPr>
              <a:spLocks noChangeArrowheads="1"/>
            </p:cNvSpPr>
            <p:nvPr/>
          </p:nvSpPr>
          <p:spPr bwMode="auto">
            <a:xfrm>
              <a:off x="3660" y="1464"/>
              <a:ext cx="654" cy="161"/>
            </a:xfrm>
            <a:prstGeom prst="rect">
              <a:avLst/>
            </a:prstGeom>
            <a:noFill/>
            <a:ln w="9525">
              <a:noFill/>
              <a:miter lim="800000"/>
              <a:headEnd/>
              <a:tailEnd/>
            </a:ln>
          </p:spPr>
          <p:txBody>
            <a:bodyPr wrap="none" lIns="0" tIns="0" rIns="0" bIns="0">
              <a:prstTxWarp prst="textNoShape">
                <a:avLst/>
              </a:prstTxWarp>
              <a:spAutoFit/>
            </a:bodyPr>
            <a:lstStyle/>
            <a:p>
              <a:pPr marL="285750" indent="-285750">
                <a:buFont typeface="Arial" pitchFamily="34" charset="0"/>
                <a:buChar char="•"/>
              </a:pPr>
              <a:r>
                <a:rPr kumimoji="0" lang="en-US" sz="1800" b="0" dirty="0">
                  <a:solidFill>
                    <a:srgbClr val="000000"/>
                  </a:solidFill>
                  <a:latin typeface="Times New Roman" pitchFamily="18" charset="0"/>
                  <a:cs typeface="Times New Roman" pitchFamily="18" charset="0"/>
                </a:rPr>
                <a:t>Interest </a:t>
              </a:r>
              <a:endParaRPr kumimoji="0" lang="en-US" sz="1800" b="0" dirty="0">
                <a:solidFill>
                  <a:schemeClr val="tx1"/>
                </a:solidFill>
                <a:latin typeface="Times New Roman" pitchFamily="18" charset="0"/>
                <a:cs typeface="Times New Roman" pitchFamily="18" charset="0"/>
              </a:endParaRPr>
            </a:p>
          </p:txBody>
        </p:sp>
      </p:grpSp>
      <p:grpSp>
        <p:nvGrpSpPr>
          <p:cNvPr id="81" name="Group 110"/>
          <p:cNvGrpSpPr>
            <a:grpSpLocks/>
          </p:cNvGrpSpPr>
          <p:nvPr/>
        </p:nvGrpSpPr>
        <p:grpSpPr bwMode="auto">
          <a:xfrm>
            <a:off x="5199208" y="3693320"/>
            <a:ext cx="3157541" cy="1074738"/>
            <a:chOff x="3534" y="1560"/>
            <a:chExt cx="1989" cy="677"/>
          </a:xfrm>
        </p:grpSpPr>
        <p:sp>
          <p:nvSpPr>
            <p:cNvPr id="82" name="Rectangle 36"/>
            <p:cNvSpPr>
              <a:spLocks noChangeArrowheads="1"/>
            </p:cNvSpPr>
            <p:nvPr/>
          </p:nvSpPr>
          <p:spPr bwMode="auto">
            <a:xfrm>
              <a:off x="4332" y="1560"/>
              <a:ext cx="100" cy="213"/>
            </a:xfrm>
            <a:prstGeom prst="rect">
              <a:avLst/>
            </a:prstGeom>
            <a:noFill/>
            <a:ln w="9525">
              <a:noFill/>
              <a:miter lim="800000"/>
              <a:headEnd/>
              <a:tailEnd/>
            </a:ln>
          </p:spPr>
          <p:txBody>
            <a:bodyPr wrap="none" lIns="0" tIns="0" rIns="0" bIns="0">
              <a:prstTxWarp prst="textNoShape">
                <a:avLst/>
              </a:prstTxWarp>
              <a:spAutoFit/>
            </a:bodyPr>
            <a:lstStyle/>
            <a:p>
              <a:r>
                <a:rPr kumimoji="0" lang="en-US" sz="2200" b="1" dirty="0">
                  <a:solidFill>
                    <a:srgbClr val="000000"/>
                  </a:solidFill>
                  <a:latin typeface="Times New Roman" pitchFamily="18" charset="0"/>
                  <a:cs typeface="Times New Roman" pitchFamily="18" charset="0"/>
                </a:rPr>
                <a:t>+</a:t>
              </a:r>
              <a:endParaRPr kumimoji="0" lang="en-US" sz="2200" b="1" dirty="0">
                <a:solidFill>
                  <a:schemeClr val="tx1"/>
                </a:solidFill>
                <a:latin typeface="Times New Roman" pitchFamily="18" charset="0"/>
                <a:cs typeface="Times New Roman" pitchFamily="18" charset="0"/>
              </a:endParaRPr>
            </a:p>
          </p:txBody>
        </p:sp>
        <p:sp>
          <p:nvSpPr>
            <p:cNvPr id="83" name="Rectangle 37"/>
            <p:cNvSpPr>
              <a:spLocks noChangeArrowheads="1"/>
            </p:cNvSpPr>
            <p:nvPr/>
          </p:nvSpPr>
          <p:spPr bwMode="auto">
            <a:xfrm>
              <a:off x="3534" y="1754"/>
              <a:ext cx="1376"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b="0" i="1" dirty="0">
                  <a:solidFill>
                    <a:srgbClr val="000000"/>
                  </a:solidFill>
                  <a:latin typeface="Times New Roman" pitchFamily="18" charset="0"/>
                  <a:cs typeface="Times New Roman" pitchFamily="18" charset="0"/>
                </a:rPr>
                <a:t>Non-income cost items:</a:t>
              </a:r>
              <a:endParaRPr kumimoji="0" lang="en-US" sz="1800" b="0" i="1" dirty="0">
                <a:solidFill>
                  <a:schemeClr val="tx1"/>
                </a:solidFill>
                <a:latin typeface="Times New Roman" pitchFamily="18" charset="0"/>
                <a:cs typeface="Times New Roman" pitchFamily="18" charset="0"/>
              </a:endParaRPr>
            </a:p>
          </p:txBody>
        </p:sp>
        <p:sp>
          <p:nvSpPr>
            <p:cNvPr id="84" name="Rectangle 42"/>
            <p:cNvSpPr>
              <a:spLocks noChangeArrowheads="1"/>
            </p:cNvSpPr>
            <p:nvPr/>
          </p:nvSpPr>
          <p:spPr bwMode="auto">
            <a:xfrm>
              <a:off x="3705" y="1958"/>
              <a:ext cx="1818" cy="279"/>
            </a:xfrm>
            <a:prstGeom prst="rect">
              <a:avLst/>
            </a:prstGeom>
            <a:noFill/>
            <a:ln w="9525">
              <a:noFill/>
              <a:miter lim="800000"/>
              <a:headEnd/>
              <a:tailEnd/>
            </a:ln>
          </p:spPr>
          <p:txBody>
            <a:bodyPr wrap="none" lIns="0" tIns="0" rIns="0" bIns="0">
              <a:prstTxWarp prst="textNoShape">
                <a:avLst/>
              </a:prstTxWarp>
              <a:spAutoFit/>
            </a:bodyPr>
            <a:lstStyle/>
            <a:p>
              <a:pPr marL="285750" indent="-285750">
                <a:lnSpc>
                  <a:spcPct val="80000"/>
                </a:lnSpc>
                <a:buFont typeface="Arial" pitchFamily="34" charset="0"/>
                <a:buChar char="•"/>
              </a:pPr>
              <a:r>
                <a:rPr kumimoji="0" lang="en-US" sz="1800" b="0" dirty="0">
                  <a:solidFill>
                    <a:srgbClr val="000000"/>
                  </a:solidFill>
                  <a:latin typeface="Times New Roman" pitchFamily="18" charset="0"/>
                  <a:cs typeface="Times New Roman" pitchFamily="18" charset="0"/>
                </a:rPr>
                <a:t>Indirect business </a:t>
              </a:r>
              <a:r>
                <a:rPr kumimoji="0" lang="en-US" sz="1800" b="0" dirty="0" smtClean="0">
                  <a:solidFill>
                    <a:srgbClr val="000000"/>
                  </a:solidFill>
                  <a:latin typeface="Times New Roman" pitchFamily="18" charset="0"/>
                  <a:cs typeface="Times New Roman" pitchFamily="18" charset="0"/>
                </a:rPr>
                <a:t>taxes, and,</a:t>
              </a:r>
            </a:p>
            <a:p>
              <a:pPr marL="285750" indent="-285750">
                <a:lnSpc>
                  <a:spcPct val="80000"/>
                </a:lnSpc>
                <a:buFont typeface="Arial" pitchFamily="34" charset="0"/>
                <a:buChar char="•"/>
              </a:pPr>
              <a:r>
                <a:rPr kumimoji="0" lang="en-US" sz="1800" b="0" dirty="0" smtClean="0">
                  <a:solidFill>
                    <a:srgbClr val="000000"/>
                  </a:solidFill>
                  <a:latin typeface="Times New Roman" pitchFamily="18" charset="0"/>
                  <a:cs typeface="Times New Roman" pitchFamily="18" charset="0"/>
                </a:rPr>
                <a:t>depreciation </a:t>
              </a:r>
              <a:endParaRPr kumimoji="0" lang="en-US" sz="1800" b="0" dirty="0">
                <a:solidFill>
                  <a:schemeClr val="tx1"/>
                </a:solidFill>
                <a:latin typeface="Times New Roman" pitchFamily="18" charset="0"/>
                <a:cs typeface="Times New Roman" pitchFamily="18" charset="0"/>
              </a:endParaRPr>
            </a:p>
          </p:txBody>
        </p:sp>
      </p:grpSp>
      <p:grpSp>
        <p:nvGrpSpPr>
          <p:cNvPr id="85" name="Group 108"/>
          <p:cNvGrpSpPr>
            <a:grpSpLocks/>
          </p:cNvGrpSpPr>
          <p:nvPr/>
        </p:nvGrpSpPr>
        <p:grpSpPr bwMode="auto">
          <a:xfrm>
            <a:off x="5199203" y="4760116"/>
            <a:ext cx="2314576" cy="609599"/>
            <a:chOff x="3534" y="2262"/>
            <a:chExt cx="1458" cy="384"/>
          </a:xfrm>
        </p:grpSpPr>
        <p:sp>
          <p:nvSpPr>
            <p:cNvPr id="86" name="Rectangle 46"/>
            <p:cNvSpPr>
              <a:spLocks noChangeArrowheads="1"/>
            </p:cNvSpPr>
            <p:nvPr/>
          </p:nvSpPr>
          <p:spPr bwMode="auto">
            <a:xfrm>
              <a:off x="3534" y="2472"/>
              <a:ext cx="1458" cy="174"/>
            </a:xfrm>
            <a:prstGeom prst="rect">
              <a:avLst/>
            </a:prstGeom>
            <a:noFill/>
            <a:ln w="9525">
              <a:noFill/>
              <a:miter lim="800000"/>
              <a:headEnd/>
              <a:tailEnd/>
            </a:ln>
          </p:spPr>
          <p:txBody>
            <a:bodyPr wrap="none" lIns="0" tIns="0" rIns="0" bIns="0">
              <a:prstTxWarp prst="textNoShape">
                <a:avLst/>
              </a:prstTxWarp>
              <a:spAutoFit/>
            </a:bodyPr>
            <a:lstStyle/>
            <a:p>
              <a:r>
                <a:rPr kumimoji="0" lang="en-US" sz="1800" b="0" i="1" dirty="0">
                  <a:solidFill>
                    <a:srgbClr val="000000"/>
                  </a:solidFill>
                  <a:latin typeface="Times New Roman" pitchFamily="18" charset="0"/>
                  <a:cs typeface="Times New Roman" pitchFamily="18" charset="0"/>
                </a:rPr>
                <a:t>Net income of foreigners</a:t>
              </a:r>
              <a:endParaRPr kumimoji="0" lang="en-US" sz="1800" b="0" i="1" dirty="0">
                <a:solidFill>
                  <a:schemeClr val="tx1"/>
                </a:solidFill>
                <a:latin typeface="Times New Roman" pitchFamily="18" charset="0"/>
                <a:cs typeface="Times New Roman" pitchFamily="18" charset="0"/>
              </a:endParaRPr>
            </a:p>
          </p:txBody>
        </p:sp>
        <p:sp>
          <p:nvSpPr>
            <p:cNvPr id="87" name="Rectangle 47"/>
            <p:cNvSpPr>
              <a:spLocks noChangeArrowheads="1"/>
            </p:cNvSpPr>
            <p:nvPr/>
          </p:nvSpPr>
          <p:spPr bwMode="auto">
            <a:xfrm>
              <a:off x="4330" y="2262"/>
              <a:ext cx="100" cy="213"/>
            </a:xfrm>
            <a:prstGeom prst="rect">
              <a:avLst/>
            </a:prstGeom>
            <a:noFill/>
            <a:ln w="9525">
              <a:noFill/>
              <a:miter lim="800000"/>
              <a:headEnd/>
              <a:tailEnd/>
            </a:ln>
          </p:spPr>
          <p:txBody>
            <a:bodyPr wrap="none" lIns="0" tIns="0" rIns="0" bIns="0">
              <a:prstTxWarp prst="textNoShape">
                <a:avLst/>
              </a:prstTxWarp>
              <a:spAutoFit/>
            </a:bodyPr>
            <a:lstStyle/>
            <a:p>
              <a:r>
                <a:rPr kumimoji="0" lang="en-US" sz="2200" b="1" dirty="0">
                  <a:solidFill>
                    <a:srgbClr val="000000"/>
                  </a:solidFill>
                  <a:latin typeface="Times New Roman" pitchFamily="18" charset="0"/>
                  <a:cs typeface="Times New Roman" pitchFamily="18" charset="0"/>
                </a:rPr>
                <a:t>+</a:t>
              </a:r>
              <a:endParaRPr kumimoji="0" lang="en-US" sz="2200" b="1" dirty="0">
                <a:solidFill>
                  <a:schemeClr val="tx1"/>
                </a:solidFill>
                <a:latin typeface="Times New Roman" pitchFamily="18" charset="0"/>
                <a:cs typeface="Times New Roman" pitchFamily="18" charset="0"/>
              </a:endParaRPr>
            </a:p>
          </p:txBody>
        </p:sp>
      </p:grpSp>
      <p:sp>
        <p:nvSpPr>
          <p:cNvPr id="88" name="Rectangle 107"/>
          <p:cNvSpPr>
            <a:spLocks noChangeArrowheads="1"/>
          </p:cNvSpPr>
          <p:nvPr/>
        </p:nvSpPr>
        <p:spPr bwMode="auto">
          <a:xfrm>
            <a:off x="6246952" y="5403056"/>
            <a:ext cx="1209675" cy="338554"/>
          </a:xfrm>
          <a:prstGeom prst="rect">
            <a:avLst/>
          </a:prstGeom>
          <a:noFill/>
          <a:ln w="9525">
            <a:noFill/>
            <a:miter lim="800000"/>
            <a:headEnd/>
            <a:tailEnd/>
          </a:ln>
        </p:spPr>
        <p:txBody>
          <a:bodyPr lIns="0" tIns="0" rIns="0" bIns="0">
            <a:prstTxWarp prst="textNoShape">
              <a:avLst/>
            </a:prstTxWarp>
            <a:spAutoFit/>
          </a:bodyPr>
          <a:lstStyle/>
          <a:p>
            <a:pPr algn="ctr"/>
            <a:r>
              <a:rPr kumimoji="0" lang="en-US" sz="2200" b="1" i="1" dirty="0">
                <a:solidFill>
                  <a:srgbClr val="000000"/>
                </a:solidFill>
                <a:latin typeface="Times New Roman" pitchFamily="18" charset="0"/>
                <a:cs typeface="Times New Roman" pitchFamily="18" charset="0"/>
              </a:rPr>
              <a:t>=</a:t>
            </a:r>
            <a:r>
              <a:rPr kumimoji="0" lang="en-US" sz="2000" b="1" i="1" dirty="0">
                <a:solidFill>
                  <a:srgbClr val="000000"/>
                </a:solidFill>
                <a:latin typeface="Times New Roman" pitchFamily="18" charset="0"/>
                <a:cs typeface="Times New Roman" pitchFamily="18" charset="0"/>
              </a:rPr>
              <a:t>  GDP</a:t>
            </a:r>
            <a:endParaRPr kumimoji="0" lang="en-US" sz="2000" b="1"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0605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anim calcmode="lin" valueType="num">
                                      <p:cBhvr>
                                        <p:cTn id="10" dur="500" fill="hold"/>
                                        <p:tgtEl>
                                          <p:spTgt spid="37"/>
                                        </p:tgtEl>
                                        <p:attrNameLst>
                                          <p:attrName>ppt_x</p:attrName>
                                        </p:attrNameLst>
                                      </p:cBhvr>
                                      <p:tavLst>
                                        <p:tav tm="0">
                                          <p:val>
                                            <p:fltVal val="0.5"/>
                                          </p:val>
                                        </p:tav>
                                        <p:tav tm="100000">
                                          <p:val>
                                            <p:strVal val="#ppt_x"/>
                                          </p:val>
                                        </p:tav>
                                      </p:tavLst>
                                    </p:anim>
                                    <p:anim calcmode="lin" valueType="num">
                                      <p:cBhvr>
                                        <p:cTn id="11" dur="500" fill="hold"/>
                                        <p:tgtEl>
                                          <p:spTgt spid="37"/>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23" presetClass="entr" presetSubtype="272"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p:cTn id="15" dur="500" fill="hold"/>
                                        <p:tgtEl>
                                          <p:spTgt spid="40"/>
                                        </p:tgtEl>
                                        <p:attrNameLst>
                                          <p:attrName>ppt_w</p:attrName>
                                        </p:attrNameLst>
                                      </p:cBhvr>
                                      <p:tavLst>
                                        <p:tav tm="0">
                                          <p:val>
                                            <p:strVal val="2/3*#ppt_w"/>
                                          </p:val>
                                        </p:tav>
                                        <p:tav tm="100000">
                                          <p:val>
                                            <p:strVal val="#ppt_w"/>
                                          </p:val>
                                        </p:tav>
                                      </p:tavLst>
                                    </p:anim>
                                    <p:anim calcmode="lin" valueType="num">
                                      <p:cBhvr>
                                        <p:cTn id="16" dur="500" fill="hold"/>
                                        <p:tgtEl>
                                          <p:spTgt spid="40"/>
                                        </p:tgtEl>
                                        <p:attrNameLst>
                                          <p:attrName>ppt_h</p:attrName>
                                        </p:attrNameLst>
                                      </p:cBhvr>
                                      <p:tavLst>
                                        <p:tav tm="0">
                                          <p:val>
                                            <p:strVal val="2/3*#ppt_h"/>
                                          </p:val>
                                        </p:tav>
                                        <p:tav tm="100000">
                                          <p:val>
                                            <p:strVal val="#ppt_h"/>
                                          </p:val>
                                        </p:tav>
                                      </p:tavLst>
                                    </p:anim>
                                  </p:childTnLst>
                                </p:cTn>
                              </p:par>
                            </p:childTnLst>
                          </p:cTn>
                        </p:par>
                        <p:par>
                          <p:cTn id="17" fill="hold">
                            <p:stCondLst>
                              <p:cond delay="1000"/>
                            </p:stCondLst>
                            <p:childTnLst>
                              <p:par>
                                <p:cTn id="18" presetID="23" presetClass="entr" presetSubtype="272" fill="hold" nodeType="afterEffect">
                                  <p:stCondLst>
                                    <p:cond delay="0"/>
                                  </p:stCondLst>
                                  <p:childTnLst>
                                    <p:set>
                                      <p:cBhvr>
                                        <p:cTn id="19" dur="1" fill="hold">
                                          <p:stCondLst>
                                            <p:cond delay="0"/>
                                          </p:stCondLst>
                                        </p:cTn>
                                        <p:tgtEl>
                                          <p:spTgt spid="59"/>
                                        </p:tgtEl>
                                        <p:attrNameLst>
                                          <p:attrName>style.visibility</p:attrName>
                                        </p:attrNameLst>
                                      </p:cBhvr>
                                      <p:to>
                                        <p:strVal val="visible"/>
                                      </p:to>
                                    </p:set>
                                    <p:anim calcmode="lin" valueType="num">
                                      <p:cBhvr>
                                        <p:cTn id="20" dur="500" fill="hold"/>
                                        <p:tgtEl>
                                          <p:spTgt spid="59"/>
                                        </p:tgtEl>
                                        <p:attrNameLst>
                                          <p:attrName>ppt_w</p:attrName>
                                        </p:attrNameLst>
                                      </p:cBhvr>
                                      <p:tavLst>
                                        <p:tav tm="0">
                                          <p:val>
                                            <p:strVal val="2/3*#ppt_w"/>
                                          </p:val>
                                        </p:tav>
                                        <p:tav tm="100000">
                                          <p:val>
                                            <p:strVal val="#ppt_w"/>
                                          </p:val>
                                        </p:tav>
                                      </p:tavLst>
                                    </p:anim>
                                    <p:anim calcmode="lin" valueType="num">
                                      <p:cBhvr>
                                        <p:cTn id="21" dur="500" fill="hold"/>
                                        <p:tgtEl>
                                          <p:spTgt spid="59"/>
                                        </p:tgtEl>
                                        <p:attrNameLst>
                                          <p:attrName>ppt_h</p:attrName>
                                        </p:attrNameLst>
                                      </p:cBhvr>
                                      <p:tavLst>
                                        <p:tav tm="0">
                                          <p:val>
                                            <p:strVal val="2/3*#ppt_h"/>
                                          </p:val>
                                        </p:tav>
                                        <p:tav tm="100000">
                                          <p:val>
                                            <p:strVal val="#ppt_h"/>
                                          </p:val>
                                        </p:tav>
                                      </p:tavLst>
                                    </p:anim>
                                  </p:childTnLst>
                                </p:cTn>
                              </p:par>
                            </p:childTnLst>
                          </p:cTn>
                        </p:par>
                        <p:par>
                          <p:cTn id="22" fill="hold">
                            <p:stCondLst>
                              <p:cond delay="1500"/>
                            </p:stCondLst>
                            <p:childTnLst>
                              <p:par>
                                <p:cTn id="23" presetID="23" presetClass="entr" presetSubtype="272" fill="hold" nodeType="after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p:cTn id="25" dur="500" fill="hold"/>
                                        <p:tgtEl>
                                          <p:spTgt spid="64"/>
                                        </p:tgtEl>
                                        <p:attrNameLst>
                                          <p:attrName>ppt_w</p:attrName>
                                        </p:attrNameLst>
                                      </p:cBhvr>
                                      <p:tavLst>
                                        <p:tav tm="0">
                                          <p:val>
                                            <p:strVal val="2/3*#ppt_w"/>
                                          </p:val>
                                        </p:tav>
                                        <p:tav tm="100000">
                                          <p:val>
                                            <p:strVal val="#ppt_w"/>
                                          </p:val>
                                        </p:tav>
                                      </p:tavLst>
                                    </p:anim>
                                    <p:anim calcmode="lin" valueType="num">
                                      <p:cBhvr>
                                        <p:cTn id="26" dur="500" fill="hold"/>
                                        <p:tgtEl>
                                          <p:spTgt spid="64"/>
                                        </p:tgtEl>
                                        <p:attrNameLst>
                                          <p:attrName>ppt_h</p:attrName>
                                        </p:attrNameLst>
                                      </p:cBhvr>
                                      <p:tavLst>
                                        <p:tav tm="0">
                                          <p:val>
                                            <p:strVal val="2/3*#ppt_h"/>
                                          </p:val>
                                        </p:tav>
                                        <p:tav tm="100000">
                                          <p:val>
                                            <p:strVal val="#ppt_h"/>
                                          </p:val>
                                        </p:tav>
                                      </p:tavLst>
                                    </p:anim>
                                  </p:childTnLst>
                                </p:cTn>
                              </p:par>
                            </p:childTnLst>
                          </p:cTn>
                        </p:par>
                        <p:par>
                          <p:cTn id="27" fill="hold">
                            <p:stCondLst>
                              <p:cond delay="2000"/>
                            </p:stCondLst>
                            <p:childTnLst>
                              <p:par>
                                <p:cTn id="28" presetID="23" presetClass="entr" presetSubtype="272" fill="hold" nodeType="afterEffect">
                                  <p:stCondLst>
                                    <p:cond delay="0"/>
                                  </p:stCondLst>
                                  <p:childTnLst>
                                    <p:set>
                                      <p:cBhvr>
                                        <p:cTn id="29" dur="1" fill="hold">
                                          <p:stCondLst>
                                            <p:cond delay="0"/>
                                          </p:stCondLst>
                                        </p:cTn>
                                        <p:tgtEl>
                                          <p:spTgt spid="68"/>
                                        </p:tgtEl>
                                        <p:attrNameLst>
                                          <p:attrName>style.visibility</p:attrName>
                                        </p:attrNameLst>
                                      </p:cBhvr>
                                      <p:to>
                                        <p:strVal val="visible"/>
                                      </p:to>
                                    </p:set>
                                    <p:anim calcmode="lin" valueType="num">
                                      <p:cBhvr>
                                        <p:cTn id="30" dur="500" fill="hold"/>
                                        <p:tgtEl>
                                          <p:spTgt spid="68"/>
                                        </p:tgtEl>
                                        <p:attrNameLst>
                                          <p:attrName>ppt_w</p:attrName>
                                        </p:attrNameLst>
                                      </p:cBhvr>
                                      <p:tavLst>
                                        <p:tav tm="0">
                                          <p:val>
                                            <p:strVal val="2/3*#ppt_w"/>
                                          </p:val>
                                        </p:tav>
                                        <p:tav tm="100000">
                                          <p:val>
                                            <p:strVal val="#ppt_w"/>
                                          </p:val>
                                        </p:tav>
                                      </p:tavLst>
                                    </p:anim>
                                    <p:anim calcmode="lin" valueType="num">
                                      <p:cBhvr>
                                        <p:cTn id="31" dur="500" fill="hold"/>
                                        <p:tgtEl>
                                          <p:spTgt spid="68"/>
                                        </p:tgtEl>
                                        <p:attrNameLst>
                                          <p:attrName>ppt_h</p:attrName>
                                        </p:attrNameLst>
                                      </p:cBhvr>
                                      <p:tavLst>
                                        <p:tav tm="0">
                                          <p:val>
                                            <p:strVal val="2/3*#ppt_h"/>
                                          </p:val>
                                        </p:tav>
                                        <p:tav tm="100000">
                                          <p:val>
                                            <p:strVal val="#ppt_h"/>
                                          </p:val>
                                        </p:tav>
                                      </p:tavLst>
                                    </p:anim>
                                  </p:childTnLst>
                                </p:cTn>
                              </p:par>
                            </p:childTnLst>
                          </p:cTn>
                        </p:par>
                        <p:par>
                          <p:cTn id="32" fill="hold">
                            <p:stCondLst>
                              <p:cond delay="2500"/>
                            </p:stCondLst>
                            <p:childTnLst>
                              <p:par>
                                <p:cTn id="33" presetID="17" presetClass="entr" presetSubtype="8" fill="hold" grpId="0" nodeType="afterEffect">
                                  <p:stCondLst>
                                    <p:cond delay="0"/>
                                  </p:stCondLst>
                                  <p:childTnLst>
                                    <p:set>
                                      <p:cBhvr>
                                        <p:cTn id="34" dur="1" fill="hold">
                                          <p:stCondLst>
                                            <p:cond delay="0"/>
                                          </p:stCondLst>
                                        </p:cTn>
                                        <p:tgtEl>
                                          <p:spTgt spid="71"/>
                                        </p:tgtEl>
                                        <p:attrNameLst>
                                          <p:attrName>style.visibility</p:attrName>
                                        </p:attrNameLst>
                                      </p:cBhvr>
                                      <p:to>
                                        <p:strVal val="visible"/>
                                      </p:to>
                                    </p:set>
                                    <p:anim calcmode="lin" valueType="num">
                                      <p:cBhvr>
                                        <p:cTn id="35" dur="500" fill="hold"/>
                                        <p:tgtEl>
                                          <p:spTgt spid="71"/>
                                        </p:tgtEl>
                                        <p:attrNameLst>
                                          <p:attrName>ppt_x</p:attrName>
                                        </p:attrNameLst>
                                      </p:cBhvr>
                                      <p:tavLst>
                                        <p:tav tm="0">
                                          <p:val>
                                            <p:strVal val="#ppt_x-#ppt_w/2"/>
                                          </p:val>
                                        </p:tav>
                                        <p:tav tm="100000">
                                          <p:val>
                                            <p:strVal val="#ppt_x"/>
                                          </p:val>
                                        </p:tav>
                                      </p:tavLst>
                                    </p:anim>
                                    <p:anim calcmode="lin" valueType="num">
                                      <p:cBhvr>
                                        <p:cTn id="36" dur="500" fill="hold"/>
                                        <p:tgtEl>
                                          <p:spTgt spid="71"/>
                                        </p:tgtEl>
                                        <p:attrNameLst>
                                          <p:attrName>ppt_y</p:attrName>
                                        </p:attrNameLst>
                                      </p:cBhvr>
                                      <p:tavLst>
                                        <p:tav tm="0">
                                          <p:val>
                                            <p:strVal val="#ppt_y"/>
                                          </p:val>
                                        </p:tav>
                                        <p:tav tm="100000">
                                          <p:val>
                                            <p:strVal val="#ppt_y"/>
                                          </p:val>
                                        </p:tav>
                                      </p:tavLst>
                                    </p:anim>
                                    <p:anim calcmode="lin" valueType="num">
                                      <p:cBhvr>
                                        <p:cTn id="37" dur="500" fill="hold"/>
                                        <p:tgtEl>
                                          <p:spTgt spid="71"/>
                                        </p:tgtEl>
                                        <p:attrNameLst>
                                          <p:attrName>ppt_w</p:attrName>
                                        </p:attrNameLst>
                                      </p:cBhvr>
                                      <p:tavLst>
                                        <p:tav tm="0">
                                          <p:val>
                                            <p:fltVal val="0"/>
                                          </p:val>
                                        </p:tav>
                                        <p:tav tm="100000">
                                          <p:val>
                                            <p:strVal val="#ppt_w"/>
                                          </p:val>
                                        </p:tav>
                                      </p:tavLst>
                                    </p:anim>
                                    <p:anim calcmode="lin" valueType="num">
                                      <p:cBhvr>
                                        <p:cTn id="38" dur="500" fill="hold"/>
                                        <p:tgtEl>
                                          <p:spTgt spid="71"/>
                                        </p:tgtEl>
                                        <p:attrNameLst>
                                          <p:attrName>ppt_h</p:attrName>
                                        </p:attrNameLst>
                                      </p:cBhvr>
                                      <p:tavLst>
                                        <p:tav tm="0">
                                          <p:val>
                                            <p:strVal val="#ppt_h"/>
                                          </p:val>
                                        </p:tav>
                                        <p:tav tm="100000">
                                          <p:val>
                                            <p:strVal val="#ppt_h"/>
                                          </p:val>
                                        </p:tav>
                                      </p:tavLst>
                                    </p:anim>
                                  </p:childTnLst>
                                </p:cTn>
                              </p:par>
                            </p:childTnLst>
                          </p:cTn>
                        </p:par>
                        <p:par>
                          <p:cTn id="39" fill="hold">
                            <p:stCondLst>
                              <p:cond delay="3000"/>
                            </p:stCondLst>
                            <p:childTnLst>
                              <p:par>
                                <p:cTn id="40" presetID="53" presetClass="entr" presetSubtype="528" fill="hold"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Effect transition="in" filter="fade">
                                      <p:cBhvr>
                                        <p:cTn id="44" dur="500"/>
                                        <p:tgtEl>
                                          <p:spTgt spid="6"/>
                                        </p:tgtEl>
                                      </p:cBhvr>
                                    </p:animEffect>
                                    <p:anim calcmode="lin" valueType="num">
                                      <p:cBhvr>
                                        <p:cTn id="45" dur="500" fill="hold"/>
                                        <p:tgtEl>
                                          <p:spTgt spid="6"/>
                                        </p:tgtEl>
                                        <p:attrNameLst>
                                          <p:attrName>ppt_x</p:attrName>
                                        </p:attrNameLst>
                                      </p:cBhvr>
                                      <p:tavLst>
                                        <p:tav tm="0">
                                          <p:val>
                                            <p:fltVal val="0.5"/>
                                          </p:val>
                                        </p:tav>
                                        <p:tav tm="100000">
                                          <p:val>
                                            <p:strVal val="#ppt_x"/>
                                          </p:val>
                                        </p:tav>
                                      </p:tavLst>
                                    </p:anim>
                                    <p:anim calcmode="lin" valueType="num">
                                      <p:cBhvr>
                                        <p:cTn id="46" dur="500" fill="hold"/>
                                        <p:tgtEl>
                                          <p:spTgt spid="6"/>
                                        </p:tgtEl>
                                        <p:attrNameLst>
                                          <p:attrName>ppt_y</p:attrName>
                                        </p:attrNameLst>
                                      </p:cBhvr>
                                      <p:tavLst>
                                        <p:tav tm="0">
                                          <p:val>
                                            <p:fltVal val="0.5"/>
                                          </p:val>
                                        </p:tav>
                                        <p:tav tm="100000">
                                          <p:val>
                                            <p:strVal val="#ppt_y"/>
                                          </p:val>
                                        </p:tav>
                                      </p:tavLst>
                                    </p:anim>
                                  </p:childTnLst>
                                </p:cTn>
                              </p:par>
                            </p:childTnLst>
                          </p:cTn>
                        </p:par>
                        <p:par>
                          <p:cTn id="47" fill="hold">
                            <p:stCondLst>
                              <p:cond delay="3500"/>
                            </p:stCondLst>
                            <p:childTnLst>
                              <p:par>
                                <p:cTn id="48" presetID="23" presetClass="entr" presetSubtype="272" fill="hold" nodeType="afterEffect">
                                  <p:stCondLst>
                                    <p:cond delay="0"/>
                                  </p:stCondLst>
                                  <p:childTnLst>
                                    <p:set>
                                      <p:cBhvr>
                                        <p:cTn id="49" dur="1" fill="hold">
                                          <p:stCondLst>
                                            <p:cond delay="0"/>
                                          </p:stCondLst>
                                        </p:cTn>
                                        <p:tgtEl>
                                          <p:spTgt spid="74"/>
                                        </p:tgtEl>
                                        <p:attrNameLst>
                                          <p:attrName>style.visibility</p:attrName>
                                        </p:attrNameLst>
                                      </p:cBhvr>
                                      <p:to>
                                        <p:strVal val="visible"/>
                                      </p:to>
                                    </p:set>
                                    <p:anim calcmode="lin" valueType="num">
                                      <p:cBhvr>
                                        <p:cTn id="50" dur="500" fill="hold"/>
                                        <p:tgtEl>
                                          <p:spTgt spid="74"/>
                                        </p:tgtEl>
                                        <p:attrNameLst>
                                          <p:attrName>ppt_w</p:attrName>
                                        </p:attrNameLst>
                                      </p:cBhvr>
                                      <p:tavLst>
                                        <p:tav tm="0">
                                          <p:val>
                                            <p:strVal val="2/3*#ppt_w"/>
                                          </p:val>
                                        </p:tav>
                                        <p:tav tm="100000">
                                          <p:val>
                                            <p:strVal val="#ppt_w"/>
                                          </p:val>
                                        </p:tav>
                                      </p:tavLst>
                                    </p:anim>
                                    <p:anim calcmode="lin" valueType="num">
                                      <p:cBhvr>
                                        <p:cTn id="51" dur="500" fill="hold"/>
                                        <p:tgtEl>
                                          <p:spTgt spid="74"/>
                                        </p:tgtEl>
                                        <p:attrNameLst>
                                          <p:attrName>ppt_h</p:attrName>
                                        </p:attrNameLst>
                                      </p:cBhvr>
                                      <p:tavLst>
                                        <p:tav tm="0">
                                          <p:val>
                                            <p:strVal val="2/3*#ppt_h"/>
                                          </p:val>
                                        </p:tav>
                                        <p:tav tm="100000">
                                          <p:val>
                                            <p:strVal val="#ppt_h"/>
                                          </p:val>
                                        </p:tav>
                                      </p:tavLst>
                                    </p:anim>
                                  </p:childTnLst>
                                </p:cTn>
                              </p:par>
                            </p:childTnLst>
                          </p:cTn>
                        </p:par>
                        <p:par>
                          <p:cTn id="52" fill="hold">
                            <p:stCondLst>
                              <p:cond delay="4000"/>
                            </p:stCondLst>
                            <p:childTnLst>
                              <p:par>
                                <p:cTn id="53" presetID="23" presetClass="entr" presetSubtype="272" fill="hold" nodeType="afterEffect">
                                  <p:stCondLst>
                                    <p:cond delay="0"/>
                                  </p:stCondLst>
                                  <p:childTnLst>
                                    <p:set>
                                      <p:cBhvr>
                                        <p:cTn id="54" dur="1" fill="hold">
                                          <p:stCondLst>
                                            <p:cond delay="0"/>
                                          </p:stCondLst>
                                        </p:cTn>
                                        <p:tgtEl>
                                          <p:spTgt spid="81"/>
                                        </p:tgtEl>
                                        <p:attrNameLst>
                                          <p:attrName>style.visibility</p:attrName>
                                        </p:attrNameLst>
                                      </p:cBhvr>
                                      <p:to>
                                        <p:strVal val="visible"/>
                                      </p:to>
                                    </p:set>
                                    <p:anim calcmode="lin" valueType="num">
                                      <p:cBhvr>
                                        <p:cTn id="55" dur="500" fill="hold"/>
                                        <p:tgtEl>
                                          <p:spTgt spid="81"/>
                                        </p:tgtEl>
                                        <p:attrNameLst>
                                          <p:attrName>ppt_w</p:attrName>
                                        </p:attrNameLst>
                                      </p:cBhvr>
                                      <p:tavLst>
                                        <p:tav tm="0">
                                          <p:val>
                                            <p:strVal val="2/3*#ppt_w"/>
                                          </p:val>
                                        </p:tav>
                                        <p:tav tm="100000">
                                          <p:val>
                                            <p:strVal val="#ppt_w"/>
                                          </p:val>
                                        </p:tav>
                                      </p:tavLst>
                                    </p:anim>
                                    <p:anim calcmode="lin" valueType="num">
                                      <p:cBhvr>
                                        <p:cTn id="56" dur="500" fill="hold"/>
                                        <p:tgtEl>
                                          <p:spTgt spid="81"/>
                                        </p:tgtEl>
                                        <p:attrNameLst>
                                          <p:attrName>ppt_h</p:attrName>
                                        </p:attrNameLst>
                                      </p:cBhvr>
                                      <p:tavLst>
                                        <p:tav tm="0">
                                          <p:val>
                                            <p:strVal val="2/3*#ppt_h"/>
                                          </p:val>
                                        </p:tav>
                                        <p:tav tm="100000">
                                          <p:val>
                                            <p:strVal val="#ppt_h"/>
                                          </p:val>
                                        </p:tav>
                                      </p:tavLst>
                                    </p:anim>
                                  </p:childTnLst>
                                </p:cTn>
                              </p:par>
                            </p:childTnLst>
                          </p:cTn>
                        </p:par>
                        <p:par>
                          <p:cTn id="57" fill="hold">
                            <p:stCondLst>
                              <p:cond delay="4500"/>
                            </p:stCondLst>
                            <p:childTnLst>
                              <p:par>
                                <p:cTn id="58" presetID="23" presetClass="entr" presetSubtype="272" fill="hold" nodeType="afterEffect">
                                  <p:stCondLst>
                                    <p:cond delay="0"/>
                                  </p:stCondLst>
                                  <p:childTnLst>
                                    <p:set>
                                      <p:cBhvr>
                                        <p:cTn id="59" dur="1" fill="hold">
                                          <p:stCondLst>
                                            <p:cond delay="0"/>
                                          </p:stCondLst>
                                        </p:cTn>
                                        <p:tgtEl>
                                          <p:spTgt spid="85"/>
                                        </p:tgtEl>
                                        <p:attrNameLst>
                                          <p:attrName>style.visibility</p:attrName>
                                        </p:attrNameLst>
                                      </p:cBhvr>
                                      <p:to>
                                        <p:strVal val="visible"/>
                                      </p:to>
                                    </p:set>
                                    <p:anim calcmode="lin" valueType="num">
                                      <p:cBhvr>
                                        <p:cTn id="60" dur="500" fill="hold"/>
                                        <p:tgtEl>
                                          <p:spTgt spid="85"/>
                                        </p:tgtEl>
                                        <p:attrNameLst>
                                          <p:attrName>ppt_w</p:attrName>
                                        </p:attrNameLst>
                                      </p:cBhvr>
                                      <p:tavLst>
                                        <p:tav tm="0">
                                          <p:val>
                                            <p:strVal val="2/3*#ppt_w"/>
                                          </p:val>
                                        </p:tav>
                                        <p:tav tm="100000">
                                          <p:val>
                                            <p:strVal val="#ppt_w"/>
                                          </p:val>
                                        </p:tav>
                                      </p:tavLst>
                                    </p:anim>
                                    <p:anim calcmode="lin" valueType="num">
                                      <p:cBhvr>
                                        <p:cTn id="61" dur="500" fill="hold"/>
                                        <p:tgtEl>
                                          <p:spTgt spid="85"/>
                                        </p:tgtEl>
                                        <p:attrNameLst>
                                          <p:attrName>ppt_h</p:attrName>
                                        </p:attrNameLst>
                                      </p:cBhvr>
                                      <p:tavLst>
                                        <p:tav tm="0">
                                          <p:val>
                                            <p:strVal val="2/3*#ppt_h"/>
                                          </p:val>
                                        </p:tav>
                                        <p:tav tm="100000">
                                          <p:val>
                                            <p:strVal val="#ppt_h"/>
                                          </p:val>
                                        </p:tav>
                                      </p:tavLst>
                                    </p:anim>
                                  </p:childTnLst>
                                </p:cTn>
                              </p:par>
                            </p:childTnLst>
                          </p:cTn>
                        </p:par>
                        <p:par>
                          <p:cTn id="62" fill="hold">
                            <p:stCondLst>
                              <p:cond delay="5000"/>
                            </p:stCondLst>
                            <p:childTnLst>
                              <p:par>
                                <p:cTn id="63" presetID="17" presetClass="entr" presetSubtype="8" fill="hold" grpId="0" nodeType="afterEffect">
                                  <p:stCondLst>
                                    <p:cond delay="0"/>
                                  </p:stCondLst>
                                  <p:childTnLst>
                                    <p:set>
                                      <p:cBhvr>
                                        <p:cTn id="64" dur="1" fill="hold">
                                          <p:stCondLst>
                                            <p:cond delay="0"/>
                                          </p:stCondLst>
                                        </p:cTn>
                                        <p:tgtEl>
                                          <p:spTgt spid="88"/>
                                        </p:tgtEl>
                                        <p:attrNameLst>
                                          <p:attrName>style.visibility</p:attrName>
                                        </p:attrNameLst>
                                      </p:cBhvr>
                                      <p:to>
                                        <p:strVal val="visible"/>
                                      </p:to>
                                    </p:set>
                                    <p:anim calcmode="lin" valueType="num">
                                      <p:cBhvr>
                                        <p:cTn id="65" dur="500" fill="hold"/>
                                        <p:tgtEl>
                                          <p:spTgt spid="88"/>
                                        </p:tgtEl>
                                        <p:attrNameLst>
                                          <p:attrName>ppt_x</p:attrName>
                                        </p:attrNameLst>
                                      </p:cBhvr>
                                      <p:tavLst>
                                        <p:tav tm="0">
                                          <p:val>
                                            <p:strVal val="#ppt_x-#ppt_w/2"/>
                                          </p:val>
                                        </p:tav>
                                        <p:tav tm="100000">
                                          <p:val>
                                            <p:strVal val="#ppt_x"/>
                                          </p:val>
                                        </p:tav>
                                      </p:tavLst>
                                    </p:anim>
                                    <p:anim calcmode="lin" valueType="num">
                                      <p:cBhvr>
                                        <p:cTn id="66" dur="500" fill="hold"/>
                                        <p:tgtEl>
                                          <p:spTgt spid="88"/>
                                        </p:tgtEl>
                                        <p:attrNameLst>
                                          <p:attrName>ppt_y</p:attrName>
                                        </p:attrNameLst>
                                      </p:cBhvr>
                                      <p:tavLst>
                                        <p:tav tm="0">
                                          <p:val>
                                            <p:strVal val="#ppt_y"/>
                                          </p:val>
                                        </p:tav>
                                        <p:tav tm="100000">
                                          <p:val>
                                            <p:strVal val="#ppt_y"/>
                                          </p:val>
                                        </p:tav>
                                      </p:tavLst>
                                    </p:anim>
                                    <p:anim calcmode="lin" valueType="num">
                                      <p:cBhvr>
                                        <p:cTn id="67" dur="500" fill="hold"/>
                                        <p:tgtEl>
                                          <p:spTgt spid="88"/>
                                        </p:tgtEl>
                                        <p:attrNameLst>
                                          <p:attrName>ppt_w</p:attrName>
                                        </p:attrNameLst>
                                      </p:cBhvr>
                                      <p:tavLst>
                                        <p:tav tm="0">
                                          <p:val>
                                            <p:fltVal val="0"/>
                                          </p:val>
                                        </p:tav>
                                        <p:tav tm="100000">
                                          <p:val>
                                            <p:strVal val="#ppt_w"/>
                                          </p:val>
                                        </p:tav>
                                      </p:tavLst>
                                    </p:anim>
                                    <p:anim calcmode="lin" valueType="num">
                                      <p:cBhvr>
                                        <p:cTn id="68" dur="500" fill="hold"/>
                                        <p:tgtEl>
                                          <p:spTgt spid="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71" grpId="0"/>
      <p:bldP spid="8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576721"/>
            <a:ext cx="8977930" cy="434481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
          <p:cNvSpPr>
            <a:spLocks noChangeArrowheads="1"/>
          </p:cNvSpPr>
          <p:nvPr/>
        </p:nvSpPr>
        <p:spPr bwMode="auto">
          <a:xfrm>
            <a:off x="4649492" y="150333"/>
            <a:ext cx="4283782"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graphicFrame>
        <p:nvGraphicFramePr>
          <p:cNvPr id="35" name="Chart 34"/>
          <p:cNvGraphicFramePr>
            <a:graphicFrameLocks/>
          </p:cNvGraphicFramePr>
          <p:nvPr>
            <p:extLst>
              <p:ext uri="{D42A27DB-BD31-4B8C-83A1-F6EECF244321}">
                <p14:modId xmlns:p14="http://schemas.microsoft.com/office/powerpoint/2010/main" val="1550182722"/>
              </p:ext>
            </p:extLst>
          </p:nvPr>
        </p:nvGraphicFramePr>
        <p:xfrm>
          <a:off x="4905217" y="368729"/>
          <a:ext cx="3595607"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19570" y="270798"/>
            <a:ext cx="4319590" cy="1212185"/>
          </a:xfrm>
        </p:spPr>
        <p:txBody>
          <a:bodyPr/>
          <a:lstStyle/>
          <a:p>
            <a:r>
              <a:rPr lang="en-US" sz="3000" dirty="0"/>
              <a:t>U.S. GDP Components: </a:t>
            </a:r>
            <a:r>
              <a:rPr lang="en-US" sz="3000" dirty="0" smtClean="0"/>
              <a:t/>
            </a:r>
            <a:br>
              <a:rPr lang="en-US" sz="3000" dirty="0" smtClean="0"/>
            </a:br>
            <a:r>
              <a:rPr lang="en-US" sz="3000" dirty="0" smtClean="0"/>
              <a:t>2007-2010</a:t>
            </a:r>
            <a:endParaRPr lang="en-US" sz="3000" dirty="0"/>
          </a:p>
        </p:txBody>
      </p:sp>
      <p:sp>
        <p:nvSpPr>
          <p:cNvPr id="61" name="Text Box 10"/>
          <p:cNvSpPr txBox="1">
            <a:spLocks noChangeArrowheads="1"/>
          </p:cNvSpPr>
          <p:nvPr/>
        </p:nvSpPr>
        <p:spPr bwMode="auto">
          <a:xfrm>
            <a:off x="98589" y="2499689"/>
            <a:ext cx="4482427" cy="2185214"/>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The relative sizes of the major components of GDP usually fluctuate within a fairly narrow range.</a:t>
            </a:r>
          </a:p>
          <a:p>
            <a:pPr marL="115888" indent="-115888">
              <a:lnSpc>
                <a:spcPct val="90000"/>
              </a:lnSpc>
              <a:spcBef>
                <a:spcPct val="50000"/>
              </a:spcBef>
              <a:buFontTx/>
              <a:buChar char="•"/>
            </a:pPr>
            <a:r>
              <a:rPr lang="en-US" sz="2000" dirty="0">
                <a:latin typeface="Times New Roman" pitchFamily="18" charset="0"/>
                <a:cs typeface="Times New Roman" pitchFamily="18" charset="0"/>
              </a:rPr>
              <a:t>The average proportion of each U.S. component during the </a:t>
            </a:r>
            <a:r>
              <a:rPr lang="en-US" sz="2000" dirty="0" smtClean="0">
                <a:latin typeface="Times New Roman" pitchFamily="18" charset="0"/>
                <a:cs typeface="Times New Roman" pitchFamily="18" charset="0"/>
              </a:rPr>
              <a:t>2007-2010 </a:t>
            </a:r>
            <a:r>
              <a:rPr lang="en-US" sz="2000" dirty="0">
                <a:latin typeface="Times New Roman" pitchFamily="18" charset="0"/>
                <a:cs typeface="Times New Roman" pitchFamily="18" charset="0"/>
              </a:rPr>
              <a:t>period is shown above for both the </a:t>
            </a:r>
            <a:r>
              <a:rPr lang="en-US" sz="2000" dirty="0" smtClean="0">
                <a:latin typeface="Times New Roman" pitchFamily="18" charset="0"/>
                <a:cs typeface="Times New Roman" pitchFamily="18" charset="0"/>
              </a:rPr>
              <a:t>expenditure </a:t>
            </a:r>
            <a:r>
              <a:rPr lang="en-US" sz="2000" dirty="0">
                <a:latin typeface="Times New Roman" pitchFamily="18" charset="0"/>
                <a:cs typeface="Times New Roman" pitchFamily="18" charset="0"/>
              </a:rPr>
              <a:t>and resource cost-income approach.</a:t>
            </a:r>
          </a:p>
        </p:txBody>
      </p:sp>
      <p:sp>
        <p:nvSpPr>
          <p:cNvPr id="25" name="Rectangle 11"/>
          <p:cNvSpPr>
            <a:spLocks noChangeArrowheads="1"/>
          </p:cNvSpPr>
          <p:nvPr/>
        </p:nvSpPr>
        <p:spPr bwMode="auto">
          <a:xfrm>
            <a:off x="8027142" y="2001206"/>
            <a:ext cx="594715"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a:latin typeface="Times New Roman" pitchFamily="18" charset="0"/>
                <a:cs typeface="Times New Roman" pitchFamily="18" charset="0"/>
              </a:rPr>
              <a:t>Personal </a:t>
            </a:r>
            <a:endParaRPr kumimoji="0" lang="en-US" sz="3200" b="0" i="1">
              <a:latin typeface="Times New Roman" pitchFamily="18" charset="0"/>
              <a:cs typeface="Times New Roman" pitchFamily="18" charset="0"/>
            </a:endParaRPr>
          </a:p>
        </p:txBody>
      </p:sp>
      <p:sp>
        <p:nvSpPr>
          <p:cNvPr id="26" name="Rectangle 12"/>
          <p:cNvSpPr>
            <a:spLocks noChangeArrowheads="1"/>
          </p:cNvSpPr>
          <p:nvPr/>
        </p:nvSpPr>
        <p:spPr bwMode="auto">
          <a:xfrm>
            <a:off x="7780910" y="2154876"/>
            <a:ext cx="859210"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smtClean="0">
                <a:latin typeface="Times New Roman" pitchFamily="18" charset="0"/>
                <a:cs typeface="Times New Roman" pitchFamily="18" charset="0"/>
              </a:rPr>
              <a:t>Consumption </a:t>
            </a:r>
            <a:endParaRPr kumimoji="0" lang="en-US" sz="3200" b="0" i="1" dirty="0">
              <a:latin typeface="Times New Roman" pitchFamily="18" charset="0"/>
              <a:cs typeface="Times New Roman" pitchFamily="18" charset="0"/>
            </a:endParaRPr>
          </a:p>
        </p:txBody>
      </p:sp>
      <p:sp>
        <p:nvSpPr>
          <p:cNvPr id="27" name="Rectangle 81"/>
          <p:cNvSpPr>
            <a:spLocks noChangeArrowheads="1"/>
          </p:cNvSpPr>
          <p:nvPr/>
        </p:nvSpPr>
        <p:spPr bwMode="auto">
          <a:xfrm>
            <a:off x="6825184" y="184063"/>
            <a:ext cx="753411"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a:solidFill>
                  <a:srgbClr val="1F1A17"/>
                </a:solidFill>
                <a:latin typeface="Times New Roman" pitchFamily="18" charset="0"/>
                <a:cs typeface="Times New Roman" pitchFamily="18" charset="0"/>
              </a:rPr>
              <a:t>Net exports </a:t>
            </a:r>
            <a:endParaRPr kumimoji="0" lang="en-US" sz="3200" b="0" i="1" dirty="0">
              <a:solidFill>
                <a:schemeClr val="tx1"/>
              </a:solidFill>
              <a:latin typeface="Times New Roman" pitchFamily="18" charset="0"/>
              <a:cs typeface="Times New Roman" pitchFamily="18" charset="0"/>
            </a:endParaRPr>
          </a:p>
        </p:txBody>
      </p:sp>
      <p:sp>
        <p:nvSpPr>
          <p:cNvPr id="28" name="Rectangle 82"/>
          <p:cNvSpPr>
            <a:spLocks noChangeArrowheads="1"/>
          </p:cNvSpPr>
          <p:nvPr/>
        </p:nvSpPr>
        <p:spPr bwMode="auto">
          <a:xfrm>
            <a:off x="7080771" y="387263"/>
            <a:ext cx="294953"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a:solidFill>
                  <a:srgbClr val="1F1A17"/>
                </a:solidFill>
                <a:latin typeface="Times New Roman" pitchFamily="18" charset="0"/>
                <a:cs typeface="Times New Roman" pitchFamily="18" charset="0"/>
              </a:rPr>
              <a:t>- </a:t>
            </a:r>
            <a:r>
              <a:rPr kumimoji="0" lang="en-US" sz="1200" b="0" i="1" dirty="0" smtClean="0">
                <a:solidFill>
                  <a:srgbClr val="1F1A17"/>
                </a:solidFill>
                <a:latin typeface="Times New Roman" pitchFamily="18" charset="0"/>
                <a:cs typeface="Times New Roman" pitchFamily="18" charset="0"/>
              </a:rPr>
              <a:t>4%</a:t>
            </a:r>
            <a:endParaRPr kumimoji="0" lang="en-US" sz="3200" b="0" i="1" dirty="0">
              <a:solidFill>
                <a:schemeClr val="tx1"/>
              </a:solidFill>
              <a:latin typeface="Times New Roman" pitchFamily="18" charset="0"/>
              <a:cs typeface="Times New Roman" pitchFamily="18" charset="0"/>
            </a:endParaRPr>
          </a:p>
        </p:txBody>
      </p:sp>
      <p:sp>
        <p:nvSpPr>
          <p:cNvPr id="29" name="Rectangle 83"/>
          <p:cNvSpPr>
            <a:spLocks noChangeArrowheads="1"/>
          </p:cNvSpPr>
          <p:nvPr/>
        </p:nvSpPr>
        <p:spPr bwMode="auto">
          <a:xfrm>
            <a:off x="5423438" y="253861"/>
            <a:ext cx="678071" cy="29546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200" b="0" i="1" dirty="0">
                <a:latin typeface="Times New Roman" pitchFamily="18" charset="0"/>
                <a:cs typeface="Times New Roman" pitchFamily="18" charset="0"/>
              </a:rPr>
              <a:t>Private</a:t>
            </a:r>
          </a:p>
          <a:p>
            <a:pPr algn="ctr">
              <a:lnSpc>
                <a:spcPct val="80000"/>
              </a:lnSpc>
            </a:pPr>
            <a:r>
              <a:rPr kumimoji="0" lang="en-US" sz="1200" b="0" i="1" dirty="0">
                <a:latin typeface="Times New Roman" pitchFamily="18" charset="0"/>
                <a:cs typeface="Times New Roman" pitchFamily="18" charset="0"/>
              </a:rPr>
              <a:t>investment</a:t>
            </a:r>
          </a:p>
        </p:txBody>
      </p:sp>
      <p:sp>
        <p:nvSpPr>
          <p:cNvPr id="30" name="Rectangle 86"/>
          <p:cNvSpPr>
            <a:spLocks noChangeArrowheads="1"/>
          </p:cNvSpPr>
          <p:nvPr/>
        </p:nvSpPr>
        <p:spPr bwMode="auto">
          <a:xfrm>
            <a:off x="5279534" y="743934"/>
            <a:ext cx="334002"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a:latin typeface="Times New Roman" pitchFamily="18" charset="0"/>
                <a:cs typeface="Times New Roman" pitchFamily="18" charset="0"/>
              </a:rPr>
              <a:t>Gov’t</a:t>
            </a:r>
            <a:endParaRPr kumimoji="0" lang="en-US" sz="3200" b="0" i="1">
              <a:latin typeface="Times New Roman" pitchFamily="18" charset="0"/>
              <a:cs typeface="Times New Roman" pitchFamily="18" charset="0"/>
            </a:endParaRPr>
          </a:p>
        </p:txBody>
      </p:sp>
      <p:sp>
        <p:nvSpPr>
          <p:cNvPr id="31" name="Line 88"/>
          <p:cNvSpPr>
            <a:spLocks noChangeShapeType="1"/>
          </p:cNvSpPr>
          <p:nvPr/>
        </p:nvSpPr>
        <p:spPr bwMode="auto">
          <a:xfrm flipH="1">
            <a:off x="6800721" y="410164"/>
            <a:ext cx="133795" cy="136783"/>
          </a:xfrm>
          <a:prstGeom prst="line">
            <a:avLst/>
          </a:prstGeom>
          <a:noFill/>
          <a:ln w="1905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32" name="Line 124"/>
          <p:cNvSpPr>
            <a:spLocks noChangeShapeType="1"/>
          </p:cNvSpPr>
          <p:nvPr/>
        </p:nvSpPr>
        <p:spPr bwMode="auto">
          <a:xfrm>
            <a:off x="5837592" y="546947"/>
            <a:ext cx="133441" cy="122726"/>
          </a:xfrm>
          <a:prstGeom prst="line">
            <a:avLst/>
          </a:prstGeom>
          <a:noFill/>
          <a:ln w="1905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33" name="Line 125"/>
          <p:cNvSpPr>
            <a:spLocks noChangeShapeType="1"/>
          </p:cNvSpPr>
          <p:nvPr/>
        </p:nvSpPr>
        <p:spPr bwMode="auto">
          <a:xfrm>
            <a:off x="5432673" y="950304"/>
            <a:ext cx="130907" cy="151659"/>
          </a:xfrm>
          <a:prstGeom prst="line">
            <a:avLst/>
          </a:prstGeom>
          <a:noFill/>
          <a:ln w="1905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34" name="Line 126"/>
          <p:cNvSpPr>
            <a:spLocks noChangeShapeType="1"/>
          </p:cNvSpPr>
          <p:nvPr/>
        </p:nvSpPr>
        <p:spPr bwMode="auto">
          <a:xfrm>
            <a:off x="7849896" y="1978568"/>
            <a:ext cx="153999" cy="91724"/>
          </a:xfrm>
          <a:prstGeom prst="line">
            <a:avLst/>
          </a:prstGeom>
          <a:noFill/>
          <a:ln w="1905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36" name="Rectangle 114"/>
          <p:cNvSpPr>
            <a:spLocks noChangeArrowheads="1"/>
          </p:cNvSpPr>
          <p:nvPr/>
        </p:nvSpPr>
        <p:spPr bwMode="auto">
          <a:xfrm>
            <a:off x="5865696" y="2880332"/>
            <a:ext cx="1721625"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chemeClr val="tx1"/>
                </a:solidFill>
                <a:latin typeface="Times New Roman" pitchFamily="18" charset="0"/>
                <a:cs typeface="Times New Roman" pitchFamily="18" charset="0"/>
              </a:rPr>
              <a:t>Expenditure Approach</a:t>
            </a:r>
            <a:endParaRPr kumimoji="0" lang="en-US" sz="1400" b="1" i="1" dirty="0">
              <a:solidFill>
                <a:schemeClr val="tx1"/>
              </a:solidFill>
              <a:latin typeface="Times New Roman" pitchFamily="18" charset="0"/>
              <a:cs typeface="Times New Roman" pitchFamily="18" charset="0"/>
            </a:endParaRPr>
          </a:p>
        </p:txBody>
      </p:sp>
      <p:graphicFrame>
        <p:nvGraphicFramePr>
          <p:cNvPr id="37" name="Chart 36"/>
          <p:cNvGraphicFramePr>
            <a:graphicFrameLocks/>
          </p:cNvGraphicFramePr>
          <p:nvPr>
            <p:extLst>
              <p:ext uri="{D42A27DB-BD31-4B8C-83A1-F6EECF244321}">
                <p14:modId xmlns:p14="http://schemas.microsoft.com/office/powerpoint/2010/main" val="3774186917"/>
              </p:ext>
            </p:extLst>
          </p:nvPr>
        </p:nvGraphicFramePr>
        <p:xfrm>
          <a:off x="5567127" y="3622163"/>
          <a:ext cx="2952314" cy="2701950"/>
        </p:xfrm>
        <a:graphic>
          <a:graphicData uri="http://schemas.openxmlformats.org/drawingml/2006/chart">
            <c:chart xmlns:c="http://schemas.openxmlformats.org/drawingml/2006/chart" xmlns:r="http://schemas.openxmlformats.org/officeDocument/2006/relationships" r:id="rId3"/>
          </a:graphicData>
        </a:graphic>
      </p:graphicFrame>
      <p:sp>
        <p:nvSpPr>
          <p:cNvPr id="39" name="Rectangle 89"/>
          <p:cNvSpPr>
            <a:spLocks noChangeArrowheads="1"/>
          </p:cNvSpPr>
          <p:nvPr/>
        </p:nvSpPr>
        <p:spPr bwMode="auto">
          <a:xfrm>
            <a:off x="6202246" y="6104499"/>
            <a:ext cx="936154"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a:solidFill>
                  <a:srgbClr val="1F1A17"/>
                </a:solidFill>
                <a:latin typeface="Times New Roman" pitchFamily="18" charset="0"/>
                <a:cs typeface="Times New Roman" pitchFamily="18" charset="0"/>
              </a:rPr>
              <a:t>Rental income </a:t>
            </a:r>
            <a:endParaRPr kumimoji="0" lang="en-US" sz="3200" b="0" i="1">
              <a:solidFill>
                <a:schemeClr val="tx1"/>
              </a:solidFill>
              <a:latin typeface="Times New Roman" pitchFamily="18" charset="0"/>
              <a:cs typeface="Times New Roman" pitchFamily="18" charset="0"/>
            </a:endParaRPr>
          </a:p>
        </p:txBody>
      </p:sp>
      <p:sp>
        <p:nvSpPr>
          <p:cNvPr id="40" name="Rectangle 90"/>
          <p:cNvSpPr>
            <a:spLocks noChangeArrowheads="1"/>
          </p:cNvSpPr>
          <p:nvPr/>
        </p:nvSpPr>
        <p:spPr bwMode="auto">
          <a:xfrm>
            <a:off x="7083197" y="6103752"/>
            <a:ext cx="243656"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a:solidFill>
                  <a:srgbClr val="1F1A17"/>
                </a:solidFill>
                <a:latin typeface="Times New Roman" pitchFamily="18" charset="0"/>
                <a:cs typeface="Times New Roman" pitchFamily="18" charset="0"/>
              </a:rPr>
              <a:t> </a:t>
            </a:r>
            <a:r>
              <a:rPr kumimoji="0" lang="en-US" sz="1200" b="0" i="1" dirty="0" smtClean="0">
                <a:solidFill>
                  <a:srgbClr val="1F1A17"/>
                </a:solidFill>
                <a:latin typeface="Times New Roman" pitchFamily="18" charset="0"/>
                <a:cs typeface="Times New Roman" pitchFamily="18" charset="0"/>
              </a:rPr>
              <a:t>2%</a:t>
            </a:r>
            <a:endParaRPr kumimoji="0" lang="en-US" sz="3200" b="0" i="1" dirty="0">
              <a:solidFill>
                <a:schemeClr val="tx1"/>
              </a:solidFill>
              <a:latin typeface="Times New Roman" pitchFamily="18" charset="0"/>
              <a:cs typeface="Times New Roman" pitchFamily="18" charset="0"/>
            </a:endParaRPr>
          </a:p>
        </p:txBody>
      </p:sp>
      <p:sp>
        <p:nvSpPr>
          <p:cNvPr id="59" name="Rectangle 92"/>
          <p:cNvSpPr>
            <a:spLocks noChangeArrowheads="1"/>
          </p:cNvSpPr>
          <p:nvPr/>
        </p:nvSpPr>
        <p:spPr bwMode="auto">
          <a:xfrm>
            <a:off x="6231047" y="3454980"/>
            <a:ext cx="755015"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a:solidFill>
                  <a:srgbClr val="1F1A17"/>
                </a:solidFill>
                <a:latin typeface="Times New Roman" pitchFamily="18" charset="0"/>
                <a:cs typeface="Times New Roman" pitchFamily="18" charset="0"/>
              </a:rPr>
              <a:t>Net interest </a:t>
            </a:r>
            <a:endParaRPr kumimoji="0" lang="en-US" sz="3200" b="0" i="1">
              <a:solidFill>
                <a:schemeClr val="tx1"/>
              </a:solidFill>
              <a:latin typeface="Times New Roman" pitchFamily="18" charset="0"/>
              <a:cs typeface="Times New Roman" pitchFamily="18" charset="0"/>
            </a:endParaRPr>
          </a:p>
        </p:txBody>
      </p:sp>
      <p:sp>
        <p:nvSpPr>
          <p:cNvPr id="60" name="Rectangle 93"/>
          <p:cNvSpPr>
            <a:spLocks noChangeArrowheads="1"/>
          </p:cNvSpPr>
          <p:nvPr/>
        </p:nvSpPr>
        <p:spPr bwMode="auto">
          <a:xfrm>
            <a:off x="6658918" y="3869974"/>
            <a:ext cx="205184"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1" i="1">
                <a:solidFill>
                  <a:srgbClr val="1F1A17"/>
                </a:solidFill>
                <a:latin typeface="Times New Roman" pitchFamily="18" charset="0"/>
                <a:cs typeface="Times New Roman" pitchFamily="18" charset="0"/>
              </a:rPr>
              <a:t>5%</a:t>
            </a:r>
            <a:endParaRPr kumimoji="0" lang="en-US" sz="1200" b="1" i="1">
              <a:solidFill>
                <a:schemeClr val="tx1"/>
              </a:solidFill>
              <a:latin typeface="Times New Roman" pitchFamily="18" charset="0"/>
              <a:cs typeface="Times New Roman" pitchFamily="18" charset="0"/>
            </a:endParaRPr>
          </a:p>
        </p:txBody>
      </p:sp>
      <p:sp>
        <p:nvSpPr>
          <p:cNvPr id="63" name="Rectangle 94"/>
          <p:cNvSpPr>
            <a:spLocks noChangeArrowheads="1"/>
          </p:cNvSpPr>
          <p:nvPr/>
        </p:nvSpPr>
        <p:spPr bwMode="auto">
          <a:xfrm>
            <a:off x="5626770" y="3583603"/>
            <a:ext cx="519373"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a:solidFill>
                  <a:srgbClr val="1F1A17"/>
                </a:solidFill>
                <a:latin typeface="Times New Roman" pitchFamily="18" charset="0"/>
                <a:cs typeface="Times New Roman" pitchFamily="18" charset="0"/>
              </a:rPr>
              <a:t>Indirect </a:t>
            </a:r>
            <a:endParaRPr kumimoji="0" lang="en-US" sz="3200" b="0" i="1">
              <a:solidFill>
                <a:schemeClr val="tx1"/>
              </a:solidFill>
              <a:latin typeface="Times New Roman" pitchFamily="18" charset="0"/>
              <a:cs typeface="Times New Roman" pitchFamily="18" charset="0"/>
            </a:endParaRPr>
          </a:p>
        </p:txBody>
      </p:sp>
      <p:sp>
        <p:nvSpPr>
          <p:cNvPr id="64" name="Rectangle 95"/>
          <p:cNvSpPr>
            <a:spLocks noChangeArrowheads="1"/>
          </p:cNvSpPr>
          <p:nvPr/>
        </p:nvSpPr>
        <p:spPr bwMode="auto">
          <a:xfrm>
            <a:off x="5733132" y="3732828"/>
            <a:ext cx="355867"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a:solidFill>
                  <a:srgbClr val="1F1A17"/>
                </a:solidFill>
                <a:latin typeface="Times New Roman" pitchFamily="18" charset="0"/>
                <a:cs typeface="Times New Roman" pitchFamily="18" charset="0"/>
              </a:rPr>
              <a:t>taxes </a:t>
            </a:r>
            <a:endParaRPr kumimoji="0" lang="en-US" sz="3200" b="0" i="1">
              <a:solidFill>
                <a:schemeClr val="tx1"/>
              </a:solidFill>
              <a:latin typeface="Times New Roman" pitchFamily="18" charset="0"/>
              <a:cs typeface="Times New Roman" pitchFamily="18" charset="0"/>
            </a:endParaRPr>
          </a:p>
        </p:txBody>
      </p:sp>
      <p:sp>
        <p:nvSpPr>
          <p:cNvPr id="65" name="Rectangle 97"/>
          <p:cNvSpPr>
            <a:spLocks noChangeArrowheads="1"/>
          </p:cNvSpPr>
          <p:nvPr/>
        </p:nvSpPr>
        <p:spPr bwMode="auto">
          <a:xfrm>
            <a:off x="4843180" y="5240986"/>
            <a:ext cx="679673"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a:solidFill>
                  <a:srgbClr val="1F1A17"/>
                </a:solidFill>
                <a:latin typeface="Times New Roman" pitchFamily="18" charset="0"/>
                <a:cs typeface="Times New Roman" pitchFamily="18" charset="0"/>
              </a:rPr>
              <a:t>Corporate </a:t>
            </a:r>
            <a:endParaRPr kumimoji="0" lang="en-US" sz="3200" b="0" i="1">
              <a:solidFill>
                <a:schemeClr val="tx1"/>
              </a:solidFill>
              <a:latin typeface="Times New Roman" pitchFamily="18" charset="0"/>
              <a:cs typeface="Times New Roman" pitchFamily="18" charset="0"/>
            </a:endParaRPr>
          </a:p>
        </p:txBody>
      </p:sp>
      <p:sp>
        <p:nvSpPr>
          <p:cNvPr id="66" name="Rectangle 98"/>
          <p:cNvSpPr>
            <a:spLocks noChangeArrowheads="1"/>
          </p:cNvSpPr>
          <p:nvPr/>
        </p:nvSpPr>
        <p:spPr bwMode="auto">
          <a:xfrm>
            <a:off x="4996845" y="5386907"/>
            <a:ext cx="440826"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a:solidFill>
                  <a:srgbClr val="1F1A17"/>
                </a:solidFill>
                <a:latin typeface="Times New Roman" pitchFamily="18" charset="0"/>
                <a:cs typeface="Times New Roman" pitchFamily="18" charset="0"/>
              </a:rPr>
              <a:t>profits </a:t>
            </a:r>
            <a:endParaRPr kumimoji="0" lang="en-US" sz="3200" b="0" i="1">
              <a:solidFill>
                <a:schemeClr val="tx1"/>
              </a:solidFill>
              <a:latin typeface="Times New Roman" pitchFamily="18" charset="0"/>
              <a:cs typeface="Times New Roman" pitchFamily="18" charset="0"/>
            </a:endParaRPr>
          </a:p>
        </p:txBody>
      </p:sp>
      <p:sp>
        <p:nvSpPr>
          <p:cNvPr id="67" name="Rectangle 100"/>
          <p:cNvSpPr>
            <a:spLocks noChangeArrowheads="1"/>
          </p:cNvSpPr>
          <p:nvPr/>
        </p:nvSpPr>
        <p:spPr bwMode="auto">
          <a:xfrm>
            <a:off x="5220513" y="5850011"/>
            <a:ext cx="947375"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a:solidFill>
                  <a:srgbClr val="1F1A17"/>
                </a:solidFill>
                <a:latin typeface="Times New Roman" pitchFamily="18" charset="0"/>
                <a:cs typeface="Times New Roman" pitchFamily="18" charset="0"/>
              </a:rPr>
              <a:t>Self-employed </a:t>
            </a:r>
            <a:endParaRPr kumimoji="0" lang="en-US" sz="3200" b="0" i="1">
              <a:solidFill>
                <a:schemeClr val="tx1"/>
              </a:solidFill>
              <a:latin typeface="Times New Roman" pitchFamily="18" charset="0"/>
              <a:cs typeface="Times New Roman" pitchFamily="18" charset="0"/>
            </a:endParaRPr>
          </a:p>
        </p:txBody>
      </p:sp>
      <p:sp>
        <p:nvSpPr>
          <p:cNvPr id="68" name="Rectangle 101"/>
          <p:cNvSpPr>
            <a:spLocks noChangeArrowheads="1"/>
          </p:cNvSpPr>
          <p:nvPr/>
        </p:nvSpPr>
        <p:spPr bwMode="auto">
          <a:xfrm>
            <a:off x="5039538" y="6003165"/>
            <a:ext cx="1149354"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a:solidFill>
                  <a:srgbClr val="1F1A17"/>
                </a:solidFill>
                <a:latin typeface="Times New Roman" pitchFamily="18" charset="0"/>
                <a:cs typeface="Times New Roman" pitchFamily="18" charset="0"/>
              </a:rPr>
              <a:t>proprietor income </a:t>
            </a:r>
            <a:endParaRPr kumimoji="0" lang="en-US" sz="3200" b="0" i="1">
              <a:solidFill>
                <a:schemeClr val="tx1"/>
              </a:solidFill>
              <a:latin typeface="Times New Roman" pitchFamily="18" charset="0"/>
              <a:cs typeface="Times New Roman" pitchFamily="18" charset="0"/>
            </a:endParaRPr>
          </a:p>
        </p:txBody>
      </p:sp>
      <p:sp>
        <p:nvSpPr>
          <p:cNvPr id="69" name="Rectangle 104"/>
          <p:cNvSpPr>
            <a:spLocks noChangeArrowheads="1"/>
          </p:cNvSpPr>
          <p:nvPr/>
        </p:nvSpPr>
        <p:spPr bwMode="auto">
          <a:xfrm>
            <a:off x="7984946" y="5356565"/>
            <a:ext cx="896078" cy="29546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200" b="0" i="1" dirty="0">
                <a:solidFill>
                  <a:srgbClr val="1F1A17"/>
                </a:solidFill>
                <a:latin typeface="Times New Roman" pitchFamily="18" charset="0"/>
                <a:cs typeface="Times New Roman" pitchFamily="18" charset="0"/>
              </a:rPr>
              <a:t>Employee</a:t>
            </a:r>
            <a:br>
              <a:rPr kumimoji="0" lang="en-US" sz="1200" b="0" i="1" dirty="0">
                <a:solidFill>
                  <a:srgbClr val="1F1A17"/>
                </a:solidFill>
                <a:latin typeface="Times New Roman" pitchFamily="18" charset="0"/>
                <a:cs typeface="Times New Roman" pitchFamily="18" charset="0"/>
              </a:rPr>
            </a:br>
            <a:r>
              <a:rPr kumimoji="0" lang="en-US" sz="1200" b="0" i="1" dirty="0">
                <a:solidFill>
                  <a:srgbClr val="1F1A17"/>
                </a:solidFill>
                <a:latin typeface="Times New Roman" pitchFamily="18" charset="0"/>
                <a:cs typeface="Times New Roman" pitchFamily="18" charset="0"/>
              </a:rPr>
              <a:t>compensation </a:t>
            </a:r>
            <a:endParaRPr kumimoji="0" lang="en-US" sz="3200" b="0" i="1" dirty="0">
              <a:solidFill>
                <a:schemeClr val="tx1"/>
              </a:solidFill>
              <a:latin typeface="Times New Roman" pitchFamily="18" charset="0"/>
              <a:cs typeface="Times New Roman" pitchFamily="18" charset="0"/>
            </a:endParaRPr>
          </a:p>
        </p:txBody>
      </p:sp>
      <p:sp>
        <p:nvSpPr>
          <p:cNvPr id="70" name="Line 107"/>
          <p:cNvSpPr>
            <a:spLocks noChangeShapeType="1"/>
          </p:cNvSpPr>
          <p:nvPr/>
        </p:nvSpPr>
        <p:spPr bwMode="auto">
          <a:xfrm>
            <a:off x="6087028" y="3801521"/>
            <a:ext cx="115217" cy="114300"/>
          </a:xfrm>
          <a:prstGeom prst="line">
            <a:avLst/>
          </a:prstGeom>
          <a:noFill/>
          <a:ln w="19050">
            <a:solidFill>
              <a:schemeClr val="tx1"/>
            </a:solidFill>
            <a:round/>
            <a:headEnd/>
            <a:tailEnd/>
          </a:ln>
        </p:spPr>
        <p:txBody>
          <a:bodyPr>
            <a:prstTxWarp prst="textNoShape">
              <a:avLst/>
            </a:prstTxWarp>
          </a:bodyPr>
          <a:lstStyle/>
          <a:p>
            <a:endParaRPr lang="en-US" sz="1600" i="1">
              <a:latin typeface="Times New Roman" pitchFamily="18" charset="0"/>
              <a:cs typeface="Times New Roman" pitchFamily="18" charset="0"/>
            </a:endParaRPr>
          </a:p>
        </p:txBody>
      </p:sp>
      <p:sp>
        <p:nvSpPr>
          <p:cNvPr id="71" name="Line 108"/>
          <p:cNvSpPr>
            <a:spLocks noChangeShapeType="1"/>
          </p:cNvSpPr>
          <p:nvPr/>
        </p:nvSpPr>
        <p:spPr bwMode="auto">
          <a:xfrm flipV="1">
            <a:off x="5937299" y="5758807"/>
            <a:ext cx="69027" cy="115016"/>
          </a:xfrm>
          <a:prstGeom prst="line">
            <a:avLst/>
          </a:prstGeom>
          <a:noFill/>
          <a:ln w="19050">
            <a:solidFill>
              <a:schemeClr val="tx1"/>
            </a:solidFill>
            <a:round/>
            <a:headEnd/>
            <a:tailEnd/>
          </a:ln>
        </p:spPr>
        <p:txBody>
          <a:bodyPr>
            <a:prstTxWarp prst="textNoShape">
              <a:avLst/>
            </a:prstTxWarp>
          </a:bodyPr>
          <a:lstStyle/>
          <a:p>
            <a:endParaRPr lang="en-US" sz="1600" i="1">
              <a:latin typeface="Times New Roman" pitchFamily="18" charset="0"/>
              <a:cs typeface="Times New Roman" pitchFamily="18" charset="0"/>
            </a:endParaRPr>
          </a:p>
        </p:txBody>
      </p:sp>
      <p:sp>
        <p:nvSpPr>
          <p:cNvPr id="72" name="Line 109"/>
          <p:cNvSpPr>
            <a:spLocks noChangeShapeType="1"/>
          </p:cNvSpPr>
          <p:nvPr/>
        </p:nvSpPr>
        <p:spPr bwMode="auto">
          <a:xfrm flipV="1">
            <a:off x="5515052" y="5348816"/>
            <a:ext cx="184944" cy="83341"/>
          </a:xfrm>
          <a:prstGeom prst="line">
            <a:avLst/>
          </a:prstGeom>
          <a:noFill/>
          <a:ln w="19050">
            <a:solidFill>
              <a:schemeClr val="tx1"/>
            </a:solidFill>
            <a:round/>
            <a:headEnd/>
            <a:tailEnd/>
          </a:ln>
        </p:spPr>
        <p:txBody>
          <a:bodyPr>
            <a:prstTxWarp prst="textNoShape">
              <a:avLst/>
            </a:prstTxWarp>
          </a:bodyPr>
          <a:lstStyle/>
          <a:p>
            <a:endParaRPr lang="en-US" sz="1600" i="1">
              <a:latin typeface="Times New Roman" pitchFamily="18" charset="0"/>
              <a:cs typeface="Times New Roman" pitchFamily="18" charset="0"/>
            </a:endParaRPr>
          </a:p>
        </p:txBody>
      </p:sp>
      <p:sp>
        <p:nvSpPr>
          <p:cNvPr id="73" name="Rectangle 110"/>
          <p:cNvSpPr>
            <a:spLocks noChangeArrowheads="1"/>
          </p:cNvSpPr>
          <p:nvPr/>
        </p:nvSpPr>
        <p:spPr bwMode="auto">
          <a:xfrm>
            <a:off x="4845893" y="4191282"/>
            <a:ext cx="847091"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a:solidFill>
                  <a:srgbClr val="1F1A17"/>
                </a:solidFill>
                <a:latin typeface="Times New Roman" pitchFamily="18" charset="0"/>
                <a:cs typeface="Times New Roman" pitchFamily="18" charset="0"/>
              </a:rPr>
              <a:t>Depreciation </a:t>
            </a:r>
            <a:endParaRPr kumimoji="0" lang="en-US" sz="3200" b="0" i="1">
              <a:solidFill>
                <a:schemeClr val="tx1"/>
              </a:solidFill>
              <a:latin typeface="Times New Roman" pitchFamily="18" charset="0"/>
              <a:cs typeface="Times New Roman" pitchFamily="18" charset="0"/>
            </a:endParaRPr>
          </a:p>
        </p:txBody>
      </p:sp>
      <p:sp>
        <p:nvSpPr>
          <p:cNvPr id="74" name="Line 112"/>
          <p:cNvSpPr>
            <a:spLocks noChangeShapeType="1"/>
          </p:cNvSpPr>
          <p:nvPr/>
        </p:nvSpPr>
        <p:spPr bwMode="auto">
          <a:xfrm flipH="1">
            <a:off x="6451550" y="6034773"/>
            <a:ext cx="0" cy="95250"/>
          </a:xfrm>
          <a:prstGeom prst="line">
            <a:avLst/>
          </a:prstGeom>
          <a:noFill/>
          <a:ln w="19050">
            <a:solidFill>
              <a:schemeClr val="tx1"/>
            </a:solidFill>
            <a:round/>
            <a:headEnd/>
            <a:tailEnd/>
          </a:ln>
        </p:spPr>
        <p:txBody>
          <a:bodyPr>
            <a:prstTxWarp prst="textNoShape">
              <a:avLst/>
            </a:prstTxWarp>
          </a:bodyPr>
          <a:lstStyle/>
          <a:p>
            <a:endParaRPr lang="en-US" sz="1600" i="1">
              <a:latin typeface="Times New Roman" pitchFamily="18" charset="0"/>
              <a:cs typeface="Times New Roman" pitchFamily="18" charset="0"/>
            </a:endParaRPr>
          </a:p>
        </p:txBody>
      </p:sp>
      <p:sp>
        <p:nvSpPr>
          <p:cNvPr id="75" name="Line 113"/>
          <p:cNvSpPr>
            <a:spLocks noChangeShapeType="1"/>
          </p:cNvSpPr>
          <p:nvPr/>
        </p:nvSpPr>
        <p:spPr bwMode="auto">
          <a:xfrm>
            <a:off x="6617621" y="3649781"/>
            <a:ext cx="52388" cy="114301"/>
          </a:xfrm>
          <a:prstGeom prst="line">
            <a:avLst/>
          </a:prstGeom>
          <a:noFill/>
          <a:ln w="19050">
            <a:solidFill>
              <a:schemeClr val="tx1"/>
            </a:solidFill>
            <a:round/>
            <a:headEnd/>
            <a:tailEnd/>
          </a:ln>
        </p:spPr>
        <p:txBody>
          <a:bodyPr>
            <a:prstTxWarp prst="textNoShape">
              <a:avLst/>
            </a:prstTxWarp>
          </a:bodyPr>
          <a:lstStyle/>
          <a:p>
            <a:endParaRPr lang="en-US" sz="1600" i="1">
              <a:latin typeface="Times New Roman" pitchFamily="18" charset="0"/>
              <a:cs typeface="Times New Roman" pitchFamily="18" charset="0"/>
            </a:endParaRPr>
          </a:p>
        </p:txBody>
      </p:sp>
      <p:sp>
        <p:nvSpPr>
          <p:cNvPr id="76" name="Line 122"/>
          <p:cNvSpPr>
            <a:spLocks noChangeShapeType="1"/>
          </p:cNvSpPr>
          <p:nvPr/>
        </p:nvSpPr>
        <p:spPr bwMode="auto">
          <a:xfrm>
            <a:off x="5515051" y="4398900"/>
            <a:ext cx="207867" cy="66675"/>
          </a:xfrm>
          <a:prstGeom prst="line">
            <a:avLst/>
          </a:prstGeom>
          <a:noFill/>
          <a:ln w="19050">
            <a:solidFill>
              <a:schemeClr val="tx1"/>
            </a:solidFill>
            <a:round/>
            <a:headEnd/>
            <a:tailEnd/>
          </a:ln>
        </p:spPr>
        <p:txBody>
          <a:bodyPr>
            <a:prstTxWarp prst="textNoShape">
              <a:avLst/>
            </a:prstTxWarp>
          </a:bodyPr>
          <a:lstStyle/>
          <a:p>
            <a:endParaRPr lang="en-US" sz="1600" i="1">
              <a:latin typeface="Times New Roman" pitchFamily="18" charset="0"/>
              <a:cs typeface="Times New Roman" pitchFamily="18" charset="0"/>
            </a:endParaRPr>
          </a:p>
        </p:txBody>
      </p:sp>
      <p:sp>
        <p:nvSpPr>
          <p:cNvPr id="77" name="Line 123"/>
          <p:cNvSpPr>
            <a:spLocks noChangeShapeType="1"/>
          </p:cNvSpPr>
          <p:nvPr/>
        </p:nvSpPr>
        <p:spPr bwMode="auto">
          <a:xfrm>
            <a:off x="8151125" y="5148654"/>
            <a:ext cx="183373" cy="184666"/>
          </a:xfrm>
          <a:prstGeom prst="line">
            <a:avLst/>
          </a:prstGeom>
          <a:noFill/>
          <a:ln w="19050">
            <a:solidFill>
              <a:schemeClr val="tx1"/>
            </a:solidFill>
            <a:round/>
            <a:headEnd/>
            <a:tailEnd/>
          </a:ln>
        </p:spPr>
        <p:txBody>
          <a:bodyPr>
            <a:prstTxWarp prst="textNoShape">
              <a:avLst/>
            </a:prstTxWarp>
          </a:bodyPr>
          <a:lstStyle/>
          <a:p>
            <a:endParaRPr lang="en-US" sz="1600" i="1">
              <a:latin typeface="Times New Roman" pitchFamily="18" charset="0"/>
              <a:cs typeface="Times New Roman" pitchFamily="18" charset="0"/>
            </a:endParaRPr>
          </a:p>
        </p:txBody>
      </p:sp>
      <p:sp>
        <p:nvSpPr>
          <p:cNvPr id="78" name="Rectangle 93"/>
          <p:cNvSpPr>
            <a:spLocks noChangeArrowheads="1"/>
          </p:cNvSpPr>
          <p:nvPr/>
        </p:nvSpPr>
        <p:spPr bwMode="auto">
          <a:xfrm>
            <a:off x="6269792" y="3983629"/>
            <a:ext cx="205184"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1" i="1" dirty="0" smtClean="0">
                <a:solidFill>
                  <a:schemeClr val="bg1"/>
                </a:solidFill>
                <a:latin typeface="Times New Roman" pitchFamily="18" charset="0"/>
                <a:cs typeface="Times New Roman" pitchFamily="18" charset="0"/>
              </a:rPr>
              <a:t>8%</a:t>
            </a:r>
            <a:endParaRPr kumimoji="0" lang="en-US" sz="1200" b="1" i="1" dirty="0">
              <a:solidFill>
                <a:schemeClr val="bg1"/>
              </a:solidFill>
              <a:latin typeface="Times New Roman" pitchFamily="18" charset="0"/>
              <a:cs typeface="Times New Roman" pitchFamily="18" charset="0"/>
            </a:endParaRPr>
          </a:p>
        </p:txBody>
      </p:sp>
      <p:sp>
        <p:nvSpPr>
          <p:cNvPr id="79" name="Rectangle 93"/>
          <p:cNvSpPr>
            <a:spLocks noChangeArrowheads="1"/>
          </p:cNvSpPr>
          <p:nvPr/>
        </p:nvSpPr>
        <p:spPr bwMode="auto">
          <a:xfrm>
            <a:off x="5863210" y="4413404"/>
            <a:ext cx="282129"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1" i="1" dirty="0" smtClean="0">
                <a:solidFill>
                  <a:schemeClr val="bg1"/>
                </a:solidFill>
                <a:latin typeface="Times New Roman" pitchFamily="18" charset="0"/>
                <a:cs typeface="Times New Roman" pitchFamily="18" charset="0"/>
              </a:rPr>
              <a:t>14%</a:t>
            </a:r>
            <a:endParaRPr kumimoji="0" lang="en-US" sz="1200" b="1" i="1" dirty="0">
              <a:solidFill>
                <a:schemeClr val="bg1"/>
              </a:solidFill>
              <a:latin typeface="Times New Roman" pitchFamily="18" charset="0"/>
              <a:cs typeface="Times New Roman" pitchFamily="18" charset="0"/>
            </a:endParaRPr>
          </a:p>
        </p:txBody>
      </p:sp>
      <p:sp>
        <p:nvSpPr>
          <p:cNvPr id="80" name="Rectangle 93"/>
          <p:cNvSpPr>
            <a:spLocks noChangeArrowheads="1"/>
          </p:cNvSpPr>
          <p:nvPr/>
        </p:nvSpPr>
        <p:spPr bwMode="auto">
          <a:xfrm>
            <a:off x="5806870" y="5056320"/>
            <a:ext cx="282129"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1" i="1" dirty="0" smtClean="0">
                <a:solidFill>
                  <a:schemeClr val="bg1"/>
                </a:solidFill>
                <a:latin typeface="Times New Roman" pitchFamily="18" charset="0"/>
                <a:cs typeface="Times New Roman" pitchFamily="18" charset="0"/>
              </a:rPr>
              <a:t>10%</a:t>
            </a:r>
            <a:endParaRPr kumimoji="0" lang="en-US" sz="1200" b="1" i="1" dirty="0">
              <a:solidFill>
                <a:schemeClr val="bg1"/>
              </a:solidFill>
              <a:latin typeface="Times New Roman" pitchFamily="18" charset="0"/>
              <a:cs typeface="Times New Roman" pitchFamily="18" charset="0"/>
            </a:endParaRPr>
          </a:p>
        </p:txBody>
      </p:sp>
      <p:sp>
        <p:nvSpPr>
          <p:cNvPr id="81" name="Rectangle 93"/>
          <p:cNvSpPr>
            <a:spLocks noChangeArrowheads="1"/>
          </p:cNvSpPr>
          <p:nvPr/>
        </p:nvSpPr>
        <p:spPr bwMode="auto">
          <a:xfrm>
            <a:off x="6113229" y="5502135"/>
            <a:ext cx="205184"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1" i="1" dirty="0" smtClean="0">
                <a:latin typeface="Times New Roman" pitchFamily="18" charset="0"/>
                <a:cs typeface="Times New Roman" pitchFamily="18" charset="0"/>
              </a:rPr>
              <a:t>7%</a:t>
            </a:r>
            <a:endParaRPr kumimoji="0" lang="en-US" sz="1200" b="1" i="1" dirty="0">
              <a:latin typeface="Times New Roman" pitchFamily="18" charset="0"/>
              <a:cs typeface="Times New Roman" pitchFamily="18" charset="0"/>
            </a:endParaRPr>
          </a:p>
        </p:txBody>
      </p:sp>
      <p:sp>
        <p:nvSpPr>
          <p:cNvPr id="82" name="Rectangle 93"/>
          <p:cNvSpPr>
            <a:spLocks noChangeArrowheads="1"/>
          </p:cNvSpPr>
          <p:nvPr/>
        </p:nvSpPr>
        <p:spPr bwMode="auto">
          <a:xfrm>
            <a:off x="7719812" y="4963987"/>
            <a:ext cx="282129"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1" i="1" dirty="0" smtClean="0">
                <a:latin typeface="Times New Roman" pitchFamily="18" charset="0"/>
                <a:cs typeface="Times New Roman" pitchFamily="18" charset="0"/>
              </a:rPr>
              <a:t>55%</a:t>
            </a:r>
            <a:endParaRPr kumimoji="0" lang="en-US" sz="1200" b="1" i="1" dirty="0">
              <a:latin typeface="Times New Roman" pitchFamily="18" charset="0"/>
              <a:cs typeface="Times New Roman" pitchFamily="18" charset="0"/>
            </a:endParaRPr>
          </a:p>
        </p:txBody>
      </p:sp>
      <p:sp>
        <p:nvSpPr>
          <p:cNvPr id="83" name="Rectangle 92"/>
          <p:cNvSpPr>
            <a:spLocks noChangeArrowheads="1"/>
          </p:cNvSpPr>
          <p:nvPr/>
        </p:nvSpPr>
        <p:spPr bwMode="auto">
          <a:xfrm>
            <a:off x="7119144" y="3439482"/>
            <a:ext cx="737381"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a:solidFill>
                  <a:srgbClr val="1F1A17"/>
                </a:solidFill>
                <a:latin typeface="Times New Roman" pitchFamily="18" charset="0"/>
                <a:cs typeface="Times New Roman" pitchFamily="18" charset="0"/>
              </a:rPr>
              <a:t>Net </a:t>
            </a:r>
            <a:r>
              <a:rPr kumimoji="0" lang="en-US" sz="1200" b="0" i="1" dirty="0" smtClean="0">
                <a:solidFill>
                  <a:srgbClr val="1F1A17"/>
                </a:solidFill>
                <a:latin typeface="Times New Roman" pitchFamily="18" charset="0"/>
                <a:cs typeface="Times New Roman" pitchFamily="18" charset="0"/>
              </a:rPr>
              <a:t>income </a:t>
            </a:r>
            <a:endParaRPr kumimoji="0" lang="en-US" sz="3200" b="0" i="1" dirty="0">
              <a:solidFill>
                <a:schemeClr val="tx1"/>
              </a:solidFill>
              <a:latin typeface="Times New Roman" pitchFamily="18" charset="0"/>
              <a:cs typeface="Times New Roman" pitchFamily="18" charset="0"/>
            </a:endParaRPr>
          </a:p>
        </p:txBody>
      </p:sp>
      <p:sp>
        <p:nvSpPr>
          <p:cNvPr id="84" name="Line 113"/>
          <p:cNvSpPr>
            <a:spLocks noChangeShapeType="1"/>
          </p:cNvSpPr>
          <p:nvPr/>
        </p:nvSpPr>
        <p:spPr bwMode="auto">
          <a:xfrm flipH="1">
            <a:off x="6981141" y="3652689"/>
            <a:ext cx="109805" cy="94590"/>
          </a:xfrm>
          <a:prstGeom prst="line">
            <a:avLst/>
          </a:prstGeom>
          <a:noFill/>
          <a:ln w="19050">
            <a:solidFill>
              <a:schemeClr val="tx1"/>
            </a:solidFill>
            <a:round/>
            <a:headEnd/>
            <a:tailEnd/>
          </a:ln>
        </p:spPr>
        <p:txBody>
          <a:bodyPr>
            <a:prstTxWarp prst="textNoShape">
              <a:avLst/>
            </a:prstTxWarp>
          </a:bodyPr>
          <a:lstStyle/>
          <a:p>
            <a:endParaRPr lang="en-US" sz="1600" i="1">
              <a:latin typeface="Times New Roman" pitchFamily="18" charset="0"/>
              <a:cs typeface="Times New Roman" pitchFamily="18" charset="0"/>
            </a:endParaRPr>
          </a:p>
        </p:txBody>
      </p:sp>
      <p:sp>
        <p:nvSpPr>
          <p:cNvPr id="3" name="Rectangle 2"/>
          <p:cNvSpPr/>
          <p:nvPr/>
        </p:nvSpPr>
        <p:spPr>
          <a:xfrm>
            <a:off x="7058501" y="3548006"/>
            <a:ext cx="1107098" cy="276999"/>
          </a:xfrm>
          <a:prstGeom prst="rect">
            <a:avLst/>
          </a:prstGeom>
        </p:spPr>
        <p:txBody>
          <a:bodyPr wrap="none">
            <a:spAutoFit/>
          </a:bodyPr>
          <a:lstStyle/>
          <a:p>
            <a:r>
              <a:rPr lang="en-US" sz="1200" i="1" dirty="0">
                <a:solidFill>
                  <a:srgbClr val="1F1A17"/>
                </a:solidFill>
                <a:latin typeface="Times New Roman" pitchFamily="18" charset="0"/>
                <a:cs typeface="Times New Roman" pitchFamily="18" charset="0"/>
              </a:rPr>
              <a:t>foreigners -1%</a:t>
            </a:r>
            <a:endParaRPr lang="en-US" sz="1200" dirty="0"/>
          </a:p>
        </p:txBody>
      </p:sp>
      <p:sp>
        <p:nvSpPr>
          <p:cNvPr id="85" name="Rectangle 93"/>
          <p:cNvSpPr>
            <a:spLocks noChangeArrowheads="1"/>
          </p:cNvSpPr>
          <p:nvPr/>
        </p:nvSpPr>
        <p:spPr bwMode="auto">
          <a:xfrm>
            <a:off x="7475043" y="1793902"/>
            <a:ext cx="282129"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1" i="1" dirty="0" smtClean="0">
                <a:latin typeface="Times New Roman" pitchFamily="18" charset="0"/>
                <a:cs typeface="Times New Roman" pitchFamily="18" charset="0"/>
              </a:rPr>
              <a:t>70%</a:t>
            </a:r>
            <a:endParaRPr kumimoji="0" lang="en-US" sz="1200" b="1" i="1" dirty="0">
              <a:latin typeface="Times New Roman" pitchFamily="18" charset="0"/>
              <a:cs typeface="Times New Roman" pitchFamily="18" charset="0"/>
            </a:endParaRPr>
          </a:p>
        </p:txBody>
      </p:sp>
      <p:sp>
        <p:nvSpPr>
          <p:cNvPr id="86" name="Rectangle 93"/>
          <p:cNvSpPr>
            <a:spLocks noChangeArrowheads="1"/>
          </p:cNvSpPr>
          <p:nvPr/>
        </p:nvSpPr>
        <p:spPr bwMode="auto">
          <a:xfrm>
            <a:off x="6129467" y="685171"/>
            <a:ext cx="282129"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1" i="1" dirty="0" smtClean="0">
                <a:latin typeface="Times New Roman" pitchFamily="18" charset="0"/>
                <a:cs typeface="Times New Roman" pitchFamily="18" charset="0"/>
              </a:rPr>
              <a:t>14%</a:t>
            </a:r>
            <a:endParaRPr kumimoji="0" lang="en-US" sz="1200" b="1" i="1" dirty="0">
              <a:latin typeface="Times New Roman" pitchFamily="18" charset="0"/>
              <a:cs typeface="Times New Roman" pitchFamily="18" charset="0"/>
            </a:endParaRPr>
          </a:p>
        </p:txBody>
      </p:sp>
      <p:sp>
        <p:nvSpPr>
          <p:cNvPr id="87" name="Rectangle 93"/>
          <p:cNvSpPr>
            <a:spLocks noChangeArrowheads="1"/>
          </p:cNvSpPr>
          <p:nvPr/>
        </p:nvSpPr>
        <p:spPr bwMode="auto">
          <a:xfrm>
            <a:off x="5651166" y="1399149"/>
            <a:ext cx="282129"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1" i="1" dirty="0" smtClean="0">
                <a:latin typeface="Times New Roman" pitchFamily="18" charset="0"/>
                <a:cs typeface="Times New Roman" pitchFamily="18" charset="0"/>
              </a:rPr>
              <a:t>20%</a:t>
            </a:r>
            <a:endParaRPr kumimoji="0" lang="en-US" sz="1200" b="1" i="1" dirty="0">
              <a:latin typeface="Times New Roman" pitchFamily="18" charset="0"/>
              <a:cs typeface="Times New Roman" pitchFamily="18" charset="0"/>
            </a:endParaRPr>
          </a:p>
        </p:txBody>
      </p:sp>
      <p:sp>
        <p:nvSpPr>
          <p:cNvPr id="88" name="Rectangle 114"/>
          <p:cNvSpPr>
            <a:spLocks noChangeArrowheads="1"/>
          </p:cNvSpPr>
          <p:nvPr/>
        </p:nvSpPr>
        <p:spPr bwMode="auto">
          <a:xfrm>
            <a:off x="5745013" y="6289165"/>
            <a:ext cx="2508700"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chemeClr val="tx1"/>
                </a:solidFill>
                <a:latin typeface="Times New Roman" pitchFamily="18" charset="0"/>
                <a:cs typeface="Times New Roman" pitchFamily="18" charset="0"/>
              </a:rPr>
              <a:t>Resource </a:t>
            </a:r>
            <a:r>
              <a:rPr lang="en-US" sz="1400" b="1" i="1" dirty="0" smtClean="0">
                <a:latin typeface="Times New Roman" pitchFamily="18" charset="0"/>
                <a:cs typeface="Times New Roman" pitchFamily="18" charset="0"/>
              </a:rPr>
              <a:t>cost – Income </a:t>
            </a:r>
            <a:r>
              <a:rPr kumimoji="0" lang="en-US" sz="1400" b="1" i="1" dirty="0" smtClean="0">
                <a:solidFill>
                  <a:schemeClr val="tx1"/>
                </a:solidFill>
                <a:latin typeface="Times New Roman" pitchFamily="18" charset="0"/>
                <a:cs typeface="Times New Roman" pitchFamily="18" charset="0"/>
              </a:rPr>
              <a:t>Approach</a:t>
            </a:r>
            <a:endParaRPr kumimoji="0" lang="en-US" sz="1400" b="1" i="1" dirty="0">
              <a:solidFill>
                <a:schemeClr val="tx1"/>
              </a:solidFill>
              <a:latin typeface="Times New Roman" pitchFamily="18" charset="0"/>
              <a:cs typeface="Times New Roman" pitchFamily="18" charset="0"/>
            </a:endParaRPr>
          </a:p>
        </p:txBody>
      </p:sp>
      <p:cxnSp>
        <p:nvCxnSpPr>
          <p:cNvPr id="6" name="Straight Connector 5"/>
          <p:cNvCxnSpPr/>
          <p:nvPr/>
        </p:nvCxnSpPr>
        <p:spPr>
          <a:xfrm>
            <a:off x="4866427" y="3262393"/>
            <a:ext cx="3859118"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621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animEffect transition="in" filter="randombar(horizontal)">
                                      <p:cBhvr>
                                        <p:cTn id="11" dur="500"/>
                                        <p:tgtEl>
                                          <p:spTgt spid="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457200" indent="-457200">
              <a:buAutoNum type="arabicPeriod"/>
            </a:pPr>
            <a:r>
              <a:rPr lang="en-US" sz="2700" dirty="0" smtClean="0">
                <a:solidFill>
                  <a:srgbClr val="32302A"/>
                </a:solidFill>
              </a:rPr>
              <a:t>Which </a:t>
            </a:r>
            <a:r>
              <a:rPr lang="en-US" sz="2700" dirty="0">
                <a:solidFill>
                  <a:srgbClr val="32302A"/>
                </a:solidFill>
              </a:rPr>
              <a:t>of the following is GDP designed </a:t>
            </a:r>
            <a:r>
              <a:rPr lang="en-US" sz="2700" dirty="0" smtClean="0">
                <a:solidFill>
                  <a:srgbClr val="32302A"/>
                </a:solidFill>
              </a:rPr>
              <a:t>to </a:t>
            </a:r>
            <a:r>
              <a:rPr lang="en-US" sz="2700" dirty="0">
                <a:solidFill>
                  <a:srgbClr val="32302A"/>
                </a:solidFill>
              </a:rPr>
              <a:t>measure?</a:t>
            </a:r>
            <a:br>
              <a:rPr lang="en-US" sz="2700" dirty="0">
                <a:solidFill>
                  <a:srgbClr val="32302A"/>
                </a:solidFill>
              </a:rPr>
            </a:br>
            <a:r>
              <a:rPr lang="en-US" sz="2700" dirty="0">
                <a:solidFill>
                  <a:srgbClr val="32302A"/>
                </a:solidFill>
              </a:rPr>
              <a:t>(a) </a:t>
            </a:r>
            <a:r>
              <a:rPr lang="en-US" sz="2700" dirty="0" smtClean="0">
                <a:solidFill>
                  <a:srgbClr val="32302A"/>
                </a:solidFill>
              </a:rPr>
              <a:t>Total </a:t>
            </a:r>
            <a:r>
              <a:rPr lang="en-US" sz="2700" dirty="0">
                <a:solidFill>
                  <a:srgbClr val="32302A"/>
                </a:solidFill>
              </a:rPr>
              <a:t>market value of goods </a:t>
            </a:r>
            <a:r>
              <a:rPr lang="en-US" sz="2700" dirty="0" smtClean="0">
                <a:solidFill>
                  <a:srgbClr val="32302A"/>
                </a:solidFill>
              </a:rPr>
              <a:t>&amp; services produced </a:t>
            </a:r>
            <a:br>
              <a:rPr lang="en-US" sz="2700" dirty="0" smtClean="0">
                <a:solidFill>
                  <a:srgbClr val="32302A"/>
                </a:solidFill>
              </a:rPr>
            </a:br>
            <a:r>
              <a:rPr lang="en-US" sz="2700" dirty="0" smtClean="0">
                <a:solidFill>
                  <a:srgbClr val="32302A"/>
                </a:solidFill>
              </a:rPr>
              <a:t>      in </a:t>
            </a:r>
            <a:r>
              <a:rPr lang="en-US" sz="2700" dirty="0">
                <a:solidFill>
                  <a:srgbClr val="32302A"/>
                </a:solidFill>
              </a:rPr>
              <a:t>a year.</a:t>
            </a:r>
            <a:br>
              <a:rPr lang="en-US" sz="2700" dirty="0">
                <a:solidFill>
                  <a:srgbClr val="32302A"/>
                </a:solidFill>
              </a:rPr>
            </a:br>
            <a:r>
              <a:rPr lang="en-US" sz="2700" dirty="0">
                <a:solidFill>
                  <a:srgbClr val="32302A"/>
                </a:solidFill>
              </a:rPr>
              <a:t>(b) The income generated and costs incurred </a:t>
            </a:r>
            <a:r>
              <a:rPr lang="en-US" sz="2700" dirty="0" smtClean="0">
                <a:solidFill>
                  <a:srgbClr val="32302A"/>
                </a:solidFill>
              </a:rPr>
              <a:t>producing </a:t>
            </a:r>
            <a:br>
              <a:rPr lang="en-US" sz="2700" dirty="0" smtClean="0">
                <a:solidFill>
                  <a:srgbClr val="32302A"/>
                </a:solidFill>
              </a:rPr>
            </a:br>
            <a:r>
              <a:rPr lang="en-US" sz="2700" dirty="0" smtClean="0">
                <a:solidFill>
                  <a:srgbClr val="32302A"/>
                </a:solidFill>
              </a:rPr>
              <a:t>      goods &amp; </a:t>
            </a:r>
            <a:r>
              <a:rPr lang="en-US" sz="2700" dirty="0">
                <a:solidFill>
                  <a:srgbClr val="32302A"/>
                </a:solidFill>
              </a:rPr>
              <a:t>services during a year.</a:t>
            </a:r>
            <a:br>
              <a:rPr lang="en-US" sz="2700" dirty="0">
                <a:solidFill>
                  <a:srgbClr val="32302A"/>
                </a:solidFill>
              </a:rPr>
            </a:br>
            <a:r>
              <a:rPr lang="en-US" sz="2700" dirty="0">
                <a:solidFill>
                  <a:srgbClr val="32302A"/>
                </a:solidFill>
              </a:rPr>
              <a:t>(c) Both (a) and (b) </a:t>
            </a:r>
          </a:p>
          <a:p>
            <a:pPr marL="457200" indent="-457200">
              <a:buAutoNum type="arabicPeriod"/>
            </a:pPr>
            <a:r>
              <a:rPr lang="en-US" sz="2700" dirty="0" smtClean="0">
                <a:solidFill>
                  <a:srgbClr val="32302A"/>
                </a:solidFill>
              </a:rPr>
              <a:t>What </a:t>
            </a:r>
            <a:r>
              <a:rPr lang="en-US" sz="2700" dirty="0">
                <a:solidFill>
                  <a:srgbClr val="32302A"/>
                </a:solidFill>
              </a:rPr>
              <a:t>is the largest component of GDP when it is derived by the expenditure approach?  What is the largest component of GDP when it is derived by the income-cost approach?</a:t>
            </a:r>
          </a:p>
        </p:txBody>
      </p:sp>
    </p:spTree>
    <p:extLst>
      <p:ext uri="{BB962C8B-B14F-4D97-AF65-F5344CB8AC3E}">
        <p14:creationId xmlns:p14="http://schemas.microsoft.com/office/powerpoint/2010/main" val="2620810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Adjusting for Price Changes and Deriving Real GDP</a:t>
            </a:r>
          </a:p>
        </p:txBody>
      </p:sp>
    </p:spTree>
    <p:extLst>
      <p:ext uri="{BB962C8B-B14F-4D97-AF65-F5344CB8AC3E}">
        <p14:creationId xmlns:p14="http://schemas.microsoft.com/office/powerpoint/2010/main" val="3731032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73079"/>
            <a:ext cx="8932985" cy="427350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0021"/>
            <a:ext cx="8904855" cy="657667"/>
          </a:xfrm>
        </p:spPr>
        <p:txBody>
          <a:bodyPr/>
          <a:lstStyle/>
          <a:p>
            <a:r>
              <a:rPr lang="en-US" dirty="0"/>
              <a:t>Real and Nominal GDP</a:t>
            </a:r>
          </a:p>
        </p:txBody>
      </p:sp>
      <p:sp>
        <p:nvSpPr>
          <p:cNvPr id="3" name="Content Placeholder 2"/>
          <p:cNvSpPr>
            <a:spLocks noGrp="1"/>
          </p:cNvSpPr>
          <p:nvPr>
            <p:ph idx="1"/>
          </p:nvPr>
        </p:nvSpPr>
        <p:spPr>
          <a:xfrm>
            <a:off x="140675" y="1634954"/>
            <a:ext cx="8883750" cy="4052913"/>
          </a:xfrm>
        </p:spPr>
        <p:txBody>
          <a:bodyPr/>
          <a:lstStyle/>
          <a:p>
            <a:r>
              <a:rPr lang="en-US" sz="2600" dirty="0">
                <a:solidFill>
                  <a:srgbClr val="32302A"/>
                </a:solidFill>
              </a:rPr>
              <a:t>The term "</a:t>
            </a:r>
            <a:r>
              <a:rPr lang="en-US" sz="2600" b="1" i="1" dirty="0">
                <a:solidFill>
                  <a:srgbClr val="32302A"/>
                </a:solidFill>
              </a:rPr>
              <a:t>real</a:t>
            </a:r>
            <a:r>
              <a:rPr lang="en-US" sz="2600" dirty="0">
                <a:solidFill>
                  <a:srgbClr val="32302A"/>
                </a:solidFill>
              </a:rPr>
              <a:t>" means adjusted for inflation. </a:t>
            </a:r>
          </a:p>
          <a:p>
            <a:r>
              <a:rPr lang="en-US" sz="2600" b="1" i="1" dirty="0">
                <a:solidFill>
                  <a:srgbClr val="32302A"/>
                </a:solidFill>
              </a:rPr>
              <a:t>Price indexes</a:t>
            </a:r>
            <a:r>
              <a:rPr lang="en-US" sz="2600" dirty="0">
                <a:solidFill>
                  <a:srgbClr val="32302A"/>
                </a:solidFill>
              </a:rPr>
              <a:t> are use to adjust income and </a:t>
            </a:r>
            <a:r>
              <a:rPr lang="en-US" sz="2600" dirty="0" smtClean="0">
                <a:solidFill>
                  <a:srgbClr val="32302A"/>
                </a:solidFill>
              </a:rPr>
              <a:t>output </a:t>
            </a:r>
            <a:r>
              <a:rPr lang="en-US" sz="2600" dirty="0">
                <a:solidFill>
                  <a:srgbClr val="32302A"/>
                </a:solidFill>
              </a:rPr>
              <a:t>data for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the </a:t>
            </a:r>
            <a:r>
              <a:rPr lang="en-US" sz="2600" dirty="0">
                <a:solidFill>
                  <a:srgbClr val="32302A"/>
                </a:solidFill>
              </a:rPr>
              <a:t>effects of inflation. </a:t>
            </a:r>
          </a:p>
          <a:p>
            <a:pPr lvl="1"/>
            <a:r>
              <a:rPr lang="en-US" dirty="0">
                <a:solidFill>
                  <a:srgbClr val="32302A"/>
                </a:solidFill>
              </a:rPr>
              <a:t>A </a:t>
            </a:r>
            <a:r>
              <a:rPr lang="en-US" b="1" i="1" dirty="0">
                <a:solidFill>
                  <a:srgbClr val="32302A"/>
                </a:solidFill>
              </a:rPr>
              <a:t>price index </a:t>
            </a:r>
            <a:r>
              <a:rPr lang="en-US" dirty="0">
                <a:solidFill>
                  <a:srgbClr val="32302A"/>
                </a:solidFill>
              </a:rPr>
              <a:t>measures the cost of purchasing a market basket (or “bundle”) of goods at a point in time relative </a:t>
            </a:r>
            <a:r>
              <a:rPr lang="en-US" dirty="0" smtClean="0">
                <a:solidFill>
                  <a:srgbClr val="32302A"/>
                </a:solidFill>
              </a:rPr>
              <a:t/>
            </a:r>
            <a:br>
              <a:rPr lang="en-US" dirty="0" smtClean="0">
                <a:solidFill>
                  <a:srgbClr val="32302A"/>
                </a:solidFill>
              </a:rPr>
            </a:br>
            <a:r>
              <a:rPr lang="en-US" dirty="0" smtClean="0">
                <a:solidFill>
                  <a:srgbClr val="32302A"/>
                </a:solidFill>
              </a:rPr>
              <a:t>to </a:t>
            </a:r>
            <a:r>
              <a:rPr lang="en-US" dirty="0">
                <a:solidFill>
                  <a:srgbClr val="32302A"/>
                </a:solidFill>
              </a:rPr>
              <a:t>the cost of purchasing the same market basket during </a:t>
            </a:r>
            <a:r>
              <a:rPr lang="en-US" dirty="0" smtClean="0">
                <a:solidFill>
                  <a:srgbClr val="32302A"/>
                </a:solidFill>
              </a:rPr>
              <a:t/>
            </a:r>
            <a:br>
              <a:rPr lang="en-US" dirty="0" smtClean="0">
                <a:solidFill>
                  <a:srgbClr val="32302A"/>
                </a:solidFill>
              </a:rPr>
            </a:br>
            <a:r>
              <a:rPr lang="en-US" dirty="0" smtClean="0">
                <a:solidFill>
                  <a:srgbClr val="32302A"/>
                </a:solidFill>
              </a:rPr>
              <a:t>an </a:t>
            </a:r>
            <a:r>
              <a:rPr lang="en-US" dirty="0">
                <a:solidFill>
                  <a:srgbClr val="32302A"/>
                </a:solidFill>
              </a:rPr>
              <a:t>earlier reference (or base) period.</a:t>
            </a:r>
          </a:p>
        </p:txBody>
      </p:sp>
    </p:spTree>
    <p:extLst>
      <p:ext uri="{BB962C8B-B14F-4D97-AF65-F5344CB8AC3E}">
        <p14:creationId xmlns:p14="http://schemas.microsoft.com/office/powerpoint/2010/main" val="140153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GDP</a:t>
            </a:r>
            <a:br>
              <a:rPr lang="en-US" dirty="0"/>
            </a:br>
            <a:r>
              <a:rPr lang="en-US" dirty="0"/>
              <a:t>– A Measure of Output</a:t>
            </a:r>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73079"/>
            <a:ext cx="8932985" cy="427350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0021"/>
            <a:ext cx="8904855" cy="657667"/>
          </a:xfrm>
        </p:spPr>
        <p:txBody>
          <a:bodyPr/>
          <a:lstStyle/>
          <a:p>
            <a:r>
              <a:rPr lang="en-US" dirty="0"/>
              <a:t>Two Key Price Indexes:</a:t>
            </a:r>
          </a:p>
        </p:txBody>
      </p:sp>
      <p:sp>
        <p:nvSpPr>
          <p:cNvPr id="3" name="Content Placeholder 2"/>
          <p:cNvSpPr>
            <a:spLocks noGrp="1"/>
          </p:cNvSpPr>
          <p:nvPr>
            <p:ph idx="1"/>
          </p:nvPr>
        </p:nvSpPr>
        <p:spPr>
          <a:xfrm>
            <a:off x="140675" y="1634954"/>
            <a:ext cx="8883750" cy="4052913"/>
          </a:xfrm>
        </p:spPr>
        <p:txBody>
          <a:bodyPr/>
          <a:lstStyle/>
          <a:p>
            <a:r>
              <a:rPr lang="en-US" sz="2600" b="1" i="1" dirty="0">
                <a:solidFill>
                  <a:srgbClr val="32302A"/>
                </a:solidFill>
              </a:rPr>
              <a:t>Consumer Price Index</a:t>
            </a:r>
            <a:r>
              <a:rPr lang="en-US" sz="2600" dirty="0">
                <a:solidFill>
                  <a:srgbClr val="32302A"/>
                </a:solidFill>
              </a:rPr>
              <a:t> (CPI): </a:t>
            </a:r>
            <a:br>
              <a:rPr lang="en-US" sz="2600" dirty="0">
                <a:solidFill>
                  <a:srgbClr val="32302A"/>
                </a:solidFill>
              </a:rPr>
            </a:br>
            <a:r>
              <a:rPr lang="en-US" sz="2600" dirty="0" smtClean="0">
                <a:solidFill>
                  <a:srgbClr val="32302A"/>
                </a:solidFill>
              </a:rPr>
              <a:t>Measures </a:t>
            </a:r>
            <a:r>
              <a:rPr lang="en-US" sz="2600" dirty="0">
                <a:solidFill>
                  <a:srgbClr val="32302A"/>
                </a:solidFill>
              </a:rPr>
              <a:t>the impact of price changes on </a:t>
            </a:r>
            <a:r>
              <a:rPr lang="en-US" sz="2600" dirty="0" smtClean="0">
                <a:solidFill>
                  <a:srgbClr val="32302A"/>
                </a:solidFill>
              </a:rPr>
              <a:t>the cost </a:t>
            </a:r>
            <a:r>
              <a:rPr lang="en-US" sz="2600" dirty="0">
                <a:solidFill>
                  <a:srgbClr val="32302A"/>
                </a:solidFill>
              </a:rPr>
              <a:t>of a typical </a:t>
            </a:r>
            <a:r>
              <a:rPr lang="en-US" sz="2600" i="1" dirty="0">
                <a:solidFill>
                  <a:srgbClr val="32302A"/>
                </a:solidFill>
              </a:rPr>
              <a:t>bundle of goods </a:t>
            </a:r>
            <a:r>
              <a:rPr lang="en-US" sz="2600" i="1" dirty="0" smtClean="0">
                <a:solidFill>
                  <a:srgbClr val="32302A"/>
                </a:solidFill>
              </a:rPr>
              <a:t>&amp; </a:t>
            </a:r>
            <a:r>
              <a:rPr lang="en-US" sz="2600" i="1" dirty="0">
                <a:solidFill>
                  <a:srgbClr val="32302A"/>
                </a:solidFill>
              </a:rPr>
              <a:t>services</a:t>
            </a:r>
            <a:r>
              <a:rPr lang="en-US" sz="2600" dirty="0">
                <a:solidFill>
                  <a:srgbClr val="32302A"/>
                </a:solidFill>
              </a:rPr>
              <a:t> purchased by households. </a:t>
            </a:r>
          </a:p>
          <a:p>
            <a:r>
              <a:rPr lang="en-US" sz="2600" b="1" i="1" dirty="0">
                <a:solidFill>
                  <a:srgbClr val="32302A"/>
                </a:solidFill>
              </a:rPr>
              <a:t>GDP Deflator</a:t>
            </a:r>
            <a:r>
              <a:rPr lang="en-US" sz="2600" dirty="0">
                <a:solidFill>
                  <a:srgbClr val="32302A"/>
                </a:solidFill>
              </a:rPr>
              <a:t>: </a:t>
            </a:r>
            <a:br>
              <a:rPr lang="en-US" sz="2600" dirty="0">
                <a:solidFill>
                  <a:srgbClr val="32302A"/>
                </a:solidFill>
              </a:rPr>
            </a:br>
            <a:r>
              <a:rPr lang="en-US" sz="2600" dirty="0">
                <a:solidFill>
                  <a:srgbClr val="32302A"/>
                </a:solidFill>
              </a:rPr>
              <a:t>designed to measure the change in the average price of the </a:t>
            </a:r>
            <a:r>
              <a:rPr lang="en-US" sz="2600" i="1" dirty="0">
                <a:solidFill>
                  <a:srgbClr val="32302A"/>
                </a:solidFill>
              </a:rPr>
              <a:t>market basket</a:t>
            </a:r>
            <a:r>
              <a:rPr lang="en-US" sz="2600" dirty="0">
                <a:solidFill>
                  <a:srgbClr val="32302A"/>
                </a:solidFill>
              </a:rPr>
              <a:t> of goods included </a:t>
            </a:r>
            <a:r>
              <a:rPr lang="en-US" sz="2600" dirty="0" smtClean="0">
                <a:solidFill>
                  <a:srgbClr val="32302A"/>
                </a:solidFill>
              </a:rPr>
              <a:t>in </a:t>
            </a:r>
            <a:r>
              <a:rPr lang="en-US" sz="2600" dirty="0">
                <a:solidFill>
                  <a:srgbClr val="32302A"/>
                </a:solidFill>
              </a:rPr>
              <a:t>GDP.</a:t>
            </a:r>
          </a:p>
          <a:p>
            <a:pPr lvl="1"/>
            <a:r>
              <a:rPr lang="en-US" dirty="0">
                <a:solidFill>
                  <a:srgbClr val="32302A"/>
                </a:solidFill>
              </a:rPr>
              <a:t>The GDP deflator is a broader price index </a:t>
            </a:r>
            <a:r>
              <a:rPr lang="en-US" dirty="0" smtClean="0">
                <a:solidFill>
                  <a:srgbClr val="32302A"/>
                </a:solidFill>
              </a:rPr>
              <a:t>than </a:t>
            </a:r>
            <a:r>
              <a:rPr lang="en-US" dirty="0">
                <a:solidFill>
                  <a:srgbClr val="32302A"/>
                </a:solidFill>
              </a:rPr>
              <a:t>the CPI. </a:t>
            </a:r>
          </a:p>
        </p:txBody>
      </p:sp>
    </p:spTree>
    <p:extLst>
      <p:ext uri="{BB962C8B-B14F-4D97-AF65-F5344CB8AC3E}">
        <p14:creationId xmlns:p14="http://schemas.microsoft.com/office/powerpoint/2010/main" val="105764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193" y="1580826"/>
            <a:ext cx="8932985" cy="432402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41702"/>
            <a:ext cx="8904855" cy="875655"/>
          </a:xfrm>
        </p:spPr>
        <p:txBody>
          <a:bodyPr/>
          <a:lstStyle/>
          <a:p>
            <a:r>
              <a:rPr lang="en-US" dirty="0"/>
              <a:t>What is Inflation?</a:t>
            </a:r>
          </a:p>
        </p:txBody>
      </p:sp>
      <p:sp>
        <p:nvSpPr>
          <p:cNvPr id="3" name="Content Placeholder 2"/>
          <p:cNvSpPr>
            <a:spLocks noGrp="1"/>
          </p:cNvSpPr>
          <p:nvPr>
            <p:ph idx="1"/>
          </p:nvPr>
        </p:nvSpPr>
        <p:spPr>
          <a:xfrm>
            <a:off x="140675" y="1603958"/>
            <a:ext cx="8801847" cy="3746687"/>
          </a:xfrm>
        </p:spPr>
        <p:txBody>
          <a:bodyPr/>
          <a:lstStyle/>
          <a:p>
            <a:r>
              <a:rPr lang="en-US" sz="2400" b="1" i="1" dirty="0">
                <a:solidFill>
                  <a:srgbClr val="32302A"/>
                </a:solidFill>
              </a:rPr>
              <a:t>Inflation</a:t>
            </a:r>
            <a:r>
              <a:rPr lang="en-US" sz="2400" dirty="0">
                <a:solidFill>
                  <a:srgbClr val="32302A"/>
                </a:solidFill>
              </a:rPr>
              <a:t> is an increase in the general level </a:t>
            </a:r>
            <a:r>
              <a:rPr lang="en-US" sz="2400" dirty="0" smtClean="0">
                <a:solidFill>
                  <a:srgbClr val="32302A"/>
                </a:solidFill>
              </a:rPr>
              <a:t>of </a:t>
            </a:r>
            <a:r>
              <a:rPr lang="en-US" sz="2400" dirty="0">
                <a:solidFill>
                  <a:srgbClr val="32302A"/>
                </a:solidFill>
              </a:rPr>
              <a:t>prices.  </a:t>
            </a:r>
            <a:endParaRPr lang="en-US" sz="2400" dirty="0" smtClean="0">
              <a:solidFill>
                <a:srgbClr val="32302A"/>
              </a:solidFill>
            </a:endParaRPr>
          </a:p>
          <a:p>
            <a:pPr lvl="1"/>
            <a:r>
              <a:rPr lang="en-US" sz="2400" dirty="0" smtClean="0">
                <a:solidFill>
                  <a:srgbClr val="32302A"/>
                </a:solidFill>
              </a:rPr>
              <a:t>It </a:t>
            </a:r>
            <a:r>
              <a:rPr lang="en-US" sz="2400" dirty="0">
                <a:solidFill>
                  <a:srgbClr val="32302A"/>
                </a:solidFill>
              </a:rPr>
              <a:t>is typically calculated annually.</a:t>
            </a:r>
          </a:p>
          <a:p>
            <a:r>
              <a:rPr lang="en-US" sz="2400" dirty="0">
                <a:solidFill>
                  <a:srgbClr val="32302A"/>
                </a:solidFill>
              </a:rPr>
              <a:t>Inflation can be calculated using either the CPI or the GDP deflator</a:t>
            </a:r>
            <a:r>
              <a:rPr lang="en-US" sz="2400" dirty="0" smtClean="0">
                <a:solidFill>
                  <a:srgbClr val="32302A"/>
                </a:solidFill>
              </a:rPr>
              <a:t>.</a:t>
            </a:r>
          </a:p>
          <a:p>
            <a:r>
              <a:rPr lang="en-US" sz="2400" dirty="0">
                <a:solidFill>
                  <a:srgbClr val="32302A"/>
                </a:solidFill>
              </a:rPr>
              <a:t>The Rate of Inflation is calculated as: </a:t>
            </a:r>
          </a:p>
        </p:txBody>
      </p:sp>
      <p:grpSp>
        <p:nvGrpSpPr>
          <p:cNvPr id="6" name="Group 5"/>
          <p:cNvGrpSpPr/>
          <p:nvPr/>
        </p:nvGrpSpPr>
        <p:grpSpPr>
          <a:xfrm>
            <a:off x="1639779" y="3448373"/>
            <a:ext cx="6019800" cy="1173199"/>
            <a:chOff x="1639779" y="3448373"/>
            <a:chExt cx="6019800" cy="1173199"/>
          </a:xfrm>
        </p:grpSpPr>
        <p:grpSp>
          <p:nvGrpSpPr>
            <p:cNvPr id="29" name="Group 28"/>
            <p:cNvGrpSpPr/>
            <p:nvPr/>
          </p:nvGrpSpPr>
          <p:grpSpPr>
            <a:xfrm>
              <a:off x="1728060" y="3448373"/>
              <a:ext cx="5695627" cy="1173199"/>
              <a:chOff x="1728060" y="3448373"/>
              <a:chExt cx="5695627" cy="1173199"/>
            </a:xfrm>
          </p:grpSpPr>
          <p:sp>
            <p:nvSpPr>
              <p:cNvPr id="4" name="Rounded Rectangle 3"/>
              <p:cNvSpPr/>
              <p:nvPr/>
            </p:nvSpPr>
            <p:spPr>
              <a:xfrm>
                <a:off x="1728060" y="3448373"/>
                <a:ext cx="5695627" cy="1173199"/>
              </a:xfrm>
              <a:prstGeom prst="roundRect">
                <a:avLst/>
              </a:prstGeom>
              <a:solidFill>
                <a:schemeClr val="tx1">
                  <a:lumMod val="50000"/>
                  <a:lumOff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456122" y="4062018"/>
                <a:ext cx="3012268"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6" name="Group 3"/>
            <p:cNvGrpSpPr>
              <a:grpSpLocks/>
            </p:cNvGrpSpPr>
            <p:nvPr/>
          </p:nvGrpSpPr>
          <p:grpSpPr bwMode="auto">
            <a:xfrm>
              <a:off x="1639779" y="3746860"/>
              <a:ext cx="6019800" cy="584200"/>
              <a:chOff x="1440" y="881"/>
              <a:chExt cx="3792" cy="368"/>
            </a:xfrm>
            <a:noFill/>
          </p:grpSpPr>
          <p:sp>
            <p:nvSpPr>
              <p:cNvPr id="17" name="Rectangle 4"/>
              <p:cNvSpPr>
                <a:spLocks noChangeArrowheads="1"/>
              </p:cNvSpPr>
              <p:nvPr/>
            </p:nvSpPr>
            <p:spPr bwMode="auto">
              <a:xfrm>
                <a:off x="1440" y="995"/>
                <a:ext cx="3792" cy="213"/>
              </a:xfrm>
              <a:prstGeom prst="rect">
                <a:avLst/>
              </a:prstGeom>
              <a:grpFill/>
              <a:ln w="12700">
                <a:noFill/>
                <a:miter lim="800000"/>
                <a:headEnd/>
                <a:tailEnd type="none" w="lg" len="lg"/>
              </a:ln>
              <a:effectLst>
                <a:outerShdw blurRad="63500" dist="38099" dir="2700000" algn="ctr" rotWithShape="0">
                  <a:schemeClr val="bg2">
                    <a:alpha val="74998"/>
                  </a:schemeClr>
                </a:outerShdw>
              </a:effectLst>
            </p:spPr>
            <p:txBody>
              <a:bodyPr anchor="ctr">
                <a:prstTxWarp prst="textNoShape">
                  <a:avLst/>
                </a:prstTxWarp>
                <a:spAutoFit/>
              </a:bodyPr>
              <a:lstStyle/>
              <a:p>
                <a:pPr>
                  <a:defRPr/>
                </a:pPr>
                <a:endParaRPr lang="en-US" sz="1600">
                  <a:solidFill>
                    <a:schemeClr val="bg1"/>
                  </a:solidFill>
                  <a:latin typeface="Times New Roman" pitchFamily="18" charset="0"/>
                  <a:cs typeface="Times New Roman" pitchFamily="18" charset="0"/>
                </a:endParaRPr>
              </a:p>
            </p:txBody>
          </p:sp>
          <p:sp>
            <p:nvSpPr>
              <p:cNvPr id="18" name="Text Box 5"/>
              <p:cNvSpPr txBox="1">
                <a:spLocks noChangeArrowheads="1"/>
              </p:cNvSpPr>
              <p:nvPr/>
            </p:nvSpPr>
            <p:spPr bwMode="auto">
              <a:xfrm>
                <a:off x="1546" y="881"/>
                <a:ext cx="671" cy="368"/>
              </a:xfrm>
              <a:prstGeom prst="rect">
                <a:avLst/>
              </a:prstGeom>
              <a:grp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2000" i="1" dirty="0">
                    <a:solidFill>
                      <a:schemeClr val="bg1"/>
                    </a:solidFill>
                    <a:latin typeface="Times New Roman" pitchFamily="18" charset="0"/>
                    <a:cs typeface="Times New Roman" pitchFamily="18" charset="0"/>
                  </a:rPr>
                  <a:t>Inflation</a:t>
                </a:r>
                <a:br>
                  <a:rPr kumimoji="0" lang="en-US" sz="2000" i="1" dirty="0">
                    <a:solidFill>
                      <a:schemeClr val="bg1"/>
                    </a:solidFill>
                    <a:latin typeface="Times New Roman" pitchFamily="18" charset="0"/>
                    <a:cs typeface="Times New Roman" pitchFamily="18" charset="0"/>
                  </a:rPr>
                </a:br>
                <a:r>
                  <a:rPr kumimoji="0" lang="en-US" sz="2000" i="1" dirty="0">
                    <a:solidFill>
                      <a:schemeClr val="bg1"/>
                    </a:solidFill>
                    <a:latin typeface="Times New Roman" pitchFamily="18" charset="0"/>
                    <a:cs typeface="Times New Roman" pitchFamily="18" charset="0"/>
                  </a:rPr>
                  <a:t>rate</a:t>
                </a:r>
                <a:endParaRPr lang="en-US" sz="2000" dirty="0">
                  <a:solidFill>
                    <a:schemeClr val="bg1"/>
                  </a:solidFill>
                  <a:latin typeface="Times New Roman" pitchFamily="18" charset="0"/>
                  <a:cs typeface="Times New Roman" pitchFamily="18" charset="0"/>
                </a:endParaRPr>
              </a:p>
            </p:txBody>
          </p:sp>
          <p:sp>
            <p:nvSpPr>
              <p:cNvPr id="19" name="Text Box 6"/>
              <p:cNvSpPr txBox="1">
                <a:spLocks noChangeArrowheads="1"/>
              </p:cNvSpPr>
              <p:nvPr/>
            </p:nvSpPr>
            <p:spPr bwMode="auto">
              <a:xfrm>
                <a:off x="2264" y="913"/>
                <a:ext cx="189" cy="213"/>
              </a:xfrm>
              <a:prstGeom prst="rect">
                <a:avLst/>
              </a:prstGeom>
              <a:grpFill/>
              <a:ln w="19050" cap="rnd">
                <a:noFill/>
                <a:prstDash val="sysDot"/>
                <a:miter lim="800000"/>
                <a:headEnd/>
                <a:tailEnd type="none" w="lg" len="lg"/>
              </a:ln>
            </p:spPr>
            <p:txBody>
              <a:bodyPr wrap="none">
                <a:prstTxWarp prst="textNoShape">
                  <a:avLst/>
                </a:prstTxWarp>
                <a:spAutoFit/>
              </a:bodyPr>
              <a:lstStyle/>
              <a:p>
                <a:r>
                  <a:rPr lang="en-US" sz="1600">
                    <a:solidFill>
                      <a:schemeClr val="bg1"/>
                    </a:solidFill>
                    <a:latin typeface="Times New Roman" pitchFamily="18" charset="0"/>
                    <a:cs typeface="Times New Roman" pitchFamily="18" charset="0"/>
                  </a:rPr>
                  <a:t>=</a:t>
                </a:r>
              </a:p>
            </p:txBody>
          </p:sp>
        </p:grpSp>
      </p:grpSp>
      <p:grpSp>
        <p:nvGrpSpPr>
          <p:cNvPr id="20" name="Group 7"/>
          <p:cNvGrpSpPr>
            <a:grpSpLocks/>
          </p:cNvGrpSpPr>
          <p:nvPr/>
        </p:nvGrpSpPr>
        <p:grpSpPr bwMode="auto">
          <a:xfrm>
            <a:off x="3544780" y="3507147"/>
            <a:ext cx="2900363" cy="1114425"/>
            <a:chOff x="2640" y="730"/>
            <a:chExt cx="1827" cy="702"/>
          </a:xfrm>
          <a:noFill/>
        </p:grpSpPr>
        <p:sp>
          <p:nvSpPr>
            <p:cNvPr id="21" name="Text Box 8"/>
            <p:cNvSpPr txBox="1">
              <a:spLocks noChangeArrowheads="1"/>
            </p:cNvSpPr>
            <p:nvPr/>
          </p:nvSpPr>
          <p:spPr bwMode="auto">
            <a:xfrm>
              <a:off x="3172" y="1126"/>
              <a:ext cx="767" cy="306"/>
            </a:xfrm>
            <a:prstGeom prst="rect">
              <a:avLst/>
            </a:prstGeom>
            <a:grpFill/>
            <a:ln w="19050" cap="rnd">
              <a:noFill/>
              <a:prstDash val="sysDot"/>
              <a:miter lim="800000"/>
              <a:headEnd/>
              <a:tailEnd type="none" w="lg" len="lg"/>
            </a:ln>
          </p:spPr>
          <p:txBody>
            <a:bodyPr wrap="none">
              <a:prstTxWarp prst="textNoShape">
                <a:avLst/>
              </a:prstTxWarp>
              <a:spAutoFit/>
            </a:bodyPr>
            <a:lstStyle/>
            <a:p>
              <a:pPr algn="ctr">
                <a:lnSpc>
                  <a:spcPct val="70000"/>
                </a:lnSpc>
              </a:pPr>
              <a:r>
                <a:rPr kumimoji="0" lang="en-US" b="0" i="1" dirty="0">
                  <a:solidFill>
                    <a:schemeClr val="bg1"/>
                  </a:solidFill>
                  <a:latin typeface="Times New Roman" pitchFamily="18" charset="0"/>
                  <a:cs typeface="Times New Roman" pitchFamily="18" charset="0"/>
                </a:rPr>
                <a:t>Last year’s</a:t>
              </a:r>
              <a:br>
                <a:rPr kumimoji="0" lang="en-US" b="0" i="1" dirty="0">
                  <a:solidFill>
                    <a:schemeClr val="bg1"/>
                  </a:solidFill>
                  <a:latin typeface="Times New Roman" pitchFamily="18" charset="0"/>
                  <a:cs typeface="Times New Roman" pitchFamily="18" charset="0"/>
                </a:rPr>
              </a:br>
              <a:r>
                <a:rPr kumimoji="0" lang="en-US" b="0" i="1" dirty="0">
                  <a:solidFill>
                    <a:schemeClr val="bg1"/>
                  </a:solidFill>
                  <a:latin typeface="Times New Roman" pitchFamily="18" charset="0"/>
                  <a:cs typeface="Times New Roman" pitchFamily="18" charset="0"/>
                </a:rPr>
                <a:t>price index</a:t>
              </a:r>
              <a:endParaRPr lang="en-US" b="0" i="1" dirty="0">
                <a:solidFill>
                  <a:schemeClr val="bg1"/>
                </a:solidFill>
                <a:latin typeface="Times New Roman" pitchFamily="18" charset="0"/>
                <a:cs typeface="Times New Roman" pitchFamily="18" charset="0"/>
              </a:endParaRPr>
            </a:p>
          </p:txBody>
        </p:sp>
        <p:sp>
          <p:nvSpPr>
            <p:cNvPr id="22" name="Line 9"/>
            <p:cNvSpPr>
              <a:spLocks noChangeShapeType="1"/>
            </p:cNvSpPr>
            <p:nvPr/>
          </p:nvSpPr>
          <p:spPr bwMode="auto">
            <a:xfrm>
              <a:off x="2640" y="1089"/>
              <a:ext cx="1824" cy="0"/>
            </a:xfrm>
            <a:prstGeom prst="line">
              <a:avLst/>
            </a:prstGeom>
            <a:grpFill/>
            <a:ln w="19050">
              <a:noFill/>
              <a:round/>
              <a:headEnd/>
              <a:tailEnd type="none" w="lg" len="lg"/>
            </a:ln>
          </p:spPr>
          <p:txBody>
            <a:bodyPr anchor="ctr">
              <a:prstTxWarp prst="textNoShape">
                <a:avLst/>
              </a:prstTxWarp>
              <a:spAutoFit/>
            </a:bodyPr>
            <a:lstStyle/>
            <a:p>
              <a:endParaRPr lang="en-US" sz="1600">
                <a:solidFill>
                  <a:schemeClr val="bg1"/>
                </a:solidFill>
                <a:latin typeface="Times New Roman" pitchFamily="18" charset="0"/>
                <a:cs typeface="Times New Roman" pitchFamily="18" charset="0"/>
              </a:endParaRPr>
            </a:p>
          </p:txBody>
        </p:sp>
        <p:grpSp>
          <p:nvGrpSpPr>
            <p:cNvPr id="23" name="Group 10"/>
            <p:cNvGrpSpPr>
              <a:grpSpLocks/>
            </p:cNvGrpSpPr>
            <p:nvPr/>
          </p:nvGrpSpPr>
          <p:grpSpPr bwMode="auto">
            <a:xfrm>
              <a:off x="2642" y="730"/>
              <a:ext cx="1825" cy="330"/>
              <a:chOff x="2498" y="1552"/>
              <a:chExt cx="1825" cy="330"/>
            </a:xfrm>
            <a:grpFill/>
          </p:grpSpPr>
          <p:sp>
            <p:nvSpPr>
              <p:cNvPr id="24" name="Text Box 11"/>
              <p:cNvSpPr txBox="1">
                <a:spLocks noChangeArrowheads="1"/>
              </p:cNvSpPr>
              <p:nvPr/>
            </p:nvSpPr>
            <p:spPr bwMode="auto">
              <a:xfrm>
                <a:off x="2498" y="1572"/>
                <a:ext cx="790" cy="306"/>
              </a:xfrm>
              <a:prstGeom prst="rect">
                <a:avLst/>
              </a:prstGeom>
              <a:grpFill/>
              <a:ln w="19050" cap="rnd">
                <a:noFill/>
                <a:prstDash val="sysDot"/>
                <a:miter lim="800000"/>
                <a:headEnd/>
                <a:tailEnd type="none" w="lg" len="lg"/>
              </a:ln>
            </p:spPr>
            <p:txBody>
              <a:bodyPr wrap="none">
                <a:prstTxWarp prst="textNoShape">
                  <a:avLst/>
                </a:prstTxWarp>
                <a:spAutoFit/>
              </a:bodyPr>
              <a:lstStyle/>
              <a:p>
                <a:pPr algn="ctr">
                  <a:lnSpc>
                    <a:spcPct val="70000"/>
                  </a:lnSpc>
                </a:pPr>
                <a:r>
                  <a:rPr kumimoji="0" lang="en-US" b="0" i="1" dirty="0">
                    <a:solidFill>
                      <a:schemeClr val="bg1"/>
                    </a:solidFill>
                    <a:latin typeface="Times New Roman" pitchFamily="18" charset="0"/>
                    <a:cs typeface="Times New Roman" pitchFamily="18" charset="0"/>
                  </a:rPr>
                  <a:t>This year’s </a:t>
                </a:r>
                <a:br>
                  <a:rPr kumimoji="0" lang="en-US" b="0" i="1" dirty="0">
                    <a:solidFill>
                      <a:schemeClr val="bg1"/>
                    </a:solidFill>
                    <a:latin typeface="Times New Roman" pitchFamily="18" charset="0"/>
                    <a:cs typeface="Times New Roman" pitchFamily="18" charset="0"/>
                  </a:rPr>
                </a:br>
                <a:r>
                  <a:rPr kumimoji="0" lang="en-US" b="0" i="1" dirty="0">
                    <a:solidFill>
                      <a:schemeClr val="bg1"/>
                    </a:solidFill>
                    <a:latin typeface="Times New Roman" pitchFamily="18" charset="0"/>
                    <a:cs typeface="Times New Roman" pitchFamily="18" charset="0"/>
                  </a:rPr>
                  <a:t>price index</a:t>
                </a:r>
              </a:p>
            </p:txBody>
          </p:sp>
          <p:sp>
            <p:nvSpPr>
              <p:cNvPr id="25" name="Text Box 12"/>
              <p:cNvSpPr txBox="1">
                <a:spLocks noChangeArrowheads="1"/>
              </p:cNvSpPr>
              <p:nvPr/>
            </p:nvSpPr>
            <p:spPr bwMode="auto">
              <a:xfrm>
                <a:off x="3533" y="1572"/>
                <a:ext cx="790" cy="306"/>
              </a:xfrm>
              <a:prstGeom prst="rect">
                <a:avLst/>
              </a:prstGeom>
              <a:grpFill/>
              <a:ln w="19050" cap="rnd">
                <a:noFill/>
                <a:prstDash val="sysDot"/>
                <a:miter lim="800000"/>
                <a:headEnd/>
                <a:tailEnd type="none" w="lg" len="lg"/>
              </a:ln>
            </p:spPr>
            <p:txBody>
              <a:bodyPr wrap="none">
                <a:prstTxWarp prst="textNoShape">
                  <a:avLst/>
                </a:prstTxWarp>
                <a:spAutoFit/>
              </a:bodyPr>
              <a:lstStyle/>
              <a:p>
                <a:pPr algn="ctr">
                  <a:lnSpc>
                    <a:spcPct val="70000"/>
                  </a:lnSpc>
                </a:pPr>
                <a:r>
                  <a:rPr kumimoji="0" lang="en-US" b="0" i="1" dirty="0">
                    <a:solidFill>
                      <a:schemeClr val="bg1"/>
                    </a:solidFill>
                    <a:latin typeface="Times New Roman" pitchFamily="18" charset="0"/>
                    <a:cs typeface="Times New Roman" pitchFamily="18" charset="0"/>
                  </a:rPr>
                  <a:t>Last year’s </a:t>
                </a:r>
                <a:br>
                  <a:rPr kumimoji="0" lang="en-US" b="0" i="1" dirty="0">
                    <a:solidFill>
                      <a:schemeClr val="bg1"/>
                    </a:solidFill>
                    <a:latin typeface="Times New Roman" pitchFamily="18" charset="0"/>
                    <a:cs typeface="Times New Roman" pitchFamily="18" charset="0"/>
                  </a:rPr>
                </a:br>
                <a:r>
                  <a:rPr kumimoji="0" lang="en-US" b="0" i="1" dirty="0">
                    <a:solidFill>
                      <a:schemeClr val="bg1"/>
                    </a:solidFill>
                    <a:latin typeface="Times New Roman" pitchFamily="18" charset="0"/>
                    <a:cs typeface="Times New Roman" pitchFamily="18" charset="0"/>
                  </a:rPr>
                  <a:t>price index</a:t>
                </a:r>
              </a:p>
            </p:txBody>
          </p:sp>
          <p:sp>
            <p:nvSpPr>
              <p:cNvPr id="26" name="Text Box 13"/>
              <p:cNvSpPr txBox="1">
                <a:spLocks noChangeArrowheads="1"/>
              </p:cNvSpPr>
              <p:nvPr/>
            </p:nvSpPr>
            <p:spPr bwMode="auto">
              <a:xfrm>
                <a:off x="3288" y="1552"/>
                <a:ext cx="192" cy="330"/>
              </a:xfrm>
              <a:prstGeom prst="rect">
                <a:avLst/>
              </a:prstGeom>
              <a:grpFill/>
              <a:ln w="19050" cap="rnd">
                <a:noFill/>
                <a:prstDash val="sysDot"/>
                <a:miter lim="800000"/>
                <a:headEnd/>
                <a:tailEnd type="none" w="lg" len="lg"/>
              </a:ln>
            </p:spPr>
            <p:txBody>
              <a:bodyPr wrap="none">
                <a:prstTxWarp prst="textNoShape">
                  <a:avLst/>
                </a:prstTxWarp>
                <a:spAutoFit/>
              </a:bodyPr>
              <a:lstStyle/>
              <a:p>
                <a:r>
                  <a:rPr lang="en-US" sz="2800" b="0">
                    <a:solidFill>
                      <a:schemeClr val="bg1"/>
                    </a:solidFill>
                    <a:latin typeface="Times New Roman" pitchFamily="18" charset="0"/>
                    <a:cs typeface="Times New Roman" pitchFamily="18" charset="0"/>
                  </a:rPr>
                  <a:t>-</a:t>
                </a:r>
                <a:endParaRPr lang="en-US" sz="3200" b="0">
                  <a:solidFill>
                    <a:schemeClr val="bg1"/>
                  </a:solidFill>
                  <a:latin typeface="Times New Roman" pitchFamily="18" charset="0"/>
                  <a:cs typeface="Times New Roman" pitchFamily="18" charset="0"/>
                </a:endParaRPr>
              </a:p>
            </p:txBody>
          </p:sp>
        </p:grpSp>
      </p:grpSp>
      <p:sp>
        <p:nvSpPr>
          <p:cNvPr id="27" name="Text Box 14"/>
          <p:cNvSpPr txBox="1">
            <a:spLocks noChangeArrowheads="1"/>
          </p:cNvSpPr>
          <p:nvPr/>
        </p:nvSpPr>
        <p:spPr bwMode="auto">
          <a:xfrm>
            <a:off x="6537782" y="3785713"/>
            <a:ext cx="813043" cy="461665"/>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1600" b="0" dirty="0">
                <a:solidFill>
                  <a:schemeClr val="bg1"/>
                </a:solidFill>
                <a:latin typeface="Times New Roman" pitchFamily="18" charset="0"/>
                <a:cs typeface="Times New Roman" pitchFamily="18" charset="0"/>
              </a:rPr>
              <a:t>  </a:t>
            </a:r>
            <a:r>
              <a:rPr lang="en-US" sz="2000" b="0" dirty="0">
                <a:solidFill>
                  <a:schemeClr val="bg1"/>
                </a:solidFill>
                <a:latin typeface="Times New Roman" pitchFamily="18" charset="0"/>
                <a:cs typeface="Times New Roman" pitchFamily="18" charset="0"/>
              </a:rPr>
              <a:t> </a:t>
            </a:r>
            <a:r>
              <a:rPr lang="en-US" sz="2400" b="0" i="1" dirty="0">
                <a:solidFill>
                  <a:schemeClr val="bg1"/>
                </a:solidFill>
                <a:latin typeface="Times New Roman" pitchFamily="18" charset="0"/>
                <a:cs typeface="Times New Roman" pitchFamily="18" charset="0"/>
              </a:rPr>
              <a:t>100</a:t>
            </a:r>
            <a:endParaRPr lang="en-US" sz="1600" b="0" i="1" dirty="0">
              <a:solidFill>
                <a:schemeClr val="bg1"/>
              </a:solidFill>
              <a:latin typeface="Times New Roman" pitchFamily="18" charset="0"/>
              <a:cs typeface="Times New Roman" pitchFamily="18" charset="0"/>
            </a:endParaRPr>
          </a:p>
        </p:txBody>
      </p:sp>
      <p:sp>
        <p:nvSpPr>
          <p:cNvPr id="28" name="Text Box 17"/>
          <p:cNvSpPr txBox="1">
            <a:spLocks noChangeArrowheads="1"/>
          </p:cNvSpPr>
          <p:nvPr/>
        </p:nvSpPr>
        <p:spPr bwMode="auto">
          <a:xfrm>
            <a:off x="6522552" y="3752187"/>
            <a:ext cx="320922" cy="461665"/>
          </a:xfrm>
          <a:prstGeom prst="rect">
            <a:avLst/>
          </a:prstGeom>
          <a:noFill/>
          <a:ln w="12700">
            <a:noFill/>
            <a:miter lim="800000"/>
            <a:headEnd/>
            <a:tailEnd/>
          </a:ln>
        </p:spPr>
        <p:txBody>
          <a:bodyPr wrap="none">
            <a:prstTxWarp prst="textNoShape">
              <a:avLst/>
            </a:prstTxWarp>
            <a:spAutoFit/>
          </a:bodyPr>
          <a:lstStyle/>
          <a:p>
            <a:r>
              <a:rPr lang="en-US" sz="2400" i="1" dirty="0">
                <a:solidFill>
                  <a:schemeClr val="bg1"/>
                </a:solidFill>
                <a:latin typeface="Times New Roman" pitchFamily="18" charset="0"/>
                <a:cs typeface="Times New Roman" pitchFamily="18" charset="0"/>
              </a:rPr>
              <a:t>x</a:t>
            </a:r>
            <a:endParaRPr lang="en-US" sz="16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4601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ssolve">
                                      <p:cBhvr>
                                        <p:cTn id="23" dur="500"/>
                                        <p:tgtEl>
                                          <p:spTgt spid="6"/>
                                        </p:tgtEl>
                                      </p:cBhvr>
                                    </p:animEffect>
                                  </p:childTnLst>
                                </p:cTn>
                              </p:par>
                            </p:childTnLst>
                          </p:cTn>
                        </p:par>
                        <p:par>
                          <p:cTn id="24" fill="hold">
                            <p:stCondLst>
                              <p:cond delay="2500"/>
                            </p:stCondLst>
                            <p:childTnLst>
                              <p:par>
                                <p:cTn id="25" presetID="17" presetClass="entr" presetSubtype="8"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ppt_x</p:attrName>
                                        </p:attrNameLst>
                                      </p:cBhvr>
                                      <p:tavLst>
                                        <p:tav tm="0">
                                          <p:val>
                                            <p:strVal val="#ppt_x-#ppt_w/2"/>
                                          </p:val>
                                        </p:tav>
                                        <p:tav tm="100000">
                                          <p:val>
                                            <p:strVal val="#ppt_x"/>
                                          </p:val>
                                        </p:tav>
                                      </p:tavLst>
                                    </p:anim>
                                    <p:anim calcmode="lin" valueType="num">
                                      <p:cBhvr>
                                        <p:cTn id="28" dur="500" fill="hold"/>
                                        <p:tgtEl>
                                          <p:spTgt spid="20"/>
                                        </p:tgtEl>
                                        <p:attrNameLst>
                                          <p:attrName>ppt_y</p:attrName>
                                        </p:attrNameLst>
                                      </p:cBhvr>
                                      <p:tavLst>
                                        <p:tav tm="0">
                                          <p:val>
                                            <p:strVal val="#ppt_y"/>
                                          </p:val>
                                        </p:tav>
                                        <p:tav tm="100000">
                                          <p:val>
                                            <p:strVal val="#ppt_y"/>
                                          </p:val>
                                        </p:tav>
                                      </p:tavLst>
                                    </p:anim>
                                    <p:anim calcmode="lin" valueType="num">
                                      <p:cBhvr>
                                        <p:cTn id="29" dur="500" fill="hold"/>
                                        <p:tgtEl>
                                          <p:spTgt spid="20"/>
                                        </p:tgtEl>
                                        <p:attrNameLst>
                                          <p:attrName>ppt_w</p:attrName>
                                        </p:attrNameLst>
                                      </p:cBhvr>
                                      <p:tavLst>
                                        <p:tav tm="0">
                                          <p:val>
                                            <p:fltVal val="0"/>
                                          </p:val>
                                        </p:tav>
                                        <p:tav tm="100000">
                                          <p:val>
                                            <p:strVal val="#ppt_w"/>
                                          </p:val>
                                        </p:tav>
                                      </p:tavLst>
                                    </p:anim>
                                    <p:anim calcmode="lin" valueType="num">
                                      <p:cBhvr>
                                        <p:cTn id="30" dur="500" fill="hold"/>
                                        <p:tgtEl>
                                          <p:spTgt spid="20"/>
                                        </p:tgtEl>
                                        <p:attrNameLst>
                                          <p:attrName>ppt_h</p:attrName>
                                        </p:attrNameLst>
                                      </p:cBhvr>
                                      <p:tavLst>
                                        <p:tav tm="0">
                                          <p:val>
                                            <p:strVal val="#ppt_h"/>
                                          </p:val>
                                        </p:tav>
                                        <p:tav tm="100000">
                                          <p:val>
                                            <p:strVal val="#ppt_h"/>
                                          </p:val>
                                        </p:tav>
                                      </p:tavLst>
                                    </p:anim>
                                  </p:childTnLst>
                                </p:cTn>
                              </p:par>
                            </p:childTnLst>
                          </p:cTn>
                        </p:par>
                        <p:par>
                          <p:cTn id="31" fill="hold">
                            <p:stCondLst>
                              <p:cond delay="3000"/>
                            </p:stCondLst>
                            <p:childTnLst>
                              <p:par>
                                <p:cTn id="32" presetID="23" presetClass="entr" presetSubtype="288" fill="hold" grpId="0" nodeType="after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500" fill="hold"/>
                                        <p:tgtEl>
                                          <p:spTgt spid="28"/>
                                        </p:tgtEl>
                                        <p:attrNameLst>
                                          <p:attrName>ppt_w</p:attrName>
                                        </p:attrNameLst>
                                      </p:cBhvr>
                                      <p:tavLst>
                                        <p:tav tm="0">
                                          <p:val>
                                            <p:strVal val="4/3*#ppt_w"/>
                                          </p:val>
                                        </p:tav>
                                        <p:tav tm="100000">
                                          <p:val>
                                            <p:strVal val="#ppt_w"/>
                                          </p:val>
                                        </p:tav>
                                      </p:tavLst>
                                    </p:anim>
                                    <p:anim calcmode="lin" valueType="num">
                                      <p:cBhvr>
                                        <p:cTn id="35" dur="500" fill="hold"/>
                                        <p:tgtEl>
                                          <p:spTgt spid="28"/>
                                        </p:tgtEl>
                                        <p:attrNameLst>
                                          <p:attrName>ppt_h</p:attrName>
                                        </p:attrNameLst>
                                      </p:cBhvr>
                                      <p:tavLst>
                                        <p:tav tm="0">
                                          <p:val>
                                            <p:strVal val="4/3*#ppt_h"/>
                                          </p:val>
                                        </p:tav>
                                        <p:tav tm="100000">
                                          <p:val>
                                            <p:strVal val="#ppt_h"/>
                                          </p:val>
                                        </p:tav>
                                      </p:tavLst>
                                    </p:anim>
                                  </p:childTnLst>
                                </p:cTn>
                              </p:par>
                            </p:childTnLst>
                          </p:cTn>
                        </p:par>
                        <p:par>
                          <p:cTn id="36" fill="hold">
                            <p:stCondLst>
                              <p:cond delay="3500"/>
                            </p:stCondLst>
                            <p:childTnLst>
                              <p:par>
                                <p:cTn id="37" presetID="17" presetClass="entr" presetSubtype="8"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p:cTn id="39" dur="500" fill="hold"/>
                                        <p:tgtEl>
                                          <p:spTgt spid="27"/>
                                        </p:tgtEl>
                                        <p:attrNameLst>
                                          <p:attrName>ppt_x</p:attrName>
                                        </p:attrNameLst>
                                      </p:cBhvr>
                                      <p:tavLst>
                                        <p:tav tm="0">
                                          <p:val>
                                            <p:strVal val="#ppt_x-#ppt_w/2"/>
                                          </p:val>
                                        </p:tav>
                                        <p:tav tm="100000">
                                          <p:val>
                                            <p:strVal val="#ppt_x"/>
                                          </p:val>
                                        </p:tav>
                                      </p:tavLst>
                                    </p:anim>
                                    <p:anim calcmode="lin" valueType="num">
                                      <p:cBhvr>
                                        <p:cTn id="40" dur="500" fill="hold"/>
                                        <p:tgtEl>
                                          <p:spTgt spid="27"/>
                                        </p:tgtEl>
                                        <p:attrNameLst>
                                          <p:attrName>ppt_y</p:attrName>
                                        </p:attrNameLst>
                                      </p:cBhvr>
                                      <p:tavLst>
                                        <p:tav tm="0">
                                          <p:val>
                                            <p:strVal val="#ppt_y"/>
                                          </p:val>
                                        </p:tav>
                                        <p:tav tm="100000">
                                          <p:val>
                                            <p:strVal val="#ppt_y"/>
                                          </p:val>
                                        </p:tav>
                                      </p:tavLst>
                                    </p:anim>
                                    <p:anim calcmode="lin" valueType="num">
                                      <p:cBhvr>
                                        <p:cTn id="41" dur="500" fill="hold"/>
                                        <p:tgtEl>
                                          <p:spTgt spid="27"/>
                                        </p:tgtEl>
                                        <p:attrNameLst>
                                          <p:attrName>ppt_w</p:attrName>
                                        </p:attrNameLst>
                                      </p:cBhvr>
                                      <p:tavLst>
                                        <p:tav tm="0">
                                          <p:val>
                                            <p:fltVal val="0"/>
                                          </p:val>
                                        </p:tav>
                                        <p:tav tm="100000">
                                          <p:val>
                                            <p:strVal val="#ppt_w"/>
                                          </p:val>
                                        </p:tav>
                                      </p:tavLst>
                                    </p:anim>
                                    <p:anim calcmode="lin" valueType="num">
                                      <p:cBhvr>
                                        <p:cTn id="42" dur="500" fill="hold"/>
                                        <p:tgtEl>
                                          <p:spTgt spid="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91440" y="1055716"/>
            <a:ext cx="8932985" cy="479086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119569" y="270798"/>
            <a:ext cx="8904855" cy="657667"/>
          </a:xfrm>
        </p:spPr>
        <p:txBody>
          <a:bodyPr/>
          <a:lstStyle/>
          <a:p>
            <a:r>
              <a:rPr lang="en-US" dirty="0"/>
              <a:t>CPI and GDP Deflator:  </a:t>
            </a:r>
            <a:r>
              <a:rPr lang="en-US" dirty="0" smtClean="0"/>
              <a:t>2000-2010</a:t>
            </a:r>
            <a:endParaRPr lang="en-US" dirty="0"/>
          </a:p>
        </p:txBody>
      </p:sp>
      <p:sp>
        <p:nvSpPr>
          <p:cNvPr id="8" name="Rectangle 8"/>
          <p:cNvSpPr>
            <a:spLocks noChangeArrowheads="1"/>
          </p:cNvSpPr>
          <p:nvPr/>
        </p:nvSpPr>
        <p:spPr bwMode="auto">
          <a:xfrm>
            <a:off x="4472693" y="1940717"/>
            <a:ext cx="37863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Year</a:t>
            </a:r>
            <a:endParaRPr kumimoji="0" lang="en-US" sz="1600" b="0">
              <a:solidFill>
                <a:schemeClr val="tx1"/>
              </a:solidFill>
              <a:latin typeface="Times New Roman" pitchFamily="18" charset="0"/>
              <a:cs typeface="Times New Roman" pitchFamily="18" charset="0"/>
            </a:endParaRPr>
          </a:p>
        </p:txBody>
      </p:sp>
      <p:sp>
        <p:nvSpPr>
          <p:cNvPr id="9" name="Rectangle 10"/>
          <p:cNvSpPr>
            <a:spLocks noChangeArrowheads="1"/>
          </p:cNvSpPr>
          <p:nvPr/>
        </p:nvSpPr>
        <p:spPr bwMode="auto">
          <a:xfrm>
            <a:off x="5386799" y="1843862"/>
            <a:ext cx="37029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CPI </a:t>
            </a:r>
            <a:endParaRPr kumimoji="0" lang="en-US" sz="1600" b="0">
              <a:solidFill>
                <a:schemeClr val="tx1"/>
              </a:solidFill>
              <a:latin typeface="Times New Roman" pitchFamily="18" charset="0"/>
              <a:cs typeface="Times New Roman" pitchFamily="18" charset="0"/>
            </a:endParaRPr>
          </a:p>
        </p:txBody>
      </p:sp>
      <p:sp>
        <p:nvSpPr>
          <p:cNvPr id="10" name="Rectangle 11"/>
          <p:cNvSpPr>
            <a:spLocks noChangeArrowheads="1"/>
          </p:cNvSpPr>
          <p:nvPr/>
        </p:nvSpPr>
        <p:spPr bwMode="auto">
          <a:xfrm>
            <a:off x="5098197" y="2068442"/>
            <a:ext cx="1027525"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a:solidFill>
                  <a:srgbClr val="000000"/>
                </a:solidFill>
                <a:latin typeface="Times New Roman" pitchFamily="18" charset="0"/>
                <a:cs typeface="Times New Roman" pitchFamily="18" charset="0"/>
              </a:rPr>
              <a:t>(1982-84 = 100)</a:t>
            </a:r>
            <a:endParaRPr kumimoji="0" lang="en-US" sz="1200" b="0" i="1" dirty="0">
              <a:solidFill>
                <a:schemeClr val="tx1"/>
              </a:solidFill>
              <a:latin typeface="Times New Roman" pitchFamily="18" charset="0"/>
              <a:cs typeface="Times New Roman" pitchFamily="18" charset="0"/>
            </a:endParaRPr>
          </a:p>
        </p:txBody>
      </p:sp>
      <p:sp>
        <p:nvSpPr>
          <p:cNvPr id="11" name="Rectangle 26"/>
          <p:cNvSpPr>
            <a:spLocks noChangeArrowheads="1"/>
          </p:cNvSpPr>
          <p:nvPr/>
        </p:nvSpPr>
        <p:spPr bwMode="auto">
          <a:xfrm>
            <a:off x="4486147" y="4501984"/>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1998</a:t>
            </a:r>
            <a:endParaRPr kumimoji="0" lang="en-US" sz="1600" b="0">
              <a:solidFill>
                <a:schemeClr val="tx1"/>
              </a:solidFill>
              <a:latin typeface="Times New Roman" pitchFamily="18" charset="0"/>
              <a:cs typeface="Times New Roman" pitchFamily="18" charset="0"/>
            </a:endParaRPr>
          </a:p>
        </p:txBody>
      </p:sp>
      <p:sp>
        <p:nvSpPr>
          <p:cNvPr id="12" name="Rectangle 27"/>
          <p:cNvSpPr>
            <a:spLocks noChangeArrowheads="1"/>
          </p:cNvSpPr>
          <p:nvPr/>
        </p:nvSpPr>
        <p:spPr bwMode="auto">
          <a:xfrm>
            <a:off x="4486147" y="4748047"/>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1999</a:t>
            </a:r>
            <a:endParaRPr kumimoji="0" lang="en-US" sz="1600" b="0">
              <a:solidFill>
                <a:schemeClr val="tx1"/>
              </a:solidFill>
              <a:latin typeface="Times New Roman" pitchFamily="18" charset="0"/>
              <a:cs typeface="Times New Roman" pitchFamily="18" charset="0"/>
            </a:endParaRPr>
          </a:p>
        </p:txBody>
      </p:sp>
      <p:sp>
        <p:nvSpPr>
          <p:cNvPr id="13" name="Rectangle 28"/>
          <p:cNvSpPr>
            <a:spLocks noChangeArrowheads="1"/>
          </p:cNvSpPr>
          <p:nvPr/>
        </p:nvSpPr>
        <p:spPr bwMode="auto">
          <a:xfrm>
            <a:off x="4486147" y="228195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latin typeface="Times New Roman" pitchFamily="18" charset="0"/>
                <a:cs typeface="Times New Roman" pitchFamily="18" charset="0"/>
              </a:rPr>
              <a:t>2000</a:t>
            </a:r>
          </a:p>
        </p:txBody>
      </p:sp>
      <p:sp>
        <p:nvSpPr>
          <p:cNvPr id="14" name="Rectangle 43"/>
          <p:cNvSpPr>
            <a:spLocks noChangeArrowheads="1"/>
          </p:cNvSpPr>
          <p:nvPr/>
        </p:nvSpPr>
        <p:spPr bwMode="auto">
          <a:xfrm>
            <a:off x="5341114" y="4509733"/>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214.5</a:t>
            </a:r>
            <a:endParaRPr kumimoji="0" lang="en-US" sz="1600" b="0" dirty="0">
              <a:solidFill>
                <a:schemeClr val="tx1"/>
              </a:solidFill>
              <a:latin typeface="Times New Roman" pitchFamily="18" charset="0"/>
              <a:cs typeface="Times New Roman" pitchFamily="18" charset="0"/>
            </a:endParaRPr>
          </a:p>
        </p:txBody>
      </p:sp>
      <p:sp>
        <p:nvSpPr>
          <p:cNvPr id="15" name="Rectangle 44"/>
          <p:cNvSpPr>
            <a:spLocks noChangeArrowheads="1"/>
          </p:cNvSpPr>
          <p:nvPr/>
        </p:nvSpPr>
        <p:spPr bwMode="auto">
          <a:xfrm>
            <a:off x="5341114" y="4755796"/>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218.1</a:t>
            </a:r>
            <a:endParaRPr kumimoji="0" lang="en-US" sz="1600" b="0" dirty="0">
              <a:solidFill>
                <a:schemeClr val="tx1"/>
              </a:solidFill>
              <a:latin typeface="Times New Roman" pitchFamily="18" charset="0"/>
              <a:cs typeface="Times New Roman" pitchFamily="18" charset="0"/>
            </a:endParaRPr>
          </a:p>
        </p:txBody>
      </p:sp>
      <p:sp>
        <p:nvSpPr>
          <p:cNvPr id="16" name="Rectangle 45"/>
          <p:cNvSpPr>
            <a:spLocks noChangeArrowheads="1"/>
          </p:cNvSpPr>
          <p:nvPr/>
        </p:nvSpPr>
        <p:spPr bwMode="auto">
          <a:xfrm>
            <a:off x="5341114" y="2289708"/>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172.2</a:t>
            </a:r>
            <a:endParaRPr kumimoji="0" lang="en-US" sz="1600" b="0">
              <a:solidFill>
                <a:schemeClr val="tx1"/>
              </a:solidFill>
              <a:latin typeface="Times New Roman" pitchFamily="18" charset="0"/>
              <a:cs typeface="Times New Roman" pitchFamily="18" charset="0"/>
            </a:endParaRPr>
          </a:p>
        </p:txBody>
      </p:sp>
      <p:sp>
        <p:nvSpPr>
          <p:cNvPr id="17" name="Rectangle 60"/>
          <p:cNvSpPr>
            <a:spLocks noChangeArrowheads="1"/>
          </p:cNvSpPr>
          <p:nvPr/>
        </p:nvSpPr>
        <p:spPr bwMode="auto">
          <a:xfrm>
            <a:off x="6402632" y="4509733"/>
            <a:ext cx="32541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-0.4</a:t>
            </a:r>
            <a:endParaRPr kumimoji="0" lang="en-US" sz="1600" b="0" dirty="0">
              <a:solidFill>
                <a:schemeClr val="tx1"/>
              </a:solidFill>
              <a:latin typeface="Times New Roman" pitchFamily="18" charset="0"/>
              <a:cs typeface="Times New Roman" pitchFamily="18" charset="0"/>
            </a:endParaRPr>
          </a:p>
        </p:txBody>
      </p:sp>
      <p:sp>
        <p:nvSpPr>
          <p:cNvPr id="18" name="Rectangle 61"/>
          <p:cNvSpPr>
            <a:spLocks noChangeArrowheads="1"/>
          </p:cNvSpPr>
          <p:nvPr/>
        </p:nvSpPr>
        <p:spPr bwMode="auto">
          <a:xfrm>
            <a:off x="6471562" y="4755796"/>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1.6</a:t>
            </a:r>
            <a:endParaRPr kumimoji="0" lang="en-US" sz="1600" b="0" dirty="0">
              <a:solidFill>
                <a:schemeClr val="tx1"/>
              </a:solidFill>
              <a:latin typeface="Times New Roman" pitchFamily="18" charset="0"/>
              <a:cs typeface="Times New Roman" pitchFamily="18" charset="0"/>
            </a:endParaRPr>
          </a:p>
        </p:txBody>
      </p:sp>
      <p:sp>
        <p:nvSpPr>
          <p:cNvPr id="19" name="Rectangle 62"/>
          <p:cNvSpPr>
            <a:spLocks noChangeArrowheads="1"/>
          </p:cNvSpPr>
          <p:nvPr/>
        </p:nvSpPr>
        <p:spPr bwMode="auto">
          <a:xfrm>
            <a:off x="6494809" y="2289708"/>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3.4</a:t>
            </a:r>
            <a:endParaRPr kumimoji="0" lang="en-US" sz="1600" b="0">
              <a:solidFill>
                <a:schemeClr val="tx1"/>
              </a:solidFill>
              <a:latin typeface="Times New Roman" pitchFamily="18" charset="0"/>
              <a:cs typeface="Times New Roman" pitchFamily="18" charset="0"/>
            </a:endParaRPr>
          </a:p>
        </p:txBody>
      </p:sp>
      <p:sp>
        <p:nvSpPr>
          <p:cNvPr id="20" name="Rectangle 77"/>
          <p:cNvSpPr>
            <a:spLocks noChangeArrowheads="1"/>
          </p:cNvSpPr>
          <p:nvPr/>
        </p:nvSpPr>
        <p:spPr bwMode="auto">
          <a:xfrm>
            <a:off x="8419878" y="4563976"/>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1.1</a:t>
            </a:r>
            <a:endParaRPr kumimoji="0" lang="en-US" sz="1600" b="0" dirty="0">
              <a:solidFill>
                <a:schemeClr val="tx1"/>
              </a:solidFill>
              <a:latin typeface="Times New Roman" pitchFamily="18" charset="0"/>
              <a:cs typeface="Times New Roman" pitchFamily="18" charset="0"/>
            </a:endParaRPr>
          </a:p>
        </p:txBody>
      </p:sp>
      <p:sp>
        <p:nvSpPr>
          <p:cNvPr id="21" name="Rectangle 78"/>
          <p:cNvSpPr>
            <a:spLocks noChangeArrowheads="1"/>
          </p:cNvSpPr>
          <p:nvPr/>
        </p:nvSpPr>
        <p:spPr bwMode="auto">
          <a:xfrm>
            <a:off x="8419878" y="4810039"/>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1.2</a:t>
            </a:r>
            <a:endParaRPr kumimoji="0" lang="en-US" sz="1600" b="0" dirty="0">
              <a:solidFill>
                <a:schemeClr val="tx1"/>
              </a:solidFill>
              <a:latin typeface="Times New Roman" pitchFamily="18" charset="0"/>
              <a:cs typeface="Times New Roman" pitchFamily="18" charset="0"/>
            </a:endParaRPr>
          </a:p>
        </p:txBody>
      </p:sp>
      <p:sp>
        <p:nvSpPr>
          <p:cNvPr id="22" name="Rectangle 79"/>
          <p:cNvSpPr>
            <a:spLocks noChangeArrowheads="1"/>
          </p:cNvSpPr>
          <p:nvPr/>
        </p:nvSpPr>
        <p:spPr bwMode="auto">
          <a:xfrm>
            <a:off x="8419878" y="2343951"/>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2.2</a:t>
            </a:r>
            <a:endParaRPr kumimoji="0" lang="en-US" sz="1600" b="0">
              <a:solidFill>
                <a:schemeClr val="tx1"/>
              </a:solidFill>
              <a:latin typeface="Times New Roman" pitchFamily="18" charset="0"/>
              <a:cs typeface="Times New Roman" pitchFamily="18" charset="0"/>
            </a:endParaRPr>
          </a:p>
        </p:txBody>
      </p:sp>
      <p:sp>
        <p:nvSpPr>
          <p:cNvPr id="23" name="Rectangle 82"/>
          <p:cNvSpPr>
            <a:spLocks noChangeArrowheads="1"/>
          </p:cNvSpPr>
          <p:nvPr/>
        </p:nvSpPr>
        <p:spPr bwMode="auto">
          <a:xfrm>
            <a:off x="7386756" y="1646732"/>
            <a:ext cx="40876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GDP</a:t>
            </a:r>
            <a:endParaRPr kumimoji="0" lang="en-US" sz="1600" b="0" dirty="0">
              <a:solidFill>
                <a:srgbClr val="000000"/>
              </a:solidFill>
              <a:latin typeface="Times New Roman" pitchFamily="18" charset="0"/>
              <a:cs typeface="Times New Roman" pitchFamily="18" charset="0"/>
            </a:endParaRPr>
          </a:p>
        </p:txBody>
      </p:sp>
      <p:sp>
        <p:nvSpPr>
          <p:cNvPr id="24" name="Rectangle 83"/>
          <p:cNvSpPr>
            <a:spLocks noChangeArrowheads="1"/>
          </p:cNvSpPr>
          <p:nvPr/>
        </p:nvSpPr>
        <p:spPr bwMode="auto">
          <a:xfrm>
            <a:off x="7190143" y="2073016"/>
            <a:ext cx="822341"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a:solidFill>
                  <a:srgbClr val="000000"/>
                </a:solidFill>
                <a:latin typeface="Times New Roman" pitchFamily="18" charset="0"/>
                <a:cs typeface="Times New Roman" pitchFamily="18" charset="0"/>
              </a:rPr>
              <a:t>(</a:t>
            </a:r>
            <a:r>
              <a:rPr kumimoji="0" lang="en-US" sz="1200" b="0" i="1" dirty="0" smtClean="0">
                <a:solidFill>
                  <a:srgbClr val="000000"/>
                </a:solidFill>
                <a:latin typeface="Times New Roman" pitchFamily="18" charset="0"/>
                <a:cs typeface="Times New Roman" pitchFamily="18" charset="0"/>
              </a:rPr>
              <a:t>2005 </a:t>
            </a:r>
            <a:r>
              <a:rPr kumimoji="0" lang="en-US" sz="1200" b="0" i="1" dirty="0">
                <a:solidFill>
                  <a:srgbClr val="000000"/>
                </a:solidFill>
                <a:latin typeface="Times New Roman" pitchFamily="18" charset="0"/>
                <a:cs typeface="Times New Roman" pitchFamily="18" charset="0"/>
              </a:rPr>
              <a:t>= 100)</a:t>
            </a:r>
            <a:endParaRPr kumimoji="0" lang="en-US" sz="1200" b="0" i="1" dirty="0">
              <a:solidFill>
                <a:schemeClr val="tx1"/>
              </a:solidFill>
              <a:latin typeface="Times New Roman" pitchFamily="18" charset="0"/>
              <a:cs typeface="Times New Roman" pitchFamily="18" charset="0"/>
            </a:endParaRPr>
          </a:p>
        </p:txBody>
      </p:sp>
      <p:sp>
        <p:nvSpPr>
          <p:cNvPr id="25" name="Rectangle 19"/>
          <p:cNvSpPr>
            <a:spLocks noChangeArrowheads="1"/>
          </p:cNvSpPr>
          <p:nvPr/>
        </p:nvSpPr>
        <p:spPr bwMode="auto">
          <a:xfrm>
            <a:off x="4486147" y="276455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2002</a:t>
            </a:r>
            <a:endParaRPr kumimoji="0" lang="en-US" sz="1600" b="0">
              <a:solidFill>
                <a:schemeClr val="tx1"/>
              </a:solidFill>
              <a:latin typeface="Times New Roman" pitchFamily="18" charset="0"/>
              <a:cs typeface="Times New Roman" pitchFamily="18" charset="0"/>
            </a:endParaRPr>
          </a:p>
        </p:txBody>
      </p:sp>
      <p:sp>
        <p:nvSpPr>
          <p:cNvPr id="26" name="Rectangle 20"/>
          <p:cNvSpPr>
            <a:spLocks noChangeArrowheads="1"/>
          </p:cNvSpPr>
          <p:nvPr/>
        </p:nvSpPr>
        <p:spPr bwMode="auto">
          <a:xfrm>
            <a:off x="4486147" y="3032847"/>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2003</a:t>
            </a:r>
            <a:endParaRPr kumimoji="0" lang="en-US" sz="1600" b="0">
              <a:solidFill>
                <a:schemeClr val="tx1"/>
              </a:solidFill>
              <a:latin typeface="Times New Roman" pitchFamily="18" charset="0"/>
              <a:cs typeface="Times New Roman" pitchFamily="18" charset="0"/>
            </a:endParaRPr>
          </a:p>
        </p:txBody>
      </p:sp>
      <p:sp>
        <p:nvSpPr>
          <p:cNvPr id="27" name="Rectangle 36"/>
          <p:cNvSpPr>
            <a:spLocks noChangeArrowheads="1"/>
          </p:cNvSpPr>
          <p:nvPr/>
        </p:nvSpPr>
        <p:spPr bwMode="auto">
          <a:xfrm>
            <a:off x="5341114" y="2772308"/>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179.9</a:t>
            </a:r>
            <a:endParaRPr kumimoji="0" lang="en-US" sz="1600" b="0">
              <a:solidFill>
                <a:schemeClr val="tx1"/>
              </a:solidFill>
              <a:latin typeface="Times New Roman" pitchFamily="18" charset="0"/>
              <a:cs typeface="Times New Roman" pitchFamily="18" charset="0"/>
            </a:endParaRPr>
          </a:p>
        </p:txBody>
      </p:sp>
      <p:sp>
        <p:nvSpPr>
          <p:cNvPr id="28" name="Rectangle 37"/>
          <p:cNvSpPr>
            <a:spLocks noChangeArrowheads="1"/>
          </p:cNvSpPr>
          <p:nvPr/>
        </p:nvSpPr>
        <p:spPr bwMode="auto">
          <a:xfrm>
            <a:off x="5341114" y="3040596"/>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184.0</a:t>
            </a:r>
            <a:endParaRPr kumimoji="0" lang="en-US" sz="1600" b="0">
              <a:solidFill>
                <a:schemeClr val="tx1"/>
              </a:solidFill>
              <a:latin typeface="Times New Roman" pitchFamily="18" charset="0"/>
              <a:cs typeface="Times New Roman" pitchFamily="18" charset="0"/>
            </a:endParaRPr>
          </a:p>
        </p:txBody>
      </p:sp>
      <p:sp>
        <p:nvSpPr>
          <p:cNvPr id="29" name="Rectangle 53"/>
          <p:cNvSpPr>
            <a:spLocks noChangeArrowheads="1"/>
          </p:cNvSpPr>
          <p:nvPr/>
        </p:nvSpPr>
        <p:spPr bwMode="auto">
          <a:xfrm>
            <a:off x="6494809" y="2772308"/>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latin typeface="Times New Roman" pitchFamily="18" charset="0"/>
                <a:cs typeface="Times New Roman" pitchFamily="18" charset="0"/>
              </a:rPr>
              <a:t>1.6</a:t>
            </a:r>
          </a:p>
        </p:txBody>
      </p:sp>
      <p:sp>
        <p:nvSpPr>
          <p:cNvPr id="30" name="Rectangle 54"/>
          <p:cNvSpPr>
            <a:spLocks noChangeArrowheads="1"/>
          </p:cNvSpPr>
          <p:nvPr/>
        </p:nvSpPr>
        <p:spPr bwMode="auto">
          <a:xfrm>
            <a:off x="6494809" y="3040596"/>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2.3</a:t>
            </a:r>
            <a:endParaRPr kumimoji="0" lang="en-US" sz="1600" b="0">
              <a:solidFill>
                <a:schemeClr val="tx1"/>
              </a:solidFill>
              <a:latin typeface="Times New Roman" pitchFamily="18" charset="0"/>
              <a:cs typeface="Times New Roman" pitchFamily="18" charset="0"/>
            </a:endParaRPr>
          </a:p>
        </p:txBody>
      </p:sp>
      <p:sp>
        <p:nvSpPr>
          <p:cNvPr id="31" name="Rectangle 70"/>
          <p:cNvSpPr>
            <a:spLocks noChangeArrowheads="1"/>
          </p:cNvSpPr>
          <p:nvPr/>
        </p:nvSpPr>
        <p:spPr bwMode="auto">
          <a:xfrm>
            <a:off x="8419878" y="2826551"/>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1.6</a:t>
            </a:r>
            <a:endParaRPr kumimoji="0" lang="en-US" sz="1600" b="0" dirty="0">
              <a:solidFill>
                <a:schemeClr val="tx1"/>
              </a:solidFill>
              <a:latin typeface="Times New Roman" pitchFamily="18" charset="0"/>
              <a:cs typeface="Times New Roman" pitchFamily="18" charset="0"/>
            </a:endParaRPr>
          </a:p>
        </p:txBody>
      </p:sp>
      <p:sp>
        <p:nvSpPr>
          <p:cNvPr id="32" name="Rectangle 71"/>
          <p:cNvSpPr>
            <a:spLocks noChangeArrowheads="1"/>
          </p:cNvSpPr>
          <p:nvPr/>
        </p:nvSpPr>
        <p:spPr bwMode="auto">
          <a:xfrm>
            <a:off x="8419878" y="3094839"/>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2.2</a:t>
            </a:r>
            <a:endParaRPr kumimoji="0" lang="en-US" sz="1600" b="0" dirty="0">
              <a:solidFill>
                <a:schemeClr val="tx1"/>
              </a:solidFill>
              <a:latin typeface="Times New Roman" pitchFamily="18" charset="0"/>
              <a:cs typeface="Times New Roman" pitchFamily="18" charset="0"/>
            </a:endParaRPr>
          </a:p>
        </p:txBody>
      </p:sp>
      <p:sp>
        <p:nvSpPr>
          <p:cNvPr id="33" name="Rectangle 91"/>
          <p:cNvSpPr>
            <a:spLocks noChangeArrowheads="1"/>
          </p:cNvSpPr>
          <p:nvPr/>
        </p:nvSpPr>
        <p:spPr bwMode="auto">
          <a:xfrm>
            <a:off x="7423693" y="2772308"/>
            <a:ext cx="359073"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92.1</a:t>
            </a:r>
            <a:endParaRPr kumimoji="0" lang="en-US" sz="1600" b="0" dirty="0">
              <a:solidFill>
                <a:schemeClr val="tx1"/>
              </a:solidFill>
              <a:latin typeface="Times New Roman" pitchFamily="18" charset="0"/>
              <a:cs typeface="Times New Roman" pitchFamily="18" charset="0"/>
            </a:endParaRPr>
          </a:p>
        </p:txBody>
      </p:sp>
      <p:sp>
        <p:nvSpPr>
          <p:cNvPr id="34" name="Rectangle 92"/>
          <p:cNvSpPr>
            <a:spLocks noChangeArrowheads="1"/>
          </p:cNvSpPr>
          <p:nvPr/>
        </p:nvSpPr>
        <p:spPr bwMode="auto">
          <a:xfrm>
            <a:off x="7423693" y="3040596"/>
            <a:ext cx="359073"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94.1</a:t>
            </a:r>
            <a:endParaRPr kumimoji="0" lang="en-US" sz="1600" b="0" dirty="0">
              <a:solidFill>
                <a:schemeClr val="tx1"/>
              </a:solidFill>
              <a:latin typeface="Times New Roman" pitchFamily="18" charset="0"/>
              <a:cs typeface="Times New Roman" pitchFamily="18" charset="0"/>
            </a:endParaRPr>
          </a:p>
        </p:txBody>
      </p:sp>
      <p:sp>
        <p:nvSpPr>
          <p:cNvPr id="35" name="Rectangle 98"/>
          <p:cNvSpPr>
            <a:spLocks noChangeArrowheads="1"/>
          </p:cNvSpPr>
          <p:nvPr/>
        </p:nvSpPr>
        <p:spPr bwMode="auto">
          <a:xfrm>
            <a:off x="7321101" y="4509733"/>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109.7</a:t>
            </a:r>
            <a:endParaRPr kumimoji="0" lang="en-US" sz="1600" b="0" dirty="0">
              <a:solidFill>
                <a:schemeClr val="tx1"/>
              </a:solidFill>
              <a:latin typeface="Times New Roman" pitchFamily="18" charset="0"/>
              <a:cs typeface="Times New Roman" pitchFamily="18" charset="0"/>
            </a:endParaRPr>
          </a:p>
        </p:txBody>
      </p:sp>
      <p:sp>
        <p:nvSpPr>
          <p:cNvPr id="36" name="Rectangle 99"/>
          <p:cNvSpPr>
            <a:spLocks noChangeArrowheads="1"/>
          </p:cNvSpPr>
          <p:nvPr/>
        </p:nvSpPr>
        <p:spPr bwMode="auto">
          <a:xfrm>
            <a:off x="7336362" y="4755796"/>
            <a:ext cx="446404"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111.0</a:t>
            </a:r>
            <a:endParaRPr kumimoji="0" lang="en-US" sz="1600" b="0" dirty="0">
              <a:solidFill>
                <a:schemeClr val="tx1"/>
              </a:solidFill>
              <a:latin typeface="Times New Roman" pitchFamily="18" charset="0"/>
              <a:cs typeface="Times New Roman" pitchFamily="18" charset="0"/>
            </a:endParaRPr>
          </a:p>
        </p:txBody>
      </p:sp>
      <p:sp>
        <p:nvSpPr>
          <p:cNvPr id="37" name="Rectangle 100"/>
          <p:cNvSpPr>
            <a:spLocks noChangeArrowheads="1"/>
          </p:cNvSpPr>
          <p:nvPr/>
        </p:nvSpPr>
        <p:spPr bwMode="auto">
          <a:xfrm>
            <a:off x="7423693" y="2289708"/>
            <a:ext cx="359073"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88.6</a:t>
            </a:r>
            <a:endParaRPr kumimoji="0" lang="en-US" sz="1600" b="0" dirty="0">
              <a:solidFill>
                <a:schemeClr val="tx1"/>
              </a:solidFill>
              <a:latin typeface="Times New Roman" pitchFamily="18" charset="0"/>
              <a:cs typeface="Times New Roman" pitchFamily="18" charset="0"/>
            </a:endParaRPr>
          </a:p>
        </p:txBody>
      </p:sp>
      <p:sp>
        <p:nvSpPr>
          <p:cNvPr id="38" name="Line 101"/>
          <p:cNvSpPr>
            <a:spLocks noChangeShapeType="1"/>
          </p:cNvSpPr>
          <p:nvPr/>
        </p:nvSpPr>
        <p:spPr bwMode="auto">
          <a:xfrm>
            <a:off x="4433005" y="2283617"/>
            <a:ext cx="541338" cy="0"/>
          </a:xfrm>
          <a:prstGeom prst="line">
            <a:avLst/>
          </a:prstGeom>
          <a:no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9" name="Rectangle 103"/>
          <p:cNvSpPr>
            <a:spLocks noChangeArrowheads="1"/>
          </p:cNvSpPr>
          <p:nvPr/>
        </p:nvSpPr>
        <p:spPr bwMode="auto">
          <a:xfrm>
            <a:off x="8166245" y="1684076"/>
            <a:ext cx="710131" cy="246221"/>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b="0" dirty="0" smtClean="0">
                <a:solidFill>
                  <a:srgbClr val="000000"/>
                </a:solidFill>
                <a:latin typeface="Times New Roman" pitchFamily="18" charset="0"/>
                <a:cs typeface="Times New Roman" pitchFamily="18" charset="0"/>
              </a:rPr>
              <a:t>Inflation</a:t>
            </a:r>
            <a:endParaRPr kumimoji="0" lang="en-US" sz="1600" b="0" dirty="0">
              <a:solidFill>
                <a:schemeClr val="tx1"/>
              </a:solidFill>
              <a:latin typeface="Times New Roman" pitchFamily="18" charset="0"/>
              <a:cs typeface="Times New Roman" pitchFamily="18" charset="0"/>
            </a:endParaRPr>
          </a:p>
        </p:txBody>
      </p:sp>
      <p:sp>
        <p:nvSpPr>
          <p:cNvPr id="40" name="Rectangle 105"/>
          <p:cNvSpPr>
            <a:spLocks noChangeArrowheads="1"/>
          </p:cNvSpPr>
          <p:nvPr/>
        </p:nvSpPr>
        <p:spPr bwMode="auto">
          <a:xfrm>
            <a:off x="8251762" y="2071428"/>
            <a:ext cx="560153"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a:solidFill>
                  <a:srgbClr val="000000"/>
                </a:solidFill>
                <a:latin typeface="Times New Roman" pitchFamily="18" charset="0"/>
                <a:cs typeface="Times New Roman" pitchFamily="18" charset="0"/>
              </a:rPr>
              <a:t>(percent)</a:t>
            </a:r>
            <a:endParaRPr kumimoji="0" lang="en-US" sz="1200" b="0" i="1" dirty="0">
              <a:solidFill>
                <a:schemeClr val="tx1"/>
              </a:solidFill>
              <a:latin typeface="Times New Roman" pitchFamily="18" charset="0"/>
              <a:cs typeface="Times New Roman" pitchFamily="18" charset="0"/>
            </a:endParaRPr>
          </a:p>
        </p:txBody>
      </p:sp>
      <p:sp>
        <p:nvSpPr>
          <p:cNvPr id="41" name="Rectangle 107"/>
          <p:cNvSpPr>
            <a:spLocks noChangeArrowheads="1"/>
          </p:cNvSpPr>
          <p:nvPr/>
        </p:nvSpPr>
        <p:spPr bwMode="auto">
          <a:xfrm>
            <a:off x="6299243" y="1689555"/>
            <a:ext cx="71013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Inflation</a:t>
            </a:r>
            <a:endParaRPr kumimoji="0" lang="en-US" sz="1600" b="0" dirty="0">
              <a:solidFill>
                <a:srgbClr val="000000"/>
              </a:solidFill>
              <a:latin typeface="Times New Roman" pitchFamily="18" charset="0"/>
              <a:cs typeface="Times New Roman" pitchFamily="18" charset="0"/>
            </a:endParaRPr>
          </a:p>
        </p:txBody>
      </p:sp>
      <p:sp>
        <p:nvSpPr>
          <p:cNvPr id="42" name="Rectangle 109"/>
          <p:cNvSpPr>
            <a:spLocks noChangeArrowheads="1"/>
          </p:cNvSpPr>
          <p:nvPr/>
        </p:nvSpPr>
        <p:spPr bwMode="auto">
          <a:xfrm>
            <a:off x="6357208" y="2071428"/>
            <a:ext cx="560153"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a:solidFill>
                  <a:srgbClr val="000000"/>
                </a:solidFill>
                <a:latin typeface="Times New Roman" pitchFamily="18" charset="0"/>
                <a:cs typeface="Times New Roman" pitchFamily="18" charset="0"/>
              </a:rPr>
              <a:t>(percent)</a:t>
            </a:r>
            <a:endParaRPr kumimoji="0" lang="en-US" sz="1200" b="0" i="1" dirty="0">
              <a:solidFill>
                <a:schemeClr val="tx1"/>
              </a:solidFill>
              <a:latin typeface="Times New Roman" pitchFamily="18" charset="0"/>
              <a:cs typeface="Times New Roman" pitchFamily="18" charset="0"/>
            </a:endParaRPr>
          </a:p>
        </p:txBody>
      </p:sp>
      <p:sp>
        <p:nvSpPr>
          <p:cNvPr id="43" name="Rectangle 111"/>
          <p:cNvSpPr>
            <a:spLocks noChangeArrowheads="1"/>
          </p:cNvSpPr>
          <p:nvPr/>
        </p:nvSpPr>
        <p:spPr bwMode="auto">
          <a:xfrm>
            <a:off x="4486147" y="252325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2001</a:t>
            </a:r>
            <a:endParaRPr kumimoji="0" lang="en-US" sz="1600" b="0">
              <a:solidFill>
                <a:schemeClr val="tx1"/>
              </a:solidFill>
              <a:latin typeface="Times New Roman" pitchFamily="18" charset="0"/>
              <a:cs typeface="Times New Roman" pitchFamily="18" charset="0"/>
            </a:endParaRPr>
          </a:p>
        </p:txBody>
      </p:sp>
      <p:sp>
        <p:nvSpPr>
          <p:cNvPr id="44" name="Rectangle 112"/>
          <p:cNvSpPr>
            <a:spLocks noChangeArrowheads="1"/>
          </p:cNvSpPr>
          <p:nvPr/>
        </p:nvSpPr>
        <p:spPr bwMode="auto">
          <a:xfrm>
            <a:off x="5341114" y="2531008"/>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177.1</a:t>
            </a:r>
            <a:endParaRPr kumimoji="0" lang="en-US" sz="1600" b="0">
              <a:solidFill>
                <a:schemeClr val="tx1"/>
              </a:solidFill>
              <a:latin typeface="Times New Roman" pitchFamily="18" charset="0"/>
              <a:cs typeface="Times New Roman" pitchFamily="18" charset="0"/>
            </a:endParaRPr>
          </a:p>
        </p:txBody>
      </p:sp>
      <p:sp>
        <p:nvSpPr>
          <p:cNvPr id="45" name="Rectangle 113"/>
          <p:cNvSpPr>
            <a:spLocks noChangeArrowheads="1"/>
          </p:cNvSpPr>
          <p:nvPr/>
        </p:nvSpPr>
        <p:spPr bwMode="auto">
          <a:xfrm>
            <a:off x="6494809" y="2531008"/>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2.8</a:t>
            </a:r>
            <a:endParaRPr kumimoji="0" lang="en-US" sz="1600" b="0">
              <a:solidFill>
                <a:schemeClr val="tx1"/>
              </a:solidFill>
              <a:latin typeface="Times New Roman" pitchFamily="18" charset="0"/>
              <a:cs typeface="Times New Roman" pitchFamily="18" charset="0"/>
            </a:endParaRPr>
          </a:p>
        </p:txBody>
      </p:sp>
      <p:sp>
        <p:nvSpPr>
          <p:cNvPr id="46" name="Rectangle 114"/>
          <p:cNvSpPr>
            <a:spLocks noChangeArrowheads="1"/>
          </p:cNvSpPr>
          <p:nvPr/>
        </p:nvSpPr>
        <p:spPr bwMode="auto">
          <a:xfrm>
            <a:off x="8419878" y="2585251"/>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2.3</a:t>
            </a:r>
            <a:endParaRPr kumimoji="0" lang="en-US" sz="1600" b="0" dirty="0">
              <a:solidFill>
                <a:schemeClr val="tx1"/>
              </a:solidFill>
              <a:latin typeface="Times New Roman" pitchFamily="18" charset="0"/>
              <a:cs typeface="Times New Roman" pitchFamily="18" charset="0"/>
            </a:endParaRPr>
          </a:p>
        </p:txBody>
      </p:sp>
      <p:sp>
        <p:nvSpPr>
          <p:cNvPr id="47" name="Rectangle 115"/>
          <p:cNvSpPr>
            <a:spLocks noChangeArrowheads="1"/>
          </p:cNvSpPr>
          <p:nvPr/>
        </p:nvSpPr>
        <p:spPr bwMode="auto">
          <a:xfrm>
            <a:off x="7423693" y="2531008"/>
            <a:ext cx="359073"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90.7</a:t>
            </a:r>
            <a:endParaRPr kumimoji="0" lang="en-US" sz="1600" b="0" dirty="0">
              <a:solidFill>
                <a:schemeClr val="tx1"/>
              </a:solidFill>
              <a:latin typeface="Times New Roman" pitchFamily="18" charset="0"/>
              <a:cs typeface="Times New Roman" pitchFamily="18" charset="0"/>
            </a:endParaRPr>
          </a:p>
        </p:txBody>
      </p:sp>
      <p:sp>
        <p:nvSpPr>
          <p:cNvPr id="48" name="Line 121"/>
          <p:cNvSpPr>
            <a:spLocks noChangeShapeType="1"/>
          </p:cNvSpPr>
          <p:nvPr/>
        </p:nvSpPr>
        <p:spPr bwMode="auto">
          <a:xfrm>
            <a:off x="5090448" y="2286604"/>
            <a:ext cx="1911177" cy="0"/>
          </a:xfrm>
          <a:prstGeom prst="line">
            <a:avLst/>
          </a:prstGeom>
          <a:no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9" name="Line 122"/>
          <p:cNvSpPr>
            <a:spLocks noChangeShapeType="1"/>
          </p:cNvSpPr>
          <p:nvPr/>
        </p:nvSpPr>
        <p:spPr bwMode="auto">
          <a:xfrm>
            <a:off x="7171301" y="2286604"/>
            <a:ext cx="1728061" cy="0"/>
          </a:xfrm>
          <a:prstGeom prst="line">
            <a:avLst/>
          </a:prstGeom>
          <a:no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0" name="Rectangle 141"/>
          <p:cNvSpPr>
            <a:spLocks noChangeArrowheads="1"/>
          </p:cNvSpPr>
          <p:nvPr/>
        </p:nvSpPr>
        <p:spPr bwMode="auto">
          <a:xfrm>
            <a:off x="4486147" y="3556722"/>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2005</a:t>
            </a:r>
            <a:endParaRPr kumimoji="0" lang="en-US" sz="1600" b="0">
              <a:solidFill>
                <a:schemeClr val="tx1"/>
              </a:solidFill>
              <a:latin typeface="Times New Roman" pitchFamily="18" charset="0"/>
              <a:cs typeface="Times New Roman" pitchFamily="18" charset="0"/>
            </a:endParaRPr>
          </a:p>
        </p:txBody>
      </p:sp>
      <p:sp>
        <p:nvSpPr>
          <p:cNvPr id="51" name="Rectangle 142"/>
          <p:cNvSpPr>
            <a:spLocks noChangeArrowheads="1"/>
          </p:cNvSpPr>
          <p:nvPr/>
        </p:nvSpPr>
        <p:spPr bwMode="auto">
          <a:xfrm>
            <a:off x="4486147" y="3810722"/>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2006</a:t>
            </a:r>
            <a:endParaRPr kumimoji="0" lang="en-US" sz="1600" b="0">
              <a:solidFill>
                <a:schemeClr val="tx1"/>
              </a:solidFill>
              <a:latin typeface="Times New Roman" pitchFamily="18" charset="0"/>
              <a:cs typeface="Times New Roman" pitchFamily="18" charset="0"/>
            </a:endParaRPr>
          </a:p>
        </p:txBody>
      </p:sp>
      <p:sp>
        <p:nvSpPr>
          <p:cNvPr id="52" name="Rectangle 143"/>
          <p:cNvSpPr>
            <a:spLocks noChangeArrowheads="1"/>
          </p:cNvSpPr>
          <p:nvPr/>
        </p:nvSpPr>
        <p:spPr bwMode="auto">
          <a:xfrm>
            <a:off x="5341114" y="3564471"/>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195.3</a:t>
            </a:r>
            <a:endParaRPr kumimoji="0" lang="en-US" sz="1600" b="0">
              <a:solidFill>
                <a:schemeClr val="tx1"/>
              </a:solidFill>
              <a:latin typeface="Times New Roman" pitchFamily="18" charset="0"/>
              <a:cs typeface="Times New Roman" pitchFamily="18" charset="0"/>
            </a:endParaRPr>
          </a:p>
        </p:txBody>
      </p:sp>
      <p:sp>
        <p:nvSpPr>
          <p:cNvPr id="53" name="Rectangle 144"/>
          <p:cNvSpPr>
            <a:spLocks noChangeArrowheads="1"/>
          </p:cNvSpPr>
          <p:nvPr/>
        </p:nvSpPr>
        <p:spPr bwMode="auto">
          <a:xfrm>
            <a:off x="5341114" y="3818471"/>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201.6</a:t>
            </a:r>
            <a:endParaRPr kumimoji="0" lang="en-US" sz="1600" b="0">
              <a:solidFill>
                <a:schemeClr val="tx1"/>
              </a:solidFill>
              <a:latin typeface="Times New Roman" pitchFamily="18" charset="0"/>
              <a:cs typeface="Times New Roman" pitchFamily="18" charset="0"/>
            </a:endParaRPr>
          </a:p>
        </p:txBody>
      </p:sp>
      <p:sp>
        <p:nvSpPr>
          <p:cNvPr id="54" name="Rectangle 145"/>
          <p:cNvSpPr>
            <a:spLocks noChangeArrowheads="1"/>
          </p:cNvSpPr>
          <p:nvPr/>
        </p:nvSpPr>
        <p:spPr bwMode="auto">
          <a:xfrm>
            <a:off x="6486871" y="3564471"/>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latin typeface="Times New Roman" pitchFamily="18" charset="0"/>
                <a:cs typeface="Times New Roman" pitchFamily="18" charset="0"/>
              </a:rPr>
              <a:t>3.4</a:t>
            </a:r>
          </a:p>
        </p:txBody>
      </p:sp>
      <p:sp>
        <p:nvSpPr>
          <p:cNvPr id="55" name="Rectangle 146"/>
          <p:cNvSpPr>
            <a:spLocks noChangeArrowheads="1"/>
          </p:cNvSpPr>
          <p:nvPr/>
        </p:nvSpPr>
        <p:spPr bwMode="auto">
          <a:xfrm>
            <a:off x="6486871" y="3818471"/>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3.2</a:t>
            </a:r>
            <a:endParaRPr kumimoji="0" lang="en-US" sz="1600" b="0">
              <a:solidFill>
                <a:schemeClr val="tx1"/>
              </a:solidFill>
              <a:latin typeface="Times New Roman" pitchFamily="18" charset="0"/>
              <a:cs typeface="Times New Roman" pitchFamily="18" charset="0"/>
            </a:endParaRPr>
          </a:p>
        </p:txBody>
      </p:sp>
      <p:sp>
        <p:nvSpPr>
          <p:cNvPr id="56" name="Rectangle 147"/>
          <p:cNvSpPr>
            <a:spLocks noChangeArrowheads="1"/>
          </p:cNvSpPr>
          <p:nvPr/>
        </p:nvSpPr>
        <p:spPr bwMode="auto">
          <a:xfrm>
            <a:off x="8419878" y="3618714"/>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3.3</a:t>
            </a:r>
            <a:endParaRPr kumimoji="0" lang="en-US" sz="1600" b="0">
              <a:solidFill>
                <a:schemeClr val="tx1"/>
              </a:solidFill>
              <a:latin typeface="Times New Roman" pitchFamily="18" charset="0"/>
              <a:cs typeface="Times New Roman" pitchFamily="18" charset="0"/>
            </a:endParaRPr>
          </a:p>
        </p:txBody>
      </p:sp>
      <p:sp>
        <p:nvSpPr>
          <p:cNvPr id="57" name="Rectangle 148"/>
          <p:cNvSpPr>
            <a:spLocks noChangeArrowheads="1"/>
          </p:cNvSpPr>
          <p:nvPr/>
        </p:nvSpPr>
        <p:spPr bwMode="auto">
          <a:xfrm>
            <a:off x="8419878" y="3872714"/>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3.3</a:t>
            </a:r>
            <a:endParaRPr kumimoji="0" lang="en-US" sz="1600" b="0" dirty="0">
              <a:solidFill>
                <a:schemeClr val="tx1"/>
              </a:solidFill>
              <a:latin typeface="Times New Roman" pitchFamily="18" charset="0"/>
              <a:cs typeface="Times New Roman" pitchFamily="18" charset="0"/>
            </a:endParaRPr>
          </a:p>
        </p:txBody>
      </p:sp>
      <p:sp>
        <p:nvSpPr>
          <p:cNvPr id="58" name="Rectangle 149"/>
          <p:cNvSpPr>
            <a:spLocks noChangeArrowheads="1"/>
          </p:cNvSpPr>
          <p:nvPr/>
        </p:nvSpPr>
        <p:spPr bwMode="auto">
          <a:xfrm>
            <a:off x="7321101" y="3564471"/>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100	.0</a:t>
            </a:r>
            <a:endParaRPr kumimoji="0" lang="en-US" sz="1600" b="0" dirty="0">
              <a:solidFill>
                <a:schemeClr val="tx1"/>
              </a:solidFill>
              <a:latin typeface="Times New Roman" pitchFamily="18" charset="0"/>
              <a:cs typeface="Times New Roman" pitchFamily="18" charset="0"/>
            </a:endParaRPr>
          </a:p>
        </p:txBody>
      </p:sp>
      <p:sp>
        <p:nvSpPr>
          <p:cNvPr id="59" name="Rectangle 150"/>
          <p:cNvSpPr>
            <a:spLocks noChangeArrowheads="1"/>
          </p:cNvSpPr>
          <p:nvPr/>
        </p:nvSpPr>
        <p:spPr bwMode="auto">
          <a:xfrm>
            <a:off x="7321101" y="3818471"/>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103.3</a:t>
            </a:r>
            <a:endParaRPr kumimoji="0" lang="en-US" sz="1600" b="0" dirty="0">
              <a:solidFill>
                <a:schemeClr val="tx1"/>
              </a:solidFill>
              <a:latin typeface="Times New Roman" pitchFamily="18" charset="0"/>
              <a:cs typeface="Times New Roman" pitchFamily="18" charset="0"/>
            </a:endParaRPr>
          </a:p>
        </p:txBody>
      </p:sp>
      <p:sp>
        <p:nvSpPr>
          <p:cNvPr id="60" name="Rectangle 151"/>
          <p:cNvSpPr>
            <a:spLocks noChangeArrowheads="1"/>
          </p:cNvSpPr>
          <p:nvPr/>
        </p:nvSpPr>
        <p:spPr bwMode="auto">
          <a:xfrm>
            <a:off x="4486147" y="330430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2004</a:t>
            </a:r>
            <a:endParaRPr kumimoji="0" lang="en-US" sz="1600" b="0">
              <a:solidFill>
                <a:schemeClr val="tx1"/>
              </a:solidFill>
              <a:latin typeface="Times New Roman" pitchFamily="18" charset="0"/>
              <a:cs typeface="Times New Roman" pitchFamily="18" charset="0"/>
            </a:endParaRPr>
          </a:p>
        </p:txBody>
      </p:sp>
      <p:sp>
        <p:nvSpPr>
          <p:cNvPr id="61" name="Rectangle 152"/>
          <p:cNvSpPr>
            <a:spLocks noChangeArrowheads="1"/>
          </p:cNvSpPr>
          <p:nvPr/>
        </p:nvSpPr>
        <p:spPr bwMode="auto">
          <a:xfrm>
            <a:off x="5341114" y="3312058"/>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188.9</a:t>
            </a:r>
            <a:endParaRPr kumimoji="0" lang="en-US" sz="1600" b="0">
              <a:solidFill>
                <a:schemeClr val="tx1"/>
              </a:solidFill>
              <a:latin typeface="Times New Roman" pitchFamily="18" charset="0"/>
              <a:cs typeface="Times New Roman" pitchFamily="18" charset="0"/>
            </a:endParaRPr>
          </a:p>
        </p:txBody>
      </p:sp>
      <p:sp>
        <p:nvSpPr>
          <p:cNvPr id="62" name="Rectangle 153"/>
          <p:cNvSpPr>
            <a:spLocks noChangeArrowheads="1"/>
          </p:cNvSpPr>
          <p:nvPr/>
        </p:nvSpPr>
        <p:spPr bwMode="auto">
          <a:xfrm>
            <a:off x="6486871" y="3312058"/>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2.7</a:t>
            </a:r>
            <a:endParaRPr kumimoji="0" lang="en-US" sz="1600" b="0">
              <a:solidFill>
                <a:schemeClr val="tx1"/>
              </a:solidFill>
              <a:latin typeface="Times New Roman" pitchFamily="18" charset="0"/>
              <a:cs typeface="Times New Roman" pitchFamily="18" charset="0"/>
            </a:endParaRPr>
          </a:p>
        </p:txBody>
      </p:sp>
      <p:sp>
        <p:nvSpPr>
          <p:cNvPr id="63" name="Rectangle 154"/>
          <p:cNvSpPr>
            <a:spLocks noChangeArrowheads="1"/>
          </p:cNvSpPr>
          <p:nvPr/>
        </p:nvSpPr>
        <p:spPr bwMode="auto">
          <a:xfrm>
            <a:off x="8419878" y="3366301"/>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2.8</a:t>
            </a:r>
            <a:endParaRPr kumimoji="0" lang="en-US" sz="1600" b="0" dirty="0">
              <a:solidFill>
                <a:schemeClr val="tx1"/>
              </a:solidFill>
              <a:latin typeface="Times New Roman" pitchFamily="18" charset="0"/>
              <a:cs typeface="Times New Roman" pitchFamily="18" charset="0"/>
            </a:endParaRPr>
          </a:p>
        </p:txBody>
      </p:sp>
      <p:sp>
        <p:nvSpPr>
          <p:cNvPr id="64" name="Rectangle 155"/>
          <p:cNvSpPr>
            <a:spLocks noChangeArrowheads="1"/>
          </p:cNvSpPr>
          <p:nvPr/>
        </p:nvSpPr>
        <p:spPr bwMode="auto">
          <a:xfrm>
            <a:off x="7423693" y="3312058"/>
            <a:ext cx="359073"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96.8</a:t>
            </a:r>
            <a:endParaRPr kumimoji="0" lang="en-US" sz="1600" b="0" dirty="0">
              <a:solidFill>
                <a:schemeClr val="tx1"/>
              </a:solidFill>
              <a:latin typeface="Times New Roman" pitchFamily="18" charset="0"/>
              <a:cs typeface="Times New Roman" pitchFamily="18" charset="0"/>
            </a:endParaRPr>
          </a:p>
        </p:txBody>
      </p:sp>
      <p:sp>
        <p:nvSpPr>
          <p:cNvPr id="65" name="Rectangle 141"/>
          <p:cNvSpPr>
            <a:spLocks noChangeArrowheads="1"/>
          </p:cNvSpPr>
          <p:nvPr/>
        </p:nvSpPr>
        <p:spPr bwMode="auto">
          <a:xfrm>
            <a:off x="4486147" y="4037734"/>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2007</a:t>
            </a:r>
            <a:endParaRPr kumimoji="0" lang="en-US" sz="1600" b="0">
              <a:solidFill>
                <a:schemeClr val="tx1"/>
              </a:solidFill>
              <a:latin typeface="Times New Roman" pitchFamily="18" charset="0"/>
              <a:cs typeface="Times New Roman" pitchFamily="18" charset="0"/>
            </a:endParaRPr>
          </a:p>
        </p:txBody>
      </p:sp>
      <p:sp>
        <p:nvSpPr>
          <p:cNvPr id="66" name="Rectangle 142"/>
          <p:cNvSpPr>
            <a:spLocks noChangeArrowheads="1"/>
          </p:cNvSpPr>
          <p:nvPr/>
        </p:nvSpPr>
        <p:spPr bwMode="auto">
          <a:xfrm>
            <a:off x="4486147" y="4267922"/>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2008</a:t>
            </a:r>
            <a:endParaRPr kumimoji="0" lang="en-US" sz="1600" b="0" dirty="0">
              <a:solidFill>
                <a:schemeClr val="tx1"/>
              </a:solidFill>
              <a:latin typeface="Times New Roman" pitchFamily="18" charset="0"/>
              <a:cs typeface="Times New Roman" pitchFamily="18" charset="0"/>
            </a:endParaRPr>
          </a:p>
        </p:txBody>
      </p:sp>
      <p:sp>
        <p:nvSpPr>
          <p:cNvPr id="67" name="Rectangle 143"/>
          <p:cNvSpPr>
            <a:spLocks noChangeArrowheads="1"/>
          </p:cNvSpPr>
          <p:nvPr/>
        </p:nvSpPr>
        <p:spPr bwMode="auto">
          <a:xfrm>
            <a:off x="5341114" y="4047071"/>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207.3</a:t>
            </a:r>
            <a:endParaRPr kumimoji="0" lang="en-US" sz="1600" b="0">
              <a:solidFill>
                <a:schemeClr val="tx1"/>
              </a:solidFill>
              <a:latin typeface="Times New Roman" pitchFamily="18" charset="0"/>
              <a:cs typeface="Times New Roman" pitchFamily="18" charset="0"/>
            </a:endParaRPr>
          </a:p>
        </p:txBody>
      </p:sp>
      <p:sp>
        <p:nvSpPr>
          <p:cNvPr id="68" name="Rectangle 144"/>
          <p:cNvSpPr>
            <a:spLocks noChangeArrowheads="1"/>
          </p:cNvSpPr>
          <p:nvPr/>
        </p:nvSpPr>
        <p:spPr bwMode="auto">
          <a:xfrm>
            <a:off x="5341114" y="4270908"/>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215.3</a:t>
            </a:r>
            <a:endParaRPr kumimoji="0" lang="en-US" sz="1600" b="0">
              <a:solidFill>
                <a:schemeClr val="tx1"/>
              </a:solidFill>
              <a:latin typeface="Times New Roman" pitchFamily="18" charset="0"/>
              <a:cs typeface="Times New Roman" pitchFamily="18" charset="0"/>
            </a:endParaRPr>
          </a:p>
        </p:txBody>
      </p:sp>
      <p:sp>
        <p:nvSpPr>
          <p:cNvPr id="69" name="Rectangle 145"/>
          <p:cNvSpPr>
            <a:spLocks noChangeArrowheads="1"/>
          </p:cNvSpPr>
          <p:nvPr/>
        </p:nvSpPr>
        <p:spPr bwMode="auto">
          <a:xfrm>
            <a:off x="6474171" y="4047071"/>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latin typeface="Times New Roman" pitchFamily="18" charset="0"/>
                <a:cs typeface="Times New Roman" pitchFamily="18" charset="0"/>
              </a:rPr>
              <a:t>2.8</a:t>
            </a:r>
          </a:p>
        </p:txBody>
      </p:sp>
      <p:sp>
        <p:nvSpPr>
          <p:cNvPr id="70" name="Rectangle 146"/>
          <p:cNvSpPr>
            <a:spLocks noChangeArrowheads="1"/>
          </p:cNvSpPr>
          <p:nvPr/>
        </p:nvSpPr>
        <p:spPr bwMode="auto">
          <a:xfrm>
            <a:off x="6474171" y="4275671"/>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3.8</a:t>
            </a:r>
            <a:endParaRPr kumimoji="0" lang="en-US" sz="1600" b="0">
              <a:solidFill>
                <a:schemeClr val="tx1"/>
              </a:solidFill>
              <a:latin typeface="Times New Roman" pitchFamily="18" charset="0"/>
              <a:cs typeface="Times New Roman" pitchFamily="18" charset="0"/>
            </a:endParaRPr>
          </a:p>
        </p:txBody>
      </p:sp>
      <p:sp>
        <p:nvSpPr>
          <p:cNvPr id="71" name="Rectangle 147"/>
          <p:cNvSpPr>
            <a:spLocks noChangeArrowheads="1"/>
          </p:cNvSpPr>
          <p:nvPr/>
        </p:nvSpPr>
        <p:spPr bwMode="auto">
          <a:xfrm>
            <a:off x="8419878" y="4101314"/>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2.9</a:t>
            </a:r>
            <a:endParaRPr kumimoji="0" lang="en-US" sz="1600" b="0" dirty="0">
              <a:solidFill>
                <a:schemeClr val="tx1"/>
              </a:solidFill>
              <a:latin typeface="Times New Roman" pitchFamily="18" charset="0"/>
              <a:cs typeface="Times New Roman" pitchFamily="18" charset="0"/>
            </a:endParaRPr>
          </a:p>
        </p:txBody>
      </p:sp>
      <p:sp>
        <p:nvSpPr>
          <p:cNvPr id="72" name="Rectangle 148"/>
          <p:cNvSpPr>
            <a:spLocks noChangeArrowheads="1"/>
          </p:cNvSpPr>
          <p:nvPr/>
        </p:nvSpPr>
        <p:spPr bwMode="auto">
          <a:xfrm>
            <a:off x="8419878" y="4325151"/>
            <a:ext cx="25648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2.2</a:t>
            </a:r>
            <a:endParaRPr kumimoji="0" lang="en-US" sz="1600" b="0">
              <a:solidFill>
                <a:schemeClr val="tx1"/>
              </a:solidFill>
              <a:latin typeface="Times New Roman" pitchFamily="18" charset="0"/>
              <a:cs typeface="Times New Roman" pitchFamily="18" charset="0"/>
            </a:endParaRPr>
          </a:p>
        </p:txBody>
      </p:sp>
      <p:sp>
        <p:nvSpPr>
          <p:cNvPr id="73" name="Rectangle 149"/>
          <p:cNvSpPr>
            <a:spLocks noChangeArrowheads="1"/>
          </p:cNvSpPr>
          <p:nvPr/>
        </p:nvSpPr>
        <p:spPr bwMode="auto">
          <a:xfrm>
            <a:off x="7321101" y="4047071"/>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106.3</a:t>
            </a:r>
            <a:endParaRPr kumimoji="0" lang="en-US" sz="1600" b="0" dirty="0">
              <a:solidFill>
                <a:schemeClr val="tx1"/>
              </a:solidFill>
              <a:latin typeface="Times New Roman" pitchFamily="18" charset="0"/>
              <a:cs typeface="Times New Roman" pitchFamily="18" charset="0"/>
            </a:endParaRPr>
          </a:p>
        </p:txBody>
      </p:sp>
      <p:sp>
        <p:nvSpPr>
          <p:cNvPr id="74" name="Rectangle 150"/>
          <p:cNvSpPr>
            <a:spLocks noChangeArrowheads="1"/>
          </p:cNvSpPr>
          <p:nvPr/>
        </p:nvSpPr>
        <p:spPr bwMode="auto">
          <a:xfrm>
            <a:off x="7321101" y="4275671"/>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108.6</a:t>
            </a:r>
            <a:endParaRPr kumimoji="0" lang="en-US" sz="1600" b="0" dirty="0">
              <a:solidFill>
                <a:schemeClr val="tx1"/>
              </a:solidFill>
              <a:latin typeface="Times New Roman" pitchFamily="18" charset="0"/>
              <a:cs typeface="Times New Roman" pitchFamily="18" charset="0"/>
            </a:endParaRPr>
          </a:p>
        </p:txBody>
      </p:sp>
      <p:sp>
        <p:nvSpPr>
          <p:cNvPr id="75" name="Rectangle 103"/>
          <p:cNvSpPr>
            <a:spLocks noChangeArrowheads="1"/>
          </p:cNvSpPr>
          <p:nvPr/>
        </p:nvSpPr>
        <p:spPr bwMode="auto">
          <a:xfrm>
            <a:off x="8374371" y="1851975"/>
            <a:ext cx="309379" cy="246221"/>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b="0" dirty="0" smtClean="0">
                <a:solidFill>
                  <a:srgbClr val="000000"/>
                </a:solidFill>
                <a:latin typeface="Times New Roman" pitchFamily="18" charset="0"/>
                <a:cs typeface="Times New Roman" pitchFamily="18" charset="0"/>
              </a:rPr>
              <a:t>rate</a:t>
            </a:r>
            <a:endParaRPr kumimoji="0" lang="en-US" sz="1600" b="0" dirty="0">
              <a:solidFill>
                <a:schemeClr val="tx1"/>
              </a:solidFill>
              <a:latin typeface="Times New Roman" pitchFamily="18" charset="0"/>
              <a:cs typeface="Times New Roman" pitchFamily="18" charset="0"/>
            </a:endParaRPr>
          </a:p>
        </p:txBody>
      </p:sp>
      <p:sp>
        <p:nvSpPr>
          <p:cNvPr id="76" name="Rectangle 82"/>
          <p:cNvSpPr>
            <a:spLocks noChangeArrowheads="1"/>
          </p:cNvSpPr>
          <p:nvPr/>
        </p:nvSpPr>
        <p:spPr bwMode="auto">
          <a:xfrm>
            <a:off x="7296740" y="1859376"/>
            <a:ext cx="69249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deflator </a:t>
            </a:r>
            <a:endParaRPr kumimoji="0" lang="en-US" sz="1600" b="0" dirty="0">
              <a:solidFill>
                <a:srgbClr val="000000"/>
              </a:solidFill>
              <a:latin typeface="Times New Roman" pitchFamily="18" charset="0"/>
              <a:cs typeface="Times New Roman" pitchFamily="18" charset="0"/>
            </a:endParaRPr>
          </a:p>
        </p:txBody>
      </p:sp>
      <p:sp>
        <p:nvSpPr>
          <p:cNvPr id="77" name="Rectangle 107"/>
          <p:cNvSpPr>
            <a:spLocks noChangeArrowheads="1"/>
          </p:cNvSpPr>
          <p:nvPr/>
        </p:nvSpPr>
        <p:spPr bwMode="auto">
          <a:xfrm>
            <a:off x="6474890" y="1872951"/>
            <a:ext cx="36067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rate </a:t>
            </a:r>
            <a:endParaRPr kumimoji="0" lang="en-US" sz="1600" b="0" dirty="0">
              <a:solidFill>
                <a:srgbClr val="000000"/>
              </a:solidFill>
              <a:latin typeface="Times New Roman" pitchFamily="18" charset="0"/>
              <a:cs typeface="Times New Roman" pitchFamily="18" charset="0"/>
            </a:endParaRPr>
          </a:p>
        </p:txBody>
      </p:sp>
      <p:cxnSp>
        <p:nvCxnSpPr>
          <p:cNvPr id="78" name="Straight Connector 77"/>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79" name="Text Box 10"/>
          <p:cNvSpPr txBox="1">
            <a:spLocks noChangeArrowheads="1"/>
          </p:cNvSpPr>
          <p:nvPr/>
        </p:nvSpPr>
        <p:spPr bwMode="auto">
          <a:xfrm>
            <a:off x="152831" y="2646920"/>
            <a:ext cx="3892227" cy="147732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Even though the CPI and the GDP deflator are based on different market baskets and procedures, they yield similar estimates of the rate of inflation.</a:t>
            </a:r>
          </a:p>
        </p:txBody>
      </p:sp>
      <p:sp>
        <p:nvSpPr>
          <p:cNvPr id="81" name="Rectangle 110"/>
          <p:cNvSpPr>
            <a:spLocks noChangeArrowheads="1"/>
          </p:cNvSpPr>
          <p:nvPr/>
        </p:nvSpPr>
        <p:spPr bwMode="auto">
          <a:xfrm>
            <a:off x="4421012" y="5639484"/>
            <a:ext cx="2170113" cy="214312"/>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lang="en-US" sz="1000">
                <a:latin typeface="Times New Roman" pitchFamily="18" charset="0"/>
                <a:cs typeface="Times New Roman" pitchFamily="18" charset="0"/>
              </a:rPr>
              <a:t>Source:  </a:t>
            </a:r>
            <a:r>
              <a:rPr lang="en-US" sz="1000" b="0">
                <a:latin typeface="Times New Roman" pitchFamily="18" charset="0"/>
                <a:cs typeface="Times New Roman" pitchFamily="18" charset="0"/>
              </a:rPr>
              <a:t>http://www.economagic.com.</a:t>
            </a:r>
          </a:p>
        </p:txBody>
      </p:sp>
    </p:spTree>
    <p:extLst>
      <p:ext uri="{BB962C8B-B14F-4D97-AF65-F5344CB8AC3E}">
        <p14:creationId xmlns:p14="http://schemas.microsoft.com/office/powerpoint/2010/main" val="302259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randombar(horizontal)">
                                      <p:cBhvr>
                                        <p:cTn id="7"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193" y="1580826"/>
            <a:ext cx="8932985" cy="432402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p:nvGrpSpPr>
        <p:grpSpPr>
          <a:xfrm>
            <a:off x="1557580" y="2518493"/>
            <a:ext cx="6230318" cy="1173199"/>
            <a:chOff x="1557580" y="2518493"/>
            <a:chExt cx="6230318" cy="1173199"/>
          </a:xfrm>
        </p:grpSpPr>
        <p:sp>
          <p:nvSpPr>
            <p:cNvPr id="4" name="Rounded Rectangle 3"/>
            <p:cNvSpPr/>
            <p:nvPr/>
          </p:nvSpPr>
          <p:spPr>
            <a:xfrm>
              <a:off x="1557580" y="2518493"/>
              <a:ext cx="6230318" cy="1173199"/>
            </a:xfrm>
            <a:prstGeom prst="roundRect">
              <a:avLst/>
            </a:prstGeom>
            <a:solidFill>
              <a:schemeClr val="tx1">
                <a:lumMod val="50000"/>
                <a:lumOff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 Box 4"/>
            <p:cNvSpPr txBox="1">
              <a:spLocks noChangeArrowheads="1"/>
            </p:cNvSpPr>
            <p:nvPr/>
          </p:nvSpPr>
          <p:spPr bwMode="auto">
            <a:xfrm>
              <a:off x="1630367" y="2891353"/>
              <a:ext cx="1811714" cy="461665"/>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b="0" i="1" dirty="0">
                  <a:solidFill>
                    <a:schemeClr val="bg1"/>
                  </a:solidFill>
                  <a:latin typeface="Times New Roman" pitchFamily="18" charset="0"/>
                  <a:cs typeface="Times New Roman" pitchFamily="18" charset="0"/>
                </a:rPr>
                <a:t>Real GDP</a:t>
              </a:r>
              <a:r>
                <a:rPr lang="en-US" sz="2400" b="0" i="1" baseline="-25000" dirty="0">
                  <a:solidFill>
                    <a:schemeClr val="bg1"/>
                  </a:solidFill>
                  <a:latin typeface="Times New Roman" pitchFamily="18" charset="0"/>
                  <a:cs typeface="Times New Roman" pitchFamily="18" charset="0"/>
                </a:rPr>
                <a:t>2</a:t>
              </a:r>
              <a:r>
                <a:rPr lang="en-US" sz="2400" b="0" i="1" dirty="0">
                  <a:solidFill>
                    <a:schemeClr val="bg1"/>
                  </a:solidFill>
                  <a:latin typeface="Times New Roman" pitchFamily="18" charset="0"/>
                  <a:cs typeface="Times New Roman" pitchFamily="18" charset="0"/>
                </a:rPr>
                <a:t> </a:t>
              </a:r>
              <a:r>
                <a:rPr lang="en-US" sz="2400" b="1" i="1" dirty="0">
                  <a:solidFill>
                    <a:schemeClr val="bg1"/>
                  </a:solidFill>
                  <a:latin typeface="Times New Roman" pitchFamily="18" charset="0"/>
                  <a:cs typeface="Times New Roman" pitchFamily="18" charset="0"/>
                </a:rPr>
                <a:t>=</a:t>
              </a:r>
            </a:p>
          </p:txBody>
        </p:sp>
      </p:grpSp>
      <p:sp>
        <p:nvSpPr>
          <p:cNvPr id="3" name="Content Placeholder 2"/>
          <p:cNvSpPr>
            <a:spLocks noGrp="1"/>
          </p:cNvSpPr>
          <p:nvPr>
            <p:ph idx="1"/>
          </p:nvPr>
        </p:nvSpPr>
        <p:spPr>
          <a:xfrm>
            <a:off x="140675" y="1603958"/>
            <a:ext cx="8801847" cy="3746687"/>
          </a:xfrm>
        </p:spPr>
        <p:txBody>
          <a:bodyPr/>
          <a:lstStyle/>
          <a:p>
            <a:r>
              <a:rPr lang="en-US" sz="2400" dirty="0">
                <a:solidFill>
                  <a:srgbClr val="32302A"/>
                </a:solidFill>
              </a:rPr>
              <a:t>The formula for converting nominal GDP </a:t>
            </a:r>
            <a:r>
              <a:rPr lang="en-US" sz="2400" dirty="0" smtClean="0">
                <a:solidFill>
                  <a:srgbClr val="32302A"/>
                </a:solidFill>
              </a:rPr>
              <a:t>into </a:t>
            </a:r>
            <a:r>
              <a:rPr lang="en-US" sz="2400" dirty="0">
                <a:solidFill>
                  <a:srgbClr val="32302A"/>
                </a:solidFill>
              </a:rPr>
              <a:t>real GDP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a:t>
            </a:r>
            <a:r>
              <a:rPr lang="en-US" sz="2400" dirty="0">
                <a:solidFill>
                  <a:srgbClr val="32302A"/>
                </a:solidFill>
              </a:rPr>
              <a:t>in period 1 prices) is: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
            </a:r>
            <a:br>
              <a:rPr lang="en-US" sz="2400" dirty="0" smtClean="0">
                <a:solidFill>
                  <a:srgbClr val="32302A"/>
                </a:solidFill>
              </a:rPr>
            </a:br>
            <a:r>
              <a:rPr lang="en-US" sz="2400" dirty="0" smtClean="0">
                <a:solidFill>
                  <a:srgbClr val="32302A"/>
                </a:solidFill>
              </a:rPr>
              <a:t/>
            </a:r>
            <a:br>
              <a:rPr lang="en-US" sz="2400" dirty="0" smtClean="0">
                <a:solidFill>
                  <a:srgbClr val="32302A"/>
                </a:solidFill>
              </a:rPr>
            </a:br>
            <a:r>
              <a:rPr lang="en-US" sz="2400" dirty="0" smtClean="0">
                <a:solidFill>
                  <a:srgbClr val="32302A"/>
                </a:solidFill>
              </a:rPr>
              <a:t/>
            </a:r>
            <a:br>
              <a:rPr lang="en-US" sz="2400" dirty="0" smtClean="0">
                <a:solidFill>
                  <a:srgbClr val="32302A"/>
                </a:solidFill>
              </a:rPr>
            </a:br>
            <a:endParaRPr lang="en-US" sz="2400" dirty="0" smtClean="0">
              <a:solidFill>
                <a:srgbClr val="32302A"/>
              </a:solidFill>
            </a:endParaRPr>
          </a:p>
          <a:p>
            <a:r>
              <a:rPr lang="en-US" sz="2400" dirty="0">
                <a:solidFill>
                  <a:srgbClr val="32302A"/>
                </a:solidFill>
              </a:rPr>
              <a:t>Data on both money (nominal) GDP and </a:t>
            </a:r>
            <a:r>
              <a:rPr lang="en-US" sz="2400" dirty="0" smtClean="0">
                <a:solidFill>
                  <a:srgbClr val="32302A"/>
                </a:solidFill>
              </a:rPr>
              <a:t>price </a:t>
            </a:r>
            <a:r>
              <a:rPr lang="en-US" sz="2400" dirty="0">
                <a:solidFill>
                  <a:srgbClr val="32302A"/>
                </a:solidFill>
              </a:rPr>
              <a:t>changes are essential for meaningful comparisons of output between two time periods</a:t>
            </a:r>
            <a:r>
              <a:rPr lang="en-US" sz="2400" dirty="0" smtClean="0">
                <a:solidFill>
                  <a:srgbClr val="32302A"/>
                </a:solidFill>
              </a:rPr>
              <a:t>.</a:t>
            </a:r>
            <a:endParaRPr lang="en-US" sz="2400" dirty="0">
              <a:solidFill>
                <a:srgbClr val="32302A"/>
              </a:solidFill>
            </a:endParaRPr>
          </a:p>
        </p:txBody>
      </p:sp>
      <p:sp>
        <p:nvSpPr>
          <p:cNvPr id="2" name="Title 1"/>
          <p:cNvSpPr>
            <a:spLocks noGrp="1"/>
          </p:cNvSpPr>
          <p:nvPr>
            <p:ph type="title"/>
          </p:nvPr>
        </p:nvSpPr>
        <p:spPr>
          <a:xfrm>
            <a:off x="119569" y="162738"/>
            <a:ext cx="8904855" cy="1216611"/>
          </a:xfrm>
        </p:spPr>
        <p:txBody>
          <a:bodyPr/>
          <a:lstStyle/>
          <a:p>
            <a:r>
              <a:rPr lang="en-US" dirty="0"/>
              <a:t>Using the GDP Deflator </a:t>
            </a:r>
            <a:br>
              <a:rPr lang="en-US" dirty="0"/>
            </a:br>
            <a:r>
              <a:rPr lang="en-US" dirty="0"/>
              <a:t>to Derive Real GDP</a:t>
            </a:r>
          </a:p>
        </p:txBody>
      </p:sp>
      <p:sp>
        <p:nvSpPr>
          <p:cNvPr id="27" name="Text Box 14"/>
          <p:cNvSpPr txBox="1">
            <a:spLocks noChangeArrowheads="1"/>
          </p:cNvSpPr>
          <p:nvPr/>
        </p:nvSpPr>
        <p:spPr bwMode="auto">
          <a:xfrm>
            <a:off x="3377454" y="2891353"/>
            <a:ext cx="2210862" cy="461665"/>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i="1" dirty="0" smtClean="0">
                <a:solidFill>
                  <a:schemeClr val="bg1"/>
                </a:solidFill>
                <a:latin typeface="Times New Roman" pitchFamily="18" charset="0"/>
                <a:cs typeface="Times New Roman" pitchFamily="18" charset="0"/>
              </a:rPr>
              <a:t>Nominal </a:t>
            </a:r>
            <a:r>
              <a:rPr lang="en-US" sz="2400" i="1" dirty="0">
                <a:solidFill>
                  <a:schemeClr val="bg1"/>
                </a:solidFill>
                <a:latin typeface="Times New Roman" pitchFamily="18" charset="0"/>
                <a:cs typeface="Times New Roman" pitchFamily="18" charset="0"/>
              </a:rPr>
              <a:t>GDP</a:t>
            </a:r>
            <a:r>
              <a:rPr lang="en-US" sz="2400" i="1" baseline="-25000" dirty="0">
                <a:solidFill>
                  <a:schemeClr val="bg1"/>
                </a:solidFill>
                <a:latin typeface="Times New Roman" pitchFamily="18" charset="0"/>
                <a:cs typeface="Times New Roman" pitchFamily="18" charset="0"/>
              </a:rPr>
              <a:t>2</a:t>
            </a:r>
            <a:r>
              <a:rPr lang="en-US" sz="2400" i="1" dirty="0">
                <a:solidFill>
                  <a:schemeClr val="bg1"/>
                </a:solidFill>
                <a:latin typeface="Times New Roman" pitchFamily="18" charset="0"/>
                <a:cs typeface="Times New Roman" pitchFamily="18" charset="0"/>
              </a:rPr>
              <a:t>  </a:t>
            </a:r>
          </a:p>
        </p:txBody>
      </p:sp>
      <p:sp>
        <p:nvSpPr>
          <p:cNvPr id="28" name="Text Box 17"/>
          <p:cNvSpPr txBox="1">
            <a:spLocks noChangeArrowheads="1"/>
          </p:cNvSpPr>
          <p:nvPr/>
        </p:nvSpPr>
        <p:spPr bwMode="auto">
          <a:xfrm>
            <a:off x="5373612" y="2852608"/>
            <a:ext cx="320922" cy="461665"/>
          </a:xfrm>
          <a:prstGeom prst="rect">
            <a:avLst/>
          </a:prstGeom>
          <a:noFill/>
          <a:ln w="12700">
            <a:noFill/>
            <a:miter lim="800000"/>
            <a:headEnd/>
            <a:tailEnd/>
          </a:ln>
        </p:spPr>
        <p:txBody>
          <a:bodyPr wrap="none">
            <a:prstTxWarp prst="textNoShape">
              <a:avLst/>
            </a:prstTxWarp>
            <a:spAutoFit/>
          </a:bodyPr>
          <a:lstStyle/>
          <a:p>
            <a:r>
              <a:rPr lang="en-US" sz="2400" i="1" dirty="0">
                <a:solidFill>
                  <a:schemeClr val="bg1"/>
                </a:solidFill>
                <a:latin typeface="Times New Roman" pitchFamily="18" charset="0"/>
                <a:cs typeface="Times New Roman" pitchFamily="18" charset="0"/>
              </a:rPr>
              <a:t>x</a:t>
            </a:r>
            <a:endParaRPr lang="en-US" sz="1600" i="1" dirty="0">
              <a:solidFill>
                <a:schemeClr val="bg1"/>
              </a:solidFill>
              <a:latin typeface="Times New Roman" pitchFamily="18" charset="0"/>
              <a:cs typeface="Times New Roman" pitchFamily="18" charset="0"/>
            </a:endParaRPr>
          </a:p>
        </p:txBody>
      </p:sp>
      <p:grpSp>
        <p:nvGrpSpPr>
          <p:cNvPr id="34" name="Group 8"/>
          <p:cNvGrpSpPr>
            <a:grpSpLocks/>
          </p:cNvGrpSpPr>
          <p:nvPr/>
        </p:nvGrpSpPr>
        <p:grpSpPr bwMode="auto">
          <a:xfrm>
            <a:off x="5712199" y="2714197"/>
            <a:ext cx="1924050" cy="815975"/>
            <a:chOff x="3700" y="1098"/>
            <a:chExt cx="1212" cy="514"/>
          </a:xfrm>
        </p:grpSpPr>
        <p:sp>
          <p:nvSpPr>
            <p:cNvPr id="35" name="Text Box 9"/>
            <p:cNvSpPr txBox="1">
              <a:spLocks noChangeArrowheads="1"/>
            </p:cNvSpPr>
            <p:nvPr/>
          </p:nvSpPr>
          <p:spPr bwMode="auto">
            <a:xfrm>
              <a:off x="3702" y="1098"/>
              <a:ext cx="1087" cy="252"/>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000" b="0" i="1" dirty="0">
                  <a:solidFill>
                    <a:schemeClr val="bg1"/>
                  </a:solidFill>
                  <a:latin typeface="Times New Roman" pitchFamily="18" charset="0"/>
                  <a:cs typeface="Times New Roman" pitchFamily="18" charset="0"/>
                </a:rPr>
                <a:t>GDP Deflator</a:t>
              </a:r>
              <a:r>
                <a:rPr lang="en-US" sz="2000" b="0" i="1" baseline="-25000" dirty="0">
                  <a:solidFill>
                    <a:schemeClr val="bg1"/>
                  </a:solidFill>
                  <a:latin typeface="Times New Roman" pitchFamily="18" charset="0"/>
                  <a:cs typeface="Times New Roman" pitchFamily="18" charset="0"/>
                </a:rPr>
                <a:t>1</a:t>
              </a:r>
              <a:endParaRPr lang="en-US" sz="2000" b="0" i="1" dirty="0">
                <a:solidFill>
                  <a:schemeClr val="bg1"/>
                </a:solidFill>
                <a:latin typeface="Times New Roman" pitchFamily="18" charset="0"/>
                <a:cs typeface="Times New Roman" pitchFamily="18" charset="0"/>
              </a:endParaRPr>
            </a:p>
          </p:txBody>
        </p:sp>
        <p:sp>
          <p:nvSpPr>
            <p:cNvPr id="36" name="Text Box 10"/>
            <p:cNvSpPr txBox="1">
              <a:spLocks noChangeArrowheads="1"/>
            </p:cNvSpPr>
            <p:nvPr/>
          </p:nvSpPr>
          <p:spPr bwMode="auto">
            <a:xfrm>
              <a:off x="3700" y="1360"/>
              <a:ext cx="1087" cy="252"/>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000" b="0" i="1" dirty="0">
                  <a:solidFill>
                    <a:schemeClr val="bg1"/>
                  </a:solidFill>
                  <a:latin typeface="Times New Roman" pitchFamily="18" charset="0"/>
                  <a:cs typeface="Times New Roman" pitchFamily="18" charset="0"/>
                </a:rPr>
                <a:t>GDP Deflator</a:t>
              </a:r>
              <a:r>
                <a:rPr lang="en-US" sz="2000" b="0" i="1" baseline="-25000" dirty="0">
                  <a:solidFill>
                    <a:schemeClr val="bg1"/>
                  </a:solidFill>
                  <a:latin typeface="Times New Roman" pitchFamily="18" charset="0"/>
                  <a:cs typeface="Times New Roman" pitchFamily="18" charset="0"/>
                </a:rPr>
                <a:t>2</a:t>
              </a:r>
              <a:endParaRPr lang="en-US" sz="2000" b="0" i="1" dirty="0">
                <a:solidFill>
                  <a:schemeClr val="bg1"/>
                </a:solidFill>
                <a:latin typeface="Times New Roman" pitchFamily="18" charset="0"/>
                <a:cs typeface="Times New Roman" pitchFamily="18" charset="0"/>
              </a:endParaRPr>
            </a:p>
          </p:txBody>
        </p:sp>
        <p:sp>
          <p:nvSpPr>
            <p:cNvPr id="37" name="Line 11"/>
            <p:cNvSpPr>
              <a:spLocks noChangeShapeType="1"/>
            </p:cNvSpPr>
            <p:nvPr/>
          </p:nvSpPr>
          <p:spPr bwMode="auto">
            <a:xfrm>
              <a:off x="3712" y="1360"/>
              <a:ext cx="1200" cy="0"/>
            </a:xfrm>
            <a:prstGeom prst="line">
              <a:avLst/>
            </a:prstGeom>
            <a:noFill/>
            <a:ln w="22225">
              <a:solidFill>
                <a:schemeClr val="bg1"/>
              </a:solidFill>
              <a:round/>
              <a:headEnd/>
              <a:tailEnd type="none" w="lg" len="lg"/>
            </a:ln>
          </p:spPr>
          <p:txBody>
            <a:bodyPr>
              <a:prstTxWarp prst="textNoShape">
                <a:avLst/>
              </a:prstTxWarp>
              <a:spAutoFit/>
            </a:bodyPr>
            <a:lstStyle/>
            <a:p>
              <a:endParaRPr lang="en-US" sz="1600">
                <a:solidFill>
                  <a:schemeClr val="bg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046439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par>
                          <p:cTn id="12" fill="hold">
                            <p:stCondLst>
                              <p:cond delay="1000"/>
                            </p:stCondLst>
                            <p:childTnLst>
                              <p:par>
                                <p:cTn id="13" presetID="17" presetClass="entr" presetSubtype="8"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p:cTn id="15" dur="500" fill="hold"/>
                                        <p:tgtEl>
                                          <p:spTgt spid="27"/>
                                        </p:tgtEl>
                                        <p:attrNameLst>
                                          <p:attrName>ppt_x</p:attrName>
                                        </p:attrNameLst>
                                      </p:cBhvr>
                                      <p:tavLst>
                                        <p:tav tm="0">
                                          <p:val>
                                            <p:strVal val="#ppt_x-#ppt_w/2"/>
                                          </p:val>
                                        </p:tav>
                                        <p:tav tm="100000">
                                          <p:val>
                                            <p:strVal val="#ppt_x"/>
                                          </p:val>
                                        </p:tav>
                                      </p:tavLst>
                                    </p:anim>
                                    <p:anim calcmode="lin" valueType="num">
                                      <p:cBhvr>
                                        <p:cTn id="16" dur="500" fill="hold"/>
                                        <p:tgtEl>
                                          <p:spTgt spid="27"/>
                                        </p:tgtEl>
                                        <p:attrNameLst>
                                          <p:attrName>ppt_y</p:attrName>
                                        </p:attrNameLst>
                                      </p:cBhvr>
                                      <p:tavLst>
                                        <p:tav tm="0">
                                          <p:val>
                                            <p:strVal val="#ppt_y"/>
                                          </p:val>
                                        </p:tav>
                                        <p:tav tm="100000">
                                          <p:val>
                                            <p:strVal val="#ppt_y"/>
                                          </p:val>
                                        </p:tav>
                                      </p:tavLst>
                                    </p:anim>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23" presetClass="entr" presetSubtype="288"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ppt_w</p:attrName>
                                        </p:attrNameLst>
                                      </p:cBhvr>
                                      <p:tavLst>
                                        <p:tav tm="0">
                                          <p:val>
                                            <p:strVal val="4/3*#ppt_w"/>
                                          </p:val>
                                        </p:tav>
                                        <p:tav tm="100000">
                                          <p:val>
                                            <p:strVal val="#ppt_w"/>
                                          </p:val>
                                        </p:tav>
                                      </p:tavLst>
                                    </p:anim>
                                    <p:anim calcmode="lin" valueType="num">
                                      <p:cBhvr>
                                        <p:cTn id="23" dur="500" fill="hold"/>
                                        <p:tgtEl>
                                          <p:spTgt spid="28"/>
                                        </p:tgtEl>
                                        <p:attrNameLst>
                                          <p:attrName>ppt_h</p:attrName>
                                        </p:attrNameLst>
                                      </p:cBhvr>
                                      <p:tavLst>
                                        <p:tav tm="0">
                                          <p:val>
                                            <p:strVal val="4/3*#ppt_h"/>
                                          </p:val>
                                        </p:tav>
                                        <p:tav tm="100000">
                                          <p:val>
                                            <p:strVal val="#ppt_h"/>
                                          </p:val>
                                        </p:tav>
                                      </p:tavLst>
                                    </p:anim>
                                  </p:childTnLst>
                                </p:cTn>
                              </p:par>
                            </p:childTnLst>
                          </p:cTn>
                        </p:par>
                        <p:par>
                          <p:cTn id="24" fill="hold">
                            <p:stCondLst>
                              <p:cond delay="2000"/>
                            </p:stCondLst>
                            <p:childTnLst>
                              <p:par>
                                <p:cTn id="25" presetID="12" presetClass="entr" presetSubtype="8" fill="hold"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slide(fromLeft)">
                                      <p:cBhvr>
                                        <p:cTn id="27" dur="500"/>
                                        <p:tgtEl>
                                          <p:spTgt spid="34"/>
                                        </p:tgtEl>
                                      </p:cBhvr>
                                    </p:animEffect>
                                  </p:childTnLst>
                                </p:cTn>
                              </p:par>
                            </p:childTnLst>
                          </p:cTn>
                        </p:par>
                        <p:par>
                          <p:cTn id="28" fill="hold">
                            <p:stCondLst>
                              <p:cond delay="2500"/>
                            </p:stCondLst>
                            <p:childTnLst>
                              <p:par>
                                <p:cTn id="29" presetID="14" presetClass="entr" presetSubtype="10" fill="hold" nodeType="after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3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573078"/>
            <a:ext cx="8977930" cy="427871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2312"/>
            <a:ext cx="8904855" cy="1232535"/>
          </a:xfrm>
        </p:spPr>
        <p:txBody>
          <a:bodyPr/>
          <a:lstStyle/>
          <a:p>
            <a:r>
              <a:rPr lang="en-US" dirty="0"/>
              <a:t>Using the GDP Deflator </a:t>
            </a:r>
            <a:br>
              <a:rPr lang="en-US" dirty="0"/>
            </a:br>
            <a:r>
              <a:rPr lang="en-US" dirty="0"/>
              <a:t>to Derive Real GDP</a:t>
            </a:r>
          </a:p>
        </p:txBody>
      </p:sp>
      <p:sp>
        <p:nvSpPr>
          <p:cNvPr id="61" name="Text Box 10"/>
          <p:cNvSpPr txBox="1">
            <a:spLocks noChangeArrowheads="1"/>
          </p:cNvSpPr>
          <p:nvPr/>
        </p:nvSpPr>
        <p:spPr bwMode="auto">
          <a:xfrm>
            <a:off x="152831" y="2383454"/>
            <a:ext cx="3892227" cy="120032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Between 2005 and 2010, nominal GDP increased from $12,638 billion to $14,527 billion… an increase of </a:t>
            </a:r>
            <a:r>
              <a:rPr lang="en-US" sz="2000" dirty="0" err="1">
                <a:latin typeface="Times New Roman" pitchFamily="18" charset="0"/>
                <a:cs typeface="Times New Roman" pitchFamily="18" charset="0"/>
              </a:rPr>
              <a:t>of</a:t>
            </a:r>
            <a:r>
              <a:rPr lang="en-US" sz="2000" dirty="0">
                <a:latin typeface="Times New Roman" pitchFamily="18" charset="0"/>
                <a:cs typeface="Times New Roman" pitchFamily="18" charset="0"/>
              </a:rPr>
              <a:t> 14.9%.</a:t>
            </a:r>
          </a:p>
        </p:txBody>
      </p:sp>
      <p:sp>
        <p:nvSpPr>
          <p:cNvPr id="62" name="Text Box 17"/>
          <p:cNvSpPr txBox="1">
            <a:spLocks noChangeArrowheads="1"/>
          </p:cNvSpPr>
          <p:nvPr/>
        </p:nvSpPr>
        <p:spPr bwMode="auto">
          <a:xfrm>
            <a:off x="168705" y="3613182"/>
            <a:ext cx="3876353" cy="92333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But, when the 2010 GDP is deflated to account for price increases </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92" name="Straight Connector 91"/>
          <p:cNvCxnSpPr/>
          <p:nvPr/>
        </p:nvCxnSpPr>
        <p:spPr>
          <a:xfrm>
            <a:off x="4129560" y="1748611"/>
            <a:ext cx="23734" cy="3967033"/>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299152" y="4149003"/>
            <a:ext cx="3745906" cy="707886"/>
          </a:xfrm>
          <a:prstGeom prst="rect">
            <a:avLst/>
          </a:prstGeom>
        </p:spPr>
        <p:txBody>
          <a:bodyPr wrap="square">
            <a:spAutoFit/>
          </a:bodyPr>
          <a:lstStyle/>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we </a:t>
            </a:r>
            <a:r>
              <a:rPr lang="en-US" sz="2000" dirty="0">
                <a:latin typeface="Times New Roman" pitchFamily="18" charset="0"/>
                <a:cs typeface="Times New Roman" pitchFamily="18" charset="0"/>
              </a:rPr>
              <a:t>can see </a:t>
            </a:r>
            <a:r>
              <a:rPr lang="en-US" sz="2000" dirty="0" smtClean="0">
                <a:latin typeface="Times New Roman" pitchFamily="18" charset="0"/>
                <a:cs typeface="Times New Roman" pitchFamily="18" charset="0"/>
              </a:rPr>
              <a:t>that </a:t>
            </a:r>
            <a:r>
              <a:rPr lang="en-US" sz="2000" dirty="0">
                <a:latin typeface="Times New Roman" pitchFamily="18" charset="0"/>
                <a:cs typeface="Times New Roman" pitchFamily="18" charset="0"/>
              </a:rPr>
              <a:t>real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GDP </a:t>
            </a:r>
            <a:r>
              <a:rPr lang="en-US" sz="2000" dirty="0">
                <a:latin typeface="Times New Roman" pitchFamily="18" charset="0"/>
                <a:cs typeface="Times New Roman" pitchFamily="18" charset="0"/>
              </a:rPr>
              <a:t>increased by only 3.6%. </a:t>
            </a:r>
          </a:p>
        </p:txBody>
      </p:sp>
      <p:grpSp>
        <p:nvGrpSpPr>
          <p:cNvPr id="39" name="Group 41"/>
          <p:cNvGrpSpPr>
            <a:grpSpLocks/>
          </p:cNvGrpSpPr>
          <p:nvPr/>
        </p:nvGrpSpPr>
        <p:grpSpPr bwMode="auto">
          <a:xfrm>
            <a:off x="8063769" y="2418072"/>
            <a:ext cx="736601" cy="955676"/>
            <a:chOff x="4897" y="544"/>
            <a:chExt cx="464" cy="602"/>
          </a:xfrm>
        </p:grpSpPr>
        <p:sp>
          <p:nvSpPr>
            <p:cNvPr id="40" name="Rectangle 13"/>
            <p:cNvSpPr>
              <a:spLocks noChangeArrowheads="1"/>
            </p:cNvSpPr>
            <p:nvPr/>
          </p:nvSpPr>
          <p:spPr bwMode="auto">
            <a:xfrm>
              <a:off x="4964" y="544"/>
              <a:ext cx="291" cy="349"/>
            </a:xfrm>
            <a:prstGeom prst="rect">
              <a:avLst/>
            </a:prstGeom>
            <a:noFill/>
            <a:ln w="9525">
              <a:noFill/>
              <a:miter lim="800000"/>
              <a:headEnd/>
              <a:tailEnd/>
            </a:ln>
          </p:spPr>
          <p:txBody>
            <a:bodyPr wrap="none" lIns="0" tIns="0" rIns="0" bIns="0">
              <a:prstTxWarp prst="textNoShape">
                <a:avLst/>
              </a:prstTxWarp>
              <a:spAutoFit/>
            </a:bodyPr>
            <a:lstStyle/>
            <a:p>
              <a:r>
                <a:rPr kumimoji="0" lang="en-US" b="0" dirty="0" smtClean="0">
                  <a:solidFill>
                    <a:srgbClr val="000000"/>
                  </a:solidFill>
                  <a:latin typeface="Times New Roman" pitchFamily="18" charset="0"/>
                  <a:cs typeface="Times New Roman" pitchFamily="18" charset="0"/>
                </a:rPr>
                <a:t>Real</a:t>
              </a:r>
              <a:br>
                <a:rPr kumimoji="0" lang="en-US" b="0" dirty="0" smtClean="0">
                  <a:solidFill>
                    <a:srgbClr val="000000"/>
                  </a:solidFill>
                  <a:latin typeface="Times New Roman" pitchFamily="18" charset="0"/>
                  <a:cs typeface="Times New Roman" pitchFamily="18" charset="0"/>
                </a:rPr>
              </a:br>
              <a:r>
                <a:rPr kumimoji="0" lang="en-US" b="0" dirty="0" smtClean="0">
                  <a:solidFill>
                    <a:srgbClr val="000000"/>
                  </a:solidFill>
                  <a:latin typeface="Times New Roman" pitchFamily="18" charset="0"/>
                  <a:cs typeface="Times New Roman" pitchFamily="18" charset="0"/>
                </a:rPr>
                <a:t>GDP</a:t>
              </a:r>
              <a:endParaRPr kumimoji="0" lang="en-US" b="0" dirty="0">
                <a:solidFill>
                  <a:schemeClr val="tx1"/>
                </a:solidFill>
                <a:latin typeface="Times New Roman" pitchFamily="18" charset="0"/>
                <a:cs typeface="Times New Roman" pitchFamily="18" charset="0"/>
              </a:endParaRPr>
            </a:p>
          </p:txBody>
        </p:sp>
        <p:sp>
          <p:nvSpPr>
            <p:cNvPr id="59" name="Rectangle 14"/>
            <p:cNvSpPr>
              <a:spLocks noChangeArrowheads="1"/>
            </p:cNvSpPr>
            <p:nvPr/>
          </p:nvSpPr>
          <p:spPr bwMode="auto">
            <a:xfrm>
              <a:off x="4897" y="875"/>
              <a:ext cx="464" cy="271"/>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pitchFamily="18" charset="0"/>
                  <a:cs typeface="Times New Roman" pitchFamily="18" charset="0"/>
                </a:rPr>
                <a:t>(billions </a:t>
              </a:r>
              <a:r>
                <a:rPr kumimoji="0" lang="en-US" sz="1400" b="0" i="1" dirty="0" smtClean="0">
                  <a:solidFill>
                    <a:srgbClr val="000000"/>
                  </a:solidFill>
                  <a:latin typeface="Times New Roman" pitchFamily="18" charset="0"/>
                  <a:cs typeface="Times New Roman" pitchFamily="18" charset="0"/>
                </a:rPr>
                <a:t/>
              </a:r>
              <a:br>
                <a:rPr kumimoji="0" lang="en-US" sz="1400" b="0" i="1" dirty="0" smtClean="0">
                  <a:solidFill>
                    <a:srgbClr val="000000"/>
                  </a:solidFill>
                  <a:latin typeface="Times New Roman" pitchFamily="18" charset="0"/>
                  <a:cs typeface="Times New Roman" pitchFamily="18" charset="0"/>
                </a:rPr>
              </a:br>
              <a:r>
                <a:rPr kumimoji="0" lang="en-US" sz="1400" b="0" i="1" dirty="0" smtClean="0">
                  <a:solidFill>
                    <a:srgbClr val="000000"/>
                  </a:solidFill>
                  <a:latin typeface="Times New Roman" pitchFamily="18" charset="0"/>
                  <a:cs typeface="Times New Roman" pitchFamily="18" charset="0"/>
                </a:rPr>
                <a:t>of 2005 </a:t>
              </a:r>
              <a:r>
                <a:rPr kumimoji="0" lang="en-US" sz="1400" b="0" i="1" dirty="0">
                  <a:solidFill>
                    <a:srgbClr val="000000"/>
                  </a:solidFill>
                  <a:latin typeface="Times New Roman" pitchFamily="18" charset="0"/>
                  <a:cs typeface="Times New Roman" pitchFamily="18" charset="0"/>
                </a:rPr>
                <a:t>$)</a:t>
              </a:r>
              <a:endParaRPr kumimoji="0" lang="en-US" sz="1400" b="0" i="1" dirty="0">
                <a:solidFill>
                  <a:schemeClr val="tx1"/>
                </a:solidFill>
                <a:latin typeface="Times New Roman" pitchFamily="18" charset="0"/>
                <a:cs typeface="Times New Roman" pitchFamily="18" charset="0"/>
              </a:endParaRPr>
            </a:p>
          </p:txBody>
        </p:sp>
      </p:grpSp>
      <p:sp>
        <p:nvSpPr>
          <p:cNvPr id="60" name="Rectangle 16"/>
          <p:cNvSpPr>
            <a:spLocks noChangeArrowheads="1"/>
          </p:cNvSpPr>
          <p:nvPr/>
        </p:nvSpPr>
        <p:spPr bwMode="auto">
          <a:xfrm>
            <a:off x="5485201" y="3466695"/>
            <a:ext cx="923330" cy="276999"/>
          </a:xfrm>
          <a:prstGeom prst="rect">
            <a:avLst/>
          </a:prstGeom>
          <a:noFill/>
          <a:ln w="9525">
            <a:noFill/>
            <a:miter lim="800000"/>
            <a:headEnd/>
            <a:tailEnd/>
          </a:ln>
        </p:spPr>
        <p:txBody>
          <a:bodyPr wrap="none" lIns="0" tIns="0" rIns="0" bIns="0">
            <a:prstTxWarp prst="textNoShape">
              <a:avLst/>
            </a:prstTxWarp>
            <a:spAutoFit/>
          </a:bodyPr>
          <a:lstStyle/>
          <a:p>
            <a:r>
              <a:rPr kumimoji="0" lang="en-US" b="0" dirty="0">
                <a:solidFill>
                  <a:srgbClr val="000000"/>
                </a:solidFill>
                <a:latin typeface="Times New Roman" pitchFamily="18" charset="0"/>
                <a:cs typeface="Times New Roman" pitchFamily="18" charset="0"/>
              </a:rPr>
              <a:t>  </a:t>
            </a:r>
            <a:r>
              <a:rPr kumimoji="0" lang="en-US" b="0" dirty="0" smtClean="0">
                <a:solidFill>
                  <a:srgbClr val="000000"/>
                </a:solidFill>
                <a:latin typeface="Times New Roman" pitchFamily="18" charset="0"/>
                <a:cs typeface="Times New Roman" pitchFamily="18" charset="0"/>
              </a:rPr>
              <a:t>$12,638 </a:t>
            </a:r>
            <a:endParaRPr kumimoji="0" lang="en-US" b="0" dirty="0">
              <a:solidFill>
                <a:schemeClr val="tx1"/>
              </a:solidFill>
              <a:latin typeface="Times New Roman" pitchFamily="18" charset="0"/>
              <a:cs typeface="Times New Roman" pitchFamily="18" charset="0"/>
            </a:endParaRPr>
          </a:p>
        </p:txBody>
      </p:sp>
      <p:sp>
        <p:nvSpPr>
          <p:cNvPr id="63" name="Rectangle 17"/>
          <p:cNvSpPr>
            <a:spLocks noChangeArrowheads="1"/>
          </p:cNvSpPr>
          <p:nvPr/>
        </p:nvSpPr>
        <p:spPr bwMode="auto">
          <a:xfrm>
            <a:off x="5600618" y="3742920"/>
            <a:ext cx="807913" cy="276999"/>
          </a:xfrm>
          <a:prstGeom prst="rect">
            <a:avLst/>
          </a:prstGeom>
          <a:noFill/>
          <a:ln w="9525">
            <a:noFill/>
            <a:miter lim="800000"/>
            <a:headEnd/>
            <a:tailEnd/>
          </a:ln>
        </p:spPr>
        <p:txBody>
          <a:bodyPr wrap="none" lIns="0" tIns="0" rIns="0" bIns="0">
            <a:prstTxWarp prst="textNoShape">
              <a:avLst/>
            </a:prstTxWarp>
            <a:spAutoFit/>
          </a:bodyPr>
          <a:lstStyle/>
          <a:p>
            <a:r>
              <a:rPr kumimoji="0" lang="en-US" b="0" dirty="0">
                <a:solidFill>
                  <a:srgbClr val="000000"/>
                </a:solidFill>
                <a:latin typeface="Times New Roman" pitchFamily="18" charset="0"/>
                <a:cs typeface="Times New Roman" pitchFamily="18" charset="0"/>
              </a:rPr>
              <a:t>$</a:t>
            </a:r>
            <a:r>
              <a:rPr kumimoji="0" lang="en-US" b="0" dirty="0" smtClean="0">
                <a:solidFill>
                  <a:srgbClr val="000000"/>
                </a:solidFill>
                <a:latin typeface="Times New Roman" pitchFamily="18" charset="0"/>
                <a:cs typeface="Times New Roman" pitchFamily="18" charset="0"/>
              </a:rPr>
              <a:t>14,527 </a:t>
            </a:r>
            <a:endParaRPr kumimoji="0" lang="en-US" b="0" dirty="0">
              <a:solidFill>
                <a:schemeClr val="tx1"/>
              </a:solidFill>
              <a:latin typeface="Times New Roman" pitchFamily="18" charset="0"/>
              <a:cs typeface="Times New Roman" pitchFamily="18" charset="0"/>
            </a:endParaRPr>
          </a:p>
        </p:txBody>
      </p:sp>
      <p:sp>
        <p:nvSpPr>
          <p:cNvPr id="64" name="Rectangle 19"/>
          <p:cNvSpPr>
            <a:spLocks noChangeArrowheads="1"/>
          </p:cNvSpPr>
          <p:nvPr/>
        </p:nvSpPr>
        <p:spPr bwMode="auto">
          <a:xfrm>
            <a:off x="5585484" y="4019145"/>
            <a:ext cx="711733" cy="276999"/>
          </a:xfrm>
          <a:prstGeom prst="rect">
            <a:avLst/>
          </a:prstGeom>
          <a:noFill/>
          <a:ln w="9525">
            <a:noFill/>
            <a:miter lim="800000"/>
            <a:headEnd/>
            <a:tailEnd/>
          </a:ln>
        </p:spPr>
        <p:txBody>
          <a:bodyPr wrap="none" lIns="0" tIns="0" rIns="0" bIns="0">
            <a:prstTxWarp prst="textNoShape">
              <a:avLst/>
            </a:prstTxWarp>
            <a:spAutoFit/>
          </a:bodyPr>
          <a:lstStyle/>
          <a:p>
            <a:r>
              <a:rPr kumimoji="0" lang="en-US" b="0" dirty="0">
                <a:solidFill>
                  <a:srgbClr val="000000"/>
                </a:solidFill>
                <a:latin typeface="Times New Roman" pitchFamily="18" charset="0"/>
                <a:cs typeface="Times New Roman" pitchFamily="18" charset="0"/>
              </a:rPr>
              <a:t> </a:t>
            </a:r>
            <a:r>
              <a:rPr kumimoji="0" lang="en-US" b="0" dirty="0" smtClean="0">
                <a:solidFill>
                  <a:srgbClr val="000000"/>
                </a:solidFill>
                <a:latin typeface="Times New Roman" pitchFamily="18" charset="0"/>
                <a:cs typeface="Times New Roman" pitchFamily="18" charset="0"/>
              </a:rPr>
              <a:t> 14.9%</a:t>
            </a:r>
            <a:endParaRPr kumimoji="0" lang="en-US" b="0" dirty="0">
              <a:solidFill>
                <a:schemeClr val="tx1"/>
              </a:solidFill>
              <a:latin typeface="Times New Roman" pitchFamily="18" charset="0"/>
              <a:cs typeface="Times New Roman" pitchFamily="18" charset="0"/>
            </a:endParaRPr>
          </a:p>
        </p:txBody>
      </p:sp>
      <p:grpSp>
        <p:nvGrpSpPr>
          <p:cNvPr id="66" name="Group 40"/>
          <p:cNvGrpSpPr>
            <a:grpSpLocks/>
          </p:cNvGrpSpPr>
          <p:nvPr/>
        </p:nvGrpSpPr>
        <p:grpSpPr bwMode="auto">
          <a:xfrm>
            <a:off x="6726799" y="2417357"/>
            <a:ext cx="1108076" cy="960438"/>
            <a:chOff x="3393" y="515"/>
            <a:chExt cx="698" cy="605"/>
          </a:xfrm>
        </p:grpSpPr>
        <p:sp>
          <p:nvSpPr>
            <p:cNvPr id="70" name="Rectangle 21"/>
            <p:cNvSpPr>
              <a:spLocks noChangeArrowheads="1"/>
            </p:cNvSpPr>
            <p:nvPr/>
          </p:nvSpPr>
          <p:spPr bwMode="auto">
            <a:xfrm>
              <a:off x="3563" y="515"/>
              <a:ext cx="359" cy="349"/>
            </a:xfrm>
            <a:prstGeom prst="rect">
              <a:avLst/>
            </a:prstGeom>
            <a:noFill/>
            <a:ln w="9525">
              <a:noFill/>
              <a:miter lim="800000"/>
              <a:headEnd/>
              <a:tailEnd/>
            </a:ln>
          </p:spPr>
          <p:txBody>
            <a:bodyPr wrap="none" lIns="0" tIns="0" rIns="0" bIns="0">
              <a:prstTxWarp prst="textNoShape">
                <a:avLst/>
              </a:prstTxWarp>
              <a:spAutoFit/>
            </a:bodyPr>
            <a:lstStyle/>
            <a:p>
              <a:r>
                <a:rPr kumimoji="0" lang="en-US" b="0" dirty="0" smtClean="0">
                  <a:solidFill>
                    <a:srgbClr val="000000"/>
                  </a:solidFill>
                  <a:latin typeface="Times New Roman" pitchFamily="18" charset="0"/>
                  <a:cs typeface="Times New Roman" pitchFamily="18" charset="0"/>
                </a:rPr>
                <a:t>Price</a:t>
              </a:r>
              <a:br>
                <a:rPr kumimoji="0" lang="en-US" b="0" dirty="0" smtClean="0">
                  <a:solidFill>
                    <a:srgbClr val="000000"/>
                  </a:solidFill>
                  <a:latin typeface="Times New Roman" pitchFamily="18" charset="0"/>
                  <a:cs typeface="Times New Roman" pitchFamily="18" charset="0"/>
                </a:rPr>
              </a:br>
              <a:r>
                <a:rPr kumimoji="0" lang="en-US" b="0" dirty="0" smtClean="0">
                  <a:solidFill>
                    <a:srgbClr val="000000"/>
                  </a:solidFill>
                  <a:latin typeface="Times New Roman" pitchFamily="18" charset="0"/>
                  <a:cs typeface="Times New Roman" pitchFamily="18" charset="0"/>
                </a:rPr>
                <a:t>index </a:t>
              </a:r>
              <a:endParaRPr kumimoji="0" lang="en-US" b="0" dirty="0">
                <a:solidFill>
                  <a:schemeClr val="tx1"/>
                </a:solidFill>
                <a:latin typeface="Times New Roman" pitchFamily="18" charset="0"/>
                <a:cs typeface="Times New Roman" pitchFamily="18" charset="0"/>
              </a:endParaRPr>
            </a:p>
          </p:txBody>
        </p:sp>
        <p:sp>
          <p:nvSpPr>
            <p:cNvPr id="71" name="Rectangle 22"/>
            <p:cNvSpPr>
              <a:spLocks noChangeArrowheads="1"/>
            </p:cNvSpPr>
            <p:nvPr/>
          </p:nvSpPr>
          <p:spPr bwMode="auto">
            <a:xfrm>
              <a:off x="3393" y="849"/>
              <a:ext cx="698" cy="271"/>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pitchFamily="18" charset="0"/>
                  <a:cs typeface="Times New Roman" pitchFamily="18" charset="0"/>
                </a:rPr>
                <a:t>(GDP deflator, </a:t>
              </a:r>
              <a:r>
                <a:rPr kumimoji="0" lang="en-US" sz="1400" b="0" i="1" dirty="0" smtClean="0">
                  <a:solidFill>
                    <a:srgbClr val="000000"/>
                  </a:solidFill>
                  <a:latin typeface="Times New Roman" pitchFamily="18" charset="0"/>
                  <a:cs typeface="Times New Roman" pitchFamily="18" charset="0"/>
                </a:rPr>
                <a:t/>
              </a:r>
              <a:br>
                <a:rPr kumimoji="0" lang="en-US" sz="1400" b="0" i="1" dirty="0" smtClean="0">
                  <a:solidFill>
                    <a:srgbClr val="000000"/>
                  </a:solidFill>
                  <a:latin typeface="Times New Roman" pitchFamily="18" charset="0"/>
                  <a:cs typeface="Times New Roman" pitchFamily="18" charset="0"/>
                </a:rPr>
              </a:br>
              <a:r>
                <a:rPr kumimoji="0" lang="en-US" sz="1400" b="0" i="1" dirty="0" smtClean="0">
                  <a:solidFill>
                    <a:srgbClr val="000000"/>
                  </a:solidFill>
                  <a:latin typeface="Times New Roman" pitchFamily="18" charset="0"/>
                  <a:cs typeface="Times New Roman" pitchFamily="18" charset="0"/>
                </a:rPr>
                <a:t>   2005 </a:t>
              </a:r>
              <a:r>
                <a:rPr kumimoji="0" lang="en-US" sz="1400" b="0" i="1" dirty="0">
                  <a:solidFill>
                    <a:srgbClr val="000000"/>
                  </a:solidFill>
                  <a:latin typeface="Times New Roman" pitchFamily="18" charset="0"/>
                  <a:cs typeface="Times New Roman" pitchFamily="18" charset="0"/>
                </a:rPr>
                <a:t>= 100)</a:t>
              </a:r>
              <a:endParaRPr kumimoji="0" lang="en-US" sz="1400" b="0" i="1" dirty="0">
                <a:solidFill>
                  <a:schemeClr val="tx1"/>
                </a:solidFill>
                <a:latin typeface="Times New Roman" pitchFamily="18" charset="0"/>
                <a:cs typeface="Times New Roman" pitchFamily="18" charset="0"/>
              </a:endParaRPr>
            </a:p>
          </p:txBody>
        </p:sp>
      </p:grpSp>
      <p:sp>
        <p:nvSpPr>
          <p:cNvPr id="67" name="Rectangle 23"/>
          <p:cNvSpPr>
            <a:spLocks noChangeArrowheads="1"/>
          </p:cNvSpPr>
          <p:nvPr/>
        </p:nvSpPr>
        <p:spPr bwMode="auto">
          <a:xfrm>
            <a:off x="6934762" y="3466695"/>
            <a:ext cx="692151" cy="27622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b="0" dirty="0">
                <a:solidFill>
                  <a:srgbClr val="000000"/>
                </a:solidFill>
                <a:latin typeface="Times New Roman" pitchFamily="18" charset="0"/>
                <a:cs typeface="Times New Roman" pitchFamily="18" charset="0"/>
              </a:rPr>
              <a:t> 100.0  </a:t>
            </a:r>
            <a:endParaRPr kumimoji="0" lang="en-US" b="0" dirty="0">
              <a:solidFill>
                <a:schemeClr val="tx1"/>
              </a:solidFill>
              <a:latin typeface="Times New Roman" pitchFamily="18" charset="0"/>
              <a:cs typeface="Times New Roman" pitchFamily="18" charset="0"/>
            </a:endParaRPr>
          </a:p>
        </p:txBody>
      </p:sp>
      <p:sp>
        <p:nvSpPr>
          <p:cNvPr id="68" name="Rectangle 24"/>
          <p:cNvSpPr>
            <a:spLocks noChangeArrowheads="1"/>
          </p:cNvSpPr>
          <p:nvPr/>
        </p:nvSpPr>
        <p:spPr bwMode="auto">
          <a:xfrm>
            <a:off x="6999849" y="3742921"/>
            <a:ext cx="560388" cy="276225"/>
          </a:xfrm>
          <a:prstGeom prst="rect">
            <a:avLst/>
          </a:prstGeom>
          <a:noFill/>
          <a:ln w="9525">
            <a:noFill/>
            <a:miter lim="800000"/>
            <a:headEnd/>
            <a:tailEnd/>
          </a:ln>
        </p:spPr>
        <p:txBody>
          <a:bodyPr wrap="none" lIns="0" tIns="0" rIns="0" bIns="0">
            <a:prstTxWarp prst="textNoShape">
              <a:avLst/>
            </a:prstTxWarp>
            <a:spAutoFit/>
          </a:bodyPr>
          <a:lstStyle/>
          <a:p>
            <a:r>
              <a:rPr kumimoji="0" lang="en-US" b="0" dirty="0" smtClean="0">
                <a:solidFill>
                  <a:srgbClr val="000000"/>
                </a:solidFill>
                <a:latin typeface="Times New Roman" pitchFamily="18" charset="0"/>
                <a:cs typeface="Times New Roman" pitchFamily="18" charset="0"/>
              </a:rPr>
              <a:t>111.0 </a:t>
            </a:r>
            <a:endParaRPr kumimoji="0" lang="en-US" b="0" dirty="0">
              <a:solidFill>
                <a:schemeClr val="tx1"/>
              </a:solidFill>
              <a:latin typeface="Times New Roman" pitchFamily="18" charset="0"/>
              <a:cs typeface="Times New Roman" pitchFamily="18" charset="0"/>
            </a:endParaRPr>
          </a:p>
        </p:txBody>
      </p:sp>
      <p:sp>
        <p:nvSpPr>
          <p:cNvPr id="69" name="Rectangle 26"/>
          <p:cNvSpPr>
            <a:spLocks noChangeArrowheads="1"/>
          </p:cNvSpPr>
          <p:nvPr/>
        </p:nvSpPr>
        <p:spPr bwMode="auto">
          <a:xfrm>
            <a:off x="6901424" y="4019146"/>
            <a:ext cx="760413" cy="27622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b="0" dirty="0" smtClean="0">
                <a:solidFill>
                  <a:srgbClr val="000000"/>
                </a:solidFill>
                <a:latin typeface="Times New Roman" pitchFamily="18" charset="0"/>
                <a:cs typeface="Times New Roman" pitchFamily="18" charset="0"/>
              </a:rPr>
              <a:t> 11.0%  </a:t>
            </a:r>
            <a:endParaRPr kumimoji="0" lang="en-US" b="0" dirty="0">
              <a:solidFill>
                <a:schemeClr val="tx1"/>
              </a:solidFill>
              <a:latin typeface="Times New Roman" pitchFamily="18" charset="0"/>
              <a:cs typeface="Times New Roman" pitchFamily="18" charset="0"/>
            </a:endParaRPr>
          </a:p>
        </p:txBody>
      </p:sp>
      <p:sp>
        <p:nvSpPr>
          <p:cNvPr id="72" name="Rectangle 27"/>
          <p:cNvSpPr>
            <a:spLocks noChangeArrowheads="1"/>
          </p:cNvSpPr>
          <p:nvPr/>
        </p:nvSpPr>
        <p:spPr bwMode="auto">
          <a:xfrm>
            <a:off x="7939479" y="3452368"/>
            <a:ext cx="923330" cy="276999"/>
          </a:xfrm>
          <a:prstGeom prst="rect">
            <a:avLst/>
          </a:prstGeom>
          <a:noFill/>
          <a:ln w="9525">
            <a:noFill/>
            <a:miter lim="800000"/>
            <a:headEnd/>
            <a:tailEnd/>
          </a:ln>
        </p:spPr>
        <p:txBody>
          <a:bodyPr wrap="none" lIns="0" tIns="0" rIns="0" bIns="0">
            <a:prstTxWarp prst="textNoShape">
              <a:avLst/>
            </a:prstTxWarp>
            <a:spAutoFit/>
          </a:bodyPr>
          <a:lstStyle/>
          <a:p>
            <a:r>
              <a:rPr kumimoji="0" lang="en-US" b="0" dirty="0">
                <a:solidFill>
                  <a:srgbClr val="000000"/>
                </a:solidFill>
                <a:latin typeface="Times New Roman" pitchFamily="18" charset="0"/>
                <a:cs typeface="Times New Roman" pitchFamily="18" charset="0"/>
              </a:rPr>
              <a:t>  </a:t>
            </a:r>
            <a:r>
              <a:rPr kumimoji="0" lang="en-US" b="0" dirty="0" smtClean="0">
                <a:solidFill>
                  <a:srgbClr val="000000"/>
                </a:solidFill>
                <a:latin typeface="Times New Roman" pitchFamily="18" charset="0"/>
                <a:cs typeface="Times New Roman" pitchFamily="18" charset="0"/>
              </a:rPr>
              <a:t>$12,638 </a:t>
            </a:r>
            <a:endParaRPr kumimoji="0" lang="en-US" b="0" dirty="0">
              <a:solidFill>
                <a:schemeClr val="tx1"/>
              </a:solidFill>
              <a:latin typeface="Times New Roman" pitchFamily="18" charset="0"/>
              <a:cs typeface="Times New Roman" pitchFamily="18" charset="0"/>
            </a:endParaRPr>
          </a:p>
        </p:txBody>
      </p:sp>
      <p:sp>
        <p:nvSpPr>
          <p:cNvPr id="73" name="Rectangle 28"/>
          <p:cNvSpPr>
            <a:spLocks noChangeArrowheads="1"/>
          </p:cNvSpPr>
          <p:nvPr/>
        </p:nvSpPr>
        <p:spPr bwMode="auto">
          <a:xfrm>
            <a:off x="8063463" y="3728593"/>
            <a:ext cx="807913" cy="276999"/>
          </a:xfrm>
          <a:prstGeom prst="rect">
            <a:avLst/>
          </a:prstGeom>
          <a:noFill/>
          <a:ln w="9525">
            <a:noFill/>
            <a:miter lim="800000"/>
            <a:headEnd/>
            <a:tailEnd/>
          </a:ln>
        </p:spPr>
        <p:txBody>
          <a:bodyPr wrap="none" lIns="0" tIns="0" rIns="0" bIns="0">
            <a:prstTxWarp prst="textNoShape">
              <a:avLst/>
            </a:prstTxWarp>
            <a:spAutoFit/>
          </a:bodyPr>
          <a:lstStyle/>
          <a:p>
            <a:r>
              <a:rPr kumimoji="0" lang="en-US" b="0" dirty="0">
                <a:solidFill>
                  <a:srgbClr val="000000"/>
                </a:solidFill>
                <a:latin typeface="Times New Roman" pitchFamily="18" charset="0"/>
                <a:cs typeface="Times New Roman" pitchFamily="18" charset="0"/>
              </a:rPr>
              <a:t>$</a:t>
            </a:r>
            <a:r>
              <a:rPr kumimoji="0" lang="en-US" b="0" dirty="0" smtClean="0">
                <a:solidFill>
                  <a:srgbClr val="000000"/>
                </a:solidFill>
                <a:latin typeface="Times New Roman" pitchFamily="18" charset="0"/>
                <a:cs typeface="Times New Roman" pitchFamily="18" charset="0"/>
              </a:rPr>
              <a:t>13,087 </a:t>
            </a:r>
            <a:endParaRPr kumimoji="0" lang="en-US" b="0" dirty="0">
              <a:solidFill>
                <a:schemeClr val="tx1"/>
              </a:solidFill>
              <a:latin typeface="Times New Roman" pitchFamily="18" charset="0"/>
              <a:cs typeface="Times New Roman" pitchFamily="18" charset="0"/>
            </a:endParaRPr>
          </a:p>
        </p:txBody>
      </p:sp>
      <p:sp>
        <p:nvSpPr>
          <p:cNvPr id="74" name="Rectangle 30"/>
          <p:cNvSpPr>
            <a:spLocks noChangeArrowheads="1"/>
          </p:cNvSpPr>
          <p:nvPr/>
        </p:nvSpPr>
        <p:spPr bwMode="auto">
          <a:xfrm>
            <a:off x="8111088" y="4004818"/>
            <a:ext cx="596317" cy="276999"/>
          </a:xfrm>
          <a:prstGeom prst="rect">
            <a:avLst/>
          </a:prstGeom>
          <a:noFill/>
          <a:ln w="9525">
            <a:noFill/>
            <a:miter lim="800000"/>
            <a:headEnd/>
            <a:tailEnd/>
          </a:ln>
        </p:spPr>
        <p:txBody>
          <a:bodyPr wrap="none" lIns="0" tIns="0" rIns="0" bIns="0">
            <a:prstTxWarp prst="textNoShape">
              <a:avLst/>
            </a:prstTxWarp>
            <a:spAutoFit/>
          </a:bodyPr>
          <a:lstStyle/>
          <a:p>
            <a:r>
              <a:rPr kumimoji="0" lang="en-US" b="0" dirty="0">
                <a:solidFill>
                  <a:srgbClr val="000000"/>
                </a:solidFill>
                <a:latin typeface="Times New Roman" pitchFamily="18" charset="0"/>
                <a:cs typeface="Times New Roman" pitchFamily="18" charset="0"/>
              </a:rPr>
              <a:t> </a:t>
            </a:r>
            <a:r>
              <a:rPr kumimoji="0" lang="en-US" b="0" dirty="0" smtClean="0">
                <a:solidFill>
                  <a:srgbClr val="000000"/>
                </a:solidFill>
                <a:latin typeface="Times New Roman" pitchFamily="18" charset="0"/>
                <a:cs typeface="Times New Roman" pitchFamily="18" charset="0"/>
              </a:rPr>
              <a:t> 3.6%</a:t>
            </a:r>
            <a:endParaRPr kumimoji="0" lang="en-US" b="0" dirty="0">
              <a:solidFill>
                <a:schemeClr val="tx1"/>
              </a:solidFill>
              <a:latin typeface="Times New Roman" pitchFamily="18" charset="0"/>
              <a:cs typeface="Times New Roman" pitchFamily="18" charset="0"/>
            </a:endParaRPr>
          </a:p>
        </p:txBody>
      </p:sp>
      <p:grpSp>
        <p:nvGrpSpPr>
          <p:cNvPr id="11" name="Group 10"/>
          <p:cNvGrpSpPr/>
          <p:nvPr/>
        </p:nvGrpSpPr>
        <p:grpSpPr>
          <a:xfrm>
            <a:off x="4232627" y="2598333"/>
            <a:ext cx="4614226" cy="1928656"/>
            <a:chOff x="4232627" y="2598333"/>
            <a:chExt cx="4614226" cy="1928656"/>
          </a:xfrm>
        </p:grpSpPr>
        <p:sp>
          <p:nvSpPr>
            <p:cNvPr id="33" name="Rectangle 4"/>
            <p:cNvSpPr>
              <a:spLocks noChangeArrowheads="1"/>
            </p:cNvSpPr>
            <p:nvPr/>
          </p:nvSpPr>
          <p:spPr bwMode="auto">
            <a:xfrm>
              <a:off x="4480595" y="3466695"/>
              <a:ext cx="461665" cy="276999"/>
            </a:xfrm>
            <a:prstGeom prst="rect">
              <a:avLst/>
            </a:prstGeom>
            <a:noFill/>
            <a:ln w="9525">
              <a:noFill/>
              <a:miter lim="800000"/>
              <a:headEnd/>
              <a:tailEnd/>
            </a:ln>
          </p:spPr>
          <p:txBody>
            <a:bodyPr wrap="none" lIns="0" tIns="0" rIns="0" bIns="0">
              <a:prstTxWarp prst="textNoShape">
                <a:avLst/>
              </a:prstTxWarp>
              <a:spAutoFit/>
            </a:bodyPr>
            <a:lstStyle/>
            <a:p>
              <a:r>
                <a:rPr kumimoji="0" lang="en-US" b="0" dirty="0" smtClean="0">
                  <a:solidFill>
                    <a:srgbClr val="000000"/>
                  </a:solidFill>
                  <a:latin typeface="Times New Roman" pitchFamily="18" charset="0"/>
                  <a:cs typeface="Times New Roman" pitchFamily="18" charset="0"/>
                </a:rPr>
                <a:t>2005</a:t>
              </a:r>
              <a:endParaRPr kumimoji="0" lang="en-US" b="0" dirty="0">
                <a:solidFill>
                  <a:schemeClr val="tx1"/>
                </a:solidFill>
                <a:latin typeface="Times New Roman" pitchFamily="18" charset="0"/>
                <a:cs typeface="Times New Roman" pitchFamily="18" charset="0"/>
              </a:endParaRPr>
            </a:p>
          </p:txBody>
        </p:sp>
        <p:sp>
          <p:nvSpPr>
            <p:cNvPr id="34" name="Rectangle 5"/>
            <p:cNvSpPr>
              <a:spLocks noChangeArrowheads="1"/>
            </p:cNvSpPr>
            <p:nvPr/>
          </p:nvSpPr>
          <p:spPr bwMode="auto">
            <a:xfrm>
              <a:off x="4480595" y="3742920"/>
              <a:ext cx="461665" cy="276999"/>
            </a:xfrm>
            <a:prstGeom prst="rect">
              <a:avLst/>
            </a:prstGeom>
            <a:noFill/>
            <a:ln w="9525">
              <a:noFill/>
              <a:miter lim="800000"/>
              <a:headEnd/>
              <a:tailEnd/>
            </a:ln>
          </p:spPr>
          <p:txBody>
            <a:bodyPr wrap="none" lIns="0" tIns="0" rIns="0" bIns="0">
              <a:prstTxWarp prst="textNoShape">
                <a:avLst/>
              </a:prstTxWarp>
              <a:spAutoFit/>
            </a:bodyPr>
            <a:lstStyle/>
            <a:p>
              <a:r>
                <a:rPr kumimoji="0" lang="en-US" b="0" dirty="0" smtClean="0">
                  <a:solidFill>
                    <a:srgbClr val="000000"/>
                  </a:solidFill>
                  <a:latin typeface="Times New Roman" pitchFamily="18" charset="0"/>
                  <a:cs typeface="Times New Roman" pitchFamily="18" charset="0"/>
                </a:rPr>
                <a:t>2010</a:t>
              </a:r>
              <a:endParaRPr kumimoji="0" lang="en-US" b="0" dirty="0">
                <a:solidFill>
                  <a:schemeClr val="tx1"/>
                </a:solidFill>
                <a:latin typeface="Times New Roman" pitchFamily="18" charset="0"/>
                <a:cs typeface="Times New Roman" pitchFamily="18" charset="0"/>
              </a:endParaRPr>
            </a:p>
          </p:txBody>
        </p:sp>
        <p:sp>
          <p:nvSpPr>
            <p:cNvPr id="35" name="Rectangle 6"/>
            <p:cNvSpPr>
              <a:spLocks noChangeArrowheads="1"/>
            </p:cNvSpPr>
            <p:nvPr/>
          </p:nvSpPr>
          <p:spPr bwMode="auto">
            <a:xfrm>
              <a:off x="4232627" y="4019145"/>
              <a:ext cx="1006686" cy="276999"/>
            </a:xfrm>
            <a:prstGeom prst="rect">
              <a:avLst/>
            </a:prstGeom>
            <a:noFill/>
            <a:ln w="9525">
              <a:noFill/>
              <a:miter lim="800000"/>
              <a:headEnd/>
              <a:tailEnd/>
            </a:ln>
          </p:spPr>
          <p:txBody>
            <a:bodyPr wrap="none" lIns="0" tIns="0" rIns="0" bIns="0">
              <a:prstTxWarp prst="textNoShape">
                <a:avLst/>
              </a:prstTxWarp>
              <a:spAutoFit/>
            </a:bodyPr>
            <a:lstStyle/>
            <a:p>
              <a:r>
                <a:rPr kumimoji="0" lang="en-US" b="0" dirty="0">
                  <a:solidFill>
                    <a:srgbClr val="000000"/>
                  </a:solidFill>
                  <a:latin typeface="Times New Roman" pitchFamily="18" charset="0"/>
                  <a:cs typeface="Times New Roman" pitchFamily="18" charset="0"/>
                </a:rPr>
                <a:t>% increase</a:t>
              </a:r>
              <a:endParaRPr kumimoji="0" lang="en-US" b="0" dirty="0">
                <a:solidFill>
                  <a:schemeClr val="tx1"/>
                </a:solidFill>
                <a:latin typeface="Times New Roman" pitchFamily="18" charset="0"/>
                <a:cs typeface="Times New Roman" pitchFamily="18" charset="0"/>
              </a:endParaRPr>
            </a:p>
          </p:txBody>
        </p:sp>
        <p:grpSp>
          <p:nvGrpSpPr>
            <p:cNvPr id="10" name="Group 9"/>
            <p:cNvGrpSpPr/>
            <p:nvPr/>
          </p:nvGrpSpPr>
          <p:grpSpPr>
            <a:xfrm>
              <a:off x="5375068" y="2598333"/>
              <a:ext cx="3471785" cy="1928656"/>
              <a:chOff x="5375068" y="2598333"/>
              <a:chExt cx="3471785" cy="1928656"/>
            </a:xfrm>
          </p:grpSpPr>
          <p:sp>
            <p:nvSpPr>
              <p:cNvPr id="30" name="Rectangle 7"/>
              <p:cNvSpPr>
                <a:spLocks noChangeArrowheads="1"/>
              </p:cNvSpPr>
              <p:nvPr/>
            </p:nvSpPr>
            <p:spPr bwMode="auto">
              <a:xfrm>
                <a:off x="5375068" y="4323856"/>
                <a:ext cx="1963999" cy="203133"/>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lang="en-US" sz="900" dirty="0">
                    <a:latin typeface="Times New Roman" pitchFamily="18" charset="0"/>
                    <a:cs typeface="Times New Roman" pitchFamily="18" charset="0"/>
                  </a:rPr>
                  <a:t>Source:  </a:t>
                </a:r>
                <a:r>
                  <a:rPr lang="en-US" sz="900" b="0" dirty="0">
                    <a:latin typeface="Times New Roman" pitchFamily="18" charset="0"/>
                    <a:cs typeface="Times New Roman" pitchFamily="18" charset="0"/>
                  </a:rPr>
                  <a:t>http://www.economagic.com.</a:t>
                </a:r>
                <a:endParaRPr lang="en-US" sz="900" b="0" i="1" dirty="0">
                  <a:latin typeface="Times New Roman" pitchFamily="18" charset="0"/>
                  <a:cs typeface="Times New Roman" pitchFamily="18" charset="0"/>
                </a:endParaRPr>
              </a:p>
            </p:txBody>
          </p:sp>
          <p:grpSp>
            <p:nvGrpSpPr>
              <p:cNvPr id="9" name="Group 8"/>
              <p:cNvGrpSpPr/>
              <p:nvPr/>
            </p:nvGrpSpPr>
            <p:grpSpPr>
              <a:xfrm>
                <a:off x="5432156" y="2598333"/>
                <a:ext cx="3414697" cy="1711594"/>
                <a:chOff x="5432156" y="2598333"/>
                <a:chExt cx="3414697" cy="1711594"/>
              </a:xfrm>
            </p:grpSpPr>
            <p:grpSp>
              <p:nvGrpSpPr>
                <p:cNvPr id="36" name="Group 39"/>
                <p:cNvGrpSpPr>
                  <a:grpSpLocks/>
                </p:cNvGrpSpPr>
                <p:nvPr/>
              </p:nvGrpSpPr>
              <p:grpSpPr bwMode="auto">
                <a:xfrm>
                  <a:off x="5516808" y="2598333"/>
                  <a:ext cx="976313" cy="752476"/>
                  <a:chOff x="1569" y="629"/>
                  <a:chExt cx="615" cy="474"/>
                </a:xfrm>
              </p:grpSpPr>
              <p:sp>
                <p:nvSpPr>
                  <p:cNvPr id="37" name="Rectangle 10"/>
                  <p:cNvSpPr>
                    <a:spLocks noChangeArrowheads="1"/>
                  </p:cNvSpPr>
                  <p:nvPr/>
                </p:nvSpPr>
                <p:spPr bwMode="auto">
                  <a:xfrm>
                    <a:off x="1622" y="629"/>
                    <a:ext cx="509" cy="349"/>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b="0" dirty="0" smtClean="0">
                        <a:solidFill>
                          <a:srgbClr val="000000"/>
                        </a:solidFill>
                        <a:latin typeface="Times New Roman" pitchFamily="18" charset="0"/>
                        <a:cs typeface="Times New Roman" pitchFamily="18" charset="0"/>
                      </a:rPr>
                      <a:t>Nominal</a:t>
                    </a:r>
                    <a:br>
                      <a:rPr kumimoji="0" lang="en-US" b="0" dirty="0" smtClean="0">
                        <a:solidFill>
                          <a:srgbClr val="000000"/>
                        </a:solidFill>
                        <a:latin typeface="Times New Roman" pitchFamily="18" charset="0"/>
                        <a:cs typeface="Times New Roman" pitchFamily="18" charset="0"/>
                      </a:rPr>
                    </a:br>
                    <a:r>
                      <a:rPr kumimoji="0" lang="en-US" b="0" dirty="0" smtClean="0">
                        <a:solidFill>
                          <a:srgbClr val="000000"/>
                        </a:solidFill>
                        <a:latin typeface="Times New Roman" pitchFamily="18" charset="0"/>
                        <a:cs typeface="Times New Roman" pitchFamily="18" charset="0"/>
                      </a:rPr>
                      <a:t>GDP</a:t>
                    </a:r>
                    <a:endParaRPr kumimoji="0" lang="en-US" b="0" dirty="0">
                      <a:solidFill>
                        <a:schemeClr val="tx1"/>
                      </a:solidFill>
                      <a:latin typeface="Times New Roman" pitchFamily="18" charset="0"/>
                      <a:cs typeface="Times New Roman" pitchFamily="18" charset="0"/>
                    </a:endParaRPr>
                  </a:p>
                </p:txBody>
              </p:sp>
              <p:sp>
                <p:nvSpPr>
                  <p:cNvPr id="38" name="Rectangle 11"/>
                  <p:cNvSpPr>
                    <a:spLocks noChangeArrowheads="1"/>
                  </p:cNvSpPr>
                  <p:nvPr/>
                </p:nvSpPr>
                <p:spPr bwMode="auto">
                  <a:xfrm>
                    <a:off x="1569" y="967"/>
                    <a:ext cx="615"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pitchFamily="18" charset="0"/>
                        <a:cs typeface="Times New Roman" pitchFamily="18" charset="0"/>
                      </a:rPr>
                      <a:t>(billions of </a:t>
                    </a:r>
                    <a:r>
                      <a:rPr kumimoji="0" lang="en-US" sz="1400" b="0" i="1" dirty="0" smtClean="0">
                        <a:solidFill>
                          <a:srgbClr val="000000"/>
                        </a:solidFill>
                        <a:latin typeface="Times New Roman" pitchFamily="18" charset="0"/>
                        <a:cs typeface="Times New Roman" pitchFamily="18" charset="0"/>
                      </a:rPr>
                      <a:t>$)</a:t>
                    </a:r>
                    <a:endParaRPr kumimoji="0" lang="en-US" sz="1400" b="0" i="1" dirty="0">
                      <a:solidFill>
                        <a:schemeClr val="tx1"/>
                      </a:solidFill>
                      <a:latin typeface="Times New Roman" pitchFamily="18" charset="0"/>
                      <a:cs typeface="Times New Roman" pitchFamily="18" charset="0"/>
                    </a:endParaRPr>
                  </a:p>
                </p:txBody>
              </p:sp>
            </p:grpSp>
            <p:cxnSp>
              <p:nvCxnSpPr>
                <p:cNvPr id="8" name="Straight Connector 7"/>
                <p:cNvCxnSpPr/>
                <p:nvPr/>
              </p:nvCxnSpPr>
              <p:spPr>
                <a:xfrm>
                  <a:off x="5432156" y="3421372"/>
                  <a:ext cx="3414697" cy="0"/>
                </a:xfrm>
                <a:prstGeom prst="line">
                  <a:avLst/>
                </a:prstGeom>
                <a:ln w="222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5432156" y="4309927"/>
                  <a:ext cx="3414697" cy="0"/>
                </a:xfrm>
                <a:prstGeom prst="line">
                  <a:avLst/>
                </a:prstGeom>
                <a:ln w="22225">
                  <a:solidFill>
                    <a:schemeClr val="tx1"/>
                  </a:solidFill>
                </a:ln>
                <a:effectLst/>
              </p:spPr>
              <p:style>
                <a:lnRef idx="2">
                  <a:schemeClr val="accent1"/>
                </a:lnRef>
                <a:fillRef idx="0">
                  <a:schemeClr val="accent1"/>
                </a:fillRef>
                <a:effectRef idx="1">
                  <a:schemeClr val="accent1"/>
                </a:effectRef>
                <a:fontRef idx="minor">
                  <a:schemeClr val="tx1"/>
                </a:fontRef>
              </p:style>
            </p:cxnSp>
          </p:grpSp>
        </p:grpSp>
      </p:grpSp>
    </p:spTree>
    <p:extLst>
      <p:ext uri="{BB962C8B-B14F-4D97-AF65-F5344CB8AC3E}">
        <p14:creationId xmlns:p14="http://schemas.microsoft.com/office/powerpoint/2010/main" val="278454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horizontal)">
                                      <p:cBhvr>
                                        <p:cTn id="7" dur="500"/>
                                        <p:tgtEl>
                                          <p:spTgt spid="61"/>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500"/>
                                        <p:tgtEl>
                                          <p:spTgt spid="11"/>
                                        </p:tgtEl>
                                      </p:cBhvr>
                                    </p:animEffect>
                                  </p:childTnLst>
                                </p:cTn>
                              </p:par>
                            </p:childTnLst>
                          </p:cTn>
                        </p:par>
                        <p:par>
                          <p:cTn id="12" fill="hold">
                            <p:stCondLst>
                              <p:cond delay="1000"/>
                            </p:stCondLst>
                            <p:childTnLst>
                              <p:par>
                                <p:cTn id="13" presetID="23" presetClass="entr" presetSubtype="272" fill="hold" grpId="0" nodeType="afterEffect">
                                  <p:stCondLst>
                                    <p:cond delay="0"/>
                                  </p:stCondLst>
                                  <p:childTnLst>
                                    <p:set>
                                      <p:cBhvr>
                                        <p:cTn id="14" dur="1" fill="hold">
                                          <p:stCondLst>
                                            <p:cond delay="0"/>
                                          </p:stCondLst>
                                        </p:cTn>
                                        <p:tgtEl>
                                          <p:spTgt spid="60"/>
                                        </p:tgtEl>
                                        <p:attrNameLst>
                                          <p:attrName>style.visibility</p:attrName>
                                        </p:attrNameLst>
                                      </p:cBhvr>
                                      <p:to>
                                        <p:strVal val="visible"/>
                                      </p:to>
                                    </p:set>
                                    <p:anim calcmode="lin" valueType="num">
                                      <p:cBhvr>
                                        <p:cTn id="15" dur="500" fill="hold"/>
                                        <p:tgtEl>
                                          <p:spTgt spid="60"/>
                                        </p:tgtEl>
                                        <p:attrNameLst>
                                          <p:attrName>ppt_w</p:attrName>
                                        </p:attrNameLst>
                                      </p:cBhvr>
                                      <p:tavLst>
                                        <p:tav tm="0">
                                          <p:val>
                                            <p:strVal val="2/3*#ppt_w"/>
                                          </p:val>
                                        </p:tav>
                                        <p:tav tm="100000">
                                          <p:val>
                                            <p:strVal val="#ppt_w"/>
                                          </p:val>
                                        </p:tav>
                                      </p:tavLst>
                                    </p:anim>
                                    <p:anim calcmode="lin" valueType="num">
                                      <p:cBhvr>
                                        <p:cTn id="16" dur="500" fill="hold"/>
                                        <p:tgtEl>
                                          <p:spTgt spid="60"/>
                                        </p:tgtEl>
                                        <p:attrNameLst>
                                          <p:attrName>ppt_h</p:attrName>
                                        </p:attrNameLst>
                                      </p:cBhvr>
                                      <p:tavLst>
                                        <p:tav tm="0">
                                          <p:val>
                                            <p:strVal val="2/3*#ppt_h"/>
                                          </p:val>
                                        </p:tav>
                                        <p:tav tm="100000">
                                          <p:val>
                                            <p:strVal val="#ppt_h"/>
                                          </p:val>
                                        </p:tav>
                                      </p:tavLst>
                                    </p:anim>
                                  </p:childTnLst>
                                </p:cTn>
                              </p:par>
                            </p:childTnLst>
                          </p:cTn>
                        </p:par>
                        <p:par>
                          <p:cTn id="17" fill="hold">
                            <p:stCondLst>
                              <p:cond delay="1500"/>
                            </p:stCondLst>
                            <p:childTnLst>
                              <p:par>
                                <p:cTn id="18" presetID="23" presetClass="entr" presetSubtype="272" fill="hold" grpId="0" nodeType="afterEffect">
                                  <p:stCondLst>
                                    <p:cond delay="0"/>
                                  </p:stCondLst>
                                  <p:childTnLst>
                                    <p:set>
                                      <p:cBhvr>
                                        <p:cTn id="19" dur="1" fill="hold">
                                          <p:stCondLst>
                                            <p:cond delay="0"/>
                                          </p:stCondLst>
                                        </p:cTn>
                                        <p:tgtEl>
                                          <p:spTgt spid="63"/>
                                        </p:tgtEl>
                                        <p:attrNameLst>
                                          <p:attrName>style.visibility</p:attrName>
                                        </p:attrNameLst>
                                      </p:cBhvr>
                                      <p:to>
                                        <p:strVal val="visible"/>
                                      </p:to>
                                    </p:set>
                                    <p:anim calcmode="lin" valueType="num">
                                      <p:cBhvr>
                                        <p:cTn id="20" dur="500" fill="hold"/>
                                        <p:tgtEl>
                                          <p:spTgt spid="63"/>
                                        </p:tgtEl>
                                        <p:attrNameLst>
                                          <p:attrName>ppt_w</p:attrName>
                                        </p:attrNameLst>
                                      </p:cBhvr>
                                      <p:tavLst>
                                        <p:tav tm="0">
                                          <p:val>
                                            <p:strVal val="2/3*#ppt_w"/>
                                          </p:val>
                                        </p:tav>
                                        <p:tav tm="100000">
                                          <p:val>
                                            <p:strVal val="#ppt_w"/>
                                          </p:val>
                                        </p:tav>
                                      </p:tavLst>
                                    </p:anim>
                                    <p:anim calcmode="lin" valueType="num">
                                      <p:cBhvr>
                                        <p:cTn id="21" dur="500" fill="hold"/>
                                        <p:tgtEl>
                                          <p:spTgt spid="63"/>
                                        </p:tgtEl>
                                        <p:attrNameLst>
                                          <p:attrName>ppt_h</p:attrName>
                                        </p:attrNameLst>
                                      </p:cBhvr>
                                      <p:tavLst>
                                        <p:tav tm="0">
                                          <p:val>
                                            <p:strVal val="2/3*#ppt_h"/>
                                          </p:val>
                                        </p:tav>
                                        <p:tav tm="100000">
                                          <p:val>
                                            <p:strVal val="#ppt_h"/>
                                          </p:val>
                                        </p:tav>
                                      </p:tavLst>
                                    </p:anim>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p:cTn id="25" dur="500" fill="hold"/>
                                        <p:tgtEl>
                                          <p:spTgt spid="64"/>
                                        </p:tgtEl>
                                        <p:attrNameLst>
                                          <p:attrName>ppt_w</p:attrName>
                                        </p:attrNameLst>
                                      </p:cBhvr>
                                      <p:tavLst>
                                        <p:tav tm="0">
                                          <p:val>
                                            <p:fltVal val="0"/>
                                          </p:val>
                                        </p:tav>
                                        <p:tav tm="100000">
                                          <p:val>
                                            <p:strVal val="#ppt_w"/>
                                          </p:val>
                                        </p:tav>
                                      </p:tavLst>
                                    </p:anim>
                                    <p:anim calcmode="lin" valueType="num">
                                      <p:cBhvr>
                                        <p:cTn id="26" dur="500" fill="hold"/>
                                        <p:tgtEl>
                                          <p:spTgt spid="64"/>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62"/>
                                        </p:tgtEl>
                                        <p:attrNameLst>
                                          <p:attrName>style.visibility</p:attrName>
                                        </p:attrNameLst>
                                      </p:cBhvr>
                                      <p:to>
                                        <p:strVal val="visible"/>
                                      </p:to>
                                    </p:set>
                                    <p:animEffect transition="in" filter="randombar(horizontal)">
                                      <p:cBhvr>
                                        <p:cTn id="31" dur="500"/>
                                        <p:tgtEl>
                                          <p:spTgt spid="62"/>
                                        </p:tgtEl>
                                      </p:cBhvr>
                                    </p:animEffect>
                                  </p:childTnLst>
                                </p:cTn>
                              </p:par>
                            </p:childTnLst>
                          </p:cTn>
                        </p:par>
                        <p:par>
                          <p:cTn id="32" fill="hold">
                            <p:stCondLst>
                              <p:cond delay="500"/>
                            </p:stCondLst>
                            <p:childTnLst>
                              <p:par>
                                <p:cTn id="33" presetID="9" presetClass="entr" presetSubtype="0" fill="hold" nodeType="after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dissolve">
                                      <p:cBhvr>
                                        <p:cTn id="35" dur="500"/>
                                        <p:tgtEl>
                                          <p:spTgt spid="66"/>
                                        </p:tgtEl>
                                      </p:cBhvr>
                                    </p:animEffect>
                                  </p:childTnLst>
                                </p:cTn>
                              </p:par>
                            </p:childTnLst>
                          </p:cTn>
                        </p:par>
                        <p:par>
                          <p:cTn id="36" fill="hold">
                            <p:stCondLst>
                              <p:cond delay="1000"/>
                            </p:stCondLst>
                            <p:childTnLst>
                              <p:par>
                                <p:cTn id="37" presetID="53" presetClass="entr" presetSubtype="16" fill="hold" grpId="0" nodeType="afterEffect">
                                  <p:stCondLst>
                                    <p:cond delay="0"/>
                                  </p:stCondLst>
                                  <p:childTnLst>
                                    <p:set>
                                      <p:cBhvr>
                                        <p:cTn id="38" dur="1" fill="hold">
                                          <p:stCondLst>
                                            <p:cond delay="0"/>
                                          </p:stCondLst>
                                        </p:cTn>
                                        <p:tgtEl>
                                          <p:spTgt spid="67"/>
                                        </p:tgtEl>
                                        <p:attrNameLst>
                                          <p:attrName>style.visibility</p:attrName>
                                        </p:attrNameLst>
                                      </p:cBhvr>
                                      <p:to>
                                        <p:strVal val="visible"/>
                                      </p:to>
                                    </p:set>
                                    <p:anim calcmode="lin" valueType="num">
                                      <p:cBhvr>
                                        <p:cTn id="39" dur="500" fill="hold"/>
                                        <p:tgtEl>
                                          <p:spTgt spid="67"/>
                                        </p:tgtEl>
                                        <p:attrNameLst>
                                          <p:attrName>ppt_w</p:attrName>
                                        </p:attrNameLst>
                                      </p:cBhvr>
                                      <p:tavLst>
                                        <p:tav tm="0">
                                          <p:val>
                                            <p:fltVal val="0"/>
                                          </p:val>
                                        </p:tav>
                                        <p:tav tm="100000">
                                          <p:val>
                                            <p:strVal val="#ppt_w"/>
                                          </p:val>
                                        </p:tav>
                                      </p:tavLst>
                                    </p:anim>
                                    <p:anim calcmode="lin" valueType="num">
                                      <p:cBhvr>
                                        <p:cTn id="40" dur="500" fill="hold"/>
                                        <p:tgtEl>
                                          <p:spTgt spid="67"/>
                                        </p:tgtEl>
                                        <p:attrNameLst>
                                          <p:attrName>ppt_h</p:attrName>
                                        </p:attrNameLst>
                                      </p:cBhvr>
                                      <p:tavLst>
                                        <p:tav tm="0">
                                          <p:val>
                                            <p:fltVal val="0"/>
                                          </p:val>
                                        </p:tav>
                                        <p:tav tm="100000">
                                          <p:val>
                                            <p:strVal val="#ppt_h"/>
                                          </p:val>
                                        </p:tav>
                                      </p:tavLst>
                                    </p:anim>
                                    <p:animEffect transition="in" filter="fade">
                                      <p:cBhvr>
                                        <p:cTn id="41" dur="500"/>
                                        <p:tgtEl>
                                          <p:spTgt spid="67"/>
                                        </p:tgtEl>
                                      </p:cBhvr>
                                    </p:animEffect>
                                  </p:childTnLst>
                                </p:cTn>
                              </p:par>
                            </p:childTnLst>
                          </p:cTn>
                        </p:par>
                        <p:par>
                          <p:cTn id="42" fill="hold">
                            <p:stCondLst>
                              <p:cond delay="1500"/>
                            </p:stCondLst>
                            <p:childTnLst>
                              <p:par>
                                <p:cTn id="43" presetID="53" presetClass="entr" presetSubtype="16" fill="hold" grpId="0" nodeType="afterEffect">
                                  <p:stCondLst>
                                    <p:cond delay="0"/>
                                  </p:stCondLst>
                                  <p:childTnLst>
                                    <p:set>
                                      <p:cBhvr>
                                        <p:cTn id="44" dur="1" fill="hold">
                                          <p:stCondLst>
                                            <p:cond delay="0"/>
                                          </p:stCondLst>
                                        </p:cTn>
                                        <p:tgtEl>
                                          <p:spTgt spid="68"/>
                                        </p:tgtEl>
                                        <p:attrNameLst>
                                          <p:attrName>style.visibility</p:attrName>
                                        </p:attrNameLst>
                                      </p:cBhvr>
                                      <p:to>
                                        <p:strVal val="visible"/>
                                      </p:to>
                                    </p:set>
                                    <p:anim calcmode="lin" valueType="num">
                                      <p:cBhvr>
                                        <p:cTn id="45" dur="500" fill="hold"/>
                                        <p:tgtEl>
                                          <p:spTgt spid="68"/>
                                        </p:tgtEl>
                                        <p:attrNameLst>
                                          <p:attrName>ppt_w</p:attrName>
                                        </p:attrNameLst>
                                      </p:cBhvr>
                                      <p:tavLst>
                                        <p:tav tm="0">
                                          <p:val>
                                            <p:fltVal val="0"/>
                                          </p:val>
                                        </p:tav>
                                        <p:tav tm="100000">
                                          <p:val>
                                            <p:strVal val="#ppt_w"/>
                                          </p:val>
                                        </p:tav>
                                      </p:tavLst>
                                    </p:anim>
                                    <p:anim calcmode="lin" valueType="num">
                                      <p:cBhvr>
                                        <p:cTn id="46" dur="500" fill="hold"/>
                                        <p:tgtEl>
                                          <p:spTgt spid="68"/>
                                        </p:tgtEl>
                                        <p:attrNameLst>
                                          <p:attrName>ppt_h</p:attrName>
                                        </p:attrNameLst>
                                      </p:cBhvr>
                                      <p:tavLst>
                                        <p:tav tm="0">
                                          <p:val>
                                            <p:fltVal val="0"/>
                                          </p:val>
                                        </p:tav>
                                        <p:tav tm="100000">
                                          <p:val>
                                            <p:strVal val="#ppt_h"/>
                                          </p:val>
                                        </p:tav>
                                      </p:tavLst>
                                    </p:anim>
                                    <p:animEffect transition="in" filter="fade">
                                      <p:cBhvr>
                                        <p:cTn id="47" dur="500"/>
                                        <p:tgtEl>
                                          <p:spTgt spid="68"/>
                                        </p:tgtEl>
                                      </p:cBhvr>
                                    </p:animEffect>
                                  </p:childTnLst>
                                </p:cTn>
                              </p:par>
                            </p:childTnLst>
                          </p:cTn>
                        </p:par>
                        <p:par>
                          <p:cTn id="48" fill="hold">
                            <p:stCondLst>
                              <p:cond delay="2000"/>
                            </p:stCondLst>
                            <p:childTnLst>
                              <p:par>
                                <p:cTn id="49" presetID="53" presetClass="entr" presetSubtype="16" fill="hold" grpId="0" nodeType="afterEffect">
                                  <p:stCondLst>
                                    <p:cond delay="0"/>
                                  </p:stCondLst>
                                  <p:childTnLst>
                                    <p:set>
                                      <p:cBhvr>
                                        <p:cTn id="50" dur="1" fill="hold">
                                          <p:stCondLst>
                                            <p:cond delay="0"/>
                                          </p:stCondLst>
                                        </p:cTn>
                                        <p:tgtEl>
                                          <p:spTgt spid="69"/>
                                        </p:tgtEl>
                                        <p:attrNameLst>
                                          <p:attrName>style.visibility</p:attrName>
                                        </p:attrNameLst>
                                      </p:cBhvr>
                                      <p:to>
                                        <p:strVal val="visible"/>
                                      </p:to>
                                    </p:set>
                                    <p:anim calcmode="lin" valueType="num">
                                      <p:cBhvr>
                                        <p:cTn id="51" dur="500" fill="hold"/>
                                        <p:tgtEl>
                                          <p:spTgt spid="69"/>
                                        </p:tgtEl>
                                        <p:attrNameLst>
                                          <p:attrName>ppt_w</p:attrName>
                                        </p:attrNameLst>
                                      </p:cBhvr>
                                      <p:tavLst>
                                        <p:tav tm="0">
                                          <p:val>
                                            <p:fltVal val="0"/>
                                          </p:val>
                                        </p:tav>
                                        <p:tav tm="100000">
                                          <p:val>
                                            <p:strVal val="#ppt_w"/>
                                          </p:val>
                                        </p:tav>
                                      </p:tavLst>
                                    </p:anim>
                                    <p:anim calcmode="lin" valueType="num">
                                      <p:cBhvr>
                                        <p:cTn id="52" dur="500" fill="hold"/>
                                        <p:tgtEl>
                                          <p:spTgt spid="69"/>
                                        </p:tgtEl>
                                        <p:attrNameLst>
                                          <p:attrName>ppt_h</p:attrName>
                                        </p:attrNameLst>
                                      </p:cBhvr>
                                      <p:tavLst>
                                        <p:tav tm="0">
                                          <p:val>
                                            <p:fltVal val="0"/>
                                          </p:val>
                                        </p:tav>
                                        <p:tav tm="100000">
                                          <p:val>
                                            <p:strVal val="#ppt_h"/>
                                          </p:val>
                                        </p:tav>
                                      </p:tavLst>
                                    </p:anim>
                                    <p:animEffect transition="in" filter="fade">
                                      <p:cBhvr>
                                        <p:cTn id="53" dur="500"/>
                                        <p:tgtEl>
                                          <p:spTgt spid="69"/>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3"/>
                                        </p:tgtEl>
                                        <p:attrNameLst>
                                          <p:attrName>style.visibility</p:attrName>
                                        </p:attrNameLst>
                                      </p:cBhvr>
                                      <p:to>
                                        <p:strVal val="visible"/>
                                      </p:to>
                                    </p:set>
                                    <p:animEffect transition="in" filter="randombar(horizontal)">
                                      <p:cBhvr>
                                        <p:cTn id="58" dur="500"/>
                                        <p:tgtEl>
                                          <p:spTgt spid="3"/>
                                        </p:tgtEl>
                                      </p:cBhvr>
                                    </p:animEffect>
                                  </p:childTnLst>
                                </p:cTn>
                              </p:par>
                            </p:childTnLst>
                          </p:cTn>
                        </p:par>
                        <p:par>
                          <p:cTn id="59" fill="hold">
                            <p:stCondLst>
                              <p:cond delay="500"/>
                            </p:stCondLst>
                            <p:childTnLst>
                              <p:par>
                                <p:cTn id="60" presetID="9" presetClass="entr" presetSubtype="0" fill="hold" nodeType="after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dissolve">
                                      <p:cBhvr>
                                        <p:cTn id="62" dur="500"/>
                                        <p:tgtEl>
                                          <p:spTgt spid="39"/>
                                        </p:tgtEl>
                                      </p:cBhvr>
                                    </p:animEffect>
                                  </p:childTnLst>
                                </p:cTn>
                              </p:par>
                            </p:childTnLst>
                          </p:cTn>
                        </p:par>
                        <p:par>
                          <p:cTn id="63" fill="hold">
                            <p:stCondLst>
                              <p:cond delay="1000"/>
                            </p:stCondLst>
                            <p:childTnLst>
                              <p:par>
                                <p:cTn id="64" presetID="23" presetClass="entr" presetSubtype="272" fill="hold" grpId="0" nodeType="after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p:cTn id="66" dur="500" fill="hold"/>
                                        <p:tgtEl>
                                          <p:spTgt spid="72"/>
                                        </p:tgtEl>
                                        <p:attrNameLst>
                                          <p:attrName>ppt_w</p:attrName>
                                        </p:attrNameLst>
                                      </p:cBhvr>
                                      <p:tavLst>
                                        <p:tav tm="0">
                                          <p:val>
                                            <p:strVal val="2/3*#ppt_w"/>
                                          </p:val>
                                        </p:tav>
                                        <p:tav tm="100000">
                                          <p:val>
                                            <p:strVal val="#ppt_w"/>
                                          </p:val>
                                        </p:tav>
                                      </p:tavLst>
                                    </p:anim>
                                    <p:anim calcmode="lin" valueType="num">
                                      <p:cBhvr>
                                        <p:cTn id="67" dur="500" fill="hold"/>
                                        <p:tgtEl>
                                          <p:spTgt spid="72"/>
                                        </p:tgtEl>
                                        <p:attrNameLst>
                                          <p:attrName>ppt_h</p:attrName>
                                        </p:attrNameLst>
                                      </p:cBhvr>
                                      <p:tavLst>
                                        <p:tav tm="0">
                                          <p:val>
                                            <p:strVal val="2/3*#ppt_h"/>
                                          </p:val>
                                        </p:tav>
                                        <p:tav tm="100000">
                                          <p:val>
                                            <p:strVal val="#ppt_h"/>
                                          </p:val>
                                        </p:tav>
                                      </p:tavLst>
                                    </p:anim>
                                  </p:childTnLst>
                                </p:cTn>
                              </p:par>
                            </p:childTnLst>
                          </p:cTn>
                        </p:par>
                        <p:par>
                          <p:cTn id="68" fill="hold">
                            <p:stCondLst>
                              <p:cond delay="1500"/>
                            </p:stCondLst>
                            <p:childTnLst>
                              <p:par>
                                <p:cTn id="69" presetID="23" presetClass="entr" presetSubtype="272" fill="hold" grpId="0" nodeType="afterEffect">
                                  <p:stCondLst>
                                    <p:cond delay="0"/>
                                  </p:stCondLst>
                                  <p:childTnLst>
                                    <p:set>
                                      <p:cBhvr>
                                        <p:cTn id="70" dur="1" fill="hold">
                                          <p:stCondLst>
                                            <p:cond delay="0"/>
                                          </p:stCondLst>
                                        </p:cTn>
                                        <p:tgtEl>
                                          <p:spTgt spid="73"/>
                                        </p:tgtEl>
                                        <p:attrNameLst>
                                          <p:attrName>style.visibility</p:attrName>
                                        </p:attrNameLst>
                                      </p:cBhvr>
                                      <p:to>
                                        <p:strVal val="visible"/>
                                      </p:to>
                                    </p:set>
                                    <p:anim calcmode="lin" valueType="num">
                                      <p:cBhvr>
                                        <p:cTn id="71" dur="500" fill="hold"/>
                                        <p:tgtEl>
                                          <p:spTgt spid="73"/>
                                        </p:tgtEl>
                                        <p:attrNameLst>
                                          <p:attrName>ppt_w</p:attrName>
                                        </p:attrNameLst>
                                      </p:cBhvr>
                                      <p:tavLst>
                                        <p:tav tm="0">
                                          <p:val>
                                            <p:strVal val="2/3*#ppt_w"/>
                                          </p:val>
                                        </p:tav>
                                        <p:tav tm="100000">
                                          <p:val>
                                            <p:strVal val="#ppt_w"/>
                                          </p:val>
                                        </p:tav>
                                      </p:tavLst>
                                    </p:anim>
                                    <p:anim calcmode="lin" valueType="num">
                                      <p:cBhvr>
                                        <p:cTn id="72" dur="500" fill="hold"/>
                                        <p:tgtEl>
                                          <p:spTgt spid="73"/>
                                        </p:tgtEl>
                                        <p:attrNameLst>
                                          <p:attrName>ppt_h</p:attrName>
                                        </p:attrNameLst>
                                      </p:cBhvr>
                                      <p:tavLst>
                                        <p:tav tm="0">
                                          <p:val>
                                            <p:strVal val="2/3*#ppt_h"/>
                                          </p:val>
                                        </p:tav>
                                        <p:tav tm="100000">
                                          <p:val>
                                            <p:strVal val="#ppt_h"/>
                                          </p:val>
                                        </p:tav>
                                      </p:tavLst>
                                    </p:anim>
                                  </p:childTnLst>
                                </p:cTn>
                              </p:par>
                            </p:childTnLst>
                          </p:cTn>
                        </p:par>
                        <p:par>
                          <p:cTn id="73" fill="hold">
                            <p:stCondLst>
                              <p:cond delay="2000"/>
                            </p:stCondLst>
                            <p:childTnLst>
                              <p:par>
                                <p:cTn id="74" presetID="23" presetClass="entr" presetSubtype="16" fill="hold" grpId="0" nodeType="after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p:cTn id="76" dur="500" fill="hold"/>
                                        <p:tgtEl>
                                          <p:spTgt spid="74"/>
                                        </p:tgtEl>
                                        <p:attrNameLst>
                                          <p:attrName>ppt_w</p:attrName>
                                        </p:attrNameLst>
                                      </p:cBhvr>
                                      <p:tavLst>
                                        <p:tav tm="0">
                                          <p:val>
                                            <p:fltVal val="0"/>
                                          </p:val>
                                        </p:tav>
                                        <p:tav tm="100000">
                                          <p:val>
                                            <p:strVal val="#ppt_w"/>
                                          </p:val>
                                        </p:tav>
                                      </p:tavLst>
                                    </p:anim>
                                    <p:anim calcmode="lin" valueType="num">
                                      <p:cBhvr>
                                        <p:cTn id="77" dur="500" fill="hold"/>
                                        <p:tgtEl>
                                          <p:spTgt spid="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3" grpId="0"/>
      <p:bldP spid="60" grpId="0"/>
      <p:bldP spid="63" grpId="0"/>
      <p:bldP spid="64" grpId="0"/>
      <p:bldP spid="67" grpId="0"/>
      <p:bldP spid="68" grpId="0"/>
      <p:bldP spid="69" grpId="0"/>
      <p:bldP spid="72" grpId="0"/>
      <p:bldP spid="73" grpId="0"/>
      <p:bldP spid="7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193" y="1580826"/>
            <a:ext cx="8932985" cy="432402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03958"/>
            <a:ext cx="8801847" cy="3746687"/>
          </a:xfrm>
        </p:spPr>
        <p:txBody>
          <a:bodyPr/>
          <a:lstStyle/>
          <a:p>
            <a:r>
              <a:rPr lang="en-US" sz="2300" dirty="0">
                <a:solidFill>
                  <a:srgbClr val="32302A"/>
                </a:solidFill>
              </a:rPr>
              <a:t>Sometimes we will want to make real data (e.g. income) comparisons in terms of the purchasing power of the dollar during the current year.</a:t>
            </a:r>
          </a:p>
          <a:p>
            <a:r>
              <a:rPr lang="en-US" sz="2300" dirty="0">
                <a:solidFill>
                  <a:srgbClr val="32302A"/>
                </a:solidFill>
              </a:rPr>
              <a:t>This can be done by “inflating” the data for earlier years for increases in the price level.</a:t>
            </a:r>
          </a:p>
          <a:p>
            <a:r>
              <a:rPr lang="en-US" sz="2300" dirty="0">
                <a:solidFill>
                  <a:srgbClr val="32302A"/>
                </a:solidFill>
              </a:rPr>
              <a:t>The formula for converting the figures for an earlier year into current dollars is</a:t>
            </a:r>
            <a:r>
              <a:rPr lang="en-US" sz="2300" dirty="0" smtClean="0">
                <a:solidFill>
                  <a:srgbClr val="32302A"/>
                </a:solidFill>
              </a:rPr>
              <a:t>:</a:t>
            </a:r>
            <a:br>
              <a:rPr lang="en-US" sz="2300" dirty="0" smtClean="0">
                <a:solidFill>
                  <a:srgbClr val="32302A"/>
                </a:solidFill>
              </a:rPr>
            </a:br>
            <a:r>
              <a:rPr lang="en-US" sz="2300" dirty="0" smtClean="0">
                <a:solidFill>
                  <a:srgbClr val="32302A"/>
                </a:solidFill>
              </a:rPr>
              <a:t/>
            </a:r>
            <a:br>
              <a:rPr lang="en-US" sz="2300" dirty="0" smtClean="0">
                <a:solidFill>
                  <a:srgbClr val="32302A"/>
                </a:solidFill>
              </a:rPr>
            </a:br>
            <a:r>
              <a:rPr lang="en-US" sz="2300" dirty="0" smtClean="0">
                <a:solidFill>
                  <a:srgbClr val="32302A"/>
                </a:solidFill>
              </a:rPr>
              <a:t/>
            </a:r>
            <a:br>
              <a:rPr lang="en-US" sz="2300" dirty="0" smtClean="0">
                <a:solidFill>
                  <a:srgbClr val="32302A"/>
                </a:solidFill>
              </a:rPr>
            </a:br>
            <a:endParaRPr lang="en-US" sz="2300" dirty="0" smtClean="0">
              <a:solidFill>
                <a:srgbClr val="32302A"/>
              </a:solidFill>
            </a:endParaRPr>
          </a:p>
          <a:p>
            <a:r>
              <a:rPr lang="en-US" sz="2300" dirty="0">
                <a:solidFill>
                  <a:srgbClr val="32302A"/>
                </a:solidFill>
              </a:rPr>
              <a:t>If prices have risen, this will “inflate” the data for earlier years and bring them into line with the current purchasing power of the dollar. </a:t>
            </a:r>
            <a:r>
              <a:rPr lang="en-US" sz="2300" dirty="0" smtClean="0">
                <a:solidFill>
                  <a:srgbClr val="32302A"/>
                </a:solidFill>
              </a:rPr>
              <a:t> </a:t>
            </a:r>
            <a:endParaRPr lang="en-US" sz="2300" dirty="0">
              <a:solidFill>
                <a:srgbClr val="32302A"/>
              </a:solidFill>
            </a:endParaRPr>
          </a:p>
        </p:txBody>
      </p:sp>
      <p:sp>
        <p:nvSpPr>
          <p:cNvPr id="2" name="Title 1"/>
          <p:cNvSpPr>
            <a:spLocks noGrp="1"/>
          </p:cNvSpPr>
          <p:nvPr>
            <p:ph type="title"/>
          </p:nvPr>
        </p:nvSpPr>
        <p:spPr>
          <a:xfrm>
            <a:off x="119569" y="162738"/>
            <a:ext cx="8904855" cy="1216611"/>
          </a:xfrm>
        </p:spPr>
        <p:txBody>
          <a:bodyPr/>
          <a:lstStyle/>
          <a:p>
            <a:r>
              <a:rPr lang="en-US" dirty="0"/>
              <a:t>Converting Earlier Figures </a:t>
            </a:r>
            <a:br>
              <a:rPr lang="en-US" dirty="0"/>
            </a:br>
            <a:r>
              <a:rPr lang="en-US" dirty="0"/>
              <a:t>into Current Dollars </a:t>
            </a:r>
          </a:p>
        </p:txBody>
      </p:sp>
      <p:grpSp>
        <p:nvGrpSpPr>
          <p:cNvPr id="7" name="Group 6"/>
          <p:cNvGrpSpPr/>
          <p:nvPr/>
        </p:nvGrpSpPr>
        <p:grpSpPr>
          <a:xfrm>
            <a:off x="1906291" y="3703581"/>
            <a:ext cx="6935492" cy="1173199"/>
            <a:chOff x="1906291" y="3662775"/>
            <a:chExt cx="6935492" cy="1173199"/>
          </a:xfrm>
        </p:grpSpPr>
        <p:sp>
          <p:nvSpPr>
            <p:cNvPr id="4" name="Rounded Rectangle 3"/>
            <p:cNvSpPr/>
            <p:nvPr/>
          </p:nvSpPr>
          <p:spPr>
            <a:xfrm>
              <a:off x="1906291" y="3662775"/>
              <a:ext cx="6935492" cy="1173199"/>
            </a:xfrm>
            <a:prstGeom prst="roundRect">
              <a:avLst/>
            </a:prstGeom>
            <a:solidFill>
              <a:schemeClr val="tx1">
                <a:lumMod val="50000"/>
                <a:lumOff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 Box 4"/>
            <p:cNvSpPr txBox="1">
              <a:spLocks noChangeArrowheads="1"/>
            </p:cNvSpPr>
            <p:nvPr/>
          </p:nvSpPr>
          <p:spPr bwMode="auto">
            <a:xfrm>
              <a:off x="1979078" y="4051133"/>
              <a:ext cx="2150140" cy="461665"/>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i="1" dirty="0" smtClean="0">
                  <a:solidFill>
                    <a:schemeClr val="bg1"/>
                  </a:solidFill>
                  <a:latin typeface="Times New Roman" pitchFamily="18" charset="0"/>
                  <a:cs typeface="Times New Roman" pitchFamily="18" charset="0"/>
                </a:rPr>
                <a:t>Figure </a:t>
              </a:r>
              <a:r>
                <a:rPr lang="en-US" sz="2400" i="1" baseline="-25000" dirty="0" smtClean="0">
                  <a:solidFill>
                    <a:schemeClr val="bg1"/>
                  </a:solidFill>
                  <a:latin typeface="Times New Roman" pitchFamily="18" charset="0"/>
                  <a:cs typeface="Times New Roman" pitchFamily="18" charset="0"/>
                </a:rPr>
                <a:t>current </a:t>
              </a:r>
              <a:r>
                <a:rPr lang="en-US" sz="2400" i="1" baseline="-25000" dirty="0">
                  <a:solidFill>
                    <a:schemeClr val="bg1"/>
                  </a:solidFill>
                  <a:latin typeface="Times New Roman" pitchFamily="18" charset="0"/>
                  <a:cs typeface="Times New Roman" pitchFamily="18" charset="0"/>
                </a:rPr>
                <a:t>$  </a:t>
              </a:r>
              <a:r>
                <a:rPr lang="en-US" sz="2400" i="1" dirty="0">
                  <a:solidFill>
                    <a:schemeClr val="bg1"/>
                  </a:solidFill>
                  <a:latin typeface="Times New Roman" pitchFamily="18" charset="0"/>
                  <a:cs typeface="Times New Roman" pitchFamily="18" charset="0"/>
                </a:rPr>
                <a:t>=</a:t>
              </a:r>
            </a:p>
          </p:txBody>
        </p:sp>
      </p:grpSp>
      <p:sp>
        <p:nvSpPr>
          <p:cNvPr id="28" name="Text Box 17"/>
          <p:cNvSpPr txBox="1">
            <a:spLocks noChangeArrowheads="1"/>
          </p:cNvSpPr>
          <p:nvPr/>
        </p:nvSpPr>
        <p:spPr bwMode="auto">
          <a:xfrm>
            <a:off x="5877303" y="3996890"/>
            <a:ext cx="320922" cy="461665"/>
          </a:xfrm>
          <a:prstGeom prst="rect">
            <a:avLst/>
          </a:prstGeom>
          <a:noFill/>
          <a:ln w="12700">
            <a:noFill/>
            <a:miter lim="800000"/>
            <a:headEnd/>
            <a:tailEnd/>
          </a:ln>
        </p:spPr>
        <p:txBody>
          <a:bodyPr wrap="none">
            <a:prstTxWarp prst="textNoShape">
              <a:avLst/>
            </a:prstTxWarp>
            <a:spAutoFit/>
          </a:bodyPr>
          <a:lstStyle/>
          <a:p>
            <a:r>
              <a:rPr lang="en-US" sz="2400" i="1" dirty="0">
                <a:solidFill>
                  <a:schemeClr val="bg1"/>
                </a:solidFill>
                <a:latin typeface="Times New Roman" pitchFamily="18" charset="0"/>
                <a:cs typeface="Times New Roman" pitchFamily="18" charset="0"/>
              </a:rPr>
              <a:t>x</a:t>
            </a:r>
            <a:endParaRPr lang="en-US" sz="1600" i="1" dirty="0">
              <a:solidFill>
                <a:schemeClr val="bg1"/>
              </a:solidFill>
              <a:latin typeface="Times New Roman" pitchFamily="18" charset="0"/>
              <a:cs typeface="Times New Roman" pitchFamily="18" charset="0"/>
            </a:endParaRPr>
          </a:p>
        </p:txBody>
      </p:sp>
      <p:grpSp>
        <p:nvGrpSpPr>
          <p:cNvPr id="14" name="Group 12"/>
          <p:cNvGrpSpPr>
            <a:grpSpLocks/>
          </p:cNvGrpSpPr>
          <p:nvPr/>
        </p:nvGrpSpPr>
        <p:grpSpPr bwMode="auto">
          <a:xfrm>
            <a:off x="6236127" y="3831393"/>
            <a:ext cx="2482850" cy="858838"/>
            <a:chOff x="3798" y="2416"/>
            <a:chExt cx="1564" cy="541"/>
          </a:xfrm>
        </p:grpSpPr>
        <p:sp>
          <p:nvSpPr>
            <p:cNvPr id="15" name="Text Box 8"/>
            <p:cNvSpPr txBox="1">
              <a:spLocks noChangeArrowheads="1"/>
            </p:cNvSpPr>
            <p:nvPr/>
          </p:nvSpPr>
          <p:spPr bwMode="auto">
            <a:xfrm>
              <a:off x="3798" y="2416"/>
              <a:ext cx="1409" cy="252"/>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000" b="0" i="1" dirty="0">
                  <a:solidFill>
                    <a:schemeClr val="bg1"/>
                  </a:solidFill>
                  <a:latin typeface="Times New Roman" pitchFamily="18" charset="0"/>
                  <a:cs typeface="Times New Roman" pitchFamily="18" charset="0"/>
                </a:rPr>
                <a:t>price </a:t>
              </a:r>
              <a:r>
                <a:rPr lang="en-US" sz="2000" b="0" i="1" dirty="0" smtClean="0">
                  <a:solidFill>
                    <a:schemeClr val="bg1"/>
                  </a:solidFill>
                  <a:latin typeface="Times New Roman" pitchFamily="18" charset="0"/>
                  <a:cs typeface="Times New Roman" pitchFamily="18" charset="0"/>
                </a:rPr>
                <a:t>index </a:t>
              </a:r>
              <a:r>
                <a:rPr lang="en-US" sz="2000" i="1" baseline="-25000" dirty="0" smtClean="0">
                  <a:solidFill>
                    <a:schemeClr val="bg1"/>
                  </a:solidFill>
                  <a:latin typeface="Times New Roman" pitchFamily="18" charset="0"/>
                  <a:cs typeface="Times New Roman" pitchFamily="18" charset="0"/>
                </a:rPr>
                <a:t>current </a:t>
              </a:r>
              <a:r>
                <a:rPr lang="en-US" sz="2000" i="1" baseline="-25000" dirty="0">
                  <a:solidFill>
                    <a:schemeClr val="bg1"/>
                  </a:solidFill>
                  <a:latin typeface="Times New Roman" pitchFamily="18" charset="0"/>
                  <a:cs typeface="Times New Roman" pitchFamily="18" charset="0"/>
                </a:rPr>
                <a:t>year</a:t>
              </a:r>
              <a:endParaRPr lang="en-US" sz="2000" i="1" dirty="0">
                <a:solidFill>
                  <a:schemeClr val="bg1"/>
                </a:solidFill>
                <a:latin typeface="Times New Roman" pitchFamily="18" charset="0"/>
                <a:cs typeface="Times New Roman" pitchFamily="18" charset="0"/>
              </a:endParaRPr>
            </a:p>
          </p:txBody>
        </p:sp>
        <p:sp>
          <p:nvSpPr>
            <p:cNvPr id="16" name="Text Box 9"/>
            <p:cNvSpPr txBox="1">
              <a:spLocks noChangeArrowheads="1"/>
            </p:cNvSpPr>
            <p:nvPr/>
          </p:nvSpPr>
          <p:spPr bwMode="auto">
            <a:xfrm>
              <a:off x="3817" y="2705"/>
              <a:ext cx="1390" cy="252"/>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000" b="0" i="1" dirty="0">
                  <a:solidFill>
                    <a:schemeClr val="bg1"/>
                  </a:solidFill>
                  <a:latin typeface="Times New Roman" pitchFamily="18" charset="0"/>
                  <a:cs typeface="Times New Roman" pitchFamily="18" charset="0"/>
                </a:rPr>
                <a:t>price </a:t>
              </a:r>
              <a:r>
                <a:rPr lang="en-US" sz="2000" b="0" i="1" dirty="0" smtClean="0">
                  <a:solidFill>
                    <a:schemeClr val="bg1"/>
                  </a:solidFill>
                  <a:latin typeface="Times New Roman" pitchFamily="18" charset="0"/>
                  <a:cs typeface="Times New Roman" pitchFamily="18" charset="0"/>
                </a:rPr>
                <a:t>index </a:t>
              </a:r>
              <a:r>
                <a:rPr lang="en-US" sz="2000" i="1" baseline="-25000" dirty="0" smtClean="0">
                  <a:solidFill>
                    <a:schemeClr val="bg1"/>
                  </a:solidFill>
                  <a:latin typeface="Times New Roman" pitchFamily="18" charset="0"/>
                  <a:cs typeface="Times New Roman" pitchFamily="18" charset="0"/>
                </a:rPr>
                <a:t>earlier </a:t>
              </a:r>
              <a:r>
                <a:rPr lang="en-US" sz="2000" i="1" baseline="-25000" dirty="0">
                  <a:solidFill>
                    <a:schemeClr val="bg1"/>
                  </a:solidFill>
                  <a:latin typeface="Times New Roman" pitchFamily="18" charset="0"/>
                  <a:cs typeface="Times New Roman" pitchFamily="18" charset="0"/>
                </a:rPr>
                <a:t>year</a:t>
              </a:r>
              <a:endParaRPr lang="en-US" sz="2000" i="1" dirty="0">
                <a:solidFill>
                  <a:schemeClr val="bg1"/>
                </a:solidFill>
                <a:latin typeface="Times New Roman" pitchFamily="18" charset="0"/>
                <a:cs typeface="Times New Roman" pitchFamily="18" charset="0"/>
              </a:endParaRPr>
            </a:p>
          </p:txBody>
        </p:sp>
        <p:sp>
          <p:nvSpPr>
            <p:cNvPr id="17" name="Line 10"/>
            <p:cNvSpPr>
              <a:spLocks noChangeShapeType="1"/>
            </p:cNvSpPr>
            <p:nvPr/>
          </p:nvSpPr>
          <p:spPr bwMode="auto">
            <a:xfrm>
              <a:off x="3817" y="2705"/>
              <a:ext cx="1545" cy="0"/>
            </a:xfrm>
            <a:prstGeom prst="line">
              <a:avLst/>
            </a:prstGeom>
            <a:noFill/>
            <a:ln w="22225">
              <a:solidFill>
                <a:schemeClr val="bg2"/>
              </a:solidFill>
              <a:round/>
              <a:headEnd/>
              <a:tailEnd type="none" w="lg" len="lg"/>
            </a:ln>
          </p:spPr>
          <p:txBody>
            <a:bodyPr wrap="square">
              <a:prstTxWarp prst="textNoShape">
                <a:avLst/>
              </a:prstTxWarp>
              <a:spAutoFit/>
            </a:bodyPr>
            <a:lstStyle/>
            <a:p>
              <a:endParaRPr lang="en-US" sz="1600" i="1">
                <a:solidFill>
                  <a:schemeClr val="bg1"/>
                </a:solidFill>
                <a:latin typeface="Times New Roman" pitchFamily="18" charset="0"/>
                <a:cs typeface="Times New Roman" pitchFamily="18" charset="0"/>
              </a:endParaRPr>
            </a:p>
          </p:txBody>
        </p:sp>
      </p:grpSp>
      <p:sp>
        <p:nvSpPr>
          <p:cNvPr id="20" name="Text Box 6"/>
          <p:cNvSpPr txBox="1">
            <a:spLocks noChangeArrowheads="1"/>
          </p:cNvSpPr>
          <p:nvPr/>
        </p:nvSpPr>
        <p:spPr bwMode="auto">
          <a:xfrm>
            <a:off x="4063991" y="4073943"/>
            <a:ext cx="2109680" cy="461665"/>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b="0" i="1" dirty="0">
                <a:solidFill>
                  <a:schemeClr val="bg1"/>
                </a:solidFill>
                <a:latin typeface="Times New Roman" pitchFamily="18" charset="0"/>
                <a:cs typeface="Times New Roman" pitchFamily="18" charset="0"/>
              </a:rPr>
              <a:t> </a:t>
            </a:r>
            <a:r>
              <a:rPr lang="en-US" sz="2400" b="0" i="1" dirty="0" smtClean="0">
                <a:solidFill>
                  <a:schemeClr val="bg1"/>
                </a:solidFill>
                <a:latin typeface="Times New Roman" pitchFamily="18" charset="0"/>
                <a:cs typeface="Times New Roman" pitchFamily="18" charset="0"/>
              </a:rPr>
              <a:t>Figure </a:t>
            </a:r>
            <a:r>
              <a:rPr lang="en-US" sz="2400" i="1" baseline="-25000" dirty="0" smtClean="0">
                <a:solidFill>
                  <a:schemeClr val="bg1"/>
                </a:solidFill>
                <a:latin typeface="Times New Roman" pitchFamily="18" charset="0"/>
                <a:cs typeface="Times New Roman" pitchFamily="18" charset="0"/>
              </a:rPr>
              <a:t>earlier </a:t>
            </a:r>
            <a:r>
              <a:rPr lang="en-US" sz="2400" i="1" baseline="-25000" dirty="0">
                <a:solidFill>
                  <a:schemeClr val="bg1"/>
                </a:solidFill>
                <a:latin typeface="Times New Roman" pitchFamily="18" charset="0"/>
                <a:cs typeface="Times New Roman" pitchFamily="18" charset="0"/>
              </a:rPr>
              <a:t>$</a:t>
            </a:r>
            <a:r>
              <a:rPr lang="en-US" sz="2400" b="0" i="1" dirty="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376683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par>
                          <p:cTn id="20" fill="hold">
                            <p:stCondLst>
                              <p:cond delay="2000"/>
                            </p:stCondLst>
                            <p:childTnLst>
                              <p:par>
                                <p:cTn id="21" presetID="17" presetClass="entr" presetSubtype="8"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ppt_x</p:attrName>
                                        </p:attrNameLst>
                                      </p:cBhvr>
                                      <p:tavLst>
                                        <p:tav tm="0">
                                          <p:val>
                                            <p:strVal val="#ppt_x-#ppt_w/2"/>
                                          </p:val>
                                        </p:tav>
                                        <p:tav tm="100000">
                                          <p:val>
                                            <p:strVal val="#ppt_x"/>
                                          </p:val>
                                        </p:tav>
                                      </p:tavLst>
                                    </p:anim>
                                    <p:anim calcmode="lin" valueType="num">
                                      <p:cBhvr>
                                        <p:cTn id="24" dur="500" fill="hold"/>
                                        <p:tgtEl>
                                          <p:spTgt spid="20"/>
                                        </p:tgtEl>
                                        <p:attrNameLst>
                                          <p:attrName>ppt_y</p:attrName>
                                        </p:attrNameLst>
                                      </p:cBhvr>
                                      <p:tavLst>
                                        <p:tav tm="0">
                                          <p:val>
                                            <p:strVal val="#ppt_y"/>
                                          </p:val>
                                        </p:tav>
                                        <p:tav tm="100000">
                                          <p:val>
                                            <p:strVal val="#ppt_y"/>
                                          </p:val>
                                        </p:tav>
                                      </p:tavLst>
                                    </p:anim>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strVal val="#ppt_h"/>
                                          </p:val>
                                        </p:tav>
                                        <p:tav tm="100000">
                                          <p:val>
                                            <p:strVal val="#ppt_h"/>
                                          </p:val>
                                        </p:tav>
                                      </p:tavLst>
                                    </p:anim>
                                  </p:childTnLst>
                                </p:cTn>
                              </p:par>
                            </p:childTnLst>
                          </p:cTn>
                        </p:par>
                        <p:par>
                          <p:cTn id="27" fill="hold">
                            <p:stCondLst>
                              <p:cond delay="2500"/>
                            </p:stCondLst>
                            <p:childTnLst>
                              <p:par>
                                <p:cTn id="28" presetID="23" presetClass="entr" presetSubtype="288"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p:cTn id="30" dur="500" fill="hold"/>
                                        <p:tgtEl>
                                          <p:spTgt spid="28"/>
                                        </p:tgtEl>
                                        <p:attrNameLst>
                                          <p:attrName>ppt_w</p:attrName>
                                        </p:attrNameLst>
                                      </p:cBhvr>
                                      <p:tavLst>
                                        <p:tav tm="0">
                                          <p:val>
                                            <p:strVal val="4/3*#ppt_w"/>
                                          </p:val>
                                        </p:tav>
                                        <p:tav tm="100000">
                                          <p:val>
                                            <p:strVal val="#ppt_w"/>
                                          </p:val>
                                        </p:tav>
                                      </p:tavLst>
                                    </p:anim>
                                    <p:anim calcmode="lin" valueType="num">
                                      <p:cBhvr>
                                        <p:cTn id="31" dur="500" fill="hold"/>
                                        <p:tgtEl>
                                          <p:spTgt spid="28"/>
                                        </p:tgtEl>
                                        <p:attrNameLst>
                                          <p:attrName>ppt_h</p:attrName>
                                        </p:attrNameLst>
                                      </p:cBhvr>
                                      <p:tavLst>
                                        <p:tav tm="0">
                                          <p:val>
                                            <p:strVal val="4/3*#ppt_h"/>
                                          </p:val>
                                        </p:tav>
                                        <p:tav tm="100000">
                                          <p:val>
                                            <p:strVal val="#ppt_h"/>
                                          </p:val>
                                        </p:tav>
                                      </p:tavLst>
                                    </p:anim>
                                  </p:childTnLst>
                                </p:cTn>
                              </p:par>
                            </p:childTnLst>
                          </p:cTn>
                        </p:par>
                        <p:par>
                          <p:cTn id="32" fill="hold">
                            <p:stCondLst>
                              <p:cond delay="3000"/>
                            </p:stCondLst>
                            <p:childTnLst>
                              <p:par>
                                <p:cTn id="33" presetID="17" presetClass="entr" presetSubtype="8"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ppt_x</p:attrName>
                                        </p:attrNameLst>
                                      </p:cBhvr>
                                      <p:tavLst>
                                        <p:tav tm="0">
                                          <p:val>
                                            <p:strVal val="#ppt_x-#ppt_w/2"/>
                                          </p:val>
                                        </p:tav>
                                        <p:tav tm="100000">
                                          <p:val>
                                            <p:strVal val="#ppt_x"/>
                                          </p:val>
                                        </p:tav>
                                      </p:tavLst>
                                    </p:anim>
                                    <p:anim calcmode="lin" valueType="num">
                                      <p:cBhvr>
                                        <p:cTn id="36" dur="500" fill="hold"/>
                                        <p:tgtEl>
                                          <p:spTgt spid="14"/>
                                        </p:tgtEl>
                                        <p:attrNameLst>
                                          <p:attrName>ppt_y</p:attrName>
                                        </p:attrNameLst>
                                      </p:cBhvr>
                                      <p:tavLst>
                                        <p:tav tm="0">
                                          <p:val>
                                            <p:strVal val="#ppt_y"/>
                                          </p:val>
                                        </p:tav>
                                        <p:tav tm="100000">
                                          <p:val>
                                            <p:strVal val="#ppt_y"/>
                                          </p:val>
                                        </p:tav>
                                      </p:tavLst>
                                    </p:anim>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strVal val="#ppt_h"/>
                                          </p:val>
                                        </p:tav>
                                        <p:tav tm="100000">
                                          <p:val>
                                            <p:strVal val="#ppt_h"/>
                                          </p:val>
                                        </p:tav>
                                      </p:tavLst>
                                    </p:anim>
                                  </p:childTnLst>
                                </p:cTn>
                              </p:par>
                            </p:childTnLst>
                          </p:cTn>
                        </p:par>
                        <p:par>
                          <p:cTn id="39" fill="hold">
                            <p:stCondLst>
                              <p:cond delay="3500"/>
                            </p:stCondLst>
                            <p:childTnLst>
                              <p:par>
                                <p:cTn id="40" presetID="14" presetClass="entr" presetSubtype="10" fill="hold"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457200" indent="-457200">
              <a:buAutoNum type="arabicPeriod"/>
            </a:pPr>
            <a:r>
              <a:rPr lang="en-US" sz="2600" dirty="0" smtClean="0">
                <a:solidFill>
                  <a:srgbClr val="32302A"/>
                </a:solidFill>
              </a:rPr>
              <a:t>What </a:t>
            </a:r>
            <a:r>
              <a:rPr lang="en-US" sz="2600" dirty="0">
                <a:solidFill>
                  <a:srgbClr val="32302A"/>
                </a:solidFill>
              </a:rPr>
              <a:t>do price indexes measure</a:t>
            </a:r>
            <a:r>
              <a:rPr lang="en-US" sz="2600" dirty="0" smtClean="0">
                <a:solidFill>
                  <a:srgbClr val="32302A"/>
                </a:solidFill>
              </a:rPr>
              <a:t>?</a:t>
            </a:r>
            <a:br>
              <a:rPr lang="en-US" sz="2600" dirty="0" smtClean="0">
                <a:solidFill>
                  <a:srgbClr val="32302A"/>
                </a:solidFill>
              </a:rPr>
            </a:br>
            <a:r>
              <a:rPr lang="en-US" sz="200" dirty="0" smtClean="0">
                <a:solidFill>
                  <a:srgbClr val="32302A"/>
                </a:solidFill>
              </a:rPr>
              <a:t> </a:t>
            </a:r>
            <a:endParaRPr lang="en-US" sz="2600" dirty="0" smtClean="0">
              <a:solidFill>
                <a:srgbClr val="32302A"/>
              </a:solidFill>
            </a:endParaRPr>
          </a:p>
          <a:p>
            <a:pPr marL="457200" indent="-457200">
              <a:buAutoNum type="arabicPeriod"/>
            </a:pPr>
            <a:r>
              <a:rPr lang="en-US" sz="2600" dirty="0" smtClean="0">
                <a:solidFill>
                  <a:srgbClr val="32302A"/>
                </a:solidFill>
              </a:rPr>
              <a:t>What </a:t>
            </a:r>
            <a:r>
              <a:rPr lang="en-US" sz="2600" dirty="0">
                <a:solidFill>
                  <a:srgbClr val="32302A"/>
                </a:solidFill>
              </a:rPr>
              <a:t>is the difference between the CPI and the GDP deflator?  Which would you use if you wanted to measure whether your own earnings this year were higher than they were last year</a:t>
            </a:r>
            <a:r>
              <a:rPr lang="en-US" sz="2600" dirty="0" smtClean="0">
                <a:solidFill>
                  <a:srgbClr val="32302A"/>
                </a:solidFill>
              </a:rPr>
              <a:t>?</a:t>
            </a:r>
            <a:br>
              <a:rPr lang="en-US" sz="2600" dirty="0" smtClean="0">
                <a:solidFill>
                  <a:srgbClr val="32302A"/>
                </a:solidFill>
              </a:rPr>
            </a:br>
            <a:endParaRPr lang="en-US" sz="200" dirty="0">
              <a:solidFill>
                <a:srgbClr val="32302A"/>
              </a:solidFill>
            </a:endParaRPr>
          </a:p>
          <a:p>
            <a:pPr marL="457200" indent="-457200">
              <a:buAutoNum type="arabicPeriod"/>
            </a:pPr>
            <a:r>
              <a:rPr lang="en-US" sz="2600" dirty="0" smtClean="0">
                <a:solidFill>
                  <a:srgbClr val="32302A"/>
                </a:solidFill>
              </a:rPr>
              <a:t>The </a:t>
            </a:r>
            <a:r>
              <a:rPr lang="en-US" sz="2600" dirty="0">
                <a:solidFill>
                  <a:srgbClr val="32302A"/>
                </a:solidFill>
              </a:rPr>
              <a:t>CPI was 218.1 in 2010 compared to 99.6 in 1983. Suppose that the price of a ticket at a local movie theater rose from $4 to $10 between 1983 and 2010.  Did the real ticket price increase or decrease?  Calculate the 1983 ticket price measured in 2010 dollars</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25671513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0" indent="0">
              <a:buNone/>
            </a:pPr>
            <a:r>
              <a:rPr lang="en-US" sz="2500" dirty="0">
                <a:solidFill>
                  <a:srgbClr val="32302A"/>
                </a:solidFill>
              </a:rPr>
              <a:t>4. Use the following data to answer this question.</a:t>
            </a:r>
          </a:p>
          <a:p>
            <a:pPr marL="0" indent="0">
              <a:buNone/>
            </a:pPr>
            <a:r>
              <a:rPr lang="en-US" sz="2600" dirty="0">
                <a:solidFill>
                  <a:srgbClr val="32302A"/>
                </a:solidFill>
              </a:rPr>
              <a:t> 		</a:t>
            </a:r>
          </a:p>
          <a:p>
            <a:pPr marL="457200" indent="-457200">
              <a:buAutoNum type="arabicPeriod"/>
            </a:pPr>
            <a:endParaRPr lang="en-US" sz="2600" dirty="0">
              <a:solidFill>
                <a:srgbClr val="32302A"/>
              </a:solidFill>
            </a:endParaRPr>
          </a:p>
          <a:p>
            <a:pPr marL="457200" indent="-457200">
              <a:buAutoNum type="arabicPeriod"/>
            </a:pPr>
            <a:endParaRPr lang="en-US" sz="2600" dirty="0">
              <a:solidFill>
                <a:srgbClr val="32302A"/>
              </a:solidFill>
            </a:endParaRPr>
          </a:p>
          <a:p>
            <a:pPr marL="0" indent="0">
              <a:buNone/>
            </a:pPr>
            <a:r>
              <a:rPr lang="en-US" sz="2600" dirty="0">
                <a:solidFill>
                  <a:srgbClr val="32302A"/>
                </a:solidFill>
              </a:rPr>
              <a:t>	</a:t>
            </a:r>
          </a:p>
          <a:p>
            <a:pPr marL="0" indent="0">
              <a:buNone/>
            </a:pPr>
            <a:endParaRPr lang="en-US" sz="1200" dirty="0" smtClean="0">
              <a:solidFill>
                <a:srgbClr val="32302A"/>
              </a:solidFill>
            </a:endParaRPr>
          </a:p>
          <a:p>
            <a:pPr marL="0" indent="0">
              <a:buNone/>
            </a:pPr>
            <a:endParaRPr lang="en-US" sz="1200" dirty="0">
              <a:solidFill>
                <a:srgbClr val="32302A"/>
              </a:solidFill>
            </a:endParaRPr>
          </a:p>
          <a:p>
            <a:pPr marL="573088" indent="-341313">
              <a:buNone/>
            </a:pPr>
            <a:r>
              <a:rPr lang="en-US" sz="2500" dirty="0" smtClean="0">
                <a:solidFill>
                  <a:srgbClr val="32302A"/>
                </a:solidFill>
              </a:rPr>
              <a:t>a</a:t>
            </a:r>
            <a:r>
              <a:rPr lang="en-US" sz="2500" dirty="0">
                <a:solidFill>
                  <a:srgbClr val="32302A"/>
                </a:solidFill>
              </a:rPr>
              <a:t>. Calculate </a:t>
            </a:r>
            <a:r>
              <a:rPr lang="en-US" sz="2500" dirty="0" smtClean="0">
                <a:solidFill>
                  <a:srgbClr val="32302A"/>
                </a:solidFill>
              </a:rPr>
              <a:t>real </a:t>
            </a:r>
            <a:r>
              <a:rPr lang="en-US" sz="2500" dirty="0">
                <a:solidFill>
                  <a:srgbClr val="32302A"/>
                </a:solidFill>
              </a:rPr>
              <a:t>GDP in 2006, 2008, </a:t>
            </a:r>
            <a:r>
              <a:rPr lang="en-US" sz="2500" dirty="0" smtClean="0">
                <a:solidFill>
                  <a:srgbClr val="32302A"/>
                </a:solidFill>
              </a:rPr>
              <a:t>&amp; 2010 in </a:t>
            </a:r>
            <a:r>
              <a:rPr lang="en-US" sz="2500" dirty="0">
                <a:solidFill>
                  <a:srgbClr val="32302A"/>
                </a:solidFill>
              </a:rPr>
              <a:t>2005 dollars.</a:t>
            </a:r>
          </a:p>
          <a:p>
            <a:pPr marL="573088" indent="-341313">
              <a:buNone/>
            </a:pPr>
            <a:r>
              <a:rPr lang="en-US" sz="2500" dirty="0">
                <a:solidFill>
                  <a:srgbClr val="32302A"/>
                </a:solidFill>
              </a:rPr>
              <a:t>b. What was the percent change in real </a:t>
            </a:r>
            <a:r>
              <a:rPr lang="en-US" sz="2500" dirty="0" smtClean="0">
                <a:solidFill>
                  <a:srgbClr val="32302A"/>
                </a:solidFill>
              </a:rPr>
              <a:t>GDP between </a:t>
            </a:r>
            <a:r>
              <a:rPr lang="en-US" sz="2500" dirty="0">
                <a:solidFill>
                  <a:srgbClr val="32302A"/>
                </a:solidFill>
              </a:rPr>
              <a:t>2006 and 2008?  What was the </a:t>
            </a:r>
            <a:r>
              <a:rPr lang="en-US" sz="2500" dirty="0" smtClean="0">
                <a:solidFill>
                  <a:srgbClr val="32302A"/>
                </a:solidFill>
              </a:rPr>
              <a:t>percent change </a:t>
            </a:r>
            <a:r>
              <a:rPr lang="en-US" sz="2500" dirty="0">
                <a:solidFill>
                  <a:srgbClr val="32302A"/>
                </a:solidFill>
              </a:rPr>
              <a:t>between 2008 and 2010?</a:t>
            </a:r>
          </a:p>
        </p:txBody>
      </p:sp>
      <p:sp>
        <p:nvSpPr>
          <p:cNvPr id="6" name="Text Box 7"/>
          <p:cNvSpPr txBox="1">
            <a:spLocks noChangeArrowheads="1"/>
          </p:cNvSpPr>
          <p:nvPr/>
        </p:nvSpPr>
        <p:spPr bwMode="auto">
          <a:xfrm>
            <a:off x="2736651" y="2240956"/>
            <a:ext cx="1936750" cy="628650"/>
          </a:xfrm>
          <a:prstGeom prst="rect">
            <a:avLst/>
          </a:prstGeom>
          <a:noFill/>
          <a:ln w="9525">
            <a:noFill/>
            <a:miter lim="800000"/>
            <a:headEnd/>
            <a:tailEnd/>
          </a:ln>
        </p:spPr>
        <p:txBody>
          <a:bodyPr wrap="none">
            <a:prstTxWarp prst="textNoShape">
              <a:avLst/>
            </a:prstTxWarp>
            <a:spAutoFit/>
          </a:bodyPr>
          <a:lstStyle/>
          <a:p>
            <a:pPr algn="ctr">
              <a:lnSpc>
                <a:spcPct val="80000"/>
              </a:lnSpc>
            </a:pPr>
            <a:r>
              <a:rPr lang="en-US" sz="2400" b="0">
                <a:latin typeface="Times New Roman" pitchFamily="18" charset="0"/>
                <a:cs typeface="Times New Roman" pitchFamily="18" charset="0"/>
              </a:rPr>
              <a:t>Nominal GDP</a:t>
            </a:r>
            <a:br>
              <a:rPr lang="en-US" sz="2400" b="0">
                <a:latin typeface="Times New Roman" pitchFamily="18" charset="0"/>
                <a:cs typeface="Times New Roman" pitchFamily="18" charset="0"/>
              </a:rPr>
            </a:br>
            <a:r>
              <a:rPr lang="en-US" sz="2000" b="0" i="1">
                <a:latin typeface="Times New Roman" pitchFamily="18" charset="0"/>
                <a:cs typeface="Times New Roman" pitchFamily="18" charset="0"/>
              </a:rPr>
              <a:t>(trillions of $)</a:t>
            </a:r>
          </a:p>
        </p:txBody>
      </p:sp>
      <p:sp>
        <p:nvSpPr>
          <p:cNvPr id="7" name="Text Box 8"/>
          <p:cNvSpPr txBox="1">
            <a:spLocks noChangeArrowheads="1"/>
          </p:cNvSpPr>
          <p:nvPr/>
        </p:nvSpPr>
        <p:spPr bwMode="auto">
          <a:xfrm>
            <a:off x="5154414" y="2228256"/>
            <a:ext cx="1825625" cy="644525"/>
          </a:xfrm>
          <a:prstGeom prst="rect">
            <a:avLst/>
          </a:prstGeom>
          <a:noFill/>
          <a:ln w="9525">
            <a:noFill/>
            <a:miter lim="800000"/>
            <a:headEnd/>
            <a:tailEnd/>
          </a:ln>
        </p:spPr>
        <p:txBody>
          <a:bodyPr wrap="none">
            <a:prstTxWarp prst="textNoShape">
              <a:avLst/>
            </a:prstTxWarp>
            <a:spAutoFit/>
          </a:bodyPr>
          <a:lstStyle/>
          <a:p>
            <a:pPr algn="ctr">
              <a:lnSpc>
                <a:spcPct val="80000"/>
              </a:lnSpc>
            </a:pPr>
            <a:r>
              <a:rPr lang="en-US" sz="2400" b="0" dirty="0">
                <a:latin typeface="Times New Roman" pitchFamily="18" charset="0"/>
                <a:cs typeface="Times New Roman" pitchFamily="18" charset="0"/>
              </a:rPr>
              <a:t>GDP deflator</a:t>
            </a:r>
            <a:br>
              <a:rPr lang="en-US" sz="2400" b="0" dirty="0">
                <a:latin typeface="Times New Roman" pitchFamily="18" charset="0"/>
                <a:cs typeface="Times New Roman" pitchFamily="18" charset="0"/>
              </a:rPr>
            </a:br>
            <a:r>
              <a:rPr lang="en-US" sz="2000" b="0" i="1" dirty="0">
                <a:latin typeface="Times New Roman" pitchFamily="18" charset="0"/>
                <a:cs typeface="Times New Roman" pitchFamily="18" charset="0"/>
              </a:rPr>
              <a:t>(</a:t>
            </a:r>
            <a:r>
              <a:rPr lang="en-US" sz="2000" b="0" i="1" dirty="0" smtClean="0">
                <a:latin typeface="Times New Roman" pitchFamily="18" charset="0"/>
                <a:cs typeface="Times New Roman" pitchFamily="18" charset="0"/>
              </a:rPr>
              <a:t>2005=</a:t>
            </a:r>
            <a:r>
              <a:rPr lang="en-US" sz="2000" b="0" i="1" dirty="0">
                <a:latin typeface="Times New Roman" pitchFamily="18" charset="0"/>
                <a:cs typeface="Times New Roman" pitchFamily="18" charset="0"/>
              </a:rPr>
              <a:t>100.0)</a:t>
            </a:r>
          </a:p>
        </p:txBody>
      </p:sp>
      <p:sp>
        <p:nvSpPr>
          <p:cNvPr id="8" name="Text Box 9"/>
          <p:cNvSpPr txBox="1">
            <a:spLocks noChangeArrowheads="1"/>
          </p:cNvSpPr>
          <p:nvPr/>
        </p:nvSpPr>
        <p:spPr bwMode="auto">
          <a:xfrm>
            <a:off x="1917501" y="3020418"/>
            <a:ext cx="800100" cy="461963"/>
          </a:xfrm>
          <a:prstGeom prst="rect">
            <a:avLst/>
          </a:prstGeom>
          <a:noFill/>
          <a:ln w="9525">
            <a:noFill/>
            <a:miter lim="800000"/>
            <a:headEnd/>
            <a:tailEnd/>
          </a:ln>
        </p:spPr>
        <p:txBody>
          <a:bodyPr wrap="none">
            <a:prstTxWarp prst="textNoShape">
              <a:avLst/>
            </a:prstTxWarp>
            <a:spAutoFit/>
          </a:bodyPr>
          <a:lstStyle/>
          <a:p>
            <a:r>
              <a:rPr lang="en-US" sz="2400" b="0" dirty="0" smtClean="0">
                <a:latin typeface="Times New Roman" pitchFamily="18" charset="0"/>
                <a:cs typeface="Times New Roman" pitchFamily="18" charset="0"/>
              </a:rPr>
              <a:t>2006</a:t>
            </a:r>
            <a:endParaRPr lang="en-US" sz="2400" b="0" dirty="0">
              <a:latin typeface="Times New Roman" pitchFamily="18" charset="0"/>
              <a:cs typeface="Times New Roman" pitchFamily="18" charset="0"/>
            </a:endParaRPr>
          </a:p>
        </p:txBody>
      </p:sp>
      <p:sp>
        <p:nvSpPr>
          <p:cNvPr id="9" name="Text Box 10"/>
          <p:cNvSpPr txBox="1">
            <a:spLocks noChangeArrowheads="1"/>
          </p:cNvSpPr>
          <p:nvPr/>
        </p:nvSpPr>
        <p:spPr bwMode="auto">
          <a:xfrm>
            <a:off x="1914326" y="3337918"/>
            <a:ext cx="793750" cy="457200"/>
          </a:xfrm>
          <a:prstGeom prst="rect">
            <a:avLst/>
          </a:prstGeom>
          <a:noFill/>
          <a:ln w="9525">
            <a:noFill/>
            <a:miter lim="800000"/>
            <a:headEnd/>
            <a:tailEnd/>
          </a:ln>
        </p:spPr>
        <p:txBody>
          <a:bodyPr wrap="none">
            <a:prstTxWarp prst="textNoShape">
              <a:avLst/>
            </a:prstTxWarp>
            <a:spAutoFit/>
          </a:bodyPr>
          <a:lstStyle/>
          <a:p>
            <a:r>
              <a:rPr lang="en-US" sz="2400" b="0" dirty="0" smtClean="0">
                <a:latin typeface="Times New Roman" pitchFamily="18" charset="0"/>
                <a:cs typeface="Times New Roman" pitchFamily="18" charset="0"/>
              </a:rPr>
              <a:t>2008</a:t>
            </a:r>
            <a:endParaRPr lang="en-US" sz="2400" b="0" dirty="0">
              <a:latin typeface="Times New Roman" pitchFamily="18" charset="0"/>
              <a:cs typeface="Times New Roman" pitchFamily="18" charset="0"/>
            </a:endParaRPr>
          </a:p>
        </p:txBody>
      </p:sp>
      <p:sp>
        <p:nvSpPr>
          <p:cNvPr id="10" name="Text Box 11"/>
          <p:cNvSpPr txBox="1">
            <a:spLocks noChangeArrowheads="1"/>
          </p:cNvSpPr>
          <p:nvPr/>
        </p:nvSpPr>
        <p:spPr bwMode="auto">
          <a:xfrm>
            <a:off x="1914326" y="3655418"/>
            <a:ext cx="800100" cy="461963"/>
          </a:xfrm>
          <a:prstGeom prst="rect">
            <a:avLst/>
          </a:prstGeom>
          <a:noFill/>
          <a:ln w="9525">
            <a:noFill/>
            <a:miter lim="800000"/>
            <a:headEnd/>
            <a:tailEnd/>
          </a:ln>
        </p:spPr>
        <p:txBody>
          <a:bodyPr wrap="none">
            <a:prstTxWarp prst="textNoShape">
              <a:avLst/>
            </a:prstTxWarp>
            <a:spAutoFit/>
          </a:bodyPr>
          <a:lstStyle/>
          <a:p>
            <a:r>
              <a:rPr lang="en-US" sz="2400" b="0" dirty="0" smtClean="0">
                <a:latin typeface="Times New Roman" pitchFamily="18" charset="0"/>
                <a:cs typeface="Times New Roman" pitchFamily="18" charset="0"/>
              </a:rPr>
              <a:t>2010</a:t>
            </a:r>
            <a:endParaRPr lang="en-US" sz="2400" b="0" dirty="0">
              <a:latin typeface="Times New Roman" pitchFamily="18" charset="0"/>
              <a:cs typeface="Times New Roman" pitchFamily="18" charset="0"/>
            </a:endParaRPr>
          </a:p>
        </p:txBody>
      </p:sp>
      <p:sp>
        <p:nvSpPr>
          <p:cNvPr id="11" name="Text Box 12"/>
          <p:cNvSpPr txBox="1">
            <a:spLocks noChangeArrowheads="1"/>
          </p:cNvSpPr>
          <p:nvPr/>
        </p:nvSpPr>
        <p:spPr bwMode="auto">
          <a:xfrm>
            <a:off x="3120826" y="3026768"/>
            <a:ext cx="1030288" cy="461963"/>
          </a:xfrm>
          <a:prstGeom prst="rect">
            <a:avLst/>
          </a:prstGeom>
          <a:noFill/>
          <a:ln w="9525">
            <a:noFill/>
            <a:miter lim="800000"/>
            <a:headEnd/>
            <a:tailEnd/>
          </a:ln>
        </p:spPr>
        <p:txBody>
          <a:bodyPr wrap="none">
            <a:prstTxWarp prst="textNoShape">
              <a:avLst/>
            </a:prstTxWarp>
            <a:spAutoFit/>
          </a:bodyPr>
          <a:lstStyle/>
          <a:p>
            <a:r>
              <a:rPr lang="en-US" sz="2400" b="0" dirty="0" smtClean="0">
                <a:latin typeface="Times New Roman" pitchFamily="18" charset="0"/>
                <a:cs typeface="Times New Roman" pitchFamily="18" charset="0"/>
              </a:rPr>
              <a:t>$13.19</a:t>
            </a:r>
            <a:endParaRPr lang="en-US" sz="2400" b="0" dirty="0">
              <a:latin typeface="Times New Roman" pitchFamily="18" charset="0"/>
              <a:cs typeface="Times New Roman" pitchFamily="18" charset="0"/>
            </a:endParaRPr>
          </a:p>
        </p:txBody>
      </p:sp>
      <p:sp>
        <p:nvSpPr>
          <p:cNvPr id="12" name="Text Box 13"/>
          <p:cNvSpPr txBox="1">
            <a:spLocks noChangeArrowheads="1"/>
          </p:cNvSpPr>
          <p:nvPr/>
        </p:nvSpPr>
        <p:spPr bwMode="auto">
          <a:xfrm>
            <a:off x="3273226" y="3344268"/>
            <a:ext cx="1030288" cy="461963"/>
          </a:xfrm>
          <a:prstGeom prst="rect">
            <a:avLst/>
          </a:prstGeom>
          <a:noFill/>
          <a:ln w="9525">
            <a:noFill/>
            <a:miter lim="800000"/>
            <a:headEnd/>
            <a:tailEnd/>
          </a:ln>
        </p:spPr>
        <p:txBody>
          <a:bodyPr wrap="none">
            <a:prstTxWarp prst="textNoShape">
              <a:avLst/>
            </a:prstTxWarp>
            <a:spAutoFit/>
          </a:bodyPr>
          <a:lstStyle/>
          <a:p>
            <a:r>
              <a:rPr lang="en-US" sz="2400" b="0" dirty="0" smtClean="0">
                <a:latin typeface="Times New Roman" pitchFamily="18" charset="0"/>
                <a:cs typeface="Times New Roman" pitchFamily="18" charset="0"/>
              </a:rPr>
              <a:t>14.265</a:t>
            </a:r>
            <a:endParaRPr lang="en-US" sz="2400" b="0" dirty="0">
              <a:latin typeface="Times New Roman" pitchFamily="18" charset="0"/>
              <a:cs typeface="Times New Roman" pitchFamily="18" charset="0"/>
            </a:endParaRPr>
          </a:p>
        </p:txBody>
      </p:sp>
      <p:sp>
        <p:nvSpPr>
          <p:cNvPr id="13" name="Text Box 14"/>
          <p:cNvSpPr txBox="1">
            <a:spLocks noChangeArrowheads="1"/>
          </p:cNvSpPr>
          <p:nvPr/>
        </p:nvSpPr>
        <p:spPr bwMode="auto">
          <a:xfrm>
            <a:off x="3273226" y="3661768"/>
            <a:ext cx="1030288" cy="461963"/>
          </a:xfrm>
          <a:prstGeom prst="rect">
            <a:avLst/>
          </a:prstGeom>
          <a:noFill/>
          <a:ln w="9525">
            <a:noFill/>
            <a:miter lim="800000"/>
            <a:headEnd/>
            <a:tailEnd/>
          </a:ln>
        </p:spPr>
        <p:txBody>
          <a:bodyPr wrap="none">
            <a:prstTxWarp prst="textNoShape">
              <a:avLst/>
            </a:prstTxWarp>
            <a:spAutoFit/>
          </a:bodyPr>
          <a:lstStyle/>
          <a:p>
            <a:r>
              <a:rPr lang="en-US" sz="2400" b="0" dirty="0" smtClean="0">
                <a:latin typeface="Times New Roman" pitchFamily="18" charset="0"/>
                <a:cs typeface="Times New Roman" pitchFamily="18" charset="0"/>
              </a:rPr>
              <a:t>14.527</a:t>
            </a:r>
            <a:endParaRPr lang="en-US" sz="2400" b="0" dirty="0">
              <a:latin typeface="Times New Roman" pitchFamily="18" charset="0"/>
              <a:cs typeface="Times New Roman" pitchFamily="18" charset="0"/>
            </a:endParaRPr>
          </a:p>
        </p:txBody>
      </p:sp>
      <p:sp>
        <p:nvSpPr>
          <p:cNvPr id="14" name="Text Box 15"/>
          <p:cNvSpPr txBox="1">
            <a:spLocks noChangeArrowheads="1"/>
          </p:cNvSpPr>
          <p:nvPr/>
        </p:nvSpPr>
        <p:spPr bwMode="auto">
          <a:xfrm>
            <a:off x="5571926" y="3017243"/>
            <a:ext cx="869950" cy="457200"/>
          </a:xfrm>
          <a:prstGeom prst="rect">
            <a:avLst/>
          </a:prstGeom>
          <a:noFill/>
          <a:ln w="9525">
            <a:noFill/>
            <a:miter lim="800000"/>
            <a:headEnd/>
            <a:tailEnd/>
          </a:ln>
        </p:spPr>
        <p:txBody>
          <a:bodyPr wrap="none">
            <a:prstTxWarp prst="textNoShape">
              <a:avLst/>
            </a:prstTxWarp>
            <a:spAutoFit/>
          </a:bodyPr>
          <a:lstStyle/>
          <a:p>
            <a:r>
              <a:rPr lang="en-US" sz="2400" b="0" dirty="0" smtClean="0">
                <a:latin typeface="Times New Roman" pitchFamily="18" charset="0"/>
                <a:cs typeface="Times New Roman" pitchFamily="18" charset="0"/>
              </a:rPr>
              <a:t>103.3</a:t>
            </a:r>
            <a:endParaRPr lang="en-US" sz="2400" b="0" dirty="0">
              <a:latin typeface="Times New Roman" pitchFamily="18" charset="0"/>
              <a:cs typeface="Times New Roman" pitchFamily="18" charset="0"/>
            </a:endParaRPr>
          </a:p>
        </p:txBody>
      </p:sp>
      <p:sp>
        <p:nvSpPr>
          <p:cNvPr id="15" name="Text Box 16"/>
          <p:cNvSpPr txBox="1">
            <a:spLocks noChangeArrowheads="1"/>
          </p:cNvSpPr>
          <p:nvPr/>
        </p:nvSpPr>
        <p:spPr bwMode="auto">
          <a:xfrm>
            <a:off x="5571926" y="3334743"/>
            <a:ext cx="877888" cy="461963"/>
          </a:xfrm>
          <a:prstGeom prst="rect">
            <a:avLst/>
          </a:prstGeom>
          <a:noFill/>
          <a:ln w="9525">
            <a:noFill/>
            <a:miter lim="800000"/>
            <a:headEnd/>
            <a:tailEnd/>
          </a:ln>
        </p:spPr>
        <p:txBody>
          <a:bodyPr wrap="none">
            <a:prstTxWarp prst="textNoShape">
              <a:avLst/>
            </a:prstTxWarp>
            <a:spAutoFit/>
          </a:bodyPr>
          <a:lstStyle/>
          <a:p>
            <a:r>
              <a:rPr lang="en-US" sz="2400" b="0" dirty="0" smtClean="0">
                <a:latin typeface="Times New Roman" pitchFamily="18" charset="0"/>
                <a:cs typeface="Times New Roman" pitchFamily="18" charset="0"/>
              </a:rPr>
              <a:t>108.6</a:t>
            </a:r>
            <a:endParaRPr lang="en-US" sz="2400" b="0" dirty="0">
              <a:latin typeface="Times New Roman" pitchFamily="18" charset="0"/>
              <a:cs typeface="Times New Roman" pitchFamily="18" charset="0"/>
            </a:endParaRPr>
          </a:p>
        </p:txBody>
      </p:sp>
      <p:sp>
        <p:nvSpPr>
          <p:cNvPr id="16" name="Text Box 17"/>
          <p:cNvSpPr txBox="1">
            <a:spLocks noChangeArrowheads="1"/>
          </p:cNvSpPr>
          <p:nvPr/>
        </p:nvSpPr>
        <p:spPr bwMode="auto">
          <a:xfrm>
            <a:off x="5571926" y="3652243"/>
            <a:ext cx="869950" cy="457200"/>
          </a:xfrm>
          <a:prstGeom prst="rect">
            <a:avLst/>
          </a:prstGeom>
          <a:noFill/>
          <a:ln w="9525">
            <a:noFill/>
            <a:miter lim="800000"/>
            <a:headEnd/>
            <a:tailEnd/>
          </a:ln>
        </p:spPr>
        <p:txBody>
          <a:bodyPr wrap="none">
            <a:prstTxWarp prst="textNoShape">
              <a:avLst/>
            </a:prstTxWarp>
            <a:spAutoFit/>
          </a:bodyPr>
          <a:lstStyle/>
          <a:p>
            <a:r>
              <a:rPr lang="en-US" sz="2400" b="0" dirty="0" smtClean="0">
                <a:latin typeface="Times New Roman" pitchFamily="18" charset="0"/>
                <a:cs typeface="Times New Roman" pitchFamily="18" charset="0"/>
              </a:rPr>
              <a:t>111.0</a:t>
            </a:r>
            <a:endParaRPr lang="en-US" sz="2400" b="0" dirty="0">
              <a:latin typeface="Times New Roman" pitchFamily="18" charset="0"/>
              <a:cs typeface="Times New Roman" pitchFamily="18" charset="0"/>
            </a:endParaRPr>
          </a:p>
        </p:txBody>
      </p:sp>
      <p:sp>
        <p:nvSpPr>
          <p:cNvPr id="17" name="Rectangle 18"/>
          <p:cNvSpPr>
            <a:spLocks noChangeArrowheads="1"/>
          </p:cNvSpPr>
          <p:nvPr/>
        </p:nvSpPr>
        <p:spPr bwMode="auto">
          <a:xfrm>
            <a:off x="1838126" y="2159993"/>
            <a:ext cx="5248275" cy="2028825"/>
          </a:xfrm>
          <a:prstGeom prst="rect">
            <a:avLst/>
          </a:prstGeom>
          <a:noFill/>
          <a:ln w="1905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27859518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015" y="1821649"/>
            <a:ext cx="8138160" cy="1864086"/>
          </a:xfrm>
        </p:spPr>
        <p:txBody>
          <a:bodyPr anchor="ctr"/>
          <a:lstStyle/>
          <a:p>
            <a:r>
              <a:rPr lang="en-US" sz="4000" dirty="0"/>
              <a:t>Problems with GDP </a:t>
            </a:r>
            <a:br>
              <a:rPr lang="en-US" sz="4000" dirty="0"/>
            </a:br>
            <a:r>
              <a:rPr lang="en-US" sz="4000" dirty="0"/>
              <a:t>as a Measuring Rod</a:t>
            </a:r>
          </a:p>
        </p:txBody>
      </p:sp>
    </p:spTree>
    <p:extLst>
      <p:ext uri="{BB962C8B-B14F-4D97-AF65-F5344CB8AC3E}">
        <p14:creationId xmlns:p14="http://schemas.microsoft.com/office/powerpoint/2010/main" val="1795620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611824"/>
            <a:ext cx="8932985" cy="428528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4563"/>
            <a:ext cx="8904855" cy="1255788"/>
          </a:xfrm>
        </p:spPr>
        <p:txBody>
          <a:bodyPr/>
          <a:lstStyle/>
          <a:p>
            <a:r>
              <a:rPr lang="en-US" dirty="0"/>
              <a:t>Shortcomings of GDP</a:t>
            </a:r>
            <a:br>
              <a:rPr lang="en-US" dirty="0"/>
            </a:br>
            <a:r>
              <a:rPr lang="en-US" dirty="0"/>
              <a:t>as a Measuring Rod</a:t>
            </a:r>
          </a:p>
        </p:txBody>
      </p:sp>
      <p:sp>
        <p:nvSpPr>
          <p:cNvPr id="3" name="Content Placeholder 2"/>
          <p:cNvSpPr>
            <a:spLocks noGrp="1"/>
          </p:cNvSpPr>
          <p:nvPr>
            <p:ph idx="1"/>
          </p:nvPr>
        </p:nvSpPr>
        <p:spPr>
          <a:xfrm>
            <a:off x="140674" y="1633240"/>
            <a:ext cx="8883750" cy="4147626"/>
          </a:xfrm>
        </p:spPr>
        <p:txBody>
          <a:bodyPr/>
          <a:lstStyle/>
          <a:p>
            <a:pPr>
              <a:lnSpc>
                <a:spcPct val="90000"/>
              </a:lnSpc>
            </a:pPr>
            <a:r>
              <a:rPr lang="en-US" sz="2600" dirty="0">
                <a:solidFill>
                  <a:srgbClr val="32302A"/>
                </a:solidFill>
                <a:ea typeface="ＭＳ Ｐゴシック" pitchFamily="-107" charset="-128"/>
                <a:cs typeface="ＭＳ Ｐゴシック" pitchFamily="-107" charset="-128"/>
              </a:rPr>
              <a:t>Shortcomings of GDP:</a:t>
            </a:r>
          </a:p>
          <a:p>
            <a:pPr lvl="1">
              <a:lnSpc>
                <a:spcPct val="90000"/>
              </a:lnSpc>
            </a:pPr>
            <a:r>
              <a:rPr lang="en-US" dirty="0">
                <a:solidFill>
                  <a:srgbClr val="32302A"/>
                </a:solidFill>
                <a:ea typeface="ＭＳ Ｐゴシック" pitchFamily="-107" charset="-128"/>
                <a:cs typeface="ＭＳ Ｐゴシック" pitchFamily="-107" charset="-128"/>
              </a:rPr>
              <a:t>It does not count non-market production. </a:t>
            </a:r>
          </a:p>
          <a:p>
            <a:pPr lvl="1">
              <a:lnSpc>
                <a:spcPct val="90000"/>
              </a:lnSpc>
            </a:pPr>
            <a:r>
              <a:rPr lang="en-US" dirty="0">
                <a:solidFill>
                  <a:srgbClr val="32302A"/>
                </a:solidFill>
                <a:ea typeface="ＭＳ Ｐゴシック" pitchFamily="-107" charset="-128"/>
                <a:cs typeface="ＭＳ Ｐゴシック" pitchFamily="-107" charset="-128"/>
              </a:rPr>
              <a:t>It does not count the underground economy.</a:t>
            </a:r>
          </a:p>
          <a:p>
            <a:pPr lvl="1">
              <a:lnSpc>
                <a:spcPct val="90000"/>
              </a:lnSpc>
            </a:pPr>
            <a:r>
              <a:rPr lang="en-US" dirty="0">
                <a:solidFill>
                  <a:srgbClr val="32302A"/>
                </a:solidFill>
                <a:ea typeface="ＭＳ Ｐゴシック" pitchFamily="-107" charset="-128"/>
                <a:cs typeface="ＭＳ Ｐゴシック" pitchFamily="-107" charset="-128"/>
              </a:rPr>
              <a:t>It makes no adjustment for leisure.</a:t>
            </a:r>
          </a:p>
          <a:p>
            <a:pPr lvl="1">
              <a:lnSpc>
                <a:spcPct val="90000"/>
              </a:lnSpc>
            </a:pPr>
            <a:r>
              <a:rPr lang="en-US" dirty="0">
                <a:solidFill>
                  <a:srgbClr val="32302A"/>
                </a:solidFill>
                <a:ea typeface="ＭＳ Ｐゴシック" pitchFamily="-107" charset="-128"/>
                <a:cs typeface="ＭＳ Ｐゴシック" pitchFamily="-107" charset="-128"/>
              </a:rPr>
              <a:t>It probably understates output increases because of the problem of estimating improvements in the quality of products.</a:t>
            </a:r>
          </a:p>
          <a:p>
            <a:pPr lvl="1">
              <a:lnSpc>
                <a:spcPct val="90000"/>
              </a:lnSpc>
            </a:pPr>
            <a:r>
              <a:rPr lang="en-US" dirty="0">
                <a:solidFill>
                  <a:srgbClr val="32302A"/>
                </a:solidFill>
                <a:ea typeface="ＭＳ Ｐゴシック" pitchFamily="-107" charset="-128"/>
                <a:cs typeface="ＭＳ Ｐゴシック" pitchFamily="-107" charset="-128"/>
              </a:rPr>
              <a:t>It does not adjust for harmful side effects.</a:t>
            </a:r>
          </a:p>
        </p:txBody>
      </p:sp>
    </p:spTree>
    <p:extLst>
      <p:ext uri="{BB962C8B-B14F-4D97-AF65-F5344CB8AC3E}">
        <p14:creationId xmlns:p14="http://schemas.microsoft.com/office/powerpoint/2010/main" val="248905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1002"/>
            <a:ext cx="8904855" cy="673615"/>
          </a:xfrm>
        </p:spPr>
        <p:txBody>
          <a:bodyPr/>
          <a:lstStyle/>
          <a:p>
            <a:r>
              <a:rPr lang="en-US" dirty="0" smtClean="0"/>
              <a:t>GDP – A Measure of Output</a:t>
            </a:r>
            <a:endParaRPr lang="en-US" dirty="0"/>
          </a:p>
        </p:txBody>
      </p:sp>
      <p:sp>
        <p:nvSpPr>
          <p:cNvPr id="3" name="Content Placeholder 2"/>
          <p:cNvSpPr>
            <a:spLocks noGrp="1"/>
          </p:cNvSpPr>
          <p:nvPr>
            <p:ph idx="1"/>
          </p:nvPr>
        </p:nvSpPr>
        <p:spPr>
          <a:xfrm>
            <a:off x="140675" y="1592996"/>
            <a:ext cx="8883750" cy="4583071"/>
          </a:xfrm>
        </p:spPr>
        <p:txBody>
          <a:bodyPr/>
          <a:lstStyle/>
          <a:p>
            <a:pPr marL="231775" indent="-231775"/>
            <a:r>
              <a:rPr lang="en-US" sz="2500" b="1" i="1" dirty="0">
                <a:solidFill>
                  <a:srgbClr val="32302A"/>
                </a:solidFill>
              </a:rPr>
              <a:t>Gross Domestic Product </a:t>
            </a:r>
            <a:r>
              <a:rPr lang="en-US" sz="2500" dirty="0">
                <a:solidFill>
                  <a:srgbClr val="32302A"/>
                </a:solidFill>
              </a:rPr>
              <a:t>(GDP): </a:t>
            </a:r>
            <a:br>
              <a:rPr lang="en-US" sz="2500" dirty="0">
                <a:solidFill>
                  <a:srgbClr val="32302A"/>
                </a:solidFill>
              </a:rPr>
            </a:br>
            <a:r>
              <a:rPr lang="en-US" sz="2500" dirty="0">
                <a:solidFill>
                  <a:srgbClr val="32302A"/>
                </a:solidFill>
              </a:rPr>
              <a:t>The market value of final goods and services produced within a country during a specific time period, usually a year. </a:t>
            </a:r>
          </a:p>
          <a:p>
            <a:pPr marL="231775" indent="-231775"/>
            <a:r>
              <a:rPr lang="en-US" sz="2500" dirty="0">
                <a:solidFill>
                  <a:srgbClr val="32302A"/>
                </a:solidFill>
              </a:rPr>
              <a:t>GDP is the most widely used indicator </a:t>
            </a:r>
            <a:r>
              <a:rPr lang="en-US" sz="2500" dirty="0" smtClean="0">
                <a:solidFill>
                  <a:srgbClr val="32302A"/>
                </a:solidFill>
              </a:rPr>
              <a:t>of </a:t>
            </a:r>
            <a:r>
              <a:rPr lang="en-US" sz="2500" dirty="0">
                <a:solidFill>
                  <a:srgbClr val="32302A"/>
                </a:solidFill>
              </a:rPr>
              <a:t>economic performance.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77073"/>
            <a:ext cx="8904855" cy="657667"/>
          </a:xfrm>
        </p:spPr>
        <p:txBody>
          <a:bodyPr/>
          <a:lstStyle/>
          <a:p>
            <a:r>
              <a:rPr lang="en-US" sz="3400" dirty="0"/>
              <a:t>Benefits Derived by Voters from</a:t>
            </a:r>
            <a:br>
              <a:rPr lang="en-US" sz="3400" dirty="0"/>
            </a:br>
            <a:r>
              <a:rPr lang="en-US" sz="3400" dirty="0"/>
              <a:t>Hypothetical Road Project</a:t>
            </a:r>
          </a:p>
        </p:txBody>
      </p:sp>
      <p:sp>
        <p:nvSpPr>
          <p:cNvPr id="61" name="Text Box 10"/>
          <p:cNvSpPr txBox="1">
            <a:spLocks noChangeArrowheads="1"/>
          </p:cNvSpPr>
          <p:nvPr/>
        </p:nvSpPr>
        <p:spPr bwMode="auto">
          <a:xfrm>
            <a:off x="73112" y="2252968"/>
            <a:ext cx="4023966" cy="2282933"/>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1950" dirty="0">
                <a:latin typeface="Times New Roman" pitchFamily="18" charset="0"/>
                <a:cs typeface="Times New Roman" pitchFamily="18" charset="0"/>
              </a:rPr>
              <a:t>Per capita GDP is GDP divided by </a:t>
            </a:r>
            <a:r>
              <a:rPr lang="en-US" sz="1950" dirty="0" smtClean="0">
                <a:latin typeface="Times New Roman" pitchFamily="18" charset="0"/>
                <a:cs typeface="Times New Roman" pitchFamily="18" charset="0"/>
              </a:rPr>
              <a:t>the size of the population</a:t>
            </a:r>
            <a:r>
              <a:rPr lang="en-US" sz="1950" dirty="0">
                <a:latin typeface="Times New Roman" pitchFamily="18" charset="0"/>
                <a:cs typeface="Times New Roman" pitchFamily="18" charset="0"/>
              </a:rPr>
              <a:t>.</a:t>
            </a:r>
          </a:p>
          <a:p>
            <a:pPr marL="115888" indent="-115888">
              <a:lnSpc>
                <a:spcPct val="90000"/>
              </a:lnSpc>
              <a:spcBef>
                <a:spcPct val="50000"/>
              </a:spcBef>
              <a:buFontTx/>
              <a:buChar char="•"/>
            </a:pPr>
            <a:r>
              <a:rPr lang="en-US" sz="1950" dirty="0">
                <a:latin typeface="Times New Roman" pitchFamily="18" charset="0"/>
                <a:cs typeface="Times New Roman" pitchFamily="18" charset="0"/>
              </a:rPr>
              <a:t>As shown here, the real 2010 GDP per capita </a:t>
            </a:r>
            <a:r>
              <a:rPr lang="en-US" sz="1950" dirty="0" smtClean="0">
                <a:latin typeface="Times New Roman" pitchFamily="18" charset="0"/>
                <a:cs typeface="Times New Roman" pitchFamily="18" charset="0"/>
              </a:rPr>
              <a:t>figure of </a:t>
            </a:r>
            <a:r>
              <a:rPr lang="en-US" sz="1950" dirty="0">
                <a:latin typeface="Times New Roman" pitchFamily="18" charset="0"/>
                <a:cs typeface="Times New Roman" pitchFamily="18" charset="0"/>
              </a:rPr>
              <a:t>the U.S. was approximately six times the </a:t>
            </a:r>
            <a:r>
              <a:rPr lang="en-US" sz="1950" dirty="0" smtClean="0">
                <a:latin typeface="Times New Roman" pitchFamily="18" charset="0"/>
                <a:cs typeface="Times New Roman" pitchFamily="18" charset="0"/>
              </a:rPr>
              <a:t>same figure </a:t>
            </a:r>
            <a:r>
              <a:rPr lang="en-US" sz="1950" dirty="0">
                <a:latin typeface="Times New Roman" pitchFamily="18" charset="0"/>
                <a:cs typeface="Times New Roman" pitchFamily="18" charset="0"/>
              </a:rPr>
              <a:t>for 1930.</a:t>
            </a:r>
          </a:p>
          <a:p>
            <a:pPr marL="115888" indent="-115888">
              <a:lnSpc>
                <a:spcPct val="90000"/>
              </a:lnSpc>
              <a:spcBef>
                <a:spcPct val="50000"/>
              </a:spcBef>
              <a:buFontTx/>
              <a:buChar char="•"/>
            </a:pPr>
            <a:r>
              <a:rPr lang="en-US" sz="1950" dirty="0">
                <a:latin typeface="Times New Roman" pitchFamily="18" charset="0"/>
                <a:cs typeface="Times New Roman" pitchFamily="18" charset="0"/>
              </a:rPr>
              <a:t>How meaningful is this comparison? </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87" name="Group 101"/>
          <p:cNvGrpSpPr>
            <a:grpSpLocks/>
          </p:cNvGrpSpPr>
          <p:nvPr/>
        </p:nvGrpSpPr>
        <p:grpSpPr bwMode="auto">
          <a:xfrm>
            <a:off x="4773028" y="4158399"/>
            <a:ext cx="494004" cy="877890"/>
            <a:chOff x="1512" y="2311"/>
            <a:chExt cx="503" cy="553"/>
          </a:xfrm>
        </p:grpSpPr>
        <p:sp>
          <p:nvSpPr>
            <p:cNvPr id="88" name="Rectangle 15"/>
            <p:cNvSpPr>
              <a:spLocks noChangeArrowheads="1"/>
            </p:cNvSpPr>
            <p:nvPr/>
          </p:nvSpPr>
          <p:spPr bwMode="auto">
            <a:xfrm>
              <a:off x="1512" y="2311"/>
              <a:ext cx="503"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$8,832</a:t>
              </a:r>
              <a:endParaRPr kumimoji="0" lang="en-US" sz="1400" b="0" dirty="0">
                <a:solidFill>
                  <a:schemeClr val="tx1"/>
                </a:solidFill>
                <a:latin typeface="Times New Roman" pitchFamily="18" charset="0"/>
                <a:cs typeface="Times New Roman" pitchFamily="18" charset="0"/>
              </a:endParaRPr>
            </a:p>
          </p:txBody>
        </p:sp>
        <p:sp>
          <p:nvSpPr>
            <p:cNvPr id="89" name="Freeform 14"/>
            <p:cNvSpPr>
              <a:spLocks/>
            </p:cNvSpPr>
            <p:nvPr/>
          </p:nvSpPr>
          <p:spPr bwMode="auto">
            <a:xfrm>
              <a:off x="1644" y="2483"/>
              <a:ext cx="288" cy="381"/>
            </a:xfrm>
            <a:custGeom>
              <a:avLst/>
              <a:gdLst>
                <a:gd name="T0" fmla="*/ 677 w 677"/>
                <a:gd name="T1" fmla="*/ 2156 h 2156"/>
                <a:gd name="T2" fmla="*/ 0 w 677"/>
                <a:gd name="T3" fmla="*/ 2156 h 2156"/>
                <a:gd name="T4" fmla="*/ 0 w 677"/>
                <a:gd name="T5" fmla="*/ 0 h 2156"/>
                <a:gd name="T6" fmla="*/ 677 w 677"/>
                <a:gd name="T7" fmla="*/ 0 h 2156"/>
                <a:gd name="T8" fmla="*/ 677 w 677"/>
                <a:gd name="T9" fmla="*/ 2156 h 2156"/>
                <a:gd name="T10" fmla="*/ 677 w 677"/>
                <a:gd name="T11" fmla="*/ 2156 h 2156"/>
                <a:gd name="T12" fmla="*/ 0 60000 65536"/>
                <a:gd name="T13" fmla="*/ 0 60000 65536"/>
                <a:gd name="T14" fmla="*/ 0 60000 65536"/>
                <a:gd name="T15" fmla="*/ 0 60000 65536"/>
                <a:gd name="T16" fmla="*/ 0 60000 65536"/>
                <a:gd name="T17" fmla="*/ 0 60000 65536"/>
                <a:gd name="T18" fmla="*/ 0 w 677"/>
                <a:gd name="T19" fmla="*/ 0 h 2156"/>
                <a:gd name="T20" fmla="*/ 677 w 677"/>
                <a:gd name="T21" fmla="*/ 2156 h 2156"/>
              </a:gdLst>
              <a:ahLst/>
              <a:cxnLst>
                <a:cxn ang="T12">
                  <a:pos x="T0" y="T1"/>
                </a:cxn>
                <a:cxn ang="T13">
                  <a:pos x="T2" y="T3"/>
                </a:cxn>
                <a:cxn ang="T14">
                  <a:pos x="T4" y="T5"/>
                </a:cxn>
                <a:cxn ang="T15">
                  <a:pos x="T6" y="T7"/>
                </a:cxn>
                <a:cxn ang="T16">
                  <a:pos x="T8" y="T9"/>
                </a:cxn>
                <a:cxn ang="T17">
                  <a:pos x="T10" y="T11"/>
                </a:cxn>
              </a:cxnLst>
              <a:rect l="T18" t="T19" r="T20" b="T21"/>
              <a:pathLst>
                <a:path w="677" h="2156">
                  <a:moveTo>
                    <a:pt x="677" y="2156"/>
                  </a:moveTo>
                  <a:lnTo>
                    <a:pt x="0" y="2156"/>
                  </a:lnTo>
                  <a:lnTo>
                    <a:pt x="0" y="0"/>
                  </a:lnTo>
                  <a:lnTo>
                    <a:pt x="677" y="0"/>
                  </a:lnTo>
                  <a:lnTo>
                    <a:pt x="677" y="2156"/>
                  </a:lnTo>
                  <a:close/>
                </a:path>
              </a:pathLst>
            </a:custGeom>
            <a:solidFill>
              <a:srgbClr val="965DE9"/>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90" name="Group 103"/>
          <p:cNvGrpSpPr>
            <a:grpSpLocks/>
          </p:cNvGrpSpPr>
          <p:nvPr/>
        </p:nvGrpSpPr>
        <p:grpSpPr bwMode="auto">
          <a:xfrm>
            <a:off x="5806725" y="3667864"/>
            <a:ext cx="583377" cy="1368425"/>
            <a:chOff x="2537" y="2002"/>
            <a:chExt cx="594" cy="862"/>
          </a:xfrm>
        </p:grpSpPr>
        <p:sp>
          <p:nvSpPr>
            <p:cNvPr id="91" name="Rectangle 17"/>
            <p:cNvSpPr>
              <a:spLocks noChangeArrowheads="1"/>
            </p:cNvSpPr>
            <p:nvPr/>
          </p:nvSpPr>
          <p:spPr bwMode="auto">
            <a:xfrm>
              <a:off x="2537" y="2002"/>
              <a:ext cx="594"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a:t>
              </a:r>
              <a:r>
                <a:rPr kumimoji="0" lang="en-US" sz="1400" b="0" dirty="0" smtClean="0">
                  <a:solidFill>
                    <a:srgbClr val="000000"/>
                  </a:solidFill>
                  <a:latin typeface="Times New Roman" pitchFamily="18" charset="0"/>
                  <a:cs typeface="Times New Roman" pitchFamily="18" charset="0"/>
                </a:rPr>
                <a:t>15,661</a:t>
              </a:r>
              <a:endParaRPr kumimoji="0" lang="en-US" sz="1400" b="0" dirty="0">
                <a:solidFill>
                  <a:schemeClr val="tx1"/>
                </a:solidFill>
                <a:latin typeface="Times New Roman" pitchFamily="18" charset="0"/>
                <a:cs typeface="Times New Roman" pitchFamily="18" charset="0"/>
              </a:endParaRPr>
            </a:p>
          </p:txBody>
        </p:sp>
        <p:sp>
          <p:nvSpPr>
            <p:cNvPr id="93" name="Freeform 16"/>
            <p:cNvSpPr>
              <a:spLocks/>
            </p:cNvSpPr>
            <p:nvPr/>
          </p:nvSpPr>
          <p:spPr bwMode="auto">
            <a:xfrm>
              <a:off x="2690" y="2189"/>
              <a:ext cx="288" cy="675"/>
            </a:xfrm>
            <a:custGeom>
              <a:avLst/>
              <a:gdLst>
                <a:gd name="T0" fmla="*/ 677 w 677"/>
                <a:gd name="T1" fmla="*/ 1917 h 1917"/>
                <a:gd name="T2" fmla="*/ 0 w 677"/>
                <a:gd name="T3" fmla="*/ 1917 h 1917"/>
                <a:gd name="T4" fmla="*/ 0 w 677"/>
                <a:gd name="T5" fmla="*/ 0 h 1917"/>
                <a:gd name="T6" fmla="*/ 677 w 677"/>
                <a:gd name="T7" fmla="*/ 0 h 1917"/>
                <a:gd name="T8" fmla="*/ 677 w 677"/>
                <a:gd name="T9" fmla="*/ 1917 h 1917"/>
                <a:gd name="T10" fmla="*/ 677 w 677"/>
                <a:gd name="T11" fmla="*/ 1917 h 1917"/>
                <a:gd name="T12" fmla="*/ 0 60000 65536"/>
                <a:gd name="T13" fmla="*/ 0 60000 65536"/>
                <a:gd name="T14" fmla="*/ 0 60000 65536"/>
                <a:gd name="T15" fmla="*/ 0 60000 65536"/>
                <a:gd name="T16" fmla="*/ 0 60000 65536"/>
                <a:gd name="T17" fmla="*/ 0 60000 65536"/>
                <a:gd name="T18" fmla="*/ 0 w 677"/>
                <a:gd name="T19" fmla="*/ 0 h 1917"/>
                <a:gd name="T20" fmla="*/ 677 w 677"/>
                <a:gd name="T21" fmla="*/ 1917 h 1917"/>
              </a:gdLst>
              <a:ahLst/>
              <a:cxnLst>
                <a:cxn ang="T12">
                  <a:pos x="T0" y="T1"/>
                </a:cxn>
                <a:cxn ang="T13">
                  <a:pos x="T2" y="T3"/>
                </a:cxn>
                <a:cxn ang="T14">
                  <a:pos x="T4" y="T5"/>
                </a:cxn>
                <a:cxn ang="T15">
                  <a:pos x="T6" y="T7"/>
                </a:cxn>
                <a:cxn ang="T16">
                  <a:pos x="T8" y="T9"/>
                </a:cxn>
                <a:cxn ang="T17">
                  <a:pos x="T10" y="T11"/>
                </a:cxn>
              </a:cxnLst>
              <a:rect l="T18" t="T19" r="T20" b="T21"/>
              <a:pathLst>
                <a:path w="677" h="1917">
                  <a:moveTo>
                    <a:pt x="677" y="1917"/>
                  </a:moveTo>
                  <a:lnTo>
                    <a:pt x="0" y="1917"/>
                  </a:lnTo>
                  <a:lnTo>
                    <a:pt x="0" y="0"/>
                  </a:lnTo>
                  <a:lnTo>
                    <a:pt x="677" y="0"/>
                  </a:lnTo>
                  <a:lnTo>
                    <a:pt x="677" y="1917"/>
                  </a:lnTo>
                  <a:close/>
                </a:path>
              </a:pathLst>
            </a:custGeom>
            <a:solidFill>
              <a:srgbClr val="965DE9"/>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94" name="Group 105"/>
          <p:cNvGrpSpPr>
            <a:grpSpLocks/>
          </p:cNvGrpSpPr>
          <p:nvPr/>
        </p:nvGrpSpPr>
        <p:grpSpPr bwMode="auto">
          <a:xfrm>
            <a:off x="6834509" y="3058264"/>
            <a:ext cx="583377" cy="1978025"/>
            <a:chOff x="3555" y="1618"/>
            <a:chExt cx="594" cy="1246"/>
          </a:xfrm>
        </p:grpSpPr>
        <p:sp>
          <p:nvSpPr>
            <p:cNvPr id="95" name="Rectangle 19"/>
            <p:cNvSpPr>
              <a:spLocks noChangeArrowheads="1"/>
            </p:cNvSpPr>
            <p:nvPr/>
          </p:nvSpPr>
          <p:spPr bwMode="auto">
            <a:xfrm>
              <a:off x="3555" y="1618"/>
              <a:ext cx="594"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a:t>
              </a:r>
              <a:r>
                <a:rPr kumimoji="0" lang="en-US" sz="1400" b="0" dirty="0" smtClean="0">
                  <a:solidFill>
                    <a:srgbClr val="000000"/>
                  </a:solidFill>
                  <a:latin typeface="Times New Roman" pitchFamily="18" charset="0"/>
                  <a:cs typeface="Times New Roman" pitchFamily="18" charset="0"/>
                </a:rPr>
                <a:t>26,030</a:t>
              </a:r>
              <a:endParaRPr kumimoji="0" lang="en-US" sz="1400" b="0" dirty="0">
                <a:solidFill>
                  <a:schemeClr val="tx1"/>
                </a:solidFill>
                <a:latin typeface="Times New Roman" pitchFamily="18" charset="0"/>
                <a:cs typeface="Times New Roman" pitchFamily="18" charset="0"/>
              </a:endParaRPr>
            </a:p>
          </p:txBody>
        </p:sp>
        <p:sp>
          <p:nvSpPr>
            <p:cNvPr id="96" name="Freeform 18"/>
            <p:cNvSpPr>
              <a:spLocks/>
            </p:cNvSpPr>
            <p:nvPr/>
          </p:nvSpPr>
          <p:spPr bwMode="auto">
            <a:xfrm>
              <a:off x="3692" y="1755"/>
              <a:ext cx="288" cy="1109"/>
            </a:xfrm>
            <a:custGeom>
              <a:avLst/>
              <a:gdLst>
                <a:gd name="T0" fmla="*/ 677 w 677"/>
                <a:gd name="T1" fmla="*/ 1849 h 1849"/>
                <a:gd name="T2" fmla="*/ 0 w 677"/>
                <a:gd name="T3" fmla="*/ 1849 h 1849"/>
                <a:gd name="T4" fmla="*/ 0 w 677"/>
                <a:gd name="T5" fmla="*/ 0 h 1849"/>
                <a:gd name="T6" fmla="*/ 677 w 677"/>
                <a:gd name="T7" fmla="*/ 0 h 1849"/>
                <a:gd name="T8" fmla="*/ 677 w 677"/>
                <a:gd name="T9" fmla="*/ 1849 h 1849"/>
                <a:gd name="T10" fmla="*/ 677 w 677"/>
                <a:gd name="T11" fmla="*/ 1849 h 1849"/>
                <a:gd name="T12" fmla="*/ 0 60000 65536"/>
                <a:gd name="T13" fmla="*/ 0 60000 65536"/>
                <a:gd name="T14" fmla="*/ 0 60000 65536"/>
                <a:gd name="T15" fmla="*/ 0 60000 65536"/>
                <a:gd name="T16" fmla="*/ 0 60000 65536"/>
                <a:gd name="T17" fmla="*/ 0 60000 65536"/>
                <a:gd name="T18" fmla="*/ 0 w 677"/>
                <a:gd name="T19" fmla="*/ 0 h 1849"/>
                <a:gd name="T20" fmla="*/ 677 w 677"/>
                <a:gd name="T21" fmla="*/ 1849 h 1849"/>
              </a:gdLst>
              <a:ahLst/>
              <a:cxnLst>
                <a:cxn ang="T12">
                  <a:pos x="T0" y="T1"/>
                </a:cxn>
                <a:cxn ang="T13">
                  <a:pos x="T2" y="T3"/>
                </a:cxn>
                <a:cxn ang="T14">
                  <a:pos x="T4" y="T5"/>
                </a:cxn>
                <a:cxn ang="T15">
                  <a:pos x="T6" y="T7"/>
                </a:cxn>
                <a:cxn ang="T16">
                  <a:pos x="T8" y="T9"/>
                </a:cxn>
                <a:cxn ang="T17">
                  <a:pos x="T10" y="T11"/>
                </a:cxn>
              </a:cxnLst>
              <a:rect l="T18" t="T19" r="T20" b="T21"/>
              <a:pathLst>
                <a:path w="677" h="1849">
                  <a:moveTo>
                    <a:pt x="677" y="1849"/>
                  </a:moveTo>
                  <a:lnTo>
                    <a:pt x="0" y="1849"/>
                  </a:lnTo>
                  <a:lnTo>
                    <a:pt x="0" y="0"/>
                  </a:lnTo>
                  <a:lnTo>
                    <a:pt x="677" y="0"/>
                  </a:lnTo>
                  <a:lnTo>
                    <a:pt x="677" y="1849"/>
                  </a:lnTo>
                  <a:close/>
                </a:path>
              </a:pathLst>
            </a:custGeom>
            <a:solidFill>
              <a:srgbClr val="965DE9"/>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97" name="Group 100"/>
          <p:cNvGrpSpPr>
            <a:grpSpLocks/>
          </p:cNvGrpSpPr>
          <p:nvPr/>
        </p:nvGrpSpPr>
        <p:grpSpPr bwMode="auto">
          <a:xfrm>
            <a:off x="4262207" y="4306039"/>
            <a:ext cx="494004" cy="730250"/>
            <a:chOff x="1066" y="2404"/>
            <a:chExt cx="503" cy="460"/>
          </a:xfrm>
        </p:grpSpPr>
        <p:sp>
          <p:nvSpPr>
            <p:cNvPr id="98" name="Rectangle 24"/>
            <p:cNvSpPr>
              <a:spLocks noChangeArrowheads="1"/>
            </p:cNvSpPr>
            <p:nvPr/>
          </p:nvSpPr>
          <p:spPr bwMode="auto">
            <a:xfrm>
              <a:off x="1066" y="2404"/>
              <a:ext cx="503"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$7,247</a:t>
              </a:r>
              <a:endParaRPr kumimoji="0" lang="en-US" sz="1400" b="0" dirty="0">
                <a:solidFill>
                  <a:schemeClr val="tx1"/>
                </a:solidFill>
                <a:latin typeface="Times New Roman" pitchFamily="18" charset="0"/>
                <a:cs typeface="Times New Roman" pitchFamily="18" charset="0"/>
              </a:endParaRPr>
            </a:p>
          </p:txBody>
        </p:sp>
        <p:sp>
          <p:nvSpPr>
            <p:cNvPr id="99" name="Freeform 21"/>
            <p:cNvSpPr>
              <a:spLocks/>
            </p:cNvSpPr>
            <p:nvPr/>
          </p:nvSpPr>
          <p:spPr bwMode="auto">
            <a:xfrm>
              <a:off x="1200" y="2551"/>
              <a:ext cx="288" cy="313"/>
            </a:xfrm>
            <a:custGeom>
              <a:avLst/>
              <a:gdLst>
                <a:gd name="T0" fmla="*/ 677 w 677"/>
                <a:gd name="T1" fmla="*/ 3401 h 3401"/>
                <a:gd name="T2" fmla="*/ 0 w 677"/>
                <a:gd name="T3" fmla="*/ 3401 h 3401"/>
                <a:gd name="T4" fmla="*/ 0 w 677"/>
                <a:gd name="T5" fmla="*/ 0 h 3401"/>
                <a:gd name="T6" fmla="*/ 677 w 677"/>
                <a:gd name="T7" fmla="*/ 0 h 3401"/>
                <a:gd name="T8" fmla="*/ 677 w 677"/>
                <a:gd name="T9" fmla="*/ 3401 h 3401"/>
                <a:gd name="T10" fmla="*/ 677 w 677"/>
                <a:gd name="T11" fmla="*/ 3401 h 3401"/>
                <a:gd name="T12" fmla="*/ 0 60000 65536"/>
                <a:gd name="T13" fmla="*/ 0 60000 65536"/>
                <a:gd name="T14" fmla="*/ 0 60000 65536"/>
                <a:gd name="T15" fmla="*/ 0 60000 65536"/>
                <a:gd name="T16" fmla="*/ 0 60000 65536"/>
                <a:gd name="T17" fmla="*/ 0 60000 65536"/>
                <a:gd name="T18" fmla="*/ 0 w 677"/>
                <a:gd name="T19" fmla="*/ 0 h 3401"/>
                <a:gd name="T20" fmla="*/ 677 w 677"/>
                <a:gd name="T21" fmla="*/ 3401 h 3401"/>
              </a:gdLst>
              <a:ahLst/>
              <a:cxnLst>
                <a:cxn ang="T12">
                  <a:pos x="T0" y="T1"/>
                </a:cxn>
                <a:cxn ang="T13">
                  <a:pos x="T2" y="T3"/>
                </a:cxn>
                <a:cxn ang="T14">
                  <a:pos x="T4" y="T5"/>
                </a:cxn>
                <a:cxn ang="T15">
                  <a:pos x="T6" y="T7"/>
                </a:cxn>
                <a:cxn ang="T16">
                  <a:pos x="T8" y="T9"/>
                </a:cxn>
                <a:cxn ang="T17">
                  <a:pos x="T10" y="T11"/>
                </a:cxn>
              </a:cxnLst>
              <a:rect l="T18" t="T19" r="T20" b="T21"/>
              <a:pathLst>
                <a:path w="677" h="3401">
                  <a:moveTo>
                    <a:pt x="677" y="3401"/>
                  </a:moveTo>
                  <a:lnTo>
                    <a:pt x="0" y="3401"/>
                  </a:lnTo>
                  <a:lnTo>
                    <a:pt x="0" y="0"/>
                  </a:lnTo>
                  <a:lnTo>
                    <a:pt x="677" y="0"/>
                  </a:lnTo>
                  <a:lnTo>
                    <a:pt x="677" y="3401"/>
                  </a:lnTo>
                  <a:close/>
                </a:path>
              </a:pathLst>
            </a:custGeom>
            <a:solidFill>
              <a:srgbClr val="965DE9"/>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100" name="Group 102"/>
          <p:cNvGrpSpPr>
            <a:grpSpLocks/>
          </p:cNvGrpSpPr>
          <p:nvPr/>
        </p:nvGrpSpPr>
        <p:grpSpPr bwMode="auto">
          <a:xfrm>
            <a:off x="5290707" y="3879002"/>
            <a:ext cx="583377" cy="1157287"/>
            <a:chOff x="2050" y="2135"/>
            <a:chExt cx="594" cy="729"/>
          </a:xfrm>
        </p:grpSpPr>
        <p:sp>
          <p:nvSpPr>
            <p:cNvPr id="101" name="Rectangle 25"/>
            <p:cNvSpPr>
              <a:spLocks noChangeArrowheads="1"/>
            </p:cNvSpPr>
            <p:nvPr/>
          </p:nvSpPr>
          <p:spPr bwMode="auto">
            <a:xfrm>
              <a:off x="2050" y="2135"/>
              <a:ext cx="594"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a:t>
              </a:r>
              <a:r>
                <a:rPr kumimoji="0" lang="en-US" sz="1400" b="0" dirty="0" smtClean="0">
                  <a:solidFill>
                    <a:srgbClr val="000000"/>
                  </a:solidFill>
                  <a:latin typeface="Times New Roman" pitchFamily="18" charset="0"/>
                  <a:cs typeface="Times New Roman" pitchFamily="18" charset="0"/>
                </a:rPr>
                <a:t>13,225</a:t>
              </a:r>
              <a:endParaRPr kumimoji="0" lang="en-US" sz="1400" b="0" dirty="0">
                <a:solidFill>
                  <a:schemeClr val="tx1"/>
                </a:solidFill>
                <a:latin typeface="Times New Roman" pitchFamily="18" charset="0"/>
                <a:cs typeface="Times New Roman" pitchFamily="18" charset="0"/>
              </a:endParaRPr>
            </a:p>
          </p:txBody>
        </p:sp>
        <p:sp>
          <p:nvSpPr>
            <p:cNvPr id="102" name="Freeform 22"/>
            <p:cNvSpPr>
              <a:spLocks/>
            </p:cNvSpPr>
            <p:nvPr/>
          </p:nvSpPr>
          <p:spPr bwMode="auto">
            <a:xfrm>
              <a:off x="2186" y="2292"/>
              <a:ext cx="288" cy="572"/>
            </a:xfrm>
            <a:custGeom>
              <a:avLst/>
              <a:gdLst>
                <a:gd name="T0" fmla="*/ 677 w 677"/>
                <a:gd name="T1" fmla="*/ 3401 h 3401"/>
                <a:gd name="T2" fmla="*/ 0 w 677"/>
                <a:gd name="T3" fmla="*/ 3401 h 3401"/>
                <a:gd name="T4" fmla="*/ 0 w 677"/>
                <a:gd name="T5" fmla="*/ 0 h 3401"/>
                <a:gd name="T6" fmla="*/ 677 w 677"/>
                <a:gd name="T7" fmla="*/ 0 h 3401"/>
                <a:gd name="T8" fmla="*/ 677 w 677"/>
                <a:gd name="T9" fmla="*/ 3401 h 3401"/>
                <a:gd name="T10" fmla="*/ 677 w 677"/>
                <a:gd name="T11" fmla="*/ 3401 h 3401"/>
                <a:gd name="T12" fmla="*/ 0 60000 65536"/>
                <a:gd name="T13" fmla="*/ 0 60000 65536"/>
                <a:gd name="T14" fmla="*/ 0 60000 65536"/>
                <a:gd name="T15" fmla="*/ 0 60000 65536"/>
                <a:gd name="T16" fmla="*/ 0 60000 65536"/>
                <a:gd name="T17" fmla="*/ 0 60000 65536"/>
                <a:gd name="T18" fmla="*/ 0 w 677"/>
                <a:gd name="T19" fmla="*/ 0 h 3401"/>
                <a:gd name="T20" fmla="*/ 677 w 677"/>
                <a:gd name="T21" fmla="*/ 3401 h 3401"/>
              </a:gdLst>
              <a:ahLst/>
              <a:cxnLst>
                <a:cxn ang="T12">
                  <a:pos x="T0" y="T1"/>
                </a:cxn>
                <a:cxn ang="T13">
                  <a:pos x="T2" y="T3"/>
                </a:cxn>
                <a:cxn ang="T14">
                  <a:pos x="T4" y="T5"/>
                </a:cxn>
                <a:cxn ang="T15">
                  <a:pos x="T6" y="T7"/>
                </a:cxn>
                <a:cxn ang="T16">
                  <a:pos x="T8" y="T9"/>
                </a:cxn>
                <a:cxn ang="T17">
                  <a:pos x="T10" y="T11"/>
                </a:cxn>
              </a:cxnLst>
              <a:rect l="T18" t="T19" r="T20" b="T21"/>
              <a:pathLst>
                <a:path w="677" h="3401">
                  <a:moveTo>
                    <a:pt x="677" y="3401"/>
                  </a:moveTo>
                  <a:lnTo>
                    <a:pt x="0" y="3401"/>
                  </a:lnTo>
                  <a:lnTo>
                    <a:pt x="0" y="0"/>
                  </a:lnTo>
                  <a:lnTo>
                    <a:pt x="677" y="0"/>
                  </a:lnTo>
                  <a:lnTo>
                    <a:pt x="677" y="3401"/>
                  </a:lnTo>
                  <a:close/>
                </a:path>
              </a:pathLst>
            </a:custGeom>
            <a:solidFill>
              <a:srgbClr val="965DE9"/>
            </a:solidFill>
            <a:ln w="19050">
              <a:solidFill>
                <a:schemeClr val="tx1"/>
              </a:solidFill>
              <a:round/>
              <a:headEnd/>
              <a:tailEnd/>
            </a:ln>
          </p:spPr>
          <p:txBody>
            <a:bodyPr>
              <a:prstTxWarp prst="textNoShape">
                <a:avLst/>
              </a:prstTxWarp>
            </a:bodyPr>
            <a:lstStyle/>
            <a:p>
              <a:endParaRPr lang="en-US" sz="1600">
                <a:ln>
                  <a:solidFill>
                    <a:schemeClr val="bg1"/>
                  </a:solidFill>
                </a:ln>
                <a:solidFill>
                  <a:sysClr val="windowText" lastClr="000000"/>
                </a:solidFill>
                <a:latin typeface="Times New Roman" pitchFamily="18" charset="0"/>
                <a:cs typeface="Times New Roman" pitchFamily="18" charset="0"/>
              </a:endParaRPr>
            </a:p>
          </p:txBody>
        </p:sp>
      </p:grpSp>
      <p:grpSp>
        <p:nvGrpSpPr>
          <p:cNvPr id="103" name="Group 104"/>
          <p:cNvGrpSpPr>
            <a:grpSpLocks/>
          </p:cNvGrpSpPr>
          <p:nvPr/>
        </p:nvGrpSpPr>
        <p:grpSpPr bwMode="auto">
          <a:xfrm>
            <a:off x="6314106" y="3363064"/>
            <a:ext cx="583377" cy="1673225"/>
            <a:chOff x="3030" y="1810"/>
            <a:chExt cx="594" cy="1054"/>
          </a:xfrm>
        </p:grpSpPr>
        <p:sp>
          <p:nvSpPr>
            <p:cNvPr id="104" name="Rectangle 26"/>
            <p:cNvSpPr>
              <a:spLocks noChangeArrowheads="1"/>
            </p:cNvSpPr>
            <p:nvPr/>
          </p:nvSpPr>
          <p:spPr bwMode="auto">
            <a:xfrm>
              <a:off x="3030" y="1810"/>
              <a:ext cx="594"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$20,820</a:t>
              </a:r>
              <a:endParaRPr kumimoji="0" lang="en-US" sz="1400" b="0" dirty="0">
                <a:solidFill>
                  <a:schemeClr val="tx1"/>
                </a:solidFill>
                <a:latin typeface="Times New Roman" pitchFamily="18" charset="0"/>
                <a:cs typeface="Times New Roman" pitchFamily="18" charset="0"/>
              </a:endParaRPr>
            </a:p>
          </p:txBody>
        </p:sp>
        <p:sp>
          <p:nvSpPr>
            <p:cNvPr id="105" name="Freeform 23"/>
            <p:cNvSpPr>
              <a:spLocks/>
            </p:cNvSpPr>
            <p:nvPr/>
          </p:nvSpPr>
          <p:spPr bwMode="auto">
            <a:xfrm>
              <a:off x="3191" y="1964"/>
              <a:ext cx="288" cy="900"/>
            </a:xfrm>
            <a:custGeom>
              <a:avLst/>
              <a:gdLst>
                <a:gd name="T0" fmla="*/ 676 w 676"/>
                <a:gd name="T1" fmla="*/ 3401 h 3401"/>
                <a:gd name="T2" fmla="*/ 0 w 676"/>
                <a:gd name="T3" fmla="*/ 3401 h 3401"/>
                <a:gd name="T4" fmla="*/ 0 w 676"/>
                <a:gd name="T5" fmla="*/ 0 h 3401"/>
                <a:gd name="T6" fmla="*/ 676 w 676"/>
                <a:gd name="T7" fmla="*/ 0 h 3401"/>
                <a:gd name="T8" fmla="*/ 676 w 676"/>
                <a:gd name="T9" fmla="*/ 3401 h 3401"/>
                <a:gd name="T10" fmla="*/ 676 w 676"/>
                <a:gd name="T11" fmla="*/ 3401 h 3401"/>
                <a:gd name="T12" fmla="*/ 0 60000 65536"/>
                <a:gd name="T13" fmla="*/ 0 60000 65536"/>
                <a:gd name="T14" fmla="*/ 0 60000 65536"/>
                <a:gd name="T15" fmla="*/ 0 60000 65536"/>
                <a:gd name="T16" fmla="*/ 0 60000 65536"/>
                <a:gd name="T17" fmla="*/ 0 60000 65536"/>
                <a:gd name="T18" fmla="*/ 0 w 676"/>
                <a:gd name="T19" fmla="*/ 0 h 3401"/>
                <a:gd name="T20" fmla="*/ 676 w 676"/>
                <a:gd name="T21" fmla="*/ 3401 h 3401"/>
              </a:gdLst>
              <a:ahLst/>
              <a:cxnLst>
                <a:cxn ang="T12">
                  <a:pos x="T0" y="T1"/>
                </a:cxn>
                <a:cxn ang="T13">
                  <a:pos x="T2" y="T3"/>
                </a:cxn>
                <a:cxn ang="T14">
                  <a:pos x="T4" y="T5"/>
                </a:cxn>
                <a:cxn ang="T15">
                  <a:pos x="T6" y="T7"/>
                </a:cxn>
                <a:cxn ang="T16">
                  <a:pos x="T8" y="T9"/>
                </a:cxn>
                <a:cxn ang="T17">
                  <a:pos x="T10" y="T11"/>
                </a:cxn>
              </a:cxnLst>
              <a:rect l="T18" t="T19" r="T20" b="T21"/>
              <a:pathLst>
                <a:path w="676" h="3401">
                  <a:moveTo>
                    <a:pt x="676" y="3401"/>
                  </a:moveTo>
                  <a:lnTo>
                    <a:pt x="0" y="3401"/>
                  </a:lnTo>
                  <a:lnTo>
                    <a:pt x="0" y="0"/>
                  </a:lnTo>
                  <a:lnTo>
                    <a:pt x="676" y="0"/>
                  </a:lnTo>
                  <a:lnTo>
                    <a:pt x="676" y="3401"/>
                  </a:lnTo>
                  <a:close/>
                </a:path>
              </a:pathLst>
            </a:custGeom>
            <a:solidFill>
              <a:srgbClr val="965DE9"/>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106" name="Group 107"/>
          <p:cNvGrpSpPr>
            <a:grpSpLocks/>
          </p:cNvGrpSpPr>
          <p:nvPr/>
        </p:nvGrpSpPr>
        <p:grpSpPr bwMode="auto">
          <a:xfrm>
            <a:off x="7874912" y="2029563"/>
            <a:ext cx="583376" cy="3006726"/>
            <a:chOff x="4550" y="977"/>
            <a:chExt cx="594" cy="1894"/>
          </a:xfrm>
        </p:grpSpPr>
        <p:sp>
          <p:nvSpPr>
            <p:cNvPr id="107" name="Rectangle 37"/>
            <p:cNvSpPr>
              <a:spLocks noChangeArrowheads="1"/>
            </p:cNvSpPr>
            <p:nvPr/>
          </p:nvSpPr>
          <p:spPr bwMode="auto">
            <a:xfrm>
              <a:off x="4550" y="977"/>
              <a:ext cx="594"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a:t>
              </a:r>
              <a:r>
                <a:rPr kumimoji="0" lang="en-US" sz="1400" b="0" dirty="0" smtClean="0">
                  <a:solidFill>
                    <a:srgbClr val="000000"/>
                  </a:solidFill>
                  <a:latin typeface="Times New Roman" pitchFamily="18" charset="0"/>
                  <a:cs typeface="Times New Roman" pitchFamily="18" charset="0"/>
                </a:rPr>
                <a:t>39,761</a:t>
              </a:r>
              <a:endParaRPr kumimoji="0" lang="en-US" sz="1400" b="0" dirty="0">
                <a:solidFill>
                  <a:schemeClr val="tx1"/>
                </a:solidFill>
                <a:latin typeface="Times New Roman" pitchFamily="18" charset="0"/>
                <a:cs typeface="Times New Roman" pitchFamily="18" charset="0"/>
              </a:endParaRPr>
            </a:p>
          </p:txBody>
        </p:sp>
        <p:sp>
          <p:nvSpPr>
            <p:cNvPr id="108" name="Freeform 36"/>
            <p:cNvSpPr>
              <a:spLocks/>
            </p:cNvSpPr>
            <p:nvPr/>
          </p:nvSpPr>
          <p:spPr bwMode="auto">
            <a:xfrm>
              <a:off x="4687" y="1133"/>
              <a:ext cx="288" cy="1738"/>
            </a:xfrm>
            <a:custGeom>
              <a:avLst/>
              <a:gdLst>
                <a:gd name="T0" fmla="*/ 678 w 678"/>
                <a:gd name="T1" fmla="*/ 1712 h 1712"/>
                <a:gd name="T2" fmla="*/ 0 w 678"/>
                <a:gd name="T3" fmla="*/ 1712 h 1712"/>
                <a:gd name="T4" fmla="*/ 0 w 678"/>
                <a:gd name="T5" fmla="*/ 0 h 1712"/>
                <a:gd name="T6" fmla="*/ 678 w 678"/>
                <a:gd name="T7" fmla="*/ 0 h 1712"/>
                <a:gd name="T8" fmla="*/ 678 w 678"/>
                <a:gd name="T9" fmla="*/ 1712 h 1712"/>
                <a:gd name="T10" fmla="*/ 678 w 678"/>
                <a:gd name="T11" fmla="*/ 1712 h 1712"/>
                <a:gd name="T12" fmla="*/ 0 60000 65536"/>
                <a:gd name="T13" fmla="*/ 0 60000 65536"/>
                <a:gd name="T14" fmla="*/ 0 60000 65536"/>
                <a:gd name="T15" fmla="*/ 0 60000 65536"/>
                <a:gd name="T16" fmla="*/ 0 60000 65536"/>
                <a:gd name="T17" fmla="*/ 0 60000 65536"/>
                <a:gd name="T18" fmla="*/ 0 w 678"/>
                <a:gd name="T19" fmla="*/ 0 h 1712"/>
                <a:gd name="T20" fmla="*/ 678 w 678"/>
                <a:gd name="T21" fmla="*/ 1712 h 1712"/>
              </a:gdLst>
              <a:ahLst/>
              <a:cxnLst>
                <a:cxn ang="T12">
                  <a:pos x="T0" y="T1"/>
                </a:cxn>
                <a:cxn ang="T13">
                  <a:pos x="T2" y="T3"/>
                </a:cxn>
                <a:cxn ang="T14">
                  <a:pos x="T4" y="T5"/>
                </a:cxn>
                <a:cxn ang="T15">
                  <a:pos x="T6" y="T7"/>
                </a:cxn>
                <a:cxn ang="T16">
                  <a:pos x="T8" y="T9"/>
                </a:cxn>
                <a:cxn ang="T17">
                  <a:pos x="T10" y="T11"/>
                </a:cxn>
              </a:cxnLst>
              <a:rect l="T18" t="T19" r="T20" b="T21"/>
              <a:pathLst>
                <a:path w="678" h="1712">
                  <a:moveTo>
                    <a:pt x="678" y="1712"/>
                  </a:moveTo>
                  <a:lnTo>
                    <a:pt x="0" y="1712"/>
                  </a:lnTo>
                  <a:lnTo>
                    <a:pt x="0" y="0"/>
                  </a:lnTo>
                  <a:lnTo>
                    <a:pt x="678" y="0"/>
                  </a:lnTo>
                  <a:lnTo>
                    <a:pt x="678" y="1712"/>
                  </a:lnTo>
                  <a:close/>
                </a:path>
              </a:pathLst>
            </a:custGeom>
            <a:solidFill>
              <a:srgbClr val="965DE9"/>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109" name="Group 106"/>
          <p:cNvGrpSpPr>
            <a:grpSpLocks/>
          </p:cNvGrpSpPr>
          <p:nvPr/>
        </p:nvGrpSpPr>
        <p:grpSpPr bwMode="auto">
          <a:xfrm>
            <a:off x="7337693" y="2569314"/>
            <a:ext cx="583377" cy="2466975"/>
            <a:chOff x="4030" y="1310"/>
            <a:chExt cx="594" cy="1554"/>
          </a:xfrm>
        </p:grpSpPr>
        <p:sp>
          <p:nvSpPr>
            <p:cNvPr id="110" name="Freeform 43"/>
            <p:cNvSpPr>
              <a:spLocks/>
            </p:cNvSpPr>
            <p:nvPr/>
          </p:nvSpPr>
          <p:spPr bwMode="auto">
            <a:xfrm>
              <a:off x="4183" y="1476"/>
              <a:ext cx="288" cy="1388"/>
            </a:xfrm>
            <a:custGeom>
              <a:avLst/>
              <a:gdLst>
                <a:gd name="T0" fmla="*/ 678 w 678"/>
                <a:gd name="T1" fmla="*/ 3401 h 3401"/>
                <a:gd name="T2" fmla="*/ 0 w 678"/>
                <a:gd name="T3" fmla="*/ 3401 h 3401"/>
                <a:gd name="T4" fmla="*/ 0 w 678"/>
                <a:gd name="T5" fmla="*/ 0 h 3401"/>
                <a:gd name="T6" fmla="*/ 678 w 678"/>
                <a:gd name="T7" fmla="*/ 0 h 3401"/>
                <a:gd name="T8" fmla="*/ 678 w 678"/>
                <a:gd name="T9" fmla="*/ 3401 h 3401"/>
                <a:gd name="T10" fmla="*/ 678 w 678"/>
                <a:gd name="T11" fmla="*/ 3401 h 3401"/>
                <a:gd name="T12" fmla="*/ 0 60000 65536"/>
                <a:gd name="T13" fmla="*/ 0 60000 65536"/>
                <a:gd name="T14" fmla="*/ 0 60000 65536"/>
                <a:gd name="T15" fmla="*/ 0 60000 65536"/>
                <a:gd name="T16" fmla="*/ 0 60000 65536"/>
                <a:gd name="T17" fmla="*/ 0 60000 65536"/>
                <a:gd name="T18" fmla="*/ 0 w 678"/>
                <a:gd name="T19" fmla="*/ 0 h 3401"/>
                <a:gd name="T20" fmla="*/ 678 w 678"/>
                <a:gd name="T21" fmla="*/ 3401 h 3401"/>
              </a:gdLst>
              <a:ahLst/>
              <a:cxnLst>
                <a:cxn ang="T12">
                  <a:pos x="T0" y="T1"/>
                </a:cxn>
                <a:cxn ang="T13">
                  <a:pos x="T2" y="T3"/>
                </a:cxn>
                <a:cxn ang="T14">
                  <a:pos x="T4" y="T5"/>
                </a:cxn>
                <a:cxn ang="T15">
                  <a:pos x="T6" y="T7"/>
                </a:cxn>
                <a:cxn ang="T16">
                  <a:pos x="T8" y="T9"/>
                </a:cxn>
                <a:cxn ang="T17">
                  <a:pos x="T10" y="T11"/>
                </a:cxn>
              </a:cxnLst>
              <a:rect l="T18" t="T19" r="T20" b="T21"/>
              <a:pathLst>
                <a:path w="678" h="3401">
                  <a:moveTo>
                    <a:pt x="678" y="3401"/>
                  </a:moveTo>
                  <a:lnTo>
                    <a:pt x="0" y="3401"/>
                  </a:lnTo>
                  <a:lnTo>
                    <a:pt x="0" y="0"/>
                  </a:lnTo>
                  <a:lnTo>
                    <a:pt x="678" y="0"/>
                  </a:lnTo>
                  <a:lnTo>
                    <a:pt x="678" y="3401"/>
                  </a:lnTo>
                  <a:close/>
                </a:path>
              </a:pathLst>
            </a:custGeom>
            <a:solidFill>
              <a:srgbClr val="965DE9"/>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11" name="Rectangle 44"/>
            <p:cNvSpPr>
              <a:spLocks noChangeArrowheads="1"/>
            </p:cNvSpPr>
            <p:nvPr/>
          </p:nvSpPr>
          <p:spPr bwMode="auto">
            <a:xfrm>
              <a:off x="4030" y="1310"/>
              <a:ext cx="594"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$32,085</a:t>
              </a:r>
              <a:endParaRPr kumimoji="0" lang="en-US" sz="1400" b="0" dirty="0">
                <a:solidFill>
                  <a:schemeClr val="tx1"/>
                </a:solidFill>
                <a:latin typeface="Times New Roman" pitchFamily="18" charset="0"/>
                <a:cs typeface="Times New Roman" pitchFamily="18" charset="0"/>
              </a:endParaRPr>
            </a:p>
          </p:txBody>
        </p:sp>
      </p:grpSp>
      <p:grpSp>
        <p:nvGrpSpPr>
          <p:cNvPr id="123" name="Group 108"/>
          <p:cNvGrpSpPr>
            <a:grpSpLocks/>
          </p:cNvGrpSpPr>
          <p:nvPr/>
        </p:nvGrpSpPr>
        <p:grpSpPr bwMode="auto">
          <a:xfrm>
            <a:off x="8386520" y="1797789"/>
            <a:ext cx="583377" cy="3238500"/>
            <a:chOff x="5067" y="820"/>
            <a:chExt cx="594" cy="2040"/>
          </a:xfrm>
        </p:grpSpPr>
        <p:sp>
          <p:nvSpPr>
            <p:cNvPr id="124" name="Rectangle 91"/>
            <p:cNvSpPr>
              <a:spLocks noChangeArrowheads="1"/>
            </p:cNvSpPr>
            <p:nvPr/>
          </p:nvSpPr>
          <p:spPr bwMode="auto">
            <a:xfrm>
              <a:off x="5067" y="820"/>
              <a:ext cx="594"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$42,205</a:t>
              </a:r>
              <a:endParaRPr kumimoji="0" lang="en-US" sz="1400" b="0" dirty="0">
                <a:solidFill>
                  <a:schemeClr val="tx1"/>
                </a:solidFill>
                <a:latin typeface="Times New Roman" pitchFamily="18" charset="0"/>
                <a:cs typeface="Times New Roman" pitchFamily="18" charset="0"/>
              </a:endParaRPr>
            </a:p>
          </p:txBody>
        </p:sp>
        <p:sp>
          <p:nvSpPr>
            <p:cNvPr id="125" name="Freeform 92"/>
            <p:cNvSpPr>
              <a:spLocks/>
            </p:cNvSpPr>
            <p:nvPr/>
          </p:nvSpPr>
          <p:spPr bwMode="auto">
            <a:xfrm>
              <a:off x="5198" y="982"/>
              <a:ext cx="288" cy="1878"/>
            </a:xfrm>
            <a:custGeom>
              <a:avLst/>
              <a:gdLst>
                <a:gd name="T0" fmla="*/ 678 w 678"/>
                <a:gd name="T1" fmla="*/ 1712 h 1712"/>
                <a:gd name="T2" fmla="*/ 0 w 678"/>
                <a:gd name="T3" fmla="*/ 1712 h 1712"/>
                <a:gd name="T4" fmla="*/ 0 w 678"/>
                <a:gd name="T5" fmla="*/ 0 h 1712"/>
                <a:gd name="T6" fmla="*/ 678 w 678"/>
                <a:gd name="T7" fmla="*/ 0 h 1712"/>
                <a:gd name="T8" fmla="*/ 678 w 678"/>
                <a:gd name="T9" fmla="*/ 1712 h 1712"/>
                <a:gd name="T10" fmla="*/ 678 w 678"/>
                <a:gd name="T11" fmla="*/ 1712 h 1712"/>
                <a:gd name="T12" fmla="*/ 0 60000 65536"/>
                <a:gd name="T13" fmla="*/ 0 60000 65536"/>
                <a:gd name="T14" fmla="*/ 0 60000 65536"/>
                <a:gd name="T15" fmla="*/ 0 60000 65536"/>
                <a:gd name="T16" fmla="*/ 0 60000 65536"/>
                <a:gd name="T17" fmla="*/ 0 60000 65536"/>
                <a:gd name="T18" fmla="*/ 0 w 678"/>
                <a:gd name="T19" fmla="*/ 0 h 1712"/>
                <a:gd name="T20" fmla="*/ 678 w 678"/>
                <a:gd name="T21" fmla="*/ 1712 h 1712"/>
              </a:gdLst>
              <a:ahLst/>
              <a:cxnLst>
                <a:cxn ang="T12">
                  <a:pos x="T0" y="T1"/>
                </a:cxn>
                <a:cxn ang="T13">
                  <a:pos x="T2" y="T3"/>
                </a:cxn>
                <a:cxn ang="T14">
                  <a:pos x="T4" y="T5"/>
                </a:cxn>
                <a:cxn ang="T15">
                  <a:pos x="T6" y="T7"/>
                </a:cxn>
                <a:cxn ang="T16">
                  <a:pos x="T8" y="T9"/>
                </a:cxn>
                <a:cxn ang="T17">
                  <a:pos x="T10" y="T11"/>
                </a:cxn>
              </a:cxnLst>
              <a:rect l="T18" t="T19" r="T20" b="T21"/>
              <a:pathLst>
                <a:path w="678" h="1712">
                  <a:moveTo>
                    <a:pt x="678" y="1712"/>
                  </a:moveTo>
                  <a:lnTo>
                    <a:pt x="0" y="1712"/>
                  </a:lnTo>
                  <a:lnTo>
                    <a:pt x="0" y="0"/>
                  </a:lnTo>
                  <a:lnTo>
                    <a:pt x="678" y="0"/>
                  </a:lnTo>
                  <a:lnTo>
                    <a:pt x="678" y="1712"/>
                  </a:lnTo>
                  <a:close/>
                </a:path>
              </a:pathLst>
            </a:custGeom>
            <a:solidFill>
              <a:srgbClr val="965DE9"/>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3" name="Group 2"/>
          <p:cNvGrpSpPr/>
          <p:nvPr/>
        </p:nvGrpSpPr>
        <p:grpSpPr>
          <a:xfrm>
            <a:off x="4274099" y="1502780"/>
            <a:ext cx="4604021" cy="4120453"/>
            <a:chOff x="4274099" y="1502780"/>
            <a:chExt cx="4604021" cy="4120453"/>
          </a:xfrm>
        </p:grpSpPr>
        <p:sp>
          <p:nvSpPr>
            <p:cNvPr id="112" name="Line 47"/>
            <p:cNvSpPr>
              <a:spLocks noChangeShapeType="1"/>
            </p:cNvSpPr>
            <p:nvPr/>
          </p:nvSpPr>
          <p:spPr bwMode="auto">
            <a:xfrm>
              <a:off x="4274099" y="5082324"/>
              <a:ext cx="4596271" cy="0"/>
            </a:xfrm>
            <a:prstGeom prst="line">
              <a:avLst/>
            </a:prstGeom>
            <a:noFill/>
            <a:ln w="28575">
              <a:solidFill>
                <a:schemeClr val="tx1"/>
              </a:solidFill>
              <a:round/>
              <a:headEnd/>
              <a:tailEnd type="none" w="lg" len="lg"/>
            </a:ln>
          </p:spPr>
          <p:txBody>
            <a:bodyPr wrap="square">
              <a:prstTxWarp prst="textNoShape">
                <a:avLst/>
              </a:prstTxWarp>
              <a:spAutoFit/>
            </a:bodyPr>
            <a:lstStyle/>
            <a:p>
              <a:endParaRPr lang="en-US" sz="1600">
                <a:latin typeface="Times New Roman" pitchFamily="18" charset="0"/>
                <a:cs typeface="Times New Roman" pitchFamily="18" charset="0"/>
              </a:endParaRPr>
            </a:p>
          </p:txBody>
        </p:sp>
        <p:sp>
          <p:nvSpPr>
            <p:cNvPr id="113" name="Rectangle 48"/>
            <p:cNvSpPr>
              <a:spLocks noChangeArrowheads="1"/>
            </p:cNvSpPr>
            <p:nvPr/>
          </p:nvSpPr>
          <p:spPr bwMode="auto">
            <a:xfrm>
              <a:off x="4293344" y="5135657"/>
              <a:ext cx="430820" cy="172355"/>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1400" b="0" dirty="0">
                  <a:solidFill>
                    <a:srgbClr val="000000"/>
                  </a:solidFill>
                  <a:latin typeface="Times New Roman" pitchFamily="18" charset="0"/>
                  <a:cs typeface="Times New Roman" pitchFamily="18" charset="0"/>
                </a:rPr>
                <a:t>1930</a:t>
              </a:r>
            </a:p>
          </p:txBody>
        </p:sp>
        <p:sp>
          <p:nvSpPr>
            <p:cNvPr id="114" name="Rectangle 49"/>
            <p:cNvSpPr>
              <a:spLocks noChangeArrowheads="1"/>
            </p:cNvSpPr>
            <p:nvPr/>
          </p:nvSpPr>
          <p:spPr bwMode="auto">
            <a:xfrm>
              <a:off x="5337432" y="5135657"/>
              <a:ext cx="430820" cy="172355"/>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1400" b="0">
                  <a:solidFill>
                    <a:srgbClr val="000000"/>
                  </a:solidFill>
                  <a:latin typeface="Times New Roman" pitchFamily="18" charset="0"/>
                  <a:cs typeface="Times New Roman" pitchFamily="18" charset="0"/>
                </a:rPr>
                <a:t>1950</a:t>
              </a:r>
            </a:p>
          </p:txBody>
        </p:sp>
        <p:sp>
          <p:nvSpPr>
            <p:cNvPr id="115" name="Rectangle 50"/>
            <p:cNvSpPr>
              <a:spLocks noChangeArrowheads="1"/>
            </p:cNvSpPr>
            <p:nvPr/>
          </p:nvSpPr>
          <p:spPr bwMode="auto">
            <a:xfrm>
              <a:off x="6401336" y="5135657"/>
              <a:ext cx="430820" cy="172355"/>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1400" b="0" dirty="0">
                  <a:solidFill>
                    <a:srgbClr val="000000"/>
                  </a:solidFill>
                  <a:latin typeface="Times New Roman" pitchFamily="18" charset="0"/>
                  <a:cs typeface="Times New Roman" pitchFamily="18" charset="0"/>
                </a:rPr>
                <a:t>1970</a:t>
              </a:r>
            </a:p>
          </p:txBody>
        </p:sp>
        <p:sp>
          <p:nvSpPr>
            <p:cNvPr id="116" name="Rectangle 52"/>
            <p:cNvSpPr>
              <a:spLocks noChangeArrowheads="1"/>
            </p:cNvSpPr>
            <p:nvPr/>
          </p:nvSpPr>
          <p:spPr bwMode="auto">
            <a:xfrm>
              <a:off x="7390937" y="5135657"/>
              <a:ext cx="430820" cy="172355"/>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1400" b="0" dirty="0">
                  <a:solidFill>
                    <a:srgbClr val="000000"/>
                  </a:solidFill>
                  <a:latin typeface="Times New Roman" pitchFamily="18" charset="0"/>
                  <a:cs typeface="Times New Roman" pitchFamily="18" charset="0"/>
                </a:rPr>
                <a:t>1990</a:t>
              </a:r>
            </a:p>
          </p:txBody>
        </p:sp>
        <p:sp>
          <p:nvSpPr>
            <p:cNvPr id="117" name="Rectangle 53"/>
            <p:cNvSpPr>
              <a:spLocks noChangeArrowheads="1"/>
            </p:cNvSpPr>
            <p:nvPr/>
          </p:nvSpPr>
          <p:spPr bwMode="auto">
            <a:xfrm>
              <a:off x="7917067" y="5135657"/>
              <a:ext cx="430820" cy="172355"/>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1400" b="0">
                  <a:solidFill>
                    <a:srgbClr val="000000"/>
                  </a:solidFill>
                  <a:latin typeface="Times New Roman" pitchFamily="18" charset="0"/>
                  <a:cs typeface="Times New Roman" pitchFamily="18" charset="0"/>
                </a:rPr>
                <a:t>2000</a:t>
              </a:r>
            </a:p>
          </p:txBody>
        </p:sp>
        <p:sp>
          <p:nvSpPr>
            <p:cNvPr id="118" name="Text Box 56"/>
            <p:cNvSpPr txBox="1">
              <a:spLocks noChangeArrowheads="1"/>
            </p:cNvSpPr>
            <p:nvPr/>
          </p:nvSpPr>
          <p:spPr bwMode="auto">
            <a:xfrm>
              <a:off x="5440837" y="1502780"/>
              <a:ext cx="2262793" cy="486287"/>
            </a:xfrm>
            <a:prstGeom prst="rect">
              <a:avLst/>
            </a:prstGeom>
            <a:noFill/>
            <a:ln w="19050" cap="rnd">
              <a:noFill/>
              <a:prstDash val="sysDot"/>
              <a:miter lim="800000"/>
              <a:headEnd/>
              <a:tailEnd type="none" w="lg" len="lg"/>
            </a:ln>
          </p:spPr>
          <p:txBody>
            <a:bodyPr wrap="square">
              <a:prstTxWarp prst="textNoShape">
                <a:avLst/>
              </a:prstTxWarp>
              <a:spAutoFit/>
            </a:bodyPr>
            <a:lstStyle/>
            <a:p>
              <a:pPr algn="ctr">
                <a:lnSpc>
                  <a:spcPct val="80000"/>
                </a:lnSpc>
              </a:pPr>
              <a:r>
                <a:rPr kumimoji="0" lang="en-US" b="1" i="1" dirty="0">
                  <a:solidFill>
                    <a:srgbClr val="000000"/>
                  </a:solidFill>
                  <a:latin typeface="Times New Roman" pitchFamily="18" charset="0"/>
                  <a:cs typeface="Times New Roman" pitchFamily="18" charset="0"/>
                </a:rPr>
                <a:t>U.S. Per Capita GDP</a:t>
              </a:r>
              <a:br>
                <a:rPr kumimoji="0" lang="en-US" b="1" i="1" dirty="0">
                  <a:solidFill>
                    <a:srgbClr val="000000"/>
                  </a:solidFill>
                  <a:latin typeface="Times New Roman" pitchFamily="18" charset="0"/>
                  <a:cs typeface="Times New Roman" pitchFamily="18" charset="0"/>
                </a:rPr>
              </a:br>
              <a:r>
                <a:rPr kumimoji="0" lang="en-US" sz="1400" i="1" dirty="0">
                  <a:solidFill>
                    <a:srgbClr val="000000"/>
                  </a:solidFill>
                  <a:latin typeface="Times New Roman" pitchFamily="18" charset="0"/>
                  <a:cs typeface="Times New Roman" pitchFamily="18" charset="0"/>
                </a:rPr>
                <a:t>(in </a:t>
              </a:r>
              <a:r>
                <a:rPr kumimoji="0" lang="en-US" sz="1400" i="1" dirty="0" smtClean="0">
                  <a:solidFill>
                    <a:srgbClr val="000000"/>
                  </a:solidFill>
                  <a:latin typeface="Times New Roman" pitchFamily="18" charset="0"/>
                  <a:cs typeface="Times New Roman" pitchFamily="18" charset="0"/>
                </a:rPr>
                <a:t>2005 </a:t>
              </a:r>
              <a:r>
                <a:rPr kumimoji="0" lang="en-US" sz="1400" i="1" dirty="0">
                  <a:solidFill>
                    <a:srgbClr val="000000"/>
                  </a:solidFill>
                  <a:latin typeface="Times New Roman" pitchFamily="18" charset="0"/>
                  <a:cs typeface="Times New Roman" pitchFamily="18" charset="0"/>
                </a:rPr>
                <a:t>U.S. dollars)</a:t>
              </a:r>
              <a:endParaRPr lang="en-US" sz="1100" i="1" dirty="0">
                <a:solidFill>
                  <a:schemeClr val="tx1"/>
                </a:solidFill>
                <a:latin typeface="Times New Roman" pitchFamily="18" charset="0"/>
                <a:cs typeface="Times New Roman" pitchFamily="18" charset="0"/>
              </a:endParaRPr>
            </a:p>
          </p:txBody>
        </p:sp>
        <p:sp>
          <p:nvSpPr>
            <p:cNvPr id="119" name="Rectangle 57"/>
            <p:cNvSpPr>
              <a:spLocks noChangeArrowheads="1"/>
            </p:cNvSpPr>
            <p:nvPr/>
          </p:nvSpPr>
          <p:spPr bwMode="auto">
            <a:xfrm>
              <a:off x="4836632" y="5135657"/>
              <a:ext cx="430820" cy="172355"/>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1400" b="0">
                  <a:solidFill>
                    <a:srgbClr val="000000"/>
                  </a:solidFill>
                  <a:latin typeface="Times New Roman" pitchFamily="18" charset="0"/>
                  <a:cs typeface="Times New Roman" pitchFamily="18" charset="0"/>
                </a:rPr>
                <a:t>1940</a:t>
              </a:r>
            </a:p>
          </p:txBody>
        </p:sp>
        <p:sp>
          <p:nvSpPr>
            <p:cNvPr id="120" name="Rectangle 58"/>
            <p:cNvSpPr>
              <a:spLocks noChangeArrowheads="1"/>
            </p:cNvSpPr>
            <p:nvPr/>
          </p:nvSpPr>
          <p:spPr bwMode="auto">
            <a:xfrm>
              <a:off x="5876535" y="5135657"/>
              <a:ext cx="430820" cy="172355"/>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1400" b="0">
                  <a:solidFill>
                    <a:srgbClr val="000000"/>
                  </a:solidFill>
                  <a:latin typeface="Times New Roman" pitchFamily="18" charset="0"/>
                  <a:cs typeface="Times New Roman" pitchFamily="18" charset="0"/>
                </a:rPr>
                <a:t>1960</a:t>
              </a:r>
            </a:p>
          </p:txBody>
        </p:sp>
        <p:sp>
          <p:nvSpPr>
            <p:cNvPr id="121" name="Rectangle 59"/>
            <p:cNvSpPr>
              <a:spLocks noChangeArrowheads="1"/>
            </p:cNvSpPr>
            <p:nvPr/>
          </p:nvSpPr>
          <p:spPr bwMode="auto">
            <a:xfrm>
              <a:off x="6872270" y="5135657"/>
              <a:ext cx="430820" cy="172355"/>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1400" b="0">
                  <a:solidFill>
                    <a:srgbClr val="000000"/>
                  </a:solidFill>
                  <a:latin typeface="Times New Roman" pitchFamily="18" charset="0"/>
                  <a:cs typeface="Times New Roman" pitchFamily="18" charset="0"/>
                </a:rPr>
                <a:t>1980</a:t>
              </a:r>
            </a:p>
          </p:txBody>
        </p:sp>
        <p:sp>
          <p:nvSpPr>
            <p:cNvPr id="122" name="Rectangle 69"/>
            <p:cNvSpPr>
              <a:spLocks noChangeArrowheads="1"/>
            </p:cNvSpPr>
            <p:nvPr/>
          </p:nvSpPr>
          <p:spPr bwMode="auto">
            <a:xfrm>
              <a:off x="4282704" y="5420100"/>
              <a:ext cx="3522334" cy="203133"/>
            </a:xfrm>
            <a:prstGeom prst="rect">
              <a:avLst/>
            </a:prstGeom>
            <a:noFill/>
            <a:ln w="19050" cap="rnd">
              <a:noFill/>
              <a:prstDash val="sysDot"/>
              <a:miter lim="800000"/>
              <a:headEnd/>
              <a:tailEnd type="none" w="lg" len="lg"/>
            </a:ln>
          </p:spPr>
          <p:txBody>
            <a:bodyPr wrap="square">
              <a:prstTxWarp prst="textNoShape">
                <a:avLst/>
              </a:prstTxWarp>
              <a:spAutoFit/>
            </a:bodyPr>
            <a:lstStyle/>
            <a:p>
              <a:pPr>
                <a:lnSpc>
                  <a:spcPct val="80000"/>
                </a:lnSpc>
              </a:pPr>
              <a:r>
                <a:rPr lang="en-US" sz="900" dirty="0">
                  <a:latin typeface="Times New Roman" pitchFamily="18" charset="0"/>
                  <a:cs typeface="Times New Roman" pitchFamily="18" charset="0"/>
                </a:rPr>
                <a:t>Source:  </a:t>
              </a:r>
              <a:r>
                <a:rPr lang="en-US" sz="900" b="0" dirty="0">
                  <a:latin typeface="Times New Roman" pitchFamily="18" charset="0"/>
                  <a:cs typeface="Times New Roman" pitchFamily="18" charset="0"/>
                </a:rPr>
                <a:t>derived from U.S. Department </a:t>
              </a:r>
              <a:r>
                <a:rPr lang="en-US" sz="900" b="0" dirty="0" smtClean="0">
                  <a:latin typeface="Times New Roman" pitchFamily="18" charset="0"/>
                  <a:cs typeface="Times New Roman" pitchFamily="18" charset="0"/>
                </a:rPr>
                <a:t>of Commerce </a:t>
              </a:r>
              <a:r>
                <a:rPr lang="en-US" sz="900" b="0" dirty="0">
                  <a:latin typeface="Times New Roman" pitchFamily="18" charset="0"/>
                  <a:cs typeface="Times New Roman" pitchFamily="18" charset="0"/>
                </a:rPr>
                <a:t>data.</a:t>
              </a:r>
            </a:p>
          </p:txBody>
        </p:sp>
        <p:sp>
          <p:nvSpPr>
            <p:cNvPr id="126" name="Rectangle 93"/>
            <p:cNvSpPr>
              <a:spLocks noChangeArrowheads="1"/>
            </p:cNvSpPr>
            <p:nvPr/>
          </p:nvSpPr>
          <p:spPr bwMode="auto">
            <a:xfrm>
              <a:off x="8443092" y="5135657"/>
              <a:ext cx="435028" cy="172355"/>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1400" b="0" dirty="0" smtClean="0">
                  <a:solidFill>
                    <a:srgbClr val="000000"/>
                  </a:solidFill>
                  <a:latin typeface="Times New Roman" pitchFamily="18" charset="0"/>
                  <a:cs typeface="Times New Roman" pitchFamily="18" charset="0"/>
                </a:rPr>
                <a:t>2010</a:t>
              </a:r>
              <a:endParaRPr kumimoji="0" lang="en-US" sz="1400" b="0" dirty="0">
                <a:solidFill>
                  <a:srgbClr val="000000"/>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56600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animEffect transition="in" filter="randombar(horizontal)">
                                      <p:cBhvr>
                                        <p:cTn id="11" dur="500"/>
                                        <p:tgtEl>
                                          <p:spTgt spid="61">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97"/>
                                        </p:tgtEl>
                                        <p:attrNameLst>
                                          <p:attrName>style.visibility</p:attrName>
                                        </p:attrNameLst>
                                      </p:cBhvr>
                                      <p:to>
                                        <p:strVal val="visible"/>
                                      </p:to>
                                    </p:set>
                                    <p:animEffect transition="in" filter="dissolve">
                                      <p:cBhvr>
                                        <p:cTn id="19" dur="500"/>
                                        <p:tgtEl>
                                          <p:spTgt spid="97"/>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87"/>
                                        </p:tgtEl>
                                        <p:attrNameLst>
                                          <p:attrName>style.visibility</p:attrName>
                                        </p:attrNameLst>
                                      </p:cBhvr>
                                      <p:to>
                                        <p:strVal val="visible"/>
                                      </p:to>
                                    </p:set>
                                    <p:animEffect transition="in" filter="dissolve">
                                      <p:cBhvr>
                                        <p:cTn id="23" dur="500"/>
                                        <p:tgtEl>
                                          <p:spTgt spid="87"/>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100"/>
                                        </p:tgtEl>
                                        <p:attrNameLst>
                                          <p:attrName>style.visibility</p:attrName>
                                        </p:attrNameLst>
                                      </p:cBhvr>
                                      <p:to>
                                        <p:strVal val="visible"/>
                                      </p:to>
                                    </p:set>
                                    <p:animEffect transition="in" filter="dissolve">
                                      <p:cBhvr>
                                        <p:cTn id="27" dur="500"/>
                                        <p:tgtEl>
                                          <p:spTgt spid="100"/>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dissolve">
                                      <p:cBhvr>
                                        <p:cTn id="31" dur="500"/>
                                        <p:tgtEl>
                                          <p:spTgt spid="90"/>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103"/>
                                        </p:tgtEl>
                                        <p:attrNameLst>
                                          <p:attrName>style.visibility</p:attrName>
                                        </p:attrNameLst>
                                      </p:cBhvr>
                                      <p:to>
                                        <p:strVal val="visible"/>
                                      </p:to>
                                    </p:set>
                                    <p:animEffect transition="in" filter="dissolve">
                                      <p:cBhvr>
                                        <p:cTn id="35" dur="500"/>
                                        <p:tgtEl>
                                          <p:spTgt spid="103"/>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94"/>
                                        </p:tgtEl>
                                        <p:attrNameLst>
                                          <p:attrName>style.visibility</p:attrName>
                                        </p:attrNameLst>
                                      </p:cBhvr>
                                      <p:to>
                                        <p:strVal val="visible"/>
                                      </p:to>
                                    </p:set>
                                    <p:animEffect transition="in" filter="dissolve">
                                      <p:cBhvr>
                                        <p:cTn id="39" dur="500"/>
                                        <p:tgtEl>
                                          <p:spTgt spid="94"/>
                                        </p:tgtEl>
                                      </p:cBhvr>
                                    </p:animEffect>
                                  </p:childTnLst>
                                </p:cTn>
                              </p:par>
                            </p:childTnLst>
                          </p:cTn>
                        </p:par>
                        <p:par>
                          <p:cTn id="40" fill="hold">
                            <p:stCondLst>
                              <p:cond delay="4500"/>
                            </p:stCondLst>
                            <p:childTnLst>
                              <p:par>
                                <p:cTn id="41" presetID="9" presetClass="entr" presetSubtype="0" fill="hold" nodeType="afterEffect">
                                  <p:stCondLst>
                                    <p:cond delay="0"/>
                                  </p:stCondLst>
                                  <p:childTnLst>
                                    <p:set>
                                      <p:cBhvr>
                                        <p:cTn id="42" dur="1" fill="hold">
                                          <p:stCondLst>
                                            <p:cond delay="0"/>
                                          </p:stCondLst>
                                        </p:cTn>
                                        <p:tgtEl>
                                          <p:spTgt spid="109"/>
                                        </p:tgtEl>
                                        <p:attrNameLst>
                                          <p:attrName>style.visibility</p:attrName>
                                        </p:attrNameLst>
                                      </p:cBhvr>
                                      <p:to>
                                        <p:strVal val="visible"/>
                                      </p:to>
                                    </p:set>
                                    <p:animEffect transition="in" filter="dissolve">
                                      <p:cBhvr>
                                        <p:cTn id="43" dur="500"/>
                                        <p:tgtEl>
                                          <p:spTgt spid="109"/>
                                        </p:tgtEl>
                                      </p:cBhvr>
                                    </p:animEffect>
                                  </p:childTnLst>
                                </p:cTn>
                              </p:par>
                            </p:childTnLst>
                          </p:cTn>
                        </p:par>
                        <p:par>
                          <p:cTn id="44" fill="hold">
                            <p:stCondLst>
                              <p:cond delay="5000"/>
                            </p:stCondLst>
                            <p:childTnLst>
                              <p:par>
                                <p:cTn id="45" presetID="9" presetClass="entr" presetSubtype="0" fill="hold" nodeType="afterEffect">
                                  <p:stCondLst>
                                    <p:cond delay="0"/>
                                  </p:stCondLst>
                                  <p:childTnLst>
                                    <p:set>
                                      <p:cBhvr>
                                        <p:cTn id="46" dur="1" fill="hold">
                                          <p:stCondLst>
                                            <p:cond delay="0"/>
                                          </p:stCondLst>
                                        </p:cTn>
                                        <p:tgtEl>
                                          <p:spTgt spid="106"/>
                                        </p:tgtEl>
                                        <p:attrNameLst>
                                          <p:attrName>style.visibility</p:attrName>
                                        </p:attrNameLst>
                                      </p:cBhvr>
                                      <p:to>
                                        <p:strVal val="visible"/>
                                      </p:to>
                                    </p:set>
                                    <p:animEffect transition="in" filter="dissolve">
                                      <p:cBhvr>
                                        <p:cTn id="47" dur="500"/>
                                        <p:tgtEl>
                                          <p:spTgt spid="106"/>
                                        </p:tgtEl>
                                      </p:cBhvr>
                                    </p:animEffect>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123"/>
                                        </p:tgtEl>
                                        <p:attrNameLst>
                                          <p:attrName>style.visibility</p:attrName>
                                        </p:attrNameLst>
                                      </p:cBhvr>
                                      <p:to>
                                        <p:strVal val="visible"/>
                                      </p:to>
                                    </p:set>
                                    <p:animEffect transition="in" filter="dissolve">
                                      <p:cBhvr>
                                        <p:cTn id="51" dur="500"/>
                                        <p:tgtEl>
                                          <p:spTgt spid="123"/>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61">
                                            <p:txEl>
                                              <p:pRg st="2" end="2"/>
                                            </p:txEl>
                                          </p:spTgt>
                                        </p:tgtEl>
                                        <p:attrNameLst>
                                          <p:attrName>style.visibility</p:attrName>
                                        </p:attrNameLst>
                                      </p:cBhvr>
                                      <p:to>
                                        <p:strVal val="visible"/>
                                      </p:to>
                                    </p:set>
                                    <p:animEffect transition="in" filter="randombar(horizontal)">
                                      <p:cBhvr>
                                        <p:cTn id="55" dur="500"/>
                                        <p:tgtEl>
                                          <p:spTgt spid="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611824"/>
            <a:ext cx="8932985" cy="428528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4563"/>
            <a:ext cx="8904855" cy="1255788"/>
          </a:xfrm>
        </p:spPr>
        <p:txBody>
          <a:bodyPr/>
          <a:lstStyle/>
          <a:p>
            <a:r>
              <a:rPr lang="en-US" dirty="0"/>
              <a:t>Per Capita GDP Comparisons</a:t>
            </a:r>
            <a:br>
              <a:rPr lang="en-US" dirty="0"/>
            </a:br>
            <a:r>
              <a:rPr lang="en-US" dirty="0"/>
              <a:t>Across Time Periods </a:t>
            </a:r>
          </a:p>
        </p:txBody>
      </p:sp>
      <p:sp>
        <p:nvSpPr>
          <p:cNvPr id="3" name="Content Placeholder 2"/>
          <p:cNvSpPr>
            <a:spLocks noGrp="1"/>
          </p:cNvSpPr>
          <p:nvPr>
            <p:ph idx="1"/>
          </p:nvPr>
        </p:nvSpPr>
        <p:spPr>
          <a:xfrm>
            <a:off x="140674" y="1633240"/>
            <a:ext cx="8883750" cy="4147626"/>
          </a:xfrm>
        </p:spPr>
        <p:txBody>
          <a:bodyPr/>
          <a:lstStyle/>
          <a:p>
            <a:pPr>
              <a:lnSpc>
                <a:spcPct val="90000"/>
              </a:lnSpc>
            </a:pPr>
            <a:r>
              <a:rPr lang="en-US" sz="2600" dirty="0">
                <a:solidFill>
                  <a:srgbClr val="32302A"/>
                </a:solidFill>
                <a:ea typeface="ＭＳ Ｐゴシック" pitchFamily="-107" charset="-128"/>
                <a:cs typeface="ＭＳ Ｐゴシック" pitchFamily="-107" charset="-128"/>
              </a:rPr>
              <a:t>As was shown in the previous exhibit, </a:t>
            </a:r>
            <a:r>
              <a:rPr lang="en-US" sz="2600" dirty="0" smtClean="0">
                <a:solidFill>
                  <a:srgbClr val="32302A"/>
                </a:solidFill>
                <a:ea typeface="ＭＳ Ｐゴシック" pitchFamily="-107" charset="-128"/>
                <a:cs typeface="ＭＳ Ｐゴシック" pitchFamily="-107" charset="-128"/>
              </a:rPr>
              <a:t>real </a:t>
            </a:r>
            <a:r>
              <a:rPr lang="en-US" sz="2600" dirty="0">
                <a:solidFill>
                  <a:srgbClr val="32302A"/>
                </a:solidFill>
                <a:ea typeface="ＭＳ Ｐゴシック" pitchFamily="-107" charset="-128"/>
                <a:cs typeface="ＭＳ Ｐゴシック" pitchFamily="-107" charset="-128"/>
              </a:rPr>
              <a:t>U.S. per capita GDP has increased substantially over the past 80 years. </a:t>
            </a:r>
          </a:p>
          <a:p>
            <a:pPr>
              <a:lnSpc>
                <a:spcPct val="90000"/>
              </a:lnSpc>
            </a:pPr>
            <a:r>
              <a:rPr lang="en-US" sz="2600" dirty="0">
                <a:solidFill>
                  <a:srgbClr val="32302A"/>
                </a:solidFill>
                <a:ea typeface="ＭＳ Ｐゴシック" pitchFamily="-107" charset="-128"/>
                <a:cs typeface="ＭＳ Ｐゴシック" pitchFamily="-107" charset="-128"/>
              </a:rPr>
              <a:t>Compared to earlier periods, current GDP is probably biased upward because more output now takes place in the market sector and less in the household sector. </a:t>
            </a:r>
          </a:p>
          <a:p>
            <a:pPr>
              <a:lnSpc>
                <a:spcPct val="90000"/>
              </a:lnSpc>
            </a:pPr>
            <a:r>
              <a:rPr lang="en-US" sz="2600" dirty="0">
                <a:solidFill>
                  <a:srgbClr val="32302A"/>
                </a:solidFill>
                <a:ea typeface="ＭＳ Ｐゴシック" pitchFamily="-107" charset="-128"/>
                <a:cs typeface="ＭＳ Ｐゴシック" pitchFamily="-107" charset="-128"/>
              </a:rPr>
              <a:t>However, it is also probably biased downward because of failure to adjust for increased leisure, improvements in the work environment, and the introduction of improved products and new technologies.</a:t>
            </a:r>
          </a:p>
          <a:p>
            <a:pPr>
              <a:lnSpc>
                <a:spcPct val="90000"/>
              </a:lnSpc>
            </a:pPr>
            <a:r>
              <a:rPr lang="en-US" sz="2600" dirty="0">
                <a:solidFill>
                  <a:srgbClr val="32302A"/>
                </a:solidFill>
                <a:ea typeface="ＭＳ Ｐゴシック" pitchFamily="-107" charset="-128"/>
                <a:cs typeface="ＭＳ Ｐゴシック" pitchFamily="-107" charset="-128"/>
              </a:rPr>
              <a:t>The direction of the overall bias is uncertain. </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408940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611824"/>
            <a:ext cx="8932985" cy="428528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41276"/>
            <a:ext cx="8904855" cy="736590"/>
          </a:xfrm>
        </p:spPr>
        <p:txBody>
          <a:bodyPr/>
          <a:lstStyle/>
          <a:p>
            <a:r>
              <a:rPr lang="en-US" dirty="0"/>
              <a:t>GDP as a Measuring Rod</a:t>
            </a:r>
          </a:p>
        </p:txBody>
      </p:sp>
      <p:sp>
        <p:nvSpPr>
          <p:cNvPr id="3" name="Content Placeholder 2"/>
          <p:cNvSpPr>
            <a:spLocks noGrp="1"/>
          </p:cNvSpPr>
          <p:nvPr>
            <p:ph idx="1"/>
          </p:nvPr>
        </p:nvSpPr>
        <p:spPr>
          <a:xfrm>
            <a:off x="140674" y="1633240"/>
            <a:ext cx="8883750" cy="4147626"/>
          </a:xfrm>
        </p:spPr>
        <p:txBody>
          <a:bodyPr/>
          <a:lstStyle/>
          <a:p>
            <a:pPr>
              <a:lnSpc>
                <a:spcPct val="90000"/>
              </a:lnSpc>
            </a:pPr>
            <a:r>
              <a:rPr lang="en-US" sz="2600" dirty="0">
                <a:solidFill>
                  <a:srgbClr val="32302A"/>
                </a:solidFill>
                <a:ea typeface="ＭＳ Ｐゴシック" pitchFamily="-107" charset="-128"/>
                <a:cs typeface="ＭＳ Ｐゴシック" pitchFamily="-107" charset="-128"/>
              </a:rPr>
              <a:t>In spite of its shortcomings, the evidence indicates that real GDP per person is a broad indicator of living standards.</a:t>
            </a:r>
          </a:p>
          <a:p>
            <a:pPr lvl="1">
              <a:lnSpc>
                <a:spcPct val="90000"/>
              </a:lnSpc>
            </a:pPr>
            <a:r>
              <a:rPr lang="en-US" dirty="0">
                <a:solidFill>
                  <a:srgbClr val="32302A"/>
                </a:solidFill>
                <a:ea typeface="ＭＳ Ｐゴシック" pitchFamily="-107" charset="-128"/>
                <a:cs typeface="ＭＳ Ｐゴシック" pitchFamily="-107" charset="-128"/>
              </a:rPr>
              <a:t>As real per capita GDP in the United States has increased through time, the quality of most goods has increased while the amount of work time required for their purchase has declined.</a:t>
            </a:r>
          </a:p>
          <a:p>
            <a:pPr lvl="1">
              <a:lnSpc>
                <a:spcPct val="90000"/>
              </a:lnSpc>
            </a:pPr>
            <a:r>
              <a:rPr lang="en-US" dirty="0">
                <a:solidFill>
                  <a:srgbClr val="32302A"/>
                </a:solidFill>
                <a:ea typeface="ＭＳ Ｐゴシック" pitchFamily="-107" charset="-128"/>
                <a:cs typeface="ＭＳ Ｐゴシック" pitchFamily="-107" charset="-128"/>
              </a:rPr>
              <a:t>Similarly, as real per capita GDP has risen in the United States and other countries, life expectancy and leisure time have gone up, while literacy and infant mortality rates have gone down.</a:t>
            </a:r>
          </a:p>
        </p:txBody>
      </p:sp>
    </p:spTree>
    <p:extLst>
      <p:ext uri="{BB962C8B-B14F-4D97-AF65-F5344CB8AC3E}">
        <p14:creationId xmlns:p14="http://schemas.microsoft.com/office/powerpoint/2010/main" val="372091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611824"/>
            <a:ext cx="8932985" cy="428528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41276"/>
            <a:ext cx="8904855" cy="736590"/>
          </a:xfrm>
        </p:spPr>
        <p:txBody>
          <a:bodyPr/>
          <a:lstStyle/>
          <a:p>
            <a:r>
              <a:rPr lang="en-US" dirty="0"/>
              <a:t>The Great Contribution of GDP</a:t>
            </a:r>
          </a:p>
        </p:txBody>
      </p:sp>
      <p:sp>
        <p:nvSpPr>
          <p:cNvPr id="3" name="Content Placeholder 2"/>
          <p:cNvSpPr>
            <a:spLocks noGrp="1"/>
          </p:cNvSpPr>
          <p:nvPr>
            <p:ph idx="1"/>
          </p:nvPr>
        </p:nvSpPr>
        <p:spPr>
          <a:xfrm>
            <a:off x="140674" y="1633240"/>
            <a:ext cx="8883750" cy="4147626"/>
          </a:xfrm>
        </p:spPr>
        <p:txBody>
          <a:bodyPr/>
          <a:lstStyle/>
          <a:p>
            <a:pPr>
              <a:lnSpc>
                <a:spcPct val="90000"/>
              </a:lnSpc>
            </a:pPr>
            <a:r>
              <a:rPr lang="en-US" sz="2600" dirty="0">
                <a:solidFill>
                  <a:srgbClr val="32302A"/>
                </a:solidFill>
                <a:ea typeface="ＭＳ Ｐゴシック" pitchFamily="-107" charset="-128"/>
                <a:cs typeface="ＭＳ Ｐゴシック" pitchFamily="-107" charset="-128"/>
              </a:rPr>
              <a:t>However, the “great contribution” of GDP is its ability to measure short-term fluctuations in output.</a:t>
            </a:r>
          </a:p>
          <a:p>
            <a:pPr lvl="1">
              <a:lnSpc>
                <a:spcPct val="90000"/>
              </a:lnSpc>
            </a:pPr>
            <a:r>
              <a:rPr lang="en-US" dirty="0">
                <a:solidFill>
                  <a:srgbClr val="32302A"/>
                </a:solidFill>
                <a:ea typeface="ＭＳ Ｐゴシック" pitchFamily="-107" charset="-128"/>
                <a:cs typeface="ＭＳ Ｐゴシック" pitchFamily="-107" charset="-128"/>
              </a:rPr>
              <a:t>Year-to-year (and quarter-to-quarter) changes </a:t>
            </a:r>
            <a:r>
              <a:rPr lang="en-US" dirty="0" smtClean="0">
                <a:solidFill>
                  <a:srgbClr val="32302A"/>
                </a:solidFill>
                <a:ea typeface="ＭＳ Ｐゴシック" pitchFamily="-107" charset="-128"/>
                <a:cs typeface="ＭＳ Ｐゴシック" pitchFamily="-107" charset="-128"/>
              </a:rPr>
              <a:t>in </a:t>
            </a:r>
            <a:r>
              <a:rPr lang="en-US" dirty="0">
                <a:solidFill>
                  <a:srgbClr val="32302A"/>
                </a:solidFill>
                <a:ea typeface="ＭＳ Ｐゴシック" pitchFamily="-107" charset="-128"/>
                <a:cs typeface="ＭＳ Ｐゴシック" pitchFamily="-107" charset="-128"/>
              </a:rPr>
              <a:t>real GDP provide a reasonably precise measure of what is happening to the rate </a:t>
            </a:r>
            <a:r>
              <a:rPr lang="en-US" dirty="0" smtClean="0">
                <a:solidFill>
                  <a:srgbClr val="32302A"/>
                </a:solidFill>
                <a:ea typeface="ＭＳ Ｐゴシック" pitchFamily="-107" charset="-128"/>
                <a:cs typeface="ＭＳ Ｐゴシック" pitchFamily="-107" charset="-128"/>
              </a:rPr>
              <a:t>of </a:t>
            </a:r>
            <a:r>
              <a:rPr lang="en-US" dirty="0">
                <a:solidFill>
                  <a:srgbClr val="32302A"/>
                </a:solidFill>
                <a:ea typeface="ＭＳ Ｐゴシック" pitchFamily="-107" charset="-128"/>
                <a:cs typeface="ＭＳ Ｐゴシック" pitchFamily="-107" charset="-128"/>
              </a:rPr>
              <a:t>output.</a:t>
            </a:r>
          </a:p>
        </p:txBody>
      </p:sp>
    </p:spTree>
    <p:extLst>
      <p:ext uri="{BB962C8B-B14F-4D97-AF65-F5344CB8AC3E}">
        <p14:creationId xmlns:p14="http://schemas.microsoft.com/office/powerpoint/2010/main" val="23211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457200" indent="-457200">
              <a:buAutoNum type="arabicPeriod"/>
            </a:pPr>
            <a:r>
              <a:rPr lang="en-US" sz="2600" dirty="0" smtClean="0">
                <a:solidFill>
                  <a:srgbClr val="32302A"/>
                </a:solidFill>
              </a:rPr>
              <a:t>When </a:t>
            </a:r>
            <a:r>
              <a:rPr lang="en-US" sz="2600" dirty="0">
                <a:solidFill>
                  <a:srgbClr val="32302A"/>
                </a:solidFill>
              </a:rPr>
              <a:t>making income </a:t>
            </a:r>
            <a:r>
              <a:rPr lang="en-US" sz="2600" dirty="0" smtClean="0">
                <a:solidFill>
                  <a:srgbClr val="32302A"/>
                </a:solidFill>
              </a:rPr>
              <a:t>&amp;&amp; </a:t>
            </a:r>
            <a:r>
              <a:rPr lang="en-US" sz="2600" dirty="0">
                <a:solidFill>
                  <a:srgbClr val="32302A"/>
                </a:solidFill>
              </a:rPr>
              <a:t>GDP comparisons across </a:t>
            </a:r>
            <a:r>
              <a:rPr lang="en-US" sz="2600" dirty="0" smtClean="0">
                <a:solidFill>
                  <a:srgbClr val="32302A"/>
                </a:solidFill>
              </a:rPr>
              <a:t>time, </a:t>
            </a:r>
            <a:r>
              <a:rPr lang="en-US" sz="2600" dirty="0">
                <a:solidFill>
                  <a:srgbClr val="32302A"/>
                </a:solidFill>
              </a:rPr>
              <a:t>why is it important to adjust for changes in the level of prices</a:t>
            </a:r>
            <a:r>
              <a:rPr lang="en-US" sz="2600" dirty="0" smtClean="0">
                <a:solidFill>
                  <a:srgbClr val="32302A"/>
                </a:solidFill>
              </a:rPr>
              <a:t>?</a:t>
            </a:r>
          </a:p>
          <a:p>
            <a:pPr marL="457200" indent="-457200">
              <a:buAutoNum type="arabicPeriod"/>
            </a:pPr>
            <a:r>
              <a:rPr lang="en-US" sz="2600" dirty="0" smtClean="0">
                <a:solidFill>
                  <a:srgbClr val="32302A"/>
                </a:solidFill>
              </a:rPr>
              <a:t>If </a:t>
            </a:r>
            <a:r>
              <a:rPr lang="en-US" sz="2600" dirty="0">
                <a:solidFill>
                  <a:srgbClr val="32302A"/>
                </a:solidFill>
              </a:rPr>
              <a:t>nominal GDP during a year increased by 2% while the GDP deflator rose by 5 %, what happened to real GDP? </a:t>
            </a:r>
          </a:p>
          <a:p>
            <a:pPr marL="457200" indent="-457200">
              <a:buAutoNum type="arabicPeriod"/>
            </a:pPr>
            <a:r>
              <a:rPr lang="en-US" sz="2600" dirty="0" smtClean="0">
                <a:solidFill>
                  <a:srgbClr val="32302A"/>
                </a:solidFill>
              </a:rPr>
              <a:t>If </a:t>
            </a:r>
            <a:r>
              <a:rPr lang="en-US" sz="2600" dirty="0">
                <a:solidFill>
                  <a:srgbClr val="32302A"/>
                </a:solidFill>
              </a:rPr>
              <a:t>the GDP deflator is currently 115 compared to the 2005 base year of 100, what does the 115 </a:t>
            </a:r>
            <a:r>
              <a:rPr lang="en-US" sz="2600" dirty="0" smtClean="0">
                <a:solidFill>
                  <a:srgbClr val="32302A"/>
                </a:solidFill>
              </a:rPr>
              <a:t>figure for today mean</a:t>
            </a:r>
            <a:r>
              <a:rPr lang="en-US" sz="2600" dirty="0">
                <a:solidFill>
                  <a:srgbClr val="32302A"/>
                </a:solidFill>
              </a:rPr>
              <a:t>? </a:t>
            </a:r>
          </a:p>
          <a:p>
            <a:pPr marL="457200" indent="-457200">
              <a:buAutoNum type="arabicPeriod"/>
            </a:pPr>
            <a:r>
              <a:rPr lang="en-US" sz="2600" dirty="0" smtClean="0">
                <a:solidFill>
                  <a:srgbClr val="32302A"/>
                </a:solidFill>
              </a:rPr>
              <a:t>GDP </a:t>
            </a:r>
            <a:r>
              <a:rPr lang="en-US" sz="2600" dirty="0">
                <a:solidFill>
                  <a:srgbClr val="32302A"/>
                </a:solidFill>
              </a:rPr>
              <a:t>does not count services such as child care, food preparation, cleaning, and laundry within the household. Why not? Is GDP a sexist measure? Does it understate the productive contributions of women relative to men? </a:t>
            </a:r>
          </a:p>
          <a:p>
            <a:pPr marL="457200" indent="-457200">
              <a:buAutoNum type="arabicPeriod"/>
            </a:pPr>
            <a:endParaRPr lang="en-US" sz="2600" dirty="0">
              <a:solidFill>
                <a:srgbClr val="32302A"/>
              </a:solidFill>
            </a:endParaRPr>
          </a:p>
        </p:txBody>
      </p:sp>
    </p:spTree>
    <p:extLst>
      <p:ext uri="{BB962C8B-B14F-4D97-AF65-F5344CB8AC3E}">
        <p14:creationId xmlns:p14="http://schemas.microsoft.com/office/powerpoint/2010/main" val="1085146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None/>
            </a:pPr>
            <a:r>
              <a:rPr lang="en-US" sz="2500" dirty="0">
                <a:solidFill>
                  <a:srgbClr val="32302A"/>
                </a:solidFill>
              </a:rPr>
              <a:t>5. On </a:t>
            </a:r>
            <a:r>
              <a:rPr lang="en-US" sz="2500" dirty="0" smtClean="0">
                <a:solidFill>
                  <a:srgbClr val="32302A"/>
                </a:solidFill>
              </a:rPr>
              <a:t>9/11/2001</a:t>
            </a:r>
            <a:r>
              <a:rPr lang="en-US" sz="2500" dirty="0">
                <a:solidFill>
                  <a:srgbClr val="32302A"/>
                </a:solidFill>
              </a:rPr>
              <a:t>, terrorists crashed 2 planes into the World Trade Center in New York, killing 3,000 people and causing the towers to collapse. Which of the following best indicates how GDP was </a:t>
            </a:r>
            <a:r>
              <a:rPr lang="en-US" sz="2500" dirty="0" smtClean="0">
                <a:solidFill>
                  <a:srgbClr val="32302A"/>
                </a:solidFill>
              </a:rPr>
              <a:t>impacted by </a:t>
            </a:r>
            <a:r>
              <a:rPr lang="en-US" sz="2500" dirty="0">
                <a:solidFill>
                  <a:srgbClr val="32302A"/>
                </a:solidFill>
              </a:rPr>
              <a:t>the </a:t>
            </a:r>
            <a:r>
              <a:rPr lang="en-US" sz="2500" dirty="0" smtClean="0">
                <a:solidFill>
                  <a:srgbClr val="32302A"/>
                </a:solidFill>
              </a:rPr>
              <a:t>attack’s damages and cleanup that followed?</a:t>
            </a:r>
            <a:endParaRPr lang="en-US" sz="2500" dirty="0">
              <a:solidFill>
                <a:srgbClr val="32302A"/>
              </a:solidFill>
            </a:endParaRPr>
          </a:p>
          <a:p>
            <a:pPr marL="798513" indent="-511175">
              <a:buNone/>
            </a:pPr>
            <a:r>
              <a:rPr lang="en-US" sz="2500" dirty="0">
                <a:solidFill>
                  <a:srgbClr val="32302A"/>
                </a:solidFill>
              </a:rPr>
              <a:t> </a:t>
            </a:r>
            <a:r>
              <a:rPr lang="en-US" sz="2500" dirty="0" smtClean="0">
                <a:solidFill>
                  <a:srgbClr val="32302A"/>
                </a:solidFill>
              </a:rPr>
              <a:t>(</a:t>
            </a:r>
            <a:r>
              <a:rPr lang="en-US" sz="2500" dirty="0">
                <a:solidFill>
                  <a:srgbClr val="32302A"/>
                </a:solidFill>
              </a:rPr>
              <a:t>a) The damage from the attack was </a:t>
            </a:r>
            <a:r>
              <a:rPr lang="en-US" sz="2500" dirty="0" smtClean="0">
                <a:solidFill>
                  <a:srgbClr val="32302A"/>
                </a:solidFill>
              </a:rPr>
              <a:t>subtracted from </a:t>
            </a:r>
            <a:r>
              <a:rPr lang="en-US" sz="2500" dirty="0">
                <a:solidFill>
                  <a:srgbClr val="32302A"/>
                </a:solidFill>
              </a:rPr>
              <a:t>GDP, while the expenditures from </a:t>
            </a:r>
            <a:r>
              <a:rPr lang="en-US" sz="2500" dirty="0" smtClean="0">
                <a:solidFill>
                  <a:srgbClr val="32302A"/>
                </a:solidFill>
              </a:rPr>
              <a:t>the cleanup </a:t>
            </a:r>
            <a:r>
              <a:rPr lang="en-US" sz="2500" dirty="0">
                <a:solidFill>
                  <a:srgbClr val="32302A"/>
                </a:solidFill>
              </a:rPr>
              <a:t>were added.</a:t>
            </a:r>
          </a:p>
          <a:p>
            <a:pPr marL="798513" indent="-511175">
              <a:buNone/>
            </a:pPr>
            <a:r>
              <a:rPr lang="en-US" sz="2500" dirty="0">
                <a:solidFill>
                  <a:srgbClr val="32302A"/>
                </a:solidFill>
              </a:rPr>
              <a:t> </a:t>
            </a:r>
            <a:r>
              <a:rPr lang="en-US" sz="2500" dirty="0" smtClean="0">
                <a:solidFill>
                  <a:srgbClr val="32302A"/>
                </a:solidFill>
              </a:rPr>
              <a:t>(</a:t>
            </a:r>
            <a:r>
              <a:rPr lang="en-US" sz="2500" dirty="0">
                <a:solidFill>
                  <a:srgbClr val="32302A"/>
                </a:solidFill>
              </a:rPr>
              <a:t>b) Neither the damages from the attack nor </a:t>
            </a:r>
            <a:r>
              <a:rPr lang="en-US" sz="2500" dirty="0" smtClean="0">
                <a:solidFill>
                  <a:srgbClr val="32302A"/>
                </a:solidFill>
              </a:rPr>
              <a:t>the expenditures </a:t>
            </a:r>
            <a:r>
              <a:rPr lang="en-US" sz="2500" dirty="0">
                <a:solidFill>
                  <a:srgbClr val="32302A"/>
                </a:solidFill>
              </a:rPr>
              <a:t>from the cleanup affected GDP.</a:t>
            </a:r>
          </a:p>
          <a:p>
            <a:pPr marL="798513" indent="-511175">
              <a:buNone/>
            </a:pPr>
            <a:r>
              <a:rPr lang="en-US" sz="2500" dirty="0">
                <a:solidFill>
                  <a:srgbClr val="32302A"/>
                </a:solidFill>
              </a:rPr>
              <a:t> </a:t>
            </a:r>
            <a:r>
              <a:rPr lang="en-US" sz="2500" dirty="0" smtClean="0">
                <a:solidFill>
                  <a:srgbClr val="32302A"/>
                </a:solidFill>
              </a:rPr>
              <a:t>(</a:t>
            </a:r>
            <a:r>
              <a:rPr lang="en-US" sz="2500" dirty="0">
                <a:solidFill>
                  <a:srgbClr val="32302A"/>
                </a:solidFill>
              </a:rPr>
              <a:t>c) No adjustment was made for the damages </a:t>
            </a:r>
            <a:r>
              <a:rPr lang="en-US" sz="2500" dirty="0" smtClean="0">
                <a:solidFill>
                  <a:srgbClr val="32302A"/>
                </a:solidFill>
              </a:rPr>
              <a:t>from the </a:t>
            </a:r>
            <a:r>
              <a:rPr lang="en-US" sz="2500" dirty="0">
                <a:solidFill>
                  <a:srgbClr val="32302A"/>
                </a:solidFill>
              </a:rPr>
              <a:t>attack, while the expenditures from </a:t>
            </a:r>
            <a:r>
              <a:rPr lang="en-US" sz="2500" dirty="0" smtClean="0">
                <a:solidFill>
                  <a:srgbClr val="32302A"/>
                </a:solidFill>
              </a:rPr>
              <a:t>the cleanup </a:t>
            </a:r>
            <a:r>
              <a:rPr lang="en-US" sz="2500" dirty="0">
                <a:solidFill>
                  <a:srgbClr val="32302A"/>
                </a:solidFill>
              </a:rPr>
              <a:t>were added to GDP. </a:t>
            </a:r>
          </a:p>
        </p:txBody>
      </p:sp>
    </p:spTree>
    <p:extLst>
      <p:ext uri="{BB962C8B-B14F-4D97-AF65-F5344CB8AC3E}">
        <p14:creationId xmlns:p14="http://schemas.microsoft.com/office/powerpoint/2010/main" val="625804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941332" cy="4312039"/>
          </a:xfrm>
        </p:spPr>
        <p:txBody>
          <a:bodyPr/>
          <a:lstStyle/>
          <a:p>
            <a:pPr marL="287338" indent="-287338">
              <a:buNone/>
            </a:pPr>
            <a:r>
              <a:rPr lang="en-US" sz="2600" dirty="0">
                <a:solidFill>
                  <a:srgbClr val="32302A"/>
                </a:solidFill>
              </a:rPr>
              <a:t>6. Which of the following are included in GDP?</a:t>
            </a:r>
          </a:p>
          <a:p>
            <a:pPr marL="511175" indent="-223838">
              <a:buNone/>
            </a:pPr>
            <a:r>
              <a:rPr lang="en-US" sz="2600" dirty="0">
                <a:solidFill>
                  <a:srgbClr val="32302A"/>
                </a:solidFill>
              </a:rPr>
              <a:t>a. the value of goods produced in the underground economy</a:t>
            </a:r>
          </a:p>
          <a:p>
            <a:pPr marL="511175" indent="-223838">
              <a:buNone/>
            </a:pPr>
            <a:r>
              <a:rPr lang="en-US" sz="2600" dirty="0">
                <a:solidFill>
                  <a:srgbClr val="32302A"/>
                </a:solidFill>
              </a:rPr>
              <a:t>b</a:t>
            </a:r>
            <a:r>
              <a:rPr lang="en-US" sz="2600" dirty="0" smtClean="0">
                <a:solidFill>
                  <a:srgbClr val="32302A"/>
                </a:solidFill>
              </a:rPr>
              <a:t>. the </a:t>
            </a:r>
            <a:r>
              <a:rPr lang="en-US" sz="2600" dirty="0">
                <a:solidFill>
                  <a:srgbClr val="32302A"/>
                </a:solidFill>
              </a:rPr>
              <a:t>value of leisure</a:t>
            </a:r>
          </a:p>
          <a:p>
            <a:pPr marL="511175" indent="-223838">
              <a:buNone/>
            </a:pPr>
            <a:r>
              <a:rPr lang="en-US" sz="2600" dirty="0">
                <a:solidFill>
                  <a:srgbClr val="32302A"/>
                </a:solidFill>
              </a:rPr>
              <a:t>c</a:t>
            </a:r>
            <a:r>
              <a:rPr lang="en-US" sz="2600" dirty="0" smtClean="0">
                <a:solidFill>
                  <a:srgbClr val="32302A"/>
                </a:solidFill>
              </a:rPr>
              <a:t>. increases </a:t>
            </a:r>
            <a:r>
              <a:rPr lang="en-US" sz="2600" dirty="0">
                <a:solidFill>
                  <a:srgbClr val="32302A"/>
                </a:solidFill>
              </a:rPr>
              <a:t>in the value of housing and financial assets</a:t>
            </a:r>
          </a:p>
          <a:p>
            <a:pPr marL="573088" indent="-285750">
              <a:buNone/>
            </a:pPr>
            <a:r>
              <a:rPr lang="en-US" sz="2600" dirty="0" smtClean="0">
                <a:solidFill>
                  <a:srgbClr val="32302A"/>
                </a:solidFill>
              </a:rPr>
              <a:t>d. depreciation </a:t>
            </a:r>
            <a:r>
              <a:rPr lang="en-US" sz="2600" dirty="0">
                <a:solidFill>
                  <a:srgbClr val="32302A"/>
                </a:solidFill>
              </a:rPr>
              <a:t>in the value of real </a:t>
            </a:r>
            <a:r>
              <a:rPr lang="en-US" sz="2600" dirty="0" smtClean="0">
                <a:solidFill>
                  <a:srgbClr val="32302A"/>
                </a:solidFill>
              </a:rPr>
              <a:t>assets such </a:t>
            </a:r>
            <a:r>
              <a:rPr lang="en-US" sz="2600" dirty="0">
                <a:solidFill>
                  <a:srgbClr val="32302A"/>
                </a:solidFill>
              </a:rPr>
              <a:t>as equipment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and </a:t>
            </a:r>
            <a:r>
              <a:rPr lang="en-US" sz="2600" dirty="0">
                <a:solidFill>
                  <a:srgbClr val="32302A"/>
                </a:solidFill>
              </a:rPr>
              <a:t>buildings</a:t>
            </a:r>
          </a:p>
          <a:p>
            <a:pPr marL="573088" indent="-285750">
              <a:buNone/>
            </a:pPr>
            <a:r>
              <a:rPr lang="en-US" sz="2600" dirty="0">
                <a:solidFill>
                  <a:srgbClr val="32302A"/>
                </a:solidFill>
              </a:rPr>
              <a:t>e</a:t>
            </a:r>
            <a:r>
              <a:rPr lang="en-US" sz="2600" dirty="0" smtClean="0">
                <a:solidFill>
                  <a:srgbClr val="32302A"/>
                </a:solidFill>
              </a:rPr>
              <a:t>. the </a:t>
            </a:r>
            <a:r>
              <a:rPr lang="en-US" sz="2600" dirty="0">
                <a:solidFill>
                  <a:srgbClr val="32302A"/>
                </a:solidFill>
              </a:rPr>
              <a:t>value of services such as food preparation and house cleaning that </a:t>
            </a:r>
            <a:r>
              <a:rPr lang="en-US" sz="2600" dirty="0" smtClean="0">
                <a:solidFill>
                  <a:srgbClr val="32302A"/>
                </a:solidFill>
              </a:rPr>
              <a:t>we </a:t>
            </a:r>
            <a:r>
              <a:rPr lang="en-US" sz="2600" dirty="0">
                <a:solidFill>
                  <a:srgbClr val="32302A"/>
                </a:solidFill>
              </a:rPr>
              <a:t>provide for ourselves</a:t>
            </a:r>
          </a:p>
        </p:txBody>
      </p:sp>
    </p:spTree>
    <p:extLst>
      <p:ext uri="{BB962C8B-B14F-4D97-AF65-F5344CB8AC3E}">
        <p14:creationId xmlns:p14="http://schemas.microsoft.com/office/powerpoint/2010/main" val="12329485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941332" cy="4312039"/>
          </a:xfrm>
        </p:spPr>
        <p:txBody>
          <a:bodyPr/>
          <a:lstStyle/>
          <a:p>
            <a:pPr marL="287338" indent="-287338">
              <a:buNone/>
            </a:pPr>
            <a:r>
              <a:rPr lang="en-US" sz="2600" dirty="0">
                <a:solidFill>
                  <a:srgbClr val="32302A"/>
                </a:solidFill>
              </a:rPr>
              <a:t>7. Your father tells you he earned $1.50 per hour when he was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16 </a:t>
            </a:r>
            <a:r>
              <a:rPr lang="en-US" sz="2600" dirty="0">
                <a:solidFill>
                  <a:srgbClr val="32302A"/>
                </a:solidFill>
              </a:rPr>
              <a:t>in 1969; you made $8.00 per hour when you were 16 in 2010. Given that the CPI was 36.7 in 1969 and 218 in 2010, which of the following is the 2010 equivalent of your father’s hourly earnings when he was 16?</a:t>
            </a:r>
          </a:p>
          <a:p>
            <a:pPr marL="287338" indent="-287338">
              <a:buNone/>
            </a:pPr>
            <a:r>
              <a:rPr lang="en-US" sz="2600" dirty="0">
                <a:solidFill>
                  <a:srgbClr val="32302A"/>
                </a:solidFill>
              </a:rPr>
              <a:t>    (a) $1.35</a:t>
            </a:r>
          </a:p>
          <a:p>
            <a:pPr marL="287338" indent="-287338">
              <a:buNone/>
            </a:pPr>
            <a:r>
              <a:rPr lang="en-US" sz="2600" dirty="0">
                <a:solidFill>
                  <a:srgbClr val="32302A"/>
                </a:solidFill>
              </a:rPr>
              <a:t>    (b) $7.50</a:t>
            </a:r>
          </a:p>
          <a:p>
            <a:pPr marL="287338" indent="-287338">
              <a:buNone/>
            </a:pPr>
            <a:r>
              <a:rPr lang="en-US" sz="2600" dirty="0">
                <a:solidFill>
                  <a:srgbClr val="32302A"/>
                </a:solidFill>
              </a:rPr>
              <a:t>    (c) $8.91</a:t>
            </a:r>
          </a:p>
          <a:p>
            <a:pPr marL="287338" indent="-287338">
              <a:buNone/>
            </a:pPr>
            <a:r>
              <a:rPr lang="en-US" sz="2600" dirty="0">
                <a:solidFill>
                  <a:srgbClr val="32302A"/>
                </a:solidFill>
              </a:rPr>
              <a:t>    (d) $10.40</a:t>
            </a:r>
          </a:p>
        </p:txBody>
      </p:sp>
    </p:spTree>
    <p:extLst>
      <p:ext uri="{BB962C8B-B14F-4D97-AF65-F5344CB8AC3E}">
        <p14:creationId xmlns:p14="http://schemas.microsoft.com/office/powerpoint/2010/main" val="23003101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3967565"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7</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3"/>
          <p:cNvSpPr>
            <a:spLocks noChangeArrowheads="1"/>
          </p:cNvSpPr>
          <p:nvPr/>
        </p:nvSpPr>
        <p:spPr bwMode="auto">
          <a:xfrm>
            <a:off x="4500438" y="150333"/>
            <a:ext cx="4432836"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What Counts</a:t>
            </a:r>
            <a:br>
              <a:rPr lang="en-US" dirty="0" smtClean="0"/>
            </a:br>
            <a:r>
              <a:rPr lang="en-US" dirty="0" smtClean="0"/>
              <a:t>Towards GDP?</a:t>
            </a:r>
            <a:endParaRPr lang="en-US" sz="2000" i="1" dirty="0"/>
          </a:p>
        </p:txBody>
      </p:sp>
      <p:sp>
        <p:nvSpPr>
          <p:cNvPr id="196" name="Content Placeholder 2"/>
          <p:cNvSpPr>
            <a:spLocks noGrp="1"/>
          </p:cNvSpPr>
          <p:nvPr>
            <p:ph idx="1"/>
          </p:nvPr>
        </p:nvSpPr>
        <p:spPr>
          <a:xfrm>
            <a:off x="63183" y="1790877"/>
            <a:ext cx="4302083" cy="4029082"/>
          </a:xfrm>
        </p:spPr>
        <p:txBody>
          <a:bodyPr/>
          <a:lstStyle/>
          <a:p>
            <a:pPr marL="169863" indent="-169863">
              <a:lnSpc>
                <a:spcPct val="90000"/>
              </a:lnSpc>
            </a:pPr>
            <a:r>
              <a:rPr lang="en-US" sz="2200" dirty="0">
                <a:solidFill>
                  <a:srgbClr val="32302A"/>
                </a:solidFill>
                <a:ea typeface="ＭＳ Ｐゴシック" pitchFamily="-107" charset="-128"/>
                <a:cs typeface="ＭＳ Ｐゴシック" pitchFamily="-107" charset="-128"/>
              </a:rPr>
              <a:t>Only final goods </a:t>
            </a:r>
            <a:r>
              <a:rPr lang="en-US" sz="2200" dirty="0" smtClean="0">
                <a:solidFill>
                  <a:srgbClr val="32302A"/>
                </a:solidFill>
                <a:ea typeface="ＭＳ Ｐゴシック" pitchFamily="-107" charset="-128"/>
                <a:cs typeface="ＭＳ Ｐゴシック" pitchFamily="-107" charset="-128"/>
              </a:rPr>
              <a:t>&amp; </a:t>
            </a:r>
            <a:r>
              <a:rPr lang="en-US" sz="2200" dirty="0">
                <a:solidFill>
                  <a:srgbClr val="32302A"/>
                </a:solidFill>
                <a:ea typeface="ＭＳ Ｐゴシック" pitchFamily="-107" charset="-128"/>
                <a:cs typeface="ＭＳ Ｐゴシック" pitchFamily="-107" charset="-128"/>
              </a:rPr>
              <a:t>services count. </a:t>
            </a:r>
          </a:p>
          <a:p>
            <a:pPr marL="569913" lvl="1" indent="-169863">
              <a:lnSpc>
                <a:spcPct val="90000"/>
              </a:lnSpc>
            </a:pPr>
            <a:r>
              <a:rPr lang="en-US" sz="2200" dirty="0">
                <a:solidFill>
                  <a:srgbClr val="32302A"/>
                </a:solidFill>
                <a:ea typeface="ＭＳ Ｐゴシック" pitchFamily="-107" charset="-128"/>
                <a:cs typeface="ＭＳ Ｐゴシック" pitchFamily="-107" charset="-128"/>
              </a:rPr>
              <a:t>Sales at intermediate stages of production are not counted as their value is embodied within the final-user good. </a:t>
            </a:r>
          </a:p>
          <a:p>
            <a:pPr marL="569913" lvl="1" indent="-169863">
              <a:lnSpc>
                <a:spcPct val="90000"/>
              </a:lnSpc>
            </a:pPr>
            <a:r>
              <a:rPr lang="en-US" sz="2200" dirty="0">
                <a:solidFill>
                  <a:srgbClr val="32302A"/>
                </a:solidFill>
                <a:ea typeface="ＭＳ Ｐゴシック" pitchFamily="-107" charset="-128"/>
                <a:cs typeface="ＭＳ Ｐゴシック" pitchFamily="-107" charset="-128"/>
              </a:rPr>
              <a:t>Including goods at intermediate stages of production would result in double counting. </a:t>
            </a:r>
          </a:p>
        </p:txBody>
      </p:sp>
      <p:sp>
        <p:nvSpPr>
          <p:cNvPr id="126" name="Rectangle 3"/>
          <p:cNvSpPr>
            <a:spLocks noChangeArrowheads="1"/>
          </p:cNvSpPr>
          <p:nvPr/>
        </p:nvSpPr>
        <p:spPr bwMode="auto">
          <a:xfrm>
            <a:off x="4721694" y="464685"/>
            <a:ext cx="1905000" cy="172355"/>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1400" i="1" dirty="0">
                <a:solidFill>
                  <a:srgbClr val="000000"/>
                </a:solidFill>
                <a:latin typeface="Times New Roman" pitchFamily="18" charset="0"/>
                <a:cs typeface="Times New Roman" pitchFamily="18" charset="0"/>
              </a:rPr>
              <a:t>Stage of </a:t>
            </a:r>
            <a:r>
              <a:rPr kumimoji="0" lang="en-US" sz="1400" i="1" dirty="0" smtClean="0">
                <a:solidFill>
                  <a:srgbClr val="000000"/>
                </a:solidFill>
                <a:latin typeface="Times New Roman" pitchFamily="18" charset="0"/>
                <a:cs typeface="Times New Roman" pitchFamily="18" charset="0"/>
              </a:rPr>
              <a:t>Production</a:t>
            </a:r>
            <a:endParaRPr kumimoji="0" lang="en-US" sz="1400" i="1" dirty="0">
              <a:solidFill>
                <a:schemeClr val="tx1"/>
              </a:solidFill>
              <a:latin typeface="Times New Roman" pitchFamily="18" charset="0"/>
              <a:cs typeface="Times New Roman" pitchFamily="18" charset="0"/>
            </a:endParaRPr>
          </a:p>
        </p:txBody>
      </p:sp>
      <p:sp>
        <p:nvSpPr>
          <p:cNvPr id="127" name="Rectangle 10"/>
          <p:cNvSpPr>
            <a:spLocks noChangeArrowheads="1"/>
          </p:cNvSpPr>
          <p:nvPr/>
        </p:nvSpPr>
        <p:spPr bwMode="auto">
          <a:xfrm>
            <a:off x="6360690" y="236085"/>
            <a:ext cx="1083630"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a:solidFill>
                  <a:srgbClr val="000000"/>
                </a:solidFill>
                <a:latin typeface="Times New Roman" pitchFamily="18" charset="0"/>
                <a:cs typeface="Times New Roman" pitchFamily="18" charset="0"/>
              </a:rPr>
              <a:t>Sales Receipts</a:t>
            </a:r>
            <a:endParaRPr kumimoji="0" lang="en-US" sz="1400" b="1" i="1" dirty="0">
              <a:solidFill>
                <a:schemeClr val="tx1"/>
              </a:solidFill>
              <a:latin typeface="Times New Roman" pitchFamily="18" charset="0"/>
              <a:cs typeface="Times New Roman" pitchFamily="18" charset="0"/>
            </a:endParaRPr>
          </a:p>
        </p:txBody>
      </p:sp>
      <p:sp>
        <p:nvSpPr>
          <p:cNvPr id="128" name="Rectangle 11"/>
          <p:cNvSpPr>
            <a:spLocks noChangeArrowheads="1"/>
          </p:cNvSpPr>
          <p:nvPr/>
        </p:nvSpPr>
        <p:spPr bwMode="auto">
          <a:xfrm>
            <a:off x="6352753" y="428105"/>
            <a:ext cx="178484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a:solidFill>
                  <a:srgbClr val="000000"/>
                </a:solidFill>
                <a:latin typeface="Times New Roman" pitchFamily="18" charset="0"/>
                <a:cs typeface="Times New Roman" pitchFamily="18" charset="0"/>
              </a:rPr>
              <a:t>(at each stage of production)</a:t>
            </a:r>
          </a:p>
        </p:txBody>
      </p:sp>
      <p:sp>
        <p:nvSpPr>
          <p:cNvPr id="129" name="Line 14"/>
          <p:cNvSpPr>
            <a:spLocks noChangeShapeType="1"/>
          </p:cNvSpPr>
          <p:nvPr/>
        </p:nvSpPr>
        <p:spPr bwMode="auto">
          <a:xfrm>
            <a:off x="6300365" y="658225"/>
            <a:ext cx="2004488" cy="0"/>
          </a:xfrm>
          <a:prstGeom prst="line">
            <a:avLst/>
          </a:prstGeom>
          <a:noFill/>
          <a:ln w="19050">
            <a:solidFill>
              <a:schemeClr val="tx1"/>
            </a:solidFill>
            <a:round/>
            <a:headEnd/>
            <a:tailEnd type="none" w="lg" len="lg"/>
          </a:ln>
        </p:spPr>
        <p:txBody>
          <a:bodyPr wrap="square">
            <a:prstTxWarp prst="textNoShape">
              <a:avLst/>
            </a:prstTxWarp>
            <a:spAutoFit/>
          </a:bodyPr>
          <a:lstStyle/>
          <a:p>
            <a:endParaRPr lang="en-US" sz="1600">
              <a:latin typeface="Times New Roman" pitchFamily="18" charset="0"/>
              <a:cs typeface="Times New Roman" pitchFamily="18" charset="0"/>
            </a:endParaRPr>
          </a:p>
        </p:txBody>
      </p:sp>
      <p:sp>
        <p:nvSpPr>
          <p:cNvPr id="130" name="Line 15"/>
          <p:cNvSpPr>
            <a:spLocks noChangeShapeType="1"/>
          </p:cNvSpPr>
          <p:nvPr/>
        </p:nvSpPr>
        <p:spPr bwMode="auto">
          <a:xfrm>
            <a:off x="4712170" y="656638"/>
            <a:ext cx="1497800" cy="0"/>
          </a:xfrm>
          <a:prstGeom prst="line">
            <a:avLst/>
          </a:prstGeom>
          <a:noFill/>
          <a:ln w="19050">
            <a:solidFill>
              <a:schemeClr val="tx1"/>
            </a:solidFill>
            <a:round/>
            <a:headEnd/>
            <a:tailEnd type="none" w="lg" len="lg"/>
          </a:ln>
        </p:spPr>
        <p:txBody>
          <a:bodyPr wrap="square">
            <a:prstTxWarp prst="textNoShape">
              <a:avLst/>
            </a:prstTxWarp>
            <a:spAutoFit/>
          </a:bodyPr>
          <a:lstStyle/>
          <a:p>
            <a:endParaRPr lang="en-US" sz="1600">
              <a:latin typeface="Times New Roman" pitchFamily="18" charset="0"/>
              <a:cs typeface="Times New Roman" pitchFamily="18" charset="0"/>
            </a:endParaRPr>
          </a:p>
        </p:txBody>
      </p:sp>
      <p:grpSp>
        <p:nvGrpSpPr>
          <p:cNvPr id="131" name="Group 17"/>
          <p:cNvGrpSpPr>
            <a:grpSpLocks/>
          </p:cNvGrpSpPr>
          <p:nvPr/>
        </p:nvGrpSpPr>
        <p:grpSpPr bwMode="auto">
          <a:xfrm>
            <a:off x="6432128" y="2315575"/>
            <a:ext cx="1484312" cy="239713"/>
            <a:chOff x="2531" y="3545"/>
            <a:chExt cx="935" cy="151"/>
          </a:xfrm>
        </p:grpSpPr>
        <p:sp>
          <p:nvSpPr>
            <p:cNvPr id="132" name="Freeform 18"/>
            <p:cNvSpPr>
              <a:spLocks/>
            </p:cNvSpPr>
            <p:nvPr/>
          </p:nvSpPr>
          <p:spPr bwMode="auto">
            <a:xfrm>
              <a:off x="2531" y="3545"/>
              <a:ext cx="311" cy="151"/>
            </a:xfrm>
            <a:custGeom>
              <a:avLst/>
              <a:gdLst>
                <a:gd name="T0" fmla="*/ 0 w 933"/>
                <a:gd name="T1" fmla="*/ 0 h 653"/>
                <a:gd name="T2" fmla="*/ 933 w 933"/>
                <a:gd name="T3" fmla="*/ 0 h 653"/>
                <a:gd name="T4" fmla="*/ 933 w 933"/>
                <a:gd name="T5" fmla="*/ 653 h 653"/>
                <a:gd name="T6" fmla="*/ 0 w 933"/>
                <a:gd name="T7" fmla="*/ 653 h 653"/>
                <a:gd name="T8" fmla="*/ 0 w 933"/>
                <a:gd name="T9" fmla="*/ 0 h 653"/>
                <a:gd name="T10" fmla="*/ 0 w 933"/>
                <a:gd name="T11" fmla="*/ 0 h 653"/>
                <a:gd name="T12" fmla="*/ 0 60000 65536"/>
                <a:gd name="T13" fmla="*/ 0 60000 65536"/>
                <a:gd name="T14" fmla="*/ 0 60000 65536"/>
                <a:gd name="T15" fmla="*/ 0 60000 65536"/>
                <a:gd name="T16" fmla="*/ 0 60000 65536"/>
                <a:gd name="T17" fmla="*/ 0 60000 65536"/>
                <a:gd name="T18" fmla="*/ 0 w 933"/>
                <a:gd name="T19" fmla="*/ 0 h 653"/>
                <a:gd name="T20" fmla="*/ 933 w 933"/>
                <a:gd name="T21" fmla="*/ 653 h 653"/>
              </a:gdLst>
              <a:ahLst/>
              <a:cxnLst>
                <a:cxn ang="T12">
                  <a:pos x="T0" y="T1"/>
                </a:cxn>
                <a:cxn ang="T13">
                  <a:pos x="T2" y="T3"/>
                </a:cxn>
                <a:cxn ang="T14">
                  <a:pos x="T4" y="T5"/>
                </a:cxn>
                <a:cxn ang="T15">
                  <a:pos x="T6" y="T7"/>
                </a:cxn>
                <a:cxn ang="T16">
                  <a:pos x="T8" y="T9"/>
                </a:cxn>
                <a:cxn ang="T17">
                  <a:pos x="T10" y="T11"/>
                </a:cxn>
              </a:cxnLst>
              <a:rect l="T18" t="T19" r="T20" b="T21"/>
              <a:pathLst>
                <a:path w="933" h="653">
                  <a:moveTo>
                    <a:pt x="0" y="0"/>
                  </a:moveTo>
                  <a:lnTo>
                    <a:pt x="933" y="0"/>
                  </a:lnTo>
                  <a:lnTo>
                    <a:pt x="933" y="653"/>
                  </a:lnTo>
                  <a:lnTo>
                    <a:pt x="0" y="653"/>
                  </a:lnTo>
                  <a:lnTo>
                    <a:pt x="0" y="0"/>
                  </a:lnTo>
                  <a:close/>
                </a:path>
              </a:pathLst>
            </a:custGeom>
            <a:solidFill>
              <a:srgbClr val="6F93DB"/>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3" name="Freeform 19"/>
            <p:cNvSpPr>
              <a:spLocks/>
            </p:cNvSpPr>
            <p:nvPr/>
          </p:nvSpPr>
          <p:spPr bwMode="auto">
            <a:xfrm>
              <a:off x="2839" y="3545"/>
              <a:ext cx="365" cy="151"/>
            </a:xfrm>
            <a:custGeom>
              <a:avLst/>
              <a:gdLst>
                <a:gd name="T0" fmla="*/ 0 w 1096"/>
                <a:gd name="T1" fmla="*/ 0 h 653"/>
                <a:gd name="T2" fmla="*/ 1096 w 1096"/>
                <a:gd name="T3" fmla="*/ 0 h 653"/>
                <a:gd name="T4" fmla="*/ 1096 w 1096"/>
                <a:gd name="T5" fmla="*/ 653 h 653"/>
                <a:gd name="T6" fmla="*/ 0 w 1096"/>
                <a:gd name="T7" fmla="*/ 653 h 653"/>
                <a:gd name="T8" fmla="*/ 0 w 1096"/>
                <a:gd name="T9" fmla="*/ 0 h 653"/>
                <a:gd name="T10" fmla="*/ 0 w 1096"/>
                <a:gd name="T11" fmla="*/ 0 h 653"/>
                <a:gd name="T12" fmla="*/ 0 60000 65536"/>
                <a:gd name="T13" fmla="*/ 0 60000 65536"/>
                <a:gd name="T14" fmla="*/ 0 60000 65536"/>
                <a:gd name="T15" fmla="*/ 0 60000 65536"/>
                <a:gd name="T16" fmla="*/ 0 60000 65536"/>
                <a:gd name="T17" fmla="*/ 0 60000 65536"/>
                <a:gd name="T18" fmla="*/ 0 w 1096"/>
                <a:gd name="T19" fmla="*/ 0 h 653"/>
                <a:gd name="T20" fmla="*/ 1096 w 1096"/>
                <a:gd name="T21" fmla="*/ 653 h 653"/>
              </a:gdLst>
              <a:ahLst/>
              <a:cxnLst>
                <a:cxn ang="T12">
                  <a:pos x="T0" y="T1"/>
                </a:cxn>
                <a:cxn ang="T13">
                  <a:pos x="T2" y="T3"/>
                </a:cxn>
                <a:cxn ang="T14">
                  <a:pos x="T4" y="T5"/>
                </a:cxn>
                <a:cxn ang="T15">
                  <a:pos x="T6" y="T7"/>
                </a:cxn>
                <a:cxn ang="T16">
                  <a:pos x="T8" y="T9"/>
                </a:cxn>
                <a:cxn ang="T17">
                  <a:pos x="T10" y="T11"/>
                </a:cxn>
              </a:cxnLst>
              <a:rect l="T18" t="T19" r="T20" b="T21"/>
              <a:pathLst>
                <a:path w="1096" h="653">
                  <a:moveTo>
                    <a:pt x="0" y="0"/>
                  </a:moveTo>
                  <a:lnTo>
                    <a:pt x="1096" y="0"/>
                  </a:lnTo>
                  <a:lnTo>
                    <a:pt x="1096" y="653"/>
                  </a:lnTo>
                  <a:lnTo>
                    <a:pt x="0" y="653"/>
                  </a:lnTo>
                  <a:lnTo>
                    <a:pt x="0" y="0"/>
                  </a:lnTo>
                  <a:close/>
                </a:path>
              </a:pathLst>
            </a:custGeom>
            <a:solidFill>
              <a:srgbClr val="8FD26E"/>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4" name="Freeform 20"/>
            <p:cNvSpPr>
              <a:spLocks/>
            </p:cNvSpPr>
            <p:nvPr/>
          </p:nvSpPr>
          <p:spPr bwMode="auto">
            <a:xfrm>
              <a:off x="3204" y="3545"/>
              <a:ext cx="262" cy="151"/>
            </a:xfrm>
            <a:custGeom>
              <a:avLst/>
              <a:gdLst>
                <a:gd name="T0" fmla="*/ 0 w 786"/>
                <a:gd name="T1" fmla="*/ 0 h 653"/>
                <a:gd name="T2" fmla="*/ 786 w 786"/>
                <a:gd name="T3" fmla="*/ 0 h 653"/>
                <a:gd name="T4" fmla="*/ 786 w 786"/>
                <a:gd name="T5" fmla="*/ 653 h 653"/>
                <a:gd name="T6" fmla="*/ 0 w 786"/>
                <a:gd name="T7" fmla="*/ 653 h 653"/>
                <a:gd name="T8" fmla="*/ 0 w 786"/>
                <a:gd name="T9" fmla="*/ 0 h 653"/>
                <a:gd name="T10" fmla="*/ 0 w 786"/>
                <a:gd name="T11" fmla="*/ 0 h 653"/>
                <a:gd name="T12" fmla="*/ 0 60000 65536"/>
                <a:gd name="T13" fmla="*/ 0 60000 65536"/>
                <a:gd name="T14" fmla="*/ 0 60000 65536"/>
                <a:gd name="T15" fmla="*/ 0 60000 65536"/>
                <a:gd name="T16" fmla="*/ 0 60000 65536"/>
                <a:gd name="T17" fmla="*/ 0 60000 65536"/>
                <a:gd name="T18" fmla="*/ 0 w 786"/>
                <a:gd name="T19" fmla="*/ 0 h 653"/>
                <a:gd name="T20" fmla="*/ 786 w 786"/>
                <a:gd name="T21" fmla="*/ 653 h 653"/>
              </a:gdLst>
              <a:ahLst/>
              <a:cxnLst>
                <a:cxn ang="T12">
                  <a:pos x="T0" y="T1"/>
                </a:cxn>
                <a:cxn ang="T13">
                  <a:pos x="T2" y="T3"/>
                </a:cxn>
                <a:cxn ang="T14">
                  <a:pos x="T4" y="T5"/>
                </a:cxn>
                <a:cxn ang="T15">
                  <a:pos x="T6" y="T7"/>
                </a:cxn>
                <a:cxn ang="T16">
                  <a:pos x="T8" y="T9"/>
                </a:cxn>
                <a:cxn ang="T17">
                  <a:pos x="T10" y="T11"/>
                </a:cxn>
              </a:cxnLst>
              <a:rect l="T18" t="T19" r="T20" b="T21"/>
              <a:pathLst>
                <a:path w="786" h="653">
                  <a:moveTo>
                    <a:pt x="0" y="0"/>
                  </a:moveTo>
                  <a:lnTo>
                    <a:pt x="786" y="0"/>
                  </a:lnTo>
                  <a:lnTo>
                    <a:pt x="786" y="653"/>
                  </a:lnTo>
                  <a:lnTo>
                    <a:pt x="0" y="653"/>
                  </a:lnTo>
                  <a:lnTo>
                    <a:pt x="0" y="0"/>
                  </a:lnTo>
                  <a:close/>
                </a:path>
              </a:pathLst>
            </a:custGeom>
            <a:solidFill>
              <a:srgbClr val="E9A7AC"/>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135" name="Group 21"/>
          <p:cNvGrpSpPr>
            <a:grpSpLocks/>
          </p:cNvGrpSpPr>
          <p:nvPr/>
        </p:nvGrpSpPr>
        <p:grpSpPr bwMode="auto">
          <a:xfrm>
            <a:off x="6432128" y="1799638"/>
            <a:ext cx="1068387" cy="241300"/>
            <a:chOff x="2531" y="3240"/>
            <a:chExt cx="673" cy="152"/>
          </a:xfrm>
        </p:grpSpPr>
        <p:sp>
          <p:nvSpPr>
            <p:cNvPr id="136" name="Freeform 22"/>
            <p:cNvSpPr>
              <a:spLocks/>
            </p:cNvSpPr>
            <p:nvPr/>
          </p:nvSpPr>
          <p:spPr bwMode="auto">
            <a:xfrm>
              <a:off x="2531" y="3240"/>
              <a:ext cx="311" cy="152"/>
            </a:xfrm>
            <a:custGeom>
              <a:avLst/>
              <a:gdLst>
                <a:gd name="T0" fmla="*/ 0 w 933"/>
                <a:gd name="T1" fmla="*/ 0 h 652"/>
                <a:gd name="T2" fmla="*/ 933 w 933"/>
                <a:gd name="T3" fmla="*/ 0 h 652"/>
                <a:gd name="T4" fmla="*/ 933 w 933"/>
                <a:gd name="T5" fmla="*/ 652 h 652"/>
                <a:gd name="T6" fmla="*/ 0 w 933"/>
                <a:gd name="T7" fmla="*/ 652 h 652"/>
                <a:gd name="T8" fmla="*/ 0 w 933"/>
                <a:gd name="T9" fmla="*/ 0 h 652"/>
                <a:gd name="T10" fmla="*/ 0 w 933"/>
                <a:gd name="T11" fmla="*/ 0 h 652"/>
                <a:gd name="T12" fmla="*/ 0 60000 65536"/>
                <a:gd name="T13" fmla="*/ 0 60000 65536"/>
                <a:gd name="T14" fmla="*/ 0 60000 65536"/>
                <a:gd name="T15" fmla="*/ 0 60000 65536"/>
                <a:gd name="T16" fmla="*/ 0 60000 65536"/>
                <a:gd name="T17" fmla="*/ 0 60000 65536"/>
                <a:gd name="T18" fmla="*/ 0 w 933"/>
                <a:gd name="T19" fmla="*/ 0 h 652"/>
                <a:gd name="T20" fmla="*/ 933 w 933"/>
                <a:gd name="T21" fmla="*/ 652 h 652"/>
              </a:gdLst>
              <a:ahLst/>
              <a:cxnLst>
                <a:cxn ang="T12">
                  <a:pos x="T0" y="T1"/>
                </a:cxn>
                <a:cxn ang="T13">
                  <a:pos x="T2" y="T3"/>
                </a:cxn>
                <a:cxn ang="T14">
                  <a:pos x="T4" y="T5"/>
                </a:cxn>
                <a:cxn ang="T15">
                  <a:pos x="T6" y="T7"/>
                </a:cxn>
                <a:cxn ang="T16">
                  <a:pos x="T8" y="T9"/>
                </a:cxn>
                <a:cxn ang="T17">
                  <a:pos x="T10" y="T11"/>
                </a:cxn>
              </a:cxnLst>
              <a:rect l="T18" t="T19" r="T20" b="T21"/>
              <a:pathLst>
                <a:path w="933" h="652">
                  <a:moveTo>
                    <a:pt x="0" y="0"/>
                  </a:moveTo>
                  <a:lnTo>
                    <a:pt x="933" y="0"/>
                  </a:lnTo>
                  <a:lnTo>
                    <a:pt x="933" y="652"/>
                  </a:lnTo>
                  <a:lnTo>
                    <a:pt x="0" y="652"/>
                  </a:lnTo>
                  <a:lnTo>
                    <a:pt x="0" y="0"/>
                  </a:lnTo>
                  <a:close/>
                </a:path>
              </a:pathLst>
            </a:custGeom>
            <a:solidFill>
              <a:srgbClr val="6F93DB"/>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7" name="Freeform 23"/>
            <p:cNvSpPr>
              <a:spLocks/>
            </p:cNvSpPr>
            <p:nvPr/>
          </p:nvSpPr>
          <p:spPr bwMode="auto">
            <a:xfrm>
              <a:off x="2839" y="3240"/>
              <a:ext cx="365" cy="152"/>
            </a:xfrm>
            <a:custGeom>
              <a:avLst/>
              <a:gdLst>
                <a:gd name="T0" fmla="*/ 0 w 1096"/>
                <a:gd name="T1" fmla="*/ 0 h 652"/>
                <a:gd name="T2" fmla="*/ 1096 w 1096"/>
                <a:gd name="T3" fmla="*/ 0 h 652"/>
                <a:gd name="T4" fmla="*/ 1096 w 1096"/>
                <a:gd name="T5" fmla="*/ 652 h 652"/>
                <a:gd name="T6" fmla="*/ 0 w 1096"/>
                <a:gd name="T7" fmla="*/ 652 h 652"/>
                <a:gd name="T8" fmla="*/ 0 w 1096"/>
                <a:gd name="T9" fmla="*/ 0 h 652"/>
                <a:gd name="T10" fmla="*/ 0 w 1096"/>
                <a:gd name="T11" fmla="*/ 0 h 652"/>
                <a:gd name="T12" fmla="*/ 0 60000 65536"/>
                <a:gd name="T13" fmla="*/ 0 60000 65536"/>
                <a:gd name="T14" fmla="*/ 0 60000 65536"/>
                <a:gd name="T15" fmla="*/ 0 60000 65536"/>
                <a:gd name="T16" fmla="*/ 0 60000 65536"/>
                <a:gd name="T17" fmla="*/ 0 60000 65536"/>
                <a:gd name="T18" fmla="*/ 0 w 1096"/>
                <a:gd name="T19" fmla="*/ 0 h 652"/>
                <a:gd name="T20" fmla="*/ 1096 w 1096"/>
                <a:gd name="T21" fmla="*/ 652 h 652"/>
              </a:gdLst>
              <a:ahLst/>
              <a:cxnLst>
                <a:cxn ang="T12">
                  <a:pos x="T0" y="T1"/>
                </a:cxn>
                <a:cxn ang="T13">
                  <a:pos x="T2" y="T3"/>
                </a:cxn>
                <a:cxn ang="T14">
                  <a:pos x="T4" y="T5"/>
                </a:cxn>
                <a:cxn ang="T15">
                  <a:pos x="T6" y="T7"/>
                </a:cxn>
                <a:cxn ang="T16">
                  <a:pos x="T8" y="T9"/>
                </a:cxn>
                <a:cxn ang="T17">
                  <a:pos x="T10" y="T11"/>
                </a:cxn>
              </a:cxnLst>
              <a:rect l="T18" t="T19" r="T20" b="T21"/>
              <a:pathLst>
                <a:path w="1096" h="652">
                  <a:moveTo>
                    <a:pt x="0" y="0"/>
                  </a:moveTo>
                  <a:lnTo>
                    <a:pt x="1096" y="0"/>
                  </a:lnTo>
                  <a:lnTo>
                    <a:pt x="1096" y="652"/>
                  </a:lnTo>
                  <a:lnTo>
                    <a:pt x="0" y="652"/>
                  </a:lnTo>
                  <a:lnTo>
                    <a:pt x="0" y="0"/>
                  </a:lnTo>
                  <a:close/>
                </a:path>
              </a:pathLst>
            </a:custGeom>
            <a:solidFill>
              <a:srgbClr val="8FD26E"/>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138" name="Freeform 24"/>
          <p:cNvSpPr>
            <a:spLocks/>
          </p:cNvSpPr>
          <p:nvPr/>
        </p:nvSpPr>
        <p:spPr bwMode="auto">
          <a:xfrm>
            <a:off x="6432128" y="1269413"/>
            <a:ext cx="493712" cy="241300"/>
          </a:xfrm>
          <a:custGeom>
            <a:avLst/>
            <a:gdLst>
              <a:gd name="T0" fmla="*/ 0 w 933"/>
              <a:gd name="T1" fmla="*/ 0 h 653"/>
              <a:gd name="T2" fmla="*/ 933 w 933"/>
              <a:gd name="T3" fmla="*/ 0 h 653"/>
              <a:gd name="T4" fmla="*/ 933 w 933"/>
              <a:gd name="T5" fmla="*/ 653 h 653"/>
              <a:gd name="T6" fmla="*/ 0 w 933"/>
              <a:gd name="T7" fmla="*/ 653 h 653"/>
              <a:gd name="T8" fmla="*/ 0 w 933"/>
              <a:gd name="T9" fmla="*/ 0 h 653"/>
              <a:gd name="T10" fmla="*/ 0 w 933"/>
              <a:gd name="T11" fmla="*/ 0 h 653"/>
              <a:gd name="T12" fmla="*/ 0 60000 65536"/>
              <a:gd name="T13" fmla="*/ 0 60000 65536"/>
              <a:gd name="T14" fmla="*/ 0 60000 65536"/>
              <a:gd name="T15" fmla="*/ 0 60000 65536"/>
              <a:gd name="T16" fmla="*/ 0 60000 65536"/>
              <a:gd name="T17" fmla="*/ 0 60000 65536"/>
              <a:gd name="T18" fmla="*/ 0 w 933"/>
              <a:gd name="T19" fmla="*/ 0 h 653"/>
              <a:gd name="T20" fmla="*/ 933 w 933"/>
              <a:gd name="T21" fmla="*/ 653 h 653"/>
            </a:gdLst>
            <a:ahLst/>
            <a:cxnLst>
              <a:cxn ang="T12">
                <a:pos x="T0" y="T1"/>
              </a:cxn>
              <a:cxn ang="T13">
                <a:pos x="T2" y="T3"/>
              </a:cxn>
              <a:cxn ang="T14">
                <a:pos x="T4" y="T5"/>
              </a:cxn>
              <a:cxn ang="T15">
                <a:pos x="T6" y="T7"/>
              </a:cxn>
              <a:cxn ang="T16">
                <a:pos x="T8" y="T9"/>
              </a:cxn>
              <a:cxn ang="T17">
                <a:pos x="T10" y="T11"/>
              </a:cxn>
            </a:cxnLst>
            <a:rect l="T18" t="T19" r="T20" b="T21"/>
            <a:pathLst>
              <a:path w="933" h="653">
                <a:moveTo>
                  <a:pt x="0" y="0"/>
                </a:moveTo>
                <a:lnTo>
                  <a:pt x="933" y="0"/>
                </a:lnTo>
                <a:lnTo>
                  <a:pt x="933" y="653"/>
                </a:lnTo>
                <a:lnTo>
                  <a:pt x="0" y="653"/>
                </a:lnTo>
                <a:lnTo>
                  <a:pt x="0" y="0"/>
                </a:lnTo>
                <a:close/>
              </a:path>
            </a:pathLst>
          </a:custGeom>
          <a:solidFill>
            <a:srgbClr val="6F93DB"/>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9" name="Rectangle 30"/>
          <p:cNvSpPr>
            <a:spLocks noChangeArrowheads="1"/>
          </p:cNvSpPr>
          <p:nvPr/>
        </p:nvSpPr>
        <p:spPr bwMode="auto">
          <a:xfrm>
            <a:off x="6652790" y="2045700"/>
            <a:ext cx="65" cy="276999"/>
          </a:xfrm>
          <a:prstGeom prst="rect">
            <a:avLst/>
          </a:prstGeom>
          <a:noFill/>
          <a:ln w="9525">
            <a:noFill/>
            <a:miter lim="800000"/>
            <a:headEnd/>
            <a:tailEnd/>
          </a:ln>
        </p:spPr>
        <p:txBody>
          <a:bodyPr wrap="none" lIns="0" tIns="0" rIns="0" bIns="0">
            <a:prstTxWarp prst="textNoShape">
              <a:avLst/>
            </a:prstTxWarp>
            <a:spAutoFit/>
          </a:bodyPr>
          <a:lstStyle/>
          <a:p>
            <a:endParaRPr kumimoji="0" lang="en-US" b="0">
              <a:solidFill>
                <a:schemeClr val="tx1"/>
              </a:solidFill>
              <a:latin typeface="Times New Roman" pitchFamily="18" charset="0"/>
              <a:cs typeface="Times New Roman" pitchFamily="18" charset="0"/>
            </a:endParaRPr>
          </a:p>
        </p:txBody>
      </p:sp>
      <p:sp>
        <p:nvSpPr>
          <p:cNvPr id="140" name="Rectangle 32"/>
          <p:cNvSpPr>
            <a:spLocks noChangeArrowheads="1"/>
          </p:cNvSpPr>
          <p:nvPr/>
        </p:nvSpPr>
        <p:spPr bwMode="auto">
          <a:xfrm>
            <a:off x="4724869" y="713788"/>
            <a:ext cx="1078821" cy="430887"/>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1F1A17"/>
                </a:solidFill>
                <a:latin typeface="Times New Roman" pitchFamily="18" charset="0"/>
                <a:cs typeface="Times New Roman" pitchFamily="18" charset="0"/>
              </a:rPr>
              <a:t>Stage 1: </a:t>
            </a:r>
            <a:r>
              <a:rPr kumimoji="0" lang="en-US" sz="1400" b="0" dirty="0" smtClean="0">
                <a:solidFill>
                  <a:srgbClr val="1F1A17"/>
                </a:solidFill>
                <a:latin typeface="Times New Roman" pitchFamily="18" charset="0"/>
                <a:cs typeface="Times New Roman" pitchFamily="18" charset="0"/>
              </a:rPr>
              <a:t/>
            </a:r>
            <a:br>
              <a:rPr kumimoji="0" lang="en-US" sz="1400" b="0" dirty="0" smtClean="0">
                <a:solidFill>
                  <a:srgbClr val="1F1A17"/>
                </a:solidFill>
                <a:latin typeface="Times New Roman" pitchFamily="18" charset="0"/>
                <a:cs typeface="Times New Roman" pitchFamily="18" charset="0"/>
              </a:rPr>
            </a:br>
            <a:r>
              <a:rPr kumimoji="0" lang="en-US" sz="1400" b="0" dirty="0" smtClean="0">
                <a:solidFill>
                  <a:srgbClr val="000000"/>
                </a:solidFill>
                <a:latin typeface="Times New Roman" pitchFamily="18" charset="0"/>
                <a:cs typeface="Times New Roman" pitchFamily="18" charset="0"/>
              </a:rPr>
              <a:t>farmer’s </a:t>
            </a:r>
            <a:r>
              <a:rPr kumimoji="0" lang="en-US" sz="1400" b="0" dirty="0">
                <a:solidFill>
                  <a:srgbClr val="000000"/>
                </a:solidFill>
                <a:latin typeface="Times New Roman" pitchFamily="18" charset="0"/>
                <a:cs typeface="Times New Roman" pitchFamily="18" charset="0"/>
              </a:rPr>
              <a:t>wheat</a:t>
            </a:r>
            <a:endParaRPr kumimoji="0" lang="en-US" sz="1400" b="0" dirty="0">
              <a:solidFill>
                <a:schemeClr val="tx1"/>
              </a:solidFill>
              <a:latin typeface="Times New Roman" pitchFamily="18" charset="0"/>
              <a:cs typeface="Times New Roman" pitchFamily="18" charset="0"/>
            </a:endParaRPr>
          </a:p>
        </p:txBody>
      </p:sp>
      <p:sp>
        <p:nvSpPr>
          <p:cNvPr id="141" name="Rectangle 33"/>
          <p:cNvSpPr>
            <a:spLocks noChangeArrowheads="1"/>
          </p:cNvSpPr>
          <p:nvPr/>
        </p:nvSpPr>
        <p:spPr bwMode="auto">
          <a:xfrm>
            <a:off x="5691656" y="1258300"/>
            <a:ext cx="65" cy="215444"/>
          </a:xfrm>
          <a:prstGeom prst="rect">
            <a:avLst/>
          </a:prstGeom>
          <a:noFill/>
          <a:ln w="9525">
            <a:noFill/>
            <a:miter lim="800000"/>
            <a:headEnd/>
            <a:tailEnd/>
          </a:ln>
        </p:spPr>
        <p:txBody>
          <a:bodyPr wrap="none" lIns="0" tIns="0" rIns="0" bIns="0">
            <a:prstTxWarp prst="textNoShape">
              <a:avLst/>
            </a:prstTxWarp>
            <a:spAutoFit/>
          </a:bodyPr>
          <a:lstStyle/>
          <a:p>
            <a:endParaRPr kumimoji="0" lang="en-US" sz="1400" b="0">
              <a:solidFill>
                <a:schemeClr val="tx1"/>
              </a:solidFill>
              <a:latin typeface="Times New Roman" pitchFamily="18" charset="0"/>
              <a:cs typeface="Times New Roman" pitchFamily="18" charset="0"/>
            </a:endParaRPr>
          </a:p>
        </p:txBody>
      </p:sp>
      <p:sp>
        <p:nvSpPr>
          <p:cNvPr id="142" name="Rectangle 36"/>
          <p:cNvSpPr>
            <a:spLocks noChangeArrowheads="1"/>
          </p:cNvSpPr>
          <p:nvPr/>
        </p:nvSpPr>
        <p:spPr bwMode="auto">
          <a:xfrm>
            <a:off x="4728044" y="1194692"/>
            <a:ext cx="947375" cy="430887"/>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1F1A17"/>
                </a:solidFill>
                <a:latin typeface="Times New Roman" pitchFamily="18" charset="0"/>
                <a:cs typeface="Times New Roman" pitchFamily="18" charset="0"/>
              </a:rPr>
              <a:t>Stage 2:</a:t>
            </a:r>
            <a:r>
              <a:rPr kumimoji="0" lang="en-US" sz="1400" b="0" i="1" dirty="0">
                <a:solidFill>
                  <a:srgbClr val="1F1A17"/>
                </a:solidFill>
                <a:latin typeface="Times New Roman" pitchFamily="18" charset="0"/>
                <a:cs typeface="Times New Roman" pitchFamily="18" charset="0"/>
              </a:rPr>
              <a:t> </a:t>
            </a:r>
            <a:r>
              <a:rPr kumimoji="0" lang="en-US" sz="1400" b="0" i="1" dirty="0" smtClean="0">
                <a:solidFill>
                  <a:srgbClr val="1F1A17"/>
                </a:solidFill>
                <a:latin typeface="Times New Roman" pitchFamily="18" charset="0"/>
                <a:cs typeface="Times New Roman" pitchFamily="18" charset="0"/>
              </a:rPr>
              <a:t/>
            </a:r>
            <a:br>
              <a:rPr kumimoji="0" lang="en-US" sz="1400" b="0" i="1" dirty="0" smtClean="0">
                <a:solidFill>
                  <a:srgbClr val="1F1A17"/>
                </a:solidFill>
                <a:latin typeface="Times New Roman" pitchFamily="18" charset="0"/>
                <a:cs typeface="Times New Roman" pitchFamily="18" charset="0"/>
              </a:rPr>
            </a:br>
            <a:r>
              <a:rPr kumimoji="0" lang="en-US" sz="1400" b="0" dirty="0" smtClean="0">
                <a:solidFill>
                  <a:srgbClr val="000000"/>
                </a:solidFill>
                <a:latin typeface="Times New Roman" pitchFamily="18" charset="0"/>
                <a:cs typeface="Times New Roman" pitchFamily="18" charset="0"/>
              </a:rPr>
              <a:t>miller’s </a:t>
            </a:r>
            <a:r>
              <a:rPr kumimoji="0" lang="en-US" sz="1400" b="0" dirty="0">
                <a:solidFill>
                  <a:srgbClr val="000000"/>
                </a:solidFill>
                <a:latin typeface="Times New Roman" pitchFamily="18" charset="0"/>
                <a:cs typeface="Times New Roman" pitchFamily="18" charset="0"/>
              </a:rPr>
              <a:t>flour</a:t>
            </a:r>
            <a:endParaRPr kumimoji="0" lang="en-US" sz="1400" b="0" i="1" dirty="0">
              <a:solidFill>
                <a:schemeClr val="tx1"/>
              </a:solidFill>
              <a:latin typeface="Times New Roman" pitchFamily="18" charset="0"/>
              <a:cs typeface="Times New Roman" pitchFamily="18" charset="0"/>
            </a:endParaRPr>
          </a:p>
        </p:txBody>
      </p:sp>
      <p:grpSp>
        <p:nvGrpSpPr>
          <p:cNvPr id="143" name="Group 104"/>
          <p:cNvGrpSpPr>
            <a:grpSpLocks/>
          </p:cNvGrpSpPr>
          <p:nvPr/>
        </p:nvGrpSpPr>
        <p:grpSpPr bwMode="auto">
          <a:xfrm>
            <a:off x="4715343" y="1699486"/>
            <a:ext cx="982661" cy="577851"/>
            <a:chOff x="1144" y="3151"/>
            <a:chExt cx="619" cy="364"/>
          </a:xfrm>
        </p:grpSpPr>
        <p:sp>
          <p:nvSpPr>
            <p:cNvPr id="144" name="Rectangle 40"/>
            <p:cNvSpPr>
              <a:spLocks noChangeArrowheads="1"/>
            </p:cNvSpPr>
            <p:nvPr/>
          </p:nvSpPr>
          <p:spPr bwMode="auto">
            <a:xfrm>
              <a:off x="1152" y="3151"/>
              <a:ext cx="611" cy="271"/>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1F1A17"/>
                  </a:solidFill>
                  <a:latin typeface="Times New Roman" pitchFamily="18" charset="0"/>
                  <a:cs typeface="Times New Roman" pitchFamily="18" charset="0"/>
                </a:rPr>
                <a:t>Stage 3:</a:t>
              </a:r>
              <a:r>
                <a:rPr kumimoji="0" lang="en-US" sz="1400" b="0" i="1" dirty="0">
                  <a:solidFill>
                    <a:srgbClr val="1F1A17"/>
                  </a:solidFill>
                  <a:latin typeface="Times New Roman" pitchFamily="18" charset="0"/>
                  <a:cs typeface="Times New Roman" pitchFamily="18" charset="0"/>
                </a:rPr>
                <a:t> </a:t>
              </a:r>
              <a:r>
                <a:rPr kumimoji="0" lang="en-US" sz="1400" b="0" i="1" dirty="0" smtClean="0">
                  <a:solidFill>
                    <a:srgbClr val="1F1A17"/>
                  </a:solidFill>
                  <a:latin typeface="Times New Roman" pitchFamily="18" charset="0"/>
                  <a:cs typeface="Times New Roman" pitchFamily="18" charset="0"/>
                </a:rPr>
                <a:t/>
              </a:r>
              <a:br>
                <a:rPr kumimoji="0" lang="en-US" sz="1400" b="0" i="1" dirty="0" smtClean="0">
                  <a:solidFill>
                    <a:srgbClr val="1F1A17"/>
                  </a:solidFill>
                  <a:latin typeface="Times New Roman" pitchFamily="18" charset="0"/>
                  <a:cs typeface="Times New Roman" pitchFamily="18" charset="0"/>
                </a:rPr>
              </a:br>
              <a:r>
                <a:rPr kumimoji="0" lang="en-US" sz="1400" b="0" dirty="0" smtClean="0">
                  <a:solidFill>
                    <a:srgbClr val="000000"/>
                  </a:solidFill>
                  <a:latin typeface="Times New Roman" pitchFamily="18" charset="0"/>
                  <a:cs typeface="Times New Roman" pitchFamily="18" charset="0"/>
                </a:rPr>
                <a:t>baker’s </a:t>
              </a:r>
              <a:r>
                <a:rPr kumimoji="0" lang="en-US" sz="1400" b="0" dirty="0">
                  <a:solidFill>
                    <a:srgbClr val="000000"/>
                  </a:solidFill>
                  <a:latin typeface="Times New Roman" pitchFamily="18" charset="0"/>
                  <a:cs typeface="Times New Roman" pitchFamily="18" charset="0"/>
                </a:rPr>
                <a:t>bread</a:t>
              </a:r>
            </a:p>
          </p:txBody>
        </p:sp>
        <p:sp>
          <p:nvSpPr>
            <p:cNvPr id="145" name="Rectangle 42"/>
            <p:cNvSpPr>
              <a:spLocks noChangeArrowheads="1"/>
            </p:cNvSpPr>
            <p:nvPr/>
          </p:nvSpPr>
          <p:spPr bwMode="auto">
            <a:xfrm>
              <a:off x="1144" y="3406"/>
              <a:ext cx="482" cy="109"/>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200" b="0" i="1" dirty="0">
                  <a:solidFill>
                    <a:srgbClr val="000000"/>
                  </a:solidFill>
                  <a:latin typeface="Times New Roman" pitchFamily="18" charset="0"/>
                  <a:cs typeface="Times New Roman" pitchFamily="18" charset="0"/>
                </a:rPr>
                <a:t>(wholesale)</a:t>
              </a:r>
              <a:r>
                <a:rPr kumimoji="0" lang="en-US" sz="1400" b="0" dirty="0">
                  <a:solidFill>
                    <a:srgbClr val="000000"/>
                  </a:solidFill>
                  <a:latin typeface="Times New Roman" pitchFamily="18" charset="0"/>
                  <a:cs typeface="Times New Roman" pitchFamily="18" charset="0"/>
                </a:rPr>
                <a:t> </a:t>
              </a:r>
            </a:p>
          </p:txBody>
        </p:sp>
      </p:grpSp>
      <p:grpSp>
        <p:nvGrpSpPr>
          <p:cNvPr id="146" name="Group 103"/>
          <p:cNvGrpSpPr>
            <a:grpSpLocks/>
          </p:cNvGrpSpPr>
          <p:nvPr/>
        </p:nvGrpSpPr>
        <p:grpSpPr bwMode="auto">
          <a:xfrm>
            <a:off x="4731220" y="2298118"/>
            <a:ext cx="1074738" cy="582613"/>
            <a:chOff x="1154" y="3453"/>
            <a:chExt cx="677" cy="367"/>
          </a:xfrm>
        </p:grpSpPr>
        <p:sp>
          <p:nvSpPr>
            <p:cNvPr id="147" name="Rectangle 46"/>
            <p:cNvSpPr>
              <a:spLocks noChangeArrowheads="1"/>
            </p:cNvSpPr>
            <p:nvPr/>
          </p:nvSpPr>
          <p:spPr bwMode="auto">
            <a:xfrm>
              <a:off x="1154" y="3453"/>
              <a:ext cx="677" cy="271"/>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1F1A17"/>
                  </a:solidFill>
                  <a:latin typeface="Times New Roman" pitchFamily="18" charset="0"/>
                  <a:cs typeface="Times New Roman" pitchFamily="18" charset="0"/>
                </a:rPr>
                <a:t>Stage 4:</a:t>
              </a:r>
              <a:r>
                <a:rPr kumimoji="0" lang="en-US" sz="1400" b="0" i="1" dirty="0">
                  <a:solidFill>
                    <a:srgbClr val="1F1A17"/>
                  </a:solidFill>
                  <a:latin typeface="Times New Roman" pitchFamily="18" charset="0"/>
                  <a:cs typeface="Times New Roman" pitchFamily="18" charset="0"/>
                </a:rPr>
                <a:t> </a:t>
              </a:r>
              <a:r>
                <a:rPr lang="en-US" sz="1400" i="1" dirty="0">
                  <a:solidFill>
                    <a:srgbClr val="1F1A17"/>
                  </a:solidFill>
                  <a:latin typeface="Times New Roman" pitchFamily="18" charset="0"/>
                  <a:cs typeface="Times New Roman" pitchFamily="18" charset="0"/>
                </a:rPr>
                <a:t/>
              </a:r>
              <a:br>
                <a:rPr lang="en-US" sz="1400" i="1" dirty="0">
                  <a:solidFill>
                    <a:srgbClr val="1F1A17"/>
                  </a:solidFill>
                  <a:latin typeface="Times New Roman" pitchFamily="18" charset="0"/>
                  <a:cs typeface="Times New Roman" pitchFamily="18" charset="0"/>
                </a:rPr>
              </a:br>
              <a:r>
                <a:rPr kumimoji="0" lang="en-US" sz="1400" b="0" dirty="0" smtClean="0">
                  <a:solidFill>
                    <a:srgbClr val="000000"/>
                  </a:solidFill>
                  <a:latin typeface="Times New Roman" pitchFamily="18" charset="0"/>
                  <a:cs typeface="Times New Roman" pitchFamily="18" charset="0"/>
                </a:rPr>
                <a:t>grocer’s </a:t>
              </a:r>
              <a:r>
                <a:rPr kumimoji="0" lang="en-US" sz="1400" b="0" dirty="0">
                  <a:solidFill>
                    <a:srgbClr val="000000"/>
                  </a:solidFill>
                  <a:latin typeface="Times New Roman" pitchFamily="18" charset="0"/>
                  <a:cs typeface="Times New Roman" pitchFamily="18" charset="0"/>
                </a:rPr>
                <a:t>bread </a:t>
              </a:r>
              <a:endParaRPr kumimoji="0" lang="en-US" sz="1400" b="0" i="1" dirty="0">
                <a:solidFill>
                  <a:schemeClr val="tx1"/>
                </a:solidFill>
                <a:latin typeface="Times New Roman" pitchFamily="18" charset="0"/>
                <a:cs typeface="Times New Roman" pitchFamily="18" charset="0"/>
              </a:endParaRPr>
            </a:p>
          </p:txBody>
        </p:sp>
        <p:sp>
          <p:nvSpPr>
            <p:cNvPr id="148" name="Rectangle 49"/>
            <p:cNvSpPr>
              <a:spLocks noChangeArrowheads="1"/>
            </p:cNvSpPr>
            <p:nvPr/>
          </p:nvSpPr>
          <p:spPr bwMode="auto">
            <a:xfrm>
              <a:off x="1160" y="3704"/>
              <a:ext cx="272" cy="11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a:solidFill>
                    <a:srgbClr val="000000"/>
                  </a:solidFill>
                  <a:latin typeface="Times New Roman" pitchFamily="18" charset="0"/>
                  <a:cs typeface="Times New Roman" pitchFamily="18" charset="0"/>
                </a:rPr>
                <a:t>(retail)</a:t>
              </a:r>
              <a:endParaRPr kumimoji="0" lang="en-US" sz="1200" b="0" i="1" dirty="0">
                <a:solidFill>
                  <a:schemeClr val="tx1"/>
                </a:solidFill>
                <a:latin typeface="Times New Roman" pitchFamily="18" charset="0"/>
                <a:cs typeface="Times New Roman" pitchFamily="18" charset="0"/>
              </a:endParaRPr>
            </a:p>
          </p:txBody>
        </p:sp>
      </p:grpSp>
      <p:grpSp>
        <p:nvGrpSpPr>
          <p:cNvPr id="149" name="Group 62"/>
          <p:cNvGrpSpPr>
            <a:grpSpLocks/>
          </p:cNvGrpSpPr>
          <p:nvPr/>
        </p:nvGrpSpPr>
        <p:grpSpPr bwMode="auto">
          <a:xfrm>
            <a:off x="6432128" y="723313"/>
            <a:ext cx="493712" cy="460375"/>
            <a:chOff x="2435" y="1713"/>
            <a:chExt cx="311" cy="290"/>
          </a:xfrm>
        </p:grpSpPr>
        <p:sp>
          <p:nvSpPr>
            <p:cNvPr id="150" name="Freeform 63"/>
            <p:cNvSpPr>
              <a:spLocks/>
            </p:cNvSpPr>
            <p:nvPr/>
          </p:nvSpPr>
          <p:spPr bwMode="auto">
            <a:xfrm>
              <a:off x="2435" y="1713"/>
              <a:ext cx="311" cy="151"/>
            </a:xfrm>
            <a:custGeom>
              <a:avLst/>
              <a:gdLst>
                <a:gd name="T0" fmla="*/ 0 w 933"/>
                <a:gd name="T1" fmla="*/ 0 h 652"/>
                <a:gd name="T2" fmla="*/ 933 w 933"/>
                <a:gd name="T3" fmla="*/ 0 h 652"/>
                <a:gd name="T4" fmla="*/ 933 w 933"/>
                <a:gd name="T5" fmla="*/ 652 h 652"/>
                <a:gd name="T6" fmla="*/ 0 w 933"/>
                <a:gd name="T7" fmla="*/ 652 h 652"/>
                <a:gd name="T8" fmla="*/ 0 w 933"/>
                <a:gd name="T9" fmla="*/ 0 h 652"/>
                <a:gd name="T10" fmla="*/ 0 w 933"/>
                <a:gd name="T11" fmla="*/ 0 h 652"/>
                <a:gd name="T12" fmla="*/ 0 60000 65536"/>
                <a:gd name="T13" fmla="*/ 0 60000 65536"/>
                <a:gd name="T14" fmla="*/ 0 60000 65536"/>
                <a:gd name="T15" fmla="*/ 0 60000 65536"/>
                <a:gd name="T16" fmla="*/ 0 60000 65536"/>
                <a:gd name="T17" fmla="*/ 0 60000 65536"/>
                <a:gd name="T18" fmla="*/ 0 w 933"/>
                <a:gd name="T19" fmla="*/ 0 h 652"/>
                <a:gd name="T20" fmla="*/ 933 w 933"/>
                <a:gd name="T21" fmla="*/ 652 h 652"/>
              </a:gdLst>
              <a:ahLst/>
              <a:cxnLst>
                <a:cxn ang="T12">
                  <a:pos x="T0" y="T1"/>
                </a:cxn>
                <a:cxn ang="T13">
                  <a:pos x="T2" y="T3"/>
                </a:cxn>
                <a:cxn ang="T14">
                  <a:pos x="T4" y="T5"/>
                </a:cxn>
                <a:cxn ang="T15">
                  <a:pos x="T6" y="T7"/>
                </a:cxn>
                <a:cxn ang="T16">
                  <a:pos x="T8" y="T9"/>
                </a:cxn>
                <a:cxn ang="T17">
                  <a:pos x="T10" y="T11"/>
                </a:cxn>
              </a:cxnLst>
              <a:rect l="T18" t="T19" r="T20" b="T21"/>
              <a:pathLst>
                <a:path w="933" h="652">
                  <a:moveTo>
                    <a:pt x="0" y="0"/>
                  </a:moveTo>
                  <a:lnTo>
                    <a:pt x="933" y="0"/>
                  </a:lnTo>
                  <a:lnTo>
                    <a:pt x="933" y="652"/>
                  </a:lnTo>
                  <a:lnTo>
                    <a:pt x="0" y="652"/>
                  </a:lnTo>
                  <a:lnTo>
                    <a:pt x="0" y="0"/>
                  </a:lnTo>
                  <a:close/>
                </a:path>
              </a:pathLst>
            </a:custGeom>
            <a:solidFill>
              <a:srgbClr val="6F93DB"/>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1" name="Rectangle 64"/>
            <p:cNvSpPr>
              <a:spLocks noChangeArrowheads="1"/>
            </p:cNvSpPr>
            <p:nvPr/>
          </p:nvSpPr>
          <p:spPr bwMode="auto">
            <a:xfrm>
              <a:off x="2504" y="1867"/>
              <a:ext cx="226" cy="13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dirty="0">
                  <a:solidFill>
                    <a:srgbClr val="000000"/>
                  </a:solidFill>
                  <a:latin typeface="Times New Roman" pitchFamily="18" charset="0"/>
                  <a:cs typeface="Times New Roman" pitchFamily="18" charset="0"/>
                </a:rPr>
                <a:t>$.30 </a:t>
              </a:r>
              <a:endParaRPr kumimoji="0" lang="en-US" sz="1400" b="0" dirty="0">
                <a:solidFill>
                  <a:schemeClr val="tx1"/>
                </a:solidFill>
                <a:latin typeface="Times New Roman" pitchFamily="18" charset="0"/>
                <a:cs typeface="Times New Roman" pitchFamily="18" charset="0"/>
              </a:endParaRPr>
            </a:p>
          </p:txBody>
        </p:sp>
      </p:grpSp>
      <p:grpSp>
        <p:nvGrpSpPr>
          <p:cNvPr id="152" name="Group 65"/>
          <p:cNvGrpSpPr>
            <a:grpSpLocks/>
          </p:cNvGrpSpPr>
          <p:nvPr/>
        </p:nvGrpSpPr>
        <p:grpSpPr bwMode="auto">
          <a:xfrm>
            <a:off x="6921078" y="1269413"/>
            <a:ext cx="579437" cy="463550"/>
            <a:chOff x="2743" y="1997"/>
            <a:chExt cx="365" cy="292"/>
          </a:xfrm>
        </p:grpSpPr>
        <p:sp>
          <p:nvSpPr>
            <p:cNvPr id="153" name="Freeform 66"/>
            <p:cNvSpPr>
              <a:spLocks/>
            </p:cNvSpPr>
            <p:nvPr/>
          </p:nvSpPr>
          <p:spPr bwMode="auto">
            <a:xfrm>
              <a:off x="2743" y="1997"/>
              <a:ext cx="365" cy="152"/>
            </a:xfrm>
            <a:custGeom>
              <a:avLst/>
              <a:gdLst>
                <a:gd name="T0" fmla="*/ 0 w 1096"/>
                <a:gd name="T1" fmla="*/ 0 h 653"/>
                <a:gd name="T2" fmla="*/ 1096 w 1096"/>
                <a:gd name="T3" fmla="*/ 0 h 653"/>
                <a:gd name="T4" fmla="*/ 1096 w 1096"/>
                <a:gd name="T5" fmla="*/ 653 h 653"/>
                <a:gd name="T6" fmla="*/ 0 w 1096"/>
                <a:gd name="T7" fmla="*/ 653 h 653"/>
                <a:gd name="T8" fmla="*/ 0 w 1096"/>
                <a:gd name="T9" fmla="*/ 0 h 653"/>
                <a:gd name="T10" fmla="*/ 0 w 1096"/>
                <a:gd name="T11" fmla="*/ 0 h 653"/>
                <a:gd name="T12" fmla="*/ 0 60000 65536"/>
                <a:gd name="T13" fmla="*/ 0 60000 65536"/>
                <a:gd name="T14" fmla="*/ 0 60000 65536"/>
                <a:gd name="T15" fmla="*/ 0 60000 65536"/>
                <a:gd name="T16" fmla="*/ 0 60000 65536"/>
                <a:gd name="T17" fmla="*/ 0 60000 65536"/>
                <a:gd name="T18" fmla="*/ 0 w 1096"/>
                <a:gd name="T19" fmla="*/ 0 h 653"/>
                <a:gd name="T20" fmla="*/ 1096 w 1096"/>
                <a:gd name="T21" fmla="*/ 653 h 653"/>
              </a:gdLst>
              <a:ahLst/>
              <a:cxnLst>
                <a:cxn ang="T12">
                  <a:pos x="T0" y="T1"/>
                </a:cxn>
                <a:cxn ang="T13">
                  <a:pos x="T2" y="T3"/>
                </a:cxn>
                <a:cxn ang="T14">
                  <a:pos x="T4" y="T5"/>
                </a:cxn>
                <a:cxn ang="T15">
                  <a:pos x="T6" y="T7"/>
                </a:cxn>
                <a:cxn ang="T16">
                  <a:pos x="T8" y="T9"/>
                </a:cxn>
                <a:cxn ang="T17">
                  <a:pos x="T10" y="T11"/>
                </a:cxn>
              </a:cxnLst>
              <a:rect l="T18" t="T19" r="T20" b="T21"/>
              <a:pathLst>
                <a:path w="1096" h="653">
                  <a:moveTo>
                    <a:pt x="0" y="0"/>
                  </a:moveTo>
                  <a:lnTo>
                    <a:pt x="1096" y="0"/>
                  </a:lnTo>
                  <a:lnTo>
                    <a:pt x="1096" y="653"/>
                  </a:lnTo>
                  <a:lnTo>
                    <a:pt x="0" y="653"/>
                  </a:lnTo>
                  <a:lnTo>
                    <a:pt x="0" y="0"/>
                  </a:lnTo>
                  <a:close/>
                </a:path>
              </a:pathLst>
            </a:custGeom>
            <a:solidFill>
              <a:srgbClr val="8FD26E"/>
            </a:solid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4" name="Rectangle 67"/>
            <p:cNvSpPr>
              <a:spLocks noChangeArrowheads="1"/>
            </p:cNvSpPr>
            <p:nvPr/>
          </p:nvSpPr>
          <p:spPr bwMode="auto">
            <a:xfrm>
              <a:off x="2840" y="2153"/>
              <a:ext cx="226" cy="13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a:solidFill>
                    <a:srgbClr val="000000"/>
                  </a:solidFill>
                  <a:latin typeface="Times New Roman" pitchFamily="18" charset="0"/>
                  <a:cs typeface="Times New Roman" pitchFamily="18" charset="0"/>
                </a:rPr>
                <a:t>$.65 </a:t>
              </a:r>
              <a:endParaRPr kumimoji="0" lang="en-US" sz="1400" b="0">
                <a:solidFill>
                  <a:schemeClr val="tx1"/>
                </a:solidFill>
                <a:latin typeface="Times New Roman" pitchFamily="18" charset="0"/>
                <a:cs typeface="Times New Roman" pitchFamily="18" charset="0"/>
              </a:endParaRPr>
            </a:p>
          </p:txBody>
        </p:sp>
      </p:grpSp>
      <p:grpSp>
        <p:nvGrpSpPr>
          <p:cNvPr id="155" name="Group 68"/>
          <p:cNvGrpSpPr>
            <a:grpSpLocks/>
          </p:cNvGrpSpPr>
          <p:nvPr/>
        </p:nvGrpSpPr>
        <p:grpSpPr bwMode="auto">
          <a:xfrm>
            <a:off x="7500515" y="1799638"/>
            <a:ext cx="442913" cy="463550"/>
            <a:chOff x="3108" y="2296"/>
            <a:chExt cx="279" cy="292"/>
          </a:xfrm>
        </p:grpSpPr>
        <p:sp>
          <p:nvSpPr>
            <p:cNvPr id="156" name="Freeform 69"/>
            <p:cNvSpPr>
              <a:spLocks/>
            </p:cNvSpPr>
            <p:nvPr/>
          </p:nvSpPr>
          <p:spPr bwMode="auto">
            <a:xfrm>
              <a:off x="3108" y="2296"/>
              <a:ext cx="262" cy="152"/>
            </a:xfrm>
            <a:custGeom>
              <a:avLst/>
              <a:gdLst>
                <a:gd name="T0" fmla="*/ 0 w 786"/>
                <a:gd name="T1" fmla="*/ 0 h 652"/>
                <a:gd name="T2" fmla="*/ 786 w 786"/>
                <a:gd name="T3" fmla="*/ 0 h 652"/>
                <a:gd name="T4" fmla="*/ 786 w 786"/>
                <a:gd name="T5" fmla="*/ 652 h 652"/>
                <a:gd name="T6" fmla="*/ 0 w 786"/>
                <a:gd name="T7" fmla="*/ 652 h 652"/>
                <a:gd name="T8" fmla="*/ 0 w 786"/>
                <a:gd name="T9" fmla="*/ 0 h 652"/>
                <a:gd name="T10" fmla="*/ 0 w 786"/>
                <a:gd name="T11" fmla="*/ 0 h 652"/>
                <a:gd name="T12" fmla="*/ 0 60000 65536"/>
                <a:gd name="T13" fmla="*/ 0 60000 65536"/>
                <a:gd name="T14" fmla="*/ 0 60000 65536"/>
                <a:gd name="T15" fmla="*/ 0 60000 65536"/>
                <a:gd name="T16" fmla="*/ 0 60000 65536"/>
                <a:gd name="T17" fmla="*/ 0 60000 65536"/>
                <a:gd name="T18" fmla="*/ 0 w 786"/>
                <a:gd name="T19" fmla="*/ 0 h 652"/>
                <a:gd name="T20" fmla="*/ 786 w 786"/>
                <a:gd name="T21" fmla="*/ 652 h 652"/>
              </a:gdLst>
              <a:ahLst/>
              <a:cxnLst>
                <a:cxn ang="T12">
                  <a:pos x="T0" y="T1"/>
                </a:cxn>
                <a:cxn ang="T13">
                  <a:pos x="T2" y="T3"/>
                </a:cxn>
                <a:cxn ang="T14">
                  <a:pos x="T4" y="T5"/>
                </a:cxn>
                <a:cxn ang="T15">
                  <a:pos x="T6" y="T7"/>
                </a:cxn>
                <a:cxn ang="T16">
                  <a:pos x="T8" y="T9"/>
                </a:cxn>
                <a:cxn ang="T17">
                  <a:pos x="T10" y="T11"/>
                </a:cxn>
              </a:cxnLst>
              <a:rect l="T18" t="T19" r="T20" b="T21"/>
              <a:pathLst>
                <a:path w="786" h="652">
                  <a:moveTo>
                    <a:pt x="0" y="0"/>
                  </a:moveTo>
                  <a:lnTo>
                    <a:pt x="786" y="0"/>
                  </a:lnTo>
                  <a:lnTo>
                    <a:pt x="786" y="652"/>
                  </a:lnTo>
                  <a:lnTo>
                    <a:pt x="0" y="652"/>
                  </a:lnTo>
                  <a:lnTo>
                    <a:pt x="0" y="0"/>
                  </a:lnTo>
                  <a:close/>
                </a:path>
              </a:pathLst>
            </a:custGeom>
            <a:solidFill>
              <a:srgbClr val="E9A7AC"/>
            </a:solid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7" name="Rectangle 70"/>
            <p:cNvSpPr>
              <a:spLocks noChangeArrowheads="1"/>
            </p:cNvSpPr>
            <p:nvPr/>
          </p:nvSpPr>
          <p:spPr bwMode="auto">
            <a:xfrm>
              <a:off x="3161" y="2452"/>
              <a:ext cx="226" cy="13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a:solidFill>
                    <a:srgbClr val="000000"/>
                  </a:solidFill>
                  <a:latin typeface="Times New Roman" pitchFamily="18" charset="0"/>
                  <a:cs typeface="Times New Roman" pitchFamily="18" charset="0"/>
                </a:rPr>
                <a:t>$.90 </a:t>
              </a:r>
              <a:endParaRPr kumimoji="0" lang="en-US" sz="1400" b="0">
                <a:solidFill>
                  <a:schemeClr val="tx1"/>
                </a:solidFill>
                <a:latin typeface="Times New Roman" pitchFamily="18" charset="0"/>
                <a:cs typeface="Times New Roman" pitchFamily="18" charset="0"/>
              </a:endParaRPr>
            </a:p>
          </p:txBody>
        </p:sp>
      </p:grpSp>
      <p:grpSp>
        <p:nvGrpSpPr>
          <p:cNvPr id="158" name="Group 71"/>
          <p:cNvGrpSpPr>
            <a:grpSpLocks/>
          </p:cNvGrpSpPr>
          <p:nvPr/>
        </p:nvGrpSpPr>
        <p:grpSpPr bwMode="auto">
          <a:xfrm>
            <a:off x="7906930" y="2315575"/>
            <a:ext cx="179388" cy="469900"/>
            <a:chOff x="3364" y="2601"/>
            <a:chExt cx="113" cy="296"/>
          </a:xfrm>
        </p:grpSpPr>
        <p:sp>
          <p:nvSpPr>
            <p:cNvPr id="159" name="Freeform 72"/>
            <p:cNvSpPr>
              <a:spLocks/>
            </p:cNvSpPr>
            <p:nvPr/>
          </p:nvSpPr>
          <p:spPr bwMode="auto">
            <a:xfrm>
              <a:off x="3370" y="2601"/>
              <a:ext cx="102" cy="152"/>
            </a:xfrm>
            <a:custGeom>
              <a:avLst/>
              <a:gdLst>
                <a:gd name="T0" fmla="*/ 0 w 306"/>
                <a:gd name="T1" fmla="*/ 0 h 653"/>
                <a:gd name="T2" fmla="*/ 306 w 306"/>
                <a:gd name="T3" fmla="*/ 0 h 653"/>
                <a:gd name="T4" fmla="*/ 306 w 306"/>
                <a:gd name="T5" fmla="*/ 653 h 653"/>
                <a:gd name="T6" fmla="*/ 0 w 306"/>
                <a:gd name="T7" fmla="*/ 653 h 653"/>
                <a:gd name="T8" fmla="*/ 0 w 306"/>
                <a:gd name="T9" fmla="*/ 0 h 653"/>
                <a:gd name="T10" fmla="*/ 0 w 306"/>
                <a:gd name="T11" fmla="*/ 0 h 653"/>
                <a:gd name="T12" fmla="*/ 0 60000 65536"/>
                <a:gd name="T13" fmla="*/ 0 60000 65536"/>
                <a:gd name="T14" fmla="*/ 0 60000 65536"/>
                <a:gd name="T15" fmla="*/ 0 60000 65536"/>
                <a:gd name="T16" fmla="*/ 0 60000 65536"/>
                <a:gd name="T17" fmla="*/ 0 60000 65536"/>
                <a:gd name="T18" fmla="*/ 0 w 306"/>
                <a:gd name="T19" fmla="*/ 0 h 653"/>
                <a:gd name="T20" fmla="*/ 306 w 306"/>
                <a:gd name="T21" fmla="*/ 653 h 653"/>
              </a:gdLst>
              <a:ahLst/>
              <a:cxnLst>
                <a:cxn ang="T12">
                  <a:pos x="T0" y="T1"/>
                </a:cxn>
                <a:cxn ang="T13">
                  <a:pos x="T2" y="T3"/>
                </a:cxn>
                <a:cxn ang="T14">
                  <a:pos x="T4" y="T5"/>
                </a:cxn>
                <a:cxn ang="T15">
                  <a:pos x="T6" y="T7"/>
                </a:cxn>
                <a:cxn ang="T16">
                  <a:pos x="T8" y="T9"/>
                </a:cxn>
                <a:cxn ang="T17">
                  <a:pos x="T10" y="T11"/>
                </a:cxn>
              </a:cxnLst>
              <a:rect l="T18" t="T19" r="T20" b="T21"/>
              <a:pathLst>
                <a:path w="306" h="653">
                  <a:moveTo>
                    <a:pt x="0" y="0"/>
                  </a:moveTo>
                  <a:lnTo>
                    <a:pt x="306" y="0"/>
                  </a:lnTo>
                  <a:lnTo>
                    <a:pt x="306" y="653"/>
                  </a:lnTo>
                  <a:lnTo>
                    <a:pt x="0" y="653"/>
                  </a:lnTo>
                  <a:lnTo>
                    <a:pt x="0" y="0"/>
                  </a:lnTo>
                  <a:close/>
                </a:path>
              </a:pathLst>
            </a:custGeom>
            <a:solidFill>
              <a:srgbClr val="CCCCCC"/>
            </a:solid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0" name="Rectangle 73"/>
            <p:cNvSpPr>
              <a:spLocks noChangeArrowheads="1"/>
            </p:cNvSpPr>
            <p:nvPr/>
          </p:nvSpPr>
          <p:spPr bwMode="auto">
            <a:xfrm>
              <a:off x="3364" y="2761"/>
              <a:ext cx="113"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a:t>
              </a:r>
              <a:endParaRPr kumimoji="0" lang="en-US" sz="1400" b="0">
                <a:solidFill>
                  <a:schemeClr val="tx1"/>
                </a:solidFill>
                <a:latin typeface="Times New Roman" pitchFamily="18" charset="0"/>
                <a:cs typeface="Times New Roman" pitchFamily="18" charset="0"/>
              </a:endParaRPr>
            </a:p>
          </p:txBody>
        </p:sp>
      </p:grpSp>
      <p:grpSp>
        <p:nvGrpSpPr>
          <p:cNvPr id="161" name="Group 113"/>
          <p:cNvGrpSpPr>
            <a:grpSpLocks/>
          </p:cNvGrpSpPr>
          <p:nvPr/>
        </p:nvGrpSpPr>
        <p:grpSpPr bwMode="auto">
          <a:xfrm>
            <a:off x="6086050" y="2812471"/>
            <a:ext cx="2484438" cy="382588"/>
            <a:chOff x="2240" y="3795"/>
            <a:chExt cx="1565" cy="241"/>
          </a:xfrm>
        </p:grpSpPr>
        <p:sp>
          <p:nvSpPr>
            <p:cNvPr id="162" name="Rectangle 29"/>
            <p:cNvSpPr>
              <a:spLocks noChangeArrowheads="1"/>
            </p:cNvSpPr>
            <p:nvPr/>
          </p:nvSpPr>
          <p:spPr bwMode="auto">
            <a:xfrm>
              <a:off x="2240" y="3941"/>
              <a:ext cx="1565" cy="95"/>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1" i="1" dirty="0">
                  <a:solidFill>
                    <a:srgbClr val="000000"/>
                  </a:solidFill>
                  <a:latin typeface="Times New Roman" pitchFamily="18" charset="0"/>
                  <a:cs typeface="Times New Roman" pitchFamily="18" charset="0"/>
                </a:rPr>
                <a:t>Total consumer expenditure</a:t>
              </a:r>
              <a:r>
                <a:rPr kumimoji="0" lang="en-US" sz="1400" b="0" dirty="0">
                  <a:solidFill>
                    <a:srgbClr val="000000"/>
                  </a:solidFill>
                  <a:latin typeface="Times New Roman" pitchFamily="18" charset="0"/>
                  <a:cs typeface="Times New Roman" pitchFamily="18" charset="0"/>
                </a:rPr>
                <a:t> = $1 </a:t>
              </a:r>
            </a:p>
          </p:txBody>
        </p:sp>
        <p:sp>
          <p:nvSpPr>
            <p:cNvPr id="163" name="AutoShape 105"/>
            <p:cNvSpPr>
              <a:spLocks/>
            </p:cNvSpPr>
            <p:nvPr/>
          </p:nvSpPr>
          <p:spPr bwMode="auto">
            <a:xfrm rot="-5400000">
              <a:off x="2931" y="3325"/>
              <a:ext cx="116" cy="1056"/>
            </a:xfrm>
            <a:prstGeom prst="leftBrace">
              <a:avLst>
                <a:gd name="adj1" fmla="val 75862"/>
                <a:gd name="adj2" fmla="val 50000"/>
              </a:avLst>
            </a:prstGeom>
            <a:noFill/>
            <a:ln w="1905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sp>
        <p:nvSpPr>
          <p:cNvPr id="164" name="Rectangle 3"/>
          <p:cNvSpPr>
            <a:spLocks noChangeArrowheads="1"/>
          </p:cNvSpPr>
          <p:nvPr/>
        </p:nvSpPr>
        <p:spPr bwMode="auto">
          <a:xfrm>
            <a:off x="4652963" y="3744858"/>
            <a:ext cx="1905000" cy="172355"/>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1400" b="0" i="1" dirty="0">
                <a:solidFill>
                  <a:srgbClr val="000000"/>
                </a:solidFill>
                <a:latin typeface="Times New Roman" pitchFamily="18" charset="0"/>
                <a:cs typeface="Times New Roman" pitchFamily="18" charset="0"/>
              </a:rPr>
              <a:t>Stage of production</a:t>
            </a:r>
            <a:endParaRPr kumimoji="0" lang="en-US" sz="1400" b="0" i="1" dirty="0">
              <a:solidFill>
                <a:schemeClr val="tx1"/>
              </a:solidFill>
              <a:latin typeface="Times New Roman" pitchFamily="18" charset="0"/>
              <a:cs typeface="Times New Roman" pitchFamily="18" charset="0"/>
            </a:endParaRPr>
          </a:p>
        </p:txBody>
      </p:sp>
      <p:sp>
        <p:nvSpPr>
          <p:cNvPr id="165" name="Rectangle 5"/>
          <p:cNvSpPr>
            <a:spLocks noChangeArrowheads="1"/>
          </p:cNvSpPr>
          <p:nvPr/>
        </p:nvSpPr>
        <p:spPr bwMode="auto">
          <a:xfrm>
            <a:off x="6338574" y="3548062"/>
            <a:ext cx="202074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a:solidFill>
                  <a:srgbClr val="000000"/>
                </a:solidFill>
                <a:latin typeface="Times New Roman" pitchFamily="18" charset="0"/>
                <a:cs typeface="Times New Roman" pitchFamily="18" charset="0"/>
              </a:rPr>
              <a:t>Value added to the product </a:t>
            </a:r>
            <a:endParaRPr kumimoji="0" lang="en-US" sz="1400" b="1" i="1" dirty="0">
              <a:solidFill>
                <a:schemeClr val="tx1"/>
              </a:solidFill>
              <a:latin typeface="Times New Roman" pitchFamily="18" charset="0"/>
              <a:cs typeface="Times New Roman" pitchFamily="18" charset="0"/>
            </a:endParaRPr>
          </a:p>
        </p:txBody>
      </p:sp>
      <p:sp>
        <p:nvSpPr>
          <p:cNvPr id="166" name="Rectangle 7"/>
          <p:cNvSpPr>
            <a:spLocks noChangeArrowheads="1"/>
          </p:cNvSpPr>
          <p:nvPr/>
        </p:nvSpPr>
        <p:spPr bwMode="auto">
          <a:xfrm>
            <a:off x="6359131" y="3735333"/>
            <a:ext cx="1485087"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a:solidFill>
                  <a:srgbClr val="000000"/>
                </a:solidFill>
                <a:latin typeface="Times New Roman" pitchFamily="18" charset="0"/>
                <a:cs typeface="Times New Roman" pitchFamily="18" charset="0"/>
              </a:rPr>
              <a:t>(equals income created)</a:t>
            </a:r>
            <a:endParaRPr kumimoji="0" lang="en-US" sz="1200" b="0" i="1">
              <a:solidFill>
                <a:schemeClr val="tx1"/>
              </a:solidFill>
              <a:latin typeface="Times New Roman" pitchFamily="18" charset="0"/>
              <a:cs typeface="Times New Roman" pitchFamily="18" charset="0"/>
            </a:endParaRPr>
          </a:p>
        </p:txBody>
      </p:sp>
      <p:sp>
        <p:nvSpPr>
          <p:cNvPr id="167" name="Line 15"/>
          <p:cNvSpPr>
            <a:spLocks noChangeShapeType="1"/>
          </p:cNvSpPr>
          <p:nvPr/>
        </p:nvSpPr>
        <p:spPr bwMode="auto">
          <a:xfrm>
            <a:off x="4643438" y="3952713"/>
            <a:ext cx="1566532" cy="0"/>
          </a:xfrm>
          <a:prstGeom prst="line">
            <a:avLst/>
          </a:prstGeom>
          <a:noFill/>
          <a:ln w="19050">
            <a:solidFill>
              <a:schemeClr val="tx1"/>
            </a:solidFill>
            <a:round/>
            <a:headEnd/>
            <a:tailEnd type="none" w="lg" len="lg"/>
          </a:ln>
        </p:spPr>
        <p:txBody>
          <a:bodyPr wrap="square">
            <a:prstTxWarp prst="textNoShape">
              <a:avLst/>
            </a:prstTxWarp>
            <a:spAutoFit/>
          </a:bodyPr>
          <a:lstStyle/>
          <a:p>
            <a:endParaRPr lang="en-US" sz="1600">
              <a:latin typeface="Times New Roman" pitchFamily="18" charset="0"/>
              <a:cs typeface="Times New Roman" pitchFamily="18" charset="0"/>
            </a:endParaRPr>
          </a:p>
        </p:txBody>
      </p:sp>
      <p:sp>
        <p:nvSpPr>
          <p:cNvPr id="198" name="Line 107"/>
          <p:cNvSpPr>
            <a:spLocks noChangeShapeType="1"/>
          </p:cNvSpPr>
          <p:nvPr/>
        </p:nvSpPr>
        <p:spPr bwMode="auto">
          <a:xfrm>
            <a:off x="6300366" y="3957475"/>
            <a:ext cx="2004488" cy="0"/>
          </a:xfrm>
          <a:prstGeom prst="line">
            <a:avLst/>
          </a:prstGeom>
          <a:noFill/>
          <a:ln w="19050">
            <a:solidFill>
              <a:schemeClr val="tx1"/>
            </a:solidFill>
            <a:round/>
            <a:headEnd/>
            <a:tailEnd type="none" w="lg" len="lg"/>
          </a:ln>
        </p:spPr>
        <p:txBody>
          <a:bodyPr wrap="square">
            <a:prstTxWarp prst="textNoShape">
              <a:avLst/>
            </a:prstTxWarp>
            <a:spAutoFit/>
          </a:bodyPr>
          <a:lstStyle/>
          <a:p>
            <a:endParaRPr lang="en-US" sz="1600">
              <a:latin typeface="Times New Roman" pitchFamily="18" charset="0"/>
              <a:cs typeface="Times New Roman" pitchFamily="18" charset="0"/>
            </a:endParaRPr>
          </a:p>
        </p:txBody>
      </p:sp>
      <p:sp>
        <p:nvSpPr>
          <p:cNvPr id="199" name="Rectangle 32"/>
          <p:cNvSpPr>
            <a:spLocks noChangeArrowheads="1"/>
          </p:cNvSpPr>
          <p:nvPr/>
        </p:nvSpPr>
        <p:spPr bwMode="auto">
          <a:xfrm>
            <a:off x="4656138" y="4009863"/>
            <a:ext cx="1078821" cy="430887"/>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1F1A17"/>
                </a:solidFill>
                <a:latin typeface="Times New Roman" pitchFamily="18" charset="0"/>
                <a:cs typeface="Times New Roman" pitchFamily="18" charset="0"/>
              </a:rPr>
              <a:t>Stage 1: </a:t>
            </a:r>
            <a:r>
              <a:rPr kumimoji="0" lang="en-US" sz="1400" b="0" dirty="0" smtClean="0">
                <a:solidFill>
                  <a:srgbClr val="1F1A17"/>
                </a:solidFill>
                <a:latin typeface="Times New Roman" pitchFamily="18" charset="0"/>
                <a:cs typeface="Times New Roman" pitchFamily="18" charset="0"/>
              </a:rPr>
              <a:t/>
            </a:r>
            <a:br>
              <a:rPr kumimoji="0" lang="en-US" sz="1400" b="0" dirty="0" smtClean="0">
                <a:solidFill>
                  <a:srgbClr val="1F1A17"/>
                </a:solidFill>
                <a:latin typeface="Times New Roman" pitchFamily="18" charset="0"/>
                <a:cs typeface="Times New Roman" pitchFamily="18" charset="0"/>
              </a:rPr>
            </a:br>
            <a:r>
              <a:rPr kumimoji="0" lang="en-US" sz="1400" b="0" dirty="0" smtClean="0">
                <a:solidFill>
                  <a:srgbClr val="000000"/>
                </a:solidFill>
                <a:latin typeface="Times New Roman" pitchFamily="18" charset="0"/>
                <a:cs typeface="Times New Roman" pitchFamily="18" charset="0"/>
              </a:rPr>
              <a:t>farmer’s </a:t>
            </a:r>
            <a:r>
              <a:rPr kumimoji="0" lang="en-US" sz="1400" b="0" dirty="0">
                <a:solidFill>
                  <a:srgbClr val="000000"/>
                </a:solidFill>
                <a:latin typeface="Times New Roman" pitchFamily="18" charset="0"/>
                <a:cs typeface="Times New Roman" pitchFamily="18" charset="0"/>
              </a:rPr>
              <a:t>wheat</a:t>
            </a:r>
            <a:endParaRPr kumimoji="0" lang="en-US" sz="1400" b="0" dirty="0">
              <a:solidFill>
                <a:schemeClr val="tx1"/>
              </a:solidFill>
              <a:latin typeface="Times New Roman" pitchFamily="18" charset="0"/>
              <a:cs typeface="Times New Roman" pitchFamily="18" charset="0"/>
            </a:endParaRPr>
          </a:p>
        </p:txBody>
      </p:sp>
      <p:sp>
        <p:nvSpPr>
          <p:cNvPr id="200" name="Rectangle 33"/>
          <p:cNvSpPr>
            <a:spLocks noChangeArrowheads="1"/>
          </p:cNvSpPr>
          <p:nvPr/>
        </p:nvSpPr>
        <p:spPr bwMode="auto">
          <a:xfrm>
            <a:off x="5622925" y="4554375"/>
            <a:ext cx="65" cy="215444"/>
          </a:xfrm>
          <a:prstGeom prst="rect">
            <a:avLst/>
          </a:prstGeom>
          <a:noFill/>
          <a:ln w="9525">
            <a:noFill/>
            <a:miter lim="800000"/>
            <a:headEnd/>
            <a:tailEnd/>
          </a:ln>
        </p:spPr>
        <p:txBody>
          <a:bodyPr wrap="none" lIns="0" tIns="0" rIns="0" bIns="0">
            <a:prstTxWarp prst="textNoShape">
              <a:avLst/>
            </a:prstTxWarp>
            <a:spAutoFit/>
          </a:bodyPr>
          <a:lstStyle/>
          <a:p>
            <a:endParaRPr kumimoji="0" lang="en-US" sz="1400" b="0">
              <a:solidFill>
                <a:schemeClr val="tx1"/>
              </a:solidFill>
              <a:latin typeface="Times New Roman" pitchFamily="18" charset="0"/>
              <a:cs typeface="Times New Roman" pitchFamily="18" charset="0"/>
            </a:endParaRPr>
          </a:p>
        </p:txBody>
      </p:sp>
      <p:sp>
        <p:nvSpPr>
          <p:cNvPr id="201" name="Rectangle 36"/>
          <p:cNvSpPr>
            <a:spLocks noChangeArrowheads="1"/>
          </p:cNvSpPr>
          <p:nvPr/>
        </p:nvSpPr>
        <p:spPr bwMode="auto">
          <a:xfrm>
            <a:off x="4659313" y="4458963"/>
            <a:ext cx="947375" cy="430887"/>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1F1A17"/>
                </a:solidFill>
                <a:latin typeface="Times New Roman" pitchFamily="18" charset="0"/>
                <a:cs typeface="Times New Roman" pitchFamily="18" charset="0"/>
              </a:rPr>
              <a:t>Stage 2:</a:t>
            </a:r>
            <a:r>
              <a:rPr kumimoji="0" lang="en-US" sz="1400" b="0" i="1" dirty="0">
                <a:solidFill>
                  <a:srgbClr val="1F1A17"/>
                </a:solidFill>
                <a:latin typeface="Times New Roman" pitchFamily="18" charset="0"/>
                <a:cs typeface="Times New Roman" pitchFamily="18" charset="0"/>
              </a:rPr>
              <a:t> </a:t>
            </a:r>
            <a:r>
              <a:rPr kumimoji="0" lang="en-US" sz="1400" b="0" i="1" dirty="0" smtClean="0">
                <a:solidFill>
                  <a:srgbClr val="1F1A17"/>
                </a:solidFill>
                <a:latin typeface="Times New Roman" pitchFamily="18" charset="0"/>
                <a:cs typeface="Times New Roman" pitchFamily="18" charset="0"/>
              </a:rPr>
              <a:t/>
            </a:r>
            <a:br>
              <a:rPr kumimoji="0" lang="en-US" sz="1400" b="0" i="1" dirty="0" smtClean="0">
                <a:solidFill>
                  <a:srgbClr val="1F1A17"/>
                </a:solidFill>
                <a:latin typeface="Times New Roman" pitchFamily="18" charset="0"/>
                <a:cs typeface="Times New Roman" pitchFamily="18" charset="0"/>
              </a:rPr>
            </a:br>
            <a:r>
              <a:rPr kumimoji="0" lang="en-US" sz="1400" b="0" dirty="0" smtClean="0">
                <a:solidFill>
                  <a:srgbClr val="000000"/>
                </a:solidFill>
                <a:latin typeface="Times New Roman" pitchFamily="18" charset="0"/>
                <a:cs typeface="Times New Roman" pitchFamily="18" charset="0"/>
              </a:rPr>
              <a:t>miller’s </a:t>
            </a:r>
            <a:r>
              <a:rPr kumimoji="0" lang="en-US" sz="1400" b="0" dirty="0">
                <a:solidFill>
                  <a:srgbClr val="000000"/>
                </a:solidFill>
                <a:latin typeface="Times New Roman" pitchFamily="18" charset="0"/>
                <a:cs typeface="Times New Roman" pitchFamily="18" charset="0"/>
              </a:rPr>
              <a:t>flour</a:t>
            </a:r>
            <a:endParaRPr kumimoji="0" lang="en-US" sz="1400" b="0" i="1" dirty="0">
              <a:solidFill>
                <a:schemeClr val="tx1"/>
              </a:solidFill>
              <a:latin typeface="Times New Roman" pitchFamily="18" charset="0"/>
              <a:cs typeface="Times New Roman" pitchFamily="18" charset="0"/>
            </a:endParaRPr>
          </a:p>
        </p:txBody>
      </p:sp>
      <p:grpSp>
        <p:nvGrpSpPr>
          <p:cNvPr id="202" name="Group 104"/>
          <p:cNvGrpSpPr>
            <a:grpSpLocks/>
          </p:cNvGrpSpPr>
          <p:nvPr/>
        </p:nvGrpSpPr>
        <p:grpSpPr bwMode="auto">
          <a:xfrm>
            <a:off x="4652963" y="4931953"/>
            <a:ext cx="976312" cy="596901"/>
            <a:chOff x="1148" y="3151"/>
            <a:chExt cx="615" cy="376"/>
          </a:xfrm>
        </p:grpSpPr>
        <p:sp>
          <p:nvSpPr>
            <p:cNvPr id="203" name="Rectangle 40"/>
            <p:cNvSpPr>
              <a:spLocks noChangeArrowheads="1"/>
            </p:cNvSpPr>
            <p:nvPr/>
          </p:nvSpPr>
          <p:spPr bwMode="auto">
            <a:xfrm>
              <a:off x="1152" y="3151"/>
              <a:ext cx="611" cy="271"/>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1F1A17"/>
                  </a:solidFill>
                  <a:latin typeface="Times New Roman" pitchFamily="18" charset="0"/>
                  <a:cs typeface="Times New Roman" pitchFamily="18" charset="0"/>
                </a:rPr>
                <a:t>Stage 3:</a:t>
              </a:r>
              <a:r>
                <a:rPr kumimoji="0" lang="en-US" sz="1400" b="0" i="1" dirty="0">
                  <a:solidFill>
                    <a:srgbClr val="1F1A17"/>
                  </a:solidFill>
                  <a:latin typeface="Times New Roman" pitchFamily="18" charset="0"/>
                  <a:cs typeface="Times New Roman" pitchFamily="18" charset="0"/>
                </a:rPr>
                <a:t> </a:t>
              </a:r>
              <a:r>
                <a:rPr kumimoji="0" lang="en-US" sz="1400" b="0" i="1" dirty="0" smtClean="0">
                  <a:solidFill>
                    <a:srgbClr val="1F1A17"/>
                  </a:solidFill>
                  <a:latin typeface="Times New Roman" pitchFamily="18" charset="0"/>
                  <a:cs typeface="Times New Roman" pitchFamily="18" charset="0"/>
                </a:rPr>
                <a:t/>
              </a:r>
              <a:br>
                <a:rPr kumimoji="0" lang="en-US" sz="1400" b="0" i="1" dirty="0" smtClean="0">
                  <a:solidFill>
                    <a:srgbClr val="1F1A17"/>
                  </a:solidFill>
                  <a:latin typeface="Times New Roman" pitchFamily="18" charset="0"/>
                  <a:cs typeface="Times New Roman" pitchFamily="18" charset="0"/>
                </a:rPr>
              </a:br>
              <a:r>
                <a:rPr kumimoji="0" lang="en-US" sz="1400" b="0" dirty="0" smtClean="0">
                  <a:solidFill>
                    <a:srgbClr val="000000"/>
                  </a:solidFill>
                  <a:latin typeface="Times New Roman" pitchFamily="18" charset="0"/>
                  <a:cs typeface="Times New Roman" pitchFamily="18" charset="0"/>
                </a:rPr>
                <a:t>baker’s </a:t>
              </a:r>
              <a:r>
                <a:rPr kumimoji="0" lang="en-US" sz="1400" b="0" dirty="0">
                  <a:solidFill>
                    <a:srgbClr val="000000"/>
                  </a:solidFill>
                  <a:latin typeface="Times New Roman" pitchFamily="18" charset="0"/>
                  <a:cs typeface="Times New Roman" pitchFamily="18" charset="0"/>
                </a:rPr>
                <a:t>bread</a:t>
              </a:r>
            </a:p>
          </p:txBody>
        </p:sp>
        <p:sp>
          <p:nvSpPr>
            <p:cNvPr id="204" name="Rectangle 42"/>
            <p:cNvSpPr>
              <a:spLocks noChangeArrowheads="1"/>
            </p:cNvSpPr>
            <p:nvPr/>
          </p:nvSpPr>
          <p:spPr bwMode="auto">
            <a:xfrm>
              <a:off x="1148" y="3418"/>
              <a:ext cx="482" cy="109"/>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200" b="0" i="1" dirty="0">
                  <a:solidFill>
                    <a:srgbClr val="000000"/>
                  </a:solidFill>
                  <a:latin typeface="Times New Roman" pitchFamily="18" charset="0"/>
                  <a:cs typeface="Times New Roman" pitchFamily="18" charset="0"/>
                </a:rPr>
                <a:t>(wholesale)</a:t>
              </a:r>
              <a:r>
                <a:rPr kumimoji="0" lang="en-US" sz="1400" b="0" dirty="0">
                  <a:solidFill>
                    <a:srgbClr val="000000"/>
                  </a:solidFill>
                  <a:latin typeface="Times New Roman" pitchFamily="18" charset="0"/>
                  <a:cs typeface="Times New Roman" pitchFamily="18" charset="0"/>
                </a:rPr>
                <a:t> </a:t>
              </a:r>
            </a:p>
          </p:txBody>
        </p:sp>
      </p:grpSp>
      <p:grpSp>
        <p:nvGrpSpPr>
          <p:cNvPr id="205" name="Group 103"/>
          <p:cNvGrpSpPr>
            <a:grpSpLocks/>
          </p:cNvGrpSpPr>
          <p:nvPr/>
        </p:nvGrpSpPr>
        <p:grpSpPr bwMode="auto">
          <a:xfrm>
            <a:off x="4662489" y="5530585"/>
            <a:ext cx="1074738" cy="608013"/>
            <a:chOff x="1154" y="3453"/>
            <a:chExt cx="677" cy="383"/>
          </a:xfrm>
        </p:grpSpPr>
        <p:sp>
          <p:nvSpPr>
            <p:cNvPr id="206" name="Rectangle 46"/>
            <p:cNvSpPr>
              <a:spLocks noChangeArrowheads="1"/>
            </p:cNvSpPr>
            <p:nvPr/>
          </p:nvSpPr>
          <p:spPr bwMode="auto">
            <a:xfrm>
              <a:off x="1154" y="3453"/>
              <a:ext cx="677" cy="271"/>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1F1A17"/>
                  </a:solidFill>
                  <a:latin typeface="Times New Roman" pitchFamily="18" charset="0"/>
                  <a:cs typeface="Times New Roman" pitchFamily="18" charset="0"/>
                </a:rPr>
                <a:t>Stage 4:</a:t>
              </a:r>
              <a:r>
                <a:rPr kumimoji="0" lang="en-US" sz="1400" b="0" i="1" dirty="0">
                  <a:solidFill>
                    <a:srgbClr val="1F1A17"/>
                  </a:solidFill>
                  <a:latin typeface="Times New Roman" pitchFamily="18" charset="0"/>
                  <a:cs typeface="Times New Roman" pitchFamily="18" charset="0"/>
                </a:rPr>
                <a:t> </a:t>
              </a:r>
              <a:endParaRPr kumimoji="0" lang="en-US" sz="1400" b="0" i="1" dirty="0" smtClean="0">
                <a:solidFill>
                  <a:srgbClr val="1F1A17"/>
                </a:solidFill>
                <a:latin typeface="Times New Roman" pitchFamily="18" charset="0"/>
                <a:cs typeface="Times New Roman" pitchFamily="18" charset="0"/>
              </a:endParaRPr>
            </a:p>
            <a:p>
              <a:r>
                <a:rPr kumimoji="0" lang="en-US" sz="1400" b="0" dirty="0" smtClean="0">
                  <a:solidFill>
                    <a:srgbClr val="000000"/>
                  </a:solidFill>
                  <a:latin typeface="Times New Roman" pitchFamily="18" charset="0"/>
                  <a:cs typeface="Times New Roman" pitchFamily="18" charset="0"/>
                </a:rPr>
                <a:t>grocer’s </a:t>
              </a:r>
              <a:r>
                <a:rPr kumimoji="0" lang="en-US" sz="1400" b="0" dirty="0">
                  <a:solidFill>
                    <a:srgbClr val="000000"/>
                  </a:solidFill>
                  <a:latin typeface="Times New Roman" pitchFamily="18" charset="0"/>
                  <a:cs typeface="Times New Roman" pitchFamily="18" charset="0"/>
                </a:rPr>
                <a:t>bread </a:t>
              </a:r>
              <a:endParaRPr kumimoji="0" lang="en-US" sz="1400" b="0" i="1" dirty="0">
                <a:solidFill>
                  <a:schemeClr val="tx1"/>
                </a:solidFill>
                <a:latin typeface="Times New Roman" pitchFamily="18" charset="0"/>
                <a:cs typeface="Times New Roman" pitchFamily="18" charset="0"/>
              </a:endParaRPr>
            </a:p>
          </p:txBody>
        </p:sp>
        <p:sp>
          <p:nvSpPr>
            <p:cNvPr id="207" name="Rectangle 49"/>
            <p:cNvSpPr>
              <a:spLocks noChangeArrowheads="1"/>
            </p:cNvSpPr>
            <p:nvPr/>
          </p:nvSpPr>
          <p:spPr bwMode="auto">
            <a:xfrm>
              <a:off x="1156" y="3720"/>
              <a:ext cx="272" cy="11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a:solidFill>
                    <a:srgbClr val="000000"/>
                  </a:solidFill>
                  <a:latin typeface="Times New Roman" pitchFamily="18" charset="0"/>
                  <a:cs typeface="Times New Roman" pitchFamily="18" charset="0"/>
                </a:rPr>
                <a:t>(retail)</a:t>
              </a:r>
              <a:endParaRPr kumimoji="0" lang="en-US" sz="1200" b="0" i="1" dirty="0">
                <a:solidFill>
                  <a:schemeClr val="tx1"/>
                </a:solidFill>
                <a:latin typeface="Times New Roman" pitchFamily="18" charset="0"/>
                <a:cs typeface="Times New Roman" pitchFamily="18" charset="0"/>
              </a:endParaRPr>
            </a:p>
          </p:txBody>
        </p:sp>
      </p:grpSp>
      <p:grpSp>
        <p:nvGrpSpPr>
          <p:cNvPr id="208" name="Group 109"/>
          <p:cNvGrpSpPr>
            <a:grpSpLocks/>
          </p:cNvGrpSpPr>
          <p:nvPr/>
        </p:nvGrpSpPr>
        <p:grpSpPr bwMode="auto">
          <a:xfrm>
            <a:off x="6495806" y="4014625"/>
            <a:ext cx="1257301" cy="465138"/>
            <a:chOff x="4064" y="2476"/>
            <a:chExt cx="792" cy="293"/>
          </a:xfrm>
        </p:grpSpPr>
        <p:sp>
          <p:nvSpPr>
            <p:cNvPr id="209" name="Rectangle 61"/>
            <p:cNvSpPr>
              <a:spLocks noChangeArrowheads="1"/>
            </p:cNvSpPr>
            <p:nvPr/>
          </p:nvSpPr>
          <p:spPr bwMode="auto">
            <a:xfrm>
              <a:off x="4414" y="2476"/>
              <a:ext cx="442"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by farmer</a:t>
              </a:r>
              <a:endParaRPr kumimoji="0" lang="en-US" sz="1400" b="0">
                <a:solidFill>
                  <a:schemeClr val="tx1"/>
                </a:solidFill>
                <a:latin typeface="Times New Roman" pitchFamily="18" charset="0"/>
                <a:cs typeface="Times New Roman" pitchFamily="18" charset="0"/>
              </a:endParaRPr>
            </a:p>
          </p:txBody>
        </p:sp>
        <p:grpSp>
          <p:nvGrpSpPr>
            <p:cNvPr id="210" name="Group 74"/>
            <p:cNvGrpSpPr>
              <a:grpSpLocks/>
            </p:cNvGrpSpPr>
            <p:nvPr/>
          </p:nvGrpSpPr>
          <p:grpSpPr bwMode="auto">
            <a:xfrm>
              <a:off x="4064" y="2479"/>
              <a:ext cx="307" cy="290"/>
              <a:chOff x="3586" y="1713"/>
              <a:chExt cx="307" cy="290"/>
            </a:xfrm>
          </p:grpSpPr>
          <p:sp>
            <p:nvSpPr>
              <p:cNvPr id="211" name="Freeform 75"/>
              <p:cNvSpPr>
                <a:spLocks/>
              </p:cNvSpPr>
              <p:nvPr/>
            </p:nvSpPr>
            <p:spPr bwMode="auto">
              <a:xfrm>
                <a:off x="3586" y="1713"/>
                <a:ext cx="307" cy="151"/>
              </a:xfrm>
              <a:custGeom>
                <a:avLst/>
                <a:gdLst>
                  <a:gd name="T0" fmla="*/ 0 w 922"/>
                  <a:gd name="T1" fmla="*/ 0 h 653"/>
                  <a:gd name="T2" fmla="*/ 922 w 922"/>
                  <a:gd name="T3" fmla="*/ 0 h 653"/>
                  <a:gd name="T4" fmla="*/ 922 w 922"/>
                  <a:gd name="T5" fmla="*/ 653 h 653"/>
                  <a:gd name="T6" fmla="*/ 0 w 922"/>
                  <a:gd name="T7" fmla="*/ 653 h 653"/>
                  <a:gd name="T8" fmla="*/ 0 w 922"/>
                  <a:gd name="T9" fmla="*/ 0 h 653"/>
                  <a:gd name="T10" fmla="*/ 0 w 922"/>
                  <a:gd name="T11" fmla="*/ 0 h 653"/>
                  <a:gd name="T12" fmla="*/ 0 60000 65536"/>
                  <a:gd name="T13" fmla="*/ 0 60000 65536"/>
                  <a:gd name="T14" fmla="*/ 0 60000 65536"/>
                  <a:gd name="T15" fmla="*/ 0 60000 65536"/>
                  <a:gd name="T16" fmla="*/ 0 60000 65536"/>
                  <a:gd name="T17" fmla="*/ 0 60000 65536"/>
                  <a:gd name="T18" fmla="*/ 0 w 922"/>
                  <a:gd name="T19" fmla="*/ 0 h 653"/>
                  <a:gd name="T20" fmla="*/ 922 w 922"/>
                  <a:gd name="T21" fmla="*/ 653 h 653"/>
                </a:gdLst>
                <a:ahLst/>
                <a:cxnLst>
                  <a:cxn ang="T12">
                    <a:pos x="T0" y="T1"/>
                  </a:cxn>
                  <a:cxn ang="T13">
                    <a:pos x="T2" y="T3"/>
                  </a:cxn>
                  <a:cxn ang="T14">
                    <a:pos x="T4" y="T5"/>
                  </a:cxn>
                  <a:cxn ang="T15">
                    <a:pos x="T6" y="T7"/>
                  </a:cxn>
                  <a:cxn ang="T16">
                    <a:pos x="T8" y="T9"/>
                  </a:cxn>
                  <a:cxn ang="T17">
                    <a:pos x="T10" y="T11"/>
                  </a:cxn>
                </a:cxnLst>
                <a:rect l="T18" t="T19" r="T20" b="T21"/>
                <a:pathLst>
                  <a:path w="922" h="653">
                    <a:moveTo>
                      <a:pt x="0" y="0"/>
                    </a:moveTo>
                    <a:lnTo>
                      <a:pt x="922" y="0"/>
                    </a:lnTo>
                    <a:lnTo>
                      <a:pt x="922" y="653"/>
                    </a:lnTo>
                    <a:lnTo>
                      <a:pt x="0" y="653"/>
                    </a:lnTo>
                    <a:lnTo>
                      <a:pt x="0" y="0"/>
                    </a:lnTo>
                    <a:close/>
                  </a:path>
                </a:pathLst>
              </a:custGeom>
              <a:solidFill>
                <a:srgbClr val="6F93DB"/>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2" name="Rectangle 76"/>
              <p:cNvSpPr>
                <a:spLocks noChangeArrowheads="1"/>
              </p:cNvSpPr>
              <p:nvPr/>
            </p:nvSpPr>
            <p:spPr bwMode="auto">
              <a:xfrm>
                <a:off x="3660" y="1867"/>
                <a:ext cx="226" cy="13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a:solidFill>
                      <a:srgbClr val="000000"/>
                    </a:solidFill>
                    <a:latin typeface="Times New Roman" pitchFamily="18" charset="0"/>
                    <a:cs typeface="Times New Roman" pitchFamily="18" charset="0"/>
                  </a:rPr>
                  <a:t>$.30 </a:t>
                </a:r>
                <a:endParaRPr kumimoji="0" lang="en-US" sz="1400" b="0">
                  <a:solidFill>
                    <a:schemeClr val="tx1"/>
                  </a:solidFill>
                  <a:latin typeface="Times New Roman" pitchFamily="18" charset="0"/>
                  <a:cs typeface="Times New Roman" pitchFamily="18" charset="0"/>
                </a:endParaRPr>
              </a:p>
            </p:txBody>
          </p:sp>
        </p:grpSp>
      </p:grpSp>
      <p:sp>
        <p:nvSpPr>
          <p:cNvPr id="213" name="Rectangle 82"/>
          <p:cNvSpPr>
            <a:spLocks noChangeArrowheads="1"/>
          </p:cNvSpPr>
          <p:nvPr/>
        </p:nvSpPr>
        <p:spPr bwMode="auto">
          <a:xfrm>
            <a:off x="6491042" y="4567075"/>
            <a:ext cx="474662" cy="238125"/>
          </a:xfrm>
          <a:prstGeom prst="rect">
            <a:avLst/>
          </a:prstGeom>
          <a:noFill/>
          <a:ln w="19050">
            <a:solidFill>
              <a:srgbClr val="6F93DB"/>
            </a:solidFill>
            <a:prstDash val="sysDash"/>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214" name="Group 83"/>
          <p:cNvGrpSpPr>
            <a:grpSpLocks/>
          </p:cNvGrpSpPr>
          <p:nvPr/>
        </p:nvGrpSpPr>
        <p:grpSpPr bwMode="auto">
          <a:xfrm>
            <a:off x="6491042" y="5613238"/>
            <a:ext cx="1441450" cy="236537"/>
            <a:chOff x="3679" y="3546"/>
            <a:chExt cx="908" cy="149"/>
          </a:xfrm>
        </p:grpSpPr>
        <p:sp>
          <p:nvSpPr>
            <p:cNvPr id="215" name="Rectangle 84"/>
            <p:cNvSpPr>
              <a:spLocks noChangeArrowheads="1"/>
            </p:cNvSpPr>
            <p:nvPr/>
          </p:nvSpPr>
          <p:spPr bwMode="auto">
            <a:xfrm>
              <a:off x="3679" y="3546"/>
              <a:ext cx="299" cy="149"/>
            </a:xfrm>
            <a:prstGeom prst="rect">
              <a:avLst/>
            </a:prstGeom>
            <a:noFill/>
            <a:ln w="19050">
              <a:solidFill>
                <a:srgbClr val="6F93DB"/>
              </a:solidFill>
              <a:prstDash val="sysDash"/>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6" name="Rectangle 85"/>
            <p:cNvSpPr>
              <a:spLocks noChangeArrowheads="1"/>
            </p:cNvSpPr>
            <p:nvPr/>
          </p:nvSpPr>
          <p:spPr bwMode="auto">
            <a:xfrm>
              <a:off x="4351" y="3546"/>
              <a:ext cx="236" cy="149"/>
            </a:xfrm>
            <a:prstGeom prst="rect">
              <a:avLst/>
            </a:prstGeom>
            <a:noFill/>
            <a:ln w="19050">
              <a:solidFill>
                <a:srgbClr val="E9A7AC"/>
              </a:solidFill>
              <a:prstDash val="sysDash"/>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7" name="Rectangle 86"/>
            <p:cNvSpPr>
              <a:spLocks noChangeArrowheads="1"/>
            </p:cNvSpPr>
            <p:nvPr/>
          </p:nvSpPr>
          <p:spPr bwMode="auto">
            <a:xfrm>
              <a:off x="3996" y="3546"/>
              <a:ext cx="340" cy="149"/>
            </a:xfrm>
            <a:prstGeom prst="rect">
              <a:avLst/>
            </a:prstGeom>
            <a:noFill/>
            <a:ln w="19050">
              <a:solidFill>
                <a:srgbClr val="63A64E"/>
              </a:solidFill>
              <a:prstDash val="sysDash"/>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218" name="Group 87"/>
          <p:cNvGrpSpPr>
            <a:grpSpLocks/>
          </p:cNvGrpSpPr>
          <p:nvPr/>
        </p:nvGrpSpPr>
        <p:grpSpPr bwMode="auto">
          <a:xfrm>
            <a:off x="6491042" y="5098888"/>
            <a:ext cx="1042987" cy="236537"/>
            <a:chOff x="3679" y="3242"/>
            <a:chExt cx="657" cy="149"/>
          </a:xfrm>
        </p:grpSpPr>
        <p:sp>
          <p:nvSpPr>
            <p:cNvPr id="219" name="Rectangle 88"/>
            <p:cNvSpPr>
              <a:spLocks noChangeArrowheads="1"/>
            </p:cNvSpPr>
            <p:nvPr/>
          </p:nvSpPr>
          <p:spPr bwMode="auto">
            <a:xfrm>
              <a:off x="3679" y="3242"/>
              <a:ext cx="299" cy="149"/>
            </a:xfrm>
            <a:prstGeom prst="rect">
              <a:avLst/>
            </a:prstGeom>
            <a:noFill/>
            <a:ln w="19050">
              <a:solidFill>
                <a:srgbClr val="6F93DB"/>
              </a:solidFill>
              <a:prstDash val="sysDash"/>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20" name="Rectangle 89"/>
            <p:cNvSpPr>
              <a:spLocks noChangeArrowheads="1"/>
            </p:cNvSpPr>
            <p:nvPr/>
          </p:nvSpPr>
          <p:spPr bwMode="auto">
            <a:xfrm>
              <a:off x="3996" y="3242"/>
              <a:ext cx="340" cy="149"/>
            </a:xfrm>
            <a:prstGeom prst="rect">
              <a:avLst/>
            </a:prstGeom>
            <a:noFill/>
            <a:ln w="19050">
              <a:solidFill>
                <a:srgbClr val="63A64E"/>
              </a:solidFill>
              <a:prstDash val="sysDash"/>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221" name="Group 112"/>
          <p:cNvGrpSpPr>
            <a:grpSpLocks/>
          </p:cNvGrpSpPr>
          <p:nvPr/>
        </p:nvGrpSpPr>
        <p:grpSpPr bwMode="auto">
          <a:xfrm>
            <a:off x="7900745" y="5606888"/>
            <a:ext cx="971550" cy="466725"/>
            <a:chOff x="4949" y="3479"/>
            <a:chExt cx="612" cy="294"/>
          </a:xfrm>
        </p:grpSpPr>
        <p:sp>
          <p:nvSpPr>
            <p:cNvPr id="222" name="Rectangle 52"/>
            <p:cNvSpPr>
              <a:spLocks noChangeArrowheads="1"/>
            </p:cNvSpPr>
            <p:nvPr/>
          </p:nvSpPr>
          <p:spPr bwMode="auto">
            <a:xfrm>
              <a:off x="5131" y="3479"/>
              <a:ext cx="430"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by grocer</a:t>
              </a:r>
              <a:endParaRPr kumimoji="0" lang="en-US" sz="1400" b="0">
                <a:solidFill>
                  <a:schemeClr val="tx1"/>
                </a:solidFill>
                <a:latin typeface="Times New Roman" pitchFamily="18" charset="0"/>
                <a:cs typeface="Times New Roman" pitchFamily="18" charset="0"/>
              </a:endParaRPr>
            </a:p>
          </p:txBody>
        </p:sp>
        <p:grpSp>
          <p:nvGrpSpPr>
            <p:cNvPr id="223" name="Group 90"/>
            <p:cNvGrpSpPr>
              <a:grpSpLocks/>
            </p:cNvGrpSpPr>
            <p:nvPr/>
          </p:nvGrpSpPr>
          <p:grpSpPr bwMode="auto">
            <a:xfrm>
              <a:off x="4949" y="3482"/>
              <a:ext cx="226" cy="291"/>
              <a:chOff x="4471" y="2601"/>
              <a:chExt cx="226" cy="291"/>
            </a:xfrm>
          </p:grpSpPr>
          <p:sp>
            <p:nvSpPr>
              <p:cNvPr id="224" name="Rectangle 91"/>
              <p:cNvSpPr>
                <a:spLocks noChangeArrowheads="1"/>
              </p:cNvSpPr>
              <p:nvPr/>
            </p:nvSpPr>
            <p:spPr bwMode="auto">
              <a:xfrm>
                <a:off x="4471" y="2756"/>
                <a:ext cx="226" cy="13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a:solidFill>
                      <a:srgbClr val="000000"/>
                    </a:solidFill>
                    <a:latin typeface="Times New Roman" pitchFamily="18" charset="0"/>
                    <a:cs typeface="Times New Roman" pitchFamily="18" charset="0"/>
                  </a:rPr>
                  <a:t>$.10 </a:t>
                </a:r>
                <a:endParaRPr kumimoji="0" lang="en-US" sz="1400" b="0">
                  <a:solidFill>
                    <a:schemeClr val="tx1"/>
                  </a:solidFill>
                  <a:latin typeface="Times New Roman" pitchFamily="18" charset="0"/>
                  <a:cs typeface="Times New Roman" pitchFamily="18" charset="0"/>
                </a:endParaRPr>
              </a:p>
            </p:txBody>
          </p:sp>
          <p:sp>
            <p:nvSpPr>
              <p:cNvPr id="225" name="Freeform 92"/>
              <p:cNvSpPr>
                <a:spLocks/>
              </p:cNvSpPr>
              <p:nvPr/>
            </p:nvSpPr>
            <p:spPr bwMode="auto">
              <a:xfrm>
                <a:off x="4509" y="2601"/>
                <a:ext cx="96" cy="152"/>
              </a:xfrm>
              <a:custGeom>
                <a:avLst/>
                <a:gdLst>
                  <a:gd name="T0" fmla="*/ 0 w 288"/>
                  <a:gd name="T1" fmla="*/ 0 h 653"/>
                  <a:gd name="T2" fmla="*/ 288 w 288"/>
                  <a:gd name="T3" fmla="*/ 0 h 653"/>
                  <a:gd name="T4" fmla="*/ 288 w 288"/>
                  <a:gd name="T5" fmla="*/ 653 h 653"/>
                  <a:gd name="T6" fmla="*/ 0 w 288"/>
                  <a:gd name="T7" fmla="*/ 653 h 653"/>
                  <a:gd name="T8" fmla="*/ 0 w 288"/>
                  <a:gd name="T9" fmla="*/ 0 h 653"/>
                  <a:gd name="T10" fmla="*/ 0 w 288"/>
                  <a:gd name="T11" fmla="*/ 0 h 653"/>
                  <a:gd name="T12" fmla="*/ 0 60000 65536"/>
                  <a:gd name="T13" fmla="*/ 0 60000 65536"/>
                  <a:gd name="T14" fmla="*/ 0 60000 65536"/>
                  <a:gd name="T15" fmla="*/ 0 60000 65536"/>
                  <a:gd name="T16" fmla="*/ 0 60000 65536"/>
                  <a:gd name="T17" fmla="*/ 0 60000 65536"/>
                  <a:gd name="T18" fmla="*/ 0 w 288"/>
                  <a:gd name="T19" fmla="*/ 0 h 653"/>
                  <a:gd name="T20" fmla="*/ 288 w 288"/>
                  <a:gd name="T21" fmla="*/ 653 h 653"/>
                </a:gdLst>
                <a:ahLst/>
                <a:cxnLst>
                  <a:cxn ang="T12">
                    <a:pos x="T0" y="T1"/>
                  </a:cxn>
                  <a:cxn ang="T13">
                    <a:pos x="T2" y="T3"/>
                  </a:cxn>
                  <a:cxn ang="T14">
                    <a:pos x="T4" y="T5"/>
                  </a:cxn>
                  <a:cxn ang="T15">
                    <a:pos x="T6" y="T7"/>
                  </a:cxn>
                  <a:cxn ang="T16">
                    <a:pos x="T8" y="T9"/>
                  </a:cxn>
                  <a:cxn ang="T17">
                    <a:pos x="T10" y="T11"/>
                  </a:cxn>
                </a:cxnLst>
                <a:rect l="T18" t="T19" r="T20" b="T21"/>
                <a:pathLst>
                  <a:path w="288" h="653">
                    <a:moveTo>
                      <a:pt x="0" y="0"/>
                    </a:moveTo>
                    <a:lnTo>
                      <a:pt x="288" y="0"/>
                    </a:lnTo>
                    <a:lnTo>
                      <a:pt x="288" y="653"/>
                    </a:lnTo>
                    <a:lnTo>
                      <a:pt x="0" y="653"/>
                    </a:lnTo>
                    <a:lnTo>
                      <a:pt x="0" y="0"/>
                    </a:lnTo>
                    <a:close/>
                  </a:path>
                </a:pathLst>
              </a:custGeom>
              <a:solidFill>
                <a:srgbClr val="CCCCCC"/>
              </a:solid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226" name="Group 110"/>
          <p:cNvGrpSpPr>
            <a:grpSpLocks/>
          </p:cNvGrpSpPr>
          <p:nvPr/>
        </p:nvGrpSpPr>
        <p:grpSpPr bwMode="auto">
          <a:xfrm>
            <a:off x="6992689" y="4565488"/>
            <a:ext cx="1276349" cy="463550"/>
            <a:chOff x="4377" y="2823"/>
            <a:chExt cx="804" cy="292"/>
          </a:xfrm>
        </p:grpSpPr>
        <p:sp>
          <p:nvSpPr>
            <p:cNvPr id="227" name="Rectangle 58"/>
            <p:cNvSpPr>
              <a:spLocks noChangeArrowheads="1"/>
            </p:cNvSpPr>
            <p:nvPr/>
          </p:nvSpPr>
          <p:spPr bwMode="auto">
            <a:xfrm>
              <a:off x="4770" y="2823"/>
              <a:ext cx="411"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by miller</a:t>
              </a:r>
              <a:endParaRPr kumimoji="0" lang="en-US" sz="1400" b="0">
                <a:solidFill>
                  <a:schemeClr val="tx1"/>
                </a:solidFill>
                <a:latin typeface="Times New Roman" pitchFamily="18" charset="0"/>
                <a:cs typeface="Times New Roman" pitchFamily="18" charset="0"/>
              </a:endParaRPr>
            </a:p>
          </p:txBody>
        </p:sp>
        <p:grpSp>
          <p:nvGrpSpPr>
            <p:cNvPr id="228" name="Group 93"/>
            <p:cNvGrpSpPr>
              <a:grpSpLocks/>
            </p:cNvGrpSpPr>
            <p:nvPr/>
          </p:nvGrpSpPr>
          <p:grpSpPr bwMode="auto">
            <a:xfrm>
              <a:off x="4377" y="2823"/>
              <a:ext cx="352" cy="292"/>
              <a:chOff x="3899" y="1997"/>
              <a:chExt cx="352" cy="292"/>
            </a:xfrm>
          </p:grpSpPr>
          <p:sp>
            <p:nvSpPr>
              <p:cNvPr id="229" name="Rectangle 94"/>
              <p:cNvSpPr>
                <a:spLocks noChangeArrowheads="1"/>
              </p:cNvSpPr>
              <p:nvPr/>
            </p:nvSpPr>
            <p:spPr bwMode="auto">
              <a:xfrm>
                <a:off x="3991" y="2153"/>
                <a:ext cx="226" cy="13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a:solidFill>
                      <a:srgbClr val="000000"/>
                    </a:solidFill>
                    <a:latin typeface="Times New Roman" pitchFamily="18" charset="0"/>
                    <a:cs typeface="Times New Roman" pitchFamily="18" charset="0"/>
                  </a:rPr>
                  <a:t>$.35 </a:t>
                </a:r>
                <a:endParaRPr kumimoji="0" lang="en-US" sz="1400" b="0">
                  <a:solidFill>
                    <a:schemeClr val="tx1"/>
                  </a:solidFill>
                  <a:latin typeface="Times New Roman" pitchFamily="18" charset="0"/>
                  <a:cs typeface="Times New Roman" pitchFamily="18" charset="0"/>
                </a:endParaRPr>
              </a:p>
            </p:txBody>
          </p:sp>
          <p:sp>
            <p:nvSpPr>
              <p:cNvPr id="230" name="Freeform 95"/>
              <p:cNvSpPr>
                <a:spLocks/>
              </p:cNvSpPr>
              <p:nvPr/>
            </p:nvSpPr>
            <p:spPr bwMode="auto">
              <a:xfrm>
                <a:off x="3899" y="1997"/>
                <a:ext cx="352" cy="152"/>
              </a:xfrm>
              <a:custGeom>
                <a:avLst/>
                <a:gdLst>
                  <a:gd name="T0" fmla="*/ 0 w 1057"/>
                  <a:gd name="T1" fmla="*/ 0 h 653"/>
                  <a:gd name="T2" fmla="*/ 1057 w 1057"/>
                  <a:gd name="T3" fmla="*/ 0 h 653"/>
                  <a:gd name="T4" fmla="*/ 1057 w 1057"/>
                  <a:gd name="T5" fmla="*/ 653 h 653"/>
                  <a:gd name="T6" fmla="*/ 0 w 1057"/>
                  <a:gd name="T7" fmla="*/ 653 h 653"/>
                  <a:gd name="T8" fmla="*/ 0 w 1057"/>
                  <a:gd name="T9" fmla="*/ 0 h 653"/>
                  <a:gd name="T10" fmla="*/ 0 w 1057"/>
                  <a:gd name="T11" fmla="*/ 0 h 653"/>
                  <a:gd name="T12" fmla="*/ 0 60000 65536"/>
                  <a:gd name="T13" fmla="*/ 0 60000 65536"/>
                  <a:gd name="T14" fmla="*/ 0 60000 65536"/>
                  <a:gd name="T15" fmla="*/ 0 60000 65536"/>
                  <a:gd name="T16" fmla="*/ 0 60000 65536"/>
                  <a:gd name="T17" fmla="*/ 0 60000 65536"/>
                  <a:gd name="T18" fmla="*/ 0 w 1057"/>
                  <a:gd name="T19" fmla="*/ 0 h 653"/>
                  <a:gd name="T20" fmla="*/ 1057 w 1057"/>
                  <a:gd name="T21" fmla="*/ 653 h 653"/>
                </a:gdLst>
                <a:ahLst/>
                <a:cxnLst>
                  <a:cxn ang="T12">
                    <a:pos x="T0" y="T1"/>
                  </a:cxn>
                  <a:cxn ang="T13">
                    <a:pos x="T2" y="T3"/>
                  </a:cxn>
                  <a:cxn ang="T14">
                    <a:pos x="T4" y="T5"/>
                  </a:cxn>
                  <a:cxn ang="T15">
                    <a:pos x="T6" y="T7"/>
                  </a:cxn>
                  <a:cxn ang="T16">
                    <a:pos x="T8" y="T9"/>
                  </a:cxn>
                  <a:cxn ang="T17">
                    <a:pos x="T10" y="T11"/>
                  </a:cxn>
                </a:cxnLst>
                <a:rect l="T18" t="T19" r="T20" b="T21"/>
                <a:pathLst>
                  <a:path w="1057" h="653">
                    <a:moveTo>
                      <a:pt x="0" y="0"/>
                    </a:moveTo>
                    <a:lnTo>
                      <a:pt x="1057" y="0"/>
                    </a:lnTo>
                    <a:lnTo>
                      <a:pt x="1057" y="653"/>
                    </a:lnTo>
                    <a:lnTo>
                      <a:pt x="0" y="653"/>
                    </a:lnTo>
                    <a:lnTo>
                      <a:pt x="0" y="0"/>
                    </a:lnTo>
                    <a:close/>
                  </a:path>
                </a:pathLst>
              </a:custGeom>
              <a:solidFill>
                <a:srgbClr val="8FD26E"/>
              </a:solid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231" name="Group 111"/>
          <p:cNvGrpSpPr>
            <a:grpSpLocks/>
          </p:cNvGrpSpPr>
          <p:nvPr/>
        </p:nvGrpSpPr>
        <p:grpSpPr bwMode="auto">
          <a:xfrm>
            <a:off x="7562608" y="5094125"/>
            <a:ext cx="1085851" cy="465138"/>
            <a:chOff x="4736" y="3156"/>
            <a:chExt cx="684" cy="293"/>
          </a:xfrm>
        </p:grpSpPr>
        <p:sp>
          <p:nvSpPr>
            <p:cNvPr id="232" name="Rectangle 55"/>
            <p:cNvSpPr>
              <a:spLocks noChangeArrowheads="1"/>
            </p:cNvSpPr>
            <p:nvPr/>
          </p:nvSpPr>
          <p:spPr bwMode="auto">
            <a:xfrm>
              <a:off x="5027" y="3156"/>
              <a:ext cx="393"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by baker</a:t>
              </a:r>
              <a:endParaRPr kumimoji="0" lang="en-US" sz="1400" b="0">
                <a:solidFill>
                  <a:schemeClr val="tx1"/>
                </a:solidFill>
                <a:latin typeface="Times New Roman" pitchFamily="18" charset="0"/>
                <a:cs typeface="Times New Roman" pitchFamily="18" charset="0"/>
              </a:endParaRPr>
            </a:p>
          </p:txBody>
        </p:sp>
        <p:grpSp>
          <p:nvGrpSpPr>
            <p:cNvPr id="233" name="Group 96"/>
            <p:cNvGrpSpPr>
              <a:grpSpLocks/>
            </p:cNvGrpSpPr>
            <p:nvPr/>
          </p:nvGrpSpPr>
          <p:grpSpPr bwMode="auto">
            <a:xfrm>
              <a:off x="4736" y="3157"/>
              <a:ext cx="272" cy="292"/>
              <a:chOff x="4258" y="2296"/>
              <a:chExt cx="272" cy="292"/>
            </a:xfrm>
          </p:grpSpPr>
          <p:sp>
            <p:nvSpPr>
              <p:cNvPr id="234" name="Rectangle 97"/>
              <p:cNvSpPr>
                <a:spLocks noChangeArrowheads="1"/>
              </p:cNvSpPr>
              <p:nvPr/>
            </p:nvSpPr>
            <p:spPr bwMode="auto">
              <a:xfrm>
                <a:off x="4304" y="2452"/>
                <a:ext cx="226" cy="13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a:solidFill>
                      <a:srgbClr val="000000"/>
                    </a:solidFill>
                    <a:latin typeface="Times New Roman" pitchFamily="18" charset="0"/>
                    <a:cs typeface="Times New Roman" pitchFamily="18" charset="0"/>
                  </a:rPr>
                  <a:t>$.25 </a:t>
                </a:r>
                <a:endParaRPr kumimoji="0" lang="en-US" sz="1400" b="0">
                  <a:solidFill>
                    <a:schemeClr val="tx1"/>
                  </a:solidFill>
                  <a:latin typeface="Times New Roman" pitchFamily="18" charset="0"/>
                  <a:cs typeface="Times New Roman" pitchFamily="18" charset="0"/>
                </a:endParaRPr>
              </a:p>
            </p:txBody>
          </p:sp>
          <p:sp>
            <p:nvSpPr>
              <p:cNvPr id="235" name="Freeform 98"/>
              <p:cNvSpPr>
                <a:spLocks/>
              </p:cNvSpPr>
              <p:nvPr/>
            </p:nvSpPr>
            <p:spPr bwMode="auto">
              <a:xfrm>
                <a:off x="4258" y="2296"/>
                <a:ext cx="249" cy="152"/>
              </a:xfrm>
              <a:custGeom>
                <a:avLst/>
                <a:gdLst>
                  <a:gd name="T0" fmla="*/ 0 w 749"/>
                  <a:gd name="T1" fmla="*/ 0 h 652"/>
                  <a:gd name="T2" fmla="*/ 749 w 749"/>
                  <a:gd name="T3" fmla="*/ 0 h 652"/>
                  <a:gd name="T4" fmla="*/ 749 w 749"/>
                  <a:gd name="T5" fmla="*/ 652 h 652"/>
                  <a:gd name="T6" fmla="*/ 0 w 749"/>
                  <a:gd name="T7" fmla="*/ 652 h 652"/>
                  <a:gd name="T8" fmla="*/ 0 w 749"/>
                  <a:gd name="T9" fmla="*/ 0 h 652"/>
                  <a:gd name="T10" fmla="*/ 0 w 749"/>
                  <a:gd name="T11" fmla="*/ 0 h 652"/>
                  <a:gd name="T12" fmla="*/ 0 60000 65536"/>
                  <a:gd name="T13" fmla="*/ 0 60000 65536"/>
                  <a:gd name="T14" fmla="*/ 0 60000 65536"/>
                  <a:gd name="T15" fmla="*/ 0 60000 65536"/>
                  <a:gd name="T16" fmla="*/ 0 60000 65536"/>
                  <a:gd name="T17" fmla="*/ 0 60000 65536"/>
                  <a:gd name="T18" fmla="*/ 0 w 749"/>
                  <a:gd name="T19" fmla="*/ 0 h 652"/>
                  <a:gd name="T20" fmla="*/ 749 w 749"/>
                  <a:gd name="T21" fmla="*/ 652 h 652"/>
                </a:gdLst>
                <a:ahLst/>
                <a:cxnLst>
                  <a:cxn ang="T12">
                    <a:pos x="T0" y="T1"/>
                  </a:cxn>
                  <a:cxn ang="T13">
                    <a:pos x="T2" y="T3"/>
                  </a:cxn>
                  <a:cxn ang="T14">
                    <a:pos x="T4" y="T5"/>
                  </a:cxn>
                  <a:cxn ang="T15">
                    <a:pos x="T6" y="T7"/>
                  </a:cxn>
                  <a:cxn ang="T16">
                    <a:pos x="T8" y="T9"/>
                  </a:cxn>
                  <a:cxn ang="T17">
                    <a:pos x="T10" y="T11"/>
                  </a:cxn>
                </a:cxnLst>
                <a:rect l="T18" t="T19" r="T20" b="T21"/>
                <a:pathLst>
                  <a:path w="749" h="652">
                    <a:moveTo>
                      <a:pt x="0" y="0"/>
                    </a:moveTo>
                    <a:lnTo>
                      <a:pt x="749" y="0"/>
                    </a:lnTo>
                    <a:lnTo>
                      <a:pt x="749" y="652"/>
                    </a:lnTo>
                    <a:lnTo>
                      <a:pt x="0" y="652"/>
                    </a:lnTo>
                    <a:lnTo>
                      <a:pt x="0" y="0"/>
                    </a:lnTo>
                    <a:close/>
                  </a:path>
                </a:pathLst>
              </a:custGeom>
              <a:solidFill>
                <a:srgbClr val="E9A7AC"/>
              </a:solid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236" name="Group 114"/>
          <p:cNvGrpSpPr>
            <a:grpSpLocks/>
          </p:cNvGrpSpPr>
          <p:nvPr/>
        </p:nvGrpSpPr>
        <p:grpSpPr bwMode="auto">
          <a:xfrm>
            <a:off x="6468821" y="6106951"/>
            <a:ext cx="1728788" cy="392113"/>
            <a:chOff x="4047" y="3794"/>
            <a:chExt cx="1089" cy="247"/>
          </a:xfrm>
        </p:grpSpPr>
        <p:sp>
          <p:nvSpPr>
            <p:cNvPr id="237" name="Rectangle 79"/>
            <p:cNvSpPr>
              <a:spLocks noChangeArrowheads="1"/>
            </p:cNvSpPr>
            <p:nvPr/>
          </p:nvSpPr>
          <p:spPr bwMode="auto">
            <a:xfrm>
              <a:off x="4047" y="3905"/>
              <a:ext cx="1089"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a:solidFill>
                    <a:srgbClr val="000000"/>
                  </a:solidFill>
                  <a:latin typeface="Times New Roman" pitchFamily="18" charset="0"/>
                  <a:cs typeface="Times New Roman" pitchFamily="18" charset="0"/>
                </a:rPr>
                <a:t>Total value added</a:t>
              </a:r>
              <a:r>
                <a:rPr kumimoji="0" lang="en-US" sz="1400" b="0" dirty="0">
                  <a:solidFill>
                    <a:srgbClr val="000000"/>
                  </a:solidFill>
                  <a:latin typeface="Times New Roman" pitchFamily="18" charset="0"/>
                  <a:cs typeface="Times New Roman" pitchFamily="18" charset="0"/>
                </a:rPr>
                <a:t> = $1</a:t>
              </a:r>
              <a:endParaRPr kumimoji="0" lang="en-US" sz="1400" b="0" dirty="0">
                <a:solidFill>
                  <a:schemeClr val="tx1"/>
                </a:solidFill>
                <a:latin typeface="Times New Roman" pitchFamily="18" charset="0"/>
                <a:cs typeface="Times New Roman" pitchFamily="18" charset="0"/>
              </a:endParaRPr>
            </a:p>
          </p:txBody>
        </p:sp>
        <p:sp>
          <p:nvSpPr>
            <p:cNvPr id="238" name="AutoShape 106"/>
            <p:cNvSpPr>
              <a:spLocks/>
            </p:cNvSpPr>
            <p:nvPr/>
          </p:nvSpPr>
          <p:spPr bwMode="auto">
            <a:xfrm rot="-5400000">
              <a:off x="4543" y="3324"/>
              <a:ext cx="116" cy="1056"/>
            </a:xfrm>
            <a:prstGeom prst="leftBrace">
              <a:avLst>
                <a:gd name="adj1" fmla="val 75862"/>
                <a:gd name="adj2" fmla="val 50000"/>
              </a:avLst>
            </a:prstGeom>
            <a:noFill/>
            <a:ln w="1905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cxnSp>
        <p:nvCxnSpPr>
          <p:cNvPr id="4" name="Straight Connector 3"/>
          <p:cNvCxnSpPr/>
          <p:nvPr/>
        </p:nvCxnSpPr>
        <p:spPr>
          <a:xfrm>
            <a:off x="4643438" y="3391701"/>
            <a:ext cx="4126851"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502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96">
                                            <p:txEl>
                                              <p:pRg st="1" end="1"/>
                                            </p:txEl>
                                          </p:spTgt>
                                        </p:tgtEl>
                                        <p:attrNameLst>
                                          <p:attrName>style.visibility</p:attrName>
                                        </p:attrNameLst>
                                      </p:cBhvr>
                                      <p:to>
                                        <p:strVal val="visible"/>
                                      </p:to>
                                    </p:set>
                                    <p:animEffect transition="in" filter="dissolve">
                                      <p:cBhvr>
                                        <p:cTn id="11" dur="500"/>
                                        <p:tgtEl>
                                          <p:spTgt spid="196">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96">
                                            <p:txEl>
                                              <p:pRg st="2" end="2"/>
                                            </p:txEl>
                                          </p:spTgt>
                                        </p:tgtEl>
                                        <p:attrNameLst>
                                          <p:attrName>style.visibility</p:attrName>
                                        </p:attrNameLst>
                                      </p:cBhvr>
                                      <p:to>
                                        <p:strVal val="visible"/>
                                      </p:to>
                                    </p:set>
                                    <p:animEffect transition="in" filter="dissolve">
                                      <p:cBhvr>
                                        <p:cTn id="15" dur="500"/>
                                        <p:tgtEl>
                                          <p:spTgt spid="196">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40"/>
                                        </p:tgtEl>
                                        <p:attrNameLst>
                                          <p:attrName>style.visibility</p:attrName>
                                        </p:attrNameLst>
                                      </p:cBhvr>
                                      <p:to>
                                        <p:strVal val="visible"/>
                                      </p:to>
                                    </p:set>
                                    <p:animEffect transition="in" filter="dissolve">
                                      <p:cBhvr>
                                        <p:cTn id="19" dur="500"/>
                                        <p:tgtEl>
                                          <p:spTgt spid="140"/>
                                        </p:tgtEl>
                                      </p:cBhvr>
                                    </p:animEffect>
                                  </p:childTnLst>
                                </p:cTn>
                              </p:par>
                            </p:childTnLst>
                          </p:cTn>
                        </p:par>
                        <p:par>
                          <p:cTn id="20" fill="hold">
                            <p:stCondLst>
                              <p:cond delay="2000"/>
                            </p:stCondLst>
                            <p:childTnLst>
                              <p:par>
                                <p:cTn id="21" presetID="23" presetClass="entr" presetSubtype="16" fill="hold" nodeType="afterEffect">
                                  <p:stCondLst>
                                    <p:cond delay="0"/>
                                  </p:stCondLst>
                                  <p:childTnLst>
                                    <p:set>
                                      <p:cBhvr>
                                        <p:cTn id="22" dur="1" fill="hold">
                                          <p:stCondLst>
                                            <p:cond delay="0"/>
                                          </p:stCondLst>
                                        </p:cTn>
                                        <p:tgtEl>
                                          <p:spTgt spid="149"/>
                                        </p:tgtEl>
                                        <p:attrNameLst>
                                          <p:attrName>style.visibility</p:attrName>
                                        </p:attrNameLst>
                                      </p:cBhvr>
                                      <p:to>
                                        <p:strVal val="visible"/>
                                      </p:to>
                                    </p:set>
                                    <p:anim calcmode="lin" valueType="num">
                                      <p:cBhvr>
                                        <p:cTn id="23" dur="500" fill="hold"/>
                                        <p:tgtEl>
                                          <p:spTgt spid="149"/>
                                        </p:tgtEl>
                                        <p:attrNameLst>
                                          <p:attrName>ppt_w</p:attrName>
                                        </p:attrNameLst>
                                      </p:cBhvr>
                                      <p:tavLst>
                                        <p:tav tm="0">
                                          <p:val>
                                            <p:fltVal val="0"/>
                                          </p:val>
                                        </p:tav>
                                        <p:tav tm="100000">
                                          <p:val>
                                            <p:strVal val="#ppt_w"/>
                                          </p:val>
                                        </p:tav>
                                      </p:tavLst>
                                    </p:anim>
                                    <p:anim calcmode="lin" valueType="num">
                                      <p:cBhvr>
                                        <p:cTn id="24" dur="500" fill="hold"/>
                                        <p:tgtEl>
                                          <p:spTgt spid="149"/>
                                        </p:tgtEl>
                                        <p:attrNameLst>
                                          <p:attrName>ppt_h</p:attrName>
                                        </p:attrNameLst>
                                      </p:cBhvr>
                                      <p:tavLst>
                                        <p:tav tm="0">
                                          <p:val>
                                            <p:fltVal val="0"/>
                                          </p:val>
                                        </p:tav>
                                        <p:tav tm="100000">
                                          <p:val>
                                            <p:strVal val="#ppt_h"/>
                                          </p:val>
                                        </p:tav>
                                      </p:tavLst>
                                    </p:anim>
                                  </p:childTnLst>
                                </p:cTn>
                              </p:par>
                            </p:childTnLst>
                          </p:cTn>
                        </p:par>
                        <p:par>
                          <p:cTn id="25" fill="hold">
                            <p:stCondLst>
                              <p:cond delay="2500"/>
                            </p:stCondLst>
                            <p:childTnLst>
                              <p:par>
                                <p:cTn id="26" presetID="9" presetClass="entr" presetSubtype="0" fill="hold" grpId="0" nodeType="afterEffect">
                                  <p:stCondLst>
                                    <p:cond delay="0"/>
                                  </p:stCondLst>
                                  <p:childTnLst>
                                    <p:set>
                                      <p:cBhvr>
                                        <p:cTn id="27" dur="1" fill="hold">
                                          <p:stCondLst>
                                            <p:cond delay="0"/>
                                          </p:stCondLst>
                                        </p:cTn>
                                        <p:tgtEl>
                                          <p:spTgt spid="142"/>
                                        </p:tgtEl>
                                        <p:attrNameLst>
                                          <p:attrName>style.visibility</p:attrName>
                                        </p:attrNameLst>
                                      </p:cBhvr>
                                      <p:to>
                                        <p:strVal val="visible"/>
                                      </p:to>
                                    </p:set>
                                    <p:animEffect transition="in" filter="dissolve">
                                      <p:cBhvr>
                                        <p:cTn id="28" dur="500"/>
                                        <p:tgtEl>
                                          <p:spTgt spid="142"/>
                                        </p:tgtEl>
                                      </p:cBhvr>
                                    </p:animEffect>
                                  </p:childTnLst>
                                </p:cTn>
                              </p:par>
                            </p:childTnLst>
                          </p:cTn>
                        </p:par>
                        <p:par>
                          <p:cTn id="29" fill="hold">
                            <p:stCondLst>
                              <p:cond delay="3000"/>
                            </p:stCondLst>
                            <p:childTnLst>
                              <p:par>
                                <p:cTn id="30" presetID="17" presetClass="entr" presetSubtype="1" fill="hold" grpId="0" nodeType="afterEffect">
                                  <p:stCondLst>
                                    <p:cond delay="0"/>
                                  </p:stCondLst>
                                  <p:childTnLst>
                                    <p:set>
                                      <p:cBhvr>
                                        <p:cTn id="31" dur="1" fill="hold">
                                          <p:stCondLst>
                                            <p:cond delay="0"/>
                                          </p:stCondLst>
                                        </p:cTn>
                                        <p:tgtEl>
                                          <p:spTgt spid="138"/>
                                        </p:tgtEl>
                                        <p:attrNameLst>
                                          <p:attrName>style.visibility</p:attrName>
                                        </p:attrNameLst>
                                      </p:cBhvr>
                                      <p:to>
                                        <p:strVal val="visible"/>
                                      </p:to>
                                    </p:set>
                                    <p:anim calcmode="lin" valueType="num">
                                      <p:cBhvr>
                                        <p:cTn id="32" dur="500" fill="hold"/>
                                        <p:tgtEl>
                                          <p:spTgt spid="138"/>
                                        </p:tgtEl>
                                        <p:attrNameLst>
                                          <p:attrName>ppt_x</p:attrName>
                                        </p:attrNameLst>
                                      </p:cBhvr>
                                      <p:tavLst>
                                        <p:tav tm="0">
                                          <p:val>
                                            <p:strVal val="#ppt_x"/>
                                          </p:val>
                                        </p:tav>
                                        <p:tav tm="100000">
                                          <p:val>
                                            <p:strVal val="#ppt_x"/>
                                          </p:val>
                                        </p:tav>
                                      </p:tavLst>
                                    </p:anim>
                                    <p:anim calcmode="lin" valueType="num">
                                      <p:cBhvr>
                                        <p:cTn id="33" dur="500" fill="hold"/>
                                        <p:tgtEl>
                                          <p:spTgt spid="138"/>
                                        </p:tgtEl>
                                        <p:attrNameLst>
                                          <p:attrName>ppt_y</p:attrName>
                                        </p:attrNameLst>
                                      </p:cBhvr>
                                      <p:tavLst>
                                        <p:tav tm="0">
                                          <p:val>
                                            <p:strVal val="#ppt_y-#ppt_h/2"/>
                                          </p:val>
                                        </p:tav>
                                        <p:tav tm="100000">
                                          <p:val>
                                            <p:strVal val="#ppt_y"/>
                                          </p:val>
                                        </p:tav>
                                      </p:tavLst>
                                    </p:anim>
                                    <p:anim calcmode="lin" valueType="num">
                                      <p:cBhvr>
                                        <p:cTn id="34" dur="500" fill="hold"/>
                                        <p:tgtEl>
                                          <p:spTgt spid="138"/>
                                        </p:tgtEl>
                                        <p:attrNameLst>
                                          <p:attrName>ppt_w</p:attrName>
                                        </p:attrNameLst>
                                      </p:cBhvr>
                                      <p:tavLst>
                                        <p:tav tm="0">
                                          <p:val>
                                            <p:strVal val="#ppt_w"/>
                                          </p:val>
                                        </p:tav>
                                        <p:tav tm="100000">
                                          <p:val>
                                            <p:strVal val="#ppt_w"/>
                                          </p:val>
                                        </p:tav>
                                      </p:tavLst>
                                    </p:anim>
                                    <p:anim calcmode="lin" valueType="num">
                                      <p:cBhvr>
                                        <p:cTn id="35" dur="500" fill="hold"/>
                                        <p:tgtEl>
                                          <p:spTgt spid="138"/>
                                        </p:tgtEl>
                                        <p:attrNameLst>
                                          <p:attrName>ppt_h</p:attrName>
                                        </p:attrNameLst>
                                      </p:cBhvr>
                                      <p:tavLst>
                                        <p:tav tm="0">
                                          <p:val>
                                            <p:fltVal val="0"/>
                                          </p:val>
                                        </p:tav>
                                        <p:tav tm="100000">
                                          <p:val>
                                            <p:strVal val="#ppt_h"/>
                                          </p:val>
                                        </p:tav>
                                      </p:tavLst>
                                    </p:anim>
                                  </p:childTnLst>
                                </p:cTn>
                              </p:par>
                            </p:childTnLst>
                          </p:cTn>
                        </p:par>
                        <p:par>
                          <p:cTn id="36" fill="hold">
                            <p:stCondLst>
                              <p:cond delay="3500"/>
                            </p:stCondLst>
                            <p:childTnLst>
                              <p:par>
                                <p:cTn id="37" presetID="23" presetClass="entr" presetSubtype="16" fill="hold" nodeType="afterEffect">
                                  <p:stCondLst>
                                    <p:cond delay="0"/>
                                  </p:stCondLst>
                                  <p:childTnLst>
                                    <p:set>
                                      <p:cBhvr>
                                        <p:cTn id="38" dur="1" fill="hold">
                                          <p:stCondLst>
                                            <p:cond delay="0"/>
                                          </p:stCondLst>
                                        </p:cTn>
                                        <p:tgtEl>
                                          <p:spTgt spid="152"/>
                                        </p:tgtEl>
                                        <p:attrNameLst>
                                          <p:attrName>style.visibility</p:attrName>
                                        </p:attrNameLst>
                                      </p:cBhvr>
                                      <p:to>
                                        <p:strVal val="visible"/>
                                      </p:to>
                                    </p:set>
                                    <p:anim calcmode="lin" valueType="num">
                                      <p:cBhvr>
                                        <p:cTn id="39" dur="500" fill="hold"/>
                                        <p:tgtEl>
                                          <p:spTgt spid="152"/>
                                        </p:tgtEl>
                                        <p:attrNameLst>
                                          <p:attrName>ppt_w</p:attrName>
                                        </p:attrNameLst>
                                      </p:cBhvr>
                                      <p:tavLst>
                                        <p:tav tm="0">
                                          <p:val>
                                            <p:fltVal val="0"/>
                                          </p:val>
                                        </p:tav>
                                        <p:tav tm="100000">
                                          <p:val>
                                            <p:strVal val="#ppt_w"/>
                                          </p:val>
                                        </p:tav>
                                      </p:tavLst>
                                    </p:anim>
                                    <p:anim calcmode="lin" valueType="num">
                                      <p:cBhvr>
                                        <p:cTn id="40" dur="500" fill="hold"/>
                                        <p:tgtEl>
                                          <p:spTgt spid="152"/>
                                        </p:tgtEl>
                                        <p:attrNameLst>
                                          <p:attrName>ppt_h</p:attrName>
                                        </p:attrNameLst>
                                      </p:cBhvr>
                                      <p:tavLst>
                                        <p:tav tm="0">
                                          <p:val>
                                            <p:fltVal val="0"/>
                                          </p:val>
                                        </p:tav>
                                        <p:tav tm="100000">
                                          <p:val>
                                            <p:strVal val="#ppt_h"/>
                                          </p:val>
                                        </p:tav>
                                      </p:tavLst>
                                    </p:anim>
                                  </p:childTnLst>
                                </p:cTn>
                              </p:par>
                            </p:childTnLst>
                          </p:cTn>
                        </p:par>
                        <p:par>
                          <p:cTn id="41" fill="hold">
                            <p:stCondLst>
                              <p:cond delay="4000"/>
                            </p:stCondLst>
                            <p:childTnLst>
                              <p:par>
                                <p:cTn id="42" presetID="9" presetClass="entr" presetSubtype="0" fill="hold" nodeType="afterEffect">
                                  <p:stCondLst>
                                    <p:cond delay="0"/>
                                  </p:stCondLst>
                                  <p:childTnLst>
                                    <p:set>
                                      <p:cBhvr>
                                        <p:cTn id="43" dur="1" fill="hold">
                                          <p:stCondLst>
                                            <p:cond delay="0"/>
                                          </p:stCondLst>
                                        </p:cTn>
                                        <p:tgtEl>
                                          <p:spTgt spid="143"/>
                                        </p:tgtEl>
                                        <p:attrNameLst>
                                          <p:attrName>style.visibility</p:attrName>
                                        </p:attrNameLst>
                                      </p:cBhvr>
                                      <p:to>
                                        <p:strVal val="visible"/>
                                      </p:to>
                                    </p:set>
                                    <p:animEffect transition="in" filter="dissolve">
                                      <p:cBhvr>
                                        <p:cTn id="44" dur="500"/>
                                        <p:tgtEl>
                                          <p:spTgt spid="143"/>
                                        </p:tgtEl>
                                      </p:cBhvr>
                                    </p:animEffect>
                                  </p:childTnLst>
                                </p:cTn>
                              </p:par>
                            </p:childTnLst>
                          </p:cTn>
                        </p:par>
                        <p:par>
                          <p:cTn id="45" fill="hold">
                            <p:stCondLst>
                              <p:cond delay="4500"/>
                            </p:stCondLst>
                            <p:childTnLst>
                              <p:par>
                                <p:cTn id="46" presetID="17" presetClass="entr" presetSubtype="1" fill="hold" nodeType="afterEffect">
                                  <p:stCondLst>
                                    <p:cond delay="0"/>
                                  </p:stCondLst>
                                  <p:childTnLst>
                                    <p:set>
                                      <p:cBhvr>
                                        <p:cTn id="47" dur="1" fill="hold">
                                          <p:stCondLst>
                                            <p:cond delay="0"/>
                                          </p:stCondLst>
                                        </p:cTn>
                                        <p:tgtEl>
                                          <p:spTgt spid="135"/>
                                        </p:tgtEl>
                                        <p:attrNameLst>
                                          <p:attrName>style.visibility</p:attrName>
                                        </p:attrNameLst>
                                      </p:cBhvr>
                                      <p:to>
                                        <p:strVal val="visible"/>
                                      </p:to>
                                    </p:set>
                                    <p:anim calcmode="lin" valueType="num">
                                      <p:cBhvr>
                                        <p:cTn id="48" dur="500" fill="hold"/>
                                        <p:tgtEl>
                                          <p:spTgt spid="135"/>
                                        </p:tgtEl>
                                        <p:attrNameLst>
                                          <p:attrName>ppt_x</p:attrName>
                                        </p:attrNameLst>
                                      </p:cBhvr>
                                      <p:tavLst>
                                        <p:tav tm="0">
                                          <p:val>
                                            <p:strVal val="#ppt_x"/>
                                          </p:val>
                                        </p:tav>
                                        <p:tav tm="100000">
                                          <p:val>
                                            <p:strVal val="#ppt_x"/>
                                          </p:val>
                                        </p:tav>
                                      </p:tavLst>
                                    </p:anim>
                                    <p:anim calcmode="lin" valueType="num">
                                      <p:cBhvr>
                                        <p:cTn id="49" dur="500" fill="hold"/>
                                        <p:tgtEl>
                                          <p:spTgt spid="135"/>
                                        </p:tgtEl>
                                        <p:attrNameLst>
                                          <p:attrName>ppt_y</p:attrName>
                                        </p:attrNameLst>
                                      </p:cBhvr>
                                      <p:tavLst>
                                        <p:tav tm="0">
                                          <p:val>
                                            <p:strVal val="#ppt_y-#ppt_h/2"/>
                                          </p:val>
                                        </p:tav>
                                        <p:tav tm="100000">
                                          <p:val>
                                            <p:strVal val="#ppt_y"/>
                                          </p:val>
                                        </p:tav>
                                      </p:tavLst>
                                    </p:anim>
                                    <p:anim calcmode="lin" valueType="num">
                                      <p:cBhvr>
                                        <p:cTn id="50" dur="500" fill="hold"/>
                                        <p:tgtEl>
                                          <p:spTgt spid="135"/>
                                        </p:tgtEl>
                                        <p:attrNameLst>
                                          <p:attrName>ppt_w</p:attrName>
                                        </p:attrNameLst>
                                      </p:cBhvr>
                                      <p:tavLst>
                                        <p:tav tm="0">
                                          <p:val>
                                            <p:strVal val="#ppt_w"/>
                                          </p:val>
                                        </p:tav>
                                        <p:tav tm="100000">
                                          <p:val>
                                            <p:strVal val="#ppt_w"/>
                                          </p:val>
                                        </p:tav>
                                      </p:tavLst>
                                    </p:anim>
                                    <p:anim calcmode="lin" valueType="num">
                                      <p:cBhvr>
                                        <p:cTn id="51" dur="500" fill="hold"/>
                                        <p:tgtEl>
                                          <p:spTgt spid="135"/>
                                        </p:tgtEl>
                                        <p:attrNameLst>
                                          <p:attrName>ppt_h</p:attrName>
                                        </p:attrNameLst>
                                      </p:cBhvr>
                                      <p:tavLst>
                                        <p:tav tm="0">
                                          <p:val>
                                            <p:fltVal val="0"/>
                                          </p:val>
                                        </p:tav>
                                        <p:tav tm="100000">
                                          <p:val>
                                            <p:strVal val="#ppt_h"/>
                                          </p:val>
                                        </p:tav>
                                      </p:tavLst>
                                    </p:anim>
                                  </p:childTnLst>
                                </p:cTn>
                              </p:par>
                            </p:childTnLst>
                          </p:cTn>
                        </p:par>
                        <p:par>
                          <p:cTn id="52" fill="hold">
                            <p:stCondLst>
                              <p:cond delay="5000"/>
                            </p:stCondLst>
                            <p:childTnLst>
                              <p:par>
                                <p:cTn id="53" presetID="23" presetClass="entr" presetSubtype="16" fill="hold" nodeType="afterEffect">
                                  <p:stCondLst>
                                    <p:cond delay="0"/>
                                  </p:stCondLst>
                                  <p:childTnLst>
                                    <p:set>
                                      <p:cBhvr>
                                        <p:cTn id="54" dur="1" fill="hold">
                                          <p:stCondLst>
                                            <p:cond delay="0"/>
                                          </p:stCondLst>
                                        </p:cTn>
                                        <p:tgtEl>
                                          <p:spTgt spid="155"/>
                                        </p:tgtEl>
                                        <p:attrNameLst>
                                          <p:attrName>style.visibility</p:attrName>
                                        </p:attrNameLst>
                                      </p:cBhvr>
                                      <p:to>
                                        <p:strVal val="visible"/>
                                      </p:to>
                                    </p:set>
                                    <p:anim calcmode="lin" valueType="num">
                                      <p:cBhvr>
                                        <p:cTn id="55" dur="500" fill="hold"/>
                                        <p:tgtEl>
                                          <p:spTgt spid="155"/>
                                        </p:tgtEl>
                                        <p:attrNameLst>
                                          <p:attrName>ppt_w</p:attrName>
                                        </p:attrNameLst>
                                      </p:cBhvr>
                                      <p:tavLst>
                                        <p:tav tm="0">
                                          <p:val>
                                            <p:fltVal val="0"/>
                                          </p:val>
                                        </p:tav>
                                        <p:tav tm="100000">
                                          <p:val>
                                            <p:strVal val="#ppt_w"/>
                                          </p:val>
                                        </p:tav>
                                      </p:tavLst>
                                    </p:anim>
                                    <p:anim calcmode="lin" valueType="num">
                                      <p:cBhvr>
                                        <p:cTn id="56" dur="500" fill="hold"/>
                                        <p:tgtEl>
                                          <p:spTgt spid="155"/>
                                        </p:tgtEl>
                                        <p:attrNameLst>
                                          <p:attrName>ppt_h</p:attrName>
                                        </p:attrNameLst>
                                      </p:cBhvr>
                                      <p:tavLst>
                                        <p:tav tm="0">
                                          <p:val>
                                            <p:fltVal val="0"/>
                                          </p:val>
                                        </p:tav>
                                        <p:tav tm="100000">
                                          <p:val>
                                            <p:strVal val="#ppt_h"/>
                                          </p:val>
                                        </p:tav>
                                      </p:tavLst>
                                    </p:anim>
                                  </p:childTnLst>
                                </p:cTn>
                              </p:par>
                            </p:childTnLst>
                          </p:cTn>
                        </p:par>
                        <p:par>
                          <p:cTn id="57" fill="hold">
                            <p:stCondLst>
                              <p:cond delay="5500"/>
                            </p:stCondLst>
                            <p:childTnLst>
                              <p:par>
                                <p:cTn id="58" presetID="9" presetClass="entr" presetSubtype="0" fill="hold" nodeType="afterEffect">
                                  <p:stCondLst>
                                    <p:cond delay="0"/>
                                  </p:stCondLst>
                                  <p:childTnLst>
                                    <p:set>
                                      <p:cBhvr>
                                        <p:cTn id="59" dur="1" fill="hold">
                                          <p:stCondLst>
                                            <p:cond delay="0"/>
                                          </p:stCondLst>
                                        </p:cTn>
                                        <p:tgtEl>
                                          <p:spTgt spid="146"/>
                                        </p:tgtEl>
                                        <p:attrNameLst>
                                          <p:attrName>style.visibility</p:attrName>
                                        </p:attrNameLst>
                                      </p:cBhvr>
                                      <p:to>
                                        <p:strVal val="visible"/>
                                      </p:to>
                                    </p:set>
                                    <p:animEffect transition="in" filter="dissolve">
                                      <p:cBhvr>
                                        <p:cTn id="60" dur="500"/>
                                        <p:tgtEl>
                                          <p:spTgt spid="146"/>
                                        </p:tgtEl>
                                      </p:cBhvr>
                                    </p:animEffect>
                                  </p:childTnLst>
                                </p:cTn>
                              </p:par>
                            </p:childTnLst>
                          </p:cTn>
                        </p:par>
                        <p:par>
                          <p:cTn id="61" fill="hold">
                            <p:stCondLst>
                              <p:cond delay="6000"/>
                            </p:stCondLst>
                            <p:childTnLst>
                              <p:par>
                                <p:cTn id="62" presetID="17" presetClass="entr" presetSubtype="1" fill="hold" nodeType="afterEffect">
                                  <p:stCondLst>
                                    <p:cond delay="0"/>
                                  </p:stCondLst>
                                  <p:childTnLst>
                                    <p:set>
                                      <p:cBhvr>
                                        <p:cTn id="63" dur="1" fill="hold">
                                          <p:stCondLst>
                                            <p:cond delay="0"/>
                                          </p:stCondLst>
                                        </p:cTn>
                                        <p:tgtEl>
                                          <p:spTgt spid="131"/>
                                        </p:tgtEl>
                                        <p:attrNameLst>
                                          <p:attrName>style.visibility</p:attrName>
                                        </p:attrNameLst>
                                      </p:cBhvr>
                                      <p:to>
                                        <p:strVal val="visible"/>
                                      </p:to>
                                    </p:set>
                                    <p:anim calcmode="lin" valueType="num">
                                      <p:cBhvr>
                                        <p:cTn id="64" dur="500" fill="hold"/>
                                        <p:tgtEl>
                                          <p:spTgt spid="131"/>
                                        </p:tgtEl>
                                        <p:attrNameLst>
                                          <p:attrName>ppt_x</p:attrName>
                                        </p:attrNameLst>
                                      </p:cBhvr>
                                      <p:tavLst>
                                        <p:tav tm="0">
                                          <p:val>
                                            <p:strVal val="#ppt_x"/>
                                          </p:val>
                                        </p:tav>
                                        <p:tav tm="100000">
                                          <p:val>
                                            <p:strVal val="#ppt_x"/>
                                          </p:val>
                                        </p:tav>
                                      </p:tavLst>
                                    </p:anim>
                                    <p:anim calcmode="lin" valueType="num">
                                      <p:cBhvr>
                                        <p:cTn id="65" dur="500" fill="hold"/>
                                        <p:tgtEl>
                                          <p:spTgt spid="131"/>
                                        </p:tgtEl>
                                        <p:attrNameLst>
                                          <p:attrName>ppt_y</p:attrName>
                                        </p:attrNameLst>
                                      </p:cBhvr>
                                      <p:tavLst>
                                        <p:tav tm="0">
                                          <p:val>
                                            <p:strVal val="#ppt_y-#ppt_h/2"/>
                                          </p:val>
                                        </p:tav>
                                        <p:tav tm="100000">
                                          <p:val>
                                            <p:strVal val="#ppt_y"/>
                                          </p:val>
                                        </p:tav>
                                      </p:tavLst>
                                    </p:anim>
                                    <p:anim calcmode="lin" valueType="num">
                                      <p:cBhvr>
                                        <p:cTn id="66" dur="500" fill="hold"/>
                                        <p:tgtEl>
                                          <p:spTgt spid="131"/>
                                        </p:tgtEl>
                                        <p:attrNameLst>
                                          <p:attrName>ppt_w</p:attrName>
                                        </p:attrNameLst>
                                      </p:cBhvr>
                                      <p:tavLst>
                                        <p:tav tm="0">
                                          <p:val>
                                            <p:strVal val="#ppt_w"/>
                                          </p:val>
                                        </p:tav>
                                        <p:tav tm="100000">
                                          <p:val>
                                            <p:strVal val="#ppt_w"/>
                                          </p:val>
                                        </p:tav>
                                      </p:tavLst>
                                    </p:anim>
                                    <p:anim calcmode="lin" valueType="num">
                                      <p:cBhvr>
                                        <p:cTn id="67" dur="500" fill="hold"/>
                                        <p:tgtEl>
                                          <p:spTgt spid="131"/>
                                        </p:tgtEl>
                                        <p:attrNameLst>
                                          <p:attrName>ppt_h</p:attrName>
                                        </p:attrNameLst>
                                      </p:cBhvr>
                                      <p:tavLst>
                                        <p:tav tm="0">
                                          <p:val>
                                            <p:fltVal val="0"/>
                                          </p:val>
                                        </p:tav>
                                        <p:tav tm="100000">
                                          <p:val>
                                            <p:strVal val="#ppt_h"/>
                                          </p:val>
                                        </p:tav>
                                      </p:tavLst>
                                    </p:anim>
                                  </p:childTnLst>
                                </p:cTn>
                              </p:par>
                            </p:childTnLst>
                          </p:cTn>
                        </p:par>
                        <p:par>
                          <p:cTn id="68" fill="hold">
                            <p:stCondLst>
                              <p:cond delay="6500"/>
                            </p:stCondLst>
                            <p:childTnLst>
                              <p:par>
                                <p:cTn id="69" presetID="23" presetClass="entr" presetSubtype="16" fill="hold" nodeType="afterEffect">
                                  <p:stCondLst>
                                    <p:cond delay="0"/>
                                  </p:stCondLst>
                                  <p:childTnLst>
                                    <p:set>
                                      <p:cBhvr>
                                        <p:cTn id="70" dur="1" fill="hold">
                                          <p:stCondLst>
                                            <p:cond delay="0"/>
                                          </p:stCondLst>
                                        </p:cTn>
                                        <p:tgtEl>
                                          <p:spTgt spid="158"/>
                                        </p:tgtEl>
                                        <p:attrNameLst>
                                          <p:attrName>style.visibility</p:attrName>
                                        </p:attrNameLst>
                                      </p:cBhvr>
                                      <p:to>
                                        <p:strVal val="visible"/>
                                      </p:to>
                                    </p:set>
                                    <p:anim calcmode="lin" valueType="num">
                                      <p:cBhvr>
                                        <p:cTn id="71" dur="500" fill="hold"/>
                                        <p:tgtEl>
                                          <p:spTgt spid="158"/>
                                        </p:tgtEl>
                                        <p:attrNameLst>
                                          <p:attrName>ppt_w</p:attrName>
                                        </p:attrNameLst>
                                      </p:cBhvr>
                                      <p:tavLst>
                                        <p:tav tm="0">
                                          <p:val>
                                            <p:fltVal val="0"/>
                                          </p:val>
                                        </p:tav>
                                        <p:tav tm="100000">
                                          <p:val>
                                            <p:strVal val="#ppt_w"/>
                                          </p:val>
                                        </p:tav>
                                      </p:tavLst>
                                    </p:anim>
                                    <p:anim calcmode="lin" valueType="num">
                                      <p:cBhvr>
                                        <p:cTn id="72" dur="500" fill="hold"/>
                                        <p:tgtEl>
                                          <p:spTgt spid="158"/>
                                        </p:tgtEl>
                                        <p:attrNameLst>
                                          <p:attrName>ppt_h</p:attrName>
                                        </p:attrNameLst>
                                      </p:cBhvr>
                                      <p:tavLst>
                                        <p:tav tm="0">
                                          <p:val>
                                            <p:fltVal val="0"/>
                                          </p:val>
                                        </p:tav>
                                        <p:tav tm="100000">
                                          <p:val>
                                            <p:strVal val="#ppt_h"/>
                                          </p:val>
                                        </p:tav>
                                      </p:tavLst>
                                    </p:anim>
                                  </p:childTnLst>
                                </p:cTn>
                              </p:par>
                            </p:childTnLst>
                          </p:cTn>
                        </p:par>
                        <p:par>
                          <p:cTn id="73" fill="hold">
                            <p:stCondLst>
                              <p:cond delay="7000"/>
                            </p:stCondLst>
                            <p:childTnLst>
                              <p:par>
                                <p:cTn id="74" presetID="17" presetClass="entr" presetSubtype="10" fill="hold" nodeType="afterEffect">
                                  <p:stCondLst>
                                    <p:cond delay="0"/>
                                  </p:stCondLst>
                                  <p:childTnLst>
                                    <p:set>
                                      <p:cBhvr>
                                        <p:cTn id="75" dur="1" fill="hold">
                                          <p:stCondLst>
                                            <p:cond delay="0"/>
                                          </p:stCondLst>
                                        </p:cTn>
                                        <p:tgtEl>
                                          <p:spTgt spid="161"/>
                                        </p:tgtEl>
                                        <p:attrNameLst>
                                          <p:attrName>style.visibility</p:attrName>
                                        </p:attrNameLst>
                                      </p:cBhvr>
                                      <p:to>
                                        <p:strVal val="visible"/>
                                      </p:to>
                                    </p:set>
                                    <p:anim calcmode="lin" valueType="num">
                                      <p:cBhvr>
                                        <p:cTn id="76" dur="500" fill="hold"/>
                                        <p:tgtEl>
                                          <p:spTgt spid="161"/>
                                        </p:tgtEl>
                                        <p:attrNameLst>
                                          <p:attrName>ppt_w</p:attrName>
                                        </p:attrNameLst>
                                      </p:cBhvr>
                                      <p:tavLst>
                                        <p:tav tm="0">
                                          <p:val>
                                            <p:fltVal val="0"/>
                                          </p:val>
                                        </p:tav>
                                        <p:tav tm="100000">
                                          <p:val>
                                            <p:strVal val="#ppt_w"/>
                                          </p:val>
                                        </p:tav>
                                      </p:tavLst>
                                    </p:anim>
                                    <p:anim calcmode="lin" valueType="num">
                                      <p:cBhvr>
                                        <p:cTn id="77" dur="500" fill="hold"/>
                                        <p:tgtEl>
                                          <p:spTgt spid="161"/>
                                        </p:tgtEl>
                                        <p:attrNameLst>
                                          <p:attrName>ppt_h</p:attrName>
                                        </p:attrNameLst>
                                      </p:cBhvr>
                                      <p:tavLst>
                                        <p:tav tm="0">
                                          <p:val>
                                            <p:strVal val="#ppt_h"/>
                                          </p:val>
                                        </p:tav>
                                        <p:tav tm="100000">
                                          <p:val>
                                            <p:strVal val="#ppt_h"/>
                                          </p:val>
                                        </p:tav>
                                      </p:tavLst>
                                    </p:anim>
                                  </p:childTnLst>
                                </p:cTn>
                              </p:par>
                            </p:childTnLst>
                          </p:cTn>
                        </p:par>
                        <p:par>
                          <p:cTn id="78" fill="hold">
                            <p:stCondLst>
                              <p:cond delay="7500"/>
                            </p:stCondLst>
                            <p:childTnLst>
                              <p:par>
                                <p:cTn id="79" presetID="9" presetClass="entr" presetSubtype="0" fill="hold" grpId="0" nodeType="afterEffect">
                                  <p:stCondLst>
                                    <p:cond delay="0"/>
                                  </p:stCondLst>
                                  <p:childTnLst>
                                    <p:set>
                                      <p:cBhvr>
                                        <p:cTn id="80" dur="1" fill="hold">
                                          <p:stCondLst>
                                            <p:cond delay="0"/>
                                          </p:stCondLst>
                                        </p:cTn>
                                        <p:tgtEl>
                                          <p:spTgt spid="199"/>
                                        </p:tgtEl>
                                        <p:attrNameLst>
                                          <p:attrName>style.visibility</p:attrName>
                                        </p:attrNameLst>
                                      </p:cBhvr>
                                      <p:to>
                                        <p:strVal val="visible"/>
                                      </p:to>
                                    </p:set>
                                    <p:animEffect transition="in" filter="dissolve">
                                      <p:cBhvr>
                                        <p:cTn id="81" dur="500"/>
                                        <p:tgtEl>
                                          <p:spTgt spid="199"/>
                                        </p:tgtEl>
                                      </p:cBhvr>
                                    </p:animEffect>
                                  </p:childTnLst>
                                </p:cTn>
                              </p:par>
                            </p:childTnLst>
                          </p:cTn>
                        </p:par>
                        <p:par>
                          <p:cTn id="82" fill="hold">
                            <p:stCondLst>
                              <p:cond delay="8000"/>
                            </p:stCondLst>
                            <p:childTnLst>
                              <p:par>
                                <p:cTn id="83" presetID="23" presetClass="entr" presetSubtype="16" fill="hold" nodeType="afterEffect">
                                  <p:stCondLst>
                                    <p:cond delay="0"/>
                                  </p:stCondLst>
                                  <p:childTnLst>
                                    <p:set>
                                      <p:cBhvr>
                                        <p:cTn id="84" dur="1" fill="hold">
                                          <p:stCondLst>
                                            <p:cond delay="0"/>
                                          </p:stCondLst>
                                        </p:cTn>
                                        <p:tgtEl>
                                          <p:spTgt spid="208"/>
                                        </p:tgtEl>
                                        <p:attrNameLst>
                                          <p:attrName>style.visibility</p:attrName>
                                        </p:attrNameLst>
                                      </p:cBhvr>
                                      <p:to>
                                        <p:strVal val="visible"/>
                                      </p:to>
                                    </p:set>
                                    <p:anim calcmode="lin" valueType="num">
                                      <p:cBhvr>
                                        <p:cTn id="85" dur="500" fill="hold"/>
                                        <p:tgtEl>
                                          <p:spTgt spid="208"/>
                                        </p:tgtEl>
                                        <p:attrNameLst>
                                          <p:attrName>ppt_w</p:attrName>
                                        </p:attrNameLst>
                                      </p:cBhvr>
                                      <p:tavLst>
                                        <p:tav tm="0">
                                          <p:val>
                                            <p:fltVal val="0"/>
                                          </p:val>
                                        </p:tav>
                                        <p:tav tm="100000">
                                          <p:val>
                                            <p:strVal val="#ppt_w"/>
                                          </p:val>
                                        </p:tav>
                                      </p:tavLst>
                                    </p:anim>
                                    <p:anim calcmode="lin" valueType="num">
                                      <p:cBhvr>
                                        <p:cTn id="86" dur="500" fill="hold"/>
                                        <p:tgtEl>
                                          <p:spTgt spid="208"/>
                                        </p:tgtEl>
                                        <p:attrNameLst>
                                          <p:attrName>ppt_h</p:attrName>
                                        </p:attrNameLst>
                                      </p:cBhvr>
                                      <p:tavLst>
                                        <p:tav tm="0">
                                          <p:val>
                                            <p:fltVal val="0"/>
                                          </p:val>
                                        </p:tav>
                                        <p:tav tm="100000">
                                          <p:val>
                                            <p:strVal val="#ppt_h"/>
                                          </p:val>
                                        </p:tav>
                                      </p:tavLst>
                                    </p:anim>
                                  </p:childTnLst>
                                </p:cTn>
                              </p:par>
                            </p:childTnLst>
                          </p:cTn>
                        </p:par>
                        <p:par>
                          <p:cTn id="87" fill="hold">
                            <p:stCondLst>
                              <p:cond delay="8500"/>
                            </p:stCondLst>
                            <p:childTnLst>
                              <p:par>
                                <p:cTn id="88" presetID="9" presetClass="entr" presetSubtype="0" fill="hold" grpId="0" nodeType="afterEffect">
                                  <p:stCondLst>
                                    <p:cond delay="0"/>
                                  </p:stCondLst>
                                  <p:childTnLst>
                                    <p:set>
                                      <p:cBhvr>
                                        <p:cTn id="89" dur="1" fill="hold">
                                          <p:stCondLst>
                                            <p:cond delay="0"/>
                                          </p:stCondLst>
                                        </p:cTn>
                                        <p:tgtEl>
                                          <p:spTgt spid="201"/>
                                        </p:tgtEl>
                                        <p:attrNameLst>
                                          <p:attrName>style.visibility</p:attrName>
                                        </p:attrNameLst>
                                      </p:cBhvr>
                                      <p:to>
                                        <p:strVal val="visible"/>
                                      </p:to>
                                    </p:set>
                                    <p:animEffect transition="in" filter="dissolve">
                                      <p:cBhvr>
                                        <p:cTn id="90" dur="500"/>
                                        <p:tgtEl>
                                          <p:spTgt spid="201"/>
                                        </p:tgtEl>
                                      </p:cBhvr>
                                    </p:animEffect>
                                  </p:childTnLst>
                                </p:cTn>
                              </p:par>
                            </p:childTnLst>
                          </p:cTn>
                        </p:par>
                        <p:par>
                          <p:cTn id="91" fill="hold">
                            <p:stCondLst>
                              <p:cond delay="9000"/>
                            </p:stCondLst>
                            <p:childTnLst>
                              <p:par>
                                <p:cTn id="92" presetID="17" presetClass="entr" presetSubtype="1" fill="hold" grpId="0" nodeType="afterEffect">
                                  <p:stCondLst>
                                    <p:cond delay="0"/>
                                  </p:stCondLst>
                                  <p:childTnLst>
                                    <p:set>
                                      <p:cBhvr>
                                        <p:cTn id="93" dur="1" fill="hold">
                                          <p:stCondLst>
                                            <p:cond delay="0"/>
                                          </p:stCondLst>
                                        </p:cTn>
                                        <p:tgtEl>
                                          <p:spTgt spid="213"/>
                                        </p:tgtEl>
                                        <p:attrNameLst>
                                          <p:attrName>style.visibility</p:attrName>
                                        </p:attrNameLst>
                                      </p:cBhvr>
                                      <p:to>
                                        <p:strVal val="visible"/>
                                      </p:to>
                                    </p:set>
                                    <p:anim calcmode="lin" valueType="num">
                                      <p:cBhvr>
                                        <p:cTn id="94" dur="500" fill="hold"/>
                                        <p:tgtEl>
                                          <p:spTgt spid="213"/>
                                        </p:tgtEl>
                                        <p:attrNameLst>
                                          <p:attrName>ppt_x</p:attrName>
                                        </p:attrNameLst>
                                      </p:cBhvr>
                                      <p:tavLst>
                                        <p:tav tm="0">
                                          <p:val>
                                            <p:strVal val="#ppt_x"/>
                                          </p:val>
                                        </p:tav>
                                        <p:tav tm="100000">
                                          <p:val>
                                            <p:strVal val="#ppt_x"/>
                                          </p:val>
                                        </p:tav>
                                      </p:tavLst>
                                    </p:anim>
                                    <p:anim calcmode="lin" valueType="num">
                                      <p:cBhvr>
                                        <p:cTn id="95" dur="500" fill="hold"/>
                                        <p:tgtEl>
                                          <p:spTgt spid="213"/>
                                        </p:tgtEl>
                                        <p:attrNameLst>
                                          <p:attrName>ppt_y</p:attrName>
                                        </p:attrNameLst>
                                      </p:cBhvr>
                                      <p:tavLst>
                                        <p:tav tm="0">
                                          <p:val>
                                            <p:strVal val="#ppt_y-#ppt_h/2"/>
                                          </p:val>
                                        </p:tav>
                                        <p:tav tm="100000">
                                          <p:val>
                                            <p:strVal val="#ppt_y"/>
                                          </p:val>
                                        </p:tav>
                                      </p:tavLst>
                                    </p:anim>
                                    <p:anim calcmode="lin" valueType="num">
                                      <p:cBhvr>
                                        <p:cTn id="96" dur="500" fill="hold"/>
                                        <p:tgtEl>
                                          <p:spTgt spid="213"/>
                                        </p:tgtEl>
                                        <p:attrNameLst>
                                          <p:attrName>ppt_w</p:attrName>
                                        </p:attrNameLst>
                                      </p:cBhvr>
                                      <p:tavLst>
                                        <p:tav tm="0">
                                          <p:val>
                                            <p:strVal val="#ppt_w"/>
                                          </p:val>
                                        </p:tav>
                                        <p:tav tm="100000">
                                          <p:val>
                                            <p:strVal val="#ppt_w"/>
                                          </p:val>
                                        </p:tav>
                                      </p:tavLst>
                                    </p:anim>
                                    <p:anim calcmode="lin" valueType="num">
                                      <p:cBhvr>
                                        <p:cTn id="97" dur="500" fill="hold"/>
                                        <p:tgtEl>
                                          <p:spTgt spid="213"/>
                                        </p:tgtEl>
                                        <p:attrNameLst>
                                          <p:attrName>ppt_h</p:attrName>
                                        </p:attrNameLst>
                                      </p:cBhvr>
                                      <p:tavLst>
                                        <p:tav tm="0">
                                          <p:val>
                                            <p:fltVal val="0"/>
                                          </p:val>
                                        </p:tav>
                                        <p:tav tm="100000">
                                          <p:val>
                                            <p:strVal val="#ppt_h"/>
                                          </p:val>
                                        </p:tav>
                                      </p:tavLst>
                                    </p:anim>
                                  </p:childTnLst>
                                </p:cTn>
                              </p:par>
                            </p:childTnLst>
                          </p:cTn>
                        </p:par>
                        <p:par>
                          <p:cTn id="98" fill="hold">
                            <p:stCondLst>
                              <p:cond delay="9500"/>
                            </p:stCondLst>
                            <p:childTnLst>
                              <p:par>
                                <p:cTn id="99" presetID="23" presetClass="entr" presetSubtype="16" fill="hold" nodeType="afterEffect">
                                  <p:stCondLst>
                                    <p:cond delay="0"/>
                                  </p:stCondLst>
                                  <p:childTnLst>
                                    <p:set>
                                      <p:cBhvr>
                                        <p:cTn id="100" dur="1" fill="hold">
                                          <p:stCondLst>
                                            <p:cond delay="0"/>
                                          </p:stCondLst>
                                        </p:cTn>
                                        <p:tgtEl>
                                          <p:spTgt spid="226"/>
                                        </p:tgtEl>
                                        <p:attrNameLst>
                                          <p:attrName>style.visibility</p:attrName>
                                        </p:attrNameLst>
                                      </p:cBhvr>
                                      <p:to>
                                        <p:strVal val="visible"/>
                                      </p:to>
                                    </p:set>
                                    <p:anim calcmode="lin" valueType="num">
                                      <p:cBhvr>
                                        <p:cTn id="101" dur="500" fill="hold"/>
                                        <p:tgtEl>
                                          <p:spTgt spid="226"/>
                                        </p:tgtEl>
                                        <p:attrNameLst>
                                          <p:attrName>ppt_w</p:attrName>
                                        </p:attrNameLst>
                                      </p:cBhvr>
                                      <p:tavLst>
                                        <p:tav tm="0">
                                          <p:val>
                                            <p:fltVal val="0"/>
                                          </p:val>
                                        </p:tav>
                                        <p:tav tm="100000">
                                          <p:val>
                                            <p:strVal val="#ppt_w"/>
                                          </p:val>
                                        </p:tav>
                                      </p:tavLst>
                                    </p:anim>
                                    <p:anim calcmode="lin" valueType="num">
                                      <p:cBhvr>
                                        <p:cTn id="102" dur="500" fill="hold"/>
                                        <p:tgtEl>
                                          <p:spTgt spid="226"/>
                                        </p:tgtEl>
                                        <p:attrNameLst>
                                          <p:attrName>ppt_h</p:attrName>
                                        </p:attrNameLst>
                                      </p:cBhvr>
                                      <p:tavLst>
                                        <p:tav tm="0">
                                          <p:val>
                                            <p:fltVal val="0"/>
                                          </p:val>
                                        </p:tav>
                                        <p:tav tm="100000">
                                          <p:val>
                                            <p:strVal val="#ppt_h"/>
                                          </p:val>
                                        </p:tav>
                                      </p:tavLst>
                                    </p:anim>
                                  </p:childTnLst>
                                </p:cTn>
                              </p:par>
                            </p:childTnLst>
                          </p:cTn>
                        </p:par>
                        <p:par>
                          <p:cTn id="103" fill="hold">
                            <p:stCondLst>
                              <p:cond delay="10000"/>
                            </p:stCondLst>
                            <p:childTnLst>
                              <p:par>
                                <p:cTn id="104" presetID="9" presetClass="entr" presetSubtype="0" fill="hold" nodeType="afterEffect">
                                  <p:stCondLst>
                                    <p:cond delay="0"/>
                                  </p:stCondLst>
                                  <p:childTnLst>
                                    <p:set>
                                      <p:cBhvr>
                                        <p:cTn id="105" dur="1" fill="hold">
                                          <p:stCondLst>
                                            <p:cond delay="0"/>
                                          </p:stCondLst>
                                        </p:cTn>
                                        <p:tgtEl>
                                          <p:spTgt spid="202"/>
                                        </p:tgtEl>
                                        <p:attrNameLst>
                                          <p:attrName>style.visibility</p:attrName>
                                        </p:attrNameLst>
                                      </p:cBhvr>
                                      <p:to>
                                        <p:strVal val="visible"/>
                                      </p:to>
                                    </p:set>
                                    <p:animEffect transition="in" filter="dissolve">
                                      <p:cBhvr>
                                        <p:cTn id="106" dur="500"/>
                                        <p:tgtEl>
                                          <p:spTgt spid="202"/>
                                        </p:tgtEl>
                                      </p:cBhvr>
                                    </p:animEffect>
                                  </p:childTnLst>
                                </p:cTn>
                              </p:par>
                            </p:childTnLst>
                          </p:cTn>
                        </p:par>
                        <p:par>
                          <p:cTn id="107" fill="hold">
                            <p:stCondLst>
                              <p:cond delay="10500"/>
                            </p:stCondLst>
                            <p:childTnLst>
                              <p:par>
                                <p:cTn id="108" presetID="17" presetClass="entr" presetSubtype="1" fill="hold" nodeType="afterEffect">
                                  <p:stCondLst>
                                    <p:cond delay="0"/>
                                  </p:stCondLst>
                                  <p:childTnLst>
                                    <p:set>
                                      <p:cBhvr>
                                        <p:cTn id="109" dur="1" fill="hold">
                                          <p:stCondLst>
                                            <p:cond delay="0"/>
                                          </p:stCondLst>
                                        </p:cTn>
                                        <p:tgtEl>
                                          <p:spTgt spid="218"/>
                                        </p:tgtEl>
                                        <p:attrNameLst>
                                          <p:attrName>style.visibility</p:attrName>
                                        </p:attrNameLst>
                                      </p:cBhvr>
                                      <p:to>
                                        <p:strVal val="visible"/>
                                      </p:to>
                                    </p:set>
                                    <p:anim calcmode="lin" valueType="num">
                                      <p:cBhvr>
                                        <p:cTn id="110" dur="500" fill="hold"/>
                                        <p:tgtEl>
                                          <p:spTgt spid="218"/>
                                        </p:tgtEl>
                                        <p:attrNameLst>
                                          <p:attrName>ppt_x</p:attrName>
                                        </p:attrNameLst>
                                      </p:cBhvr>
                                      <p:tavLst>
                                        <p:tav tm="0">
                                          <p:val>
                                            <p:strVal val="#ppt_x"/>
                                          </p:val>
                                        </p:tav>
                                        <p:tav tm="100000">
                                          <p:val>
                                            <p:strVal val="#ppt_x"/>
                                          </p:val>
                                        </p:tav>
                                      </p:tavLst>
                                    </p:anim>
                                    <p:anim calcmode="lin" valueType="num">
                                      <p:cBhvr>
                                        <p:cTn id="111" dur="500" fill="hold"/>
                                        <p:tgtEl>
                                          <p:spTgt spid="218"/>
                                        </p:tgtEl>
                                        <p:attrNameLst>
                                          <p:attrName>ppt_y</p:attrName>
                                        </p:attrNameLst>
                                      </p:cBhvr>
                                      <p:tavLst>
                                        <p:tav tm="0">
                                          <p:val>
                                            <p:strVal val="#ppt_y-#ppt_h/2"/>
                                          </p:val>
                                        </p:tav>
                                        <p:tav tm="100000">
                                          <p:val>
                                            <p:strVal val="#ppt_y"/>
                                          </p:val>
                                        </p:tav>
                                      </p:tavLst>
                                    </p:anim>
                                    <p:anim calcmode="lin" valueType="num">
                                      <p:cBhvr>
                                        <p:cTn id="112" dur="500" fill="hold"/>
                                        <p:tgtEl>
                                          <p:spTgt spid="218"/>
                                        </p:tgtEl>
                                        <p:attrNameLst>
                                          <p:attrName>ppt_w</p:attrName>
                                        </p:attrNameLst>
                                      </p:cBhvr>
                                      <p:tavLst>
                                        <p:tav tm="0">
                                          <p:val>
                                            <p:strVal val="#ppt_w"/>
                                          </p:val>
                                        </p:tav>
                                        <p:tav tm="100000">
                                          <p:val>
                                            <p:strVal val="#ppt_w"/>
                                          </p:val>
                                        </p:tav>
                                      </p:tavLst>
                                    </p:anim>
                                    <p:anim calcmode="lin" valueType="num">
                                      <p:cBhvr>
                                        <p:cTn id="113" dur="500" fill="hold"/>
                                        <p:tgtEl>
                                          <p:spTgt spid="218"/>
                                        </p:tgtEl>
                                        <p:attrNameLst>
                                          <p:attrName>ppt_h</p:attrName>
                                        </p:attrNameLst>
                                      </p:cBhvr>
                                      <p:tavLst>
                                        <p:tav tm="0">
                                          <p:val>
                                            <p:fltVal val="0"/>
                                          </p:val>
                                        </p:tav>
                                        <p:tav tm="100000">
                                          <p:val>
                                            <p:strVal val="#ppt_h"/>
                                          </p:val>
                                        </p:tav>
                                      </p:tavLst>
                                    </p:anim>
                                  </p:childTnLst>
                                </p:cTn>
                              </p:par>
                            </p:childTnLst>
                          </p:cTn>
                        </p:par>
                        <p:par>
                          <p:cTn id="114" fill="hold">
                            <p:stCondLst>
                              <p:cond delay="11000"/>
                            </p:stCondLst>
                            <p:childTnLst>
                              <p:par>
                                <p:cTn id="115" presetID="23" presetClass="entr" presetSubtype="16" fill="hold" nodeType="afterEffect">
                                  <p:stCondLst>
                                    <p:cond delay="0"/>
                                  </p:stCondLst>
                                  <p:childTnLst>
                                    <p:set>
                                      <p:cBhvr>
                                        <p:cTn id="116" dur="1" fill="hold">
                                          <p:stCondLst>
                                            <p:cond delay="0"/>
                                          </p:stCondLst>
                                        </p:cTn>
                                        <p:tgtEl>
                                          <p:spTgt spid="231"/>
                                        </p:tgtEl>
                                        <p:attrNameLst>
                                          <p:attrName>style.visibility</p:attrName>
                                        </p:attrNameLst>
                                      </p:cBhvr>
                                      <p:to>
                                        <p:strVal val="visible"/>
                                      </p:to>
                                    </p:set>
                                    <p:anim calcmode="lin" valueType="num">
                                      <p:cBhvr>
                                        <p:cTn id="117" dur="500" fill="hold"/>
                                        <p:tgtEl>
                                          <p:spTgt spid="231"/>
                                        </p:tgtEl>
                                        <p:attrNameLst>
                                          <p:attrName>ppt_w</p:attrName>
                                        </p:attrNameLst>
                                      </p:cBhvr>
                                      <p:tavLst>
                                        <p:tav tm="0">
                                          <p:val>
                                            <p:fltVal val="0"/>
                                          </p:val>
                                        </p:tav>
                                        <p:tav tm="100000">
                                          <p:val>
                                            <p:strVal val="#ppt_w"/>
                                          </p:val>
                                        </p:tav>
                                      </p:tavLst>
                                    </p:anim>
                                    <p:anim calcmode="lin" valueType="num">
                                      <p:cBhvr>
                                        <p:cTn id="118" dur="500" fill="hold"/>
                                        <p:tgtEl>
                                          <p:spTgt spid="231"/>
                                        </p:tgtEl>
                                        <p:attrNameLst>
                                          <p:attrName>ppt_h</p:attrName>
                                        </p:attrNameLst>
                                      </p:cBhvr>
                                      <p:tavLst>
                                        <p:tav tm="0">
                                          <p:val>
                                            <p:fltVal val="0"/>
                                          </p:val>
                                        </p:tav>
                                        <p:tav tm="100000">
                                          <p:val>
                                            <p:strVal val="#ppt_h"/>
                                          </p:val>
                                        </p:tav>
                                      </p:tavLst>
                                    </p:anim>
                                  </p:childTnLst>
                                </p:cTn>
                              </p:par>
                            </p:childTnLst>
                          </p:cTn>
                        </p:par>
                        <p:par>
                          <p:cTn id="119" fill="hold">
                            <p:stCondLst>
                              <p:cond delay="11500"/>
                            </p:stCondLst>
                            <p:childTnLst>
                              <p:par>
                                <p:cTn id="120" presetID="9" presetClass="entr" presetSubtype="0" fill="hold" nodeType="afterEffect">
                                  <p:stCondLst>
                                    <p:cond delay="0"/>
                                  </p:stCondLst>
                                  <p:childTnLst>
                                    <p:set>
                                      <p:cBhvr>
                                        <p:cTn id="121" dur="1" fill="hold">
                                          <p:stCondLst>
                                            <p:cond delay="0"/>
                                          </p:stCondLst>
                                        </p:cTn>
                                        <p:tgtEl>
                                          <p:spTgt spid="205"/>
                                        </p:tgtEl>
                                        <p:attrNameLst>
                                          <p:attrName>style.visibility</p:attrName>
                                        </p:attrNameLst>
                                      </p:cBhvr>
                                      <p:to>
                                        <p:strVal val="visible"/>
                                      </p:to>
                                    </p:set>
                                    <p:animEffect transition="in" filter="dissolve">
                                      <p:cBhvr>
                                        <p:cTn id="122" dur="500"/>
                                        <p:tgtEl>
                                          <p:spTgt spid="205"/>
                                        </p:tgtEl>
                                      </p:cBhvr>
                                    </p:animEffect>
                                  </p:childTnLst>
                                </p:cTn>
                              </p:par>
                            </p:childTnLst>
                          </p:cTn>
                        </p:par>
                        <p:par>
                          <p:cTn id="123" fill="hold">
                            <p:stCondLst>
                              <p:cond delay="12000"/>
                            </p:stCondLst>
                            <p:childTnLst>
                              <p:par>
                                <p:cTn id="124" presetID="17" presetClass="entr" presetSubtype="1" fill="hold" nodeType="afterEffect">
                                  <p:stCondLst>
                                    <p:cond delay="0"/>
                                  </p:stCondLst>
                                  <p:childTnLst>
                                    <p:set>
                                      <p:cBhvr>
                                        <p:cTn id="125" dur="1" fill="hold">
                                          <p:stCondLst>
                                            <p:cond delay="0"/>
                                          </p:stCondLst>
                                        </p:cTn>
                                        <p:tgtEl>
                                          <p:spTgt spid="214"/>
                                        </p:tgtEl>
                                        <p:attrNameLst>
                                          <p:attrName>style.visibility</p:attrName>
                                        </p:attrNameLst>
                                      </p:cBhvr>
                                      <p:to>
                                        <p:strVal val="visible"/>
                                      </p:to>
                                    </p:set>
                                    <p:anim calcmode="lin" valueType="num">
                                      <p:cBhvr>
                                        <p:cTn id="126" dur="500" fill="hold"/>
                                        <p:tgtEl>
                                          <p:spTgt spid="214"/>
                                        </p:tgtEl>
                                        <p:attrNameLst>
                                          <p:attrName>ppt_x</p:attrName>
                                        </p:attrNameLst>
                                      </p:cBhvr>
                                      <p:tavLst>
                                        <p:tav tm="0">
                                          <p:val>
                                            <p:strVal val="#ppt_x"/>
                                          </p:val>
                                        </p:tav>
                                        <p:tav tm="100000">
                                          <p:val>
                                            <p:strVal val="#ppt_x"/>
                                          </p:val>
                                        </p:tav>
                                      </p:tavLst>
                                    </p:anim>
                                    <p:anim calcmode="lin" valueType="num">
                                      <p:cBhvr>
                                        <p:cTn id="127" dur="500" fill="hold"/>
                                        <p:tgtEl>
                                          <p:spTgt spid="214"/>
                                        </p:tgtEl>
                                        <p:attrNameLst>
                                          <p:attrName>ppt_y</p:attrName>
                                        </p:attrNameLst>
                                      </p:cBhvr>
                                      <p:tavLst>
                                        <p:tav tm="0">
                                          <p:val>
                                            <p:strVal val="#ppt_y-#ppt_h/2"/>
                                          </p:val>
                                        </p:tav>
                                        <p:tav tm="100000">
                                          <p:val>
                                            <p:strVal val="#ppt_y"/>
                                          </p:val>
                                        </p:tav>
                                      </p:tavLst>
                                    </p:anim>
                                    <p:anim calcmode="lin" valueType="num">
                                      <p:cBhvr>
                                        <p:cTn id="128" dur="500" fill="hold"/>
                                        <p:tgtEl>
                                          <p:spTgt spid="214"/>
                                        </p:tgtEl>
                                        <p:attrNameLst>
                                          <p:attrName>ppt_w</p:attrName>
                                        </p:attrNameLst>
                                      </p:cBhvr>
                                      <p:tavLst>
                                        <p:tav tm="0">
                                          <p:val>
                                            <p:strVal val="#ppt_w"/>
                                          </p:val>
                                        </p:tav>
                                        <p:tav tm="100000">
                                          <p:val>
                                            <p:strVal val="#ppt_w"/>
                                          </p:val>
                                        </p:tav>
                                      </p:tavLst>
                                    </p:anim>
                                    <p:anim calcmode="lin" valueType="num">
                                      <p:cBhvr>
                                        <p:cTn id="129" dur="500" fill="hold"/>
                                        <p:tgtEl>
                                          <p:spTgt spid="214"/>
                                        </p:tgtEl>
                                        <p:attrNameLst>
                                          <p:attrName>ppt_h</p:attrName>
                                        </p:attrNameLst>
                                      </p:cBhvr>
                                      <p:tavLst>
                                        <p:tav tm="0">
                                          <p:val>
                                            <p:fltVal val="0"/>
                                          </p:val>
                                        </p:tav>
                                        <p:tav tm="100000">
                                          <p:val>
                                            <p:strVal val="#ppt_h"/>
                                          </p:val>
                                        </p:tav>
                                      </p:tavLst>
                                    </p:anim>
                                  </p:childTnLst>
                                </p:cTn>
                              </p:par>
                            </p:childTnLst>
                          </p:cTn>
                        </p:par>
                        <p:par>
                          <p:cTn id="130" fill="hold">
                            <p:stCondLst>
                              <p:cond delay="12500"/>
                            </p:stCondLst>
                            <p:childTnLst>
                              <p:par>
                                <p:cTn id="131" presetID="23" presetClass="entr" presetSubtype="16" fill="hold" nodeType="afterEffect">
                                  <p:stCondLst>
                                    <p:cond delay="0"/>
                                  </p:stCondLst>
                                  <p:childTnLst>
                                    <p:set>
                                      <p:cBhvr>
                                        <p:cTn id="132" dur="1" fill="hold">
                                          <p:stCondLst>
                                            <p:cond delay="0"/>
                                          </p:stCondLst>
                                        </p:cTn>
                                        <p:tgtEl>
                                          <p:spTgt spid="221"/>
                                        </p:tgtEl>
                                        <p:attrNameLst>
                                          <p:attrName>style.visibility</p:attrName>
                                        </p:attrNameLst>
                                      </p:cBhvr>
                                      <p:to>
                                        <p:strVal val="visible"/>
                                      </p:to>
                                    </p:set>
                                    <p:anim calcmode="lin" valueType="num">
                                      <p:cBhvr>
                                        <p:cTn id="133" dur="500" fill="hold"/>
                                        <p:tgtEl>
                                          <p:spTgt spid="221"/>
                                        </p:tgtEl>
                                        <p:attrNameLst>
                                          <p:attrName>ppt_w</p:attrName>
                                        </p:attrNameLst>
                                      </p:cBhvr>
                                      <p:tavLst>
                                        <p:tav tm="0">
                                          <p:val>
                                            <p:fltVal val="0"/>
                                          </p:val>
                                        </p:tav>
                                        <p:tav tm="100000">
                                          <p:val>
                                            <p:strVal val="#ppt_w"/>
                                          </p:val>
                                        </p:tav>
                                      </p:tavLst>
                                    </p:anim>
                                    <p:anim calcmode="lin" valueType="num">
                                      <p:cBhvr>
                                        <p:cTn id="134" dur="500" fill="hold"/>
                                        <p:tgtEl>
                                          <p:spTgt spid="221"/>
                                        </p:tgtEl>
                                        <p:attrNameLst>
                                          <p:attrName>ppt_h</p:attrName>
                                        </p:attrNameLst>
                                      </p:cBhvr>
                                      <p:tavLst>
                                        <p:tav tm="0">
                                          <p:val>
                                            <p:fltVal val="0"/>
                                          </p:val>
                                        </p:tav>
                                        <p:tav tm="100000">
                                          <p:val>
                                            <p:strVal val="#ppt_h"/>
                                          </p:val>
                                        </p:tav>
                                      </p:tavLst>
                                    </p:anim>
                                  </p:childTnLst>
                                </p:cTn>
                              </p:par>
                            </p:childTnLst>
                          </p:cTn>
                        </p:par>
                        <p:par>
                          <p:cTn id="135" fill="hold">
                            <p:stCondLst>
                              <p:cond delay="13000"/>
                            </p:stCondLst>
                            <p:childTnLst>
                              <p:par>
                                <p:cTn id="136" presetID="17" presetClass="entr" presetSubtype="10" fill="hold" nodeType="afterEffect">
                                  <p:stCondLst>
                                    <p:cond delay="0"/>
                                  </p:stCondLst>
                                  <p:childTnLst>
                                    <p:set>
                                      <p:cBhvr>
                                        <p:cTn id="137" dur="1" fill="hold">
                                          <p:stCondLst>
                                            <p:cond delay="0"/>
                                          </p:stCondLst>
                                        </p:cTn>
                                        <p:tgtEl>
                                          <p:spTgt spid="236"/>
                                        </p:tgtEl>
                                        <p:attrNameLst>
                                          <p:attrName>style.visibility</p:attrName>
                                        </p:attrNameLst>
                                      </p:cBhvr>
                                      <p:to>
                                        <p:strVal val="visible"/>
                                      </p:to>
                                    </p:set>
                                    <p:anim calcmode="lin" valueType="num">
                                      <p:cBhvr>
                                        <p:cTn id="138" dur="500" fill="hold"/>
                                        <p:tgtEl>
                                          <p:spTgt spid="236"/>
                                        </p:tgtEl>
                                        <p:attrNameLst>
                                          <p:attrName>ppt_w</p:attrName>
                                        </p:attrNameLst>
                                      </p:cBhvr>
                                      <p:tavLst>
                                        <p:tav tm="0">
                                          <p:val>
                                            <p:fltVal val="0"/>
                                          </p:val>
                                        </p:tav>
                                        <p:tav tm="100000">
                                          <p:val>
                                            <p:strVal val="#ppt_w"/>
                                          </p:val>
                                        </p:tav>
                                      </p:tavLst>
                                    </p:anim>
                                    <p:anim calcmode="lin" valueType="num">
                                      <p:cBhvr>
                                        <p:cTn id="139" dur="500" fill="hold"/>
                                        <p:tgtEl>
                                          <p:spTgt spid="23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P spid="140" grpId="0"/>
      <p:bldP spid="142" grpId="0"/>
      <p:bldP spid="199" grpId="0"/>
      <p:bldP spid="201" grpId="0"/>
      <p:bldP spid="2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139120"/>
            <a:ext cx="8932985" cy="470746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49025"/>
            <a:ext cx="8904855" cy="690095"/>
          </a:xfrm>
        </p:spPr>
        <p:txBody>
          <a:bodyPr/>
          <a:lstStyle/>
          <a:p>
            <a:r>
              <a:rPr lang="en-US" dirty="0"/>
              <a:t>What Counts Toward GDP?</a:t>
            </a:r>
          </a:p>
        </p:txBody>
      </p:sp>
      <p:sp>
        <p:nvSpPr>
          <p:cNvPr id="3" name="Content Placeholder 2"/>
          <p:cNvSpPr>
            <a:spLocks noGrp="1"/>
          </p:cNvSpPr>
          <p:nvPr>
            <p:ph idx="1"/>
          </p:nvPr>
        </p:nvSpPr>
        <p:spPr>
          <a:xfrm>
            <a:off x="140675" y="1185512"/>
            <a:ext cx="8801847" cy="3967672"/>
          </a:xfrm>
        </p:spPr>
        <p:txBody>
          <a:bodyPr/>
          <a:lstStyle/>
          <a:p>
            <a:r>
              <a:rPr lang="en-US" sz="2600" dirty="0">
                <a:solidFill>
                  <a:srgbClr val="32302A"/>
                </a:solidFill>
              </a:rPr>
              <a:t>What Counts Toward GDP?  </a:t>
            </a:r>
          </a:p>
          <a:p>
            <a:pPr lvl="1"/>
            <a:r>
              <a:rPr lang="en-US" dirty="0">
                <a:solidFill>
                  <a:srgbClr val="32302A"/>
                </a:solidFill>
              </a:rPr>
              <a:t>Only transactions involving production count.</a:t>
            </a:r>
          </a:p>
          <a:p>
            <a:pPr lvl="2"/>
            <a:r>
              <a:rPr lang="en-US" dirty="0">
                <a:solidFill>
                  <a:srgbClr val="32302A"/>
                </a:solidFill>
              </a:rPr>
              <a:t>Financial transactions &amp; income transfers are excluded because they do not reflect actual production. </a:t>
            </a:r>
          </a:p>
          <a:p>
            <a:pPr lvl="1"/>
            <a:r>
              <a:rPr lang="en-US" dirty="0">
                <a:solidFill>
                  <a:srgbClr val="32302A"/>
                </a:solidFill>
              </a:rPr>
              <a:t>Only production within the geographic</a:t>
            </a:r>
            <a:br>
              <a:rPr lang="en-US" dirty="0">
                <a:solidFill>
                  <a:srgbClr val="32302A"/>
                </a:solidFill>
              </a:rPr>
            </a:br>
            <a:r>
              <a:rPr lang="en-US" dirty="0">
                <a:solidFill>
                  <a:srgbClr val="32302A"/>
                </a:solidFill>
              </a:rPr>
              <a:t>borders of the country is counted. </a:t>
            </a:r>
          </a:p>
          <a:p>
            <a:pPr lvl="1"/>
            <a:r>
              <a:rPr lang="en-US" dirty="0">
                <a:solidFill>
                  <a:srgbClr val="32302A"/>
                </a:solidFill>
              </a:rPr>
              <a:t>Only those goods produced during the </a:t>
            </a:r>
            <a:br>
              <a:rPr lang="en-US" dirty="0">
                <a:solidFill>
                  <a:srgbClr val="32302A"/>
                </a:solidFill>
              </a:rPr>
            </a:br>
            <a:r>
              <a:rPr lang="en-US" dirty="0">
                <a:solidFill>
                  <a:srgbClr val="32302A"/>
                </a:solidFill>
              </a:rPr>
              <a:t>current period are counted.</a:t>
            </a:r>
          </a:p>
          <a:p>
            <a:pPr lvl="2"/>
            <a:r>
              <a:rPr lang="en-US" dirty="0">
                <a:solidFill>
                  <a:srgbClr val="32302A"/>
                </a:solidFill>
              </a:rPr>
              <a:t>Thus, the purchase and sale of goods produced during earlier years are not counted in this year’s GDP. </a:t>
            </a:r>
          </a:p>
        </p:txBody>
      </p:sp>
    </p:spTree>
    <p:extLst>
      <p:ext uri="{BB962C8B-B14F-4D97-AF65-F5344CB8AC3E}">
        <p14:creationId xmlns:p14="http://schemas.microsoft.com/office/powerpoint/2010/main" val="265477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5544"/>
            <a:ext cx="8904855" cy="1208313"/>
          </a:xfrm>
        </p:spPr>
        <p:txBody>
          <a:bodyPr/>
          <a:lstStyle/>
          <a:p>
            <a:r>
              <a:rPr lang="en-US" dirty="0"/>
              <a:t>Dollars are the Common</a:t>
            </a:r>
            <a:br>
              <a:rPr lang="en-US" dirty="0"/>
            </a:br>
            <a:r>
              <a:rPr lang="en-US" dirty="0"/>
              <a:t>Denominator for GDP</a:t>
            </a:r>
          </a:p>
        </p:txBody>
      </p:sp>
      <p:sp>
        <p:nvSpPr>
          <p:cNvPr id="3" name="Content Placeholder 2"/>
          <p:cNvSpPr>
            <a:spLocks noGrp="1"/>
          </p:cNvSpPr>
          <p:nvPr>
            <p:ph idx="1"/>
          </p:nvPr>
        </p:nvSpPr>
        <p:spPr>
          <a:xfrm>
            <a:off x="140675" y="1592997"/>
            <a:ext cx="8883750" cy="4311858"/>
          </a:xfrm>
        </p:spPr>
        <p:txBody>
          <a:bodyPr/>
          <a:lstStyle/>
          <a:p>
            <a:pPr marL="231775" indent="-231775"/>
            <a:r>
              <a:rPr lang="en-US" sz="2600" dirty="0">
                <a:solidFill>
                  <a:srgbClr val="32302A"/>
                </a:solidFill>
              </a:rPr>
              <a:t>GDP is measured in dollars.</a:t>
            </a:r>
          </a:p>
          <a:p>
            <a:pPr marL="631825" lvl="1" indent="-231775"/>
            <a:r>
              <a:rPr lang="en-US" dirty="0">
                <a:solidFill>
                  <a:srgbClr val="32302A"/>
                </a:solidFill>
              </a:rPr>
              <a:t>Each good produced increases output by the amount the purchaser pays for the good. </a:t>
            </a:r>
          </a:p>
          <a:p>
            <a:pPr marL="631825" lvl="1" indent="-231775"/>
            <a:r>
              <a:rPr lang="en-US" dirty="0">
                <a:solidFill>
                  <a:srgbClr val="32302A"/>
                </a:solidFill>
              </a:rPr>
              <a:t>The total spending on all final-user goods and services produced during the year is summed, in dollar terms, to obtain the annual </a:t>
            </a:r>
            <a:r>
              <a:rPr lang="en-US" i="1" dirty="0">
                <a:solidFill>
                  <a:srgbClr val="32302A"/>
                </a:solidFill>
              </a:rPr>
              <a:t>GDP</a:t>
            </a:r>
            <a:r>
              <a:rPr lang="en-US" dirty="0">
                <a:solidFill>
                  <a:srgbClr val="32302A"/>
                </a:solidFill>
              </a:rPr>
              <a:t>.</a:t>
            </a:r>
          </a:p>
        </p:txBody>
      </p:sp>
    </p:spTree>
    <p:extLst>
      <p:ext uri="{BB962C8B-B14F-4D97-AF65-F5344CB8AC3E}">
        <p14:creationId xmlns:p14="http://schemas.microsoft.com/office/powerpoint/2010/main" val="312285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0" indent="0">
              <a:buNone/>
            </a:pPr>
            <a:r>
              <a:rPr lang="en-US" sz="2400" dirty="0" smtClean="0">
                <a:solidFill>
                  <a:srgbClr val="32302A"/>
                </a:solidFill>
              </a:rPr>
              <a:t>1. Indicate </a:t>
            </a:r>
            <a:r>
              <a:rPr lang="en-US" sz="2400" dirty="0">
                <a:solidFill>
                  <a:srgbClr val="32302A"/>
                </a:solidFill>
              </a:rPr>
              <a:t>how each of the following activities will affect GDP:</a:t>
            </a:r>
          </a:p>
          <a:p>
            <a:pPr marL="511175" indent="-285750">
              <a:buNone/>
            </a:pPr>
            <a:r>
              <a:rPr lang="en-US" sz="2400" dirty="0">
                <a:solidFill>
                  <a:srgbClr val="32302A"/>
                </a:solidFill>
              </a:rPr>
              <a:t>a. You pay $600 per month to lease an </a:t>
            </a:r>
            <a:r>
              <a:rPr lang="en-US" sz="2400" dirty="0" smtClean="0">
                <a:solidFill>
                  <a:srgbClr val="32302A"/>
                </a:solidFill>
              </a:rPr>
              <a:t>apartment while </a:t>
            </a:r>
            <a:r>
              <a:rPr lang="en-US" sz="2400" dirty="0">
                <a:solidFill>
                  <a:srgbClr val="32302A"/>
                </a:solidFill>
              </a:rPr>
              <a:t>attending school.</a:t>
            </a:r>
          </a:p>
          <a:p>
            <a:pPr marL="511175" indent="-285750">
              <a:buNone/>
            </a:pPr>
            <a:r>
              <a:rPr lang="en-US" sz="2400" dirty="0">
                <a:solidFill>
                  <a:srgbClr val="32302A"/>
                </a:solidFill>
              </a:rPr>
              <a:t>b. You pay $8,000 to purchase a four-year-old car.</a:t>
            </a:r>
          </a:p>
          <a:p>
            <a:pPr marL="511175" indent="-285750">
              <a:buNone/>
            </a:pPr>
            <a:r>
              <a:rPr lang="en-US" sz="2400" dirty="0">
                <a:solidFill>
                  <a:srgbClr val="32302A"/>
                </a:solidFill>
              </a:rPr>
              <a:t>c. You have car trouble and have to pay a </a:t>
            </a:r>
            <a:r>
              <a:rPr lang="en-US" sz="2400" dirty="0" smtClean="0">
                <a:solidFill>
                  <a:srgbClr val="32302A"/>
                </a:solidFill>
              </a:rPr>
              <a:t>repair shop </a:t>
            </a:r>
            <a:r>
              <a:rPr lang="en-US" sz="2400" dirty="0">
                <a:solidFill>
                  <a:srgbClr val="32302A"/>
                </a:solidFill>
              </a:rPr>
              <a:t>$1,500 to fix the transmission of your car.</a:t>
            </a:r>
          </a:p>
          <a:p>
            <a:pPr marL="511175" indent="-285750">
              <a:buNone/>
            </a:pPr>
            <a:r>
              <a:rPr lang="en-US" sz="2400" dirty="0">
                <a:solidFill>
                  <a:srgbClr val="32302A"/>
                </a:solidFill>
              </a:rPr>
              <a:t>d. You pay $5,100 to purchase 100 shares </a:t>
            </a:r>
            <a:r>
              <a:rPr lang="en-US" sz="2400" dirty="0" smtClean="0">
                <a:solidFill>
                  <a:srgbClr val="32302A"/>
                </a:solidFill>
              </a:rPr>
              <a:t>of Microsoft </a:t>
            </a:r>
            <a:r>
              <a:rPr lang="en-US" sz="2400" dirty="0">
                <a:solidFill>
                  <a:srgbClr val="32302A"/>
                </a:solidFill>
              </a:rPr>
              <a:t>stock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a:t>
            </a:r>
            <a:r>
              <a:rPr lang="en-US" sz="2400" dirty="0">
                <a:solidFill>
                  <a:srgbClr val="32302A"/>
                </a:solidFill>
              </a:rPr>
              <a:t>50 per share for the </a:t>
            </a:r>
            <a:r>
              <a:rPr lang="en-US" sz="2400" dirty="0" smtClean="0">
                <a:solidFill>
                  <a:srgbClr val="32302A"/>
                </a:solidFill>
              </a:rPr>
              <a:t>stock plus </a:t>
            </a:r>
            <a:r>
              <a:rPr lang="en-US" sz="2400" dirty="0">
                <a:solidFill>
                  <a:srgbClr val="32302A"/>
                </a:solidFill>
              </a:rPr>
              <a:t>a $100 brokerage fee</a:t>
            </a:r>
            <a:r>
              <a:rPr lang="en-US" sz="2400" dirty="0" smtClean="0">
                <a:solidFill>
                  <a:srgbClr val="32302A"/>
                </a:solidFill>
              </a:rPr>
              <a:t>).</a:t>
            </a:r>
          </a:p>
          <a:p>
            <a:pPr marL="511175" indent="-285750">
              <a:buNone/>
            </a:pPr>
            <a:r>
              <a:rPr lang="en-US" sz="2400" dirty="0" smtClean="0">
                <a:solidFill>
                  <a:srgbClr val="32302A"/>
                </a:solidFill>
              </a:rPr>
              <a:t>e</a:t>
            </a:r>
            <a:r>
              <a:rPr lang="en-US" sz="2400" dirty="0">
                <a:solidFill>
                  <a:srgbClr val="32302A"/>
                </a:solidFill>
              </a:rPr>
              <a:t>. You sell your 100 shares of Apple </a:t>
            </a:r>
            <a:r>
              <a:rPr lang="en-US" sz="2400" dirty="0" smtClean="0">
                <a:solidFill>
                  <a:srgbClr val="32302A"/>
                </a:solidFill>
              </a:rPr>
              <a:t>stock (</a:t>
            </a:r>
            <a:r>
              <a:rPr lang="en-US" sz="2400" dirty="0">
                <a:solidFill>
                  <a:srgbClr val="32302A"/>
                </a:solidFill>
              </a:rPr>
              <a:t>purchased for $30,000) for $40,000 minus </a:t>
            </a:r>
            <a:r>
              <a:rPr lang="en-US" sz="2400" dirty="0" smtClean="0">
                <a:solidFill>
                  <a:srgbClr val="32302A"/>
                </a:solidFill>
              </a:rPr>
              <a:t>a </a:t>
            </a:r>
            <a:r>
              <a:rPr lang="en-US" sz="2400" dirty="0">
                <a:solidFill>
                  <a:srgbClr val="32302A"/>
                </a:solidFill>
              </a:rPr>
              <a:t>$500 brokerage fee.</a:t>
            </a:r>
          </a:p>
        </p:txBody>
      </p:sp>
    </p:spTree>
    <p:extLst>
      <p:ext uri="{BB962C8B-B14F-4D97-AF65-F5344CB8AC3E}">
        <p14:creationId xmlns:p14="http://schemas.microsoft.com/office/powerpoint/2010/main" val="3385859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0" indent="0">
              <a:buNone/>
            </a:pPr>
            <a:r>
              <a:rPr lang="en-US" sz="2400" dirty="0" smtClean="0">
                <a:solidFill>
                  <a:srgbClr val="32302A"/>
                </a:solidFill>
              </a:rPr>
              <a:t>1. Indicate </a:t>
            </a:r>
            <a:r>
              <a:rPr lang="en-US" sz="2400" dirty="0">
                <a:solidFill>
                  <a:srgbClr val="32302A"/>
                </a:solidFill>
              </a:rPr>
              <a:t>how each of the following activities will affect GDP: </a:t>
            </a:r>
            <a:r>
              <a:rPr lang="en-US" sz="2400" dirty="0" smtClean="0">
                <a:solidFill>
                  <a:srgbClr val="32302A"/>
                </a:solidFill>
              </a:rPr>
              <a:t>(</a:t>
            </a:r>
            <a:r>
              <a:rPr lang="en-US" sz="2400" dirty="0">
                <a:solidFill>
                  <a:srgbClr val="32302A"/>
                </a:solidFill>
              </a:rPr>
              <a:t>cont.)</a:t>
            </a:r>
          </a:p>
          <a:p>
            <a:pPr marL="341313" indent="-55563">
              <a:buNone/>
            </a:pPr>
            <a:r>
              <a:rPr lang="en-US" sz="2400" dirty="0">
                <a:solidFill>
                  <a:srgbClr val="32302A"/>
                </a:solidFill>
              </a:rPr>
              <a:t>f. </a:t>
            </a:r>
            <a:r>
              <a:rPr lang="en-US" sz="2400" dirty="0" smtClean="0">
                <a:solidFill>
                  <a:srgbClr val="32302A"/>
                </a:solidFill>
              </a:rPr>
              <a:t> Your </a:t>
            </a:r>
            <a:r>
              <a:rPr lang="en-US" sz="2400" dirty="0">
                <a:solidFill>
                  <a:srgbClr val="32302A"/>
                </a:solidFill>
              </a:rPr>
              <a:t>aunt sends you $500 to help with </a:t>
            </a:r>
            <a:r>
              <a:rPr lang="en-US" sz="2400" dirty="0" smtClean="0">
                <a:solidFill>
                  <a:srgbClr val="32302A"/>
                </a:solidFill>
              </a:rPr>
              <a:t>your college </a:t>
            </a:r>
            <a:r>
              <a:rPr lang="en-US" sz="2400" dirty="0">
                <a:solidFill>
                  <a:srgbClr val="32302A"/>
                </a:solidFill>
              </a:rPr>
              <a:t>expenses.</a:t>
            </a:r>
          </a:p>
          <a:p>
            <a:pPr marL="341313" indent="-55563">
              <a:buNone/>
            </a:pPr>
            <a:r>
              <a:rPr lang="en-US" sz="2400" dirty="0">
                <a:solidFill>
                  <a:srgbClr val="32302A"/>
                </a:solidFill>
              </a:rPr>
              <a:t>g. </a:t>
            </a:r>
            <a:r>
              <a:rPr lang="en-US" sz="2400" dirty="0" smtClean="0">
                <a:solidFill>
                  <a:srgbClr val="32302A"/>
                </a:solidFill>
              </a:rPr>
              <a:t> You </a:t>
            </a:r>
            <a:r>
              <a:rPr lang="en-US" sz="2400" dirty="0">
                <a:solidFill>
                  <a:srgbClr val="32302A"/>
                </a:solidFill>
              </a:rPr>
              <a:t>earn $500 providing computer </a:t>
            </a:r>
            <a:r>
              <a:rPr lang="en-US" sz="2400" dirty="0" smtClean="0">
                <a:solidFill>
                  <a:srgbClr val="32302A"/>
                </a:solidFill>
              </a:rPr>
              <a:t>services for </a:t>
            </a:r>
            <a:r>
              <a:rPr lang="en-US" sz="2400" dirty="0">
                <a:solidFill>
                  <a:srgbClr val="32302A"/>
                </a:solidFill>
              </a:rPr>
              <a:t>a faculty member.</a:t>
            </a:r>
          </a:p>
          <a:p>
            <a:pPr marL="742950" indent="-457200">
              <a:buAutoNum type="alphaLcPeriod" startAt="8"/>
            </a:pPr>
            <a:r>
              <a:rPr lang="en-US" sz="2400" dirty="0" smtClean="0">
                <a:solidFill>
                  <a:srgbClr val="32302A"/>
                </a:solidFill>
              </a:rPr>
              <a:t>You </a:t>
            </a:r>
            <a:r>
              <a:rPr lang="en-US" sz="2400" dirty="0">
                <a:solidFill>
                  <a:srgbClr val="32302A"/>
                </a:solidFill>
              </a:rPr>
              <a:t>win $500 playing cards with </a:t>
            </a:r>
            <a:r>
              <a:rPr lang="en-US" sz="2400" dirty="0" smtClean="0">
                <a:solidFill>
                  <a:srgbClr val="32302A"/>
                </a:solidFill>
              </a:rPr>
              <a:t>classmates in </a:t>
            </a:r>
            <a:r>
              <a:rPr lang="en-US" sz="2400" dirty="0">
                <a:solidFill>
                  <a:srgbClr val="32302A"/>
                </a:solidFill>
              </a:rPr>
              <a:t>the dormitory</a:t>
            </a:r>
            <a:r>
              <a:rPr lang="en-US" sz="2400" dirty="0" smtClean="0">
                <a:solidFill>
                  <a:srgbClr val="32302A"/>
                </a:solidFill>
              </a:rPr>
              <a:t>.</a:t>
            </a:r>
            <a:br>
              <a:rPr lang="en-US" sz="2400" dirty="0" smtClean="0">
                <a:solidFill>
                  <a:srgbClr val="32302A"/>
                </a:solidFill>
              </a:rPr>
            </a:br>
            <a:endParaRPr lang="en-US" sz="1100" dirty="0" smtClean="0">
              <a:solidFill>
                <a:srgbClr val="32302A"/>
              </a:solidFill>
            </a:endParaRPr>
          </a:p>
          <a:p>
            <a:pPr marL="341313" indent="-341313">
              <a:buNone/>
            </a:pPr>
            <a:r>
              <a:rPr lang="en-US" sz="2400" dirty="0" smtClean="0">
                <a:ea typeface="Times New Roman" pitchFamily="-107" charset="0"/>
                <a:cs typeface="Times New Roman" pitchFamily="-107" charset="0"/>
              </a:rPr>
              <a:t>2. Why </a:t>
            </a:r>
            <a:r>
              <a:rPr lang="en-US" sz="2400" dirty="0">
                <a:ea typeface="Times New Roman" pitchFamily="-107" charset="0"/>
                <a:cs typeface="Times New Roman" pitchFamily="-107" charset="0"/>
              </a:rPr>
              <a:t>isn’t the purchase of an intermediate good like steel used to build automobiles and the purchase of the new automobile itself both included in GDP?</a:t>
            </a:r>
          </a:p>
          <a:p>
            <a:pPr marL="742950" indent="-457200">
              <a:buAutoNum type="alphaLcPeriod" startAt="8"/>
            </a:pPr>
            <a:endParaRPr lang="en-US" sz="2400" dirty="0" smtClean="0">
              <a:solidFill>
                <a:srgbClr val="32302A"/>
              </a:solidFill>
            </a:endParaRPr>
          </a:p>
        </p:txBody>
      </p:sp>
    </p:spTree>
    <p:extLst>
      <p:ext uri="{BB962C8B-B14F-4D97-AF65-F5344CB8AC3E}">
        <p14:creationId xmlns:p14="http://schemas.microsoft.com/office/powerpoint/2010/main" val="124260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GDP as a Measure of </a:t>
            </a:r>
            <a:br>
              <a:rPr lang="en-US" dirty="0"/>
            </a:br>
            <a:r>
              <a:rPr lang="en-US" dirty="0"/>
              <a:t>Both Output and Income</a:t>
            </a:r>
          </a:p>
        </p:txBody>
      </p:sp>
    </p:spTree>
    <p:extLst>
      <p:ext uri="{BB962C8B-B14F-4D97-AF65-F5344CB8AC3E}">
        <p14:creationId xmlns:p14="http://schemas.microsoft.com/office/powerpoint/2010/main" val="1473484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6808</TotalTime>
  <Words>1983</Words>
  <Application>Microsoft Office PowerPoint</Application>
  <PresentationFormat>On-screen Show (4:3)</PresentationFormat>
  <Paragraphs>397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Taking the Nation’s  Economic Pulse</vt:lpstr>
      <vt:lpstr>GDP – A Measure of Output</vt:lpstr>
      <vt:lpstr>GDP – A Measure of Output</vt:lpstr>
      <vt:lpstr>What Counts Towards GDP?</vt:lpstr>
      <vt:lpstr>What Counts Toward GDP?</vt:lpstr>
      <vt:lpstr>Dollars are the Common Denominator for GDP</vt:lpstr>
      <vt:lpstr>Questions for Thought: </vt:lpstr>
      <vt:lpstr>Questions for Thought: </vt:lpstr>
      <vt:lpstr>GDP as a Measure of  Both Output and Income</vt:lpstr>
      <vt:lpstr>Two Ways of Measuring GDP</vt:lpstr>
      <vt:lpstr>The Expenditure Method  of Measuring GDP</vt:lpstr>
      <vt:lpstr>Resource Cost-Income Method  of Measuring GDP</vt:lpstr>
      <vt:lpstr>Resource Cost-Income Method  of Measuring GDP</vt:lpstr>
      <vt:lpstr>Resource Cost-Income Method  of Measuring GDP</vt:lpstr>
      <vt:lpstr>Two Ways of Measuring GDP:   A Summary</vt:lpstr>
      <vt:lpstr>U.S. GDP Components:  2007-2010</vt:lpstr>
      <vt:lpstr>Questions for Thought: </vt:lpstr>
      <vt:lpstr>Adjusting for Price Changes and Deriving Real GDP</vt:lpstr>
      <vt:lpstr>Real and Nominal GDP</vt:lpstr>
      <vt:lpstr>Two Key Price Indexes:</vt:lpstr>
      <vt:lpstr>What is Inflation?</vt:lpstr>
      <vt:lpstr>CPI and GDP Deflator:  2000-2010</vt:lpstr>
      <vt:lpstr>Using the GDP Deflator  to Derive Real GDP</vt:lpstr>
      <vt:lpstr>Using the GDP Deflator  to Derive Real GDP</vt:lpstr>
      <vt:lpstr>Converting Earlier Figures  into Current Dollars </vt:lpstr>
      <vt:lpstr>Questions for Thought: </vt:lpstr>
      <vt:lpstr>Questions for Thought: </vt:lpstr>
      <vt:lpstr>Problems with GDP  as a Measuring Rod</vt:lpstr>
      <vt:lpstr>Shortcomings of GDP as a Measuring Rod</vt:lpstr>
      <vt:lpstr>Benefits Derived by Voters from Hypothetical Road Project</vt:lpstr>
      <vt:lpstr>Per Capita GDP Comparisons Across Time Periods </vt:lpstr>
      <vt:lpstr>GDP as a Measuring Rod</vt:lpstr>
      <vt:lpstr>The Great Contribution of GDP</vt:lpstr>
      <vt:lpstr>Questions for Thought: </vt:lpstr>
      <vt:lpstr>Questions for Thought: </vt:lpstr>
      <vt:lpstr>Questions for Thought: </vt:lpstr>
      <vt:lpstr>Questions for Thought: </vt:lpstr>
      <vt:lpstr>PowerPoint Presentation</vt:lpstr>
    </vt:vector>
  </TitlesOfParts>
  <Company>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subject>Economics of Collective Decision-Making</dc:subject>
  <dc:creator>Dr. Chuck D. Skipton</dc:creator>
  <cp:keywords>Taking the Nation's Economic Pulse</cp:keywords>
  <cp:lastModifiedBy>Todd Myers</cp:lastModifiedBy>
  <cp:revision>409</cp:revision>
  <dcterms:created xsi:type="dcterms:W3CDTF">2011-10-28T22:11:47Z</dcterms:created>
  <dcterms:modified xsi:type="dcterms:W3CDTF">2012-08-20T18:47:21Z</dcterms:modified>
</cp:coreProperties>
</file>