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9" r:id="rId2"/>
    <p:sldId id="260" r:id="rId3"/>
    <p:sldId id="441" r:id="rId4"/>
    <p:sldId id="442" r:id="rId5"/>
    <p:sldId id="443" r:id="rId6"/>
    <p:sldId id="258" r:id="rId7"/>
    <p:sldId id="444" r:id="rId8"/>
    <p:sldId id="445" r:id="rId9"/>
    <p:sldId id="446" r:id="rId10"/>
    <p:sldId id="447" r:id="rId11"/>
    <p:sldId id="448" r:id="rId12"/>
    <p:sldId id="449" r:id="rId13"/>
    <p:sldId id="422" r:id="rId14"/>
    <p:sldId id="423" r:id="rId15"/>
    <p:sldId id="340" r:id="rId16"/>
    <p:sldId id="263" r:id="rId17"/>
    <p:sldId id="450" r:id="rId18"/>
    <p:sldId id="451" r:id="rId19"/>
    <p:sldId id="452" r:id="rId20"/>
    <p:sldId id="424" r:id="rId21"/>
    <p:sldId id="425" r:id="rId22"/>
    <p:sldId id="453" r:id="rId23"/>
    <p:sldId id="454" r:id="rId24"/>
    <p:sldId id="426" r:id="rId25"/>
    <p:sldId id="455" r:id="rId26"/>
    <p:sldId id="429" r:id="rId27"/>
    <p:sldId id="456" r:id="rId28"/>
    <p:sldId id="373" r:id="rId29"/>
    <p:sldId id="374" r:id="rId30"/>
    <p:sldId id="458" r:id="rId31"/>
    <p:sldId id="430" r:id="rId32"/>
    <p:sldId id="431" r:id="rId33"/>
    <p:sldId id="434" r:id="rId34"/>
    <p:sldId id="435" r:id="rId35"/>
    <p:sldId id="436" r:id="rId36"/>
    <p:sldId id="459" r:id="rId37"/>
    <p:sldId id="279"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A50021"/>
    <a:srgbClr val="D2BD88"/>
    <a:srgbClr val="C3D7EB"/>
    <a:srgbClr val="FFC489"/>
    <a:srgbClr val="7EA9D4"/>
    <a:srgbClr val="81ABD5"/>
    <a:srgbClr val="527FC2"/>
    <a:srgbClr val="965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9" autoAdjust="0"/>
    <p:restoredTop sz="94660"/>
  </p:normalViewPr>
  <p:slideViewPr>
    <p:cSldViewPr snapToGrid="0" snapToObjects="1">
      <p:cViewPr varScale="1">
        <p:scale>
          <a:sx n="108" d="100"/>
          <a:sy n="108" d="100"/>
        </p:scale>
        <p:origin x="-1086" y="-78"/>
      </p:cViewPr>
      <p:guideLst>
        <p:guide orient="horz" pos="3938"/>
        <p:guide pos="5633"/>
      </p:guideLst>
    </p:cSldViewPr>
  </p:slideViewPr>
  <p:notesTextViewPr>
    <p:cViewPr>
      <p:scale>
        <a:sx n="100" d="100"/>
        <a:sy n="100" d="100"/>
      </p:scale>
      <p:origin x="0" y="0"/>
    </p:cViewPr>
  </p:notesTextViewPr>
  <p:sorterViewPr>
    <p:cViewPr>
      <p:scale>
        <a:sx n="140" d="100"/>
        <a:sy n="140" d="100"/>
      </p:scale>
      <p:origin x="0" y="2850"/>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BIG_BETTY\Volume_1\Chuck\Salad%20Shooter\Gwartney%20project%202011\Work%20on%2014th%20edition%20_%20Chuck\tables%20and%20charts%20work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70"/>
      <c:rotY val="0"/>
      <c:rAngAx val="0"/>
      <c:perspective val="30"/>
    </c:view3D>
    <c:floor>
      <c:thickness val="0"/>
    </c:floor>
    <c:sideWall>
      <c:thickness val="0"/>
    </c:sideWall>
    <c:backWall>
      <c:thickness val="0"/>
    </c:backWall>
    <c:plotArea>
      <c:layout>
        <c:manualLayout>
          <c:layoutTarget val="inner"/>
          <c:xMode val="edge"/>
          <c:yMode val="edge"/>
          <c:x val="0"/>
          <c:y val="2.7241760976070152E-2"/>
          <c:w val="0.86095975503062117"/>
          <c:h val="0.89814814814814814"/>
        </c:manualLayout>
      </c:layout>
      <c:pie3DChart>
        <c:varyColors val="1"/>
        <c:ser>
          <c:idx val="0"/>
          <c:order val="0"/>
          <c:explosion val="31"/>
          <c:dPt>
            <c:idx val="0"/>
            <c:bubble3D val="0"/>
            <c:explosion val="12"/>
            <c:spPr>
              <a:solidFill>
                <a:srgbClr val="D2BD88"/>
              </a:solidFill>
            </c:spPr>
          </c:dPt>
          <c:dPt>
            <c:idx val="1"/>
            <c:bubble3D val="0"/>
            <c:explosion val="14"/>
            <c:spPr>
              <a:solidFill>
                <a:schemeClr val="accent3">
                  <a:lumMod val="40000"/>
                  <a:lumOff val="60000"/>
                </a:schemeClr>
              </a:solidFill>
            </c:spPr>
          </c:dPt>
          <c:dPt>
            <c:idx val="2"/>
            <c:bubble3D val="0"/>
            <c:explosion val="13"/>
            <c:spPr>
              <a:solidFill>
                <a:srgbClr val="FFFF99"/>
              </a:solidFill>
            </c:spPr>
          </c:dPt>
          <c:dPt>
            <c:idx val="3"/>
            <c:bubble3D val="0"/>
            <c:explosion val="10"/>
            <c:spPr>
              <a:solidFill>
                <a:schemeClr val="accent5">
                  <a:lumMod val="40000"/>
                  <a:lumOff val="60000"/>
                </a:schemeClr>
              </a:solidFill>
            </c:spPr>
          </c:dPt>
          <c:dPt>
            <c:idx val="4"/>
            <c:bubble3D val="0"/>
            <c:explosion val="14"/>
            <c:spPr>
              <a:solidFill>
                <a:srgbClr val="FFC489"/>
              </a:solidFill>
            </c:spPr>
          </c:dPt>
          <c:val>
            <c:numRef>
              <c:f>'chapter 8'!$D$4:$D$8</c:f>
              <c:numCache>
                <c:formatCode>General</c:formatCode>
                <c:ptCount val="5"/>
                <c:pt idx="0">
                  <c:v>9.8000000000000007</c:v>
                </c:pt>
                <c:pt idx="1">
                  <c:v>24.4</c:v>
                </c:pt>
                <c:pt idx="2">
                  <c:v>9.1</c:v>
                </c:pt>
                <c:pt idx="3">
                  <c:v>49.9</c:v>
                </c:pt>
                <c:pt idx="4">
                  <c:v>6.8</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8</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8</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a:t>Economic Fluctuations, Unemployment, and Inflation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57667"/>
          </a:xfrm>
        </p:spPr>
        <p:txBody>
          <a:bodyPr/>
          <a:lstStyle/>
          <a:p>
            <a:r>
              <a:rPr lang="en-US" sz="3400" dirty="0"/>
              <a:t>Instability in the Growth of Real GDP</a:t>
            </a:r>
          </a:p>
        </p:txBody>
      </p:sp>
      <p:sp>
        <p:nvSpPr>
          <p:cNvPr id="61" name="Text Box 10"/>
          <p:cNvSpPr txBox="1">
            <a:spLocks noChangeArrowheads="1"/>
          </p:cNvSpPr>
          <p:nvPr/>
        </p:nvSpPr>
        <p:spPr bwMode="auto">
          <a:xfrm>
            <a:off x="73112" y="2252968"/>
            <a:ext cx="4023966" cy="163121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labor force participation rate of women has been steadily increasing for several decades</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During the same period the rate of men has been falling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7" name="Text Box 15"/>
          <p:cNvSpPr txBox="1">
            <a:spLocks noChangeArrowheads="1"/>
          </p:cNvSpPr>
          <p:nvPr/>
        </p:nvSpPr>
        <p:spPr bwMode="auto">
          <a:xfrm>
            <a:off x="5106988" y="1568474"/>
            <a:ext cx="3103562" cy="486287"/>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80000"/>
              </a:lnSpc>
            </a:pPr>
            <a:r>
              <a:rPr kumimoji="0" lang="en-US" sz="1600" i="1" dirty="0">
                <a:solidFill>
                  <a:srgbClr val="000000"/>
                </a:solidFill>
                <a:latin typeface="Times New Roman" pitchFamily="18" charset="0"/>
                <a:cs typeface="Times New Roman" pitchFamily="18" charset="0"/>
              </a:rPr>
              <a:t>Labor Force Participation Rate </a:t>
            </a:r>
            <a:endParaRPr kumimoji="0" lang="en-US" sz="1600" i="1" dirty="0" smtClean="0">
              <a:solidFill>
                <a:srgbClr val="000000"/>
              </a:solidFill>
              <a:latin typeface="Times New Roman" pitchFamily="18" charset="0"/>
              <a:cs typeface="Times New Roman" pitchFamily="18" charset="0"/>
            </a:endParaRPr>
          </a:p>
          <a:p>
            <a:pPr algn="ctr">
              <a:lnSpc>
                <a:spcPct val="80000"/>
              </a:lnSpc>
            </a:pPr>
            <a:r>
              <a:rPr kumimoji="0" lang="en-US" sz="1600" i="1" dirty="0" smtClean="0">
                <a:solidFill>
                  <a:srgbClr val="000000"/>
                </a:solidFill>
                <a:latin typeface="Times New Roman" pitchFamily="18" charset="0"/>
                <a:cs typeface="Times New Roman" pitchFamily="18" charset="0"/>
              </a:rPr>
              <a:t>of </a:t>
            </a:r>
            <a:r>
              <a:rPr kumimoji="0" lang="en-US" sz="1600" i="1" dirty="0">
                <a:solidFill>
                  <a:srgbClr val="000000"/>
                </a:solidFill>
                <a:latin typeface="Times New Roman" pitchFamily="18" charset="0"/>
                <a:cs typeface="Times New Roman" pitchFamily="18" charset="0"/>
              </a:rPr>
              <a:t>Men and Women</a:t>
            </a:r>
            <a:endParaRPr lang="en-US" sz="1600" i="1" dirty="0">
              <a:solidFill>
                <a:schemeClr val="tx1"/>
              </a:solidFill>
              <a:latin typeface="Times New Roman" pitchFamily="18" charset="0"/>
              <a:cs typeface="Times New Roman" pitchFamily="18" charset="0"/>
            </a:endParaRPr>
          </a:p>
        </p:txBody>
      </p:sp>
      <p:sp>
        <p:nvSpPr>
          <p:cNvPr id="48" name="Rectangle 18"/>
          <p:cNvSpPr>
            <a:spLocks noChangeArrowheads="1"/>
          </p:cNvSpPr>
          <p:nvPr/>
        </p:nvSpPr>
        <p:spPr bwMode="auto">
          <a:xfrm>
            <a:off x="4196952" y="5506898"/>
            <a:ext cx="1239442" cy="203133"/>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900">
                <a:latin typeface="Times New Roman" pitchFamily="18" charset="0"/>
                <a:cs typeface="Times New Roman" pitchFamily="18" charset="0"/>
              </a:rPr>
              <a:t>Source:  </a:t>
            </a:r>
            <a:r>
              <a:rPr lang="en-US" sz="900" b="0">
                <a:latin typeface="Times New Roman" pitchFamily="18" charset="0"/>
                <a:cs typeface="Times New Roman" pitchFamily="18" charset="0"/>
              </a:rPr>
              <a:t>www.bls.gov</a:t>
            </a:r>
            <a:r>
              <a:rPr lang="en-US" sz="900" b="0" i="1">
                <a:latin typeface="Times New Roman" pitchFamily="18" charset="0"/>
                <a:cs typeface="Times New Roman" pitchFamily="18" charset="0"/>
              </a:rPr>
              <a:t>.</a:t>
            </a:r>
          </a:p>
        </p:txBody>
      </p:sp>
      <p:sp>
        <p:nvSpPr>
          <p:cNvPr id="93" name="Rectangle 29"/>
          <p:cNvSpPr>
            <a:spLocks noChangeArrowheads="1"/>
          </p:cNvSpPr>
          <p:nvPr/>
        </p:nvSpPr>
        <p:spPr bwMode="auto">
          <a:xfrm>
            <a:off x="7171279" y="4024173"/>
            <a:ext cx="388937" cy="0"/>
          </a:xfrm>
          <a:prstGeom prst="rect">
            <a:avLst/>
          </a:prstGeom>
          <a:solidFill>
            <a:srgbClr val="8A222A"/>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4" name="Rectangle 30"/>
          <p:cNvSpPr>
            <a:spLocks noChangeArrowheads="1"/>
          </p:cNvSpPr>
          <p:nvPr/>
        </p:nvSpPr>
        <p:spPr bwMode="auto">
          <a:xfrm>
            <a:off x="7171279" y="4024173"/>
            <a:ext cx="388937" cy="0"/>
          </a:xfrm>
          <a:prstGeom prst="rect">
            <a:avLst/>
          </a:prstGeom>
          <a:solidFill>
            <a:srgbClr val="8A222A"/>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1" name="Rectangle 37"/>
          <p:cNvSpPr>
            <a:spLocks noChangeArrowheads="1"/>
          </p:cNvSpPr>
          <p:nvPr/>
        </p:nvSpPr>
        <p:spPr bwMode="auto">
          <a:xfrm>
            <a:off x="6065285"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2010</a:t>
            </a:r>
            <a:endParaRPr kumimoji="0" lang="en-US" sz="1500" b="0" dirty="0">
              <a:solidFill>
                <a:schemeClr val="tx1"/>
              </a:solidFill>
              <a:latin typeface="Times New Roman" pitchFamily="18" charset="0"/>
              <a:cs typeface="Times New Roman" pitchFamily="18" charset="0"/>
            </a:endParaRPr>
          </a:p>
        </p:txBody>
      </p:sp>
      <p:sp>
        <p:nvSpPr>
          <p:cNvPr id="102" name="Rectangle 38"/>
          <p:cNvSpPr>
            <a:spLocks noChangeArrowheads="1"/>
          </p:cNvSpPr>
          <p:nvPr/>
        </p:nvSpPr>
        <p:spPr bwMode="auto">
          <a:xfrm>
            <a:off x="5132389"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1975</a:t>
            </a:r>
            <a:endParaRPr kumimoji="0" lang="en-US" sz="1500" b="0">
              <a:solidFill>
                <a:schemeClr val="tx1"/>
              </a:solidFill>
              <a:latin typeface="Times New Roman" pitchFamily="18" charset="0"/>
              <a:cs typeface="Times New Roman" pitchFamily="18" charset="0"/>
            </a:endParaRPr>
          </a:p>
        </p:txBody>
      </p:sp>
      <p:sp>
        <p:nvSpPr>
          <p:cNvPr id="103" name="Rectangle 39"/>
          <p:cNvSpPr>
            <a:spLocks noChangeArrowheads="1"/>
          </p:cNvSpPr>
          <p:nvPr/>
        </p:nvSpPr>
        <p:spPr bwMode="auto">
          <a:xfrm>
            <a:off x="4240835"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1948</a:t>
            </a:r>
            <a:endParaRPr kumimoji="0" lang="en-US" sz="1500" b="0" dirty="0">
              <a:solidFill>
                <a:schemeClr val="tx1"/>
              </a:solidFill>
              <a:latin typeface="Times New Roman" pitchFamily="18" charset="0"/>
              <a:cs typeface="Times New Roman" pitchFamily="18" charset="0"/>
            </a:endParaRPr>
          </a:p>
        </p:txBody>
      </p:sp>
      <p:sp>
        <p:nvSpPr>
          <p:cNvPr id="104" name="Rectangle 40"/>
          <p:cNvSpPr>
            <a:spLocks noChangeArrowheads="1"/>
          </p:cNvSpPr>
          <p:nvPr/>
        </p:nvSpPr>
        <p:spPr bwMode="auto">
          <a:xfrm>
            <a:off x="4662759"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1960</a:t>
            </a:r>
            <a:endParaRPr kumimoji="0" lang="en-US" sz="1500" b="0">
              <a:solidFill>
                <a:schemeClr val="tx1"/>
              </a:solidFill>
              <a:latin typeface="Times New Roman" pitchFamily="18" charset="0"/>
              <a:cs typeface="Times New Roman" pitchFamily="18" charset="0"/>
            </a:endParaRPr>
          </a:p>
        </p:txBody>
      </p:sp>
      <p:grpSp>
        <p:nvGrpSpPr>
          <p:cNvPr id="6" name="Group 5"/>
          <p:cNvGrpSpPr/>
          <p:nvPr/>
        </p:nvGrpSpPr>
        <p:grpSpPr>
          <a:xfrm>
            <a:off x="4719949" y="2252107"/>
            <a:ext cx="358328" cy="2546765"/>
            <a:chOff x="4719949" y="2252107"/>
            <a:chExt cx="358328" cy="2546765"/>
          </a:xfrm>
        </p:grpSpPr>
        <p:sp>
          <p:nvSpPr>
            <p:cNvPr id="154" name="Rectangle 88"/>
            <p:cNvSpPr>
              <a:spLocks noChangeArrowheads="1"/>
            </p:cNvSpPr>
            <p:nvPr/>
          </p:nvSpPr>
          <p:spPr bwMode="auto">
            <a:xfrm>
              <a:off x="4725616" y="2252107"/>
              <a:ext cx="35266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83%</a:t>
              </a:r>
              <a:endParaRPr kumimoji="0" lang="en-US" sz="1500" b="0" dirty="0">
                <a:solidFill>
                  <a:schemeClr val="tx1"/>
                </a:solidFill>
                <a:latin typeface="Times New Roman" pitchFamily="18" charset="0"/>
                <a:cs typeface="Times New Roman" pitchFamily="18" charset="0"/>
              </a:endParaRPr>
            </a:p>
          </p:txBody>
        </p:sp>
        <p:grpSp>
          <p:nvGrpSpPr>
            <p:cNvPr id="156" name="Group 90"/>
            <p:cNvGrpSpPr>
              <a:grpSpLocks/>
            </p:cNvGrpSpPr>
            <p:nvPr/>
          </p:nvGrpSpPr>
          <p:grpSpPr bwMode="auto">
            <a:xfrm>
              <a:off x="4719949" y="2494161"/>
              <a:ext cx="340069" cy="2304711"/>
              <a:chOff x="2543" y="1226"/>
              <a:chExt cx="245" cy="1609"/>
            </a:xfrm>
          </p:grpSpPr>
          <p:sp>
            <p:nvSpPr>
              <p:cNvPr id="158" name="Rectangle 91"/>
              <p:cNvSpPr>
                <a:spLocks noChangeArrowheads="1"/>
              </p:cNvSpPr>
              <p:nvPr/>
            </p:nvSpPr>
            <p:spPr bwMode="auto">
              <a:xfrm>
                <a:off x="2543" y="2746"/>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9" name="Rectangle 92"/>
              <p:cNvSpPr>
                <a:spLocks noChangeArrowheads="1"/>
              </p:cNvSpPr>
              <p:nvPr/>
            </p:nvSpPr>
            <p:spPr bwMode="auto">
              <a:xfrm>
                <a:off x="2543" y="2656"/>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0" name="Rectangle 93"/>
              <p:cNvSpPr>
                <a:spLocks noChangeArrowheads="1"/>
              </p:cNvSpPr>
              <p:nvPr/>
            </p:nvSpPr>
            <p:spPr bwMode="auto">
              <a:xfrm>
                <a:off x="2543" y="2567"/>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1" name="Rectangle 94"/>
              <p:cNvSpPr>
                <a:spLocks noChangeArrowheads="1"/>
              </p:cNvSpPr>
              <p:nvPr/>
            </p:nvSpPr>
            <p:spPr bwMode="auto">
              <a:xfrm>
                <a:off x="2543" y="2477"/>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2" name="Rectangle 95"/>
              <p:cNvSpPr>
                <a:spLocks noChangeArrowheads="1"/>
              </p:cNvSpPr>
              <p:nvPr/>
            </p:nvSpPr>
            <p:spPr bwMode="auto">
              <a:xfrm>
                <a:off x="2543" y="2388"/>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3" name="Rectangle 96"/>
              <p:cNvSpPr>
                <a:spLocks noChangeArrowheads="1"/>
              </p:cNvSpPr>
              <p:nvPr/>
            </p:nvSpPr>
            <p:spPr bwMode="auto">
              <a:xfrm>
                <a:off x="2543" y="2299"/>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4" name="Rectangle 97"/>
              <p:cNvSpPr>
                <a:spLocks noChangeArrowheads="1"/>
              </p:cNvSpPr>
              <p:nvPr/>
            </p:nvSpPr>
            <p:spPr bwMode="auto">
              <a:xfrm>
                <a:off x="2543" y="2209"/>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5" name="Rectangle 98"/>
              <p:cNvSpPr>
                <a:spLocks noChangeArrowheads="1"/>
              </p:cNvSpPr>
              <p:nvPr/>
            </p:nvSpPr>
            <p:spPr bwMode="auto">
              <a:xfrm>
                <a:off x="2543" y="2120"/>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6" name="Rectangle 99"/>
              <p:cNvSpPr>
                <a:spLocks noChangeArrowheads="1"/>
              </p:cNvSpPr>
              <p:nvPr/>
            </p:nvSpPr>
            <p:spPr bwMode="auto">
              <a:xfrm>
                <a:off x="2543" y="2030"/>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7" name="Rectangle 100"/>
              <p:cNvSpPr>
                <a:spLocks noChangeArrowheads="1"/>
              </p:cNvSpPr>
              <p:nvPr/>
            </p:nvSpPr>
            <p:spPr bwMode="auto">
              <a:xfrm>
                <a:off x="2543" y="1941"/>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8" name="Rectangle 101"/>
              <p:cNvSpPr>
                <a:spLocks noChangeArrowheads="1"/>
              </p:cNvSpPr>
              <p:nvPr/>
            </p:nvSpPr>
            <p:spPr bwMode="auto">
              <a:xfrm>
                <a:off x="2543" y="1852"/>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9" name="Rectangle 102"/>
              <p:cNvSpPr>
                <a:spLocks noChangeArrowheads="1"/>
              </p:cNvSpPr>
              <p:nvPr/>
            </p:nvSpPr>
            <p:spPr bwMode="auto">
              <a:xfrm>
                <a:off x="2543" y="1763"/>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0" name="Rectangle 103"/>
              <p:cNvSpPr>
                <a:spLocks noChangeArrowheads="1"/>
              </p:cNvSpPr>
              <p:nvPr/>
            </p:nvSpPr>
            <p:spPr bwMode="auto">
              <a:xfrm>
                <a:off x="2543" y="1673"/>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1" name="Rectangle 104"/>
              <p:cNvSpPr>
                <a:spLocks noChangeArrowheads="1"/>
              </p:cNvSpPr>
              <p:nvPr/>
            </p:nvSpPr>
            <p:spPr bwMode="auto">
              <a:xfrm>
                <a:off x="2543" y="1584"/>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2" name="Rectangle 105"/>
              <p:cNvSpPr>
                <a:spLocks noChangeArrowheads="1"/>
              </p:cNvSpPr>
              <p:nvPr/>
            </p:nvSpPr>
            <p:spPr bwMode="auto">
              <a:xfrm>
                <a:off x="2543" y="1494"/>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3" name="Rectangle 106"/>
              <p:cNvSpPr>
                <a:spLocks noChangeArrowheads="1"/>
              </p:cNvSpPr>
              <p:nvPr/>
            </p:nvSpPr>
            <p:spPr bwMode="auto">
              <a:xfrm>
                <a:off x="2543" y="1405"/>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4" name="Rectangle 107"/>
              <p:cNvSpPr>
                <a:spLocks noChangeArrowheads="1"/>
              </p:cNvSpPr>
              <p:nvPr/>
            </p:nvSpPr>
            <p:spPr bwMode="auto">
              <a:xfrm>
                <a:off x="2543" y="1315"/>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5" name="Rectangle 108"/>
              <p:cNvSpPr>
                <a:spLocks noChangeArrowheads="1"/>
              </p:cNvSpPr>
              <p:nvPr/>
            </p:nvSpPr>
            <p:spPr bwMode="auto">
              <a:xfrm>
                <a:off x="2543" y="1226"/>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6" name="Freeform 109"/>
              <p:cNvSpPr>
                <a:spLocks/>
              </p:cNvSpPr>
              <p:nvPr/>
            </p:nvSpPr>
            <p:spPr bwMode="auto">
              <a:xfrm>
                <a:off x="2543" y="1226"/>
                <a:ext cx="245" cy="1609"/>
              </a:xfrm>
              <a:custGeom>
                <a:avLst/>
                <a:gdLst>
                  <a:gd name="T0" fmla="*/ 0 w 734"/>
                  <a:gd name="T1" fmla="*/ 0 h 4828"/>
                  <a:gd name="T2" fmla="*/ 734 w 734"/>
                  <a:gd name="T3" fmla="*/ 0 h 4828"/>
                  <a:gd name="T4" fmla="*/ 734 w 734"/>
                  <a:gd name="T5" fmla="*/ 4828 h 4828"/>
                  <a:gd name="T6" fmla="*/ 0 w 734"/>
                  <a:gd name="T7" fmla="*/ 4828 h 4828"/>
                  <a:gd name="T8" fmla="*/ 0 w 734"/>
                  <a:gd name="T9" fmla="*/ 0 h 4828"/>
                  <a:gd name="T10" fmla="*/ 0 w 734"/>
                  <a:gd name="T11" fmla="*/ 0 h 4828"/>
                  <a:gd name="T12" fmla="*/ 0 60000 65536"/>
                  <a:gd name="T13" fmla="*/ 0 60000 65536"/>
                  <a:gd name="T14" fmla="*/ 0 60000 65536"/>
                  <a:gd name="T15" fmla="*/ 0 60000 65536"/>
                  <a:gd name="T16" fmla="*/ 0 60000 65536"/>
                  <a:gd name="T17" fmla="*/ 0 60000 65536"/>
                  <a:gd name="T18" fmla="*/ 0 w 734"/>
                  <a:gd name="T19" fmla="*/ 0 h 4828"/>
                  <a:gd name="T20" fmla="*/ 734 w 734"/>
                  <a:gd name="T21" fmla="*/ 4828 h 4828"/>
                </a:gdLst>
                <a:ahLst/>
                <a:cxnLst>
                  <a:cxn ang="T12">
                    <a:pos x="T0" y="T1"/>
                  </a:cxn>
                  <a:cxn ang="T13">
                    <a:pos x="T2" y="T3"/>
                  </a:cxn>
                  <a:cxn ang="T14">
                    <a:pos x="T4" y="T5"/>
                  </a:cxn>
                  <a:cxn ang="T15">
                    <a:pos x="T6" y="T7"/>
                  </a:cxn>
                  <a:cxn ang="T16">
                    <a:pos x="T8" y="T9"/>
                  </a:cxn>
                  <a:cxn ang="T17">
                    <a:pos x="T10" y="T11"/>
                  </a:cxn>
                </a:cxnLst>
                <a:rect l="T18" t="T19" r="T20" b="T21"/>
                <a:pathLst>
                  <a:path w="734" h="4828">
                    <a:moveTo>
                      <a:pt x="0" y="0"/>
                    </a:moveTo>
                    <a:lnTo>
                      <a:pt x="734" y="0"/>
                    </a:lnTo>
                    <a:lnTo>
                      <a:pt x="734" y="4828"/>
                    </a:lnTo>
                    <a:lnTo>
                      <a:pt x="0" y="4828"/>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9" name="Group 8"/>
          <p:cNvGrpSpPr/>
          <p:nvPr/>
        </p:nvGrpSpPr>
        <p:grpSpPr>
          <a:xfrm>
            <a:off x="6074832" y="2607719"/>
            <a:ext cx="428461" cy="2189619"/>
            <a:chOff x="6074832" y="2607719"/>
            <a:chExt cx="428461" cy="2189619"/>
          </a:xfrm>
        </p:grpSpPr>
        <p:sp>
          <p:nvSpPr>
            <p:cNvPr id="196" name="Rectangle 172"/>
            <p:cNvSpPr>
              <a:spLocks noChangeArrowheads="1"/>
            </p:cNvSpPr>
            <p:nvPr/>
          </p:nvSpPr>
          <p:spPr bwMode="auto">
            <a:xfrm>
              <a:off x="6102542" y="2607719"/>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71 </a:t>
              </a:r>
              <a:r>
                <a:rPr kumimoji="0" lang="en-US" sz="1500" b="0" dirty="0">
                  <a:solidFill>
                    <a:srgbClr val="000000"/>
                  </a:solidFill>
                  <a:latin typeface="Times New Roman" pitchFamily="18" charset="0"/>
                  <a:cs typeface="Times New Roman" pitchFamily="18" charset="0"/>
                </a:rPr>
                <a:t>%</a:t>
              </a:r>
              <a:endParaRPr kumimoji="0" lang="en-US" sz="1500" b="0" dirty="0">
                <a:solidFill>
                  <a:schemeClr val="tx1"/>
                </a:solidFill>
                <a:latin typeface="Times New Roman" pitchFamily="18" charset="0"/>
                <a:cs typeface="Times New Roman" pitchFamily="18" charset="0"/>
              </a:endParaRPr>
            </a:p>
          </p:txBody>
        </p:sp>
        <p:grpSp>
          <p:nvGrpSpPr>
            <p:cNvPr id="198" name="Group 174"/>
            <p:cNvGrpSpPr>
              <a:grpSpLocks/>
            </p:cNvGrpSpPr>
            <p:nvPr/>
          </p:nvGrpSpPr>
          <p:grpSpPr bwMode="auto">
            <a:xfrm>
              <a:off x="6074832" y="2847225"/>
              <a:ext cx="340069" cy="1950113"/>
              <a:chOff x="3216" y="1388"/>
              <a:chExt cx="245" cy="1447"/>
            </a:xfrm>
          </p:grpSpPr>
          <p:sp>
            <p:nvSpPr>
              <p:cNvPr id="200" name="Rectangle 175"/>
              <p:cNvSpPr>
                <a:spLocks noChangeArrowheads="1"/>
              </p:cNvSpPr>
              <p:nvPr/>
            </p:nvSpPr>
            <p:spPr bwMode="auto">
              <a:xfrm>
                <a:off x="3216" y="2753"/>
                <a:ext cx="245" cy="82"/>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1" name="Rectangle 176"/>
              <p:cNvSpPr>
                <a:spLocks noChangeArrowheads="1"/>
              </p:cNvSpPr>
              <p:nvPr/>
            </p:nvSpPr>
            <p:spPr bwMode="auto">
              <a:xfrm>
                <a:off x="3216" y="2670"/>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2" name="Rectangle 177"/>
              <p:cNvSpPr>
                <a:spLocks noChangeArrowheads="1"/>
              </p:cNvSpPr>
              <p:nvPr/>
            </p:nvSpPr>
            <p:spPr bwMode="auto">
              <a:xfrm>
                <a:off x="3216" y="2587"/>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3" name="Rectangle 178"/>
              <p:cNvSpPr>
                <a:spLocks noChangeArrowheads="1"/>
              </p:cNvSpPr>
              <p:nvPr/>
            </p:nvSpPr>
            <p:spPr bwMode="auto">
              <a:xfrm>
                <a:off x="3216" y="2504"/>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4" name="Rectangle 179"/>
              <p:cNvSpPr>
                <a:spLocks noChangeArrowheads="1"/>
              </p:cNvSpPr>
              <p:nvPr/>
            </p:nvSpPr>
            <p:spPr bwMode="auto">
              <a:xfrm>
                <a:off x="3216" y="2422"/>
                <a:ext cx="245" cy="82"/>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5" name="Rectangle 180"/>
              <p:cNvSpPr>
                <a:spLocks noChangeArrowheads="1"/>
              </p:cNvSpPr>
              <p:nvPr/>
            </p:nvSpPr>
            <p:spPr bwMode="auto">
              <a:xfrm>
                <a:off x="3216" y="2339"/>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6" name="Rectangle 181"/>
              <p:cNvSpPr>
                <a:spLocks noChangeArrowheads="1"/>
              </p:cNvSpPr>
              <p:nvPr/>
            </p:nvSpPr>
            <p:spPr bwMode="auto">
              <a:xfrm>
                <a:off x="3216" y="2256"/>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7" name="Rectangle 182"/>
              <p:cNvSpPr>
                <a:spLocks noChangeArrowheads="1"/>
              </p:cNvSpPr>
              <p:nvPr/>
            </p:nvSpPr>
            <p:spPr bwMode="auto">
              <a:xfrm>
                <a:off x="3216" y="2173"/>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8" name="Rectangle 183"/>
              <p:cNvSpPr>
                <a:spLocks noChangeArrowheads="1"/>
              </p:cNvSpPr>
              <p:nvPr/>
            </p:nvSpPr>
            <p:spPr bwMode="auto">
              <a:xfrm>
                <a:off x="3216" y="2091"/>
                <a:ext cx="245" cy="82"/>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9" name="Rectangle 184"/>
              <p:cNvSpPr>
                <a:spLocks noChangeArrowheads="1"/>
              </p:cNvSpPr>
              <p:nvPr/>
            </p:nvSpPr>
            <p:spPr bwMode="auto">
              <a:xfrm>
                <a:off x="3216" y="2008"/>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0" name="Rectangle 185"/>
              <p:cNvSpPr>
                <a:spLocks noChangeArrowheads="1"/>
              </p:cNvSpPr>
              <p:nvPr/>
            </p:nvSpPr>
            <p:spPr bwMode="auto">
              <a:xfrm>
                <a:off x="3216" y="1926"/>
                <a:ext cx="245" cy="82"/>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1" name="Rectangle 186"/>
              <p:cNvSpPr>
                <a:spLocks noChangeArrowheads="1"/>
              </p:cNvSpPr>
              <p:nvPr/>
            </p:nvSpPr>
            <p:spPr bwMode="auto">
              <a:xfrm>
                <a:off x="3216" y="1843"/>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2" name="Rectangle 187"/>
              <p:cNvSpPr>
                <a:spLocks noChangeArrowheads="1"/>
              </p:cNvSpPr>
              <p:nvPr/>
            </p:nvSpPr>
            <p:spPr bwMode="auto">
              <a:xfrm>
                <a:off x="3216" y="1760"/>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3" name="Rectangle 188"/>
              <p:cNvSpPr>
                <a:spLocks noChangeArrowheads="1"/>
              </p:cNvSpPr>
              <p:nvPr/>
            </p:nvSpPr>
            <p:spPr bwMode="auto">
              <a:xfrm>
                <a:off x="3216" y="1677"/>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4" name="Rectangle 189"/>
              <p:cNvSpPr>
                <a:spLocks noChangeArrowheads="1"/>
              </p:cNvSpPr>
              <p:nvPr/>
            </p:nvSpPr>
            <p:spPr bwMode="auto">
              <a:xfrm>
                <a:off x="3216" y="1595"/>
                <a:ext cx="245" cy="82"/>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5" name="Rectangle 190"/>
              <p:cNvSpPr>
                <a:spLocks noChangeArrowheads="1"/>
              </p:cNvSpPr>
              <p:nvPr/>
            </p:nvSpPr>
            <p:spPr bwMode="auto">
              <a:xfrm>
                <a:off x="3216" y="1512"/>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6" name="Rectangle 191"/>
              <p:cNvSpPr>
                <a:spLocks noChangeArrowheads="1"/>
              </p:cNvSpPr>
              <p:nvPr/>
            </p:nvSpPr>
            <p:spPr bwMode="auto">
              <a:xfrm>
                <a:off x="3216" y="1429"/>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8" name="Freeform 193"/>
              <p:cNvSpPr>
                <a:spLocks/>
              </p:cNvSpPr>
              <p:nvPr/>
            </p:nvSpPr>
            <p:spPr bwMode="auto">
              <a:xfrm>
                <a:off x="3216" y="1388"/>
                <a:ext cx="245" cy="1447"/>
              </a:xfrm>
              <a:custGeom>
                <a:avLst/>
                <a:gdLst>
                  <a:gd name="T0" fmla="*/ 0 w 733"/>
                  <a:gd name="T1" fmla="*/ 0 h 4466"/>
                  <a:gd name="T2" fmla="*/ 733 w 733"/>
                  <a:gd name="T3" fmla="*/ 0 h 4466"/>
                  <a:gd name="T4" fmla="*/ 733 w 733"/>
                  <a:gd name="T5" fmla="*/ 4466 h 4466"/>
                  <a:gd name="T6" fmla="*/ 0 w 733"/>
                  <a:gd name="T7" fmla="*/ 4466 h 4466"/>
                  <a:gd name="T8" fmla="*/ 0 w 733"/>
                  <a:gd name="T9" fmla="*/ 0 h 4466"/>
                  <a:gd name="T10" fmla="*/ 0 w 733"/>
                  <a:gd name="T11" fmla="*/ 0 h 4466"/>
                  <a:gd name="T12" fmla="*/ 0 60000 65536"/>
                  <a:gd name="T13" fmla="*/ 0 60000 65536"/>
                  <a:gd name="T14" fmla="*/ 0 60000 65536"/>
                  <a:gd name="T15" fmla="*/ 0 60000 65536"/>
                  <a:gd name="T16" fmla="*/ 0 60000 65536"/>
                  <a:gd name="T17" fmla="*/ 0 60000 65536"/>
                  <a:gd name="T18" fmla="*/ 0 w 733"/>
                  <a:gd name="T19" fmla="*/ 0 h 4466"/>
                  <a:gd name="T20" fmla="*/ 733 w 733"/>
                  <a:gd name="T21" fmla="*/ 4466 h 4466"/>
                </a:gdLst>
                <a:ahLst/>
                <a:cxnLst>
                  <a:cxn ang="T12">
                    <a:pos x="T0" y="T1"/>
                  </a:cxn>
                  <a:cxn ang="T13">
                    <a:pos x="T2" y="T3"/>
                  </a:cxn>
                  <a:cxn ang="T14">
                    <a:pos x="T4" y="T5"/>
                  </a:cxn>
                  <a:cxn ang="T15">
                    <a:pos x="T6" y="T7"/>
                  </a:cxn>
                  <a:cxn ang="T16">
                    <a:pos x="T8" y="T9"/>
                  </a:cxn>
                  <a:cxn ang="T17">
                    <a:pos x="T10" y="T11"/>
                  </a:cxn>
                </a:cxnLst>
                <a:rect l="T18" t="T19" r="T20" b="T21"/>
                <a:pathLst>
                  <a:path w="733" h="4466">
                    <a:moveTo>
                      <a:pt x="0" y="0"/>
                    </a:moveTo>
                    <a:lnTo>
                      <a:pt x="733" y="0"/>
                    </a:lnTo>
                    <a:lnTo>
                      <a:pt x="733" y="4466"/>
                    </a:lnTo>
                    <a:lnTo>
                      <a:pt x="0" y="4466"/>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10" name="Group 9"/>
          <p:cNvGrpSpPr/>
          <p:nvPr/>
        </p:nvGrpSpPr>
        <p:grpSpPr>
          <a:xfrm>
            <a:off x="6616979" y="3638505"/>
            <a:ext cx="448841" cy="1159159"/>
            <a:chOff x="6616979" y="3638505"/>
            <a:chExt cx="448841" cy="1159159"/>
          </a:xfrm>
        </p:grpSpPr>
        <p:sp>
          <p:nvSpPr>
            <p:cNvPr id="238" name="Rectangle 214"/>
            <p:cNvSpPr>
              <a:spLocks noChangeArrowheads="1"/>
            </p:cNvSpPr>
            <p:nvPr/>
          </p:nvSpPr>
          <p:spPr bwMode="auto">
            <a:xfrm>
              <a:off x="6616979" y="3638505"/>
              <a:ext cx="44884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33 % </a:t>
              </a:r>
              <a:endParaRPr kumimoji="0" lang="en-US" sz="1500" b="0" dirty="0">
                <a:solidFill>
                  <a:schemeClr val="tx1"/>
                </a:solidFill>
                <a:latin typeface="Times New Roman" pitchFamily="18" charset="0"/>
                <a:cs typeface="Times New Roman" pitchFamily="18" charset="0"/>
              </a:endParaRPr>
            </a:p>
          </p:txBody>
        </p:sp>
        <p:grpSp>
          <p:nvGrpSpPr>
            <p:cNvPr id="240" name="Group 216"/>
            <p:cNvGrpSpPr>
              <a:grpSpLocks/>
            </p:cNvGrpSpPr>
            <p:nvPr/>
          </p:nvGrpSpPr>
          <p:grpSpPr bwMode="auto">
            <a:xfrm>
              <a:off x="6622736" y="3881039"/>
              <a:ext cx="354476" cy="916625"/>
              <a:chOff x="3713" y="2203"/>
              <a:chExt cx="245" cy="632"/>
            </a:xfrm>
          </p:grpSpPr>
          <p:sp>
            <p:nvSpPr>
              <p:cNvPr id="242" name="Rectangle 217"/>
              <p:cNvSpPr>
                <a:spLocks noChangeArrowheads="1"/>
              </p:cNvSpPr>
              <p:nvPr/>
            </p:nvSpPr>
            <p:spPr bwMode="auto">
              <a:xfrm>
                <a:off x="3713" y="2800"/>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3" name="Rectangle 218"/>
              <p:cNvSpPr>
                <a:spLocks noChangeArrowheads="1"/>
              </p:cNvSpPr>
              <p:nvPr/>
            </p:nvSpPr>
            <p:spPr bwMode="auto">
              <a:xfrm>
                <a:off x="3713" y="2765"/>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4" name="Rectangle 219"/>
              <p:cNvSpPr>
                <a:spLocks noChangeArrowheads="1"/>
              </p:cNvSpPr>
              <p:nvPr/>
            </p:nvSpPr>
            <p:spPr bwMode="auto">
              <a:xfrm>
                <a:off x="3713" y="2730"/>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5" name="Rectangle 220"/>
              <p:cNvSpPr>
                <a:spLocks noChangeArrowheads="1"/>
              </p:cNvSpPr>
              <p:nvPr/>
            </p:nvSpPr>
            <p:spPr bwMode="auto">
              <a:xfrm>
                <a:off x="3713" y="2695"/>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6" name="Rectangle 221"/>
              <p:cNvSpPr>
                <a:spLocks noChangeArrowheads="1"/>
              </p:cNvSpPr>
              <p:nvPr/>
            </p:nvSpPr>
            <p:spPr bwMode="auto">
              <a:xfrm>
                <a:off x="3713" y="2660"/>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7" name="Rectangle 222"/>
              <p:cNvSpPr>
                <a:spLocks noChangeArrowheads="1"/>
              </p:cNvSpPr>
              <p:nvPr/>
            </p:nvSpPr>
            <p:spPr bwMode="auto">
              <a:xfrm>
                <a:off x="3713" y="2625"/>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8" name="Rectangle 223"/>
              <p:cNvSpPr>
                <a:spLocks noChangeArrowheads="1"/>
              </p:cNvSpPr>
              <p:nvPr/>
            </p:nvSpPr>
            <p:spPr bwMode="auto">
              <a:xfrm>
                <a:off x="3713" y="2590"/>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9" name="Rectangle 224"/>
              <p:cNvSpPr>
                <a:spLocks noChangeArrowheads="1"/>
              </p:cNvSpPr>
              <p:nvPr/>
            </p:nvSpPr>
            <p:spPr bwMode="auto">
              <a:xfrm>
                <a:off x="3713" y="2554"/>
                <a:ext cx="245" cy="36"/>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0" name="Rectangle 225"/>
              <p:cNvSpPr>
                <a:spLocks noChangeArrowheads="1"/>
              </p:cNvSpPr>
              <p:nvPr/>
            </p:nvSpPr>
            <p:spPr bwMode="auto">
              <a:xfrm>
                <a:off x="3713" y="2519"/>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1" name="Rectangle 226"/>
              <p:cNvSpPr>
                <a:spLocks noChangeArrowheads="1"/>
              </p:cNvSpPr>
              <p:nvPr/>
            </p:nvSpPr>
            <p:spPr bwMode="auto">
              <a:xfrm>
                <a:off x="3713" y="2484"/>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2" name="Rectangle 227"/>
              <p:cNvSpPr>
                <a:spLocks noChangeArrowheads="1"/>
              </p:cNvSpPr>
              <p:nvPr/>
            </p:nvSpPr>
            <p:spPr bwMode="auto">
              <a:xfrm>
                <a:off x="3713" y="2449"/>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3" name="Rectangle 228"/>
              <p:cNvSpPr>
                <a:spLocks noChangeArrowheads="1"/>
              </p:cNvSpPr>
              <p:nvPr/>
            </p:nvSpPr>
            <p:spPr bwMode="auto">
              <a:xfrm>
                <a:off x="3713" y="2414"/>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4" name="Rectangle 229"/>
              <p:cNvSpPr>
                <a:spLocks noChangeArrowheads="1"/>
              </p:cNvSpPr>
              <p:nvPr/>
            </p:nvSpPr>
            <p:spPr bwMode="auto">
              <a:xfrm>
                <a:off x="3713" y="2379"/>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5" name="Rectangle 230"/>
              <p:cNvSpPr>
                <a:spLocks noChangeArrowheads="1"/>
              </p:cNvSpPr>
              <p:nvPr/>
            </p:nvSpPr>
            <p:spPr bwMode="auto">
              <a:xfrm>
                <a:off x="3713" y="2344"/>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6" name="Rectangle 231"/>
              <p:cNvSpPr>
                <a:spLocks noChangeArrowheads="1"/>
              </p:cNvSpPr>
              <p:nvPr/>
            </p:nvSpPr>
            <p:spPr bwMode="auto">
              <a:xfrm>
                <a:off x="3713" y="2309"/>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7" name="Rectangle 232"/>
              <p:cNvSpPr>
                <a:spLocks noChangeArrowheads="1"/>
              </p:cNvSpPr>
              <p:nvPr/>
            </p:nvSpPr>
            <p:spPr bwMode="auto">
              <a:xfrm>
                <a:off x="3713" y="2274"/>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8" name="Rectangle 233"/>
              <p:cNvSpPr>
                <a:spLocks noChangeArrowheads="1"/>
              </p:cNvSpPr>
              <p:nvPr/>
            </p:nvSpPr>
            <p:spPr bwMode="auto">
              <a:xfrm>
                <a:off x="3713" y="2238"/>
                <a:ext cx="245" cy="36"/>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9" name="Rectangle 234"/>
              <p:cNvSpPr>
                <a:spLocks noChangeArrowheads="1"/>
              </p:cNvSpPr>
              <p:nvPr/>
            </p:nvSpPr>
            <p:spPr bwMode="auto">
              <a:xfrm>
                <a:off x="3713" y="2203"/>
                <a:ext cx="245" cy="35"/>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60" name="Freeform 235"/>
              <p:cNvSpPr>
                <a:spLocks/>
              </p:cNvSpPr>
              <p:nvPr/>
            </p:nvSpPr>
            <p:spPr bwMode="auto">
              <a:xfrm>
                <a:off x="3713" y="2203"/>
                <a:ext cx="245" cy="632"/>
              </a:xfrm>
              <a:custGeom>
                <a:avLst/>
                <a:gdLst>
                  <a:gd name="T0" fmla="*/ 0 w 734"/>
                  <a:gd name="T1" fmla="*/ 0 h 1896"/>
                  <a:gd name="T2" fmla="*/ 734 w 734"/>
                  <a:gd name="T3" fmla="*/ 0 h 1896"/>
                  <a:gd name="T4" fmla="*/ 734 w 734"/>
                  <a:gd name="T5" fmla="*/ 1896 h 1896"/>
                  <a:gd name="T6" fmla="*/ 0 w 734"/>
                  <a:gd name="T7" fmla="*/ 1896 h 1896"/>
                  <a:gd name="T8" fmla="*/ 0 w 734"/>
                  <a:gd name="T9" fmla="*/ 0 h 1896"/>
                  <a:gd name="T10" fmla="*/ 0 w 734"/>
                  <a:gd name="T11" fmla="*/ 0 h 1896"/>
                  <a:gd name="T12" fmla="*/ 0 60000 65536"/>
                  <a:gd name="T13" fmla="*/ 0 60000 65536"/>
                  <a:gd name="T14" fmla="*/ 0 60000 65536"/>
                  <a:gd name="T15" fmla="*/ 0 60000 65536"/>
                  <a:gd name="T16" fmla="*/ 0 60000 65536"/>
                  <a:gd name="T17" fmla="*/ 0 60000 65536"/>
                  <a:gd name="T18" fmla="*/ 0 w 734"/>
                  <a:gd name="T19" fmla="*/ 0 h 1896"/>
                  <a:gd name="T20" fmla="*/ 734 w 734"/>
                  <a:gd name="T21" fmla="*/ 1896 h 1896"/>
                </a:gdLst>
                <a:ahLst/>
                <a:cxnLst>
                  <a:cxn ang="T12">
                    <a:pos x="T0" y="T1"/>
                  </a:cxn>
                  <a:cxn ang="T13">
                    <a:pos x="T2" y="T3"/>
                  </a:cxn>
                  <a:cxn ang="T14">
                    <a:pos x="T4" y="T5"/>
                  </a:cxn>
                  <a:cxn ang="T15">
                    <a:pos x="T6" y="T7"/>
                  </a:cxn>
                  <a:cxn ang="T16">
                    <a:pos x="T8" y="T9"/>
                  </a:cxn>
                  <a:cxn ang="T17">
                    <a:pos x="T10" y="T11"/>
                  </a:cxn>
                </a:cxnLst>
                <a:rect l="T18" t="T19" r="T20" b="T21"/>
                <a:pathLst>
                  <a:path w="734" h="1896">
                    <a:moveTo>
                      <a:pt x="0" y="0"/>
                    </a:moveTo>
                    <a:lnTo>
                      <a:pt x="734" y="0"/>
                    </a:lnTo>
                    <a:lnTo>
                      <a:pt x="734" y="1896"/>
                    </a:lnTo>
                    <a:lnTo>
                      <a:pt x="0" y="1896"/>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11" name="Group 10"/>
          <p:cNvGrpSpPr/>
          <p:nvPr/>
        </p:nvGrpSpPr>
        <p:grpSpPr>
          <a:xfrm>
            <a:off x="7092360" y="3503581"/>
            <a:ext cx="425237" cy="1294083"/>
            <a:chOff x="7092360" y="3503581"/>
            <a:chExt cx="425237" cy="1294083"/>
          </a:xfrm>
        </p:grpSpPr>
        <p:sp>
          <p:nvSpPr>
            <p:cNvPr id="280" name="Rectangle 256"/>
            <p:cNvSpPr>
              <a:spLocks noChangeArrowheads="1"/>
            </p:cNvSpPr>
            <p:nvPr/>
          </p:nvSpPr>
          <p:spPr bwMode="auto">
            <a:xfrm>
              <a:off x="7116846" y="3503581"/>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38 %</a:t>
              </a:r>
              <a:endParaRPr kumimoji="0" lang="en-US" sz="1500" b="0">
                <a:solidFill>
                  <a:schemeClr val="tx1"/>
                </a:solidFill>
                <a:latin typeface="Times New Roman" pitchFamily="18" charset="0"/>
                <a:cs typeface="Times New Roman" pitchFamily="18" charset="0"/>
              </a:endParaRPr>
            </a:p>
          </p:txBody>
        </p:sp>
        <p:grpSp>
          <p:nvGrpSpPr>
            <p:cNvPr id="282" name="Group 258"/>
            <p:cNvGrpSpPr>
              <a:grpSpLocks/>
            </p:cNvGrpSpPr>
            <p:nvPr/>
          </p:nvGrpSpPr>
          <p:grpSpPr bwMode="auto">
            <a:xfrm>
              <a:off x="7092360" y="3741254"/>
              <a:ext cx="353246" cy="1056410"/>
              <a:chOff x="4057" y="2107"/>
              <a:chExt cx="245" cy="728"/>
            </a:xfrm>
          </p:grpSpPr>
          <p:sp>
            <p:nvSpPr>
              <p:cNvPr id="284" name="Rectangle 259"/>
              <p:cNvSpPr>
                <a:spLocks noChangeArrowheads="1"/>
              </p:cNvSpPr>
              <p:nvPr/>
            </p:nvSpPr>
            <p:spPr bwMode="auto">
              <a:xfrm>
                <a:off x="4057" y="2795"/>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85" name="Rectangle 260"/>
              <p:cNvSpPr>
                <a:spLocks noChangeArrowheads="1"/>
              </p:cNvSpPr>
              <p:nvPr/>
            </p:nvSpPr>
            <p:spPr bwMode="auto">
              <a:xfrm>
                <a:off x="4057" y="2754"/>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86" name="Rectangle 261"/>
              <p:cNvSpPr>
                <a:spLocks noChangeArrowheads="1"/>
              </p:cNvSpPr>
              <p:nvPr/>
            </p:nvSpPr>
            <p:spPr bwMode="auto">
              <a:xfrm>
                <a:off x="4057" y="2714"/>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87" name="Rectangle 262"/>
              <p:cNvSpPr>
                <a:spLocks noChangeArrowheads="1"/>
              </p:cNvSpPr>
              <p:nvPr/>
            </p:nvSpPr>
            <p:spPr bwMode="auto">
              <a:xfrm>
                <a:off x="4057" y="2673"/>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88" name="Rectangle 263"/>
              <p:cNvSpPr>
                <a:spLocks noChangeArrowheads="1"/>
              </p:cNvSpPr>
              <p:nvPr/>
            </p:nvSpPr>
            <p:spPr bwMode="auto">
              <a:xfrm>
                <a:off x="4057" y="2633"/>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89" name="Rectangle 264"/>
              <p:cNvSpPr>
                <a:spLocks noChangeArrowheads="1"/>
              </p:cNvSpPr>
              <p:nvPr/>
            </p:nvSpPr>
            <p:spPr bwMode="auto">
              <a:xfrm>
                <a:off x="4057" y="2592"/>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0" name="Rectangle 265"/>
              <p:cNvSpPr>
                <a:spLocks noChangeArrowheads="1"/>
              </p:cNvSpPr>
              <p:nvPr/>
            </p:nvSpPr>
            <p:spPr bwMode="auto">
              <a:xfrm>
                <a:off x="4057" y="2552"/>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1" name="Rectangle 266"/>
              <p:cNvSpPr>
                <a:spLocks noChangeArrowheads="1"/>
              </p:cNvSpPr>
              <p:nvPr/>
            </p:nvSpPr>
            <p:spPr bwMode="auto">
              <a:xfrm>
                <a:off x="4057" y="2511"/>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2" name="Rectangle 267"/>
              <p:cNvSpPr>
                <a:spLocks noChangeArrowheads="1"/>
              </p:cNvSpPr>
              <p:nvPr/>
            </p:nvSpPr>
            <p:spPr bwMode="auto">
              <a:xfrm>
                <a:off x="4057" y="2471"/>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3" name="Rectangle 268"/>
              <p:cNvSpPr>
                <a:spLocks noChangeArrowheads="1"/>
              </p:cNvSpPr>
              <p:nvPr/>
            </p:nvSpPr>
            <p:spPr bwMode="auto">
              <a:xfrm>
                <a:off x="4057" y="2430"/>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4" name="Rectangle 269"/>
              <p:cNvSpPr>
                <a:spLocks noChangeArrowheads="1"/>
              </p:cNvSpPr>
              <p:nvPr/>
            </p:nvSpPr>
            <p:spPr bwMode="auto">
              <a:xfrm>
                <a:off x="4057" y="2390"/>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5" name="Rectangle 270"/>
              <p:cNvSpPr>
                <a:spLocks noChangeArrowheads="1"/>
              </p:cNvSpPr>
              <p:nvPr/>
            </p:nvSpPr>
            <p:spPr bwMode="auto">
              <a:xfrm>
                <a:off x="4057" y="2349"/>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6" name="Rectangle 271"/>
              <p:cNvSpPr>
                <a:spLocks noChangeArrowheads="1"/>
              </p:cNvSpPr>
              <p:nvPr/>
            </p:nvSpPr>
            <p:spPr bwMode="auto">
              <a:xfrm>
                <a:off x="4057" y="2309"/>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7" name="Rectangle 272"/>
              <p:cNvSpPr>
                <a:spLocks noChangeArrowheads="1"/>
              </p:cNvSpPr>
              <p:nvPr/>
            </p:nvSpPr>
            <p:spPr bwMode="auto">
              <a:xfrm>
                <a:off x="4057" y="2268"/>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8" name="Rectangle 273"/>
              <p:cNvSpPr>
                <a:spLocks noChangeArrowheads="1"/>
              </p:cNvSpPr>
              <p:nvPr/>
            </p:nvSpPr>
            <p:spPr bwMode="auto">
              <a:xfrm>
                <a:off x="4057" y="2228"/>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9" name="Rectangle 274"/>
              <p:cNvSpPr>
                <a:spLocks noChangeArrowheads="1"/>
              </p:cNvSpPr>
              <p:nvPr/>
            </p:nvSpPr>
            <p:spPr bwMode="auto">
              <a:xfrm>
                <a:off x="4057" y="2188"/>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00" name="Rectangle 275"/>
              <p:cNvSpPr>
                <a:spLocks noChangeArrowheads="1"/>
              </p:cNvSpPr>
              <p:nvPr/>
            </p:nvSpPr>
            <p:spPr bwMode="auto">
              <a:xfrm>
                <a:off x="4057" y="2147"/>
                <a:ext cx="245" cy="41"/>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01" name="Rectangle 276"/>
              <p:cNvSpPr>
                <a:spLocks noChangeArrowheads="1"/>
              </p:cNvSpPr>
              <p:nvPr/>
            </p:nvSpPr>
            <p:spPr bwMode="auto">
              <a:xfrm>
                <a:off x="4057" y="2107"/>
                <a:ext cx="245" cy="4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02" name="Freeform 277"/>
              <p:cNvSpPr>
                <a:spLocks/>
              </p:cNvSpPr>
              <p:nvPr/>
            </p:nvSpPr>
            <p:spPr bwMode="auto">
              <a:xfrm>
                <a:off x="4057" y="2107"/>
                <a:ext cx="245" cy="728"/>
              </a:xfrm>
              <a:custGeom>
                <a:avLst/>
                <a:gdLst>
                  <a:gd name="T0" fmla="*/ 0 w 734"/>
                  <a:gd name="T1" fmla="*/ 0 h 2185"/>
                  <a:gd name="T2" fmla="*/ 734 w 734"/>
                  <a:gd name="T3" fmla="*/ 0 h 2185"/>
                  <a:gd name="T4" fmla="*/ 734 w 734"/>
                  <a:gd name="T5" fmla="*/ 2185 h 2185"/>
                  <a:gd name="T6" fmla="*/ 0 w 734"/>
                  <a:gd name="T7" fmla="*/ 2185 h 2185"/>
                  <a:gd name="T8" fmla="*/ 0 w 734"/>
                  <a:gd name="T9" fmla="*/ 0 h 2185"/>
                  <a:gd name="T10" fmla="*/ 0 w 734"/>
                  <a:gd name="T11" fmla="*/ 0 h 2185"/>
                  <a:gd name="T12" fmla="*/ 0 60000 65536"/>
                  <a:gd name="T13" fmla="*/ 0 60000 65536"/>
                  <a:gd name="T14" fmla="*/ 0 60000 65536"/>
                  <a:gd name="T15" fmla="*/ 0 60000 65536"/>
                  <a:gd name="T16" fmla="*/ 0 60000 65536"/>
                  <a:gd name="T17" fmla="*/ 0 60000 65536"/>
                  <a:gd name="T18" fmla="*/ 0 w 734"/>
                  <a:gd name="T19" fmla="*/ 0 h 2185"/>
                  <a:gd name="T20" fmla="*/ 734 w 734"/>
                  <a:gd name="T21" fmla="*/ 2185 h 2185"/>
                </a:gdLst>
                <a:ahLst/>
                <a:cxnLst>
                  <a:cxn ang="T12">
                    <a:pos x="T0" y="T1"/>
                  </a:cxn>
                  <a:cxn ang="T13">
                    <a:pos x="T2" y="T3"/>
                  </a:cxn>
                  <a:cxn ang="T14">
                    <a:pos x="T4" y="T5"/>
                  </a:cxn>
                  <a:cxn ang="T15">
                    <a:pos x="T6" y="T7"/>
                  </a:cxn>
                  <a:cxn ang="T16">
                    <a:pos x="T8" y="T9"/>
                  </a:cxn>
                  <a:cxn ang="T17">
                    <a:pos x="T10" y="T11"/>
                  </a:cxn>
                </a:cxnLst>
                <a:rect l="T18" t="T19" r="T20" b="T21"/>
                <a:pathLst>
                  <a:path w="734" h="2185">
                    <a:moveTo>
                      <a:pt x="0" y="0"/>
                    </a:moveTo>
                    <a:lnTo>
                      <a:pt x="734" y="0"/>
                    </a:lnTo>
                    <a:lnTo>
                      <a:pt x="734" y="2185"/>
                    </a:lnTo>
                    <a:lnTo>
                      <a:pt x="0" y="2185"/>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12" name="Group 11"/>
          <p:cNvGrpSpPr/>
          <p:nvPr/>
        </p:nvGrpSpPr>
        <p:grpSpPr>
          <a:xfrm>
            <a:off x="7561023" y="3295646"/>
            <a:ext cx="400751" cy="1500483"/>
            <a:chOff x="7561023" y="3295646"/>
            <a:chExt cx="400751" cy="1500483"/>
          </a:xfrm>
        </p:grpSpPr>
        <p:sp>
          <p:nvSpPr>
            <p:cNvPr id="322" name="Rectangle 298"/>
            <p:cNvSpPr>
              <a:spLocks noChangeArrowheads="1"/>
            </p:cNvSpPr>
            <p:nvPr/>
          </p:nvSpPr>
          <p:spPr bwMode="auto">
            <a:xfrm>
              <a:off x="7561023" y="3295646"/>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46 %</a:t>
              </a:r>
              <a:endParaRPr kumimoji="0" lang="en-US" sz="1500" b="0">
                <a:solidFill>
                  <a:schemeClr val="tx1"/>
                </a:solidFill>
                <a:latin typeface="Times New Roman" pitchFamily="18" charset="0"/>
                <a:cs typeface="Times New Roman" pitchFamily="18" charset="0"/>
              </a:endParaRPr>
            </a:p>
          </p:txBody>
        </p:sp>
        <p:grpSp>
          <p:nvGrpSpPr>
            <p:cNvPr id="324" name="Group 300"/>
            <p:cNvGrpSpPr>
              <a:grpSpLocks/>
            </p:cNvGrpSpPr>
            <p:nvPr/>
          </p:nvGrpSpPr>
          <p:grpSpPr bwMode="auto">
            <a:xfrm>
              <a:off x="7565166" y="3526562"/>
              <a:ext cx="353246" cy="1269567"/>
              <a:chOff x="4393" y="1941"/>
              <a:chExt cx="244" cy="894"/>
            </a:xfrm>
          </p:grpSpPr>
          <p:sp>
            <p:nvSpPr>
              <p:cNvPr id="326" name="Rectangle 301"/>
              <p:cNvSpPr>
                <a:spLocks noChangeArrowheads="1"/>
              </p:cNvSpPr>
              <p:nvPr/>
            </p:nvSpPr>
            <p:spPr bwMode="auto">
              <a:xfrm>
                <a:off x="4393" y="2785"/>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27" name="Rectangle 302"/>
              <p:cNvSpPr>
                <a:spLocks noChangeArrowheads="1"/>
              </p:cNvSpPr>
              <p:nvPr/>
            </p:nvSpPr>
            <p:spPr bwMode="auto">
              <a:xfrm>
                <a:off x="4393" y="2736"/>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28" name="Rectangle 303"/>
              <p:cNvSpPr>
                <a:spLocks noChangeArrowheads="1"/>
              </p:cNvSpPr>
              <p:nvPr/>
            </p:nvSpPr>
            <p:spPr bwMode="auto">
              <a:xfrm>
                <a:off x="4393" y="2686"/>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29" name="Rectangle 304"/>
              <p:cNvSpPr>
                <a:spLocks noChangeArrowheads="1"/>
              </p:cNvSpPr>
              <p:nvPr/>
            </p:nvSpPr>
            <p:spPr bwMode="auto">
              <a:xfrm>
                <a:off x="4393" y="2636"/>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0" name="Rectangle 305"/>
              <p:cNvSpPr>
                <a:spLocks noChangeArrowheads="1"/>
              </p:cNvSpPr>
              <p:nvPr/>
            </p:nvSpPr>
            <p:spPr bwMode="auto">
              <a:xfrm>
                <a:off x="4393" y="2587"/>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1" name="Rectangle 306"/>
              <p:cNvSpPr>
                <a:spLocks noChangeArrowheads="1"/>
              </p:cNvSpPr>
              <p:nvPr/>
            </p:nvSpPr>
            <p:spPr bwMode="auto">
              <a:xfrm>
                <a:off x="4393" y="2537"/>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2" name="Rectangle 307"/>
              <p:cNvSpPr>
                <a:spLocks noChangeArrowheads="1"/>
              </p:cNvSpPr>
              <p:nvPr/>
            </p:nvSpPr>
            <p:spPr bwMode="auto">
              <a:xfrm>
                <a:off x="4393" y="2487"/>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3" name="Rectangle 308"/>
              <p:cNvSpPr>
                <a:spLocks noChangeArrowheads="1"/>
              </p:cNvSpPr>
              <p:nvPr/>
            </p:nvSpPr>
            <p:spPr bwMode="auto">
              <a:xfrm>
                <a:off x="4393" y="2437"/>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4" name="Rectangle 309"/>
              <p:cNvSpPr>
                <a:spLocks noChangeArrowheads="1"/>
              </p:cNvSpPr>
              <p:nvPr/>
            </p:nvSpPr>
            <p:spPr bwMode="auto">
              <a:xfrm>
                <a:off x="4393" y="2388"/>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5" name="Rectangle 310"/>
              <p:cNvSpPr>
                <a:spLocks noChangeArrowheads="1"/>
              </p:cNvSpPr>
              <p:nvPr/>
            </p:nvSpPr>
            <p:spPr bwMode="auto">
              <a:xfrm>
                <a:off x="4393" y="2338"/>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6" name="Rectangle 311"/>
              <p:cNvSpPr>
                <a:spLocks noChangeArrowheads="1"/>
              </p:cNvSpPr>
              <p:nvPr/>
            </p:nvSpPr>
            <p:spPr bwMode="auto">
              <a:xfrm>
                <a:off x="4393" y="2288"/>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7" name="Rectangle 312"/>
              <p:cNvSpPr>
                <a:spLocks noChangeArrowheads="1"/>
              </p:cNvSpPr>
              <p:nvPr/>
            </p:nvSpPr>
            <p:spPr bwMode="auto">
              <a:xfrm>
                <a:off x="4393" y="2239"/>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8" name="Rectangle 313"/>
              <p:cNvSpPr>
                <a:spLocks noChangeArrowheads="1"/>
              </p:cNvSpPr>
              <p:nvPr/>
            </p:nvSpPr>
            <p:spPr bwMode="auto">
              <a:xfrm>
                <a:off x="4393" y="2189"/>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39" name="Rectangle 314"/>
              <p:cNvSpPr>
                <a:spLocks noChangeArrowheads="1"/>
              </p:cNvSpPr>
              <p:nvPr/>
            </p:nvSpPr>
            <p:spPr bwMode="auto">
              <a:xfrm>
                <a:off x="4393" y="2139"/>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40" name="Rectangle 315"/>
              <p:cNvSpPr>
                <a:spLocks noChangeArrowheads="1"/>
              </p:cNvSpPr>
              <p:nvPr/>
            </p:nvSpPr>
            <p:spPr bwMode="auto">
              <a:xfrm>
                <a:off x="4393" y="2090"/>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41" name="Rectangle 316"/>
              <p:cNvSpPr>
                <a:spLocks noChangeArrowheads="1"/>
              </p:cNvSpPr>
              <p:nvPr/>
            </p:nvSpPr>
            <p:spPr bwMode="auto">
              <a:xfrm>
                <a:off x="4393" y="2040"/>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42" name="Rectangle 317"/>
              <p:cNvSpPr>
                <a:spLocks noChangeArrowheads="1"/>
              </p:cNvSpPr>
              <p:nvPr/>
            </p:nvSpPr>
            <p:spPr bwMode="auto">
              <a:xfrm>
                <a:off x="4393" y="1990"/>
                <a:ext cx="244" cy="50"/>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43" name="Rectangle 318"/>
              <p:cNvSpPr>
                <a:spLocks noChangeArrowheads="1"/>
              </p:cNvSpPr>
              <p:nvPr/>
            </p:nvSpPr>
            <p:spPr bwMode="auto">
              <a:xfrm>
                <a:off x="4393" y="1941"/>
                <a:ext cx="244" cy="49"/>
              </a:xfrm>
              <a:prstGeom prst="rect">
                <a:avLst/>
              </a:prstGeom>
              <a:solidFill>
                <a:srgbClr val="E5A5A8"/>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44" name="Freeform 319"/>
              <p:cNvSpPr>
                <a:spLocks/>
              </p:cNvSpPr>
              <p:nvPr/>
            </p:nvSpPr>
            <p:spPr bwMode="auto">
              <a:xfrm>
                <a:off x="4393" y="1941"/>
                <a:ext cx="244" cy="894"/>
              </a:xfrm>
              <a:custGeom>
                <a:avLst/>
                <a:gdLst>
                  <a:gd name="T0" fmla="*/ 0 w 734"/>
                  <a:gd name="T1" fmla="*/ 0 h 2683"/>
                  <a:gd name="T2" fmla="*/ 734 w 734"/>
                  <a:gd name="T3" fmla="*/ 0 h 2683"/>
                  <a:gd name="T4" fmla="*/ 734 w 734"/>
                  <a:gd name="T5" fmla="*/ 2683 h 2683"/>
                  <a:gd name="T6" fmla="*/ 0 w 734"/>
                  <a:gd name="T7" fmla="*/ 2683 h 2683"/>
                  <a:gd name="T8" fmla="*/ 0 w 734"/>
                  <a:gd name="T9" fmla="*/ 0 h 2683"/>
                  <a:gd name="T10" fmla="*/ 0 w 734"/>
                  <a:gd name="T11" fmla="*/ 0 h 2683"/>
                  <a:gd name="T12" fmla="*/ 0 60000 65536"/>
                  <a:gd name="T13" fmla="*/ 0 60000 65536"/>
                  <a:gd name="T14" fmla="*/ 0 60000 65536"/>
                  <a:gd name="T15" fmla="*/ 0 60000 65536"/>
                  <a:gd name="T16" fmla="*/ 0 60000 65536"/>
                  <a:gd name="T17" fmla="*/ 0 60000 65536"/>
                  <a:gd name="T18" fmla="*/ 0 w 734"/>
                  <a:gd name="T19" fmla="*/ 0 h 2683"/>
                  <a:gd name="T20" fmla="*/ 734 w 734"/>
                  <a:gd name="T21" fmla="*/ 2683 h 2683"/>
                </a:gdLst>
                <a:ahLst/>
                <a:cxnLst>
                  <a:cxn ang="T12">
                    <a:pos x="T0" y="T1"/>
                  </a:cxn>
                  <a:cxn ang="T13">
                    <a:pos x="T2" y="T3"/>
                  </a:cxn>
                  <a:cxn ang="T14">
                    <a:pos x="T4" y="T5"/>
                  </a:cxn>
                  <a:cxn ang="T15">
                    <a:pos x="T6" y="T7"/>
                  </a:cxn>
                  <a:cxn ang="T16">
                    <a:pos x="T8" y="T9"/>
                  </a:cxn>
                  <a:cxn ang="T17">
                    <a:pos x="T10" y="T11"/>
                  </a:cxn>
                </a:cxnLst>
                <a:rect l="T18" t="T19" r="T20" b="T21"/>
                <a:pathLst>
                  <a:path w="734" h="2683">
                    <a:moveTo>
                      <a:pt x="0" y="0"/>
                    </a:moveTo>
                    <a:lnTo>
                      <a:pt x="734" y="0"/>
                    </a:lnTo>
                    <a:lnTo>
                      <a:pt x="734" y="2683"/>
                    </a:lnTo>
                    <a:lnTo>
                      <a:pt x="0" y="2683"/>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15" name="Group 14"/>
          <p:cNvGrpSpPr/>
          <p:nvPr/>
        </p:nvGrpSpPr>
        <p:grpSpPr>
          <a:xfrm>
            <a:off x="7990944" y="2943194"/>
            <a:ext cx="448841" cy="1854470"/>
            <a:chOff x="7990944" y="2943194"/>
            <a:chExt cx="448841" cy="1854470"/>
          </a:xfrm>
        </p:grpSpPr>
        <p:sp>
          <p:nvSpPr>
            <p:cNvPr id="364" name="Rectangle 340"/>
            <p:cNvSpPr>
              <a:spLocks noChangeArrowheads="1"/>
            </p:cNvSpPr>
            <p:nvPr/>
          </p:nvSpPr>
          <p:spPr bwMode="auto">
            <a:xfrm>
              <a:off x="7990944" y="2943194"/>
              <a:ext cx="44884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 58 %</a:t>
              </a:r>
              <a:endParaRPr kumimoji="0" lang="en-US" sz="1500" b="0" dirty="0">
                <a:solidFill>
                  <a:schemeClr val="tx1"/>
                </a:solidFill>
                <a:latin typeface="Times New Roman" pitchFamily="18" charset="0"/>
                <a:cs typeface="Times New Roman" pitchFamily="18" charset="0"/>
              </a:endParaRPr>
            </a:p>
          </p:txBody>
        </p:sp>
        <p:sp>
          <p:nvSpPr>
            <p:cNvPr id="386" name="Freeform 361"/>
            <p:cNvSpPr>
              <a:spLocks/>
            </p:cNvSpPr>
            <p:nvPr/>
          </p:nvSpPr>
          <p:spPr bwMode="auto">
            <a:xfrm>
              <a:off x="8062971" y="3186998"/>
              <a:ext cx="354476" cy="1610666"/>
            </a:xfrm>
            <a:custGeom>
              <a:avLst/>
              <a:gdLst>
                <a:gd name="T0" fmla="*/ 0 w 734"/>
                <a:gd name="T1" fmla="*/ 0 h 3508"/>
                <a:gd name="T2" fmla="*/ 734 w 734"/>
                <a:gd name="T3" fmla="*/ 0 h 3508"/>
                <a:gd name="T4" fmla="*/ 734 w 734"/>
                <a:gd name="T5" fmla="*/ 3508 h 3508"/>
                <a:gd name="T6" fmla="*/ 0 w 734"/>
                <a:gd name="T7" fmla="*/ 3508 h 3508"/>
                <a:gd name="T8" fmla="*/ 0 w 734"/>
                <a:gd name="T9" fmla="*/ 0 h 3508"/>
                <a:gd name="T10" fmla="*/ 0 w 734"/>
                <a:gd name="T11" fmla="*/ 0 h 3508"/>
                <a:gd name="T12" fmla="*/ 0 60000 65536"/>
                <a:gd name="T13" fmla="*/ 0 60000 65536"/>
                <a:gd name="T14" fmla="*/ 0 60000 65536"/>
                <a:gd name="T15" fmla="*/ 0 60000 65536"/>
                <a:gd name="T16" fmla="*/ 0 60000 65536"/>
                <a:gd name="T17" fmla="*/ 0 60000 65536"/>
                <a:gd name="T18" fmla="*/ 0 w 734"/>
                <a:gd name="T19" fmla="*/ 0 h 3508"/>
                <a:gd name="T20" fmla="*/ 734 w 734"/>
                <a:gd name="T21" fmla="*/ 3508 h 3508"/>
              </a:gdLst>
              <a:ahLst/>
              <a:cxnLst>
                <a:cxn ang="T12">
                  <a:pos x="T0" y="T1"/>
                </a:cxn>
                <a:cxn ang="T13">
                  <a:pos x="T2" y="T3"/>
                </a:cxn>
                <a:cxn ang="T14">
                  <a:pos x="T4" y="T5"/>
                </a:cxn>
                <a:cxn ang="T15">
                  <a:pos x="T6" y="T7"/>
                </a:cxn>
                <a:cxn ang="T16">
                  <a:pos x="T8" y="T9"/>
                </a:cxn>
                <a:cxn ang="T17">
                  <a:pos x="T10" y="T11"/>
                </a:cxn>
              </a:cxnLst>
              <a:rect l="T18" t="T19" r="T20" b="T21"/>
              <a:pathLst>
                <a:path w="734" h="3508">
                  <a:moveTo>
                    <a:pt x="0" y="0"/>
                  </a:moveTo>
                  <a:lnTo>
                    <a:pt x="734" y="0"/>
                  </a:lnTo>
                  <a:lnTo>
                    <a:pt x="734" y="3508"/>
                  </a:lnTo>
                  <a:lnTo>
                    <a:pt x="0" y="3508"/>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05" name="Rectangle 382"/>
          <p:cNvSpPr>
            <a:spLocks noChangeArrowheads="1"/>
          </p:cNvSpPr>
          <p:nvPr/>
        </p:nvSpPr>
        <p:spPr bwMode="auto">
          <a:xfrm>
            <a:off x="4477021" y="5140186"/>
            <a:ext cx="1784143"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i="1">
                <a:solidFill>
                  <a:srgbClr val="000000"/>
                </a:solidFill>
                <a:latin typeface="Times New Roman" pitchFamily="18" charset="0"/>
                <a:cs typeface="Times New Roman" pitchFamily="18" charset="0"/>
              </a:rPr>
              <a:t>––––––– Men –––––––</a:t>
            </a:r>
          </a:p>
        </p:txBody>
      </p:sp>
      <p:sp>
        <p:nvSpPr>
          <p:cNvPr id="406" name="Line 394"/>
          <p:cNvSpPr>
            <a:spLocks noChangeShapeType="1"/>
          </p:cNvSpPr>
          <p:nvPr/>
        </p:nvSpPr>
        <p:spPr bwMode="auto">
          <a:xfrm>
            <a:off x="4240835" y="4881477"/>
            <a:ext cx="4701553"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407" name="Rectangle 884"/>
          <p:cNvSpPr>
            <a:spLocks noChangeArrowheads="1"/>
          </p:cNvSpPr>
          <p:nvPr/>
        </p:nvSpPr>
        <p:spPr bwMode="auto">
          <a:xfrm>
            <a:off x="6868921" y="5135423"/>
            <a:ext cx="180979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i="1" dirty="0">
                <a:solidFill>
                  <a:srgbClr val="000000"/>
                </a:solidFill>
                <a:latin typeface="Times New Roman" pitchFamily="18" charset="0"/>
                <a:cs typeface="Times New Roman" pitchFamily="18" charset="0"/>
              </a:rPr>
              <a:t>–––––– Women ––––––</a:t>
            </a:r>
          </a:p>
        </p:txBody>
      </p:sp>
      <p:sp>
        <p:nvSpPr>
          <p:cNvPr id="408" name="Rectangle 893"/>
          <p:cNvSpPr>
            <a:spLocks noChangeArrowheads="1"/>
          </p:cNvSpPr>
          <p:nvPr/>
        </p:nvSpPr>
        <p:spPr bwMode="auto">
          <a:xfrm>
            <a:off x="5594068"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1990</a:t>
            </a:r>
            <a:endParaRPr kumimoji="0" lang="en-US" sz="1500" b="0">
              <a:solidFill>
                <a:schemeClr val="tx1"/>
              </a:solidFill>
              <a:latin typeface="Times New Roman" pitchFamily="18" charset="0"/>
              <a:cs typeface="Times New Roman" pitchFamily="18" charset="0"/>
            </a:endParaRPr>
          </a:p>
        </p:txBody>
      </p:sp>
      <p:sp>
        <p:nvSpPr>
          <p:cNvPr id="409" name="Rectangle 899"/>
          <p:cNvSpPr>
            <a:spLocks noChangeArrowheads="1"/>
          </p:cNvSpPr>
          <p:nvPr/>
        </p:nvSpPr>
        <p:spPr bwMode="auto">
          <a:xfrm>
            <a:off x="8533667"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2010</a:t>
            </a:r>
          </a:p>
        </p:txBody>
      </p:sp>
      <p:sp>
        <p:nvSpPr>
          <p:cNvPr id="410" name="Rectangle 900"/>
          <p:cNvSpPr>
            <a:spLocks noChangeArrowheads="1"/>
          </p:cNvSpPr>
          <p:nvPr/>
        </p:nvSpPr>
        <p:spPr bwMode="auto">
          <a:xfrm>
            <a:off x="7561015"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1975</a:t>
            </a:r>
            <a:endParaRPr kumimoji="0" lang="en-US" sz="1500" b="0">
              <a:solidFill>
                <a:schemeClr val="tx1"/>
              </a:solidFill>
              <a:latin typeface="Times New Roman" pitchFamily="18" charset="0"/>
              <a:cs typeface="Times New Roman" pitchFamily="18" charset="0"/>
            </a:endParaRPr>
          </a:p>
        </p:txBody>
      </p:sp>
      <p:sp>
        <p:nvSpPr>
          <p:cNvPr id="411" name="Rectangle 901"/>
          <p:cNvSpPr>
            <a:spLocks noChangeArrowheads="1"/>
          </p:cNvSpPr>
          <p:nvPr/>
        </p:nvSpPr>
        <p:spPr bwMode="auto">
          <a:xfrm>
            <a:off x="6605853"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1948</a:t>
            </a:r>
            <a:endParaRPr kumimoji="0" lang="en-US" sz="1500" b="0">
              <a:solidFill>
                <a:schemeClr val="tx1"/>
              </a:solidFill>
              <a:latin typeface="Times New Roman" pitchFamily="18" charset="0"/>
              <a:cs typeface="Times New Roman" pitchFamily="18" charset="0"/>
            </a:endParaRPr>
          </a:p>
        </p:txBody>
      </p:sp>
      <p:sp>
        <p:nvSpPr>
          <p:cNvPr id="412" name="Rectangle 902"/>
          <p:cNvSpPr>
            <a:spLocks noChangeArrowheads="1"/>
          </p:cNvSpPr>
          <p:nvPr/>
        </p:nvSpPr>
        <p:spPr bwMode="auto">
          <a:xfrm>
            <a:off x="7075483"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1960</a:t>
            </a:r>
            <a:endParaRPr kumimoji="0" lang="en-US" sz="1500" b="0">
              <a:solidFill>
                <a:schemeClr val="tx1"/>
              </a:solidFill>
              <a:latin typeface="Times New Roman" pitchFamily="18" charset="0"/>
              <a:cs typeface="Times New Roman" pitchFamily="18" charset="0"/>
            </a:endParaRPr>
          </a:p>
        </p:txBody>
      </p:sp>
      <p:sp>
        <p:nvSpPr>
          <p:cNvPr id="413" name="Rectangle 903"/>
          <p:cNvSpPr>
            <a:spLocks noChangeArrowheads="1"/>
          </p:cNvSpPr>
          <p:nvPr/>
        </p:nvSpPr>
        <p:spPr bwMode="auto">
          <a:xfrm>
            <a:off x="8038596" y="490527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1990</a:t>
            </a:r>
            <a:endParaRPr kumimoji="0" lang="en-US" sz="1500" b="0">
              <a:solidFill>
                <a:schemeClr val="tx1"/>
              </a:solidFill>
              <a:latin typeface="Times New Roman" pitchFamily="18" charset="0"/>
              <a:cs typeface="Times New Roman" pitchFamily="18" charset="0"/>
            </a:endParaRPr>
          </a:p>
        </p:txBody>
      </p:sp>
      <p:grpSp>
        <p:nvGrpSpPr>
          <p:cNvPr id="7" name="Group 6"/>
          <p:cNvGrpSpPr/>
          <p:nvPr/>
        </p:nvGrpSpPr>
        <p:grpSpPr>
          <a:xfrm>
            <a:off x="5176879" y="2387920"/>
            <a:ext cx="411693" cy="2410953"/>
            <a:chOff x="5176879" y="2387920"/>
            <a:chExt cx="411693" cy="2410953"/>
          </a:xfrm>
        </p:grpSpPr>
        <p:sp>
          <p:nvSpPr>
            <p:cNvPr id="415" name="Rectangle 130"/>
            <p:cNvSpPr>
              <a:spLocks noChangeArrowheads="1"/>
            </p:cNvSpPr>
            <p:nvPr/>
          </p:nvSpPr>
          <p:spPr bwMode="auto">
            <a:xfrm>
              <a:off x="5187821" y="2387920"/>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78 %</a:t>
              </a:r>
              <a:endParaRPr kumimoji="0" lang="en-US" sz="1500" b="0" dirty="0">
                <a:solidFill>
                  <a:schemeClr val="tx1"/>
                </a:solidFill>
                <a:latin typeface="Times New Roman" pitchFamily="18" charset="0"/>
                <a:cs typeface="Times New Roman" pitchFamily="18" charset="0"/>
              </a:endParaRPr>
            </a:p>
          </p:txBody>
        </p:sp>
        <p:grpSp>
          <p:nvGrpSpPr>
            <p:cNvPr id="417" name="Group 905"/>
            <p:cNvGrpSpPr>
              <a:grpSpLocks/>
            </p:cNvGrpSpPr>
            <p:nvPr/>
          </p:nvGrpSpPr>
          <p:grpSpPr bwMode="auto">
            <a:xfrm>
              <a:off x="5176879" y="2634505"/>
              <a:ext cx="340069" cy="2164368"/>
              <a:chOff x="2543" y="1226"/>
              <a:chExt cx="245" cy="1609"/>
            </a:xfrm>
          </p:grpSpPr>
          <p:sp>
            <p:nvSpPr>
              <p:cNvPr id="419" name="Rectangle 906"/>
              <p:cNvSpPr>
                <a:spLocks noChangeArrowheads="1"/>
              </p:cNvSpPr>
              <p:nvPr/>
            </p:nvSpPr>
            <p:spPr bwMode="auto">
              <a:xfrm>
                <a:off x="2543" y="2746"/>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0" name="Rectangle 907"/>
              <p:cNvSpPr>
                <a:spLocks noChangeArrowheads="1"/>
              </p:cNvSpPr>
              <p:nvPr/>
            </p:nvSpPr>
            <p:spPr bwMode="auto">
              <a:xfrm>
                <a:off x="2543" y="2656"/>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1" name="Rectangle 908"/>
              <p:cNvSpPr>
                <a:spLocks noChangeArrowheads="1"/>
              </p:cNvSpPr>
              <p:nvPr/>
            </p:nvSpPr>
            <p:spPr bwMode="auto">
              <a:xfrm>
                <a:off x="2543" y="2567"/>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2" name="Rectangle 909"/>
              <p:cNvSpPr>
                <a:spLocks noChangeArrowheads="1"/>
              </p:cNvSpPr>
              <p:nvPr/>
            </p:nvSpPr>
            <p:spPr bwMode="auto">
              <a:xfrm>
                <a:off x="2543" y="2477"/>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3" name="Rectangle 910"/>
              <p:cNvSpPr>
                <a:spLocks noChangeArrowheads="1"/>
              </p:cNvSpPr>
              <p:nvPr/>
            </p:nvSpPr>
            <p:spPr bwMode="auto">
              <a:xfrm>
                <a:off x="2543" y="2388"/>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4" name="Rectangle 911"/>
              <p:cNvSpPr>
                <a:spLocks noChangeArrowheads="1"/>
              </p:cNvSpPr>
              <p:nvPr/>
            </p:nvSpPr>
            <p:spPr bwMode="auto">
              <a:xfrm>
                <a:off x="2543" y="2299"/>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5" name="Rectangle 912"/>
              <p:cNvSpPr>
                <a:spLocks noChangeArrowheads="1"/>
              </p:cNvSpPr>
              <p:nvPr/>
            </p:nvSpPr>
            <p:spPr bwMode="auto">
              <a:xfrm>
                <a:off x="2543" y="2209"/>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6" name="Rectangle 913"/>
              <p:cNvSpPr>
                <a:spLocks noChangeArrowheads="1"/>
              </p:cNvSpPr>
              <p:nvPr/>
            </p:nvSpPr>
            <p:spPr bwMode="auto">
              <a:xfrm>
                <a:off x="2543" y="2120"/>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7" name="Rectangle 914"/>
              <p:cNvSpPr>
                <a:spLocks noChangeArrowheads="1"/>
              </p:cNvSpPr>
              <p:nvPr/>
            </p:nvSpPr>
            <p:spPr bwMode="auto">
              <a:xfrm>
                <a:off x="2543" y="2030"/>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8" name="Rectangle 915"/>
              <p:cNvSpPr>
                <a:spLocks noChangeArrowheads="1"/>
              </p:cNvSpPr>
              <p:nvPr/>
            </p:nvSpPr>
            <p:spPr bwMode="auto">
              <a:xfrm>
                <a:off x="2543" y="1941"/>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9" name="Rectangle 916"/>
              <p:cNvSpPr>
                <a:spLocks noChangeArrowheads="1"/>
              </p:cNvSpPr>
              <p:nvPr/>
            </p:nvSpPr>
            <p:spPr bwMode="auto">
              <a:xfrm>
                <a:off x="2543" y="1852"/>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0" name="Rectangle 917"/>
              <p:cNvSpPr>
                <a:spLocks noChangeArrowheads="1"/>
              </p:cNvSpPr>
              <p:nvPr/>
            </p:nvSpPr>
            <p:spPr bwMode="auto">
              <a:xfrm>
                <a:off x="2543" y="1763"/>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1" name="Rectangle 918"/>
              <p:cNvSpPr>
                <a:spLocks noChangeArrowheads="1"/>
              </p:cNvSpPr>
              <p:nvPr/>
            </p:nvSpPr>
            <p:spPr bwMode="auto">
              <a:xfrm>
                <a:off x="2543" y="1673"/>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2" name="Rectangle 919"/>
              <p:cNvSpPr>
                <a:spLocks noChangeArrowheads="1"/>
              </p:cNvSpPr>
              <p:nvPr/>
            </p:nvSpPr>
            <p:spPr bwMode="auto">
              <a:xfrm>
                <a:off x="2543" y="1584"/>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3" name="Rectangle 920"/>
              <p:cNvSpPr>
                <a:spLocks noChangeArrowheads="1"/>
              </p:cNvSpPr>
              <p:nvPr/>
            </p:nvSpPr>
            <p:spPr bwMode="auto">
              <a:xfrm>
                <a:off x="2543" y="1494"/>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4" name="Rectangle 921"/>
              <p:cNvSpPr>
                <a:spLocks noChangeArrowheads="1"/>
              </p:cNvSpPr>
              <p:nvPr/>
            </p:nvSpPr>
            <p:spPr bwMode="auto">
              <a:xfrm>
                <a:off x="2543" y="1405"/>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5" name="Rectangle 922"/>
              <p:cNvSpPr>
                <a:spLocks noChangeArrowheads="1"/>
              </p:cNvSpPr>
              <p:nvPr/>
            </p:nvSpPr>
            <p:spPr bwMode="auto">
              <a:xfrm>
                <a:off x="2543" y="1315"/>
                <a:ext cx="245" cy="90"/>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6" name="Rectangle 923"/>
              <p:cNvSpPr>
                <a:spLocks noChangeArrowheads="1"/>
              </p:cNvSpPr>
              <p:nvPr/>
            </p:nvSpPr>
            <p:spPr bwMode="auto">
              <a:xfrm>
                <a:off x="2543" y="1226"/>
                <a:ext cx="245" cy="89"/>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7" name="Freeform 924"/>
              <p:cNvSpPr>
                <a:spLocks/>
              </p:cNvSpPr>
              <p:nvPr/>
            </p:nvSpPr>
            <p:spPr bwMode="auto">
              <a:xfrm>
                <a:off x="2543" y="1226"/>
                <a:ext cx="245" cy="1609"/>
              </a:xfrm>
              <a:custGeom>
                <a:avLst/>
                <a:gdLst>
                  <a:gd name="T0" fmla="*/ 0 w 734"/>
                  <a:gd name="T1" fmla="*/ 0 h 4828"/>
                  <a:gd name="T2" fmla="*/ 734 w 734"/>
                  <a:gd name="T3" fmla="*/ 0 h 4828"/>
                  <a:gd name="T4" fmla="*/ 734 w 734"/>
                  <a:gd name="T5" fmla="*/ 4828 h 4828"/>
                  <a:gd name="T6" fmla="*/ 0 w 734"/>
                  <a:gd name="T7" fmla="*/ 4828 h 4828"/>
                  <a:gd name="T8" fmla="*/ 0 w 734"/>
                  <a:gd name="T9" fmla="*/ 0 h 4828"/>
                  <a:gd name="T10" fmla="*/ 0 w 734"/>
                  <a:gd name="T11" fmla="*/ 0 h 4828"/>
                  <a:gd name="T12" fmla="*/ 0 60000 65536"/>
                  <a:gd name="T13" fmla="*/ 0 60000 65536"/>
                  <a:gd name="T14" fmla="*/ 0 60000 65536"/>
                  <a:gd name="T15" fmla="*/ 0 60000 65536"/>
                  <a:gd name="T16" fmla="*/ 0 60000 65536"/>
                  <a:gd name="T17" fmla="*/ 0 60000 65536"/>
                  <a:gd name="T18" fmla="*/ 0 w 734"/>
                  <a:gd name="T19" fmla="*/ 0 h 4828"/>
                  <a:gd name="T20" fmla="*/ 734 w 734"/>
                  <a:gd name="T21" fmla="*/ 4828 h 4828"/>
                </a:gdLst>
                <a:ahLst/>
                <a:cxnLst>
                  <a:cxn ang="T12">
                    <a:pos x="T0" y="T1"/>
                  </a:cxn>
                  <a:cxn ang="T13">
                    <a:pos x="T2" y="T3"/>
                  </a:cxn>
                  <a:cxn ang="T14">
                    <a:pos x="T4" y="T5"/>
                  </a:cxn>
                  <a:cxn ang="T15">
                    <a:pos x="T6" y="T7"/>
                  </a:cxn>
                  <a:cxn ang="T16">
                    <a:pos x="T8" y="T9"/>
                  </a:cxn>
                  <a:cxn ang="T17">
                    <a:pos x="T10" y="T11"/>
                  </a:cxn>
                </a:cxnLst>
                <a:rect l="T18" t="T19" r="T20" b="T21"/>
                <a:pathLst>
                  <a:path w="734" h="4828">
                    <a:moveTo>
                      <a:pt x="0" y="0"/>
                    </a:moveTo>
                    <a:lnTo>
                      <a:pt x="734" y="0"/>
                    </a:lnTo>
                    <a:lnTo>
                      <a:pt x="734" y="4828"/>
                    </a:lnTo>
                    <a:lnTo>
                      <a:pt x="0" y="4828"/>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8" name="Group 7"/>
          <p:cNvGrpSpPr/>
          <p:nvPr/>
        </p:nvGrpSpPr>
        <p:grpSpPr>
          <a:xfrm>
            <a:off x="5625858" y="2441841"/>
            <a:ext cx="414054" cy="2355498"/>
            <a:chOff x="5625858" y="2441841"/>
            <a:chExt cx="414054" cy="2355498"/>
          </a:xfrm>
        </p:grpSpPr>
        <p:grpSp>
          <p:nvGrpSpPr>
            <p:cNvPr id="459" name="Group 132"/>
            <p:cNvGrpSpPr>
              <a:grpSpLocks/>
            </p:cNvGrpSpPr>
            <p:nvPr/>
          </p:nvGrpSpPr>
          <p:grpSpPr bwMode="auto">
            <a:xfrm>
              <a:off x="5625858" y="2693009"/>
              <a:ext cx="340069" cy="2104330"/>
              <a:chOff x="2876" y="1330"/>
              <a:chExt cx="245" cy="1505"/>
            </a:xfrm>
          </p:grpSpPr>
          <p:sp>
            <p:nvSpPr>
              <p:cNvPr id="461" name="Rectangle 133"/>
              <p:cNvSpPr>
                <a:spLocks noChangeArrowheads="1"/>
              </p:cNvSpPr>
              <p:nvPr/>
            </p:nvSpPr>
            <p:spPr bwMode="auto">
              <a:xfrm>
                <a:off x="2876" y="2751"/>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2" name="Rectangle 134"/>
              <p:cNvSpPr>
                <a:spLocks noChangeArrowheads="1"/>
              </p:cNvSpPr>
              <p:nvPr/>
            </p:nvSpPr>
            <p:spPr bwMode="auto">
              <a:xfrm>
                <a:off x="2876" y="2668"/>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3" name="Rectangle 135"/>
              <p:cNvSpPr>
                <a:spLocks noChangeArrowheads="1"/>
              </p:cNvSpPr>
              <p:nvPr/>
            </p:nvSpPr>
            <p:spPr bwMode="auto">
              <a:xfrm>
                <a:off x="2876" y="2584"/>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4" name="Rectangle 136"/>
              <p:cNvSpPr>
                <a:spLocks noChangeArrowheads="1"/>
              </p:cNvSpPr>
              <p:nvPr/>
            </p:nvSpPr>
            <p:spPr bwMode="auto">
              <a:xfrm>
                <a:off x="2876" y="2500"/>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5" name="Rectangle 137"/>
              <p:cNvSpPr>
                <a:spLocks noChangeArrowheads="1"/>
              </p:cNvSpPr>
              <p:nvPr/>
            </p:nvSpPr>
            <p:spPr bwMode="auto">
              <a:xfrm>
                <a:off x="2876" y="2417"/>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6" name="Rectangle 138"/>
              <p:cNvSpPr>
                <a:spLocks noChangeArrowheads="1"/>
              </p:cNvSpPr>
              <p:nvPr/>
            </p:nvSpPr>
            <p:spPr bwMode="auto">
              <a:xfrm>
                <a:off x="2876" y="2333"/>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7" name="Rectangle 139"/>
              <p:cNvSpPr>
                <a:spLocks noChangeArrowheads="1"/>
              </p:cNvSpPr>
              <p:nvPr/>
            </p:nvSpPr>
            <p:spPr bwMode="auto">
              <a:xfrm>
                <a:off x="2876" y="2250"/>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8" name="Rectangle 140"/>
              <p:cNvSpPr>
                <a:spLocks noChangeArrowheads="1"/>
              </p:cNvSpPr>
              <p:nvPr/>
            </p:nvSpPr>
            <p:spPr bwMode="auto">
              <a:xfrm>
                <a:off x="2876" y="2166"/>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9" name="Rectangle 141"/>
              <p:cNvSpPr>
                <a:spLocks noChangeArrowheads="1"/>
              </p:cNvSpPr>
              <p:nvPr/>
            </p:nvSpPr>
            <p:spPr bwMode="auto">
              <a:xfrm>
                <a:off x="2876" y="2083"/>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0" name="Rectangle 142"/>
              <p:cNvSpPr>
                <a:spLocks noChangeArrowheads="1"/>
              </p:cNvSpPr>
              <p:nvPr/>
            </p:nvSpPr>
            <p:spPr bwMode="auto">
              <a:xfrm>
                <a:off x="2876" y="1999"/>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1" name="Rectangle 143"/>
              <p:cNvSpPr>
                <a:spLocks noChangeArrowheads="1"/>
              </p:cNvSpPr>
              <p:nvPr/>
            </p:nvSpPr>
            <p:spPr bwMode="auto">
              <a:xfrm>
                <a:off x="2876" y="1916"/>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2" name="Rectangle 144"/>
              <p:cNvSpPr>
                <a:spLocks noChangeArrowheads="1"/>
              </p:cNvSpPr>
              <p:nvPr/>
            </p:nvSpPr>
            <p:spPr bwMode="auto">
              <a:xfrm>
                <a:off x="2876" y="1832"/>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3" name="Rectangle 145"/>
              <p:cNvSpPr>
                <a:spLocks noChangeArrowheads="1"/>
              </p:cNvSpPr>
              <p:nvPr/>
            </p:nvSpPr>
            <p:spPr bwMode="auto">
              <a:xfrm>
                <a:off x="2876" y="1749"/>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4" name="Rectangle 146"/>
              <p:cNvSpPr>
                <a:spLocks noChangeArrowheads="1"/>
              </p:cNvSpPr>
              <p:nvPr/>
            </p:nvSpPr>
            <p:spPr bwMode="auto">
              <a:xfrm>
                <a:off x="2876" y="1665"/>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5" name="Rectangle 147"/>
              <p:cNvSpPr>
                <a:spLocks noChangeArrowheads="1"/>
              </p:cNvSpPr>
              <p:nvPr/>
            </p:nvSpPr>
            <p:spPr bwMode="auto">
              <a:xfrm>
                <a:off x="2876" y="1581"/>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6" name="Rectangle 148"/>
              <p:cNvSpPr>
                <a:spLocks noChangeArrowheads="1"/>
              </p:cNvSpPr>
              <p:nvPr/>
            </p:nvSpPr>
            <p:spPr bwMode="auto">
              <a:xfrm>
                <a:off x="2876" y="1498"/>
                <a:ext cx="245" cy="83"/>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7" name="Rectangle 149"/>
              <p:cNvSpPr>
                <a:spLocks noChangeArrowheads="1"/>
              </p:cNvSpPr>
              <p:nvPr/>
            </p:nvSpPr>
            <p:spPr bwMode="auto">
              <a:xfrm>
                <a:off x="2876" y="1414"/>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8" name="Rectangle 150"/>
              <p:cNvSpPr>
                <a:spLocks noChangeArrowheads="1"/>
              </p:cNvSpPr>
              <p:nvPr/>
            </p:nvSpPr>
            <p:spPr bwMode="auto">
              <a:xfrm>
                <a:off x="2876" y="1330"/>
                <a:ext cx="245" cy="84"/>
              </a:xfrm>
              <a:prstGeom prst="rect">
                <a:avLst/>
              </a:prstGeom>
              <a:solidFill>
                <a:srgbClr val="AEC7E6"/>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9" name="Freeform 151"/>
              <p:cNvSpPr>
                <a:spLocks/>
              </p:cNvSpPr>
              <p:nvPr/>
            </p:nvSpPr>
            <p:spPr bwMode="auto">
              <a:xfrm>
                <a:off x="2876" y="1330"/>
                <a:ext cx="245" cy="1505"/>
              </a:xfrm>
              <a:custGeom>
                <a:avLst/>
                <a:gdLst>
                  <a:gd name="T0" fmla="*/ 0 w 735"/>
                  <a:gd name="T1" fmla="*/ 0 h 4515"/>
                  <a:gd name="T2" fmla="*/ 735 w 735"/>
                  <a:gd name="T3" fmla="*/ 0 h 4515"/>
                  <a:gd name="T4" fmla="*/ 735 w 735"/>
                  <a:gd name="T5" fmla="*/ 4515 h 4515"/>
                  <a:gd name="T6" fmla="*/ 0 w 735"/>
                  <a:gd name="T7" fmla="*/ 4515 h 4515"/>
                  <a:gd name="T8" fmla="*/ 0 w 735"/>
                  <a:gd name="T9" fmla="*/ 0 h 4515"/>
                  <a:gd name="T10" fmla="*/ 0 w 735"/>
                  <a:gd name="T11" fmla="*/ 0 h 4515"/>
                  <a:gd name="T12" fmla="*/ 0 60000 65536"/>
                  <a:gd name="T13" fmla="*/ 0 60000 65536"/>
                  <a:gd name="T14" fmla="*/ 0 60000 65536"/>
                  <a:gd name="T15" fmla="*/ 0 60000 65536"/>
                  <a:gd name="T16" fmla="*/ 0 60000 65536"/>
                  <a:gd name="T17" fmla="*/ 0 60000 65536"/>
                  <a:gd name="T18" fmla="*/ 0 w 735"/>
                  <a:gd name="T19" fmla="*/ 0 h 4515"/>
                  <a:gd name="T20" fmla="*/ 735 w 735"/>
                  <a:gd name="T21" fmla="*/ 4515 h 4515"/>
                </a:gdLst>
                <a:ahLst/>
                <a:cxnLst>
                  <a:cxn ang="T12">
                    <a:pos x="T0" y="T1"/>
                  </a:cxn>
                  <a:cxn ang="T13">
                    <a:pos x="T2" y="T3"/>
                  </a:cxn>
                  <a:cxn ang="T14">
                    <a:pos x="T4" y="T5"/>
                  </a:cxn>
                  <a:cxn ang="T15">
                    <a:pos x="T6" y="T7"/>
                  </a:cxn>
                  <a:cxn ang="T16">
                    <a:pos x="T8" y="T9"/>
                  </a:cxn>
                  <a:cxn ang="T17">
                    <a:pos x="T10" y="T11"/>
                  </a:cxn>
                </a:cxnLst>
                <a:rect l="T18" t="T19" r="T20" b="T21"/>
                <a:pathLst>
                  <a:path w="735" h="4515">
                    <a:moveTo>
                      <a:pt x="0" y="0"/>
                    </a:moveTo>
                    <a:lnTo>
                      <a:pt x="735" y="0"/>
                    </a:lnTo>
                    <a:lnTo>
                      <a:pt x="735" y="4515"/>
                    </a:lnTo>
                    <a:lnTo>
                      <a:pt x="0" y="4515"/>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58" name="Rectangle 944"/>
            <p:cNvSpPr>
              <a:spLocks noChangeArrowheads="1"/>
            </p:cNvSpPr>
            <p:nvPr/>
          </p:nvSpPr>
          <p:spPr bwMode="auto">
            <a:xfrm>
              <a:off x="5639161" y="2441841"/>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76 %</a:t>
              </a:r>
              <a:endParaRPr kumimoji="0" lang="en-US" sz="1500" b="0" dirty="0">
                <a:solidFill>
                  <a:schemeClr val="tx1"/>
                </a:solidFill>
                <a:latin typeface="Times New Roman" pitchFamily="18" charset="0"/>
                <a:cs typeface="Times New Roman" pitchFamily="18" charset="0"/>
              </a:endParaRPr>
            </a:p>
          </p:txBody>
        </p:sp>
      </p:grpSp>
      <p:grpSp>
        <p:nvGrpSpPr>
          <p:cNvPr id="16" name="Group 15"/>
          <p:cNvGrpSpPr/>
          <p:nvPr/>
        </p:nvGrpSpPr>
        <p:grpSpPr>
          <a:xfrm>
            <a:off x="8501474" y="2892407"/>
            <a:ext cx="413818" cy="1899694"/>
            <a:chOff x="8501474" y="2892407"/>
            <a:chExt cx="413818" cy="1899694"/>
          </a:xfrm>
        </p:grpSpPr>
        <p:sp>
          <p:nvSpPr>
            <p:cNvPr id="521" name="Freeform 965"/>
            <p:cNvSpPr>
              <a:spLocks/>
            </p:cNvSpPr>
            <p:nvPr/>
          </p:nvSpPr>
          <p:spPr bwMode="auto">
            <a:xfrm>
              <a:off x="8501474" y="3130192"/>
              <a:ext cx="354476" cy="1661909"/>
            </a:xfrm>
            <a:custGeom>
              <a:avLst/>
              <a:gdLst>
                <a:gd name="T0" fmla="*/ 0 w 734"/>
                <a:gd name="T1" fmla="*/ 0 h 3508"/>
                <a:gd name="T2" fmla="*/ 734 w 734"/>
                <a:gd name="T3" fmla="*/ 0 h 3508"/>
                <a:gd name="T4" fmla="*/ 734 w 734"/>
                <a:gd name="T5" fmla="*/ 3508 h 3508"/>
                <a:gd name="T6" fmla="*/ 0 w 734"/>
                <a:gd name="T7" fmla="*/ 3508 h 3508"/>
                <a:gd name="T8" fmla="*/ 0 w 734"/>
                <a:gd name="T9" fmla="*/ 0 h 3508"/>
                <a:gd name="T10" fmla="*/ 0 w 734"/>
                <a:gd name="T11" fmla="*/ 0 h 3508"/>
                <a:gd name="T12" fmla="*/ 0 60000 65536"/>
                <a:gd name="T13" fmla="*/ 0 60000 65536"/>
                <a:gd name="T14" fmla="*/ 0 60000 65536"/>
                <a:gd name="T15" fmla="*/ 0 60000 65536"/>
                <a:gd name="T16" fmla="*/ 0 60000 65536"/>
                <a:gd name="T17" fmla="*/ 0 60000 65536"/>
                <a:gd name="T18" fmla="*/ 0 w 734"/>
                <a:gd name="T19" fmla="*/ 0 h 3508"/>
                <a:gd name="T20" fmla="*/ 734 w 734"/>
                <a:gd name="T21" fmla="*/ 3508 h 3508"/>
              </a:gdLst>
              <a:ahLst/>
              <a:cxnLst>
                <a:cxn ang="T12">
                  <a:pos x="T0" y="T1"/>
                </a:cxn>
                <a:cxn ang="T13">
                  <a:pos x="T2" y="T3"/>
                </a:cxn>
                <a:cxn ang="T14">
                  <a:pos x="T4" y="T5"/>
                </a:cxn>
                <a:cxn ang="T15">
                  <a:pos x="T6" y="T7"/>
                </a:cxn>
                <a:cxn ang="T16">
                  <a:pos x="T8" y="T9"/>
                </a:cxn>
                <a:cxn ang="T17">
                  <a:pos x="T10" y="T11"/>
                </a:cxn>
              </a:cxnLst>
              <a:rect l="T18" t="T19" r="T20" b="T21"/>
              <a:pathLst>
                <a:path w="734" h="3508">
                  <a:moveTo>
                    <a:pt x="0" y="0"/>
                  </a:moveTo>
                  <a:lnTo>
                    <a:pt x="734" y="0"/>
                  </a:lnTo>
                  <a:lnTo>
                    <a:pt x="734" y="3508"/>
                  </a:lnTo>
                  <a:lnTo>
                    <a:pt x="0" y="3508"/>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500" name="Rectangle 985"/>
            <p:cNvSpPr>
              <a:spLocks noChangeArrowheads="1"/>
            </p:cNvSpPr>
            <p:nvPr/>
          </p:nvSpPr>
          <p:spPr bwMode="auto">
            <a:xfrm>
              <a:off x="8514541" y="2892407"/>
              <a:ext cx="40075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59 </a:t>
              </a:r>
              <a:r>
                <a:rPr kumimoji="0" lang="en-US" sz="1500" b="0" dirty="0">
                  <a:solidFill>
                    <a:srgbClr val="000000"/>
                  </a:solidFill>
                  <a:latin typeface="Times New Roman" pitchFamily="18" charset="0"/>
                  <a:cs typeface="Times New Roman" pitchFamily="18" charset="0"/>
                </a:rPr>
                <a:t>%</a:t>
              </a:r>
              <a:endParaRPr kumimoji="0" lang="en-US" sz="1500" b="0" dirty="0">
                <a:solidFill>
                  <a:schemeClr val="tx1"/>
                </a:solidFill>
                <a:latin typeface="Times New Roman" pitchFamily="18" charset="0"/>
                <a:cs typeface="Times New Roman" pitchFamily="18" charset="0"/>
              </a:endParaRPr>
            </a:p>
          </p:txBody>
        </p:sp>
      </p:grpSp>
      <p:grpSp>
        <p:nvGrpSpPr>
          <p:cNvPr id="3" name="Group 2"/>
          <p:cNvGrpSpPr/>
          <p:nvPr/>
        </p:nvGrpSpPr>
        <p:grpSpPr>
          <a:xfrm>
            <a:off x="4271156" y="2144485"/>
            <a:ext cx="448841" cy="2652853"/>
            <a:chOff x="4271156" y="2144485"/>
            <a:chExt cx="448841" cy="2652853"/>
          </a:xfrm>
        </p:grpSpPr>
        <p:sp>
          <p:nvSpPr>
            <p:cNvPr id="106" name="Rectangle 46"/>
            <p:cNvSpPr>
              <a:spLocks noChangeArrowheads="1"/>
            </p:cNvSpPr>
            <p:nvPr/>
          </p:nvSpPr>
          <p:spPr bwMode="auto">
            <a:xfrm>
              <a:off x="4271156" y="2144485"/>
              <a:ext cx="44884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87 % </a:t>
              </a:r>
              <a:endParaRPr kumimoji="0" lang="en-US" sz="1500" b="0" dirty="0">
                <a:solidFill>
                  <a:schemeClr val="tx1"/>
                </a:solidFill>
                <a:latin typeface="Times New Roman" pitchFamily="18" charset="0"/>
                <a:cs typeface="Times New Roman" pitchFamily="18" charset="0"/>
              </a:endParaRPr>
            </a:p>
          </p:txBody>
        </p:sp>
        <p:sp>
          <p:nvSpPr>
            <p:cNvPr id="541" name="Rectangle 68"/>
            <p:cNvSpPr>
              <a:spLocks noChangeArrowheads="1"/>
            </p:cNvSpPr>
            <p:nvPr/>
          </p:nvSpPr>
          <p:spPr bwMode="auto">
            <a:xfrm>
              <a:off x="4277307" y="2390971"/>
              <a:ext cx="336527" cy="2406367"/>
            </a:xfrm>
            <a:prstGeom prst="rect">
              <a:avLst/>
            </a:prstGeom>
            <a:solidFill>
              <a:srgbClr val="AEC7E6"/>
            </a:solidFill>
            <a:ln w="9525">
              <a:solidFill>
                <a:schemeClr val="tx1"/>
              </a:solidFill>
              <a:miter lim="800000"/>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spTree>
    <p:extLst>
      <p:ext uri="{BB962C8B-B14F-4D97-AF65-F5344CB8AC3E}">
        <p14:creationId xmlns:p14="http://schemas.microsoft.com/office/powerpoint/2010/main" val="12943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32" dur="500"/>
                                        <p:tgtEl>
                                          <p:spTgt spid="61">
                                            <p:txEl>
                                              <p:pRg st="1" end="1"/>
                                            </p:txEl>
                                          </p:spTgt>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par>
                          <p:cTn id="37" fill="hold">
                            <p:stCondLst>
                              <p:cond delay="1000"/>
                            </p:stCondLst>
                            <p:childTnLst>
                              <p:par>
                                <p:cTn id="38" presetID="22" presetClass="entr" presetSubtype="4"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par>
                          <p:cTn id="41" fill="hold">
                            <p:stCondLst>
                              <p:cond delay="1500"/>
                            </p:stCondLst>
                            <p:childTnLst>
                              <p:par>
                                <p:cTn id="42" presetID="22" presetClass="entr" presetSubtype="4"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par>
                          <p:cTn id="45" fill="hold">
                            <p:stCondLst>
                              <p:cond delay="2000"/>
                            </p:stCondLst>
                            <p:childTnLst>
                              <p:par>
                                <p:cTn id="46" presetID="22" presetClass="entr" presetSubtype="4"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par>
                          <p:cTn id="49" fill="hold">
                            <p:stCondLst>
                              <p:cond delay="2500"/>
                            </p:stCondLst>
                            <p:childTnLst>
                              <p:par>
                                <p:cTn id="50" presetID="22" presetClass="entr" presetSubtype="4"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16238"/>
            <a:ext cx="8904855" cy="1159595"/>
          </a:xfrm>
        </p:spPr>
        <p:txBody>
          <a:bodyPr/>
          <a:lstStyle/>
          <a:p>
            <a:r>
              <a:rPr lang="en-US" sz="3400" dirty="0"/>
              <a:t>Composition of the </a:t>
            </a:r>
            <a:r>
              <a:rPr lang="en-US" sz="3400" dirty="0" smtClean="0"/>
              <a:t>Unemployed </a:t>
            </a:r>
            <a:br>
              <a:rPr lang="en-US" sz="3400" dirty="0" smtClean="0"/>
            </a:br>
            <a:r>
              <a:rPr lang="en-US" sz="3400" dirty="0" smtClean="0"/>
              <a:t>by Reason in 2011</a:t>
            </a:r>
            <a:endParaRPr lang="en-US" sz="3400" dirty="0"/>
          </a:p>
        </p:txBody>
      </p:sp>
      <p:sp>
        <p:nvSpPr>
          <p:cNvPr id="61" name="Text Box 10"/>
          <p:cNvSpPr txBox="1">
            <a:spLocks noChangeArrowheads="1"/>
          </p:cNvSpPr>
          <p:nvPr/>
        </p:nvSpPr>
        <p:spPr bwMode="auto">
          <a:xfrm>
            <a:off x="73112" y="2128984"/>
            <a:ext cx="4023966" cy="261610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various reasons </a:t>
            </a:r>
            <a:r>
              <a:rPr lang="en-US" sz="2000" dirty="0" smtClean="0">
                <a:latin typeface="Times New Roman" pitchFamily="18" charset="0"/>
                <a:cs typeface="Times New Roman" pitchFamily="18" charset="0"/>
              </a:rPr>
              <a:t>why persons </a:t>
            </a:r>
            <a:r>
              <a:rPr lang="en-US" sz="2000" dirty="0">
                <a:latin typeface="Times New Roman" pitchFamily="18" charset="0"/>
                <a:cs typeface="Times New Roman" pitchFamily="18" charset="0"/>
              </a:rPr>
              <a:t>were unemployed </a:t>
            </a:r>
            <a:r>
              <a:rPr lang="en-US" sz="2000" dirty="0" smtClean="0">
                <a:latin typeface="Times New Roman" pitchFamily="18" charset="0"/>
                <a:cs typeface="Times New Roman" pitchFamily="18" charset="0"/>
              </a:rPr>
              <a:t>in 2011.</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Half </a:t>
            </a:r>
            <a:r>
              <a:rPr lang="en-US" sz="2000" dirty="0">
                <a:latin typeface="Times New Roman" pitchFamily="18" charset="0"/>
                <a:cs typeface="Times New Roman" pitchFamily="18" charset="0"/>
              </a:rPr>
              <a:t>(49.9%) of the </a:t>
            </a:r>
            <a:r>
              <a:rPr lang="en-US" sz="2000" dirty="0" smtClean="0">
                <a:latin typeface="Times New Roman" pitchFamily="18" charset="0"/>
                <a:cs typeface="Times New Roman" pitchFamily="18" charset="0"/>
              </a:rPr>
              <a:t>unemployed were </a:t>
            </a:r>
            <a:r>
              <a:rPr lang="en-US" sz="2000" dirty="0">
                <a:latin typeface="Times New Roman" pitchFamily="18" charset="0"/>
                <a:cs typeface="Times New Roman" pitchFamily="18" charset="0"/>
              </a:rPr>
              <a:t>dismissed from their </a:t>
            </a:r>
            <a:r>
              <a:rPr lang="en-US" sz="2000" dirty="0" smtClean="0">
                <a:latin typeface="Times New Roman" pitchFamily="18" charset="0"/>
                <a:cs typeface="Times New Roman" pitchFamily="18" charset="0"/>
              </a:rPr>
              <a:t>previous jobs</a:t>
            </a:r>
            <a:r>
              <a:rPr lang="en-US" sz="2000" dirty="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34.2</a:t>
            </a:r>
            <a:r>
              <a:rPr lang="en-US" sz="2000" dirty="0">
                <a:latin typeface="Times New Roman" pitchFamily="18" charset="0"/>
                <a:cs typeface="Times New Roman" pitchFamily="18" charset="0"/>
              </a:rPr>
              <a:t>% of  the unemployed </a:t>
            </a:r>
            <a:r>
              <a:rPr lang="en-US" sz="2000" dirty="0" smtClean="0">
                <a:latin typeface="Times New Roman" pitchFamily="18" charset="0"/>
                <a:cs typeface="Times New Roman" pitchFamily="18" charset="0"/>
              </a:rPr>
              <a:t>were either </a:t>
            </a:r>
            <a:r>
              <a:rPr lang="en-US" sz="2000" dirty="0">
                <a:latin typeface="Times New Roman" pitchFamily="18" charset="0"/>
                <a:cs typeface="Times New Roman" pitchFamily="18" charset="0"/>
              </a:rPr>
              <a:t>new entrants or </a:t>
            </a:r>
            <a:r>
              <a:rPr lang="en-US" sz="2000" dirty="0" smtClean="0">
                <a:latin typeface="Times New Roman" pitchFamily="18" charset="0"/>
                <a:cs typeface="Times New Roman" pitchFamily="18" charset="0"/>
              </a:rPr>
              <a:t>reentrants into </a:t>
            </a:r>
            <a:r>
              <a:rPr lang="en-US" sz="2000" dirty="0">
                <a:latin typeface="Times New Roman" pitchFamily="18" charset="0"/>
                <a:cs typeface="Times New Roman" pitchFamily="18" charset="0"/>
              </a:rPr>
              <a:t>the labor force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aphicFrame>
        <p:nvGraphicFramePr>
          <p:cNvPr id="185" name="Chart 184"/>
          <p:cNvGraphicFramePr>
            <a:graphicFrameLocks/>
          </p:cNvGraphicFramePr>
          <p:nvPr>
            <p:extLst>
              <p:ext uri="{D42A27DB-BD31-4B8C-83A1-F6EECF244321}">
                <p14:modId xmlns:p14="http://schemas.microsoft.com/office/powerpoint/2010/main" val="497227349"/>
              </p:ext>
            </p:extLst>
          </p:nvPr>
        </p:nvGraphicFramePr>
        <p:xfrm>
          <a:off x="4604962" y="1966509"/>
          <a:ext cx="4496016" cy="4408961"/>
        </p:xfrm>
        <a:graphic>
          <a:graphicData uri="http://schemas.openxmlformats.org/drawingml/2006/chart">
            <c:chart xmlns:c="http://schemas.openxmlformats.org/drawingml/2006/chart" xmlns:r="http://schemas.openxmlformats.org/officeDocument/2006/relationships" r:id="rId2"/>
          </a:graphicData>
        </a:graphic>
      </p:graphicFrame>
      <p:sp>
        <p:nvSpPr>
          <p:cNvPr id="193" name="Rectangle 61"/>
          <p:cNvSpPr>
            <a:spLocks noChangeAspect="1" noChangeArrowheads="1"/>
          </p:cNvSpPr>
          <p:nvPr/>
        </p:nvSpPr>
        <p:spPr bwMode="auto">
          <a:xfrm>
            <a:off x="5644833" y="1967163"/>
            <a:ext cx="1054067" cy="196977"/>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lang="en-US" sz="1600" b="0" i="1" dirty="0" smtClean="0">
                <a:solidFill>
                  <a:srgbClr val="000000"/>
                </a:solidFill>
                <a:latin typeface="Times New Roman" pitchFamily="18" charset="0"/>
                <a:cs typeface="Times New Roman" pitchFamily="18" charset="0"/>
              </a:rPr>
              <a:t>Job leavers</a:t>
            </a:r>
          </a:p>
        </p:txBody>
      </p:sp>
      <p:cxnSp>
        <p:nvCxnSpPr>
          <p:cNvPr id="194" name="Straight Connector 193"/>
          <p:cNvCxnSpPr/>
          <p:nvPr/>
        </p:nvCxnSpPr>
        <p:spPr bwMode="auto">
          <a:xfrm>
            <a:off x="6059838" y="2177509"/>
            <a:ext cx="83457" cy="209739"/>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3" name="Rectangle 12"/>
          <p:cNvSpPr/>
          <p:nvPr/>
        </p:nvSpPr>
        <p:spPr>
          <a:xfrm>
            <a:off x="5938386" y="2535862"/>
            <a:ext cx="612668" cy="289310"/>
          </a:xfrm>
          <a:prstGeom prst="rect">
            <a:avLst/>
          </a:prstGeom>
        </p:spPr>
        <p:txBody>
          <a:bodyPr wrap="none">
            <a:spAutoFit/>
          </a:bodyPr>
          <a:lstStyle/>
          <a:p>
            <a:pPr>
              <a:lnSpc>
                <a:spcPct val="80000"/>
              </a:lnSpc>
            </a:pPr>
            <a:r>
              <a:rPr lang="en-US" sz="1600" b="1" i="1" dirty="0">
                <a:solidFill>
                  <a:srgbClr val="000000"/>
                </a:solidFill>
                <a:latin typeface="Times New Roman" pitchFamily="18" charset="0"/>
                <a:cs typeface="Times New Roman" pitchFamily="18" charset="0"/>
              </a:rPr>
              <a:t>6.8%</a:t>
            </a:r>
            <a:endParaRPr lang="en-US" sz="1600" b="1" i="1" dirty="0">
              <a:latin typeface="Times New Roman" pitchFamily="18" charset="0"/>
              <a:cs typeface="Times New Roman" pitchFamily="18" charset="0"/>
            </a:endParaRPr>
          </a:p>
        </p:txBody>
      </p:sp>
      <p:sp>
        <p:nvSpPr>
          <p:cNvPr id="197" name="Rectangle 196"/>
          <p:cNvSpPr/>
          <p:nvPr/>
        </p:nvSpPr>
        <p:spPr>
          <a:xfrm>
            <a:off x="6691151" y="2610085"/>
            <a:ext cx="612668" cy="289310"/>
          </a:xfrm>
          <a:prstGeom prst="rect">
            <a:avLst/>
          </a:prstGeom>
        </p:spPr>
        <p:txBody>
          <a:bodyPr wrap="none">
            <a:spAutoFit/>
          </a:bodyPr>
          <a:lstStyle/>
          <a:p>
            <a:pPr>
              <a:lnSpc>
                <a:spcPct val="80000"/>
              </a:lnSpc>
            </a:pPr>
            <a:r>
              <a:rPr lang="en-US" sz="1600" b="1" i="1" dirty="0" smtClean="0">
                <a:solidFill>
                  <a:srgbClr val="000000"/>
                </a:solidFill>
                <a:latin typeface="Times New Roman" pitchFamily="18" charset="0"/>
                <a:cs typeface="Times New Roman" pitchFamily="18" charset="0"/>
              </a:rPr>
              <a:t>9.8</a:t>
            </a:r>
            <a:r>
              <a:rPr lang="en-US" sz="1600" b="1" i="1" dirty="0">
                <a:solidFill>
                  <a:srgbClr val="000000"/>
                </a:solidFill>
                <a:latin typeface="Times New Roman" pitchFamily="18" charset="0"/>
                <a:cs typeface="Times New Roman" pitchFamily="18" charset="0"/>
              </a:rPr>
              <a:t>%</a:t>
            </a:r>
            <a:endParaRPr lang="en-US" sz="1600" b="1" i="1" dirty="0">
              <a:latin typeface="Times New Roman" pitchFamily="18" charset="0"/>
              <a:cs typeface="Times New Roman" pitchFamily="18" charset="0"/>
            </a:endParaRPr>
          </a:p>
        </p:txBody>
      </p:sp>
      <p:sp>
        <p:nvSpPr>
          <p:cNvPr id="199" name="Rectangle 198"/>
          <p:cNvSpPr/>
          <p:nvPr/>
        </p:nvSpPr>
        <p:spPr>
          <a:xfrm>
            <a:off x="7493382" y="3610450"/>
            <a:ext cx="715260" cy="289310"/>
          </a:xfrm>
          <a:prstGeom prst="rect">
            <a:avLst/>
          </a:prstGeom>
        </p:spPr>
        <p:txBody>
          <a:bodyPr wrap="none">
            <a:spAutoFit/>
          </a:bodyPr>
          <a:lstStyle/>
          <a:p>
            <a:pPr>
              <a:lnSpc>
                <a:spcPct val="80000"/>
              </a:lnSpc>
            </a:pPr>
            <a:r>
              <a:rPr lang="en-US" sz="1600" b="1" i="1" dirty="0" smtClean="0">
                <a:solidFill>
                  <a:srgbClr val="000000"/>
                </a:solidFill>
                <a:latin typeface="Times New Roman" pitchFamily="18" charset="0"/>
                <a:cs typeface="Times New Roman" pitchFamily="18" charset="0"/>
              </a:rPr>
              <a:t>24.4%</a:t>
            </a:r>
            <a:endParaRPr lang="en-US" sz="1600" b="1" i="1" dirty="0">
              <a:latin typeface="Times New Roman" pitchFamily="18" charset="0"/>
              <a:cs typeface="Times New Roman" pitchFamily="18" charset="0"/>
            </a:endParaRPr>
          </a:p>
        </p:txBody>
      </p:sp>
      <p:sp>
        <p:nvSpPr>
          <p:cNvPr id="217" name="Rectangle 216"/>
          <p:cNvSpPr/>
          <p:nvPr/>
        </p:nvSpPr>
        <p:spPr>
          <a:xfrm>
            <a:off x="7187048" y="4775368"/>
            <a:ext cx="612668" cy="289310"/>
          </a:xfrm>
          <a:prstGeom prst="rect">
            <a:avLst/>
          </a:prstGeom>
        </p:spPr>
        <p:txBody>
          <a:bodyPr wrap="none">
            <a:spAutoFit/>
          </a:bodyPr>
          <a:lstStyle/>
          <a:p>
            <a:pPr>
              <a:lnSpc>
                <a:spcPct val="80000"/>
              </a:lnSpc>
            </a:pPr>
            <a:r>
              <a:rPr lang="en-US" sz="1600" b="1" i="1" dirty="0" smtClean="0">
                <a:solidFill>
                  <a:srgbClr val="000000"/>
                </a:solidFill>
                <a:latin typeface="Times New Roman" pitchFamily="18" charset="0"/>
                <a:cs typeface="Times New Roman" pitchFamily="18" charset="0"/>
              </a:rPr>
              <a:t>9.1%</a:t>
            </a:r>
            <a:endParaRPr lang="en-US" sz="1600" b="1" i="1" dirty="0">
              <a:latin typeface="Times New Roman" pitchFamily="18" charset="0"/>
              <a:cs typeface="Times New Roman" pitchFamily="18" charset="0"/>
            </a:endParaRPr>
          </a:p>
        </p:txBody>
      </p:sp>
      <p:sp>
        <p:nvSpPr>
          <p:cNvPr id="219" name="Rectangle 218"/>
          <p:cNvSpPr/>
          <p:nvPr/>
        </p:nvSpPr>
        <p:spPr>
          <a:xfrm>
            <a:off x="5093728" y="4216743"/>
            <a:ext cx="715260" cy="289310"/>
          </a:xfrm>
          <a:prstGeom prst="rect">
            <a:avLst/>
          </a:prstGeom>
        </p:spPr>
        <p:txBody>
          <a:bodyPr wrap="none">
            <a:spAutoFit/>
          </a:bodyPr>
          <a:lstStyle/>
          <a:p>
            <a:pPr>
              <a:lnSpc>
                <a:spcPct val="80000"/>
              </a:lnSpc>
            </a:pPr>
            <a:r>
              <a:rPr lang="en-US" sz="1600" b="1" i="1" dirty="0" smtClean="0">
                <a:latin typeface="Times New Roman" pitchFamily="18" charset="0"/>
                <a:cs typeface="Times New Roman" pitchFamily="18" charset="0"/>
              </a:rPr>
              <a:t>49.9%</a:t>
            </a:r>
            <a:endParaRPr lang="en-US" sz="1600" b="1" i="1" dirty="0">
              <a:latin typeface="Times New Roman" pitchFamily="18" charset="0"/>
              <a:cs typeface="Times New Roman" pitchFamily="18" charset="0"/>
            </a:endParaRPr>
          </a:p>
        </p:txBody>
      </p:sp>
      <p:sp>
        <p:nvSpPr>
          <p:cNvPr id="220" name="Rectangle 61"/>
          <p:cNvSpPr>
            <a:spLocks noChangeAspect="1" noChangeArrowheads="1"/>
          </p:cNvSpPr>
          <p:nvPr/>
        </p:nvSpPr>
        <p:spPr bwMode="auto">
          <a:xfrm>
            <a:off x="6858252" y="1980532"/>
            <a:ext cx="698072" cy="393954"/>
          </a:xfrm>
          <a:prstGeom prst="rect">
            <a:avLst/>
          </a:prstGeom>
          <a:noFill/>
          <a:ln w="9525">
            <a:noFill/>
            <a:miter lim="800000"/>
            <a:headEnd/>
            <a:tailEnd/>
          </a:ln>
        </p:spPr>
        <p:txBody>
          <a:bodyPr wrap="square" lIns="0" tIns="0" rIns="0" bIns="0">
            <a:prstTxWarp prst="textNoShape">
              <a:avLst/>
            </a:prstTxWarp>
            <a:spAutoFit/>
          </a:bodyPr>
          <a:lstStyle/>
          <a:p>
            <a:pPr algn="r">
              <a:lnSpc>
                <a:spcPct val="80000"/>
              </a:lnSpc>
            </a:pPr>
            <a:r>
              <a:rPr lang="en-US" sz="1600" b="0" i="1" dirty="0" smtClean="0">
                <a:solidFill>
                  <a:srgbClr val="000000"/>
                </a:solidFill>
                <a:latin typeface="Times New Roman" pitchFamily="18" charset="0"/>
                <a:cs typeface="Times New Roman" pitchFamily="18" charset="0"/>
              </a:rPr>
              <a:t>New entrants</a:t>
            </a:r>
          </a:p>
        </p:txBody>
      </p:sp>
      <p:cxnSp>
        <p:nvCxnSpPr>
          <p:cNvPr id="221" name="Straight Connector 220"/>
          <p:cNvCxnSpPr/>
          <p:nvPr/>
        </p:nvCxnSpPr>
        <p:spPr bwMode="auto">
          <a:xfrm flipH="1">
            <a:off x="7098224" y="2370022"/>
            <a:ext cx="116813" cy="15582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22" name="Rectangle 61"/>
          <p:cNvSpPr>
            <a:spLocks noChangeAspect="1" noChangeArrowheads="1"/>
          </p:cNvSpPr>
          <p:nvPr/>
        </p:nvSpPr>
        <p:spPr bwMode="auto">
          <a:xfrm>
            <a:off x="7968798" y="3057665"/>
            <a:ext cx="958092" cy="196977"/>
          </a:xfrm>
          <a:prstGeom prst="rect">
            <a:avLst/>
          </a:prstGeom>
          <a:noFill/>
          <a:ln w="9525">
            <a:noFill/>
            <a:miter lim="800000"/>
            <a:headEnd/>
            <a:tailEnd/>
          </a:ln>
        </p:spPr>
        <p:txBody>
          <a:bodyPr wrap="square" lIns="0" tIns="0" rIns="0" bIns="0">
            <a:prstTxWarp prst="textNoShape">
              <a:avLst/>
            </a:prstTxWarp>
            <a:spAutoFit/>
          </a:bodyPr>
          <a:lstStyle/>
          <a:p>
            <a:pPr algn="r">
              <a:lnSpc>
                <a:spcPct val="80000"/>
              </a:lnSpc>
            </a:pPr>
            <a:r>
              <a:rPr lang="en-US" sz="1600" i="1" dirty="0" smtClean="0">
                <a:solidFill>
                  <a:srgbClr val="000000"/>
                </a:solidFill>
                <a:latin typeface="Times New Roman" pitchFamily="18" charset="0"/>
                <a:cs typeface="Times New Roman" pitchFamily="18" charset="0"/>
              </a:rPr>
              <a:t>Reentrants</a:t>
            </a:r>
            <a:endParaRPr lang="en-US" sz="1600" b="0" i="1" dirty="0" smtClean="0">
              <a:solidFill>
                <a:srgbClr val="000000"/>
              </a:solidFill>
              <a:latin typeface="Times New Roman" pitchFamily="18" charset="0"/>
              <a:cs typeface="Times New Roman" pitchFamily="18" charset="0"/>
            </a:endParaRPr>
          </a:p>
        </p:txBody>
      </p:sp>
      <p:cxnSp>
        <p:nvCxnSpPr>
          <p:cNvPr id="223" name="Straight Connector 222"/>
          <p:cNvCxnSpPr/>
          <p:nvPr/>
        </p:nvCxnSpPr>
        <p:spPr bwMode="auto">
          <a:xfrm flipH="1">
            <a:off x="8208642" y="3262391"/>
            <a:ext cx="259176" cy="348059"/>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24" name="Rectangle 61"/>
          <p:cNvSpPr>
            <a:spLocks noChangeAspect="1" noChangeArrowheads="1"/>
          </p:cNvSpPr>
          <p:nvPr/>
        </p:nvSpPr>
        <p:spPr bwMode="auto">
          <a:xfrm>
            <a:off x="7659252" y="5170600"/>
            <a:ext cx="698072" cy="393954"/>
          </a:xfrm>
          <a:prstGeom prst="rect">
            <a:avLst/>
          </a:prstGeom>
          <a:noFill/>
          <a:ln w="9525">
            <a:noFill/>
            <a:miter lim="800000"/>
            <a:headEnd/>
            <a:tailEnd/>
          </a:ln>
        </p:spPr>
        <p:txBody>
          <a:bodyPr wrap="square" lIns="0" tIns="0" rIns="0" bIns="0">
            <a:prstTxWarp prst="textNoShape">
              <a:avLst/>
            </a:prstTxWarp>
            <a:spAutoFit/>
          </a:bodyPr>
          <a:lstStyle/>
          <a:p>
            <a:pPr algn="r">
              <a:lnSpc>
                <a:spcPct val="80000"/>
              </a:lnSpc>
            </a:pPr>
            <a:r>
              <a:rPr lang="en-US" sz="1600" b="0" i="1" dirty="0" smtClean="0">
                <a:solidFill>
                  <a:srgbClr val="000000"/>
                </a:solidFill>
                <a:latin typeface="Times New Roman" pitchFamily="18" charset="0"/>
                <a:cs typeface="Times New Roman" pitchFamily="18" charset="0"/>
              </a:rPr>
              <a:t>On Layoff</a:t>
            </a:r>
          </a:p>
        </p:txBody>
      </p:sp>
      <p:cxnSp>
        <p:nvCxnSpPr>
          <p:cNvPr id="225" name="Straight Connector 224"/>
          <p:cNvCxnSpPr/>
          <p:nvPr/>
        </p:nvCxnSpPr>
        <p:spPr bwMode="auto">
          <a:xfrm flipH="1" flipV="1">
            <a:off x="7811106" y="5170600"/>
            <a:ext cx="197183" cy="119063"/>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26" name="Rectangle 61"/>
          <p:cNvSpPr>
            <a:spLocks noChangeAspect="1" noChangeArrowheads="1"/>
          </p:cNvSpPr>
          <p:nvPr/>
        </p:nvSpPr>
        <p:spPr bwMode="auto">
          <a:xfrm>
            <a:off x="4052557" y="4762055"/>
            <a:ext cx="1321311" cy="787908"/>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600" b="0" i="1" dirty="0" smtClean="0">
                <a:solidFill>
                  <a:srgbClr val="000000"/>
                </a:solidFill>
                <a:latin typeface="Times New Roman" pitchFamily="18" charset="0"/>
                <a:cs typeface="Times New Roman" pitchFamily="18" charset="0"/>
              </a:rPr>
              <a:t>Dismissed</a:t>
            </a:r>
            <a:br>
              <a:rPr lang="en-US" sz="1600" b="0" i="1" dirty="0" smtClean="0">
                <a:solidFill>
                  <a:srgbClr val="000000"/>
                </a:solidFill>
                <a:latin typeface="Times New Roman" pitchFamily="18" charset="0"/>
                <a:cs typeface="Times New Roman" pitchFamily="18" charset="0"/>
              </a:rPr>
            </a:br>
            <a:r>
              <a:rPr lang="en-US" sz="1600" b="0" i="1" dirty="0" smtClean="0">
                <a:solidFill>
                  <a:srgbClr val="000000"/>
                </a:solidFill>
                <a:latin typeface="Times New Roman" pitchFamily="18" charset="0"/>
                <a:cs typeface="Times New Roman" pitchFamily="18" charset="0"/>
              </a:rPr>
              <a:t>from </a:t>
            </a:r>
            <a:br>
              <a:rPr lang="en-US" sz="1600" b="0" i="1" dirty="0" smtClean="0">
                <a:solidFill>
                  <a:srgbClr val="000000"/>
                </a:solidFill>
                <a:latin typeface="Times New Roman" pitchFamily="18" charset="0"/>
                <a:cs typeface="Times New Roman" pitchFamily="18" charset="0"/>
              </a:rPr>
            </a:br>
            <a:r>
              <a:rPr lang="en-US" sz="1600" b="0" i="1" dirty="0" smtClean="0">
                <a:solidFill>
                  <a:srgbClr val="000000"/>
                </a:solidFill>
                <a:latin typeface="Times New Roman" pitchFamily="18" charset="0"/>
                <a:cs typeface="Times New Roman" pitchFamily="18" charset="0"/>
              </a:rPr>
              <a:t>Previous </a:t>
            </a:r>
            <a:br>
              <a:rPr lang="en-US" sz="1600" b="0" i="1" dirty="0" smtClean="0">
                <a:solidFill>
                  <a:srgbClr val="000000"/>
                </a:solidFill>
                <a:latin typeface="Times New Roman" pitchFamily="18" charset="0"/>
                <a:cs typeface="Times New Roman" pitchFamily="18" charset="0"/>
              </a:rPr>
            </a:br>
            <a:r>
              <a:rPr lang="en-US" sz="1600" b="0" i="1" dirty="0" smtClean="0">
                <a:solidFill>
                  <a:srgbClr val="000000"/>
                </a:solidFill>
                <a:latin typeface="Times New Roman" pitchFamily="18" charset="0"/>
                <a:cs typeface="Times New Roman" pitchFamily="18" charset="0"/>
              </a:rPr>
              <a:t>Job</a:t>
            </a:r>
          </a:p>
        </p:txBody>
      </p:sp>
      <p:cxnSp>
        <p:nvCxnSpPr>
          <p:cNvPr id="227" name="Straight Connector 226"/>
          <p:cNvCxnSpPr>
            <a:stCxn id="226" idx="0"/>
          </p:cNvCxnSpPr>
          <p:nvPr/>
        </p:nvCxnSpPr>
        <p:spPr bwMode="auto">
          <a:xfrm flipV="1">
            <a:off x="4713213" y="4481938"/>
            <a:ext cx="293256" cy="280117"/>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6" name="Rectangle 25"/>
          <p:cNvSpPr/>
          <p:nvPr/>
        </p:nvSpPr>
        <p:spPr>
          <a:xfrm>
            <a:off x="4265054" y="1489780"/>
            <a:ext cx="4572000" cy="289310"/>
          </a:xfrm>
          <a:prstGeom prst="rect">
            <a:avLst/>
          </a:prstGeom>
        </p:spPr>
        <p:txBody>
          <a:bodyPr>
            <a:spAutoFit/>
          </a:bodyPr>
          <a:lstStyle/>
          <a:p>
            <a:pPr algn="ctr">
              <a:lnSpc>
                <a:spcPct val="80000"/>
              </a:lnSpc>
            </a:pPr>
            <a:r>
              <a:rPr lang="en-US" sz="1600" b="1" i="1" dirty="0" smtClean="0">
                <a:solidFill>
                  <a:srgbClr val="000000"/>
                </a:solidFill>
                <a:latin typeface="Times New Roman" pitchFamily="18" charset="0"/>
                <a:cs typeface="Times New Roman" pitchFamily="18" charset="0"/>
              </a:rPr>
              <a:t>Breakdown of Unemployed 2011</a:t>
            </a:r>
            <a:endParaRPr lang="en-US" sz="1600" b="1" i="1" dirty="0">
              <a:latin typeface="Times New Roman" pitchFamily="18" charset="0"/>
              <a:cs typeface="Times New Roman" pitchFamily="18" charset="0"/>
            </a:endParaRPr>
          </a:p>
        </p:txBody>
      </p:sp>
    </p:spTree>
    <p:extLst>
      <p:ext uri="{BB962C8B-B14F-4D97-AF65-F5344CB8AC3E}">
        <p14:creationId xmlns:p14="http://schemas.microsoft.com/office/powerpoint/2010/main" val="389809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 calcmode="lin" valueType="num">
                                      <p:cBhvr additive="base">
                                        <p:cTn id="7" dur="500" fill="hold"/>
                                        <p:tgtEl>
                                          <p:spTgt spid="6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 calcmode="lin" valueType="num">
                                      <p:cBhvr additive="base">
                                        <p:cTn id="12" dur="500" fill="hold"/>
                                        <p:tgtEl>
                                          <p:spTgt spid="6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61">
                                            <p:txEl>
                                              <p:pRg st="2" end="2"/>
                                            </p:txEl>
                                          </p:spTgt>
                                        </p:tgtEl>
                                        <p:attrNameLst>
                                          <p:attrName>style.visibility</p:attrName>
                                        </p:attrNameLst>
                                      </p:cBhvr>
                                      <p:to>
                                        <p:strVal val="visible"/>
                                      </p:to>
                                    </p:set>
                                    <p:anim calcmode="lin" valueType="num">
                                      <p:cBhvr additive="base">
                                        <p:cTn id="17" dur="500" fill="hold"/>
                                        <p:tgtEl>
                                          <p:spTgt spid="6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8"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82875"/>
            <a:ext cx="8904855" cy="657667"/>
          </a:xfrm>
        </p:spPr>
        <p:txBody>
          <a:bodyPr/>
          <a:lstStyle/>
          <a:p>
            <a:r>
              <a:rPr lang="en-US" sz="3400" dirty="0"/>
              <a:t>The Unemployment Rate</a:t>
            </a:r>
            <a:br>
              <a:rPr lang="en-US" sz="3400" dirty="0"/>
            </a:br>
            <a:r>
              <a:rPr lang="en-US" sz="3400" dirty="0"/>
              <a:t>By Age and Gender: May 2009</a:t>
            </a:r>
          </a:p>
        </p:txBody>
      </p:sp>
      <p:sp>
        <p:nvSpPr>
          <p:cNvPr id="61" name="Text Box 10"/>
          <p:cNvSpPr txBox="1">
            <a:spLocks noChangeArrowheads="1"/>
          </p:cNvSpPr>
          <p:nvPr/>
        </p:nvSpPr>
        <p:spPr bwMode="auto">
          <a:xfrm>
            <a:off x="73112" y="2252968"/>
            <a:ext cx="4023966" cy="261610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In 2011, the unemployment rate of men was 9.4%, compared to only 8.4% for women.  </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male-female differential was even higher for younger workers.</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Note: unemployment for persons under age 25 was much higher than for older workers.</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8" name="Rectangle 18"/>
          <p:cNvSpPr>
            <a:spLocks noChangeArrowheads="1"/>
          </p:cNvSpPr>
          <p:nvPr/>
        </p:nvSpPr>
        <p:spPr bwMode="auto">
          <a:xfrm>
            <a:off x="4196952" y="5506898"/>
            <a:ext cx="1239442" cy="203133"/>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900">
                <a:latin typeface="Times New Roman" pitchFamily="18" charset="0"/>
                <a:cs typeface="Times New Roman" pitchFamily="18" charset="0"/>
              </a:rPr>
              <a:t>Source:  </a:t>
            </a:r>
            <a:r>
              <a:rPr lang="en-US" sz="900" b="0">
                <a:latin typeface="Times New Roman" pitchFamily="18" charset="0"/>
                <a:cs typeface="Times New Roman" pitchFamily="18" charset="0"/>
              </a:rPr>
              <a:t>www.bls.gov</a:t>
            </a:r>
            <a:r>
              <a:rPr lang="en-US" sz="900" b="0" i="1">
                <a:latin typeface="Times New Roman" pitchFamily="18" charset="0"/>
                <a:cs typeface="Times New Roman" pitchFamily="18" charset="0"/>
              </a:rPr>
              <a:t>.</a:t>
            </a:r>
          </a:p>
        </p:txBody>
      </p:sp>
      <p:sp>
        <p:nvSpPr>
          <p:cNvPr id="185" name="Freeform 5"/>
          <p:cNvSpPr>
            <a:spLocks/>
          </p:cNvSpPr>
          <p:nvPr/>
        </p:nvSpPr>
        <p:spPr bwMode="auto">
          <a:xfrm>
            <a:off x="5140419" y="2153998"/>
            <a:ext cx="4875212" cy="3060700"/>
          </a:xfrm>
          <a:custGeom>
            <a:avLst/>
            <a:gdLst>
              <a:gd name="T0" fmla="*/ 9215 w 9215"/>
              <a:gd name="T1" fmla="*/ 5783 h 5783"/>
              <a:gd name="T2" fmla="*/ 9215 w 9215"/>
              <a:gd name="T3" fmla="*/ 0 h 5783"/>
              <a:gd name="T4" fmla="*/ 0 w 9215"/>
              <a:gd name="T5" fmla="*/ 0 h 5783"/>
              <a:gd name="T6" fmla="*/ 0 w 9215"/>
              <a:gd name="T7" fmla="*/ 5783 h 5783"/>
              <a:gd name="T8" fmla="*/ 9215 w 9215"/>
              <a:gd name="T9" fmla="*/ 5783 h 5783"/>
              <a:gd name="T10" fmla="*/ 9215 w 9215"/>
              <a:gd name="T11" fmla="*/ 5783 h 5783"/>
              <a:gd name="T12" fmla="*/ 0 60000 65536"/>
              <a:gd name="T13" fmla="*/ 0 60000 65536"/>
              <a:gd name="T14" fmla="*/ 0 60000 65536"/>
              <a:gd name="T15" fmla="*/ 0 60000 65536"/>
              <a:gd name="T16" fmla="*/ 0 60000 65536"/>
              <a:gd name="T17" fmla="*/ 0 60000 65536"/>
              <a:gd name="T18" fmla="*/ 0 w 9215"/>
              <a:gd name="T19" fmla="*/ 0 h 5783"/>
              <a:gd name="T20" fmla="*/ 9215 w 9215"/>
              <a:gd name="T21" fmla="*/ 5783 h 5783"/>
            </a:gdLst>
            <a:ahLst/>
            <a:cxnLst>
              <a:cxn ang="T12">
                <a:pos x="T0" y="T1"/>
              </a:cxn>
              <a:cxn ang="T13">
                <a:pos x="T2" y="T3"/>
              </a:cxn>
              <a:cxn ang="T14">
                <a:pos x="T4" y="T5"/>
              </a:cxn>
              <a:cxn ang="T15">
                <a:pos x="T6" y="T7"/>
              </a:cxn>
              <a:cxn ang="T16">
                <a:pos x="T8" y="T9"/>
              </a:cxn>
              <a:cxn ang="T17">
                <a:pos x="T10" y="T11"/>
              </a:cxn>
            </a:cxnLst>
            <a:rect l="T18" t="T19" r="T20" b="T21"/>
            <a:pathLst>
              <a:path w="9215" h="5783">
                <a:moveTo>
                  <a:pt x="9215" y="5783"/>
                </a:moveTo>
                <a:lnTo>
                  <a:pt x="9215" y="0"/>
                </a:lnTo>
                <a:lnTo>
                  <a:pt x="0" y="0"/>
                </a:lnTo>
                <a:lnTo>
                  <a:pt x="0" y="5783"/>
                </a:lnTo>
                <a:lnTo>
                  <a:pt x="9215" y="5783"/>
                </a:lnTo>
                <a:close/>
              </a:path>
            </a:pathLst>
          </a:custGeom>
          <a:noFill/>
          <a:ln w="9525">
            <a:noFill/>
            <a:round/>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87" name="Rectangle 10"/>
          <p:cNvSpPr>
            <a:spLocks noChangeArrowheads="1"/>
          </p:cNvSpPr>
          <p:nvPr/>
        </p:nvSpPr>
        <p:spPr bwMode="auto">
          <a:xfrm>
            <a:off x="4949919" y="2573098"/>
            <a:ext cx="388937"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88" name="Rectangle 11"/>
          <p:cNvSpPr>
            <a:spLocks noChangeArrowheads="1"/>
          </p:cNvSpPr>
          <p:nvPr/>
        </p:nvSpPr>
        <p:spPr bwMode="auto">
          <a:xfrm>
            <a:off x="4949919" y="2573098"/>
            <a:ext cx="388937"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89" name="Rectangle 12"/>
          <p:cNvSpPr>
            <a:spLocks noChangeArrowheads="1"/>
          </p:cNvSpPr>
          <p:nvPr/>
        </p:nvSpPr>
        <p:spPr bwMode="auto">
          <a:xfrm>
            <a:off x="5499194" y="2687398"/>
            <a:ext cx="388937"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0" name="Rectangle 13"/>
          <p:cNvSpPr>
            <a:spLocks noChangeArrowheads="1"/>
          </p:cNvSpPr>
          <p:nvPr/>
        </p:nvSpPr>
        <p:spPr bwMode="auto">
          <a:xfrm>
            <a:off x="5499194" y="2687398"/>
            <a:ext cx="388937"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1" name="Rectangle 14"/>
          <p:cNvSpPr>
            <a:spLocks noChangeArrowheads="1"/>
          </p:cNvSpPr>
          <p:nvPr/>
        </p:nvSpPr>
        <p:spPr bwMode="auto">
          <a:xfrm>
            <a:off x="6027831" y="2852498"/>
            <a:ext cx="388938"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2" name="Rectangle 15"/>
          <p:cNvSpPr>
            <a:spLocks noChangeArrowheads="1"/>
          </p:cNvSpPr>
          <p:nvPr/>
        </p:nvSpPr>
        <p:spPr bwMode="auto">
          <a:xfrm>
            <a:off x="6027831" y="2852498"/>
            <a:ext cx="388938"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3" name="Rectangle 16"/>
          <p:cNvSpPr>
            <a:spLocks noChangeArrowheads="1"/>
          </p:cNvSpPr>
          <p:nvPr/>
        </p:nvSpPr>
        <p:spPr bwMode="auto">
          <a:xfrm>
            <a:off x="6567581" y="2879485"/>
            <a:ext cx="388938"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4" name="Rectangle 17"/>
          <p:cNvSpPr>
            <a:spLocks noChangeArrowheads="1"/>
          </p:cNvSpPr>
          <p:nvPr/>
        </p:nvSpPr>
        <p:spPr bwMode="auto">
          <a:xfrm>
            <a:off x="6567581" y="2879485"/>
            <a:ext cx="388938" cy="0"/>
          </a:xfrm>
          <a:prstGeom prst="rect">
            <a:avLst/>
          </a:prstGeom>
          <a:solidFill>
            <a:srgbClr val="531475"/>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199" name="Rectangle 20"/>
          <p:cNvSpPr>
            <a:spLocks noChangeArrowheads="1"/>
          </p:cNvSpPr>
          <p:nvPr/>
        </p:nvSpPr>
        <p:spPr bwMode="auto">
          <a:xfrm>
            <a:off x="7902669" y="4085985"/>
            <a:ext cx="388937" cy="0"/>
          </a:xfrm>
          <a:prstGeom prst="rect">
            <a:avLst/>
          </a:prstGeom>
          <a:solidFill>
            <a:srgbClr val="8A222A"/>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217" name="Rectangle 21"/>
          <p:cNvSpPr>
            <a:spLocks noChangeArrowheads="1"/>
          </p:cNvSpPr>
          <p:nvPr/>
        </p:nvSpPr>
        <p:spPr bwMode="auto">
          <a:xfrm>
            <a:off x="7902669" y="4085985"/>
            <a:ext cx="388937" cy="0"/>
          </a:xfrm>
          <a:prstGeom prst="rect">
            <a:avLst/>
          </a:prstGeom>
          <a:solidFill>
            <a:srgbClr val="8A222A"/>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221" name="Rectangle 24"/>
          <p:cNvSpPr>
            <a:spLocks noChangeArrowheads="1"/>
          </p:cNvSpPr>
          <p:nvPr/>
        </p:nvSpPr>
        <p:spPr bwMode="auto">
          <a:xfrm>
            <a:off x="8975819" y="3385898"/>
            <a:ext cx="387350" cy="0"/>
          </a:xfrm>
          <a:prstGeom prst="rect">
            <a:avLst/>
          </a:prstGeom>
          <a:solidFill>
            <a:srgbClr val="8A222A"/>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222" name="Rectangle 25"/>
          <p:cNvSpPr>
            <a:spLocks noChangeArrowheads="1"/>
          </p:cNvSpPr>
          <p:nvPr/>
        </p:nvSpPr>
        <p:spPr bwMode="auto">
          <a:xfrm>
            <a:off x="8975819" y="3385898"/>
            <a:ext cx="387350" cy="0"/>
          </a:xfrm>
          <a:prstGeom prst="rect">
            <a:avLst/>
          </a:prstGeom>
          <a:solidFill>
            <a:srgbClr val="8A222A"/>
          </a:solidFill>
          <a:ln w="9525">
            <a:noFill/>
            <a:miter lim="800000"/>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223" name="Rectangle 26"/>
          <p:cNvSpPr>
            <a:spLocks noChangeArrowheads="1"/>
          </p:cNvSpPr>
          <p:nvPr/>
        </p:nvSpPr>
        <p:spPr bwMode="auto">
          <a:xfrm>
            <a:off x="6335258" y="5025920"/>
            <a:ext cx="384721" cy="1846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500" b="1" i="1" dirty="0" smtClean="0">
                <a:solidFill>
                  <a:srgbClr val="000000"/>
                </a:solidFill>
                <a:latin typeface="Times New Roman" pitchFamily="18" charset="0"/>
                <a:cs typeface="Times New Roman" pitchFamily="18" charset="0"/>
              </a:rPr>
              <a:t>Both</a:t>
            </a:r>
            <a:endParaRPr kumimoji="0" lang="en-US" sz="1500" b="1" i="1" dirty="0">
              <a:solidFill>
                <a:schemeClr val="tx1"/>
              </a:solidFill>
              <a:latin typeface="Times New Roman" pitchFamily="18" charset="0"/>
              <a:cs typeface="Times New Roman" pitchFamily="18" charset="0"/>
            </a:endParaRPr>
          </a:p>
        </p:txBody>
      </p:sp>
      <p:grpSp>
        <p:nvGrpSpPr>
          <p:cNvPr id="595" name="Group 279"/>
          <p:cNvGrpSpPr>
            <a:grpSpLocks/>
          </p:cNvGrpSpPr>
          <p:nvPr/>
        </p:nvGrpSpPr>
        <p:grpSpPr bwMode="auto">
          <a:xfrm>
            <a:off x="4263959" y="4917835"/>
            <a:ext cx="1334291" cy="488950"/>
            <a:chOff x="1263" y="2762"/>
            <a:chExt cx="1054" cy="308"/>
          </a:xfrm>
        </p:grpSpPr>
        <p:sp>
          <p:nvSpPr>
            <p:cNvPr id="596" name="Rectangle 280"/>
            <p:cNvSpPr>
              <a:spLocks noChangeArrowheads="1"/>
            </p:cNvSpPr>
            <p:nvPr/>
          </p:nvSpPr>
          <p:spPr bwMode="auto">
            <a:xfrm>
              <a:off x="2079" y="2762"/>
              <a:ext cx="238" cy="14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dirty="0">
                  <a:solidFill>
                    <a:srgbClr val="000000"/>
                  </a:solidFill>
                  <a:latin typeface="Times New Roman" pitchFamily="18" charset="0"/>
                  <a:cs typeface="Times New Roman" pitchFamily="18" charset="0"/>
                </a:rPr>
                <a:t>25+</a:t>
              </a:r>
              <a:endParaRPr kumimoji="0" lang="en-US" sz="1500" b="0" dirty="0">
                <a:solidFill>
                  <a:schemeClr val="tx1"/>
                </a:solidFill>
                <a:latin typeface="Times New Roman" pitchFamily="18" charset="0"/>
                <a:cs typeface="Times New Roman" pitchFamily="18" charset="0"/>
              </a:endParaRPr>
            </a:p>
          </p:txBody>
        </p:sp>
        <p:sp>
          <p:nvSpPr>
            <p:cNvPr id="597" name="Rectangle 281"/>
            <p:cNvSpPr>
              <a:spLocks noChangeArrowheads="1"/>
            </p:cNvSpPr>
            <p:nvPr/>
          </p:nvSpPr>
          <p:spPr bwMode="auto">
            <a:xfrm>
              <a:off x="1263" y="2762"/>
              <a:ext cx="355"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16-19</a:t>
              </a:r>
              <a:endParaRPr kumimoji="0" lang="en-US" sz="1500" b="0" dirty="0">
                <a:solidFill>
                  <a:schemeClr val="tx1"/>
                </a:solidFill>
                <a:latin typeface="Times New Roman" pitchFamily="18" charset="0"/>
                <a:cs typeface="Times New Roman" pitchFamily="18" charset="0"/>
              </a:endParaRPr>
            </a:p>
          </p:txBody>
        </p:sp>
        <p:sp>
          <p:nvSpPr>
            <p:cNvPr id="598" name="Rectangle 282"/>
            <p:cNvSpPr>
              <a:spLocks noChangeArrowheads="1"/>
            </p:cNvSpPr>
            <p:nvPr/>
          </p:nvSpPr>
          <p:spPr bwMode="auto">
            <a:xfrm>
              <a:off x="1671" y="2762"/>
              <a:ext cx="28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20-24</a:t>
              </a:r>
              <a:endParaRPr kumimoji="0" lang="en-US" sz="1500" b="0" dirty="0">
                <a:solidFill>
                  <a:schemeClr val="tx1"/>
                </a:solidFill>
                <a:latin typeface="Times New Roman" pitchFamily="18" charset="0"/>
                <a:cs typeface="Times New Roman" pitchFamily="18" charset="0"/>
              </a:endParaRPr>
            </a:p>
          </p:txBody>
        </p:sp>
        <p:sp>
          <p:nvSpPr>
            <p:cNvPr id="599" name="Rectangle 283"/>
            <p:cNvSpPr>
              <a:spLocks noChangeArrowheads="1"/>
            </p:cNvSpPr>
            <p:nvPr/>
          </p:nvSpPr>
          <p:spPr bwMode="auto">
            <a:xfrm>
              <a:off x="1368" y="2925"/>
              <a:ext cx="784"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i="1" dirty="0">
                  <a:solidFill>
                    <a:srgbClr val="000000"/>
                  </a:solidFill>
                  <a:latin typeface="Times New Roman" pitchFamily="18" charset="0"/>
                  <a:cs typeface="Times New Roman" pitchFamily="18" charset="0"/>
                </a:rPr>
                <a:t>–– Men aged ––</a:t>
              </a:r>
            </a:p>
          </p:txBody>
        </p:sp>
      </p:grpSp>
      <p:sp>
        <p:nvSpPr>
          <p:cNvPr id="600" name="Line 285"/>
          <p:cNvSpPr>
            <a:spLocks noChangeShapeType="1"/>
          </p:cNvSpPr>
          <p:nvPr/>
        </p:nvSpPr>
        <p:spPr bwMode="auto">
          <a:xfrm>
            <a:off x="4263960" y="4886085"/>
            <a:ext cx="4711860" cy="0"/>
          </a:xfrm>
          <a:prstGeom prst="line">
            <a:avLst/>
          </a:prstGeom>
          <a:noFill/>
          <a:ln w="19050">
            <a:solidFill>
              <a:schemeClr val="tx1"/>
            </a:solidFill>
            <a:round/>
            <a:headEnd/>
            <a:tailEnd/>
          </a:ln>
        </p:spPr>
        <p:txBody>
          <a:bodyPr wrap="none">
            <a:prstTxWarp prst="textNoShape">
              <a:avLst/>
            </a:prstTxWarp>
          </a:bodyPr>
          <a:lstStyle/>
          <a:p>
            <a:endParaRPr lang="en-US" sz="1500">
              <a:latin typeface="Times New Roman" pitchFamily="18" charset="0"/>
              <a:cs typeface="Times New Roman" pitchFamily="18" charset="0"/>
            </a:endParaRPr>
          </a:p>
        </p:txBody>
      </p:sp>
      <p:sp>
        <p:nvSpPr>
          <p:cNvPr id="601" name="Rectangle 286"/>
          <p:cNvSpPr>
            <a:spLocks noChangeArrowheads="1"/>
          </p:cNvSpPr>
          <p:nvPr/>
        </p:nvSpPr>
        <p:spPr bwMode="auto">
          <a:xfrm>
            <a:off x="5913684" y="4940060"/>
            <a:ext cx="320601"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500" b="0" i="1" dirty="0">
                <a:solidFill>
                  <a:srgbClr val="000000"/>
                </a:solidFill>
                <a:latin typeface="Times New Roman" pitchFamily="18" charset="0"/>
                <a:cs typeface="Times New Roman" pitchFamily="18" charset="0"/>
              </a:rPr>
              <a:t>All</a:t>
            </a:r>
            <a:br>
              <a:rPr kumimoji="0" lang="en-US" sz="1500" b="0" i="1" dirty="0">
                <a:solidFill>
                  <a:srgbClr val="000000"/>
                </a:solidFill>
                <a:latin typeface="Times New Roman" pitchFamily="18" charset="0"/>
                <a:cs typeface="Times New Roman" pitchFamily="18" charset="0"/>
              </a:rPr>
            </a:br>
            <a:r>
              <a:rPr kumimoji="0" lang="en-US" sz="1500" b="0" i="1" dirty="0">
                <a:solidFill>
                  <a:srgbClr val="000000"/>
                </a:solidFill>
                <a:latin typeface="Times New Roman" pitchFamily="18" charset="0"/>
                <a:cs typeface="Times New Roman" pitchFamily="18" charset="0"/>
              </a:rPr>
              <a:t>men</a:t>
            </a:r>
            <a:endParaRPr kumimoji="0" lang="en-US" sz="1500" b="0" i="1" dirty="0">
              <a:solidFill>
                <a:schemeClr val="tx1"/>
              </a:solidFill>
              <a:latin typeface="Times New Roman" pitchFamily="18" charset="0"/>
              <a:cs typeface="Times New Roman" pitchFamily="18" charset="0"/>
            </a:endParaRPr>
          </a:p>
        </p:txBody>
      </p:sp>
      <p:sp>
        <p:nvSpPr>
          <p:cNvPr id="602" name="Rectangle 287"/>
          <p:cNvSpPr>
            <a:spLocks noChangeArrowheads="1"/>
          </p:cNvSpPr>
          <p:nvPr/>
        </p:nvSpPr>
        <p:spPr bwMode="auto">
          <a:xfrm>
            <a:off x="6737303" y="4940060"/>
            <a:ext cx="545021"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500" b="0" i="1" dirty="0">
                <a:solidFill>
                  <a:srgbClr val="000000"/>
                </a:solidFill>
                <a:latin typeface="Times New Roman" pitchFamily="18" charset="0"/>
                <a:cs typeface="Times New Roman" pitchFamily="18" charset="0"/>
              </a:rPr>
              <a:t>All</a:t>
            </a:r>
            <a:br>
              <a:rPr kumimoji="0" lang="en-US" sz="1500" b="0" i="1" dirty="0">
                <a:solidFill>
                  <a:srgbClr val="000000"/>
                </a:solidFill>
                <a:latin typeface="Times New Roman" pitchFamily="18" charset="0"/>
                <a:cs typeface="Times New Roman" pitchFamily="18" charset="0"/>
              </a:rPr>
            </a:br>
            <a:r>
              <a:rPr kumimoji="0" lang="en-US" sz="1500" b="0" i="1" dirty="0">
                <a:solidFill>
                  <a:srgbClr val="000000"/>
                </a:solidFill>
                <a:latin typeface="Times New Roman" pitchFamily="18" charset="0"/>
                <a:cs typeface="Times New Roman" pitchFamily="18" charset="0"/>
              </a:rPr>
              <a:t>women</a:t>
            </a:r>
            <a:endParaRPr kumimoji="0" lang="en-US" sz="1500" b="0" i="1" dirty="0">
              <a:solidFill>
                <a:schemeClr val="tx1"/>
              </a:solidFill>
              <a:latin typeface="Times New Roman" pitchFamily="18" charset="0"/>
              <a:cs typeface="Times New Roman" pitchFamily="18" charset="0"/>
            </a:endParaRPr>
          </a:p>
        </p:txBody>
      </p:sp>
      <p:grpSp>
        <p:nvGrpSpPr>
          <p:cNvPr id="603" name="Group 288"/>
          <p:cNvGrpSpPr>
            <a:grpSpLocks/>
          </p:cNvGrpSpPr>
          <p:nvPr/>
        </p:nvGrpSpPr>
        <p:grpSpPr bwMode="auto">
          <a:xfrm>
            <a:off x="7322302" y="4905135"/>
            <a:ext cx="1534376" cy="496888"/>
            <a:chOff x="4248" y="2754"/>
            <a:chExt cx="1055" cy="313"/>
          </a:xfrm>
        </p:grpSpPr>
        <p:sp>
          <p:nvSpPr>
            <p:cNvPr id="604" name="Rectangle 289"/>
            <p:cNvSpPr>
              <a:spLocks noChangeArrowheads="1"/>
            </p:cNvSpPr>
            <p:nvPr/>
          </p:nvSpPr>
          <p:spPr bwMode="auto">
            <a:xfrm>
              <a:off x="4267" y="2922"/>
              <a:ext cx="921"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i="1" dirty="0">
                  <a:solidFill>
                    <a:srgbClr val="000000"/>
                  </a:solidFill>
                  <a:latin typeface="Times New Roman" pitchFamily="18" charset="0"/>
                  <a:cs typeface="Times New Roman" pitchFamily="18" charset="0"/>
                </a:rPr>
                <a:t>–– Women aged ––</a:t>
              </a:r>
            </a:p>
          </p:txBody>
        </p:sp>
        <p:sp>
          <p:nvSpPr>
            <p:cNvPr id="605" name="Rectangle 290"/>
            <p:cNvSpPr>
              <a:spLocks noChangeArrowheads="1"/>
            </p:cNvSpPr>
            <p:nvPr/>
          </p:nvSpPr>
          <p:spPr bwMode="auto">
            <a:xfrm>
              <a:off x="5063" y="2758"/>
              <a:ext cx="240" cy="14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dirty="0" smtClean="0">
                  <a:solidFill>
                    <a:srgbClr val="000000"/>
                  </a:solidFill>
                  <a:latin typeface="Times New Roman" pitchFamily="18" charset="0"/>
                  <a:cs typeface="Times New Roman" pitchFamily="18" charset="0"/>
                </a:rPr>
                <a:t>25+ </a:t>
              </a:r>
              <a:endParaRPr kumimoji="0" lang="en-US" sz="1500" b="0" dirty="0">
                <a:solidFill>
                  <a:schemeClr val="tx1"/>
                </a:solidFill>
                <a:latin typeface="Times New Roman" pitchFamily="18" charset="0"/>
                <a:cs typeface="Times New Roman" pitchFamily="18" charset="0"/>
              </a:endParaRPr>
            </a:p>
          </p:txBody>
        </p:sp>
        <p:sp>
          <p:nvSpPr>
            <p:cNvPr id="606" name="Rectangle 291"/>
            <p:cNvSpPr>
              <a:spLocks noChangeArrowheads="1"/>
            </p:cNvSpPr>
            <p:nvPr/>
          </p:nvSpPr>
          <p:spPr bwMode="auto">
            <a:xfrm>
              <a:off x="4248" y="2758"/>
              <a:ext cx="375"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  16-19</a:t>
              </a:r>
              <a:endParaRPr kumimoji="0" lang="en-US" sz="1500" b="0" dirty="0">
                <a:solidFill>
                  <a:schemeClr val="tx1"/>
                </a:solidFill>
                <a:latin typeface="Times New Roman" pitchFamily="18" charset="0"/>
                <a:cs typeface="Times New Roman" pitchFamily="18" charset="0"/>
              </a:endParaRPr>
            </a:p>
          </p:txBody>
        </p:sp>
        <p:sp>
          <p:nvSpPr>
            <p:cNvPr id="607" name="Rectangle 292"/>
            <p:cNvSpPr>
              <a:spLocks noChangeArrowheads="1"/>
            </p:cNvSpPr>
            <p:nvPr/>
          </p:nvSpPr>
          <p:spPr bwMode="auto">
            <a:xfrm>
              <a:off x="4662" y="2754"/>
              <a:ext cx="28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20-24</a:t>
              </a:r>
              <a:endParaRPr kumimoji="0" lang="en-US" sz="1500" b="0">
                <a:solidFill>
                  <a:schemeClr val="tx1"/>
                </a:solidFill>
                <a:latin typeface="Times New Roman" pitchFamily="18" charset="0"/>
                <a:cs typeface="Times New Roman" pitchFamily="18" charset="0"/>
              </a:endParaRPr>
            </a:p>
          </p:txBody>
        </p:sp>
      </p:grpSp>
      <p:grpSp>
        <p:nvGrpSpPr>
          <p:cNvPr id="13" name="Group 12"/>
          <p:cNvGrpSpPr/>
          <p:nvPr/>
        </p:nvGrpSpPr>
        <p:grpSpPr>
          <a:xfrm>
            <a:off x="6373137" y="3782450"/>
            <a:ext cx="538163" cy="1060942"/>
            <a:chOff x="6373137" y="3782450"/>
            <a:chExt cx="538163" cy="1060942"/>
          </a:xfrm>
        </p:grpSpPr>
        <p:sp>
          <p:nvSpPr>
            <p:cNvPr id="373" name="Rectangle 112"/>
            <p:cNvSpPr>
              <a:spLocks noChangeArrowheads="1"/>
            </p:cNvSpPr>
            <p:nvPr/>
          </p:nvSpPr>
          <p:spPr bwMode="auto">
            <a:xfrm>
              <a:off x="6373137" y="3782450"/>
              <a:ext cx="538163" cy="229892"/>
            </a:xfrm>
            <a:prstGeom prst="rect">
              <a:avLst/>
            </a:prstGeom>
            <a:noFill/>
            <a:ln w="9525">
              <a:noFill/>
              <a:miter lim="800000"/>
              <a:headEnd/>
              <a:tailEnd/>
            </a:ln>
          </p:spPr>
          <p:txBody>
            <a:bodyPr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9.0%</a:t>
              </a:r>
              <a:endParaRPr kumimoji="0" lang="en-US" sz="1500" b="0" dirty="0">
                <a:solidFill>
                  <a:schemeClr val="tx1"/>
                </a:solidFill>
                <a:latin typeface="Times New Roman" pitchFamily="18" charset="0"/>
                <a:cs typeface="Times New Roman" pitchFamily="18" charset="0"/>
              </a:endParaRPr>
            </a:p>
          </p:txBody>
        </p:sp>
        <p:sp>
          <p:nvSpPr>
            <p:cNvPr id="735" name="Freeform 133"/>
            <p:cNvSpPr>
              <a:spLocks/>
            </p:cNvSpPr>
            <p:nvPr/>
          </p:nvSpPr>
          <p:spPr bwMode="auto">
            <a:xfrm>
              <a:off x="6373413" y="4029867"/>
              <a:ext cx="352110" cy="813525"/>
            </a:xfrm>
            <a:custGeom>
              <a:avLst/>
              <a:gdLst>
                <a:gd name="T0" fmla="*/ 0 w 733"/>
                <a:gd name="T1" fmla="*/ 0 h 4466"/>
                <a:gd name="T2" fmla="*/ 733 w 733"/>
                <a:gd name="T3" fmla="*/ 0 h 4466"/>
                <a:gd name="T4" fmla="*/ 733 w 733"/>
                <a:gd name="T5" fmla="*/ 4466 h 4466"/>
                <a:gd name="T6" fmla="*/ 0 w 733"/>
                <a:gd name="T7" fmla="*/ 4466 h 4466"/>
                <a:gd name="T8" fmla="*/ 0 w 733"/>
                <a:gd name="T9" fmla="*/ 0 h 4466"/>
                <a:gd name="T10" fmla="*/ 0 w 733"/>
                <a:gd name="T11" fmla="*/ 0 h 4466"/>
                <a:gd name="T12" fmla="*/ 0 60000 65536"/>
                <a:gd name="T13" fmla="*/ 0 60000 65536"/>
                <a:gd name="T14" fmla="*/ 0 60000 65536"/>
                <a:gd name="T15" fmla="*/ 0 60000 65536"/>
                <a:gd name="T16" fmla="*/ 0 60000 65536"/>
                <a:gd name="T17" fmla="*/ 0 60000 65536"/>
                <a:gd name="T18" fmla="*/ 0 w 733"/>
                <a:gd name="T19" fmla="*/ 0 h 4466"/>
                <a:gd name="T20" fmla="*/ 733 w 733"/>
                <a:gd name="T21" fmla="*/ 4466 h 4466"/>
              </a:gdLst>
              <a:ahLst/>
              <a:cxnLst>
                <a:cxn ang="T12">
                  <a:pos x="T0" y="T1"/>
                </a:cxn>
                <a:cxn ang="T13">
                  <a:pos x="T2" y="T3"/>
                </a:cxn>
                <a:cxn ang="T14">
                  <a:pos x="T4" y="T5"/>
                </a:cxn>
                <a:cxn ang="T15">
                  <a:pos x="T6" y="T7"/>
                </a:cxn>
                <a:cxn ang="T16">
                  <a:pos x="T8" y="T9"/>
                </a:cxn>
                <a:cxn ang="T17">
                  <a:pos x="T10" y="T11"/>
                </a:cxn>
              </a:cxnLst>
              <a:rect l="T18" t="T19" r="T20" b="T21"/>
              <a:pathLst>
                <a:path w="733" h="4466">
                  <a:moveTo>
                    <a:pt x="0" y="0"/>
                  </a:moveTo>
                  <a:lnTo>
                    <a:pt x="733" y="0"/>
                  </a:lnTo>
                  <a:lnTo>
                    <a:pt x="733" y="4466"/>
                  </a:lnTo>
                  <a:lnTo>
                    <a:pt x="0" y="4466"/>
                  </a:lnTo>
                  <a:lnTo>
                    <a:pt x="0" y="0"/>
                  </a:lnTo>
                  <a:close/>
                </a:path>
              </a:pathLst>
            </a:custGeom>
            <a:solidFill>
              <a:schemeClr val="accent3">
                <a:lumMod val="40000"/>
                <a:lumOff val="60000"/>
              </a:schemeClr>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22" name="Group 21"/>
          <p:cNvGrpSpPr/>
          <p:nvPr/>
        </p:nvGrpSpPr>
        <p:grpSpPr>
          <a:xfrm>
            <a:off x="4266722" y="2023002"/>
            <a:ext cx="545021" cy="2820391"/>
            <a:chOff x="4266722" y="2023002"/>
            <a:chExt cx="545021" cy="2820391"/>
          </a:xfrm>
        </p:grpSpPr>
        <p:sp>
          <p:nvSpPr>
            <p:cNvPr id="225" name="Rectangle 28"/>
            <p:cNvSpPr>
              <a:spLocks noChangeArrowheads="1"/>
            </p:cNvSpPr>
            <p:nvPr/>
          </p:nvSpPr>
          <p:spPr bwMode="auto">
            <a:xfrm>
              <a:off x="4266722" y="2023002"/>
              <a:ext cx="5450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28.1% </a:t>
              </a:r>
              <a:endParaRPr kumimoji="0" lang="en-US" sz="1500" b="0" dirty="0">
                <a:solidFill>
                  <a:schemeClr val="tx1"/>
                </a:solidFill>
                <a:latin typeface="Times New Roman" pitchFamily="18" charset="0"/>
                <a:cs typeface="Times New Roman" pitchFamily="18" charset="0"/>
              </a:endParaRPr>
            </a:p>
          </p:txBody>
        </p:sp>
        <p:sp>
          <p:nvSpPr>
            <p:cNvPr id="739" name="Freeform 49"/>
            <p:cNvSpPr>
              <a:spLocks/>
            </p:cNvSpPr>
            <p:nvPr/>
          </p:nvSpPr>
          <p:spPr bwMode="auto">
            <a:xfrm>
              <a:off x="4306477" y="2285930"/>
              <a:ext cx="347850" cy="2557463"/>
            </a:xfrm>
            <a:custGeom>
              <a:avLst/>
              <a:gdLst>
                <a:gd name="T0" fmla="*/ 0 w 735"/>
                <a:gd name="T1" fmla="*/ 0 h 5043"/>
                <a:gd name="T2" fmla="*/ 735 w 735"/>
                <a:gd name="T3" fmla="*/ 0 h 5043"/>
                <a:gd name="T4" fmla="*/ 735 w 735"/>
                <a:gd name="T5" fmla="*/ 5043 h 5043"/>
                <a:gd name="T6" fmla="*/ 0 w 735"/>
                <a:gd name="T7" fmla="*/ 5043 h 5043"/>
                <a:gd name="T8" fmla="*/ 0 w 735"/>
                <a:gd name="T9" fmla="*/ 0 h 5043"/>
                <a:gd name="T10" fmla="*/ 0 w 735"/>
                <a:gd name="T11" fmla="*/ 0 h 5043"/>
                <a:gd name="T12" fmla="*/ 0 60000 65536"/>
                <a:gd name="T13" fmla="*/ 0 60000 65536"/>
                <a:gd name="T14" fmla="*/ 0 60000 65536"/>
                <a:gd name="T15" fmla="*/ 0 60000 65536"/>
                <a:gd name="T16" fmla="*/ 0 60000 65536"/>
                <a:gd name="T17" fmla="*/ 0 60000 65536"/>
                <a:gd name="T18" fmla="*/ 0 w 735"/>
                <a:gd name="T19" fmla="*/ 0 h 5043"/>
                <a:gd name="T20" fmla="*/ 735 w 735"/>
                <a:gd name="T21" fmla="*/ 5043 h 5043"/>
              </a:gdLst>
              <a:ahLst/>
              <a:cxnLst>
                <a:cxn ang="T12">
                  <a:pos x="T0" y="T1"/>
                </a:cxn>
                <a:cxn ang="T13">
                  <a:pos x="T2" y="T3"/>
                </a:cxn>
                <a:cxn ang="T14">
                  <a:pos x="T4" y="T5"/>
                </a:cxn>
                <a:cxn ang="T15">
                  <a:pos x="T6" y="T7"/>
                </a:cxn>
                <a:cxn ang="T16">
                  <a:pos x="T8" y="T9"/>
                </a:cxn>
                <a:cxn ang="T17">
                  <a:pos x="T10" y="T11"/>
                </a:cxn>
              </a:cxnLst>
              <a:rect l="T18" t="T19" r="T20" b="T21"/>
              <a:pathLst>
                <a:path w="735" h="5043">
                  <a:moveTo>
                    <a:pt x="0" y="0"/>
                  </a:moveTo>
                  <a:lnTo>
                    <a:pt x="735" y="0"/>
                  </a:lnTo>
                  <a:lnTo>
                    <a:pt x="735" y="5043"/>
                  </a:lnTo>
                  <a:lnTo>
                    <a:pt x="0" y="5043"/>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17" name="Group 16"/>
          <p:cNvGrpSpPr/>
          <p:nvPr/>
        </p:nvGrpSpPr>
        <p:grpSpPr>
          <a:xfrm>
            <a:off x="7437158" y="2595835"/>
            <a:ext cx="496931" cy="2246629"/>
            <a:chOff x="7437158" y="2595835"/>
            <a:chExt cx="496931" cy="2246629"/>
          </a:xfrm>
        </p:grpSpPr>
        <p:sp>
          <p:nvSpPr>
            <p:cNvPr id="510" name="Rectangle 196"/>
            <p:cNvSpPr>
              <a:spLocks noChangeArrowheads="1"/>
            </p:cNvSpPr>
            <p:nvPr/>
          </p:nvSpPr>
          <p:spPr bwMode="auto">
            <a:xfrm>
              <a:off x="7437158" y="2595835"/>
              <a:ext cx="49693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21.8%</a:t>
              </a:r>
              <a:endParaRPr kumimoji="0" lang="en-US" sz="1500" b="0" dirty="0">
                <a:solidFill>
                  <a:schemeClr val="tx1"/>
                </a:solidFill>
                <a:latin typeface="Times New Roman" pitchFamily="18" charset="0"/>
                <a:cs typeface="Times New Roman" pitchFamily="18" charset="0"/>
              </a:endParaRPr>
            </a:p>
          </p:txBody>
        </p:sp>
        <p:sp>
          <p:nvSpPr>
            <p:cNvPr id="740" name="Freeform 217"/>
            <p:cNvSpPr>
              <a:spLocks/>
            </p:cNvSpPr>
            <p:nvPr/>
          </p:nvSpPr>
          <p:spPr bwMode="auto">
            <a:xfrm>
              <a:off x="7497224" y="2849072"/>
              <a:ext cx="350673" cy="1993392"/>
            </a:xfrm>
            <a:custGeom>
              <a:avLst/>
              <a:gdLst>
                <a:gd name="T0" fmla="*/ 0 w 734"/>
                <a:gd name="T1" fmla="*/ 0 h 2683"/>
                <a:gd name="T2" fmla="*/ 734 w 734"/>
                <a:gd name="T3" fmla="*/ 0 h 2683"/>
                <a:gd name="T4" fmla="*/ 734 w 734"/>
                <a:gd name="T5" fmla="*/ 2683 h 2683"/>
                <a:gd name="T6" fmla="*/ 0 w 734"/>
                <a:gd name="T7" fmla="*/ 2683 h 2683"/>
                <a:gd name="T8" fmla="*/ 0 w 734"/>
                <a:gd name="T9" fmla="*/ 0 h 2683"/>
                <a:gd name="T10" fmla="*/ 0 w 734"/>
                <a:gd name="T11" fmla="*/ 0 h 2683"/>
                <a:gd name="T12" fmla="*/ 0 60000 65536"/>
                <a:gd name="T13" fmla="*/ 0 60000 65536"/>
                <a:gd name="T14" fmla="*/ 0 60000 65536"/>
                <a:gd name="T15" fmla="*/ 0 60000 65536"/>
                <a:gd name="T16" fmla="*/ 0 60000 65536"/>
                <a:gd name="T17" fmla="*/ 0 60000 65536"/>
                <a:gd name="T18" fmla="*/ 0 w 734"/>
                <a:gd name="T19" fmla="*/ 0 h 2683"/>
                <a:gd name="T20" fmla="*/ 734 w 734"/>
                <a:gd name="T21" fmla="*/ 2683 h 2683"/>
              </a:gdLst>
              <a:ahLst/>
              <a:cxnLst>
                <a:cxn ang="T12">
                  <a:pos x="T0" y="T1"/>
                </a:cxn>
                <a:cxn ang="T13">
                  <a:pos x="T2" y="T3"/>
                </a:cxn>
                <a:cxn ang="T14">
                  <a:pos x="T4" y="T5"/>
                </a:cxn>
                <a:cxn ang="T15">
                  <a:pos x="T6" y="T7"/>
                </a:cxn>
                <a:cxn ang="T16">
                  <a:pos x="T8" y="T9"/>
                </a:cxn>
                <a:cxn ang="T17">
                  <a:pos x="T10" y="T11"/>
                </a:cxn>
              </a:cxnLst>
              <a:rect l="T18" t="T19" r="T20" b="T21"/>
              <a:pathLst>
                <a:path w="734" h="2683">
                  <a:moveTo>
                    <a:pt x="0" y="0"/>
                  </a:moveTo>
                  <a:lnTo>
                    <a:pt x="734" y="0"/>
                  </a:lnTo>
                  <a:lnTo>
                    <a:pt x="734" y="2683"/>
                  </a:lnTo>
                  <a:lnTo>
                    <a:pt x="0" y="2683"/>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21" name="Group 20"/>
          <p:cNvGrpSpPr/>
          <p:nvPr/>
        </p:nvGrpSpPr>
        <p:grpSpPr>
          <a:xfrm>
            <a:off x="4675928" y="3134110"/>
            <a:ext cx="769937" cy="1705478"/>
            <a:chOff x="4675928" y="3134110"/>
            <a:chExt cx="769937" cy="1705478"/>
          </a:xfrm>
        </p:grpSpPr>
        <p:sp>
          <p:nvSpPr>
            <p:cNvPr id="309" name="Rectangle 70"/>
            <p:cNvSpPr>
              <a:spLocks noChangeArrowheads="1"/>
            </p:cNvSpPr>
            <p:nvPr/>
          </p:nvSpPr>
          <p:spPr bwMode="auto">
            <a:xfrm>
              <a:off x="4675928" y="3134110"/>
              <a:ext cx="769937" cy="230580"/>
            </a:xfrm>
            <a:prstGeom prst="rect">
              <a:avLst/>
            </a:prstGeom>
            <a:noFill/>
            <a:ln w="9525">
              <a:noFill/>
              <a:miter lim="800000"/>
              <a:headEnd/>
              <a:tailEnd/>
            </a:ln>
          </p:spPr>
          <p:txBody>
            <a:bodyPr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  </a:t>
              </a:r>
              <a:r>
                <a:rPr kumimoji="0" lang="en-US" sz="1500" b="0" dirty="0" smtClean="0">
                  <a:solidFill>
                    <a:srgbClr val="000000"/>
                  </a:solidFill>
                  <a:latin typeface="Times New Roman" pitchFamily="18" charset="0"/>
                  <a:cs typeface="Times New Roman" pitchFamily="18" charset="0"/>
                </a:rPr>
                <a:t>16.1%</a:t>
              </a:r>
              <a:endParaRPr kumimoji="0" lang="en-US" sz="1500" b="0" dirty="0">
                <a:solidFill>
                  <a:schemeClr val="tx1"/>
                </a:solidFill>
                <a:latin typeface="Times New Roman" pitchFamily="18" charset="0"/>
                <a:cs typeface="Times New Roman" pitchFamily="18" charset="0"/>
              </a:endParaRPr>
            </a:p>
          </p:txBody>
        </p:sp>
        <p:sp>
          <p:nvSpPr>
            <p:cNvPr id="743" name="Freeform 49"/>
            <p:cNvSpPr>
              <a:spLocks/>
            </p:cNvSpPr>
            <p:nvPr/>
          </p:nvSpPr>
          <p:spPr bwMode="auto">
            <a:xfrm>
              <a:off x="4784868" y="3376548"/>
              <a:ext cx="347850" cy="1463040"/>
            </a:xfrm>
            <a:custGeom>
              <a:avLst/>
              <a:gdLst>
                <a:gd name="T0" fmla="*/ 0 w 735"/>
                <a:gd name="T1" fmla="*/ 0 h 5043"/>
                <a:gd name="T2" fmla="*/ 735 w 735"/>
                <a:gd name="T3" fmla="*/ 0 h 5043"/>
                <a:gd name="T4" fmla="*/ 735 w 735"/>
                <a:gd name="T5" fmla="*/ 5043 h 5043"/>
                <a:gd name="T6" fmla="*/ 0 w 735"/>
                <a:gd name="T7" fmla="*/ 5043 h 5043"/>
                <a:gd name="T8" fmla="*/ 0 w 735"/>
                <a:gd name="T9" fmla="*/ 0 h 5043"/>
                <a:gd name="T10" fmla="*/ 0 w 735"/>
                <a:gd name="T11" fmla="*/ 0 h 5043"/>
                <a:gd name="T12" fmla="*/ 0 60000 65536"/>
                <a:gd name="T13" fmla="*/ 0 60000 65536"/>
                <a:gd name="T14" fmla="*/ 0 60000 65536"/>
                <a:gd name="T15" fmla="*/ 0 60000 65536"/>
                <a:gd name="T16" fmla="*/ 0 60000 65536"/>
                <a:gd name="T17" fmla="*/ 0 60000 65536"/>
                <a:gd name="T18" fmla="*/ 0 w 735"/>
                <a:gd name="T19" fmla="*/ 0 h 5043"/>
                <a:gd name="T20" fmla="*/ 735 w 735"/>
                <a:gd name="T21" fmla="*/ 5043 h 5043"/>
              </a:gdLst>
              <a:ahLst/>
              <a:cxnLst>
                <a:cxn ang="T12">
                  <a:pos x="T0" y="T1"/>
                </a:cxn>
                <a:cxn ang="T13">
                  <a:pos x="T2" y="T3"/>
                </a:cxn>
                <a:cxn ang="T14">
                  <a:pos x="T4" y="T5"/>
                </a:cxn>
                <a:cxn ang="T15">
                  <a:pos x="T6" y="T7"/>
                </a:cxn>
                <a:cxn ang="T16">
                  <a:pos x="T8" y="T9"/>
                </a:cxn>
                <a:cxn ang="T17">
                  <a:pos x="T10" y="T11"/>
                </a:cxn>
              </a:cxnLst>
              <a:rect l="T18" t="T19" r="T20" b="T21"/>
              <a:pathLst>
                <a:path w="735" h="5043">
                  <a:moveTo>
                    <a:pt x="0" y="0"/>
                  </a:moveTo>
                  <a:lnTo>
                    <a:pt x="735" y="0"/>
                  </a:lnTo>
                  <a:lnTo>
                    <a:pt x="735" y="5043"/>
                  </a:lnTo>
                  <a:lnTo>
                    <a:pt x="0" y="5043"/>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20" name="Group 19"/>
          <p:cNvGrpSpPr/>
          <p:nvPr/>
        </p:nvGrpSpPr>
        <p:grpSpPr>
          <a:xfrm>
            <a:off x="5248504" y="3870219"/>
            <a:ext cx="538162" cy="969369"/>
            <a:chOff x="5248504" y="3870219"/>
            <a:chExt cx="538162" cy="969369"/>
          </a:xfrm>
        </p:grpSpPr>
        <p:sp>
          <p:nvSpPr>
            <p:cNvPr id="609" name="Rectangle 294"/>
            <p:cNvSpPr>
              <a:spLocks noChangeArrowheads="1"/>
            </p:cNvSpPr>
            <p:nvPr/>
          </p:nvSpPr>
          <p:spPr bwMode="auto">
            <a:xfrm>
              <a:off x="5248504" y="3870219"/>
              <a:ext cx="538162" cy="231668"/>
            </a:xfrm>
            <a:prstGeom prst="rect">
              <a:avLst/>
            </a:prstGeom>
            <a:noFill/>
            <a:ln w="9525">
              <a:noFill/>
              <a:miter lim="800000"/>
              <a:headEnd/>
              <a:tailEnd/>
            </a:ln>
          </p:spPr>
          <p:txBody>
            <a:bodyPr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7.9%</a:t>
              </a:r>
              <a:endParaRPr kumimoji="0" lang="en-US" sz="1500" b="0" dirty="0">
                <a:solidFill>
                  <a:schemeClr val="tx1"/>
                </a:solidFill>
                <a:latin typeface="Times New Roman" pitchFamily="18" charset="0"/>
                <a:cs typeface="Times New Roman" pitchFamily="18" charset="0"/>
              </a:endParaRPr>
            </a:p>
          </p:txBody>
        </p:sp>
        <p:sp>
          <p:nvSpPr>
            <p:cNvPr id="744" name="Freeform 49"/>
            <p:cNvSpPr>
              <a:spLocks/>
            </p:cNvSpPr>
            <p:nvPr/>
          </p:nvSpPr>
          <p:spPr bwMode="auto">
            <a:xfrm>
              <a:off x="5255248" y="4117212"/>
              <a:ext cx="347850" cy="722376"/>
            </a:xfrm>
            <a:custGeom>
              <a:avLst/>
              <a:gdLst>
                <a:gd name="T0" fmla="*/ 0 w 735"/>
                <a:gd name="T1" fmla="*/ 0 h 5043"/>
                <a:gd name="T2" fmla="*/ 735 w 735"/>
                <a:gd name="T3" fmla="*/ 0 h 5043"/>
                <a:gd name="T4" fmla="*/ 735 w 735"/>
                <a:gd name="T5" fmla="*/ 5043 h 5043"/>
                <a:gd name="T6" fmla="*/ 0 w 735"/>
                <a:gd name="T7" fmla="*/ 5043 h 5043"/>
                <a:gd name="T8" fmla="*/ 0 w 735"/>
                <a:gd name="T9" fmla="*/ 0 h 5043"/>
                <a:gd name="T10" fmla="*/ 0 w 735"/>
                <a:gd name="T11" fmla="*/ 0 h 5043"/>
                <a:gd name="T12" fmla="*/ 0 60000 65536"/>
                <a:gd name="T13" fmla="*/ 0 60000 65536"/>
                <a:gd name="T14" fmla="*/ 0 60000 65536"/>
                <a:gd name="T15" fmla="*/ 0 60000 65536"/>
                <a:gd name="T16" fmla="*/ 0 60000 65536"/>
                <a:gd name="T17" fmla="*/ 0 60000 65536"/>
                <a:gd name="T18" fmla="*/ 0 w 735"/>
                <a:gd name="T19" fmla="*/ 0 h 5043"/>
                <a:gd name="T20" fmla="*/ 735 w 735"/>
                <a:gd name="T21" fmla="*/ 5043 h 5043"/>
              </a:gdLst>
              <a:ahLst/>
              <a:cxnLst>
                <a:cxn ang="T12">
                  <a:pos x="T0" y="T1"/>
                </a:cxn>
                <a:cxn ang="T13">
                  <a:pos x="T2" y="T3"/>
                </a:cxn>
                <a:cxn ang="T14">
                  <a:pos x="T4" y="T5"/>
                </a:cxn>
                <a:cxn ang="T15">
                  <a:pos x="T6" y="T7"/>
                </a:cxn>
                <a:cxn ang="T16">
                  <a:pos x="T8" y="T9"/>
                </a:cxn>
                <a:cxn ang="T17">
                  <a:pos x="T10" y="T11"/>
                </a:cxn>
              </a:cxnLst>
              <a:rect l="T18" t="T19" r="T20" b="T21"/>
              <a:pathLst>
                <a:path w="735" h="5043">
                  <a:moveTo>
                    <a:pt x="0" y="0"/>
                  </a:moveTo>
                  <a:lnTo>
                    <a:pt x="735" y="0"/>
                  </a:lnTo>
                  <a:lnTo>
                    <a:pt x="735" y="5043"/>
                  </a:lnTo>
                  <a:lnTo>
                    <a:pt x="0" y="5043"/>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4" name="Group 3"/>
          <p:cNvGrpSpPr/>
          <p:nvPr/>
        </p:nvGrpSpPr>
        <p:grpSpPr>
          <a:xfrm>
            <a:off x="5903685" y="3726899"/>
            <a:ext cx="471794" cy="1112689"/>
            <a:chOff x="5903685" y="3726899"/>
            <a:chExt cx="471794" cy="1112689"/>
          </a:xfrm>
        </p:grpSpPr>
        <p:sp>
          <p:nvSpPr>
            <p:cNvPr id="652" name="Rectangle 376"/>
            <p:cNvSpPr>
              <a:spLocks noChangeArrowheads="1"/>
            </p:cNvSpPr>
            <p:nvPr/>
          </p:nvSpPr>
          <p:spPr bwMode="auto">
            <a:xfrm>
              <a:off x="5903685" y="3726899"/>
              <a:ext cx="471794" cy="230955"/>
            </a:xfrm>
            <a:prstGeom prst="rect">
              <a:avLst/>
            </a:prstGeom>
            <a:noFill/>
            <a:ln w="9525">
              <a:noFill/>
              <a:miter lim="800000"/>
              <a:headEnd/>
              <a:tailEnd/>
            </a:ln>
          </p:spPr>
          <p:txBody>
            <a:bodyPr wrap="squar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9.4%</a:t>
              </a:r>
              <a:endParaRPr kumimoji="0" lang="en-US" sz="1500" b="0" dirty="0">
                <a:solidFill>
                  <a:schemeClr val="tx1"/>
                </a:solidFill>
                <a:latin typeface="Times New Roman" pitchFamily="18" charset="0"/>
                <a:cs typeface="Times New Roman" pitchFamily="18" charset="0"/>
              </a:endParaRPr>
            </a:p>
          </p:txBody>
        </p:sp>
        <p:sp>
          <p:nvSpPr>
            <p:cNvPr id="745" name="Freeform 49"/>
            <p:cNvSpPr>
              <a:spLocks/>
            </p:cNvSpPr>
            <p:nvPr/>
          </p:nvSpPr>
          <p:spPr bwMode="auto">
            <a:xfrm>
              <a:off x="5906022" y="3980052"/>
              <a:ext cx="347850" cy="859536"/>
            </a:xfrm>
            <a:custGeom>
              <a:avLst/>
              <a:gdLst>
                <a:gd name="T0" fmla="*/ 0 w 735"/>
                <a:gd name="T1" fmla="*/ 0 h 5043"/>
                <a:gd name="T2" fmla="*/ 735 w 735"/>
                <a:gd name="T3" fmla="*/ 0 h 5043"/>
                <a:gd name="T4" fmla="*/ 735 w 735"/>
                <a:gd name="T5" fmla="*/ 5043 h 5043"/>
                <a:gd name="T6" fmla="*/ 0 w 735"/>
                <a:gd name="T7" fmla="*/ 5043 h 5043"/>
                <a:gd name="T8" fmla="*/ 0 w 735"/>
                <a:gd name="T9" fmla="*/ 0 h 5043"/>
                <a:gd name="T10" fmla="*/ 0 w 735"/>
                <a:gd name="T11" fmla="*/ 0 h 5043"/>
                <a:gd name="T12" fmla="*/ 0 60000 65536"/>
                <a:gd name="T13" fmla="*/ 0 60000 65536"/>
                <a:gd name="T14" fmla="*/ 0 60000 65536"/>
                <a:gd name="T15" fmla="*/ 0 60000 65536"/>
                <a:gd name="T16" fmla="*/ 0 60000 65536"/>
                <a:gd name="T17" fmla="*/ 0 60000 65536"/>
                <a:gd name="T18" fmla="*/ 0 w 735"/>
                <a:gd name="T19" fmla="*/ 0 h 5043"/>
                <a:gd name="T20" fmla="*/ 735 w 735"/>
                <a:gd name="T21" fmla="*/ 5043 h 5043"/>
              </a:gdLst>
              <a:ahLst/>
              <a:cxnLst>
                <a:cxn ang="T12">
                  <a:pos x="T0" y="T1"/>
                </a:cxn>
                <a:cxn ang="T13">
                  <a:pos x="T2" y="T3"/>
                </a:cxn>
                <a:cxn ang="T14">
                  <a:pos x="T4" y="T5"/>
                </a:cxn>
                <a:cxn ang="T15">
                  <a:pos x="T6" y="T7"/>
                </a:cxn>
                <a:cxn ang="T16">
                  <a:pos x="T8" y="T9"/>
                </a:cxn>
                <a:cxn ang="T17">
                  <a:pos x="T10" y="T11"/>
                </a:cxn>
              </a:cxnLst>
              <a:rect l="T18" t="T19" r="T20" b="T21"/>
              <a:pathLst>
                <a:path w="735" h="5043">
                  <a:moveTo>
                    <a:pt x="0" y="0"/>
                  </a:moveTo>
                  <a:lnTo>
                    <a:pt x="735" y="0"/>
                  </a:lnTo>
                  <a:lnTo>
                    <a:pt x="735" y="5043"/>
                  </a:lnTo>
                  <a:lnTo>
                    <a:pt x="0" y="5043"/>
                  </a:lnTo>
                  <a:lnTo>
                    <a:pt x="0" y="0"/>
                  </a:lnTo>
                  <a:close/>
                </a:path>
              </a:pathLst>
            </a:custGeom>
            <a:solidFill>
              <a:srgbClr val="AEC7E6"/>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14" name="Group 13"/>
          <p:cNvGrpSpPr/>
          <p:nvPr/>
        </p:nvGrpSpPr>
        <p:grpSpPr>
          <a:xfrm>
            <a:off x="6804196" y="3846670"/>
            <a:ext cx="538163" cy="997094"/>
            <a:chOff x="6804196" y="3846670"/>
            <a:chExt cx="538163" cy="997094"/>
          </a:xfrm>
        </p:grpSpPr>
        <p:sp>
          <p:nvSpPr>
            <p:cNvPr id="446" name="Rectangle 154"/>
            <p:cNvSpPr>
              <a:spLocks noChangeArrowheads="1"/>
            </p:cNvSpPr>
            <p:nvPr/>
          </p:nvSpPr>
          <p:spPr bwMode="auto">
            <a:xfrm>
              <a:off x="6804196" y="3846670"/>
              <a:ext cx="538163" cy="231220"/>
            </a:xfrm>
            <a:prstGeom prst="rect">
              <a:avLst/>
            </a:prstGeom>
            <a:noFill/>
            <a:ln w="9525">
              <a:noFill/>
              <a:miter lim="800000"/>
              <a:headEnd/>
              <a:tailEnd/>
            </a:ln>
          </p:spPr>
          <p:txBody>
            <a:bodyPr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8.4% </a:t>
              </a:r>
              <a:endParaRPr kumimoji="0" lang="en-US" sz="1500" b="0" dirty="0">
                <a:solidFill>
                  <a:schemeClr val="tx1"/>
                </a:solidFill>
                <a:latin typeface="Times New Roman" pitchFamily="18" charset="0"/>
                <a:cs typeface="Times New Roman" pitchFamily="18" charset="0"/>
              </a:endParaRPr>
            </a:p>
          </p:txBody>
        </p:sp>
        <p:sp>
          <p:nvSpPr>
            <p:cNvPr id="747" name="Freeform 217"/>
            <p:cNvSpPr>
              <a:spLocks/>
            </p:cNvSpPr>
            <p:nvPr/>
          </p:nvSpPr>
          <p:spPr bwMode="auto">
            <a:xfrm>
              <a:off x="6837292" y="4075668"/>
              <a:ext cx="350673" cy="768096"/>
            </a:xfrm>
            <a:custGeom>
              <a:avLst/>
              <a:gdLst>
                <a:gd name="T0" fmla="*/ 0 w 734"/>
                <a:gd name="T1" fmla="*/ 0 h 2683"/>
                <a:gd name="T2" fmla="*/ 734 w 734"/>
                <a:gd name="T3" fmla="*/ 0 h 2683"/>
                <a:gd name="T4" fmla="*/ 734 w 734"/>
                <a:gd name="T5" fmla="*/ 2683 h 2683"/>
                <a:gd name="T6" fmla="*/ 0 w 734"/>
                <a:gd name="T7" fmla="*/ 2683 h 2683"/>
                <a:gd name="T8" fmla="*/ 0 w 734"/>
                <a:gd name="T9" fmla="*/ 0 h 2683"/>
                <a:gd name="T10" fmla="*/ 0 w 734"/>
                <a:gd name="T11" fmla="*/ 0 h 2683"/>
                <a:gd name="T12" fmla="*/ 0 60000 65536"/>
                <a:gd name="T13" fmla="*/ 0 60000 65536"/>
                <a:gd name="T14" fmla="*/ 0 60000 65536"/>
                <a:gd name="T15" fmla="*/ 0 60000 65536"/>
                <a:gd name="T16" fmla="*/ 0 60000 65536"/>
                <a:gd name="T17" fmla="*/ 0 60000 65536"/>
                <a:gd name="T18" fmla="*/ 0 w 734"/>
                <a:gd name="T19" fmla="*/ 0 h 2683"/>
                <a:gd name="T20" fmla="*/ 734 w 734"/>
                <a:gd name="T21" fmla="*/ 2683 h 2683"/>
              </a:gdLst>
              <a:ahLst/>
              <a:cxnLst>
                <a:cxn ang="T12">
                  <a:pos x="T0" y="T1"/>
                </a:cxn>
                <a:cxn ang="T13">
                  <a:pos x="T2" y="T3"/>
                </a:cxn>
                <a:cxn ang="T14">
                  <a:pos x="T4" y="T5"/>
                </a:cxn>
                <a:cxn ang="T15">
                  <a:pos x="T6" y="T7"/>
                </a:cxn>
                <a:cxn ang="T16">
                  <a:pos x="T8" y="T9"/>
                </a:cxn>
                <a:cxn ang="T17">
                  <a:pos x="T10" y="T11"/>
                </a:cxn>
              </a:cxnLst>
              <a:rect l="T18" t="T19" r="T20" b="T21"/>
              <a:pathLst>
                <a:path w="734" h="2683">
                  <a:moveTo>
                    <a:pt x="0" y="0"/>
                  </a:moveTo>
                  <a:lnTo>
                    <a:pt x="734" y="0"/>
                  </a:lnTo>
                  <a:lnTo>
                    <a:pt x="734" y="2683"/>
                  </a:lnTo>
                  <a:lnTo>
                    <a:pt x="0" y="2683"/>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18" name="Group 17"/>
          <p:cNvGrpSpPr/>
          <p:nvPr/>
        </p:nvGrpSpPr>
        <p:grpSpPr>
          <a:xfrm>
            <a:off x="7957942" y="3340715"/>
            <a:ext cx="654050" cy="1500026"/>
            <a:chOff x="7957942" y="3340715"/>
            <a:chExt cx="654050" cy="1500026"/>
          </a:xfrm>
        </p:grpSpPr>
        <p:sp>
          <p:nvSpPr>
            <p:cNvPr id="554" name="Rectangle 238"/>
            <p:cNvSpPr>
              <a:spLocks noChangeArrowheads="1"/>
            </p:cNvSpPr>
            <p:nvPr/>
          </p:nvSpPr>
          <p:spPr bwMode="auto">
            <a:xfrm>
              <a:off x="7957942" y="3340715"/>
              <a:ext cx="654050" cy="230337"/>
            </a:xfrm>
            <a:prstGeom prst="rect">
              <a:avLst/>
            </a:prstGeom>
            <a:noFill/>
            <a:ln w="9525">
              <a:noFill/>
              <a:miter lim="800000"/>
              <a:headEnd/>
              <a:tailEnd/>
            </a:ln>
          </p:spPr>
          <p:txBody>
            <a:bodyPr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13.7%</a:t>
              </a:r>
              <a:endParaRPr kumimoji="0" lang="en-US" sz="1500" b="0" dirty="0">
                <a:solidFill>
                  <a:schemeClr val="tx1"/>
                </a:solidFill>
                <a:latin typeface="Times New Roman" pitchFamily="18" charset="0"/>
                <a:cs typeface="Times New Roman" pitchFamily="18" charset="0"/>
              </a:endParaRPr>
            </a:p>
          </p:txBody>
        </p:sp>
        <p:sp>
          <p:nvSpPr>
            <p:cNvPr id="749" name="Freeform 217"/>
            <p:cNvSpPr>
              <a:spLocks/>
            </p:cNvSpPr>
            <p:nvPr/>
          </p:nvSpPr>
          <p:spPr bwMode="auto">
            <a:xfrm>
              <a:off x="7964203" y="3588013"/>
              <a:ext cx="350673" cy="1252728"/>
            </a:xfrm>
            <a:custGeom>
              <a:avLst/>
              <a:gdLst>
                <a:gd name="T0" fmla="*/ 0 w 734"/>
                <a:gd name="T1" fmla="*/ 0 h 2683"/>
                <a:gd name="T2" fmla="*/ 734 w 734"/>
                <a:gd name="T3" fmla="*/ 0 h 2683"/>
                <a:gd name="T4" fmla="*/ 734 w 734"/>
                <a:gd name="T5" fmla="*/ 2683 h 2683"/>
                <a:gd name="T6" fmla="*/ 0 w 734"/>
                <a:gd name="T7" fmla="*/ 2683 h 2683"/>
                <a:gd name="T8" fmla="*/ 0 w 734"/>
                <a:gd name="T9" fmla="*/ 0 h 2683"/>
                <a:gd name="T10" fmla="*/ 0 w 734"/>
                <a:gd name="T11" fmla="*/ 0 h 2683"/>
                <a:gd name="T12" fmla="*/ 0 60000 65536"/>
                <a:gd name="T13" fmla="*/ 0 60000 65536"/>
                <a:gd name="T14" fmla="*/ 0 60000 65536"/>
                <a:gd name="T15" fmla="*/ 0 60000 65536"/>
                <a:gd name="T16" fmla="*/ 0 60000 65536"/>
                <a:gd name="T17" fmla="*/ 0 60000 65536"/>
                <a:gd name="T18" fmla="*/ 0 w 734"/>
                <a:gd name="T19" fmla="*/ 0 h 2683"/>
                <a:gd name="T20" fmla="*/ 734 w 734"/>
                <a:gd name="T21" fmla="*/ 2683 h 2683"/>
              </a:gdLst>
              <a:ahLst/>
              <a:cxnLst>
                <a:cxn ang="T12">
                  <a:pos x="T0" y="T1"/>
                </a:cxn>
                <a:cxn ang="T13">
                  <a:pos x="T2" y="T3"/>
                </a:cxn>
                <a:cxn ang="T14">
                  <a:pos x="T4" y="T5"/>
                </a:cxn>
                <a:cxn ang="T15">
                  <a:pos x="T6" y="T7"/>
                </a:cxn>
                <a:cxn ang="T16">
                  <a:pos x="T8" y="T9"/>
                </a:cxn>
                <a:cxn ang="T17">
                  <a:pos x="T10" y="T11"/>
                </a:cxn>
              </a:cxnLst>
              <a:rect l="T18" t="T19" r="T20" b="T21"/>
              <a:pathLst>
                <a:path w="734" h="2683">
                  <a:moveTo>
                    <a:pt x="0" y="0"/>
                  </a:moveTo>
                  <a:lnTo>
                    <a:pt x="734" y="0"/>
                  </a:lnTo>
                  <a:lnTo>
                    <a:pt x="734" y="2683"/>
                  </a:lnTo>
                  <a:lnTo>
                    <a:pt x="0" y="2683"/>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grpSp>
        <p:nvGrpSpPr>
          <p:cNvPr id="19" name="Group 18"/>
          <p:cNvGrpSpPr/>
          <p:nvPr/>
        </p:nvGrpSpPr>
        <p:grpSpPr>
          <a:xfrm>
            <a:off x="8404226" y="3929846"/>
            <a:ext cx="538162" cy="909742"/>
            <a:chOff x="8404226" y="3929846"/>
            <a:chExt cx="538162" cy="909742"/>
          </a:xfrm>
        </p:grpSpPr>
        <p:sp>
          <p:nvSpPr>
            <p:cNvPr id="694" name="Rectangle 418"/>
            <p:cNvSpPr>
              <a:spLocks noChangeArrowheads="1"/>
            </p:cNvSpPr>
            <p:nvPr/>
          </p:nvSpPr>
          <p:spPr bwMode="auto">
            <a:xfrm>
              <a:off x="8404226" y="3929846"/>
              <a:ext cx="538162" cy="231846"/>
            </a:xfrm>
            <a:prstGeom prst="rect">
              <a:avLst/>
            </a:prstGeom>
            <a:noFill/>
            <a:ln w="9525">
              <a:noFill/>
              <a:miter lim="800000"/>
              <a:headEnd/>
              <a:tailEnd/>
            </a:ln>
          </p:spPr>
          <p:txBody>
            <a:bodyPr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7.3%</a:t>
              </a:r>
              <a:endParaRPr kumimoji="0" lang="en-US" sz="1500" b="0" dirty="0">
                <a:solidFill>
                  <a:schemeClr val="tx1"/>
                </a:solidFill>
                <a:latin typeface="Times New Roman" pitchFamily="18" charset="0"/>
                <a:cs typeface="Times New Roman" pitchFamily="18" charset="0"/>
              </a:endParaRPr>
            </a:p>
          </p:txBody>
        </p:sp>
        <p:sp>
          <p:nvSpPr>
            <p:cNvPr id="751" name="Freeform 217"/>
            <p:cNvSpPr>
              <a:spLocks/>
            </p:cNvSpPr>
            <p:nvPr/>
          </p:nvSpPr>
          <p:spPr bwMode="auto">
            <a:xfrm>
              <a:off x="8426692" y="4172076"/>
              <a:ext cx="350673" cy="667512"/>
            </a:xfrm>
            <a:custGeom>
              <a:avLst/>
              <a:gdLst>
                <a:gd name="T0" fmla="*/ 0 w 734"/>
                <a:gd name="T1" fmla="*/ 0 h 2683"/>
                <a:gd name="T2" fmla="*/ 734 w 734"/>
                <a:gd name="T3" fmla="*/ 0 h 2683"/>
                <a:gd name="T4" fmla="*/ 734 w 734"/>
                <a:gd name="T5" fmla="*/ 2683 h 2683"/>
                <a:gd name="T6" fmla="*/ 0 w 734"/>
                <a:gd name="T7" fmla="*/ 2683 h 2683"/>
                <a:gd name="T8" fmla="*/ 0 w 734"/>
                <a:gd name="T9" fmla="*/ 0 h 2683"/>
                <a:gd name="T10" fmla="*/ 0 w 734"/>
                <a:gd name="T11" fmla="*/ 0 h 2683"/>
                <a:gd name="T12" fmla="*/ 0 60000 65536"/>
                <a:gd name="T13" fmla="*/ 0 60000 65536"/>
                <a:gd name="T14" fmla="*/ 0 60000 65536"/>
                <a:gd name="T15" fmla="*/ 0 60000 65536"/>
                <a:gd name="T16" fmla="*/ 0 60000 65536"/>
                <a:gd name="T17" fmla="*/ 0 60000 65536"/>
                <a:gd name="T18" fmla="*/ 0 w 734"/>
                <a:gd name="T19" fmla="*/ 0 h 2683"/>
                <a:gd name="T20" fmla="*/ 734 w 734"/>
                <a:gd name="T21" fmla="*/ 2683 h 2683"/>
              </a:gdLst>
              <a:ahLst/>
              <a:cxnLst>
                <a:cxn ang="T12">
                  <a:pos x="T0" y="T1"/>
                </a:cxn>
                <a:cxn ang="T13">
                  <a:pos x="T2" y="T3"/>
                </a:cxn>
                <a:cxn ang="T14">
                  <a:pos x="T4" y="T5"/>
                </a:cxn>
                <a:cxn ang="T15">
                  <a:pos x="T6" y="T7"/>
                </a:cxn>
                <a:cxn ang="T16">
                  <a:pos x="T8" y="T9"/>
                </a:cxn>
                <a:cxn ang="T17">
                  <a:pos x="T10" y="T11"/>
                </a:cxn>
              </a:cxnLst>
              <a:rect l="T18" t="T19" r="T20" b="T21"/>
              <a:pathLst>
                <a:path w="734" h="2683">
                  <a:moveTo>
                    <a:pt x="0" y="0"/>
                  </a:moveTo>
                  <a:lnTo>
                    <a:pt x="734" y="0"/>
                  </a:lnTo>
                  <a:lnTo>
                    <a:pt x="734" y="2683"/>
                  </a:lnTo>
                  <a:lnTo>
                    <a:pt x="0" y="2683"/>
                  </a:lnTo>
                  <a:lnTo>
                    <a:pt x="0" y="0"/>
                  </a:lnTo>
                  <a:close/>
                </a:path>
              </a:pathLst>
            </a:custGeom>
            <a:solidFill>
              <a:srgbClr val="E5A5A8"/>
            </a:solidFill>
            <a:ln w="9525">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500">
                <a:latin typeface="Times New Roman" pitchFamily="18" charset="0"/>
                <a:cs typeface="Times New Roman" pitchFamily="18" charset="0"/>
              </a:endParaRPr>
            </a:p>
          </p:txBody>
        </p:sp>
      </p:grpSp>
      <p:sp>
        <p:nvSpPr>
          <p:cNvPr id="752" name="Rectangle 751"/>
          <p:cNvSpPr/>
          <p:nvPr/>
        </p:nvSpPr>
        <p:spPr>
          <a:xfrm>
            <a:off x="4233250" y="1624947"/>
            <a:ext cx="4572000" cy="289310"/>
          </a:xfrm>
          <a:prstGeom prst="rect">
            <a:avLst/>
          </a:prstGeom>
        </p:spPr>
        <p:txBody>
          <a:bodyPr>
            <a:spAutoFit/>
          </a:bodyPr>
          <a:lstStyle/>
          <a:p>
            <a:pPr algn="ctr">
              <a:lnSpc>
                <a:spcPct val="80000"/>
              </a:lnSpc>
            </a:pPr>
            <a:r>
              <a:rPr lang="en-US" sz="1600" i="1" dirty="0" smtClean="0">
                <a:solidFill>
                  <a:srgbClr val="000000"/>
                </a:solidFill>
                <a:latin typeface="Times New Roman" pitchFamily="18" charset="0"/>
                <a:cs typeface="Times New Roman" pitchFamily="18" charset="0"/>
              </a:rPr>
              <a:t>Civilian Rates of Unemployment – April 2011</a:t>
            </a:r>
            <a:endParaRPr lang="en-US"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122547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2" presetClass="entr" presetSubtype="4"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1">
                                            <p:txEl>
                                              <p:pRg st="1" end="1"/>
                                            </p:txEl>
                                          </p:spTgt>
                                        </p:tgtEl>
                                        <p:attrNameLst>
                                          <p:attrName>style.visibility</p:attrName>
                                        </p:attrNameLst>
                                      </p:cBhvr>
                                      <p:to>
                                        <p:strVal val="visible"/>
                                      </p:to>
                                    </p:set>
                                    <p:animEffect transition="in" filter="fade">
                                      <p:cBhvr>
                                        <p:cTn id="23" dur="500"/>
                                        <p:tgtEl>
                                          <p:spTgt spid="61">
                                            <p:txEl>
                                              <p:pRg st="1" end="1"/>
                                            </p:txEl>
                                          </p:spTgt>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61">
                                            <p:txEl>
                                              <p:pRg st="2" end="2"/>
                                            </p:txEl>
                                          </p:spTgt>
                                        </p:tgtEl>
                                        <p:attrNameLst>
                                          <p:attrName>style.visibility</p:attrName>
                                        </p:attrNameLst>
                                      </p:cBhvr>
                                      <p:to>
                                        <p:strVal val="visible"/>
                                      </p:to>
                                    </p:set>
                                    <p:animEffect transition="in" filter="fade">
                                      <p:cBhvr>
                                        <p:cTn id="27" dur="500"/>
                                        <p:tgtEl>
                                          <p:spTgt spid="61">
                                            <p:txEl>
                                              <p:pRg st="2" end="2"/>
                                            </p:txEl>
                                          </p:spTgt>
                                        </p:tgtEl>
                                      </p:cBhvr>
                                    </p:animEffect>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par>
                                <p:cTn id="32" presetID="22" presetClass="entr" presetSubtype="4"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down)">
                                      <p:cBhvr>
                                        <p:cTn id="34" dur="500"/>
                                        <p:tgtEl>
                                          <p:spTgt spid="19"/>
                                        </p:tgtEl>
                                      </p:cBhvr>
                                    </p:animEffect>
                                  </p:childTnLst>
                                </p:cTn>
                              </p:par>
                            </p:childTnLst>
                          </p:cTn>
                        </p:par>
                        <p:par>
                          <p:cTn id="35" fill="hold">
                            <p:stCondLst>
                              <p:cond delay="1500"/>
                            </p:stCondLst>
                            <p:childTnLst>
                              <p:par>
                                <p:cTn id="36" presetID="22" presetClass="entr" presetSubtype="4"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par>
                                <p:cTn id="39" presetID="22" presetClass="entr" presetSubtype="4"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down)">
                                      <p:cBhvr>
                                        <p:cTn id="41" dur="500"/>
                                        <p:tgtEl>
                                          <p:spTgt spid="21"/>
                                        </p:tgtEl>
                                      </p:cBhvr>
                                    </p:animEffect>
                                  </p:childTnLst>
                                </p:cTn>
                              </p:par>
                            </p:childTnLst>
                          </p:cTn>
                        </p:par>
                        <p:par>
                          <p:cTn id="42" fill="hold">
                            <p:stCondLst>
                              <p:cond delay="2000"/>
                            </p:stCondLst>
                            <p:childTnLst>
                              <p:par>
                                <p:cTn id="43" presetID="22" presetClass="entr" presetSubtype="4"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down)">
                                      <p:cBhvr>
                                        <p:cTn id="45" dur="500"/>
                                        <p:tgtEl>
                                          <p:spTgt spid="17"/>
                                        </p:tgtEl>
                                      </p:cBhvr>
                                    </p:animEffect>
                                  </p:childTnLst>
                                </p:cTn>
                              </p:par>
                              <p:par>
                                <p:cTn id="46" presetID="22" presetClass="entr" presetSubtype="4"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287338" indent="-287338">
              <a:buNone/>
            </a:pPr>
            <a:r>
              <a:rPr lang="en-US" sz="2200" dirty="0">
                <a:solidFill>
                  <a:srgbClr val="32302A"/>
                </a:solidFill>
              </a:rPr>
              <a:t>1. Classify </a:t>
            </a:r>
            <a:r>
              <a:rPr lang="en-US" sz="2200" dirty="0" smtClean="0">
                <a:solidFill>
                  <a:srgbClr val="32302A"/>
                </a:solidFill>
              </a:rPr>
              <a:t>the following as </a:t>
            </a:r>
            <a:r>
              <a:rPr lang="en-US" sz="2200" i="1" dirty="0" smtClean="0">
                <a:solidFill>
                  <a:srgbClr val="32302A"/>
                </a:solidFill>
              </a:rPr>
              <a:t>employed</a:t>
            </a:r>
            <a:r>
              <a:rPr lang="en-US" sz="2200" i="1" dirty="0">
                <a:solidFill>
                  <a:srgbClr val="32302A"/>
                </a:solidFill>
              </a:rPr>
              <a:t>, unemployed, </a:t>
            </a:r>
            <a:r>
              <a:rPr lang="en-US" sz="2200" i="1" dirty="0" smtClean="0">
                <a:solidFill>
                  <a:srgbClr val="32302A"/>
                </a:solidFill>
              </a:rPr>
              <a:t>or </a:t>
            </a:r>
            <a:r>
              <a:rPr lang="en-US" sz="2200" i="1" dirty="0">
                <a:solidFill>
                  <a:srgbClr val="32302A"/>
                </a:solidFill>
              </a:rPr>
              <a:t>not in </a:t>
            </a:r>
            <a:r>
              <a:rPr lang="en-US" sz="2200" i="1" dirty="0" smtClean="0">
                <a:solidFill>
                  <a:srgbClr val="32302A"/>
                </a:solidFill>
              </a:rPr>
              <a:t>labor force</a:t>
            </a:r>
            <a:r>
              <a:rPr lang="en-US" sz="2400" dirty="0" smtClean="0">
                <a:solidFill>
                  <a:srgbClr val="32302A"/>
                </a:solidFill>
              </a:rPr>
              <a:t>:</a:t>
            </a:r>
            <a:endParaRPr lang="en-US" sz="2400" dirty="0">
              <a:solidFill>
                <a:srgbClr val="32302A"/>
              </a:solidFill>
            </a:endParaRPr>
          </a:p>
          <a:p>
            <a:pPr marL="573088" indent="-285750">
              <a:buNone/>
            </a:pPr>
            <a:r>
              <a:rPr lang="en-US" sz="2200" dirty="0" smtClean="0">
                <a:solidFill>
                  <a:srgbClr val="32302A"/>
                </a:solidFill>
              </a:rPr>
              <a:t>a)  </a:t>
            </a:r>
            <a:r>
              <a:rPr lang="en-US" sz="2200" dirty="0">
                <a:solidFill>
                  <a:srgbClr val="32302A"/>
                </a:solidFill>
              </a:rPr>
              <a:t>a person who is not working but applied </a:t>
            </a:r>
            <a:r>
              <a:rPr lang="en-US" sz="2200" dirty="0" smtClean="0">
                <a:solidFill>
                  <a:srgbClr val="32302A"/>
                </a:solidFill>
              </a:rPr>
              <a:t>for a </a:t>
            </a:r>
            <a:r>
              <a:rPr lang="en-US" sz="2200" dirty="0">
                <a:solidFill>
                  <a:srgbClr val="32302A"/>
                </a:solidFill>
              </a:rPr>
              <a:t>job at Wal-Mart last week</a:t>
            </a:r>
          </a:p>
          <a:p>
            <a:pPr marL="573088" indent="-285750">
              <a:buNone/>
            </a:pPr>
            <a:r>
              <a:rPr lang="en-US" sz="2200" dirty="0" smtClean="0">
                <a:solidFill>
                  <a:srgbClr val="32302A"/>
                </a:solidFill>
              </a:rPr>
              <a:t>b)  a </a:t>
            </a:r>
            <a:r>
              <a:rPr lang="en-US" sz="2200" dirty="0">
                <a:solidFill>
                  <a:srgbClr val="32302A"/>
                </a:solidFill>
              </a:rPr>
              <a:t>person working part-time </a:t>
            </a:r>
            <a:r>
              <a:rPr lang="en-US" sz="2200" dirty="0" smtClean="0">
                <a:solidFill>
                  <a:srgbClr val="32302A"/>
                </a:solidFill>
              </a:rPr>
              <a:t>and searching diligently </a:t>
            </a:r>
            <a:r>
              <a:rPr lang="en-US" sz="2200" dirty="0">
                <a:solidFill>
                  <a:srgbClr val="32302A"/>
                </a:solidFill>
              </a:rPr>
              <a:t>for a full-time job  </a:t>
            </a:r>
          </a:p>
          <a:p>
            <a:pPr marL="627063" indent="-339725">
              <a:buNone/>
            </a:pPr>
            <a:r>
              <a:rPr lang="en-US" sz="2200" dirty="0" smtClean="0">
                <a:solidFill>
                  <a:srgbClr val="32302A"/>
                </a:solidFill>
              </a:rPr>
              <a:t>c)  an </a:t>
            </a:r>
            <a:r>
              <a:rPr lang="en-US" sz="2200" dirty="0">
                <a:solidFill>
                  <a:srgbClr val="32302A"/>
                </a:solidFill>
              </a:rPr>
              <a:t>auto worker vacationing in Florida </a:t>
            </a:r>
            <a:r>
              <a:rPr lang="en-US" sz="2200" dirty="0" smtClean="0">
                <a:solidFill>
                  <a:srgbClr val="32302A"/>
                </a:solidFill>
              </a:rPr>
              <a:t>during a </a:t>
            </a:r>
            <a:r>
              <a:rPr lang="en-US" sz="2200" dirty="0">
                <a:solidFill>
                  <a:srgbClr val="32302A"/>
                </a:solidFill>
              </a:rPr>
              <a:t>layoff at a General Motors plant who expects to be recalled in a couple of weeks </a:t>
            </a:r>
          </a:p>
          <a:p>
            <a:pPr marL="573088" indent="-285750">
              <a:buNone/>
            </a:pPr>
            <a:r>
              <a:rPr lang="en-US" sz="2200" dirty="0" smtClean="0">
                <a:solidFill>
                  <a:srgbClr val="32302A"/>
                </a:solidFill>
              </a:rPr>
              <a:t>d)  a </a:t>
            </a:r>
            <a:r>
              <a:rPr lang="en-US" sz="2200" dirty="0">
                <a:solidFill>
                  <a:srgbClr val="32302A"/>
                </a:solidFill>
              </a:rPr>
              <a:t>17-year-old who works </a:t>
            </a:r>
            <a:r>
              <a:rPr lang="en-US" sz="2200" dirty="0" smtClean="0">
                <a:solidFill>
                  <a:srgbClr val="32302A"/>
                </a:solidFill>
              </a:rPr>
              <a:t>6 hours </a:t>
            </a:r>
            <a:r>
              <a:rPr lang="en-US" sz="2200" dirty="0">
                <a:solidFill>
                  <a:srgbClr val="32302A"/>
                </a:solidFill>
              </a:rPr>
              <a:t>per </a:t>
            </a:r>
            <a:r>
              <a:rPr lang="en-US" sz="2200" dirty="0" smtClean="0">
                <a:solidFill>
                  <a:srgbClr val="32302A"/>
                </a:solidFill>
              </a:rPr>
              <a:t>week as </a:t>
            </a:r>
            <a:r>
              <a:rPr lang="en-US" sz="2200" dirty="0">
                <a:solidFill>
                  <a:srgbClr val="32302A"/>
                </a:solidFill>
              </a:rPr>
              <a:t>a </a:t>
            </a:r>
            <a:r>
              <a:rPr lang="en-US" sz="2200" dirty="0" smtClean="0">
                <a:solidFill>
                  <a:srgbClr val="32302A"/>
                </a:solidFill>
              </a:rPr>
              <a:t>throwing newspapers</a:t>
            </a:r>
            <a:endParaRPr lang="en-US" sz="2200" dirty="0">
              <a:solidFill>
                <a:srgbClr val="32302A"/>
              </a:solidFill>
            </a:endParaRPr>
          </a:p>
          <a:p>
            <a:pPr marL="627063" indent="-339725">
              <a:buNone/>
            </a:pPr>
            <a:r>
              <a:rPr lang="en-US" sz="2200" dirty="0" smtClean="0">
                <a:solidFill>
                  <a:srgbClr val="32302A"/>
                </a:solidFill>
              </a:rPr>
              <a:t>e)  a </a:t>
            </a:r>
            <a:r>
              <a:rPr lang="en-US" sz="2200" dirty="0">
                <a:solidFill>
                  <a:srgbClr val="32302A"/>
                </a:solidFill>
              </a:rPr>
              <a:t>homemaker working 70 </a:t>
            </a:r>
            <a:r>
              <a:rPr lang="en-US" sz="2200" dirty="0" smtClean="0">
                <a:solidFill>
                  <a:srgbClr val="32302A"/>
                </a:solidFill>
              </a:rPr>
              <a:t>hours </a:t>
            </a:r>
            <a:r>
              <a:rPr lang="en-US" sz="2200" dirty="0">
                <a:solidFill>
                  <a:srgbClr val="32302A"/>
                </a:solidFill>
              </a:rPr>
              <a:t>a week preparing meals </a:t>
            </a:r>
            <a:r>
              <a:rPr lang="en-US" sz="2200" dirty="0" smtClean="0">
                <a:solidFill>
                  <a:srgbClr val="32302A"/>
                </a:solidFill>
              </a:rPr>
              <a:t>and performing </a:t>
            </a:r>
            <a:r>
              <a:rPr lang="en-US" sz="2200" dirty="0">
                <a:solidFill>
                  <a:srgbClr val="32302A"/>
                </a:solidFill>
              </a:rPr>
              <a:t>other household </a:t>
            </a:r>
            <a:r>
              <a:rPr lang="en-US" sz="2200" dirty="0" smtClean="0">
                <a:solidFill>
                  <a:srgbClr val="32302A"/>
                </a:solidFill>
              </a:rPr>
              <a:t>services</a:t>
            </a:r>
          </a:p>
          <a:p>
            <a:pPr marL="573088" indent="-285750">
              <a:buNone/>
            </a:pPr>
            <a:r>
              <a:rPr lang="en-US" sz="2200" dirty="0" smtClean="0">
                <a:solidFill>
                  <a:srgbClr val="32302A"/>
                </a:solidFill>
              </a:rPr>
              <a:t>f)  a </a:t>
            </a:r>
            <a:r>
              <a:rPr lang="en-US" sz="2200" dirty="0">
                <a:solidFill>
                  <a:srgbClr val="32302A"/>
                </a:solidFill>
              </a:rPr>
              <a:t>college student who spends between 50 and 60 hours per </a:t>
            </a:r>
            <a:r>
              <a:rPr lang="en-US" sz="2200" dirty="0" smtClean="0">
                <a:solidFill>
                  <a:srgbClr val="32302A"/>
                </a:solidFill>
              </a:rPr>
              <a:t>week attending </a:t>
            </a:r>
            <a:r>
              <a:rPr lang="en-US" sz="2200" dirty="0">
                <a:solidFill>
                  <a:srgbClr val="32302A"/>
                </a:solidFill>
              </a:rPr>
              <a:t>classes and studying</a:t>
            </a:r>
          </a:p>
          <a:p>
            <a:pPr marL="573088" indent="-285750">
              <a:buNone/>
            </a:pPr>
            <a:r>
              <a:rPr lang="en-US" sz="2200" dirty="0" smtClean="0">
                <a:solidFill>
                  <a:srgbClr val="32302A"/>
                </a:solidFill>
              </a:rPr>
              <a:t>g)</a:t>
            </a:r>
            <a:r>
              <a:rPr lang="en-US" sz="2200" dirty="0">
                <a:solidFill>
                  <a:srgbClr val="32302A"/>
                </a:solidFill>
              </a:rPr>
              <a:t>	</a:t>
            </a:r>
            <a:r>
              <a:rPr lang="en-US" sz="2200" dirty="0" smtClean="0">
                <a:solidFill>
                  <a:srgbClr val="32302A"/>
                </a:solidFill>
              </a:rPr>
              <a:t> a </a:t>
            </a:r>
            <a:r>
              <a:rPr lang="en-US" sz="2200" dirty="0">
                <a:solidFill>
                  <a:srgbClr val="32302A"/>
                </a:solidFill>
              </a:rPr>
              <a:t>retired Social Security recipient</a:t>
            </a:r>
          </a:p>
          <a:p>
            <a:pPr marL="573088" indent="-285750">
              <a:buNone/>
            </a:pPr>
            <a:endParaRPr lang="en-US" sz="2200" dirty="0">
              <a:solidFill>
                <a:srgbClr val="32302A"/>
              </a:solidFill>
            </a:endParaRPr>
          </a:p>
        </p:txBody>
      </p:sp>
    </p:spTree>
    <p:extLst>
      <p:ext uri="{BB962C8B-B14F-4D97-AF65-F5344CB8AC3E}">
        <p14:creationId xmlns:p14="http://schemas.microsoft.com/office/powerpoint/2010/main" val="338585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400" dirty="0">
                <a:solidFill>
                  <a:srgbClr val="32302A"/>
                </a:solidFill>
              </a:rPr>
              <a:t>2. The following are for the U.S. in 2009 (in millions)</a:t>
            </a:r>
          </a:p>
          <a:p>
            <a:pPr marL="0" indent="0">
              <a:buNone/>
            </a:pPr>
            <a:r>
              <a:rPr lang="en-US" sz="2400" dirty="0">
                <a:solidFill>
                  <a:srgbClr val="32302A"/>
                </a:solidFill>
              </a:rPr>
              <a:t>		Population </a:t>
            </a:r>
            <a:r>
              <a:rPr lang="en-US" sz="2000" i="1" dirty="0">
                <a:solidFill>
                  <a:srgbClr val="32302A"/>
                </a:solidFill>
              </a:rPr>
              <a:t>(age 16 and over)</a:t>
            </a:r>
            <a:r>
              <a:rPr lang="en-US" sz="2400" dirty="0">
                <a:solidFill>
                  <a:srgbClr val="32302A"/>
                </a:solidFill>
              </a:rPr>
              <a:t>	</a:t>
            </a:r>
            <a:r>
              <a:rPr lang="en-US" sz="2400" dirty="0" smtClean="0">
                <a:solidFill>
                  <a:srgbClr val="32302A"/>
                </a:solidFill>
              </a:rPr>
              <a:t>303.4</a:t>
            </a:r>
            <a:endParaRPr lang="en-US" sz="2400" dirty="0">
              <a:solidFill>
                <a:srgbClr val="32302A"/>
              </a:solidFill>
            </a:endParaRPr>
          </a:p>
          <a:p>
            <a:pPr marL="0" indent="0">
              <a:buNone/>
            </a:pPr>
            <a:r>
              <a:rPr lang="en-US" sz="2400" dirty="0">
                <a:solidFill>
                  <a:srgbClr val="32302A"/>
                </a:solidFill>
              </a:rPr>
              <a:t>		Civilian pop. </a:t>
            </a:r>
            <a:r>
              <a:rPr lang="en-US" sz="2000" i="1" dirty="0">
                <a:solidFill>
                  <a:srgbClr val="32302A"/>
                </a:solidFill>
              </a:rPr>
              <a:t>(age 16 and over)</a:t>
            </a:r>
            <a:r>
              <a:rPr lang="en-US" sz="2400" dirty="0">
                <a:solidFill>
                  <a:srgbClr val="32302A"/>
                </a:solidFill>
              </a:rPr>
              <a:t> </a:t>
            </a:r>
            <a:r>
              <a:rPr lang="en-US" sz="2400" dirty="0" smtClean="0">
                <a:solidFill>
                  <a:srgbClr val="32302A"/>
                </a:solidFill>
              </a:rPr>
              <a:t>	235.5</a:t>
            </a:r>
            <a:endParaRPr lang="en-US" sz="2400" dirty="0">
              <a:solidFill>
                <a:srgbClr val="32302A"/>
              </a:solidFill>
            </a:endParaRPr>
          </a:p>
          <a:p>
            <a:pPr marL="0" indent="0">
              <a:buNone/>
            </a:pPr>
            <a:r>
              <a:rPr lang="en-US" sz="2400" dirty="0">
                <a:solidFill>
                  <a:srgbClr val="32302A"/>
                </a:solidFill>
              </a:rPr>
              <a:t>		Employed			   </a:t>
            </a:r>
            <a:r>
              <a:rPr lang="en-US" sz="2400" dirty="0" smtClean="0">
                <a:solidFill>
                  <a:srgbClr val="32302A"/>
                </a:solidFill>
              </a:rPr>
              <a:t>			140.6</a:t>
            </a:r>
            <a:endParaRPr lang="en-US" sz="2400" dirty="0">
              <a:solidFill>
                <a:srgbClr val="32302A"/>
              </a:solidFill>
            </a:endParaRPr>
          </a:p>
          <a:p>
            <a:pPr marL="0" indent="0">
              <a:buNone/>
            </a:pPr>
            <a:r>
              <a:rPr lang="en-US" sz="2400" dirty="0">
                <a:solidFill>
                  <a:srgbClr val="32302A"/>
                </a:solidFill>
              </a:rPr>
              <a:t>		Unemployed			     </a:t>
            </a:r>
            <a:r>
              <a:rPr lang="en-US" sz="2400" dirty="0" smtClean="0">
                <a:solidFill>
                  <a:srgbClr val="32302A"/>
                </a:solidFill>
              </a:rPr>
              <a:t>		14.5</a:t>
            </a:r>
            <a:r>
              <a:rPr lang="en-US" sz="2400" dirty="0">
                <a:solidFill>
                  <a:srgbClr val="32302A"/>
                </a:solidFill>
              </a:rPr>
              <a:t/>
            </a:r>
            <a:br>
              <a:rPr lang="en-US" sz="2400" dirty="0">
                <a:solidFill>
                  <a:srgbClr val="32302A"/>
                </a:solidFill>
              </a:rPr>
            </a:br>
            <a:endParaRPr lang="en-US" sz="1100" dirty="0" smtClean="0">
              <a:solidFill>
                <a:srgbClr val="32302A"/>
              </a:solidFill>
            </a:endParaRPr>
          </a:p>
          <a:p>
            <a:pPr marL="0" indent="0">
              <a:buNone/>
            </a:pPr>
            <a:r>
              <a:rPr lang="en-US" sz="2400" dirty="0">
                <a:solidFill>
                  <a:srgbClr val="32302A"/>
                </a:solidFill>
              </a:rPr>
              <a:t>	</a:t>
            </a:r>
            <a:r>
              <a:rPr lang="en-US" sz="2400" dirty="0" smtClean="0">
                <a:solidFill>
                  <a:srgbClr val="32302A"/>
                </a:solidFill>
              </a:rPr>
              <a:t>a) </a:t>
            </a:r>
            <a:r>
              <a:rPr lang="en-US" sz="2400" dirty="0">
                <a:solidFill>
                  <a:srgbClr val="32302A"/>
                </a:solidFill>
              </a:rPr>
              <a:t>	Calculate the unemployment </a:t>
            </a:r>
            <a:r>
              <a:rPr lang="en-US" sz="2400" dirty="0" smtClean="0">
                <a:solidFill>
                  <a:srgbClr val="32302A"/>
                </a:solidFill>
              </a:rPr>
              <a:t>rate</a:t>
            </a:r>
            <a:endParaRPr lang="en-US" sz="2400" dirty="0">
              <a:solidFill>
                <a:srgbClr val="32302A"/>
              </a:solidFill>
            </a:endParaRPr>
          </a:p>
          <a:p>
            <a:pPr marL="0" indent="0">
              <a:buNone/>
            </a:pPr>
            <a:r>
              <a:rPr lang="en-US" sz="2400" dirty="0">
                <a:solidFill>
                  <a:srgbClr val="32302A"/>
                </a:solidFill>
              </a:rPr>
              <a:t>	</a:t>
            </a:r>
            <a:r>
              <a:rPr lang="en-US" sz="2400" dirty="0" smtClean="0">
                <a:solidFill>
                  <a:srgbClr val="32302A"/>
                </a:solidFill>
              </a:rPr>
              <a:t>b) </a:t>
            </a:r>
            <a:r>
              <a:rPr lang="en-US" sz="2400" dirty="0">
                <a:solidFill>
                  <a:srgbClr val="32302A"/>
                </a:solidFill>
              </a:rPr>
              <a:t>	Calculate the labor force participation </a:t>
            </a:r>
            <a:r>
              <a:rPr lang="en-US" sz="2400" dirty="0" smtClean="0">
                <a:solidFill>
                  <a:srgbClr val="32302A"/>
                </a:solidFill>
              </a:rPr>
              <a:t>rate</a:t>
            </a:r>
            <a:endParaRPr lang="en-US" sz="2400" dirty="0">
              <a:solidFill>
                <a:srgbClr val="32302A"/>
              </a:solidFill>
            </a:endParaRPr>
          </a:p>
          <a:p>
            <a:pPr marL="0" indent="0">
              <a:buNone/>
            </a:pPr>
            <a:r>
              <a:rPr lang="en-US" sz="2400" dirty="0">
                <a:solidFill>
                  <a:srgbClr val="32302A"/>
                </a:solidFill>
              </a:rPr>
              <a:t>	</a:t>
            </a:r>
            <a:r>
              <a:rPr lang="en-US" sz="2400" dirty="0" smtClean="0">
                <a:solidFill>
                  <a:srgbClr val="32302A"/>
                </a:solidFill>
              </a:rPr>
              <a:t>c) </a:t>
            </a:r>
            <a:r>
              <a:rPr lang="en-US" sz="2400" dirty="0">
                <a:solidFill>
                  <a:srgbClr val="32302A"/>
                </a:solidFill>
              </a:rPr>
              <a:t>	Calculate the employment / population ratio</a:t>
            </a:r>
          </a:p>
        </p:txBody>
      </p:sp>
      <p:sp>
        <p:nvSpPr>
          <p:cNvPr id="6" name="Rectangle 21"/>
          <p:cNvSpPr>
            <a:spLocks noChangeArrowheads="1"/>
          </p:cNvSpPr>
          <p:nvPr/>
        </p:nvSpPr>
        <p:spPr bwMode="auto">
          <a:xfrm>
            <a:off x="942815" y="2053526"/>
            <a:ext cx="4752814" cy="1728061"/>
          </a:xfrm>
          <a:prstGeom prst="rect">
            <a:avLst/>
          </a:prstGeom>
          <a:noFill/>
          <a:ln w="19050">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4260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Three Types </a:t>
            </a:r>
            <a:br>
              <a:rPr lang="en-US" dirty="0"/>
            </a:br>
            <a:r>
              <a:rPr lang="en-US" dirty="0"/>
              <a:t>of Unemployment</a:t>
            </a:r>
          </a:p>
        </p:txBody>
      </p:sp>
    </p:spTree>
    <p:extLst>
      <p:ext uri="{BB962C8B-B14F-4D97-AF65-F5344CB8AC3E}">
        <p14:creationId xmlns:p14="http://schemas.microsoft.com/office/powerpoint/2010/main" val="1473484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57580"/>
            <a:ext cx="8932985" cy="433952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643645"/>
            <a:ext cx="9003326" cy="3610274"/>
          </a:xfrm>
        </p:spPr>
        <p:txBody>
          <a:bodyPr/>
          <a:lstStyle/>
          <a:p>
            <a:pPr>
              <a:lnSpc>
                <a:spcPct val="90000"/>
              </a:lnSpc>
            </a:pPr>
            <a:r>
              <a:rPr lang="en-US" sz="2400" b="1" i="1" dirty="0">
                <a:solidFill>
                  <a:srgbClr val="32302A"/>
                </a:solidFill>
                <a:ea typeface="ＭＳ Ｐゴシック" pitchFamily="-107" charset="-128"/>
                <a:cs typeface="ＭＳ Ｐゴシック" pitchFamily="-107" charset="-128"/>
              </a:rPr>
              <a:t>Frictional Unemployment</a:t>
            </a:r>
            <a:r>
              <a:rPr lang="en-US" sz="2400" dirty="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Caused by </a:t>
            </a:r>
            <a:r>
              <a:rPr lang="en-US" sz="2400" i="1" dirty="0">
                <a:solidFill>
                  <a:srgbClr val="32302A"/>
                </a:solidFill>
                <a:ea typeface="ＭＳ Ｐゴシック" pitchFamily="-107" charset="-128"/>
                <a:cs typeface="ＭＳ Ｐゴシック" pitchFamily="-107" charset="-128"/>
              </a:rPr>
              <a:t>imperfect information</a:t>
            </a:r>
            <a:r>
              <a:rPr lang="en-US" sz="2400" dirty="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Occurs because:</a:t>
            </a:r>
          </a:p>
          <a:p>
            <a:pPr lvl="2">
              <a:lnSpc>
                <a:spcPct val="90000"/>
              </a:lnSpc>
            </a:pPr>
            <a:r>
              <a:rPr lang="en-US" sz="2400" dirty="0">
                <a:solidFill>
                  <a:srgbClr val="32302A"/>
                </a:solidFill>
                <a:ea typeface="ＭＳ Ｐゴシック" pitchFamily="-107" charset="-128"/>
                <a:cs typeface="ＭＳ Ｐゴシック" pitchFamily="-107" charset="-128"/>
              </a:rPr>
              <a:t>employers are not aware of all available workers and their qualifications, and,</a:t>
            </a:r>
          </a:p>
          <a:p>
            <a:pPr lvl="2">
              <a:lnSpc>
                <a:spcPct val="90000"/>
              </a:lnSpc>
            </a:pPr>
            <a:r>
              <a:rPr lang="en-US" sz="2400" dirty="0">
                <a:solidFill>
                  <a:srgbClr val="32302A"/>
                </a:solidFill>
                <a:ea typeface="ＭＳ Ｐゴシック" pitchFamily="-107" charset="-128"/>
                <a:cs typeface="ＭＳ Ｐゴシック" pitchFamily="-107" charset="-128"/>
              </a:rPr>
              <a:t>available workers are not fully aware of all the jobs being offered by employers</a:t>
            </a:r>
            <a:r>
              <a:rPr lang="en-US" sz="2400" dirty="0" smtClean="0">
                <a:solidFill>
                  <a:srgbClr val="32302A"/>
                </a:solidFill>
                <a:ea typeface="ＭＳ Ｐゴシック" pitchFamily="-107" charset="-128"/>
                <a:cs typeface="ＭＳ Ｐゴシック" pitchFamily="-107" charset="-128"/>
              </a:rPr>
              <a:t>.</a:t>
            </a:r>
            <a:endParaRPr lang="en-US" sz="2400" dirty="0">
              <a:solidFill>
                <a:srgbClr val="32302A"/>
              </a:solidFill>
              <a:ea typeface="ＭＳ Ｐゴシック" pitchFamily="-107" charset="-128"/>
              <a:cs typeface="ＭＳ Ｐゴシック" pitchFamily="-107" charset="-128"/>
            </a:endParaRPr>
          </a:p>
        </p:txBody>
      </p:sp>
      <p:sp>
        <p:nvSpPr>
          <p:cNvPr id="6" name="Title 1"/>
          <p:cNvSpPr>
            <a:spLocks noGrp="1"/>
          </p:cNvSpPr>
          <p:nvPr>
            <p:ph type="title"/>
          </p:nvPr>
        </p:nvSpPr>
        <p:spPr>
          <a:xfrm>
            <a:off x="119569" y="488197"/>
            <a:ext cx="8904855" cy="883404"/>
          </a:xfrm>
        </p:spPr>
        <p:txBody>
          <a:bodyPr/>
          <a:lstStyle/>
          <a:p>
            <a:r>
              <a:rPr lang="en-US" dirty="0"/>
              <a:t>Three Types of Unemployment</a:t>
            </a: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29"/>
            <a:ext cx="8932985" cy="433177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628146"/>
            <a:ext cx="9003326" cy="3788505"/>
          </a:xfrm>
        </p:spPr>
        <p:txBody>
          <a:bodyPr/>
          <a:lstStyle/>
          <a:p>
            <a:pPr>
              <a:lnSpc>
                <a:spcPct val="90000"/>
              </a:lnSpc>
            </a:pPr>
            <a:r>
              <a:rPr lang="en-US" sz="2400" b="1" i="1" dirty="0">
                <a:solidFill>
                  <a:srgbClr val="32302A"/>
                </a:solidFill>
                <a:ea typeface="ＭＳ Ｐゴシック" pitchFamily="-107" charset="-128"/>
                <a:cs typeface="ＭＳ Ｐゴシック" pitchFamily="-107" charset="-128"/>
              </a:rPr>
              <a:t>Structural Unemployment</a:t>
            </a:r>
            <a:r>
              <a:rPr lang="en-US" sz="2400" dirty="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Reflects an imperfect match of employee skills to skill requirements of the available jobs.</a:t>
            </a:r>
          </a:p>
          <a:p>
            <a:pPr lvl="1">
              <a:lnSpc>
                <a:spcPct val="90000"/>
              </a:lnSpc>
            </a:pPr>
            <a:r>
              <a:rPr lang="en-US" sz="2400" dirty="0">
                <a:solidFill>
                  <a:srgbClr val="32302A"/>
                </a:solidFill>
                <a:ea typeface="ＭＳ Ｐゴシック" pitchFamily="-107" charset="-128"/>
                <a:cs typeface="ＭＳ Ｐゴシック" pitchFamily="-107" charset="-128"/>
              </a:rPr>
              <a:t>Also reflects structural and demographic characteristics of the labor market.</a:t>
            </a:r>
            <a:endParaRPr lang="en-US" sz="2400" b="1" i="1" dirty="0" smtClean="0">
              <a:solidFill>
                <a:srgbClr val="32302A"/>
              </a:solidFill>
              <a:ea typeface="ＭＳ Ｐゴシック" pitchFamily="-107" charset="-128"/>
              <a:cs typeface="ＭＳ Ｐゴシック" pitchFamily="-107" charset="-128"/>
            </a:endParaRPr>
          </a:p>
          <a:p>
            <a:pPr>
              <a:lnSpc>
                <a:spcPct val="90000"/>
              </a:lnSpc>
            </a:pPr>
            <a:r>
              <a:rPr lang="en-US" sz="2400" b="1" i="1" dirty="0" smtClean="0">
                <a:solidFill>
                  <a:srgbClr val="32302A"/>
                </a:solidFill>
                <a:ea typeface="ＭＳ Ｐゴシック" pitchFamily="-107" charset="-128"/>
                <a:cs typeface="ＭＳ Ｐゴシック" pitchFamily="-107" charset="-128"/>
              </a:rPr>
              <a:t>Cyclical </a:t>
            </a:r>
            <a:r>
              <a:rPr lang="en-US" sz="2400" b="1" i="1" dirty="0">
                <a:solidFill>
                  <a:srgbClr val="32302A"/>
                </a:solidFill>
                <a:ea typeface="ＭＳ Ｐゴシック" pitchFamily="-107" charset="-128"/>
                <a:cs typeface="ＭＳ Ｐゴシック" pitchFamily="-107" charset="-128"/>
              </a:rPr>
              <a:t>Unemployment</a:t>
            </a:r>
            <a:r>
              <a:rPr lang="en-US" sz="2400" dirty="0">
                <a:solidFill>
                  <a:srgbClr val="32302A"/>
                </a:solidFill>
                <a:ea typeface="ＭＳ Ｐゴシック" pitchFamily="-107" charset="-128"/>
                <a:cs typeface="ＭＳ Ｐゴシック" pitchFamily="-107" charset="-128"/>
              </a:rPr>
              <a:t>:</a:t>
            </a:r>
          </a:p>
          <a:p>
            <a:pPr lvl="1">
              <a:lnSpc>
                <a:spcPct val="90000"/>
              </a:lnSpc>
            </a:pPr>
            <a:r>
              <a:rPr lang="en-US" sz="2200" dirty="0">
                <a:solidFill>
                  <a:srgbClr val="32302A"/>
                </a:solidFill>
                <a:ea typeface="ＭＳ Ｐゴシック" pitchFamily="-107" charset="-128"/>
                <a:cs typeface="ＭＳ Ｐゴシック" pitchFamily="-107" charset="-128"/>
              </a:rPr>
              <a:t>Reflects business cycle conditions</a:t>
            </a:r>
          </a:p>
          <a:p>
            <a:pPr lvl="1">
              <a:lnSpc>
                <a:spcPct val="90000"/>
              </a:lnSpc>
            </a:pPr>
            <a:r>
              <a:rPr lang="en-US" sz="2200" dirty="0">
                <a:solidFill>
                  <a:srgbClr val="32302A"/>
                </a:solidFill>
                <a:ea typeface="ＭＳ Ｐゴシック" pitchFamily="-107" charset="-128"/>
                <a:cs typeface="ＭＳ Ｐゴシック" pitchFamily="-107" charset="-128"/>
              </a:rPr>
              <a:t>When there is a general downturn in business activity, cyclical unemployment increases.</a:t>
            </a:r>
          </a:p>
        </p:txBody>
      </p:sp>
      <p:sp>
        <p:nvSpPr>
          <p:cNvPr id="6" name="Title 1"/>
          <p:cNvSpPr>
            <a:spLocks noGrp="1"/>
          </p:cNvSpPr>
          <p:nvPr>
            <p:ph type="title"/>
          </p:nvPr>
        </p:nvSpPr>
        <p:spPr>
          <a:xfrm>
            <a:off x="119569" y="488197"/>
            <a:ext cx="8904855" cy="883404"/>
          </a:xfrm>
        </p:spPr>
        <p:txBody>
          <a:bodyPr/>
          <a:lstStyle/>
          <a:p>
            <a:r>
              <a:rPr lang="en-US" dirty="0"/>
              <a:t>Three Types of Unemployment</a:t>
            </a:r>
          </a:p>
        </p:txBody>
      </p:sp>
    </p:spTree>
    <p:extLst>
      <p:ext uri="{BB962C8B-B14F-4D97-AF65-F5344CB8AC3E}">
        <p14:creationId xmlns:p14="http://schemas.microsoft.com/office/powerpoint/2010/main" val="79298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Employment Fluctuations: </a:t>
            </a:r>
            <a:br>
              <a:rPr lang="en-US" dirty="0"/>
            </a:br>
            <a:r>
              <a:rPr lang="en-US" dirty="0"/>
              <a:t>The Historical Record</a:t>
            </a:r>
          </a:p>
        </p:txBody>
      </p:sp>
    </p:spTree>
    <p:extLst>
      <p:ext uri="{BB962C8B-B14F-4D97-AF65-F5344CB8AC3E}">
        <p14:creationId xmlns:p14="http://schemas.microsoft.com/office/powerpoint/2010/main" val="3983930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92571"/>
            <a:ext cx="8904855" cy="657667"/>
          </a:xfrm>
        </p:spPr>
        <p:txBody>
          <a:bodyPr/>
          <a:lstStyle/>
          <a:p>
            <a:r>
              <a:rPr lang="en-US" sz="3400" dirty="0"/>
              <a:t>Unemployment and Output Are</a:t>
            </a:r>
            <a:br>
              <a:rPr lang="en-US" sz="3400" dirty="0"/>
            </a:br>
            <a:r>
              <a:rPr lang="en-US" sz="3400" dirty="0"/>
              <a:t>Linked Over the Business Cycle</a:t>
            </a:r>
          </a:p>
        </p:txBody>
      </p:sp>
      <p:sp>
        <p:nvSpPr>
          <p:cNvPr id="61" name="Text Box 10"/>
          <p:cNvSpPr txBox="1">
            <a:spLocks noChangeArrowheads="1"/>
          </p:cNvSpPr>
          <p:nvPr/>
        </p:nvSpPr>
        <p:spPr bwMode="auto">
          <a:xfrm>
            <a:off x="73112" y="1260288"/>
            <a:ext cx="4023966" cy="470898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unemployment rate from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1960-2011 is illustrated here.</a:t>
            </a:r>
          </a:p>
          <a:p>
            <a:pPr marL="115888" indent="-115888">
              <a:lnSpc>
                <a:spcPct val="90000"/>
              </a:lnSpc>
              <a:spcBef>
                <a:spcPct val="50000"/>
              </a:spcBef>
              <a:buFontTx/>
              <a:buChar char="•"/>
            </a:pPr>
            <a:r>
              <a:rPr lang="en-US" sz="2000" dirty="0">
                <a:latin typeface="Times New Roman" pitchFamily="18" charset="0"/>
                <a:cs typeface="Times New Roman" pitchFamily="18" charset="0"/>
              </a:rPr>
              <a:t>As expected, unemployment rose rapidly during each of the eight recessions (the shaded years indicate periods of recession).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dirty="0">
                <a:latin typeface="Times New Roman" pitchFamily="18" charset="0"/>
                <a:cs typeface="Times New Roman" pitchFamily="18" charset="0"/>
              </a:rPr>
              <a:t>In contrast, </a:t>
            </a: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each recession ended, the unemployment rate began to decline as the economy moved into an expansionary phase of the business cycle.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Note </a:t>
            </a:r>
            <a:r>
              <a:rPr lang="en-US" sz="2000" dirty="0">
                <a:latin typeface="Times New Roman" pitchFamily="18" charset="0"/>
                <a:cs typeface="Times New Roman" pitchFamily="18" charset="0"/>
              </a:rPr>
              <a:t>that the actual rate of unemployment was greater than the natural rate during and immediately following each recession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75" name="Text Box 56"/>
          <p:cNvSpPr txBox="1">
            <a:spLocks noChangeArrowheads="1"/>
          </p:cNvSpPr>
          <p:nvPr/>
        </p:nvSpPr>
        <p:spPr bwMode="auto">
          <a:xfrm>
            <a:off x="4895850" y="1727501"/>
            <a:ext cx="3523112" cy="289310"/>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80000"/>
              </a:lnSpc>
            </a:pPr>
            <a:r>
              <a:rPr kumimoji="0" lang="en-US" sz="1600" b="1" i="1" dirty="0" smtClean="0">
                <a:solidFill>
                  <a:srgbClr val="000000"/>
                </a:solidFill>
                <a:latin typeface="Times New Roman" pitchFamily="18" charset="0"/>
                <a:cs typeface="Times New Roman" pitchFamily="18" charset="0"/>
              </a:rPr>
              <a:t>Unemployment Rate (U.S) 1960 - 2011</a:t>
            </a:r>
            <a:endParaRPr lang="en-US" sz="1100" i="1" dirty="0">
              <a:solidFill>
                <a:schemeClr val="tx1"/>
              </a:solidFill>
              <a:latin typeface="Times New Roman" pitchFamily="18" charset="0"/>
              <a:cs typeface="Times New Roman" pitchFamily="18" charset="0"/>
            </a:endParaRPr>
          </a:p>
        </p:txBody>
      </p:sp>
      <p:sp>
        <p:nvSpPr>
          <p:cNvPr id="132" name="Rectangle 11"/>
          <p:cNvSpPr>
            <a:spLocks noChangeArrowheads="1"/>
          </p:cNvSpPr>
          <p:nvPr/>
        </p:nvSpPr>
        <p:spPr bwMode="auto">
          <a:xfrm>
            <a:off x="4243716" y="5511634"/>
            <a:ext cx="4281941" cy="338554"/>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1000" dirty="0" smtClean="0">
                <a:latin typeface="Times New Roman" pitchFamily="18" charset="0"/>
                <a:cs typeface="Times New Roman" pitchFamily="18" charset="0"/>
              </a:rPr>
              <a:t>Source :  </a:t>
            </a:r>
            <a:r>
              <a:rPr lang="en-US" sz="1000" b="0" i="1" dirty="0" smtClean="0">
                <a:latin typeface="Times New Roman" pitchFamily="18" charset="0"/>
                <a:cs typeface="Times New Roman" pitchFamily="18" charset="0"/>
              </a:rPr>
              <a:t>http://www.bls.gov</a:t>
            </a:r>
            <a:r>
              <a:rPr lang="en-US" sz="1000" i="1" dirty="0" smtClean="0">
                <a:latin typeface="Times New Roman" pitchFamily="18" charset="0"/>
                <a:cs typeface="Times New Roman" pitchFamily="18" charset="0"/>
              </a:rPr>
              <a:t>/ and,</a:t>
            </a:r>
            <a:br>
              <a:rPr lang="en-US" sz="1000" i="1" dirty="0" smtClean="0">
                <a:latin typeface="Times New Roman" pitchFamily="18" charset="0"/>
                <a:cs typeface="Times New Roman" pitchFamily="18" charset="0"/>
              </a:rPr>
            </a:br>
            <a:r>
              <a:rPr lang="en-US" sz="1000" i="1" dirty="0" smtClean="0">
                <a:latin typeface="Times New Roman" pitchFamily="18" charset="0"/>
                <a:cs typeface="Times New Roman" pitchFamily="18" charset="0"/>
              </a:rPr>
              <a:t>               Robert J. Gordon, Macroeconomics (Boston:  Addison-Wesley, 2011). </a:t>
            </a:r>
            <a:endParaRPr lang="en-US" sz="1000" b="0" i="1" dirty="0">
              <a:latin typeface="Times New Roman" pitchFamily="18" charset="0"/>
              <a:cs typeface="Times New Roman" pitchFamily="18" charset="0"/>
            </a:endParaRPr>
          </a:p>
        </p:txBody>
      </p:sp>
      <p:cxnSp>
        <p:nvCxnSpPr>
          <p:cNvPr id="118" name="Straight Connector 117"/>
          <p:cNvCxnSpPr/>
          <p:nvPr/>
        </p:nvCxnSpPr>
        <p:spPr>
          <a:xfrm>
            <a:off x="4491990" y="4843678"/>
            <a:ext cx="4347210" cy="0"/>
          </a:xfrm>
          <a:prstGeom prst="line">
            <a:avLst/>
          </a:prstGeom>
          <a:ln w="1905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4491990" y="2333549"/>
            <a:ext cx="0" cy="2513089"/>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0" name="Rectangle 119"/>
          <p:cNvSpPr/>
          <p:nvPr/>
        </p:nvSpPr>
        <p:spPr>
          <a:xfrm>
            <a:off x="4602480" y="2355755"/>
            <a:ext cx="45719"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a:xfrm>
            <a:off x="5407552" y="2355755"/>
            <a:ext cx="6400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5746642" y="2355755"/>
            <a:ext cx="91440"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6250088" y="2355755"/>
            <a:ext cx="45719"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a:xfrm>
            <a:off x="6392394" y="2355755"/>
            <a:ext cx="85176"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a:xfrm>
            <a:off x="7150581" y="2355755"/>
            <a:ext cx="45720"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a:xfrm>
            <a:off x="8054510" y="2355755"/>
            <a:ext cx="6400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8646968" y="2355755"/>
            <a:ext cx="16076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278"/>
          <p:cNvSpPr>
            <a:spLocks noChangeArrowheads="1"/>
          </p:cNvSpPr>
          <p:nvPr/>
        </p:nvSpPr>
        <p:spPr bwMode="auto">
          <a:xfrm>
            <a:off x="443293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1960</a:t>
            </a:r>
            <a:endParaRPr lang="en-US" sz="1600" b="0" i="1" dirty="0">
              <a:solidFill>
                <a:schemeClr val="tx1"/>
              </a:solidFill>
              <a:latin typeface="Times New Roman" pitchFamily="18" charset="0"/>
              <a:cs typeface="Times New Roman" pitchFamily="18" charset="0"/>
            </a:endParaRPr>
          </a:p>
        </p:txBody>
      </p:sp>
      <p:sp>
        <p:nvSpPr>
          <p:cNvPr id="135" name="Rectangle 278"/>
          <p:cNvSpPr>
            <a:spLocks noChangeArrowheads="1"/>
          </p:cNvSpPr>
          <p:nvPr/>
        </p:nvSpPr>
        <p:spPr bwMode="auto">
          <a:xfrm>
            <a:off x="4857746"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1965</a:t>
            </a:r>
            <a:endParaRPr lang="en-US" sz="1600" b="0" i="1" dirty="0">
              <a:solidFill>
                <a:schemeClr val="tx1"/>
              </a:solidFill>
              <a:latin typeface="Times New Roman" pitchFamily="18" charset="0"/>
              <a:cs typeface="Times New Roman" pitchFamily="18" charset="0"/>
            </a:endParaRPr>
          </a:p>
        </p:txBody>
      </p:sp>
      <p:sp>
        <p:nvSpPr>
          <p:cNvPr id="136" name="Rectangle 278"/>
          <p:cNvSpPr>
            <a:spLocks noChangeArrowheads="1"/>
          </p:cNvSpPr>
          <p:nvPr/>
        </p:nvSpPr>
        <p:spPr bwMode="auto">
          <a:xfrm>
            <a:off x="527945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1970</a:t>
            </a:r>
            <a:endParaRPr lang="en-US" sz="1600" b="0" i="1" dirty="0">
              <a:solidFill>
                <a:schemeClr val="tx1"/>
              </a:solidFill>
              <a:latin typeface="Times New Roman" pitchFamily="18" charset="0"/>
              <a:cs typeface="Times New Roman" pitchFamily="18" charset="0"/>
            </a:endParaRPr>
          </a:p>
        </p:txBody>
      </p:sp>
      <p:sp>
        <p:nvSpPr>
          <p:cNvPr id="137" name="Rectangle 278"/>
          <p:cNvSpPr>
            <a:spLocks noChangeArrowheads="1"/>
          </p:cNvSpPr>
          <p:nvPr/>
        </p:nvSpPr>
        <p:spPr bwMode="auto">
          <a:xfrm>
            <a:off x="5716195"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1975</a:t>
            </a:r>
            <a:endParaRPr lang="en-US" sz="1600" b="0" i="1" dirty="0">
              <a:solidFill>
                <a:schemeClr val="tx1"/>
              </a:solidFill>
              <a:latin typeface="Times New Roman" pitchFamily="18" charset="0"/>
              <a:cs typeface="Times New Roman" pitchFamily="18" charset="0"/>
            </a:endParaRPr>
          </a:p>
        </p:txBody>
      </p:sp>
      <p:sp>
        <p:nvSpPr>
          <p:cNvPr id="138" name="Rectangle 278"/>
          <p:cNvSpPr>
            <a:spLocks noChangeArrowheads="1"/>
          </p:cNvSpPr>
          <p:nvPr/>
        </p:nvSpPr>
        <p:spPr bwMode="auto">
          <a:xfrm>
            <a:off x="6132559"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1980</a:t>
            </a:r>
            <a:endParaRPr lang="en-US" sz="1600" b="0" i="1" dirty="0">
              <a:solidFill>
                <a:schemeClr val="tx1"/>
              </a:solidFill>
              <a:latin typeface="Times New Roman" pitchFamily="18" charset="0"/>
              <a:cs typeface="Times New Roman" pitchFamily="18" charset="0"/>
            </a:endParaRPr>
          </a:p>
        </p:txBody>
      </p:sp>
      <p:sp>
        <p:nvSpPr>
          <p:cNvPr id="139" name="Rectangle 278"/>
          <p:cNvSpPr>
            <a:spLocks noChangeArrowheads="1"/>
          </p:cNvSpPr>
          <p:nvPr/>
        </p:nvSpPr>
        <p:spPr bwMode="auto">
          <a:xfrm>
            <a:off x="6566393"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1985</a:t>
            </a:r>
            <a:endParaRPr lang="en-US" sz="1600" b="0" i="1" dirty="0">
              <a:solidFill>
                <a:schemeClr val="tx1"/>
              </a:solidFill>
              <a:latin typeface="Times New Roman" pitchFamily="18" charset="0"/>
              <a:cs typeface="Times New Roman" pitchFamily="18" charset="0"/>
            </a:endParaRPr>
          </a:p>
        </p:txBody>
      </p:sp>
      <p:sp>
        <p:nvSpPr>
          <p:cNvPr id="140" name="Rectangle 278"/>
          <p:cNvSpPr>
            <a:spLocks noChangeArrowheads="1"/>
          </p:cNvSpPr>
          <p:nvPr/>
        </p:nvSpPr>
        <p:spPr bwMode="auto">
          <a:xfrm>
            <a:off x="699286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1990</a:t>
            </a:r>
            <a:endParaRPr lang="en-US" sz="1600" b="0" i="1" dirty="0">
              <a:solidFill>
                <a:schemeClr val="tx1"/>
              </a:solidFill>
              <a:latin typeface="Times New Roman" pitchFamily="18" charset="0"/>
              <a:cs typeface="Times New Roman" pitchFamily="18" charset="0"/>
            </a:endParaRPr>
          </a:p>
        </p:txBody>
      </p:sp>
      <p:sp>
        <p:nvSpPr>
          <p:cNvPr id="141" name="Rectangle 278"/>
          <p:cNvSpPr>
            <a:spLocks noChangeArrowheads="1"/>
          </p:cNvSpPr>
          <p:nvPr/>
        </p:nvSpPr>
        <p:spPr bwMode="auto">
          <a:xfrm>
            <a:off x="741507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1995</a:t>
            </a:r>
            <a:endParaRPr lang="en-US" sz="1600" b="0" i="1" dirty="0">
              <a:solidFill>
                <a:schemeClr val="tx1"/>
              </a:solidFill>
              <a:latin typeface="Times New Roman" pitchFamily="18" charset="0"/>
              <a:cs typeface="Times New Roman" pitchFamily="18" charset="0"/>
            </a:endParaRPr>
          </a:p>
        </p:txBody>
      </p:sp>
      <p:sp>
        <p:nvSpPr>
          <p:cNvPr id="142" name="Rectangle 278"/>
          <p:cNvSpPr>
            <a:spLocks noChangeArrowheads="1"/>
          </p:cNvSpPr>
          <p:nvPr/>
        </p:nvSpPr>
        <p:spPr bwMode="auto">
          <a:xfrm>
            <a:off x="7842831"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2000</a:t>
            </a:r>
            <a:endParaRPr lang="en-US" sz="1600" b="0" i="1" dirty="0">
              <a:solidFill>
                <a:schemeClr val="tx1"/>
              </a:solidFill>
              <a:latin typeface="Times New Roman" pitchFamily="18" charset="0"/>
              <a:cs typeface="Times New Roman" pitchFamily="18" charset="0"/>
            </a:endParaRPr>
          </a:p>
        </p:txBody>
      </p:sp>
      <p:sp>
        <p:nvSpPr>
          <p:cNvPr id="143" name="Rectangle 278"/>
          <p:cNvSpPr>
            <a:spLocks noChangeArrowheads="1"/>
          </p:cNvSpPr>
          <p:nvPr/>
        </p:nvSpPr>
        <p:spPr bwMode="auto">
          <a:xfrm>
            <a:off x="8279547"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2005</a:t>
            </a:r>
            <a:endParaRPr lang="en-US" sz="1600" b="0" i="1" dirty="0">
              <a:solidFill>
                <a:schemeClr val="tx1"/>
              </a:solidFill>
              <a:latin typeface="Times New Roman" pitchFamily="18" charset="0"/>
              <a:cs typeface="Times New Roman" pitchFamily="18" charset="0"/>
            </a:endParaRPr>
          </a:p>
        </p:txBody>
      </p:sp>
      <p:sp>
        <p:nvSpPr>
          <p:cNvPr id="144" name="Rectangle 278"/>
          <p:cNvSpPr>
            <a:spLocks noChangeArrowheads="1"/>
          </p:cNvSpPr>
          <p:nvPr/>
        </p:nvSpPr>
        <p:spPr bwMode="auto">
          <a:xfrm>
            <a:off x="8706425"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2011</a:t>
            </a:r>
            <a:endParaRPr lang="en-US" sz="1600" b="0" i="1" dirty="0">
              <a:solidFill>
                <a:schemeClr val="tx1"/>
              </a:solidFill>
              <a:latin typeface="Times New Roman" pitchFamily="18" charset="0"/>
              <a:cs typeface="Times New Roman" pitchFamily="18" charset="0"/>
            </a:endParaRPr>
          </a:p>
        </p:txBody>
      </p:sp>
      <p:sp>
        <p:nvSpPr>
          <p:cNvPr id="145" name="Rectangle 278"/>
          <p:cNvSpPr>
            <a:spLocks noChangeArrowheads="1"/>
          </p:cNvSpPr>
          <p:nvPr/>
        </p:nvSpPr>
        <p:spPr bwMode="auto">
          <a:xfrm>
            <a:off x="4267311" y="4735695"/>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0%</a:t>
            </a:r>
            <a:endParaRPr lang="en-US" sz="1600" b="0" dirty="0">
              <a:solidFill>
                <a:schemeClr val="tx1"/>
              </a:solidFill>
              <a:latin typeface="Times New Roman" pitchFamily="18" charset="0"/>
              <a:cs typeface="Times New Roman" pitchFamily="18" charset="0"/>
            </a:endParaRPr>
          </a:p>
        </p:txBody>
      </p:sp>
      <p:sp>
        <p:nvSpPr>
          <p:cNvPr id="146" name="Rectangle 278"/>
          <p:cNvSpPr>
            <a:spLocks noChangeArrowheads="1"/>
          </p:cNvSpPr>
          <p:nvPr/>
        </p:nvSpPr>
        <p:spPr bwMode="auto">
          <a:xfrm>
            <a:off x="4267666" y="4337134"/>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2%</a:t>
            </a:r>
            <a:endParaRPr lang="en-US" sz="1600" b="0" dirty="0">
              <a:solidFill>
                <a:schemeClr val="tx1"/>
              </a:solidFill>
              <a:latin typeface="Times New Roman" pitchFamily="18" charset="0"/>
              <a:cs typeface="Times New Roman" pitchFamily="18" charset="0"/>
            </a:endParaRPr>
          </a:p>
        </p:txBody>
      </p:sp>
      <p:sp>
        <p:nvSpPr>
          <p:cNvPr id="147" name="Rectangle 278"/>
          <p:cNvSpPr>
            <a:spLocks noChangeArrowheads="1"/>
          </p:cNvSpPr>
          <p:nvPr/>
        </p:nvSpPr>
        <p:spPr bwMode="auto">
          <a:xfrm>
            <a:off x="4273751" y="3936314"/>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dirty="0">
                <a:solidFill>
                  <a:srgbClr val="000000"/>
                </a:solidFill>
                <a:latin typeface="Times New Roman" pitchFamily="18" charset="0"/>
                <a:cs typeface="Times New Roman" pitchFamily="18" charset="0"/>
              </a:rPr>
              <a:t>4</a:t>
            </a:r>
            <a:r>
              <a:rPr lang="en-US" sz="1050" b="0" dirty="0" smtClean="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148" name="Rectangle 278"/>
          <p:cNvSpPr>
            <a:spLocks noChangeArrowheads="1"/>
          </p:cNvSpPr>
          <p:nvPr/>
        </p:nvSpPr>
        <p:spPr bwMode="auto">
          <a:xfrm>
            <a:off x="4274106" y="3519132"/>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6%</a:t>
            </a:r>
            <a:endParaRPr lang="en-US" sz="1600" b="0" dirty="0">
              <a:solidFill>
                <a:schemeClr val="tx1"/>
              </a:solidFill>
              <a:latin typeface="Times New Roman" pitchFamily="18" charset="0"/>
              <a:cs typeface="Times New Roman" pitchFamily="18" charset="0"/>
            </a:endParaRPr>
          </a:p>
        </p:txBody>
      </p:sp>
      <p:sp>
        <p:nvSpPr>
          <p:cNvPr id="149" name="Rectangle 278"/>
          <p:cNvSpPr>
            <a:spLocks noChangeArrowheads="1"/>
          </p:cNvSpPr>
          <p:nvPr/>
        </p:nvSpPr>
        <p:spPr bwMode="auto">
          <a:xfrm>
            <a:off x="4271527" y="3104679"/>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8%</a:t>
            </a:r>
            <a:endParaRPr lang="en-US" sz="1600" b="0" dirty="0">
              <a:solidFill>
                <a:schemeClr val="tx1"/>
              </a:solidFill>
              <a:latin typeface="Times New Roman" pitchFamily="18" charset="0"/>
              <a:cs typeface="Times New Roman" pitchFamily="18" charset="0"/>
            </a:endParaRPr>
          </a:p>
        </p:txBody>
      </p:sp>
      <p:sp>
        <p:nvSpPr>
          <p:cNvPr id="150" name="Rectangle 278"/>
          <p:cNvSpPr>
            <a:spLocks noChangeArrowheads="1"/>
          </p:cNvSpPr>
          <p:nvPr/>
        </p:nvSpPr>
        <p:spPr bwMode="auto">
          <a:xfrm>
            <a:off x="4204556" y="2698471"/>
            <a:ext cx="246862"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10%</a:t>
            </a:r>
            <a:endParaRPr lang="en-US" sz="1600" b="0" dirty="0">
              <a:solidFill>
                <a:schemeClr val="tx1"/>
              </a:solidFill>
              <a:latin typeface="Times New Roman" pitchFamily="18" charset="0"/>
              <a:cs typeface="Times New Roman" pitchFamily="18" charset="0"/>
            </a:endParaRPr>
          </a:p>
        </p:txBody>
      </p:sp>
      <p:sp>
        <p:nvSpPr>
          <p:cNvPr id="151" name="Rectangle 278"/>
          <p:cNvSpPr>
            <a:spLocks noChangeArrowheads="1"/>
          </p:cNvSpPr>
          <p:nvPr/>
        </p:nvSpPr>
        <p:spPr bwMode="auto">
          <a:xfrm>
            <a:off x="4204540" y="2293676"/>
            <a:ext cx="246862"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12%</a:t>
            </a:r>
            <a:endParaRPr lang="en-US" sz="1600" b="0" dirty="0">
              <a:solidFill>
                <a:schemeClr val="tx1"/>
              </a:solidFill>
              <a:latin typeface="Times New Roman" pitchFamily="18" charset="0"/>
              <a:cs typeface="Times New Roman" pitchFamily="18" charset="0"/>
            </a:endParaRPr>
          </a:p>
        </p:txBody>
      </p:sp>
      <p:cxnSp>
        <p:nvCxnSpPr>
          <p:cNvPr id="152" name="Straight Connector 151"/>
          <p:cNvCxnSpPr/>
          <p:nvPr/>
        </p:nvCxnSpPr>
        <p:spPr>
          <a:xfrm>
            <a:off x="4491990" y="4426046"/>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a:off x="4492217" y="4027154"/>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496104" y="3611702"/>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4496331" y="3198178"/>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4494683" y="2791041"/>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a:off x="4494900" y="2386076"/>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58" name="Freeform 157"/>
          <p:cNvSpPr/>
          <p:nvPr/>
        </p:nvSpPr>
        <p:spPr>
          <a:xfrm>
            <a:off x="4572000" y="2633472"/>
            <a:ext cx="4345229" cy="1532534"/>
          </a:xfrm>
          <a:custGeom>
            <a:avLst/>
            <a:gdLst>
              <a:gd name="connsiteX0" fmla="*/ 0 w 4345229"/>
              <a:gd name="connsiteY0" fmla="*/ 1163117 h 1532534"/>
              <a:gd name="connsiteX1" fmla="*/ 36576 w 4345229"/>
              <a:gd name="connsiteY1" fmla="*/ 1126541 h 1532534"/>
              <a:gd name="connsiteX2" fmla="*/ 62179 w 4345229"/>
              <a:gd name="connsiteY2" fmla="*/ 1009498 h 1532534"/>
              <a:gd name="connsiteX3" fmla="*/ 73152 w 4345229"/>
              <a:gd name="connsiteY3" fmla="*/ 819302 h 1532534"/>
              <a:gd name="connsiteX4" fmla="*/ 117043 w 4345229"/>
              <a:gd name="connsiteY4" fmla="*/ 768096 h 1532534"/>
              <a:gd name="connsiteX5" fmla="*/ 131674 w 4345229"/>
              <a:gd name="connsiteY5" fmla="*/ 837590 h 1532534"/>
              <a:gd name="connsiteX6" fmla="*/ 168250 w 4345229"/>
              <a:gd name="connsiteY6" fmla="*/ 1053389 h 1532534"/>
              <a:gd name="connsiteX7" fmla="*/ 190195 w 4345229"/>
              <a:gd name="connsiteY7" fmla="*/ 1089965 h 1532534"/>
              <a:gd name="connsiteX8" fmla="*/ 212141 w 4345229"/>
              <a:gd name="connsiteY8" fmla="*/ 1068019 h 1532534"/>
              <a:gd name="connsiteX9" fmla="*/ 234086 w 4345229"/>
              <a:gd name="connsiteY9" fmla="*/ 1089965 h 1532534"/>
              <a:gd name="connsiteX10" fmla="*/ 259690 w 4345229"/>
              <a:gd name="connsiteY10" fmla="*/ 1031443 h 1532534"/>
              <a:gd name="connsiteX11" fmla="*/ 292608 w 4345229"/>
              <a:gd name="connsiteY11" fmla="*/ 1100938 h 1532534"/>
              <a:gd name="connsiteX12" fmla="*/ 329184 w 4345229"/>
              <a:gd name="connsiteY12" fmla="*/ 1075334 h 1532534"/>
              <a:gd name="connsiteX13" fmla="*/ 384048 w 4345229"/>
              <a:gd name="connsiteY13" fmla="*/ 1199693 h 1532534"/>
              <a:gd name="connsiteX14" fmla="*/ 427939 w 4345229"/>
              <a:gd name="connsiteY14" fmla="*/ 1207008 h 1532534"/>
              <a:gd name="connsiteX15" fmla="*/ 508406 w 4345229"/>
              <a:gd name="connsiteY15" fmla="*/ 1448410 h 1532534"/>
              <a:gd name="connsiteX16" fmla="*/ 534010 w 4345229"/>
              <a:gd name="connsiteY16" fmla="*/ 1437437 h 1532534"/>
              <a:gd name="connsiteX17" fmla="*/ 574243 w 4345229"/>
              <a:gd name="connsiteY17" fmla="*/ 1463040 h 1532534"/>
              <a:gd name="connsiteX18" fmla="*/ 588874 w 4345229"/>
              <a:gd name="connsiteY18" fmla="*/ 1433779 h 1532534"/>
              <a:gd name="connsiteX19" fmla="*/ 632765 w 4345229"/>
              <a:gd name="connsiteY19" fmla="*/ 1437437 h 1532534"/>
              <a:gd name="connsiteX20" fmla="*/ 662026 w 4345229"/>
              <a:gd name="connsiteY20" fmla="*/ 1415491 h 1532534"/>
              <a:gd name="connsiteX21" fmla="*/ 698602 w 4345229"/>
              <a:gd name="connsiteY21" fmla="*/ 1499616 h 1532534"/>
              <a:gd name="connsiteX22" fmla="*/ 720547 w 4345229"/>
              <a:gd name="connsiteY22" fmla="*/ 1481328 h 1532534"/>
              <a:gd name="connsiteX23" fmla="*/ 753466 w 4345229"/>
              <a:gd name="connsiteY23" fmla="*/ 1532534 h 1532534"/>
              <a:gd name="connsiteX24" fmla="*/ 771754 w 4345229"/>
              <a:gd name="connsiteY24" fmla="*/ 1521562 h 1532534"/>
              <a:gd name="connsiteX25" fmla="*/ 811987 w 4345229"/>
              <a:gd name="connsiteY25" fmla="*/ 1492301 h 1532534"/>
              <a:gd name="connsiteX26" fmla="*/ 830275 w 4345229"/>
              <a:gd name="connsiteY26" fmla="*/ 1492301 h 1532534"/>
              <a:gd name="connsiteX27" fmla="*/ 896112 w 4345229"/>
              <a:gd name="connsiteY27" fmla="*/ 1159459 h 1532534"/>
              <a:gd name="connsiteX28" fmla="*/ 921715 w 4345229"/>
              <a:gd name="connsiteY28" fmla="*/ 994867 h 1532534"/>
              <a:gd name="connsiteX29" fmla="*/ 961949 w 4345229"/>
              <a:gd name="connsiteY29" fmla="*/ 991210 h 1532534"/>
              <a:gd name="connsiteX30" fmla="*/ 980237 w 4345229"/>
              <a:gd name="connsiteY30" fmla="*/ 969264 h 1532534"/>
              <a:gd name="connsiteX31" fmla="*/ 1020470 w 4345229"/>
              <a:gd name="connsiteY31" fmla="*/ 1038758 h 1532534"/>
              <a:gd name="connsiteX32" fmla="*/ 1078992 w 4345229"/>
              <a:gd name="connsiteY32" fmla="*/ 1119226 h 1532534"/>
              <a:gd name="connsiteX33" fmla="*/ 1100938 w 4345229"/>
              <a:gd name="connsiteY33" fmla="*/ 1228954 h 1532534"/>
              <a:gd name="connsiteX34" fmla="*/ 1130198 w 4345229"/>
              <a:gd name="connsiteY34" fmla="*/ 1196035 h 1532534"/>
              <a:gd name="connsiteX35" fmla="*/ 1170432 w 4345229"/>
              <a:gd name="connsiteY35" fmla="*/ 1261872 h 1532534"/>
              <a:gd name="connsiteX36" fmla="*/ 1192378 w 4345229"/>
              <a:gd name="connsiteY36" fmla="*/ 1155802 h 1532534"/>
              <a:gd name="connsiteX37" fmla="*/ 1217981 w 4345229"/>
              <a:gd name="connsiteY37" fmla="*/ 1148486 h 1532534"/>
              <a:gd name="connsiteX38" fmla="*/ 1239926 w 4345229"/>
              <a:gd name="connsiteY38" fmla="*/ 1057046 h 1532534"/>
              <a:gd name="connsiteX39" fmla="*/ 1258214 w 4345229"/>
              <a:gd name="connsiteY39" fmla="*/ 866851 h 1532534"/>
              <a:gd name="connsiteX40" fmla="*/ 1276502 w 4345229"/>
              <a:gd name="connsiteY40" fmla="*/ 493776 h 1532534"/>
              <a:gd name="connsiteX41" fmla="*/ 1302106 w 4345229"/>
              <a:gd name="connsiteY41" fmla="*/ 373075 h 1532534"/>
              <a:gd name="connsiteX42" fmla="*/ 1324051 w 4345229"/>
              <a:gd name="connsiteY42" fmla="*/ 479146 h 1532534"/>
              <a:gd name="connsiteX43" fmla="*/ 1342339 w 4345229"/>
              <a:gd name="connsiteY43" fmla="*/ 519379 h 1532534"/>
              <a:gd name="connsiteX44" fmla="*/ 1356970 w 4345229"/>
              <a:gd name="connsiteY44" fmla="*/ 632765 h 1532534"/>
              <a:gd name="connsiteX45" fmla="*/ 1386230 w 4345229"/>
              <a:gd name="connsiteY45" fmla="*/ 665683 h 1532534"/>
              <a:gd name="connsiteX46" fmla="*/ 1404518 w 4345229"/>
              <a:gd name="connsiteY46" fmla="*/ 625450 h 1532534"/>
              <a:gd name="connsiteX47" fmla="*/ 1426464 w 4345229"/>
              <a:gd name="connsiteY47" fmla="*/ 618134 h 1532534"/>
              <a:gd name="connsiteX48" fmla="*/ 1459382 w 4345229"/>
              <a:gd name="connsiteY48" fmla="*/ 735178 h 1532534"/>
              <a:gd name="connsiteX49" fmla="*/ 1506931 w 4345229"/>
              <a:gd name="connsiteY49" fmla="*/ 841248 h 1532534"/>
              <a:gd name="connsiteX50" fmla="*/ 1547165 w 4345229"/>
              <a:gd name="connsiteY50" fmla="*/ 1002182 h 1532534"/>
              <a:gd name="connsiteX51" fmla="*/ 1587398 w 4345229"/>
              <a:gd name="connsiteY51" fmla="*/ 965606 h 1532534"/>
              <a:gd name="connsiteX52" fmla="*/ 1591056 w 4345229"/>
              <a:gd name="connsiteY52" fmla="*/ 1020470 h 1532534"/>
              <a:gd name="connsiteX53" fmla="*/ 1616659 w 4345229"/>
              <a:gd name="connsiteY53" fmla="*/ 998525 h 1532534"/>
              <a:gd name="connsiteX54" fmla="*/ 1642262 w 4345229"/>
              <a:gd name="connsiteY54" fmla="*/ 1049731 h 1532534"/>
              <a:gd name="connsiteX55" fmla="*/ 1653235 w 4345229"/>
              <a:gd name="connsiteY55" fmla="*/ 1016813 h 1532534"/>
              <a:gd name="connsiteX56" fmla="*/ 1682496 w 4345229"/>
              <a:gd name="connsiteY56" fmla="*/ 994867 h 1532534"/>
              <a:gd name="connsiteX57" fmla="*/ 1700784 w 4345229"/>
              <a:gd name="connsiteY57" fmla="*/ 943661 h 1532534"/>
              <a:gd name="connsiteX58" fmla="*/ 1708099 w 4345229"/>
              <a:gd name="connsiteY58" fmla="*/ 888797 h 1532534"/>
              <a:gd name="connsiteX59" fmla="*/ 1715414 w 4345229"/>
              <a:gd name="connsiteY59" fmla="*/ 720547 h 1532534"/>
              <a:gd name="connsiteX60" fmla="*/ 1748333 w 4345229"/>
              <a:gd name="connsiteY60" fmla="*/ 625450 h 1532534"/>
              <a:gd name="connsiteX61" fmla="*/ 1770278 w 4345229"/>
              <a:gd name="connsiteY61" fmla="*/ 709574 h 1532534"/>
              <a:gd name="connsiteX62" fmla="*/ 1788566 w 4345229"/>
              <a:gd name="connsiteY62" fmla="*/ 680314 h 1532534"/>
              <a:gd name="connsiteX63" fmla="*/ 1814170 w 4345229"/>
              <a:gd name="connsiteY63" fmla="*/ 702259 h 1532534"/>
              <a:gd name="connsiteX64" fmla="*/ 1825142 w 4345229"/>
              <a:gd name="connsiteY64" fmla="*/ 683971 h 1532534"/>
              <a:gd name="connsiteX65" fmla="*/ 1847088 w 4345229"/>
              <a:gd name="connsiteY65" fmla="*/ 515722 h 1532534"/>
              <a:gd name="connsiteX66" fmla="*/ 1920240 w 4345229"/>
              <a:gd name="connsiteY66" fmla="*/ 106070 h 1532534"/>
              <a:gd name="connsiteX67" fmla="*/ 1942186 w 4345229"/>
              <a:gd name="connsiteY67" fmla="*/ 0 h 1532534"/>
              <a:gd name="connsiteX68" fmla="*/ 1964131 w 4345229"/>
              <a:gd name="connsiteY68" fmla="*/ 106070 h 1532534"/>
              <a:gd name="connsiteX69" fmla="*/ 1986077 w 4345229"/>
              <a:gd name="connsiteY69" fmla="*/ 138989 h 1532534"/>
              <a:gd name="connsiteX70" fmla="*/ 2040941 w 4345229"/>
              <a:gd name="connsiteY70" fmla="*/ 603504 h 1532534"/>
              <a:gd name="connsiteX71" fmla="*/ 2066544 w 4345229"/>
              <a:gd name="connsiteY71" fmla="*/ 705917 h 1532534"/>
              <a:gd name="connsiteX72" fmla="*/ 2081174 w 4345229"/>
              <a:gd name="connsiteY72" fmla="*/ 683971 h 1532534"/>
              <a:gd name="connsiteX73" fmla="*/ 2125066 w 4345229"/>
              <a:gd name="connsiteY73" fmla="*/ 731520 h 1532534"/>
              <a:gd name="connsiteX74" fmla="*/ 2154326 w 4345229"/>
              <a:gd name="connsiteY74" fmla="*/ 698602 h 1532534"/>
              <a:gd name="connsiteX75" fmla="*/ 2190902 w 4345229"/>
              <a:gd name="connsiteY75" fmla="*/ 782726 h 1532534"/>
              <a:gd name="connsiteX76" fmla="*/ 2201875 w 4345229"/>
              <a:gd name="connsiteY76" fmla="*/ 786384 h 1532534"/>
              <a:gd name="connsiteX77" fmla="*/ 2242109 w 4345229"/>
              <a:gd name="connsiteY77" fmla="*/ 735178 h 1532534"/>
              <a:gd name="connsiteX78" fmla="*/ 2267712 w 4345229"/>
              <a:gd name="connsiteY78" fmla="*/ 808330 h 1532534"/>
              <a:gd name="connsiteX79" fmla="*/ 2282342 w 4345229"/>
              <a:gd name="connsiteY79" fmla="*/ 833933 h 1532534"/>
              <a:gd name="connsiteX80" fmla="*/ 2300630 w 4345229"/>
              <a:gd name="connsiteY80" fmla="*/ 907085 h 1532534"/>
              <a:gd name="connsiteX81" fmla="*/ 2318918 w 4345229"/>
              <a:gd name="connsiteY81" fmla="*/ 943661 h 1532534"/>
              <a:gd name="connsiteX82" fmla="*/ 2340864 w 4345229"/>
              <a:gd name="connsiteY82" fmla="*/ 991210 h 1532534"/>
              <a:gd name="connsiteX83" fmla="*/ 2362810 w 4345229"/>
              <a:gd name="connsiteY83" fmla="*/ 1038758 h 1532534"/>
              <a:gd name="connsiteX84" fmla="*/ 2392070 w 4345229"/>
              <a:gd name="connsiteY84" fmla="*/ 1068019 h 1532534"/>
              <a:gd name="connsiteX85" fmla="*/ 2395728 w 4345229"/>
              <a:gd name="connsiteY85" fmla="*/ 1100938 h 1532534"/>
              <a:gd name="connsiteX86" fmla="*/ 2421331 w 4345229"/>
              <a:gd name="connsiteY86" fmla="*/ 1089965 h 1532534"/>
              <a:gd name="connsiteX87" fmla="*/ 2461565 w 4345229"/>
              <a:gd name="connsiteY87" fmla="*/ 1166774 h 1532534"/>
              <a:gd name="connsiteX88" fmla="*/ 2490826 w 4345229"/>
              <a:gd name="connsiteY88" fmla="*/ 1137514 h 1532534"/>
              <a:gd name="connsiteX89" fmla="*/ 2490826 w 4345229"/>
              <a:gd name="connsiteY89" fmla="*/ 1137514 h 1532534"/>
              <a:gd name="connsiteX90" fmla="*/ 2531059 w 4345229"/>
              <a:gd name="connsiteY90" fmla="*/ 1111910 h 1532534"/>
              <a:gd name="connsiteX91" fmla="*/ 2571293 w 4345229"/>
              <a:gd name="connsiteY91" fmla="*/ 1137514 h 1532534"/>
              <a:gd name="connsiteX92" fmla="*/ 2651760 w 4345229"/>
              <a:gd name="connsiteY92" fmla="*/ 819302 h 1532534"/>
              <a:gd name="connsiteX93" fmla="*/ 2681021 w 4345229"/>
              <a:gd name="connsiteY93" fmla="*/ 797357 h 1532534"/>
              <a:gd name="connsiteX94" fmla="*/ 2724912 w 4345229"/>
              <a:gd name="connsiteY94" fmla="*/ 687629 h 1532534"/>
              <a:gd name="connsiteX95" fmla="*/ 2743200 w 4345229"/>
              <a:gd name="connsiteY95" fmla="*/ 647395 h 1532534"/>
              <a:gd name="connsiteX96" fmla="*/ 2768803 w 4345229"/>
              <a:gd name="connsiteY96" fmla="*/ 632765 h 1532534"/>
              <a:gd name="connsiteX97" fmla="*/ 2783434 w 4345229"/>
              <a:gd name="connsiteY97" fmla="*/ 720547 h 1532534"/>
              <a:gd name="connsiteX98" fmla="*/ 2801722 w 4345229"/>
              <a:gd name="connsiteY98" fmla="*/ 764438 h 1532534"/>
              <a:gd name="connsiteX99" fmla="*/ 2830982 w 4345229"/>
              <a:gd name="connsiteY99" fmla="*/ 753466 h 1532534"/>
              <a:gd name="connsiteX100" fmla="*/ 2838298 w 4345229"/>
              <a:gd name="connsiteY100" fmla="*/ 804672 h 1532534"/>
              <a:gd name="connsiteX101" fmla="*/ 2882189 w 4345229"/>
              <a:gd name="connsiteY101" fmla="*/ 852221 h 1532534"/>
              <a:gd name="connsiteX102" fmla="*/ 2900477 w 4345229"/>
              <a:gd name="connsiteY102" fmla="*/ 936346 h 1532534"/>
              <a:gd name="connsiteX103" fmla="*/ 2929738 w 4345229"/>
              <a:gd name="connsiteY103" fmla="*/ 969264 h 1532534"/>
              <a:gd name="connsiteX104" fmla="*/ 2944368 w 4345229"/>
              <a:gd name="connsiteY104" fmla="*/ 1031443 h 1532534"/>
              <a:gd name="connsiteX105" fmla="*/ 2973629 w 4345229"/>
              <a:gd name="connsiteY105" fmla="*/ 1089965 h 1532534"/>
              <a:gd name="connsiteX106" fmla="*/ 2995574 w 4345229"/>
              <a:gd name="connsiteY106" fmla="*/ 1060704 h 1532534"/>
              <a:gd name="connsiteX107" fmla="*/ 3021178 w 4345229"/>
              <a:gd name="connsiteY107" fmla="*/ 1049731 h 1532534"/>
              <a:gd name="connsiteX108" fmla="*/ 3046781 w 4345229"/>
              <a:gd name="connsiteY108" fmla="*/ 1082650 h 1532534"/>
              <a:gd name="connsiteX109" fmla="*/ 3072384 w 4345229"/>
              <a:gd name="connsiteY109" fmla="*/ 1078992 h 1532534"/>
              <a:gd name="connsiteX110" fmla="*/ 3097987 w 4345229"/>
              <a:gd name="connsiteY110" fmla="*/ 1155802 h 1532534"/>
              <a:gd name="connsiteX111" fmla="*/ 3130906 w 4345229"/>
              <a:gd name="connsiteY111" fmla="*/ 1108253 h 1532534"/>
              <a:gd name="connsiteX112" fmla="*/ 3156509 w 4345229"/>
              <a:gd name="connsiteY112" fmla="*/ 1177747 h 1532534"/>
              <a:gd name="connsiteX113" fmla="*/ 3193085 w 4345229"/>
              <a:gd name="connsiteY113" fmla="*/ 1239926 h 1532534"/>
              <a:gd name="connsiteX114" fmla="*/ 3218688 w 4345229"/>
              <a:gd name="connsiteY114" fmla="*/ 1269187 h 1532534"/>
              <a:gd name="connsiteX115" fmla="*/ 3258922 w 4345229"/>
              <a:gd name="connsiteY115" fmla="*/ 1324051 h 1532534"/>
              <a:gd name="connsiteX116" fmla="*/ 3284525 w 4345229"/>
              <a:gd name="connsiteY116" fmla="*/ 1291133 h 1532534"/>
              <a:gd name="connsiteX117" fmla="*/ 3310128 w 4345229"/>
              <a:gd name="connsiteY117" fmla="*/ 1342339 h 1532534"/>
              <a:gd name="connsiteX118" fmla="*/ 3354019 w 4345229"/>
              <a:gd name="connsiteY118" fmla="*/ 1342339 h 1532534"/>
              <a:gd name="connsiteX119" fmla="*/ 3375965 w 4345229"/>
              <a:gd name="connsiteY119" fmla="*/ 1393546 h 1532534"/>
              <a:gd name="connsiteX120" fmla="*/ 3397910 w 4345229"/>
              <a:gd name="connsiteY120" fmla="*/ 1386230 h 1532534"/>
              <a:gd name="connsiteX121" fmla="*/ 3412541 w 4345229"/>
              <a:gd name="connsiteY121" fmla="*/ 1415491 h 1532534"/>
              <a:gd name="connsiteX122" fmla="*/ 3449117 w 4345229"/>
              <a:gd name="connsiteY122" fmla="*/ 1397203 h 1532534"/>
              <a:gd name="connsiteX123" fmla="*/ 3463747 w 4345229"/>
              <a:gd name="connsiteY123" fmla="*/ 1426464 h 1532534"/>
              <a:gd name="connsiteX124" fmla="*/ 3474720 w 4345229"/>
              <a:gd name="connsiteY124" fmla="*/ 1353312 h 1532534"/>
              <a:gd name="connsiteX125" fmla="*/ 3507638 w 4345229"/>
              <a:gd name="connsiteY125" fmla="*/ 1324051 h 1532534"/>
              <a:gd name="connsiteX126" fmla="*/ 3525926 w 4345229"/>
              <a:gd name="connsiteY126" fmla="*/ 1232611 h 1532534"/>
              <a:gd name="connsiteX127" fmla="*/ 3544214 w 4345229"/>
              <a:gd name="connsiteY127" fmla="*/ 1100938 h 1532534"/>
              <a:gd name="connsiteX128" fmla="*/ 3595421 w 4345229"/>
              <a:gd name="connsiteY128" fmla="*/ 1005840 h 1532534"/>
              <a:gd name="connsiteX129" fmla="*/ 3617366 w 4345229"/>
              <a:gd name="connsiteY129" fmla="*/ 1038758 h 1532534"/>
              <a:gd name="connsiteX130" fmla="*/ 3631997 w 4345229"/>
              <a:gd name="connsiteY130" fmla="*/ 1009498 h 1532534"/>
              <a:gd name="connsiteX131" fmla="*/ 3664915 w 4345229"/>
              <a:gd name="connsiteY131" fmla="*/ 1016813 h 1532534"/>
              <a:gd name="connsiteX132" fmla="*/ 3690518 w 4345229"/>
              <a:gd name="connsiteY132" fmla="*/ 943661 h 1532534"/>
              <a:gd name="connsiteX133" fmla="*/ 3716122 w 4345229"/>
              <a:gd name="connsiteY133" fmla="*/ 1020470 h 1532534"/>
              <a:gd name="connsiteX134" fmla="*/ 3785616 w 4345229"/>
              <a:gd name="connsiteY134" fmla="*/ 1104595 h 1532534"/>
              <a:gd name="connsiteX135" fmla="*/ 3800246 w 4345229"/>
              <a:gd name="connsiteY135" fmla="*/ 1086307 h 1532534"/>
              <a:gd name="connsiteX136" fmla="*/ 3851453 w 4345229"/>
              <a:gd name="connsiteY136" fmla="*/ 1166774 h 1532534"/>
              <a:gd name="connsiteX137" fmla="*/ 3869741 w 4345229"/>
              <a:gd name="connsiteY137" fmla="*/ 1207008 h 1532534"/>
              <a:gd name="connsiteX138" fmla="*/ 3895344 w 4345229"/>
              <a:gd name="connsiteY138" fmla="*/ 1192378 h 1532534"/>
              <a:gd name="connsiteX139" fmla="*/ 3913632 w 4345229"/>
              <a:gd name="connsiteY139" fmla="*/ 1261872 h 1532534"/>
              <a:gd name="connsiteX140" fmla="*/ 3957523 w 4345229"/>
              <a:gd name="connsiteY140" fmla="*/ 1265530 h 1532534"/>
              <a:gd name="connsiteX141" fmla="*/ 3979469 w 4345229"/>
              <a:gd name="connsiteY141" fmla="*/ 1331366 h 1532534"/>
              <a:gd name="connsiteX142" fmla="*/ 3997757 w 4345229"/>
              <a:gd name="connsiteY142" fmla="*/ 1287475 h 1532534"/>
              <a:gd name="connsiteX143" fmla="*/ 4008730 w 4345229"/>
              <a:gd name="connsiteY143" fmla="*/ 1313078 h 1532534"/>
              <a:gd name="connsiteX144" fmla="*/ 4034333 w 4345229"/>
              <a:gd name="connsiteY144" fmla="*/ 1258214 h 1532534"/>
              <a:gd name="connsiteX145" fmla="*/ 4078224 w 4345229"/>
              <a:gd name="connsiteY145" fmla="*/ 1203350 h 1532534"/>
              <a:gd name="connsiteX146" fmla="*/ 4103827 w 4345229"/>
              <a:gd name="connsiteY146" fmla="*/ 1141171 h 1532534"/>
              <a:gd name="connsiteX147" fmla="*/ 4107485 w 4345229"/>
              <a:gd name="connsiteY147" fmla="*/ 1024128 h 1532534"/>
              <a:gd name="connsiteX148" fmla="*/ 4118458 w 4345229"/>
              <a:gd name="connsiteY148" fmla="*/ 921715 h 1532534"/>
              <a:gd name="connsiteX149" fmla="*/ 4151376 w 4345229"/>
              <a:gd name="connsiteY149" fmla="*/ 782726 h 1532534"/>
              <a:gd name="connsiteX150" fmla="*/ 4155034 w 4345229"/>
              <a:gd name="connsiteY150" fmla="*/ 621792 h 1532534"/>
              <a:gd name="connsiteX151" fmla="*/ 4169664 w 4345229"/>
              <a:gd name="connsiteY151" fmla="*/ 427939 h 1532534"/>
              <a:gd name="connsiteX152" fmla="*/ 4184294 w 4345229"/>
              <a:gd name="connsiteY152" fmla="*/ 307238 h 1532534"/>
              <a:gd name="connsiteX153" fmla="*/ 4209898 w 4345229"/>
              <a:gd name="connsiteY153" fmla="*/ 223114 h 1532534"/>
              <a:gd name="connsiteX154" fmla="*/ 4228186 w 4345229"/>
              <a:gd name="connsiteY154" fmla="*/ 157277 h 1532534"/>
              <a:gd name="connsiteX155" fmla="*/ 4250131 w 4345229"/>
              <a:gd name="connsiteY155" fmla="*/ 212141 h 1532534"/>
              <a:gd name="connsiteX156" fmla="*/ 4297680 w 4345229"/>
              <a:gd name="connsiteY156" fmla="*/ 263347 h 1532534"/>
              <a:gd name="connsiteX157" fmla="*/ 4315968 w 4345229"/>
              <a:gd name="connsiteY157" fmla="*/ 226771 h 1532534"/>
              <a:gd name="connsiteX158" fmla="*/ 4337914 w 4345229"/>
              <a:gd name="connsiteY158" fmla="*/ 380390 h 1532534"/>
              <a:gd name="connsiteX159" fmla="*/ 4337914 w 4345229"/>
              <a:gd name="connsiteY159" fmla="*/ 384048 h 1532534"/>
              <a:gd name="connsiteX160" fmla="*/ 4345229 w 4345229"/>
              <a:gd name="connsiteY160" fmla="*/ 384048 h 153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4345229" h="1532534">
                <a:moveTo>
                  <a:pt x="0" y="1163117"/>
                </a:moveTo>
                <a:lnTo>
                  <a:pt x="36576" y="1126541"/>
                </a:lnTo>
                <a:lnTo>
                  <a:pt x="62179" y="1009498"/>
                </a:lnTo>
                <a:lnTo>
                  <a:pt x="73152" y="819302"/>
                </a:lnTo>
                <a:lnTo>
                  <a:pt x="117043" y="768096"/>
                </a:lnTo>
                <a:lnTo>
                  <a:pt x="131674" y="837590"/>
                </a:lnTo>
                <a:lnTo>
                  <a:pt x="168250" y="1053389"/>
                </a:lnTo>
                <a:lnTo>
                  <a:pt x="190195" y="1089965"/>
                </a:lnTo>
                <a:lnTo>
                  <a:pt x="212141" y="1068019"/>
                </a:lnTo>
                <a:lnTo>
                  <a:pt x="234086" y="1089965"/>
                </a:lnTo>
                <a:lnTo>
                  <a:pt x="259690" y="1031443"/>
                </a:lnTo>
                <a:lnTo>
                  <a:pt x="292608" y="1100938"/>
                </a:lnTo>
                <a:lnTo>
                  <a:pt x="329184" y="1075334"/>
                </a:lnTo>
                <a:lnTo>
                  <a:pt x="384048" y="1199693"/>
                </a:lnTo>
                <a:lnTo>
                  <a:pt x="427939" y="1207008"/>
                </a:lnTo>
                <a:lnTo>
                  <a:pt x="508406" y="1448410"/>
                </a:lnTo>
                <a:lnTo>
                  <a:pt x="534010" y="1437437"/>
                </a:lnTo>
                <a:lnTo>
                  <a:pt x="574243" y="1463040"/>
                </a:lnTo>
                <a:lnTo>
                  <a:pt x="588874" y="1433779"/>
                </a:lnTo>
                <a:lnTo>
                  <a:pt x="632765" y="1437437"/>
                </a:lnTo>
                <a:lnTo>
                  <a:pt x="662026" y="1415491"/>
                </a:lnTo>
                <a:lnTo>
                  <a:pt x="698602" y="1499616"/>
                </a:lnTo>
                <a:lnTo>
                  <a:pt x="720547" y="1481328"/>
                </a:lnTo>
                <a:lnTo>
                  <a:pt x="753466" y="1532534"/>
                </a:lnTo>
                <a:lnTo>
                  <a:pt x="771754" y="1521562"/>
                </a:lnTo>
                <a:lnTo>
                  <a:pt x="811987" y="1492301"/>
                </a:lnTo>
                <a:lnTo>
                  <a:pt x="830275" y="1492301"/>
                </a:lnTo>
                <a:lnTo>
                  <a:pt x="896112" y="1159459"/>
                </a:lnTo>
                <a:lnTo>
                  <a:pt x="921715" y="994867"/>
                </a:lnTo>
                <a:lnTo>
                  <a:pt x="961949" y="991210"/>
                </a:lnTo>
                <a:lnTo>
                  <a:pt x="980237" y="969264"/>
                </a:lnTo>
                <a:lnTo>
                  <a:pt x="1020470" y="1038758"/>
                </a:lnTo>
                <a:lnTo>
                  <a:pt x="1078992" y="1119226"/>
                </a:lnTo>
                <a:lnTo>
                  <a:pt x="1100938" y="1228954"/>
                </a:lnTo>
                <a:lnTo>
                  <a:pt x="1130198" y="1196035"/>
                </a:lnTo>
                <a:lnTo>
                  <a:pt x="1170432" y="1261872"/>
                </a:lnTo>
                <a:lnTo>
                  <a:pt x="1192378" y="1155802"/>
                </a:lnTo>
                <a:lnTo>
                  <a:pt x="1217981" y="1148486"/>
                </a:lnTo>
                <a:lnTo>
                  <a:pt x="1239926" y="1057046"/>
                </a:lnTo>
                <a:lnTo>
                  <a:pt x="1258214" y="866851"/>
                </a:lnTo>
                <a:lnTo>
                  <a:pt x="1276502" y="493776"/>
                </a:lnTo>
                <a:lnTo>
                  <a:pt x="1302106" y="373075"/>
                </a:lnTo>
                <a:lnTo>
                  <a:pt x="1324051" y="479146"/>
                </a:lnTo>
                <a:lnTo>
                  <a:pt x="1342339" y="519379"/>
                </a:lnTo>
                <a:lnTo>
                  <a:pt x="1356970" y="632765"/>
                </a:lnTo>
                <a:lnTo>
                  <a:pt x="1386230" y="665683"/>
                </a:lnTo>
                <a:lnTo>
                  <a:pt x="1404518" y="625450"/>
                </a:lnTo>
                <a:lnTo>
                  <a:pt x="1426464" y="618134"/>
                </a:lnTo>
                <a:lnTo>
                  <a:pt x="1459382" y="735178"/>
                </a:lnTo>
                <a:lnTo>
                  <a:pt x="1506931" y="841248"/>
                </a:lnTo>
                <a:lnTo>
                  <a:pt x="1547165" y="1002182"/>
                </a:lnTo>
                <a:lnTo>
                  <a:pt x="1587398" y="965606"/>
                </a:lnTo>
                <a:lnTo>
                  <a:pt x="1591056" y="1020470"/>
                </a:lnTo>
                <a:lnTo>
                  <a:pt x="1616659" y="998525"/>
                </a:lnTo>
                <a:lnTo>
                  <a:pt x="1642262" y="1049731"/>
                </a:lnTo>
                <a:lnTo>
                  <a:pt x="1653235" y="1016813"/>
                </a:lnTo>
                <a:lnTo>
                  <a:pt x="1682496" y="994867"/>
                </a:lnTo>
                <a:lnTo>
                  <a:pt x="1700784" y="943661"/>
                </a:lnTo>
                <a:lnTo>
                  <a:pt x="1708099" y="888797"/>
                </a:lnTo>
                <a:lnTo>
                  <a:pt x="1715414" y="720547"/>
                </a:lnTo>
                <a:lnTo>
                  <a:pt x="1748333" y="625450"/>
                </a:lnTo>
                <a:lnTo>
                  <a:pt x="1770278" y="709574"/>
                </a:lnTo>
                <a:lnTo>
                  <a:pt x="1788566" y="680314"/>
                </a:lnTo>
                <a:lnTo>
                  <a:pt x="1814170" y="702259"/>
                </a:lnTo>
                <a:lnTo>
                  <a:pt x="1825142" y="683971"/>
                </a:lnTo>
                <a:lnTo>
                  <a:pt x="1847088" y="515722"/>
                </a:lnTo>
                <a:lnTo>
                  <a:pt x="1920240" y="106070"/>
                </a:lnTo>
                <a:lnTo>
                  <a:pt x="1942186" y="0"/>
                </a:lnTo>
                <a:lnTo>
                  <a:pt x="1964131" y="106070"/>
                </a:lnTo>
                <a:lnTo>
                  <a:pt x="1986077" y="138989"/>
                </a:lnTo>
                <a:lnTo>
                  <a:pt x="2040941" y="603504"/>
                </a:lnTo>
                <a:lnTo>
                  <a:pt x="2066544" y="705917"/>
                </a:lnTo>
                <a:lnTo>
                  <a:pt x="2081174" y="683971"/>
                </a:lnTo>
                <a:lnTo>
                  <a:pt x="2125066" y="731520"/>
                </a:lnTo>
                <a:lnTo>
                  <a:pt x="2154326" y="698602"/>
                </a:lnTo>
                <a:lnTo>
                  <a:pt x="2190902" y="782726"/>
                </a:lnTo>
                <a:lnTo>
                  <a:pt x="2201875" y="786384"/>
                </a:lnTo>
                <a:lnTo>
                  <a:pt x="2242109" y="735178"/>
                </a:lnTo>
                <a:lnTo>
                  <a:pt x="2267712" y="808330"/>
                </a:lnTo>
                <a:lnTo>
                  <a:pt x="2282342" y="833933"/>
                </a:lnTo>
                <a:lnTo>
                  <a:pt x="2300630" y="907085"/>
                </a:lnTo>
                <a:lnTo>
                  <a:pt x="2318918" y="943661"/>
                </a:lnTo>
                <a:lnTo>
                  <a:pt x="2340864" y="991210"/>
                </a:lnTo>
                <a:lnTo>
                  <a:pt x="2362810" y="1038758"/>
                </a:lnTo>
                <a:lnTo>
                  <a:pt x="2392070" y="1068019"/>
                </a:lnTo>
                <a:lnTo>
                  <a:pt x="2395728" y="1100938"/>
                </a:lnTo>
                <a:lnTo>
                  <a:pt x="2421331" y="1089965"/>
                </a:lnTo>
                <a:lnTo>
                  <a:pt x="2461565" y="1166774"/>
                </a:lnTo>
                <a:lnTo>
                  <a:pt x="2490826" y="1137514"/>
                </a:lnTo>
                <a:lnTo>
                  <a:pt x="2490826" y="1137514"/>
                </a:lnTo>
                <a:lnTo>
                  <a:pt x="2531059" y="1111910"/>
                </a:lnTo>
                <a:lnTo>
                  <a:pt x="2571293" y="1137514"/>
                </a:lnTo>
                <a:lnTo>
                  <a:pt x="2651760" y="819302"/>
                </a:lnTo>
                <a:lnTo>
                  <a:pt x="2681021" y="797357"/>
                </a:lnTo>
                <a:lnTo>
                  <a:pt x="2724912" y="687629"/>
                </a:lnTo>
                <a:lnTo>
                  <a:pt x="2743200" y="647395"/>
                </a:lnTo>
                <a:lnTo>
                  <a:pt x="2768803" y="632765"/>
                </a:lnTo>
                <a:lnTo>
                  <a:pt x="2783434" y="720547"/>
                </a:lnTo>
                <a:lnTo>
                  <a:pt x="2801722" y="764438"/>
                </a:lnTo>
                <a:lnTo>
                  <a:pt x="2830982" y="753466"/>
                </a:lnTo>
                <a:lnTo>
                  <a:pt x="2838298" y="804672"/>
                </a:lnTo>
                <a:lnTo>
                  <a:pt x="2882189" y="852221"/>
                </a:lnTo>
                <a:lnTo>
                  <a:pt x="2900477" y="936346"/>
                </a:lnTo>
                <a:lnTo>
                  <a:pt x="2929738" y="969264"/>
                </a:lnTo>
                <a:lnTo>
                  <a:pt x="2944368" y="1031443"/>
                </a:lnTo>
                <a:lnTo>
                  <a:pt x="2973629" y="1089965"/>
                </a:lnTo>
                <a:lnTo>
                  <a:pt x="2995574" y="1060704"/>
                </a:lnTo>
                <a:lnTo>
                  <a:pt x="3021178" y="1049731"/>
                </a:lnTo>
                <a:lnTo>
                  <a:pt x="3046781" y="1082650"/>
                </a:lnTo>
                <a:lnTo>
                  <a:pt x="3072384" y="1078992"/>
                </a:lnTo>
                <a:lnTo>
                  <a:pt x="3097987" y="1155802"/>
                </a:lnTo>
                <a:lnTo>
                  <a:pt x="3130906" y="1108253"/>
                </a:lnTo>
                <a:lnTo>
                  <a:pt x="3156509" y="1177747"/>
                </a:lnTo>
                <a:lnTo>
                  <a:pt x="3193085" y="1239926"/>
                </a:lnTo>
                <a:lnTo>
                  <a:pt x="3218688" y="1269187"/>
                </a:lnTo>
                <a:lnTo>
                  <a:pt x="3258922" y="1324051"/>
                </a:lnTo>
                <a:lnTo>
                  <a:pt x="3284525" y="1291133"/>
                </a:lnTo>
                <a:lnTo>
                  <a:pt x="3310128" y="1342339"/>
                </a:lnTo>
                <a:lnTo>
                  <a:pt x="3354019" y="1342339"/>
                </a:lnTo>
                <a:lnTo>
                  <a:pt x="3375965" y="1393546"/>
                </a:lnTo>
                <a:lnTo>
                  <a:pt x="3397910" y="1386230"/>
                </a:lnTo>
                <a:lnTo>
                  <a:pt x="3412541" y="1415491"/>
                </a:lnTo>
                <a:lnTo>
                  <a:pt x="3449117" y="1397203"/>
                </a:lnTo>
                <a:lnTo>
                  <a:pt x="3463747" y="1426464"/>
                </a:lnTo>
                <a:lnTo>
                  <a:pt x="3474720" y="1353312"/>
                </a:lnTo>
                <a:lnTo>
                  <a:pt x="3507638" y="1324051"/>
                </a:lnTo>
                <a:lnTo>
                  <a:pt x="3525926" y="1232611"/>
                </a:lnTo>
                <a:lnTo>
                  <a:pt x="3544214" y="1100938"/>
                </a:lnTo>
                <a:lnTo>
                  <a:pt x="3595421" y="1005840"/>
                </a:lnTo>
                <a:lnTo>
                  <a:pt x="3617366" y="1038758"/>
                </a:lnTo>
                <a:lnTo>
                  <a:pt x="3631997" y="1009498"/>
                </a:lnTo>
                <a:lnTo>
                  <a:pt x="3664915" y="1016813"/>
                </a:lnTo>
                <a:lnTo>
                  <a:pt x="3690518" y="943661"/>
                </a:lnTo>
                <a:lnTo>
                  <a:pt x="3716122" y="1020470"/>
                </a:lnTo>
                <a:lnTo>
                  <a:pt x="3785616" y="1104595"/>
                </a:lnTo>
                <a:lnTo>
                  <a:pt x="3800246" y="1086307"/>
                </a:lnTo>
                <a:lnTo>
                  <a:pt x="3851453" y="1166774"/>
                </a:lnTo>
                <a:lnTo>
                  <a:pt x="3869741" y="1207008"/>
                </a:lnTo>
                <a:lnTo>
                  <a:pt x="3895344" y="1192378"/>
                </a:lnTo>
                <a:lnTo>
                  <a:pt x="3913632" y="1261872"/>
                </a:lnTo>
                <a:lnTo>
                  <a:pt x="3957523" y="1265530"/>
                </a:lnTo>
                <a:lnTo>
                  <a:pt x="3979469" y="1331366"/>
                </a:lnTo>
                <a:lnTo>
                  <a:pt x="3997757" y="1287475"/>
                </a:lnTo>
                <a:lnTo>
                  <a:pt x="4008730" y="1313078"/>
                </a:lnTo>
                <a:lnTo>
                  <a:pt x="4034333" y="1258214"/>
                </a:lnTo>
                <a:lnTo>
                  <a:pt x="4078224" y="1203350"/>
                </a:lnTo>
                <a:lnTo>
                  <a:pt x="4103827" y="1141171"/>
                </a:lnTo>
                <a:lnTo>
                  <a:pt x="4107485" y="1024128"/>
                </a:lnTo>
                <a:lnTo>
                  <a:pt x="4118458" y="921715"/>
                </a:lnTo>
                <a:lnTo>
                  <a:pt x="4151376" y="782726"/>
                </a:lnTo>
                <a:cubicBezTo>
                  <a:pt x="4152595" y="729081"/>
                  <a:pt x="4153815" y="675437"/>
                  <a:pt x="4155034" y="621792"/>
                </a:cubicBezTo>
                <a:lnTo>
                  <a:pt x="4169664" y="427939"/>
                </a:lnTo>
                <a:lnTo>
                  <a:pt x="4184294" y="307238"/>
                </a:lnTo>
                <a:lnTo>
                  <a:pt x="4209898" y="223114"/>
                </a:lnTo>
                <a:lnTo>
                  <a:pt x="4228186" y="157277"/>
                </a:lnTo>
                <a:lnTo>
                  <a:pt x="4250131" y="212141"/>
                </a:lnTo>
                <a:lnTo>
                  <a:pt x="4297680" y="263347"/>
                </a:lnTo>
                <a:lnTo>
                  <a:pt x="4315968" y="226771"/>
                </a:lnTo>
                <a:lnTo>
                  <a:pt x="4337914" y="380390"/>
                </a:lnTo>
                <a:lnTo>
                  <a:pt x="4337914" y="384048"/>
                </a:lnTo>
                <a:lnTo>
                  <a:pt x="4345229" y="384048"/>
                </a:lnTo>
              </a:path>
            </a:pathLst>
          </a:cu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Freeform 158"/>
          <p:cNvSpPr/>
          <p:nvPr/>
        </p:nvSpPr>
        <p:spPr>
          <a:xfrm>
            <a:off x="4575658" y="3507638"/>
            <a:ext cx="4334256" cy="369418"/>
          </a:xfrm>
          <a:custGeom>
            <a:avLst/>
            <a:gdLst>
              <a:gd name="connsiteX0" fmla="*/ 0 w 4334256"/>
              <a:gd name="connsiteY0" fmla="*/ 193853 h 369418"/>
              <a:gd name="connsiteX1" fmla="*/ 95097 w 4334256"/>
              <a:gd name="connsiteY1" fmla="*/ 146304 h 369418"/>
              <a:gd name="connsiteX2" fmla="*/ 142646 w 4334256"/>
              <a:gd name="connsiteY2" fmla="*/ 153620 h 369418"/>
              <a:gd name="connsiteX3" fmla="*/ 179222 w 4334256"/>
              <a:gd name="connsiteY3" fmla="*/ 113386 h 369418"/>
              <a:gd name="connsiteX4" fmla="*/ 230428 w 4334256"/>
              <a:gd name="connsiteY4" fmla="*/ 124359 h 369418"/>
              <a:gd name="connsiteX5" fmla="*/ 263347 w 4334256"/>
              <a:gd name="connsiteY5" fmla="*/ 153620 h 369418"/>
              <a:gd name="connsiteX6" fmla="*/ 321868 w 4334256"/>
              <a:gd name="connsiteY6" fmla="*/ 149962 h 369418"/>
              <a:gd name="connsiteX7" fmla="*/ 358444 w 4334256"/>
              <a:gd name="connsiteY7" fmla="*/ 168250 h 369418"/>
              <a:gd name="connsiteX8" fmla="*/ 493776 w 4334256"/>
              <a:gd name="connsiteY8" fmla="*/ 168250 h 369418"/>
              <a:gd name="connsiteX9" fmla="*/ 530352 w 4334256"/>
              <a:gd name="connsiteY9" fmla="*/ 157277 h 369418"/>
              <a:gd name="connsiteX10" fmla="*/ 581558 w 4334256"/>
              <a:gd name="connsiteY10" fmla="*/ 153620 h 369418"/>
              <a:gd name="connsiteX11" fmla="*/ 607161 w 4334256"/>
              <a:gd name="connsiteY11" fmla="*/ 131674 h 369418"/>
              <a:gd name="connsiteX12" fmla="*/ 654710 w 4334256"/>
              <a:gd name="connsiteY12" fmla="*/ 142647 h 369418"/>
              <a:gd name="connsiteX13" fmla="*/ 694944 w 4334256"/>
              <a:gd name="connsiteY13" fmla="*/ 106071 h 369418"/>
              <a:gd name="connsiteX14" fmla="*/ 815644 w 4334256"/>
              <a:gd name="connsiteY14" fmla="*/ 109728 h 369418"/>
              <a:gd name="connsiteX15" fmla="*/ 859536 w 4334256"/>
              <a:gd name="connsiteY15" fmla="*/ 135332 h 369418"/>
              <a:gd name="connsiteX16" fmla="*/ 940003 w 4334256"/>
              <a:gd name="connsiteY16" fmla="*/ 131674 h 369418"/>
              <a:gd name="connsiteX17" fmla="*/ 983894 w 4334256"/>
              <a:gd name="connsiteY17" fmla="*/ 149962 h 369418"/>
              <a:gd name="connsiteX18" fmla="*/ 1053388 w 4334256"/>
              <a:gd name="connsiteY18" fmla="*/ 164592 h 369418"/>
              <a:gd name="connsiteX19" fmla="*/ 1152144 w 4334256"/>
              <a:gd name="connsiteY19" fmla="*/ 164592 h 369418"/>
              <a:gd name="connsiteX20" fmla="*/ 1210665 w 4334256"/>
              <a:gd name="connsiteY20" fmla="*/ 135332 h 369418"/>
              <a:gd name="connsiteX21" fmla="*/ 1331366 w 4334256"/>
              <a:gd name="connsiteY21" fmla="*/ 138989 h 369418"/>
              <a:gd name="connsiteX22" fmla="*/ 1371600 w 4334256"/>
              <a:gd name="connsiteY22" fmla="*/ 120701 h 369418"/>
              <a:gd name="connsiteX23" fmla="*/ 1437436 w 4334256"/>
              <a:gd name="connsiteY23" fmla="*/ 117044 h 369418"/>
              <a:gd name="connsiteX24" fmla="*/ 1455724 w 4334256"/>
              <a:gd name="connsiteY24" fmla="*/ 102413 h 369418"/>
              <a:gd name="connsiteX25" fmla="*/ 1506931 w 4334256"/>
              <a:gd name="connsiteY25" fmla="*/ 102413 h 369418"/>
              <a:gd name="connsiteX26" fmla="*/ 1525219 w 4334256"/>
              <a:gd name="connsiteY26" fmla="*/ 87783 h 369418"/>
              <a:gd name="connsiteX27" fmla="*/ 1576425 w 4334256"/>
              <a:gd name="connsiteY27" fmla="*/ 87783 h 369418"/>
              <a:gd name="connsiteX28" fmla="*/ 1623974 w 4334256"/>
              <a:gd name="connsiteY28" fmla="*/ 62180 h 369418"/>
              <a:gd name="connsiteX29" fmla="*/ 1689811 w 4334256"/>
              <a:gd name="connsiteY29" fmla="*/ 62180 h 369418"/>
              <a:gd name="connsiteX30" fmla="*/ 1722729 w 4334256"/>
              <a:gd name="connsiteY30" fmla="*/ 40234 h 369418"/>
              <a:gd name="connsiteX31" fmla="*/ 2260396 w 4334256"/>
              <a:gd name="connsiteY31" fmla="*/ 40234 h 369418"/>
              <a:gd name="connsiteX32" fmla="*/ 2318918 w 4334256"/>
              <a:gd name="connsiteY32" fmla="*/ 0 h 369418"/>
              <a:gd name="connsiteX33" fmla="*/ 2443276 w 4334256"/>
              <a:gd name="connsiteY33" fmla="*/ 3658 h 369418"/>
              <a:gd name="connsiteX34" fmla="*/ 2472537 w 4334256"/>
              <a:gd name="connsiteY34" fmla="*/ 40234 h 369418"/>
              <a:gd name="connsiteX35" fmla="*/ 2527401 w 4334256"/>
              <a:gd name="connsiteY35" fmla="*/ 43892 h 369418"/>
              <a:gd name="connsiteX36" fmla="*/ 2567635 w 4334256"/>
              <a:gd name="connsiteY36" fmla="*/ 73152 h 369418"/>
              <a:gd name="connsiteX37" fmla="*/ 2618841 w 4334256"/>
              <a:gd name="connsiteY37" fmla="*/ 65837 h 369418"/>
              <a:gd name="connsiteX38" fmla="*/ 2640787 w 4334256"/>
              <a:gd name="connsiteY38" fmla="*/ 102413 h 369418"/>
              <a:gd name="connsiteX39" fmla="*/ 2688336 w 4334256"/>
              <a:gd name="connsiteY39" fmla="*/ 91440 h 369418"/>
              <a:gd name="connsiteX40" fmla="*/ 2721254 w 4334256"/>
              <a:gd name="connsiteY40" fmla="*/ 128016 h 369418"/>
              <a:gd name="connsiteX41" fmla="*/ 2772460 w 4334256"/>
              <a:gd name="connsiteY41" fmla="*/ 124359 h 369418"/>
              <a:gd name="connsiteX42" fmla="*/ 2823667 w 4334256"/>
              <a:gd name="connsiteY42" fmla="*/ 168250 h 369418"/>
              <a:gd name="connsiteX43" fmla="*/ 2860243 w 4334256"/>
              <a:gd name="connsiteY43" fmla="*/ 168250 h 369418"/>
              <a:gd name="connsiteX44" fmla="*/ 2882188 w 4334256"/>
              <a:gd name="connsiteY44" fmla="*/ 204826 h 369418"/>
              <a:gd name="connsiteX45" fmla="*/ 2955340 w 4334256"/>
              <a:gd name="connsiteY45" fmla="*/ 190196 h 369418"/>
              <a:gd name="connsiteX46" fmla="*/ 2977286 w 4334256"/>
              <a:gd name="connsiteY46" fmla="*/ 230429 h 369418"/>
              <a:gd name="connsiteX47" fmla="*/ 3035808 w 4334256"/>
              <a:gd name="connsiteY47" fmla="*/ 230429 h 369418"/>
              <a:gd name="connsiteX48" fmla="*/ 3072384 w 4334256"/>
              <a:gd name="connsiteY48" fmla="*/ 252375 h 369418"/>
              <a:gd name="connsiteX49" fmla="*/ 3368649 w 4334256"/>
              <a:gd name="connsiteY49" fmla="*/ 241402 h 369418"/>
              <a:gd name="connsiteX50" fmla="*/ 3405225 w 4334256"/>
              <a:gd name="connsiteY50" fmla="*/ 263348 h 369418"/>
              <a:gd name="connsiteX51" fmla="*/ 3642969 w 4334256"/>
              <a:gd name="connsiteY51" fmla="*/ 241402 h 369418"/>
              <a:gd name="connsiteX52" fmla="*/ 3668572 w 4334256"/>
              <a:gd name="connsiteY52" fmla="*/ 256032 h 369418"/>
              <a:gd name="connsiteX53" fmla="*/ 3712464 w 4334256"/>
              <a:gd name="connsiteY53" fmla="*/ 256032 h 369418"/>
              <a:gd name="connsiteX54" fmla="*/ 3767328 w 4334256"/>
              <a:gd name="connsiteY54" fmla="*/ 281636 h 369418"/>
              <a:gd name="connsiteX55" fmla="*/ 3792931 w 4334256"/>
              <a:gd name="connsiteY55" fmla="*/ 274320 h 369418"/>
              <a:gd name="connsiteX56" fmla="*/ 3833164 w 4334256"/>
              <a:gd name="connsiteY56" fmla="*/ 314554 h 369418"/>
              <a:gd name="connsiteX57" fmla="*/ 3866083 w 4334256"/>
              <a:gd name="connsiteY57" fmla="*/ 314554 h 369418"/>
              <a:gd name="connsiteX58" fmla="*/ 3909974 w 4334256"/>
              <a:gd name="connsiteY58" fmla="*/ 369418 h 369418"/>
              <a:gd name="connsiteX59" fmla="*/ 3979468 w 4334256"/>
              <a:gd name="connsiteY59" fmla="*/ 351130 h 369418"/>
              <a:gd name="connsiteX60" fmla="*/ 4334256 w 4334256"/>
              <a:gd name="connsiteY60" fmla="*/ 354788 h 369418"/>
              <a:gd name="connsiteX61" fmla="*/ 4334256 w 4334256"/>
              <a:gd name="connsiteY61" fmla="*/ 354788 h 369418"/>
              <a:gd name="connsiteX62" fmla="*/ 4334256 w 4334256"/>
              <a:gd name="connsiteY62" fmla="*/ 354788 h 36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334256" h="369418">
                <a:moveTo>
                  <a:pt x="0" y="193853"/>
                </a:moveTo>
                <a:lnTo>
                  <a:pt x="95097" y="146304"/>
                </a:lnTo>
                <a:lnTo>
                  <a:pt x="142646" y="153620"/>
                </a:lnTo>
                <a:lnTo>
                  <a:pt x="179222" y="113386"/>
                </a:lnTo>
                <a:lnTo>
                  <a:pt x="230428" y="124359"/>
                </a:lnTo>
                <a:lnTo>
                  <a:pt x="263347" y="153620"/>
                </a:lnTo>
                <a:lnTo>
                  <a:pt x="321868" y="149962"/>
                </a:lnTo>
                <a:lnTo>
                  <a:pt x="358444" y="168250"/>
                </a:lnTo>
                <a:lnTo>
                  <a:pt x="493776" y="168250"/>
                </a:lnTo>
                <a:lnTo>
                  <a:pt x="530352" y="157277"/>
                </a:lnTo>
                <a:lnTo>
                  <a:pt x="581558" y="153620"/>
                </a:lnTo>
                <a:lnTo>
                  <a:pt x="607161" y="131674"/>
                </a:lnTo>
                <a:lnTo>
                  <a:pt x="654710" y="142647"/>
                </a:lnTo>
                <a:lnTo>
                  <a:pt x="694944" y="106071"/>
                </a:lnTo>
                <a:lnTo>
                  <a:pt x="815644" y="109728"/>
                </a:lnTo>
                <a:lnTo>
                  <a:pt x="859536" y="135332"/>
                </a:lnTo>
                <a:lnTo>
                  <a:pt x="940003" y="131674"/>
                </a:lnTo>
                <a:lnTo>
                  <a:pt x="983894" y="149962"/>
                </a:lnTo>
                <a:lnTo>
                  <a:pt x="1053388" y="164592"/>
                </a:lnTo>
                <a:lnTo>
                  <a:pt x="1152144" y="164592"/>
                </a:lnTo>
                <a:lnTo>
                  <a:pt x="1210665" y="135332"/>
                </a:lnTo>
                <a:lnTo>
                  <a:pt x="1331366" y="138989"/>
                </a:lnTo>
                <a:lnTo>
                  <a:pt x="1371600" y="120701"/>
                </a:lnTo>
                <a:lnTo>
                  <a:pt x="1437436" y="117044"/>
                </a:lnTo>
                <a:lnTo>
                  <a:pt x="1455724" y="102413"/>
                </a:lnTo>
                <a:lnTo>
                  <a:pt x="1506931" y="102413"/>
                </a:lnTo>
                <a:lnTo>
                  <a:pt x="1525219" y="87783"/>
                </a:lnTo>
                <a:lnTo>
                  <a:pt x="1576425" y="87783"/>
                </a:lnTo>
                <a:lnTo>
                  <a:pt x="1623974" y="62180"/>
                </a:lnTo>
                <a:lnTo>
                  <a:pt x="1689811" y="62180"/>
                </a:lnTo>
                <a:lnTo>
                  <a:pt x="1722729" y="40234"/>
                </a:lnTo>
                <a:lnTo>
                  <a:pt x="2260396" y="40234"/>
                </a:lnTo>
                <a:lnTo>
                  <a:pt x="2318918" y="0"/>
                </a:lnTo>
                <a:lnTo>
                  <a:pt x="2443276" y="3658"/>
                </a:lnTo>
                <a:lnTo>
                  <a:pt x="2472537" y="40234"/>
                </a:lnTo>
                <a:lnTo>
                  <a:pt x="2527401" y="43892"/>
                </a:lnTo>
                <a:lnTo>
                  <a:pt x="2567635" y="73152"/>
                </a:lnTo>
                <a:lnTo>
                  <a:pt x="2618841" y="65837"/>
                </a:lnTo>
                <a:lnTo>
                  <a:pt x="2640787" y="102413"/>
                </a:lnTo>
                <a:lnTo>
                  <a:pt x="2688336" y="91440"/>
                </a:lnTo>
                <a:lnTo>
                  <a:pt x="2721254" y="128016"/>
                </a:lnTo>
                <a:lnTo>
                  <a:pt x="2772460" y="124359"/>
                </a:lnTo>
                <a:lnTo>
                  <a:pt x="2823667" y="168250"/>
                </a:lnTo>
                <a:lnTo>
                  <a:pt x="2860243" y="168250"/>
                </a:lnTo>
                <a:lnTo>
                  <a:pt x="2882188" y="204826"/>
                </a:lnTo>
                <a:lnTo>
                  <a:pt x="2955340" y="190196"/>
                </a:lnTo>
                <a:lnTo>
                  <a:pt x="2977286" y="230429"/>
                </a:lnTo>
                <a:lnTo>
                  <a:pt x="3035808" y="230429"/>
                </a:lnTo>
                <a:lnTo>
                  <a:pt x="3072384" y="252375"/>
                </a:lnTo>
                <a:lnTo>
                  <a:pt x="3368649" y="241402"/>
                </a:lnTo>
                <a:lnTo>
                  <a:pt x="3405225" y="263348"/>
                </a:lnTo>
                <a:lnTo>
                  <a:pt x="3642969" y="241402"/>
                </a:lnTo>
                <a:lnTo>
                  <a:pt x="3668572" y="256032"/>
                </a:lnTo>
                <a:lnTo>
                  <a:pt x="3712464" y="256032"/>
                </a:lnTo>
                <a:lnTo>
                  <a:pt x="3767328" y="281636"/>
                </a:lnTo>
                <a:lnTo>
                  <a:pt x="3792931" y="274320"/>
                </a:lnTo>
                <a:lnTo>
                  <a:pt x="3833164" y="314554"/>
                </a:lnTo>
                <a:lnTo>
                  <a:pt x="3866083" y="314554"/>
                </a:lnTo>
                <a:lnTo>
                  <a:pt x="3909974" y="369418"/>
                </a:lnTo>
                <a:lnTo>
                  <a:pt x="3979468" y="351130"/>
                </a:lnTo>
                <a:lnTo>
                  <a:pt x="4334256" y="354788"/>
                </a:lnTo>
                <a:lnTo>
                  <a:pt x="4334256" y="354788"/>
                </a:lnTo>
                <a:lnTo>
                  <a:pt x="4334256" y="354788"/>
                </a:lnTo>
              </a:path>
            </a:pathLst>
          </a:custGeom>
          <a:noFill/>
          <a:ln w="38100">
            <a:solidFill>
              <a:srgbClr val="A500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p:nvGrpSpPr>
        <p:grpSpPr>
          <a:xfrm>
            <a:off x="6566393" y="2214859"/>
            <a:ext cx="1454729" cy="418613"/>
            <a:chOff x="6657406" y="2301627"/>
            <a:chExt cx="1454729" cy="418613"/>
          </a:xfrm>
        </p:grpSpPr>
        <p:cxnSp>
          <p:nvCxnSpPr>
            <p:cNvPr id="10" name="Straight Connector 9"/>
            <p:cNvCxnSpPr/>
            <p:nvPr/>
          </p:nvCxnSpPr>
          <p:spPr>
            <a:xfrm flipH="1">
              <a:off x="6657406" y="2578626"/>
              <a:ext cx="178291" cy="1416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818191" y="2301627"/>
              <a:ext cx="1293944" cy="418613"/>
              <a:chOff x="7384093" y="5234635"/>
              <a:chExt cx="1293944" cy="418613"/>
            </a:xfrm>
          </p:grpSpPr>
          <p:sp>
            <p:nvSpPr>
              <p:cNvPr id="7" name="Rounded Rectangle 6"/>
              <p:cNvSpPr/>
              <p:nvPr/>
            </p:nvSpPr>
            <p:spPr>
              <a:xfrm>
                <a:off x="7395907" y="5289389"/>
                <a:ext cx="1247115" cy="337203"/>
              </a:xfrm>
              <a:prstGeom prst="roundRect">
                <a:avLst/>
              </a:prstGeom>
              <a:solidFill>
                <a:srgbClr val="FF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7384093" y="5376249"/>
                <a:ext cx="1293944" cy="276999"/>
              </a:xfrm>
              <a:prstGeom prst="rect">
                <a:avLst/>
              </a:prstGeom>
              <a:ln>
                <a:noFill/>
              </a:ln>
            </p:spPr>
            <p:txBody>
              <a:bodyPr wrap="none">
                <a:spAutoFit/>
              </a:bodyPr>
              <a:lstStyle/>
              <a:p>
                <a:r>
                  <a:rPr lang="en-US" sz="1200" b="1" i="1" dirty="0" smtClean="0">
                    <a:latin typeface="Times New Roman" pitchFamily="18" charset="0"/>
                    <a:cs typeface="Times New Roman" pitchFamily="18" charset="0"/>
                  </a:rPr>
                  <a:t>of unemployment</a:t>
                </a:r>
                <a:endParaRPr lang="en-US" sz="1200" b="1" i="1" dirty="0"/>
              </a:p>
            </p:txBody>
          </p:sp>
          <p:sp>
            <p:nvSpPr>
              <p:cNvPr id="6" name="Rectangle 5"/>
              <p:cNvSpPr/>
              <p:nvPr/>
            </p:nvSpPr>
            <p:spPr>
              <a:xfrm>
                <a:off x="7387956" y="5234635"/>
                <a:ext cx="891591" cy="276999"/>
              </a:xfrm>
              <a:prstGeom prst="rect">
                <a:avLst/>
              </a:prstGeom>
            </p:spPr>
            <p:txBody>
              <a:bodyPr wrap="none">
                <a:spAutoFit/>
              </a:bodyPr>
              <a:lstStyle/>
              <a:p>
                <a:r>
                  <a:rPr lang="en-US" sz="1200" b="1" i="1" dirty="0">
                    <a:latin typeface="Times New Roman" pitchFamily="18" charset="0"/>
                    <a:cs typeface="Times New Roman" pitchFamily="18" charset="0"/>
                  </a:rPr>
                  <a:t>Actual rate</a:t>
                </a:r>
                <a:endParaRPr lang="en-US" sz="1200" dirty="0"/>
              </a:p>
            </p:txBody>
          </p:sp>
        </p:grpSp>
      </p:grpSp>
      <p:grpSp>
        <p:nvGrpSpPr>
          <p:cNvPr id="160" name="Group 159"/>
          <p:cNvGrpSpPr/>
          <p:nvPr/>
        </p:nvGrpSpPr>
        <p:grpSpPr>
          <a:xfrm>
            <a:off x="6124190" y="3603751"/>
            <a:ext cx="1293944" cy="738052"/>
            <a:chOff x="6818191" y="1982188"/>
            <a:chExt cx="1293944" cy="738052"/>
          </a:xfrm>
        </p:grpSpPr>
        <p:cxnSp>
          <p:nvCxnSpPr>
            <p:cNvPr id="161" name="Straight Connector 160"/>
            <p:cNvCxnSpPr/>
            <p:nvPr/>
          </p:nvCxnSpPr>
          <p:spPr>
            <a:xfrm>
              <a:off x="7254254" y="1982188"/>
              <a:ext cx="104329" cy="3741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62" name="Group 161"/>
            <p:cNvGrpSpPr/>
            <p:nvPr/>
          </p:nvGrpSpPr>
          <p:grpSpPr>
            <a:xfrm>
              <a:off x="6818191" y="2301627"/>
              <a:ext cx="1293944" cy="418613"/>
              <a:chOff x="7384093" y="5234635"/>
              <a:chExt cx="1293944" cy="418613"/>
            </a:xfrm>
          </p:grpSpPr>
          <p:sp>
            <p:nvSpPr>
              <p:cNvPr id="163" name="Rounded Rectangle 162"/>
              <p:cNvSpPr/>
              <p:nvPr/>
            </p:nvSpPr>
            <p:spPr>
              <a:xfrm>
                <a:off x="7395907" y="5289389"/>
                <a:ext cx="1247115" cy="337203"/>
              </a:xfrm>
              <a:prstGeom prst="roundRect">
                <a:avLst/>
              </a:prstGeom>
              <a:solidFill>
                <a:srgbClr val="FF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163"/>
              <p:cNvSpPr/>
              <p:nvPr/>
            </p:nvSpPr>
            <p:spPr>
              <a:xfrm>
                <a:off x="7384093" y="5376249"/>
                <a:ext cx="1293944" cy="276999"/>
              </a:xfrm>
              <a:prstGeom prst="rect">
                <a:avLst/>
              </a:prstGeom>
              <a:ln>
                <a:noFill/>
              </a:ln>
            </p:spPr>
            <p:txBody>
              <a:bodyPr wrap="none">
                <a:spAutoFit/>
              </a:bodyPr>
              <a:lstStyle/>
              <a:p>
                <a:r>
                  <a:rPr lang="en-US" sz="1200" b="1" i="1" dirty="0" smtClean="0">
                    <a:latin typeface="Times New Roman" pitchFamily="18" charset="0"/>
                    <a:cs typeface="Times New Roman" pitchFamily="18" charset="0"/>
                  </a:rPr>
                  <a:t>of unemployment</a:t>
                </a:r>
                <a:endParaRPr lang="en-US" sz="1200" b="1" i="1" dirty="0"/>
              </a:p>
            </p:txBody>
          </p:sp>
          <p:sp>
            <p:nvSpPr>
              <p:cNvPr id="165" name="Rectangle 164"/>
              <p:cNvSpPr/>
              <p:nvPr/>
            </p:nvSpPr>
            <p:spPr>
              <a:xfrm>
                <a:off x="7387956" y="5234635"/>
                <a:ext cx="966931" cy="276999"/>
              </a:xfrm>
              <a:prstGeom prst="rect">
                <a:avLst/>
              </a:prstGeom>
            </p:spPr>
            <p:txBody>
              <a:bodyPr wrap="none">
                <a:spAutoFit/>
              </a:bodyPr>
              <a:lstStyle/>
              <a:p>
                <a:r>
                  <a:rPr lang="en-US" sz="1200" b="1" i="1" dirty="0" smtClean="0">
                    <a:latin typeface="Times New Roman" pitchFamily="18" charset="0"/>
                    <a:cs typeface="Times New Roman" pitchFamily="18" charset="0"/>
                  </a:rPr>
                  <a:t>Natural </a:t>
                </a:r>
                <a:r>
                  <a:rPr lang="en-US" sz="1200" b="1" i="1" dirty="0">
                    <a:latin typeface="Times New Roman" pitchFamily="18" charset="0"/>
                    <a:cs typeface="Times New Roman" pitchFamily="18" charset="0"/>
                  </a:rPr>
                  <a:t>rate</a:t>
                </a:r>
                <a:endParaRPr lang="en-US" sz="1200" dirty="0"/>
              </a:p>
            </p:txBody>
          </p:sp>
        </p:grpSp>
      </p:grpSp>
    </p:spTree>
    <p:extLst>
      <p:ext uri="{BB962C8B-B14F-4D97-AF65-F5344CB8AC3E}">
        <p14:creationId xmlns:p14="http://schemas.microsoft.com/office/powerpoint/2010/main" val="256307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15" dur="500"/>
                                        <p:tgtEl>
                                          <p:spTgt spid="61">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animEffect transition="in" filter="randombar(horizontal)">
                                      <p:cBhvr>
                                        <p:cTn id="19" dur="500"/>
                                        <p:tgtEl>
                                          <p:spTgt spid="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Swings in the</a:t>
            </a:r>
            <a:br>
              <a:rPr lang="en-US" dirty="0"/>
            </a:br>
            <a:r>
              <a:rPr lang="en-US" dirty="0"/>
              <a:t>Economic Pendulum </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97150"/>
            <a:ext cx="9003326" cy="42534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Full Employment</a:t>
            </a:r>
            <a:r>
              <a:rPr lang="en-US" sz="2600" dirty="0">
                <a:solidFill>
                  <a:srgbClr val="32302A"/>
                </a:solidFill>
                <a:ea typeface="ＭＳ Ｐゴシック" pitchFamily="-107" charset="-128"/>
                <a:cs typeface="ＭＳ Ｐゴシック" pitchFamily="-107" charset="-128"/>
              </a:rPr>
              <a:t>: </a:t>
            </a:r>
            <a:br>
              <a:rPr lang="en-US" sz="2600" dirty="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Level </a:t>
            </a:r>
            <a:r>
              <a:rPr lang="en-US" sz="2600" dirty="0">
                <a:solidFill>
                  <a:srgbClr val="32302A"/>
                </a:solidFill>
                <a:ea typeface="ＭＳ Ｐゴシック" pitchFamily="-107" charset="-128"/>
                <a:cs typeface="ＭＳ Ｐゴシック" pitchFamily="-107" charset="-128"/>
              </a:rPr>
              <a:t>of employment </a:t>
            </a:r>
            <a:r>
              <a:rPr lang="en-US" sz="2600" dirty="0" smtClean="0">
                <a:solidFill>
                  <a:srgbClr val="32302A"/>
                </a:solidFill>
                <a:ea typeface="ＭＳ Ｐゴシック" pitchFamily="-107" charset="-128"/>
                <a:cs typeface="ＭＳ Ｐゴシック" pitchFamily="-107" charset="-128"/>
              </a:rPr>
              <a:t>resulting </a:t>
            </a:r>
            <a:r>
              <a:rPr lang="en-US" sz="2600" dirty="0">
                <a:solidFill>
                  <a:srgbClr val="32302A"/>
                </a:solidFill>
                <a:ea typeface="ＭＳ Ｐゴシック" pitchFamily="-107" charset="-128"/>
                <a:cs typeface="ＭＳ Ｐゴシック" pitchFamily="-107" charset="-128"/>
              </a:rPr>
              <a:t>when the rate of unemployment is normal, considering </a:t>
            </a:r>
            <a:r>
              <a:rPr lang="en-US" sz="2600" dirty="0" smtClean="0">
                <a:solidFill>
                  <a:srgbClr val="32302A"/>
                </a:solidFill>
                <a:ea typeface="ＭＳ Ｐゴシック" pitchFamily="-107" charset="-128"/>
                <a:cs typeface="ＭＳ Ｐゴシック" pitchFamily="-107" charset="-128"/>
              </a:rPr>
              <a:t>both </a:t>
            </a:r>
            <a:r>
              <a:rPr lang="en-US" sz="2600" dirty="0">
                <a:solidFill>
                  <a:srgbClr val="32302A"/>
                </a:solidFill>
                <a:ea typeface="ＭＳ Ｐゴシック" pitchFamily="-107" charset="-128"/>
                <a:cs typeface="ＭＳ Ｐゴシック" pitchFamily="-107" charset="-128"/>
              </a:rPr>
              <a:t>frictional and structural factors.</a:t>
            </a:r>
          </a:p>
          <a:p>
            <a:pPr>
              <a:lnSpc>
                <a:spcPct val="90000"/>
              </a:lnSpc>
            </a:pPr>
            <a:r>
              <a:rPr lang="en-US" sz="2600" dirty="0">
                <a:solidFill>
                  <a:srgbClr val="32302A"/>
                </a:solidFill>
                <a:ea typeface="ＭＳ Ｐゴシック" pitchFamily="-107" charset="-128"/>
                <a:cs typeface="ＭＳ Ｐゴシック" pitchFamily="-107" charset="-128"/>
              </a:rPr>
              <a:t>Full employment is closely related to the concept of the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i="1" dirty="0" smtClean="0">
                <a:solidFill>
                  <a:srgbClr val="32302A"/>
                </a:solidFill>
                <a:ea typeface="ＭＳ Ｐゴシック" pitchFamily="-107" charset="-128"/>
                <a:cs typeface="ＭＳ Ｐゴシック" pitchFamily="-107" charset="-128"/>
              </a:rPr>
              <a:t>natural </a:t>
            </a:r>
            <a:r>
              <a:rPr lang="en-US" sz="2600" i="1" dirty="0">
                <a:solidFill>
                  <a:srgbClr val="32302A"/>
                </a:solidFill>
                <a:ea typeface="ＭＳ Ｐゴシック" pitchFamily="-107" charset="-128"/>
                <a:cs typeface="ＭＳ Ｐゴシック" pitchFamily="-107" charset="-128"/>
              </a:rPr>
              <a:t>rate of unemployment</a:t>
            </a:r>
            <a:r>
              <a:rPr lang="en-US" sz="2600" dirty="0">
                <a:solidFill>
                  <a:srgbClr val="32302A"/>
                </a:solidFill>
                <a:ea typeface="ＭＳ Ｐゴシック" pitchFamily="-107" charset="-128"/>
                <a:cs typeface="ＭＳ Ｐゴシック" pitchFamily="-107" charset="-128"/>
              </a:rPr>
              <a:t>.</a:t>
            </a:r>
          </a:p>
          <a:p>
            <a:pPr>
              <a:lnSpc>
                <a:spcPct val="90000"/>
              </a:lnSpc>
            </a:pPr>
            <a:r>
              <a:rPr lang="en-US" sz="2600" b="1" i="1" dirty="0">
                <a:solidFill>
                  <a:srgbClr val="32302A"/>
                </a:solidFill>
                <a:ea typeface="ＭＳ Ｐゴシック" pitchFamily="-107" charset="-128"/>
                <a:cs typeface="ＭＳ Ｐゴシック" pitchFamily="-107" charset="-128"/>
              </a:rPr>
              <a:t>Natural Rate of Unemployment</a:t>
            </a:r>
            <a:r>
              <a:rPr lang="en-US" sz="2600" dirty="0">
                <a:solidFill>
                  <a:srgbClr val="32302A"/>
                </a:solidFill>
                <a:ea typeface="ＭＳ Ｐゴシック" pitchFamily="-107" charset="-128"/>
                <a:cs typeface="ＭＳ Ｐゴシック" pitchFamily="-107" charset="-128"/>
              </a:rPr>
              <a:t>: </a:t>
            </a:r>
            <a:br>
              <a:rPr lang="en-US" sz="2600" dirty="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Level </a:t>
            </a:r>
            <a:r>
              <a:rPr lang="en-US" sz="2600" dirty="0">
                <a:solidFill>
                  <a:srgbClr val="32302A"/>
                </a:solidFill>
                <a:ea typeface="ＭＳ Ｐゴシック" pitchFamily="-107" charset="-128"/>
                <a:cs typeface="ＭＳ Ｐゴシック" pitchFamily="-107" charset="-128"/>
              </a:rPr>
              <a:t>of unemployment that </a:t>
            </a:r>
            <a:r>
              <a:rPr lang="en-US" sz="2600" dirty="0" smtClean="0">
                <a:solidFill>
                  <a:srgbClr val="32302A"/>
                </a:solidFill>
                <a:ea typeface="ＭＳ Ｐゴシック" pitchFamily="-107" charset="-128"/>
                <a:cs typeface="ＭＳ Ｐゴシック" pitchFamily="-107" charset="-128"/>
              </a:rPr>
              <a:t>reflects “</a:t>
            </a:r>
            <a:r>
              <a:rPr lang="en-US" sz="2600" dirty="0">
                <a:solidFill>
                  <a:srgbClr val="32302A"/>
                </a:solidFill>
                <a:ea typeface="ＭＳ Ｐゴシック" pitchFamily="-107" charset="-128"/>
                <a:cs typeface="ＭＳ Ｐゴシック" pitchFamily="-107" charset="-128"/>
              </a:rPr>
              <a:t>job shopping” in an economy of imperfect information and dynamic change.</a:t>
            </a:r>
          </a:p>
        </p:txBody>
      </p:sp>
      <p:sp>
        <p:nvSpPr>
          <p:cNvPr id="6" name="Title 1"/>
          <p:cNvSpPr>
            <a:spLocks noGrp="1"/>
          </p:cNvSpPr>
          <p:nvPr>
            <p:ph type="title"/>
          </p:nvPr>
        </p:nvSpPr>
        <p:spPr>
          <a:xfrm>
            <a:off x="119569" y="402535"/>
            <a:ext cx="8904855" cy="775336"/>
          </a:xfrm>
        </p:spPr>
        <p:txBody>
          <a:bodyPr/>
          <a:lstStyle/>
          <a:p>
            <a:r>
              <a:rPr lang="en-US" dirty="0"/>
              <a:t>The Concept of Full Employment</a:t>
            </a:r>
          </a:p>
        </p:txBody>
      </p:sp>
    </p:spTree>
    <p:extLst>
      <p:ext uri="{BB962C8B-B14F-4D97-AF65-F5344CB8AC3E}">
        <p14:creationId xmlns:p14="http://schemas.microsoft.com/office/powerpoint/2010/main" val="194058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500" dirty="0">
                <a:solidFill>
                  <a:srgbClr val="32302A"/>
                </a:solidFill>
                <a:ea typeface="ＭＳ Ｐゴシック" pitchFamily="-107" charset="-128"/>
                <a:cs typeface="ＭＳ Ｐゴシック" pitchFamily="-107" charset="-128"/>
              </a:rPr>
              <a:t>The </a:t>
            </a:r>
            <a:r>
              <a:rPr lang="en-US" sz="2500" i="1" dirty="0">
                <a:solidFill>
                  <a:srgbClr val="32302A"/>
                </a:solidFill>
                <a:ea typeface="ＭＳ Ｐゴシック" pitchFamily="-107" charset="-128"/>
                <a:cs typeface="ＭＳ Ｐゴシック" pitchFamily="-107" charset="-128"/>
              </a:rPr>
              <a:t>natural rate of unemployment </a:t>
            </a:r>
            <a:r>
              <a:rPr lang="en-US" sz="2500" dirty="0">
                <a:solidFill>
                  <a:srgbClr val="32302A"/>
                </a:solidFill>
                <a:ea typeface="ＭＳ Ｐゴシック" pitchFamily="-107" charset="-128"/>
                <a:cs typeface="ＭＳ Ｐゴシック" pitchFamily="-107" charset="-128"/>
              </a:rPr>
              <a:t>is:</a:t>
            </a:r>
          </a:p>
          <a:p>
            <a:pPr lvl="1">
              <a:lnSpc>
                <a:spcPct val="90000"/>
              </a:lnSpc>
            </a:pPr>
            <a:r>
              <a:rPr lang="en-US" sz="2500" dirty="0">
                <a:solidFill>
                  <a:srgbClr val="32302A"/>
                </a:solidFill>
                <a:ea typeface="ＭＳ Ｐゴシック" pitchFamily="-107" charset="-128"/>
                <a:cs typeface="ＭＳ Ｐゴシック" pitchFamily="-107" charset="-128"/>
              </a:rPr>
              <a:t>neither a temporary high nor temporary low.</a:t>
            </a:r>
          </a:p>
          <a:p>
            <a:pPr lvl="1">
              <a:lnSpc>
                <a:spcPct val="90000"/>
              </a:lnSpc>
            </a:pPr>
            <a:r>
              <a:rPr lang="en-US" sz="2500" dirty="0">
                <a:solidFill>
                  <a:srgbClr val="32302A"/>
                </a:solidFill>
                <a:ea typeface="ＭＳ Ｐゴシック" pitchFamily="-107" charset="-128"/>
                <a:cs typeface="ＭＳ Ｐゴシック" pitchFamily="-107" charset="-128"/>
              </a:rPr>
              <a:t>a rate that is both achievable and sustainable. </a:t>
            </a:r>
          </a:p>
          <a:p>
            <a:pPr lvl="1">
              <a:lnSpc>
                <a:spcPct val="90000"/>
              </a:lnSpc>
            </a:pPr>
            <a:r>
              <a:rPr lang="en-US" sz="2500" dirty="0">
                <a:solidFill>
                  <a:srgbClr val="32302A"/>
                </a:solidFill>
                <a:ea typeface="ＭＳ Ｐゴシック" pitchFamily="-107" charset="-128"/>
                <a:cs typeface="ＭＳ Ｐゴシック" pitchFamily="-107" charset="-128"/>
              </a:rPr>
              <a:t>the level of unemployment accompanying an economy’s “maximum sustainable rate of output.”</a:t>
            </a:r>
          </a:p>
          <a:p>
            <a:pPr>
              <a:lnSpc>
                <a:spcPct val="90000"/>
              </a:lnSpc>
            </a:pPr>
            <a:r>
              <a:rPr lang="en-US" sz="2500" dirty="0">
                <a:solidFill>
                  <a:srgbClr val="32302A"/>
                </a:solidFill>
                <a:ea typeface="ＭＳ Ｐゴシック" pitchFamily="-107" charset="-128"/>
                <a:cs typeface="ＭＳ Ｐゴシック" pitchFamily="-107" charset="-128"/>
              </a:rPr>
              <a:t>Both demographic factors (e.g. young workers </a:t>
            </a:r>
            <a:r>
              <a:rPr lang="en-US" sz="2500" dirty="0" smtClean="0">
                <a:solidFill>
                  <a:srgbClr val="32302A"/>
                </a:solidFill>
                <a:ea typeface="ＭＳ Ｐゴシック" pitchFamily="-107" charset="-128"/>
                <a:cs typeface="ＭＳ Ｐゴシック" pitchFamily="-107" charset="-128"/>
              </a:rPr>
              <a:t>as </a:t>
            </a:r>
            <a:r>
              <a:rPr lang="en-US" sz="2500" dirty="0">
                <a:solidFill>
                  <a:srgbClr val="32302A"/>
                </a:solidFill>
                <a:ea typeface="ＭＳ Ｐゴシック" pitchFamily="-107" charset="-128"/>
                <a:cs typeface="ＭＳ Ｐゴシック" pitchFamily="-107" charset="-128"/>
              </a:rPr>
              <a:t>a share of the labor force) and public policy </a:t>
            </a:r>
            <a:r>
              <a:rPr lang="en-US" sz="2500" dirty="0" smtClean="0">
                <a:solidFill>
                  <a:srgbClr val="32302A"/>
                </a:solidFill>
                <a:ea typeface="ＭＳ Ｐゴシック" pitchFamily="-107" charset="-128"/>
                <a:cs typeface="ＭＳ Ｐゴシック" pitchFamily="-107" charset="-128"/>
              </a:rPr>
              <a:t>(</a:t>
            </a:r>
            <a:r>
              <a:rPr lang="en-US" sz="2500" dirty="0">
                <a:solidFill>
                  <a:srgbClr val="32302A"/>
                </a:solidFill>
                <a:ea typeface="ＭＳ Ｐゴシック" pitchFamily="-107" charset="-128"/>
                <a:cs typeface="ＭＳ Ｐゴシック" pitchFamily="-107" charset="-128"/>
              </a:rPr>
              <a:t>e.g. the level of unemployment benefits) influence the </a:t>
            </a:r>
            <a:r>
              <a:rPr lang="en-US" sz="2500" i="1" dirty="0">
                <a:solidFill>
                  <a:srgbClr val="32302A"/>
                </a:solidFill>
                <a:ea typeface="ＭＳ Ｐゴシック" pitchFamily="-107" charset="-128"/>
                <a:cs typeface="ＭＳ Ｐゴシック" pitchFamily="-107" charset="-128"/>
              </a:rPr>
              <a:t>natural rate of unemployment</a:t>
            </a:r>
            <a:r>
              <a:rPr lang="en-US" sz="2500" dirty="0">
                <a:solidFill>
                  <a:srgbClr val="32302A"/>
                </a:solidFill>
                <a:ea typeface="ＭＳ Ｐゴシック" pitchFamily="-107" charset="-128"/>
                <a:cs typeface="ＭＳ Ｐゴシック" pitchFamily="-107" charset="-128"/>
              </a:rPr>
              <a:t>.</a:t>
            </a:r>
          </a:p>
          <a:p>
            <a:pPr>
              <a:lnSpc>
                <a:spcPct val="90000"/>
              </a:lnSpc>
            </a:pPr>
            <a:r>
              <a:rPr lang="en-US" sz="2500" dirty="0" smtClean="0">
                <a:solidFill>
                  <a:srgbClr val="32302A"/>
                </a:solidFill>
                <a:ea typeface="ＭＳ Ｐゴシック" pitchFamily="-107" charset="-128"/>
                <a:cs typeface="ＭＳ Ｐゴシック" pitchFamily="-107" charset="-128"/>
              </a:rPr>
              <a:t>Actual </a:t>
            </a:r>
            <a:r>
              <a:rPr lang="en-US" sz="2500" dirty="0">
                <a:solidFill>
                  <a:srgbClr val="32302A"/>
                </a:solidFill>
                <a:ea typeface="ＭＳ Ｐゴシック" pitchFamily="-107" charset="-128"/>
                <a:cs typeface="ＭＳ Ｐゴシック" pitchFamily="-107" charset="-128"/>
              </a:rPr>
              <a:t>rate of unemployment generally rises above </a:t>
            </a:r>
            <a:r>
              <a:rPr lang="en-US" sz="2500" dirty="0" smtClean="0">
                <a:solidFill>
                  <a:srgbClr val="32302A"/>
                </a:solidFill>
                <a:ea typeface="ＭＳ Ｐゴシック" pitchFamily="-107" charset="-128"/>
                <a:cs typeface="ＭＳ Ｐゴシック" pitchFamily="-107" charset="-128"/>
              </a:rPr>
              <a:t>natural </a:t>
            </a:r>
            <a:r>
              <a:rPr lang="en-US" sz="2500" dirty="0">
                <a:solidFill>
                  <a:srgbClr val="32302A"/>
                </a:solidFill>
                <a:ea typeface="ＭＳ Ｐゴシック" pitchFamily="-107" charset="-128"/>
                <a:cs typeface="ＭＳ Ｐゴシック" pitchFamily="-107" charset="-128"/>
              </a:rPr>
              <a:t>rate during a recession and falls below the natural rate during a boom.</a:t>
            </a:r>
          </a:p>
        </p:txBody>
      </p:sp>
      <p:sp>
        <p:nvSpPr>
          <p:cNvPr id="7" name="Title 1"/>
          <p:cNvSpPr>
            <a:spLocks noGrp="1"/>
          </p:cNvSpPr>
          <p:nvPr>
            <p:ph type="title"/>
          </p:nvPr>
        </p:nvSpPr>
        <p:spPr>
          <a:xfrm>
            <a:off x="119569" y="402535"/>
            <a:ext cx="8904855" cy="775336"/>
          </a:xfrm>
        </p:spPr>
        <p:txBody>
          <a:bodyPr/>
          <a:lstStyle/>
          <a:p>
            <a:r>
              <a:rPr lang="en-US" dirty="0"/>
              <a:t>The Concept of Full Employment</a:t>
            </a:r>
          </a:p>
        </p:txBody>
      </p:sp>
    </p:spTree>
    <p:extLst>
      <p:ext uri="{BB962C8B-B14F-4D97-AF65-F5344CB8AC3E}">
        <p14:creationId xmlns:p14="http://schemas.microsoft.com/office/powerpoint/2010/main" val="1619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02531"/>
            <a:ext cx="8904855" cy="657667"/>
          </a:xfrm>
        </p:spPr>
        <p:txBody>
          <a:bodyPr/>
          <a:lstStyle/>
          <a:p>
            <a:r>
              <a:rPr lang="en-US" sz="3400" dirty="0"/>
              <a:t>Unemployment Across Economies</a:t>
            </a:r>
          </a:p>
        </p:txBody>
      </p:sp>
      <p:sp>
        <p:nvSpPr>
          <p:cNvPr id="61" name="Text Box 10"/>
          <p:cNvSpPr txBox="1">
            <a:spLocks noChangeArrowheads="1"/>
          </p:cNvSpPr>
          <p:nvPr/>
        </p:nvSpPr>
        <p:spPr bwMode="auto">
          <a:xfrm>
            <a:off x="73112" y="2097180"/>
            <a:ext cx="4023966" cy="273921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unemployment rate in the </a:t>
            </a:r>
            <a:r>
              <a:rPr lang="en-US" sz="2000" dirty="0" smtClean="0">
                <a:latin typeface="Times New Roman" pitchFamily="18" charset="0"/>
                <a:cs typeface="Times New Roman" pitchFamily="18" charset="0"/>
              </a:rPr>
              <a:t>United States, United Kingdom, </a:t>
            </a:r>
            <a:r>
              <a:rPr lang="en-US" sz="2000" dirty="0">
                <a:latin typeface="Times New Roman" pitchFamily="18" charset="0"/>
                <a:cs typeface="Times New Roman" pitchFamily="18" charset="0"/>
              </a:rPr>
              <a:t>and Japan has </a:t>
            </a:r>
            <a:r>
              <a:rPr lang="en-US" sz="2000" dirty="0" smtClean="0">
                <a:latin typeface="Times New Roman" pitchFamily="18" charset="0"/>
                <a:cs typeface="Times New Roman" pitchFamily="18" charset="0"/>
              </a:rPr>
              <a:t>been </a:t>
            </a:r>
            <a:r>
              <a:rPr lang="en-US" sz="2000" dirty="0">
                <a:latin typeface="Times New Roman" pitchFamily="18" charset="0"/>
                <a:cs typeface="Times New Roman" pitchFamily="18" charset="0"/>
              </a:rPr>
              <a:t>persistently lower than the comparable rate of major continental European economies.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high unemployment countries have higher unemployment benefits, less flexible collective bargaining, and more regulated labor markets.</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6" name="Rectangle 3"/>
          <p:cNvSpPr>
            <a:spLocks noChangeArrowheads="1"/>
          </p:cNvSpPr>
          <p:nvPr/>
        </p:nvSpPr>
        <p:spPr bwMode="auto">
          <a:xfrm>
            <a:off x="5078116" y="2735422"/>
            <a:ext cx="5160963"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7" name="Rectangle 4"/>
          <p:cNvSpPr>
            <a:spLocks noChangeArrowheads="1"/>
          </p:cNvSpPr>
          <p:nvPr/>
        </p:nvSpPr>
        <p:spPr bwMode="auto">
          <a:xfrm>
            <a:off x="5078116" y="2735422"/>
            <a:ext cx="5160963"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 name="Rectangle 5"/>
          <p:cNvSpPr>
            <a:spLocks noChangeArrowheads="1"/>
          </p:cNvSpPr>
          <p:nvPr/>
        </p:nvSpPr>
        <p:spPr bwMode="auto">
          <a:xfrm>
            <a:off x="9559629" y="2860834"/>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 name="Rectangle 6"/>
          <p:cNvSpPr>
            <a:spLocks noChangeArrowheads="1"/>
          </p:cNvSpPr>
          <p:nvPr/>
        </p:nvSpPr>
        <p:spPr bwMode="auto">
          <a:xfrm>
            <a:off x="9559629" y="2860834"/>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3" name="Group 12"/>
          <p:cNvGrpSpPr/>
          <p:nvPr/>
        </p:nvGrpSpPr>
        <p:grpSpPr>
          <a:xfrm>
            <a:off x="5115474" y="2231793"/>
            <a:ext cx="3906953" cy="365125"/>
            <a:chOff x="5163180" y="2184087"/>
            <a:chExt cx="3906953" cy="365125"/>
          </a:xfrm>
        </p:grpSpPr>
        <p:sp>
          <p:nvSpPr>
            <p:cNvPr id="65" name="Rectangle 16"/>
            <p:cNvSpPr>
              <a:spLocks noChangeArrowheads="1"/>
            </p:cNvSpPr>
            <p:nvPr/>
          </p:nvSpPr>
          <p:spPr bwMode="auto">
            <a:xfrm>
              <a:off x="8590835" y="2255652"/>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8.9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66" name="Freeform 17"/>
            <p:cNvSpPr>
              <a:spLocks/>
            </p:cNvSpPr>
            <p:nvPr/>
          </p:nvSpPr>
          <p:spPr bwMode="auto">
            <a:xfrm rot="-5400000">
              <a:off x="6650775" y="696492"/>
              <a:ext cx="365125" cy="3340315"/>
            </a:xfrm>
            <a:custGeom>
              <a:avLst/>
              <a:gdLst>
                <a:gd name="T0" fmla="*/ 677 w 677"/>
                <a:gd name="T1" fmla="*/ 1849 h 1849"/>
                <a:gd name="T2" fmla="*/ 0 w 677"/>
                <a:gd name="T3" fmla="*/ 1849 h 1849"/>
                <a:gd name="T4" fmla="*/ 0 w 677"/>
                <a:gd name="T5" fmla="*/ 0 h 1849"/>
                <a:gd name="T6" fmla="*/ 677 w 677"/>
                <a:gd name="T7" fmla="*/ 0 h 1849"/>
                <a:gd name="T8" fmla="*/ 677 w 677"/>
                <a:gd name="T9" fmla="*/ 1849 h 1849"/>
                <a:gd name="T10" fmla="*/ 677 w 677"/>
                <a:gd name="T11" fmla="*/ 1849 h 1849"/>
                <a:gd name="T12" fmla="*/ 0 60000 65536"/>
                <a:gd name="T13" fmla="*/ 0 60000 65536"/>
                <a:gd name="T14" fmla="*/ 0 60000 65536"/>
                <a:gd name="T15" fmla="*/ 0 60000 65536"/>
                <a:gd name="T16" fmla="*/ 0 60000 65536"/>
                <a:gd name="T17" fmla="*/ 0 60000 65536"/>
                <a:gd name="T18" fmla="*/ 0 w 677"/>
                <a:gd name="T19" fmla="*/ 0 h 1849"/>
                <a:gd name="T20" fmla="*/ 677 w 677"/>
                <a:gd name="T21" fmla="*/ 1849 h 1849"/>
              </a:gdLst>
              <a:ahLst/>
              <a:cxnLst>
                <a:cxn ang="T12">
                  <a:pos x="T0" y="T1"/>
                </a:cxn>
                <a:cxn ang="T13">
                  <a:pos x="T2" y="T3"/>
                </a:cxn>
                <a:cxn ang="T14">
                  <a:pos x="T4" y="T5"/>
                </a:cxn>
                <a:cxn ang="T15">
                  <a:pos x="T6" y="T7"/>
                </a:cxn>
                <a:cxn ang="T16">
                  <a:pos x="T8" y="T9"/>
                </a:cxn>
                <a:cxn ang="T17">
                  <a:pos x="T10" y="T11"/>
                </a:cxn>
              </a:cxnLst>
              <a:rect l="T18" t="T19" r="T20" b="T21"/>
              <a:pathLst>
                <a:path w="677" h="1849">
                  <a:moveTo>
                    <a:pt x="677" y="1849"/>
                  </a:moveTo>
                  <a:lnTo>
                    <a:pt x="0" y="1849"/>
                  </a:lnTo>
                  <a:lnTo>
                    <a:pt x="0" y="0"/>
                  </a:lnTo>
                  <a:lnTo>
                    <a:pt x="677" y="0"/>
                  </a:lnTo>
                  <a:lnTo>
                    <a:pt x="677" y="1849"/>
                  </a:lnTo>
                  <a:close/>
                </a:path>
              </a:pathLst>
            </a:custGeom>
            <a:solidFill>
              <a:schemeClr val="accent6">
                <a:lumMod val="40000"/>
                <a:lumOff val="6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2" name="Group 11"/>
          <p:cNvGrpSpPr/>
          <p:nvPr/>
        </p:nvGrpSpPr>
        <p:grpSpPr>
          <a:xfrm>
            <a:off x="5115474" y="3767268"/>
            <a:ext cx="2854117" cy="365125"/>
            <a:chOff x="5163180" y="3719562"/>
            <a:chExt cx="2854117" cy="365125"/>
          </a:xfrm>
        </p:grpSpPr>
        <p:sp>
          <p:nvSpPr>
            <p:cNvPr id="69" name="Rectangle 22"/>
            <p:cNvSpPr>
              <a:spLocks noChangeArrowheads="1"/>
            </p:cNvSpPr>
            <p:nvPr/>
          </p:nvSpPr>
          <p:spPr bwMode="auto">
            <a:xfrm>
              <a:off x="7537999" y="3789454"/>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6.1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70" name="Freeform 23"/>
            <p:cNvSpPr>
              <a:spLocks/>
            </p:cNvSpPr>
            <p:nvPr/>
          </p:nvSpPr>
          <p:spPr bwMode="auto">
            <a:xfrm rot="-5400000">
              <a:off x="6123617" y="2759125"/>
              <a:ext cx="365125" cy="2286000"/>
            </a:xfrm>
            <a:custGeom>
              <a:avLst/>
              <a:gdLst>
                <a:gd name="T0" fmla="*/ 677 w 677"/>
                <a:gd name="T1" fmla="*/ 3401 h 3401"/>
                <a:gd name="T2" fmla="*/ 0 w 677"/>
                <a:gd name="T3" fmla="*/ 3401 h 3401"/>
                <a:gd name="T4" fmla="*/ 0 w 677"/>
                <a:gd name="T5" fmla="*/ 0 h 3401"/>
                <a:gd name="T6" fmla="*/ 677 w 677"/>
                <a:gd name="T7" fmla="*/ 0 h 3401"/>
                <a:gd name="T8" fmla="*/ 677 w 677"/>
                <a:gd name="T9" fmla="*/ 3401 h 3401"/>
                <a:gd name="T10" fmla="*/ 677 w 677"/>
                <a:gd name="T11" fmla="*/ 3401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chemeClr val="accent3">
                <a:lumMod val="60000"/>
                <a:lumOff val="4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sp>
        <p:nvSpPr>
          <p:cNvPr id="76" name="Line 33"/>
          <p:cNvSpPr>
            <a:spLocks noChangeShapeType="1"/>
          </p:cNvSpPr>
          <p:nvPr/>
        </p:nvSpPr>
        <p:spPr bwMode="auto">
          <a:xfrm rot="-5400000">
            <a:off x="3450186" y="3630961"/>
            <a:ext cx="3200400" cy="0"/>
          </a:xfrm>
          <a:prstGeom prst="line">
            <a:avLst/>
          </a:prstGeom>
          <a:noFill/>
          <a:ln w="25400">
            <a:solidFill>
              <a:schemeClr val="tx1"/>
            </a:solidFill>
            <a:round/>
            <a:headEnd/>
            <a:tailEnd type="none" w="lg" len="lg"/>
          </a:ln>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78" name="Rectangle 35"/>
          <p:cNvSpPr>
            <a:spLocks noChangeArrowheads="1"/>
          </p:cNvSpPr>
          <p:nvPr/>
        </p:nvSpPr>
        <p:spPr bwMode="auto">
          <a:xfrm>
            <a:off x="4213565" y="2335034"/>
            <a:ext cx="764633" cy="196977"/>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kumimoji="0" lang="en-US" sz="1600" b="0" dirty="0" smtClean="0">
                <a:solidFill>
                  <a:srgbClr val="000000"/>
                </a:solidFill>
                <a:latin typeface="Times New Roman" pitchFamily="18" charset="0"/>
                <a:cs typeface="Times New Roman" pitchFamily="18" charset="0"/>
              </a:rPr>
              <a:t>Germany</a:t>
            </a:r>
            <a:endParaRPr kumimoji="0" lang="en-US" sz="1600" b="0" dirty="0">
              <a:solidFill>
                <a:srgbClr val="000000"/>
              </a:solidFill>
              <a:latin typeface="Times New Roman" pitchFamily="18" charset="0"/>
              <a:cs typeface="Times New Roman" pitchFamily="18" charset="0"/>
            </a:endParaRPr>
          </a:p>
        </p:txBody>
      </p:sp>
      <p:sp>
        <p:nvSpPr>
          <p:cNvPr id="79" name="Rectangle 36"/>
          <p:cNvSpPr>
            <a:spLocks noChangeArrowheads="1"/>
          </p:cNvSpPr>
          <p:nvPr/>
        </p:nvSpPr>
        <p:spPr bwMode="auto">
          <a:xfrm>
            <a:off x="4614317" y="3840295"/>
            <a:ext cx="363881" cy="196977"/>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kumimoji="0" lang="en-US" sz="1600" b="0" dirty="0" smtClean="0">
                <a:solidFill>
                  <a:srgbClr val="000000"/>
                </a:solidFill>
                <a:latin typeface="Times New Roman" pitchFamily="18" charset="0"/>
                <a:cs typeface="Times New Roman" pitchFamily="18" charset="0"/>
              </a:rPr>
              <a:t>U.S.</a:t>
            </a:r>
            <a:endParaRPr kumimoji="0" lang="en-US" sz="1600" b="0" dirty="0">
              <a:solidFill>
                <a:srgbClr val="000000"/>
              </a:solidFill>
              <a:latin typeface="Times New Roman" pitchFamily="18" charset="0"/>
              <a:cs typeface="Times New Roman" pitchFamily="18" charset="0"/>
            </a:endParaRPr>
          </a:p>
        </p:txBody>
      </p:sp>
      <p:sp>
        <p:nvSpPr>
          <p:cNvPr id="80" name="Rectangle 37"/>
          <p:cNvSpPr>
            <a:spLocks noChangeArrowheads="1"/>
          </p:cNvSpPr>
          <p:nvPr/>
        </p:nvSpPr>
        <p:spPr bwMode="auto">
          <a:xfrm>
            <a:off x="4510121" y="4829510"/>
            <a:ext cx="468077"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pitchFamily="18" charset="0"/>
                <a:cs typeface="Times New Roman" pitchFamily="18" charset="0"/>
              </a:rPr>
              <a:t>Japan</a:t>
            </a:r>
          </a:p>
        </p:txBody>
      </p:sp>
      <p:sp>
        <p:nvSpPr>
          <p:cNvPr id="81" name="Text Box 39"/>
          <p:cNvSpPr txBox="1">
            <a:spLocks noChangeArrowheads="1"/>
          </p:cNvSpPr>
          <p:nvPr/>
        </p:nvSpPr>
        <p:spPr bwMode="auto">
          <a:xfrm>
            <a:off x="5050386" y="1453611"/>
            <a:ext cx="3657600" cy="461665"/>
          </a:xfrm>
          <a:prstGeom prst="rect">
            <a:avLst/>
          </a:prstGeom>
          <a:noFill/>
          <a:ln w="19050" cap="rnd">
            <a:noFill/>
            <a:prstDash val="sysDot"/>
            <a:miter lim="800000"/>
            <a:headEnd/>
            <a:tailEnd type="none" w="lg" len="lg"/>
          </a:ln>
        </p:spPr>
        <p:txBody>
          <a:bodyPr>
            <a:prstTxWarp prst="textNoShape">
              <a:avLst/>
            </a:prstTxWarp>
            <a:spAutoFit/>
          </a:bodyPr>
          <a:lstStyle/>
          <a:p>
            <a:pPr algn="ctr">
              <a:lnSpc>
                <a:spcPct val="80000"/>
              </a:lnSpc>
            </a:pPr>
            <a:r>
              <a:rPr kumimoji="0" lang="en-US" sz="1600" b="1" i="1" dirty="0">
                <a:solidFill>
                  <a:srgbClr val="000000"/>
                </a:solidFill>
                <a:latin typeface="Times New Roman" pitchFamily="18" charset="0"/>
                <a:cs typeface="Times New Roman" pitchFamily="18" charset="0"/>
              </a:rPr>
              <a:t>Average Unemployment Rate</a:t>
            </a:r>
          </a:p>
          <a:p>
            <a:pPr algn="ctr">
              <a:lnSpc>
                <a:spcPct val="80000"/>
              </a:lnSpc>
            </a:pPr>
            <a:r>
              <a:rPr kumimoji="0" lang="en-US" sz="1400" b="0" i="1" dirty="0" smtClean="0">
                <a:solidFill>
                  <a:srgbClr val="000000"/>
                </a:solidFill>
                <a:latin typeface="Times New Roman" pitchFamily="18" charset="0"/>
                <a:cs typeface="Times New Roman" pitchFamily="18" charset="0"/>
              </a:rPr>
              <a:t>(2001-2010)</a:t>
            </a:r>
            <a:endParaRPr lang="en-US" sz="1400" b="0" i="1" dirty="0">
              <a:solidFill>
                <a:schemeClr val="tx1"/>
              </a:solidFill>
              <a:latin typeface="Times New Roman" pitchFamily="18" charset="0"/>
              <a:cs typeface="Times New Roman" pitchFamily="18" charset="0"/>
            </a:endParaRPr>
          </a:p>
        </p:txBody>
      </p:sp>
      <p:sp>
        <p:nvSpPr>
          <p:cNvPr id="82" name="Rectangle 40"/>
          <p:cNvSpPr>
            <a:spLocks noChangeArrowheads="1"/>
          </p:cNvSpPr>
          <p:nvPr/>
        </p:nvSpPr>
        <p:spPr bwMode="auto">
          <a:xfrm>
            <a:off x="4418749" y="2801786"/>
            <a:ext cx="559449"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smtClean="0">
                <a:solidFill>
                  <a:srgbClr val="000000"/>
                </a:solidFill>
                <a:latin typeface="Times New Roman" pitchFamily="18" charset="0"/>
                <a:cs typeface="Times New Roman" pitchFamily="18" charset="0"/>
              </a:rPr>
              <a:t>France</a:t>
            </a:r>
            <a:endParaRPr kumimoji="0" lang="en-US" sz="1600" b="0" dirty="0">
              <a:solidFill>
                <a:srgbClr val="000000"/>
              </a:solidFill>
              <a:latin typeface="Times New Roman" pitchFamily="18" charset="0"/>
              <a:cs typeface="Times New Roman" pitchFamily="18" charset="0"/>
            </a:endParaRPr>
          </a:p>
        </p:txBody>
      </p:sp>
      <p:sp>
        <p:nvSpPr>
          <p:cNvPr id="83" name="Rectangle 41"/>
          <p:cNvSpPr>
            <a:spLocks noChangeArrowheads="1"/>
          </p:cNvSpPr>
          <p:nvPr/>
        </p:nvSpPr>
        <p:spPr bwMode="auto">
          <a:xfrm>
            <a:off x="4548593" y="3262202"/>
            <a:ext cx="429605" cy="196977"/>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kumimoji="0" lang="en-US" sz="1600" b="0" dirty="0" smtClean="0">
                <a:solidFill>
                  <a:srgbClr val="000000"/>
                </a:solidFill>
                <a:latin typeface="Times New Roman" pitchFamily="18" charset="0"/>
                <a:cs typeface="Times New Roman" pitchFamily="18" charset="0"/>
              </a:rPr>
              <a:t>Italy </a:t>
            </a:r>
            <a:endParaRPr kumimoji="0" lang="en-US" sz="1600" b="0" dirty="0">
              <a:solidFill>
                <a:srgbClr val="000000"/>
              </a:solidFill>
              <a:latin typeface="Times New Roman" pitchFamily="18" charset="0"/>
              <a:cs typeface="Times New Roman" pitchFamily="18" charset="0"/>
            </a:endParaRPr>
          </a:p>
        </p:txBody>
      </p:sp>
      <p:sp>
        <p:nvSpPr>
          <p:cNvPr id="84" name="Rectangle 42"/>
          <p:cNvSpPr>
            <a:spLocks noChangeArrowheads="1"/>
          </p:cNvSpPr>
          <p:nvPr/>
        </p:nvSpPr>
        <p:spPr bwMode="auto">
          <a:xfrm>
            <a:off x="4580652" y="4351605"/>
            <a:ext cx="397546"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smtClean="0">
                <a:solidFill>
                  <a:srgbClr val="000000"/>
                </a:solidFill>
                <a:latin typeface="Times New Roman" pitchFamily="18" charset="0"/>
                <a:cs typeface="Times New Roman" pitchFamily="18" charset="0"/>
              </a:rPr>
              <a:t>U.K.</a:t>
            </a:r>
            <a:endParaRPr kumimoji="0" lang="en-US" sz="1600" b="0" dirty="0">
              <a:solidFill>
                <a:srgbClr val="000000"/>
              </a:solidFill>
              <a:latin typeface="Times New Roman" pitchFamily="18" charset="0"/>
              <a:cs typeface="Times New Roman" pitchFamily="18" charset="0"/>
            </a:endParaRPr>
          </a:p>
        </p:txBody>
      </p:sp>
      <p:grpSp>
        <p:nvGrpSpPr>
          <p:cNvPr id="14" name="Group 13"/>
          <p:cNvGrpSpPr/>
          <p:nvPr/>
        </p:nvGrpSpPr>
        <p:grpSpPr>
          <a:xfrm>
            <a:off x="5108855" y="2710183"/>
            <a:ext cx="3793778" cy="365125"/>
            <a:chOff x="5156561" y="2662477"/>
            <a:chExt cx="3793778" cy="365125"/>
          </a:xfrm>
        </p:grpSpPr>
        <p:sp>
          <p:nvSpPr>
            <p:cNvPr id="71" name="Rectangle 25"/>
            <p:cNvSpPr>
              <a:spLocks noChangeArrowheads="1"/>
            </p:cNvSpPr>
            <p:nvPr/>
          </p:nvSpPr>
          <p:spPr bwMode="auto">
            <a:xfrm>
              <a:off x="8471041" y="2737408"/>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8.6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86" name="Freeform 17"/>
            <p:cNvSpPr>
              <a:spLocks/>
            </p:cNvSpPr>
            <p:nvPr/>
          </p:nvSpPr>
          <p:spPr bwMode="auto">
            <a:xfrm rot="-5400000">
              <a:off x="6587914" y="1231124"/>
              <a:ext cx="365125" cy="3227832"/>
            </a:xfrm>
            <a:custGeom>
              <a:avLst/>
              <a:gdLst>
                <a:gd name="T0" fmla="*/ 677 w 677"/>
                <a:gd name="T1" fmla="*/ 1849 h 1849"/>
                <a:gd name="T2" fmla="*/ 0 w 677"/>
                <a:gd name="T3" fmla="*/ 1849 h 1849"/>
                <a:gd name="T4" fmla="*/ 0 w 677"/>
                <a:gd name="T5" fmla="*/ 0 h 1849"/>
                <a:gd name="T6" fmla="*/ 677 w 677"/>
                <a:gd name="T7" fmla="*/ 0 h 1849"/>
                <a:gd name="T8" fmla="*/ 677 w 677"/>
                <a:gd name="T9" fmla="*/ 1849 h 1849"/>
                <a:gd name="T10" fmla="*/ 677 w 677"/>
                <a:gd name="T11" fmla="*/ 1849 h 1849"/>
                <a:gd name="T12" fmla="*/ 0 60000 65536"/>
                <a:gd name="T13" fmla="*/ 0 60000 65536"/>
                <a:gd name="T14" fmla="*/ 0 60000 65536"/>
                <a:gd name="T15" fmla="*/ 0 60000 65536"/>
                <a:gd name="T16" fmla="*/ 0 60000 65536"/>
                <a:gd name="T17" fmla="*/ 0 60000 65536"/>
                <a:gd name="T18" fmla="*/ 0 w 677"/>
                <a:gd name="T19" fmla="*/ 0 h 1849"/>
                <a:gd name="T20" fmla="*/ 677 w 677"/>
                <a:gd name="T21" fmla="*/ 1849 h 1849"/>
              </a:gdLst>
              <a:ahLst/>
              <a:cxnLst>
                <a:cxn ang="T12">
                  <a:pos x="T0" y="T1"/>
                </a:cxn>
                <a:cxn ang="T13">
                  <a:pos x="T2" y="T3"/>
                </a:cxn>
                <a:cxn ang="T14">
                  <a:pos x="T4" y="T5"/>
                </a:cxn>
                <a:cxn ang="T15">
                  <a:pos x="T6" y="T7"/>
                </a:cxn>
                <a:cxn ang="T16">
                  <a:pos x="T8" y="T9"/>
                </a:cxn>
                <a:cxn ang="T17">
                  <a:pos x="T10" y="T11"/>
                </a:cxn>
              </a:cxnLst>
              <a:rect l="T18" t="T19" r="T20" b="T21"/>
              <a:pathLst>
                <a:path w="677" h="1849">
                  <a:moveTo>
                    <a:pt x="677" y="1849"/>
                  </a:moveTo>
                  <a:lnTo>
                    <a:pt x="0" y="1849"/>
                  </a:lnTo>
                  <a:lnTo>
                    <a:pt x="0" y="0"/>
                  </a:lnTo>
                  <a:lnTo>
                    <a:pt x="677" y="0"/>
                  </a:lnTo>
                  <a:lnTo>
                    <a:pt x="677" y="1849"/>
                  </a:lnTo>
                  <a:close/>
                </a:path>
              </a:pathLst>
            </a:custGeom>
            <a:solidFill>
              <a:schemeClr val="accent6">
                <a:lumMod val="40000"/>
                <a:lumOff val="6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5" name="Group 14"/>
          <p:cNvGrpSpPr/>
          <p:nvPr/>
        </p:nvGrpSpPr>
        <p:grpSpPr>
          <a:xfrm>
            <a:off x="5110186" y="3180623"/>
            <a:ext cx="3528945" cy="365125"/>
            <a:chOff x="5157892" y="3132917"/>
            <a:chExt cx="3528945" cy="365125"/>
          </a:xfrm>
        </p:grpSpPr>
        <p:sp>
          <p:nvSpPr>
            <p:cNvPr id="63" name="Rectangle 13"/>
            <p:cNvSpPr>
              <a:spLocks noChangeArrowheads="1"/>
            </p:cNvSpPr>
            <p:nvPr/>
          </p:nvSpPr>
          <p:spPr bwMode="auto">
            <a:xfrm>
              <a:off x="8207539" y="3206545"/>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7.9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87" name="Freeform 17"/>
            <p:cNvSpPr>
              <a:spLocks/>
            </p:cNvSpPr>
            <p:nvPr/>
          </p:nvSpPr>
          <p:spPr bwMode="auto">
            <a:xfrm rot="-5400000">
              <a:off x="6456657" y="1834152"/>
              <a:ext cx="365125" cy="2962656"/>
            </a:xfrm>
            <a:custGeom>
              <a:avLst/>
              <a:gdLst>
                <a:gd name="T0" fmla="*/ 677 w 677"/>
                <a:gd name="T1" fmla="*/ 1849 h 1849"/>
                <a:gd name="T2" fmla="*/ 0 w 677"/>
                <a:gd name="T3" fmla="*/ 1849 h 1849"/>
                <a:gd name="T4" fmla="*/ 0 w 677"/>
                <a:gd name="T5" fmla="*/ 0 h 1849"/>
                <a:gd name="T6" fmla="*/ 677 w 677"/>
                <a:gd name="T7" fmla="*/ 0 h 1849"/>
                <a:gd name="T8" fmla="*/ 677 w 677"/>
                <a:gd name="T9" fmla="*/ 1849 h 1849"/>
                <a:gd name="T10" fmla="*/ 677 w 677"/>
                <a:gd name="T11" fmla="*/ 1849 h 1849"/>
                <a:gd name="T12" fmla="*/ 0 60000 65536"/>
                <a:gd name="T13" fmla="*/ 0 60000 65536"/>
                <a:gd name="T14" fmla="*/ 0 60000 65536"/>
                <a:gd name="T15" fmla="*/ 0 60000 65536"/>
                <a:gd name="T16" fmla="*/ 0 60000 65536"/>
                <a:gd name="T17" fmla="*/ 0 60000 65536"/>
                <a:gd name="T18" fmla="*/ 0 w 677"/>
                <a:gd name="T19" fmla="*/ 0 h 1849"/>
                <a:gd name="T20" fmla="*/ 677 w 677"/>
                <a:gd name="T21" fmla="*/ 1849 h 1849"/>
              </a:gdLst>
              <a:ahLst/>
              <a:cxnLst>
                <a:cxn ang="T12">
                  <a:pos x="T0" y="T1"/>
                </a:cxn>
                <a:cxn ang="T13">
                  <a:pos x="T2" y="T3"/>
                </a:cxn>
                <a:cxn ang="T14">
                  <a:pos x="T4" y="T5"/>
                </a:cxn>
                <a:cxn ang="T15">
                  <a:pos x="T6" y="T7"/>
                </a:cxn>
                <a:cxn ang="T16">
                  <a:pos x="T8" y="T9"/>
                </a:cxn>
                <a:cxn ang="T17">
                  <a:pos x="T10" y="T11"/>
                </a:cxn>
              </a:cxnLst>
              <a:rect l="T18" t="T19" r="T20" b="T21"/>
              <a:pathLst>
                <a:path w="677" h="1849">
                  <a:moveTo>
                    <a:pt x="677" y="1849"/>
                  </a:moveTo>
                  <a:lnTo>
                    <a:pt x="0" y="1849"/>
                  </a:lnTo>
                  <a:lnTo>
                    <a:pt x="0" y="0"/>
                  </a:lnTo>
                  <a:lnTo>
                    <a:pt x="677" y="0"/>
                  </a:lnTo>
                  <a:lnTo>
                    <a:pt x="677" y="1849"/>
                  </a:lnTo>
                  <a:close/>
                </a:path>
              </a:pathLst>
            </a:custGeom>
            <a:solidFill>
              <a:schemeClr val="accent6">
                <a:lumMod val="40000"/>
                <a:lumOff val="6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9" name="Group 8"/>
          <p:cNvGrpSpPr/>
          <p:nvPr/>
        </p:nvGrpSpPr>
        <p:grpSpPr>
          <a:xfrm>
            <a:off x="5108854" y="4241683"/>
            <a:ext cx="2716315" cy="365125"/>
            <a:chOff x="5156560" y="4193977"/>
            <a:chExt cx="2716315" cy="365125"/>
          </a:xfrm>
        </p:grpSpPr>
        <p:sp>
          <p:nvSpPr>
            <p:cNvPr id="60" name="Rectangle 10"/>
            <p:cNvSpPr>
              <a:spLocks noChangeArrowheads="1"/>
            </p:cNvSpPr>
            <p:nvPr/>
          </p:nvSpPr>
          <p:spPr bwMode="auto">
            <a:xfrm>
              <a:off x="7393577" y="4261009"/>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5.7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89" name="Freeform 23"/>
            <p:cNvSpPr>
              <a:spLocks/>
            </p:cNvSpPr>
            <p:nvPr/>
          </p:nvSpPr>
          <p:spPr bwMode="auto">
            <a:xfrm rot="-5400000">
              <a:off x="6043845" y="3306692"/>
              <a:ext cx="365125" cy="2139696"/>
            </a:xfrm>
            <a:custGeom>
              <a:avLst/>
              <a:gdLst>
                <a:gd name="T0" fmla="*/ 677 w 677"/>
                <a:gd name="T1" fmla="*/ 3401 h 3401"/>
                <a:gd name="T2" fmla="*/ 0 w 677"/>
                <a:gd name="T3" fmla="*/ 3401 h 3401"/>
                <a:gd name="T4" fmla="*/ 0 w 677"/>
                <a:gd name="T5" fmla="*/ 0 h 3401"/>
                <a:gd name="T6" fmla="*/ 677 w 677"/>
                <a:gd name="T7" fmla="*/ 0 h 3401"/>
                <a:gd name="T8" fmla="*/ 677 w 677"/>
                <a:gd name="T9" fmla="*/ 3401 h 3401"/>
                <a:gd name="T10" fmla="*/ 677 w 677"/>
                <a:gd name="T11" fmla="*/ 3401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chemeClr val="accent3">
                <a:lumMod val="60000"/>
                <a:lumOff val="4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 name="Group 3"/>
          <p:cNvGrpSpPr/>
          <p:nvPr/>
        </p:nvGrpSpPr>
        <p:grpSpPr>
          <a:xfrm>
            <a:off x="5110185" y="4716099"/>
            <a:ext cx="2178597" cy="365125"/>
            <a:chOff x="5157891" y="4668393"/>
            <a:chExt cx="2178597" cy="365125"/>
          </a:xfrm>
        </p:grpSpPr>
        <p:sp>
          <p:nvSpPr>
            <p:cNvPr id="67" name="Rectangle 19"/>
            <p:cNvSpPr>
              <a:spLocks noChangeArrowheads="1"/>
            </p:cNvSpPr>
            <p:nvPr/>
          </p:nvSpPr>
          <p:spPr bwMode="auto">
            <a:xfrm>
              <a:off x="6857190" y="4729376"/>
              <a:ext cx="4792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4.3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90" name="Freeform 23"/>
            <p:cNvSpPr>
              <a:spLocks/>
            </p:cNvSpPr>
            <p:nvPr/>
          </p:nvSpPr>
          <p:spPr bwMode="auto">
            <a:xfrm rot="-5400000">
              <a:off x="5784572" y="4041712"/>
              <a:ext cx="365125" cy="1618488"/>
            </a:xfrm>
            <a:custGeom>
              <a:avLst/>
              <a:gdLst>
                <a:gd name="T0" fmla="*/ 677 w 677"/>
                <a:gd name="T1" fmla="*/ 3401 h 3401"/>
                <a:gd name="T2" fmla="*/ 0 w 677"/>
                <a:gd name="T3" fmla="*/ 3401 h 3401"/>
                <a:gd name="T4" fmla="*/ 0 w 677"/>
                <a:gd name="T5" fmla="*/ 0 h 3401"/>
                <a:gd name="T6" fmla="*/ 677 w 677"/>
                <a:gd name="T7" fmla="*/ 0 h 3401"/>
                <a:gd name="T8" fmla="*/ 677 w 677"/>
                <a:gd name="T9" fmla="*/ 3401 h 3401"/>
                <a:gd name="T10" fmla="*/ 677 w 677"/>
                <a:gd name="T11" fmla="*/ 3401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chemeClr val="accent3">
                <a:lumMod val="60000"/>
                <a:lumOff val="40000"/>
              </a:schemeClr>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spTree>
    <p:extLst>
      <p:ext uri="{BB962C8B-B14F-4D97-AF65-F5344CB8AC3E}">
        <p14:creationId xmlns:p14="http://schemas.microsoft.com/office/powerpoint/2010/main" val="16333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1000"/>
                                        <p:tgtEl>
                                          <p:spTgt spid="12"/>
                                        </p:tgtEl>
                                      </p:cBhvr>
                                    </p:animEffect>
                                  </p:childTnLst>
                                </p:cTn>
                              </p:par>
                              <p:par>
                                <p:cTn id="12" presetID="22" presetClass="entr" presetSubtype="8"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1000"/>
                                        <p:tgtEl>
                                          <p:spTgt spid="9"/>
                                        </p:tgtEl>
                                      </p:cBhvr>
                                    </p:animEffect>
                                  </p:childTnLst>
                                </p:cTn>
                              </p:par>
                              <p:par>
                                <p:cTn id="15" presetID="22" presetClass="entr" presetSubtype="8"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21"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Actual and Potential GDP</a:t>
            </a:r>
          </a:p>
        </p:txBody>
      </p:sp>
    </p:spTree>
    <p:extLst>
      <p:ext uri="{BB962C8B-B14F-4D97-AF65-F5344CB8AC3E}">
        <p14:creationId xmlns:p14="http://schemas.microsoft.com/office/powerpoint/2010/main" val="1378358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9003326" cy="42534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Potential </a:t>
            </a:r>
            <a:r>
              <a:rPr lang="en-US" sz="2600" b="1" i="1" dirty="0" smtClean="0">
                <a:solidFill>
                  <a:srgbClr val="32302A"/>
                </a:solidFill>
                <a:ea typeface="ＭＳ Ｐゴシック" pitchFamily="-107" charset="-128"/>
                <a:cs typeface="ＭＳ Ｐゴシック" pitchFamily="-107" charset="-128"/>
              </a:rPr>
              <a:t>output</a:t>
            </a:r>
            <a:r>
              <a:rPr lang="en-US" sz="2600" dirty="0" smtClean="0">
                <a:solidFill>
                  <a:srgbClr val="32302A"/>
                </a:solidFill>
                <a:ea typeface="ＭＳ Ｐゴシック" pitchFamily="-107" charset="-128"/>
                <a:cs typeface="ＭＳ Ｐゴシック" pitchFamily="-107" charset="-128"/>
              </a:rPr>
              <a:t>: </a:t>
            </a:r>
            <a:r>
              <a:rPr lang="en-US" sz="2600" dirty="0">
                <a:solidFill>
                  <a:srgbClr val="32302A"/>
                </a:solidFill>
                <a:ea typeface="ＭＳ Ｐゴシック" pitchFamily="-107" charset="-128"/>
                <a:cs typeface="ＭＳ Ｐゴシック" pitchFamily="-107" charset="-128"/>
              </a:rPr>
              <a:t/>
            </a:r>
            <a:br>
              <a:rPr lang="en-US" sz="2600" dirty="0">
                <a:solidFill>
                  <a:srgbClr val="32302A"/>
                </a:solidFill>
                <a:ea typeface="ＭＳ Ｐゴシック" pitchFamily="-107" charset="-128"/>
                <a:cs typeface="ＭＳ Ｐゴシック" pitchFamily="-107" charset="-128"/>
              </a:rPr>
            </a:br>
            <a:r>
              <a:rPr lang="en-US" sz="2600" dirty="0">
                <a:solidFill>
                  <a:srgbClr val="32302A"/>
                </a:solidFill>
                <a:ea typeface="ＭＳ Ｐゴシック" pitchFamily="-107" charset="-128"/>
                <a:cs typeface="ＭＳ Ｐゴシック" pitchFamily="-107" charset="-128"/>
              </a:rPr>
              <a:t>Maximum sustainable output level consistent with the economy’s resource base, given its institutional arrangements. </a:t>
            </a:r>
          </a:p>
          <a:p>
            <a:pPr>
              <a:lnSpc>
                <a:spcPct val="90000"/>
              </a:lnSpc>
            </a:pPr>
            <a:r>
              <a:rPr lang="en-US" sz="2600" i="1" dirty="0">
                <a:solidFill>
                  <a:srgbClr val="32302A"/>
                </a:solidFill>
                <a:ea typeface="ＭＳ Ｐゴシック" pitchFamily="-107" charset="-128"/>
                <a:cs typeface="ＭＳ Ｐゴシック" pitchFamily="-107" charset="-128"/>
              </a:rPr>
              <a:t>Actual</a:t>
            </a:r>
            <a:r>
              <a:rPr lang="en-US" sz="2600" dirty="0">
                <a:solidFill>
                  <a:srgbClr val="32302A"/>
                </a:solidFill>
                <a:ea typeface="ＭＳ Ｐゴシック" pitchFamily="-107" charset="-128"/>
                <a:cs typeface="ＭＳ Ｐゴシック" pitchFamily="-107" charset="-128"/>
              </a:rPr>
              <a:t> and </a:t>
            </a:r>
            <a:r>
              <a:rPr lang="en-US" sz="2600" i="1" dirty="0">
                <a:solidFill>
                  <a:srgbClr val="32302A"/>
                </a:solidFill>
                <a:ea typeface="ＭＳ Ｐゴシック" pitchFamily="-107" charset="-128"/>
                <a:cs typeface="ＭＳ Ｐゴシック" pitchFamily="-107" charset="-128"/>
              </a:rPr>
              <a:t>potential output</a:t>
            </a:r>
            <a:r>
              <a:rPr lang="en-US" sz="2600" dirty="0">
                <a:solidFill>
                  <a:srgbClr val="32302A"/>
                </a:solidFill>
                <a:ea typeface="ＭＳ Ｐゴシック" pitchFamily="-107" charset="-128"/>
                <a:cs typeface="ＭＳ Ｐゴシック" pitchFamily="-107" charset="-128"/>
              </a:rPr>
              <a:t> will be equal when the economy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is </a:t>
            </a:r>
            <a:r>
              <a:rPr lang="en-US" sz="2600" dirty="0">
                <a:solidFill>
                  <a:srgbClr val="32302A"/>
                </a:solidFill>
                <a:ea typeface="ＭＳ Ｐゴシック" pitchFamily="-107" charset="-128"/>
                <a:cs typeface="ＭＳ Ｐゴシック" pitchFamily="-107" charset="-128"/>
              </a:rPr>
              <a:t>at full employment.</a:t>
            </a:r>
          </a:p>
        </p:txBody>
      </p:sp>
      <p:sp>
        <p:nvSpPr>
          <p:cNvPr id="6" name="Title 1"/>
          <p:cNvSpPr>
            <a:spLocks noGrp="1"/>
          </p:cNvSpPr>
          <p:nvPr>
            <p:ph type="title"/>
          </p:nvPr>
        </p:nvSpPr>
        <p:spPr>
          <a:xfrm>
            <a:off x="119569" y="449455"/>
            <a:ext cx="8904855" cy="720672"/>
          </a:xfrm>
        </p:spPr>
        <p:txBody>
          <a:bodyPr/>
          <a:lstStyle/>
          <a:p>
            <a:r>
              <a:rPr lang="en-US" dirty="0"/>
              <a:t>Actual and Potential GDP</a:t>
            </a:r>
          </a:p>
        </p:txBody>
      </p:sp>
    </p:spTree>
    <p:extLst>
      <p:ext uri="{BB962C8B-B14F-4D97-AF65-F5344CB8AC3E}">
        <p14:creationId xmlns:p14="http://schemas.microsoft.com/office/powerpoint/2010/main" val="122511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71535"/>
            <a:ext cx="8904855" cy="657667"/>
          </a:xfrm>
        </p:spPr>
        <p:txBody>
          <a:bodyPr/>
          <a:lstStyle/>
          <a:p>
            <a:r>
              <a:rPr lang="en-US" sz="3400" dirty="0"/>
              <a:t>Actual &amp; Potential GDP, </a:t>
            </a:r>
            <a:r>
              <a:rPr lang="en-US" sz="3400" dirty="0" smtClean="0"/>
              <a:t>1960-2011</a:t>
            </a:r>
            <a:endParaRPr lang="en-US" sz="3400" dirty="0"/>
          </a:p>
        </p:txBody>
      </p:sp>
      <p:sp>
        <p:nvSpPr>
          <p:cNvPr id="61" name="Text Box 10"/>
          <p:cNvSpPr txBox="1">
            <a:spLocks noChangeArrowheads="1"/>
          </p:cNvSpPr>
          <p:nvPr/>
        </p:nvSpPr>
        <p:spPr bwMode="auto">
          <a:xfrm>
            <a:off x="73112" y="2585367"/>
            <a:ext cx="4023966" cy="163121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Here we illustrate both </a:t>
            </a:r>
            <a:r>
              <a:rPr lang="en-US" sz="2000" i="1" dirty="0">
                <a:latin typeface="Times New Roman" pitchFamily="18" charset="0"/>
                <a:cs typeface="Times New Roman" pitchFamily="18" charset="0"/>
              </a:rPr>
              <a:t>actual </a:t>
            </a:r>
            <a:r>
              <a:rPr lang="en-US" sz="2000" i="1" dirty="0" smtClean="0">
                <a:latin typeface="Times New Roman" pitchFamily="18" charset="0"/>
                <a:cs typeface="Times New Roman" pitchFamily="18" charset="0"/>
              </a:rPr>
              <a:t>GDP</a:t>
            </a:r>
            <a:r>
              <a:rPr lang="en-US" sz="2000" dirty="0" smtClean="0">
                <a:latin typeface="Times New Roman" pitchFamily="18" charset="0"/>
                <a:cs typeface="Times New Roman" pitchFamily="18" charset="0"/>
              </a:rPr>
              <a:t> and </a:t>
            </a:r>
            <a:r>
              <a:rPr lang="en-US" sz="2000" i="1" dirty="0">
                <a:latin typeface="Times New Roman" pitchFamily="18" charset="0"/>
                <a:cs typeface="Times New Roman" pitchFamily="18" charset="0"/>
              </a:rPr>
              <a:t>potential GDP</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Note the gap (shaded area) between actual and potential GDP during periods of recession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4630826" y="2192335"/>
            <a:ext cx="0" cy="265176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4630826" y="4844095"/>
            <a:ext cx="4202264"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62" name="Rectangle 278"/>
          <p:cNvSpPr>
            <a:spLocks noChangeArrowheads="1"/>
          </p:cNvSpPr>
          <p:nvPr/>
        </p:nvSpPr>
        <p:spPr bwMode="auto">
          <a:xfrm>
            <a:off x="4495734"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1960</a:t>
            </a:r>
            <a:endParaRPr lang="en-US" sz="1600" b="1" i="1" dirty="0">
              <a:solidFill>
                <a:schemeClr val="tx1"/>
              </a:solidFill>
              <a:latin typeface="Times New Roman" pitchFamily="18" charset="0"/>
              <a:cs typeface="Times New Roman" pitchFamily="18" charset="0"/>
            </a:endParaRPr>
          </a:p>
        </p:txBody>
      </p:sp>
      <p:sp>
        <p:nvSpPr>
          <p:cNvPr id="63" name="Rectangle 278"/>
          <p:cNvSpPr>
            <a:spLocks noChangeArrowheads="1"/>
          </p:cNvSpPr>
          <p:nvPr/>
        </p:nvSpPr>
        <p:spPr bwMode="auto">
          <a:xfrm>
            <a:off x="4908622"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1965</a:t>
            </a:r>
            <a:endParaRPr lang="en-US" sz="1600" b="1" i="1" dirty="0">
              <a:solidFill>
                <a:schemeClr val="tx1"/>
              </a:solidFill>
              <a:latin typeface="Times New Roman" pitchFamily="18" charset="0"/>
              <a:cs typeface="Times New Roman" pitchFamily="18" charset="0"/>
            </a:endParaRPr>
          </a:p>
        </p:txBody>
      </p:sp>
      <p:sp>
        <p:nvSpPr>
          <p:cNvPr id="64" name="Rectangle 278"/>
          <p:cNvSpPr>
            <a:spLocks noChangeArrowheads="1"/>
          </p:cNvSpPr>
          <p:nvPr/>
        </p:nvSpPr>
        <p:spPr bwMode="auto">
          <a:xfrm>
            <a:off x="5330326"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1970</a:t>
            </a:r>
            <a:endParaRPr lang="en-US" sz="1600" b="1" i="1" dirty="0">
              <a:solidFill>
                <a:schemeClr val="tx1"/>
              </a:solidFill>
              <a:latin typeface="Times New Roman" pitchFamily="18" charset="0"/>
              <a:cs typeface="Times New Roman" pitchFamily="18" charset="0"/>
            </a:endParaRPr>
          </a:p>
        </p:txBody>
      </p:sp>
      <p:sp>
        <p:nvSpPr>
          <p:cNvPr id="65" name="Rectangle 278"/>
          <p:cNvSpPr>
            <a:spLocks noChangeArrowheads="1"/>
          </p:cNvSpPr>
          <p:nvPr/>
        </p:nvSpPr>
        <p:spPr bwMode="auto">
          <a:xfrm>
            <a:off x="5747191"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1975</a:t>
            </a:r>
            <a:endParaRPr lang="en-US" sz="1600" b="1" i="1" dirty="0">
              <a:solidFill>
                <a:schemeClr val="tx1"/>
              </a:solidFill>
              <a:latin typeface="Times New Roman" pitchFamily="18" charset="0"/>
              <a:cs typeface="Times New Roman" pitchFamily="18" charset="0"/>
            </a:endParaRPr>
          </a:p>
        </p:txBody>
      </p:sp>
      <p:sp>
        <p:nvSpPr>
          <p:cNvPr id="66" name="Rectangle 278"/>
          <p:cNvSpPr>
            <a:spLocks noChangeArrowheads="1"/>
          </p:cNvSpPr>
          <p:nvPr/>
        </p:nvSpPr>
        <p:spPr bwMode="auto">
          <a:xfrm>
            <a:off x="6155603"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1980</a:t>
            </a:r>
            <a:endParaRPr lang="en-US" sz="1600" b="1" i="1" dirty="0">
              <a:solidFill>
                <a:schemeClr val="tx1"/>
              </a:solidFill>
              <a:latin typeface="Times New Roman" pitchFamily="18" charset="0"/>
              <a:cs typeface="Times New Roman" pitchFamily="18" charset="0"/>
            </a:endParaRPr>
          </a:p>
        </p:txBody>
      </p:sp>
      <p:sp>
        <p:nvSpPr>
          <p:cNvPr id="67" name="Rectangle 278"/>
          <p:cNvSpPr>
            <a:spLocks noChangeArrowheads="1"/>
          </p:cNvSpPr>
          <p:nvPr/>
        </p:nvSpPr>
        <p:spPr bwMode="auto">
          <a:xfrm>
            <a:off x="6573533"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1985</a:t>
            </a:r>
            <a:endParaRPr lang="en-US" sz="1600" b="1" i="1" dirty="0">
              <a:solidFill>
                <a:schemeClr val="tx1"/>
              </a:solidFill>
              <a:latin typeface="Times New Roman" pitchFamily="18" charset="0"/>
              <a:cs typeface="Times New Roman" pitchFamily="18" charset="0"/>
            </a:endParaRPr>
          </a:p>
        </p:txBody>
      </p:sp>
      <p:sp>
        <p:nvSpPr>
          <p:cNvPr id="68" name="Rectangle 278"/>
          <p:cNvSpPr>
            <a:spLocks noChangeArrowheads="1"/>
          </p:cNvSpPr>
          <p:nvPr/>
        </p:nvSpPr>
        <p:spPr bwMode="auto">
          <a:xfrm>
            <a:off x="6980120"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1990</a:t>
            </a:r>
            <a:endParaRPr lang="en-US" sz="1600" b="1" i="1" dirty="0">
              <a:solidFill>
                <a:schemeClr val="tx1"/>
              </a:solidFill>
              <a:latin typeface="Times New Roman" pitchFamily="18" charset="0"/>
              <a:cs typeface="Times New Roman" pitchFamily="18" charset="0"/>
            </a:endParaRPr>
          </a:p>
        </p:txBody>
      </p:sp>
      <p:sp>
        <p:nvSpPr>
          <p:cNvPr id="69" name="Rectangle 278"/>
          <p:cNvSpPr>
            <a:spLocks noChangeArrowheads="1"/>
          </p:cNvSpPr>
          <p:nvPr/>
        </p:nvSpPr>
        <p:spPr bwMode="auto">
          <a:xfrm>
            <a:off x="7402330"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1995</a:t>
            </a:r>
            <a:endParaRPr lang="en-US" sz="1600" b="1" i="1" dirty="0">
              <a:solidFill>
                <a:schemeClr val="tx1"/>
              </a:solidFill>
              <a:latin typeface="Times New Roman" pitchFamily="18" charset="0"/>
              <a:cs typeface="Times New Roman" pitchFamily="18" charset="0"/>
            </a:endParaRPr>
          </a:p>
        </p:txBody>
      </p:sp>
      <p:sp>
        <p:nvSpPr>
          <p:cNvPr id="70" name="Rectangle 278"/>
          <p:cNvSpPr>
            <a:spLocks noChangeArrowheads="1"/>
          </p:cNvSpPr>
          <p:nvPr/>
        </p:nvSpPr>
        <p:spPr bwMode="auto">
          <a:xfrm>
            <a:off x="7830091"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2000</a:t>
            </a:r>
            <a:endParaRPr lang="en-US" sz="1600" b="1" i="1" dirty="0">
              <a:solidFill>
                <a:schemeClr val="tx1"/>
              </a:solidFill>
              <a:latin typeface="Times New Roman" pitchFamily="18" charset="0"/>
              <a:cs typeface="Times New Roman" pitchFamily="18" charset="0"/>
            </a:endParaRPr>
          </a:p>
        </p:txBody>
      </p:sp>
      <p:sp>
        <p:nvSpPr>
          <p:cNvPr id="71" name="Rectangle 278"/>
          <p:cNvSpPr>
            <a:spLocks noChangeArrowheads="1"/>
          </p:cNvSpPr>
          <p:nvPr/>
        </p:nvSpPr>
        <p:spPr bwMode="auto">
          <a:xfrm>
            <a:off x="8234999"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2005</a:t>
            </a:r>
            <a:endParaRPr lang="en-US" sz="1600" b="1" i="1" dirty="0">
              <a:solidFill>
                <a:schemeClr val="tx1"/>
              </a:solidFill>
              <a:latin typeface="Times New Roman" pitchFamily="18" charset="0"/>
              <a:cs typeface="Times New Roman" pitchFamily="18" charset="0"/>
            </a:endParaRPr>
          </a:p>
        </p:txBody>
      </p:sp>
      <p:sp>
        <p:nvSpPr>
          <p:cNvPr id="72" name="Rectangle 278"/>
          <p:cNvSpPr>
            <a:spLocks noChangeArrowheads="1"/>
          </p:cNvSpPr>
          <p:nvPr/>
        </p:nvSpPr>
        <p:spPr bwMode="auto">
          <a:xfrm>
            <a:off x="8661877"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2011</a:t>
            </a:r>
            <a:endParaRPr lang="en-US" sz="1600" b="1" i="1" dirty="0">
              <a:solidFill>
                <a:schemeClr val="tx1"/>
              </a:solidFill>
              <a:latin typeface="Times New Roman" pitchFamily="18" charset="0"/>
              <a:cs typeface="Times New Roman" pitchFamily="18" charset="0"/>
            </a:endParaRPr>
          </a:p>
        </p:txBody>
      </p:sp>
      <p:sp>
        <p:nvSpPr>
          <p:cNvPr id="73" name="Rectangle 278"/>
          <p:cNvSpPr>
            <a:spLocks noChangeArrowheads="1"/>
          </p:cNvSpPr>
          <p:nvPr/>
        </p:nvSpPr>
        <p:spPr bwMode="auto">
          <a:xfrm>
            <a:off x="4283012" y="4407414"/>
            <a:ext cx="302967"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2,000</a:t>
            </a:r>
            <a:endParaRPr lang="en-US" sz="1600" b="1" dirty="0">
              <a:latin typeface="Times New Roman" pitchFamily="18" charset="0"/>
              <a:cs typeface="Times New Roman" pitchFamily="18" charset="0"/>
            </a:endParaRPr>
          </a:p>
        </p:txBody>
      </p:sp>
      <p:sp>
        <p:nvSpPr>
          <p:cNvPr id="74" name="Rectangle 278"/>
          <p:cNvSpPr>
            <a:spLocks noChangeArrowheads="1"/>
          </p:cNvSpPr>
          <p:nvPr/>
        </p:nvSpPr>
        <p:spPr bwMode="auto">
          <a:xfrm>
            <a:off x="4283367" y="4020781"/>
            <a:ext cx="302967"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4,000</a:t>
            </a:r>
            <a:endParaRPr lang="en-US" sz="1600" b="1" dirty="0">
              <a:latin typeface="Times New Roman" pitchFamily="18" charset="0"/>
              <a:cs typeface="Times New Roman" pitchFamily="18" charset="0"/>
            </a:endParaRPr>
          </a:p>
        </p:txBody>
      </p:sp>
      <p:sp>
        <p:nvSpPr>
          <p:cNvPr id="76" name="Rectangle 278"/>
          <p:cNvSpPr>
            <a:spLocks noChangeArrowheads="1"/>
          </p:cNvSpPr>
          <p:nvPr/>
        </p:nvSpPr>
        <p:spPr bwMode="auto">
          <a:xfrm>
            <a:off x="4289452" y="3643817"/>
            <a:ext cx="302967"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6,000</a:t>
            </a:r>
            <a:endParaRPr lang="en-US" sz="1600" b="1" dirty="0">
              <a:latin typeface="Times New Roman" pitchFamily="18" charset="0"/>
              <a:cs typeface="Times New Roman" pitchFamily="18" charset="0"/>
            </a:endParaRPr>
          </a:p>
        </p:txBody>
      </p:sp>
      <p:sp>
        <p:nvSpPr>
          <p:cNvPr id="77" name="Rectangle 278"/>
          <p:cNvSpPr>
            <a:spLocks noChangeArrowheads="1"/>
          </p:cNvSpPr>
          <p:nvPr/>
        </p:nvSpPr>
        <p:spPr bwMode="auto">
          <a:xfrm>
            <a:off x="4289807" y="3274347"/>
            <a:ext cx="302967"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8,000</a:t>
            </a:r>
            <a:endParaRPr lang="en-US" sz="1600" b="1" dirty="0">
              <a:latin typeface="Times New Roman" pitchFamily="18" charset="0"/>
              <a:cs typeface="Times New Roman" pitchFamily="18" charset="0"/>
            </a:endParaRPr>
          </a:p>
        </p:txBody>
      </p:sp>
      <p:sp>
        <p:nvSpPr>
          <p:cNvPr id="78" name="Rectangle 278"/>
          <p:cNvSpPr>
            <a:spLocks noChangeArrowheads="1"/>
          </p:cNvSpPr>
          <p:nvPr/>
        </p:nvSpPr>
        <p:spPr bwMode="auto">
          <a:xfrm>
            <a:off x="4219901" y="2895678"/>
            <a:ext cx="370294"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10,000</a:t>
            </a:r>
            <a:endParaRPr lang="en-US" sz="1600" b="1" dirty="0">
              <a:latin typeface="Times New Roman" pitchFamily="18" charset="0"/>
              <a:cs typeface="Times New Roman" pitchFamily="18" charset="0"/>
            </a:endParaRPr>
          </a:p>
        </p:txBody>
      </p:sp>
      <p:sp>
        <p:nvSpPr>
          <p:cNvPr id="79" name="Rectangle 278"/>
          <p:cNvSpPr>
            <a:spLocks noChangeArrowheads="1"/>
          </p:cNvSpPr>
          <p:nvPr/>
        </p:nvSpPr>
        <p:spPr bwMode="auto">
          <a:xfrm>
            <a:off x="4220256" y="2529230"/>
            <a:ext cx="370294"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12,000</a:t>
            </a:r>
            <a:endParaRPr lang="en-US" sz="1600" b="1" dirty="0">
              <a:latin typeface="Times New Roman" pitchFamily="18" charset="0"/>
              <a:cs typeface="Times New Roman" pitchFamily="18" charset="0"/>
            </a:endParaRPr>
          </a:p>
        </p:txBody>
      </p:sp>
      <p:sp>
        <p:nvSpPr>
          <p:cNvPr id="80" name="Rectangle 278"/>
          <p:cNvSpPr>
            <a:spLocks noChangeArrowheads="1"/>
          </p:cNvSpPr>
          <p:nvPr/>
        </p:nvSpPr>
        <p:spPr bwMode="auto">
          <a:xfrm>
            <a:off x="4220240" y="2176123"/>
            <a:ext cx="370294"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14,000</a:t>
            </a:r>
            <a:endParaRPr lang="en-US" sz="1600" b="1" dirty="0">
              <a:solidFill>
                <a:schemeClr val="tx1"/>
              </a:solidFill>
              <a:latin typeface="Times New Roman" pitchFamily="18" charset="0"/>
              <a:cs typeface="Times New Roman" pitchFamily="18" charset="0"/>
            </a:endParaRPr>
          </a:p>
        </p:txBody>
      </p:sp>
      <p:cxnSp>
        <p:nvCxnSpPr>
          <p:cNvPr id="81" name="Straight Connector 80"/>
          <p:cNvCxnSpPr/>
          <p:nvPr/>
        </p:nvCxnSpPr>
        <p:spPr>
          <a:xfrm>
            <a:off x="4631122" y="4109693"/>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631349" y="3734657"/>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35236" y="3366917"/>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635463" y="2989177"/>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633815" y="2621800"/>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634032" y="2268523"/>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632434" y="4480773"/>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8" name="Group 421"/>
          <p:cNvGrpSpPr>
            <a:grpSpLocks/>
          </p:cNvGrpSpPr>
          <p:nvPr/>
        </p:nvGrpSpPr>
        <p:grpSpPr bwMode="auto">
          <a:xfrm>
            <a:off x="5062338" y="3090692"/>
            <a:ext cx="633413" cy="930275"/>
            <a:chOff x="1913" y="1910"/>
            <a:chExt cx="399" cy="586"/>
          </a:xfrm>
        </p:grpSpPr>
        <p:sp>
          <p:nvSpPr>
            <p:cNvPr id="89" name="Line 422"/>
            <p:cNvSpPr>
              <a:spLocks noChangeShapeType="1"/>
            </p:cNvSpPr>
            <p:nvPr/>
          </p:nvSpPr>
          <p:spPr bwMode="auto">
            <a:xfrm>
              <a:off x="2114" y="2083"/>
              <a:ext cx="91" cy="413"/>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90" name="Rectangle 423"/>
            <p:cNvSpPr>
              <a:spLocks noChangeArrowheads="1"/>
            </p:cNvSpPr>
            <p:nvPr/>
          </p:nvSpPr>
          <p:spPr bwMode="auto">
            <a:xfrm>
              <a:off x="1913" y="1910"/>
              <a:ext cx="399" cy="174"/>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91" name="Rectangle 424"/>
            <p:cNvSpPr>
              <a:spLocks noChangeArrowheads="1"/>
            </p:cNvSpPr>
            <p:nvPr/>
          </p:nvSpPr>
          <p:spPr bwMode="auto">
            <a:xfrm>
              <a:off x="1945" y="1932"/>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1970</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93" name="Group 425"/>
          <p:cNvGrpSpPr>
            <a:grpSpLocks/>
          </p:cNvGrpSpPr>
          <p:nvPr/>
        </p:nvGrpSpPr>
        <p:grpSpPr bwMode="auto">
          <a:xfrm>
            <a:off x="5651301" y="3981230"/>
            <a:ext cx="641350" cy="608013"/>
            <a:chOff x="2489" y="1576"/>
            <a:chExt cx="404" cy="383"/>
          </a:xfrm>
        </p:grpSpPr>
        <p:sp>
          <p:nvSpPr>
            <p:cNvPr id="94" name="Line 426"/>
            <p:cNvSpPr>
              <a:spLocks noChangeShapeType="1"/>
            </p:cNvSpPr>
            <p:nvPr/>
          </p:nvSpPr>
          <p:spPr bwMode="auto">
            <a:xfrm>
              <a:off x="2657" y="1576"/>
              <a:ext cx="13" cy="239"/>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95" name="Rectangle 427"/>
            <p:cNvSpPr>
              <a:spLocks noChangeArrowheads="1"/>
            </p:cNvSpPr>
            <p:nvPr/>
          </p:nvSpPr>
          <p:spPr bwMode="auto">
            <a:xfrm>
              <a:off x="2489" y="1782"/>
              <a:ext cx="404" cy="177"/>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96" name="Rectangle 428"/>
            <p:cNvSpPr>
              <a:spLocks noChangeArrowheads="1"/>
            </p:cNvSpPr>
            <p:nvPr/>
          </p:nvSpPr>
          <p:spPr bwMode="auto">
            <a:xfrm>
              <a:off x="2529" y="1808"/>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1974-75</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97" name="Group 429"/>
          <p:cNvGrpSpPr>
            <a:grpSpLocks/>
          </p:cNvGrpSpPr>
          <p:nvPr/>
        </p:nvGrpSpPr>
        <p:grpSpPr bwMode="auto">
          <a:xfrm>
            <a:off x="6388383" y="3807169"/>
            <a:ext cx="703263" cy="822326"/>
            <a:chOff x="3038" y="1279"/>
            <a:chExt cx="443" cy="518"/>
          </a:xfrm>
        </p:grpSpPr>
        <p:sp>
          <p:nvSpPr>
            <p:cNvPr id="98" name="Line 430"/>
            <p:cNvSpPr>
              <a:spLocks noChangeShapeType="1"/>
            </p:cNvSpPr>
            <p:nvPr/>
          </p:nvSpPr>
          <p:spPr bwMode="auto">
            <a:xfrm>
              <a:off x="3038" y="1279"/>
              <a:ext cx="204" cy="372"/>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99" name="Rectangle 431"/>
            <p:cNvSpPr>
              <a:spLocks noChangeArrowheads="1"/>
            </p:cNvSpPr>
            <p:nvPr/>
          </p:nvSpPr>
          <p:spPr bwMode="auto">
            <a:xfrm>
              <a:off x="3076" y="1618"/>
              <a:ext cx="405" cy="179"/>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00" name="Rectangle 432"/>
            <p:cNvSpPr>
              <a:spLocks noChangeArrowheads="1"/>
            </p:cNvSpPr>
            <p:nvPr/>
          </p:nvSpPr>
          <p:spPr bwMode="auto">
            <a:xfrm>
              <a:off x="3101" y="1644"/>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1980</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101" name="Group 433"/>
          <p:cNvGrpSpPr>
            <a:grpSpLocks/>
          </p:cNvGrpSpPr>
          <p:nvPr/>
        </p:nvGrpSpPr>
        <p:grpSpPr bwMode="auto">
          <a:xfrm>
            <a:off x="6545159" y="3788753"/>
            <a:ext cx="919163" cy="322263"/>
            <a:chOff x="3432" y="1324"/>
            <a:chExt cx="579" cy="203"/>
          </a:xfrm>
        </p:grpSpPr>
        <p:sp>
          <p:nvSpPr>
            <p:cNvPr id="102" name="Line 434"/>
            <p:cNvSpPr>
              <a:spLocks noChangeShapeType="1"/>
            </p:cNvSpPr>
            <p:nvPr/>
          </p:nvSpPr>
          <p:spPr bwMode="auto">
            <a:xfrm>
              <a:off x="3432" y="1324"/>
              <a:ext cx="193" cy="123"/>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03" name="Rectangle 435"/>
            <p:cNvSpPr>
              <a:spLocks noChangeArrowheads="1"/>
            </p:cNvSpPr>
            <p:nvPr/>
          </p:nvSpPr>
          <p:spPr bwMode="auto">
            <a:xfrm>
              <a:off x="3625" y="1346"/>
              <a:ext cx="386" cy="181"/>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04" name="Rectangle 436"/>
            <p:cNvSpPr>
              <a:spLocks noChangeArrowheads="1"/>
            </p:cNvSpPr>
            <p:nvPr/>
          </p:nvSpPr>
          <p:spPr bwMode="auto">
            <a:xfrm>
              <a:off x="3649" y="1372"/>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1982</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105" name="Group 441"/>
          <p:cNvGrpSpPr>
            <a:grpSpLocks/>
          </p:cNvGrpSpPr>
          <p:nvPr/>
        </p:nvGrpSpPr>
        <p:grpSpPr bwMode="auto">
          <a:xfrm>
            <a:off x="6766704" y="2678891"/>
            <a:ext cx="671513" cy="628650"/>
            <a:chOff x="3867" y="995"/>
            <a:chExt cx="423" cy="396"/>
          </a:xfrm>
        </p:grpSpPr>
        <p:sp>
          <p:nvSpPr>
            <p:cNvPr id="106" name="Line 442"/>
            <p:cNvSpPr>
              <a:spLocks noChangeShapeType="1"/>
            </p:cNvSpPr>
            <p:nvPr/>
          </p:nvSpPr>
          <p:spPr bwMode="auto">
            <a:xfrm>
              <a:off x="4048" y="1164"/>
              <a:ext cx="102" cy="227"/>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07" name="Rectangle 443"/>
            <p:cNvSpPr>
              <a:spLocks noChangeArrowheads="1"/>
            </p:cNvSpPr>
            <p:nvPr/>
          </p:nvSpPr>
          <p:spPr bwMode="auto">
            <a:xfrm>
              <a:off x="3867" y="995"/>
              <a:ext cx="423" cy="177"/>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08" name="Rectangle 444"/>
            <p:cNvSpPr>
              <a:spLocks noChangeArrowheads="1"/>
            </p:cNvSpPr>
            <p:nvPr/>
          </p:nvSpPr>
          <p:spPr bwMode="auto">
            <a:xfrm>
              <a:off x="3902" y="1021"/>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1990-91</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109" name="Group 445"/>
          <p:cNvGrpSpPr>
            <a:grpSpLocks/>
          </p:cNvGrpSpPr>
          <p:nvPr/>
        </p:nvGrpSpPr>
        <p:grpSpPr bwMode="auto">
          <a:xfrm>
            <a:off x="7818635" y="2789812"/>
            <a:ext cx="608014" cy="593725"/>
            <a:chOff x="4687" y="371"/>
            <a:chExt cx="383" cy="374"/>
          </a:xfrm>
        </p:grpSpPr>
        <p:sp>
          <p:nvSpPr>
            <p:cNvPr id="110" name="Line 446"/>
            <p:cNvSpPr>
              <a:spLocks noChangeShapeType="1"/>
            </p:cNvSpPr>
            <p:nvPr/>
          </p:nvSpPr>
          <p:spPr bwMode="auto">
            <a:xfrm flipV="1">
              <a:off x="4855" y="371"/>
              <a:ext cx="23" cy="212"/>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11" name="Rectangle 447"/>
            <p:cNvSpPr>
              <a:spLocks noChangeArrowheads="1"/>
            </p:cNvSpPr>
            <p:nvPr/>
          </p:nvSpPr>
          <p:spPr bwMode="auto">
            <a:xfrm>
              <a:off x="4687" y="568"/>
              <a:ext cx="383" cy="177"/>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12" name="Rectangle 448"/>
            <p:cNvSpPr>
              <a:spLocks noChangeArrowheads="1"/>
            </p:cNvSpPr>
            <p:nvPr/>
          </p:nvSpPr>
          <p:spPr bwMode="auto">
            <a:xfrm>
              <a:off x="4710" y="594"/>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2001</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113" name="Group 464"/>
          <p:cNvGrpSpPr>
            <a:grpSpLocks/>
          </p:cNvGrpSpPr>
          <p:nvPr/>
        </p:nvGrpSpPr>
        <p:grpSpPr bwMode="auto">
          <a:xfrm>
            <a:off x="4746692" y="3483551"/>
            <a:ext cx="588963" cy="749301"/>
            <a:chOff x="1750" y="1764"/>
            <a:chExt cx="371" cy="472"/>
          </a:xfrm>
        </p:grpSpPr>
        <p:sp>
          <p:nvSpPr>
            <p:cNvPr id="114" name="Line 460"/>
            <p:cNvSpPr>
              <a:spLocks noChangeShapeType="1"/>
            </p:cNvSpPr>
            <p:nvPr/>
          </p:nvSpPr>
          <p:spPr bwMode="auto">
            <a:xfrm flipH="1">
              <a:off x="1772" y="1970"/>
              <a:ext cx="186" cy="266"/>
            </a:xfrm>
            <a:prstGeom prst="line">
              <a:avLst/>
            </a:prstGeom>
            <a:noFill/>
            <a:ln w="1270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15" name="Rectangle 461"/>
            <p:cNvSpPr>
              <a:spLocks noChangeArrowheads="1"/>
            </p:cNvSpPr>
            <p:nvPr/>
          </p:nvSpPr>
          <p:spPr bwMode="auto">
            <a:xfrm>
              <a:off x="1750" y="1764"/>
              <a:ext cx="371" cy="204"/>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16" name="Rectangle 462"/>
            <p:cNvSpPr>
              <a:spLocks noChangeArrowheads="1"/>
            </p:cNvSpPr>
            <p:nvPr/>
          </p:nvSpPr>
          <p:spPr bwMode="auto">
            <a:xfrm>
              <a:off x="1772" y="1798"/>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a:solidFill>
                    <a:srgbClr val="000000"/>
                  </a:solidFill>
                  <a:latin typeface="Times New Roman" pitchFamily="18" charset="0"/>
                  <a:cs typeface="Times New Roman" pitchFamily="18" charset="0"/>
                </a:rPr>
                <a:t>1960</a:t>
              </a:r>
              <a:br>
                <a:rPr lang="en-US" sz="1100" b="1" i="1" dirty="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117" name="Group 429"/>
          <p:cNvGrpSpPr>
            <a:grpSpLocks/>
          </p:cNvGrpSpPr>
          <p:nvPr/>
        </p:nvGrpSpPr>
        <p:grpSpPr bwMode="auto">
          <a:xfrm>
            <a:off x="8129779" y="2529459"/>
            <a:ext cx="666750" cy="1277939"/>
            <a:chOff x="3061" y="993"/>
            <a:chExt cx="420" cy="805"/>
          </a:xfrm>
        </p:grpSpPr>
        <p:sp>
          <p:nvSpPr>
            <p:cNvPr id="127" name="Line 430"/>
            <p:cNvSpPr>
              <a:spLocks noChangeShapeType="1"/>
            </p:cNvSpPr>
            <p:nvPr/>
          </p:nvSpPr>
          <p:spPr bwMode="auto">
            <a:xfrm flipH="1">
              <a:off x="3242" y="993"/>
              <a:ext cx="198" cy="658"/>
            </a:xfrm>
            <a:prstGeom prst="line">
              <a:avLst/>
            </a:prstGeom>
            <a:noFill/>
            <a:ln w="19050">
              <a:solidFill>
                <a:srgbClr val="00000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28" name="Rectangle 431"/>
            <p:cNvSpPr>
              <a:spLocks noChangeArrowheads="1"/>
            </p:cNvSpPr>
            <p:nvPr/>
          </p:nvSpPr>
          <p:spPr bwMode="auto">
            <a:xfrm>
              <a:off x="3061" y="1621"/>
              <a:ext cx="420" cy="177"/>
            </a:xfrm>
            <a:prstGeom prst="rect">
              <a:avLst/>
            </a:prstGeom>
            <a:solidFill>
              <a:srgbClr val="FFFFFF"/>
            </a:solidFill>
            <a:ln w="12700">
              <a:solidFill>
                <a:srgbClr val="000000"/>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129" name="Rectangle 432"/>
            <p:cNvSpPr>
              <a:spLocks noChangeArrowheads="1"/>
            </p:cNvSpPr>
            <p:nvPr/>
          </p:nvSpPr>
          <p:spPr bwMode="auto">
            <a:xfrm>
              <a:off x="3101" y="1644"/>
              <a:ext cx="33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smtClean="0">
                  <a:solidFill>
                    <a:srgbClr val="000000"/>
                  </a:solidFill>
                  <a:latin typeface="Times New Roman" pitchFamily="18" charset="0"/>
                  <a:cs typeface="Times New Roman" pitchFamily="18" charset="0"/>
                </a:rPr>
                <a:t>2008-10</a:t>
              </a:r>
              <a:br>
                <a:rPr lang="en-US" sz="1100" b="1" i="1" dirty="0" smtClean="0">
                  <a:solidFill>
                    <a:srgbClr val="000000"/>
                  </a:solidFill>
                  <a:latin typeface="Times New Roman" pitchFamily="18" charset="0"/>
                  <a:cs typeface="Times New Roman" pitchFamily="18" charset="0"/>
                </a:rPr>
              </a:br>
              <a:r>
                <a:rPr lang="en-US" sz="1100" b="1" i="1" dirty="0">
                  <a:solidFill>
                    <a:srgbClr val="000000"/>
                  </a:solidFill>
                  <a:latin typeface="Times New Roman" pitchFamily="18" charset="0"/>
                  <a:cs typeface="Times New Roman" pitchFamily="18" charset="0"/>
                </a:rPr>
                <a:t>recession</a:t>
              </a:r>
              <a:endParaRPr lang="en-US" sz="1050" b="1" i="1" dirty="0">
                <a:solidFill>
                  <a:srgbClr val="000000"/>
                </a:solidFill>
                <a:latin typeface="Times New Roman" pitchFamily="18" charset="0"/>
                <a:cs typeface="Times New Roman" pitchFamily="18" charset="0"/>
              </a:endParaRPr>
            </a:p>
          </p:txBody>
        </p:sp>
      </p:grpSp>
      <p:grpSp>
        <p:nvGrpSpPr>
          <p:cNvPr id="4" name="Group 3"/>
          <p:cNvGrpSpPr/>
          <p:nvPr/>
        </p:nvGrpSpPr>
        <p:grpSpPr>
          <a:xfrm>
            <a:off x="4650704" y="2247994"/>
            <a:ext cx="4202264" cy="2083242"/>
            <a:chOff x="4650704" y="2247994"/>
            <a:chExt cx="4202264" cy="2083242"/>
          </a:xfrm>
        </p:grpSpPr>
        <p:sp>
          <p:nvSpPr>
            <p:cNvPr id="58" name="Freeform 57"/>
            <p:cNvSpPr/>
            <p:nvPr/>
          </p:nvSpPr>
          <p:spPr>
            <a:xfrm>
              <a:off x="4650704" y="2247994"/>
              <a:ext cx="4202264" cy="2083242"/>
            </a:xfrm>
            <a:custGeom>
              <a:avLst/>
              <a:gdLst>
                <a:gd name="connsiteX0" fmla="*/ 0 w 4202264"/>
                <a:gd name="connsiteY0" fmla="*/ 2083242 h 2083242"/>
                <a:gd name="connsiteX1" fmla="*/ 111318 w 4202264"/>
                <a:gd name="connsiteY1" fmla="*/ 2051436 h 2083242"/>
                <a:gd name="connsiteX2" fmla="*/ 226612 w 4202264"/>
                <a:gd name="connsiteY2" fmla="*/ 2019631 h 2083242"/>
                <a:gd name="connsiteX3" fmla="*/ 318052 w 4202264"/>
                <a:gd name="connsiteY3" fmla="*/ 1995777 h 2083242"/>
                <a:gd name="connsiteX4" fmla="*/ 489005 w 4202264"/>
                <a:gd name="connsiteY4" fmla="*/ 1959996 h 2083242"/>
                <a:gd name="connsiteX5" fmla="*/ 632129 w 4202264"/>
                <a:gd name="connsiteY5" fmla="*/ 1900362 h 2083242"/>
                <a:gd name="connsiteX6" fmla="*/ 795130 w 4202264"/>
                <a:gd name="connsiteY6" fmla="*/ 1840727 h 2083242"/>
                <a:gd name="connsiteX7" fmla="*/ 918375 w 4202264"/>
                <a:gd name="connsiteY7" fmla="*/ 1796995 h 2083242"/>
                <a:gd name="connsiteX8" fmla="*/ 1117158 w 4202264"/>
                <a:gd name="connsiteY8" fmla="*/ 1729408 h 2083242"/>
                <a:gd name="connsiteX9" fmla="*/ 1284135 w 4202264"/>
                <a:gd name="connsiteY9" fmla="*/ 1661822 h 2083242"/>
                <a:gd name="connsiteX10" fmla="*/ 1399429 w 4202264"/>
                <a:gd name="connsiteY10" fmla="*/ 1622066 h 2083242"/>
                <a:gd name="connsiteX11" fmla="*/ 1586285 w 4202264"/>
                <a:gd name="connsiteY11" fmla="*/ 1550504 h 2083242"/>
                <a:gd name="connsiteX12" fmla="*/ 1685676 w 4202264"/>
                <a:gd name="connsiteY12" fmla="*/ 1498821 h 2083242"/>
                <a:gd name="connsiteX13" fmla="*/ 1876508 w 4202264"/>
                <a:gd name="connsiteY13" fmla="*/ 1431235 h 2083242"/>
                <a:gd name="connsiteX14" fmla="*/ 2023607 w 4202264"/>
                <a:gd name="connsiteY14" fmla="*/ 1371600 h 2083242"/>
                <a:gd name="connsiteX15" fmla="*/ 2258170 w 4202264"/>
                <a:gd name="connsiteY15" fmla="*/ 1260282 h 2083242"/>
                <a:gd name="connsiteX16" fmla="*/ 2528515 w 4202264"/>
                <a:gd name="connsiteY16" fmla="*/ 1129085 h 2083242"/>
                <a:gd name="connsiteX17" fmla="*/ 2755127 w 4202264"/>
                <a:gd name="connsiteY17" fmla="*/ 1005840 h 2083242"/>
                <a:gd name="connsiteX18" fmla="*/ 2973788 w 4202264"/>
                <a:gd name="connsiteY18" fmla="*/ 870668 h 2083242"/>
                <a:gd name="connsiteX19" fmla="*/ 3224254 w 4202264"/>
                <a:gd name="connsiteY19" fmla="*/ 707666 h 2083242"/>
                <a:gd name="connsiteX20" fmla="*/ 3427012 w 4202264"/>
                <a:gd name="connsiteY20" fmla="*/ 524786 h 2083242"/>
                <a:gd name="connsiteX21" fmla="*/ 3621819 w 4202264"/>
                <a:gd name="connsiteY21" fmla="*/ 369735 h 2083242"/>
                <a:gd name="connsiteX22" fmla="*/ 3796748 w 4202264"/>
                <a:gd name="connsiteY22" fmla="*/ 258417 h 2083242"/>
                <a:gd name="connsiteX23" fmla="*/ 4003482 w 4202264"/>
                <a:gd name="connsiteY23" fmla="*/ 111318 h 2083242"/>
                <a:gd name="connsiteX24" fmla="*/ 4202264 w 4202264"/>
                <a:gd name="connsiteY24" fmla="*/ 0 h 2083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202264" h="2083242">
                  <a:moveTo>
                    <a:pt x="0" y="2083242"/>
                  </a:moveTo>
                  <a:lnTo>
                    <a:pt x="111318" y="2051436"/>
                  </a:lnTo>
                  <a:lnTo>
                    <a:pt x="226612" y="2019631"/>
                  </a:lnTo>
                  <a:lnTo>
                    <a:pt x="318052" y="1995777"/>
                  </a:lnTo>
                  <a:lnTo>
                    <a:pt x="489005" y="1959996"/>
                  </a:lnTo>
                  <a:lnTo>
                    <a:pt x="632129" y="1900362"/>
                  </a:lnTo>
                  <a:lnTo>
                    <a:pt x="795130" y="1840727"/>
                  </a:lnTo>
                  <a:lnTo>
                    <a:pt x="918375" y="1796995"/>
                  </a:lnTo>
                  <a:lnTo>
                    <a:pt x="1117158" y="1729408"/>
                  </a:lnTo>
                  <a:lnTo>
                    <a:pt x="1284135" y="1661822"/>
                  </a:lnTo>
                  <a:lnTo>
                    <a:pt x="1399429" y="1622066"/>
                  </a:lnTo>
                  <a:lnTo>
                    <a:pt x="1586285" y="1550504"/>
                  </a:lnTo>
                  <a:lnTo>
                    <a:pt x="1685676" y="1498821"/>
                  </a:lnTo>
                  <a:lnTo>
                    <a:pt x="1876508" y="1431235"/>
                  </a:lnTo>
                  <a:lnTo>
                    <a:pt x="2023607" y="1371600"/>
                  </a:lnTo>
                  <a:lnTo>
                    <a:pt x="2258170" y="1260282"/>
                  </a:lnTo>
                  <a:lnTo>
                    <a:pt x="2528515" y="1129085"/>
                  </a:lnTo>
                  <a:lnTo>
                    <a:pt x="2755127" y="1005840"/>
                  </a:lnTo>
                  <a:lnTo>
                    <a:pt x="2973788" y="870668"/>
                  </a:lnTo>
                  <a:lnTo>
                    <a:pt x="3224254" y="707666"/>
                  </a:lnTo>
                  <a:lnTo>
                    <a:pt x="3427012" y="524786"/>
                  </a:lnTo>
                  <a:lnTo>
                    <a:pt x="3621819" y="369735"/>
                  </a:lnTo>
                  <a:lnTo>
                    <a:pt x="3796748" y="258417"/>
                  </a:lnTo>
                  <a:lnTo>
                    <a:pt x="4003482" y="111318"/>
                  </a:lnTo>
                  <a:lnTo>
                    <a:pt x="4202264" y="0"/>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nvGrpSpPr>
            <p:cNvPr id="130" name="Group 441"/>
            <p:cNvGrpSpPr>
              <a:grpSpLocks/>
            </p:cNvGrpSpPr>
            <p:nvPr/>
          </p:nvGrpSpPr>
          <p:grpSpPr bwMode="auto">
            <a:xfrm>
              <a:off x="6120022" y="3169844"/>
              <a:ext cx="522289" cy="447675"/>
              <a:chOff x="3921" y="1110"/>
              <a:chExt cx="329" cy="282"/>
            </a:xfrm>
          </p:grpSpPr>
          <p:sp>
            <p:nvSpPr>
              <p:cNvPr id="131" name="Line 442"/>
              <p:cNvSpPr>
                <a:spLocks noChangeShapeType="1"/>
              </p:cNvSpPr>
              <p:nvPr/>
            </p:nvSpPr>
            <p:spPr bwMode="auto">
              <a:xfrm>
                <a:off x="4099" y="1278"/>
                <a:ext cx="51" cy="114"/>
              </a:xfrm>
              <a:prstGeom prst="line">
                <a:avLst/>
              </a:prstGeom>
              <a:noFill/>
              <a:ln w="19050">
                <a:solidFill>
                  <a:srgbClr val="0070C0"/>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66" name="Rectangle 444"/>
              <p:cNvSpPr>
                <a:spLocks noChangeArrowheads="1"/>
              </p:cNvSpPr>
              <p:nvPr/>
            </p:nvSpPr>
            <p:spPr bwMode="auto">
              <a:xfrm>
                <a:off x="3921" y="1110"/>
                <a:ext cx="329" cy="151"/>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smtClean="0">
                    <a:solidFill>
                      <a:srgbClr val="0070C0"/>
                    </a:solidFill>
                    <a:latin typeface="Times New Roman" pitchFamily="18" charset="0"/>
                    <a:cs typeface="Times New Roman" pitchFamily="18" charset="0"/>
                  </a:rPr>
                  <a:t>Potential</a:t>
                </a:r>
                <a:br>
                  <a:rPr lang="en-US" sz="1100" b="1" i="1" dirty="0" smtClean="0">
                    <a:solidFill>
                      <a:srgbClr val="0070C0"/>
                    </a:solidFill>
                    <a:latin typeface="Times New Roman" pitchFamily="18" charset="0"/>
                    <a:cs typeface="Times New Roman" pitchFamily="18" charset="0"/>
                  </a:rPr>
                </a:br>
                <a:r>
                  <a:rPr lang="en-US" sz="1100" b="1" i="1" dirty="0" smtClean="0">
                    <a:solidFill>
                      <a:srgbClr val="0070C0"/>
                    </a:solidFill>
                    <a:latin typeface="Times New Roman" pitchFamily="18" charset="0"/>
                    <a:cs typeface="Times New Roman" pitchFamily="18" charset="0"/>
                  </a:rPr>
                  <a:t>GDP</a:t>
                </a:r>
                <a:endParaRPr lang="en-US" sz="1050" b="1" i="1" dirty="0">
                  <a:solidFill>
                    <a:srgbClr val="0070C0"/>
                  </a:solidFill>
                  <a:latin typeface="Times New Roman" pitchFamily="18" charset="0"/>
                  <a:cs typeface="Times New Roman" pitchFamily="18" charset="0"/>
                </a:endParaRPr>
              </a:p>
            </p:txBody>
          </p:sp>
        </p:grpSp>
      </p:grpSp>
      <p:grpSp>
        <p:nvGrpSpPr>
          <p:cNvPr id="9" name="Group 8"/>
          <p:cNvGrpSpPr/>
          <p:nvPr/>
        </p:nvGrpSpPr>
        <p:grpSpPr>
          <a:xfrm>
            <a:off x="4646728" y="2369571"/>
            <a:ext cx="4198289" cy="1969616"/>
            <a:chOff x="4646728" y="2369571"/>
            <a:chExt cx="4198289" cy="1969616"/>
          </a:xfrm>
        </p:grpSpPr>
        <p:sp>
          <p:nvSpPr>
            <p:cNvPr id="167" name="Line 442"/>
            <p:cNvSpPr>
              <a:spLocks noChangeShapeType="1"/>
            </p:cNvSpPr>
            <p:nvPr/>
          </p:nvSpPr>
          <p:spPr bwMode="auto">
            <a:xfrm>
              <a:off x="7776486" y="2610021"/>
              <a:ext cx="161925" cy="190204"/>
            </a:xfrm>
            <a:prstGeom prst="line">
              <a:avLst/>
            </a:prstGeom>
            <a:noFill/>
            <a:ln w="19050">
              <a:solidFill>
                <a:srgbClr val="A5002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i="1">
                <a:latin typeface="Times New Roman" pitchFamily="18" charset="0"/>
                <a:cs typeface="Times New Roman" pitchFamily="18" charset="0"/>
              </a:endParaRPr>
            </a:p>
          </p:txBody>
        </p:sp>
        <p:sp>
          <p:nvSpPr>
            <p:cNvPr id="168" name="Rectangle 444"/>
            <p:cNvSpPr>
              <a:spLocks noChangeArrowheads="1"/>
            </p:cNvSpPr>
            <p:nvPr/>
          </p:nvSpPr>
          <p:spPr bwMode="auto">
            <a:xfrm>
              <a:off x="7497544" y="2369571"/>
              <a:ext cx="383117" cy="240450"/>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lang="en-US" sz="1100" b="1" i="1" dirty="0" smtClean="0">
                  <a:solidFill>
                    <a:srgbClr val="A50021"/>
                  </a:solidFill>
                  <a:latin typeface="Times New Roman" pitchFamily="18" charset="0"/>
                  <a:cs typeface="Times New Roman" pitchFamily="18" charset="0"/>
                </a:rPr>
                <a:t>Actual</a:t>
              </a:r>
              <a:r>
                <a:rPr lang="en-US" sz="1100" b="1" i="1" dirty="0" smtClean="0">
                  <a:solidFill>
                    <a:srgbClr val="0070C0"/>
                  </a:solidFill>
                  <a:latin typeface="Times New Roman" pitchFamily="18" charset="0"/>
                  <a:cs typeface="Times New Roman" pitchFamily="18" charset="0"/>
                </a:rPr>
                <a:t/>
              </a:r>
              <a:br>
                <a:rPr lang="en-US" sz="1100" b="1" i="1" dirty="0" smtClean="0">
                  <a:solidFill>
                    <a:srgbClr val="0070C0"/>
                  </a:solidFill>
                  <a:latin typeface="Times New Roman" pitchFamily="18" charset="0"/>
                  <a:cs typeface="Times New Roman" pitchFamily="18" charset="0"/>
                </a:rPr>
              </a:br>
              <a:r>
                <a:rPr lang="en-US" sz="1100" b="1" i="1" dirty="0" smtClean="0">
                  <a:solidFill>
                    <a:srgbClr val="A50021"/>
                  </a:solidFill>
                  <a:latin typeface="Times New Roman" pitchFamily="18" charset="0"/>
                  <a:cs typeface="Times New Roman" pitchFamily="18" charset="0"/>
                </a:rPr>
                <a:t>GDP</a:t>
              </a:r>
              <a:endParaRPr lang="en-US" sz="1050" b="1" i="1" dirty="0">
                <a:solidFill>
                  <a:srgbClr val="A50021"/>
                </a:solidFill>
                <a:latin typeface="Times New Roman" pitchFamily="18" charset="0"/>
                <a:cs typeface="Times New Roman" pitchFamily="18" charset="0"/>
              </a:endParaRPr>
            </a:p>
          </p:txBody>
        </p:sp>
        <p:sp>
          <p:nvSpPr>
            <p:cNvPr id="57" name="Freeform 56"/>
            <p:cNvSpPr/>
            <p:nvPr/>
          </p:nvSpPr>
          <p:spPr>
            <a:xfrm>
              <a:off x="4646728" y="2375215"/>
              <a:ext cx="4198289" cy="1963972"/>
            </a:xfrm>
            <a:custGeom>
              <a:avLst/>
              <a:gdLst>
                <a:gd name="connsiteX0" fmla="*/ 0 w 4198289"/>
                <a:gd name="connsiteY0" fmla="*/ 1959996 h 1963972"/>
                <a:gd name="connsiteX1" fmla="*/ 67586 w 4198289"/>
                <a:gd name="connsiteY1" fmla="*/ 1944094 h 1963972"/>
                <a:gd name="connsiteX2" fmla="*/ 123245 w 4198289"/>
                <a:gd name="connsiteY2" fmla="*/ 1963972 h 1963972"/>
                <a:gd name="connsiteX3" fmla="*/ 166978 w 4198289"/>
                <a:gd name="connsiteY3" fmla="*/ 1916264 h 1963972"/>
                <a:gd name="connsiteX4" fmla="*/ 250466 w 4198289"/>
                <a:gd name="connsiteY4" fmla="*/ 1900361 h 1963972"/>
                <a:gd name="connsiteX5" fmla="*/ 310101 w 4198289"/>
                <a:gd name="connsiteY5" fmla="*/ 1880483 h 1963972"/>
                <a:gd name="connsiteX6" fmla="*/ 397565 w 4198289"/>
                <a:gd name="connsiteY6" fmla="*/ 1844702 h 1963972"/>
                <a:gd name="connsiteX7" fmla="*/ 540689 w 4198289"/>
                <a:gd name="connsiteY7" fmla="*/ 1761214 h 1963972"/>
                <a:gd name="connsiteX8" fmla="*/ 659958 w 4198289"/>
                <a:gd name="connsiteY8" fmla="*/ 1749287 h 1963972"/>
                <a:gd name="connsiteX9" fmla="*/ 715618 w 4198289"/>
                <a:gd name="connsiteY9" fmla="*/ 1709530 h 1963972"/>
                <a:gd name="connsiteX10" fmla="*/ 826936 w 4198289"/>
                <a:gd name="connsiteY10" fmla="*/ 1681701 h 1963972"/>
                <a:gd name="connsiteX11" fmla="*/ 906449 w 4198289"/>
                <a:gd name="connsiteY11" fmla="*/ 1673749 h 1963972"/>
                <a:gd name="connsiteX12" fmla="*/ 993913 w 4198289"/>
                <a:gd name="connsiteY12" fmla="*/ 1657847 h 1963972"/>
                <a:gd name="connsiteX13" fmla="*/ 1121134 w 4198289"/>
                <a:gd name="connsiteY13" fmla="*/ 1562431 h 1963972"/>
                <a:gd name="connsiteX14" fmla="*/ 1264258 w 4198289"/>
                <a:gd name="connsiteY14" fmla="*/ 1578334 h 1963972"/>
                <a:gd name="connsiteX15" fmla="*/ 1347746 w 4198289"/>
                <a:gd name="connsiteY15" fmla="*/ 1534601 h 1963972"/>
                <a:gd name="connsiteX16" fmla="*/ 1423284 w 4198289"/>
                <a:gd name="connsiteY16" fmla="*/ 1506772 h 1963972"/>
                <a:gd name="connsiteX17" fmla="*/ 1486894 w 4198289"/>
                <a:gd name="connsiteY17" fmla="*/ 1467015 h 1963972"/>
                <a:gd name="connsiteX18" fmla="*/ 1526651 w 4198289"/>
                <a:gd name="connsiteY18" fmla="*/ 1439186 h 1963972"/>
                <a:gd name="connsiteX19" fmla="*/ 1578334 w 4198289"/>
                <a:gd name="connsiteY19" fmla="*/ 1391478 h 1963972"/>
                <a:gd name="connsiteX20" fmla="*/ 1637969 w 4198289"/>
                <a:gd name="connsiteY20" fmla="*/ 1379551 h 1963972"/>
                <a:gd name="connsiteX21" fmla="*/ 1709531 w 4198289"/>
                <a:gd name="connsiteY21" fmla="*/ 1399429 h 1963972"/>
                <a:gd name="connsiteX22" fmla="*/ 1777117 w 4198289"/>
                <a:gd name="connsiteY22" fmla="*/ 1359673 h 1963972"/>
                <a:gd name="connsiteX23" fmla="*/ 1884459 w 4198289"/>
                <a:gd name="connsiteY23" fmla="*/ 1383527 h 1963972"/>
                <a:gd name="connsiteX24" fmla="*/ 1944094 w 4198289"/>
                <a:gd name="connsiteY24" fmla="*/ 1355697 h 1963972"/>
                <a:gd name="connsiteX25" fmla="*/ 2031558 w 4198289"/>
                <a:gd name="connsiteY25" fmla="*/ 1256306 h 1963972"/>
                <a:gd name="connsiteX26" fmla="*/ 2122998 w 4198289"/>
                <a:gd name="connsiteY26" fmla="*/ 1204622 h 1963972"/>
                <a:gd name="connsiteX27" fmla="*/ 2254195 w 4198289"/>
                <a:gd name="connsiteY27" fmla="*/ 1141012 h 1963972"/>
                <a:gd name="connsiteX28" fmla="*/ 2369489 w 4198289"/>
                <a:gd name="connsiteY28" fmla="*/ 1069450 h 1963972"/>
                <a:gd name="connsiteX29" fmla="*/ 2460929 w 4198289"/>
                <a:gd name="connsiteY29" fmla="*/ 1001864 h 1963972"/>
                <a:gd name="connsiteX30" fmla="*/ 2536466 w 4198289"/>
                <a:gd name="connsiteY30" fmla="*/ 978010 h 1963972"/>
                <a:gd name="connsiteX31" fmla="*/ 2623931 w 4198289"/>
                <a:gd name="connsiteY31" fmla="*/ 997888 h 1963972"/>
                <a:gd name="connsiteX32" fmla="*/ 2703444 w 4198289"/>
                <a:gd name="connsiteY32" fmla="*/ 930302 h 1963972"/>
                <a:gd name="connsiteX33" fmla="*/ 2798859 w 4198289"/>
                <a:gd name="connsiteY33" fmla="*/ 886570 h 1963972"/>
                <a:gd name="connsiteX34" fmla="*/ 2870421 w 4198289"/>
                <a:gd name="connsiteY34" fmla="*/ 826935 h 1963972"/>
                <a:gd name="connsiteX35" fmla="*/ 2957885 w 4198289"/>
                <a:gd name="connsiteY35" fmla="*/ 783203 h 1963972"/>
                <a:gd name="connsiteX36" fmla="*/ 3053301 w 4198289"/>
                <a:gd name="connsiteY36" fmla="*/ 687787 h 1963972"/>
                <a:gd name="connsiteX37" fmla="*/ 3184498 w 4198289"/>
                <a:gd name="connsiteY37" fmla="*/ 588396 h 1963972"/>
                <a:gd name="connsiteX38" fmla="*/ 3240157 w 4198289"/>
                <a:gd name="connsiteY38" fmla="*/ 532737 h 1963972"/>
                <a:gd name="connsiteX39" fmla="*/ 3315694 w 4198289"/>
                <a:gd name="connsiteY39" fmla="*/ 449248 h 1963972"/>
                <a:gd name="connsiteX40" fmla="*/ 3375329 w 4198289"/>
                <a:gd name="connsiteY40" fmla="*/ 385638 h 1963972"/>
                <a:gd name="connsiteX41" fmla="*/ 3458818 w 4198289"/>
                <a:gd name="connsiteY41" fmla="*/ 373711 h 1963972"/>
                <a:gd name="connsiteX42" fmla="*/ 3570136 w 4198289"/>
                <a:gd name="connsiteY42" fmla="*/ 314076 h 1963972"/>
                <a:gd name="connsiteX43" fmla="*/ 3641698 w 4198289"/>
                <a:gd name="connsiteY43" fmla="*/ 246490 h 1963972"/>
                <a:gd name="connsiteX44" fmla="*/ 3725186 w 4198289"/>
                <a:gd name="connsiteY44" fmla="*/ 170953 h 1963972"/>
                <a:gd name="connsiteX45" fmla="*/ 3852407 w 4198289"/>
                <a:gd name="connsiteY45" fmla="*/ 87464 h 1963972"/>
                <a:gd name="connsiteX46" fmla="*/ 3967701 w 4198289"/>
                <a:gd name="connsiteY46" fmla="*/ 7951 h 1963972"/>
                <a:gd name="connsiteX47" fmla="*/ 3995531 w 4198289"/>
                <a:gd name="connsiteY47" fmla="*/ 0 h 1963972"/>
                <a:gd name="connsiteX48" fmla="*/ 4082995 w 4198289"/>
                <a:gd name="connsiteY48" fmla="*/ 91440 h 1963972"/>
                <a:gd name="connsiteX49" fmla="*/ 4198289 w 4198289"/>
                <a:gd name="connsiteY49" fmla="*/ 7951 h 196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198289" h="1963972">
                  <a:moveTo>
                    <a:pt x="0" y="1959996"/>
                  </a:moveTo>
                  <a:lnTo>
                    <a:pt x="67586" y="1944094"/>
                  </a:lnTo>
                  <a:lnTo>
                    <a:pt x="123245" y="1963972"/>
                  </a:lnTo>
                  <a:lnTo>
                    <a:pt x="166978" y="1916264"/>
                  </a:lnTo>
                  <a:lnTo>
                    <a:pt x="250466" y="1900361"/>
                  </a:lnTo>
                  <a:lnTo>
                    <a:pt x="310101" y="1880483"/>
                  </a:lnTo>
                  <a:lnTo>
                    <a:pt x="397565" y="1844702"/>
                  </a:lnTo>
                  <a:lnTo>
                    <a:pt x="540689" y="1761214"/>
                  </a:lnTo>
                  <a:lnTo>
                    <a:pt x="659958" y="1749287"/>
                  </a:lnTo>
                  <a:lnTo>
                    <a:pt x="715618" y="1709530"/>
                  </a:lnTo>
                  <a:lnTo>
                    <a:pt x="826936" y="1681701"/>
                  </a:lnTo>
                  <a:lnTo>
                    <a:pt x="906449" y="1673749"/>
                  </a:lnTo>
                  <a:lnTo>
                    <a:pt x="993913" y="1657847"/>
                  </a:lnTo>
                  <a:lnTo>
                    <a:pt x="1121134" y="1562431"/>
                  </a:lnTo>
                  <a:lnTo>
                    <a:pt x="1264258" y="1578334"/>
                  </a:lnTo>
                  <a:lnTo>
                    <a:pt x="1347746" y="1534601"/>
                  </a:lnTo>
                  <a:lnTo>
                    <a:pt x="1423284" y="1506772"/>
                  </a:lnTo>
                  <a:lnTo>
                    <a:pt x="1486894" y="1467015"/>
                  </a:lnTo>
                  <a:lnTo>
                    <a:pt x="1526651" y="1439186"/>
                  </a:lnTo>
                  <a:lnTo>
                    <a:pt x="1578334" y="1391478"/>
                  </a:lnTo>
                  <a:lnTo>
                    <a:pt x="1637969" y="1379551"/>
                  </a:lnTo>
                  <a:lnTo>
                    <a:pt x="1709531" y="1399429"/>
                  </a:lnTo>
                  <a:lnTo>
                    <a:pt x="1777117" y="1359673"/>
                  </a:lnTo>
                  <a:lnTo>
                    <a:pt x="1884459" y="1383527"/>
                  </a:lnTo>
                  <a:lnTo>
                    <a:pt x="1944094" y="1355697"/>
                  </a:lnTo>
                  <a:lnTo>
                    <a:pt x="2031558" y="1256306"/>
                  </a:lnTo>
                  <a:lnTo>
                    <a:pt x="2122998" y="1204622"/>
                  </a:lnTo>
                  <a:lnTo>
                    <a:pt x="2254195" y="1141012"/>
                  </a:lnTo>
                  <a:lnTo>
                    <a:pt x="2369489" y="1069450"/>
                  </a:lnTo>
                  <a:lnTo>
                    <a:pt x="2460929" y="1001864"/>
                  </a:lnTo>
                  <a:lnTo>
                    <a:pt x="2536466" y="978010"/>
                  </a:lnTo>
                  <a:lnTo>
                    <a:pt x="2623931" y="997888"/>
                  </a:lnTo>
                  <a:lnTo>
                    <a:pt x="2703444" y="930302"/>
                  </a:lnTo>
                  <a:lnTo>
                    <a:pt x="2798859" y="886570"/>
                  </a:lnTo>
                  <a:lnTo>
                    <a:pt x="2870421" y="826935"/>
                  </a:lnTo>
                  <a:lnTo>
                    <a:pt x="2957885" y="783203"/>
                  </a:lnTo>
                  <a:lnTo>
                    <a:pt x="3053301" y="687787"/>
                  </a:lnTo>
                  <a:lnTo>
                    <a:pt x="3184498" y="588396"/>
                  </a:lnTo>
                  <a:lnTo>
                    <a:pt x="3240157" y="532737"/>
                  </a:lnTo>
                  <a:lnTo>
                    <a:pt x="3315694" y="449248"/>
                  </a:lnTo>
                  <a:lnTo>
                    <a:pt x="3375329" y="385638"/>
                  </a:lnTo>
                  <a:lnTo>
                    <a:pt x="3458818" y="373711"/>
                  </a:lnTo>
                  <a:lnTo>
                    <a:pt x="3570136" y="314076"/>
                  </a:lnTo>
                  <a:lnTo>
                    <a:pt x="3641698" y="246490"/>
                  </a:lnTo>
                  <a:lnTo>
                    <a:pt x="3725186" y="170953"/>
                  </a:lnTo>
                  <a:lnTo>
                    <a:pt x="3852407" y="87464"/>
                  </a:lnTo>
                  <a:lnTo>
                    <a:pt x="3967701" y="7951"/>
                  </a:lnTo>
                  <a:lnTo>
                    <a:pt x="3995531" y="0"/>
                  </a:lnTo>
                  <a:lnTo>
                    <a:pt x="4082995" y="91440"/>
                  </a:lnTo>
                  <a:lnTo>
                    <a:pt x="4198289" y="7951"/>
                  </a:lnTo>
                </a:path>
              </a:pathLst>
            </a:cu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
        <p:nvSpPr>
          <p:cNvPr id="169" name="Rectangle 327"/>
          <p:cNvSpPr>
            <a:spLocks noChangeArrowheads="1"/>
          </p:cNvSpPr>
          <p:nvPr/>
        </p:nvSpPr>
        <p:spPr bwMode="auto">
          <a:xfrm>
            <a:off x="4214774" y="1909068"/>
            <a:ext cx="1049967" cy="2646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100" b="1">
                <a:solidFill>
                  <a:srgbClr val="000000"/>
                </a:solidFill>
                <a:latin typeface="Times New Roman" pitchFamily="18" charset="0"/>
                <a:cs typeface="Times New Roman" pitchFamily="18" charset="0"/>
              </a:rPr>
              <a:t>Real GDP</a:t>
            </a:r>
            <a:br>
              <a:rPr lang="en-US" sz="1100" b="1">
                <a:solidFill>
                  <a:srgbClr val="000000"/>
                </a:solidFill>
                <a:latin typeface="Times New Roman" pitchFamily="18" charset="0"/>
                <a:cs typeface="Times New Roman" pitchFamily="18" charset="0"/>
              </a:rPr>
            </a:br>
            <a:r>
              <a:rPr lang="en-US" sz="1050" b="1" i="1">
                <a:solidFill>
                  <a:srgbClr val="000000"/>
                </a:solidFill>
                <a:latin typeface="Times New Roman" pitchFamily="18" charset="0"/>
                <a:cs typeface="Times New Roman" pitchFamily="18" charset="0"/>
              </a:rPr>
              <a:t>(billions of 2000 $)</a:t>
            </a:r>
          </a:p>
        </p:txBody>
      </p:sp>
    </p:spTree>
    <p:extLst>
      <p:ext uri="{BB962C8B-B14F-4D97-AF65-F5344CB8AC3E}">
        <p14:creationId xmlns:p14="http://schemas.microsoft.com/office/powerpoint/2010/main" val="32100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nodeType="after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par>
                          <p:cTn id="16" fill="hold">
                            <p:stCondLst>
                              <p:cond delay="2000"/>
                            </p:stCondLst>
                            <p:childTnLst>
                              <p:par>
                                <p:cTn id="17" presetID="14" presetClass="entr" presetSubtype="10" fill="hold" nodeType="afterEffect">
                                  <p:stCondLst>
                                    <p:cond delay="0"/>
                                  </p:stCondLst>
                                  <p:childTnLst>
                                    <p:set>
                                      <p:cBhvr>
                                        <p:cTn id="18"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9" dur="500"/>
                                        <p:tgtEl>
                                          <p:spTgt spid="61">
                                            <p:txEl>
                                              <p:pRg st="1" end="1"/>
                                            </p:txEl>
                                          </p:spTgt>
                                        </p:tgtEl>
                                      </p:cBhvr>
                                    </p:animEffect>
                                  </p:childTnLst>
                                </p:cTn>
                              </p:par>
                            </p:childTnLst>
                          </p:cTn>
                        </p:par>
                        <p:par>
                          <p:cTn id="20" fill="hold">
                            <p:stCondLst>
                              <p:cond delay="2500"/>
                            </p:stCondLst>
                            <p:childTnLst>
                              <p:par>
                                <p:cTn id="21" presetID="17" presetClass="entr" presetSubtype="4" fill="hold" nodeType="afterEffect">
                                  <p:stCondLst>
                                    <p:cond delay="0"/>
                                  </p:stCondLst>
                                  <p:childTnLst>
                                    <p:set>
                                      <p:cBhvr>
                                        <p:cTn id="22" dur="1" fill="hold">
                                          <p:stCondLst>
                                            <p:cond delay="0"/>
                                          </p:stCondLst>
                                        </p:cTn>
                                        <p:tgtEl>
                                          <p:spTgt spid="113"/>
                                        </p:tgtEl>
                                        <p:attrNameLst>
                                          <p:attrName>style.visibility</p:attrName>
                                        </p:attrNameLst>
                                      </p:cBhvr>
                                      <p:to>
                                        <p:strVal val="visible"/>
                                      </p:to>
                                    </p:set>
                                    <p:anim calcmode="lin" valueType="num">
                                      <p:cBhvr>
                                        <p:cTn id="23" dur="500" fill="hold"/>
                                        <p:tgtEl>
                                          <p:spTgt spid="113"/>
                                        </p:tgtEl>
                                        <p:attrNameLst>
                                          <p:attrName>ppt_x</p:attrName>
                                        </p:attrNameLst>
                                      </p:cBhvr>
                                      <p:tavLst>
                                        <p:tav tm="0">
                                          <p:val>
                                            <p:strVal val="#ppt_x"/>
                                          </p:val>
                                        </p:tav>
                                        <p:tav tm="100000">
                                          <p:val>
                                            <p:strVal val="#ppt_x"/>
                                          </p:val>
                                        </p:tav>
                                      </p:tavLst>
                                    </p:anim>
                                    <p:anim calcmode="lin" valueType="num">
                                      <p:cBhvr>
                                        <p:cTn id="24" dur="500" fill="hold"/>
                                        <p:tgtEl>
                                          <p:spTgt spid="113"/>
                                        </p:tgtEl>
                                        <p:attrNameLst>
                                          <p:attrName>ppt_y</p:attrName>
                                        </p:attrNameLst>
                                      </p:cBhvr>
                                      <p:tavLst>
                                        <p:tav tm="0">
                                          <p:val>
                                            <p:strVal val="#ppt_y+#ppt_h/2"/>
                                          </p:val>
                                        </p:tav>
                                        <p:tav tm="100000">
                                          <p:val>
                                            <p:strVal val="#ppt_y"/>
                                          </p:val>
                                        </p:tav>
                                      </p:tavLst>
                                    </p:anim>
                                    <p:anim calcmode="lin" valueType="num">
                                      <p:cBhvr>
                                        <p:cTn id="25" dur="500" fill="hold"/>
                                        <p:tgtEl>
                                          <p:spTgt spid="113"/>
                                        </p:tgtEl>
                                        <p:attrNameLst>
                                          <p:attrName>ppt_w</p:attrName>
                                        </p:attrNameLst>
                                      </p:cBhvr>
                                      <p:tavLst>
                                        <p:tav tm="0">
                                          <p:val>
                                            <p:strVal val="#ppt_w"/>
                                          </p:val>
                                        </p:tav>
                                        <p:tav tm="100000">
                                          <p:val>
                                            <p:strVal val="#ppt_w"/>
                                          </p:val>
                                        </p:tav>
                                      </p:tavLst>
                                    </p:anim>
                                    <p:anim calcmode="lin" valueType="num">
                                      <p:cBhvr>
                                        <p:cTn id="26" dur="500" fill="hold"/>
                                        <p:tgtEl>
                                          <p:spTgt spid="113"/>
                                        </p:tgtEl>
                                        <p:attrNameLst>
                                          <p:attrName>ppt_h</p:attrName>
                                        </p:attrNameLst>
                                      </p:cBhvr>
                                      <p:tavLst>
                                        <p:tav tm="0">
                                          <p:val>
                                            <p:fltVal val="0"/>
                                          </p:val>
                                        </p:tav>
                                        <p:tav tm="100000">
                                          <p:val>
                                            <p:strVal val="#ppt_h"/>
                                          </p:val>
                                        </p:tav>
                                      </p:tavLst>
                                    </p:anim>
                                  </p:childTnLst>
                                </p:cTn>
                              </p:par>
                            </p:childTnLst>
                          </p:cTn>
                        </p:par>
                        <p:par>
                          <p:cTn id="27" fill="hold">
                            <p:stCondLst>
                              <p:cond delay="3000"/>
                            </p:stCondLst>
                            <p:childTnLst>
                              <p:par>
                                <p:cTn id="28" presetID="17" presetClass="entr" presetSubtype="4" fill="hold" nodeType="afterEffect">
                                  <p:stCondLst>
                                    <p:cond delay="0"/>
                                  </p:stCondLst>
                                  <p:childTnLst>
                                    <p:set>
                                      <p:cBhvr>
                                        <p:cTn id="29" dur="1" fill="hold">
                                          <p:stCondLst>
                                            <p:cond delay="0"/>
                                          </p:stCondLst>
                                        </p:cTn>
                                        <p:tgtEl>
                                          <p:spTgt spid="88"/>
                                        </p:tgtEl>
                                        <p:attrNameLst>
                                          <p:attrName>style.visibility</p:attrName>
                                        </p:attrNameLst>
                                      </p:cBhvr>
                                      <p:to>
                                        <p:strVal val="visible"/>
                                      </p:to>
                                    </p:set>
                                    <p:anim calcmode="lin" valueType="num">
                                      <p:cBhvr>
                                        <p:cTn id="30" dur="500" fill="hold"/>
                                        <p:tgtEl>
                                          <p:spTgt spid="88"/>
                                        </p:tgtEl>
                                        <p:attrNameLst>
                                          <p:attrName>ppt_x</p:attrName>
                                        </p:attrNameLst>
                                      </p:cBhvr>
                                      <p:tavLst>
                                        <p:tav tm="0">
                                          <p:val>
                                            <p:strVal val="#ppt_x"/>
                                          </p:val>
                                        </p:tav>
                                        <p:tav tm="100000">
                                          <p:val>
                                            <p:strVal val="#ppt_x"/>
                                          </p:val>
                                        </p:tav>
                                      </p:tavLst>
                                    </p:anim>
                                    <p:anim calcmode="lin" valueType="num">
                                      <p:cBhvr>
                                        <p:cTn id="31" dur="500" fill="hold"/>
                                        <p:tgtEl>
                                          <p:spTgt spid="88"/>
                                        </p:tgtEl>
                                        <p:attrNameLst>
                                          <p:attrName>ppt_y</p:attrName>
                                        </p:attrNameLst>
                                      </p:cBhvr>
                                      <p:tavLst>
                                        <p:tav tm="0">
                                          <p:val>
                                            <p:strVal val="#ppt_y+#ppt_h/2"/>
                                          </p:val>
                                        </p:tav>
                                        <p:tav tm="100000">
                                          <p:val>
                                            <p:strVal val="#ppt_y"/>
                                          </p:val>
                                        </p:tav>
                                      </p:tavLst>
                                    </p:anim>
                                    <p:anim calcmode="lin" valueType="num">
                                      <p:cBhvr>
                                        <p:cTn id="32" dur="500" fill="hold"/>
                                        <p:tgtEl>
                                          <p:spTgt spid="88"/>
                                        </p:tgtEl>
                                        <p:attrNameLst>
                                          <p:attrName>ppt_w</p:attrName>
                                        </p:attrNameLst>
                                      </p:cBhvr>
                                      <p:tavLst>
                                        <p:tav tm="0">
                                          <p:val>
                                            <p:strVal val="#ppt_w"/>
                                          </p:val>
                                        </p:tav>
                                        <p:tav tm="100000">
                                          <p:val>
                                            <p:strVal val="#ppt_w"/>
                                          </p:val>
                                        </p:tav>
                                      </p:tavLst>
                                    </p:anim>
                                    <p:anim calcmode="lin" valueType="num">
                                      <p:cBhvr>
                                        <p:cTn id="33" dur="500" fill="hold"/>
                                        <p:tgtEl>
                                          <p:spTgt spid="88"/>
                                        </p:tgtEl>
                                        <p:attrNameLst>
                                          <p:attrName>ppt_h</p:attrName>
                                        </p:attrNameLst>
                                      </p:cBhvr>
                                      <p:tavLst>
                                        <p:tav tm="0">
                                          <p:val>
                                            <p:fltVal val="0"/>
                                          </p:val>
                                        </p:tav>
                                        <p:tav tm="100000">
                                          <p:val>
                                            <p:strVal val="#ppt_h"/>
                                          </p:val>
                                        </p:tav>
                                      </p:tavLst>
                                    </p:anim>
                                  </p:childTnLst>
                                </p:cTn>
                              </p:par>
                            </p:childTnLst>
                          </p:cTn>
                        </p:par>
                        <p:par>
                          <p:cTn id="34" fill="hold">
                            <p:stCondLst>
                              <p:cond delay="3500"/>
                            </p:stCondLst>
                            <p:childTnLst>
                              <p:par>
                                <p:cTn id="35" presetID="17" presetClass="entr" presetSubtype="1"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 calcmode="lin" valueType="num">
                                      <p:cBhvr>
                                        <p:cTn id="37" dur="500" fill="hold"/>
                                        <p:tgtEl>
                                          <p:spTgt spid="93"/>
                                        </p:tgtEl>
                                        <p:attrNameLst>
                                          <p:attrName>ppt_x</p:attrName>
                                        </p:attrNameLst>
                                      </p:cBhvr>
                                      <p:tavLst>
                                        <p:tav tm="0">
                                          <p:val>
                                            <p:strVal val="#ppt_x"/>
                                          </p:val>
                                        </p:tav>
                                        <p:tav tm="100000">
                                          <p:val>
                                            <p:strVal val="#ppt_x"/>
                                          </p:val>
                                        </p:tav>
                                      </p:tavLst>
                                    </p:anim>
                                    <p:anim calcmode="lin" valueType="num">
                                      <p:cBhvr>
                                        <p:cTn id="38" dur="500" fill="hold"/>
                                        <p:tgtEl>
                                          <p:spTgt spid="93"/>
                                        </p:tgtEl>
                                        <p:attrNameLst>
                                          <p:attrName>ppt_y</p:attrName>
                                        </p:attrNameLst>
                                      </p:cBhvr>
                                      <p:tavLst>
                                        <p:tav tm="0">
                                          <p:val>
                                            <p:strVal val="#ppt_y-#ppt_h/2"/>
                                          </p:val>
                                        </p:tav>
                                        <p:tav tm="100000">
                                          <p:val>
                                            <p:strVal val="#ppt_y"/>
                                          </p:val>
                                        </p:tav>
                                      </p:tavLst>
                                    </p:anim>
                                    <p:anim calcmode="lin" valueType="num">
                                      <p:cBhvr>
                                        <p:cTn id="39" dur="500" fill="hold"/>
                                        <p:tgtEl>
                                          <p:spTgt spid="93"/>
                                        </p:tgtEl>
                                        <p:attrNameLst>
                                          <p:attrName>ppt_w</p:attrName>
                                        </p:attrNameLst>
                                      </p:cBhvr>
                                      <p:tavLst>
                                        <p:tav tm="0">
                                          <p:val>
                                            <p:strVal val="#ppt_w"/>
                                          </p:val>
                                        </p:tav>
                                        <p:tav tm="100000">
                                          <p:val>
                                            <p:strVal val="#ppt_w"/>
                                          </p:val>
                                        </p:tav>
                                      </p:tavLst>
                                    </p:anim>
                                    <p:anim calcmode="lin" valueType="num">
                                      <p:cBhvr>
                                        <p:cTn id="40" dur="500" fill="hold"/>
                                        <p:tgtEl>
                                          <p:spTgt spid="93"/>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17" presetClass="entr" presetSubtype="1" fill="hold" nodeType="afterEffect">
                                  <p:stCondLst>
                                    <p:cond delay="0"/>
                                  </p:stCondLst>
                                  <p:childTnLst>
                                    <p:set>
                                      <p:cBhvr>
                                        <p:cTn id="43" dur="1" fill="hold">
                                          <p:stCondLst>
                                            <p:cond delay="0"/>
                                          </p:stCondLst>
                                        </p:cTn>
                                        <p:tgtEl>
                                          <p:spTgt spid="97"/>
                                        </p:tgtEl>
                                        <p:attrNameLst>
                                          <p:attrName>style.visibility</p:attrName>
                                        </p:attrNameLst>
                                      </p:cBhvr>
                                      <p:to>
                                        <p:strVal val="visible"/>
                                      </p:to>
                                    </p:set>
                                    <p:anim calcmode="lin" valueType="num">
                                      <p:cBhvr>
                                        <p:cTn id="44" dur="500" fill="hold"/>
                                        <p:tgtEl>
                                          <p:spTgt spid="97"/>
                                        </p:tgtEl>
                                        <p:attrNameLst>
                                          <p:attrName>ppt_x</p:attrName>
                                        </p:attrNameLst>
                                      </p:cBhvr>
                                      <p:tavLst>
                                        <p:tav tm="0">
                                          <p:val>
                                            <p:strVal val="#ppt_x"/>
                                          </p:val>
                                        </p:tav>
                                        <p:tav tm="100000">
                                          <p:val>
                                            <p:strVal val="#ppt_x"/>
                                          </p:val>
                                        </p:tav>
                                      </p:tavLst>
                                    </p:anim>
                                    <p:anim calcmode="lin" valueType="num">
                                      <p:cBhvr>
                                        <p:cTn id="45" dur="500" fill="hold"/>
                                        <p:tgtEl>
                                          <p:spTgt spid="97"/>
                                        </p:tgtEl>
                                        <p:attrNameLst>
                                          <p:attrName>ppt_y</p:attrName>
                                        </p:attrNameLst>
                                      </p:cBhvr>
                                      <p:tavLst>
                                        <p:tav tm="0">
                                          <p:val>
                                            <p:strVal val="#ppt_y-#ppt_h/2"/>
                                          </p:val>
                                        </p:tav>
                                        <p:tav tm="100000">
                                          <p:val>
                                            <p:strVal val="#ppt_y"/>
                                          </p:val>
                                        </p:tav>
                                      </p:tavLst>
                                    </p:anim>
                                    <p:anim calcmode="lin" valueType="num">
                                      <p:cBhvr>
                                        <p:cTn id="46" dur="500" fill="hold"/>
                                        <p:tgtEl>
                                          <p:spTgt spid="97"/>
                                        </p:tgtEl>
                                        <p:attrNameLst>
                                          <p:attrName>ppt_w</p:attrName>
                                        </p:attrNameLst>
                                      </p:cBhvr>
                                      <p:tavLst>
                                        <p:tav tm="0">
                                          <p:val>
                                            <p:strVal val="#ppt_w"/>
                                          </p:val>
                                        </p:tav>
                                        <p:tav tm="100000">
                                          <p:val>
                                            <p:strVal val="#ppt_w"/>
                                          </p:val>
                                        </p:tav>
                                      </p:tavLst>
                                    </p:anim>
                                    <p:anim calcmode="lin" valueType="num">
                                      <p:cBhvr>
                                        <p:cTn id="47" dur="500" fill="hold"/>
                                        <p:tgtEl>
                                          <p:spTgt spid="97"/>
                                        </p:tgtEl>
                                        <p:attrNameLst>
                                          <p:attrName>ppt_h</p:attrName>
                                        </p:attrNameLst>
                                      </p:cBhvr>
                                      <p:tavLst>
                                        <p:tav tm="0">
                                          <p:val>
                                            <p:fltVal val="0"/>
                                          </p:val>
                                        </p:tav>
                                        <p:tav tm="100000">
                                          <p:val>
                                            <p:strVal val="#ppt_h"/>
                                          </p:val>
                                        </p:tav>
                                      </p:tavLst>
                                    </p:anim>
                                  </p:childTnLst>
                                </p:cTn>
                              </p:par>
                            </p:childTnLst>
                          </p:cTn>
                        </p:par>
                        <p:par>
                          <p:cTn id="48" fill="hold">
                            <p:stCondLst>
                              <p:cond delay="4500"/>
                            </p:stCondLst>
                            <p:childTnLst>
                              <p:par>
                                <p:cTn id="49" presetID="17" presetClass="entr" presetSubtype="8"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p:cTn id="51" dur="500" fill="hold"/>
                                        <p:tgtEl>
                                          <p:spTgt spid="101"/>
                                        </p:tgtEl>
                                        <p:attrNameLst>
                                          <p:attrName>ppt_x</p:attrName>
                                        </p:attrNameLst>
                                      </p:cBhvr>
                                      <p:tavLst>
                                        <p:tav tm="0">
                                          <p:val>
                                            <p:strVal val="#ppt_x-#ppt_w/2"/>
                                          </p:val>
                                        </p:tav>
                                        <p:tav tm="100000">
                                          <p:val>
                                            <p:strVal val="#ppt_x"/>
                                          </p:val>
                                        </p:tav>
                                      </p:tavLst>
                                    </p:anim>
                                    <p:anim calcmode="lin" valueType="num">
                                      <p:cBhvr>
                                        <p:cTn id="52" dur="500" fill="hold"/>
                                        <p:tgtEl>
                                          <p:spTgt spid="101"/>
                                        </p:tgtEl>
                                        <p:attrNameLst>
                                          <p:attrName>ppt_y</p:attrName>
                                        </p:attrNameLst>
                                      </p:cBhvr>
                                      <p:tavLst>
                                        <p:tav tm="0">
                                          <p:val>
                                            <p:strVal val="#ppt_y"/>
                                          </p:val>
                                        </p:tav>
                                        <p:tav tm="100000">
                                          <p:val>
                                            <p:strVal val="#ppt_y"/>
                                          </p:val>
                                        </p:tav>
                                      </p:tavLst>
                                    </p:anim>
                                    <p:anim calcmode="lin" valueType="num">
                                      <p:cBhvr>
                                        <p:cTn id="53" dur="500" fill="hold"/>
                                        <p:tgtEl>
                                          <p:spTgt spid="101"/>
                                        </p:tgtEl>
                                        <p:attrNameLst>
                                          <p:attrName>ppt_w</p:attrName>
                                        </p:attrNameLst>
                                      </p:cBhvr>
                                      <p:tavLst>
                                        <p:tav tm="0">
                                          <p:val>
                                            <p:fltVal val="0"/>
                                          </p:val>
                                        </p:tav>
                                        <p:tav tm="100000">
                                          <p:val>
                                            <p:strVal val="#ppt_w"/>
                                          </p:val>
                                        </p:tav>
                                      </p:tavLst>
                                    </p:anim>
                                    <p:anim calcmode="lin" valueType="num">
                                      <p:cBhvr>
                                        <p:cTn id="54" dur="500" fill="hold"/>
                                        <p:tgtEl>
                                          <p:spTgt spid="101"/>
                                        </p:tgtEl>
                                        <p:attrNameLst>
                                          <p:attrName>ppt_h</p:attrName>
                                        </p:attrNameLst>
                                      </p:cBhvr>
                                      <p:tavLst>
                                        <p:tav tm="0">
                                          <p:val>
                                            <p:strVal val="#ppt_h"/>
                                          </p:val>
                                        </p:tav>
                                        <p:tav tm="100000">
                                          <p:val>
                                            <p:strVal val="#ppt_h"/>
                                          </p:val>
                                        </p:tav>
                                      </p:tavLst>
                                    </p:anim>
                                  </p:childTnLst>
                                </p:cTn>
                              </p:par>
                            </p:childTnLst>
                          </p:cTn>
                        </p:par>
                        <p:par>
                          <p:cTn id="55" fill="hold">
                            <p:stCondLst>
                              <p:cond delay="5000"/>
                            </p:stCondLst>
                            <p:childTnLst>
                              <p:par>
                                <p:cTn id="56" presetID="17" presetClass="entr" presetSubtype="4" fill="hold" nodeType="afterEffect">
                                  <p:stCondLst>
                                    <p:cond delay="0"/>
                                  </p:stCondLst>
                                  <p:childTnLst>
                                    <p:set>
                                      <p:cBhvr>
                                        <p:cTn id="57" dur="1" fill="hold">
                                          <p:stCondLst>
                                            <p:cond delay="0"/>
                                          </p:stCondLst>
                                        </p:cTn>
                                        <p:tgtEl>
                                          <p:spTgt spid="105"/>
                                        </p:tgtEl>
                                        <p:attrNameLst>
                                          <p:attrName>style.visibility</p:attrName>
                                        </p:attrNameLst>
                                      </p:cBhvr>
                                      <p:to>
                                        <p:strVal val="visible"/>
                                      </p:to>
                                    </p:set>
                                    <p:anim calcmode="lin" valueType="num">
                                      <p:cBhvr>
                                        <p:cTn id="58" dur="500" fill="hold"/>
                                        <p:tgtEl>
                                          <p:spTgt spid="105"/>
                                        </p:tgtEl>
                                        <p:attrNameLst>
                                          <p:attrName>ppt_x</p:attrName>
                                        </p:attrNameLst>
                                      </p:cBhvr>
                                      <p:tavLst>
                                        <p:tav tm="0">
                                          <p:val>
                                            <p:strVal val="#ppt_x"/>
                                          </p:val>
                                        </p:tav>
                                        <p:tav tm="100000">
                                          <p:val>
                                            <p:strVal val="#ppt_x"/>
                                          </p:val>
                                        </p:tav>
                                      </p:tavLst>
                                    </p:anim>
                                    <p:anim calcmode="lin" valueType="num">
                                      <p:cBhvr>
                                        <p:cTn id="59" dur="500" fill="hold"/>
                                        <p:tgtEl>
                                          <p:spTgt spid="105"/>
                                        </p:tgtEl>
                                        <p:attrNameLst>
                                          <p:attrName>ppt_y</p:attrName>
                                        </p:attrNameLst>
                                      </p:cBhvr>
                                      <p:tavLst>
                                        <p:tav tm="0">
                                          <p:val>
                                            <p:strVal val="#ppt_y+#ppt_h/2"/>
                                          </p:val>
                                        </p:tav>
                                        <p:tav tm="100000">
                                          <p:val>
                                            <p:strVal val="#ppt_y"/>
                                          </p:val>
                                        </p:tav>
                                      </p:tavLst>
                                    </p:anim>
                                    <p:anim calcmode="lin" valueType="num">
                                      <p:cBhvr>
                                        <p:cTn id="60" dur="500" fill="hold"/>
                                        <p:tgtEl>
                                          <p:spTgt spid="105"/>
                                        </p:tgtEl>
                                        <p:attrNameLst>
                                          <p:attrName>ppt_w</p:attrName>
                                        </p:attrNameLst>
                                      </p:cBhvr>
                                      <p:tavLst>
                                        <p:tav tm="0">
                                          <p:val>
                                            <p:strVal val="#ppt_w"/>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childTnLst>
                                </p:cTn>
                              </p:par>
                            </p:childTnLst>
                          </p:cTn>
                        </p:par>
                        <p:par>
                          <p:cTn id="62" fill="hold">
                            <p:stCondLst>
                              <p:cond delay="5500"/>
                            </p:stCondLst>
                            <p:childTnLst>
                              <p:par>
                                <p:cTn id="63" presetID="17" presetClass="entr" presetSubtype="1" fill="hold" nodeType="afterEffect">
                                  <p:stCondLst>
                                    <p:cond delay="0"/>
                                  </p:stCondLst>
                                  <p:childTnLst>
                                    <p:set>
                                      <p:cBhvr>
                                        <p:cTn id="64" dur="1" fill="hold">
                                          <p:stCondLst>
                                            <p:cond delay="0"/>
                                          </p:stCondLst>
                                        </p:cTn>
                                        <p:tgtEl>
                                          <p:spTgt spid="109"/>
                                        </p:tgtEl>
                                        <p:attrNameLst>
                                          <p:attrName>style.visibility</p:attrName>
                                        </p:attrNameLst>
                                      </p:cBhvr>
                                      <p:to>
                                        <p:strVal val="visible"/>
                                      </p:to>
                                    </p:set>
                                    <p:anim calcmode="lin" valueType="num">
                                      <p:cBhvr>
                                        <p:cTn id="65" dur="500" fill="hold"/>
                                        <p:tgtEl>
                                          <p:spTgt spid="109"/>
                                        </p:tgtEl>
                                        <p:attrNameLst>
                                          <p:attrName>ppt_x</p:attrName>
                                        </p:attrNameLst>
                                      </p:cBhvr>
                                      <p:tavLst>
                                        <p:tav tm="0">
                                          <p:val>
                                            <p:strVal val="#ppt_x"/>
                                          </p:val>
                                        </p:tav>
                                        <p:tav tm="100000">
                                          <p:val>
                                            <p:strVal val="#ppt_x"/>
                                          </p:val>
                                        </p:tav>
                                      </p:tavLst>
                                    </p:anim>
                                    <p:anim calcmode="lin" valueType="num">
                                      <p:cBhvr>
                                        <p:cTn id="66" dur="500" fill="hold"/>
                                        <p:tgtEl>
                                          <p:spTgt spid="109"/>
                                        </p:tgtEl>
                                        <p:attrNameLst>
                                          <p:attrName>ppt_y</p:attrName>
                                        </p:attrNameLst>
                                      </p:cBhvr>
                                      <p:tavLst>
                                        <p:tav tm="0">
                                          <p:val>
                                            <p:strVal val="#ppt_y-#ppt_h/2"/>
                                          </p:val>
                                        </p:tav>
                                        <p:tav tm="100000">
                                          <p:val>
                                            <p:strVal val="#ppt_y"/>
                                          </p:val>
                                        </p:tav>
                                      </p:tavLst>
                                    </p:anim>
                                    <p:anim calcmode="lin" valueType="num">
                                      <p:cBhvr>
                                        <p:cTn id="67" dur="500" fill="hold"/>
                                        <p:tgtEl>
                                          <p:spTgt spid="109"/>
                                        </p:tgtEl>
                                        <p:attrNameLst>
                                          <p:attrName>ppt_w</p:attrName>
                                        </p:attrNameLst>
                                      </p:cBhvr>
                                      <p:tavLst>
                                        <p:tav tm="0">
                                          <p:val>
                                            <p:strVal val="#ppt_w"/>
                                          </p:val>
                                        </p:tav>
                                        <p:tav tm="100000">
                                          <p:val>
                                            <p:strVal val="#ppt_w"/>
                                          </p:val>
                                        </p:tav>
                                      </p:tavLst>
                                    </p:anim>
                                    <p:anim calcmode="lin" valueType="num">
                                      <p:cBhvr>
                                        <p:cTn id="68" dur="500" fill="hold"/>
                                        <p:tgtEl>
                                          <p:spTgt spid="109"/>
                                        </p:tgtEl>
                                        <p:attrNameLst>
                                          <p:attrName>ppt_h</p:attrName>
                                        </p:attrNameLst>
                                      </p:cBhvr>
                                      <p:tavLst>
                                        <p:tav tm="0">
                                          <p:val>
                                            <p:fltVal val="0"/>
                                          </p:val>
                                        </p:tav>
                                        <p:tav tm="100000">
                                          <p:val>
                                            <p:strVal val="#ppt_h"/>
                                          </p:val>
                                        </p:tav>
                                      </p:tavLst>
                                    </p:anim>
                                  </p:childTnLst>
                                </p:cTn>
                              </p:par>
                            </p:childTnLst>
                          </p:cTn>
                        </p:par>
                        <p:par>
                          <p:cTn id="69" fill="hold">
                            <p:stCondLst>
                              <p:cond delay="6000"/>
                            </p:stCondLst>
                            <p:childTnLst>
                              <p:par>
                                <p:cTn id="70" presetID="17" presetClass="entr" presetSubtype="1" fill="hold" nodeType="afterEffect">
                                  <p:stCondLst>
                                    <p:cond delay="0"/>
                                  </p:stCondLst>
                                  <p:childTnLst>
                                    <p:set>
                                      <p:cBhvr>
                                        <p:cTn id="71" dur="1" fill="hold">
                                          <p:stCondLst>
                                            <p:cond delay="0"/>
                                          </p:stCondLst>
                                        </p:cTn>
                                        <p:tgtEl>
                                          <p:spTgt spid="117"/>
                                        </p:tgtEl>
                                        <p:attrNameLst>
                                          <p:attrName>style.visibility</p:attrName>
                                        </p:attrNameLst>
                                      </p:cBhvr>
                                      <p:to>
                                        <p:strVal val="visible"/>
                                      </p:to>
                                    </p:set>
                                    <p:anim calcmode="lin" valueType="num">
                                      <p:cBhvr>
                                        <p:cTn id="72" dur="500" fill="hold"/>
                                        <p:tgtEl>
                                          <p:spTgt spid="117"/>
                                        </p:tgtEl>
                                        <p:attrNameLst>
                                          <p:attrName>ppt_x</p:attrName>
                                        </p:attrNameLst>
                                      </p:cBhvr>
                                      <p:tavLst>
                                        <p:tav tm="0">
                                          <p:val>
                                            <p:strVal val="#ppt_x"/>
                                          </p:val>
                                        </p:tav>
                                        <p:tav tm="100000">
                                          <p:val>
                                            <p:strVal val="#ppt_x"/>
                                          </p:val>
                                        </p:tav>
                                      </p:tavLst>
                                    </p:anim>
                                    <p:anim calcmode="lin" valueType="num">
                                      <p:cBhvr>
                                        <p:cTn id="73" dur="500" fill="hold"/>
                                        <p:tgtEl>
                                          <p:spTgt spid="117"/>
                                        </p:tgtEl>
                                        <p:attrNameLst>
                                          <p:attrName>ppt_y</p:attrName>
                                        </p:attrNameLst>
                                      </p:cBhvr>
                                      <p:tavLst>
                                        <p:tav tm="0">
                                          <p:val>
                                            <p:strVal val="#ppt_y-#ppt_h/2"/>
                                          </p:val>
                                        </p:tav>
                                        <p:tav tm="100000">
                                          <p:val>
                                            <p:strVal val="#ppt_y"/>
                                          </p:val>
                                        </p:tav>
                                      </p:tavLst>
                                    </p:anim>
                                    <p:anim calcmode="lin" valueType="num">
                                      <p:cBhvr>
                                        <p:cTn id="74" dur="500" fill="hold"/>
                                        <p:tgtEl>
                                          <p:spTgt spid="117"/>
                                        </p:tgtEl>
                                        <p:attrNameLst>
                                          <p:attrName>ppt_w</p:attrName>
                                        </p:attrNameLst>
                                      </p:cBhvr>
                                      <p:tavLst>
                                        <p:tav tm="0">
                                          <p:val>
                                            <p:strVal val="#ppt_w"/>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500" dirty="0">
                <a:solidFill>
                  <a:srgbClr val="32302A"/>
                </a:solidFill>
              </a:rPr>
              <a:t>1. During a recession, which of the following will be true? </a:t>
            </a:r>
          </a:p>
          <a:p>
            <a:pPr marL="744538" indent="-403225">
              <a:buNone/>
            </a:pPr>
            <a:r>
              <a:rPr lang="en-US" sz="2500" dirty="0">
                <a:solidFill>
                  <a:srgbClr val="32302A"/>
                </a:solidFill>
              </a:rPr>
              <a:t>a. </a:t>
            </a:r>
            <a:r>
              <a:rPr lang="en-US" sz="2500" dirty="0" smtClean="0">
                <a:solidFill>
                  <a:srgbClr val="32302A"/>
                </a:solidFill>
              </a:rPr>
              <a:t>Actual </a:t>
            </a:r>
            <a:r>
              <a:rPr lang="en-US" sz="2500" dirty="0">
                <a:solidFill>
                  <a:srgbClr val="32302A"/>
                </a:solidFill>
              </a:rPr>
              <a:t>rate of unemployment will </a:t>
            </a:r>
            <a:r>
              <a:rPr lang="en-US" sz="2500" dirty="0" smtClean="0">
                <a:solidFill>
                  <a:srgbClr val="32302A"/>
                </a:solidFill>
              </a:rPr>
              <a:t>be lower </a:t>
            </a:r>
            <a:r>
              <a:rPr lang="en-US" sz="2500" dirty="0">
                <a:solidFill>
                  <a:srgbClr val="32302A"/>
                </a:solidFill>
              </a:rPr>
              <a:t>than </a:t>
            </a:r>
            <a:r>
              <a:rPr lang="en-US" sz="2500" dirty="0" smtClean="0">
                <a:solidFill>
                  <a:srgbClr val="32302A"/>
                </a:solidFill>
              </a:rPr>
              <a:t>natural </a:t>
            </a:r>
            <a:r>
              <a:rPr lang="en-US" sz="2500" dirty="0">
                <a:solidFill>
                  <a:srgbClr val="32302A"/>
                </a:solidFill>
              </a:rPr>
              <a:t>rate. </a:t>
            </a:r>
          </a:p>
          <a:p>
            <a:pPr marL="744538" indent="-403225">
              <a:buNone/>
            </a:pPr>
            <a:r>
              <a:rPr lang="en-US" sz="2500" dirty="0">
                <a:solidFill>
                  <a:srgbClr val="32302A"/>
                </a:solidFill>
              </a:rPr>
              <a:t>b. Actual GDP will be lower than potential GDP. </a:t>
            </a:r>
          </a:p>
          <a:p>
            <a:pPr marL="627063" indent="-285750">
              <a:buNone/>
            </a:pPr>
            <a:r>
              <a:rPr lang="en-US" sz="2500" dirty="0">
                <a:solidFill>
                  <a:srgbClr val="32302A"/>
                </a:solidFill>
              </a:rPr>
              <a:t>c. Actual employment will exceed what is </a:t>
            </a:r>
            <a:r>
              <a:rPr lang="en-US" sz="2500" dirty="0" smtClean="0">
                <a:solidFill>
                  <a:srgbClr val="32302A"/>
                </a:solidFill>
              </a:rPr>
              <a:t>considered </a:t>
            </a:r>
            <a:r>
              <a:rPr lang="en-US" sz="2500" dirty="0">
                <a:solidFill>
                  <a:srgbClr val="32302A"/>
                </a:solidFill>
              </a:rPr>
              <a:t>as full employment. </a:t>
            </a:r>
          </a:p>
          <a:p>
            <a:pPr marL="341313" indent="-341313">
              <a:buNone/>
            </a:pPr>
            <a:r>
              <a:rPr lang="en-US" sz="2500" dirty="0">
                <a:solidFill>
                  <a:srgbClr val="32302A"/>
                </a:solidFill>
              </a:rPr>
              <a:t>2. How will increased usage of the Internet by employers and employees influence the job search process?  Will it tend to increase or decrease the natural rate of unemployment? </a:t>
            </a:r>
            <a:endParaRPr lang="en-US" sz="2500" dirty="0" smtClean="0">
              <a:solidFill>
                <a:srgbClr val="32302A"/>
              </a:solidFill>
            </a:endParaRPr>
          </a:p>
          <a:p>
            <a:pPr marL="341313" indent="-341313">
              <a:buNone/>
            </a:pPr>
            <a:r>
              <a:rPr lang="en-US" sz="2500" dirty="0">
                <a:solidFill>
                  <a:srgbClr val="32302A"/>
                </a:solidFill>
              </a:rPr>
              <a:t>3. (True or false) When full employment is present the rate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of </a:t>
            </a:r>
            <a:r>
              <a:rPr lang="en-US" sz="2500" dirty="0">
                <a:solidFill>
                  <a:srgbClr val="32302A"/>
                </a:solidFill>
              </a:rPr>
              <a:t>unemployment will be zero</a:t>
            </a:r>
            <a:r>
              <a:rPr lang="en-US" sz="2500" dirty="0" smtClean="0">
                <a:solidFill>
                  <a:srgbClr val="32302A"/>
                </a:solidFill>
              </a:rPr>
              <a:t>.</a:t>
            </a:r>
            <a:endParaRPr lang="en-US" sz="2500" dirty="0">
              <a:solidFill>
                <a:srgbClr val="32302A"/>
              </a:solidFill>
            </a:endParaRPr>
          </a:p>
          <a:p>
            <a:pPr marL="457200" indent="-457200">
              <a:buAutoNum type="arabicPeriod"/>
            </a:pPr>
            <a:endParaRPr lang="en-US" sz="2500" dirty="0">
              <a:solidFill>
                <a:srgbClr val="32302A"/>
              </a:solidFill>
            </a:endParaRPr>
          </a:p>
        </p:txBody>
      </p:sp>
    </p:spTree>
    <p:extLst>
      <p:ext uri="{BB962C8B-B14F-4D97-AF65-F5344CB8AC3E}">
        <p14:creationId xmlns:p14="http://schemas.microsoft.com/office/powerpoint/2010/main" val="2620810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500" dirty="0" smtClean="0">
                <a:solidFill>
                  <a:srgbClr val="32302A"/>
                </a:solidFill>
              </a:rPr>
              <a:t>4</a:t>
            </a:r>
            <a:r>
              <a:rPr lang="en-US" sz="2500" dirty="0">
                <a:solidFill>
                  <a:srgbClr val="32302A"/>
                </a:solidFill>
              </a:rPr>
              <a:t>. What is the relationship between </a:t>
            </a:r>
            <a:r>
              <a:rPr lang="en-US" sz="2500" dirty="0" smtClean="0">
                <a:solidFill>
                  <a:srgbClr val="32302A"/>
                </a:solidFill>
              </a:rPr>
              <a:t>full employment and the natural </a:t>
            </a:r>
            <a:r>
              <a:rPr lang="en-US" sz="2500" dirty="0">
                <a:solidFill>
                  <a:srgbClr val="32302A"/>
                </a:solidFill>
              </a:rPr>
              <a:t>rate of </a:t>
            </a:r>
            <a:r>
              <a:rPr lang="en-US" sz="2500" dirty="0" smtClean="0">
                <a:solidFill>
                  <a:srgbClr val="32302A"/>
                </a:solidFill>
              </a:rPr>
              <a:t>unemployment?  </a:t>
            </a:r>
            <a:r>
              <a:rPr lang="en-US" sz="2500" dirty="0">
                <a:solidFill>
                  <a:srgbClr val="32302A"/>
                </a:solidFill>
              </a:rPr>
              <a:t>Why might the natural rate change? </a:t>
            </a:r>
            <a:endParaRPr lang="en-US" sz="2500" dirty="0" smtClean="0">
              <a:solidFill>
                <a:srgbClr val="32302A"/>
              </a:solidFill>
            </a:endParaRPr>
          </a:p>
          <a:p>
            <a:pPr marL="341313" indent="-341313">
              <a:buNone/>
            </a:pPr>
            <a:r>
              <a:rPr lang="en-US" sz="2500" dirty="0">
                <a:solidFill>
                  <a:srgbClr val="32302A"/>
                </a:solidFill>
              </a:rPr>
              <a:t>5. Frictional unemployment is a result of:</a:t>
            </a:r>
          </a:p>
          <a:p>
            <a:pPr marL="744538" indent="-457200">
              <a:buNone/>
            </a:pPr>
            <a:r>
              <a:rPr lang="en-US" sz="2500" dirty="0" smtClean="0">
                <a:solidFill>
                  <a:srgbClr val="32302A"/>
                </a:solidFill>
              </a:rPr>
              <a:t>(</a:t>
            </a:r>
            <a:r>
              <a:rPr lang="en-US" sz="2500" dirty="0">
                <a:solidFill>
                  <a:srgbClr val="32302A"/>
                </a:solidFill>
              </a:rPr>
              <a:t>a) not enough jobs for everyone to be employed</a:t>
            </a:r>
          </a:p>
          <a:p>
            <a:pPr marL="744538" indent="-457200">
              <a:buNone/>
            </a:pPr>
            <a:r>
              <a:rPr lang="en-US" sz="2500" dirty="0" smtClean="0">
                <a:solidFill>
                  <a:srgbClr val="32302A"/>
                </a:solidFill>
              </a:rPr>
              <a:t>(</a:t>
            </a:r>
            <a:r>
              <a:rPr lang="en-US" sz="2500" dirty="0">
                <a:solidFill>
                  <a:srgbClr val="32302A"/>
                </a:solidFill>
              </a:rPr>
              <a:t>b) unemployed workers’ skills not </a:t>
            </a:r>
            <a:r>
              <a:rPr lang="en-US" sz="2500" dirty="0" smtClean="0">
                <a:solidFill>
                  <a:srgbClr val="32302A"/>
                </a:solidFill>
              </a:rPr>
              <a:t>matching those </a:t>
            </a:r>
            <a:r>
              <a:rPr lang="en-US" sz="2500" dirty="0">
                <a:solidFill>
                  <a:srgbClr val="32302A"/>
                </a:solidFill>
              </a:rPr>
              <a:t>needed for available </a:t>
            </a:r>
            <a:r>
              <a:rPr lang="en-US" sz="2500" dirty="0" smtClean="0">
                <a:solidFill>
                  <a:srgbClr val="32302A"/>
                </a:solidFill>
              </a:rPr>
              <a:t>jobs</a:t>
            </a:r>
          </a:p>
          <a:p>
            <a:pPr marL="744538" indent="-457200">
              <a:buNone/>
            </a:pPr>
            <a:r>
              <a:rPr lang="en-US" sz="2500" dirty="0" smtClean="0">
                <a:solidFill>
                  <a:srgbClr val="32302A"/>
                </a:solidFill>
              </a:rPr>
              <a:t>(c</a:t>
            </a:r>
            <a:r>
              <a:rPr lang="en-US" sz="2500" dirty="0">
                <a:solidFill>
                  <a:srgbClr val="32302A"/>
                </a:solidFill>
              </a:rPr>
              <a:t>) a decline in the demand for labor, such </a:t>
            </a:r>
            <a:r>
              <a:rPr lang="en-US" sz="2500" dirty="0" smtClean="0">
                <a:solidFill>
                  <a:srgbClr val="32302A"/>
                </a:solidFill>
              </a:rPr>
              <a:t>as during </a:t>
            </a:r>
            <a:r>
              <a:rPr lang="en-US" sz="2500" dirty="0">
                <a:solidFill>
                  <a:srgbClr val="32302A"/>
                </a:solidFill>
              </a:rPr>
              <a:t>a </a:t>
            </a:r>
            <a:r>
              <a:rPr lang="en-US" sz="2500" dirty="0" smtClean="0">
                <a:solidFill>
                  <a:srgbClr val="32302A"/>
                </a:solidFill>
              </a:rPr>
              <a:t>recession</a:t>
            </a:r>
          </a:p>
          <a:p>
            <a:pPr marL="744538" indent="-457200">
              <a:buNone/>
            </a:pPr>
            <a:r>
              <a:rPr lang="en-US" sz="2500" dirty="0" smtClean="0">
                <a:solidFill>
                  <a:srgbClr val="32302A"/>
                </a:solidFill>
              </a:rPr>
              <a:t>(d</a:t>
            </a:r>
            <a:r>
              <a:rPr lang="en-US" sz="2500" dirty="0">
                <a:solidFill>
                  <a:srgbClr val="32302A"/>
                </a:solidFill>
              </a:rPr>
              <a:t>) imperfect information &amp; temporary </a:t>
            </a:r>
            <a:r>
              <a:rPr lang="en-US" sz="2500" dirty="0" smtClean="0">
                <a:solidFill>
                  <a:srgbClr val="32302A"/>
                </a:solidFill>
              </a:rPr>
              <a:t>periods of </a:t>
            </a:r>
            <a:r>
              <a:rPr lang="en-US" sz="2500" dirty="0">
                <a:solidFill>
                  <a:srgbClr val="32302A"/>
                </a:solidFill>
              </a:rPr>
              <a:t>unemployment while workers change jobs	 </a:t>
            </a:r>
            <a:endParaRPr lang="en-US" sz="2500" dirty="0" smtClean="0">
              <a:solidFill>
                <a:srgbClr val="32302A"/>
              </a:solidFill>
            </a:endParaRPr>
          </a:p>
        </p:txBody>
      </p:sp>
    </p:spTree>
    <p:extLst>
      <p:ext uri="{BB962C8B-B14F-4D97-AF65-F5344CB8AC3E}">
        <p14:creationId xmlns:p14="http://schemas.microsoft.com/office/powerpoint/2010/main" val="2304336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Effects of Inflation</a:t>
            </a:r>
          </a:p>
        </p:txBody>
      </p:sp>
    </p:spTree>
    <p:extLst>
      <p:ext uri="{BB962C8B-B14F-4D97-AF65-F5344CB8AC3E}">
        <p14:creationId xmlns:p14="http://schemas.microsoft.com/office/powerpoint/2010/main" val="3731032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73079"/>
            <a:ext cx="8932985" cy="427350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0021"/>
            <a:ext cx="8904855" cy="657667"/>
          </a:xfrm>
        </p:spPr>
        <p:txBody>
          <a:bodyPr/>
          <a:lstStyle/>
          <a:p>
            <a:r>
              <a:rPr lang="en-US" dirty="0"/>
              <a:t>Inflation</a:t>
            </a:r>
          </a:p>
        </p:txBody>
      </p:sp>
      <p:sp>
        <p:nvSpPr>
          <p:cNvPr id="3" name="Content Placeholder 2"/>
          <p:cNvSpPr>
            <a:spLocks noGrp="1"/>
          </p:cNvSpPr>
          <p:nvPr>
            <p:ph idx="1"/>
          </p:nvPr>
        </p:nvSpPr>
        <p:spPr>
          <a:xfrm>
            <a:off x="140675" y="1634954"/>
            <a:ext cx="8883750" cy="4052913"/>
          </a:xfrm>
        </p:spPr>
        <p:txBody>
          <a:bodyPr/>
          <a:lstStyle/>
          <a:p>
            <a:r>
              <a:rPr lang="en-US" sz="2600" b="1" i="1" dirty="0">
                <a:solidFill>
                  <a:srgbClr val="32302A"/>
                </a:solidFill>
              </a:rPr>
              <a:t>Inflation </a:t>
            </a:r>
            <a:r>
              <a:rPr lang="en-US" sz="2600" dirty="0">
                <a:solidFill>
                  <a:srgbClr val="32302A"/>
                </a:solidFill>
              </a:rPr>
              <a:t>is a change in the general level </a:t>
            </a:r>
            <a:r>
              <a:rPr lang="en-US" sz="2600" dirty="0" smtClean="0">
                <a:solidFill>
                  <a:srgbClr val="32302A"/>
                </a:solidFill>
              </a:rPr>
              <a:t>of </a:t>
            </a:r>
            <a:r>
              <a:rPr lang="en-US" sz="2600" dirty="0">
                <a:solidFill>
                  <a:srgbClr val="32302A"/>
                </a:solidFill>
              </a:rPr>
              <a:t>prices as measured by a price index such as the GDP deflator or the consumer price index.</a:t>
            </a:r>
          </a:p>
          <a:p>
            <a:pPr lvl="1"/>
            <a:r>
              <a:rPr lang="en-US" dirty="0">
                <a:solidFill>
                  <a:srgbClr val="32302A"/>
                </a:solidFill>
              </a:rPr>
              <a:t>Inflation is generally measured at an </a:t>
            </a:r>
            <a:r>
              <a:rPr lang="en-US" dirty="0" smtClean="0">
                <a:solidFill>
                  <a:srgbClr val="32302A"/>
                </a:solidFill>
              </a:rPr>
              <a:t>annual </a:t>
            </a:r>
            <a:r>
              <a:rPr lang="en-US" dirty="0">
                <a:solidFill>
                  <a:srgbClr val="32302A"/>
                </a:solidFill>
              </a:rPr>
              <a:t>rate.</a:t>
            </a:r>
          </a:p>
          <a:p>
            <a:pPr lvl="1"/>
            <a:r>
              <a:rPr lang="en-US" dirty="0">
                <a:solidFill>
                  <a:srgbClr val="32302A"/>
                </a:solidFill>
              </a:rPr>
              <a:t>When inflation is high, the year-to-year changes in the inflation rate are nearly always highly variable, making them difficult to predict. </a:t>
            </a:r>
          </a:p>
        </p:txBody>
      </p:sp>
    </p:spTree>
    <p:extLst>
      <p:ext uri="{BB962C8B-B14F-4D97-AF65-F5344CB8AC3E}">
        <p14:creationId xmlns:p14="http://schemas.microsoft.com/office/powerpoint/2010/main" val="140153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57667"/>
          </a:xfrm>
        </p:spPr>
        <p:txBody>
          <a:bodyPr/>
          <a:lstStyle/>
          <a:p>
            <a:r>
              <a:rPr lang="en-US" sz="3400" dirty="0"/>
              <a:t>Instability in the Growth of Real GDP</a:t>
            </a:r>
          </a:p>
        </p:txBody>
      </p:sp>
      <p:sp>
        <p:nvSpPr>
          <p:cNvPr id="61" name="Text Box 10"/>
          <p:cNvSpPr txBox="1">
            <a:spLocks noChangeArrowheads="1"/>
          </p:cNvSpPr>
          <p:nvPr/>
        </p:nvSpPr>
        <p:spPr bwMode="auto">
          <a:xfrm>
            <a:off x="73112" y="2252968"/>
            <a:ext cx="4023966" cy="219752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Although real GDP in the </a:t>
            </a:r>
            <a:r>
              <a:rPr lang="en-US" sz="2000" dirty="0" smtClean="0">
                <a:latin typeface="Times New Roman" pitchFamily="18" charset="0"/>
                <a:cs typeface="Times New Roman" pitchFamily="18" charset="0"/>
              </a:rPr>
              <a:t>United States has </a:t>
            </a:r>
            <a:r>
              <a:rPr lang="en-US" sz="2000" dirty="0">
                <a:latin typeface="Times New Roman" pitchFamily="18" charset="0"/>
                <a:cs typeface="Times New Roman" pitchFamily="18" charset="0"/>
              </a:rPr>
              <a:t>grown at an average rate of approximately 3%, the growth has been characterized by economic ups-and-downs.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700" dirty="0">
                <a:latin typeface="Times New Roman" pitchFamily="18" charset="0"/>
                <a:cs typeface="Times New Roman" pitchFamily="18" charset="0"/>
              </a:rPr>
              <a:t/>
            </a:r>
            <a:br>
              <a:rPr lang="en-US" sz="700" dirty="0">
                <a:latin typeface="Times New Roman" pitchFamily="18" charset="0"/>
                <a:cs typeface="Times New Roman" pitchFamily="18" charset="0"/>
              </a:rPr>
            </a:br>
            <a:r>
              <a:rPr lang="en-US" sz="2000" b="1" i="1" dirty="0" smtClean="0">
                <a:latin typeface="Times New Roman" pitchFamily="18" charset="0"/>
                <a:cs typeface="Times New Roman" pitchFamily="18" charset="0"/>
              </a:rPr>
              <a:t>Note:</a:t>
            </a:r>
            <a:r>
              <a:rPr lang="en-US" sz="2000" i="1"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periods of recession are indicated with shading.</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4491990" y="4038918"/>
            <a:ext cx="4347210" cy="0"/>
          </a:xfrm>
          <a:prstGeom prst="line">
            <a:avLst/>
          </a:prstGeom>
          <a:ln w="1905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491990" y="2437199"/>
            <a:ext cx="0" cy="2409439"/>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4602480" y="2440994"/>
            <a:ext cx="45719"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407552" y="2440994"/>
            <a:ext cx="6400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5746642" y="2440994"/>
            <a:ext cx="91440"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250089" y="2440994"/>
            <a:ext cx="1828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6378105" y="2440994"/>
            <a:ext cx="85176"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155345" y="2440994"/>
            <a:ext cx="45719"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997354" y="2440994"/>
            <a:ext cx="64008"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8561234" y="2440994"/>
            <a:ext cx="117946" cy="2470399"/>
          </a:xfrm>
          <a:prstGeom prst="rect">
            <a:avLst/>
          </a:prstGeom>
          <a:solidFill>
            <a:srgbClr val="D2BD88"/>
          </a:solidFill>
          <a:ln>
            <a:solidFill>
              <a:srgbClr val="D2BD8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p:cNvCxnSpPr/>
          <p:nvPr/>
        </p:nvCxnSpPr>
        <p:spPr>
          <a:xfrm>
            <a:off x="4491990" y="3508439"/>
            <a:ext cx="4347210" cy="0"/>
          </a:xfrm>
          <a:prstGeom prst="line">
            <a:avLst/>
          </a:prstGeom>
          <a:ln>
            <a:solidFill>
              <a:schemeClr val="accent2"/>
            </a:solidFill>
            <a:prstDash val="sysDot"/>
          </a:ln>
        </p:spPr>
        <p:style>
          <a:lnRef idx="2">
            <a:schemeClr val="accent1"/>
          </a:lnRef>
          <a:fillRef idx="0">
            <a:schemeClr val="accent1"/>
          </a:fillRef>
          <a:effectRef idx="1">
            <a:schemeClr val="accent1"/>
          </a:effectRef>
          <a:fontRef idx="minor">
            <a:schemeClr val="tx1"/>
          </a:fontRef>
        </p:style>
      </p:cxnSp>
      <p:sp>
        <p:nvSpPr>
          <p:cNvPr id="64" name="Rectangle 278"/>
          <p:cNvSpPr>
            <a:spLocks noChangeArrowheads="1"/>
          </p:cNvSpPr>
          <p:nvPr/>
        </p:nvSpPr>
        <p:spPr bwMode="auto">
          <a:xfrm>
            <a:off x="448056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1960</a:t>
            </a:r>
            <a:endParaRPr lang="en-US" sz="1600" b="0" i="1" dirty="0">
              <a:solidFill>
                <a:schemeClr val="tx1"/>
              </a:solidFill>
              <a:latin typeface="Times New Roman" pitchFamily="18" charset="0"/>
              <a:cs typeface="Times New Roman" pitchFamily="18" charset="0"/>
            </a:endParaRPr>
          </a:p>
        </p:txBody>
      </p:sp>
      <p:sp>
        <p:nvSpPr>
          <p:cNvPr id="65" name="Rectangle 278"/>
          <p:cNvSpPr>
            <a:spLocks noChangeArrowheads="1"/>
          </p:cNvSpPr>
          <p:nvPr/>
        </p:nvSpPr>
        <p:spPr bwMode="auto">
          <a:xfrm>
            <a:off x="489585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1965</a:t>
            </a:r>
            <a:endParaRPr lang="en-US" sz="1600" b="0" i="1" dirty="0">
              <a:solidFill>
                <a:schemeClr val="tx1"/>
              </a:solidFill>
              <a:latin typeface="Times New Roman" pitchFamily="18" charset="0"/>
              <a:cs typeface="Times New Roman" pitchFamily="18" charset="0"/>
            </a:endParaRPr>
          </a:p>
        </p:txBody>
      </p:sp>
      <p:sp>
        <p:nvSpPr>
          <p:cNvPr id="66" name="Rectangle 278"/>
          <p:cNvSpPr>
            <a:spLocks noChangeArrowheads="1"/>
          </p:cNvSpPr>
          <p:nvPr/>
        </p:nvSpPr>
        <p:spPr bwMode="auto">
          <a:xfrm>
            <a:off x="5317554"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1970</a:t>
            </a:r>
            <a:endParaRPr lang="en-US" sz="1600" b="0" i="1" dirty="0">
              <a:solidFill>
                <a:schemeClr val="tx1"/>
              </a:solidFill>
              <a:latin typeface="Times New Roman" pitchFamily="18" charset="0"/>
              <a:cs typeface="Times New Roman" pitchFamily="18" charset="0"/>
            </a:endParaRPr>
          </a:p>
        </p:txBody>
      </p:sp>
      <p:sp>
        <p:nvSpPr>
          <p:cNvPr id="67" name="Rectangle 278"/>
          <p:cNvSpPr>
            <a:spLocks noChangeArrowheads="1"/>
          </p:cNvSpPr>
          <p:nvPr/>
        </p:nvSpPr>
        <p:spPr bwMode="auto">
          <a:xfrm>
            <a:off x="5744773"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1975</a:t>
            </a:r>
            <a:endParaRPr lang="en-US" sz="1600" b="0" i="1" dirty="0">
              <a:solidFill>
                <a:schemeClr val="tx1"/>
              </a:solidFill>
              <a:latin typeface="Times New Roman" pitchFamily="18" charset="0"/>
              <a:cs typeface="Times New Roman" pitchFamily="18" charset="0"/>
            </a:endParaRPr>
          </a:p>
        </p:txBody>
      </p:sp>
      <p:sp>
        <p:nvSpPr>
          <p:cNvPr id="68" name="Rectangle 278"/>
          <p:cNvSpPr>
            <a:spLocks noChangeArrowheads="1"/>
          </p:cNvSpPr>
          <p:nvPr/>
        </p:nvSpPr>
        <p:spPr bwMode="auto">
          <a:xfrm>
            <a:off x="6156374"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1980</a:t>
            </a:r>
            <a:endParaRPr lang="en-US" sz="1600" b="0" i="1" dirty="0">
              <a:solidFill>
                <a:schemeClr val="tx1"/>
              </a:solidFill>
              <a:latin typeface="Times New Roman" pitchFamily="18" charset="0"/>
              <a:cs typeface="Times New Roman" pitchFamily="18" charset="0"/>
            </a:endParaRPr>
          </a:p>
        </p:txBody>
      </p:sp>
      <p:sp>
        <p:nvSpPr>
          <p:cNvPr id="69" name="Rectangle 278"/>
          <p:cNvSpPr>
            <a:spLocks noChangeArrowheads="1"/>
          </p:cNvSpPr>
          <p:nvPr/>
        </p:nvSpPr>
        <p:spPr bwMode="auto">
          <a:xfrm>
            <a:off x="6585445"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1985</a:t>
            </a:r>
            <a:endParaRPr lang="en-US" sz="1600" b="0" i="1" dirty="0">
              <a:solidFill>
                <a:schemeClr val="tx1"/>
              </a:solidFill>
              <a:latin typeface="Times New Roman" pitchFamily="18" charset="0"/>
              <a:cs typeface="Times New Roman" pitchFamily="18" charset="0"/>
            </a:endParaRPr>
          </a:p>
        </p:txBody>
      </p:sp>
      <p:sp>
        <p:nvSpPr>
          <p:cNvPr id="70" name="Rectangle 278"/>
          <p:cNvSpPr>
            <a:spLocks noChangeArrowheads="1"/>
          </p:cNvSpPr>
          <p:nvPr/>
        </p:nvSpPr>
        <p:spPr bwMode="auto">
          <a:xfrm>
            <a:off x="7007149"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1990</a:t>
            </a:r>
            <a:endParaRPr lang="en-US" sz="1600" b="0" i="1" dirty="0">
              <a:solidFill>
                <a:schemeClr val="tx1"/>
              </a:solidFill>
              <a:latin typeface="Times New Roman" pitchFamily="18" charset="0"/>
              <a:cs typeface="Times New Roman" pitchFamily="18" charset="0"/>
            </a:endParaRPr>
          </a:p>
        </p:txBody>
      </p:sp>
      <p:sp>
        <p:nvSpPr>
          <p:cNvPr id="71" name="Rectangle 278"/>
          <p:cNvSpPr>
            <a:spLocks noChangeArrowheads="1"/>
          </p:cNvSpPr>
          <p:nvPr/>
        </p:nvSpPr>
        <p:spPr bwMode="auto">
          <a:xfrm>
            <a:off x="7434122"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1995</a:t>
            </a:r>
            <a:endParaRPr lang="en-US" sz="1600" b="0" i="1" dirty="0">
              <a:solidFill>
                <a:schemeClr val="tx1"/>
              </a:solidFill>
              <a:latin typeface="Times New Roman" pitchFamily="18" charset="0"/>
              <a:cs typeface="Times New Roman" pitchFamily="18" charset="0"/>
            </a:endParaRPr>
          </a:p>
        </p:txBody>
      </p:sp>
      <p:sp>
        <p:nvSpPr>
          <p:cNvPr id="72" name="Rectangle 278"/>
          <p:cNvSpPr>
            <a:spLocks noChangeArrowheads="1"/>
          </p:cNvSpPr>
          <p:nvPr/>
        </p:nvSpPr>
        <p:spPr bwMode="auto">
          <a:xfrm>
            <a:off x="7842831"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2000</a:t>
            </a:r>
            <a:endParaRPr lang="en-US" sz="1600" b="0" i="1" dirty="0">
              <a:solidFill>
                <a:schemeClr val="tx1"/>
              </a:solidFill>
              <a:latin typeface="Times New Roman" pitchFamily="18" charset="0"/>
              <a:cs typeface="Times New Roman" pitchFamily="18" charset="0"/>
            </a:endParaRPr>
          </a:p>
        </p:txBody>
      </p:sp>
      <p:sp>
        <p:nvSpPr>
          <p:cNvPr id="73" name="Rectangle 278"/>
          <p:cNvSpPr>
            <a:spLocks noChangeArrowheads="1"/>
          </p:cNvSpPr>
          <p:nvPr/>
        </p:nvSpPr>
        <p:spPr bwMode="auto">
          <a:xfrm>
            <a:off x="8284310"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2005</a:t>
            </a:r>
            <a:endParaRPr lang="en-US" sz="1600" b="0" i="1" dirty="0">
              <a:solidFill>
                <a:schemeClr val="tx1"/>
              </a:solidFill>
              <a:latin typeface="Times New Roman" pitchFamily="18" charset="0"/>
              <a:cs typeface="Times New Roman" pitchFamily="18" charset="0"/>
            </a:endParaRPr>
          </a:p>
        </p:txBody>
      </p:sp>
      <p:sp>
        <p:nvSpPr>
          <p:cNvPr id="74" name="Rectangle 278"/>
          <p:cNvSpPr>
            <a:spLocks noChangeArrowheads="1"/>
          </p:cNvSpPr>
          <p:nvPr/>
        </p:nvSpPr>
        <p:spPr bwMode="auto">
          <a:xfrm>
            <a:off x="8673084" y="492952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0" i="1" dirty="0" smtClean="0">
                <a:solidFill>
                  <a:srgbClr val="000000"/>
                </a:solidFill>
                <a:latin typeface="Times New Roman" pitchFamily="18" charset="0"/>
                <a:cs typeface="Times New Roman" pitchFamily="18" charset="0"/>
              </a:rPr>
              <a:t>2010</a:t>
            </a:r>
            <a:endParaRPr lang="en-US" sz="1600" b="0" i="1" dirty="0">
              <a:solidFill>
                <a:schemeClr val="tx1"/>
              </a:solidFill>
              <a:latin typeface="Times New Roman" pitchFamily="18" charset="0"/>
              <a:cs typeface="Times New Roman" pitchFamily="18" charset="0"/>
            </a:endParaRPr>
          </a:p>
        </p:txBody>
      </p:sp>
      <p:sp>
        <p:nvSpPr>
          <p:cNvPr id="51" name="Freeform 50"/>
          <p:cNvSpPr/>
          <p:nvPr/>
        </p:nvSpPr>
        <p:spPr>
          <a:xfrm>
            <a:off x="4556760" y="2560638"/>
            <a:ext cx="4282440" cy="2205990"/>
          </a:xfrm>
          <a:custGeom>
            <a:avLst/>
            <a:gdLst>
              <a:gd name="connsiteX0" fmla="*/ 0 w 4282440"/>
              <a:gd name="connsiteY0" fmla="*/ 594360 h 2205990"/>
              <a:gd name="connsiteX1" fmla="*/ 19050 w 4282440"/>
              <a:gd name="connsiteY1" fmla="*/ 1154430 h 2205990"/>
              <a:gd name="connsiteX2" fmla="*/ 34290 w 4282440"/>
              <a:gd name="connsiteY2" fmla="*/ 1070610 h 2205990"/>
              <a:gd name="connsiteX3" fmla="*/ 87630 w 4282440"/>
              <a:gd name="connsiteY3" fmla="*/ 1653540 h 2205990"/>
              <a:gd name="connsiteX4" fmla="*/ 140970 w 4282440"/>
              <a:gd name="connsiteY4" fmla="*/ 476250 h 2205990"/>
              <a:gd name="connsiteX5" fmla="*/ 167640 w 4282440"/>
              <a:gd name="connsiteY5" fmla="*/ 194310 h 2205990"/>
              <a:gd name="connsiteX6" fmla="*/ 213360 w 4282440"/>
              <a:gd name="connsiteY6" fmla="*/ 438150 h 2205990"/>
              <a:gd name="connsiteX7" fmla="*/ 232410 w 4282440"/>
              <a:gd name="connsiteY7" fmla="*/ 758190 h 2205990"/>
              <a:gd name="connsiteX8" fmla="*/ 255270 w 4282440"/>
              <a:gd name="connsiteY8" fmla="*/ 861060 h 2205990"/>
              <a:gd name="connsiteX9" fmla="*/ 278130 w 4282440"/>
              <a:gd name="connsiteY9" fmla="*/ 822960 h 2205990"/>
              <a:gd name="connsiteX10" fmla="*/ 297180 w 4282440"/>
              <a:gd name="connsiteY10" fmla="*/ 640080 h 2205990"/>
              <a:gd name="connsiteX11" fmla="*/ 323850 w 4282440"/>
              <a:gd name="connsiteY11" fmla="*/ 571500 h 2205990"/>
              <a:gd name="connsiteX12" fmla="*/ 335280 w 4282440"/>
              <a:gd name="connsiteY12" fmla="*/ 392430 h 2205990"/>
              <a:gd name="connsiteX13" fmla="*/ 373380 w 4282440"/>
              <a:gd name="connsiteY13" fmla="*/ 434340 h 2205990"/>
              <a:gd name="connsiteX14" fmla="*/ 396240 w 4282440"/>
              <a:gd name="connsiteY14" fmla="*/ 601980 h 2205990"/>
              <a:gd name="connsiteX15" fmla="*/ 434340 w 4282440"/>
              <a:gd name="connsiteY15" fmla="*/ 514350 h 2205990"/>
              <a:gd name="connsiteX16" fmla="*/ 461010 w 4282440"/>
              <a:gd name="connsiteY16" fmla="*/ 422910 h 2205990"/>
              <a:gd name="connsiteX17" fmla="*/ 491490 w 4282440"/>
              <a:gd name="connsiteY17" fmla="*/ 30480 h 2205990"/>
              <a:gd name="connsiteX18" fmla="*/ 491490 w 4282440"/>
              <a:gd name="connsiteY18" fmla="*/ 30480 h 2205990"/>
              <a:gd name="connsiteX19" fmla="*/ 560070 w 4282440"/>
              <a:gd name="connsiteY19" fmla="*/ 643890 h 2205990"/>
              <a:gd name="connsiteX20" fmla="*/ 579120 w 4282440"/>
              <a:gd name="connsiteY20" fmla="*/ 994410 h 2205990"/>
              <a:gd name="connsiteX21" fmla="*/ 613410 w 4282440"/>
              <a:gd name="connsiteY21" fmla="*/ 1078230 h 2205990"/>
              <a:gd name="connsiteX22" fmla="*/ 636270 w 4282440"/>
              <a:gd name="connsiteY22" fmla="*/ 1036320 h 2205990"/>
              <a:gd name="connsiteX23" fmla="*/ 659130 w 4282440"/>
              <a:gd name="connsiteY23" fmla="*/ 1062990 h 2205990"/>
              <a:gd name="connsiteX24" fmla="*/ 693420 w 4282440"/>
              <a:gd name="connsiteY24" fmla="*/ 537210 h 2205990"/>
              <a:gd name="connsiteX25" fmla="*/ 720090 w 4282440"/>
              <a:gd name="connsiteY25" fmla="*/ 575310 h 2205990"/>
              <a:gd name="connsiteX26" fmla="*/ 754380 w 4282440"/>
              <a:gd name="connsiteY26" fmla="*/ 712470 h 2205990"/>
              <a:gd name="connsiteX27" fmla="*/ 777240 w 4282440"/>
              <a:gd name="connsiteY27" fmla="*/ 952500 h 2205990"/>
              <a:gd name="connsiteX28" fmla="*/ 826770 w 4282440"/>
              <a:gd name="connsiteY28" fmla="*/ 1177290 h 2205990"/>
              <a:gd name="connsiteX29" fmla="*/ 842010 w 4282440"/>
              <a:gd name="connsiteY29" fmla="*/ 1440180 h 2205990"/>
              <a:gd name="connsiteX30" fmla="*/ 857250 w 4282440"/>
              <a:gd name="connsiteY30" fmla="*/ 1463040 h 2205990"/>
              <a:gd name="connsiteX31" fmla="*/ 887730 w 4282440"/>
              <a:gd name="connsiteY31" fmla="*/ 1386840 h 2205990"/>
              <a:gd name="connsiteX32" fmla="*/ 902970 w 4282440"/>
              <a:gd name="connsiteY32" fmla="*/ 1501140 h 2205990"/>
              <a:gd name="connsiteX33" fmla="*/ 910590 w 4282440"/>
              <a:gd name="connsiteY33" fmla="*/ 986790 h 2205990"/>
              <a:gd name="connsiteX34" fmla="*/ 941070 w 4282440"/>
              <a:gd name="connsiteY34" fmla="*/ 929640 h 2205990"/>
              <a:gd name="connsiteX35" fmla="*/ 967740 w 4282440"/>
              <a:gd name="connsiteY35" fmla="*/ 960120 h 2205990"/>
              <a:gd name="connsiteX36" fmla="*/ 990600 w 4282440"/>
              <a:gd name="connsiteY36" fmla="*/ 712470 h 2205990"/>
              <a:gd name="connsiteX37" fmla="*/ 1002030 w 4282440"/>
              <a:gd name="connsiteY37" fmla="*/ 868680 h 2205990"/>
              <a:gd name="connsiteX38" fmla="*/ 1028700 w 4282440"/>
              <a:gd name="connsiteY38" fmla="*/ 541020 h 2205990"/>
              <a:gd name="connsiteX39" fmla="*/ 1047750 w 4282440"/>
              <a:gd name="connsiteY39" fmla="*/ 521970 h 2205990"/>
              <a:gd name="connsiteX40" fmla="*/ 1089660 w 4282440"/>
              <a:gd name="connsiteY40" fmla="*/ 156210 h 2205990"/>
              <a:gd name="connsiteX41" fmla="*/ 1131570 w 4282440"/>
              <a:gd name="connsiteY41" fmla="*/ 628650 h 2205990"/>
              <a:gd name="connsiteX42" fmla="*/ 1154430 w 4282440"/>
              <a:gd name="connsiteY42" fmla="*/ 754380 h 2205990"/>
              <a:gd name="connsiteX43" fmla="*/ 1177290 w 4282440"/>
              <a:gd name="connsiteY43" fmla="*/ 1398270 h 2205990"/>
              <a:gd name="connsiteX44" fmla="*/ 1184910 w 4282440"/>
              <a:gd name="connsiteY44" fmla="*/ 1447800 h 2205990"/>
              <a:gd name="connsiteX45" fmla="*/ 1192530 w 4282440"/>
              <a:gd name="connsiteY45" fmla="*/ 1520190 h 2205990"/>
              <a:gd name="connsiteX46" fmla="*/ 1219200 w 4282440"/>
              <a:gd name="connsiteY46" fmla="*/ 1588770 h 2205990"/>
              <a:gd name="connsiteX47" fmla="*/ 1230630 w 4282440"/>
              <a:gd name="connsiteY47" fmla="*/ 1828800 h 2205990"/>
              <a:gd name="connsiteX48" fmla="*/ 1257300 w 4282440"/>
              <a:gd name="connsiteY48" fmla="*/ 1912620 h 2205990"/>
              <a:gd name="connsiteX49" fmla="*/ 1280160 w 4282440"/>
              <a:gd name="connsiteY49" fmla="*/ 1802130 h 2205990"/>
              <a:gd name="connsiteX50" fmla="*/ 1322070 w 4282440"/>
              <a:gd name="connsiteY50" fmla="*/ 979170 h 2205990"/>
              <a:gd name="connsiteX51" fmla="*/ 1337310 w 4282440"/>
              <a:gd name="connsiteY51" fmla="*/ 403860 h 2205990"/>
              <a:gd name="connsiteX52" fmla="*/ 1367790 w 4282440"/>
              <a:gd name="connsiteY52" fmla="*/ 453390 h 2205990"/>
              <a:gd name="connsiteX53" fmla="*/ 1383030 w 4282440"/>
              <a:gd name="connsiteY53" fmla="*/ 666750 h 2205990"/>
              <a:gd name="connsiteX54" fmla="*/ 1413510 w 4282440"/>
              <a:gd name="connsiteY54" fmla="*/ 742950 h 2205990"/>
              <a:gd name="connsiteX55" fmla="*/ 1428750 w 4282440"/>
              <a:gd name="connsiteY55" fmla="*/ 941070 h 2205990"/>
              <a:gd name="connsiteX56" fmla="*/ 1466850 w 4282440"/>
              <a:gd name="connsiteY56" fmla="*/ 472440 h 2205990"/>
              <a:gd name="connsiteX57" fmla="*/ 1512570 w 4282440"/>
              <a:gd name="connsiteY57" fmla="*/ 765810 h 2205990"/>
              <a:gd name="connsiteX58" fmla="*/ 1527810 w 4282440"/>
              <a:gd name="connsiteY58" fmla="*/ 426720 h 2205990"/>
              <a:gd name="connsiteX59" fmla="*/ 1558290 w 4282440"/>
              <a:gd name="connsiteY59" fmla="*/ 556260 h 2205990"/>
              <a:gd name="connsiteX60" fmla="*/ 1581150 w 4282440"/>
              <a:gd name="connsiteY60" fmla="*/ 300990 h 2205990"/>
              <a:gd name="connsiteX61" fmla="*/ 1592580 w 4282440"/>
              <a:gd name="connsiteY61" fmla="*/ 369570 h 2205990"/>
              <a:gd name="connsiteX62" fmla="*/ 1619250 w 4282440"/>
              <a:gd name="connsiteY62" fmla="*/ 1028700 h 2205990"/>
              <a:gd name="connsiteX63" fmla="*/ 1642110 w 4282440"/>
              <a:gd name="connsiteY63" fmla="*/ 1097280 h 2205990"/>
              <a:gd name="connsiteX64" fmla="*/ 1653540 w 4282440"/>
              <a:gd name="connsiteY64" fmla="*/ 1303020 h 2205990"/>
              <a:gd name="connsiteX65" fmla="*/ 1684020 w 4282440"/>
              <a:gd name="connsiteY65" fmla="*/ 1215390 h 2205990"/>
              <a:gd name="connsiteX66" fmla="*/ 1699260 w 4282440"/>
              <a:gd name="connsiteY66" fmla="*/ 1630680 h 2205990"/>
              <a:gd name="connsiteX67" fmla="*/ 1729740 w 4282440"/>
              <a:gd name="connsiteY67" fmla="*/ 1764030 h 2205990"/>
              <a:gd name="connsiteX68" fmla="*/ 1760220 w 4282440"/>
              <a:gd name="connsiteY68" fmla="*/ 1181100 h 2205990"/>
              <a:gd name="connsiteX69" fmla="*/ 1802130 w 4282440"/>
              <a:gd name="connsiteY69" fmla="*/ 723900 h 2205990"/>
              <a:gd name="connsiteX70" fmla="*/ 1840230 w 4282440"/>
              <a:gd name="connsiteY70" fmla="*/ 1916430 h 2205990"/>
              <a:gd name="connsiteX71" fmla="*/ 1859280 w 4282440"/>
              <a:gd name="connsiteY71" fmla="*/ 1680210 h 2205990"/>
              <a:gd name="connsiteX72" fmla="*/ 1885950 w 4282440"/>
              <a:gd name="connsiteY72" fmla="*/ 1969770 h 2205990"/>
              <a:gd name="connsiteX73" fmla="*/ 1924050 w 4282440"/>
              <a:gd name="connsiteY73" fmla="*/ 1268730 h 2205990"/>
              <a:gd name="connsiteX74" fmla="*/ 1954530 w 4282440"/>
              <a:gd name="connsiteY74" fmla="*/ 918210 h 2205990"/>
              <a:gd name="connsiteX75" fmla="*/ 1977390 w 4282440"/>
              <a:gd name="connsiteY75" fmla="*/ 320040 h 2205990"/>
              <a:gd name="connsiteX76" fmla="*/ 1985010 w 4282440"/>
              <a:gd name="connsiteY76" fmla="*/ 182880 h 2205990"/>
              <a:gd name="connsiteX77" fmla="*/ 2019300 w 4282440"/>
              <a:gd name="connsiteY77" fmla="*/ 0 h 2205990"/>
              <a:gd name="connsiteX78" fmla="*/ 2042160 w 4282440"/>
              <a:gd name="connsiteY78" fmla="*/ 148590 h 2205990"/>
              <a:gd name="connsiteX79" fmla="*/ 2057400 w 4282440"/>
              <a:gd name="connsiteY79" fmla="*/ 323850 h 2205990"/>
              <a:gd name="connsiteX80" fmla="*/ 2099310 w 4282440"/>
              <a:gd name="connsiteY80" fmla="*/ 731520 h 2205990"/>
              <a:gd name="connsiteX81" fmla="*/ 2122170 w 4282440"/>
              <a:gd name="connsiteY81" fmla="*/ 861060 h 2205990"/>
              <a:gd name="connsiteX82" fmla="*/ 2141220 w 4282440"/>
              <a:gd name="connsiteY82" fmla="*/ 731520 h 2205990"/>
              <a:gd name="connsiteX83" fmla="*/ 2164080 w 4282440"/>
              <a:gd name="connsiteY83" fmla="*/ 769620 h 2205990"/>
              <a:gd name="connsiteX84" fmla="*/ 2183130 w 4282440"/>
              <a:gd name="connsiteY84" fmla="*/ 746760 h 2205990"/>
              <a:gd name="connsiteX85" fmla="*/ 2217420 w 4282440"/>
              <a:gd name="connsiteY85" fmla="*/ 944880 h 2205990"/>
              <a:gd name="connsiteX86" fmla="*/ 2255520 w 4282440"/>
              <a:gd name="connsiteY86" fmla="*/ 1093470 h 2205990"/>
              <a:gd name="connsiteX87" fmla="*/ 2278380 w 4282440"/>
              <a:gd name="connsiteY87" fmla="*/ 910590 h 2205990"/>
              <a:gd name="connsiteX88" fmla="*/ 2308860 w 4282440"/>
              <a:gd name="connsiteY88" fmla="*/ 986790 h 2205990"/>
              <a:gd name="connsiteX89" fmla="*/ 2320290 w 4282440"/>
              <a:gd name="connsiteY89" fmla="*/ 716280 h 2205990"/>
              <a:gd name="connsiteX90" fmla="*/ 2343150 w 4282440"/>
              <a:gd name="connsiteY90" fmla="*/ 758190 h 2205990"/>
              <a:gd name="connsiteX91" fmla="*/ 2366010 w 4282440"/>
              <a:gd name="connsiteY91" fmla="*/ 704850 h 2205990"/>
              <a:gd name="connsiteX92" fmla="*/ 2407920 w 4282440"/>
              <a:gd name="connsiteY92" fmla="*/ 861060 h 2205990"/>
              <a:gd name="connsiteX93" fmla="*/ 2434590 w 4282440"/>
              <a:gd name="connsiteY93" fmla="*/ 746760 h 2205990"/>
              <a:gd name="connsiteX94" fmla="*/ 2446020 w 4282440"/>
              <a:gd name="connsiteY94" fmla="*/ 849630 h 2205990"/>
              <a:gd name="connsiteX95" fmla="*/ 2468880 w 4282440"/>
              <a:gd name="connsiteY95" fmla="*/ 796290 h 2205990"/>
              <a:gd name="connsiteX96" fmla="*/ 2495550 w 4282440"/>
              <a:gd name="connsiteY96" fmla="*/ 1032510 h 2205990"/>
              <a:gd name="connsiteX97" fmla="*/ 2518410 w 4282440"/>
              <a:gd name="connsiteY97" fmla="*/ 986790 h 2205990"/>
              <a:gd name="connsiteX98" fmla="*/ 2526030 w 4282440"/>
              <a:gd name="connsiteY98" fmla="*/ 1028700 h 2205990"/>
              <a:gd name="connsiteX99" fmla="*/ 2598420 w 4282440"/>
              <a:gd name="connsiteY99" fmla="*/ 1687830 h 2205990"/>
              <a:gd name="connsiteX100" fmla="*/ 2617470 w 4282440"/>
              <a:gd name="connsiteY100" fmla="*/ 1611630 h 2205990"/>
              <a:gd name="connsiteX101" fmla="*/ 2640330 w 4282440"/>
              <a:gd name="connsiteY101" fmla="*/ 1501140 h 2205990"/>
              <a:gd name="connsiteX102" fmla="*/ 2678430 w 4282440"/>
              <a:gd name="connsiteY102" fmla="*/ 1024890 h 2205990"/>
              <a:gd name="connsiteX103" fmla="*/ 2750820 w 4282440"/>
              <a:gd name="connsiteY103" fmla="*/ 731520 h 2205990"/>
              <a:gd name="connsiteX104" fmla="*/ 2766060 w 4282440"/>
              <a:gd name="connsiteY104" fmla="*/ 918210 h 2205990"/>
              <a:gd name="connsiteX105" fmla="*/ 2811780 w 4282440"/>
              <a:gd name="connsiteY105" fmla="*/ 1074420 h 2205990"/>
              <a:gd name="connsiteX106" fmla="*/ 2823210 w 4282440"/>
              <a:gd name="connsiteY106" fmla="*/ 1002030 h 2205990"/>
              <a:gd name="connsiteX107" fmla="*/ 2872740 w 4282440"/>
              <a:gd name="connsiteY107" fmla="*/ 731520 h 2205990"/>
              <a:gd name="connsiteX108" fmla="*/ 2891790 w 4282440"/>
              <a:gd name="connsiteY108" fmla="*/ 716280 h 2205990"/>
              <a:gd name="connsiteX109" fmla="*/ 2907030 w 4282440"/>
              <a:gd name="connsiteY109" fmla="*/ 758190 h 2205990"/>
              <a:gd name="connsiteX110" fmla="*/ 2956560 w 4282440"/>
              <a:gd name="connsiteY110" fmla="*/ 1127760 h 2205990"/>
              <a:gd name="connsiteX111" fmla="*/ 2967990 w 4282440"/>
              <a:gd name="connsiteY111" fmla="*/ 1040130 h 2205990"/>
              <a:gd name="connsiteX112" fmla="*/ 3002280 w 4282440"/>
              <a:gd name="connsiteY112" fmla="*/ 1143000 h 2205990"/>
              <a:gd name="connsiteX113" fmla="*/ 3028950 w 4282440"/>
              <a:gd name="connsiteY113" fmla="*/ 1055370 h 2205990"/>
              <a:gd name="connsiteX114" fmla="*/ 3040380 w 4282440"/>
              <a:gd name="connsiteY114" fmla="*/ 781050 h 2205990"/>
              <a:gd name="connsiteX115" fmla="*/ 3055620 w 4282440"/>
              <a:gd name="connsiteY115" fmla="*/ 769620 h 2205990"/>
              <a:gd name="connsiteX116" fmla="*/ 3078480 w 4282440"/>
              <a:gd name="connsiteY116" fmla="*/ 712470 h 2205990"/>
              <a:gd name="connsiteX117" fmla="*/ 3101340 w 4282440"/>
              <a:gd name="connsiteY117" fmla="*/ 697230 h 2205990"/>
              <a:gd name="connsiteX118" fmla="*/ 3124200 w 4282440"/>
              <a:gd name="connsiteY118" fmla="*/ 754380 h 2205990"/>
              <a:gd name="connsiteX119" fmla="*/ 3143250 w 4282440"/>
              <a:gd name="connsiteY119" fmla="*/ 647700 h 2205990"/>
              <a:gd name="connsiteX120" fmla="*/ 3169920 w 4282440"/>
              <a:gd name="connsiteY120" fmla="*/ 750570 h 2205990"/>
              <a:gd name="connsiteX121" fmla="*/ 3200400 w 4282440"/>
              <a:gd name="connsiteY121" fmla="*/ 689610 h 2205990"/>
              <a:gd name="connsiteX122" fmla="*/ 3219450 w 4282440"/>
              <a:gd name="connsiteY122" fmla="*/ 803910 h 2205990"/>
              <a:gd name="connsiteX123" fmla="*/ 3257550 w 4282440"/>
              <a:gd name="connsiteY123" fmla="*/ 613410 h 2205990"/>
              <a:gd name="connsiteX124" fmla="*/ 3295650 w 4282440"/>
              <a:gd name="connsiteY124" fmla="*/ 655320 h 2205990"/>
              <a:gd name="connsiteX125" fmla="*/ 3329940 w 4282440"/>
              <a:gd name="connsiteY125" fmla="*/ 632460 h 2205990"/>
              <a:gd name="connsiteX126" fmla="*/ 3352800 w 4282440"/>
              <a:gd name="connsiteY126" fmla="*/ 758190 h 2205990"/>
              <a:gd name="connsiteX127" fmla="*/ 3368040 w 4282440"/>
              <a:gd name="connsiteY127" fmla="*/ 552450 h 2205990"/>
              <a:gd name="connsiteX128" fmla="*/ 3409950 w 4282440"/>
              <a:gd name="connsiteY128" fmla="*/ 986790 h 2205990"/>
              <a:gd name="connsiteX129" fmla="*/ 3444240 w 4282440"/>
              <a:gd name="connsiteY129" fmla="*/ 1101090 h 2205990"/>
              <a:gd name="connsiteX130" fmla="*/ 3451860 w 4282440"/>
              <a:gd name="connsiteY130" fmla="*/ 1299210 h 2205990"/>
              <a:gd name="connsiteX131" fmla="*/ 3489960 w 4282440"/>
              <a:gd name="connsiteY131" fmla="*/ 1428750 h 2205990"/>
              <a:gd name="connsiteX132" fmla="*/ 3512820 w 4282440"/>
              <a:gd name="connsiteY132" fmla="*/ 1184910 h 2205990"/>
              <a:gd name="connsiteX133" fmla="*/ 3543300 w 4282440"/>
              <a:gd name="connsiteY133" fmla="*/ 1249680 h 2205990"/>
              <a:gd name="connsiteX134" fmla="*/ 3554730 w 4282440"/>
              <a:gd name="connsiteY134" fmla="*/ 1055370 h 2205990"/>
              <a:gd name="connsiteX135" fmla="*/ 3592830 w 4282440"/>
              <a:gd name="connsiteY135" fmla="*/ 1177290 h 2205990"/>
              <a:gd name="connsiteX136" fmla="*/ 3600450 w 4282440"/>
              <a:gd name="connsiteY136" fmla="*/ 1249680 h 2205990"/>
              <a:gd name="connsiteX137" fmla="*/ 3627120 w 4282440"/>
              <a:gd name="connsiteY137" fmla="*/ 1184910 h 2205990"/>
              <a:gd name="connsiteX138" fmla="*/ 3646170 w 4282440"/>
              <a:gd name="connsiteY138" fmla="*/ 895350 h 2205990"/>
              <a:gd name="connsiteX139" fmla="*/ 3672840 w 4282440"/>
              <a:gd name="connsiteY139" fmla="*/ 800100 h 2205990"/>
              <a:gd name="connsiteX140" fmla="*/ 3691890 w 4282440"/>
              <a:gd name="connsiteY140" fmla="*/ 758190 h 2205990"/>
              <a:gd name="connsiteX141" fmla="*/ 3703320 w 4282440"/>
              <a:gd name="connsiteY141" fmla="*/ 796290 h 2205990"/>
              <a:gd name="connsiteX142" fmla="*/ 3722370 w 4282440"/>
              <a:gd name="connsiteY142" fmla="*/ 967740 h 2205990"/>
              <a:gd name="connsiteX143" fmla="*/ 3764280 w 4282440"/>
              <a:gd name="connsiteY143" fmla="*/ 876300 h 2205990"/>
              <a:gd name="connsiteX144" fmla="*/ 3798570 w 4282440"/>
              <a:gd name="connsiteY144" fmla="*/ 982980 h 2205990"/>
              <a:gd name="connsiteX145" fmla="*/ 3821430 w 4282440"/>
              <a:gd name="connsiteY145" fmla="*/ 929640 h 2205990"/>
              <a:gd name="connsiteX146" fmla="*/ 3836670 w 4282440"/>
              <a:gd name="connsiteY146" fmla="*/ 1017270 h 2205990"/>
              <a:gd name="connsiteX147" fmla="*/ 3863340 w 4282440"/>
              <a:gd name="connsiteY147" fmla="*/ 933450 h 2205990"/>
              <a:gd name="connsiteX148" fmla="*/ 3893820 w 4282440"/>
              <a:gd name="connsiteY148" fmla="*/ 1120140 h 2205990"/>
              <a:gd name="connsiteX149" fmla="*/ 3912870 w 4282440"/>
              <a:gd name="connsiteY149" fmla="*/ 1032510 h 2205990"/>
              <a:gd name="connsiteX150" fmla="*/ 3939540 w 4282440"/>
              <a:gd name="connsiteY150" fmla="*/ 1242060 h 2205990"/>
              <a:gd name="connsiteX151" fmla="*/ 3985260 w 4282440"/>
              <a:gd name="connsiteY151" fmla="*/ 1059180 h 2205990"/>
              <a:gd name="connsiteX152" fmla="*/ 4008120 w 4282440"/>
              <a:gd name="connsiteY152" fmla="*/ 1112520 h 2205990"/>
              <a:gd name="connsiteX153" fmla="*/ 4038600 w 4282440"/>
              <a:gd name="connsiteY153" fmla="*/ 1253490 h 2205990"/>
              <a:gd name="connsiteX154" fmla="*/ 4065270 w 4282440"/>
              <a:gd name="connsiteY154" fmla="*/ 1562100 h 2205990"/>
              <a:gd name="connsiteX155" fmla="*/ 4088130 w 4282440"/>
              <a:gd name="connsiteY155" fmla="*/ 1977390 h 2205990"/>
              <a:gd name="connsiteX156" fmla="*/ 4099560 w 4282440"/>
              <a:gd name="connsiteY156" fmla="*/ 2156460 h 2205990"/>
              <a:gd name="connsiteX157" fmla="*/ 4126230 w 4282440"/>
              <a:gd name="connsiteY157" fmla="*/ 2205990 h 2205990"/>
              <a:gd name="connsiteX158" fmla="*/ 4149090 w 4282440"/>
              <a:gd name="connsiteY158" fmla="*/ 2015490 h 2205990"/>
              <a:gd name="connsiteX159" fmla="*/ 4156710 w 4282440"/>
              <a:gd name="connsiteY159" fmla="*/ 1901190 h 2205990"/>
              <a:gd name="connsiteX160" fmla="*/ 4160520 w 4282440"/>
              <a:gd name="connsiteY160" fmla="*/ 1508760 h 2205990"/>
              <a:gd name="connsiteX161" fmla="*/ 4175760 w 4282440"/>
              <a:gd name="connsiteY161" fmla="*/ 1337310 h 2205990"/>
              <a:gd name="connsiteX162" fmla="*/ 4183380 w 4282440"/>
              <a:gd name="connsiteY162" fmla="*/ 1070610 h 2205990"/>
              <a:gd name="connsiteX163" fmla="*/ 4202430 w 4282440"/>
              <a:gd name="connsiteY163" fmla="*/ 971550 h 2205990"/>
              <a:gd name="connsiteX164" fmla="*/ 4229100 w 4282440"/>
              <a:gd name="connsiteY164" fmla="*/ 899160 h 2205990"/>
              <a:gd name="connsiteX165" fmla="*/ 4278630 w 4282440"/>
              <a:gd name="connsiteY165" fmla="*/ 1089660 h 2205990"/>
              <a:gd name="connsiteX166" fmla="*/ 4282440 w 4282440"/>
              <a:gd name="connsiteY166" fmla="*/ 1089660 h 2205990"/>
              <a:gd name="connsiteX167" fmla="*/ 4282440 w 4282440"/>
              <a:gd name="connsiteY167" fmla="*/ 1089660 h 2205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4282440" h="2205990">
                <a:moveTo>
                  <a:pt x="0" y="594360"/>
                </a:moveTo>
                <a:lnTo>
                  <a:pt x="19050" y="1154430"/>
                </a:lnTo>
                <a:lnTo>
                  <a:pt x="34290" y="1070610"/>
                </a:lnTo>
                <a:lnTo>
                  <a:pt x="87630" y="1653540"/>
                </a:lnTo>
                <a:lnTo>
                  <a:pt x="140970" y="476250"/>
                </a:lnTo>
                <a:lnTo>
                  <a:pt x="167640" y="194310"/>
                </a:lnTo>
                <a:lnTo>
                  <a:pt x="213360" y="438150"/>
                </a:lnTo>
                <a:lnTo>
                  <a:pt x="232410" y="758190"/>
                </a:lnTo>
                <a:lnTo>
                  <a:pt x="255270" y="861060"/>
                </a:lnTo>
                <a:lnTo>
                  <a:pt x="278130" y="822960"/>
                </a:lnTo>
                <a:lnTo>
                  <a:pt x="297180" y="640080"/>
                </a:lnTo>
                <a:lnTo>
                  <a:pt x="323850" y="571500"/>
                </a:lnTo>
                <a:lnTo>
                  <a:pt x="335280" y="392430"/>
                </a:lnTo>
                <a:lnTo>
                  <a:pt x="373380" y="434340"/>
                </a:lnTo>
                <a:lnTo>
                  <a:pt x="396240" y="601980"/>
                </a:lnTo>
                <a:lnTo>
                  <a:pt x="434340" y="514350"/>
                </a:lnTo>
                <a:lnTo>
                  <a:pt x="461010" y="422910"/>
                </a:lnTo>
                <a:lnTo>
                  <a:pt x="491490" y="30480"/>
                </a:lnTo>
                <a:lnTo>
                  <a:pt x="491490" y="30480"/>
                </a:lnTo>
                <a:lnTo>
                  <a:pt x="560070" y="643890"/>
                </a:lnTo>
                <a:lnTo>
                  <a:pt x="579120" y="994410"/>
                </a:lnTo>
                <a:lnTo>
                  <a:pt x="613410" y="1078230"/>
                </a:lnTo>
                <a:lnTo>
                  <a:pt x="636270" y="1036320"/>
                </a:lnTo>
                <a:lnTo>
                  <a:pt x="659130" y="1062990"/>
                </a:lnTo>
                <a:lnTo>
                  <a:pt x="693420" y="537210"/>
                </a:lnTo>
                <a:lnTo>
                  <a:pt x="720090" y="575310"/>
                </a:lnTo>
                <a:lnTo>
                  <a:pt x="754380" y="712470"/>
                </a:lnTo>
                <a:lnTo>
                  <a:pt x="777240" y="952500"/>
                </a:lnTo>
                <a:lnTo>
                  <a:pt x="826770" y="1177290"/>
                </a:lnTo>
                <a:lnTo>
                  <a:pt x="842010" y="1440180"/>
                </a:lnTo>
                <a:lnTo>
                  <a:pt x="857250" y="1463040"/>
                </a:lnTo>
                <a:lnTo>
                  <a:pt x="887730" y="1386840"/>
                </a:lnTo>
                <a:lnTo>
                  <a:pt x="902970" y="1501140"/>
                </a:lnTo>
                <a:lnTo>
                  <a:pt x="910590" y="986790"/>
                </a:lnTo>
                <a:lnTo>
                  <a:pt x="941070" y="929640"/>
                </a:lnTo>
                <a:lnTo>
                  <a:pt x="967740" y="960120"/>
                </a:lnTo>
                <a:lnTo>
                  <a:pt x="990600" y="712470"/>
                </a:lnTo>
                <a:lnTo>
                  <a:pt x="1002030" y="868680"/>
                </a:lnTo>
                <a:lnTo>
                  <a:pt x="1028700" y="541020"/>
                </a:lnTo>
                <a:lnTo>
                  <a:pt x="1047750" y="521970"/>
                </a:lnTo>
                <a:lnTo>
                  <a:pt x="1089660" y="156210"/>
                </a:lnTo>
                <a:lnTo>
                  <a:pt x="1131570" y="628650"/>
                </a:lnTo>
                <a:lnTo>
                  <a:pt x="1154430" y="754380"/>
                </a:lnTo>
                <a:lnTo>
                  <a:pt x="1177290" y="1398270"/>
                </a:lnTo>
                <a:lnTo>
                  <a:pt x="1184910" y="1447800"/>
                </a:lnTo>
                <a:lnTo>
                  <a:pt x="1192530" y="1520190"/>
                </a:lnTo>
                <a:lnTo>
                  <a:pt x="1219200" y="1588770"/>
                </a:lnTo>
                <a:lnTo>
                  <a:pt x="1230630" y="1828800"/>
                </a:lnTo>
                <a:lnTo>
                  <a:pt x="1257300" y="1912620"/>
                </a:lnTo>
                <a:lnTo>
                  <a:pt x="1280160" y="1802130"/>
                </a:lnTo>
                <a:lnTo>
                  <a:pt x="1322070" y="979170"/>
                </a:lnTo>
                <a:lnTo>
                  <a:pt x="1337310" y="403860"/>
                </a:lnTo>
                <a:lnTo>
                  <a:pt x="1367790" y="453390"/>
                </a:lnTo>
                <a:lnTo>
                  <a:pt x="1383030" y="666750"/>
                </a:lnTo>
                <a:lnTo>
                  <a:pt x="1413510" y="742950"/>
                </a:lnTo>
                <a:lnTo>
                  <a:pt x="1428750" y="941070"/>
                </a:lnTo>
                <a:lnTo>
                  <a:pt x="1466850" y="472440"/>
                </a:lnTo>
                <a:lnTo>
                  <a:pt x="1512570" y="765810"/>
                </a:lnTo>
                <a:lnTo>
                  <a:pt x="1527810" y="426720"/>
                </a:lnTo>
                <a:lnTo>
                  <a:pt x="1558290" y="556260"/>
                </a:lnTo>
                <a:lnTo>
                  <a:pt x="1581150" y="300990"/>
                </a:lnTo>
                <a:lnTo>
                  <a:pt x="1592580" y="369570"/>
                </a:lnTo>
                <a:lnTo>
                  <a:pt x="1619250" y="1028700"/>
                </a:lnTo>
                <a:lnTo>
                  <a:pt x="1642110" y="1097280"/>
                </a:lnTo>
                <a:lnTo>
                  <a:pt x="1653540" y="1303020"/>
                </a:lnTo>
                <a:lnTo>
                  <a:pt x="1684020" y="1215390"/>
                </a:lnTo>
                <a:lnTo>
                  <a:pt x="1699260" y="1630680"/>
                </a:lnTo>
                <a:lnTo>
                  <a:pt x="1729740" y="1764030"/>
                </a:lnTo>
                <a:lnTo>
                  <a:pt x="1760220" y="1181100"/>
                </a:lnTo>
                <a:lnTo>
                  <a:pt x="1802130" y="723900"/>
                </a:lnTo>
                <a:lnTo>
                  <a:pt x="1840230" y="1916430"/>
                </a:lnTo>
                <a:lnTo>
                  <a:pt x="1859280" y="1680210"/>
                </a:lnTo>
                <a:lnTo>
                  <a:pt x="1885950" y="1969770"/>
                </a:lnTo>
                <a:lnTo>
                  <a:pt x="1924050" y="1268730"/>
                </a:lnTo>
                <a:lnTo>
                  <a:pt x="1954530" y="918210"/>
                </a:lnTo>
                <a:lnTo>
                  <a:pt x="1977390" y="320040"/>
                </a:lnTo>
                <a:lnTo>
                  <a:pt x="1985010" y="182880"/>
                </a:lnTo>
                <a:lnTo>
                  <a:pt x="2019300" y="0"/>
                </a:lnTo>
                <a:lnTo>
                  <a:pt x="2042160" y="148590"/>
                </a:lnTo>
                <a:lnTo>
                  <a:pt x="2057400" y="323850"/>
                </a:lnTo>
                <a:lnTo>
                  <a:pt x="2099310" y="731520"/>
                </a:lnTo>
                <a:lnTo>
                  <a:pt x="2122170" y="861060"/>
                </a:lnTo>
                <a:lnTo>
                  <a:pt x="2141220" y="731520"/>
                </a:lnTo>
                <a:lnTo>
                  <a:pt x="2164080" y="769620"/>
                </a:lnTo>
                <a:lnTo>
                  <a:pt x="2183130" y="746760"/>
                </a:lnTo>
                <a:lnTo>
                  <a:pt x="2217420" y="944880"/>
                </a:lnTo>
                <a:lnTo>
                  <a:pt x="2255520" y="1093470"/>
                </a:lnTo>
                <a:lnTo>
                  <a:pt x="2278380" y="910590"/>
                </a:lnTo>
                <a:lnTo>
                  <a:pt x="2308860" y="986790"/>
                </a:lnTo>
                <a:lnTo>
                  <a:pt x="2320290" y="716280"/>
                </a:lnTo>
                <a:lnTo>
                  <a:pt x="2343150" y="758190"/>
                </a:lnTo>
                <a:lnTo>
                  <a:pt x="2366010" y="704850"/>
                </a:lnTo>
                <a:lnTo>
                  <a:pt x="2407920" y="861060"/>
                </a:lnTo>
                <a:lnTo>
                  <a:pt x="2434590" y="746760"/>
                </a:lnTo>
                <a:lnTo>
                  <a:pt x="2446020" y="849630"/>
                </a:lnTo>
                <a:lnTo>
                  <a:pt x="2468880" y="796290"/>
                </a:lnTo>
                <a:lnTo>
                  <a:pt x="2495550" y="1032510"/>
                </a:lnTo>
                <a:lnTo>
                  <a:pt x="2518410" y="986790"/>
                </a:lnTo>
                <a:lnTo>
                  <a:pt x="2526030" y="1028700"/>
                </a:lnTo>
                <a:lnTo>
                  <a:pt x="2598420" y="1687830"/>
                </a:lnTo>
                <a:lnTo>
                  <a:pt x="2617470" y="1611630"/>
                </a:lnTo>
                <a:lnTo>
                  <a:pt x="2640330" y="1501140"/>
                </a:lnTo>
                <a:lnTo>
                  <a:pt x="2678430" y="1024890"/>
                </a:lnTo>
                <a:lnTo>
                  <a:pt x="2750820" y="731520"/>
                </a:lnTo>
                <a:lnTo>
                  <a:pt x="2766060" y="918210"/>
                </a:lnTo>
                <a:lnTo>
                  <a:pt x="2811780" y="1074420"/>
                </a:lnTo>
                <a:lnTo>
                  <a:pt x="2823210" y="1002030"/>
                </a:lnTo>
                <a:lnTo>
                  <a:pt x="2872740" y="731520"/>
                </a:lnTo>
                <a:lnTo>
                  <a:pt x="2891790" y="716280"/>
                </a:lnTo>
                <a:lnTo>
                  <a:pt x="2907030" y="758190"/>
                </a:lnTo>
                <a:lnTo>
                  <a:pt x="2956560" y="1127760"/>
                </a:lnTo>
                <a:lnTo>
                  <a:pt x="2967990" y="1040130"/>
                </a:lnTo>
                <a:lnTo>
                  <a:pt x="3002280" y="1143000"/>
                </a:lnTo>
                <a:lnTo>
                  <a:pt x="3028950" y="1055370"/>
                </a:lnTo>
                <a:lnTo>
                  <a:pt x="3040380" y="781050"/>
                </a:lnTo>
                <a:lnTo>
                  <a:pt x="3055620" y="769620"/>
                </a:lnTo>
                <a:lnTo>
                  <a:pt x="3078480" y="712470"/>
                </a:lnTo>
                <a:lnTo>
                  <a:pt x="3101340" y="697230"/>
                </a:lnTo>
                <a:lnTo>
                  <a:pt x="3124200" y="754380"/>
                </a:lnTo>
                <a:lnTo>
                  <a:pt x="3143250" y="647700"/>
                </a:lnTo>
                <a:lnTo>
                  <a:pt x="3169920" y="750570"/>
                </a:lnTo>
                <a:lnTo>
                  <a:pt x="3200400" y="689610"/>
                </a:lnTo>
                <a:lnTo>
                  <a:pt x="3219450" y="803910"/>
                </a:lnTo>
                <a:lnTo>
                  <a:pt x="3257550" y="613410"/>
                </a:lnTo>
                <a:lnTo>
                  <a:pt x="3295650" y="655320"/>
                </a:lnTo>
                <a:lnTo>
                  <a:pt x="3329940" y="632460"/>
                </a:lnTo>
                <a:lnTo>
                  <a:pt x="3352800" y="758190"/>
                </a:lnTo>
                <a:lnTo>
                  <a:pt x="3368040" y="552450"/>
                </a:lnTo>
                <a:lnTo>
                  <a:pt x="3409950" y="986790"/>
                </a:lnTo>
                <a:lnTo>
                  <a:pt x="3444240" y="1101090"/>
                </a:lnTo>
                <a:lnTo>
                  <a:pt x="3451860" y="1299210"/>
                </a:lnTo>
                <a:lnTo>
                  <a:pt x="3489960" y="1428750"/>
                </a:lnTo>
                <a:lnTo>
                  <a:pt x="3512820" y="1184910"/>
                </a:lnTo>
                <a:lnTo>
                  <a:pt x="3543300" y="1249680"/>
                </a:lnTo>
                <a:lnTo>
                  <a:pt x="3554730" y="1055370"/>
                </a:lnTo>
                <a:lnTo>
                  <a:pt x="3592830" y="1177290"/>
                </a:lnTo>
                <a:lnTo>
                  <a:pt x="3600450" y="1249680"/>
                </a:lnTo>
                <a:lnTo>
                  <a:pt x="3627120" y="1184910"/>
                </a:lnTo>
                <a:lnTo>
                  <a:pt x="3646170" y="895350"/>
                </a:lnTo>
                <a:lnTo>
                  <a:pt x="3672840" y="800100"/>
                </a:lnTo>
                <a:lnTo>
                  <a:pt x="3691890" y="758190"/>
                </a:lnTo>
                <a:lnTo>
                  <a:pt x="3703320" y="796290"/>
                </a:lnTo>
                <a:lnTo>
                  <a:pt x="3722370" y="967740"/>
                </a:lnTo>
                <a:lnTo>
                  <a:pt x="3764280" y="876300"/>
                </a:lnTo>
                <a:lnTo>
                  <a:pt x="3798570" y="982980"/>
                </a:lnTo>
                <a:lnTo>
                  <a:pt x="3821430" y="929640"/>
                </a:lnTo>
                <a:lnTo>
                  <a:pt x="3836670" y="1017270"/>
                </a:lnTo>
                <a:lnTo>
                  <a:pt x="3863340" y="933450"/>
                </a:lnTo>
                <a:lnTo>
                  <a:pt x="3893820" y="1120140"/>
                </a:lnTo>
                <a:lnTo>
                  <a:pt x="3912870" y="1032510"/>
                </a:lnTo>
                <a:lnTo>
                  <a:pt x="3939540" y="1242060"/>
                </a:lnTo>
                <a:lnTo>
                  <a:pt x="3985260" y="1059180"/>
                </a:lnTo>
                <a:lnTo>
                  <a:pt x="4008120" y="1112520"/>
                </a:lnTo>
                <a:lnTo>
                  <a:pt x="4038600" y="1253490"/>
                </a:lnTo>
                <a:lnTo>
                  <a:pt x="4065270" y="1562100"/>
                </a:lnTo>
                <a:lnTo>
                  <a:pt x="4088130" y="1977390"/>
                </a:lnTo>
                <a:lnTo>
                  <a:pt x="4099560" y="2156460"/>
                </a:lnTo>
                <a:lnTo>
                  <a:pt x="4126230" y="2205990"/>
                </a:lnTo>
                <a:lnTo>
                  <a:pt x="4149090" y="2015490"/>
                </a:lnTo>
                <a:lnTo>
                  <a:pt x="4156710" y="1901190"/>
                </a:lnTo>
                <a:lnTo>
                  <a:pt x="4160520" y="1508760"/>
                </a:lnTo>
                <a:lnTo>
                  <a:pt x="4175760" y="1337310"/>
                </a:lnTo>
                <a:lnTo>
                  <a:pt x="4183380" y="1070610"/>
                </a:lnTo>
                <a:lnTo>
                  <a:pt x="4202430" y="971550"/>
                </a:lnTo>
                <a:lnTo>
                  <a:pt x="4229100" y="899160"/>
                </a:lnTo>
                <a:lnTo>
                  <a:pt x="4278630" y="1089660"/>
                </a:lnTo>
                <a:lnTo>
                  <a:pt x="4282440" y="1089660"/>
                </a:lnTo>
                <a:lnTo>
                  <a:pt x="4282440" y="1089660"/>
                </a:lnTo>
              </a:path>
            </a:pathLst>
          </a:custGeom>
          <a:noFill/>
          <a:ln w="38100">
            <a:solidFill>
              <a:srgbClr val="527FC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 Box 56"/>
          <p:cNvSpPr txBox="1">
            <a:spLocks noChangeArrowheads="1"/>
          </p:cNvSpPr>
          <p:nvPr/>
        </p:nvSpPr>
        <p:spPr bwMode="auto">
          <a:xfrm>
            <a:off x="4895850" y="1727501"/>
            <a:ext cx="3523112" cy="658642"/>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lnSpc>
                <a:spcPct val="80000"/>
              </a:lnSpc>
            </a:pPr>
            <a:r>
              <a:rPr kumimoji="0" lang="en-US" sz="1600" b="1" i="1" dirty="0" smtClean="0">
                <a:solidFill>
                  <a:srgbClr val="000000"/>
                </a:solidFill>
                <a:latin typeface="Times New Roman" pitchFamily="18" charset="0"/>
                <a:cs typeface="Times New Roman" pitchFamily="18" charset="0"/>
              </a:rPr>
              <a:t>Annual Rate of Growth  </a:t>
            </a:r>
            <a:br>
              <a:rPr kumimoji="0" lang="en-US" sz="1600" b="1" i="1" dirty="0" smtClean="0">
                <a:solidFill>
                  <a:srgbClr val="000000"/>
                </a:solidFill>
                <a:latin typeface="Times New Roman" pitchFamily="18" charset="0"/>
                <a:cs typeface="Times New Roman" pitchFamily="18" charset="0"/>
              </a:rPr>
            </a:br>
            <a:r>
              <a:rPr kumimoji="0" lang="en-US" sz="1600" b="1" i="1" dirty="0" smtClean="0">
                <a:solidFill>
                  <a:srgbClr val="000000"/>
                </a:solidFill>
                <a:latin typeface="Times New Roman" pitchFamily="18" charset="0"/>
                <a:cs typeface="Times New Roman" pitchFamily="18" charset="0"/>
              </a:rPr>
              <a:t>in Real GDP</a:t>
            </a:r>
            <a:r>
              <a:rPr kumimoji="0" lang="en-US" b="1" i="1" dirty="0">
                <a:solidFill>
                  <a:srgbClr val="000000"/>
                </a:solidFill>
                <a:latin typeface="Times New Roman" pitchFamily="18" charset="0"/>
                <a:cs typeface="Times New Roman" pitchFamily="18" charset="0"/>
              </a:rPr>
              <a:t/>
            </a:r>
            <a:br>
              <a:rPr kumimoji="0" lang="en-US" b="1" i="1" dirty="0">
                <a:solidFill>
                  <a:srgbClr val="000000"/>
                </a:solidFill>
                <a:latin typeface="Times New Roman" pitchFamily="18" charset="0"/>
                <a:cs typeface="Times New Roman" pitchFamily="18" charset="0"/>
              </a:rPr>
            </a:br>
            <a:r>
              <a:rPr kumimoji="0" lang="en-US" sz="1400" i="1" dirty="0" smtClean="0">
                <a:solidFill>
                  <a:srgbClr val="000000"/>
                </a:solidFill>
                <a:latin typeface="Times New Roman" pitchFamily="18" charset="0"/>
                <a:cs typeface="Times New Roman" pitchFamily="18" charset="0"/>
              </a:rPr>
              <a:t>(long-run growth rate approximately 3%)</a:t>
            </a:r>
            <a:endParaRPr lang="en-US" sz="1100" i="1" dirty="0">
              <a:solidFill>
                <a:schemeClr val="tx1"/>
              </a:solidFill>
              <a:latin typeface="Times New Roman" pitchFamily="18" charset="0"/>
              <a:cs typeface="Times New Roman" pitchFamily="18" charset="0"/>
            </a:endParaRPr>
          </a:p>
        </p:txBody>
      </p:sp>
      <p:sp>
        <p:nvSpPr>
          <p:cNvPr id="78" name="Rectangle 278"/>
          <p:cNvSpPr>
            <a:spLocks noChangeArrowheads="1"/>
          </p:cNvSpPr>
          <p:nvPr/>
        </p:nvSpPr>
        <p:spPr bwMode="auto">
          <a:xfrm>
            <a:off x="4246280" y="4656185"/>
            <a:ext cx="224420"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-4%</a:t>
            </a:r>
            <a:endParaRPr lang="en-US" sz="1600" b="0" dirty="0">
              <a:solidFill>
                <a:schemeClr val="tx1"/>
              </a:solidFill>
              <a:latin typeface="Times New Roman" pitchFamily="18" charset="0"/>
              <a:cs typeface="Times New Roman" pitchFamily="18" charset="0"/>
            </a:endParaRPr>
          </a:p>
        </p:txBody>
      </p:sp>
      <p:sp>
        <p:nvSpPr>
          <p:cNvPr id="80" name="Rectangle 278"/>
          <p:cNvSpPr>
            <a:spLocks noChangeArrowheads="1"/>
          </p:cNvSpPr>
          <p:nvPr/>
        </p:nvSpPr>
        <p:spPr bwMode="auto">
          <a:xfrm>
            <a:off x="4246635" y="4308505"/>
            <a:ext cx="224420"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-2%</a:t>
            </a:r>
            <a:endParaRPr lang="en-US" sz="1600" b="0" dirty="0">
              <a:solidFill>
                <a:schemeClr val="tx1"/>
              </a:solidFill>
              <a:latin typeface="Times New Roman" pitchFamily="18" charset="0"/>
              <a:cs typeface="Times New Roman" pitchFamily="18" charset="0"/>
            </a:endParaRPr>
          </a:p>
        </p:txBody>
      </p:sp>
      <p:sp>
        <p:nvSpPr>
          <p:cNvPr id="82" name="Rectangle 278"/>
          <p:cNvSpPr>
            <a:spLocks noChangeArrowheads="1"/>
          </p:cNvSpPr>
          <p:nvPr/>
        </p:nvSpPr>
        <p:spPr bwMode="auto">
          <a:xfrm>
            <a:off x="4297604" y="3958897"/>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0%</a:t>
            </a:r>
            <a:endParaRPr lang="en-US" sz="1600" b="0" dirty="0">
              <a:solidFill>
                <a:schemeClr val="tx1"/>
              </a:solidFill>
              <a:latin typeface="Times New Roman" pitchFamily="18" charset="0"/>
              <a:cs typeface="Times New Roman" pitchFamily="18" charset="0"/>
            </a:endParaRPr>
          </a:p>
        </p:txBody>
      </p:sp>
      <p:sp>
        <p:nvSpPr>
          <p:cNvPr id="84" name="Rectangle 278"/>
          <p:cNvSpPr>
            <a:spLocks noChangeArrowheads="1"/>
          </p:cNvSpPr>
          <p:nvPr/>
        </p:nvSpPr>
        <p:spPr bwMode="auto">
          <a:xfrm>
            <a:off x="4297959" y="3611217"/>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2%</a:t>
            </a:r>
            <a:endParaRPr lang="en-US" sz="1600" b="0" dirty="0">
              <a:solidFill>
                <a:schemeClr val="tx1"/>
              </a:solidFill>
              <a:latin typeface="Times New Roman" pitchFamily="18" charset="0"/>
              <a:cs typeface="Times New Roman" pitchFamily="18" charset="0"/>
            </a:endParaRPr>
          </a:p>
        </p:txBody>
      </p:sp>
      <p:sp>
        <p:nvSpPr>
          <p:cNvPr id="86" name="Rectangle 278"/>
          <p:cNvSpPr>
            <a:spLocks noChangeArrowheads="1"/>
          </p:cNvSpPr>
          <p:nvPr/>
        </p:nvSpPr>
        <p:spPr bwMode="auto">
          <a:xfrm>
            <a:off x="4295380" y="3258950"/>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4%</a:t>
            </a:r>
            <a:endParaRPr lang="en-US" sz="1600" b="0" dirty="0">
              <a:solidFill>
                <a:schemeClr val="tx1"/>
              </a:solidFill>
              <a:latin typeface="Times New Roman" pitchFamily="18" charset="0"/>
              <a:cs typeface="Times New Roman" pitchFamily="18" charset="0"/>
            </a:endParaRPr>
          </a:p>
        </p:txBody>
      </p:sp>
      <p:sp>
        <p:nvSpPr>
          <p:cNvPr id="128" name="Rectangle 278"/>
          <p:cNvSpPr>
            <a:spLocks noChangeArrowheads="1"/>
          </p:cNvSpPr>
          <p:nvPr/>
        </p:nvSpPr>
        <p:spPr bwMode="auto">
          <a:xfrm>
            <a:off x="4295735" y="2911270"/>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6%</a:t>
            </a:r>
            <a:endParaRPr lang="en-US" sz="1600" b="0" dirty="0">
              <a:solidFill>
                <a:schemeClr val="tx1"/>
              </a:solidFill>
              <a:latin typeface="Times New Roman" pitchFamily="18" charset="0"/>
              <a:cs typeface="Times New Roman" pitchFamily="18" charset="0"/>
            </a:endParaRPr>
          </a:p>
        </p:txBody>
      </p:sp>
      <p:sp>
        <p:nvSpPr>
          <p:cNvPr id="130" name="Rectangle 278"/>
          <p:cNvSpPr>
            <a:spLocks noChangeArrowheads="1"/>
          </p:cNvSpPr>
          <p:nvPr/>
        </p:nvSpPr>
        <p:spPr bwMode="auto">
          <a:xfrm>
            <a:off x="4295719" y="2554029"/>
            <a:ext cx="179536"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0" dirty="0" smtClean="0">
                <a:solidFill>
                  <a:srgbClr val="000000"/>
                </a:solidFill>
                <a:latin typeface="Times New Roman" pitchFamily="18" charset="0"/>
                <a:cs typeface="Times New Roman" pitchFamily="18" charset="0"/>
              </a:rPr>
              <a:t>8%</a:t>
            </a:r>
            <a:endParaRPr lang="en-US" sz="1600" b="0" dirty="0">
              <a:solidFill>
                <a:schemeClr val="tx1"/>
              </a:solidFill>
              <a:latin typeface="Times New Roman" pitchFamily="18" charset="0"/>
              <a:cs typeface="Times New Roman" pitchFamily="18" charset="0"/>
            </a:endParaRPr>
          </a:p>
        </p:txBody>
      </p:sp>
      <p:grpSp>
        <p:nvGrpSpPr>
          <p:cNvPr id="4" name="Group 3"/>
          <p:cNvGrpSpPr/>
          <p:nvPr/>
        </p:nvGrpSpPr>
        <p:grpSpPr>
          <a:xfrm>
            <a:off x="4491990" y="2634820"/>
            <a:ext cx="45720" cy="2102156"/>
            <a:chOff x="4491990" y="2634820"/>
            <a:chExt cx="71565" cy="2102156"/>
          </a:xfrm>
        </p:grpSpPr>
        <p:cxnSp>
          <p:nvCxnSpPr>
            <p:cNvPr id="79" name="Straight Connector 78"/>
            <p:cNvCxnSpPr/>
            <p:nvPr/>
          </p:nvCxnSpPr>
          <p:spPr>
            <a:xfrm>
              <a:off x="4491990" y="4736976"/>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492345" y="4389296"/>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498430" y="4039688"/>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498785" y="3692008"/>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496206" y="3339741"/>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a:off x="4496561" y="2992061"/>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4496545" y="2634820"/>
              <a:ext cx="6477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32" name="Rectangle 11"/>
          <p:cNvSpPr>
            <a:spLocks noChangeArrowheads="1"/>
          </p:cNvSpPr>
          <p:nvPr/>
        </p:nvSpPr>
        <p:spPr bwMode="auto">
          <a:xfrm>
            <a:off x="4243716" y="5511634"/>
            <a:ext cx="3195638" cy="214313"/>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80000"/>
              </a:lnSpc>
            </a:pPr>
            <a:r>
              <a:rPr lang="en-US" sz="1000">
                <a:latin typeface="Times New Roman" pitchFamily="18" charset="0"/>
                <a:cs typeface="Times New Roman" pitchFamily="18" charset="0"/>
              </a:rPr>
              <a:t>Source:  </a:t>
            </a:r>
            <a:r>
              <a:rPr lang="en-US" sz="1000" b="0" i="1">
                <a:latin typeface="Times New Roman" pitchFamily="18" charset="0"/>
                <a:cs typeface="Times New Roman" pitchFamily="18" charset="0"/>
              </a:rPr>
              <a:t>Economic Report of the President, various issues.</a:t>
            </a:r>
          </a:p>
        </p:txBody>
      </p:sp>
    </p:spTree>
    <p:extLst>
      <p:ext uri="{BB962C8B-B14F-4D97-AF65-F5344CB8AC3E}">
        <p14:creationId xmlns:p14="http://schemas.microsoft.com/office/powerpoint/2010/main" val="360765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71535"/>
            <a:ext cx="8904855" cy="657667"/>
          </a:xfrm>
        </p:spPr>
        <p:txBody>
          <a:bodyPr/>
          <a:lstStyle/>
          <a:p>
            <a:r>
              <a:rPr lang="en-US" sz="3400" dirty="0"/>
              <a:t>Actual &amp; Potential GDP, </a:t>
            </a:r>
            <a:r>
              <a:rPr lang="en-US" sz="3400" dirty="0" smtClean="0"/>
              <a:t>1960-2011</a:t>
            </a:r>
            <a:endParaRPr lang="en-US" sz="3400" dirty="0"/>
          </a:p>
        </p:txBody>
      </p:sp>
      <p:sp>
        <p:nvSpPr>
          <p:cNvPr id="61" name="Text Box 10"/>
          <p:cNvSpPr txBox="1">
            <a:spLocks noChangeArrowheads="1"/>
          </p:cNvSpPr>
          <p:nvPr/>
        </p:nvSpPr>
        <p:spPr bwMode="auto">
          <a:xfrm>
            <a:off x="104071" y="1933165"/>
            <a:ext cx="4023966" cy="317009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Between 1956 and 1965, the general price level increased at an average annual rate of only 1.6%.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dirty="0">
                <a:latin typeface="Times New Roman" pitchFamily="18" charset="0"/>
                <a:cs typeface="Times New Roman" pitchFamily="18" charset="0"/>
              </a:rPr>
              <a:t>In contrast, the inflation </a:t>
            </a:r>
            <a:r>
              <a:rPr lang="en-US" sz="2000" dirty="0" smtClean="0">
                <a:latin typeface="Times New Roman" pitchFamily="18" charset="0"/>
                <a:cs typeface="Times New Roman" pitchFamily="18" charset="0"/>
              </a:rPr>
              <a:t>rate averaged </a:t>
            </a:r>
            <a:r>
              <a:rPr lang="en-US" sz="2000" dirty="0">
                <a:latin typeface="Times New Roman" pitchFamily="18" charset="0"/>
                <a:cs typeface="Times New Roman" pitchFamily="18" charset="0"/>
              </a:rPr>
              <a:t>9.2% from 1973 to 1981, reaching double-digits during several years. </a:t>
            </a:r>
          </a:p>
          <a:p>
            <a:pPr marL="115888" indent="-115888">
              <a:lnSpc>
                <a:spcPct val="90000"/>
              </a:lnSpc>
              <a:spcBef>
                <a:spcPct val="50000"/>
              </a:spcBef>
              <a:buFontTx/>
              <a:buChar char="•"/>
            </a:pPr>
            <a:r>
              <a:rPr lang="en-US" sz="2000" dirty="0">
                <a:latin typeface="Times New Roman" pitchFamily="18" charset="0"/>
                <a:cs typeface="Times New Roman" pitchFamily="18" charset="0"/>
              </a:rPr>
              <a:t>Since 1982, the average rate of inflation has been lower (2.9%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from </a:t>
            </a:r>
            <a:r>
              <a:rPr lang="en-US" sz="2000" dirty="0">
                <a:latin typeface="Times New Roman" pitchFamily="18" charset="0"/>
                <a:cs typeface="Times New Roman" pitchFamily="18" charset="0"/>
              </a:rPr>
              <a:t>1983-2011) and more stable.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4630826" y="2192335"/>
            <a:ext cx="0" cy="265176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4630826" y="4844095"/>
            <a:ext cx="4202264"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0" name="Rectangle 278"/>
          <p:cNvSpPr>
            <a:spLocks noChangeArrowheads="1"/>
          </p:cNvSpPr>
          <p:nvPr/>
        </p:nvSpPr>
        <p:spPr bwMode="auto">
          <a:xfrm>
            <a:off x="4495734"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1956</a:t>
            </a:r>
            <a:endParaRPr lang="en-US" sz="1600" b="1" i="1" dirty="0">
              <a:solidFill>
                <a:schemeClr val="tx1"/>
              </a:solidFill>
              <a:latin typeface="Times New Roman" pitchFamily="18" charset="0"/>
              <a:cs typeface="Times New Roman" pitchFamily="18" charset="0"/>
            </a:endParaRPr>
          </a:p>
        </p:txBody>
      </p:sp>
      <p:sp>
        <p:nvSpPr>
          <p:cNvPr id="121" name="Rectangle 278"/>
          <p:cNvSpPr>
            <a:spLocks noChangeArrowheads="1"/>
          </p:cNvSpPr>
          <p:nvPr/>
        </p:nvSpPr>
        <p:spPr bwMode="auto">
          <a:xfrm>
            <a:off x="4817174"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1960</a:t>
            </a:r>
            <a:endParaRPr lang="en-US" sz="1600" b="1" i="1" dirty="0">
              <a:solidFill>
                <a:schemeClr val="tx1"/>
              </a:solidFill>
              <a:latin typeface="Times New Roman" pitchFamily="18" charset="0"/>
              <a:cs typeface="Times New Roman" pitchFamily="18" charset="0"/>
            </a:endParaRPr>
          </a:p>
        </p:txBody>
      </p:sp>
      <p:sp>
        <p:nvSpPr>
          <p:cNvPr id="122" name="Rectangle 278"/>
          <p:cNvSpPr>
            <a:spLocks noChangeArrowheads="1"/>
          </p:cNvSpPr>
          <p:nvPr/>
        </p:nvSpPr>
        <p:spPr bwMode="auto">
          <a:xfrm>
            <a:off x="5199118"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1965</a:t>
            </a:r>
            <a:endParaRPr lang="en-US" sz="1600" b="1" i="1" dirty="0">
              <a:solidFill>
                <a:schemeClr val="tx1"/>
              </a:solidFill>
              <a:latin typeface="Times New Roman" pitchFamily="18" charset="0"/>
              <a:cs typeface="Times New Roman" pitchFamily="18" charset="0"/>
            </a:endParaRPr>
          </a:p>
        </p:txBody>
      </p:sp>
      <p:sp>
        <p:nvSpPr>
          <p:cNvPr id="123" name="Rectangle 278"/>
          <p:cNvSpPr>
            <a:spLocks noChangeArrowheads="1"/>
          </p:cNvSpPr>
          <p:nvPr/>
        </p:nvSpPr>
        <p:spPr bwMode="auto">
          <a:xfrm>
            <a:off x="5572247"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1970</a:t>
            </a:r>
            <a:endParaRPr lang="en-US" sz="1600" b="1" i="1" dirty="0">
              <a:solidFill>
                <a:schemeClr val="tx1"/>
              </a:solidFill>
              <a:latin typeface="Times New Roman" pitchFamily="18" charset="0"/>
              <a:cs typeface="Times New Roman" pitchFamily="18" charset="0"/>
            </a:endParaRPr>
          </a:p>
        </p:txBody>
      </p:sp>
      <p:sp>
        <p:nvSpPr>
          <p:cNvPr id="124" name="Rectangle 278"/>
          <p:cNvSpPr>
            <a:spLocks noChangeArrowheads="1"/>
          </p:cNvSpPr>
          <p:nvPr/>
        </p:nvSpPr>
        <p:spPr bwMode="auto">
          <a:xfrm>
            <a:off x="5956803"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1975</a:t>
            </a:r>
            <a:endParaRPr lang="en-US" sz="1600" b="1" i="1" dirty="0">
              <a:solidFill>
                <a:schemeClr val="tx1"/>
              </a:solidFill>
              <a:latin typeface="Times New Roman" pitchFamily="18" charset="0"/>
              <a:cs typeface="Times New Roman" pitchFamily="18" charset="0"/>
            </a:endParaRPr>
          </a:p>
        </p:txBody>
      </p:sp>
      <p:sp>
        <p:nvSpPr>
          <p:cNvPr id="125" name="Rectangle 278"/>
          <p:cNvSpPr>
            <a:spLocks noChangeArrowheads="1"/>
          </p:cNvSpPr>
          <p:nvPr/>
        </p:nvSpPr>
        <p:spPr bwMode="auto">
          <a:xfrm>
            <a:off x="6330997"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1985</a:t>
            </a:r>
            <a:endParaRPr lang="en-US" sz="1600" b="1" i="1" dirty="0">
              <a:solidFill>
                <a:schemeClr val="tx1"/>
              </a:solidFill>
              <a:latin typeface="Times New Roman" pitchFamily="18" charset="0"/>
              <a:cs typeface="Times New Roman" pitchFamily="18" charset="0"/>
            </a:endParaRPr>
          </a:p>
        </p:txBody>
      </p:sp>
      <p:sp>
        <p:nvSpPr>
          <p:cNvPr id="126" name="Rectangle 278"/>
          <p:cNvSpPr>
            <a:spLocks noChangeArrowheads="1"/>
          </p:cNvSpPr>
          <p:nvPr/>
        </p:nvSpPr>
        <p:spPr bwMode="auto">
          <a:xfrm>
            <a:off x="6713728"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1990</a:t>
            </a:r>
            <a:endParaRPr lang="en-US" sz="1600" b="1" i="1" dirty="0">
              <a:solidFill>
                <a:schemeClr val="tx1"/>
              </a:solidFill>
              <a:latin typeface="Times New Roman" pitchFamily="18" charset="0"/>
              <a:cs typeface="Times New Roman" pitchFamily="18" charset="0"/>
            </a:endParaRPr>
          </a:p>
        </p:txBody>
      </p:sp>
      <p:sp>
        <p:nvSpPr>
          <p:cNvPr id="132" name="Rectangle 278"/>
          <p:cNvSpPr>
            <a:spLocks noChangeArrowheads="1"/>
          </p:cNvSpPr>
          <p:nvPr/>
        </p:nvSpPr>
        <p:spPr bwMode="auto">
          <a:xfrm>
            <a:off x="7092202"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1995</a:t>
            </a:r>
            <a:endParaRPr lang="en-US" sz="1600" b="1" i="1" dirty="0">
              <a:solidFill>
                <a:schemeClr val="tx1"/>
              </a:solidFill>
              <a:latin typeface="Times New Roman" pitchFamily="18" charset="0"/>
              <a:cs typeface="Times New Roman" pitchFamily="18" charset="0"/>
            </a:endParaRPr>
          </a:p>
        </p:txBody>
      </p:sp>
      <p:sp>
        <p:nvSpPr>
          <p:cNvPr id="133" name="Rectangle 278"/>
          <p:cNvSpPr>
            <a:spLocks noChangeArrowheads="1"/>
          </p:cNvSpPr>
          <p:nvPr/>
        </p:nvSpPr>
        <p:spPr bwMode="auto">
          <a:xfrm>
            <a:off x="7468275"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2000</a:t>
            </a:r>
            <a:endParaRPr lang="en-US" sz="1600" b="1" i="1" dirty="0">
              <a:solidFill>
                <a:schemeClr val="tx1"/>
              </a:solidFill>
              <a:latin typeface="Times New Roman" pitchFamily="18" charset="0"/>
              <a:cs typeface="Times New Roman" pitchFamily="18" charset="0"/>
            </a:endParaRPr>
          </a:p>
        </p:txBody>
      </p:sp>
      <p:sp>
        <p:nvSpPr>
          <p:cNvPr id="134" name="Rectangle 278"/>
          <p:cNvSpPr>
            <a:spLocks noChangeArrowheads="1"/>
          </p:cNvSpPr>
          <p:nvPr/>
        </p:nvSpPr>
        <p:spPr bwMode="auto">
          <a:xfrm>
            <a:off x="7857279"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2005</a:t>
            </a:r>
            <a:endParaRPr lang="en-US" sz="1600" b="1" i="1" dirty="0">
              <a:solidFill>
                <a:schemeClr val="tx1"/>
              </a:solidFill>
              <a:latin typeface="Times New Roman" pitchFamily="18" charset="0"/>
              <a:cs typeface="Times New Roman" pitchFamily="18" charset="0"/>
            </a:endParaRPr>
          </a:p>
        </p:txBody>
      </p:sp>
      <p:sp>
        <p:nvSpPr>
          <p:cNvPr id="135" name="Rectangle 278"/>
          <p:cNvSpPr>
            <a:spLocks noChangeArrowheads="1"/>
          </p:cNvSpPr>
          <p:nvPr/>
        </p:nvSpPr>
        <p:spPr bwMode="auto">
          <a:xfrm>
            <a:off x="8236445" y="4888953"/>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2011</a:t>
            </a:r>
            <a:endParaRPr lang="en-US" sz="1600" b="1" i="1" dirty="0">
              <a:solidFill>
                <a:schemeClr val="tx1"/>
              </a:solidFill>
              <a:latin typeface="Times New Roman" pitchFamily="18" charset="0"/>
              <a:cs typeface="Times New Roman" pitchFamily="18" charset="0"/>
            </a:endParaRPr>
          </a:p>
        </p:txBody>
      </p:sp>
      <p:sp>
        <p:nvSpPr>
          <p:cNvPr id="136" name="Rectangle 278"/>
          <p:cNvSpPr>
            <a:spLocks noChangeArrowheads="1"/>
          </p:cNvSpPr>
          <p:nvPr/>
        </p:nvSpPr>
        <p:spPr bwMode="auto">
          <a:xfrm>
            <a:off x="4339472" y="4752365"/>
            <a:ext cx="246862"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-5%</a:t>
            </a:r>
            <a:endParaRPr lang="en-US" sz="1600" b="1" dirty="0">
              <a:latin typeface="Times New Roman" pitchFamily="18" charset="0"/>
              <a:cs typeface="Times New Roman" pitchFamily="18" charset="0"/>
            </a:endParaRPr>
          </a:p>
        </p:txBody>
      </p:sp>
      <p:sp>
        <p:nvSpPr>
          <p:cNvPr id="137" name="Rectangle 278"/>
          <p:cNvSpPr>
            <a:spLocks noChangeArrowheads="1"/>
          </p:cNvSpPr>
          <p:nvPr/>
        </p:nvSpPr>
        <p:spPr bwMode="auto">
          <a:xfrm>
            <a:off x="4390441" y="3623937"/>
            <a:ext cx="201978"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5%</a:t>
            </a:r>
            <a:endParaRPr lang="en-US" sz="1600" b="1" dirty="0">
              <a:latin typeface="Times New Roman" pitchFamily="18" charset="0"/>
              <a:cs typeface="Times New Roman" pitchFamily="18" charset="0"/>
            </a:endParaRPr>
          </a:p>
        </p:txBody>
      </p:sp>
      <p:sp>
        <p:nvSpPr>
          <p:cNvPr id="138" name="Rectangle 278"/>
          <p:cNvSpPr>
            <a:spLocks noChangeArrowheads="1"/>
          </p:cNvSpPr>
          <p:nvPr/>
        </p:nvSpPr>
        <p:spPr bwMode="auto">
          <a:xfrm>
            <a:off x="4320891" y="3054718"/>
            <a:ext cx="269304"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10%</a:t>
            </a:r>
            <a:endParaRPr lang="en-US" sz="1600" b="1" dirty="0">
              <a:latin typeface="Times New Roman" pitchFamily="18" charset="0"/>
              <a:cs typeface="Times New Roman" pitchFamily="18" charset="0"/>
            </a:endParaRPr>
          </a:p>
        </p:txBody>
      </p:sp>
      <p:sp>
        <p:nvSpPr>
          <p:cNvPr id="139" name="Rectangle 278"/>
          <p:cNvSpPr>
            <a:spLocks noChangeArrowheads="1"/>
          </p:cNvSpPr>
          <p:nvPr/>
        </p:nvSpPr>
        <p:spPr bwMode="auto">
          <a:xfrm>
            <a:off x="4321246" y="2493446"/>
            <a:ext cx="269304"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15%</a:t>
            </a:r>
            <a:endParaRPr lang="en-US" sz="1600" b="1" dirty="0">
              <a:latin typeface="Times New Roman" pitchFamily="18" charset="0"/>
              <a:cs typeface="Times New Roman" pitchFamily="18" charset="0"/>
            </a:endParaRPr>
          </a:p>
        </p:txBody>
      </p:sp>
      <p:cxnSp>
        <p:nvCxnSpPr>
          <p:cNvPr id="140" name="Straight Connector 139"/>
          <p:cNvCxnSpPr/>
          <p:nvPr/>
        </p:nvCxnSpPr>
        <p:spPr>
          <a:xfrm>
            <a:off x="4631349" y="3714777"/>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a:off x="4635463" y="3148217"/>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4633815" y="2586016"/>
            <a:ext cx="41379"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43" name="Rectangle 278"/>
          <p:cNvSpPr>
            <a:spLocks noChangeArrowheads="1"/>
          </p:cNvSpPr>
          <p:nvPr/>
        </p:nvSpPr>
        <p:spPr bwMode="auto">
          <a:xfrm>
            <a:off x="8694997" y="4890265"/>
            <a:ext cx="269304" cy="161583"/>
          </a:xfrm>
          <a:prstGeom prst="rect">
            <a:avLst/>
          </a:prstGeom>
          <a:noFill/>
          <a:ln w="9525">
            <a:noFill/>
            <a:miter lim="800000"/>
            <a:headEnd/>
            <a:tailEnd/>
          </a:ln>
        </p:spPr>
        <p:txBody>
          <a:bodyPr wrap="none" lIns="0" tIns="0" rIns="0" bIns="0">
            <a:prstTxWarp prst="textNoShape">
              <a:avLst/>
            </a:prstTxWarp>
            <a:spAutoFit/>
          </a:bodyPr>
          <a:lstStyle/>
          <a:p>
            <a:r>
              <a:rPr lang="en-US" sz="1050" b="1" i="1" dirty="0" smtClean="0">
                <a:solidFill>
                  <a:srgbClr val="000000"/>
                </a:solidFill>
                <a:latin typeface="Times New Roman" pitchFamily="18" charset="0"/>
                <a:cs typeface="Times New Roman" pitchFamily="18" charset="0"/>
              </a:rPr>
              <a:t>2011</a:t>
            </a:r>
            <a:endParaRPr lang="en-US" sz="1600" b="1" i="1" dirty="0">
              <a:solidFill>
                <a:schemeClr val="tx1"/>
              </a:solidFill>
              <a:latin typeface="Times New Roman" pitchFamily="18" charset="0"/>
              <a:cs typeface="Times New Roman" pitchFamily="18" charset="0"/>
            </a:endParaRPr>
          </a:p>
        </p:txBody>
      </p:sp>
      <p:cxnSp>
        <p:nvCxnSpPr>
          <p:cNvPr id="144" name="Straight Connector 143"/>
          <p:cNvCxnSpPr/>
          <p:nvPr/>
        </p:nvCxnSpPr>
        <p:spPr>
          <a:xfrm>
            <a:off x="4635463" y="4273826"/>
            <a:ext cx="4197627" cy="0"/>
          </a:xfrm>
          <a:prstGeom prst="line">
            <a:avLst/>
          </a:prstGeom>
          <a:ln>
            <a:solidFill>
              <a:schemeClr val="accent4">
                <a:lumMod val="75000"/>
              </a:schemeClr>
            </a:solidFill>
            <a:prstDash val="sysDot"/>
          </a:ln>
        </p:spPr>
        <p:style>
          <a:lnRef idx="2">
            <a:schemeClr val="accent1"/>
          </a:lnRef>
          <a:fillRef idx="0">
            <a:schemeClr val="accent1"/>
          </a:fillRef>
          <a:effectRef idx="1">
            <a:schemeClr val="accent1"/>
          </a:effectRef>
          <a:fontRef idx="minor">
            <a:schemeClr val="tx1"/>
          </a:fontRef>
        </p:style>
      </p:cxnSp>
      <p:sp>
        <p:nvSpPr>
          <p:cNvPr id="145" name="Rectangle 278"/>
          <p:cNvSpPr>
            <a:spLocks noChangeArrowheads="1"/>
          </p:cNvSpPr>
          <p:nvPr/>
        </p:nvSpPr>
        <p:spPr bwMode="auto">
          <a:xfrm>
            <a:off x="4385051" y="4189138"/>
            <a:ext cx="201978" cy="161583"/>
          </a:xfrm>
          <a:prstGeom prst="rect">
            <a:avLst/>
          </a:prstGeom>
          <a:noFill/>
          <a:ln w="9525">
            <a:noFill/>
            <a:miter lim="800000"/>
            <a:headEnd/>
            <a:tailEnd/>
          </a:ln>
        </p:spPr>
        <p:txBody>
          <a:bodyPr wrap="none" lIns="0" tIns="0" rIns="0" bIns="0">
            <a:prstTxWarp prst="textNoShape">
              <a:avLst/>
            </a:prstTxWarp>
            <a:spAutoFit/>
          </a:bodyPr>
          <a:lstStyle/>
          <a:p>
            <a:pPr algn="r"/>
            <a:r>
              <a:rPr lang="en-US" sz="1050" b="1" dirty="0" smtClean="0">
                <a:solidFill>
                  <a:srgbClr val="000000"/>
                </a:solidFill>
                <a:latin typeface="Times New Roman" pitchFamily="18" charset="0"/>
                <a:cs typeface="Times New Roman" pitchFamily="18" charset="0"/>
              </a:rPr>
              <a:t>0%</a:t>
            </a:r>
            <a:endParaRPr lang="en-US" sz="1600" b="1" dirty="0">
              <a:latin typeface="Times New Roman" pitchFamily="18" charset="0"/>
              <a:cs typeface="Times New Roman" pitchFamily="18" charset="0"/>
            </a:endParaRPr>
          </a:p>
        </p:txBody>
      </p:sp>
      <p:sp>
        <p:nvSpPr>
          <p:cNvPr id="146" name="Freeform 145"/>
          <p:cNvSpPr/>
          <p:nvPr/>
        </p:nvSpPr>
        <p:spPr>
          <a:xfrm>
            <a:off x="4647537" y="2854518"/>
            <a:ext cx="4190338" cy="1626042"/>
          </a:xfrm>
          <a:custGeom>
            <a:avLst/>
            <a:gdLst>
              <a:gd name="connsiteX0" fmla="*/ 0 w 4190338"/>
              <a:gd name="connsiteY0" fmla="*/ 1371600 h 1626042"/>
              <a:gd name="connsiteX1" fmla="*/ 75538 w 4190338"/>
              <a:gd name="connsiteY1" fmla="*/ 1053548 h 1626042"/>
              <a:gd name="connsiteX2" fmla="*/ 103367 w 4190338"/>
              <a:gd name="connsiteY2" fmla="*/ 1029694 h 1626042"/>
              <a:gd name="connsiteX3" fmla="*/ 127221 w 4190338"/>
              <a:gd name="connsiteY3" fmla="*/ 1081378 h 1626042"/>
              <a:gd name="connsiteX4" fmla="*/ 155051 w 4190338"/>
              <a:gd name="connsiteY4" fmla="*/ 1065475 h 1626042"/>
              <a:gd name="connsiteX5" fmla="*/ 182880 w 4190338"/>
              <a:gd name="connsiteY5" fmla="*/ 1081378 h 1626042"/>
              <a:gd name="connsiteX6" fmla="*/ 202759 w 4190338"/>
              <a:gd name="connsiteY6" fmla="*/ 1208599 h 1626042"/>
              <a:gd name="connsiteX7" fmla="*/ 206734 w 4190338"/>
              <a:gd name="connsiteY7" fmla="*/ 1244379 h 1626042"/>
              <a:gd name="connsiteX8" fmla="*/ 250466 w 4190338"/>
              <a:gd name="connsiteY8" fmla="*/ 1375576 h 1626042"/>
              <a:gd name="connsiteX9" fmla="*/ 274320 w 4190338"/>
              <a:gd name="connsiteY9" fmla="*/ 1311965 h 1626042"/>
              <a:gd name="connsiteX10" fmla="*/ 282272 w 4190338"/>
              <a:gd name="connsiteY10" fmla="*/ 1248355 h 1626042"/>
              <a:gd name="connsiteX11" fmla="*/ 302150 w 4190338"/>
              <a:gd name="connsiteY11" fmla="*/ 1284136 h 1626042"/>
              <a:gd name="connsiteX12" fmla="*/ 329980 w 4190338"/>
              <a:gd name="connsiteY12" fmla="*/ 1228477 h 1626042"/>
              <a:gd name="connsiteX13" fmla="*/ 353833 w 4190338"/>
              <a:gd name="connsiteY13" fmla="*/ 1280160 h 1626042"/>
              <a:gd name="connsiteX14" fmla="*/ 369736 w 4190338"/>
              <a:gd name="connsiteY14" fmla="*/ 1276185 h 1626042"/>
              <a:gd name="connsiteX15" fmla="*/ 405517 w 4190338"/>
              <a:gd name="connsiteY15" fmla="*/ 1347746 h 1626042"/>
              <a:gd name="connsiteX16" fmla="*/ 421420 w 4190338"/>
              <a:gd name="connsiteY16" fmla="*/ 1300039 h 1626042"/>
              <a:gd name="connsiteX17" fmla="*/ 445273 w 4190338"/>
              <a:gd name="connsiteY17" fmla="*/ 1347746 h 1626042"/>
              <a:gd name="connsiteX18" fmla="*/ 485030 w 4190338"/>
              <a:gd name="connsiteY18" fmla="*/ 1276185 h 1626042"/>
              <a:gd name="connsiteX19" fmla="*/ 500933 w 4190338"/>
              <a:gd name="connsiteY19" fmla="*/ 1292087 h 1626042"/>
              <a:gd name="connsiteX20" fmla="*/ 520811 w 4190338"/>
              <a:gd name="connsiteY20" fmla="*/ 1280160 h 1626042"/>
              <a:gd name="connsiteX21" fmla="*/ 552616 w 4190338"/>
              <a:gd name="connsiteY21" fmla="*/ 1304014 h 1626042"/>
              <a:gd name="connsiteX22" fmla="*/ 568519 w 4190338"/>
              <a:gd name="connsiteY22" fmla="*/ 1272209 h 1626042"/>
              <a:gd name="connsiteX23" fmla="*/ 592373 w 4190338"/>
              <a:gd name="connsiteY23" fmla="*/ 1280160 h 1626042"/>
              <a:gd name="connsiteX24" fmla="*/ 632129 w 4190338"/>
              <a:gd name="connsiteY24" fmla="*/ 1252331 h 1626042"/>
              <a:gd name="connsiteX25" fmla="*/ 652007 w 4190338"/>
              <a:gd name="connsiteY25" fmla="*/ 1311965 h 1626042"/>
              <a:gd name="connsiteX26" fmla="*/ 695740 w 4190338"/>
              <a:gd name="connsiteY26" fmla="*/ 1260282 h 1626042"/>
              <a:gd name="connsiteX27" fmla="*/ 715618 w 4190338"/>
              <a:gd name="connsiteY27" fmla="*/ 1220525 h 1626042"/>
              <a:gd name="connsiteX28" fmla="*/ 743447 w 4190338"/>
              <a:gd name="connsiteY28" fmla="*/ 1220525 h 1626042"/>
              <a:gd name="connsiteX29" fmla="*/ 771277 w 4190338"/>
              <a:gd name="connsiteY29" fmla="*/ 1125110 h 1626042"/>
              <a:gd name="connsiteX30" fmla="*/ 822960 w 4190338"/>
              <a:gd name="connsiteY30" fmla="*/ 1021743 h 1626042"/>
              <a:gd name="connsiteX31" fmla="*/ 826936 w 4190338"/>
              <a:gd name="connsiteY31" fmla="*/ 1129085 h 1626042"/>
              <a:gd name="connsiteX32" fmla="*/ 862717 w 4190338"/>
              <a:gd name="connsiteY32" fmla="*/ 1152939 h 1626042"/>
              <a:gd name="connsiteX33" fmla="*/ 894522 w 4190338"/>
              <a:gd name="connsiteY33" fmla="*/ 1121134 h 1626042"/>
              <a:gd name="connsiteX34" fmla="*/ 918376 w 4190338"/>
              <a:gd name="connsiteY34" fmla="*/ 985962 h 1626042"/>
              <a:gd name="connsiteX35" fmla="*/ 978011 w 4190338"/>
              <a:gd name="connsiteY35" fmla="*/ 914400 h 1626042"/>
              <a:gd name="connsiteX36" fmla="*/ 997889 w 4190338"/>
              <a:gd name="connsiteY36" fmla="*/ 822960 h 1626042"/>
              <a:gd name="connsiteX37" fmla="*/ 1025719 w 4190338"/>
              <a:gd name="connsiteY37" fmla="*/ 815009 h 1626042"/>
              <a:gd name="connsiteX38" fmla="*/ 1057524 w 4190338"/>
              <a:gd name="connsiteY38" fmla="*/ 759350 h 1626042"/>
              <a:gd name="connsiteX39" fmla="*/ 1093305 w 4190338"/>
              <a:gd name="connsiteY39" fmla="*/ 830912 h 1626042"/>
              <a:gd name="connsiteX40" fmla="*/ 1117159 w 4190338"/>
              <a:gd name="connsiteY40" fmla="*/ 826936 h 1626042"/>
              <a:gd name="connsiteX41" fmla="*/ 1148964 w 4190338"/>
              <a:gd name="connsiteY41" fmla="*/ 966084 h 1626042"/>
              <a:gd name="connsiteX42" fmla="*/ 1164866 w 4190338"/>
              <a:gd name="connsiteY42" fmla="*/ 962108 h 1626042"/>
              <a:gd name="connsiteX43" fmla="*/ 1192696 w 4190338"/>
              <a:gd name="connsiteY43" fmla="*/ 1053548 h 1626042"/>
              <a:gd name="connsiteX44" fmla="*/ 1208599 w 4190338"/>
              <a:gd name="connsiteY44" fmla="*/ 1033670 h 1626042"/>
              <a:gd name="connsiteX45" fmla="*/ 1244380 w 4190338"/>
              <a:gd name="connsiteY45" fmla="*/ 1105232 h 1626042"/>
              <a:gd name="connsiteX46" fmla="*/ 1268233 w 4190338"/>
              <a:gd name="connsiteY46" fmla="*/ 1061499 h 1626042"/>
              <a:gd name="connsiteX47" fmla="*/ 1300039 w 4190338"/>
              <a:gd name="connsiteY47" fmla="*/ 862717 h 1626042"/>
              <a:gd name="connsiteX48" fmla="*/ 1319917 w 4190338"/>
              <a:gd name="connsiteY48" fmla="*/ 695739 h 1626042"/>
              <a:gd name="connsiteX49" fmla="*/ 1355698 w 4190338"/>
              <a:gd name="connsiteY49" fmla="*/ 461176 h 1626042"/>
              <a:gd name="connsiteX50" fmla="*/ 1355698 w 4190338"/>
              <a:gd name="connsiteY50" fmla="*/ 401541 h 1626042"/>
              <a:gd name="connsiteX51" fmla="*/ 1395454 w 4190338"/>
              <a:gd name="connsiteY51" fmla="*/ 278296 h 1626042"/>
              <a:gd name="connsiteX52" fmla="*/ 1423284 w 4190338"/>
              <a:gd name="connsiteY52" fmla="*/ 218661 h 1626042"/>
              <a:gd name="connsiteX53" fmla="*/ 1435211 w 4190338"/>
              <a:gd name="connsiteY53" fmla="*/ 270345 h 1626042"/>
              <a:gd name="connsiteX54" fmla="*/ 1459065 w 4190338"/>
              <a:gd name="connsiteY54" fmla="*/ 469127 h 1626042"/>
              <a:gd name="connsiteX55" fmla="*/ 1467016 w 4190338"/>
              <a:gd name="connsiteY55" fmla="*/ 532738 h 1626042"/>
              <a:gd name="connsiteX56" fmla="*/ 1498821 w 4190338"/>
              <a:gd name="connsiteY56" fmla="*/ 723569 h 1626042"/>
              <a:gd name="connsiteX57" fmla="*/ 1566407 w 4190338"/>
              <a:gd name="connsiteY57" fmla="*/ 878619 h 1626042"/>
              <a:gd name="connsiteX58" fmla="*/ 1582310 w 4190338"/>
              <a:gd name="connsiteY58" fmla="*/ 815009 h 1626042"/>
              <a:gd name="connsiteX59" fmla="*/ 1602188 w 4190338"/>
              <a:gd name="connsiteY59" fmla="*/ 703691 h 1626042"/>
              <a:gd name="connsiteX60" fmla="*/ 1618091 w 4190338"/>
              <a:gd name="connsiteY60" fmla="*/ 739472 h 1626042"/>
              <a:gd name="connsiteX61" fmla="*/ 1653872 w 4190338"/>
              <a:gd name="connsiteY61" fmla="*/ 739472 h 1626042"/>
              <a:gd name="connsiteX62" fmla="*/ 1761214 w 4190338"/>
              <a:gd name="connsiteY62" fmla="*/ 282272 h 1626042"/>
              <a:gd name="connsiteX63" fmla="*/ 1804946 w 4190338"/>
              <a:gd name="connsiteY63" fmla="*/ 39757 h 1626042"/>
              <a:gd name="connsiteX64" fmla="*/ 1828800 w 4190338"/>
              <a:gd name="connsiteY64" fmla="*/ 0 h 1626042"/>
              <a:gd name="connsiteX65" fmla="*/ 1848679 w 4190338"/>
              <a:gd name="connsiteY65" fmla="*/ 159026 h 1626042"/>
              <a:gd name="connsiteX66" fmla="*/ 1872533 w 4190338"/>
              <a:gd name="connsiteY66" fmla="*/ 182880 h 1626042"/>
              <a:gd name="connsiteX67" fmla="*/ 1896386 w 4190338"/>
              <a:gd name="connsiteY67" fmla="*/ 413468 h 1626042"/>
              <a:gd name="connsiteX68" fmla="*/ 1920240 w 4190338"/>
              <a:gd name="connsiteY68" fmla="*/ 329979 h 1626042"/>
              <a:gd name="connsiteX69" fmla="*/ 1940119 w 4190338"/>
              <a:gd name="connsiteY69" fmla="*/ 465152 h 1626042"/>
              <a:gd name="connsiteX70" fmla="*/ 1959997 w 4190338"/>
              <a:gd name="connsiteY70" fmla="*/ 644056 h 1626042"/>
              <a:gd name="connsiteX71" fmla="*/ 1991802 w 4190338"/>
              <a:gd name="connsiteY71" fmla="*/ 771277 h 1626042"/>
              <a:gd name="connsiteX72" fmla="*/ 2019632 w 4190338"/>
              <a:gd name="connsiteY72" fmla="*/ 1037645 h 1626042"/>
              <a:gd name="connsiteX73" fmla="*/ 2043486 w 4190338"/>
              <a:gd name="connsiteY73" fmla="*/ 1077402 h 1626042"/>
              <a:gd name="connsiteX74" fmla="*/ 2067340 w 4190338"/>
              <a:gd name="connsiteY74" fmla="*/ 1152939 h 1626042"/>
              <a:gd name="connsiteX75" fmla="*/ 2095169 w 4190338"/>
              <a:gd name="connsiteY75" fmla="*/ 1093305 h 1626042"/>
              <a:gd name="connsiteX76" fmla="*/ 2119023 w 4190338"/>
              <a:gd name="connsiteY76" fmla="*/ 926327 h 1626042"/>
              <a:gd name="connsiteX77" fmla="*/ 2154804 w 4190338"/>
              <a:gd name="connsiteY77" fmla="*/ 970059 h 1626042"/>
              <a:gd name="connsiteX78" fmla="*/ 2170706 w 4190338"/>
              <a:gd name="connsiteY78" fmla="*/ 1037645 h 1626042"/>
              <a:gd name="connsiteX79" fmla="*/ 2202512 w 4190338"/>
              <a:gd name="connsiteY79" fmla="*/ 1033670 h 1626042"/>
              <a:gd name="connsiteX80" fmla="*/ 2226366 w 4190338"/>
              <a:gd name="connsiteY80" fmla="*/ 1069451 h 1626042"/>
              <a:gd name="connsiteX81" fmla="*/ 2242268 w 4190338"/>
              <a:gd name="connsiteY81" fmla="*/ 1045597 h 1626042"/>
              <a:gd name="connsiteX82" fmla="*/ 2266122 w 4190338"/>
              <a:gd name="connsiteY82" fmla="*/ 1085353 h 1626042"/>
              <a:gd name="connsiteX83" fmla="*/ 2282025 w 4190338"/>
              <a:gd name="connsiteY83" fmla="*/ 1248355 h 1626042"/>
              <a:gd name="connsiteX84" fmla="*/ 2293952 w 4190338"/>
              <a:gd name="connsiteY84" fmla="*/ 1236428 h 1626042"/>
              <a:gd name="connsiteX85" fmla="*/ 2313830 w 4190338"/>
              <a:gd name="connsiteY85" fmla="*/ 1292087 h 1626042"/>
              <a:gd name="connsiteX86" fmla="*/ 2333708 w 4190338"/>
              <a:gd name="connsiteY86" fmla="*/ 1216550 h 1626042"/>
              <a:gd name="connsiteX87" fmla="*/ 2361538 w 4190338"/>
              <a:gd name="connsiteY87" fmla="*/ 1029694 h 1626042"/>
              <a:gd name="connsiteX88" fmla="*/ 2397319 w 4190338"/>
              <a:gd name="connsiteY88" fmla="*/ 934279 h 1626042"/>
              <a:gd name="connsiteX89" fmla="*/ 2425148 w 4190338"/>
              <a:gd name="connsiteY89" fmla="*/ 1021743 h 1626042"/>
              <a:gd name="connsiteX90" fmla="*/ 2472856 w 4190338"/>
              <a:gd name="connsiteY90" fmla="*/ 974035 h 1626042"/>
              <a:gd name="connsiteX91" fmla="*/ 2500686 w 4190338"/>
              <a:gd name="connsiteY91" fmla="*/ 862717 h 1626042"/>
              <a:gd name="connsiteX92" fmla="*/ 2532491 w 4190338"/>
              <a:gd name="connsiteY92" fmla="*/ 938254 h 1626042"/>
              <a:gd name="connsiteX93" fmla="*/ 2552369 w 4190338"/>
              <a:gd name="connsiteY93" fmla="*/ 862717 h 1626042"/>
              <a:gd name="connsiteX94" fmla="*/ 2576223 w 4190338"/>
              <a:gd name="connsiteY94" fmla="*/ 930303 h 1626042"/>
              <a:gd name="connsiteX95" fmla="*/ 2612004 w 4190338"/>
              <a:gd name="connsiteY95" fmla="*/ 755374 h 1626042"/>
              <a:gd name="connsiteX96" fmla="*/ 2643809 w 4190338"/>
              <a:gd name="connsiteY96" fmla="*/ 878619 h 1626042"/>
              <a:gd name="connsiteX97" fmla="*/ 2659712 w 4190338"/>
              <a:gd name="connsiteY97" fmla="*/ 910425 h 1626042"/>
              <a:gd name="connsiteX98" fmla="*/ 2691517 w 4190338"/>
              <a:gd name="connsiteY98" fmla="*/ 1113183 h 1626042"/>
              <a:gd name="connsiteX99" fmla="*/ 2723322 w 4190338"/>
              <a:gd name="connsiteY99" fmla="*/ 1085353 h 1626042"/>
              <a:gd name="connsiteX100" fmla="*/ 2759103 w 4190338"/>
              <a:gd name="connsiteY100" fmla="*/ 1089329 h 1626042"/>
              <a:gd name="connsiteX101" fmla="*/ 2794884 w 4190338"/>
              <a:gd name="connsiteY101" fmla="*/ 1073426 h 1626042"/>
              <a:gd name="connsiteX102" fmla="*/ 2806811 w 4190338"/>
              <a:gd name="connsiteY102" fmla="*/ 1069451 h 1626042"/>
              <a:gd name="connsiteX103" fmla="*/ 2830665 w 4190338"/>
              <a:gd name="connsiteY103" fmla="*/ 1137037 h 1626042"/>
              <a:gd name="connsiteX104" fmla="*/ 2842592 w 4190338"/>
              <a:gd name="connsiteY104" fmla="*/ 1109207 h 1626042"/>
              <a:gd name="connsiteX105" fmla="*/ 2882348 w 4190338"/>
              <a:gd name="connsiteY105" fmla="*/ 1168842 h 1626042"/>
              <a:gd name="connsiteX106" fmla="*/ 2898251 w 4190338"/>
              <a:gd name="connsiteY106" fmla="*/ 1109207 h 1626042"/>
              <a:gd name="connsiteX107" fmla="*/ 2930056 w 4190338"/>
              <a:gd name="connsiteY107" fmla="*/ 1137037 h 1626042"/>
              <a:gd name="connsiteX108" fmla="*/ 2977764 w 4190338"/>
              <a:gd name="connsiteY108" fmla="*/ 1073426 h 1626042"/>
              <a:gd name="connsiteX109" fmla="*/ 2985715 w 4190338"/>
              <a:gd name="connsiteY109" fmla="*/ 1137037 h 1626042"/>
              <a:gd name="connsiteX110" fmla="*/ 3021496 w 4190338"/>
              <a:gd name="connsiteY110" fmla="*/ 1137037 h 1626042"/>
              <a:gd name="connsiteX111" fmla="*/ 3097033 w 4190338"/>
              <a:gd name="connsiteY111" fmla="*/ 1069451 h 1626042"/>
              <a:gd name="connsiteX112" fmla="*/ 3112936 w 4190338"/>
              <a:gd name="connsiteY112" fmla="*/ 1093305 h 1626042"/>
              <a:gd name="connsiteX113" fmla="*/ 3124863 w 4190338"/>
              <a:gd name="connsiteY113" fmla="*/ 1180769 h 1626042"/>
              <a:gd name="connsiteX114" fmla="*/ 3148717 w 4190338"/>
              <a:gd name="connsiteY114" fmla="*/ 1192696 h 1626042"/>
              <a:gd name="connsiteX115" fmla="*/ 3176546 w 4190338"/>
              <a:gd name="connsiteY115" fmla="*/ 1268233 h 1626042"/>
              <a:gd name="connsiteX116" fmla="*/ 3220279 w 4190338"/>
              <a:gd name="connsiteY116" fmla="*/ 1228477 h 1626042"/>
              <a:gd name="connsiteX117" fmla="*/ 3248108 w 4190338"/>
              <a:gd name="connsiteY117" fmla="*/ 1260282 h 1626042"/>
              <a:gd name="connsiteX118" fmla="*/ 3275938 w 4190338"/>
              <a:gd name="connsiteY118" fmla="*/ 1188720 h 1626042"/>
              <a:gd name="connsiteX119" fmla="*/ 3291840 w 4190338"/>
              <a:gd name="connsiteY119" fmla="*/ 1176793 h 1626042"/>
              <a:gd name="connsiteX120" fmla="*/ 3323646 w 4190338"/>
              <a:gd name="connsiteY120" fmla="*/ 1065475 h 1626042"/>
              <a:gd name="connsiteX121" fmla="*/ 3383280 w 4190338"/>
              <a:gd name="connsiteY121" fmla="*/ 1029694 h 1626042"/>
              <a:gd name="connsiteX122" fmla="*/ 3415086 w 4190338"/>
              <a:gd name="connsiteY122" fmla="*/ 1065475 h 1626042"/>
              <a:gd name="connsiteX123" fmla="*/ 3438940 w 4190338"/>
              <a:gd name="connsiteY123" fmla="*/ 1053548 h 1626042"/>
              <a:gd name="connsiteX124" fmla="*/ 3462793 w 4190338"/>
              <a:gd name="connsiteY124" fmla="*/ 1129085 h 1626042"/>
              <a:gd name="connsiteX125" fmla="*/ 3470745 w 4190338"/>
              <a:gd name="connsiteY125" fmla="*/ 1228477 h 1626042"/>
              <a:gd name="connsiteX126" fmla="*/ 3498574 w 4190338"/>
              <a:gd name="connsiteY126" fmla="*/ 1292087 h 1626042"/>
              <a:gd name="connsiteX127" fmla="*/ 3538331 w 4190338"/>
              <a:gd name="connsiteY127" fmla="*/ 1264258 h 1626042"/>
              <a:gd name="connsiteX128" fmla="*/ 3578087 w 4190338"/>
              <a:gd name="connsiteY128" fmla="*/ 1093305 h 1626042"/>
              <a:gd name="connsiteX129" fmla="*/ 3593990 w 4190338"/>
              <a:gd name="connsiteY129" fmla="*/ 1200647 h 1626042"/>
              <a:gd name="connsiteX130" fmla="*/ 3609893 w 4190338"/>
              <a:gd name="connsiteY130" fmla="*/ 1160891 h 1626042"/>
              <a:gd name="connsiteX131" fmla="*/ 3645673 w 4190338"/>
              <a:gd name="connsiteY131" fmla="*/ 1347746 h 1626042"/>
              <a:gd name="connsiteX132" fmla="*/ 3649649 w 4190338"/>
              <a:gd name="connsiteY132" fmla="*/ 1156915 h 1626042"/>
              <a:gd name="connsiteX133" fmla="*/ 3653625 w 4190338"/>
              <a:gd name="connsiteY133" fmla="*/ 1105232 h 1626042"/>
              <a:gd name="connsiteX134" fmla="*/ 3685430 w 4190338"/>
              <a:gd name="connsiteY134" fmla="*/ 1117159 h 1626042"/>
              <a:gd name="connsiteX135" fmla="*/ 3701333 w 4190338"/>
              <a:gd name="connsiteY135" fmla="*/ 1045597 h 1626042"/>
              <a:gd name="connsiteX136" fmla="*/ 3741089 w 4190338"/>
              <a:gd name="connsiteY136" fmla="*/ 1105232 h 1626042"/>
              <a:gd name="connsiteX137" fmla="*/ 3745065 w 4190338"/>
              <a:gd name="connsiteY137" fmla="*/ 1053548 h 1626042"/>
              <a:gd name="connsiteX138" fmla="*/ 3753016 w 4190338"/>
              <a:gd name="connsiteY138" fmla="*/ 970059 h 1626042"/>
              <a:gd name="connsiteX139" fmla="*/ 3796748 w 4190338"/>
              <a:gd name="connsiteY139" fmla="*/ 1021743 h 1626042"/>
              <a:gd name="connsiteX140" fmla="*/ 3808675 w 4190338"/>
              <a:gd name="connsiteY140" fmla="*/ 974035 h 1626042"/>
              <a:gd name="connsiteX141" fmla="*/ 3832529 w 4190338"/>
              <a:gd name="connsiteY141" fmla="*/ 1041621 h 1626042"/>
              <a:gd name="connsiteX142" fmla="*/ 3848432 w 4190338"/>
              <a:gd name="connsiteY142" fmla="*/ 1208599 h 1626042"/>
              <a:gd name="connsiteX143" fmla="*/ 3892164 w 4190338"/>
              <a:gd name="connsiteY143" fmla="*/ 1133061 h 1626042"/>
              <a:gd name="connsiteX144" fmla="*/ 3919993 w 4190338"/>
              <a:gd name="connsiteY144" fmla="*/ 1168842 h 1626042"/>
              <a:gd name="connsiteX145" fmla="*/ 3939872 w 4190338"/>
              <a:gd name="connsiteY145" fmla="*/ 993913 h 1626042"/>
              <a:gd name="connsiteX146" fmla="*/ 3971677 w 4190338"/>
              <a:gd name="connsiteY146" fmla="*/ 954157 h 1626042"/>
              <a:gd name="connsiteX147" fmla="*/ 3995531 w 4190338"/>
              <a:gd name="connsiteY147" fmla="*/ 830912 h 1626042"/>
              <a:gd name="connsiteX148" fmla="*/ 4047214 w 4190338"/>
              <a:gd name="connsiteY148" fmla="*/ 1550505 h 1626042"/>
              <a:gd name="connsiteX149" fmla="*/ 4079020 w 4190338"/>
              <a:gd name="connsiteY149" fmla="*/ 1626042 h 1626042"/>
              <a:gd name="connsiteX150" fmla="*/ 4090946 w 4190338"/>
              <a:gd name="connsiteY150" fmla="*/ 1272209 h 1626042"/>
              <a:gd name="connsiteX151" fmla="*/ 4110825 w 4190338"/>
              <a:gd name="connsiteY151" fmla="*/ 1168842 h 1626042"/>
              <a:gd name="connsiteX152" fmla="*/ 4142630 w 4190338"/>
              <a:gd name="connsiteY152" fmla="*/ 1300039 h 1626042"/>
              <a:gd name="connsiteX153" fmla="*/ 4190338 w 4190338"/>
              <a:gd name="connsiteY153" fmla="*/ 1196672 h 1626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4190338" h="1626042">
                <a:moveTo>
                  <a:pt x="0" y="1371600"/>
                </a:moveTo>
                <a:lnTo>
                  <a:pt x="75538" y="1053548"/>
                </a:lnTo>
                <a:lnTo>
                  <a:pt x="103367" y="1029694"/>
                </a:lnTo>
                <a:lnTo>
                  <a:pt x="127221" y="1081378"/>
                </a:lnTo>
                <a:lnTo>
                  <a:pt x="155051" y="1065475"/>
                </a:lnTo>
                <a:lnTo>
                  <a:pt x="182880" y="1081378"/>
                </a:lnTo>
                <a:lnTo>
                  <a:pt x="202759" y="1208599"/>
                </a:lnTo>
                <a:lnTo>
                  <a:pt x="206734" y="1244379"/>
                </a:lnTo>
                <a:lnTo>
                  <a:pt x="250466" y="1375576"/>
                </a:lnTo>
                <a:lnTo>
                  <a:pt x="274320" y="1311965"/>
                </a:lnTo>
                <a:lnTo>
                  <a:pt x="282272" y="1248355"/>
                </a:lnTo>
                <a:lnTo>
                  <a:pt x="302150" y="1284136"/>
                </a:lnTo>
                <a:lnTo>
                  <a:pt x="329980" y="1228477"/>
                </a:lnTo>
                <a:lnTo>
                  <a:pt x="353833" y="1280160"/>
                </a:lnTo>
                <a:lnTo>
                  <a:pt x="369736" y="1276185"/>
                </a:lnTo>
                <a:lnTo>
                  <a:pt x="405517" y="1347746"/>
                </a:lnTo>
                <a:lnTo>
                  <a:pt x="421420" y="1300039"/>
                </a:lnTo>
                <a:lnTo>
                  <a:pt x="445273" y="1347746"/>
                </a:lnTo>
                <a:lnTo>
                  <a:pt x="485030" y="1276185"/>
                </a:lnTo>
                <a:lnTo>
                  <a:pt x="500933" y="1292087"/>
                </a:lnTo>
                <a:lnTo>
                  <a:pt x="520811" y="1280160"/>
                </a:lnTo>
                <a:lnTo>
                  <a:pt x="552616" y="1304014"/>
                </a:lnTo>
                <a:lnTo>
                  <a:pt x="568519" y="1272209"/>
                </a:lnTo>
                <a:lnTo>
                  <a:pt x="592373" y="1280160"/>
                </a:lnTo>
                <a:lnTo>
                  <a:pt x="632129" y="1252331"/>
                </a:lnTo>
                <a:lnTo>
                  <a:pt x="652007" y="1311965"/>
                </a:lnTo>
                <a:lnTo>
                  <a:pt x="695740" y="1260282"/>
                </a:lnTo>
                <a:lnTo>
                  <a:pt x="715618" y="1220525"/>
                </a:lnTo>
                <a:lnTo>
                  <a:pt x="743447" y="1220525"/>
                </a:lnTo>
                <a:lnTo>
                  <a:pt x="771277" y="1125110"/>
                </a:lnTo>
                <a:lnTo>
                  <a:pt x="822960" y="1021743"/>
                </a:lnTo>
                <a:lnTo>
                  <a:pt x="826936" y="1129085"/>
                </a:lnTo>
                <a:lnTo>
                  <a:pt x="862717" y="1152939"/>
                </a:lnTo>
                <a:lnTo>
                  <a:pt x="894522" y="1121134"/>
                </a:lnTo>
                <a:lnTo>
                  <a:pt x="918376" y="985962"/>
                </a:lnTo>
                <a:lnTo>
                  <a:pt x="978011" y="914400"/>
                </a:lnTo>
                <a:lnTo>
                  <a:pt x="997889" y="822960"/>
                </a:lnTo>
                <a:lnTo>
                  <a:pt x="1025719" y="815009"/>
                </a:lnTo>
                <a:lnTo>
                  <a:pt x="1057524" y="759350"/>
                </a:lnTo>
                <a:lnTo>
                  <a:pt x="1093305" y="830912"/>
                </a:lnTo>
                <a:lnTo>
                  <a:pt x="1117159" y="826936"/>
                </a:lnTo>
                <a:lnTo>
                  <a:pt x="1148964" y="966084"/>
                </a:lnTo>
                <a:lnTo>
                  <a:pt x="1164866" y="962108"/>
                </a:lnTo>
                <a:lnTo>
                  <a:pt x="1192696" y="1053548"/>
                </a:lnTo>
                <a:lnTo>
                  <a:pt x="1208599" y="1033670"/>
                </a:lnTo>
                <a:lnTo>
                  <a:pt x="1244380" y="1105232"/>
                </a:lnTo>
                <a:lnTo>
                  <a:pt x="1268233" y="1061499"/>
                </a:lnTo>
                <a:lnTo>
                  <a:pt x="1300039" y="862717"/>
                </a:lnTo>
                <a:lnTo>
                  <a:pt x="1319917" y="695739"/>
                </a:lnTo>
                <a:lnTo>
                  <a:pt x="1355698" y="461176"/>
                </a:lnTo>
                <a:lnTo>
                  <a:pt x="1355698" y="401541"/>
                </a:lnTo>
                <a:lnTo>
                  <a:pt x="1395454" y="278296"/>
                </a:lnTo>
                <a:lnTo>
                  <a:pt x="1423284" y="218661"/>
                </a:lnTo>
                <a:lnTo>
                  <a:pt x="1435211" y="270345"/>
                </a:lnTo>
                <a:lnTo>
                  <a:pt x="1459065" y="469127"/>
                </a:lnTo>
                <a:lnTo>
                  <a:pt x="1467016" y="532738"/>
                </a:lnTo>
                <a:lnTo>
                  <a:pt x="1498821" y="723569"/>
                </a:lnTo>
                <a:lnTo>
                  <a:pt x="1566407" y="878619"/>
                </a:lnTo>
                <a:lnTo>
                  <a:pt x="1582310" y="815009"/>
                </a:lnTo>
                <a:lnTo>
                  <a:pt x="1602188" y="703691"/>
                </a:lnTo>
                <a:lnTo>
                  <a:pt x="1618091" y="739472"/>
                </a:lnTo>
                <a:lnTo>
                  <a:pt x="1653872" y="739472"/>
                </a:lnTo>
                <a:lnTo>
                  <a:pt x="1761214" y="282272"/>
                </a:lnTo>
                <a:lnTo>
                  <a:pt x="1804946" y="39757"/>
                </a:lnTo>
                <a:lnTo>
                  <a:pt x="1828800" y="0"/>
                </a:lnTo>
                <a:lnTo>
                  <a:pt x="1848679" y="159026"/>
                </a:lnTo>
                <a:lnTo>
                  <a:pt x="1872533" y="182880"/>
                </a:lnTo>
                <a:lnTo>
                  <a:pt x="1896386" y="413468"/>
                </a:lnTo>
                <a:lnTo>
                  <a:pt x="1920240" y="329979"/>
                </a:lnTo>
                <a:lnTo>
                  <a:pt x="1940119" y="465152"/>
                </a:lnTo>
                <a:lnTo>
                  <a:pt x="1959997" y="644056"/>
                </a:lnTo>
                <a:lnTo>
                  <a:pt x="1991802" y="771277"/>
                </a:lnTo>
                <a:lnTo>
                  <a:pt x="2019632" y="1037645"/>
                </a:lnTo>
                <a:lnTo>
                  <a:pt x="2043486" y="1077402"/>
                </a:lnTo>
                <a:lnTo>
                  <a:pt x="2067340" y="1152939"/>
                </a:lnTo>
                <a:lnTo>
                  <a:pt x="2095169" y="1093305"/>
                </a:lnTo>
                <a:lnTo>
                  <a:pt x="2119023" y="926327"/>
                </a:lnTo>
                <a:lnTo>
                  <a:pt x="2154804" y="970059"/>
                </a:lnTo>
                <a:lnTo>
                  <a:pt x="2170706" y="1037645"/>
                </a:lnTo>
                <a:lnTo>
                  <a:pt x="2202512" y="1033670"/>
                </a:lnTo>
                <a:lnTo>
                  <a:pt x="2226366" y="1069451"/>
                </a:lnTo>
                <a:lnTo>
                  <a:pt x="2242268" y="1045597"/>
                </a:lnTo>
                <a:lnTo>
                  <a:pt x="2266122" y="1085353"/>
                </a:lnTo>
                <a:lnTo>
                  <a:pt x="2282025" y="1248355"/>
                </a:lnTo>
                <a:lnTo>
                  <a:pt x="2293952" y="1236428"/>
                </a:lnTo>
                <a:lnTo>
                  <a:pt x="2313830" y="1292087"/>
                </a:lnTo>
                <a:lnTo>
                  <a:pt x="2333708" y="1216550"/>
                </a:lnTo>
                <a:lnTo>
                  <a:pt x="2361538" y="1029694"/>
                </a:lnTo>
                <a:lnTo>
                  <a:pt x="2397319" y="934279"/>
                </a:lnTo>
                <a:lnTo>
                  <a:pt x="2425148" y="1021743"/>
                </a:lnTo>
                <a:lnTo>
                  <a:pt x="2472856" y="974035"/>
                </a:lnTo>
                <a:lnTo>
                  <a:pt x="2500686" y="862717"/>
                </a:lnTo>
                <a:lnTo>
                  <a:pt x="2532491" y="938254"/>
                </a:lnTo>
                <a:lnTo>
                  <a:pt x="2552369" y="862717"/>
                </a:lnTo>
                <a:lnTo>
                  <a:pt x="2576223" y="930303"/>
                </a:lnTo>
                <a:lnTo>
                  <a:pt x="2612004" y="755374"/>
                </a:lnTo>
                <a:lnTo>
                  <a:pt x="2643809" y="878619"/>
                </a:lnTo>
                <a:lnTo>
                  <a:pt x="2659712" y="910425"/>
                </a:lnTo>
                <a:lnTo>
                  <a:pt x="2691517" y="1113183"/>
                </a:lnTo>
                <a:lnTo>
                  <a:pt x="2723322" y="1085353"/>
                </a:lnTo>
                <a:lnTo>
                  <a:pt x="2759103" y="1089329"/>
                </a:lnTo>
                <a:lnTo>
                  <a:pt x="2794884" y="1073426"/>
                </a:lnTo>
                <a:lnTo>
                  <a:pt x="2806811" y="1069451"/>
                </a:lnTo>
                <a:lnTo>
                  <a:pt x="2830665" y="1137037"/>
                </a:lnTo>
                <a:lnTo>
                  <a:pt x="2842592" y="1109207"/>
                </a:lnTo>
                <a:lnTo>
                  <a:pt x="2882348" y="1168842"/>
                </a:lnTo>
                <a:lnTo>
                  <a:pt x="2898251" y="1109207"/>
                </a:lnTo>
                <a:lnTo>
                  <a:pt x="2930056" y="1137037"/>
                </a:lnTo>
                <a:lnTo>
                  <a:pt x="2977764" y="1073426"/>
                </a:lnTo>
                <a:lnTo>
                  <a:pt x="2985715" y="1137037"/>
                </a:lnTo>
                <a:lnTo>
                  <a:pt x="3021496" y="1137037"/>
                </a:lnTo>
                <a:lnTo>
                  <a:pt x="3097033" y="1069451"/>
                </a:lnTo>
                <a:lnTo>
                  <a:pt x="3112936" y="1093305"/>
                </a:lnTo>
                <a:lnTo>
                  <a:pt x="3124863" y="1180769"/>
                </a:lnTo>
                <a:lnTo>
                  <a:pt x="3148717" y="1192696"/>
                </a:lnTo>
                <a:lnTo>
                  <a:pt x="3176546" y="1268233"/>
                </a:lnTo>
                <a:lnTo>
                  <a:pt x="3220279" y="1228477"/>
                </a:lnTo>
                <a:lnTo>
                  <a:pt x="3248108" y="1260282"/>
                </a:lnTo>
                <a:lnTo>
                  <a:pt x="3275938" y="1188720"/>
                </a:lnTo>
                <a:lnTo>
                  <a:pt x="3291840" y="1176793"/>
                </a:lnTo>
                <a:lnTo>
                  <a:pt x="3323646" y="1065475"/>
                </a:lnTo>
                <a:lnTo>
                  <a:pt x="3383280" y="1029694"/>
                </a:lnTo>
                <a:lnTo>
                  <a:pt x="3415086" y="1065475"/>
                </a:lnTo>
                <a:lnTo>
                  <a:pt x="3438940" y="1053548"/>
                </a:lnTo>
                <a:lnTo>
                  <a:pt x="3462793" y="1129085"/>
                </a:lnTo>
                <a:lnTo>
                  <a:pt x="3470745" y="1228477"/>
                </a:lnTo>
                <a:lnTo>
                  <a:pt x="3498574" y="1292087"/>
                </a:lnTo>
                <a:lnTo>
                  <a:pt x="3538331" y="1264258"/>
                </a:lnTo>
                <a:lnTo>
                  <a:pt x="3578087" y="1093305"/>
                </a:lnTo>
                <a:lnTo>
                  <a:pt x="3593990" y="1200647"/>
                </a:lnTo>
                <a:lnTo>
                  <a:pt x="3609893" y="1160891"/>
                </a:lnTo>
                <a:lnTo>
                  <a:pt x="3645673" y="1347746"/>
                </a:lnTo>
                <a:cubicBezTo>
                  <a:pt x="3646998" y="1284136"/>
                  <a:pt x="3648324" y="1220525"/>
                  <a:pt x="3649649" y="1156915"/>
                </a:cubicBezTo>
                <a:lnTo>
                  <a:pt x="3653625" y="1105232"/>
                </a:lnTo>
                <a:lnTo>
                  <a:pt x="3685430" y="1117159"/>
                </a:lnTo>
                <a:lnTo>
                  <a:pt x="3701333" y="1045597"/>
                </a:lnTo>
                <a:lnTo>
                  <a:pt x="3741089" y="1105232"/>
                </a:lnTo>
                <a:lnTo>
                  <a:pt x="3745065" y="1053548"/>
                </a:lnTo>
                <a:lnTo>
                  <a:pt x="3753016" y="970059"/>
                </a:lnTo>
                <a:lnTo>
                  <a:pt x="3796748" y="1021743"/>
                </a:lnTo>
                <a:lnTo>
                  <a:pt x="3808675" y="974035"/>
                </a:lnTo>
                <a:lnTo>
                  <a:pt x="3832529" y="1041621"/>
                </a:lnTo>
                <a:lnTo>
                  <a:pt x="3848432" y="1208599"/>
                </a:lnTo>
                <a:lnTo>
                  <a:pt x="3892164" y="1133061"/>
                </a:lnTo>
                <a:lnTo>
                  <a:pt x="3919993" y="1168842"/>
                </a:lnTo>
                <a:lnTo>
                  <a:pt x="3939872" y="993913"/>
                </a:lnTo>
                <a:lnTo>
                  <a:pt x="3971677" y="954157"/>
                </a:lnTo>
                <a:lnTo>
                  <a:pt x="3995531" y="830912"/>
                </a:lnTo>
                <a:lnTo>
                  <a:pt x="4047214" y="1550505"/>
                </a:lnTo>
                <a:lnTo>
                  <a:pt x="4079020" y="1626042"/>
                </a:lnTo>
                <a:lnTo>
                  <a:pt x="4090946" y="1272209"/>
                </a:lnTo>
                <a:lnTo>
                  <a:pt x="4110825" y="1168842"/>
                </a:lnTo>
                <a:lnTo>
                  <a:pt x="4142630" y="1300039"/>
                </a:lnTo>
                <a:lnTo>
                  <a:pt x="4190338" y="1196672"/>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AutoShape 420"/>
          <p:cNvSpPr>
            <a:spLocks/>
          </p:cNvSpPr>
          <p:nvPr/>
        </p:nvSpPr>
        <p:spPr bwMode="auto">
          <a:xfrm rot="-5400000">
            <a:off x="7661756" y="2374104"/>
            <a:ext cx="165100" cy="2100896"/>
          </a:xfrm>
          <a:prstGeom prst="rightBrace">
            <a:avLst>
              <a:gd name="adj1" fmla="val 127003"/>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48" name="Group 421"/>
          <p:cNvGrpSpPr>
            <a:grpSpLocks/>
          </p:cNvGrpSpPr>
          <p:nvPr/>
        </p:nvGrpSpPr>
        <p:grpSpPr bwMode="auto">
          <a:xfrm>
            <a:off x="6990250" y="2777329"/>
            <a:ext cx="1516063" cy="555625"/>
            <a:chOff x="4113" y="1033"/>
            <a:chExt cx="955" cy="350"/>
          </a:xfrm>
        </p:grpSpPr>
        <p:sp>
          <p:nvSpPr>
            <p:cNvPr id="149" name="Line 422"/>
            <p:cNvSpPr>
              <a:spLocks noChangeShapeType="1"/>
            </p:cNvSpPr>
            <p:nvPr/>
          </p:nvSpPr>
          <p:spPr bwMode="auto">
            <a:xfrm>
              <a:off x="4589" y="1245"/>
              <a:ext cx="0" cy="138"/>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50" name="Group 423"/>
            <p:cNvGrpSpPr>
              <a:grpSpLocks/>
            </p:cNvGrpSpPr>
            <p:nvPr/>
          </p:nvGrpSpPr>
          <p:grpSpPr bwMode="auto">
            <a:xfrm>
              <a:off x="4113" y="1033"/>
              <a:ext cx="955" cy="264"/>
              <a:chOff x="4107" y="1069"/>
              <a:chExt cx="955" cy="264"/>
            </a:xfrm>
          </p:grpSpPr>
          <p:sp>
            <p:nvSpPr>
              <p:cNvPr id="151" name="Rectangle 424"/>
              <p:cNvSpPr>
                <a:spLocks noChangeArrowheads="1"/>
              </p:cNvSpPr>
              <p:nvPr/>
            </p:nvSpPr>
            <p:spPr bwMode="auto">
              <a:xfrm>
                <a:off x="4107" y="1069"/>
                <a:ext cx="955" cy="264"/>
              </a:xfrm>
              <a:prstGeom prst="rect">
                <a:avLst/>
              </a:prstGeom>
              <a:solidFill>
                <a:srgbClr val="FFFFCC"/>
              </a:solidFill>
              <a:ln w="12700">
                <a:solidFill>
                  <a:srgbClr val="000000"/>
                </a:solid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sp>
            <p:nvSpPr>
              <p:cNvPr id="152" name="Rectangle 425"/>
              <p:cNvSpPr>
                <a:spLocks noChangeArrowheads="1"/>
              </p:cNvSpPr>
              <p:nvPr/>
            </p:nvSpPr>
            <p:spPr bwMode="auto">
              <a:xfrm>
                <a:off x="4162" y="1109"/>
                <a:ext cx="856" cy="18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b="1" i="1" dirty="0">
                    <a:solidFill>
                      <a:srgbClr val="000000"/>
                    </a:solidFill>
                    <a:latin typeface="Times New Roman" pitchFamily="18" charset="0"/>
                    <a:cs typeface="Times New Roman" pitchFamily="18" charset="0"/>
                  </a:rPr>
                  <a:t>1983-</a:t>
                </a:r>
                <a:r>
                  <a:rPr lang="en-US" sz="1200" b="1" i="1" dirty="0" smtClean="0">
                    <a:solidFill>
                      <a:srgbClr val="000000"/>
                    </a:solidFill>
                    <a:latin typeface="Times New Roman" pitchFamily="18" charset="0"/>
                    <a:cs typeface="Times New Roman" pitchFamily="18" charset="0"/>
                  </a:rPr>
                  <a:t>2011 </a:t>
                </a:r>
                <a:r>
                  <a:rPr lang="en-US" sz="1200" b="1" i="1" dirty="0">
                    <a:solidFill>
                      <a:srgbClr val="000000"/>
                    </a:solidFill>
                    <a:latin typeface="Times New Roman" pitchFamily="18" charset="0"/>
                    <a:cs typeface="Times New Roman" pitchFamily="18" charset="0"/>
                  </a:rPr>
                  <a:t>average</a:t>
                </a:r>
                <a:br>
                  <a:rPr lang="en-US" sz="1200" b="1" i="1" dirty="0">
                    <a:solidFill>
                      <a:srgbClr val="000000"/>
                    </a:solidFill>
                    <a:latin typeface="Times New Roman" pitchFamily="18" charset="0"/>
                    <a:cs typeface="Times New Roman" pitchFamily="18" charset="0"/>
                  </a:rPr>
                </a:br>
                <a:r>
                  <a:rPr lang="en-US" sz="1200" b="1" i="1" dirty="0">
                    <a:solidFill>
                      <a:srgbClr val="000000"/>
                    </a:solidFill>
                    <a:latin typeface="Times New Roman" pitchFamily="18" charset="0"/>
                    <a:cs typeface="Times New Roman" pitchFamily="18" charset="0"/>
                  </a:rPr>
                  <a:t>inflation rate =</a:t>
                </a:r>
                <a:r>
                  <a:rPr lang="en-US" sz="1200" b="1" i="1" dirty="0" smtClean="0">
                    <a:solidFill>
                      <a:srgbClr val="000000"/>
                    </a:solidFill>
                    <a:latin typeface="Times New Roman" pitchFamily="18" charset="0"/>
                    <a:cs typeface="Times New Roman" pitchFamily="18" charset="0"/>
                  </a:rPr>
                  <a:t> 2.9 </a:t>
                </a:r>
                <a:r>
                  <a:rPr lang="en-US" sz="1200" b="1" i="1" dirty="0">
                    <a:solidFill>
                      <a:srgbClr val="000000"/>
                    </a:solidFill>
                    <a:latin typeface="Times New Roman" pitchFamily="18" charset="0"/>
                    <a:cs typeface="Times New Roman" pitchFamily="18" charset="0"/>
                  </a:rPr>
                  <a:t>%</a:t>
                </a:r>
              </a:p>
            </p:txBody>
          </p:sp>
        </p:grpSp>
      </p:grpSp>
      <p:sp>
        <p:nvSpPr>
          <p:cNvPr id="153" name="AutoShape 563"/>
          <p:cNvSpPr>
            <a:spLocks/>
          </p:cNvSpPr>
          <p:nvPr/>
        </p:nvSpPr>
        <p:spPr bwMode="auto">
          <a:xfrm rot="-5400000">
            <a:off x="4888190" y="3459809"/>
            <a:ext cx="195262" cy="597563"/>
          </a:xfrm>
          <a:prstGeom prst="rightBrace">
            <a:avLst>
              <a:gd name="adj1" fmla="val 49323"/>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54" name="Group 564"/>
          <p:cNvGrpSpPr>
            <a:grpSpLocks/>
          </p:cNvGrpSpPr>
          <p:nvPr/>
        </p:nvGrpSpPr>
        <p:grpSpPr bwMode="auto">
          <a:xfrm>
            <a:off x="4259985" y="1687479"/>
            <a:ext cx="1477963" cy="1965329"/>
            <a:chOff x="1570" y="1393"/>
            <a:chExt cx="931" cy="1238"/>
          </a:xfrm>
        </p:grpSpPr>
        <p:sp>
          <p:nvSpPr>
            <p:cNvPr id="155" name="Line 565"/>
            <p:cNvSpPr>
              <a:spLocks noChangeShapeType="1"/>
            </p:cNvSpPr>
            <p:nvPr/>
          </p:nvSpPr>
          <p:spPr bwMode="auto">
            <a:xfrm flipV="1">
              <a:off x="2027" y="1571"/>
              <a:ext cx="0" cy="106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56" name="Group 566"/>
            <p:cNvGrpSpPr>
              <a:grpSpLocks/>
            </p:cNvGrpSpPr>
            <p:nvPr/>
          </p:nvGrpSpPr>
          <p:grpSpPr bwMode="auto">
            <a:xfrm>
              <a:off x="1570" y="1393"/>
              <a:ext cx="931" cy="237"/>
              <a:chOff x="1462" y="1485"/>
              <a:chExt cx="931" cy="237"/>
            </a:xfrm>
          </p:grpSpPr>
          <p:sp>
            <p:nvSpPr>
              <p:cNvPr id="157" name="Rectangle 567"/>
              <p:cNvSpPr>
                <a:spLocks noChangeArrowheads="1"/>
              </p:cNvSpPr>
              <p:nvPr/>
            </p:nvSpPr>
            <p:spPr bwMode="auto">
              <a:xfrm>
                <a:off x="1462" y="1485"/>
                <a:ext cx="931" cy="237"/>
              </a:xfrm>
              <a:prstGeom prst="rect">
                <a:avLst/>
              </a:prstGeom>
              <a:solidFill>
                <a:srgbClr val="FFFFCC"/>
              </a:solidFill>
              <a:ln w="12700">
                <a:solidFill>
                  <a:srgbClr val="000000"/>
                </a:solid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sp>
            <p:nvSpPr>
              <p:cNvPr id="158" name="Rectangle 568"/>
              <p:cNvSpPr>
                <a:spLocks noChangeArrowheads="1"/>
              </p:cNvSpPr>
              <p:nvPr/>
            </p:nvSpPr>
            <p:spPr bwMode="auto">
              <a:xfrm>
                <a:off x="1509" y="1521"/>
                <a:ext cx="856" cy="18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b="1" i="1" dirty="0">
                    <a:solidFill>
                      <a:srgbClr val="000000"/>
                    </a:solidFill>
                    <a:latin typeface="Times New Roman" pitchFamily="18" charset="0"/>
                    <a:cs typeface="Times New Roman" pitchFamily="18" charset="0"/>
                  </a:rPr>
                  <a:t>1956-1965 average</a:t>
                </a:r>
                <a:br>
                  <a:rPr lang="en-US" sz="1200" b="1" i="1" dirty="0">
                    <a:solidFill>
                      <a:srgbClr val="000000"/>
                    </a:solidFill>
                    <a:latin typeface="Times New Roman" pitchFamily="18" charset="0"/>
                    <a:cs typeface="Times New Roman" pitchFamily="18" charset="0"/>
                  </a:rPr>
                </a:br>
                <a:r>
                  <a:rPr lang="en-US" sz="1200" b="1" i="1" dirty="0">
                    <a:solidFill>
                      <a:srgbClr val="000000"/>
                    </a:solidFill>
                    <a:latin typeface="Times New Roman" pitchFamily="18" charset="0"/>
                    <a:cs typeface="Times New Roman" pitchFamily="18" charset="0"/>
                  </a:rPr>
                  <a:t>inflation rate = 1.6 %</a:t>
                </a:r>
              </a:p>
            </p:txBody>
          </p:sp>
        </p:grpSp>
      </p:grpSp>
      <p:sp>
        <p:nvSpPr>
          <p:cNvPr id="159" name="AutoShape 569"/>
          <p:cNvSpPr>
            <a:spLocks/>
          </p:cNvSpPr>
          <p:nvPr/>
        </p:nvSpPr>
        <p:spPr bwMode="auto">
          <a:xfrm rot="-5400000">
            <a:off x="6163723" y="2450555"/>
            <a:ext cx="176212" cy="590049"/>
          </a:xfrm>
          <a:prstGeom prst="rightBrace">
            <a:avLst>
              <a:gd name="adj1" fmla="val 61264"/>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60" name="Group 570"/>
          <p:cNvGrpSpPr>
            <a:grpSpLocks/>
          </p:cNvGrpSpPr>
          <p:nvPr/>
        </p:nvGrpSpPr>
        <p:grpSpPr bwMode="auto">
          <a:xfrm>
            <a:off x="5516816" y="2208941"/>
            <a:ext cx="1519238" cy="458788"/>
            <a:chOff x="2929" y="557"/>
            <a:chExt cx="957" cy="289"/>
          </a:xfrm>
        </p:grpSpPr>
        <p:sp>
          <p:nvSpPr>
            <p:cNvPr id="161" name="Line 571"/>
            <p:cNvSpPr>
              <a:spLocks noChangeShapeType="1"/>
            </p:cNvSpPr>
            <p:nvPr/>
          </p:nvSpPr>
          <p:spPr bwMode="auto">
            <a:xfrm>
              <a:off x="3388" y="713"/>
              <a:ext cx="0" cy="133"/>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400" b="1" i="1">
                <a:latin typeface="Times New Roman" pitchFamily="18" charset="0"/>
                <a:cs typeface="Times New Roman" pitchFamily="18" charset="0"/>
              </a:endParaRPr>
            </a:p>
          </p:txBody>
        </p:sp>
        <p:grpSp>
          <p:nvGrpSpPr>
            <p:cNvPr id="162" name="Group 572"/>
            <p:cNvGrpSpPr>
              <a:grpSpLocks/>
            </p:cNvGrpSpPr>
            <p:nvPr/>
          </p:nvGrpSpPr>
          <p:grpSpPr bwMode="auto">
            <a:xfrm>
              <a:off x="2929" y="557"/>
              <a:ext cx="957" cy="238"/>
              <a:chOff x="2929" y="569"/>
              <a:chExt cx="957" cy="238"/>
            </a:xfrm>
          </p:grpSpPr>
          <p:sp>
            <p:nvSpPr>
              <p:cNvPr id="163" name="Rectangle 573"/>
              <p:cNvSpPr>
                <a:spLocks noChangeArrowheads="1"/>
              </p:cNvSpPr>
              <p:nvPr/>
            </p:nvSpPr>
            <p:spPr bwMode="auto">
              <a:xfrm>
                <a:off x="2929" y="569"/>
                <a:ext cx="957" cy="238"/>
              </a:xfrm>
              <a:prstGeom prst="rect">
                <a:avLst/>
              </a:prstGeom>
              <a:solidFill>
                <a:srgbClr val="FFFFCC"/>
              </a:solidFill>
              <a:ln w="12700">
                <a:solidFill>
                  <a:srgbClr val="000000"/>
                </a:solid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pPr>
                  <a:defRPr/>
                </a:pPr>
                <a:endParaRPr lang="en-US" sz="1400" b="1" i="1">
                  <a:latin typeface="Times New Roman" pitchFamily="18" charset="0"/>
                  <a:cs typeface="Times New Roman" pitchFamily="18" charset="0"/>
                </a:endParaRPr>
              </a:p>
            </p:txBody>
          </p:sp>
          <p:sp>
            <p:nvSpPr>
              <p:cNvPr id="164" name="Rectangle 574"/>
              <p:cNvSpPr>
                <a:spLocks noChangeArrowheads="1"/>
              </p:cNvSpPr>
              <p:nvPr/>
            </p:nvSpPr>
            <p:spPr bwMode="auto">
              <a:xfrm>
                <a:off x="2995" y="605"/>
                <a:ext cx="856" cy="18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200" b="1" i="1" dirty="0">
                    <a:solidFill>
                      <a:srgbClr val="000000"/>
                    </a:solidFill>
                    <a:latin typeface="Times New Roman" pitchFamily="18" charset="0"/>
                    <a:cs typeface="Times New Roman" pitchFamily="18" charset="0"/>
                  </a:rPr>
                  <a:t>1973-1981 average</a:t>
                </a:r>
                <a:br>
                  <a:rPr lang="en-US" sz="1200" b="1" i="1" dirty="0">
                    <a:solidFill>
                      <a:srgbClr val="000000"/>
                    </a:solidFill>
                    <a:latin typeface="Times New Roman" pitchFamily="18" charset="0"/>
                    <a:cs typeface="Times New Roman" pitchFamily="18" charset="0"/>
                  </a:rPr>
                </a:br>
                <a:r>
                  <a:rPr lang="en-US" sz="1200" b="1" i="1" dirty="0">
                    <a:solidFill>
                      <a:srgbClr val="000000"/>
                    </a:solidFill>
                    <a:latin typeface="Times New Roman" pitchFamily="18" charset="0"/>
                    <a:cs typeface="Times New Roman" pitchFamily="18" charset="0"/>
                  </a:rPr>
                  <a:t>inflation rate = 9.2 %</a:t>
                </a:r>
              </a:p>
            </p:txBody>
          </p:sp>
        </p:grpSp>
      </p:grpSp>
    </p:spTree>
    <p:extLst>
      <p:ext uri="{BB962C8B-B14F-4D97-AF65-F5344CB8AC3E}">
        <p14:creationId xmlns:p14="http://schemas.microsoft.com/office/powerpoint/2010/main" val="136143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p:cTn id="11" dur="500" fill="hold"/>
                                        <p:tgtEl>
                                          <p:spTgt spid="154"/>
                                        </p:tgtEl>
                                        <p:attrNameLst>
                                          <p:attrName>ppt_x</p:attrName>
                                        </p:attrNameLst>
                                      </p:cBhvr>
                                      <p:tavLst>
                                        <p:tav tm="0">
                                          <p:val>
                                            <p:strVal val="#ppt_x"/>
                                          </p:val>
                                        </p:tav>
                                        <p:tav tm="100000">
                                          <p:val>
                                            <p:strVal val="#ppt_x"/>
                                          </p:val>
                                        </p:tav>
                                      </p:tavLst>
                                    </p:anim>
                                    <p:anim calcmode="lin" valueType="num">
                                      <p:cBhvr>
                                        <p:cTn id="12" dur="500" fill="hold"/>
                                        <p:tgtEl>
                                          <p:spTgt spid="154"/>
                                        </p:tgtEl>
                                        <p:attrNameLst>
                                          <p:attrName>ppt_y</p:attrName>
                                        </p:attrNameLst>
                                      </p:cBhvr>
                                      <p:tavLst>
                                        <p:tav tm="0">
                                          <p:val>
                                            <p:strVal val="#ppt_y+#ppt_h/2"/>
                                          </p:val>
                                        </p:tav>
                                        <p:tav tm="100000">
                                          <p:val>
                                            <p:strVal val="#ppt_y"/>
                                          </p:val>
                                        </p:tav>
                                      </p:tavLst>
                                    </p:anim>
                                    <p:anim calcmode="lin" valueType="num">
                                      <p:cBhvr>
                                        <p:cTn id="13" dur="500" fill="hold"/>
                                        <p:tgtEl>
                                          <p:spTgt spid="154"/>
                                        </p:tgtEl>
                                        <p:attrNameLst>
                                          <p:attrName>ppt_w</p:attrName>
                                        </p:attrNameLst>
                                      </p:cBhvr>
                                      <p:tavLst>
                                        <p:tav tm="0">
                                          <p:val>
                                            <p:strVal val="#ppt_w"/>
                                          </p:val>
                                        </p:tav>
                                        <p:tav tm="100000">
                                          <p:val>
                                            <p:strVal val="#ppt_w"/>
                                          </p:val>
                                        </p:tav>
                                      </p:tavLst>
                                    </p:anim>
                                    <p:anim calcmode="lin" valueType="num">
                                      <p:cBhvr>
                                        <p:cTn id="14" dur="500" fill="hold"/>
                                        <p:tgtEl>
                                          <p:spTgt spid="154"/>
                                        </p:tgtEl>
                                        <p:attrNameLst>
                                          <p:attrName>ppt_h</p:attrName>
                                        </p:attrNameLst>
                                      </p:cBhvr>
                                      <p:tavLst>
                                        <p:tav tm="0">
                                          <p:val>
                                            <p:fltVal val="0"/>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153"/>
                                        </p:tgtEl>
                                        <p:attrNameLst>
                                          <p:attrName>style.visibility</p:attrName>
                                        </p:attrNameLst>
                                      </p:cBhvr>
                                      <p:to>
                                        <p:strVal val="visible"/>
                                      </p:to>
                                    </p:set>
                                    <p:anim calcmode="lin" valueType="num">
                                      <p:cBhvr>
                                        <p:cTn id="17" dur="500" fill="hold"/>
                                        <p:tgtEl>
                                          <p:spTgt spid="153"/>
                                        </p:tgtEl>
                                        <p:attrNameLst>
                                          <p:attrName>ppt_w</p:attrName>
                                        </p:attrNameLst>
                                      </p:cBhvr>
                                      <p:tavLst>
                                        <p:tav tm="0">
                                          <p:val>
                                            <p:fltVal val="0"/>
                                          </p:val>
                                        </p:tav>
                                        <p:tav tm="100000">
                                          <p:val>
                                            <p:strVal val="#ppt_w"/>
                                          </p:val>
                                        </p:tav>
                                      </p:tavLst>
                                    </p:anim>
                                    <p:anim calcmode="lin" valueType="num">
                                      <p:cBhvr>
                                        <p:cTn id="18" dur="500" fill="hold"/>
                                        <p:tgtEl>
                                          <p:spTgt spid="153"/>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4" presetClass="entr" presetSubtype="10" fill="hold" nodeType="afterEffect">
                                  <p:stCondLst>
                                    <p:cond delay="0"/>
                                  </p:stCondLst>
                                  <p:childTnLst>
                                    <p:set>
                                      <p:cBhvr>
                                        <p:cTn id="21"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22" dur="500"/>
                                        <p:tgtEl>
                                          <p:spTgt spid="61">
                                            <p:txEl>
                                              <p:pRg st="1" end="1"/>
                                            </p:txEl>
                                          </p:spTgt>
                                        </p:tgtEl>
                                      </p:cBhvr>
                                    </p:animEffect>
                                  </p:childTnLst>
                                </p:cTn>
                              </p:par>
                            </p:childTnLst>
                          </p:cTn>
                        </p:par>
                        <p:par>
                          <p:cTn id="23" fill="hold">
                            <p:stCondLst>
                              <p:cond delay="1500"/>
                            </p:stCondLst>
                            <p:childTnLst>
                              <p:par>
                                <p:cTn id="24" presetID="17" presetClass="entr" presetSubtype="4" fill="hold" nodeType="afterEffect">
                                  <p:stCondLst>
                                    <p:cond delay="0"/>
                                  </p:stCondLst>
                                  <p:childTnLst>
                                    <p:set>
                                      <p:cBhvr>
                                        <p:cTn id="25" dur="1" fill="hold">
                                          <p:stCondLst>
                                            <p:cond delay="0"/>
                                          </p:stCondLst>
                                        </p:cTn>
                                        <p:tgtEl>
                                          <p:spTgt spid="160"/>
                                        </p:tgtEl>
                                        <p:attrNameLst>
                                          <p:attrName>style.visibility</p:attrName>
                                        </p:attrNameLst>
                                      </p:cBhvr>
                                      <p:to>
                                        <p:strVal val="visible"/>
                                      </p:to>
                                    </p:set>
                                    <p:anim calcmode="lin" valueType="num">
                                      <p:cBhvr>
                                        <p:cTn id="26" dur="500" fill="hold"/>
                                        <p:tgtEl>
                                          <p:spTgt spid="160"/>
                                        </p:tgtEl>
                                        <p:attrNameLst>
                                          <p:attrName>ppt_x</p:attrName>
                                        </p:attrNameLst>
                                      </p:cBhvr>
                                      <p:tavLst>
                                        <p:tav tm="0">
                                          <p:val>
                                            <p:strVal val="#ppt_x"/>
                                          </p:val>
                                        </p:tav>
                                        <p:tav tm="100000">
                                          <p:val>
                                            <p:strVal val="#ppt_x"/>
                                          </p:val>
                                        </p:tav>
                                      </p:tavLst>
                                    </p:anim>
                                    <p:anim calcmode="lin" valueType="num">
                                      <p:cBhvr>
                                        <p:cTn id="27" dur="500" fill="hold"/>
                                        <p:tgtEl>
                                          <p:spTgt spid="160"/>
                                        </p:tgtEl>
                                        <p:attrNameLst>
                                          <p:attrName>ppt_y</p:attrName>
                                        </p:attrNameLst>
                                      </p:cBhvr>
                                      <p:tavLst>
                                        <p:tav tm="0">
                                          <p:val>
                                            <p:strVal val="#ppt_y+#ppt_h/2"/>
                                          </p:val>
                                        </p:tav>
                                        <p:tav tm="100000">
                                          <p:val>
                                            <p:strVal val="#ppt_y"/>
                                          </p:val>
                                        </p:tav>
                                      </p:tavLst>
                                    </p:anim>
                                    <p:anim calcmode="lin" valueType="num">
                                      <p:cBhvr>
                                        <p:cTn id="28" dur="500" fill="hold"/>
                                        <p:tgtEl>
                                          <p:spTgt spid="160"/>
                                        </p:tgtEl>
                                        <p:attrNameLst>
                                          <p:attrName>ppt_w</p:attrName>
                                        </p:attrNameLst>
                                      </p:cBhvr>
                                      <p:tavLst>
                                        <p:tav tm="0">
                                          <p:val>
                                            <p:strVal val="#ppt_w"/>
                                          </p:val>
                                        </p:tav>
                                        <p:tav tm="100000">
                                          <p:val>
                                            <p:strVal val="#ppt_w"/>
                                          </p:val>
                                        </p:tav>
                                      </p:tavLst>
                                    </p:anim>
                                    <p:anim calcmode="lin" valueType="num">
                                      <p:cBhvr>
                                        <p:cTn id="29" dur="500" fill="hold"/>
                                        <p:tgtEl>
                                          <p:spTgt spid="160"/>
                                        </p:tgtEl>
                                        <p:attrNameLst>
                                          <p:attrName>ppt_h</p:attrName>
                                        </p:attrNameLst>
                                      </p:cBhvr>
                                      <p:tavLst>
                                        <p:tav tm="0">
                                          <p:val>
                                            <p:fltVal val="0"/>
                                          </p:val>
                                        </p:tav>
                                        <p:tav tm="100000">
                                          <p:val>
                                            <p:strVal val="#ppt_h"/>
                                          </p:val>
                                        </p:tav>
                                      </p:tavLst>
                                    </p:anim>
                                  </p:childTnLst>
                                </p:cTn>
                              </p:par>
                              <p:par>
                                <p:cTn id="30" presetID="17" presetClass="entr" presetSubtype="10" fill="hold" grpId="0" nodeType="withEffect">
                                  <p:stCondLst>
                                    <p:cond delay="0"/>
                                  </p:stCondLst>
                                  <p:childTnLst>
                                    <p:set>
                                      <p:cBhvr>
                                        <p:cTn id="31" dur="1" fill="hold">
                                          <p:stCondLst>
                                            <p:cond delay="0"/>
                                          </p:stCondLst>
                                        </p:cTn>
                                        <p:tgtEl>
                                          <p:spTgt spid="159"/>
                                        </p:tgtEl>
                                        <p:attrNameLst>
                                          <p:attrName>style.visibility</p:attrName>
                                        </p:attrNameLst>
                                      </p:cBhvr>
                                      <p:to>
                                        <p:strVal val="visible"/>
                                      </p:to>
                                    </p:set>
                                    <p:anim calcmode="lin" valueType="num">
                                      <p:cBhvr>
                                        <p:cTn id="32" dur="500" fill="hold"/>
                                        <p:tgtEl>
                                          <p:spTgt spid="159"/>
                                        </p:tgtEl>
                                        <p:attrNameLst>
                                          <p:attrName>ppt_w</p:attrName>
                                        </p:attrNameLst>
                                      </p:cBhvr>
                                      <p:tavLst>
                                        <p:tav tm="0">
                                          <p:val>
                                            <p:fltVal val="0"/>
                                          </p:val>
                                        </p:tav>
                                        <p:tav tm="100000">
                                          <p:val>
                                            <p:strVal val="#ppt_w"/>
                                          </p:val>
                                        </p:tav>
                                      </p:tavLst>
                                    </p:anim>
                                    <p:anim calcmode="lin" valueType="num">
                                      <p:cBhvr>
                                        <p:cTn id="33" dur="500" fill="hold"/>
                                        <p:tgtEl>
                                          <p:spTgt spid="159"/>
                                        </p:tgtEl>
                                        <p:attrNameLst>
                                          <p:attrName>ppt_h</p:attrName>
                                        </p:attrNameLst>
                                      </p:cBhvr>
                                      <p:tavLst>
                                        <p:tav tm="0">
                                          <p:val>
                                            <p:strVal val="#ppt_h"/>
                                          </p:val>
                                        </p:tav>
                                        <p:tav tm="100000">
                                          <p:val>
                                            <p:strVal val="#ppt_h"/>
                                          </p:val>
                                        </p:tav>
                                      </p:tavLst>
                                    </p:anim>
                                  </p:childTnLst>
                                </p:cTn>
                              </p:par>
                            </p:childTnLst>
                          </p:cTn>
                        </p:par>
                        <p:par>
                          <p:cTn id="34" fill="hold">
                            <p:stCondLst>
                              <p:cond delay="2000"/>
                            </p:stCondLst>
                            <p:childTnLst>
                              <p:par>
                                <p:cTn id="35" presetID="14" presetClass="entr" presetSubtype="10" fill="hold" nodeType="afterEffect">
                                  <p:stCondLst>
                                    <p:cond delay="0"/>
                                  </p:stCondLst>
                                  <p:childTnLst>
                                    <p:set>
                                      <p:cBhvr>
                                        <p:cTn id="36"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37" dur="500"/>
                                        <p:tgtEl>
                                          <p:spTgt spid="61">
                                            <p:txEl>
                                              <p:pRg st="2" end="2"/>
                                            </p:txEl>
                                          </p:spTgt>
                                        </p:tgtEl>
                                      </p:cBhvr>
                                    </p:animEffect>
                                  </p:childTnLst>
                                </p:cTn>
                              </p:par>
                            </p:childTnLst>
                          </p:cTn>
                        </p:par>
                        <p:par>
                          <p:cTn id="38" fill="hold">
                            <p:stCondLst>
                              <p:cond delay="2500"/>
                            </p:stCondLst>
                            <p:childTnLst>
                              <p:par>
                                <p:cTn id="39" presetID="17" presetClass="entr" presetSubtype="4" fill="hold" nodeType="afterEffect">
                                  <p:stCondLst>
                                    <p:cond delay="0"/>
                                  </p:stCondLst>
                                  <p:childTnLst>
                                    <p:set>
                                      <p:cBhvr>
                                        <p:cTn id="40" dur="1" fill="hold">
                                          <p:stCondLst>
                                            <p:cond delay="0"/>
                                          </p:stCondLst>
                                        </p:cTn>
                                        <p:tgtEl>
                                          <p:spTgt spid="148"/>
                                        </p:tgtEl>
                                        <p:attrNameLst>
                                          <p:attrName>style.visibility</p:attrName>
                                        </p:attrNameLst>
                                      </p:cBhvr>
                                      <p:to>
                                        <p:strVal val="visible"/>
                                      </p:to>
                                    </p:set>
                                    <p:anim calcmode="lin" valueType="num">
                                      <p:cBhvr>
                                        <p:cTn id="41" dur="500" fill="hold"/>
                                        <p:tgtEl>
                                          <p:spTgt spid="148"/>
                                        </p:tgtEl>
                                        <p:attrNameLst>
                                          <p:attrName>ppt_x</p:attrName>
                                        </p:attrNameLst>
                                      </p:cBhvr>
                                      <p:tavLst>
                                        <p:tav tm="0">
                                          <p:val>
                                            <p:strVal val="#ppt_x"/>
                                          </p:val>
                                        </p:tav>
                                        <p:tav tm="100000">
                                          <p:val>
                                            <p:strVal val="#ppt_x"/>
                                          </p:val>
                                        </p:tav>
                                      </p:tavLst>
                                    </p:anim>
                                    <p:anim calcmode="lin" valueType="num">
                                      <p:cBhvr>
                                        <p:cTn id="42" dur="500" fill="hold"/>
                                        <p:tgtEl>
                                          <p:spTgt spid="148"/>
                                        </p:tgtEl>
                                        <p:attrNameLst>
                                          <p:attrName>ppt_y</p:attrName>
                                        </p:attrNameLst>
                                      </p:cBhvr>
                                      <p:tavLst>
                                        <p:tav tm="0">
                                          <p:val>
                                            <p:strVal val="#ppt_y+#ppt_h/2"/>
                                          </p:val>
                                        </p:tav>
                                        <p:tav tm="100000">
                                          <p:val>
                                            <p:strVal val="#ppt_y"/>
                                          </p:val>
                                        </p:tav>
                                      </p:tavLst>
                                    </p:anim>
                                    <p:anim calcmode="lin" valueType="num">
                                      <p:cBhvr>
                                        <p:cTn id="43" dur="500" fill="hold"/>
                                        <p:tgtEl>
                                          <p:spTgt spid="148"/>
                                        </p:tgtEl>
                                        <p:attrNameLst>
                                          <p:attrName>ppt_w</p:attrName>
                                        </p:attrNameLst>
                                      </p:cBhvr>
                                      <p:tavLst>
                                        <p:tav tm="0">
                                          <p:val>
                                            <p:strVal val="#ppt_w"/>
                                          </p:val>
                                        </p:tav>
                                        <p:tav tm="100000">
                                          <p:val>
                                            <p:strVal val="#ppt_w"/>
                                          </p:val>
                                        </p:tav>
                                      </p:tavLst>
                                    </p:anim>
                                    <p:anim calcmode="lin" valueType="num">
                                      <p:cBhvr>
                                        <p:cTn id="44" dur="500" fill="hold"/>
                                        <p:tgtEl>
                                          <p:spTgt spid="148"/>
                                        </p:tgtEl>
                                        <p:attrNameLst>
                                          <p:attrName>ppt_h</p:attrName>
                                        </p:attrNameLst>
                                      </p:cBhvr>
                                      <p:tavLst>
                                        <p:tav tm="0">
                                          <p:val>
                                            <p:fltVal val="0"/>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anim calcmode="lin" valueType="num">
                                      <p:cBhvr>
                                        <p:cTn id="47" dur="500" fill="hold"/>
                                        <p:tgtEl>
                                          <p:spTgt spid="147"/>
                                        </p:tgtEl>
                                        <p:attrNameLst>
                                          <p:attrName>ppt_w</p:attrName>
                                        </p:attrNameLst>
                                      </p:cBhvr>
                                      <p:tavLst>
                                        <p:tav tm="0">
                                          <p:val>
                                            <p:fltVal val="0"/>
                                          </p:val>
                                        </p:tav>
                                        <p:tav tm="100000">
                                          <p:val>
                                            <p:strVal val="#ppt_w"/>
                                          </p:val>
                                        </p:tav>
                                      </p:tavLst>
                                    </p:anim>
                                    <p:anim calcmode="lin" valueType="num">
                                      <p:cBhvr>
                                        <p:cTn id="48" dur="500" fill="hold"/>
                                        <p:tgtEl>
                                          <p:spTgt spid="1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P spid="153" grpId="0" animBg="1"/>
      <p:bldP spid="15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73079"/>
            <a:ext cx="8932985" cy="427350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7235"/>
            <a:ext cx="8904855" cy="1247613"/>
          </a:xfrm>
        </p:spPr>
        <p:txBody>
          <a:bodyPr/>
          <a:lstStyle/>
          <a:p>
            <a:r>
              <a:rPr lang="en-US" dirty="0"/>
              <a:t>Unanticipated and </a:t>
            </a:r>
            <a:br>
              <a:rPr lang="en-US" dirty="0"/>
            </a:br>
            <a:r>
              <a:rPr lang="en-US" dirty="0"/>
              <a:t>Anticipated Inflation</a:t>
            </a:r>
          </a:p>
        </p:txBody>
      </p:sp>
      <p:sp>
        <p:nvSpPr>
          <p:cNvPr id="3" name="Content Placeholder 2"/>
          <p:cNvSpPr>
            <a:spLocks noGrp="1"/>
          </p:cNvSpPr>
          <p:nvPr>
            <p:ph idx="1"/>
          </p:nvPr>
        </p:nvSpPr>
        <p:spPr>
          <a:xfrm>
            <a:off x="140675" y="1634954"/>
            <a:ext cx="8883750" cy="4052913"/>
          </a:xfrm>
        </p:spPr>
        <p:txBody>
          <a:bodyPr/>
          <a:lstStyle/>
          <a:p>
            <a:r>
              <a:rPr lang="en-US" sz="2600" dirty="0">
                <a:solidFill>
                  <a:srgbClr val="32302A"/>
                </a:solidFill>
              </a:rPr>
              <a:t>There are two different kinds of inflation: </a:t>
            </a:r>
          </a:p>
          <a:p>
            <a:pPr lvl="1"/>
            <a:r>
              <a:rPr lang="en-US" b="1" i="1" dirty="0">
                <a:solidFill>
                  <a:srgbClr val="32302A"/>
                </a:solidFill>
              </a:rPr>
              <a:t>Unanticipated inflation</a:t>
            </a:r>
            <a:r>
              <a:rPr lang="en-US" dirty="0">
                <a:solidFill>
                  <a:srgbClr val="32302A"/>
                </a:solidFill>
              </a:rPr>
              <a:t>: </a:t>
            </a:r>
            <a:br>
              <a:rPr lang="en-US" dirty="0">
                <a:solidFill>
                  <a:srgbClr val="32302A"/>
                </a:solidFill>
              </a:rPr>
            </a:br>
            <a:r>
              <a:rPr lang="en-US" dirty="0">
                <a:solidFill>
                  <a:srgbClr val="32302A"/>
                </a:solidFill>
              </a:rPr>
              <a:t>An increase in the price level that comes as </a:t>
            </a:r>
            <a:r>
              <a:rPr lang="en-US" dirty="0" smtClean="0">
                <a:solidFill>
                  <a:srgbClr val="32302A"/>
                </a:solidFill>
              </a:rPr>
              <a:t>a </a:t>
            </a:r>
            <a:r>
              <a:rPr lang="en-US" dirty="0">
                <a:solidFill>
                  <a:srgbClr val="32302A"/>
                </a:solidFill>
              </a:rPr>
              <a:t>surprise, </a:t>
            </a:r>
            <a:r>
              <a:rPr lang="en-US" dirty="0" smtClean="0">
                <a:solidFill>
                  <a:srgbClr val="32302A"/>
                </a:solidFill>
              </a:rPr>
              <a:t/>
            </a:r>
            <a:br>
              <a:rPr lang="en-US" dirty="0" smtClean="0">
                <a:solidFill>
                  <a:srgbClr val="32302A"/>
                </a:solidFill>
              </a:rPr>
            </a:br>
            <a:r>
              <a:rPr lang="en-US" dirty="0" smtClean="0">
                <a:solidFill>
                  <a:srgbClr val="32302A"/>
                </a:solidFill>
              </a:rPr>
              <a:t>at </a:t>
            </a:r>
            <a:r>
              <a:rPr lang="en-US" dirty="0">
                <a:solidFill>
                  <a:srgbClr val="32302A"/>
                </a:solidFill>
              </a:rPr>
              <a:t>least for most individuals. </a:t>
            </a:r>
          </a:p>
          <a:p>
            <a:pPr lvl="1"/>
            <a:r>
              <a:rPr lang="en-US" b="1" i="1" dirty="0">
                <a:solidFill>
                  <a:srgbClr val="32302A"/>
                </a:solidFill>
              </a:rPr>
              <a:t>Anticipated inflation</a:t>
            </a:r>
            <a:r>
              <a:rPr lang="en-US" dirty="0">
                <a:solidFill>
                  <a:srgbClr val="32302A"/>
                </a:solidFill>
              </a:rPr>
              <a:t>: </a:t>
            </a:r>
            <a:br>
              <a:rPr lang="en-US" dirty="0">
                <a:solidFill>
                  <a:srgbClr val="32302A"/>
                </a:solidFill>
              </a:rPr>
            </a:br>
            <a:r>
              <a:rPr lang="en-US" dirty="0">
                <a:solidFill>
                  <a:srgbClr val="32302A"/>
                </a:solidFill>
              </a:rPr>
              <a:t>A widely expected change in the price level.</a:t>
            </a:r>
          </a:p>
        </p:txBody>
      </p:sp>
    </p:spTree>
    <p:extLst>
      <p:ext uri="{BB962C8B-B14F-4D97-AF65-F5344CB8AC3E}">
        <p14:creationId xmlns:p14="http://schemas.microsoft.com/office/powerpoint/2010/main" val="105764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702"/>
            <a:ext cx="8904855" cy="875655"/>
          </a:xfrm>
        </p:spPr>
        <p:txBody>
          <a:bodyPr/>
          <a:lstStyle/>
          <a:p>
            <a:r>
              <a:rPr lang="en-US" dirty="0"/>
              <a:t>Effects of Inflation</a:t>
            </a:r>
          </a:p>
        </p:txBody>
      </p:sp>
      <p:sp>
        <p:nvSpPr>
          <p:cNvPr id="3" name="Content Placeholder 2"/>
          <p:cNvSpPr>
            <a:spLocks noGrp="1"/>
          </p:cNvSpPr>
          <p:nvPr>
            <p:ph idx="1"/>
          </p:nvPr>
        </p:nvSpPr>
        <p:spPr>
          <a:xfrm>
            <a:off x="140675" y="1603958"/>
            <a:ext cx="8801847" cy="3746687"/>
          </a:xfrm>
        </p:spPr>
        <p:txBody>
          <a:bodyPr/>
          <a:lstStyle/>
          <a:p>
            <a:r>
              <a:rPr lang="en-US" sz="2400" dirty="0">
                <a:solidFill>
                  <a:srgbClr val="32302A"/>
                </a:solidFill>
              </a:rPr>
              <a:t>High </a:t>
            </a:r>
            <a:r>
              <a:rPr lang="en-US" sz="2400" dirty="0" smtClean="0">
                <a:solidFill>
                  <a:srgbClr val="32302A"/>
                </a:solidFill>
              </a:rPr>
              <a:t>&amp; </a:t>
            </a:r>
            <a:r>
              <a:rPr lang="en-US" sz="2400" dirty="0">
                <a:solidFill>
                  <a:srgbClr val="32302A"/>
                </a:solidFill>
              </a:rPr>
              <a:t>variable rates of inflation are harmful for </a:t>
            </a:r>
            <a:r>
              <a:rPr lang="en-US" sz="2400" dirty="0" smtClean="0">
                <a:solidFill>
                  <a:srgbClr val="32302A"/>
                </a:solidFill>
              </a:rPr>
              <a:t>several reasons</a:t>
            </a:r>
            <a:r>
              <a:rPr lang="en-US" sz="2400" dirty="0">
                <a:solidFill>
                  <a:srgbClr val="32302A"/>
                </a:solidFill>
              </a:rPr>
              <a:t>:</a:t>
            </a:r>
          </a:p>
          <a:p>
            <a:pPr lvl="1"/>
            <a:r>
              <a:rPr lang="en-US" sz="2400" dirty="0">
                <a:solidFill>
                  <a:srgbClr val="32302A"/>
                </a:solidFill>
              </a:rPr>
              <a:t>Because unanticipated inflation alters the outcomes of long-term projects like the purchase of a machine or operation of a business, it will both increase the risks and retard the level of such productive activities. </a:t>
            </a:r>
          </a:p>
          <a:p>
            <a:pPr lvl="1"/>
            <a:r>
              <a:rPr lang="en-US" sz="2400" dirty="0">
                <a:solidFill>
                  <a:srgbClr val="32302A"/>
                </a:solidFill>
              </a:rPr>
              <a:t>Inflation distorts the information delivered </a:t>
            </a:r>
            <a:r>
              <a:rPr lang="en-US" sz="2400" dirty="0" smtClean="0">
                <a:solidFill>
                  <a:srgbClr val="32302A"/>
                </a:solidFill>
              </a:rPr>
              <a:t>by </a:t>
            </a:r>
            <a:r>
              <a:rPr lang="en-US" sz="2400" dirty="0">
                <a:solidFill>
                  <a:srgbClr val="32302A"/>
                </a:solidFill>
              </a:rPr>
              <a:t>prices. </a:t>
            </a:r>
          </a:p>
          <a:p>
            <a:pPr lvl="1"/>
            <a:r>
              <a:rPr lang="en-US" sz="2400" dirty="0">
                <a:solidFill>
                  <a:srgbClr val="32302A"/>
                </a:solidFill>
              </a:rPr>
              <a:t>People will respond to high and variable rates of inflation by spending less time producing and more time trying to protect their wealth and income from the uncertainty created by inflation.</a:t>
            </a:r>
          </a:p>
        </p:txBody>
      </p:sp>
    </p:spTree>
    <p:extLst>
      <p:ext uri="{BB962C8B-B14F-4D97-AF65-F5344CB8AC3E}">
        <p14:creationId xmlns:p14="http://schemas.microsoft.com/office/powerpoint/2010/main" val="234601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3958"/>
            <a:ext cx="8801847" cy="3746687"/>
          </a:xfrm>
        </p:spPr>
        <p:txBody>
          <a:bodyPr/>
          <a:lstStyle/>
          <a:p>
            <a:r>
              <a:rPr lang="en-US" sz="2600" dirty="0">
                <a:solidFill>
                  <a:srgbClr val="32302A"/>
                </a:solidFill>
              </a:rPr>
              <a:t>Nearly all economists believe that rapid expansion in the money supply is the primary cause of inflation. </a:t>
            </a:r>
          </a:p>
        </p:txBody>
      </p:sp>
      <p:sp>
        <p:nvSpPr>
          <p:cNvPr id="2" name="Title 1"/>
          <p:cNvSpPr>
            <a:spLocks noGrp="1"/>
          </p:cNvSpPr>
          <p:nvPr>
            <p:ph type="title"/>
          </p:nvPr>
        </p:nvSpPr>
        <p:spPr>
          <a:xfrm>
            <a:off x="119569" y="464949"/>
            <a:ext cx="8904855" cy="689669"/>
          </a:xfrm>
        </p:spPr>
        <p:txBody>
          <a:bodyPr/>
          <a:lstStyle/>
          <a:p>
            <a:r>
              <a:rPr lang="en-US" dirty="0"/>
              <a:t>What Causes Inflation?</a:t>
            </a:r>
          </a:p>
        </p:txBody>
      </p:sp>
    </p:spTree>
    <p:extLst>
      <p:ext uri="{BB962C8B-B14F-4D97-AF65-F5344CB8AC3E}">
        <p14:creationId xmlns:p14="http://schemas.microsoft.com/office/powerpoint/2010/main" val="376683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500" dirty="0" smtClean="0">
                <a:solidFill>
                  <a:srgbClr val="32302A"/>
                </a:solidFill>
              </a:rPr>
              <a:t>Suppose </a:t>
            </a:r>
            <a:r>
              <a:rPr lang="en-US" sz="2500" dirty="0">
                <a:solidFill>
                  <a:srgbClr val="32302A"/>
                </a:solidFill>
              </a:rPr>
              <a:t>that the CPI was 150 at the end of last year and 157.5 at the end of this year. What was the inflation rate during the year</a:t>
            </a:r>
            <a:r>
              <a:rPr lang="en-US" sz="2500" dirty="0" smtClean="0">
                <a:solidFill>
                  <a:srgbClr val="32302A"/>
                </a:solidFill>
              </a:rPr>
              <a:t>?</a:t>
            </a:r>
          </a:p>
          <a:p>
            <a:pPr marL="341313" indent="-341313">
              <a:buAutoNum type="arabicPeriod"/>
            </a:pPr>
            <a:r>
              <a:rPr lang="en-US" sz="2500" dirty="0" smtClean="0">
                <a:solidFill>
                  <a:srgbClr val="32302A"/>
                </a:solidFill>
              </a:rPr>
              <a:t>If </a:t>
            </a:r>
            <a:r>
              <a:rPr lang="en-US" sz="2500" dirty="0">
                <a:solidFill>
                  <a:srgbClr val="32302A"/>
                </a:solidFill>
              </a:rPr>
              <a:t>decision makers anticipate an inflation rate of 3% at the start of a year and prices </a:t>
            </a:r>
            <a:r>
              <a:rPr lang="en-US" sz="2500" dirty="0" smtClean="0">
                <a:solidFill>
                  <a:srgbClr val="32302A"/>
                </a:solidFill>
              </a:rPr>
              <a:t>rise </a:t>
            </a:r>
            <a:r>
              <a:rPr lang="en-US" sz="2500" dirty="0">
                <a:solidFill>
                  <a:srgbClr val="32302A"/>
                </a:solidFill>
              </a:rPr>
              <a:t>by 7</a:t>
            </a:r>
            <a:r>
              <a:rPr lang="en-US" sz="2500" dirty="0" smtClean="0">
                <a:solidFill>
                  <a:srgbClr val="32302A"/>
                </a:solidFill>
              </a:rPr>
              <a:t>% </a:t>
            </a:r>
            <a:r>
              <a:rPr lang="en-US" sz="2500" dirty="0">
                <a:solidFill>
                  <a:srgbClr val="32302A"/>
                </a:solidFill>
              </a:rPr>
              <a:t>during the </a:t>
            </a:r>
            <a:r>
              <a:rPr lang="en-US" sz="2500" dirty="0" smtClean="0">
                <a:solidFill>
                  <a:srgbClr val="32302A"/>
                </a:solidFill>
              </a:rPr>
              <a:t>year, </a:t>
            </a:r>
            <a:r>
              <a:rPr lang="en-US" sz="2500" dirty="0">
                <a:solidFill>
                  <a:srgbClr val="32302A"/>
                </a:solidFill>
              </a:rPr>
              <a:t>this is an example of </a:t>
            </a:r>
          </a:p>
          <a:p>
            <a:pPr marL="457200" indent="0">
              <a:buNone/>
            </a:pPr>
            <a:r>
              <a:rPr lang="en-US" sz="2500" dirty="0">
                <a:solidFill>
                  <a:srgbClr val="32302A"/>
                </a:solidFill>
              </a:rPr>
              <a:t>a. anticipated inflation. </a:t>
            </a:r>
          </a:p>
          <a:p>
            <a:pPr marL="457200" indent="0">
              <a:buNone/>
            </a:pPr>
            <a:r>
              <a:rPr lang="en-US" sz="2500" dirty="0">
                <a:solidFill>
                  <a:srgbClr val="32302A"/>
                </a:solidFill>
              </a:rPr>
              <a:t>b. an inflation rate higher than the anticipated. </a:t>
            </a:r>
          </a:p>
          <a:p>
            <a:pPr marL="457200" indent="0">
              <a:buNone/>
            </a:pPr>
            <a:r>
              <a:rPr lang="en-US" sz="2500" dirty="0">
                <a:solidFill>
                  <a:srgbClr val="32302A"/>
                </a:solidFill>
              </a:rPr>
              <a:t>c. an inflation rate lower than the </a:t>
            </a:r>
            <a:r>
              <a:rPr lang="en-US" sz="2500" dirty="0" smtClean="0">
                <a:solidFill>
                  <a:srgbClr val="32302A"/>
                </a:solidFill>
              </a:rPr>
              <a:t>anticipated.</a:t>
            </a:r>
          </a:p>
          <a:p>
            <a:pPr marL="341313" indent="-341313">
              <a:buNone/>
            </a:pPr>
            <a:r>
              <a:rPr lang="en-US" sz="2500" dirty="0" smtClean="0">
                <a:solidFill>
                  <a:srgbClr val="32302A"/>
                </a:solidFill>
              </a:rPr>
              <a:t>3. (True </a:t>
            </a:r>
            <a:r>
              <a:rPr lang="en-US" sz="2500" dirty="0">
                <a:solidFill>
                  <a:srgbClr val="32302A"/>
                </a:solidFill>
              </a:rPr>
              <a:t>or </a:t>
            </a:r>
            <a:r>
              <a:rPr lang="en-US" sz="2500" dirty="0" smtClean="0">
                <a:solidFill>
                  <a:srgbClr val="32302A"/>
                </a:solidFill>
              </a:rPr>
              <a:t>false) When </a:t>
            </a:r>
            <a:r>
              <a:rPr lang="en-US" sz="2500" dirty="0">
                <a:solidFill>
                  <a:srgbClr val="32302A"/>
                </a:solidFill>
              </a:rPr>
              <a:t>the inflation rate is high and variable, decision makers will generally </a:t>
            </a:r>
            <a:r>
              <a:rPr lang="en-US" sz="2500" dirty="0" smtClean="0">
                <a:solidFill>
                  <a:srgbClr val="32302A"/>
                </a:solidFill>
              </a:rPr>
              <a:t>be </a:t>
            </a:r>
            <a:r>
              <a:rPr lang="en-US" sz="2500" dirty="0">
                <a:solidFill>
                  <a:srgbClr val="32302A"/>
                </a:solidFill>
              </a:rPr>
              <a:t>able to anticipate year-to-year changes in inflation quite accurately</a:t>
            </a:r>
            <a:r>
              <a:rPr lang="en-US" sz="2500" dirty="0" smtClean="0">
                <a:solidFill>
                  <a:srgbClr val="32302A"/>
                </a:solidFill>
              </a:rPr>
              <a:t>.</a:t>
            </a:r>
          </a:p>
          <a:p>
            <a:pPr marL="457200" indent="-457200">
              <a:buAutoNum type="arabicPeriod"/>
            </a:pPr>
            <a:endParaRPr lang="en-US" sz="2500" dirty="0">
              <a:solidFill>
                <a:srgbClr val="32302A"/>
              </a:solidFill>
            </a:endParaRPr>
          </a:p>
        </p:txBody>
      </p:sp>
    </p:spTree>
    <p:extLst>
      <p:ext uri="{BB962C8B-B14F-4D97-AF65-F5344CB8AC3E}">
        <p14:creationId xmlns:p14="http://schemas.microsoft.com/office/powerpoint/2010/main" val="25671513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0" indent="0">
              <a:buNone/>
            </a:pPr>
            <a:r>
              <a:rPr lang="en-US" sz="2400" dirty="0">
                <a:solidFill>
                  <a:srgbClr val="32302A"/>
                </a:solidFill>
              </a:rPr>
              <a:t>4. How would an unanticipated </a:t>
            </a:r>
            <a:r>
              <a:rPr lang="en-US" sz="2400" dirty="0" smtClean="0">
                <a:solidFill>
                  <a:srgbClr val="32302A"/>
                </a:solidFill>
              </a:rPr>
              <a:t>jump </a:t>
            </a:r>
            <a:r>
              <a:rPr lang="en-US" sz="2400" dirty="0">
                <a:solidFill>
                  <a:srgbClr val="32302A"/>
                </a:solidFill>
              </a:rPr>
              <a:t>in inflation </a:t>
            </a:r>
            <a:r>
              <a:rPr lang="en-US" sz="2400" dirty="0" smtClean="0">
                <a:solidFill>
                  <a:srgbClr val="32302A"/>
                </a:solidFill>
              </a:rPr>
              <a:t>impact the </a:t>
            </a:r>
            <a:r>
              <a:rPr lang="en-US" sz="2400" dirty="0">
                <a:solidFill>
                  <a:srgbClr val="32302A"/>
                </a:solidFill>
              </a:rPr>
              <a:t>wealth of: </a:t>
            </a:r>
            <a:endParaRPr lang="en-US" sz="2400" dirty="0" smtClean="0">
              <a:solidFill>
                <a:srgbClr val="32302A"/>
              </a:solidFill>
            </a:endParaRPr>
          </a:p>
          <a:p>
            <a:pPr marL="627063" indent="-339725">
              <a:buNone/>
            </a:pPr>
            <a:r>
              <a:rPr lang="en-US" sz="2400" dirty="0">
                <a:solidFill>
                  <a:srgbClr val="32302A"/>
                </a:solidFill>
              </a:rPr>
              <a:t>a. Joe, who has a 30-year home mortgage at a fixed interest rate </a:t>
            </a:r>
          </a:p>
          <a:p>
            <a:pPr marL="627063" indent="-339725">
              <a:buNone/>
            </a:pPr>
            <a:r>
              <a:rPr lang="en-US" sz="2400" dirty="0">
                <a:solidFill>
                  <a:srgbClr val="32302A"/>
                </a:solidFill>
              </a:rPr>
              <a:t>b. The McCoy's, who hold most of their wealth in </a:t>
            </a:r>
            <a:r>
              <a:rPr lang="en-US" sz="2400" dirty="0" smtClean="0">
                <a:solidFill>
                  <a:srgbClr val="32302A"/>
                </a:solidFill>
              </a:rPr>
              <a:t>long-term </a:t>
            </a:r>
            <a:r>
              <a:rPr lang="en-US" sz="2400" dirty="0">
                <a:solidFill>
                  <a:srgbClr val="32302A"/>
                </a:solidFill>
              </a:rPr>
              <a:t>fixed yield bonds</a:t>
            </a:r>
          </a:p>
          <a:p>
            <a:pPr marL="627063" indent="-339725">
              <a:buNone/>
            </a:pPr>
            <a:r>
              <a:rPr lang="en-US" sz="2400" dirty="0">
                <a:solidFill>
                  <a:srgbClr val="32302A"/>
                </a:solidFill>
              </a:rPr>
              <a:t>c. Hanna, a retiree drawing a pension of a fixed dollar amount</a:t>
            </a:r>
          </a:p>
          <a:p>
            <a:pPr marL="627063" indent="-339725">
              <a:buNone/>
            </a:pPr>
            <a:r>
              <a:rPr lang="en-US" sz="2400" dirty="0">
                <a:solidFill>
                  <a:srgbClr val="32302A"/>
                </a:solidFill>
              </a:rPr>
              <a:t>d. Jose, a heavily indebted small-business owner. </a:t>
            </a:r>
          </a:p>
          <a:p>
            <a:pPr marL="627063" indent="-339725">
              <a:buNone/>
            </a:pPr>
            <a:r>
              <a:rPr lang="en-US" sz="2400" dirty="0">
                <a:solidFill>
                  <a:srgbClr val="32302A"/>
                </a:solidFill>
              </a:rPr>
              <a:t>e. Mike, the owner of an apartment complex </a:t>
            </a:r>
            <a:r>
              <a:rPr lang="en-US" sz="2400" dirty="0" smtClean="0">
                <a:solidFill>
                  <a:srgbClr val="32302A"/>
                </a:solidFill>
              </a:rPr>
              <a:t>with substantial </a:t>
            </a:r>
            <a:r>
              <a:rPr lang="en-US" sz="2400" dirty="0">
                <a:solidFill>
                  <a:srgbClr val="32302A"/>
                </a:solidFill>
              </a:rPr>
              <a:t>debt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at </a:t>
            </a:r>
            <a:r>
              <a:rPr lang="en-US" sz="2400" dirty="0">
                <a:solidFill>
                  <a:srgbClr val="32302A"/>
                </a:solidFill>
              </a:rPr>
              <a:t>a fixed interest rate</a:t>
            </a:r>
          </a:p>
          <a:p>
            <a:pPr marL="573088" indent="-285750">
              <a:buNone/>
            </a:pPr>
            <a:r>
              <a:rPr lang="en-US" sz="2400" dirty="0">
                <a:solidFill>
                  <a:srgbClr val="32302A"/>
                </a:solidFill>
              </a:rPr>
              <a:t>f. Tina, a worker whose wages are determined by </a:t>
            </a:r>
            <a:r>
              <a:rPr lang="en-US" sz="2400" dirty="0" smtClean="0">
                <a:solidFill>
                  <a:srgbClr val="32302A"/>
                </a:solidFill>
              </a:rPr>
              <a:t>a 3-year </a:t>
            </a:r>
            <a:r>
              <a:rPr lang="en-US" sz="2400" dirty="0">
                <a:solidFill>
                  <a:srgbClr val="32302A"/>
                </a:solidFill>
              </a:rPr>
              <a:t>union contract ratified three months ago </a:t>
            </a:r>
          </a:p>
          <a:p>
            <a:pPr marL="0" indent="0">
              <a:buNone/>
            </a:pPr>
            <a:endParaRPr lang="en-US" sz="2400" dirty="0">
              <a:solidFill>
                <a:srgbClr val="32302A"/>
              </a:solidFill>
            </a:endParaRPr>
          </a:p>
        </p:txBody>
      </p:sp>
    </p:spTree>
    <p:extLst>
      <p:ext uri="{BB962C8B-B14F-4D97-AF65-F5344CB8AC3E}">
        <p14:creationId xmlns:p14="http://schemas.microsoft.com/office/powerpoint/2010/main" val="27859518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600" dirty="0">
                <a:solidFill>
                  <a:srgbClr val="32302A"/>
                </a:solidFill>
              </a:rPr>
              <a:t>5. What impact will high and variable rates of inflation have on the economy?  How will they influence the risk accompanying long-term contracts and related business decisions</a:t>
            </a:r>
            <a:r>
              <a:rPr lang="en-US" sz="2600" dirty="0" smtClean="0">
                <a:solidFill>
                  <a:srgbClr val="32302A"/>
                </a:solidFill>
              </a:rPr>
              <a:t>?</a:t>
            </a:r>
            <a:br>
              <a:rPr lang="en-US" sz="2600" dirty="0" smtClean="0">
                <a:solidFill>
                  <a:srgbClr val="32302A"/>
                </a:solidFill>
              </a:rPr>
            </a:br>
            <a:endParaRPr lang="en-US" sz="800" dirty="0" smtClean="0">
              <a:solidFill>
                <a:srgbClr val="32302A"/>
              </a:solidFill>
            </a:endParaRPr>
          </a:p>
          <a:p>
            <a:pPr marL="341313" indent="-341313">
              <a:buNone/>
            </a:pPr>
            <a:r>
              <a:rPr lang="en-US" sz="2600" dirty="0">
                <a:solidFill>
                  <a:srgbClr val="32302A"/>
                </a:solidFill>
              </a:rPr>
              <a:t>6. Compared to the United States, labor markets in Europe are characterized by more generous unemployment benefits. Other things constant, how will this influence the unemployment rate in Europe compared to that in the U.S.? Explain</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2887947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8</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57667"/>
          </a:xfrm>
        </p:spPr>
        <p:txBody>
          <a:bodyPr/>
          <a:lstStyle/>
          <a:p>
            <a:r>
              <a:rPr lang="en-US" sz="3400" dirty="0"/>
              <a:t>The Hypothetical Business Cycle</a:t>
            </a:r>
          </a:p>
        </p:txBody>
      </p:sp>
      <p:sp>
        <p:nvSpPr>
          <p:cNvPr id="61" name="Text Box 10"/>
          <p:cNvSpPr txBox="1">
            <a:spLocks noChangeArrowheads="1"/>
          </p:cNvSpPr>
          <p:nvPr/>
        </p:nvSpPr>
        <p:spPr bwMode="auto">
          <a:xfrm>
            <a:off x="73112" y="2113486"/>
            <a:ext cx="4054961" cy="273921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four phases of the </a:t>
            </a:r>
            <a:r>
              <a:rPr lang="en-US" sz="2000" b="1" i="1" dirty="0" smtClean="0">
                <a:latin typeface="Times New Roman" pitchFamily="18" charset="0"/>
                <a:cs typeface="Times New Roman" pitchFamily="18" charset="0"/>
              </a:rPr>
              <a:t>hypothetical business </a:t>
            </a:r>
            <a:r>
              <a:rPr lang="en-US" sz="2000" b="1" i="1" dirty="0">
                <a:latin typeface="Times New Roman" pitchFamily="18" charset="0"/>
                <a:cs typeface="Times New Roman" pitchFamily="18" charset="0"/>
              </a:rPr>
              <a:t>cycle</a:t>
            </a:r>
            <a:r>
              <a:rPr lang="en-US" sz="2000" dirty="0">
                <a:latin typeface="Times New Roman" pitchFamily="18" charset="0"/>
                <a:cs typeface="Times New Roman" pitchFamily="18" charset="0"/>
              </a:rPr>
              <a:t> are expansion, peak, contraction, and recessionary trough.</a:t>
            </a:r>
          </a:p>
          <a:p>
            <a:pPr marL="115888" indent="-115888">
              <a:lnSpc>
                <a:spcPct val="90000"/>
              </a:lnSpc>
              <a:spcBef>
                <a:spcPct val="50000"/>
              </a:spcBef>
              <a:buFontTx/>
              <a:buChar char="•"/>
            </a:pPr>
            <a:r>
              <a:rPr lang="en-US" sz="2000" dirty="0">
                <a:latin typeface="Times New Roman" pitchFamily="18" charset="0"/>
                <a:cs typeface="Times New Roman" pitchFamily="18" charset="0"/>
              </a:rPr>
              <a:t>In contrast with the </a:t>
            </a:r>
            <a:r>
              <a:rPr lang="en-US" sz="2000" dirty="0" smtClean="0">
                <a:latin typeface="Times New Roman" pitchFamily="18" charset="0"/>
                <a:cs typeface="Times New Roman" pitchFamily="18" charset="0"/>
              </a:rPr>
              <a:t>business cycle represented here</a:t>
            </a:r>
            <a:r>
              <a:rPr lang="en-US" sz="2000" dirty="0">
                <a:latin typeface="Times New Roman" pitchFamily="18" charset="0"/>
                <a:cs typeface="Times New Roman" pitchFamily="18" charset="0"/>
              </a:rPr>
              <a:t>, as the previous exhibit illustrated, real world business cycles are characterized by expansions and contractions of varying duration and magnitude.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6" name="Freeform 74"/>
          <p:cNvSpPr>
            <a:spLocks/>
          </p:cNvSpPr>
          <p:nvPr/>
        </p:nvSpPr>
        <p:spPr bwMode="auto">
          <a:xfrm>
            <a:off x="5665391" y="3464103"/>
            <a:ext cx="1098550" cy="590550"/>
          </a:xfrm>
          <a:custGeom>
            <a:avLst/>
            <a:gdLst/>
            <a:ahLst/>
            <a:cxnLst>
              <a:cxn ang="0">
                <a:pos x="0" y="316"/>
              </a:cxn>
              <a:cxn ang="0">
                <a:pos x="692" y="0"/>
              </a:cxn>
              <a:cxn ang="0">
                <a:pos x="644" y="132"/>
              </a:cxn>
              <a:cxn ang="0">
                <a:pos x="592" y="228"/>
              </a:cxn>
              <a:cxn ang="0">
                <a:pos x="516" y="292"/>
              </a:cxn>
              <a:cxn ang="0">
                <a:pos x="404" y="368"/>
              </a:cxn>
              <a:cxn ang="0">
                <a:pos x="236" y="372"/>
              </a:cxn>
              <a:cxn ang="0">
                <a:pos x="76" y="352"/>
              </a:cxn>
              <a:cxn ang="0">
                <a:pos x="0" y="316"/>
              </a:cxn>
            </a:cxnLst>
            <a:rect l="0" t="0" r="r" b="b"/>
            <a:pathLst>
              <a:path w="692" h="372">
                <a:moveTo>
                  <a:pt x="0" y="316"/>
                </a:moveTo>
                <a:lnTo>
                  <a:pt x="692" y="0"/>
                </a:lnTo>
                <a:lnTo>
                  <a:pt x="644" y="132"/>
                </a:lnTo>
                <a:lnTo>
                  <a:pt x="592" y="228"/>
                </a:lnTo>
                <a:lnTo>
                  <a:pt x="516" y="292"/>
                </a:lnTo>
                <a:lnTo>
                  <a:pt x="404" y="368"/>
                </a:lnTo>
                <a:lnTo>
                  <a:pt x="236" y="372"/>
                </a:lnTo>
                <a:lnTo>
                  <a:pt x="76" y="352"/>
                </a:lnTo>
                <a:lnTo>
                  <a:pt x="0" y="316"/>
                </a:lnTo>
                <a:close/>
              </a:path>
            </a:pathLst>
          </a:custGeom>
          <a:solidFill>
            <a:srgbClr val="A0A4FC"/>
          </a:solidFill>
          <a:ln w="31750" cap="flat" cmpd="sng">
            <a:noFill/>
            <a:prstDash val="solid"/>
            <a:round/>
            <a:headEnd type="none" w="med" len="med"/>
            <a:tailEnd type="none" w="lg" len="lg"/>
          </a:ln>
          <a:effectLst>
            <a:outerShdw blurRad="63500" dist="35921" dir="2700000" algn="ctr" rotWithShape="0">
              <a:srgbClr val="808080"/>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sp>
        <p:nvSpPr>
          <p:cNvPr id="49" name="Rectangle 9"/>
          <p:cNvSpPr>
            <a:spLocks noChangeArrowheads="1"/>
          </p:cNvSpPr>
          <p:nvPr/>
        </p:nvSpPr>
        <p:spPr bwMode="auto">
          <a:xfrm>
            <a:off x="8583325" y="4947741"/>
            <a:ext cx="426784"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a:solidFill>
                  <a:srgbClr val="1F1A17"/>
                </a:solidFill>
                <a:latin typeface="Times New Roman" pitchFamily="18" charset="0"/>
                <a:cs typeface="Times New Roman" pitchFamily="18" charset="0"/>
              </a:rPr>
              <a:t>Time</a:t>
            </a:r>
            <a:endParaRPr lang="en-US" sz="1600" b="1" i="1">
              <a:solidFill>
                <a:schemeClr val="tx1"/>
              </a:solidFill>
              <a:latin typeface="Times New Roman" pitchFamily="18" charset="0"/>
              <a:cs typeface="Times New Roman" pitchFamily="18" charset="0"/>
            </a:endParaRPr>
          </a:p>
        </p:txBody>
      </p:sp>
      <p:sp>
        <p:nvSpPr>
          <p:cNvPr id="50" name="Text Box 10"/>
          <p:cNvSpPr txBox="1">
            <a:spLocks noChangeArrowheads="1"/>
          </p:cNvSpPr>
          <p:nvPr/>
        </p:nvSpPr>
        <p:spPr bwMode="auto">
          <a:xfrm>
            <a:off x="4173250" y="1973273"/>
            <a:ext cx="1043876" cy="338554"/>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1600" b="1" i="1">
                <a:solidFill>
                  <a:srgbClr val="1F1A17"/>
                </a:solidFill>
                <a:latin typeface="Times New Roman" pitchFamily="18" charset="0"/>
                <a:cs typeface="Times New Roman" pitchFamily="18" charset="0"/>
              </a:rPr>
              <a:t>Real GDP</a:t>
            </a:r>
            <a:endParaRPr lang="en-US" sz="1600" b="1" i="1">
              <a:solidFill>
                <a:schemeClr val="tx1"/>
              </a:solidFill>
              <a:latin typeface="Times New Roman" pitchFamily="18" charset="0"/>
              <a:cs typeface="Times New Roman" pitchFamily="18" charset="0"/>
            </a:endParaRPr>
          </a:p>
        </p:txBody>
      </p:sp>
      <p:sp>
        <p:nvSpPr>
          <p:cNvPr id="76" name="Freeform 11"/>
          <p:cNvSpPr>
            <a:spLocks/>
          </p:cNvSpPr>
          <p:nvPr/>
        </p:nvSpPr>
        <p:spPr bwMode="auto">
          <a:xfrm>
            <a:off x="7919641" y="2524303"/>
            <a:ext cx="1038225" cy="544513"/>
          </a:xfrm>
          <a:custGeom>
            <a:avLst/>
            <a:gdLst>
              <a:gd name="T0" fmla="*/ 59 w 1962"/>
              <a:gd name="T1" fmla="*/ 855 h 1028"/>
              <a:gd name="T2" fmla="*/ 176 w 1962"/>
              <a:gd name="T3" fmla="*/ 900 h 1028"/>
              <a:gd name="T4" fmla="*/ 288 w 1962"/>
              <a:gd name="T5" fmla="*/ 938 h 1028"/>
              <a:gd name="T6" fmla="*/ 396 w 1962"/>
              <a:gd name="T7" fmla="*/ 968 h 1028"/>
              <a:gd name="T8" fmla="*/ 499 w 1962"/>
              <a:gd name="T9" fmla="*/ 992 h 1028"/>
              <a:gd name="T10" fmla="*/ 598 w 1962"/>
              <a:gd name="T11" fmla="*/ 1010 h 1028"/>
              <a:gd name="T12" fmla="*/ 694 w 1962"/>
              <a:gd name="T13" fmla="*/ 1021 h 1028"/>
              <a:gd name="T14" fmla="*/ 785 w 1962"/>
              <a:gd name="T15" fmla="*/ 1027 h 1028"/>
              <a:gd name="T16" fmla="*/ 872 w 1962"/>
              <a:gd name="T17" fmla="*/ 1028 h 1028"/>
              <a:gd name="T18" fmla="*/ 956 w 1962"/>
              <a:gd name="T19" fmla="*/ 1024 h 1028"/>
              <a:gd name="T20" fmla="*/ 1035 w 1962"/>
              <a:gd name="T21" fmla="*/ 1015 h 1028"/>
              <a:gd name="T22" fmla="*/ 1111 w 1962"/>
              <a:gd name="T23" fmla="*/ 1001 h 1028"/>
              <a:gd name="T24" fmla="*/ 1183 w 1962"/>
              <a:gd name="T25" fmla="*/ 985 h 1028"/>
              <a:gd name="T26" fmla="*/ 1250 w 1962"/>
              <a:gd name="T27" fmla="*/ 963 h 1028"/>
              <a:gd name="T28" fmla="*/ 1314 w 1962"/>
              <a:gd name="T29" fmla="*/ 939 h 1028"/>
              <a:gd name="T30" fmla="*/ 1374 w 1962"/>
              <a:gd name="T31" fmla="*/ 911 h 1028"/>
              <a:gd name="T32" fmla="*/ 1430 w 1962"/>
              <a:gd name="T33" fmla="*/ 881 h 1028"/>
              <a:gd name="T34" fmla="*/ 1482 w 1962"/>
              <a:gd name="T35" fmla="*/ 849 h 1028"/>
              <a:gd name="T36" fmla="*/ 1531 w 1962"/>
              <a:gd name="T37" fmla="*/ 813 h 1028"/>
              <a:gd name="T38" fmla="*/ 1575 w 1962"/>
              <a:gd name="T39" fmla="*/ 777 h 1028"/>
              <a:gd name="T40" fmla="*/ 1617 w 1962"/>
              <a:gd name="T41" fmla="*/ 739 h 1028"/>
              <a:gd name="T42" fmla="*/ 1663 w 1962"/>
              <a:gd name="T43" fmla="*/ 708 h 1028"/>
              <a:gd name="T44" fmla="*/ 1744 w 1962"/>
              <a:gd name="T45" fmla="*/ 639 h 1028"/>
              <a:gd name="T46" fmla="*/ 1812 w 1962"/>
              <a:gd name="T47" fmla="*/ 565 h 1028"/>
              <a:gd name="T48" fmla="*/ 1868 w 1962"/>
              <a:gd name="T49" fmla="*/ 489 h 1028"/>
              <a:gd name="T50" fmla="*/ 1917 w 1962"/>
              <a:gd name="T51" fmla="*/ 420 h 1028"/>
              <a:gd name="T52" fmla="*/ 1962 w 1962"/>
              <a:gd name="T53" fmla="*/ 358 h 1028"/>
              <a:gd name="T54" fmla="*/ 1944 w 1962"/>
              <a:gd name="T55" fmla="*/ 290 h 1028"/>
              <a:gd name="T56" fmla="*/ 1901 w 1962"/>
              <a:gd name="T57" fmla="*/ 164 h 1028"/>
              <a:gd name="T58" fmla="*/ 1860 w 1962"/>
              <a:gd name="T59" fmla="*/ 64 h 1028"/>
              <a:gd name="T60" fmla="*/ 1833 w 1962"/>
              <a:gd name="T61" fmla="*/ 8 h 1028"/>
              <a:gd name="T62" fmla="*/ 1829 w 1962"/>
              <a:gd name="T63" fmla="*/ 0 h 1028"/>
              <a:gd name="T64" fmla="*/ 0 w 1962"/>
              <a:gd name="T65" fmla="*/ 830 h 10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62"/>
              <a:gd name="T100" fmla="*/ 0 h 1028"/>
              <a:gd name="T101" fmla="*/ 1962 w 1962"/>
              <a:gd name="T102" fmla="*/ 1028 h 10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62" h="1028">
                <a:moveTo>
                  <a:pt x="0" y="830"/>
                </a:moveTo>
                <a:lnTo>
                  <a:pt x="59" y="855"/>
                </a:lnTo>
                <a:lnTo>
                  <a:pt x="119" y="879"/>
                </a:lnTo>
                <a:lnTo>
                  <a:pt x="176" y="900"/>
                </a:lnTo>
                <a:lnTo>
                  <a:pt x="232" y="919"/>
                </a:lnTo>
                <a:lnTo>
                  <a:pt x="288" y="938"/>
                </a:lnTo>
                <a:lnTo>
                  <a:pt x="342" y="954"/>
                </a:lnTo>
                <a:lnTo>
                  <a:pt x="396" y="968"/>
                </a:lnTo>
                <a:lnTo>
                  <a:pt x="448" y="981"/>
                </a:lnTo>
                <a:lnTo>
                  <a:pt x="499" y="992"/>
                </a:lnTo>
                <a:lnTo>
                  <a:pt x="549" y="1001"/>
                </a:lnTo>
                <a:lnTo>
                  <a:pt x="598" y="1010"/>
                </a:lnTo>
                <a:lnTo>
                  <a:pt x="647" y="1017"/>
                </a:lnTo>
                <a:lnTo>
                  <a:pt x="694" y="1021"/>
                </a:lnTo>
                <a:lnTo>
                  <a:pt x="740" y="1025"/>
                </a:lnTo>
                <a:lnTo>
                  <a:pt x="785" y="1027"/>
                </a:lnTo>
                <a:lnTo>
                  <a:pt x="830" y="1028"/>
                </a:lnTo>
                <a:lnTo>
                  <a:pt x="872" y="1028"/>
                </a:lnTo>
                <a:lnTo>
                  <a:pt x="915" y="1026"/>
                </a:lnTo>
                <a:lnTo>
                  <a:pt x="956" y="1024"/>
                </a:lnTo>
                <a:lnTo>
                  <a:pt x="996" y="1020"/>
                </a:lnTo>
                <a:lnTo>
                  <a:pt x="1035" y="1015"/>
                </a:lnTo>
                <a:lnTo>
                  <a:pt x="1074" y="1009"/>
                </a:lnTo>
                <a:lnTo>
                  <a:pt x="1111" y="1001"/>
                </a:lnTo>
                <a:lnTo>
                  <a:pt x="1147" y="993"/>
                </a:lnTo>
                <a:lnTo>
                  <a:pt x="1183" y="985"/>
                </a:lnTo>
                <a:lnTo>
                  <a:pt x="1217" y="974"/>
                </a:lnTo>
                <a:lnTo>
                  <a:pt x="1250" y="963"/>
                </a:lnTo>
                <a:lnTo>
                  <a:pt x="1282" y="952"/>
                </a:lnTo>
                <a:lnTo>
                  <a:pt x="1314" y="939"/>
                </a:lnTo>
                <a:lnTo>
                  <a:pt x="1345" y="926"/>
                </a:lnTo>
                <a:lnTo>
                  <a:pt x="1374" y="911"/>
                </a:lnTo>
                <a:lnTo>
                  <a:pt x="1402" y="896"/>
                </a:lnTo>
                <a:lnTo>
                  <a:pt x="1430" y="881"/>
                </a:lnTo>
                <a:lnTo>
                  <a:pt x="1457" y="865"/>
                </a:lnTo>
                <a:lnTo>
                  <a:pt x="1482" y="849"/>
                </a:lnTo>
                <a:lnTo>
                  <a:pt x="1507" y="831"/>
                </a:lnTo>
                <a:lnTo>
                  <a:pt x="1531" y="813"/>
                </a:lnTo>
                <a:lnTo>
                  <a:pt x="1553" y="796"/>
                </a:lnTo>
                <a:lnTo>
                  <a:pt x="1575" y="777"/>
                </a:lnTo>
                <a:lnTo>
                  <a:pt x="1596" y="758"/>
                </a:lnTo>
                <a:lnTo>
                  <a:pt x="1617" y="739"/>
                </a:lnTo>
                <a:lnTo>
                  <a:pt x="1663" y="708"/>
                </a:lnTo>
                <a:lnTo>
                  <a:pt x="1706" y="674"/>
                </a:lnTo>
                <a:lnTo>
                  <a:pt x="1744" y="639"/>
                </a:lnTo>
                <a:lnTo>
                  <a:pt x="1780" y="602"/>
                </a:lnTo>
                <a:lnTo>
                  <a:pt x="1812" y="565"/>
                </a:lnTo>
                <a:lnTo>
                  <a:pt x="1841" y="527"/>
                </a:lnTo>
                <a:lnTo>
                  <a:pt x="1868" y="489"/>
                </a:lnTo>
                <a:lnTo>
                  <a:pt x="1893" y="454"/>
                </a:lnTo>
                <a:lnTo>
                  <a:pt x="1917" y="420"/>
                </a:lnTo>
                <a:lnTo>
                  <a:pt x="1940" y="387"/>
                </a:lnTo>
                <a:lnTo>
                  <a:pt x="1962" y="358"/>
                </a:lnTo>
                <a:lnTo>
                  <a:pt x="1944" y="290"/>
                </a:lnTo>
                <a:lnTo>
                  <a:pt x="1923" y="224"/>
                </a:lnTo>
                <a:lnTo>
                  <a:pt x="1901" y="164"/>
                </a:lnTo>
                <a:lnTo>
                  <a:pt x="1879" y="110"/>
                </a:lnTo>
                <a:lnTo>
                  <a:pt x="1860" y="64"/>
                </a:lnTo>
                <a:lnTo>
                  <a:pt x="1843" y="30"/>
                </a:lnTo>
                <a:lnTo>
                  <a:pt x="1833" y="8"/>
                </a:lnTo>
                <a:lnTo>
                  <a:pt x="1829" y="0"/>
                </a:lnTo>
                <a:lnTo>
                  <a:pt x="0" y="830"/>
                </a:lnTo>
                <a:close/>
              </a:path>
            </a:pathLst>
          </a:custGeom>
          <a:solidFill>
            <a:srgbClr val="A0A4FC"/>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7" name="Freeform 12"/>
          <p:cNvSpPr>
            <a:spLocks/>
          </p:cNvSpPr>
          <p:nvPr/>
        </p:nvSpPr>
        <p:spPr bwMode="auto">
          <a:xfrm>
            <a:off x="6781404" y="2859266"/>
            <a:ext cx="1096962" cy="606425"/>
          </a:xfrm>
          <a:custGeom>
            <a:avLst/>
            <a:gdLst>
              <a:gd name="T0" fmla="*/ 20 w 2074"/>
              <a:gd name="T1" fmla="*/ 1083 h 1146"/>
              <a:gd name="T2" fmla="*/ 60 w 2074"/>
              <a:gd name="T3" fmla="*/ 964 h 1146"/>
              <a:gd name="T4" fmla="*/ 104 w 2074"/>
              <a:gd name="T5" fmla="*/ 852 h 1146"/>
              <a:gd name="T6" fmla="*/ 151 w 2074"/>
              <a:gd name="T7" fmla="*/ 750 h 1146"/>
              <a:gd name="T8" fmla="*/ 200 w 2074"/>
              <a:gd name="T9" fmla="*/ 654 h 1146"/>
              <a:gd name="T10" fmla="*/ 252 w 2074"/>
              <a:gd name="T11" fmla="*/ 568 h 1146"/>
              <a:gd name="T12" fmla="*/ 307 w 2074"/>
              <a:gd name="T13" fmla="*/ 488 h 1146"/>
              <a:gd name="T14" fmla="*/ 365 w 2074"/>
              <a:gd name="T15" fmla="*/ 415 h 1146"/>
              <a:gd name="T16" fmla="*/ 423 w 2074"/>
              <a:gd name="T17" fmla="*/ 351 h 1146"/>
              <a:gd name="T18" fmla="*/ 483 w 2074"/>
              <a:gd name="T19" fmla="*/ 292 h 1146"/>
              <a:gd name="T20" fmla="*/ 545 w 2074"/>
              <a:gd name="T21" fmla="*/ 239 h 1146"/>
              <a:gd name="T22" fmla="*/ 608 w 2074"/>
              <a:gd name="T23" fmla="*/ 193 h 1146"/>
              <a:gd name="T24" fmla="*/ 673 w 2074"/>
              <a:gd name="T25" fmla="*/ 152 h 1146"/>
              <a:gd name="T26" fmla="*/ 737 w 2074"/>
              <a:gd name="T27" fmla="*/ 117 h 1146"/>
              <a:gd name="T28" fmla="*/ 804 w 2074"/>
              <a:gd name="T29" fmla="*/ 87 h 1146"/>
              <a:gd name="T30" fmla="*/ 870 w 2074"/>
              <a:gd name="T31" fmla="*/ 62 h 1146"/>
              <a:gd name="T32" fmla="*/ 937 w 2074"/>
              <a:gd name="T33" fmla="*/ 41 h 1146"/>
              <a:gd name="T34" fmla="*/ 1003 w 2074"/>
              <a:gd name="T35" fmla="*/ 26 h 1146"/>
              <a:gd name="T36" fmla="*/ 1069 w 2074"/>
              <a:gd name="T37" fmla="*/ 14 h 1146"/>
              <a:gd name="T38" fmla="*/ 1136 w 2074"/>
              <a:gd name="T39" fmla="*/ 6 h 1146"/>
              <a:gd name="T40" fmla="*/ 1201 w 2074"/>
              <a:gd name="T41" fmla="*/ 1 h 1146"/>
              <a:gd name="T42" fmla="*/ 1266 w 2074"/>
              <a:gd name="T43" fmla="*/ 0 h 1146"/>
              <a:gd name="T44" fmla="*/ 1329 w 2074"/>
              <a:gd name="T45" fmla="*/ 1 h 1146"/>
              <a:gd name="T46" fmla="*/ 1392 w 2074"/>
              <a:gd name="T47" fmla="*/ 5 h 1146"/>
              <a:gd name="T48" fmla="*/ 1454 w 2074"/>
              <a:gd name="T49" fmla="*/ 11 h 1146"/>
              <a:gd name="T50" fmla="*/ 1513 w 2074"/>
              <a:gd name="T51" fmla="*/ 19 h 1146"/>
              <a:gd name="T52" fmla="*/ 1570 w 2074"/>
              <a:gd name="T53" fmla="*/ 30 h 1146"/>
              <a:gd name="T54" fmla="*/ 1626 w 2074"/>
              <a:gd name="T55" fmla="*/ 42 h 1146"/>
              <a:gd name="T56" fmla="*/ 1679 w 2074"/>
              <a:gd name="T57" fmla="*/ 55 h 1146"/>
              <a:gd name="T58" fmla="*/ 1731 w 2074"/>
              <a:gd name="T59" fmla="*/ 69 h 1146"/>
              <a:gd name="T60" fmla="*/ 1779 w 2074"/>
              <a:gd name="T61" fmla="*/ 84 h 1146"/>
              <a:gd name="T62" fmla="*/ 1824 w 2074"/>
              <a:gd name="T63" fmla="*/ 98 h 1146"/>
              <a:gd name="T64" fmla="*/ 1867 w 2074"/>
              <a:gd name="T65" fmla="*/ 113 h 1146"/>
              <a:gd name="T66" fmla="*/ 1905 w 2074"/>
              <a:gd name="T67" fmla="*/ 128 h 1146"/>
              <a:gd name="T68" fmla="*/ 1940 w 2074"/>
              <a:gd name="T69" fmla="*/ 142 h 1146"/>
              <a:gd name="T70" fmla="*/ 1973 w 2074"/>
              <a:gd name="T71" fmla="*/ 155 h 1146"/>
              <a:gd name="T72" fmla="*/ 2001 w 2074"/>
              <a:gd name="T73" fmla="*/ 168 h 1146"/>
              <a:gd name="T74" fmla="*/ 2025 w 2074"/>
              <a:gd name="T75" fmla="*/ 179 h 1146"/>
              <a:gd name="T76" fmla="*/ 2043 w 2074"/>
              <a:gd name="T77" fmla="*/ 189 h 1146"/>
              <a:gd name="T78" fmla="*/ 2059 w 2074"/>
              <a:gd name="T79" fmla="*/ 196 h 1146"/>
              <a:gd name="T80" fmla="*/ 2069 w 2074"/>
              <a:gd name="T81" fmla="*/ 201 h 1146"/>
              <a:gd name="T82" fmla="*/ 2073 w 2074"/>
              <a:gd name="T83" fmla="*/ 204 h 1146"/>
              <a:gd name="T84" fmla="*/ 2074 w 2074"/>
              <a:gd name="T85" fmla="*/ 204 h 1146"/>
              <a:gd name="T86" fmla="*/ 0 w 2074"/>
              <a:gd name="T87" fmla="*/ 1146 h 11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74"/>
              <a:gd name="T133" fmla="*/ 0 h 1146"/>
              <a:gd name="T134" fmla="*/ 2074 w 2074"/>
              <a:gd name="T135" fmla="*/ 1146 h 11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74" h="1146">
                <a:moveTo>
                  <a:pt x="0" y="1146"/>
                </a:moveTo>
                <a:lnTo>
                  <a:pt x="20" y="1083"/>
                </a:lnTo>
                <a:lnTo>
                  <a:pt x="40" y="1022"/>
                </a:lnTo>
                <a:lnTo>
                  <a:pt x="60" y="964"/>
                </a:lnTo>
                <a:lnTo>
                  <a:pt x="82" y="907"/>
                </a:lnTo>
                <a:lnTo>
                  <a:pt x="104" y="852"/>
                </a:lnTo>
                <a:lnTo>
                  <a:pt x="127" y="800"/>
                </a:lnTo>
                <a:lnTo>
                  <a:pt x="151" y="750"/>
                </a:lnTo>
                <a:lnTo>
                  <a:pt x="176" y="701"/>
                </a:lnTo>
                <a:lnTo>
                  <a:pt x="200" y="654"/>
                </a:lnTo>
                <a:lnTo>
                  <a:pt x="226" y="610"/>
                </a:lnTo>
                <a:lnTo>
                  <a:pt x="252" y="568"/>
                </a:lnTo>
                <a:lnTo>
                  <a:pt x="279" y="526"/>
                </a:lnTo>
                <a:lnTo>
                  <a:pt x="307" y="488"/>
                </a:lnTo>
                <a:lnTo>
                  <a:pt x="335" y="450"/>
                </a:lnTo>
                <a:lnTo>
                  <a:pt x="365" y="415"/>
                </a:lnTo>
                <a:lnTo>
                  <a:pt x="394" y="382"/>
                </a:lnTo>
                <a:lnTo>
                  <a:pt x="423" y="351"/>
                </a:lnTo>
                <a:lnTo>
                  <a:pt x="453" y="320"/>
                </a:lnTo>
                <a:lnTo>
                  <a:pt x="483" y="292"/>
                </a:lnTo>
                <a:lnTo>
                  <a:pt x="514" y="265"/>
                </a:lnTo>
                <a:lnTo>
                  <a:pt x="545" y="239"/>
                </a:lnTo>
                <a:lnTo>
                  <a:pt x="576" y="215"/>
                </a:lnTo>
                <a:lnTo>
                  <a:pt x="608" y="193"/>
                </a:lnTo>
                <a:lnTo>
                  <a:pt x="640" y="172"/>
                </a:lnTo>
                <a:lnTo>
                  <a:pt x="673" y="152"/>
                </a:lnTo>
                <a:lnTo>
                  <a:pt x="705" y="134"/>
                </a:lnTo>
                <a:lnTo>
                  <a:pt x="737" y="117"/>
                </a:lnTo>
                <a:lnTo>
                  <a:pt x="770" y="101"/>
                </a:lnTo>
                <a:lnTo>
                  <a:pt x="804" y="87"/>
                </a:lnTo>
                <a:lnTo>
                  <a:pt x="837" y="74"/>
                </a:lnTo>
                <a:lnTo>
                  <a:pt x="870" y="62"/>
                </a:lnTo>
                <a:lnTo>
                  <a:pt x="903" y="52"/>
                </a:lnTo>
                <a:lnTo>
                  <a:pt x="937" y="41"/>
                </a:lnTo>
                <a:lnTo>
                  <a:pt x="970" y="33"/>
                </a:lnTo>
                <a:lnTo>
                  <a:pt x="1003" y="26"/>
                </a:lnTo>
                <a:lnTo>
                  <a:pt x="1036" y="19"/>
                </a:lnTo>
                <a:lnTo>
                  <a:pt x="1069" y="14"/>
                </a:lnTo>
                <a:lnTo>
                  <a:pt x="1103" y="9"/>
                </a:lnTo>
                <a:lnTo>
                  <a:pt x="1136" y="6"/>
                </a:lnTo>
                <a:lnTo>
                  <a:pt x="1168" y="3"/>
                </a:lnTo>
                <a:lnTo>
                  <a:pt x="1201" y="1"/>
                </a:lnTo>
                <a:lnTo>
                  <a:pt x="1233" y="0"/>
                </a:lnTo>
                <a:lnTo>
                  <a:pt x="1266" y="0"/>
                </a:lnTo>
                <a:lnTo>
                  <a:pt x="1298" y="0"/>
                </a:lnTo>
                <a:lnTo>
                  <a:pt x="1329" y="1"/>
                </a:lnTo>
                <a:lnTo>
                  <a:pt x="1361" y="3"/>
                </a:lnTo>
                <a:lnTo>
                  <a:pt x="1392" y="5"/>
                </a:lnTo>
                <a:lnTo>
                  <a:pt x="1422" y="8"/>
                </a:lnTo>
                <a:lnTo>
                  <a:pt x="1454" y="11"/>
                </a:lnTo>
                <a:lnTo>
                  <a:pt x="1483" y="15"/>
                </a:lnTo>
                <a:lnTo>
                  <a:pt x="1513" y="19"/>
                </a:lnTo>
                <a:lnTo>
                  <a:pt x="1542" y="25"/>
                </a:lnTo>
                <a:lnTo>
                  <a:pt x="1570" y="30"/>
                </a:lnTo>
                <a:lnTo>
                  <a:pt x="1598" y="36"/>
                </a:lnTo>
                <a:lnTo>
                  <a:pt x="1626" y="42"/>
                </a:lnTo>
                <a:lnTo>
                  <a:pt x="1653" y="48"/>
                </a:lnTo>
                <a:lnTo>
                  <a:pt x="1679" y="55"/>
                </a:lnTo>
                <a:lnTo>
                  <a:pt x="1705" y="62"/>
                </a:lnTo>
                <a:lnTo>
                  <a:pt x="1731" y="69"/>
                </a:lnTo>
                <a:lnTo>
                  <a:pt x="1755" y="77"/>
                </a:lnTo>
                <a:lnTo>
                  <a:pt x="1779" y="84"/>
                </a:lnTo>
                <a:lnTo>
                  <a:pt x="1801" y="91"/>
                </a:lnTo>
                <a:lnTo>
                  <a:pt x="1824" y="98"/>
                </a:lnTo>
                <a:lnTo>
                  <a:pt x="1846" y="106"/>
                </a:lnTo>
                <a:lnTo>
                  <a:pt x="1867" y="113"/>
                </a:lnTo>
                <a:lnTo>
                  <a:pt x="1886" y="120"/>
                </a:lnTo>
                <a:lnTo>
                  <a:pt x="1905" y="128"/>
                </a:lnTo>
                <a:lnTo>
                  <a:pt x="1924" y="135"/>
                </a:lnTo>
                <a:lnTo>
                  <a:pt x="1940" y="142"/>
                </a:lnTo>
                <a:lnTo>
                  <a:pt x="1957" y="149"/>
                </a:lnTo>
                <a:lnTo>
                  <a:pt x="1973" y="155"/>
                </a:lnTo>
                <a:lnTo>
                  <a:pt x="1987" y="162"/>
                </a:lnTo>
                <a:lnTo>
                  <a:pt x="2001" y="168"/>
                </a:lnTo>
                <a:lnTo>
                  <a:pt x="2013" y="174"/>
                </a:lnTo>
                <a:lnTo>
                  <a:pt x="2025" y="179"/>
                </a:lnTo>
                <a:lnTo>
                  <a:pt x="2035" y="185"/>
                </a:lnTo>
                <a:lnTo>
                  <a:pt x="2043" y="189"/>
                </a:lnTo>
                <a:lnTo>
                  <a:pt x="2052" y="193"/>
                </a:lnTo>
                <a:lnTo>
                  <a:pt x="2059" y="196"/>
                </a:lnTo>
                <a:lnTo>
                  <a:pt x="2064" y="199"/>
                </a:lnTo>
                <a:lnTo>
                  <a:pt x="2069" y="201"/>
                </a:lnTo>
                <a:lnTo>
                  <a:pt x="2072" y="203"/>
                </a:lnTo>
                <a:lnTo>
                  <a:pt x="2073" y="204"/>
                </a:lnTo>
                <a:lnTo>
                  <a:pt x="2074" y="204"/>
                </a:lnTo>
                <a:lnTo>
                  <a:pt x="0" y="1146"/>
                </a:lnTo>
                <a:close/>
              </a:path>
            </a:pathLst>
          </a:custGeom>
          <a:solidFill>
            <a:srgbClr val="6ACE6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7" name="Freeform 14"/>
          <p:cNvSpPr>
            <a:spLocks/>
          </p:cNvSpPr>
          <p:nvPr/>
        </p:nvSpPr>
        <p:spPr bwMode="auto">
          <a:xfrm>
            <a:off x="4522391" y="3867328"/>
            <a:ext cx="1096963" cy="606425"/>
          </a:xfrm>
          <a:custGeom>
            <a:avLst/>
            <a:gdLst>
              <a:gd name="T0" fmla="*/ 19 w 2074"/>
              <a:gd name="T1" fmla="*/ 1083 h 1147"/>
              <a:gd name="T2" fmla="*/ 59 w 2074"/>
              <a:gd name="T3" fmla="*/ 964 h 1147"/>
              <a:gd name="T4" fmla="*/ 104 w 2074"/>
              <a:gd name="T5" fmla="*/ 853 h 1147"/>
              <a:gd name="T6" fmla="*/ 151 w 2074"/>
              <a:gd name="T7" fmla="*/ 750 h 1147"/>
              <a:gd name="T8" fmla="*/ 201 w 2074"/>
              <a:gd name="T9" fmla="*/ 655 h 1147"/>
              <a:gd name="T10" fmla="*/ 252 w 2074"/>
              <a:gd name="T11" fmla="*/ 568 h 1147"/>
              <a:gd name="T12" fmla="*/ 306 w 2074"/>
              <a:gd name="T13" fmla="*/ 488 h 1147"/>
              <a:gd name="T14" fmla="*/ 363 w 2074"/>
              <a:gd name="T15" fmla="*/ 416 h 1147"/>
              <a:gd name="T16" fmla="*/ 422 w 2074"/>
              <a:gd name="T17" fmla="*/ 351 h 1147"/>
              <a:gd name="T18" fmla="*/ 483 w 2074"/>
              <a:gd name="T19" fmla="*/ 292 h 1147"/>
              <a:gd name="T20" fmla="*/ 544 w 2074"/>
              <a:gd name="T21" fmla="*/ 240 h 1147"/>
              <a:gd name="T22" fmla="*/ 607 w 2074"/>
              <a:gd name="T23" fmla="*/ 193 h 1147"/>
              <a:gd name="T24" fmla="*/ 672 w 2074"/>
              <a:gd name="T25" fmla="*/ 152 h 1147"/>
              <a:gd name="T26" fmla="*/ 737 w 2074"/>
              <a:gd name="T27" fmla="*/ 117 h 1147"/>
              <a:gd name="T28" fmla="*/ 803 w 2074"/>
              <a:gd name="T29" fmla="*/ 87 h 1147"/>
              <a:gd name="T30" fmla="*/ 869 w 2074"/>
              <a:gd name="T31" fmla="*/ 62 h 1147"/>
              <a:gd name="T32" fmla="*/ 936 w 2074"/>
              <a:gd name="T33" fmla="*/ 42 h 1147"/>
              <a:gd name="T34" fmla="*/ 1002 w 2074"/>
              <a:gd name="T35" fmla="*/ 26 h 1147"/>
              <a:gd name="T36" fmla="*/ 1068 w 2074"/>
              <a:gd name="T37" fmla="*/ 14 h 1147"/>
              <a:gd name="T38" fmla="*/ 1135 w 2074"/>
              <a:gd name="T39" fmla="*/ 6 h 1147"/>
              <a:gd name="T40" fmla="*/ 1200 w 2074"/>
              <a:gd name="T41" fmla="*/ 1 h 1147"/>
              <a:gd name="T42" fmla="*/ 1266 w 2074"/>
              <a:gd name="T43" fmla="*/ 0 h 1147"/>
              <a:gd name="T44" fmla="*/ 1329 w 2074"/>
              <a:gd name="T45" fmla="*/ 1 h 1147"/>
              <a:gd name="T46" fmla="*/ 1391 w 2074"/>
              <a:gd name="T47" fmla="*/ 5 h 1147"/>
              <a:gd name="T48" fmla="*/ 1453 w 2074"/>
              <a:gd name="T49" fmla="*/ 11 h 1147"/>
              <a:gd name="T50" fmla="*/ 1512 w 2074"/>
              <a:gd name="T51" fmla="*/ 21 h 1147"/>
              <a:gd name="T52" fmla="*/ 1570 w 2074"/>
              <a:gd name="T53" fmla="*/ 30 h 1147"/>
              <a:gd name="T54" fmla="*/ 1626 w 2074"/>
              <a:gd name="T55" fmla="*/ 42 h 1147"/>
              <a:gd name="T56" fmla="*/ 1679 w 2074"/>
              <a:gd name="T57" fmla="*/ 55 h 1147"/>
              <a:gd name="T58" fmla="*/ 1730 w 2074"/>
              <a:gd name="T59" fmla="*/ 69 h 1147"/>
              <a:gd name="T60" fmla="*/ 1778 w 2074"/>
              <a:gd name="T61" fmla="*/ 84 h 1147"/>
              <a:gd name="T62" fmla="*/ 1823 w 2074"/>
              <a:gd name="T63" fmla="*/ 98 h 1147"/>
              <a:gd name="T64" fmla="*/ 1866 w 2074"/>
              <a:gd name="T65" fmla="*/ 113 h 1147"/>
              <a:gd name="T66" fmla="*/ 1905 w 2074"/>
              <a:gd name="T67" fmla="*/ 129 h 1147"/>
              <a:gd name="T68" fmla="*/ 1940 w 2074"/>
              <a:gd name="T69" fmla="*/ 142 h 1147"/>
              <a:gd name="T70" fmla="*/ 1972 w 2074"/>
              <a:gd name="T71" fmla="*/ 156 h 1147"/>
              <a:gd name="T72" fmla="*/ 2000 w 2074"/>
              <a:gd name="T73" fmla="*/ 168 h 1147"/>
              <a:gd name="T74" fmla="*/ 2024 w 2074"/>
              <a:gd name="T75" fmla="*/ 179 h 1147"/>
              <a:gd name="T76" fmla="*/ 2043 w 2074"/>
              <a:gd name="T77" fmla="*/ 189 h 1147"/>
              <a:gd name="T78" fmla="*/ 2058 w 2074"/>
              <a:gd name="T79" fmla="*/ 196 h 1147"/>
              <a:gd name="T80" fmla="*/ 2068 w 2074"/>
              <a:gd name="T81" fmla="*/ 201 h 1147"/>
              <a:gd name="T82" fmla="*/ 2073 w 2074"/>
              <a:gd name="T83" fmla="*/ 204 h 1147"/>
              <a:gd name="T84" fmla="*/ 2074 w 2074"/>
              <a:gd name="T85" fmla="*/ 204 h 1147"/>
              <a:gd name="T86" fmla="*/ 0 w 2074"/>
              <a:gd name="T87" fmla="*/ 1147 h 114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74"/>
              <a:gd name="T133" fmla="*/ 0 h 1147"/>
              <a:gd name="T134" fmla="*/ 2074 w 2074"/>
              <a:gd name="T135" fmla="*/ 1147 h 114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74" h="1147">
                <a:moveTo>
                  <a:pt x="0" y="1147"/>
                </a:moveTo>
                <a:lnTo>
                  <a:pt x="19" y="1083"/>
                </a:lnTo>
                <a:lnTo>
                  <a:pt x="39" y="1022"/>
                </a:lnTo>
                <a:lnTo>
                  <a:pt x="59" y="964"/>
                </a:lnTo>
                <a:lnTo>
                  <a:pt x="81" y="907"/>
                </a:lnTo>
                <a:lnTo>
                  <a:pt x="104" y="853"/>
                </a:lnTo>
                <a:lnTo>
                  <a:pt x="127" y="800"/>
                </a:lnTo>
                <a:lnTo>
                  <a:pt x="151" y="750"/>
                </a:lnTo>
                <a:lnTo>
                  <a:pt x="175" y="701"/>
                </a:lnTo>
                <a:lnTo>
                  <a:pt x="201" y="655"/>
                </a:lnTo>
                <a:lnTo>
                  <a:pt x="225" y="611"/>
                </a:lnTo>
                <a:lnTo>
                  <a:pt x="252" y="568"/>
                </a:lnTo>
                <a:lnTo>
                  <a:pt x="279" y="527"/>
                </a:lnTo>
                <a:lnTo>
                  <a:pt x="306" y="488"/>
                </a:lnTo>
                <a:lnTo>
                  <a:pt x="334" y="452"/>
                </a:lnTo>
                <a:lnTo>
                  <a:pt x="363" y="416"/>
                </a:lnTo>
                <a:lnTo>
                  <a:pt x="393" y="382"/>
                </a:lnTo>
                <a:lnTo>
                  <a:pt x="422" y="351"/>
                </a:lnTo>
                <a:lnTo>
                  <a:pt x="452" y="321"/>
                </a:lnTo>
                <a:lnTo>
                  <a:pt x="483" y="292"/>
                </a:lnTo>
                <a:lnTo>
                  <a:pt x="513" y="265"/>
                </a:lnTo>
                <a:lnTo>
                  <a:pt x="544" y="240"/>
                </a:lnTo>
                <a:lnTo>
                  <a:pt x="576" y="216"/>
                </a:lnTo>
                <a:lnTo>
                  <a:pt x="607" y="193"/>
                </a:lnTo>
                <a:lnTo>
                  <a:pt x="640" y="172"/>
                </a:lnTo>
                <a:lnTo>
                  <a:pt x="672" y="152"/>
                </a:lnTo>
                <a:lnTo>
                  <a:pt x="704" y="134"/>
                </a:lnTo>
                <a:lnTo>
                  <a:pt x="737" y="117"/>
                </a:lnTo>
                <a:lnTo>
                  <a:pt x="769" y="102"/>
                </a:lnTo>
                <a:lnTo>
                  <a:pt x="803" y="87"/>
                </a:lnTo>
                <a:lnTo>
                  <a:pt x="836" y="75"/>
                </a:lnTo>
                <a:lnTo>
                  <a:pt x="869" y="62"/>
                </a:lnTo>
                <a:lnTo>
                  <a:pt x="902" y="52"/>
                </a:lnTo>
                <a:lnTo>
                  <a:pt x="936" y="42"/>
                </a:lnTo>
                <a:lnTo>
                  <a:pt x="969" y="33"/>
                </a:lnTo>
                <a:lnTo>
                  <a:pt x="1002" y="26"/>
                </a:lnTo>
                <a:lnTo>
                  <a:pt x="1035" y="19"/>
                </a:lnTo>
                <a:lnTo>
                  <a:pt x="1068" y="14"/>
                </a:lnTo>
                <a:lnTo>
                  <a:pt x="1102" y="9"/>
                </a:lnTo>
                <a:lnTo>
                  <a:pt x="1135" y="6"/>
                </a:lnTo>
                <a:lnTo>
                  <a:pt x="1168" y="3"/>
                </a:lnTo>
                <a:lnTo>
                  <a:pt x="1200" y="1"/>
                </a:lnTo>
                <a:lnTo>
                  <a:pt x="1232" y="0"/>
                </a:lnTo>
                <a:lnTo>
                  <a:pt x="1266" y="0"/>
                </a:lnTo>
                <a:lnTo>
                  <a:pt x="1297" y="0"/>
                </a:lnTo>
                <a:lnTo>
                  <a:pt x="1329" y="1"/>
                </a:lnTo>
                <a:lnTo>
                  <a:pt x="1360" y="3"/>
                </a:lnTo>
                <a:lnTo>
                  <a:pt x="1391" y="5"/>
                </a:lnTo>
                <a:lnTo>
                  <a:pt x="1422" y="8"/>
                </a:lnTo>
                <a:lnTo>
                  <a:pt x="1453" y="11"/>
                </a:lnTo>
                <a:lnTo>
                  <a:pt x="1483" y="15"/>
                </a:lnTo>
                <a:lnTo>
                  <a:pt x="1512" y="21"/>
                </a:lnTo>
                <a:lnTo>
                  <a:pt x="1541" y="25"/>
                </a:lnTo>
                <a:lnTo>
                  <a:pt x="1570" y="30"/>
                </a:lnTo>
                <a:lnTo>
                  <a:pt x="1598" y="36"/>
                </a:lnTo>
                <a:lnTo>
                  <a:pt x="1626" y="42"/>
                </a:lnTo>
                <a:lnTo>
                  <a:pt x="1652" y="49"/>
                </a:lnTo>
                <a:lnTo>
                  <a:pt x="1679" y="55"/>
                </a:lnTo>
                <a:lnTo>
                  <a:pt x="1705" y="62"/>
                </a:lnTo>
                <a:lnTo>
                  <a:pt x="1730" y="69"/>
                </a:lnTo>
                <a:lnTo>
                  <a:pt x="1755" y="77"/>
                </a:lnTo>
                <a:lnTo>
                  <a:pt x="1778" y="84"/>
                </a:lnTo>
                <a:lnTo>
                  <a:pt x="1801" y="91"/>
                </a:lnTo>
                <a:lnTo>
                  <a:pt x="1823" y="98"/>
                </a:lnTo>
                <a:lnTo>
                  <a:pt x="1845" y="106"/>
                </a:lnTo>
                <a:lnTo>
                  <a:pt x="1866" y="113"/>
                </a:lnTo>
                <a:lnTo>
                  <a:pt x="1885" y="121"/>
                </a:lnTo>
                <a:lnTo>
                  <a:pt x="1905" y="129"/>
                </a:lnTo>
                <a:lnTo>
                  <a:pt x="1923" y="136"/>
                </a:lnTo>
                <a:lnTo>
                  <a:pt x="1940" y="142"/>
                </a:lnTo>
                <a:lnTo>
                  <a:pt x="1957" y="149"/>
                </a:lnTo>
                <a:lnTo>
                  <a:pt x="1972" y="156"/>
                </a:lnTo>
                <a:lnTo>
                  <a:pt x="1986" y="162"/>
                </a:lnTo>
                <a:lnTo>
                  <a:pt x="2000" y="168"/>
                </a:lnTo>
                <a:lnTo>
                  <a:pt x="2012" y="174"/>
                </a:lnTo>
                <a:lnTo>
                  <a:pt x="2024" y="179"/>
                </a:lnTo>
                <a:lnTo>
                  <a:pt x="2034" y="185"/>
                </a:lnTo>
                <a:lnTo>
                  <a:pt x="2043" y="189"/>
                </a:lnTo>
                <a:lnTo>
                  <a:pt x="2052" y="193"/>
                </a:lnTo>
                <a:lnTo>
                  <a:pt x="2058" y="196"/>
                </a:lnTo>
                <a:lnTo>
                  <a:pt x="2064" y="199"/>
                </a:lnTo>
                <a:lnTo>
                  <a:pt x="2068" y="201"/>
                </a:lnTo>
                <a:lnTo>
                  <a:pt x="2071" y="203"/>
                </a:lnTo>
                <a:lnTo>
                  <a:pt x="2073" y="204"/>
                </a:lnTo>
                <a:lnTo>
                  <a:pt x="2074" y="204"/>
                </a:lnTo>
                <a:lnTo>
                  <a:pt x="0" y="1147"/>
                </a:lnTo>
                <a:close/>
              </a:path>
            </a:pathLst>
          </a:custGeom>
          <a:solidFill>
            <a:srgbClr val="6ACE6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88" name="Group 65"/>
          <p:cNvGrpSpPr>
            <a:grpSpLocks/>
          </p:cNvGrpSpPr>
          <p:nvPr/>
        </p:nvGrpSpPr>
        <p:grpSpPr bwMode="auto">
          <a:xfrm>
            <a:off x="4650981" y="3075167"/>
            <a:ext cx="731838" cy="760413"/>
            <a:chOff x="2093" y="1327"/>
            <a:chExt cx="461" cy="479"/>
          </a:xfrm>
        </p:grpSpPr>
        <p:sp>
          <p:nvSpPr>
            <p:cNvPr id="89" name="Rectangle 27"/>
            <p:cNvSpPr>
              <a:spLocks noChangeArrowheads="1"/>
            </p:cNvSpPr>
            <p:nvPr/>
          </p:nvSpPr>
          <p:spPr bwMode="auto">
            <a:xfrm>
              <a:off x="2093" y="1327"/>
              <a:ext cx="461"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Business </a:t>
              </a:r>
              <a:endParaRPr lang="en-US" sz="1500" b="0" i="1" dirty="0">
                <a:solidFill>
                  <a:schemeClr val="tx1"/>
                </a:solidFill>
                <a:latin typeface="Times New Roman" pitchFamily="18" charset="0"/>
                <a:cs typeface="Times New Roman" pitchFamily="18" charset="0"/>
              </a:endParaRPr>
            </a:p>
          </p:txBody>
        </p:sp>
        <p:sp>
          <p:nvSpPr>
            <p:cNvPr id="90" name="Rectangle 28"/>
            <p:cNvSpPr>
              <a:spLocks noChangeArrowheads="1"/>
            </p:cNvSpPr>
            <p:nvPr/>
          </p:nvSpPr>
          <p:spPr bwMode="auto">
            <a:xfrm>
              <a:off x="2105" y="1430"/>
              <a:ext cx="228"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peak</a:t>
              </a:r>
              <a:endParaRPr lang="en-US" sz="1500" b="0" i="1" dirty="0">
                <a:solidFill>
                  <a:schemeClr val="tx1"/>
                </a:solidFill>
                <a:latin typeface="Times New Roman" pitchFamily="18" charset="0"/>
                <a:cs typeface="Times New Roman" pitchFamily="18" charset="0"/>
              </a:endParaRPr>
            </a:p>
          </p:txBody>
        </p:sp>
        <p:sp>
          <p:nvSpPr>
            <p:cNvPr id="91" name="Line 29"/>
            <p:cNvSpPr>
              <a:spLocks noChangeShapeType="1"/>
            </p:cNvSpPr>
            <p:nvPr/>
          </p:nvSpPr>
          <p:spPr bwMode="auto">
            <a:xfrm flipH="1">
              <a:off x="2226" y="1585"/>
              <a:ext cx="47" cy="221"/>
            </a:xfrm>
            <a:prstGeom prst="line">
              <a:avLst/>
            </a:prstGeom>
            <a:noFill/>
            <a:ln w="31750">
              <a:solidFill>
                <a:schemeClr val="tx1"/>
              </a:solidFill>
              <a:round/>
              <a:headEnd/>
              <a:tailEnd type="none" w="lg" len="lg"/>
            </a:ln>
            <a:effectLst>
              <a:outerShdw blurRad="63500" dist="38099" dir="2700000" algn="ctr" rotWithShape="0">
                <a:schemeClr val="bg2">
                  <a:alpha val="74998"/>
                </a:schemeClr>
              </a:outerShdw>
            </a:effectLst>
          </p:spPr>
          <p:txBody>
            <a:bodyPr wrap="square">
              <a:prstTxWarp prst="textNoShape">
                <a:avLst/>
              </a:prstTxWarp>
              <a:spAutoFit/>
            </a:bodyPr>
            <a:lstStyle/>
            <a:p>
              <a:pPr>
                <a:defRPr/>
              </a:pPr>
              <a:endParaRPr lang="en-US" sz="1600">
                <a:latin typeface="Times New Roman" pitchFamily="18" charset="0"/>
                <a:cs typeface="Times New Roman" pitchFamily="18" charset="0"/>
              </a:endParaRPr>
            </a:p>
          </p:txBody>
        </p:sp>
      </p:grpSp>
      <p:grpSp>
        <p:nvGrpSpPr>
          <p:cNvPr id="93" name="Group 67"/>
          <p:cNvGrpSpPr>
            <a:grpSpLocks/>
          </p:cNvGrpSpPr>
          <p:nvPr/>
        </p:nvGrpSpPr>
        <p:grpSpPr bwMode="auto">
          <a:xfrm>
            <a:off x="6443269" y="4124501"/>
            <a:ext cx="1093788" cy="787400"/>
            <a:chOff x="3222" y="1988"/>
            <a:chExt cx="689" cy="496"/>
          </a:xfrm>
        </p:grpSpPr>
        <p:sp>
          <p:nvSpPr>
            <p:cNvPr id="94" name="Rectangle 32"/>
            <p:cNvSpPr>
              <a:spLocks noChangeArrowheads="1"/>
            </p:cNvSpPr>
            <p:nvPr/>
          </p:nvSpPr>
          <p:spPr bwMode="auto">
            <a:xfrm>
              <a:off x="3235" y="2242"/>
              <a:ext cx="676"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Recessionary </a:t>
              </a:r>
              <a:endParaRPr lang="en-US" sz="1500" b="0" i="1" dirty="0">
                <a:solidFill>
                  <a:schemeClr val="tx1"/>
                </a:solidFill>
                <a:latin typeface="Times New Roman" pitchFamily="18" charset="0"/>
                <a:cs typeface="Times New Roman" pitchFamily="18" charset="0"/>
              </a:endParaRPr>
            </a:p>
          </p:txBody>
        </p:sp>
        <p:sp>
          <p:nvSpPr>
            <p:cNvPr id="95" name="Rectangle 33"/>
            <p:cNvSpPr>
              <a:spLocks noChangeArrowheads="1"/>
            </p:cNvSpPr>
            <p:nvPr/>
          </p:nvSpPr>
          <p:spPr bwMode="auto">
            <a:xfrm>
              <a:off x="3245" y="2339"/>
              <a:ext cx="316"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trough</a:t>
              </a:r>
              <a:endParaRPr lang="en-US" sz="1500" b="0" i="1" dirty="0">
                <a:solidFill>
                  <a:schemeClr val="tx1"/>
                </a:solidFill>
                <a:latin typeface="Times New Roman" pitchFamily="18" charset="0"/>
                <a:cs typeface="Times New Roman" pitchFamily="18" charset="0"/>
              </a:endParaRPr>
            </a:p>
          </p:txBody>
        </p:sp>
        <p:sp>
          <p:nvSpPr>
            <p:cNvPr id="96" name="Line 34"/>
            <p:cNvSpPr>
              <a:spLocks noChangeShapeType="1"/>
            </p:cNvSpPr>
            <p:nvPr/>
          </p:nvSpPr>
          <p:spPr bwMode="auto">
            <a:xfrm flipH="1" flipV="1">
              <a:off x="3222" y="1988"/>
              <a:ext cx="115" cy="242"/>
            </a:xfrm>
            <a:prstGeom prst="line">
              <a:avLst/>
            </a:prstGeom>
            <a:noFill/>
            <a:ln w="31750">
              <a:solidFill>
                <a:srgbClr val="1F1A17"/>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pitchFamily="18" charset="0"/>
                <a:cs typeface="Times New Roman" pitchFamily="18" charset="0"/>
              </a:endParaRPr>
            </a:p>
          </p:txBody>
        </p:sp>
      </p:grpSp>
      <p:grpSp>
        <p:nvGrpSpPr>
          <p:cNvPr id="97" name="Group 63"/>
          <p:cNvGrpSpPr>
            <a:grpSpLocks/>
          </p:cNvGrpSpPr>
          <p:nvPr/>
        </p:nvGrpSpPr>
        <p:grpSpPr bwMode="auto">
          <a:xfrm>
            <a:off x="5368529" y="4114978"/>
            <a:ext cx="979487" cy="320675"/>
            <a:chOff x="2545" y="1982"/>
            <a:chExt cx="617" cy="202"/>
          </a:xfrm>
        </p:grpSpPr>
        <p:sp>
          <p:nvSpPr>
            <p:cNvPr id="98" name="Rectangle 46"/>
            <p:cNvSpPr>
              <a:spLocks noChangeArrowheads="1"/>
            </p:cNvSpPr>
            <p:nvPr/>
          </p:nvSpPr>
          <p:spPr bwMode="auto">
            <a:xfrm rot="529135">
              <a:off x="2545" y="2048"/>
              <a:ext cx="607" cy="136"/>
            </a:xfrm>
            <a:prstGeom prst="rect">
              <a:avLst/>
            </a:prstGeom>
            <a:noFill/>
            <a:ln w="9525">
              <a:noFill/>
              <a:miter lim="800000"/>
              <a:headEnd/>
              <a:tailEnd/>
            </a:ln>
          </p:spPr>
          <p:txBody>
            <a:bodyPr lIns="0" tIns="0" rIns="0" bIns="0">
              <a:prstTxWarp prst="textNoShape">
                <a:avLst/>
              </a:prstTxWarp>
              <a:spAutoFit/>
            </a:bodyPr>
            <a:lstStyle/>
            <a:p>
              <a:r>
                <a:rPr lang="en-US" sz="1400" i="1">
                  <a:solidFill>
                    <a:srgbClr val="1F1A17"/>
                  </a:solidFill>
                  <a:latin typeface="Times New Roman" pitchFamily="18" charset="0"/>
                  <a:cs typeface="Times New Roman" pitchFamily="18" charset="0"/>
                </a:rPr>
                <a:t>Contraction</a:t>
              </a:r>
              <a:endParaRPr lang="en-US" sz="1400" i="1">
                <a:solidFill>
                  <a:schemeClr val="tx1"/>
                </a:solidFill>
                <a:latin typeface="Times New Roman" pitchFamily="18" charset="0"/>
                <a:cs typeface="Times New Roman" pitchFamily="18" charset="0"/>
              </a:endParaRPr>
            </a:p>
          </p:txBody>
        </p:sp>
        <p:sp>
          <p:nvSpPr>
            <p:cNvPr id="99" name="Line 47"/>
            <p:cNvSpPr>
              <a:spLocks noChangeShapeType="1"/>
            </p:cNvSpPr>
            <p:nvPr/>
          </p:nvSpPr>
          <p:spPr bwMode="auto">
            <a:xfrm>
              <a:off x="2661" y="1982"/>
              <a:ext cx="501" cy="83"/>
            </a:xfrm>
            <a:prstGeom prst="line">
              <a:avLst/>
            </a:prstGeom>
            <a:noFill/>
            <a:ln w="31750">
              <a:solidFill>
                <a:schemeClr val="tx1"/>
              </a:solidFill>
              <a:round/>
              <a:headEnd/>
              <a:tailEnd type="stealth" w="lg" len="lg"/>
            </a:ln>
          </p:spPr>
          <p:txBody>
            <a:bodyPr anchor="ctr">
              <a:prstTxWarp prst="textNoShape">
                <a:avLst/>
              </a:prstTxWarp>
              <a:spAutoFit/>
            </a:bodyPr>
            <a:lstStyle/>
            <a:p>
              <a:endParaRPr lang="en-US" sz="1600">
                <a:latin typeface="Times New Roman" pitchFamily="18" charset="0"/>
                <a:cs typeface="Times New Roman" pitchFamily="18" charset="0"/>
              </a:endParaRPr>
            </a:p>
          </p:txBody>
        </p:sp>
      </p:grpSp>
      <p:grpSp>
        <p:nvGrpSpPr>
          <p:cNvPr id="100" name="Group 64"/>
          <p:cNvGrpSpPr>
            <a:grpSpLocks/>
          </p:cNvGrpSpPr>
          <p:nvPr/>
        </p:nvGrpSpPr>
        <p:grpSpPr bwMode="auto">
          <a:xfrm>
            <a:off x="6625835" y="3521253"/>
            <a:ext cx="401638" cy="811213"/>
            <a:chOff x="3337" y="1608"/>
            <a:chExt cx="253" cy="511"/>
          </a:xfrm>
        </p:grpSpPr>
        <p:sp>
          <p:nvSpPr>
            <p:cNvPr id="101" name="Rectangle 49"/>
            <p:cNvSpPr>
              <a:spLocks noChangeArrowheads="1"/>
            </p:cNvSpPr>
            <p:nvPr/>
          </p:nvSpPr>
          <p:spPr bwMode="auto">
            <a:xfrm rot="17703818">
              <a:off x="3283" y="1812"/>
              <a:ext cx="478" cy="136"/>
            </a:xfrm>
            <a:prstGeom prst="rect">
              <a:avLst/>
            </a:prstGeom>
            <a:noFill/>
            <a:ln w="9525">
              <a:noFill/>
              <a:miter lim="800000"/>
              <a:headEnd/>
              <a:tailEnd/>
            </a:ln>
          </p:spPr>
          <p:txBody>
            <a:bodyPr wrap="none" lIns="0" tIns="0" rIns="0" bIns="0">
              <a:prstTxWarp prst="textNoShape">
                <a:avLst/>
              </a:prstTxWarp>
              <a:spAutoFit/>
            </a:bodyPr>
            <a:lstStyle/>
            <a:p>
              <a:r>
                <a:rPr lang="en-US" sz="1400" i="1">
                  <a:solidFill>
                    <a:srgbClr val="1F1A17"/>
                  </a:solidFill>
                  <a:latin typeface="Times New Roman" pitchFamily="18" charset="0"/>
                  <a:cs typeface="Times New Roman" pitchFamily="18" charset="0"/>
                </a:rPr>
                <a:t>Expansion</a:t>
              </a:r>
              <a:endParaRPr lang="en-US" sz="1400" i="1">
                <a:solidFill>
                  <a:schemeClr val="tx1"/>
                </a:solidFill>
                <a:latin typeface="Times New Roman" pitchFamily="18" charset="0"/>
                <a:cs typeface="Times New Roman" pitchFamily="18" charset="0"/>
              </a:endParaRPr>
            </a:p>
          </p:txBody>
        </p:sp>
        <p:sp>
          <p:nvSpPr>
            <p:cNvPr id="102" name="Line 50"/>
            <p:cNvSpPr>
              <a:spLocks noChangeShapeType="1"/>
            </p:cNvSpPr>
            <p:nvPr/>
          </p:nvSpPr>
          <p:spPr bwMode="auto">
            <a:xfrm flipV="1">
              <a:off x="3337" y="1608"/>
              <a:ext cx="192" cy="384"/>
            </a:xfrm>
            <a:prstGeom prst="line">
              <a:avLst/>
            </a:prstGeom>
            <a:noFill/>
            <a:ln w="31750">
              <a:solidFill>
                <a:schemeClr val="tx1"/>
              </a:solidFill>
              <a:round/>
              <a:headEnd/>
              <a:tailEnd type="stealth" w="lg" len="lg"/>
            </a:ln>
          </p:spPr>
          <p:txBody>
            <a:bodyPr anchor="ctr">
              <a:prstTxWarp prst="textNoShape">
                <a:avLst/>
              </a:prstTxWarp>
              <a:spAutoFit/>
            </a:bodyPr>
            <a:lstStyle/>
            <a:p>
              <a:endParaRPr lang="en-US" sz="1600">
                <a:latin typeface="Times New Roman" pitchFamily="18" charset="0"/>
                <a:cs typeface="Times New Roman" pitchFamily="18" charset="0"/>
              </a:endParaRPr>
            </a:p>
          </p:txBody>
        </p:sp>
      </p:grpSp>
      <p:grpSp>
        <p:nvGrpSpPr>
          <p:cNvPr id="103" name="Group 66"/>
          <p:cNvGrpSpPr>
            <a:grpSpLocks/>
          </p:cNvGrpSpPr>
          <p:nvPr/>
        </p:nvGrpSpPr>
        <p:grpSpPr bwMode="auto">
          <a:xfrm>
            <a:off x="6468668" y="2219504"/>
            <a:ext cx="720725" cy="631825"/>
            <a:chOff x="3238" y="788"/>
            <a:chExt cx="454" cy="398"/>
          </a:xfrm>
        </p:grpSpPr>
        <p:sp>
          <p:nvSpPr>
            <p:cNvPr id="104" name="Line 36"/>
            <p:cNvSpPr>
              <a:spLocks noChangeShapeType="1"/>
            </p:cNvSpPr>
            <p:nvPr/>
          </p:nvSpPr>
          <p:spPr bwMode="auto">
            <a:xfrm>
              <a:off x="3455" y="1049"/>
              <a:ext cx="163" cy="137"/>
            </a:xfrm>
            <a:prstGeom prst="line">
              <a:avLst/>
            </a:prstGeom>
            <a:noFill/>
            <a:ln w="31750">
              <a:solidFill>
                <a:schemeClr val="tx1"/>
              </a:solidFill>
              <a:round/>
              <a:headEnd/>
              <a:tailEnd type="none" w="lg" len="lg"/>
            </a:ln>
            <a:effectLst>
              <a:outerShdw blurRad="63500" dist="38099" dir="2700000" algn="ctr" rotWithShape="0">
                <a:schemeClr val="bg2">
                  <a:alpha val="74998"/>
                </a:schemeClr>
              </a:outerShdw>
            </a:effectLst>
          </p:spPr>
          <p:txBody>
            <a:bodyPr wrap="square">
              <a:prstTxWarp prst="textNoShape">
                <a:avLst/>
              </a:prstTxWarp>
              <a:spAutoFit/>
            </a:bodyPr>
            <a:lstStyle/>
            <a:p>
              <a:pPr>
                <a:defRPr/>
              </a:pPr>
              <a:endParaRPr lang="en-US" sz="1600">
                <a:latin typeface="Times New Roman" pitchFamily="18" charset="0"/>
                <a:cs typeface="Times New Roman" pitchFamily="18" charset="0"/>
              </a:endParaRPr>
            </a:p>
          </p:txBody>
        </p:sp>
        <p:sp>
          <p:nvSpPr>
            <p:cNvPr id="105" name="Rectangle 53"/>
            <p:cNvSpPr>
              <a:spLocks noChangeArrowheads="1"/>
            </p:cNvSpPr>
            <p:nvPr/>
          </p:nvSpPr>
          <p:spPr bwMode="auto">
            <a:xfrm>
              <a:off x="3238" y="788"/>
              <a:ext cx="454"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Business </a:t>
              </a:r>
              <a:endParaRPr lang="en-US" sz="1500" b="0" i="1" dirty="0">
                <a:solidFill>
                  <a:schemeClr val="tx1"/>
                </a:solidFill>
                <a:latin typeface="Times New Roman" pitchFamily="18" charset="0"/>
                <a:cs typeface="Times New Roman" pitchFamily="18" charset="0"/>
              </a:endParaRPr>
            </a:p>
          </p:txBody>
        </p:sp>
        <p:sp>
          <p:nvSpPr>
            <p:cNvPr id="106" name="Rectangle 54"/>
            <p:cNvSpPr>
              <a:spLocks noChangeArrowheads="1"/>
            </p:cNvSpPr>
            <p:nvPr/>
          </p:nvSpPr>
          <p:spPr bwMode="auto">
            <a:xfrm>
              <a:off x="3253" y="889"/>
              <a:ext cx="228"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peak</a:t>
              </a:r>
              <a:endParaRPr lang="en-US" sz="1500" b="0" i="1" dirty="0">
                <a:solidFill>
                  <a:schemeClr val="tx1"/>
                </a:solidFill>
                <a:latin typeface="Times New Roman" pitchFamily="18" charset="0"/>
                <a:cs typeface="Times New Roman" pitchFamily="18" charset="0"/>
              </a:endParaRPr>
            </a:p>
          </p:txBody>
        </p:sp>
      </p:grpSp>
      <p:grpSp>
        <p:nvGrpSpPr>
          <p:cNvPr id="107" name="Group 68"/>
          <p:cNvGrpSpPr>
            <a:grpSpLocks/>
          </p:cNvGrpSpPr>
          <p:nvPr/>
        </p:nvGrpSpPr>
        <p:grpSpPr bwMode="auto">
          <a:xfrm>
            <a:off x="7825979" y="3167242"/>
            <a:ext cx="1073150" cy="790575"/>
            <a:chOff x="4093" y="1385"/>
            <a:chExt cx="676" cy="498"/>
          </a:xfrm>
        </p:grpSpPr>
        <p:sp>
          <p:nvSpPr>
            <p:cNvPr id="108" name="Line 41"/>
            <p:cNvSpPr>
              <a:spLocks noChangeShapeType="1"/>
            </p:cNvSpPr>
            <p:nvPr/>
          </p:nvSpPr>
          <p:spPr bwMode="auto">
            <a:xfrm flipV="1">
              <a:off x="4481" y="1385"/>
              <a:ext cx="42" cy="271"/>
            </a:xfrm>
            <a:prstGeom prst="line">
              <a:avLst/>
            </a:prstGeom>
            <a:noFill/>
            <a:ln w="31750">
              <a:solidFill>
                <a:srgbClr val="1F1A17"/>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pitchFamily="18" charset="0"/>
                <a:cs typeface="Times New Roman" pitchFamily="18" charset="0"/>
              </a:endParaRPr>
            </a:p>
          </p:txBody>
        </p:sp>
        <p:sp>
          <p:nvSpPr>
            <p:cNvPr id="109" name="Rectangle 55"/>
            <p:cNvSpPr>
              <a:spLocks noChangeArrowheads="1"/>
            </p:cNvSpPr>
            <p:nvPr/>
          </p:nvSpPr>
          <p:spPr bwMode="auto">
            <a:xfrm>
              <a:off x="4093" y="1641"/>
              <a:ext cx="676"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Recessionary </a:t>
              </a:r>
              <a:endParaRPr lang="en-US" sz="1500" b="0" i="1" dirty="0">
                <a:solidFill>
                  <a:schemeClr val="tx1"/>
                </a:solidFill>
                <a:latin typeface="Times New Roman" pitchFamily="18" charset="0"/>
                <a:cs typeface="Times New Roman" pitchFamily="18" charset="0"/>
              </a:endParaRPr>
            </a:p>
          </p:txBody>
        </p:sp>
        <p:sp>
          <p:nvSpPr>
            <p:cNvPr id="110" name="Rectangle 56"/>
            <p:cNvSpPr>
              <a:spLocks noChangeArrowheads="1"/>
            </p:cNvSpPr>
            <p:nvPr/>
          </p:nvSpPr>
          <p:spPr bwMode="auto">
            <a:xfrm>
              <a:off x="4104" y="1738"/>
              <a:ext cx="319" cy="145"/>
            </a:xfrm>
            <a:prstGeom prst="rect">
              <a:avLst/>
            </a:prstGeom>
            <a:noFill/>
            <a:ln w="9525">
              <a:noFill/>
              <a:miter lim="800000"/>
              <a:headEnd/>
              <a:tailEnd/>
            </a:ln>
          </p:spPr>
          <p:txBody>
            <a:bodyPr wrap="none" lIns="0" tIns="0" rIns="0" bIns="0">
              <a:prstTxWarp prst="textNoShape">
                <a:avLst/>
              </a:prstTxWarp>
              <a:spAutoFit/>
            </a:bodyPr>
            <a:lstStyle/>
            <a:p>
              <a:r>
                <a:rPr lang="en-US" sz="1500" b="0" i="1" dirty="0">
                  <a:solidFill>
                    <a:srgbClr val="1F1A17"/>
                  </a:solidFill>
                  <a:latin typeface="Times New Roman" pitchFamily="18" charset="0"/>
                  <a:cs typeface="Times New Roman" pitchFamily="18" charset="0"/>
                </a:rPr>
                <a:t>trough</a:t>
              </a:r>
              <a:endParaRPr lang="en-US" sz="1500" b="0" i="1" dirty="0">
                <a:solidFill>
                  <a:schemeClr val="tx1"/>
                </a:solidFill>
                <a:latin typeface="Times New Roman" pitchFamily="18" charset="0"/>
                <a:cs typeface="Times New Roman" pitchFamily="18" charset="0"/>
              </a:endParaRPr>
            </a:p>
          </p:txBody>
        </p:sp>
      </p:grpSp>
      <p:grpSp>
        <p:nvGrpSpPr>
          <p:cNvPr id="111" name="Group 76"/>
          <p:cNvGrpSpPr>
            <a:grpSpLocks/>
          </p:cNvGrpSpPr>
          <p:nvPr/>
        </p:nvGrpSpPr>
        <p:grpSpPr bwMode="auto">
          <a:xfrm>
            <a:off x="4466829" y="3846691"/>
            <a:ext cx="1187450" cy="792162"/>
            <a:chOff x="1941" y="1813"/>
            <a:chExt cx="748" cy="499"/>
          </a:xfrm>
        </p:grpSpPr>
        <p:sp>
          <p:nvSpPr>
            <p:cNvPr id="112" name="Line 59"/>
            <p:cNvSpPr>
              <a:spLocks noChangeShapeType="1"/>
            </p:cNvSpPr>
            <p:nvPr/>
          </p:nvSpPr>
          <p:spPr bwMode="auto">
            <a:xfrm flipV="1">
              <a:off x="1941" y="2176"/>
              <a:ext cx="41" cy="136"/>
            </a:xfrm>
            <a:prstGeom prst="line">
              <a:avLst/>
            </a:prstGeom>
            <a:noFill/>
            <a:ln w="57150">
              <a:solidFill>
                <a:srgbClr val="531475"/>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3" name="Freeform 60"/>
            <p:cNvSpPr>
              <a:spLocks/>
            </p:cNvSpPr>
            <p:nvPr/>
          </p:nvSpPr>
          <p:spPr bwMode="auto">
            <a:xfrm>
              <a:off x="1976" y="1813"/>
              <a:ext cx="713" cy="393"/>
            </a:xfrm>
            <a:custGeom>
              <a:avLst/>
              <a:gdLst>
                <a:gd name="T0" fmla="*/ 19 w 2139"/>
                <a:gd name="T1" fmla="*/ 1116 h 1179"/>
                <a:gd name="T2" fmla="*/ 60 w 2139"/>
                <a:gd name="T3" fmla="*/ 997 h 1179"/>
                <a:gd name="T4" fmla="*/ 103 w 2139"/>
                <a:gd name="T5" fmla="*/ 885 h 1179"/>
                <a:gd name="T6" fmla="*/ 150 w 2139"/>
                <a:gd name="T7" fmla="*/ 783 h 1179"/>
                <a:gd name="T8" fmla="*/ 199 w 2139"/>
                <a:gd name="T9" fmla="*/ 687 h 1179"/>
                <a:gd name="T10" fmla="*/ 251 w 2139"/>
                <a:gd name="T11" fmla="*/ 599 h 1179"/>
                <a:gd name="T12" fmla="*/ 305 w 2139"/>
                <a:gd name="T13" fmla="*/ 519 h 1179"/>
                <a:gd name="T14" fmla="*/ 361 w 2139"/>
                <a:gd name="T15" fmla="*/ 445 h 1179"/>
                <a:gd name="T16" fmla="*/ 419 w 2139"/>
                <a:gd name="T17" fmla="*/ 378 h 1179"/>
                <a:gd name="T18" fmla="*/ 478 w 2139"/>
                <a:gd name="T19" fmla="*/ 318 h 1179"/>
                <a:gd name="T20" fmla="*/ 539 w 2139"/>
                <a:gd name="T21" fmla="*/ 263 h 1179"/>
                <a:gd name="T22" fmla="*/ 602 w 2139"/>
                <a:gd name="T23" fmla="*/ 215 h 1179"/>
                <a:gd name="T24" fmla="*/ 665 w 2139"/>
                <a:gd name="T25" fmla="*/ 173 h 1179"/>
                <a:gd name="T26" fmla="*/ 729 w 2139"/>
                <a:gd name="T27" fmla="*/ 135 h 1179"/>
                <a:gd name="T28" fmla="*/ 795 w 2139"/>
                <a:gd name="T29" fmla="*/ 103 h 1179"/>
                <a:gd name="T30" fmla="*/ 861 w 2139"/>
                <a:gd name="T31" fmla="*/ 76 h 1179"/>
                <a:gd name="T32" fmla="*/ 927 w 2139"/>
                <a:gd name="T33" fmla="*/ 54 h 1179"/>
                <a:gd name="T34" fmla="*/ 993 w 2139"/>
                <a:gd name="T35" fmla="*/ 36 h 1179"/>
                <a:gd name="T36" fmla="*/ 1059 w 2139"/>
                <a:gd name="T37" fmla="*/ 22 h 1179"/>
                <a:gd name="T38" fmla="*/ 1126 w 2139"/>
                <a:gd name="T39" fmla="*/ 12 h 1179"/>
                <a:gd name="T40" fmla="*/ 1191 w 2139"/>
                <a:gd name="T41" fmla="*/ 5 h 1179"/>
                <a:gd name="T42" fmla="*/ 1257 w 2139"/>
                <a:gd name="T43" fmla="*/ 1 h 1179"/>
                <a:gd name="T44" fmla="*/ 1321 w 2139"/>
                <a:gd name="T45" fmla="*/ 0 h 1179"/>
                <a:gd name="T46" fmla="*/ 1383 w 2139"/>
                <a:gd name="T47" fmla="*/ 2 h 1179"/>
                <a:gd name="T48" fmla="*/ 1446 w 2139"/>
                <a:gd name="T49" fmla="*/ 8 h 1179"/>
                <a:gd name="T50" fmla="*/ 1507 w 2139"/>
                <a:gd name="T51" fmla="*/ 15 h 1179"/>
                <a:gd name="T52" fmla="*/ 1565 w 2139"/>
                <a:gd name="T53" fmla="*/ 23 h 1179"/>
                <a:gd name="T54" fmla="*/ 1623 w 2139"/>
                <a:gd name="T55" fmla="*/ 35 h 1179"/>
                <a:gd name="T56" fmla="*/ 1678 w 2139"/>
                <a:gd name="T57" fmla="*/ 46 h 1179"/>
                <a:gd name="T58" fmla="*/ 1731 w 2139"/>
                <a:gd name="T59" fmla="*/ 60 h 1179"/>
                <a:gd name="T60" fmla="*/ 1782 w 2139"/>
                <a:gd name="T61" fmla="*/ 73 h 1179"/>
                <a:gd name="T62" fmla="*/ 1830 w 2139"/>
                <a:gd name="T63" fmla="*/ 88 h 1179"/>
                <a:gd name="T64" fmla="*/ 1875 w 2139"/>
                <a:gd name="T65" fmla="*/ 103 h 1179"/>
                <a:gd name="T66" fmla="*/ 1918 w 2139"/>
                <a:gd name="T67" fmla="*/ 118 h 1179"/>
                <a:gd name="T68" fmla="*/ 1957 w 2139"/>
                <a:gd name="T69" fmla="*/ 133 h 1179"/>
                <a:gd name="T70" fmla="*/ 1994 w 2139"/>
                <a:gd name="T71" fmla="*/ 148 h 1179"/>
                <a:gd name="T72" fmla="*/ 2026 w 2139"/>
                <a:gd name="T73" fmla="*/ 161 h 1179"/>
                <a:gd name="T74" fmla="*/ 2055 w 2139"/>
                <a:gd name="T75" fmla="*/ 174 h 1179"/>
                <a:gd name="T76" fmla="*/ 2080 w 2139"/>
                <a:gd name="T77" fmla="*/ 185 h 1179"/>
                <a:gd name="T78" fmla="*/ 2101 w 2139"/>
                <a:gd name="T79" fmla="*/ 196 h 1179"/>
                <a:gd name="T80" fmla="*/ 2117 w 2139"/>
                <a:gd name="T81" fmla="*/ 204 h 1179"/>
                <a:gd name="T82" fmla="*/ 2130 w 2139"/>
                <a:gd name="T83" fmla="*/ 210 h 1179"/>
                <a:gd name="T84" fmla="*/ 2137 w 2139"/>
                <a:gd name="T85" fmla="*/ 214 h 1179"/>
                <a:gd name="T86" fmla="*/ 2139 w 2139"/>
                <a:gd name="T87" fmla="*/ 215 h 11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139"/>
                <a:gd name="T133" fmla="*/ 0 h 1179"/>
                <a:gd name="T134" fmla="*/ 2139 w 2139"/>
                <a:gd name="T135" fmla="*/ 1179 h 11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139" h="1179">
                  <a:moveTo>
                    <a:pt x="0" y="1179"/>
                  </a:moveTo>
                  <a:lnTo>
                    <a:pt x="19" y="1116"/>
                  </a:lnTo>
                  <a:lnTo>
                    <a:pt x="39" y="1056"/>
                  </a:lnTo>
                  <a:lnTo>
                    <a:pt x="60" y="997"/>
                  </a:lnTo>
                  <a:lnTo>
                    <a:pt x="81" y="939"/>
                  </a:lnTo>
                  <a:lnTo>
                    <a:pt x="103" y="885"/>
                  </a:lnTo>
                  <a:lnTo>
                    <a:pt x="126" y="832"/>
                  </a:lnTo>
                  <a:lnTo>
                    <a:pt x="150" y="783"/>
                  </a:lnTo>
                  <a:lnTo>
                    <a:pt x="174" y="734"/>
                  </a:lnTo>
                  <a:lnTo>
                    <a:pt x="199" y="687"/>
                  </a:lnTo>
                  <a:lnTo>
                    <a:pt x="225" y="642"/>
                  </a:lnTo>
                  <a:lnTo>
                    <a:pt x="251" y="599"/>
                  </a:lnTo>
                  <a:lnTo>
                    <a:pt x="278" y="558"/>
                  </a:lnTo>
                  <a:lnTo>
                    <a:pt x="305" y="519"/>
                  </a:lnTo>
                  <a:lnTo>
                    <a:pt x="333" y="481"/>
                  </a:lnTo>
                  <a:lnTo>
                    <a:pt x="361" y="445"/>
                  </a:lnTo>
                  <a:lnTo>
                    <a:pt x="390" y="411"/>
                  </a:lnTo>
                  <a:lnTo>
                    <a:pt x="419" y="378"/>
                  </a:lnTo>
                  <a:lnTo>
                    <a:pt x="448" y="347"/>
                  </a:lnTo>
                  <a:lnTo>
                    <a:pt x="478" y="318"/>
                  </a:lnTo>
                  <a:lnTo>
                    <a:pt x="508" y="290"/>
                  </a:lnTo>
                  <a:lnTo>
                    <a:pt x="539" y="263"/>
                  </a:lnTo>
                  <a:lnTo>
                    <a:pt x="570" y="238"/>
                  </a:lnTo>
                  <a:lnTo>
                    <a:pt x="602" y="215"/>
                  </a:lnTo>
                  <a:lnTo>
                    <a:pt x="634" y="194"/>
                  </a:lnTo>
                  <a:lnTo>
                    <a:pt x="665" y="173"/>
                  </a:lnTo>
                  <a:lnTo>
                    <a:pt x="697" y="153"/>
                  </a:lnTo>
                  <a:lnTo>
                    <a:pt x="729" y="135"/>
                  </a:lnTo>
                  <a:lnTo>
                    <a:pt x="763" y="119"/>
                  </a:lnTo>
                  <a:lnTo>
                    <a:pt x="795" y="103"/>
                  </a:lnTo>
                  <a:lnTo>
                    <a:pt x="828" y="90"/>
                  </a:lnTo>
                  <a:lnTo>
                    <a:pt x="861" y="76"/>
                  </a:lnTo>
                  <a:lnTo>
                    <a:pt x="894" y="65"/>
                  </a:lnTo>
                  <a:lnTo>
                    <a:pt x="927" y="54"/>
                  </a:lnTo>
                  <a:lnTo>
                    <a:pt x="960" y="44"/>
                  </a:lnTo>
                  <a:lnTo>
                    <a:pt x="993" y="36"/>
                  </a:lnTo>
                  <a:lnTo>
                    <a:pt x="1026" y="28"/>
                  </a:lnTo>
                  <a:lnTo>
                    <a:pt x="1059" y="22"/>
                  </a:lnTo>
                  <a:lnTo>
                    <a:pt x="1093" y="16"/>
                  </a:lnTo>
                  <a:lnTo>
                    <a:pt x="1126" y="12"/>
                  </a:lnTo>
                  <a:lnTo>
                    <a:pt x="1159" y="8"/>
                  </a:lnTo>
                  <a:lnTo>
                    <a:pt x="1191" y="5"/>
                  </a:lnTo>
                  <a:lnTo>
                    <a:pt x="1223" y="2"/>
                  </a:lnTo>
                  <a:lnTo>
                    <a:pt x="1257" y="1"/>
                  </a:lnTo>
                  <a:lnTo>
                    <a:pt x="1289" y="0"/>
                  </a:lnTo>
                  <a:lnTo>
                    <a:pt x="1321" y="0"/>
                  </a:lnTo>
                  <a:lnTo>
                    <a:pt x="1352" y="1"/>
                  </a:lnTo>
                  <a:lnTo>
                    <a:pt x="1383" y="2"/>
                  </a:lnTo>
                  <a:lnTo>
                    <a:pt x="1414" y="5"/>
                  </a:lnTo>
                  <a:lnTo>
                    <a:pt x="1446" y="8"/>
                  </a:lnTo>
                  <a:lnTo>
                    <a:pt x="1477" y="11"/>
                  </a:lnTo>
                  <a:lnTo>
                    <a:pt x="1507" y="15"/>
                  </a:lnTo>
                  <a:lnTo>
                    <a:pt x="1536" y="19"/>
                  </a:lnTo>
                  <a:lnTo>
                    <a:pt x="1565" y="23"/>
                  </a:lnTo>
                  <a:lnTo>
                    <a:pt x="1594" y="28"/>
                  </a:lnTo>
                  <a:lnTo>
                    <a:pt x="1623" y="35"/>
                  </a:lnTo>
                  <a:lnTo>
                    <a:pt x="1651" y="40"/>
                  </a:lnTo>
                  <a:lnTo>
                    <a:pt x="1678" y="46"/>
                  </a:lnTo>
                  <a:lnTo>
                    <a:pt x="1705" y="52"/>
                  </a:lnTo>
                  <a:lnTo>
                    <a:pt x="1731" y="60"/>
                  </a:lnTo>
                  <a:lnTo>
                    <a:pt x="1757" y="66"/>
                  </a:lnTo>
                  <a:lnTo>
                    <a:pt x="1782" y="73"/>
                  </a:lnTo>
                  <a:lnTo>
                    <a:pt x="1807" y="80"/>
                  </a:lnTo>
                  <a:lnTo>
                    <a:pt x="1830" y="88"/>
                  </a:lnTo>
                  <a:lnTo>
                    <a:pt x="1854" y="96"/>
                  </a:lnTo>
                  <a:lnTo>
                    <a:pt x="1875" y="103"/>
                  </a:lnTo>
                  <a:lnTo>
                    <a:pt x="1897" y="110"/>
                  </a:lnTo>
                  <a:lnTo>
                    <a:pt x="1918" y="118"/>
                  </a:lnTo>
                  <a:lnTo>
                    <a:pt x="1939" y="126"/>
                  </a:lnTo>
                  <a:lnTo>
                    <a:pt x="1957" y="133"/>
                  </a:lnTo>
                  <a:lnTo>
                    <a:pt x="1976" y="141"/>
                  </a:lnTo>
                  <a:lnTo>
                    <a:pt x="1994" y="148"/>
                  </a:lnTo>
                  <a:lnTo>
                    <a:pt x="2010" y="154"/>
                  </a:lnTo>
                  <a:lnTo>
                    <a:pt x="2026" y="161"/>
                  </a:lnTo>
                  <a:lnTo>
                    <a:pt x="2042" y="168"/>
                  </a:lnTo>
                  <a:lnTo>
                    <a:pt x="2055" y="174"/>
                  </a:lnTo>
                  <a:lnTo>
                    <a:pt x="2069" y="180"/>
                  </a:lnTo>
                  <a:lnTo>
                    <a:pt x="2080" y="185"/>
                  </a:lnTo>
                  <a:lnTo>
                    <a:pt x="2091" y="190"/>
                  </a:lnTo>
                  <a:lnTo>
                    <a:pt x="2101" y="196"/>
                  </a:lnTo>
                  <a:lnTo>
                    <a:pt x="2110" y="200"/>
                  </a:lnTo>
                  <a:lnTo>
                    <a:pt x="2117" y="204"/>
                  </a:lnTo>
                  <a:lnTo>
                    <a:pt x="2125" y="207"/>
                  </a:lnTo>
                  <a:lnTo>
                    <a:pt x="2130" y="210"/>
                  </a:lnTo>
                  <a:lnTo>
                    <a:pt x="2134" y="212"/>
                  </a:lnTo>
                  <a:lnTo>
                    <a:pt x="2137" y="214"/>
                  </a:lnTo>
                  <a:lnTo>
                    <a:pt x="2139" y="215"/>
                  </a:lnTo>
                </a:path>
              </a:pathLst>
            </a:custGeom>
            <a:noFill/>
            <a:ln w="57150">
              <a:solidFill>
                <a:srgbClr val="7900A4"/>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114" name="Freeform 61"/>
          <p:cNvSpPr>
            <a:spLocks/>
          </p:cNvSpPr>
          <p:nvPr/>
        </p:nvSpPr>
        <p:spPr bwMode="auto">
          <a:xfrm>
            <a:off x="6762354" y="2854503"/>
            <a:ext cx="1131887" cy="623888"/>
          </a:xfrm>
          <a:custGeom>
            <a:avLst/>
            <a:gdLst>
              <a:gd name="T0" fmla="*/ 20 w 2140"/>
              <a:gd name="T1" fmla="*/ 1116 h 1179"/>
              <a:gd name="T2" fmla="*/ 61 w 2140"/>
              <a:gd name="T3" fmla="*/ 996 h 1179"/>
              <a:gd name="T4" fmla="*/ 104 w 2140"/>
              <a:gd name="T5" fmla="*/ 885 h 1179"/>
              <a:gd name="T6" fmla="*/ 151 w 2140"/>
              <a:gd name="T7" fmla="*/ 782 h 1179"/>
              <a:gd name="T8" fmla="*/ 200 w 2140"/>
              <a:gd name="T9" fmla="*/ 687 h 1179"/>
              <a:gd name="T10" fmla="*/ 252 w 2140"/>
              <a:gd name="T11" fmla="*/ 599 h 1179"/>
              <a:gd name="T12" fmla="*/ 305 w 2140"/>
              <a:gd name="T13" fmla="*/ 519 h 1179"/>
              <a:gd name="T14" fmla="*/ 361 w 2140"/>
              <a:gd name="T15" fmla="*/ 445 h 1179"/>
              <a:gd name="T16" fmla="*/ 419 w 2140"/>
              <a:gd name="T17" fmla="*/ 378 h 1179"/>
              <a:gd name="T18" fmla="*/ 479 w 2140"/>
              <a:gd name="T19" fmla="*/ 317 h 1179"/>
              <a:gd name="T20" fmla="*/ 539 w 2140"/>
              <a:gd name="T21" fmla="*/ 263 h 1179"/>
              <a:gd name="T22" fmla="*/ 603 w 2140"/>
              <a:gd name="T23" fmla="*/ 215 h 1179"/>
              <a:gd name="T24" fmla="*/ 666 w 2140"/>
              <a:gd name="T25" fmla="*/ 173 h 1179"/>
              <a:gd name="T26" fmla="*/ 730 w 2140"/>
              <a:gd name="T27" fmla="*/ 135 h 1179"/>
              <a:gd name="T28" fmla="*/ 796 w 2140"/>
              <a:gd name="T29" fmla="*/ 103 h 1179"/>
              <a:gd name="T30" fmla="*/ 861 w 2140"/>
              <a:gd name="T31" fmla="*/ 76 h 1179"/>
              <a:gd name="T32" fmla="*/ 928 w 2140"/>
              <a:gd name="T33" fmla="*/ 53 h 1179"/>
              <a:gd name="T34" fmla="*/ 994 w 2140"/>
              <a:gd name="T35" fmla="*/ 36 h 1179"/>
              <a:gd name="T36" fmla="*/ 1060 w 2140"/>
              <a:gd name="T37" fmla="*/ 21 h 1179"/>
              <a:gd name="T38" fmla="*/ 1126 w 2140"/>
              <a:gd name="T39" fmla="*/ 11 h 1179"/>
              <a:gd name="T40" fmla="*/ 1192 w 2140"/>
              <a:gd name="T41" fmla="*/ 4 h 1179"/>
              <a:gd name="T42" fmla="*/ 1257 w 2140"/>
              <a:gd name="T43" fmla="*/ 1 h 1179"/>
              <a:gd name="T44" fmla="*/ 1321 w 2140"/>
              <a:gd name="T45" fmla="*/ 0 h 1179"/>
              <a:gd name="T46" fmla="*/ 1384 w 2140"/>
              <a:gd name="T47" fmla="*/ 2 h 1179"/>
              <a:gd name="T48" fmla="*/ 1447 w 2140"/>
              <a:gd name="T49" fmla="*/ 8 h 1179"/>
              <a:gd name="T50" fmla="*/ 1507 w 2140"/>
              <a:gd name="T51" fmla="*/ 15 h 1179"/>
              <a:gd name="T52" fmla="*/ 1566 w 2140"/>
              <a:gd name="T53" fmla="*/ 23 h 1179"/>
              <a:gd name="T54" fmla="*/ 1623 w 2140"/>
              <a:gd name="T55" fmla="*/ 34 h 1179"/>
              <a:gd name="T56" fmla="*/ 1678 w 2140"/>
              <a:gd name="T57" fmla="*/ 46 h 1179"/>
              <a:gd name="T58" fmla="*/ 1732 w 2140"/>
              <a:gd name="T59" fmla="*/ 59 h 1179"/>
              <a:gd name="T60" fmla="*/ 1783 w 2140"/>
              <a:gd name="T61" fmla="*/ 73 h 1179"/>
              <a:gd name="T62" fmla="*/ 1831 w 2140"/>
              <a:gd name="T63" fmla="*/ 88 h 1179"/>
              <a:gd name="T64" fmla="*/ 1876 w 2140"/>
              <a:gd name="T65" fmla="*/ 103 h 1179"/>
              <a:gd name="T66" fmla="*/ 1919 w 2140"/>
              <a:gd name="T67" fmla="*/ 118 h 1179"/>
              <a:gd name="T68" fmla="*/ 1958 w 2140"/>
              <a:gd name="T69" fmla="*/ 133 h 1179"/>
              <a:gd name="T70" fmla="*/ 1995 w 2140"/>
              <a:gd name="T71" fmla="*/ 148 h 1179"/>
              <a:gd name="T72" fmla="*/ 2027 w 2140"/>
              <a:gd name="T73" fmla="*/ 161 h 1179"/>
              <a:gd name="T74" fmla="*/ 2056 w 2140"/>
              <a:gd name="T75" fmla="*/ 174 h 1179"/>
              <a:gd name="T76" fmla="*/ 2081 w 2140"/>
              <a:gd name="T77" fmla="*/ 185 h 1179"/>
              <a:gd name="T78" fmla="*/ 2102 w 2140"/>
              <a:gd name="T79" fmla="*/ 196 h 1179"/>
              <a:gd name="T80" fmla="*/ 2118 w 2140"/>
              <a:gd name="T81" fmla="*/ 204 h 1179"/>
              <a:gd name="T82" fmla="*/ 2130 w 2140"/>
              <a:gd name="T83" fmla="*/ 210 h 1179"/>
              <a:gd name="T84" fmla="*/ 2137 w 2140"/>
              <a:gd name="T85" fmla="*/ 214 h 1179"/>
              <a:gd name="T86" fmla="*/ 2140 w 2140"/>
              <a:gd name="T87" fmla="*/ 215 h 11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140"/>
              <a:gd name="T133" fmla="*/ 0 h 1179"/>
              <a:gd name="T134" fmla="*/ 2140 w 2140"/>
              <a:gd name="T135" fmla="*/ 1179 h 11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140" h="1179">
                <a:moveTo>
                  <a:pt x="0" y="1179"/>
                </a:moveTo>
                <a:lnTo>
                  <a:pt x="20" y="1116"/>
                </a:lnTo>
                <a:lnTo>
                  <a:pt x="40" y="1055"/>
                </a:lnTo>
                <a:lnTo>
                  <a:pt x="61" y="996"/>
                </a:lnTo>
                <a:lnTo>
                  <a:pt x="81" y="939"/>
                </a:lnTo>
                <a:lnTo>
                  <a:pt x="104" y="885"/>
                </a:lnTo>
                <a:lnTo>
                  <a:pt x="127" y="832"/>
                </a:lnTo>
                <a:lnTo>
                  <a:pt x="151" y="782"/>
                </a:lnTo>
                <a:lnTo>
                  <a:pt x="175" y="734"/>
                </a:lnTo>
                <a:lnTo>
                  <a:pt x="200" y="687"/>
                </a:lnTo>
                <a:lnTo>
                  <a:pt x="225" y="642"/>
                </a:lnTo>
                <a:lnTo>
                  <a:pt x="252" y="599"/>
                </a:lnTo>
                <a:lnTo>
                  <a:pt x="278" y="558"/>
                </a:lnTo>
                <a:lnTo>
                  <a:pt x="305" y="519"/>
                </a:lnTo>
                <a:lnTo>
                  <a:pt x="333" y="480"/>
                </a:lnTo>
                <a:lnTo>
                  <a:pt x="361" y="445"/>
                </a:lnTo>
                <a:lnTo>
                  <a:pt x="390" y="411"/>
                </a:lnTo>
                <a:lnTo>
                  <a:pt x="419" y="378"/>
                </a:lnTo>
                <a:lnTo>
                  <a:pt x="449" y="347"/>
                </a:lnTo>
                <a:lnTo>
                  <a:pt x="479" y="317"/>
                </a:lnTo>
                <a:lnTo>
                  <a:pt x="509" y="290"/>
                </a:lnTo>
                <a:lnTo>
                  <a:pt x="539" y="263"/>
                </a:lnTo>
                <a:lnTo>
                  <a:pt x="570" y="238"/>
                </a:lnTo>
                <a:lnTo>
                  <a:pt x="603" y="215"/>
                </a:lnTo>
                <a:lnTo>
                  <a:pt x="634" y="193"/>
                </a:lnTo>
                <a:lnTo>
                  <a:pt x="666" y="173"/>
                </a:lnTo>
                <a:lnTo>
                  <a:pt x="698" y="153"/>
                </a:lnTo>
                <a:lnTo>
                  <a:pt x="730" y="135"/>
                </a:lnTo>
                <a:lnTo>
                  <a:pt x="762" y="119"/>
                </a:lnTo>
                <a:lnTo>
                  <a:pt x="796" y="103"/>
                </a:lnTo>
                <a:lnTo>
                  <a:pt x="829" y="90"/>
                </a:lnTo>
                <a:lnTo>
                  <a:pt x="861" y="76"/>
                </a:lnTo>
                <a:lnTo>
                  <a:pt x="894" y="65"/>
                </a:lnTo>
                <a:lnTo>
                  <a:pt x="928" y="53"/>
                </a:lnTo>
                <a:lnTo>
                  <a:pt x="961" y="44"/>
                </a:lnTo>
                <a:lnTo>
                  <a:pt x="994" y="36"/>
                </a:lnTo>
                <a:lnTo>
                  <a:pt x="1027" y="28"/>
                </a:lnTo>
                <a:lnTo>
                  <a:pt x="1060" y="21"/>
                </a:lnTo>
                <a:lnTo>
                  <a:pt x="1094" y="16"/>
                </a:lnTo>
                <a:lnTo>
                  <a:pt x="1126" y="11"/>
                </a:lnTo>
                <a:lnTo>
                  <a:pt x="1159" y="8"/>
                </a:lnTo>
                <a:lnTo>
                  <a:pt x="1192" y="4"/>
                </a:lnTo>
                <a:lnTo>
                  <a:pt x="1224" y="2"/>
                </a:lnTo>
                <a:lnTo>
                  <a:pt x="1257" y="1"/>
                </a:lnTo>
                <a:lnTo>
                  <a:pt x="1289" y="0"/>
                </a:lnTo>
                <a:lnTo>
                  <a:pt x="1321" y="0"/>
                </a:lnTo>
                <a:lnTo>
                  <a:pt x="1353" y="1"/>
                </a:lnTo>
                <a:lnTo>
                  <a:pt x="1384" y="2"/>
                </a:lnTo>
                <a:lnTo>
                  <a:pt x="1416" y="4"/>
                </a:lnTo>
                <a:lnTo>
                  <a:pt x="1447" y="8"/>
                </a:lnTo>
                <a:lnTo>
                  <a:pt x="1477" y="11"/>
                </a:lnTo>
                <a:lnTo>
                  <a:pt x="1507" y="15"/>
                </a:lnTo>
                <a:lnTo>
                  <a:pt x="1537" y="19"/>
                </a:lnTo>
                <a:lnTo>
                  <a:pt x="1566" y="23"/>
                </a:lnTo>
                <a:lnTo>
                  <a:pt x="1595" y="28"/>
                </a:lnTo>
                <a:lnTo>
                  <a:pt x="1623" y="34"/>
                </a:lnTo>
                <a:lnTo>
                  <a:pt x="1651" y="40"/>
                </a:lnTo>
                <a:lnTo>
                  <a:pt x="1678" y="46"/>
                </a:lnTo>
                <a:lnTo>
                  <a:pt x="1705" y="52"/>
                </a:lnTo>
                <a:lnTo>
                  <a:pt x="1732" y="59"/>
                </a:lnTo>
                <a:lnTo>
                  <a:pt x="1757" y="66"/>
                </a:lnTo>
                <a:lnTo>
                  <a:pt x="1783" y="73"/>
                </a:lnTo>
                <a:lnTo>
                  <a:pt x="1807" y="80"/>
                </a:lnTo>
                <a:lnTo>
                  <a:pt x="1831" y="88"/>
                </a:lnTo>
                <a:lnTo>
                  <a:pt x="1854" y="95"/>
                </a:lnTo>
                <a:lnTo>
                  <a:pt x="1876" y="103"/>
                </a:lnTo>
                <a:lnTo>
                  <a:pt x="1898" y="110"/>
                </a:lnTo>
                <a:lnTo>
                  <a:pt x="1919" y="118"/>
                </a:lnTo>
                <a:lnTo>
                  <a:pt x="1939" y="126"/>
                </a:lnTo>
                <a:lnTo>
                  <a:pt x="1958" y="133"/>
                </a:lnTo>
                <a:lnTo>
                  <a:pt x="1977" y="140"/>
                </a:lnTo>
                <a:lnTo>
                  <a:pt x="1995" y="148"/>
                </a:lnTo>
                <a:lnTo>
                  <a:pt x="2011" y="154"/>
                </a:lnTo>
                <a:lnTo>
                  <a:pt x="2027" y="161"/>
                </a:lnTo>
                <a:lnTo>
                  <a:pt x="2042" y="168"/>
                </a:lnTo>
                <a:lnTo>
                  <a:pt x="2056" y="174"/>
                </a:lnTo>
                <a:lnTo>
                  <a:pt x="2069" y="180"/>
                </a:lnTo>
                <a:lnTo>
                  <a:pt x="2081" y="185"/>
                </a:lnTo>
                <a:lnTo>
                  <a:pt x="2091" y="190"/>
                </a:lnTo>
                <a:lnTo>
                  <a:pt x="2102" y="196"/>
                </a:lnTo>
                <a:lnTo>
                  <a:pt x="2110" y="200"/>
                </a:lnTo>
                <a:lnTo>
                  <a:pt x="2118" y="204"/>
                </a:lnTo>
                <a:lnTo>
                  <a:pt x="2125" y="207"/>
                </a:lnTo>
                <a:lnTo>
                  <a:pt x="2130" y="210"/>
                </a:lnTo>
                <a:lnTo>
                  <a:pt x="2135" y="212"/>
                </a:lnTo>
                <a:lnTo>
                  <a:pt x="2137" y="214"/>
                </a:lnTo>
                <a:lnTo>
                  <a:pt x="2139" y="215"/>
                </a:lnTo>
                <a:lnTo>
                  <a:pt x="2140" y="215"/>
                </a:lnTo>
              </a:path>
            </a:pathLst>
          </a:custGeom>
          <a:noFill/>
          <a:ln w="57150">
            <a:solidFill>
              <a:srgbClr val="7900A4"/>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5" name="Freeform 62"/>
          <p:cNvSpPr>
            <a:spLocks/>
          </p:cNvSpPr>
          <p:nvPr/>
        </p:nvSpPr>
        <p:spPr bwMode="auto">
          <a:xfrm>
            <a:off x="7894241" y="2710041"/>
            <a:ext cx="1047750" cy="365125"/>
          </a:xfrm>
          <a:custGeom>
            <a:avLst/>
            <a:gdLst>
              <a:gd name="T0" fmla="*/ 0 w 1979"/>
              <a:gd name="T1" fmla="*/ 496 h 690"/>
              <a:gd name="T2" fmla="*/ 60 w 1979"/>
              <a:gd name="T3" fmla="*/ 520 h 690"/>
              <a:gd name="T4" fmla="*/ 120 w 1979"/>
              <a:gd name="T5" fmla="*/ 543 h 690"/>
              <a:gd name="T6" fmla="*/ 177 w 1979"/>
              <a:gd name="T7" fmla="*/ 563 h 690"/>
              <a:gd name="T8" fmla="*/ 234 w 1979"/>
              <a:gd name="T9" fmla="*/ 581 h 690"/>
              <a:gd name="T10" fmla="*/ 290 w 1979"/>
              <a:gd name="T11" fmla="*/ 599 h 690"/>
              <a:gd name="T12" fmla="*/ 344 w 1979"/>
              <a:gd name="T13" fmla="*/ 615 h 690"/>
              <a:gd name="T14" fmla="*/ 398 w 1979"/>
              <a:gd name="T15" fmla="*/ 628 h 690"/>
              <a:gd name="T16" fmla="*/ 451 w 1979"/>
              <a:gd name="T17" fmla="*/ 641 h 690"/>
              <a:gd name="T18" fmla="*/ 502 w 1979"/>
              <a:gd name="T19" fmla="*/ 652 h 690"/>
              <a:gd name="T20" fmla="*/ 552 w 1979"/>
              <a:gd name="T21" fmla="*/ 661 h 690"/>
              <a:gd name="T22" fmla="*/ 602 w 1979"/>
              <a:gd name="T23" fmla="*/ 670 h 690"/>
              <a:gd name="T24" fmla="*/ 651 w 1979"/>
              <a:gd name="T25" fmla="*/ 676 h 690"/>
              <a:gd name="T26" fmla="*/ 698 w 1979"/>
              <a:gd name="T27" fmla="*/ 681 h 690"/>
              <a:gd name="T28" fmla="*/ 745 w 1979"/>
              <a:gd name="T29" fmla="*/ 685 h 690"/>
              <a:gd name="T30" fmla="*/ 790 w 1979"/>
              <a:gd name="T31" fmla="*/ 687 h 690"/>
              <a:gd name="T32" fmla="*/ 835 w 1979"/>
              <a:gd name="T33" fmla="*/ 690 h 690"/>
              <a:gd name="T34" fmla="*/ 878 w 1979"/>
              <a:gd name="T35" fmla="*/ 690 h 690"/>
              <a:gd name="T36" fmla="*/ 921 w 1979"/>
              <a:gd name="T37" fmla="*/ 688 h 690"/>
              <a:gd name="T38" fmla="*/ 964 w 1979"/>
              <a:gd name="T39" fmla="*/ 685 h 690"/>
              <a:gd name="T40" fmla="*/ 1004 w 1979"/>
              <a:gd name="T41" fmla="*/ 682 h 690"/>
              <a:gd name="T42" fmla="*/ 1044 w 1979"/>
              <a:gd name="T43" fmla="*/ 678 h 690"/>
              <a:gd name="T44" fmla="*/ 1083 w 1979"/>
              <a:gd name="T45" fmla="*/ 672 h 690"/>
              <a:gd name="T46" fmla="*/ 1121 w 1979"/>
              <a:gd name="T47" fmla="*/ 666 h 690"/>
              <a:gd name="T48" fmla="*/ 1159 w 1979"/>
              <a:gd name="T49" fmla="*/ 657 h 690"/>
              <a:gd name="T50" fmla="*/ 1195 w 1979"/>
              <a:gd name="T51" fmla="*/ 649 h 690"/>
              <a:gd name="T52" fmla="*/ 1230 w 1979"/>
              <a:gd name="T53" fmla="*/ 639 h 690"/>
              <a:gd name="T54" fmla="*/ 1265 w 1979"/>
              <a:gd name="T55" fmla="*/ 628 h 690"/>
              <a:gd name="T56" fmla="*/ 1299 w 1979"/>
              <a:gd name="T57" fmla="*/ 617 h 690"/>
              <a:gd name="T58" fmla="*/ 1332 w 1979"/>
              <a:gd name="T59" fmla="*/ 604 h 690"/>
              <a:gd name="T60" fmla="*/ 1363 w 1979"/>
              <a:gd name="T61" fmla="*/ 591 h 690"/>
              <a:gd name="T62" fmla="*/ 1395 w 1979"/>
              <a:gd name="T63" fmla="*/ 577 h 690"/>
              <a:gd name="T64" fmla="*/ 1426 w 1979"/>
              <a:gd name="T65" fmla="*/ 563 h 690"/>
              <a:gd name="T66" fmla="*/ 1456 w 1979"/>
              <a:gd name="T67" fmla="*/ 547 h 690"/>
              <a:gd name="T68" fmla="*/ 1484 w 1979"/>
              <a:gd name="T69" fmla="*/ 531 h 690"/>
              <a:gd name="T70" fmla="*/ 1513 w 1979"/>
              <a:gd name="T71" fmla="*/ 514 h 690"/>
              <a:gd name="T72" fmla="*/ 1540 w 1979"/>
              <a:gd name="T73" fmla="*/ 496 h 690"/>
              <a:gd name="T74" fmla="*/ 1567 w 1979"/>
              <a:gd name="T75" fmla="*/ 479 h 690"/>
              <a:gd name="T76" fmla="*/ 1593 w 1979"/>
              <a:gd name="T77" fmla="*/ 460 h 690"/>
              <a:gd name="T78" fmla="*/ 1618 w 1979"/>
              <a:gd name="T79" fmla="*/ 441 h 690"/>
              <a:gd name="T80" fmla="*/ 1642 w 1979"/>
              <a:gd name="T81" fmla="*/ 421 h 690"/>
              <a:gd name="T82" fmla="*/ 1665 w 1979"/>
              <a:gd name="T83" fmla="*/ 402 h 690"/>
              <a:gd name="T84" fmla="*/ 1688 w 1979"/>
              <a:gd name="T85" fmla="*/ 381 h 690"/>
              <a:gd name="T86" fmla="*/ 1711 w 1979"/>
              <a:gd name="T87" fmla="*/ 360 h 690"/>
              <a:gd name="T88" fmla="*/ 1732 w 1979"/>
              <a:gd name="T89" fmla="*/ 339 h 690"/>
              <a:gd name="T90" fmla="*/ 1753 w 1979"/>
              <a:gd name="T91" fmla="*/ 318 h 690"/>
              <a:gd name="T92" fmla="*/ 1773 w 1979"/>
              <a:gd name="T93" fmla="*/ 296 h 690"/>
              <a:gd name="T94" fmla="*/ 1793 w 1979"/>
              <a:gd name="T95" fmla="*/ 273 h 690"/>
              <a:gd name="T96" fmla="*/ 1812 w 1979"/>
              <a:gd name="T97" fmla="*/ 251 h 690"/>
              <a:gd name="T98" fmla="*/ 1830 w 1979"/>
              <a:gd name="T99" fmla="*/ 228 h 690"/>
              <a:gd name="T100" fmla="*/ 1847 w 1979"/>
              <a:gd name="T101" fmla="*/ 205 h 690"/>
              <a:gd name="T102" fmla="*/ 1865 w 1979"/>
              <a:gd name="T103" fmla="*/ 183 h 690"/>
              <a:gd name="T104" fmla="*/ 1881 w 1979"/>
              <a:gd name="T105" fmla="*/ 160 h 690"/>
              <a:gd name="T106" fmla="*/ 1897 w 1979"/>
              <a:gd name="T107" fmla="*/ 137 h 690"/>
              <a:gd name="T108" fmla="*/ 1911 w 1979"/>
              <a:gd name="T109" fmla="*/ 114 h 690"/>
              <a:gd name="T110" fmla="*/ 1927 w 1979"/>
              <a:gd name="T111" fmla="*/ 91 h 690"/>
              <a:gd name="T112" fmla="*/ 1941 w 1979"/>
              <a:gd name="T113" fmla="*/ 68 h 690"/>
              <a:gd name="T114" fmla="*/ 1954 w 1979"/>
              <a:gd name="T115" fmla="*/ 45 h 690"/>
              <a:gd name="T116" fmla="*/ 1966 w 1979"/>
              <a:gd name="T117" fmla="*/ 23 h 690"/>
              <a:gd name="T118" fmla="*/ 1979 w 1979"/>
              <a:gd name="T119" fmla="*/ 0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79"/>
              <a:gd name="T181" fmla="*/ 0 h 690"/>
              <a:gd name="T182" fmla="*/ 1979 w 1979"/>
              <a:gd name="T183" fmla="*/ 690 h 6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79" h="690">
                <a:moveTo>
                  <a:pt x="0" y="496"/>
                </a:moveTo>
                <a:lnTo>
                  <a:pt x="60" y="520"/>
                </a:lnTo>
                <a:lnTo>
                  <a:pt x="120" y="543"/>
                </a:lnTo>
                <a:lnTo>
                  <a:pt x="177" y="563"/>
                </a:lnTo>
                <a:lnTo>
                  <a:pt x="234" y="581"/>
                </a:lnTo>
                <a:lnTo>
                  <a:pt x="290" y="599"/>
                </a:lnTo>
                <a:lnTo>
                  <a:pt x="344" y="615"/>
                </a:lnTo>
                <a:lnTo>
                  <a:pt x="398" y="628"/>
                </a:lnTo>
                <a:lnTo>
                  <a:pt x="451" y="641"/>
                </a:lnTo>
                <a:lnTo>
                  <a:pt x="502" y="652"/>
                </a:lnTo>
                <a:lnTo>
                  <a:pt x="552" y="661"/>
                </a:lnTo>
                <a:lnTo>
                  <a:pt x="602" y="670"/>
                </a:lnTo>
                <a:lnTo>
                  <a:pt x="651" y="676"/>
                </a:lnTo>
                <a:lnTo>
                  <a:pt x="698" y="681"/>
                </a:lnTo>
                <a:lnTo>
                  <a:pt x="745" y="685"/>
                </a:lnTo>
                <a:lnTo>
                  <a:pt x="790" y="687"/>
                </a:lnTo>
                <a:lnTo>
                  <a:pt x="835" y="690"/>
                </a:lnTo>
                <a:lnTo>
                  <a:pt x="878" y="690"/>
                </a:lnTo>
                <a:lnTo>
                  <a:pt x="921" y="688"/>
                </a:lnTo>
                <a:lnTo>
                  <a:pt x="964" y="685"/>
                </a:lnTo>
                <a:lnTo>
                  <a:pt x="1004" y="682"/>
                </a:lnTo>
                <a:lnTo>
                  <a:pt x="1044" y="678"/>
                </a:lnTo>
                <a:lnTo>
                  <a:pt x="1083" y="672"/>
                </a:lnTo>
                <a:lnTo>
                  <a:pt x="1121" y="666"/>
                </a:lnTo>
                <a:lnTo>
                  <a:pt x="1159" y="657"/>
                </a:lnTo>
                <a:lnTo>
                  <a:pt x="1195" y="649"/>
                </a:lnTo>
                <a:lnTo>
                  <a:pt x="1230" y="639"/>
                </a:lnTo>
                <a:lnTo>
                  <a:pt x="1265" y="628"/>
                </a:lnTo>
                <a:lnTo>
                  <a:pt x="1299" y="617"/>
                </a:lnTo>
                <a:lnTo>
                  <a:pt x="1332" y="604"/>
                </a:lnTo>
                <a:lnTo>
                  <a:pt x="1363" y="591"/>
                </a:lnTo>
                <a:lnTo>
                  <a:pt x="1395" y="577"/>
                </a:lnTo>
                <a:lnTo>
                  <a:pt x="1426" y="563"/>
                </a:lnTo>
                <a:lnTo>
                  <a:pt x="1456" y="547"/>
                </a:lnTo>
                <a:lnTo>
                  <a:pt x="1484" y="531"/>
                </a:lnTo>
                <a:lnTo>
                  <a:pt x="1513" y="514"/>
                </a:lnTo>
                <a:lnTo>
                  <a:pt x="1540" y="496"/>
                </a:lnTo>
                <a:lnTo>
                  <a:pt x="1567" y="479"/>
                </a:lnTo>
                <a:lnTo>
                  <a:pt x="1593" y="460"/>
                </a:lnTo>
                <a:lnTo>
                  <a:pt x="1618" y="441"/>
                </a:lnTo>
                <a:lnTo>
                  <a:pt x="1642" y="421"/>
                </a:lnTo>
                <a:lnTo>
                  <a:pt x="1665" y="402"/>
                </a:lnTo>
                <a:lnTo>
                  <a:pt x="1688" y="381"/>
                </a:lnTo>
                <a:lnTo>
                  <a:pt x="1711" y="360"/>
                </a:lnTo>
                <a:lnTo>
                  <a:pt x="1732" y="339"/>
                </a:lnTo>
                <a:lnTo>
                  <a:pt x="1753" y="318"/>
                </a:lnTo>
                <a:lnTo>
                  <a:pt x="1773" y="296"/>
                </a:lnTo>
                <a:lnTo>
                  <a:pt x="1793" y="273"/>
                </a:lnTo>
                <a:lnTo>
                  <a:pt x="1812" y="251"/>
                </a:lnTo>
                <a:lnTo>
                  <a:pt x="1830" y="228"/>
                </a:lnTo>
                <a:lnTo>
                  <a:pt x="1847" y="205"/>
                </a:lnTo>
                <a:lnTo>
                  <a:pt x="1865" y="183"/>
                </a:lnTo>
                <a:lnTo>
                  <a:pt x="1881" y="160"/>
                </a:lnTo>
                <a:lnTo>
                  <a:pt x="1897" y="137"/>
                </a:lnTo>
                <a:lnTo>
                  <a:pt x="1911" y="114"/>
                </a:lnTo>
                <a:lnTo>
                  <a:pt x="1927" y="91"/>
                </a:lnTo>
                <a:lnTo>
                  <a:pt x="1941" y="68"/>
                </a:lnTo>
                <a:lnTo>
                  <a:pt x="1954" y="45"/>
                </a:lnTo>
                <a:lnTo>
                  <a:pt x="1966" y="23"/>
                </a:lnTo>
                <a:lnTo>
                  <a:pt x="1979" y="0"/>
                </a:lnTo>
              </a:path>
            </a:pathLst>
          </a:custGeom>
          <a:noFill/>
          <a:ln w="57150">
            <a:solidFill>
              <a:srgbClr val="7900A4"/>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16" name="Group 79"/>
          <p:cNvGrpSpPr>
            <a:grpSpLocks/>
          </p:cNvGrpSpPr>
          <p:nvPr/>
        </p:nvGrpSpPr>
        <p:grpSpPr bwMode="auto">
          <a:xfrm>
            <a:off x="5619354" y="3438703"/>
            <a:ext cx="1150937" cy="633413"/>
            <a:chOff x="2667" y="1556"/>
            <a:chExt cx="725" cy="399"/>
          </a:xfrm>
        </p:grpSpPr>
        <p:sp>
          <p:nvSpPr>
            <p:cNvPr id="117" name="Freeform 73"/>
            <p:cNvSpPr>
              <a:spLocks/>
            </p:cNvSpPr>
            <p:nvPr/>
          </p:nvSpPr>
          <p:spPr bwMode="auto">
            <a:xfrm>
              <a:off x="2696" y="1556"/>
              <a:ext cx="696" cy="399"/>
            </a:xfrm>
            <a:custGeom>
              <a:avLst/>
              <a:gdLst>
                <a:gd name="T0" fmla="*/ 0 w 696"/>
                <a:gd name="T1" fmla="*/ 332 h 399"/>
                <a:gd name="T2" fmla="*/ 120 w 696"/>
                <a:gd name="T3" fmla="*/ 376 h 399"/>
                <a:gd name="T4" fmla="*/ 224 w 696"/>
                <a:gd name="T5" fmla="*/ 392 h 399"/>
                <a:gd name="T6" fmla="*/ 296 w 696"/>
                <a:gd name="T7" fmla="*/ 396 h 399"/>
                <a:gd name="T8" fmla="*/ 360 w 696"/>
                <a:gd name="T9" fmla="*/ 392 h 399"/>
                <a:gd name="T10" fmla="*/ 468 w 696"/>
                <a:gd name="T11" fmla="*/ 356 h 399"/>
                <a:gd name="T12" fmla="*/ 552 w 696"/>
                <a:gd name="T13" fmla="*/ 288 h 399"/>
                <a:gd name="T14" fmla="*/ 612 w 696"/>
                <a:gd name="T15" fmla="*/ 216 h 399"/>
                <a:gd name="T16" fmla="*/ 668 w 696"/>
                <a:gd name="T17" fmla="*/ 112 h 399"/>
                <a:gd name="T18" fmla="*/ 696 w 696"/>
                <a:gd name="T19" fmla="*/ 0 h 3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6"/>
                <a:gd name="T31" fmla="*/ 0 h 399"/>
                <a:gd name="T32" fmla="*/ 696 w 696"/>
                <a:gd name="T33" fmla="*/ 399 h 3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6" h="399">
                  <a:moveTo>
                    <a:pt x="0" y="332"/>
                  </a:moveTo>
                  <a:cubicBezTo>
                    <a:pt x="41" y="349"/>
                    <a:pt x="83" y="366"/>
                    <a:pt x="120" y="376"/>
                  </a:cubicBezTo>
                  <a:cubicBezTo>
                    <a:pt x="157" y="386"/>
                    <a:pt x="195" y="389"/>
                    <a:pt x="224" y="392"/>
                  </a:cubicBezTo>
                  <a:cubicBezTo>
                    <a:pt x="253" y="395"/>
                    <a:pt x="273" y="396"/>
                    <a:pt x="296" y="396"/>
                  </a:cubicBezTo>
                  <a:cubicBezTo>
                    <a:pt x="319" y="396"/>
                    <a:pt x="331" y="399"/>
                    <a:pt x="360" y="392"/>
                  </a:cubicBezTo>
                  <a:cubicBezTo>
                    <a:pt x="389" y="385"/>
                    <a:pt x="436" y="373"/>
                    <a:pt x="468" y="356"/>
                  </a:cubicBezTo>
                  <a:cubicBezTo>
                    <a:pt x="500" y="339"/>
                    <a:pt x="528" y="311"/>
                    <a:pt x="552" y="288"/>
                  </a:cubicBezTo>
                  <a:cubicBezTo>
                    <a:pt x="576" y="265"/>
                    <a:pt x="593" y="245"/>
                    <a:pt x="612" y="216"/>
                  </a:cubicBezTo>
                  <a:cubicBezTo>
                    <a:pt x="631" y="187"/>
                    <a:pt x="654" y="148"/>
                    <a:pt x="668" y="112"/>
                  </a:cubicBezTo>
                  <a:cubicBezTo>
                    <a:pt x="682" y="76"/>
                    <a:pt x="689" y="38"/>
                    <a:pt x="696" y="0"/>
                  </a:cubicBezTo>
                </a:path>
              </a:pathLst>
            </a:custGeom>
            <a:noFill/>
            <a:ln w="57150">
              <a:solidFill>
                <a:srgbClr val="7900A4"/>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18" name="Freeform 78"/>
            <p:cNvSpPr>
              <a:spLocks/>
            </p:cNvSpPr>
            <p:nvPr/>
          </p:nvSpPr>
          <p:spPr bwMode="auto">
            <a:xfrm rot="-121628">
              <a:off x="2667" y="1875"/>
              <a:ext cx="58" cy="27"/>
            </a:xfrm>
            <a:custGeom>
              <a:avLst/>
              <a:gdLst>
                <a:gd name="T0" fmla="*/ 0 w 66"/>
                <a:gd name="T1" fmla="*/ 0 h 27"/>
                <a:gd name="T2" fmla="*/ 66 w 66"/>
                <a:gd name="T3" fmla="*/ 27 h 27"/>
                <a:gd name="T4" fmla="*/ 0 60000 65536"/>
                <a:gd name="T5" fmla="*/ 0 60000 65536"/>
                <a:gd name="T6" fmla="*/ 0 w 66"/>
                <a:gd name="T7" fmla="*/ 0 h 27"/>
                <a:gd name="T8" fmla="*/ 66 w 66"/>
                <a:gd name="T9" fmla="*/ 27 h 27"/>
              </a:gdLst>
              <a:ahLst/>
              <a:cxnLst>
                <a:cxn ang="T4">
                  <a:pos x="T0" y="T1"/>
                </a:cxn>
                <a:cxn ang="T5">
                  <a:pos x="T2" y="T3"/>
                </a:cxn>
              </a:cxnLst>
              <a:rect l="T6" t="T7" r="T8" b="T9"/>
              <a:pathLst>
                <a:path w="66" h="27">
                  <a:moveTo>
                    <a:pt x="0" y="0"/>
                  </a:moveTo>
                  <a:cubicBezTo>
                    <a:pt x="0" y="0"/>
                    <a:pt x="33" y="13"/>
                    <a:pt x="66" y="27"/>
                  </a:cubicBezTo>
                </a:path>
              </a:pathLst>
            </a:custGeom>
            <a:noFill/>
            <a:ln w="57150">
              <a:solidFill>
                <a:srgbClr val="7900A4"/>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grpSp>
      <p:grpSp>
        <p:nvGrpSpPr>
          <p:cNvPr id="119" name="Group 80"/>
          <p:cNvGrpSpPr>
            <a:grpSpLocks/>
          </p:cNvGrpSpPr>
          <p:nvPr/>
        </p:nvGrpSpPr>
        <p:grpSpPr bwMode="auto">
          <a:xfrm>
            <a:off x="4360466" y="2197278"/>
            <a:ext cx="4521200" cy="2355850"/>
            <a:chOff x="1874" y="774"/>
            <a:chExt cx="2848" cy="1484"/>
          </a:xfrm>
        </p:grpSpPr>
        <p:grpSp>
          <p:nvGrpSpPr>
            <p:cNvPr id="120" name="Group 81"/>
            <p:cNvGrpSpPr>
              <a:grpSpLocks/>
            </p:cNvGrpSpPr>
            <p:nvPr/>
          </p:nvGrpSpPr>
          <p:grpSpPr bwMode="auto">
            <a:xfrm>
              <a:off x="4014" y="774"/>
              <a:ext cx="458" cy="275"/>
              <a:chOff x="4014" y="774"/>
              <a:chExt cx="458" cy="275"/>
            </a:xfrm>
          </p:grpSpPr>
          <p:sp>
            <p:nvSpPr>
              <p:cNvPr id="122" name="Rectangle 82"/>
              <p:cNvSpPr>
                <a:spLocks noChangeArrowheads="1"/>
              </p:cNvSpPr>
              <p:nvPr/>
            </p:nvSpPr>
            <p:spPr bwMode="auto">
              <a:xfrm>
                <a:off x="4014" y="774"/>
                <a:ext cx="458" cy="136"/>
              </a:xfrm>
              <a:prstGeom prst="rect">
                <a:avLst/>
              </a:prstGeom>
              <a:noFill/>
              <a:ln w="9525">
                <a:noFill/>
                <a:miter lim="800000"/>
                <a:headEnd/>
                <a:tailEnd/>
              </a:ln>
            </p:spPr>
            <p:txBody>
              <a:bodyPr wrap="none" lIns="0" tIns="0" rIns="0" bIns="0">
                <a:prstTxWarp prst="textNoShape">
                  <a:avLst/>
                </a:prstTxWarp>
                <a:spAutoFit/>
              </a:bodyPr>
              <a:lstStyle/>
              <a:p>
                <a:r>
                  <a:rPr lang="en-US" sz="1400" i="1">
                    <a:solidFill>
                      <a:srgbClr val="D80000"/>
                    </a:solidFill>
                    <a:latin typeface="Times New Roman" pitchFamily="18" charset="0"/>
                    <a:cs typeface="Times New Roman" pitchFamily="18" charset="0"/>
                  </a:rPr>
                  <a:t>Trend line</a:t>
                </a:r>
                <a:endParaRPr lang="en-US" sz="1600" b="0" i="1">
                  <a:solidFill>
                    <a:srgbClr val="D80000"/>
                  </a:solidFill>
                  <a:latin typeface="Times New Roman" pitchFamily="18" charset="0"/>
                  <a:cs typeface="Times New Roman" pitchFamily="18" charset="0"/>
                </a:endParaRPr>
              </a:p>
            </p:txBody>
          </p:sp>
          <p:sp>
            <p:nvSpPr>
              <p:cNvPr id="123" name="Line 83"/>
              <p:cNvSpPr>
                <a:spLocks noChangeShapeType="1"/>
              </p:cNvSpPr>
              <p:nvPr/>
            </p:nvSpPr>
            <p:spPr bwMode="auto">
              <a:xfrm>
                <a:off x="4311" y="924"/>
                <a:ext cx="93" cy="125"/>
              </a:xfrm>
              <a:prstGeom prst="line">
                <a:avLst/>
              </a:prstGeom>
              <a:noFill/>
              <a:ln w="31750">
                <a:solidFill>
                  <a:srgbClr val="1F1A17"/>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pitchFamily="18" charset="0"/>
                  <a:cs typeface="Times New Roman" pitchFamily="18" charset="0"/>
                </a:endParaRPr>
              </a:p>
            </p:txBody>
          </p:sp>
        </p:grpSp>
        <p:sp>
          <p:nvSpPr>
            <p:cNvPr id="121" name="Line 84"/>
            <p:cNvSpPr>
              <a:spLocks noChangeShapeType="1"/>
            </p:cNvSpPr>
            <p:nvPr/>
          </p:nvSpPr>
          <p:spPr bwMode="auto">
            <a:xfrm flipV="1">
              <a:off x="1874" y="976"/>
              <a:ext cx="2848" cy="1282"/>
            </a:xfrm>
            <a:prstGeom prst="line">
              <a:avLst/>
            </a:prstGeom>
            <a:noFill/>
            <a:ln w="57150">
              <a:solidFill>
                <a:schemeClr val="accent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cxnSp>
        <p:nvCxnSpPr>
          <p:cNvPr id="6" name="Straight Connector 5"/>
          <p:cNvCxnSpPr/>
          <p:nvPr/>
        </p:nvCxnSpPr>
        <p:spPr>
          <a:xfrm>
            <a:off x="4312953" y="2311827"/>
            <a:ext cx="0" cy="1819026"/>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850335" y="5076329"/>
            <a:ext cx="2666021"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77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par>
                          <p:cTn id="12" fill="hold">
                            <p:stCondLst>
                              <p:cond delay="1000"/>
                            </p:stCondLst>
                            <p:childTnLst>
                              <p:par>
                                <p:cTn id="13" presetID="17" presetClass="entr" presetSubtype="8" fill="hold" nodeType="afterEffect">
                                  <p:stCondLst>
                                    <p:cond delay="0"/>
                                  </p:stCondLst>
                                  <p:childTnLst>
                                    <p:set>
                                      <p:cBhvr>
                                        <p:cTn id="14" dur="1" fill="hold">
                                          <p:stCondLst>
                                            <p:cond delay="0"/>
                                          </p:stCondLst>
                                        </p:cTn>
                                        <p:tgtEl>
                                          <p:spTgt spid="111"/>
                                        </p:tgtEl>
                                        <p:attrNameLst>
                                          <p:attrName>style.visibility</p:attrName>
                                        </p:attrNameLst>
                                      </p:cBhvr>
                                      <p:to>
                                        <p:strVal val="visible"/>
                                      </p:to>
                                    </p:set>
                                    <p:anim calcmode="lin" valueType="num">
                                      <p:cBhvr>
                                        <p:cTn id="15" dur="500" fill="hold"/>
                                        <p:tgtEl>
                                          <p:spTgt spid="111"/>
                                        </p:tgtEl>
                                        <p:attrNameLst>
                                          <p:attrName>ppt_x</p:attrName>
                                        </p:attrNameLst>
                                      </p:cBhvr>
                                      <p:tavLst>
                                        <p:tav tm="0">
                                          <p:val>
                                            <p:strVal val="#ppt_x-#ppt_w/2"/>
                                          </p:val>
                                        </p:tav>
                                        <p:tav tm="100000">
                                          <p:val>
                                            <p:strVal val="#ppt_x"/>
                                          </p:val>
                                        </p:tav>
                                      </p:tavLst>
                                    </p:anim>
                                    <p:anim calcmode="lin" valueType="num">
                                      <p:cBhvr>
                                        <p:cTn id="16" dur="500" fill="hold"/>
                                        <p:tgtEl>
                                          <p:spTgt spid="111"/>
                                        </p:tgtEl>
                                        <p:attrNameLst>
                                          <p:attrName>ppt_y</p:attrName>
                                        </p:attrNameLst>
                                      </p:cBhvr>
                                      <p:tavLst>
                                        <p:tav tm="0">
                                          <p:val>
                                            <p:strVal val="#ppt_y"/>
                                          </p:val>
                                        </p:tav>
                                        <p:tav tm="100000">
                                          <p:val>
                                            <p:strVal val="#ppt_y"/>
                                          </p:val>
                                        </p:tav>
                                      </p:tavLst>
                                    </p:anim>
                                    <p:anim calcmode="lin" valueType="num">
                                      <p:cBhvr>
                                        <p:cTn id="17" dur="500" fill="hold"/>
                                        <p:tgtEl>
                                          <p:spTgt spid="111"/>
                                        </p:tgtEl>
                                        <p:attrNameLst>
                                          <p:attrName>ppt_w</p:attrName>
                                        </p:attrNameLst>
                                      </p:cBhvr>
                                      <p:tavLst>
                                        <p:tav tm="0">
                                          <p:val>
                                            <p:fltVal val="0"/>
                                          </p:val>
                                        </p:tav>
                                        <p:tav tm="100000">
                                          <p:val>
                                            <p:strVal val="#ppt_w"/>
                                          </p:val>
                                        </p:tav>
                                      </p:tavLst>
                                    </p:anim>
                                    <p:anim calcmode="lin" valueType="num">
                                      <p:cBhvr>
                                        <p:cTn id="18" dur="500" fill="hold"/>
                                        <p:tgtEl>
                                          <p:spTgt spid="111"/>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4" fill="hold" nodeType="afterEffect">
                                  <p:stCondLst>
                                    <p:cond delay="0"/>
                                  </p:stCondLst>
                                  <p:childTnLst>
                                    <p:set>
                                      <p:cBhvr>
                                        <p:cTn id="21" dur="1" fill="hold">
                                          <p:stCondLst>
                                            <p:cond delay="0"/>
                                          </p:stCondLst>
                                        </p:cTn>
                                        <p:tgtEl>
                                          <p:spTgt spid="88"/>
                                        </p:tgtEl>
                                        <p:attrNameLst>
                                          <p:attrName>style.visibility</p:attrName>
                                        </p:attrNameLst>
                                      </p:cBhvr>
                                      <p:to>
                                        <p:strVal val="visible"/>
                                      </p:to>
                                    </p:set>
                                    <p:anim calcmode="lin" valueType="num">
                                      <p:cBhvr>
                                        <p:cTn id="22" dur="500" fill="hold"/>
                                        <p:tgtEl>
                                          <p:spTgt spid="88"/>
                                        </p:tgtEl>
                                        <p:attrNameLst>
                                          <p:attrName>ppt_x</p:attrName>
                                        </p:attrNameLst>
                                      </p:cBhvr>
                                      <p:tavLst>
                                        <p:tav tm="0">
                                          <p:val>
                                            <p:strVal val="#ppt_x"/>
                                          </p:val>
                                        </p:tav>
                                        <p:tav tm="100000">
                                          <p:val>
                                            <p:strVal val="#ppt_x"/>
                                          </p:val>
                                        </p:tav>
                                      </p:tavLst>
                                    </p:anim>
                                    <p:anim calcmode="lin" valueType="num">
                                      <p:cBhvr>
                                        <p:cTn id="23" dur="500" fill="hold"/>
                                        <p:tgtEl>
                                          <p:spTgt spid="88"/>
                                        </p:tgtEl>
                                        <p:attrNameLst>
                                          <p:attrName>ppt_y</p:attrName>
                                        </p:attrNameLst>
                                      </p:cBhvr>
                                      <p:tavLst>
                                        <p:tav tm="0">
                                          <p:val>
                                            <p:strVal val="#ppt_y+#ppt_h/2"/>
                                          </p:val>
                                        </p:tav>
                                        <p:tav tm="100000">
                                          <p:val>
                                            <p:strVal val="#ppt_y"/>
                                          </p:val>
                                        </p:tav>
                                      </p:tavLst>
                                    </p:anim>
                                    <p:anim calcmode="lin" valueType="num">
                                      <p:cBhvr>
                                        <p:cTn id="24" dur="500" fill="hold"/>
                                        <p:tgtEl>
                                          <p:spTgt spid="88"/>
                                        </p:tgtEl>
                                        <p:attrNameLst>
                                          <p:attrName>ppt_w</p:attrName>
                                        </p:attrNameLst>
                                      </p:cBhvr>
                                      <p:tavLst>
                                        <p:tav tm="0">
                                          <p:val>
                                            <p:strVal val="#ppt_w"/>
                                          </p:val>
                                        </p:tav>
                                        <p:tav tm="100000">
                                          <p:val>
                                            <p:strVal val="#ppt_w"/>
                                          </p:val>
                                        </p:tav>
                                      </p:tavLst>
                                    </p:anim>
                                    <p:anim calcmode="lin" valueType="num">
                                      <p:cBhvr>
                                        <p:cTn id="25" dur="500" fill="hold"/>
                                        <p:tgtEl>
                                          <p:spTgt spid="88"/>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7" presetClass="entr" presetSubtype="8" fill="hold" nodeType="afterEffect">
                                  <p:stCondLst>
                                    <p:cond delay="0"/>
                                  </p:stCondLst>
                                  <p:childTnLst>
                                    <p:set>
                                      <p:cBhvr>
                                        <p:cTn id="28" dur="1" fill="hold">
                                          <p:stCondLst>
                                            <p:cond delay="0"/>
                                          </p:stCondLst>
                                        </p:cTn>
                                        <p:tgtEl>
                                          <p:spTgt spid="116"/>
                                        </p:tgtEl>
                                        <p:attrNameLst>
                                          <p:attrName>style.visibility</p:attrName>
                                        </p:attrNameLst>
                                      </p:cBhvr>
                                      <p:to>
                                        <p:strVal val="visible"/>
                                      </p:to>
                                    </p:set>
                                    <p:anim calcmode="lin" valueType="num">
                                      <p:cBhvr>
                                        <p:cTn id="29" dur="500" fill="hold"/>
                                        <p:tgtEl>
                                          <p:spTgt spid="116"/>
                                        </p:tgtEl>
                                        <p:attrNameLst>
                                          <p:attrName>ppt_x</p:attrName>
                                        </p:attrNameLst>
                                      </p:cBhvr>
                                      <p:tavLst>
                                        <p:tav tm="0">
                                          <p:val>
                                            <p:strVal val="#ppt_x-#ppt_w/2"/>
                                          </p:val>
                                        </p:tav>
                                        <p:tav tm="100000">
                                          <p:val>
                                            <p:strVal val="#ppt_x"/>
                                          </p:val>
                                        </p:tav>
                                      </p:tavLst>
                                    </p:anim>
                                    <p:anim calcmode="lin" valueType="num">
                                      <p:cBhvr>
                                        <p:cTn id="30" dur="500" fill="hold"/>
                                        <p:tgtEl>
                                          <p:spTgt spid="116"/>
                                        </p:tgtEl>
                                        <p:attrNameLst>
                                          <p:attrName>ppt_y</p:attrName>
                                        </p:attrNameLst>
                                      </p:cBhvr>
                                      <p:tavLst>
                                        <p:tav tm="0">
                                          <p:val>
                                            <p:strVal val="#ppt_y"/>
                                          </p:val>
                                        </p:tav>
                                        <p:tav tm="100000">
                                          <p:val>
                                            <p:strVal val="#ppt_y"/>
                                          </p:val>
                                        </p:tav>
                                      </p:tavLst>
                                    </p:anim>
                                    <p:anim calcmode="lin" valueType="num">
                                      <p:cBhvr>
                                        <p:cTn id="31" dur="500" fill="hold"/>
                                        <p:tgtEl>
                                          <p:spTgt spid="116"/>
                                        </p:tgtEl>
                                        <p:attrNameLst>
                                          <p:attrName>ppt_w</p:attrName>
                                        </p:attrNameLst>
                                      </p:cBhvr>
                                      <p:tavLst>
                                        <p:tav tm="0">
                                          <p:val>
                                            <p:fltVal val="0"/>
                                          </p:val>
                                        </p:tav>
                                        <p:tav tm="100000">
                                          <p:val>
                                            <p:strVal val="#ppt_w"/>
                                          </p:val>
                                        </p:tav>
                                      </p:tavLst>
                                    </p:anim>
                                    <p:anim calcmode="lin" valueType="num">
                                      <p:cBhvr>
                                        <p:cTn id="32" dur="500" fill="hold"/>
                                        <p:tgtEl>
                                          <p:spTgt spid="116"/>
                                        </p:tgtEl>
                                        <p:attrNameLst>
                                          <p:attrName>ppt_h</p:attrName>
                                        </p:attrNameLst>
                                      </p:cBhvr>
                                      <p:tavLst>
                                        <p:tav tm="0">
                                          <p:val>
                                            <p:strVal val="#ppt_h"/>
                                          </p:val>
                                        </p:tav>
                                        <p:tav tm="100000">
                                          <p:val>
                                            <p:strVal val="#ppt_h"/>
                                          </p:val>
                                        </p:tav>
                                      </p:tavLst>
                                    </p:anim>
                                  </p:childTnLst>
                                </p:cTn>
                              </p:par>
                            </p:childTnLst>
                          </p:cTn>
                        </p:par>
                        <p:par>
                          <p:cTn id="33" fill="hold">
                            <p:stCondLst>
                              <p:cond delay="2500"/>
                            </p:stCondLst>
                            <p:childTnLst>
                              <p:par>
                                <p:cTn id="34" presetID="17" presetClass="entr" presetSubtype="8" fill="hold"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p:cTn id="36" dur="500" fill="hold"/>
                                        <p:tgtEl>
                                          <p:spTgt spid="97"/>
                                        </p:tgtEl>
                                        <p:attrNameLst>
                                          <p:attrName>ppt_x</p:attrName>
                                        </p:attrNameLst>
                                      </p:cBhvr>
                                      <p:tavLst>
                                        <p:tav tm="0">
                                          <p:val>
                                            <p:strVal val="#ppt_x-#ppt_w/2"/>
                                          </p:val>
                                        </p:tav>
                                        <p:tav tm="100000">
                                          <p:val>
                                            <p:strVal val="#ppt_x"/>
                                          </p:val>
                                        </p:tav>
                                      </p:tavLst>
                                    </p:anim>
                                    <p:anim calcmode="lin" valueType="num">
                                      <p:cBhvr>
                                        <p:cTn id="37" dur="500" fill="hold"/>
                                        <p:tgtEl>
                                          <p:spTgt spid="97"/>
                                        </p:tgtEl>
                                        <p:attrNameLst>
                                          <p:attrName>ppt_y</p:attrName>
                                        </p:attrNameLst>
                                      </p:cBhvr>
                                      <p:tavLst>
                                        <p:tav tm="0">
                                          <p:val>
                                            <p:strVal val="#ppt_y"/>
                                          </p:val>
                                        </p:tav>
                                        <p:tav tm="100000">
                                          <p:val>
                                            <p:strVal val="#ppt_y"/>
                                          </p:val>
                                        </p:tav>
                                      </p:tavLst>
                                    </p:anim>
                                    <p:anim calcmode="lin" valueType="num">
                                      <p:cBhvr>
                                        <p:cTn id="38" dur="500" fill="hold"/>
                                        <p:tgtEl>
                                          <p:spTgt spid="97"/>
                                        </p:tgtEl>
                                        <p:attrNameLst>
                                          <p:attrName>ppt_w</p:attrName>
                                        </p:attrNameLst>
                                      </p:cBhvr>
                                      <p:tavLst>
                                        <p:tav tm="0">
                                          <p:val>
                                            <p:fltVal val="0"/>
                                          </p:val>
                                        </p:tav>
                                        <p:tav tm="100000">
                                          <p:val>
                                            <p:strVal val="#ppt_w"/>
                                          </p:val>
                                        </p:tav>
                                      </p:tavLst>
                                    </p:anim>
                                    <p:anim calcmode="lin" valueType="num">
                                      <p:cBhvr>
                                        <p:cTn id="39" dur="500" fill="hold"/>
                                        <p:tgtEl>
                                          <p:spTgt spid="97"/>
                                        </p:tgtEl>
                                        <p:attrNameLst>
                                          <p:attrName>ppt_h</p:attrName>
                                        </p:attrNameLst>
                                      </p:cBhvr>
                                      <p:tavLst>
                                        <p:tav tm="0">
                                          <p:val>
                                            <p:strVal val="#ppt_h"/>
                                          </p:val>
                                        </p:tav>
                                        <p:tav tm="100000">
                                          <p:val>
                                            <p:strVal val="#ppt_h"/>
                                          </p:val>
                                        </p:tav>
                                      </p:tavLst>
                                    </p:anim>
                                  </p:childTnLst>
                                </p:cTn>
                              </p:par>
                            </p:childTnLst>
                          </p:cTn>
                        </p:par>
                        <p:par>
                          <p:cTn id="40" fill="hold">
                            <p:stCondLst>
                              <p:cond delay="3000"/>
                            </p:stCondLst>
                            <p:childTnLst>
                              <p:par>
                                <p:cTn id="41" presetID="17" presetClass="entr" presetSubtype="1" fill="hold" nodeType="afterEffect">
                                  <p:stCondLst>
                                    <p:cond delay="0"/>
                                  </p:stCondLst>
                                  <p:childTnLst>
                                    <p:set>
                                      <p:cBhvr>
                                        <p:cTn id="42" dur="1" fill="hold">
                                          <p:stCondLst>
                                            <p:cond delay="0"/>
                                          </p:stCondLst>
                                        </p:cTn>
                                        <p:tgtEl>
                                          <p:spTgt spid="93"/>
                                        </p:tgtEl>
                                        <p:attrNameLst>
                                          <p:attrName>style.visibility</p:attrName>
                                        </p:attrNameLst>
                                      </p:cBhvr>
                                      <p:to>
                                        <p:strVal val="visible"/>
                                      </p:to>
                                    </p:set>
                                    <p:anim calcmode="lin" valueType="num">
                                      <p:cBhvr>
                                        <p:cTn id="43" dur="500" fill="hold"/>
                                        <p:tgtEl>
                                          <p:spTgt spid="93"/>
                                        </p:tgtEl>
                                        <p:attrNameLst>
                                          <p:attrName>ppt_x</p:attrName>
                                        </p:attrNameLst>
                                      </p:cBhvr>
                                      <p:tavLst>
                                        <p:tav tm="0">
                                          <p:val>
                                            <p:strVal val="#ppt_x"/>
                                          </p:val>
                                        </p:tav>
                                        <p:tav tm="100000">
                                          <p:val>
                                            <p:strVal val="#ppt_x"/>
                                          </p:val>
                                        </p:tav>
                                      </p:tavLst>
                                    </p:anim>
                                    <p:anim calcmode="lin" valueType="num">
                                      <p:cBhvr>
                                        <p:cTn id="44" dur="500" fill="hold"/>
                                        <p:tgtEl>
                                          <p:spTgt spid="93"/>
                                        </p:tgtEl>
                                        <p:attrNameLst>
                                          <p:attrName>ppt_y</p:attrName>
                                        </p:attrNameLst>
                                      </p:cBhvr>
                                      <p:tavLst>
                                        <p:tav tm="0">
                                          <p:val>
                                            <p:strVal val="#ppt_y-#ppt_h/2"/>
                                          </p:val>
                                        </p:tav>
                                        <p:tav tm="100000">
                                          <p:val>
                                            <p:strVal val="#ppt_y"/>
                                          </p:val>
                                        </p:tav>
                                      </p:tavLst>
                                    </p:anim>
                                    <p:anim calcmode="lin" valueType="num">
                                      <p:cBhvr>
                                        <p:cTn id="45" dur="500" fill="hold"/>
                                        <p:tgtEl>
                                          <p:spTgt spid="93"/>
                                        </p:tgtEl>
                                        <p:attrNameLst>
                                          <p:attrName>ppt_w</p:attrName>
                                        </p:attrNameLst>
                                      </p:cBhvr>
                                      <p:tavLst>
                                        <p:tav tm="0">
                                          <p:val>
                                            <p:strVal val="#ppt_w"/>
                                          </p:val>
                                        </p:tav>
                                        <p:tav tm="100000">
                                          <p:val>
                                            <p:strVal val="#ppt_w"/>
                                          </p:val>
                                        </p:tav>
                                      </p:tavLst>
                                    </p:anim>
                                    <p:anim calcmode="lin" valueType="num">
                                      <p:cBhvr>
                                        <p:cTn id="46" dur="500" fill="hold"/>
                                        <p:tgtEl>
                                          <p:spTgt spid="93"/>
                                        </p:tgtEl>
                                        <p:attrNameLst>
                                          <p:attrName>ppt_h</p:attrName>
                                        </p:attrNameLst>
                                      </p:cBhvr>
                                      <p:tavLst>
                                        <p:tav tm="0">
                                          <p:val>
                                            <p:fltVal val="0"/>
                                          </p:val>
                                        </p:tav>
                                        <p:tav tm="100000">
                                          <p:val>
                                            <p:strVal val="#ppt_h"/>
                                          </p:val>
                                        </p:tav>
                                      </p:tavLst>
                                    </p:anim>
                                  </p:childTnLst>
                                </p:cTn>
                              </p:par>
                            </p:childTnLst>
                          </p:cTn>
                        </p:par>
                        <p:par>
                          <p:cTn id="47" fill="hold">
                            <p:stCondLst>
                              <p:cond delay="3500"/>
                            </p:stCondLst>
                            <p:childTnLst>
                              <p:par>
                                <p:cTn id="48" presetID="17" presetClass="entr" presetSubtype="8" fill="hold" nodeType="afterEffect">
                                  <p:stCondLst>
                                    <p:cond delay="0"/>
                                  </p:stCondLst>
                                  <p:childTnLst>
                                    <p:set>
                                      <p:cBhvr>
                                        <p:cTn id="49" dur="1" fill="hold">
                                          <p:stCondLst>
                                            <p:cond delay="0"/>
                                          </p:stCondLst>
                                        </p:cTn>
                                        <p:tgtEl>
                                          <p:spTgt spid="100"/>
                                        </p:tgtEl>
                                        <p:attrNameLst>
                                          <p:attrName>style.visibility</p:attrName>
                                        </p:attrNameLst>
                                      </p:cBhvr>
                                      <p:to>
                                        <p:strVal val="visible"/>
                                      </p:to>
                                    </p:set>
                                    <p:anim calcmode="lin" valueType="num">
                                      <p:cBhvr>
                                        <p:cTn id="50" dur="500" fill="hold"/>
                                        <p:tgtEl>
                                          <p:spTgt spid="100"/>
                                        </p:tgtEl>
                                        <p:attrNameLst>
                                          <p:attrName>ppt_x</p:attrName>
                                        </p:attrNameLst>
                                      </p:cBhvr>
                                      <p:tavLst>
                                        <p:tav tm="0">
                                          <p:val>
                                            <p:strVal val="#ppt_x-#ppt_w/2"/>
                                          </p:val>
                                        </p:tav>
                                        <p:tav tm="100000">
                                          <p:val>
                                            <p:strVal val="#ppt_x"/>
                                          </p:val>
                                        </p:tav>
                                      </p:tavLst>
                                    </p:anim>
                                    <p:anim calcmode="lin" valueType="num">
                                      <p:cBhvr>
                                        <p:cTn id="51" dur="500" fill="hold"/>
                                        <p:tgtEl>
                                          <p:spTgt spid="100"/>
                                        </p:tgtEl>
                                        <p:attrNameLst>
                                          <p:attrName>ppt_y</p:attrName>
                                        </p:attrNameLst>
                                      </p:cBhvr>
                                      <p:tavLst>
                                        <p:tav tm="0">
                                          <p:val>
                                            <p:strVal val="#ppt_y"/>
                                          </p:val>
                                        </p:tav>
                                        <p:tav tm="100000">
                                          <p:val>
                                            <p:strVal val="#ppt_y"/>
                                          </p:val>
                                        </p:tav>
                                      </p:tavLst>
                                    </p:anim>
                                    <p:anim calcmode="lin" valueType="num">
                                      <p:cBhvr>
                                        <p:cTn id="52" dur="500" fill="hold"/>
                                        <p:tgtEl>
                                          <p:spTgt spid="100"/>
                                        </p:tgtEl>
                                        <p:attrNameLst>
                                          <p:attrName>ppt_w</p:attrName>
                                        </p:attrNameLst>
                                      </p:cBhvr>
                                      <p:tavLst>
                                        <p:tav tm="0">
                                          <p:val>
                                            <p:fltVal val="0"/>
                                          </p:val>
                                        </p:tav>
                                        <p:tav tm="100000">
                                          <p:val>
                                            <p:strVal val="#ppt_w"/>
                                          </p:val>
                                        </p:tav>
                                      </p:tavLst>
                                    </p:anim>
                                    <p:anim calcmode="lin" valueType="num">
                                      <p:cBhvr>
                                        <p:cTn id="53" dur="500" fill="hold"/>
                                        <p:tgtEl>
                                          <p:spTgt spid="100"/>
                                        </p:tgtEl>
                                        <p:attrNameLst>
                                          <p:attrName>ppt_h</p:attrName>
                                        </p:attrNameLst>
                                      </p:cBhvr>
                                      <p:tavLst>
                                        <p:tav tm="0">
                                          <p:val>
                                            <p:strVal val="#ppt_h"/>
                                          </p:val>
                                        </p:tav>
                                        <p:tav tm="100000">
                                          <p:val>
                                            <p:strVal val="#ppt_h"/>
                                          </p:val>
                                        </p:tav>
                                      </p:tavLst>
                                    </p:anim>
                                  </p:childTnLst>
                                </p:cTn>
                              </p:par>
                            </p:childTnLst>
                          </p:cTn>
                        </p:par>
                        <p:par>
                          <p:cTn id="54" fill="hold">
                            <p:stCondLst>
                              <p:cond delay="4000"/>
                            </p:stCondLst>
                            <p:childTnLst>
                              <p:par>
                                <p:cTn id="55" presetID="17" presetClass="entr" presetSubtype="8" fill="hold" grpId="0" nodeType="afterEffect">
                                  <p:stCondLst>
                                    <p:cond delay="0"/>
                                  </p:stCondLst>
                                  <p:childTnLst>
                                    <p:set>
                                      <p:cBhvr>
                                        <p:cTn id="56" dur="1" fill="hold">
                                          <p:stCondLst>
                                            <p:cond delay="0"/>
                                          </p:stCondLst>
                                        </p:cTn>
                                        <p:tgtEl>
                                          <p:spTgt spid="114"/>
                                        </p:tgtEl>
                                        <p:attrNameLst>
                                          <p:attrName>style.visibility</p:attrName>
                                        </p:attrNameLst>
                                      </p:cBhvr>
                                      <p:to>
                                        <p:strVal val="visible"/>
                                      </p:to>
                                    </p:set>
                                    <p:anim calcmode="lin" valueType="num">
                                      <p:cBhvr>
                                        <p:cTn id="57" dur="500" fill="hold"/>
                                        <p:tgtEl>
                                          <p:spTgt spid="114"/>
                                        </p:tgtEl>
                                        <p:attrNameLst>
                                          <p:attrName>ppt_x</p:attrName>
                                        </p:attrNameLst>
                                      </p:cBhvr>
                                      <p:tavLst>
                                        <p:tav tm="0">
                                          <p:val>
                                            <p:strVal val="#ppt_x-#ppt_w/2"/>
                                          </p:val>
                                        </p:tav>
                                        <p:tav tm="100000">
                                          <p:val>
                                            <p:strVal val="#ppt_x"/>
                                          </p:val>
                                        </p:tav>
                                      </p:tavLst>
                                    </p:anim>
                                    <p:anim calcmode="lin" valueType="num">
                                      <p:cBhvr>
                                        <p:cTn id="58" dur="500" fill="hold"/>
                                        <p:tgtEl>
                                          <p:spTgt spid="114"/>
                                        </p:tgtEl>
                                        <p:attrNameLst>
                                          <p:attrName>ppt_y</p:attrName>
                                        </p:attrNameLst>
                                      </p:cBhvr>
                                      <p:tavLst>
                                        <p:tav tm="0">
                                          <p:val>
                                            <p:strVal val="#ppt_y"/>
                                          </p:val>
                                        </p:tav>
                                        <p:tav tm="100000">
                                          <p:val>
                                            <p:strVal val="#ppt_y"/>
                                          </p:val>
                                        </p:tav>
                                      </p:tavLst>
                                    </p:anim>
                                    <p:anim calcmode="lin" valueType="num">
                                      <p:cBhvr>
                                        <p:cTn id="59" dur="500" fill="hold"/>
                                        <p:tgtEl>
                                          <p:spTgt spid="114"/>
                                        </p:tgtEl>
                                        <p:attrNameLst>
                                          <p:attrName>ppt_w</p:attrName>
                                        </p:attrNameLst>
                                      </p:cBhvr>
                                      <p:tavLst>
                                        <p:tav tm="0">
                                          <p:val>
                                            <p:fltVal val="0"/>
                                          </p:val>
                                        </p:tav>
                                        <p:tav tm="100000">
                                          <p:val>
                                            <p:strVal val="#ppt_w"/>
                                          </p:val>
                                        </p:tav>
                                      </p:tavLst>
                                    </p:anim>
                                    <p:anim calcmode="lin" valueType="num">
                                      <p:cBhvr>
                                        <p:cTn id="60" dur="500" fill="hold"/>
                                        <p:tgtEl>
                                          <p:spTgt spid="114"/>
                                        </p:tgtEl>
                                        <p:attrNameLst>
                                          <p:attrName>ppt_h</p:attrName>
                                        </p:attrNameLst>
                                      </p:cBhvr>
                                      <p:tavLst>
                                        <p:tav tm="0">
                                          <p:val>
                                            <p:strVal val="#ppt_h"/>
                                          </p:val>
                                        </p:tav>
                                        <p:tav tm="100000">
                                          <p:val>
                                            <p:strVal val="#ppt_h"/>
                                          </p:val>
                                        </p:tav>
                                      </p:tavLst>
                                    </p:anim>
                                  </p:childTnLst>
                                </p:cTn>
                              </p:par>
                            </p:childTnLst>
                          </p:cTn>
                        </p:par>
                        <p:par>
                          <p:cTn id="61" fill="hold">
                            <p:stCondLst>
                              <p:cond delay="4500"/>
                            </p:stCondLst>
                            <p:childTnLst>
                              <p:par>
                                <p:cTn id="62" presetID="17" presetClass="entr" presetSubtype="4" fill="hold" nodeType="afterEffect">
                                  <p:stCondLst>
                                    <p:cond delay="0"/>
                                  </p:stCondLst>
                                  <p:childTnLst>
                                    <p:set>
                                      <p:cBhvr>
                                        <p:cTn id="63" dur="1" fill="hold">
                                          <p:stCondLst>
                                            <p:cond delay="0"/>
                                          </p:stCondLst>
                                        </p:cTn>
                                        <p:tgtEl>
                                          <p:spTgt spid="103"/>
                                        </p:tgtEl>
                                        <p:attrNameLst>
                                          <p:attrName>style.visibility</p:attrName>
                                        </p:attrNameLst>
                                      </p:cBhvr>
                                      <p:to>
                                        <p:strVal val="visible"/>
                                      </p:to>
                                    </p:set>
                                    <p:anim calcmode="lin" valueType="num">
                                      <p:cBhvr>
                                        <p:cTn id="64" dur="500" fill="hold"/>
                                        <p:tgtEl>
                                          <p:spTgt spid="103"/>
                                        </p:tgtEl>
                                        <p:attrNameLst>
                                          <p:attrName>ppt_x</p:attrName>
                                        </p:attrNameLst>
                                      </p:cBhvr>
                                      <p:tavLst>
                                        <p:tav tm="0">
                                          <p:val>
                                            <p:strVal val="#ppt_x"/>
                                          </p:val>
                                        </p:tav>
                                        <p:tav tm="100000">
                                          <p:val>
                                            <p:strVal val="#ppt_x"/>
                                          </p:val>
                                        </p:tav>
                                      </p:tavLst>
                                    </p:anim>
                                    <p:anim calcmode="lin" valueType="num">
                                      <p:cBhvr>
                                        <p:cTn id="65" dur="500" fill="hold"/>
                                        <p:tgtEl>
                                          <p:spTgt spid="103"/>
                                        </p:tgtEl>
                                        <p:attrNameLst>
                                          <p:attrName>ppt_y</p:attrName>
                                        </p:attrNameLst>
                                      </p:cBhvr>
                                      <p:tavLst>
                                        <p:tav tm="0">
                                          <p:val>
                                            <p:strVal val="#ppt_y+#ppt_h/2"/>
                                          </p:val>
                                        </p:tav>
                                        <p:tav tm="100000">
                                          <p:val>
                                            <p:strVal val="#ppt_y"/>
                                          </p:val>
                                        </p:tav>
                                      </p:tavLst>
                                    </p:anim>
                                    <p:anim calcmode="lin" valueType="num">
                                      <p:cBhvr>
                                        <p:cTn id="66" dur="500" fill="hold"/>
                                        <p:tgtEl>
                                          <p:spTgt spid="103"/>
                                        </p:tgtEl>
                                        <p:attrNameLst>
                                          <p:attrName>ppt_w</p:attrName>
                                        </p:attrNameLst>
                                      </p:cBhvr>
                                      <p:tavLst>
                                        <p:tav tm="0">
                                          <p:val>
                                            <p:strVal val="#ppt_w"/>
                                          </p:val>
                                        </p:tav>
                                        <p:tav tm="100000">
                                          <p:val>
                                            <p:strVal val="#ppt_w"/>
                                          </p:val>
                                        </p:tav>
                                      </p:tavLst>
                                    </p:anim>
                                    <p:anim calcmode="lin" valueType="num">
                                      <p:cBhvr>
                                        <p:cTn id="67" dur="500" fill="hold"/>
                                        <p:tgtEl>
                                          <p:spTgt spid="103"/>
                                        </p:tgtEl>
                                        <p:attrNameLst>
                                          <p:attrName>ppt_h</p:attrName>
                                        </p:attrNameLst>
                                      </p:cBhvr>
                                      <p:tavLst>
                                        <p:tav tm="0">
                                          <p:val>
                                            <p:fltVal val="0"/>
                                          </p:val>
                                        </p:tav>
                                        <p:tav tm="100000">
                                          <p:val>
                                            <p:strVal val="#ppt_h"/>
                                          </p:val>
                                        </p:tav>
                                      </p:tavLst>
                                    </p:anim>
                                  </p:childTnLst>
                                </p:cTn>
                              </p:par>
                            </p:childTnLst>
                          </p:cTn>
                        </p:par>
                        <p:par>
                          <p:cTn id="68" fill="hold">
                            <p:stCondLst>
                              <p:cond delay="5000"/>
                            </p:stCondLst>
                            <p:childTnLst>
                              <p:par>
                                <p:cTn id="69" presetID="17" presetClass="entr" presetSubtype="8" fill="hold" grpId="0" nodeType="afterEffect">
                                  <p:stCondLst>
                                    <p:cond delay="0"/>
                                  </p:stCondLst>
                                  <p:childTnLst>
                                    <p:set>
                                      <p:cBhvr>
                                        <p:cTn id="70" dur="1" fill="hold">
                                          <p:stCondLst>
                                            <p:cond delay="0"/>
                                          </p:stCondLst>
                                        </p:cTn>
                                        <p:tgtEl>
                                          <p:spTgt spid="115"/>
                                        </p:tgtEl>
                                        <p:attrNameLst>
                                          <p:attrName>style.visibility</p:attrName>
                                        </p:attrNameLst>
                                      </p:cBhvr>
                                      <p:to>
                                        <p:strVal val="visible"/>
                                      </p:to>
                                    </p:set>
                                    <p:anim calcmode="lin" valueType="num">
                                      <p:cBhvr>
                                        <p:cTn id="71" dur="500" fill="hold"/>
                                        <p:tgtEl>
                                          <p:spTgt spid="115"/>
                                        </p:tgtEl>
                                        <p:attrNameLst>
                                          <p:attrName>ppt_x</p:attrName>
                                        </p:attrNameLst>
                                      </p:cBhvr>
                                      <p:tavLst>
                                        <p:tav tm="0">
                                          <p:val>
                                            <p:strVal val="#ppt_x-#ppt_w/2"/>
                                          </p:val>
                                        </p:tav>
                                        <p:tav tm="100000">
                                          <p:val>
                                            <p:strVal val="#ppt_x"/>
                                          </p:val>
                                        </p:tav>
                                      </p:tavLst>
                                    </p:anim>
                                    <p:anim calcmode="lin" valueType="num">
                                      <p:cBhvr>
                                        <p:cTn id="72" dur="500" fill="hold"/>
                                        <p:tgtEl>
                                          <p:spTgt spid="115"/>
                                        </p:tgtEl>
                                        <p:attrNameLst>
                                          <p:attrName>ppt_y</p:attrName>
                                        </p:attrNameLst>
                                      </p:cBhvr>
                                      <p:tavLst>
                                        <p:tav tm="0">
                                          <p:val>
                                            <p:strVal val="#ppt_y"/>
                                          </p:val>
                                        </p:tav>
                                        <p:tav tm="100000">
                                          <p:val>
                                            <p:strVal val="#ppt_y"/>
                                          </p:val>
                                        </p:tav>
                                      </p:tavLst>
                                    </p:anim>
                                    <p:anim calcmode="lin" valueType="num">
                                      <p:cBhvr>
                                        <p:cTn id="73" dur="500" fill="hold"/>
                                        <p:tgtEl>
                                          <p:spTgt spid="115"/>
                                        </p:tgtEl>
                                        <p:attrNameLst>
                                          <p:attrName>ppt_w</p:attrName>
                                        </p:attrNameLst>
                                      </p:cBhvr>
                                      <p:tavLst>
                                        <p:tav tm="0">
                                          <p:val>
                                            <p:fltVal val="0"/>
                                          </p:val>
                                        </p:tav>
                                        <p:tav tm="100000">
                                          <p:val>
                                            <p:strVal val="#ppt_w"/>
                                          </p:val>
                                        </p:tav>
                                      </p:tavLst>
                                    </p:anim>
                                    <p:anim calcmode="lin" valueType="num">
                                      <p:cBhvr>
                                        <p:cTn id="74" dur="500" fill="hold"/>
                                        <p:tgtEl>
                                          <p:spTgt spid="115"/>
                                        </p:tgtEl>
                                        <p:attrNameLst>
                                          <p:attrName>ppt_h</p:attrName>
                                        </p:attrNameLst>
                                      </p:cBhvr>
                                      <p:tavLst>
                                        <p:tav tm="0">
                                          <p:val>
                                            <p:strVal val="#ppt_h"/>
                                          </p:val>
                                        </p:tav>
                                        <p:tav tm="100000">
                                          <p:val>
                                            <p:strVal val="#ppt_h"/>
                                          </p:val>
                                        </p:tav>
                                      </p:tavLst>
                                    </p:anim>
                                  </p:childTnLst>
                                </p:cTn>
                              </p:par>
                            </p:childTnLst>
                          </p:cTn>
                        </p:par>
                        <p:par>
                          <p:cTn id="75" fill="hold">
                            <p:stCondLst>
                              <p:cond delay="5500"/>
                            </p:stCondLst>
                            <p:childTnLst>
                              <p:par>
                                <p:cTn id="76" presetID="17" presetClass="entr" presetSubtype="1" fill="hold" nodeType="afterEffect">
                                  <p:stCondLst>
                                    <p:cond delay="0"/>
                                  </p:stCondLst>
                                  <p:childTnLst>
                                    <p:set>
                                      <p:cBhvr>
                                        <p:cTn id="77" dur="1" fill="hold">
                                          <p:stCondLst>
                                            <p:cond delay="0"/>
                                          </p:stCondLst>
                                        </p:cTn>
                                        <p:tgtEl>
                                          <p:spTgt spid="107"/>
                                        </p:tgtEl>
                                        <p:attrNameLst>
                                          <p:attrName>style.visibility</p:attrName>
                                        </p:attrNameLst>
                                      </p:cBhvr>
                                      <p:to>
                                        <p:strVal val="visible"/>
                                      </p:to>
                                    </p:set>
                                    <p:anim calcmode="lin" valueType="num">
                                      <p:cBhvr>
                                        <p:cTn id="78" dur="500" fill="hold"/>
                                        <p:tgtEl>
                                          <p:spTgt spid="107"/>
                                        </p:tgtEl>
                                        <p:attrNameLst>
                                          <p:attrName>ppt_x</p:attrName>
                                        </p:attrNameLst>
                                      </p:cBhvr>
                                      <p:tavLst>
                                        <p:tav tm="0">
                                          <p:val>
                                            <p:strVal val="#ppt_x"/>
                                          </p:val>
                                        </p:tav>
                                        <p:tav tm="100000">
                                          <p:val>
                                            <p:strVal val="#ppt_x"/>
                                          </p:val>
                                        </p:tav>
                                      </p:tavLst>
                                    </p:anim>
                                    <p:anim calcmode="lin" valueType="num">
                                      <p:cBhvr>
                                        <p:cTn id="79" dur="500" fill="hold"/>
                                        <p:tgtEl>
                                          <p:spTgt spid="107"/>
                                        </p:tgtEl>
                                        <p:attrNameLst>
                                          <p:attrName>ppt_y</p:attrName>
                                        </p:attrNameLst>
                                      </p:cBhvr>
                                      <p:tavLst>
                                        <p:tav tm="0">
                                          <p:val>
                                            <p:strVal val="#ppt_y-#ppt_h/2"/>
                                          </p:val>
                                        </p:tav>
                                        <p:tav tm="100000">
                                          <p:val>
                                            <p:strVal val="#ppt_y"/>
                                          </p:val>
                                        </p:tav>
                                      </p:tavLst>
                                    </p:anim>
                                    <p:anim calcmode="lin" valueType="num">
                                      <p:cBhvr>
                                        <p:cTn id="80" dur="500" fill="hold"/>
                                        <p:tgtEl>
                                          <p:spTgt spid="107"/>
                                        </p:tgtEl>
                                        <p:attrNameLst>
                                          <p:attrName>ppt_w</p:attrName>
                                        </p:attrNameLst>
                                      </p:cBhvr>
                                      <p:tavLst>
                                        <p:tav tm="0">
                                          <p:val>
                                            <p:strVal val="#ppt_w"/>
                                          </p:val>
                                        </p:tav>
                                        <p:tav tm="100000">
                                          <p:val>
                                            <p:strVal val="#ppt_w"/>
                                          </p:val>
                                        </p:tav>
                                      </p:tavLst>
                                    </p:anim>
                                    <p:anim calcmode="lin" valueType="num">
                                      <p:cBhvr>
                                        <p:cTn id="81" dur="500" fill="hold"/>
                                        <p:tgtEl>
                                          <p:spTgt spid="107"/>
                                        </p:tgtEl>
                                        <p:attrNameLst>
                                          <p:attrName>ppt_h</p:attrName>
                                        </p:attrNameLst>
                                      </p:cBhvr>
                                      <p:tavLst>
                                        <p:tav tm="0">
                                          <p:val>
                                            <p:fltVal val="0"/>
                                          </p:val>
                                        </p:tav>
                                        <p:tav tm="100000">
                                          <p:val>
                                            <p:strVal val="#ppt_h"/>
                                          </p:val>
                                        </p:tav>
                                      </p:tavLst>
                                    </p:anim>
                                  </p:childTnLst>
                                </p:cTn>
                              </p:par>
                            </p:childTnLst>
                          </p:cTn>
                        </p:par>
                        <p:par>
                          <p:cTn id="82" fill="hold">
                            <p:stCondLst>
                              <p:cond delay="6000"/>
                            </p:stCondLst>
                            <p:childTnLst>
                              <p:par>
                                <p:cTn id="83" presetID="9" presetClass="entr" presetSubtype="0" fill="hold" nodeType="afterEffect">
                                  <p:stCondLst>
                                    <p:cond delay="0"/>
                                  </p:stCondLst>
                                  <p:childTnLst>
                                    <p:set>
                                      <p:cBhvr>
                                        <p:cTn id="84" dur="1" fill="hold">
                                          <p:stCondLst>
                                            <p:cond delay="0"/>
                                          </p:stCondLst>
                                        </p:cTn>
                                        <p:tgtEl>
                                          <p:spTgt spid="119"/>
                                        </p:tgtEl>
                                        <p:attrNameLst>
                                          <p:attrName>style.visibility</p:attrName>
                                        </p:attrNameLst>
                                      </p:cBhvr>
                                      <p:to>
                                        <p:strVal val="visible"/>
                                      </p:to>
                                    </p:set>
                                    <p:animEffect transition="in" filter="dissolve">
                                      <p:cBhvr>
                                        <p:cTn id="85" dur="500"/>
                                        <p:tgtEl>
                                          <p:spTgt spid="119"/>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dissolve">
                                      <p:cBhvr>
                                        <p:cTn id="88" dur="500"/>
                                        <p:tgtEl>
                                          <p:spTgt spid="87"/>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dissolve">
                                      <p:cBhvr>
                                        <p:cTn id="91" dur="500"/>
                                        <p:tgtEl>
                                          <p:spTgt spid="4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77"/>
                                        </p:tgtEl>
                                        <p:attrNameLst>
                                          <p:attrName>style.visibility</p:attrName>
                                        </p:attrNameLst>
                                      </p:cBhvr>
                                      <p:to>
                                        <p:strVal val="visible"/>
                                      </p:to>
                                    </p:set>
                                    <p:animEffect transition="in" filter="dissolve">
                                      <p:cBhvr>
                                        <p:cTn id="94" dur="500"/>
                                        <p:tgtEl>
                                          <p:spTgt spid="7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dissolve">
                                      <p:cBhvr>
                                        <p:cTn id="9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46" grpId="0" animBg="1"/>
      <p:bldP spid="76" grpId="0" animBg="1"/>
      <p:bldP spid="77" grpId="0" animBg="1"/>
      <p:bldP spid="87" grpId="0" animBg="1"/>
      <p:bldP spid="114" grpId="0" animBg="1"/>
      <p:bldP spid="1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Economic Fluctuations</a:t>
            </a:r>
            <a:br>
              <a:rPr lang="en-US" dirty="0"/>
            </a:br>
            <a:r>
              <a:rPr lang="en-US" dirty="0"/>
              <a:t>and the Labor Market</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1002"/>
            <a:ext cx="8904855" cy="673615"/>
          </a:xfrm>
        </p:spPr>
        <p:txBody>
          <a:bodyPr/>
          <a:lstStyle/>
          <a:p>
            <a:r>
              <a:rPr lang="en-US" dirty="0"/>
              <a:t>Labor Market Classifications </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500" b="1" i="1" dirty="0">
                <a:solidFill>
                  <a:srgbClr val="32302A"/>
                </a:solidFill>
              </a:rPr>
              <a:t>Employed </a:t>
            </a:r>
            <a:r>
              <a:rPr lang="en-US" sz="2500" dirty="0" smtClean="0">
                <a:solidFill>
                  <a:srgbClr val="32302A"/>
                </a:solidFill>
              </a:rPr>
              <a:t>– </a:t>
            </a:r>
            <a:r>
              <a:rPr lang="en-US" sz="2500" dirty="0">
                <a:solidFill>
                  <a:srgbClr val="32302A"/>
                </a:solidFill>
              </a:rPr>
              <a:t>a person (16 years old or over) who </a:t>
            </a:r>
            <a:r>
              <a:rPr lang="en-US" sz="2500" dirty="0" smtClean="0">
                <a:solidFill>
                  <a:srgbClr val="32302A"/>
                </a:solidFill>
              </a:rPr>
              <a:t>is:</a:t>
            </a:r>
            <a:endParaRPr lang="en-US" sz="2500" dirty="0">
              <a:solidFill>
                <a:srgbClr val="32302A"/>
              </a:solidFill>
            </a:endParaRPr>
          </a:p>
          <a:p>
            <a:pPr marL="631825" lvl="1" indent="-231775"/>
            <a:r>
              <a:rPr lang="en-US" sz="2300" dirty="0">
                <a:solidFill>
                  <a:srgbClr val="32302A"/>
                </a:solidFill>
              </a:rPr>
              <a:t>working for pay at least one hour per week,</a:t>
            </a:r>
          </a:p>
          <a:p>
            <a:pPr marL="631825" lvl="1" indent="-231775"/>
            <a:r>
              <a:rPr lang="en-US" sz="2300" dirty="0">
                <a:solidFill>
                  <a:srgbClr val="32302A"/>
                </a:solidFill>
              </a:rPr>
              <a:t>self employed, or,</a:t>
            </a:r>
          </a:p>
          <a:p>
            <a:pPr marL="631825" lvl="1" indent="-231775"/>
            <a:r>
              <a:rPr lang="en-US" sz="2300" dirty="0">
                <a:solidFill>
                  <a:srgbClr val="32302A"/>
                </a:solidFill>
              </a:rPr>
              <a:t>working 15 hours or more each week without pay in </a:t>
            </a:r>
            <a:r>
              <a:rPr lang="en-US" sz="2300" dirty="0" smtClean="0">
                <a:solidFill>
                  <a:srgbClr val="32302A"/>
                </a:solidFill>
              </a:rPr>
              <a:t/>
            </a:r>
            <a:br>
              <a:rPr lang="en-US" sz="2300" dirty="0" smtClean="0">
                <a:solidFill>
                  <a:srgbClr val="32302A"/>
                </a:solidFill>
              </a:rPr>
            </a:br>
            <a:r>
              <a:rPr lang="en-US" sz="2300" dirty="0" smtClean="0">
                <a:solidFill>
                  <a:srgbClr val="32302A"/>
                </a:solidFill>
              </a:rPr>
              <a:t>a </a:t>
            </a:r>
            <a:r>
              <a:rPr lang="en-US" sz="2300" dirty="0">
                <a:solidFill>
                  <a:srgbClr val="32302A"/>
                </a:solidFill>
              </a:rPr>
              <a:t>family-operated enterprise</a:t>
            </a:r>
            <a:r>
              <a:rPr lang="en-US" sz="2300" dirty="0" smtClean="0">
                <a:solidFill>
                  <a:srgbClr val="32302A"/>
                </a:solidFill>
              </a:rPr>
              <a:t>.</a:t>
            </a:r>
          </a:p>
          <a:p>
            <a:pPr marL="231775" indent="-231775"/>
            <a:r>
              <a:rPr lang="en-US" sz="2500" b="1" i="1" dirty="0">
                <a:solidFill>
                  <a:srgbClr val="32302A"/>
                </a:solidFill>
              </a:rPr>
              <a:t>Unemployed </a:t>
            </a:r>
            <a:r>
              <a:rPr lang="en-US" sz="2500" dirty="0" smtClean="0">
                <a:solidFill>
                  <a:srgbClr val="32302A"/>
                </a:solidFill>
              </a:rPr>
              <a:t>– </a:t>
            </a:r>
            <a:r>
              <a:rPr lang="en-US" sz="2500" dirty="0">
                <a:solidFill>
                  <a:srgbClr val="32302A"/>
                </a:solidFill>
              </a:rPr>
              <a:t>a person not currently employed who </a:t>
            </a:r>
            <a:r>
              <a:rPr lang="en-US" sz="2500" dirty="0" smtClean="0">
                <a:solidFill>
                  <a:srgbClr val="32302A"/>
                </a:solidFill>
              </a:rPr>
              <a:t>is:</a:t>
            </a:r>
            <a:endParaRPr lang="en-US" sz="2500" dirty="0">
              <a:solidFill>
                <a:srgbClr val="32302A"/>
              </a:solidFill>
            </a:endParaRPr>
          </a:p>
          <a:p>
            <a:pPr marL="631825" lvl="1" indent="-231775"/>
            <a:r>
              <a:rPr lang="en-US" sz="2300" dirty="0">
                <a:solidFill>
                  <a:srgbClr val="32302A"/>
                </a:solidFill>
              </a:rPr>
              <a:t>actively seeking a job, or,</a:t>
            </a:r>
          </a:p>
          <a:p>
            <a:pPr marL="631825" lvl="1" indent="-231775"/>
            <a:r>
              <a:rPr lang="en-US" sz="2300" dirty="0">
                <a:solidFill>
                  <a:srgbClr val="32302A"/>
                </a:solidFill>
              </a:rPr>
              <a:t>waiting to begin a job, or,</a:t>
            </a:r>
          </a:p>
          <a:p>
            <a:pPr marL="631825" lvl="1" indent="-231775"/>
            <a:r>
              <a:rPr lang="en-US" sz="2300" dirty="0">
                <a:solidFill>
                  <a:srgbClr val="32302A"/>
                </a:solidFill>
              </a:rPr>
              <a:t>on layoff, waiting to return to a previous job.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anim calcmode="lin" valueType="num">
                                      <p:cBhvr>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anim calcmode="lin" valueType="num">
                                      <p:cBhvr>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anim calcmode="lin" valueType="num">
                                      <p:cBhvr>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nodeType="after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anim calcmode="lin" valueType="num">
                                      <p:cBhvr>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1002"/>
            <a:ext cx="8904855" cy="673615"/>
          </a:xfrm>
        </p:spPr>
        <p:txBody>
          <a:bodyPr/>
          <a:lstStyle/>
          <a:p>
            <a:r>
              <a:rPr lang="en-US" dirty="0"/>
              <a:t>Labor Market Classifications </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500" b="1" i="1" dirty="0">
                <a:solidFill>
                  <a:srgbClr val="32302A"/>
                </a:solidFill>
              </a:rPr>
              <a:t>Civilian Labor force </a:t>
            </a:r>
            <a:r>
              <a:rPr lang="en-US" sz="2500" dirty="0" smtClean="0">
                <a:solidFill>
                  <a:srgbClr val="32302A"/>
                </a:solidFill>
              </a:rPr>
              <a:t>– </a:t>
            </a:r>
            <a:r>
              <a:rPr lang="en-US" sz="2500" dirty="0">
                <a:solidFill>
                  <a:srgbClr val="32302A"/>
                </a:solidFill>
              </a:rPr>
              <a:t>civilians (16 years and older) who </a:t>
            </a:r>
            <a:r>
              <a:rPr lang="en-US" sz="2500" dirty="0" smtClean="0">
                <a:solidFill>
                  <a:srgbClr val="32302A"/>
                </a:solidFill>
              </a:rPr>
              <a:t>are:</a:t>
            </a:r>
          </a:p>
          <a:p>
            <a:pPr marL="631825" lvl="1" indent="-231775"/>
            <a:r>
              <a:rPr lang="en-US" sz="2500" dirty="0" smtClean="0">
                <a:solidFill>
                  <a:srgbClr val="32302A"/>
                </a:solidFill>
              </a:rPr>
              <a:t>either employed </a:t>
            </a:r>
            <a:r>
              <a:rPr lang="en-US" sz="2500" dirty="0">
                <a:solidFill>
                  <a:srgbClr val="32302A"/>
                </a:solidFill>
              </a:rPr>
              <a:t>or unemployed. </a:t>
            </a:r>
            <a:endParaRPr lang="en-US" sz="2500" dirty="0" smtClean="0">
              <a:solidFill>
                <a:srgbClr val="32302A"/>
              </a:solidFill>
            </a:endParaRPr>
          </a:p>
          <a:p>
            <a:pPr marL="231775" indent="-231775"/>
            <a:r>
              <a:rPr lang="en-US" sz="2500" b="1" i="1" dirty="0">
                <a:solidFill>
                  <a:srgbClr val="32302A"/>
                </a:solidFill>
              </a:rPr>
              <a:t>Not in the labor </a:t>
            </a:r>
            <a:r>
              <a:rPr lang="en-US" sz="2500" b="1" i="1" dirty="0" smtClean="0">
                <a:solidFill>
                  <a:srgbClr val="32302A"/>
                </a:solidFill>
              </a:rPr>
              <a:t>force </a:t>
            </a:r>
            <a:r>
              <a:rPr lang="en-US" sz="2500" dirty="0" smtClean="0">
                <a:solidFill>
                  <a:srgbClr val="32302A"/>
                </a:solidFill>
              </a:rPr>
              <a:t>– </a:t>
            </a:r>
            <a:r>
              <a:rPr lang="en-US" sz="2500" dirty="0">
                <a:solidFill>
                  <a:srgbClr val="32302A"/>
                </a:solidFill>
              </a:rPr>
              <a:t>persons (16 years and older) who </a:t>
            </a:r>
            <a:r>
              <a:rPr lang="en-US" sz="2500" dirty="0" smtClean="0">
                <a:solidFill>
                  <a:srgbClr val="32302A"/>
                </a:solidFill>
              </a:rPr>
              <a:t>are:</a:t>
            </a:r>
          </a:p>
          <a:p>
            <a:pPr marL="631825" lvl="1" indent="-231775"/>
            <a:r>
              <a:rPr lang="en-US" sz="2500" dirty="0" smtClean="0">
                <a:solidFill>
                  <a:srgbClr val="32302A"/>
                </a:solidFill>
              </a:rPr>
              <a:t>neither employed </a:t>
            </a:r>
            <a:r>
              <a:rPr lang="en-US" sz="2500" dirty="0">
                <a:solidFill>
                  <a:srgbClr val="32302A"/>
                </a:solidFill>
              </a:rPr>
              <a:t>nor unemployed (like retirees</a:t>
            </a:r>
            <a:r>
              <a:rPr lang="en-US" sz="2500" dirty="0" smtClean="0">
                <a:solidFill>
                  <a:srgbClr val="32302A"/>
                </a:solidFill>
              </a:rPr>
              <a:t>, students</a:t>
            </a:r>
            <a:r>
              <a:rPr lang="en-US" sz="2500" dirty="0">
                <a:solidFill>
                  <a:srgbClr val="32302A"/>
                </a:solidFill>
              </a:rPr>
              <a:t>, homemakers, or disabled persons).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702"/>
            <a:ext cx="8904855" cy="875655"/>
          </a:xfrm>
        </p:spPr>
        <p:txBody>
          <a:bodyPr/>
          <a:lstStyle/>
          <a:p>
            <a:r>
              <a:rPr lang="en-US" dirty="0"/>
              <a:t>Labor Market Indicators</a:t>
            </a:r>
          </a:p>
        </p:txBody>
      </p:sp>
      <p:sp>
        <p:nvSpPr>
          <p:cNvPr id="3" name="Content Placeholder 2"/>
          <p:cNvSpPr>
            <a:spLocks noGrp="1"/>
          </p:cNvSpPr>
          <p:nvPr>
            <p:ph idx="1"/>
          </p:nvPr>
        </p:nvSpPr>
        <p:spPr>
          <a:xfrm>
            <a:off x="140675" y="1603958"/>
            <a:ext cx="8801847" cy="3746687"/>
          </a:xfrm>
        </p:spPr>
        <p:txBody>
          <a:bodyPr/>
          <a:lstStyle/>
          <a:p>
            <a:r>
              <a:rPr lang="en-US" sz="2400" dirty="0">
                <a:solidFill>
                  <a:srgbClr val="32302A"/>
                </a:solidFill>
              </a:rPr>
              <a:t>The non-institutional civilian adult population is grouped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into </a:t>
            </a:r>
            <a:r>
              <a:rPr lang="en-US" sz="2400" dirty="0">
                <a:solidFill>
                  <a:srgbClr val="32302A"/>
                </a:solidFill>
              </a:rPr>
              <a:t>two broad categories: </a:t>
            </a:r>
            <a:endParaRPr lang="en-US" sz="2400" dirty="0" smtClean="0">
              <a:solidFill>
                <a:srgbClr val="32302A"/>
              </a:solidFill>
            </a:endParaRPr>
          </a:p>
          <a:p>
            <a:pPr lvl="1"/>
            <a:r>
              <a:rPr lang="en-US" sz="2400" dirty="0">
                <a:solidFill>
                  <a:srgbClr val="32302A"/>
                </a:solidFill>
              </a:rPr>
              <a:t>Persons </a:t>
            </a:r>
            <a:r>
              <a:rPr lang="en-US" sz="2400" i="1" dirty="0">
                <a:solidFill>
                  <a:srgbClr val="32302A"/>
                </a:solidFill>
              </a:rPr>
              <a:t>not in the labor force</a:t>
            </a:r>
            <a:r>
              <a:rPr lang="en-US" sz="2400" dirty="0">
                <a:solidFill>
                  <a:srgbClr val="32302A"/>
                </a:solidFill>
              </a:rPr>
              <a:t>, and,</a:t>
            </a:r>
          </a:p>
          <a:p>
            <a:pPr lvl="1"/>
            <a:r>
              <a:rPr lang="en-US" sz="2400" dirty="0">
                <a:solidFill>
                  <a:srgbClr val="32302A"/>
                </a:solidFill>
              </a:rPr>
              <a:t>persons </a:t>
            </a:r>
            <a:r>
              <a:rPr lang="en-US" sz="2400" b="1" i="1" dirty="0">
                <a:solidFill>
                  <a:srgbClr val="32302A"/>
                </a:solidFill>
              </a:rPr>
              <a:t>in the labor </a:t>
            </a:r>
            <a:r>
              <a:rPr lang="en-US" sz="2400" b="1" i="1" dirty="0" smtClean="0">
                <a:solidFill>
                  <a:srgbClr val="32302A"/>
                </a:solidFill>
              </a:rPr>
              <a:t>force </a:t>
            </a:r>
            <a:r>
              <a:rPr lang="en-US" sz="2400" i="1" dirty="0" smtClean="0">
                <a:solidFill>
                  <a:srgbClr val="32302A"/>
                </a:solidFill>
              </a:rPr>
              <a:t>(this </a:t>
            </a:r>
            <a:r>
              <a:rPr lang="en-US" sz="2400" i="1" dirty="0">
                <a:solidFill>
                  <a:srgbClr val="32302A"/>
                </a:solidFill>
              </a:rPr>
              <a:t>group </a:t>
            </a:r>
            <a:r>
              <a:rPr lang="en-US" sz="2400" i="1" dirty="0" smtClean="0">
                <a:solidFill>
                  <a:srgbClr val="32302A"/>
                </a:solidFill>
              </a:rPr>
              <a:t>includes </a:t>
            </a:r>
            <a:r>
              <a:rPr lang="en-US" sz="2400" i="1" dirty="0">
                <a:solidFill>
                  <a:srgbClr val="32302A"/>
                </a:solidFill>
              </a:rPr>
              <a:t>both the employed and </a:t>
            </a:r>
            <a:r>
              <a:rPr lang="en-US" sz="2400" i="1" dirty="0" smtClean="0">
                <a:solidFill>
                  <a:srgbClr val="32302A"/>
                </a:solidFill>
              </a:rPr>
              <a:t>unemployed)</a:t>
            </a:r>
            <a:r>
              <a:rPr lang="en-US" sz="2400" dirty="0" smtClean="0">
                <a:solidFill>
                  <a:srgbClr val="32302A"/>
                </a:solidFill>
              </a:rPr>
              <a:t>.</a:t>
            </a:r>
            <a:endParaRPr lang="en-US" sz="2400" dirty="0">
              <a:solidFill>
                <a:srgbClr val="32302A"/>
              </a:solidFill>
            </a:endParaRPr>
          </a:p>
        </p:txBody>
      </p:sp>
      <p:grpSp>
        <p:nvGrpSpPr>
          <p:cNvPr id="38" name="Group 13"/>
          <p:cNvGrpSpPr>
            <a:grpSpLocks/>
          </p:cNvGrpSpPr>
          <p:nvPr/>
        </p:nvGrpSpPr>
        <p:grpSpPr bwMode="auto">
          <a:xfrm>
            <a:off x="2650465" y="4805742"/>
            <a:ext cx="3641725" cy="369888"/>
            <a:chOff x="1920" y="1663"/>
            <a:chExt cx="2294" cy="233"/>
          </a:xfrm>
        </p:grpSpPr>
        <p:grpSp>
          <p:nvGrpSpPr>
            <p:cNvPr id="39" name="Group 14"/>
            <p:cNvGrpSpPr>
              <a:grpSpLocks/>
            </p:cNvGrpSpPr>
            <p:nvPr/>
          </p:nvGrpSpPr>
          <p:grpSpPr bwMode="auto">
            <a:xfrm>
              <a:off x="3039" y="1689"/>
              <a:ext cx="1175" cy="191"/>
              <a:chOff x="3978" y="1567"/>
              <a:chExt cx="1175" cy="191"/>
            </a:xfrm>
          </p:grpSpPr>
          <p:sp>
            <p:nvSpPr>
              <p:cNvPr id="41" name="Text Box 15"/>
              <p:cNvSpPr txBox="1">
                <a:spLocks noChangeArrowheads="1"/>
              </p:cNvSpPr>
              <p:nvPr/>
            </p:nvSpPr>
            <p:spPr bwMode="auto">
              <a:xfrm>
                <a:off x="3978" y="1579"/>
                <a:ext cx="1175" cy="174"/>
              </a:xfrm>
              <a:prstGeom prst="rect">
                <a:avLst/>
              </a:prstGeom>
              <a:noFill/>
              <a:ln w="19050" cap="rnd">
                <a:noFill/>
                <a:prstDash val="solid"/>
                <a:miter lim="800000"/>
                <a:headEnd/>
                <a:tailEnd type="none" w="lg" len="lg"/>
              </a:ln>
            </p:spPr>
            <p:txBody>
              <a:bodyPr wrap="square">
                <a:prstTxWarp prst="textNoShape">
                  <a:avLst/>
                </a:prstTxWarp>
                <a:spAutoFit/>
              </a:bodyPr>
              <a:lstStyle/>
              <a:p>
                <a:r>
                  <a:rPr lang="en-US" sz="1200" b="1" i="1" dirty="0">
                    <a:latin typeface="Times New Roman" pitchFamily="18" charset="0"/>
                    <a:cs typeface="Times New Roman" pitchFamily="18" charset="0"/>
                  </a:rPr>
                  <a:t>Employed</a:t>
                </a:r>
                <a:r>
                  <a:rPr lang="en-US" sz="1200" i="1" dirty="0">
                    <a:latin typeface="Times New Roman" pitchFamily="18" charset="0"/>
                    <a:cs typeface="Times New Roman" pitchFamily="18" charset="0"/>
                  </a:rPr>
                  <a:t> + </a:t>
                </a:r>
                <a:r>
                  <a:rPr lang="en-US" sz="1200" b="1" i="1" dirty="0">
                    <a:latin typeface="Times New Roman" pitchFamily="18" charset="0"/>
                    <a:cs typeface="Times New Roman" pitchFamily="18" charset="0"/>
                  </a:rPr>
                  <a:t>Unemployed</a:t>
                </a:r>
                <a:endParaRPr lang="en-US" b="1" dirty="0">
                  <a:solidFill>
                    <a:schemeClr val="tx1"/>
                  </a:solidFill>
                  <a:latin typeface="Times New Roman" pitchFamily="18" charset="0"/>
                  <a:cs typeface="Times New Roman" pitchFamily="18" charset="0"/>
                </a:endParaRPr>
              </a:p>
            </p:txBody>
          </p:sp>
          <p:sp>
            <p:nvSpPr>
              <p:cNvPr id="42" name="AutoShape 16"/>
              <p:cNvSpPr>
                <a:spLocks noChangeArrowheads="1"/>
              </p:cNvSpPr>
              <p:nvPr/>
            </p:nvSpPr>
            <p:spPr bwMode="auto">
              <a:xfrm>
                <a:off x="3994" y="1567"/>
                <a:ext cx="1080" cy="191"/>
              </a:xfrm>
              <a:prstGeom prst="roundRect">
                <a:avLst>
                  <a:gd name="adj" fmla="val 16667"/>
                </a:avLst>
              </a:prstGeom>
              <a:noFill/>
              <a:ln w="6350">
                <a:solidFill>
                  <a:schemeClr val="tx1"/>
                </a:solidFill>
                <a:round/>
                <a:headEnd/>
                <a:tailEnd type="none" w="lg" len="lg"/>
              </a:ln>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grpSp>
        <p:sp>
          <p:nvSpPr>
            <p:cNvPr id="40" name="Text Box 17"/>
            <p:cNvSpPr txBox="1">
              <a:spLocks noChangeArrowheads="1"/>
            </p:cNvSpPr>
            <p:nvPr/>
          </p:nvSpPr>
          <p:spPr bwMode="auto">
            <a:xfrm>
              <a:off x="1920" y="1663"/>
              <a:ext cx="1175" cy="233"/>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1200" i="1" dirty="0">
                  <a:latin typeface="Times New Roman" pitchFamily="18" charset="0"/>
                  <a:cs typeface="Times New Roman" pitchFamily="18" charset="0"/>
                </a:rPr>
                <a:t>Recall the </a:t>
              </a:r>
              <a:r>
                <a:rPr lang="en-US" sz="1200" b="1" i="1" dirty="0">
                  <a:latin typeface="Times New Roman" pitchFamily="18" charset="0"/>
                  <a:cs typeface="Times New Roman" pitchFamily="18" charset="0"/>
                </a:rPr>
                <a:t>Labor Force</a:t>
              </a:r>
              <a:r>
                <a:rPr lang="en-US" sz="1200" i="1" dirty="0">
                  <a:latin typeface="Times New Roman" pitchFamily="18" charset="0"/>
                  <a:cs typeface="Times New Roman" pitchFamily="18" charset="0"/>
                </a:rPr>
                <a:t> </a:t>
              </a:r>
              <a:r>
                <a:rPr lang="en-US" sz="1400" b="0" i="1" dirty="0">
                  <a:solidFill>
                    <a:schemeClr val="tx1"/>
                  </a:solidFill>
                  <a:latin typeface="Times New Roman" pitchFamily="18" charset="0"/>
                  <a:cs typeface="Times New Roman" pitchFamily="18" charset="0"/>
                </a:rPr>
                <a:t>=</a:t>
              </a:r>
              <a:r>
                <a:rPr lang="en-US" b="0" dirty="0">
                  <a:solidFill>
                    <a:schemeClr val="tx1"/>
                  </a:solidFill>
                  <a:latin typeface="Times New Roman" pitchFamily="18" charset="0"/>
                  <a:cs typeface="Times New Roman" pitchFamily="18" charset="0"/>
                </a:rPr>
                <a:t> </a:t>
              </a:r>
            </a:p>
          </p:txBody>
        </p:sp>
      </p:grpSp>
      <p:grpSp>
        <p:nvGrpSpPr>
          <p:cNvPr id="8" name="Group 7"/>
          <p:cNvGrpSpPr/>
          <p:nvPr/>
        </p:nvGrpSpPr>
        <p:grpSpPr>
          <a:xfrm>
            <a:off x="1661394" y="3780282"/>
            <a:ext cx="5695627" cy="1009167"/>
            <a:chOff x="1661394" y="3780282"/>
            <a:chExt cx="5695627" cy="1009167"/>
          </a:xfrm>
        </p:grpSpPr>
        <p:sp>
          <p:nvSpPr>
            <p:cNvPr id="4" name="Rounded Rectangle 3"/>
            <p:cNvSpPr/>
            <p:nvPr/>
          </p:nvSpPr>
          <p:spPr>
            <a:xfrm>
              <a:off x="1661394" y="3780282"/>
              <a:ext cx="5695627" cy="1009167"/>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 Box 4"/>
            <p:cNvSpPr txBox="1">
              <a:spLocks noChangeArrowheads="1"/>
            </p:cNvSpPr>
            <p:nvPr/>
          </p:nvSpPr>
          <p:spPr bwMode="auto">
            <a:xfrm>
              <a:off x="1797265" y="3981253"/>
              <a:ext cx="2082621" cy="5847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2000" i="1" dirty="0">
                  <a:solidFill>
                    <a:schemeClr val="bg1"/>
                  </a:solidFill>
                  <a:latin typeface="Times New Roman" pitchFamily="18" charset="0"/>
                  <a:cs typeface="Times New Roman" pitchFamily="18" charset="0"/>
                </a:rPr>
                <a:t>Labor Force</a:t>
              </a:r>
              <a:br>
                <a:rPr kumimoji="0" lang="en-US" sz="2000" i="1" dirty="0">
                  <a:solidFill>
                    <a:schemeClr val="bg1"/>
                  </a:solidFill>
                  <a:latin typeface="Times New Roman" pitchFamily="18" charset="0"/>
                  <a:cs typeface="Times New Roman" pitchFamily="18" charset="0"/>
                </a:rPr>
              </a:br>
              <a:r>
                <a:rPr kumimoji="0" lang="en-US" sz="2000" i="1" dirty="0">
                  <a:solidFill>
                    <a:schemeClr val="bg1"/>
                  </a:solidFill>
                  <a:latin typeface="Times New Roman" pitchFamily="18" charset="0"/>
                  <a:cs typeface="Times New Roman" pitchFamily="18" charset="0"/>
                </a:rPr>
                <a:t>Participation Rate</a:t>
              </a:r>
              <a:endParaRPr lang="en-US" sz="3600" i="1" dirty="0">
                <a:solidFill>
                  <a:schemeClr val="bg1"/>
                </a:solidFill>
                <a:latin typeface="Times New Roman" pitchFamily="18" charset="0"/>
                <a:cs typeface="Times New Roman" pitchFamily="18" charset="0"/>
              </a:endParaRPr>
            </a:p>
          </p:txBody>
        </p:sp>
        <p:sp>
          <p:nvSpPr>
            <p:cNvPr id="44" name="Text Box 5"/>
            <p:cNvSpPr txBox="1">
              <a:spLocks noChangeArrowheads="1"/>
            </p:cNvSpPr>
            <p:nvPr/>
          </p:nvSpPr>
          <p:spPr bwMode="auto">
            <a:xfrm>
              <a:off x="3917381" y="4028878"/>
              <a:ext cx="387350" cy="523875"/>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800" dirty="0">
                  <a:solidFill>
                    <a:schemeClr val="bg1"/>
                  </a:solidFill>
                  <a:latin typeface="Times New Roman" pitchFamily="18" charset="0"/>
                  <a:cs typeface="Times New Roman" pitchFamily="18" charset="0"/>
                </a:rPr>
                <a:t>=</a:t>
              </a:r>
              <a:endParaRPr lang="en-US" sz="3200" dirty="0">
                <a:solidFill>
                  <a:schemeClr val="bg1"/>
                </a:solidFill>
                <a:latin typeface="Times New Roman" pitchFamily="18" charset="0"/>
                <a:cs typeface="Times New Roman" pitchFamily="18" charset="0"/>
              </a:endParaRPr>
            </a:p>
          </p:txBody>
        </p:sp>
      </p:grpSp>
      <p:grpSp>
        <p:nvGrpSpPr>
          <p:cNvPr id="47" name="Group 6"/>
          <p:cNvGrpSpPr>
            <a:grpSpLocks/>
          </p:cNvGrpSpPr>
          <p:nvPr/>
        </p:nvGrpSpPr>
        <p:grpSpPr bwMode="auto">
          <a:xfrm>
            <a:off x="4483714" y="3955852"/>
            <a:ext cx="2594073" cy="709613"/>
            <a:chOff x="3274" y="1881"/>
            <a:chExt cx="2017" cy="447"/>
          </a:xfrm>
        </p:grpSpPr>
        <p:sp>
          <p:nvSpPr>
            <p:cNvPr id="48" name="Text Box 7"/>
            <p:cNvSpPr txBox="1">
              <a:spLocks noChangeArrowheads="1"/>
            </p:cNvSpPr>
            <p:nvPr/>
          </p:nvSpPr>
          <p:spPr bwMode="auto">
            <a:xfrm>
              <a:off x="3602" y="1881"/>
              <a:ext cx="1360" cy="198"/>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i="1">
                  <a:solidFill>
                    <a:schemeClr val="bg1"/>
                  </a:solidFill>
                  <a:latin typeface="Times New Roman" pitchFamily="18" charset="0"/>
                  <a:cs typeface="Times New Roman" pitchFamily="18" charset="0"/>
                </a:rPr>
                <a:t># in the Labor Force</a:t>
              </a:r>
              <a:endParaRPr lang="en-US" sz="3200">
                <a:solidFill>
                  <a:schemeClr val="bg1"/>
                </a:solidFill>
                <a:latin typeface="Times New Roman" pitchFamily="18" charset="0"/>
                <a:cs typeface="Times New Roman" pitchFamily="18" charset="0"/>
              </a:endParaRPr>
            </a:p>
          </p:txBody>
        </p:sp>
        <p:sp>
          <p:nvSpPr>
            <p:cNvPr id="49" name="Text Box 8"/>
            <p:cNvSpPr txBox="1">
              <a:spLocks noChangeArrowheads="1"/>
            </p:cNvSpPr>
            <p:nvPr/>
          </p:nvSpPr>
          <p:spPr bwMode="auto">
            <a:xfrm>
              <a:off x="3469" y="2130"/>
              <a:ext cx="1628" cy="198"/>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i="1">
                  <a:solidFill>
                    <a:schemeClr val="bg1"/>
                  </a:solidFill>
                  <a:latin typeface="Times New Roman" pitchFamily="18" charset="0"/>
                  <a:cs typeface="Times New Roman" pitchFamily="18" charset="0"/>
                </a:rPr>
                <a:t>Civilian population (16+)</a:t>
              </a:r>
              <a:endParaRPr lang="en-US" sz="3200">
                <a:solidFill>
                  <a:schemeClr val="bg1"/>
                </a:solidFill>
                <a:latin typeface="Times New Roman" pitchFamily="18" charset="0"/>
                <a:cs typeface="Times New Roman" pitchFamily="18" charset="0"/>
              </a:endParaRPr>
            </a:p>
          </p:txBody>
        </p:sp>
        <p:sp>
          <p:nvSpPr>
            <p:cNvPr id="50" name="Line 9"/>
            <p:cNvSpPr>
              <a:spLocks noChangeShapeType="1"/>
            </p:cNvSpPr>
            <p:nvPr/>
          </p:nvSpPr>
          <p:spPr bwMode="auto">
            <a:xfrm>
              <a:off x="3274" y="2101"/>
              <a:ext cx="2017" cy="0"/>
            </a:xfrm>
            <a:prstGeom prst="line">
              <a:avLst/>
            </a:prstGeom>
            <a:noFill/>
            <a:ln w="19050">
              <a:solidFill>
                <a:schemeClr val="bg1"/>
              </a:solidFill>
              <a:round/>
              <a:headEnd/>
              <a:tailEnd type="none" w="lg" len="lg"/>
            </a:ln>
          </p:spPr>
          <p:txBody>
            <a:bodyPr anchor="ctr">
              <a:prstTxWarp prst="textNoShape">
                <a:avLst/>
              </a:prstTxWarp>
              <a:spAutoFit/>
            </a:bodyPr>
            <a:lstStyle/>
            <a:p>
              <a:endParaRPr lang="en-US" sz="140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45360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slide(fromLeft)">
                                      <p:cBhvr>
                                        <p:cTn id="23" dur="500"/>
                                        <p:tgtEl>
                                          <p:spTgt spid="47"/>
                                        </p:tgtEl>
                                      </p:cBhvr>
                                    </p:animEffect>
                                  </p:childTnLst>
                                </p:cTn>
                              </p:par>
                            </p:childTnLst>
                          </p:cTn>
                        </p:par>
                        <p:par>
                          <p:cTn id="24" fill="hold">
                            <p:stCondLst>
                              <p:cond delay="2500"/>
                            </p:stCondLst>
                            <p:childTnLst>
                              <p:par>
                                <p:cTn id="25" presetID="17" presetClass="entr" presetSubtype="1"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ppt_x</p:attrName>
                                        </p:attrNameLst>
                                      </p:cBhvr>
                                      <p:tavLst>
                                        <p:tav tm="0">
                                          <p:val>
                                            <p:strVal val="#ppt_x"/>
                                          </p:val>
                                        </p:tav>
                                        <p:tav tm="100000">
                                          <p:val>
                                            <p:strVal val="#ppt_x"/>
                                          </p:val>
                                        </p:tav>
                                      </p:tavLst>
                                    </p:anim>
                                    <p:anim calcmode="lin" valueType="num">
                                      <p:cBhvr>
                                        <p:cTn id="28" dur="500" fill="hold"/>
                                        <p:tgtEl>
                                          <p:spTgt spid="38"/>
                                        </p:tgtEl>
                                        <p:attrNameLst>
                                          <p:attrName>ppt_y</p:attrName>
                                        </p:attrNameLst>
                                      </p:cBhvr>
                                      <p:tavLst>
                                        <p:tav tm="0">
                                          <p:val>
                                            <p:strVal val="#ppt_y-#ppt_h/2"/>
                                          </p:val>
                                        </p:tav>
                                        <p:tav tm="100000">
                                          <p:val>
                                            <p:strVal val="#ppt_y"/>
                                          </p:val>
                                        </p:tav>
                                      </p:tavLst>
                                    </p:anim>
                                    <p:anim calcmode="lin" valueType="num">
                                      <p:cBhvr>
                                        <p:cTn id="29" dur="500" fill="hold"/>
                                        <p:tgtEl>
                                          <p:spTgt spid="38"/>
                                        </p:tgtEl>
                                        <p:attrNameLst>
                                          <p:attrName>ppt_w</p:attrName>
                                        </p:attrNameLst>
                                      </p:cBhvr>
                                      <p:tavLst>
                                        <p:tav tm="0">
                                          <p:val>
                                            <p:strVal val="#ppt_w"/>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0444" y="1221651"/>
            <a:ext cx="8932985" cy="472194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9486"/>
            <a:ext cx="8904855" cy="1177872"/>
          </a:xfrm>
        </p:spPr>
        <p:txBody>
          <a:bodyPr/>
          <a:lstStyle/>
          <a:p>
            <a:r>
              <a:rPr lang="en-US" sz="3200" dirty="0"/>
              <a:t>U.S. Population, Employment,</a:t>
            </a:r>
            <a:br>
              <a:rPr lang="en-US" sz="3200" dirty="0"/>
            </a:br>
            <a:r>
              <a:rPr lang="en-US" sz="3200" dirty="0"/>
              <a:t>and Unemployment:  May 2009</a:t>
            </a:r>
          </a:p>
        </p:txBody>
      </p:sp>
      <p:sp>
        <p:nvSpPr>
          <p:cNvPr id="32" name="Line 176"/>
          <p:cNvSpPr>
            <a:spLocks noChangeShapeType="1"/>
          </p:cNvSpPr>
          <p:nvPr/>
        </p:nvSpPr>
        <p:spPr bwMode="auto">
          <a:xfrm>
            <a:off x="5924945" y="2857986"/>
            <a:ext cx="0" cy="188913"/>
          </a:xfrm>
          <a:prstGeom prst="line">
            <a:avLst/>
          </a:prstGeom>
          <a:noFill/>
          <a:ln w="19050">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3" name="Freeform 154"/>
          <p:cNvSpPr>
            <a:spLocks/>
          </p:cNvSpPr>
          <p:nvPr/>
        </p:nvSpPr>
        <p:spPr bwMode="auto">
          <a:xfrm>
            <a:off x="1055876" y="4757827"/>
            <a:ext cx="6572250" cy="1924050"/>
          </a:xfrm>
          <a:custGeom>
            <a:avLst/>
            <a:gdLst/>
            <a:ahLst/>
            <a:cxnLst>
              <a:cxn ang="0">
                <a:pos x="0" y="0"/>
              </a:cxn>
              <a:cxn ang="0">
                <a:pos x="9503" y="0"/>
              </a:cxn>
              <a:cxn ang="0">
                <a:pos x="9503" y="6738"/>
              </a:cxn>
              <a:cxn ang="0">
                <a:pos x="0" y="6738"/>
              </a:cxn>
              <a:cxn ang="0">
                <a:pos x="0" y="0"/>
              </a:cxn>
              <a:cxn ang="0">
                <a:pos x="0" y="0"/>
              </a:cxn>
              <a:cxn ang="0">
                <a:pos x="0" y="0"/>
              </a:cxn>
            </a:cxnLst>
            <a:rect l="0" t="0" r="r" b="b"/>
            <a:pathLst>
              <a:path w="9503" h="6738">
                <a:moveTo>
                  <a:pt x="0" y="0"/>
                </a:moveTo>
                <a:lnTo>
                  <a:pt x="9503" y="0"/>
                </a:lnTo>
                <a:lnTo>
                  <a:pt x="9503" y="6738"/>
                </a:lnTo>
                <a:lnTo>
                  <a:pt x="0" y="6738"/>
                </a:lnTo>
                <a:lnTo>
                  <a:pt x="0" y="0"/>
                </a:lnTo>
                <a:lnTo>
                  <a:pt x="0" y="0"/>
                </a:lnTo>
                <a:lnTo>
                  <a:pt x="0" y="0"/>
                </a:lnTo>
              </a:path>
            </a:pathLst>
          </a:custGeom>
          <a:solidFill>
            <a:srgbClr val="FBF5DB"/>
          </a:solidFill>
          <a:ln w="19050" cmpd="sng">
            <a:solidFill>
              <a:schemeClr val="tx1"/>
            </a:solidFill>
            <a:prstDash val="solid"/>
            <a:round/>
            <a:headEnd/>
            <a:tailEnd/>
          </a:ln>
          <a:effectLst>
            <a:outerShdw blurRad="50800" dist="38100" dir="2700000" algn="tl" rotWithShape="0">
              <a:prstClr val="black">
                <a:alpha val="40000"/>
              </a:prstClr>
            </a:outerShdw>
          </a:effectLst>
        </p:spPr>
        <p:txBody>
          <a:bodyPr>
            <a:prstTxWarp prst="textNoShape">
              <a:avLst/>
            </a:prstTxWarp>
          </a:bodyPr>
          <a:lstStyle/>
          <a:p>
            <a:pPr>
              <a:defRPr/>
            </a:pPr>
            <a:endParaRPr lang="en-US">
              <a:latin typeface="Times New Roman" pitchFamily="18" charset="0"/>
              <a:cs typeface="Times New Roman" pitchFamily="18" charset="0"/>
            </a:endParaRPr>
          </a:p>
        </p:txBody>
      </p:sp>
      <p:grpSp>
        <p:nvGrpSpPr>
          <p:cNvPr id="34" name="Group 144"/>
          <p:cNvGrpSpPr>
            <a:grpSpLocks/>
          </p:cNvGrpSpPr>
          <p:nvPr/>
        </p:nvGrpSpPr>
        <p:grpSpPr bwMode="auto">
          <a:xfrm>
            <a:off x="3478608" y="1319699"/>
            <a:ext cx="1795462" cy="514350"/>
            <a:chOff x="2777" y="951"/>
            <a:chExt cx="1131" cy="324"/>
          </a:xfrm>
        </p:grpSpPr>
        <p:sp>
          <p:nvSpPr>
            <p:cNvPr id="35" name="Freeform 3"/>
            <p:cNvSpPr>
              <a:spLocks/>
            </p:cNvSpPr>
            <p:nvPr/>
          </p:nvSpPr>
          <p:spPr bwMode="auto">
            <a:xfrm>
              <a:off x="2777" y="951"/>
              <a:ext cx="1131" cy="324"/>
            </a:xfrm>
            <a:custGeom>
              <a:avLst/>
              <a:gdLst>
                <a:gd name="T0" fmla="*/ 0 w 2895"/>
                <a:gd name="T1" fmla="*/ 0 h 1103"/>
                <a:gd name="T2" fmla="*/ 2895 w 2895"/>
                <a:gd name="T3" fmla="*/ 0 h 1103"/>
                <a:gd name="T4" fmla="*/ 2895 w 2895"/>
                <a:gd name="T5" fmla="*/ 1103 h 1103"/>
                <a:gd name="T6" fmla="*/ 0 w 2895"/>
                <a:gd name="T7" fmla="*/ 1103 h 1103"/>
                <a:gd name="T8" fmla="*/ 0 w 2895"/>
                <a:gd name="T9" fmla="*/ 0 h 1103"/>
                <a:gd name="T10" fmla="*/ 0 w 2895"/>
                <a:gd name="T11" fmla="*/ 0 h 1103"/>
                <a:gd name="T12" fmla="*/ 0 60000 65536"/>
                <a:gd name="T13" fmla="*/ 0 60000 65536"/>
                <a:gd name="T14" fmla="*/ 0 60000 65536"/>
                <a:gd name="T15" fmla="*/ 0 60000 65536"/>
                <a:gd name="T16" fmla="*/ 0 60000 65536"/>
                <a:gd name="T17" fmla="*/ 0 60000 65536"/>
                <a:gd name="T18" fmla="*/ 0 w 2895"/>
                <a:gd name="T19" fmla="*/ 0 h 1103"/>
                <a:gd name="T20" fmla="*/ 2895 w 2895"/>
                <a:gd name="T21" fmla="*/ 1103 h 1103"/>
              </a:gdLst>
              <a:ahLst/>
              <a:cxnLst>
                <a:cxn ang="T12">
                  <a:pos x="T0" y="T1"/>
                </a:cxn>
                <a:cxn ang="T13">
                  <a:pos x="T2" y="T3"/>
                </a:cxn>
                <a:cxn ang="T14">
                  <a:pos x="T4" y="T5"/>
                </a:cxn>
                <a:cxn ang="T15">
                  <a:pos x="T6" y="T7"/>
                </a:cxn>
                <a:cxn ang="T16">
                  <a:pos x="T8" y="T9"/>
                </a:cxn>
                <a:cxn ang="T17">
                  <a:pos x="T10" y="T11"/>
                </a:cxn>
              </a:cxnLst>
              <a:rect l="T18" t="T19" r="T20" b="T21"/>
              <a:pathLst>
                <a:path w="2895" h="1103">
                  <a:moveTo>
                    <a:pt x="0" y="0"/>
                  </a:moveTo>
                  <a:lnTo>
                    <a:pt x="2895" y="0"/>
                  </a:lnTo>
                  <a:lnTo>
                    <a:pt x="2895" y="1103"/>
                  </a:lnTo>
                  <a:lnTo>
                    <a:pt x="0" y="1103"/>
                  </a:lnTo>
                  <a:lnTo>
                    <a:pt x="0" y="0"/>
                  </a:lnTo>
                  <a:close/>
                </a:path>
              </a:pathLst>
            </a:custGeom>
            <a:solidFill>
              <a:srgbClr val="C3D7EB"/>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a:latin typeface="Times New Roman" pitchFamily="18" charset="0"/>
                <a:cs typeface="Times New Roman" pitchFamily="18" charset="0"/>
              </a:endParaRPr>
            </a:p>
          </p:txBody>
        </p:sp>
        <p:sp>
          <p:nvSpPr>
            <p:cNvPr id="36" name="Rectangle 4"/>
            <p:cNvSpPr>
              <a:spLocks noChangeArrowheads="1"/>
            </p:cNvSpPr>
            <p:nvPr/>
          </p:nvSpPr>
          <p:spPr bwMode="auto">
            <a:xfrm>
              <a:off x="2835" y="958"/>
              <a:ext cx="1053"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pitchFamily="18" charset="0"/>
                  <a:cs typeface="Times New Roman" pitchFamily="18" charset="0"/>
                </a:rPr>
                <a:t>Civilian population </a:t>
              </a:r>
              <a:endParaRPr kumimoji="0" lang="en-US" sz="1600" b="0" i="1">
                <a:latin typeface="Times New Roman" pitchFamily="18" charset="0"/>
                <a:cs typeface="Times New Roman" pitchFamily="18" charset="0"/>
              </a:endParaRPr>
            </a:p>
          </p:txBody>
        </p:sp>
        <p:sp>
          <p:nvSpPr>
            <p:cNvPr id="37" name="Rectangle 5"/>
            <p:cNvSpPr>
              <a:spLocks noChangeArrowheads="1"/>
            </p:cNvSpPr>
            <p:nvPr/>
          </p:nvSpPr>
          <p:spPr bwMode="auto">
            <a:xfrm>
              <a:off x="2984" y="1091"/>
              <a:ext cx="619"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pitchFamily="18" charset="0"/>
                  <a:cs typeface="Times New Roman" pitchFamily="18" charset="0"/>
                </a:rPr>
                <a:t>16 and over</a:t>
              </a:r>
              <a:endParaRPr kumimoji="0" lang="en-US" sz="1600" b="0" i="1">
                <a:latin typeface="Times New Roman" pitchFamily="18" charset="0"/>
                <a:cs typeface="Times New Roman" pitchFamily="18" charset="0"/>
              </a:endParaRPr>
            </a:p>
          </p:txBody>
        </p:sp>
      </p:grpSp>
      <p:grpSp>
        <p:nvGrpSpPr>
          <p:cNvPr id="45" name="Group 143"/>
          <p:cNvGrpSpPr>
            <a:grpSpLocks/>
          </p:cNvGrpSpPr>
          <p:nvPr/>
        </p:nvGrpSpPr>
        <p:grpSpPr bwMode="auto">
          <a:xfrm>
            <a:off x="4405708" y="2007086"/>
            <a:ext cx="2117725" cy="881063"/>
            <a:chOff x="3361" y="1384"/>
            <a:chExt cx="1334" cy="555"/>
          </a:xfrm>
        </p:grpSpPr>
        <p:grpSp>
          <p:nvGrpSpPr>
            <p:cNvPr id="46" name="Group 142"/>
            <p:cNvGrpSpPr>
              <a:grpSpLocks/>
            </p:cNvGrpSpPr>
            <p:nvPr/>
          </p:nvGrpSpPr>
          <p:grpSpPr bwMode="auto">
            <a:xfrm>
              <a:off x="3942" y="1572"/>
              <a:ext cx="753" cy="367"/>
              <a:chOff x="3942" y="1572"/>
              <a:chExt cx="753" cy="367"/>
            </a:xfrm>
          </p:grpSpPr>
          <p:sp>
            <p:nvSpPr>
              <p:cNvPr id="54" name="Freeform 8"/>
              <p:cNvSpPr>
                <a:spLocks/>
              </p:cNvSpPr>
              <p:nvPr/>
            </p:nvSpPr>
            <p:spPr bwMode="auto">
              <a:xfrm>
                <a:off x="3942" y="1572"/>
                <a:ext cx="753" cy="367"/>
              </a:xfrm>
              <a:custGeom>
                <a:avLst/>
                <a:gdLst>
                  <a:gd name="T0" fmla="*/ 0 w 2042"/>
                  <a:gd name="T1" fmla="*/ 0 h 1100"/>
                  <a:gd name="T2" fmla="*/ 2042 w 2042"/>
                  <a:gd name="T3" fmla="*/ 0 h 1100"/>
                  <a:gd name="T4" fmla="*/ 2042 w 2042"/>
                  <a:gd name="T5" fmla="*/ 1100 h 1100"/>
                  <a:gd name="T6" fmla="*/ 0 w 2042"/>
                  <a:gd name="T7" fmla="*/ 1100 h 1100"/>
                  <a:gd name="T8" fmla="*/ 0 w 2042"/>
                  <a:gd name="T9" fmla="*/ 0 h 1100"/>
                  <a:gd name="T10" fmla="*/ 0 w 2042"/>
                  <a:gd name="T11" fmla="*/ 0 h 1100"/>
                  <a:gd name="T12" fmla="*/ 0 w 2042"/>
                  <a:gd name="T13" fmla="*/ 0 h 1100"/>
                  <a:gd name="T14" fmla="*/ 0 60000 65536"/>
                  <a:gd name="T15" fmla="*/ 0 60000 65536"/>
                  <a:gd name="T16" fmla="*/ 0 60000 65536"/>
                  <a:gd name="T17" fmla="*/ 0 60000 65536"/>
                  <a:gd name="T18" fmla="*/ 0 60000 65536"/>
                  <a:gd name="T19" fmla="*/ 0 60000 65536"/>
                  <a:gd name="T20" fmla="*/ 0 60000 65536"/>
                  <a:gd name="T21" fmla="*/ 0 w 2042"/>
                  <a:gd name="T22" fmla="*/ 0 h 1100"/>
                  <a:gd name="T23" fmla="*/ 2042 w 2042"/>
                  <a:gd name="T24" fmla="*/ 1100 h 11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42" h="1100">
                    <a:moveTo>
                      <a:pt x="0" y="0"/>
                    </a:moveTo>
                    <a:lnTo>
                      <a:pt x="2042" y="0"/>
                    </a:lnTo>
                    <a:lnTo>
                      <a:pt x="2042" y="1100"/>
                    </a:lnTo>
                    <a:lnTo>
                      <a:pt x="0" y="1100"/>
                    </a:lnTo>
                    <a:lnTo>
                      <a:pt x="0" y="0"/>
                    </a:lnTo>
                  </a:path>
                </a:pathLst>
              </a:custGeom>
              <a:solidFill>
                <a:srgbClr val="FFFFCC"/>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a:latin typeface="Times New Roman" pitchFamily="18" charset="0"/>
                  <a:cs typeface="Times New Roman" pitchFamily="18" charset="0"/>
                </a:endParaRPr>
              </a:p>
            </p:txBody>
          </p:sp>
          <p:sp>
            <p:nvSpPr>
              <p:cNvPr id="55" name="Rectangle 9"/>
              <p:cNvSpPr>
                <a:spLocks noChangeArrowheads="1"/>
              </p:cNvSpPr>
              <p:nvPr/>
            </p:nvSpPr>
            <p:spPr bwMode="auto">
              <a:xfrm>
                <a:off x="4091" y="1612"/>
                <a:ext cx="45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pitchFamily="18" charset="0"/>
                    <a:cs typeface="Times New Roman" pitchFamily="18" charset="0"/>
                  </a:rPr>
                  <a:t>Civilian </a:t>
                </a:r>
                <a:endParaRPr kumimoji="0" lang="en-US" sz="1600" b="0" i="1">
                  <a:latin typeface="Times New Roman" pitchFamily="18" charset="0"/>
                  <a:cs typeface="Times New Roman" pitchFamily="18" charset="0"/>
                </a:endParaRPr>
              </a:p>
            </p:txBody>
          </p:sp>
          <p:sp>
            <p:nvSpPr>
              <p:cNvPr id="56" name="Rectangle 10"/>
              <p:cNvSpPr>
                <a:spLocks noChangeArrowheads="1"/>
              </p:cNvSpPr>
              <p:nvPr/>
            </p:nvSpPr>
            <p:spPr bwMode="auto">
              <a:xfrm>
                <a:off x="4030" y="1730"/>
                <a:ext cx="579"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pitchFamily="18" charset="0"/>
                    <a:cs typeface="Times New Roman" pitchFamily="18" charset="0"/>
                  </a:rPr>
                  <a:t>labor force</a:t>
                </a:r>
                <a:endParaRPr kumimoji="0" lang="en-US" sz="1600" b="0" i="1">
                  <a:latin typeface="Times New Roman" pitchFamily="18" charset="0"/>
                  <a:cs typeface="Times New Roman" pitchFamily="18" charset="0"/>
                </a:endParaRPr>
              </a:p>
            </p:txBody>
          </p:sp>
        </p:grpSp>
        <p:grpSp>
          <p:nvGrpSpPr>
            <p:cNvPr id="51" name="Group 141"/>
            <p:cNvGrpSpPr>
              <a:grpSpLocks/>
            </p:cNvGrpSpPr>
            <p:nvPr/>
          </p:nvGrpSpPr>
          <p:grpSpPr bwMode="auto">
            <a:xfrm>
              <a:off x="3361" y="1384"/>
              <a:ext cx="960" cy="188"/>
              <a:chOff x="3361" y="1384"/>
              <a:chExt cx="960" cy="188"/>
            </a:xfrm>
          </p:grpSpPr>
          <p:sp>
            <p:nvSpPr>
              <p:cNvPr id="52" name="Line 11"/>
              <p:cNvSpPr>
                <a:spLocks noChangeShapeType="1"/>
              </p:cNvSpPr>
              <p:nvPr/>
            </p:nvSpPr>
            <p:spPr bwMode="auto">
              <a:xfrm>
                <a:off x="3361" y="1388"/>
                <a:ext cx="960" cy="0"/>
              </a:xfrm>
              <a:prstGeom prst="line">
                <a:avLst/>
              </a:prstGeom>
              <a:noFill/>
              <a:ln w="19050">
                <a:solidFill>
                  <a:schemeClr val="tx1"/>
                </a:solidFill>
                <a:round/>
                <a:headEnd/>
                <a:tailEnd type="none" w="lg" len="lg"/>
              </a:ln>
            </p:spPr>
            <p:txBody>
              <a:bodyPr>
                <a:prstTxWarp prst="textNoShape">
                  <a:avLst/>
                </a:prstTxWarp>
                <a:spAutoFit/>
              </a:bodyPr>
              <a:lstStyle/>
              <a:p>
                <a:endParaRPr lang="en-US">
                  <a:latin typeface="Times New Roman" pitchFamily="18" charset="0"/>
                  <a:cs typeface="Times New Roman" pitchFamily="18" charset="0"/>
                </a:endParaRPr>
              </a:p>
            </p:txBody>
          </p:sp>
          <p:sp>
            <p:nvSpPr>
              <p:cNvPr id="53" name="Line 12"/>
              <p:cNvSpPr>
                <a:spLocks noChangeShapeType="1"/>
              </p:cNvSpPr>
              <p:nvPr/>
            </p:nvSpPr>
            <p:spPr bwMode="auto">
              <a:xfrm>
                <a:off x="4321" y="1384"/>
                <a:ext cx="0" cy="188"/>
              </a:xfrm>
              <a:prstGeom prst="line">
                <a:avLst/>
              </a:prstGeom>
              <a:noFill/>
              <a:ln w="19050">
                <a:solidFill>
                  <a:schemeClr val="tx1"/>
                </a:solidFill>
                <a:round/>
                <a:headEnd/>
                <a:tailEnd type="none" w="lg" len="lg"/>
              </a:ln>
            </p:spPr>
            <p:txBody>
              <a:bodyPr>
                <a:prstTxWarp prst="textNoShape">
                  <a:avLst/>
                </a:prstTxWarp>
                <a:spAutoFit/>
              </a:bodyPr>
              <a:lstStyle/>
              <a:p>
                <a:endParaRPr lang="en-US">
                  <a:latin typeface="Times New Roman" pitchFamily="18" charset="0"/>
                  <a:cs typeface="Times New Roman" pitchFamily="18" charset="0"/>
                </a:endParaRPr>
              </a:p>
            </p:txBody>
          </p:sp>
        </p:grpSp>
      </p:grpSp>
      <p:grpSp>
        <p:nvGrpSpPr>
          <p:cNvPr id="57" name="Group 147"/>
          <p:cNvGrpSpPr>
            <a:grpSpLocks/>
          </p:cNvGrpSpPr>
          <p:nvPr/>
        </p:nvGrpSpPr>
        <p:grpSpPr bwMode="auto">
          <a:xfrm>
            <a:off x="4085033" y="3031024"/>
            <a:ext cx="1822450" cy="1236662"/>
            <a:chOff x="3159" y="2029"/>
            <a:chExt cx="1148" cy="923"/>
          </a:xfrm>
        </p:grpSpPr>
        <p:sp>
          <p:nvSpPr>
            <p:cNvPr id="58" name="Freeform 15"/>
            <p:cNvSpPr>
              <a:spLocks/>
            </p:cNvSpPr>
            <p:nvPr/>
          </p:nvSpPr>
          <p:spPr bwMode="auto">
            <a:xfrm>
              <a:off x="3159" y="2317"/>
              <a:ext cx="971" cy="635"/>
            </a:xfrm>
            <a:custGeom>
              <a:avLst/>
              <a:gdLst>
                <a:gd name="T0" fmla="*/ 0 w 2591"/>
                <a:gd name="T1" fmla="*/ 0 h 2207"/>
                <a:gd name="T2" fmla="*/ 2591 w 2591"/>
                <a:gd name="T3" fmla="*/ 0 h 2207"/>
                <a:gd name="T4" fmla="*/ 2591 w 2591"/>
                <a:gd name="T5" fmla="*/ 2207 h 2207"/>
                <a:gd name="T6" fmla="*/ 0 w 2591"/>
                <a:gd name="T7" fmla="*/ 2207 h 2207"/>
                <a:gd name="T8" fmla="*/ 0 w 2591"/>
                <a:gd name="T9" fmla="*/ 0 h 2207"/>
                <a:gd name="T10" fmla="*/ 0 w 2591"/>
                <a:gd name="T11" fmla="*/ 0 h 2207"/>
                <a:gd name="T12" fmla="*/ 0 60000 65536"/>
                <a:gd name="T13" fmla="*/ 0 60000 65536"/>
                <a:gd name="T14" fmla="*/ 0 60000 65536"/>
                <a:gd name="T15" fmla="*/ 0 60000 65536"/>
                <a:gd name="T16" fmla="*/ 0 60000 65536"/>
                <a:gd name="T17" fmla="*/ 0 60000 65536"/>
                <a:gd name="T18" fmla="*/ 0 w 2591"/>
                <a:gd name="T19" fmla="*/ 0 h 2207"/>
                <a:gd name="T20" fmla="*/ 2591 w 2591"/>
                <a:gd name="T21" fmla="*/ 2207 h 2207"/>
              </a:gdLst>
              <a:ahLst/>
              <a:cxnLst>
                <a:cxn ang="T12">
                  <a:pos x="T0" y="T1"/>
                </a:cxn>
                <a:cxn ang="T13">
                  <a:pos x="T2" y="T3"/>
                </a:cxn>
                <a:cxn ang="T14">
                  <a:pos x="T4" y="T5"/>
                </a:cxn>
                <a:cxn ang="T15">
                  <a:pos x="T6" y="T7"/>
                </a:cxn>
                <a:cxn ang="T16">
                  <a:pos x="T8" y="T9"/>
                </a:cxn>
                <a:cxn ang="T17">
                  <a:pos x="T10" y="T11"/>
                </a:cxn>
              </a:cxnLst>
              <a:rect l="T18" t="T19" r="T20" b="T21"/>
              <a:pathLst>
                <a:path w="2591" h="2207">
                  <a:moveTo>
                    <a:pt x="0" y="0"/>
                  </a:moveTo>
                  <a:lnTo>
                    <a:pt x="2591" y="0"/>
                  </a:lnTo>
                  <a:lnTo>
                    <a:pt x="2591" y="2207"/>
                  </a:lnTo>
                  <a:lnTo>
                    <a:pt x="0" y="2207"/>
                  </a:lnTo>
                  <a:lnTo>
                    <a:pt x="0" y="0"/>
                  </a:lnTo>
                  <a:close/>
                </a:path>
              </a:pathLst>
            </a:custGeom>
            <a:solidFill>
              <a:srgbClr val="FFFFCC"/>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a:latin typeface="Times New Roman" pitchFamily="18" charset="0"/>
                <a:cs typeface="Times New Roman" pitchFamily="18" charset="0"/>
              </a:endParaRPr>
            </a:p>
          </p:txBody>
        </p:sp>
        <p:sp>
          <p:nvSpPr>
            <p:cNvPr id="59" name="Rectangle 16"/>
            <p:cNvSpPr>
              <a:spLocks noChangeArrowheads="1"/>
            </p:cNvSpPr>
            <p:nvPr/>
          </p:nvSpPr>
          <p:spPr bwMode="auto">
            <a:xfrm>
              <a:off x="3395" y="2345"/>
              <a:ext cx="493" cy="171"/>
            </a:xfrm>
            <a:prstGeom prst="rect">
              <a:avLst/>
            </a:prstGeom>
            <a:noFill/>
            <a:ln w="9525">
              <a:noFill/>
              <a:miter lim="800000"/>
              <a:headEnd/>
              <a:tailEnd/>
            </a:ln>
          </p:spPr>
          <p:txBody>
            <a:bodyPr wrap="none" lIns="0" tIns="0" rIns="0" bIns="0">
              <a:prstTxWarp prst="textNoShape">
                <a:avLst/>
              </a:prstTxWarp>
              <a:spAutoFit/>
            </a:bodyPr>
            <a:lstStyle/>
            <a:p>
              <a:r>
                <a:rPr kumimoji="0" lang="en-US" sz="1500" i="1">
                  <a:latin typeface="Times New Roman" pitchFamily="18" charset="0"/>
                  <a:cs typeface="Times New Roman" pitchFamily="18" charset="0"/>
                </a:rPr>
                <a:t>Employed</a:t>
              </a:r>
              <a:endParaRPr kumimoji="0" lang="en-US" b="0" i="1">
                <a:latin typeface="Times New Roman" pitchFamily="18" charset="0"/>
                <a:cs typeface="Times New Roman" pitchFamily="18" charset="0"/>
              </a:endParaRPr>
            </a:p>
          </p:txBody>
        </p:sp>
        <p:sp>
          <p:nvSpPr>
            <p:cNvPr id="60" name="Rectangle 17"/>
            <p:cNvSpPr>
              <a:spLocks noChangeArrowheads="1"/>
            </p:cNvSpPr>
            <p:nvPr/>
          </p:nvSpPr>
          <p:spPr bwMode="auto">
            <a:xfrm>
              <a:off x="3237" y="2489"/>
              <a:ext cx="686" cy="184"/>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Employees </a:t>
              </a:r>
            </a:p>
          </p:txBody>
        </p:sp>
        <p:sp>
          <p:nvSpPr>
            <p:cNvPr id="61" name="Rectangle 18"/>
            <p:cNvSpPr>
              <a:spLocks noChangeArrowheads="1"/>
            </p:cNvSpPr>
            <p:nvPr/>
          </p:nvSpPr>
          <p:spPr bwMode="auto">
            <a:xfrm>
              <a:off x="3237" y="2631"/>
              <a:ext cx="873" cy="184"/>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Self-employed </a:t>
              </a:r>
            </a:p>
          </p:txBody>
        </p:sp>
        <p:sp>
          <p:nvSpPr>
            <p:cNvPr id="62" name="Rectangle 19"/>
            <p:cNvSpPr>
              <a:spLocks noChangeArrowheads="1"/>
            </p:cNvSpPr>
            <p:nvPr/>
          </p:nvSpPr>
          <p:spPr bwMode="auto">
            <a:xfrm>
              <a:off x="3308" y="2745"/>
              <a:ext cx="449" cy="18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workers </a:t>
              </a:r>
            </a:p>
          </p:txBody>
        </p:sp>
        <p:sp>
          <p:nvSpPr>
            <p:cNvPr id="63" name="Rectangle 20"/>
            <p:cNvSpPr>
              <a:spLocks noChangeArrowheads="1"/>
            </p:cNvSpPr>
            <p:nvPr/>
          </p:nvSpPr>
          <p:spPr bwMode="auto">
            <a:xfrm>
              <a:off x="3333" y="2512"/>
              <a:ext cx="32" cy="183"/>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latin typeface="Times New Roman" pitchFamily="18" charset="0"/>
                  <a:cs typeface="Times New Roman" pitchFamily="18" charset="0"/>
                </a:rPr>
                <a:t> </a:t>
              </a:r>
            </a:p>
          </p:txBody>
        </p:sp>
        <p:grpSp>
          <p:nvGrpSpPr>
            <p:cNvPr id="64" name="Group 145"/>
            <p:cNvGrpSpPr>
              <a:grpSpLocks/>
            </p:cNvGrpSpPr>
            <p:nvPr/>
          </p:nvGrpSpPr>
          <p:grpSpPr bwMode="auto">
            <a:xfrm>
              <a:off x="3587" y="2029"/>
              <a:ext cx="720" cy="288"/>
              <a:chOff x="3587" y="2029"/>
              <a:chExt cx="720" cy="288"/>
            </a:xfrm>
          </p:grpSpPr>
          <p:sp>
            <p:nvSpPr>
              <p:cNvPr id="65" name="Line 21"/>
              <p:cNvSpPr>
                <a:spLocks noChangeShapeType="1"/>
              </p:cNvSpPr>
              <p:nvPr/>
            </p:nvSpPr>
            <p:spPr bwMode="auto">
              <a:xfrm flipH="1">
                <a:off x="3587" y="2036"/>
                <a:ext cx="720" cy="0"/>
              </a:xfrm>
              <a:prstGeom prst="line">
                <a:avLst/>
              </a:prstGeom>
              <a:noFill/>
              <a:ln w="19050">
                <a:solidFill>
                  <a:schemeClr val="tx1"/>
                </a:solidFill>
                <a:round/>
                <a:headEnd/>
                <a:tailEnd type="none" w="lg" len="lg"/>
              </a:ln>
            </p:spPr>
            <p:txBody>
              <a:bodyPr wrap="none" anchor="ctr">
                <a:prstTxWarp prst="textNoShape">
                  <a:avLst/>
                </a:prstTxWarp>
                <a:spAutoFit/>
              </a:bodyPr>
              <a:lstStyle/>
              <a:p>
                <a:endParaRPr lang="en-US">
                  <a:latin typeface="Times New Roman" pitchFamily="18" charset="0"/>
                  <a:cs typeface="Times New Roman" pitchFamily="18" charset="0"/>
                </a:endParaRPr>
              </a:p>
            </p:txBody>
          </p:sp>
          <p:sp>
            <p:nvSpPr>
              <p:cNvPr id="66" name="Line 22"/>
              <p:cNvSpPr>
                <a:spLocks noChangeShapeType="1"/>
              </p:cNvSpPr>
              <p:nvPr/>
            </p:nvSpPr>
            <p:spPr bwMode="auto">
              <a:xfrm>
                <a:off x="3587" y="2029"/>
                <a:ext cx="0" cy="288"/>
              </a:xfrm>
              <a:prstGeom prst="line">
                <a:avLst/>
              </a:prstGeom>
              <a:noFill/>
              <a:ln w="19050">
                <a:solidFill>
                  <a:schemeClr val="tx1"/>
                </a:solidFill>
                <a:round/>
                <a:headEnd/>
                <a:tailEnd type="none" w="lg" len="lg"/>
              </a:ln>
            </p:spPr>
            <p:txBody>
              <a:bodyPr wrap="none" anchor="ctr">
                <a:prstTxWarp prst="textNoShape">
                  <a:avLst/>
                </a:prstTxWarp>
                <a:spAutoFit/>
              </a:bodyPr>
              <a:lstStyle/>
              <a:p>
                <a:endParaRPr lang="en-US">
                  <a:latin typeface="Times New Roman" pitchFamily="18" charset="0"/>
                  <a:cs typeface="Times New Roman" pitchFamily="18" charset="0"/>
                </a:endParaRPr>
              </a:p>
            </p:txBody>
          </p:sp>
        </p:grpSp>
      </p:grpSp>
      <p:grpSp>
        <p:nvGrpSpPr>
          <p:cNvPr id="9" name="Group 8"/>
          <p:cNvGrpSpPr/>
          <p:nvPr/>
        </p:nvGrpSpPr>
        <p:grpSpPr>
          <a:xfrm>
            <a:off x="5902720" y="3033625"/>
            <a:ext cx="1709738" cy="1665217"/>
            <a:chOff x="5902720" y="3033625"/>
            <a:chExt cx="1709738" cy="1665217"/>
          </a:xfrm>
        </p:grpSpPr>
        <p:grpSp>
          <p:nvGrpSpPr>
            <p:cNvPr id="7" name="Group 6"/>
            <p:cNvGrpSpPr/>
            <p:nvPr/>
          </p:nvGrpSpPr>
          <p:grpSpPr>
            <a:xfrm>
              <a:off x="5902720" y="3033625"/>
              <a:ext cx="1709738" cy="1665217"/>
              <a:chOff x="6832600" y="2979382"/>
              <a:chExt cx="1709738" cy="1665217"/>
            </a:xfrm>
          </p:grpSpPr>
          <p:sp>
            <p:nvSpPr>
              <p:cNvPr id="68" name="Freeform 25"/>
              <p:cNvSpPr>
                <a:spLocks/>
              </p:cNvSpPr>
              <p:nvPr/>
            </p:nvSpPr>
            <p:spPr bwMode="auto">
              <a:xfrm>
                <a:off x="6989763" y="3256176"/>
                <a:ext cx="1552575" cy="1388423"/>
              </a:xfrm>
              <a:custGeom>
                <a:avLst/>
                <a:gdLst>
                  <a:gd name="T0" fmla="*/ 0 w 2592"/>
                  <a:gd name="T1" fmla="*/ 0 h 2207"/>
                  <a:gd name="T2" fmla="*/ 2592 w 2592"/>
                  <a:gd name="T3" fmla="*/ 0 h 2207"/>
                  <a:gd name="T4" fmla="*/ 2592 w 2592"/>
                  <a:gd name="T5" fmla="*/ 2207 h 2207"/>
                  <a:gd name="T6" fmla="*/ 0 w 2592"/>
                  <a:gd name="T7" fmla="*/ 2207 h 2207"/>
                  <a:gd name="T8" fmla="*/ 0 w 2592"/>
                  <a:gd name="T9" fmla="*/ 0 h 2207"/>
                  <a:gd name="T10" fmla="*/ 0 w 2592"/>
                  <a:gd name="T11" fmla="*/ 0 h 2207"/>
                  <a:gd name="T12" fmla="*/ 0 60000 65536"/>
                  <a:gd name="T13" fmla="*/ 0 60000 65536"/>
                  <a:gd name="T14" fmla="*/ 0 60000 65536"/>
                  <a:gd name="T15" fmla="*/ 0 60000 65536"/>
                  <a:gd name="T16" fmla="*/ 0 60000 65536"/>
                  <a:gd name="T17" fmla="*/ 0 60000 65536"/>
                  <a:gd name="T18" fmla="*/ 0 w 2592"/>
                  <a:gd name="T19" fmla="*/ 0 h 2207"/>
                  <a:gd name="T20" fmla="*/ 2592 w 2592"/>
                  <a:gd name="T21" fmla="*/ 2207 h 2207"/>
                </a:gdLst>
                <a:ahLst/>
                <a:cxnLst>
                  <a:cxn ang="T12">
                    <a:pos x="T0" y="T1"/>
                  </a:cxn>
                  <a:cxn ang="T13">
                    <a:pos x="T2" y="T3"/>
                  </a:cxn>
                  <a:cxn ang="T14">
                    <a:pos x="T4" y="T5"/>
                  </a:cxn>
                  <a:cxn ang="T15">
                    <a:pos x="T6" y="T7"/>
                  </a:cxn>
                  <a:cxn ang="T16">
                    <a:pos x="T8" y="T9"/>
                  </a:cxn>
                  <a:cxn ang="T17">
                    <a:pos x="T10" y="T11"/>
                  </a:cxn>
                </a:cxnLst>
                <a:rect l="T18" t="T19" r="T20" b="T21"/>
                <a:pathLst>
                  <a:path w="2592" h="2207">
                    <a:moveTo>
                      <a:pt x="0" y="0"/>
                    </a:moveTo>
                    <a:lnTo>
                      <a:pt x="2592" y="0"/>
                    </a:lnTo>
                    <a:lnTo>
                      <a:pt x="2592" y="2207"/>
                    </a:lnTo>
                    <a:lnTo>
                      <a:pt x="0" y="2207"/>
                    </a:lnTo>
                    <a:lnTo>
                      <a:pt x="0" y="0"/>
                    </a:lnTo>
                    <a:close/>
                  </a:path>
                </a:pathLst>
              </a:custGeom>
              <a:solidFill>
                <a:srgbClr val="FFFFCC"/>
              </a:solidFill>
              <a:ln w="1270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75" name="Group 148"/>
              <p:cNvGrpSpPr>
                <a:grpSpLocks/>
              </p:cNvGrpSpPr>
              <p:nvPr/>
            </p:nvGrpSpPr>
            <p:grpSpPr bwMode="auto">
              <a:xfrm>
                <a:off x="6832600" y="2979382"/>
                <a:ext cx="849313" cy="281558"/>
                <a:chOff x="4300" y="2029"/>
                <a:chExt cx="535" cy="288"/>
              </a:xfrm>
            </p:grpSpPr>
            <p:sp>
              <p:nvSpPr>
                <p:cNvPr id="77" name="Line 33"/>
                <p:cNvSpPr>
                  <a:spLocks noChangeShapeType="1"/>
                </p:cNvSpPr>
                <p:nvPr/>
              </p:nvSpPr>
              <p:spPr bwMode="auto">
                <a:xfrm>
                  <a:off x="4835" y="2029"/>
                  <a:ext cx="0" cy="288"/>
                </a:xfrm>
                <a:prstGeom prst="line">
                  <a:avLst/>
                </a:prstGeom>
                <a:noFill/>
                <a:ln w="19050">
                  <a:solidFill>
                    <a:schemeClr val="tx1"/>
                  </a:solidFill>
                  <a:round/>
                  <a:headEnd/>
                  <a:tailEnd type="none" w="lg" len="lg"/>
                </a:ln>
              </p:spPr>
              <p:txBody>
                <a:bodyPr wrap="none" anchor="ctr">
                  <a:prstTxWarp prst="textNoShape">
                    <a:avLst/>
                  </a:prstTxWarp>
                  <a:spAutoFit/>
                </a:bodyPr>
                <a:lstStyle/>
                <a:p>
                  <a:endParaRPr lang="en-US">
                    <a:latin typeface="Times New Roman" pitchFamily="18" charset="0"/>
                    <a:cs typeface="Times New Roman" pitchFamily="18" charset="0"/>
                  </a:endParaRPr>
                </a:p>
              </p:txBody>
            </p:sp>
            <p:sp>
              <p:nvSpPr>
                <p:cNvPr id="76" name="Line 32"/>
                <p:cNvSpPr>
                  <a:spLocks noChangeShapeType="1"/>
                </p:cNvSpPr>
                <p:nvPr/>
              </p:nvSpPr>
              <p:spPr bwMode="auto">
                <a:xfrm>
                  <a:off x="4300" y="2036"/>
                  <a:ext cx="528" cy="0"/>
                </a:xfrm>
                <a:prstGeom prst="line">
                  <a:avLst/>
                </a:prstGeom>
                <a:noFill/>
                <a:ln w="19050">
                  <a:solidFill>
                    <a:schemeClr val="tx1"/>
                  </a:solidFill>
                  <a:round/>
                  <a:headEnd/>
                  <a:tailEnd type="none" w="lg" len="lg"/>
                </a:ln>
              </p:spPr>
              <p:txBody>
                <a:bodyPr wrap="none" anchor="ctr">
                  <a:prstTxWarp prst="textNoShape">
                    <a:avLst/>
                  </a:prstTxWarp>
                  <a:spAutoFit/>
                </a:bodyPr>
                <a:lstStyle/>
                <a:p>
                  <a:endParaRPr lang="en-US">
                    <a:latin typeface="Times New Roman" pitchFamily="18" charset="0"/>
                    <a:cs typeface="Times New Roman" pitchFamily="18" charset="0"/>
                  </a:endParaRPr>
                </a:p>
              </p:txBody>
            </p:sp>
          </p:grpSp>
        </p:grpSp>
        <p:sp>
          <p:nvSpPr>
            <p:cNvPr id="69" name="Rectangle 26"/>
            <p:cNvSpPr>
              <a:spLocks noChangeArrowheads="1"/>
            </p:cNvSpPr>
            <p:nvPr/>
          </p:nvSpPr>
          <p:spPr bwMode="auto">
            <a:xfrm>
              <a:off x="6328171" y="3356600"/>
              <a:ext cx="971550" cy="227928"/>
            </a:xfrm>
            <a:prstGeom prst="rect">
              <a:avLst/>
            </a:prstGeom>
            <a:noFill/>
            <a:ln w="9525">
              <a:noFill/>
              <a:miter lim="800000"/>
              <a:headEnd/>
              <a:tailEnd/>
            </a:ln>
          </p:spPr>
          <p:txBody>
            <a:bodyPr wrap="none" lIns="0" tIns="0" rIns="0" bIns="0">
              <a:prstTxWarp prst="textNoShape">
                <a:avLst/>
              </a:prstTxWarp>
              <a:spAutoFit/>
            </a:bodyPr>
            <a:lstStyle/>
            <a:p>
              <a:r>
                <a:rPr kumimoji="0" lang="en-US" sz="1500" i="1" dirty="0">
                  <a:latin typeface="Times New Roman" pitchFamily="18" charset="0"/>
                  <a:cs typeface="Times New Roman" pitchFamily="18" charset="0"/>
                </a:rPr>
                <a:t>Unemployed</a:t>
              </a:r>
              <a:endParaRPr kumimoji="0" lang="en-US" b="0" i="1" dirty="0">
                <a:latin typeface="Times New Roman" pitchFamily="18" charset="0"/>
                <a:cs typeface="Times New Roman" pitchFamily="18" charset="0"/>
              </a:endParaRPr>
            </a:p>
          </p:txBody>
        </p:sp>
        <p:sp>
          <p:nvSpPr>
            <p:cNvPr id="70" name="Rectangle 27"/>
            <p:cNvSpPr>
              <a:spLocks noChangeArrowheads="1"/>
            </p:cNvSpPr>
            <p:nvPr/>
          </p:nvSpPr>
          <p:spPr bwMode="auto">
            <a:xfrm>
              <a:off x="6207521" y="3574100"/>
              <a:ext cx="1265238" cy="24282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dirty="0">
                  <a:latin typeface="Times New Roman" pitchFamily="18" charset="0"/>
                  <a:cs typeface="Times New Roman" pitchFamily="18" charset="0"/>
                </a:rPr>
                <a:t> New entrants </a:t>
              </a:r>
            </a:p>
          </p:txBody>
        </p:sp>
        <p:sp>
          <p:nvSpPr>
            <p:cNvPr id="71" name="Rectangle 28"/>
            <p:cNvSpPr>
              <a:spLocks noChangeArrowheads="1"/>
            </p:cNvSpPr>
            <p:nvPr/>
          </p:nvSpPr>
          <p:spPr bwMode="auto">
            <a:xfrm>
              <a:off x="6207521" y="3788620"/>
              <a:ext cx="1054100" cy="24282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Reentrants </a:t>
              </a:r>
            </a:p>
          </p:txBody>
        </p:sp>
        <p:sp>
          <p:nvSpPr>
            <p:cNvPr id="72" name="Rectangle 29"/>
            <p:cNvSpPr>
              <a:spLocks noChangeArrowheads="1"/>
            </p:cNvSpPr>
            <p:nvPr/>
          </p:nvSpPr>
          <p:spPr bwMode="auto">
            <a:xfrm>
              <a:off x="6207521" y="4001651"/>
              <a:ext cx="1192213" cy="24282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Lost last job </a:t>
              </a:r>
            </a:p>
          </p:txBody>
        </p:sp>
        <p:sp>
          <p:nvSpPr>
            <p:cNvPr id="73" name="Rectangle 30"/>
            <p:cNvSpPr>
              <a:spLocks noChangeArrowheads="1"/>
            </p:cNvSpPr>
            <p:nvPr/>
          </p:nvSpPr>
          <p:spPr bwMode="auto">
            <a:xfrm>
              <a:off x="6207521" y="4216171"/>
              <a:ext cx="1192213" cy="24282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Quit last job </a:t>
              </a:r>
            </a:p>
          </p:txBody>
        </p:sp>
        <p:sp>
          <p:nvSpPr>
            <p:cNvPr id="74" name="Rectangle 31"/>
            <p:cNvSpPr>
              <a:spLocks noChangeArrowheads="1"/>
            </p:cNvSpPr>
            <p:nvPr/>
          </p:nvSpPr>
          <p:spPr bwMode="auto">
            <a:xfrm>
              <a:off x="6207521" y="4430692"/>
              <a:ext cx="782638" cy="24133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latin typeface="Times New Roman" pitchFamily="18" charset="0"/>
                  <a:cs typeface="Times New Roman" pitchFamily="18" charset="0"/>
                </a:rPr>
                <a:t> Laid off</a:t>
              </a:r>
            </a:p>
          </p:txBody>
        </p:sp>
      </p:grpSp>
      <p:grpSp>
        <p:nvGrpSpPr>
          <p:cNvPr id="78" name="Group 146"/>
          <p:cNvGrpSpPr>
            <a:grpSpLocks/>
          </p:cNvGrpSpPr>
          <p:nvPr/>
        </p:nvGrpSpPr>
        <p:grpSpPr bwMode="auto">
          <a:xfrm>
            <a:off x="1619645" y="2007086"/>
            <a:ext cx="2786063" cy="1738313"/>
            <a:chOff x="1606" y="1384"/>
            <a:chExt cx="1755" cy="1095"/>
          </a:xfrm>
        </p:grpSpPr>
        <p:sp>
          <p:nvSpPr>
            <p:cNvPr id="79" name="Line 47"/>
            <p:cNvSpPr>
              <a:spLocks noChangeShapeType="1"/>
            </p:cNvSpPr>
            <p:nvPr/>
          </p:nvSpPr>
          <p:spPr bwMode="auto">
            <a:xfrm flipH="1">
              <a:off x="2209" y="1388"/>
              <a:ext cx="1152" cy="0"/>
            </a:xfrm>
            <a:prstGeom prst="line">
              <a:avLst/>
            </a:prstGeom>
            <a:noFill/>
            <a:ln w="19050">
              <a:solidFill>
                <a:schemeClr val="tx1"/>
              </a:solidFill>
              <a:round/>
              <a:headEnd/>
              <a:tailEnd type="none" w="lg" len="lg"/>
            </a:ln>
          </p:spPr>
          <p:txBody>
            <a:bodyPr>
              <a:prstTxWarp prst="textNoShape">
                <a:avLst/>
              </a:prstTxWarp>
              <a:spAutoFit/>
            </a:bodyPr>
            <a:lstStyle/>
            <a:p>
              <a:endParaRPr lang="en-US">
                <a:latin typeface="Times New Roman" pitchFamily="18" charset="0"/>
                <a:cs typeface="Times New Roman" pitchFamily="18" charset="0"/>
              </a:endParaRPr>
            </a:p>
          </p:txBody>
        </p:sp>
        <p:sp>
          <p:nvSpPr>
            <p:cNvPr id="80" name="Line 48"/>
            <p:cNvSpPr>
              <a:spLocks noChangeShapeType="1"/>
            </p:cNvSpPr>
            <p:nvPr/>
          </p:nvSpPr>
          <p:spPr bwMode="auto">
            <a:xfrm>
              <a:off x="2209" y="1384"/>
              <a:ext cx="0" cy="236"/>
            </a:xfrm>
            <a:prstGeom prst="line">
              <a:avLst/>
            </a:prstGeom>
            <a:noFill/>
            <a:ln w="19050">
              <a:solidFill>
                <a:schemeClr val="tx1"/>
              </a:solidFill>
              <a:round/>
              <a:headEnd/>
              <a:tailEnd type="none" w="lg" len="lg"/>
            </a:ln>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81" name="Group 42"/>
            <p:cNvGrpSpPr>
              <a:grpSpLocks/>
            </p:cNvGrpSpPr>
            <p:nvPr/>
          </p:nvGrpSpPr>
          <p:grpSpPr bwMode="auto">
            <a:xfrm>
              <a:off x="1606" y="1600"/>
              <a:ext cx="1196" cy="879"/>
              <a:chOff x="1070" y="1826"/>
              <a:chExt cx="1019" cy="862"/>
            </a:xfrm>
          </p:grpSpPr>
          <p:sp>
            <p:nvSpPr>
              <p:cNvPr id="88" name="Freeform 43"/>
              <p:cNvSpPr>
                <a:spLocks/>
              </p:cNvSpPr>
              <p:nvPr/>
            </p:nvSpPr>
            <p:spPr bwMode="auto">
              <a:xfrm>
                <a:off x="1070" y="1826"/>
                <a:ext cx="1019" cy="862"/>
              </a:xfrm>
              <a:custGeom>
                <a:avLst/>
                <a:gdLst>
                  <a:gd name="T0" fmla="*/ 0 w 3056"/>
                  <a:gd name="T1" fmla="*/ 0 h 2342"/>
                  <a:gd name="T2" fmla="*/ 3056 w 3056"/>
                  <a:gd name="T3" fmla="*/ 0 h 2342"/>
                  <a:gd name="T4" fmla="*/ 3056 w 3056"/>
                  <a:gd name="T5" fmla="*/ 2342 h 2342"/>
                  <a:gd name="T6" fmla="*/ 0 w 3056"/>
                  <a:gd name="T7" fmla="*/ 2342 h 2342"/>
                  <a:gd name="T8" fmla="*/ 0 w 3056"/>
                  <a:gd name="T9" fmla="*/ 0 h 2342"/>
                  <a:gd name="T10" fmla="*/ 0 w 3056"/>
                  <a:gd name="T11" fmla="*/ 0 h 2342"/>
                  <a:gd name="T12" fmla="*/ 0 60000 65536"/>
                  <a:gd name="T13" fmla="*/ 0 60000 65536"/>
                  <a:gd name="T14" fmla="*/ 0 60000 65536"/>
                  <a:gd name="T15" fmla="*/ 0 60000 65536"/>
                  <a:gd name="T16" fmla="*/ 0 60000 65536"/>
                  <a:gd name="T17" fmla="*/ 0 60000 65536"/>
                  <a:gd name="T18" fmla="*/ 0 w 3056"/>
                  <a:gd name="T19" fmla="*/ 0 h 2342"/>
                  <a:gd name="T20" fmla="*/ 3056 w 3056"/>
                  <a:gd name="T21" fmla="*/ 2342 h 2342"/>
                </a:gdLst>
                <a:ahLst/>
                <a:cxnLst>
                  <a:cxn ang="T12">
                    <a:pos x="T0" y="T1"/>
                  </a:cxn>
                  <a:cxn ang="T13">
                    <a:pos x="T2" y="T3"/>
                  </a:cxn>
                  <a:cxn ang="T14">
                    <a:pos x="T4" y="T5"/>
                  </a:cxn>
                  <a:cxn ang="T15">
                    <a:pos x="T6" y="T7"/>
                  </a:cxn>
                  <a:cxn ang="T16">
                    <a:pos x="T8" y="T9"/>
                  </a:cxn>
                  <a:cxn ang="T17">
                    <a:pos x="T10" y="T11"/>
                  </a:cxn>
                </a:cxnLst>
                <a:rect l="T18" t="T19" r="T20" b="T21"/>
                <a:pathLst>
                  <a:path w="3056" h="2342">
                    <a:moveTo>
                      <a:pt x="0" y="0"/>
                    </a:moveTo>
                    <a:lnTo>
                      <a:pt x="3056" y="0"/>
                    </a:lnTo>
                    <a:lnTo>
                      <a:pt x="3056" y="2342"/>
                    </a:lnTo>
                    <a:lnTo>
                      <a:pt x="0" y="2342"/>
                    </a:lnTo>
                    <a:lnTo>
                      <a:pt x="0" y="0"/>
                    </a:lnTo>
                    <a:close/>
                  </a:path>
                </a:pathLst>
              </a:custGeom>
              <a:solidFill>
                <a:srgbClr val="A8E2A9"/>
              </a:solidFill>
              <a:ln w="1270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9" name="Freeform 44"/>
              <p:cNvSpPr>
                <a:spLocks/>
              </p:cNvSpPr>
              <p:nvPr/>
            </p:nvSpPr>
            <p:spPr bwMode="auto">
              <a:xfrm>
                <a:off x="1070" y="1826"/>
                <a:ext cx="1019" cy="862"/>
              </a:xfrm>
              <a:custGeom>
                <a:avLst/>
                <a:gdLst>
                  <a:gd name="T0" fmla="*/ 0 w 3056"/>
                  <a:gd name="T1" fmla="*/ 0 h 2342"/>
                  <a:gd name="T2" fmla="*/ 3056 w 3056"/>
                  <a:gd name="T3" fmla="*/ 0 h 2342"/>
                  <a:gd name="T4" fmla="*/ 3056 w 3056"/>
                  <a:gd name="T5" fmla="*/ 2342 h 2342"/>
                  <a:gd name="T6" fmla="*/ 0 w 3056"/>
                  <a:gd name="T7" fmla="*/ 2342 h 2342"/>
                  <a:gd name="T8" fmla="*/ 0 w 3056"/>
                  <a:gd name="T9" fmla="*/ 0 h 2342"/>
                  <a:gd name="T10" fmla="*/ 0 w 3056"/>
                  <a:gd name="T11" fmla="*/ 0 h 2342"/>
                  <a:gd name="T12" fmla="*/ 0 w 3056"/>
                  <a:gd name="T13" fmla="*/ 0 h 2342"/>
                  <a:gd name="T14" fmla="*/ 0 60000 65536"/>
                  <a:gd name="T15" fmla="*/ 0 60000 65536"/>
                  <a:gd name="T16" fmla="*/ 0 60000 65536"/>
                  <a:gd name="T17" fmla="*/ 0 60000 65536"/>
                  <a:gd name="T18" fmla="*/ 0 60000 65536"/>
                  <a:gd name="T19" fmla="*/ 0 60000 65536"/>
                  <a:gd name="T20" fmla="*/ 0 60000 65536"/>
                  <a:gd name="T21" fmla="*/ 0 w 3056"/>
                  <a:gd name="T22" fmla="*/ 0 h 2342"/>
                  <a:gd name="T23" fmla="*/ 3056 w 3056"/>
                  <a:gd name="T24" fmla="*/ 2342 h 23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56" h="2342">
                    <a:moveTo>
                      <a:pt x="0" y="0"/>
                    </a:moveTo>
                    <a:lnTo>
                      <a:pt x="3056" y="0"/>
                    </a:lnTo>
                    <a:lnTo>
                      <a:pt x="3056" y="2342"/>
                    </a:lnTo>
                    <a:lnTo>
                      <a:pt x="0" y="2342"/>
                    </a:lnTo>
                    <a:lnTo>
                      <a:pt x="0" y="0"/>
                    </a:lnTo>
                  </a:path>
                </a:pathLst>
              </a:custGeom>
              <a:solidFill>
                <a:srgbClr val="A8E2A9"/>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a:latin typeface="Times New Roman" pitchFamily="18" charset="0"/>
                  <a:cs typeface="Times New Roman" pitchFamily="18" charset="0"/>
                </a:endParaRPr>
              </a:p>
            </p:txBody>
          </p:sp>
        </p:grpSp>
        <p:sp>
          <p:nvSpPr>
            <p:cNvPr id="82" name="Rectangle 45"/>
            <p:cNvSpPr>
              <a:spLocks noChangeArrowheads="1"/>
            </p:cNvSpPr>
            <p:nvPr/>
          </p:nvSpPr>
          <p:spPr bwMode="auto">
            <a:xfrm>
              <a:off x="1927" y="1615"/>
              <a:ext cx="55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solidFill>
                    <a:srgbClr val="1F1A17"/>
                  </a:solidFill>
                  <a:latin typeface="Times New Roman" pitchFamily="18" charset="0"/>
                  <a:cs typeface="Times New Roman" pitchFamily="18" charset="0"/>
                </a:rPr>
                <a:t>Not in the </a:t>
              </a:r>
              <a:endParaRPr kumimoji="0" lang="en-US" sz="1600" i="1">
                <a:solidFill>
                  <a:schemeClr val="tx1"/>
                </a:solidFill>
                <a:latin typeface="Times New Roman" pitchFamily="18" charset="0"/>
                <a:cs typeface="Times New Roman" pitchFamily="18" charset="0"/>
              </a:endParaRPr>
            </a:p>
          </p:txBody>
        </p:sp>
        <p:sp>
          <p:nvSpPr>
            <p:cNvPr id="83" name="Rectangle 46"/>
            <p:cNvSpPr>
              <a:spLocks noChangeArrowheads="1"/>
            </p:cNvSpPr>
            <p:nvPr/>
          </p:nvSpPr>
          <p:spPr bwMode="auto">
            <a:xfrm>
              <a:off x="1916" y="1736"/>
              <a:ext cx="579"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solidFill>
                    <a:srgbClr val="1F1A17"/>
                  </a:solidFill>
                  <a:latin typeface="Times New Roman" pitchFamily="18" charset="0"/>
                  <a:cs typeface="Times New Roman" pitchFamily="18" charset="0"/>
                </a:rPr>
                <a:t>labor force</a:t>
              </a:r>
              <a:endParaRPr kumimoji="0" lang="en-US" sz="1600" i="1">
                <a:solidFill>
                  <a:schemeClr val="tx1"/>
                </a:solidFill>
                <a:latin typeface="Times New Roman" pitchFamily="18" charset="0"/>
                <a:cs typeface="Times New Roman" pitchFamily="18" charset="0"/>
              </a:endParaRPr>
            </a:p>
          </p:txBody>
        </p:sp>
        <p:sp>
          <p:nvSpPr>
            <p:cNvPr id="84" name="Rectangle 49"/>
            <p:cNvSpPr>
              <a:spLocks noChangeArrowheads="1"/>
            </p:cNvSpPr>
            <p:nvPr/>
          </p:nvSpPr>
          <p:spPr bwMode="auto">
            <a:xfrm>
              <a:off x="1686" y="1888"/>
              <a:ext cx="1120" cy="15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solidFill>
                    <a:srgbClr val="1F1A17"/>
                  </a:solidFill>
                  <a:latin typeface="Times New Roman" pitchFamily="18" charset="0"/>
                  <a:cs typeface="Times New Roman" pitchFamily="18" charset="0"/>
                </a:rPr>
                <a:t> Household workers </a:t>
              </a:r>
              <a:endParaRPr kumimoji="0" lang="en-US" sz="1600" b="0">
                <a:solidFill>
                  <a:schemeClr val="tx1"/>
                </a:solidFill>
                <a:latin typeface="Times New Roman" pitchFamily="18" charset="0"/>
                <a:cs typeface="Times New Roman" pitchFamily="18" charset="0"/>
              </a:endParaRPr>
            </a:p>
          </p:txBody>
        </p:sp>
        <p:sp>
          <p:nvSpPr>
            <p:cNvPr id="85" name="Rectangle 50"/>
            <p:cNvSpPr>
              <a:spLocks noChangeArrowheads="1"/>
            </p:cNvSpPr>
            <p:nvPr/>
          </p:nvSpPr>
          <p:spPr bwMode="auto">
            <a:xfrm>
              <a:off x="1686" y="2021"/>
              <a:ext cx="556" cy="15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solidFill>
                    <a:srgbClr val="1F1A17"/>
                  </a:solidFill>
                  <a:latin typeface="Times New Roman" pitchFamily="18" charset="0"/>
                  <a:cs typeface="Times New Roman" pitchFamily="18" charset="0"/>
                </a:rPr>
                <a:t> Students </a:t>
              </a:r>
              <a:endParaRPr kumimoji="0" lang="en-US" sz="1600" b="0">
                <a:solidFill>
                  <a:schemeClr val="tx1"/>
                </a:solidFill>
                <a:latin typeface="Times New Roman" pitchFamily="18" charset="0"/>
                <a:cs typeface="Times New Roman" pitchFamily="18" charset="0"/>
              </a:endParaRPr>
            </a:p>
          </p:txBody>
        </p:sp>
        <p:sp>
          <p:nvSpPr>
            <p:cNvPr id="86" name="Rectangle 51"/>
            <p:cNvSpPr>
              <a:spLocks noChangeArrowheads="1"/>
            </p:cNvSpPr>
            <p:nvPr/>
          </p:nvSpPr>
          <p:spPr bwMode="auto">
            <a:xfrm>
              <a:off x="1686" y="2152"/>
              <a:ext cx="535" cy="15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solidFill>
                    <a:srgbClr val="1F1A17"/>
                  </a:solidFill>
                  <a:latin typeface="Times New Roman" pitchFamily="18" charset="0"/>
                  <a:cs typeface="Times New Roman" pitchFamily="18" charset="0"/>
                </a:rPr>
                <a:t> Retirees </a:t>
              </a:r>
              <a:endParaRPr kumimoji="0" lang="en-US" sz="1600" b="0">
                <a:solidFill>
                  <a:schemeClr val="tx1"/>
                </a:solidFill>
                <a:latin typeface="Times New Roman" pitchFamily="18" charset="0"/>
                <a:cs typeface="Times New Roman" pitchFamily="18" charset="0"/>
              </a:endParaRPr>
            </a:p>
          </p:txBody>
        </p:sp>
        <p:sp>
          <p:nvSpPr>
            <p:cNvPr id="87" name="Rectangle 52"/>
            <p:cNvSpPr>
              <a:spLocks noChangeArrowheads="1"/>
            </p:cNvSpPr>
            <p:nvPr/>
          </p:nvSpPr>
          <p:spPr bwMode="auto">
            <a:xfrm>
              <a:off x="1686" y="2278"/>
              <a:ext cx="538" cy="155"/>
            </a:xfrm>
            <a:prstGeom prst="rect">
              <a:avLst/>
            </a:prstGeom>
            <a:noFill/>
            <a:ln w="9525">
              <a:noFill/>
              <a:miter lim="800000"/>
              <a:headEnd/>
              <a:tailEnd/>
            </a:ln>
          </p:spPr>
          <p:txBody>
            <a:bodyPr wrap="none" lIns="0" tIns="0" rIns="0" bIns="0">
              <a:prstTxWarp prst="textNoShape">
                <a:avLst/>
              </a:prstTxWarp>
              <a:spAutoFit/>
            </a:bodyPr>
            <a:lstStyle/>
            <a:p>
              <a:pPr>
                <a:buFontTx/>
                <a:buChar char="•"/>
              </a:pPr>
              <a:r>
                <a:rPr kumimoji="0" lang="en-US" sz="1600" b="0">
                  <a:solidFill>
                    <a:srgbClr val="1F1A17"/>
                  </a:solidFill>
                  <a:latin typeface="Times New Roman" pitchFamily="18" charset="0"/>
                  <a:cs typeface="Times New Roman" pitchFamily="18" charset="0"/>
                </a:rPr>
                <a:t> Disabled</a:t>
              </a:r>
              <a:endParaRPr kumimoji="0" lang="en-US" sz="1600" b="0">
                <a:solidFill>
                  <a:schemeClr val="tx1"/>
                </a:solidFill>
                <a:latin typeface="Times New Roman" pitchFamily="18" charset="0"/>
                <a:cs typeface="Times New Roman" pitchFamily="18" charset="0"/>
              </a:endParaRPr>
            </a:p>
          </p:txBody>
        </p:sp>
      </p:grpSp>
      <p:grpSp>
        <p:nvGrpSpPr>
          <p:cNvPr id="90" name="Group 97"/>
          <p:cNvGrpSpPr>
            <a:grpSpLocks/>
          </p:cNvGrpSpPr>
          <p:nvPr/>
        </p:nvGrpSpPr>
        <p:grpSpPr bwMode="auto">
          <a:xfrm>
            <a:off x="1149539" y="4918165"/>
            <a:ext cx="1985962" cy="482600"/>
            <a:chOff x="923" y="3004"/>
            <a:chExt cx="1251" cy="304"/>
          </a:xfrm>
        </p:grpSpPr>
        <p:sp>
          <p:nvSpPr>
            <p:cNvPr id="91" name="Text Box 71"/>
            <p:cNvSpPr txBox="1">
              <a:spLocks noChangeArrowheads="1"/>
            </p:cNvSpPr>
            <p:nvPr/>
          </p:nvSpPr>
          <p:spPr bwMode="auto">
            <a:xfrm>
              <a:off x="923" y="3004"/>
              <a:ext cx="1080" cy="304"/>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i="1">
                  <a:solidFill>
                    <a:schemeClr val="tx1"/>
                  </a:solidFill>
                  <a:latin typeface="Times New Roman" pitchFamily="18" charset="0"/>
                  <a:cs typeface="Times New Roman" pitchFamily="18" charset="0"/>
                </a:rPr>
                <a:t>Labor Force </a:t>
              </a:r>
              <a:br>
                <a:rPr kumimoji="0" lang="en-US" sz="1600" i="1">
                  <a:solidFill>
                    <a:schemeClr val="tx1"/>
                  </a:solidFill>
                  <a:latin typeface="Times New Roman" pitchFamily="18" charset="0"/>
                  <a:cs typeface="Times New Roman" pitchFamily="18" charset="0"/>
                </a:rPr>
              </a:br>
              <a:r>
                <a:rPr kumimoji="0" lang="en-US" sz="1600" i="1">
                  <a:solidFill>
                    <a:schemeClr val="tx1"/>
                  </a:solidFill>
                  <a:latin typeface="Times New Roman" pitchFamily="18" charset="0"/>
                  <a:cs typeface="Times New Roman" pitchFamily="18" charset="0"/>
                </a:rPr>
                <a:t>Participation Rate</a:t>
              </a:r>
              <a:endParaRPr lang="en-US" i="1">
                <a:solidFill>
                  <a:schemeClr val="tx1"/>
                </a:solidFill>
                <a:latin typeface="Times New Roman" pitchFamily="18" charset="0"/>
                <a:cs typeface="Times New Roman" pitchFamily="18" charset="0"/>
              </a:endParaRPr>
            </a:p>
          </p:txBody>
        </p:sp>
        <p:sp>
          <p:nvSpPr>
            <p:cNvPr id="92" name="Text Box 72"/>
            <p:cNvSpPr txBox="1">
              <a:spLocks noChangeArrowheads="1"/>
            </p:cNvSpPr>
            <p:nvPr/>
          </p:nvSpPr>
          <p:spPr bwMode="auto">
            <a:xfrm>
              <a:off x="1902" y="3011"/>
              <a:ext cx="272"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 =</a:t>
              </a:r>
              <a:endParaRPr lang="en-US" b="0">
                <a:solidFill>
                  <a:schemeClr val="tx1"/>
                </a:solidFill>
                <a:latin typeface="Times New Roman" pitchFamily="18" charset="0"/>
                <a:cs typeface="Times New Roman" pitchFamily="18" charset="0"/>
              </a:endParaRPr>
            </a:p>
          </p:txBody>
        </p:sp>
      </p:grpSp>
      <p:grpSp>
        <p:nvGrpSpPr>
          <p:cNvPr id="93" name="Group 99"/>
          <p:cNvGrpSpPr>
            <a:grpSpLocks/>
          </p:cNvGrpSpPr>
          <p:nvPr/>
        </p:nvGrpSpPr>
        <p:grpSpPr bwMode="auto">
          <a:xfrm>
            <a:off x="3089464" y="4884831"/>
            <a:ext cx="2655888" cy="552451"/>
            <a:chOff x="2157" y="2995"/>
            <a:chExt cx="1673" cy="348"/>
          </a:xfrm>
        </p:grpSpPr>
        <p:grpSp>
          <p:nvGrpSpPr>
            <p:cNvPr id="94" name="Group 98"/>
            <p:cNvGrpSpPr>
              <a:grpSpLocks/>
            </p:cNvGrpSpPr>
            <p:nvPr/>
          </p:nvGrpSpPr>
          <p:grpSpPr bwMode="auto">
            <a:xfrm>
              <a:off x="2157" y="2995"/>
              <a:ext cx="1442" cy="348"/>
              <a:chOff x="2102" y="2989"/>
              <a:chExt cx="1442" cy="348"/>
            </a:xfrm>
          </p:grpSpPr>
          <p:sp>
            <p:nvSpPr>
              <p:cNvPr id="96" name="Text Box 74"/>
              <p:cNvSpPr txBox="1">
                <a:spLocks noChangeArrowheads="1"/>
              </p:cNvSpPr>
              <p:nvPr/>
            </p:nvSpPr>
            <p:spPr bwMode="auto">
              <a:xfrm>
                <a:off x="2264" y="2989"/>
                <a:ext cx="1132"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Civilian labor force</a:t>
                </a:r>
                <a:endParaRPr lang="en-US" b="0">
                  <a:solidFill>
                    <a:schemeClr val="tx1"/>
                  </a:solidFill>
                  <a:latin typeface="Times New Roman" pitchFamily="18" charset="0"/>
                  <a:cs typeface="Times New Roman" pitchFamily="18" charset="0"/>
                </a:endParaRPr>
              </a:p>
            </p:txBody>
          </p:sp>
          <p:sp>
            <p:nvSpPr>
              <p:cNvPr id="97" name="Text Box 75"/>
              <p:cNvSpPr txBox="1">
                <a:spLocks noChangeArrowheads="1"/>
              </p:cNvSpPr>
              <p:nvPr/>
            </p:nvSpPr>
            <p:spPr bwMode="auto">
              <a:xfrm>
                <a:off x="2102" y="3155"/>
                <a:ext cx="1442"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Civilian population (16+)</a:t>
                </a:r>
                <a:endParaRPr lang="en-US" b="0">
                  <a:solidFill>
                    <a:schemeClr val="tx1"/>
                  </a:solidFill>
                  <a:latin typeface="Times New Roman" pitchFamily="18" charset="0"/>
                  <a:cs typeface="Times New Roman" pitchFamily="18" charset="0"/>
                </a:endParaRPr>
              </a:p>
            </p:txBody>
          </p:sp>
          <p:sp>
            <p:nvSpPr>
              <p:cNvPr id="98" name="Line 76"/>
              <p:cNvSpPr>
                <a:spLocks noChangeShapeType="1"/>
              </p:cNvSpPr>
              <p:nvPr/>
            </p:nvSpPr>
            <p:spPr bwMode="auto">
              <a:xfrm>
                <a:off x="2160" y="3151"/>
                <a:ext cx="1296" cy="0"/>
              </a:xfrm>
              <a:prstGeom prst="line">
                <a:avLst/>
              </a:prstGeom>
              <a:noFill/>
              <a:ln w="19050">
                <a:solidFill>
                  <a:schemeClr val="tx1"/>
                </a:solidFill>
                <a:round/>
                <a:headEnd/>
                <a:tailEnd type="none" w="lg" len="lg"/>
              </a:ln>
            </p:spPr>
            <p:txBody>
              <a:bodyPr anchor="ctr">
                <a:prstTxWarp prst="textNoShape">
                  <a:avLst/>
                </a:prstTxWarp>
                <a:spAutoFit/>
              </a:bodyPr>
              <a:lstStyle/>
              <a:p>
                <a:endParaRPr lang="en-US">
                  <a:latin typeface="Times New Roman" pitchFamily="18" charset="0"/>
                  <a:cs typeface="Times New Roman" pitchFamily="18" charset="0"/>
                </a:endParaRPr>
              </a:p>
            </p:txBody>
          </p:sp>
        </p:grpSp>
        <p:sp>
          <p:nvSpPr>
            <p:cNvPr id="95" name="Text Box 77"/>
            <p:cNvSpPr txBox="1">
              <a:spLocks noChangeArrowheads="1"/>
            </p:cNvSpPr>
            <p:nvPr/>
          </p:nvSpPr>
          <p:spPr bwMode="auto">
            <a:xfrm>
              <a:off x="3558" y="3024"/>
              <a:ext cx="272"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 =</a:t>
              </a:r>
              <a:endParaRPr lang="en-US" b="0">
                <a:solidFill>
                  <a:schemeClr val="tx1"/>
                </a:solidFill>
                <a:latin typeface="Times New Roman" pitchFamily="18" charset="0"/>
                <a:cs typeface="Times New Roman" pitchFamily="18" charset="0"/>
              </a:endParaRPr>
            </a:p>
          </p:txBody>
        </p:sp>
      </p:grpSp>
      <p:sp>
        <p:nvSpPr>
          <p:cNvPr id="99" name="Text Box 78"/>
          <p:cNvSpPr txBox="1">
            <a:spLocks noChangeArrowheads="1"/>
          </p:cNvSpPr>
          <p:nvPr/>
        </p:nvSpPr>
        <p:spPr bwMode="auto">
          <a:xfrm>
            <a:off x="6864539" y="5007065"/>
            <a:ext cx="715962" cy="29686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64.2%</a:t>
            </a:r>
            <a:endParaRPr lang="en-US" sz="1600" b="0" dirty="0">
              <a:solidFill>
                <a:schemeClr val="tx1"/>
              </a:solidFill>
              <a:latin typeface="Times New Roman" pitchFamily="18" charset="0"/>
              <a:cs typeface="Times New Roman" pitchFamily="18" charset="0"/>
            </a:endParaRPr>
          </a:p>
        </p:txBody>
      </p:sp>
      <p:grpSp>
        <p:nvGrpSpPr>
          <p:cNvPr id="100" name="Group 101"/>
          <p:cNvGrpSpPr>
            <a:grpSpLocks/>
          </p:cNvGrpSpPr>
          <p:nvPr/>
        </p:nvGrpSpPr>
        <p:grpSpPr bwMode="auto">
          <a:xfrm>
            <a:off x="1247964" y="5545227"/>
            <a:ext cx="1903412" cy="482600"/>
            <a:chOff x="1393" y="3451"/>
            <a:chExt cx="1199" cy="304"/>
          </a:xfrm>
        </p:grpSpPr>
        <p:sp>
          <p:nvSpPr>
            <p:cNvPr id="101" name="Text Box 80"/>
            <p:cNvSpPr txBox="1">
              <a:spLocks noChangeArrowheads="1"/>
            </p:cNvSpPr>
            <p:nvPr/>
          </p:nvSpPr>
          <p:spPr bwMode="auto">
            <a:xfrm>
              <a:off x="1393" y="3451"/>
              <a:ext cx="1016" cy="304"/>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i="1">
                  <a:solidFill>
                    <a:schemeClr val="tx1"/>
                  </a:solidFill>
                  <a:latin typeface="Times New Roman" pitchFamily="18" charset="0"/>
                  <a:cs typeface="Times New Roman" pitchFamily="18" charset="0"/>
                </a:rPr>
                <a:t>Employment / </a:t>
              </a:r>
              <a:br>
                <a:rPr kumimoji="0" lang="en-US" sz="1600" i="1">
                  <a:solidFill>
                    <a:schemeClr val="tx1"/>
                  </a:solidFill>
                  <a:latin typeface="Times New Roman" pitchFamily="18" charset="0"/>
                  <a:cs typeface="Times New Roman" pitchFamily="18" charset="0"/>
                </a:rPr>
              </a:br>
              <a:r>
                <a:rPr kumimoji="0" lang="en-US" sz="1600" i="1">
                  <a:solidFill>
                    <a:schemeClr val="tx1"/>
                  </a:solidFill>
                  <a:latin typeface="Times New Roman" pitchFamily="18" charset="0"/>
                  <a:cs typeface="Times New Roman" pitchFamily="18" charset="0"/>
                </a:rPr>
                <a:t>Population Ratio</a:t>
              </a:r>
              <a:endParaRPr lang="en-US" i="1">
                <a:solidFill>
                  <a:schemeClr val="tx1"/>
                </a:solidFill>
                <a:latin typeface="Times New Roman" pitchFamily="18" charset="0"/>
                <a:cs typeface="Times New Roman" pitchFamily="18" charset="0"/>
              </a:endParaRPr>
            </a:p>
          </p:txBody>
        </p:sp>
        <p:sp>
          <p:nvSpPr>
            <p:cNvPr id="102" name="Text Box 81"/>
            <p:cNvSpPr txBox="1">
              <a:spLocks noChangeArrowheads="1"/>
            </p:cNvSpPr>
            <p:nvPr/>
          </p:nvSpPr>
          <p:spPr bwMode="auto">
            <a:xfrm>
              <a:off x="2368" y="3459"/>
              <a:ext cx="224"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a:t>
              </a:r>
              <a:endParaRPr lang="en-US" b="0">
                <a:solidFill>
                  <a:schemeClr val="tx1"/>
                </a:solidFill>
                <a:latin typeface="Times New Roman" pitchFamily="18" charset="0"/>
                <a:cs typeface="Times New Roman" pitchFamily="18" charset="0"/>
              </a:endParaRPr>
            </a:p>
          </p:txBody>
        </p:sp>
      </p:grpSp>
      <p:grpSp>
        <p:nvGrpSpPr>
          <p:cNvPr id="103" name="Group 102"/>
          <p:cNvGrpSpPr>
            <a:grpSpLocks/>
          </p:cNvGrpSpPr>
          <p:nvPr/>
        </p:nvGrpSpPr>
        <p:grpSpPr bwMode="auto">
          <a:xfrm>
            <a:off x="3121215" y="5505535"/>
            <a:ext cx="2606676" cy="561974"/>
            <a:chOff x="2579" y="3415"/>
            <a:chExt cx="1642" cy="354"/>
          </a:xfrm>
        </p:grpSpPr>
        <p:grpSp>
          <p:nvGrpSpPr>
            <p:cNvPr id="104" name="Group 100"/>
            <p:cNvGrpSpPr>
              <a:grpSpLocks/>
            </p:cNvGrpSpPr>
            <p:nvPr/>
          </p:nvGrpSpPr>
          <p:grpSpPr bwMode="auto">
            <a:xfrm>
              <a:off x="2579" y="3415"/>
              <a:ext cx="1442" cy="354"/>
              <a:chOff x="2864" y="3415"/>
              <a:chExt cx="1442" cy="354"/>
            </a:xfrm>
          </p:grpSpPr>
          <p:sp>
            <p:nvSpPr>
              <p:cNvPr id="106" name="Text Box 83"/>
              <p:cNvSpPr txBox="1">
                <a:spLocks noChangeArrowheads="1"/>
              </p:cNvSpPr>
              <p:nvPr/>
            </p:nvSpPr>
            <p:spPr bwMode="auto">
              <a:xfrm>
                <a:off x="3043" y="3415"/>
                <a:ext cx="1084"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Number employed</a:t>
                </a:r>
                <a:endParaRPr lang="en-US" b="0">
                  <a:solidFill>
                    <a:schemeClr val="tx1"/>
                  </a:solidFill>
                  <a:latin typeface="Times New Roman" pitchFamily="18" charset="0"/>
                  <a:cs typeface="Times New Roman" pitchFamily="18" charset="0"/>
                </a:endParaRPr>
              </a:p>
            </p:txBody>
          </p:sp>
          <p:sp>
            <p:nvSpPr>
              <p:cNvPr id="107" name="Text Box 84"/>
              <p:cNvSpPr txBox="1">
                <a:spLocks noChangeArrowheads="1"/>
              </p:cNvSpPr>
              <p:nvPr/>
            </p:nvSpPr>
            <p:spPr bwMode="auto">
              <a:xfrm>
                <a:off x="2864" y="3587"/>
                <a:ext cx="1442"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Civilian population (16+)</a:t>
                </a:r>
                <a:endParaRPr lang="en-US" b="0">
                  <a:solidFill>
                    <a:schemeClr val="tx1"/>
                  </a:solidFill>
                  <a:latin typeface="Times New Roman" pitchFamily="18" charset="0"/>
                  <a:cs typeface="Times New Roman" pitchFamily="18" charset="0"/>
                </a:endParaRPr>
              </a:p>
            </p:txBody>
          </p:sp>
          <p:sp>
            <p:nvSpPr>
              <p:cNvPr id="108" name="Line 85"/>
              <p:cNvSpPr>
                <a:spLocks noChangeShapeType="1"/>
              </p:cNvSpPr>
              <p:nvPr/>
            </p:nvSpPr>
            <p:spPr bwMode="auto">
              <a:xfrm>
                <a:off x="2937" y="3590"/>
                <a:ext cx="1296" cy="0"/>
              </a:xfrm>
              <a:prstGeom prst="line">
                <a:avLst/>
              </a:prstGeom>
              <a:noFill/>
              <a:ln w="19050">
                <a:solidFill>
                  <a:schemeClr val="tx1"/>
                </a:solidFill>
                <a:round/>
                <a:headEnd/>
                <a:tailEnd type="none" w="lg" len="lg"/>
              </a:ln>
            </p:spPr>
            <p:txBody>
              <a:bodyPr anchor="ctr">
                <a:prstTxWarp prst="textNoShape">
                  <a:avLst/>
                </a:prstTxWarp>
                <a:spAutoFit/>
              </a:bodyPr>
              <a:lstStyle/>
              <a:p>
                <a:endParaRPr lang="en-US">
                  <a:ln>
                    <a:solidFill>
                      <a:schemeClr val="tx1"/>
                    </a:solidFill>
                  </a:ln>
                  <a:latin typeface="Times New Roman" pitchFamily="18" charset="0"/>
                  <a:cs typeface="Times New Roman" pitchFamily="18" charset="0"/>
                </a:endParaRPr>
              </a:p>
            </p:txBody>
          </p:sp>
        </p:grpSp>
        <p:sp>
          <p:nvSpPr>
            <p:cNvPr id="105" name="Text Box 86"/>
            <p:cNvSpPr txBox="1">
              <a:spLocks noChangeArrowheads="1"/>
            </p:cNvSpPr>
            <p:nvPr/>
          </p:nvSpPr>
          <p:spPr bwMode="auto">
            <a:xfrm>
              <a:off x="3996" y="3447"/>
              <a:ext cx="225" cy="291"/>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a:t>
              </a:r>
              <a:endParaRPr lang="en-US" b="0">
                <a:solidFill>
                  <a:schemeClr val="tx1"/>
                </a:solidFill>
                <a:latin typeface="Times New Roman" pitchFamily="18" charset="0"/>
                <a:cs typeface="Times New Roman" pitchFamily="18" charset="0"/>
              </a:endParaRPr>
            </a:p>
          </p:txBody>
        </p:sp>
      </p:grpSp>
      <p:sp>
        <p:nvSpPr>
          <p:cNvPr id="109" name="Text Box 87"/>
          <p:cNvSpPr txBox="1">
            <a:spLocks noChangeArrowheads="1"/>
          </p:cNvSpPr>
          <p:nvPr/>
        </p:nvSpPr>
        <p:spPr bwMode="auto">
          <a:xfrm>
            <a:off x="6864539" y="5632540"/>
            <a:ext cx="715962" cy="29686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58.4%</a:t>
            </a:r>
            <a:endParaRPr lang="en-US" sz="1600" b="0" dirty="0">
              <a:solidFill>
                <a:schemeClr val="tx1"/>
              </a:solidFill>
              <a:latin typeface="Times New Roman" pitchFamily="18" charset="0"/>
              <a:cs typeface="Times New Roman" pitchFamily="18" charset="0"/>
            </a:endParaRPr>
          </a:p>
        </p:txBody>
      </p:sp>
      <p:grpSp>
        <p:nvGrpSpPr>
          <p:cNvPr id="110" name="Group 106"/>
          <p:cNvGrpSpPr>
            <a:grpSpLocks/>
          </p:cNvGrpSpPr>
          <p:nvPr/>
        </p:nvGrpSpPr>
        <p:grpSpPr bwMode="auto">
          <a:xfrm>
            <a:off x="1440051" y="6131015"/>
            <a:ext cx="1703388" cy="482600"/>
            <a:chOff x="1921" y="3779"/>
            <a:chExt cx="1073" cy="304"/>
          </a:xfrm>
        </p:grpSpPr>
        <p:sp>
          <p:nvSpPr>
            <p:cNvPr id="111" name="Text Box 89"/>
            <p:cNvSpPr txBox="1">
              <a:spLocks noChangeArrowheads="1"/>
            </p:cNvSpPr>
            <p:nvPr/>
          </p:nvSpPr>
          <p:spPr bwMode="auto">
            <a:xfrm>
              <a:off x="1921" y="3779"/>
              <a:ext cx="920" cy="304"/>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i="1">
                  <a:solidFill>
                    <a:schemeClr val="tx1"/>
                  </a:solidFill>
                  <a:latin typeface="Times New Roman" pitchFamily="18" charset="0"/>
                  <a:cs typeface="Times New Roman" pitchFamily="18" charset="0"/>
                </a:rPr>
                <a:t>Rate of</a:t>
              </a:r>
              <a:br>
                <a:rPr kumimoji="0" lang="en-US" sz="1600" i="1">
                  <a:solidFill>
                    <a:schemeClr val="tx1"/>
                  </a:solidFill>
                  <a:latin typeface="Times New Roman" pitchFamily="18" charset="0"/>
                  <a:cs typeface="Times New Roman" pitchFamily="18" charset="0"/>
                </a:rPr>
              </a:br>
              <a:r>
                <a:rPr kumimoji="0" lang="en-US" sz="1600" i="1">
                  <a:solidFill>
                    <a:schemeClr val="tx1"/>
                  </a:solidFill>
                  <a:latin typeface="Times New Roman" pitchFamily="18" charset="0"/>
                  <a:cs typeface="Times New Roman" pitchFamily="18" charset="0"/>
                </a:rPr>
                <a:t>Unemployment</a:t>
              </a:r>
              <a:endParaRPr lang="en-US" i="1">
                <a:solidFill>
                  <a:schemeClr val="tx1"/>
                </a:solidFill>
                <a:latin typeface="Times New Roman" pitchFamily="18" charset="0"/>
                <a:cs typeface="Times New Roman" pitchFamily="18" charset="0"/>
              </a:endParaRPr>
            </a:p>
          </p:txBody>
        </p:sp>
        <p:sp>
          <p:nvSpPr>
            <p:cNvPr id="112" name="Text Box 90"/>
            <p:cNvSpPr txBox="1">
              <a:spLocks noChangeArrowheads="1"/>
            </p:cNvSpPr>
            <p:nvPr/>
          </p:nvSpPr>
          <p:spPr bwMode="auto">
            <a:xfrm>
              <a:off x="2770" y="3786"/>
              <a:ext cx="224"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a:t>
              </a:r>
              <a:endParaRPr lang="en-US" b="0">
                <a:solidFill>
                  <a:schemeClr val="tx1"/>
                </a:solidFill>
                <a:latin typeface="Times New Roman" pitchFamily="18" charset="0"/>
                <a:cs typeface="Times New Roman" pitchFamily="18" charset="0"/>
              </a:endParaRPr>
            </a:p>
          </p:txBody>
        </p:sp>
      </p:grpSp>
      <p:grpSp>
        <p:nvGrpSpPr>
          <p:cNvPr id="113" name="Group 105"/>
          <p:cNvGrpSpPr>
            <a:grpSpLocks/>
          </p:cNvGrpSpPr>
          <p:nvPr/>
        </p:nvGrpSpPr>
        <p:grpSpPr bwMode="auto">
          <a:xfrm>
            <a:off x="3221226" y="6088157"/>
            <a:ext cx="2497138" cy="569913"/>
            <a:chOff x="3067" y="3734"/>
            <a:chExt cx="1573" cy="359"/>
          </a:xfrm>
        </p:grpSpPr>
        <p:grpSp>
          <p:nvGrpSpPr>
            <p:cNvPr id="114" name="Group 104"/>
            <p:cNvGrpSpPr>
              <a:grpSpLocks/>
            </p:cNvGrpSpPr>
            <p:nvPr/>
          </p:nvGrpSpPr>
          <p:grpSpPr bwMode="auto">
            <a:xfrm>
              <a:off x="3067" y="3734"/>
              <a:ext cx="1213" cy="359"/>
              <a:chOff x="3753" y="3722"/>
              <a:chExt cx="1213" cy="359"/>
            </a:xfrm>
          </p:grpSpPr>
          <p:sp>
            <p:nvSpPr>
              <p:cNvPr id="116" name="Text Box 92"/>
              <p:cNvSpPr txBox="1">
                <a:spLocks noChangeArrowheads="1"/>
              </p:cNvSpPr>
              <p:nvPr/>
            </p:nvSpPr>
            <p:spPr bwMode="auto">
              <a:xfrm>
                <a:off x="3753" y="3722"/>
                <a:ext cx="1213"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Number unemployed</a:t>
                </a:r>
                <a:endParaRPr lang="en-US" b="0">
                  <a:solidFill>
                    <a:schemeClr val="tx1"/>
                  </a:solidFill>
                  <a:latin typeface="Times New Roman" pitchFamily="18" charset="0"/>
                  <a:cs typeface="Times New Roman" pitchFamily="18" charset="0"/>
                </a:endParaRPr>
              </a:p>
            </p:txBody>
          </p:sp>
          <p:sp>
            <p:nvSpPr>
              <p:cNvPr id="117" name="Text Box 93"/>
              <p:cNvSpPr txBox="1">
                <a:spLocks noChangeArrowheads="1"/>
              </p:cNvSpPr>
              <p:nvPr/>
            </p:nvSpPr>
            <p:spPr bwMode="auto">
              <a:xfrm>
                <a:off x="3792" y="3899"/>
                <a:ext cx="1132"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a:latin typeface="Times New Roman" pitchFamily="18" charset="0"/>
                    <a:cs typeface="Times New Roman" pitchFamily="18" charset="0"/>
                  </a:rPr>
                  <a:t>Civilian labor force</a:t>
                </a:r>
                <a:endParaRPr lang="en-US" b="0">
                  <a:solidFill>
                    <a:schemeClr val="tx1"/>
                  </a:solidFill>
                  <a:latin typeface="Times New Roman" pitchFamily="18" charset="0"/>
                  <a:cs typeface="Times New Roman" pitchFamily="18" charset="0"/>
                </a:endParaRPr>
              </a:p>
            </p:txBody>
          </p:sp>
          <p:sp>
            <p:nvSpPr>
              <p:cNvPr id="118" name="Line 94"/>
              <p:cNvSpPr>
                <a:spLocks noChangeShapeType="1"/>
              </p:cNvSpPr>
              <p:nvPr/>
            </p:nvSpPr>
            <p:spPr bwMode="auto">
              <a:xfrm>
                <a:off x="3785" y="3898"/>
                <a:ext cx="1152" cy="0"/>
              </a:xfrm>
              <a:prstGeom prst="line">
                <a:avLst/>
              </a:prstGeom>
              <a:noFill/>
              <a:ln w="19050">
                <a:solidFill>
                  <a:schemeClr val="tx1"/>
                </a:solidFill>
                <a:round/>
                <a:headEnd/>
                <a:tailEnd type="none" w="lg" len="lg"/>
              </a:ln>
            </p:spPr>
            <p:txBody>
              <a:bodyPr wrap="none" anchor="ctr">
                <a:prstTxWarp prst="textNoShape">
                  <a:avLst/>
                </a:prstTxWarp>
                <a:spAutoFit/>
              </a:bodyPr>
              <a:lstStyle/>
              <a:p>
                <a:endParaRPr lang="en-US">
                  <a:latin typeface="Times New Roman" pitchFamily="18" charset="0"/>
                  <a:cs typeface="Times New Roman" pitchFamily="18" charset="0"/>
                </a:endParaRPr>
              </a:p>
            </p:txBody>
          </p:sp>
        </p:grpSp>
        <p:sp>
          <p:nvSpPr>
            <p:cNvPr id="115" name="Text Box 95"/>
            <p:cNvSpPr txBox="1">
              <a:spLocks noChangeArrowheads="1"/>
            </p:cNvSpPr>
            <p:nvPr/>
          </p:nvSpPr>
          <p:spPr bwMode="auto">
            <a:xfrm>
              <a:off x="4320" y="3768"/>
              <a:ext cx="320"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  =</a:t>
              </a:r>
              <a:endParaRPr lang="en-US" b="0">
                <a:solidFill>
                  <a:schemeClr val="tx1"/>
                </a:solidFill>
                <a:latin typeface="Times New Roman" pitchFamily="18" charset="0"/>
                <a:cs typeface="Times New Roman" pitchFamily="18" charset="0"/>
              </a:endParaRPr>
            </a:p>
          </p:txBody>
        </p:sp>
      </p:grpSp>
      <p:sp>
        <p:nvSpPr>
          <p:cNvPr id="119" name="Text Box 96"/>
          <p:cNvSpPr txBox="1">
            <a:spLocks noChangeArrowheads="1"/>
          </p:cNvSpPr>
          <p:nvPr/>
        </p:nvSpPr>
        <p:spPr bwMode="auto">
          <a:xfrm>
            <a:off x="6866126" y="6218327"/>
            <a:ext cx="611188" cy="296863"/>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9.0%</a:t>
            </a:r>
            <a:endParaRPr lang="en-US" sz="1600" b="0" dirty="0">
              <a:solidFill>
                <a:schemeClr val="tx1"/>
              </a:solidFill>
              <a:latin typeface="Times New Roman" pitchFamily="18" charset="0"/>
              <a:cs typeface="Times New Roman" pitchFamily="18" charset="0"/>
            </a:endParaRPr>
          </a:p>
        </p:txBody>
      </p:sp>
      <p:grpSp>
        <p:nvGrpSpPr>
          <p:cNvPr id="120" name="Group 131"/>
          <p:cNvGrpSpPr>
            <a:grpSpLocks/>
          </p:cNvGrpSpPr>
          <p:nvPr/>
        </p:nvGrpSpPr>
        <p:grpSpPr bwMode="auto">
          <a:xfrm>
            <a:off x="5864620" y="1530836"/>
            <a:ext cx="1454150" cy="669925"/>
            <a:chOff x="4280" y="1084"/>
            <a:chExt cx="916" cy="422"/>
          </a:xfrm>
        </p:grpSpPr>
        <p:sp>
          <p:nvSpPr>
            <p:cNvPr id="121" name="Line 119"/>
            <p:cNvSpPr>
              <a:spLocks noChangeShapeType="1"/>
            </p:cNvSpPr>
            <p:nvPr/>
          </p:nvSpPr>
          <p:spPr bwMode="auto">
            <a:xfrm flipH="1">
              <a:off x="4589" y="1247"/>
              <a:ext cx="171" cy="259"/>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122" name="Group 130"/>
            <p:cNvGrpSpPr>
              <a:grpSpLocks/>
            </p:cNvGrpSpPr>
            <p:nvPr/>
          </p:nvGrpSpPr>
          <p:grpSpPr bwMode="auto">
            <a:xfrm>
              <a:off x="4280" y="1084"/>
              <a:ext cx="916" cy="212"/>
              <a:chOff x="4328" y="1084"/>
              <a:chExt cx="916" cy="212"/>
            </a:xfrm>
          </p:grpSpPr>
          <p:sp>
            <p:nvSpPr>
              <p:cNvPr id="123" name="AutoShape 128"/>
              <p:cNvSpPr>
                <a:spLocks noChangeArrowheads="1"/>
              </p:cNvSpPr>
              <p:nvPr/>
            </p:nvSpPr>
            <p:spPr bwMode="auto">
              <a:xfrm>
                <a:off x="4330" y="1109"/>
                <a:ext cx="798" cy="177"/>
              </a:xfrm>
              <a:prstGeom prst="roundRect">
                <a:avLst>
                  <a:gd name="adj" fmla="val 16667"/>
                </a:avLst>
              </a:prstGeom>
              <a:solidFill>
                <a:srgbClr val="FFFFFF"/>
              </a:solidFill>
              <a:ln w="1270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24" name="Text Box 60"/>
              <p:cNvSpPr txBox="1">
                <a:spLocks noChangeArrowheads="1"/>
              </p:cNvSpPr>
              <p:nvPr/>
            </p:nvSpPr>
            <p:spPr bwMode="auto">
              <a:xfrm>
                <a:off x="4328" y="1084"/>
                <a:ext cx="916" cy="212"/>
              </a:xfrm>
              <a:prstGeom prst="rect">
                <a:avLst/>
              </a:prstGeom>
              <a:noFill/>
              <a:ln w="19050" cap="rnd">
                <a:noFill/>
                <a:prstDash val="sysDot"/>
                <a:miter lim="800000"/>
                <a:headEnd/>
                <a:tailEnd type="none" w="lg" len="lg"/>
              </a:ln>
            </p:spPr>
            <p:txBody>
              <a:bodyPr>
                <a:prstTxWarp prst="textNoShape">
                  <a:avLst/>
                </a:prstTxWarp>
                <a:spAutoFit/>
              </a:bodyPr>
              <a:lstStyle/>
              <a:p>
                <a:r>
                  <a:rPr lang="en-US" sz="1600" b="0" dirty="0" smtClean="0">
                    <a:latin typeface="Times New Roman" pitchFamily="18" charset="0"/>
                    <a:cs typeface="Times New Roman" pitchFamily="18" charset="0"/>
                  </a:rPr>
                  <a:t>153.4 </a:t>
                </a:r>
                <a:r>
                  <a:rPr lang="en-US" sz="1600" b="0" dirty="0">
                    <a:latin typeface="Times New Roman" pitchFamily="18" charset="0"/>
                    <a:cs typeface="Times New Roman" pitchFamily="18" charset="0"/>
                  </a:rPr>
                  <a:t>million</a:t>
                </a:r>
                <a:endParaRPr lang="en-US" sz="1600" b="0" dirty="0">
                  <a:solidFill>
                    <a:schemeClr val="tx1"/>
                  </a:solidFill>
                  <a:latin typeface="Times New Roman" pitchFamily="18" charset="0"/>
                  <a:cs typeface="Times New Roman" pitchFamily="18" charset="0"/>
                </a:endParaRPr>
              </a:p>
            </p:txBody>
          </p:sp>
        </p:grpSp>
      </p:grpSp>
      <p:grpSp>
        <p:nvGrpSpPr>
          <p:cNvPr id="125" name="Group 137"/>
          <p:cNvGrpSpPr>
            <a:grpSpLocks/>
          </p:cNvGrpSpPr>
          <p:nvPr/>
        </p:nvGrpSpPr>
        <p:grpSpPr bwMode="auto">
          <a:xfrm>
            <a:off x="2529283" y="3677136"/>
            <a:ext cx="1455737" cy="701675"/>
            <a:chOff x="2179" y="2469"/>
            <a:chExt cx="917" cy="479"/>
          </a:xfrm>
        </p:grpSpPr>
        <p:sp>
          <p:nvSpPr>
            <p:cNvPr id="126" name="Line 123"/>
            <p:cNvSpPr>
              <a:spLocks noChangeShapeType="1"/>
            </p:cNvSpPr>
            <p:nvPr/>
          </p:nvSpPr>
          <p:spPr bwMode="auto">
            <a:xfrm flipV="1">
              <a:off x="2583" y="2469"/>
              <a:ext cx="512" cy="31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127" name="Group 136"/>
            <p:cNvGrpSpPr>
              <a:grpSpLocks/>
            </p:cNvGrpSpPr>
            <p:nvPr/>
          </p:nvGrpSpPr>
          <p:grpSpPr bwMode="auto">
            <a:xfrm>
              <a:off x="2179" y="2718"/>
              <a:ext cx="917" cy="230"/>
              <a:chOff x="2191" y="2730"/>
              <a:chExt cx="917" cy="230"/>
            </a:xfrm>
          </p:grpSpPr>
          <p:sp>
            <p:nvSpPr>
              <p:cNvPr id="128" name="AutoShape 134"/>
              <p:cNvSpPr>
                <a:spLocks noChangeArrowheads="1"/>
              </p:cNvSpPr>
              <p:nvPr/>
            </p:nvSpPr>
            <p:spPr bwMode="auto">
              <a:xfrm>
                <a:off x="2191" y="2754"/>
                <a:ext cx="798" cy="177"/>
              </a:xfrm>
              <a:prstGeom prst="roundRect">
                <a:avLst>
                  <a:gd name="adj" fmla="val 16667"/>
                </a:avLst>
              </a:prstGeom>
              <a:solidFill>
                <a:srgbClr val="FFFFFF"/>
              </a:solidFill>
              <a:ln w="1270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29" name="Text Box 64"/>
              <p:cNvSpPr txBox="1">
                <a:spLocks noChangeArrowheads="1"/>
              </p:cNvSpPr>
              <p:nvPr/>
            </p:nvSpPr>
            <p:spPr bwMode="auto">
              <a:xfrm>
                <a:off x="2192" y="2730"/>
                <a:ext cx="916" cy="230"/>
              </a:xfrm>
              <a:prstGeom prst="rect">
                <a:avLst/>
              </a:prstGeom>
              <a:noFill/>
              <a:ln w="19050" cap="rnd">
                <a:noFill/>
                <a:prstDash val="sysDot"/>
                <a:miter lim="800000"/>
                <a:headEnd/>
                <a:tailEnd type="none" w="lg" len="lg"/>
              </a:ln>
            </p:spPr>
            <p:txBody>
              <a:bodyPr>
                <a:prstTxWarp prst="textNoShape">
                  <a:avLst/>
                </a:prstTxWarp>
                <a:spAutoFit/>
              </a:bodyPr>
              <a:lstStyle/>
              <a:p>
                <a:r>
                  <a:rPr lang="en-US" sz="1600" b="0" dirty="0" smtClean="0">
                    <a:latin typeface="Times New Roman" pitchFamily="18" charset="0"/>
                    <a:cs typeface="Times New Roman" pitchFamily="18" charset="0"/>
                  </a:rPr>
                  <a:t>139.7 </a:t>
                </a:r>
                <a:r>
                  <a:rPr lang="en-US" sz="1600" b="0" dirty="0">
                    <a:latin typeface="Times New Roman" pitchFamily="18" charset="0"/>
                    <a:cs typeface="Times New Roman" pitchFamily="18" charset="0"/>
                  </a:rPr>
                  <a:t>million</a:t>
                </a:r>
                <a:endParaRPr lang="en-US" sz="1600" b="0" dirty="0">
                  <a:solidFill>
                    <a:schemeClr val="tx1"/>
                  </a:solidFill>
                  <a:latin typeface="Times New Roman" pitchFamily="18" charset="0"/>
                  <a:cs typeface="Times New Roman" pitchFamily="18" charset="0"/>
                </a:endParaRPr>
              </a:p>
            </p:txBody>
          </p:sp>
        </p:grpSp>
      </p:grpSp>
      <p:grpSp>
        <p:nvGrpSpPr>
          <p:cNvPr id="130" name="Group 151"/>
          <p:cNvGrpSpPr>
            <a:grpSpLocks/>
          </p:cNvGrpSpPr>
          <p:nvPr/>
        </p:nvGrpSpPr>
        <p:grpSpPr bwMode="auto">
          <a:xfrm>
            <a:off x="922733" y="1711811"/>
            <a:ext cx="1212850" cy="560388"/>
            <a:chOff x="1167" y="1006"/>
            <a:chExt cx="764" cy="353"/>
          </a:xfrm>
        </p:grpSpPr>
        <p:sp>
          <p:nvSpPr>
            <p:cNvPr id="131" name="Line 115"/>
            <p:cNvSpPr>
              <a:spLocks noChangeShapeType="1"/>
            </p:cNvSpPr>
            <p:nvPr/>
          </p:nvSpPr>
          <p:spPr bwMode="auto">
            <a:xfrm>
              <a:off x="1506" y="1182"/>
              <a:ext cx="425" cy="177"/>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132" name="Group 126"/>
            <p:cNvGrpSpPr>
              <a:grpSpLocks/>
            </p:cNvGrpSpPr>
            <p:nvPr/>
          </p:nvGrpSpPr>
          <p:grpSpPr bwMode="auto">
            <a:xfrm>
              <a:off x="1167" y="1006"/>
              <a:ext cx="748" cy="213"/>
              <a:chOff x="1167" y="1198"/>
              <a:chExt cx="748" cy="213"/>
            </a:xfrm>
          </p:grpSpPr>
          <p:sp>
            <p:nvSpPr>
              <p:cNvPr id="133" name="AutoShape 125"/>
              <p:cNvSpPr>
                <a:spLocks noChangeArrowheads="1"/>
              </p:cNvSpPr>
              <p:nvPr/>
            </p:nvSpPr>
            <p:spPr bwMode="auto">
              <a:xfrm>
                <a:off x="1171" y="1216"/>
                <a:ext cx="728" cy="177"/>
              </a:xfrm>
              <a:prstGeom prst="roundRect">
                <a:avLst>
                  <a:gd name="adj" fmla="val 16667"/>
                </a:avLst>
              </a:prstGeom>
              <a:solidFill>
                <a:srgbClr val="FFFFFF"/>
              </a:solidFill>
              <a:ln w="1270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34" name="Text Box 55"/>
              <p:cNvSpPr txBox="1">
                <a:spLocks noChangeArrowheads="1"/>
              </p:cNvSpPr>
              <p:nvPr/>
            </p:nvSpPr>
            <p:spPr bwMode="auto">
              <a:xfrm>
                <a:off x="1167" y="1198"/>
                <a:ext cx="748" cy="213"/>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1600" b="0" dirty="0" smtClean="0">
                    <a:latin typeface="Times New Roman" pitchFamily="18" charset="0"/>
                    <a:cs typeface="Times New Roman" pitchFamily="18" charset="0"/>
                  </a:rPr>
                  <a:t>85.7 </a:t>
                </a:r>
                <a:r>
                  <a:rPr lang="en-US" sz="1600" b="0" dirty="0">
                    <a:latin typeface="Times New Roman" pitchFamily="18" charset="0"/>
                    <a:cs typeface="Times New Roman" pitchFamily="18" charset="0"/>
                  </a:rPr>
                  <a:t>million</a:t>
                </a:r>
                <a:endParaRPr lang="en-US" sz="1600" b="0" dirty="0">
                  <a:solidFill>
                    <a:schemeClr val="tx1"/>
                  </a:solidFill>
                  <a:latin typeface="Times New Roman" pitchFamily="18" charset="0"/>
                  <a:cs typeface="Times New Roman" pitchFamily="18" charset="0"/>
                </a:endParaRPr>
              </a:p>
            </p:txBody>
          </p:sp>
        </p:grpSp>
      </p:grpSp>
      <p:grpSp>
        <p:nvGrpSpPr>
          <p:cNvPr id="135" name="Group 150"/>
          <p:cNvGrpSpPr>
            <a:grpSpLocks/>
          </p:cNvGrpSpPr>
          <p:nvPr/>
        </p:nvGrpSpPr>
        <p:grpSpPr bwMode="auto">
          <a:xfrm>
            <a:off x="1476770" y="1237149"/>
            <a:ext cx="1943100" cy="350837"/>
            <a:chOff x="1516" y="899"/>
            <a:chExt cx="1224" cy="221"/>
          </a:xfrm>
        </p:grpSpPr>
        <p:sp>
          <p:nvSpPr>
            <p:cNvPr id="136" name="Line 117"/>
            <p:cNvSpPr>
              <a:spLocks noChangeShapeType="1"/>
            </p:cNvSpPr>
            <p:nvPr/>
          </p:nvSpPr>
          <p:spPr bwMode="auto">
            <a:xfrm>
              <a:off x="2258" y="1027"/>
              <a:ext cx="482" cy="93"/>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137" name="Group 132"/>
            <p:cNvGrpSpPr>
              <a:grpSpLocks/>
            </p:cNvGrpSpPr>
            <p:nvPr/>
          </p:nvGrpSpPr>
          <p:grpSpPr bwMode="auto">
            <a:xfrm>
              <a:off x="1516" y="899"/>
              <a:ext cx="813" cy="213"/>
              <a:chOff x="3902" y="665"/>
              <a:chExt cx="813" cy="213"/>
            </a:xfrm>
          </p:grpSpPr>
          <p:sp>
            <p:nvSpPr>
              <p:cNvPr id="138" name="AutoShape 127"/>
              <p:cNvSpPr>
                <a:spLocks noChangeArrowheads="1"/>
              </p:cNvSpPr>
              <p:nvPr/>
            </p:nvSpPr>
            <p:spPr bwMode="auto">
              <a:xfrm>
                <a:off x="3931" y="691"/>
                <a:ext cx="753" cy="177"/>
              </a:xfrm>
              <a:prstGeom prst="roundRect">
                <a:avLst>
                  <a:gd name="adj" fmla="val 16667"/>
                </a:avLst>
              </a:prstGeom>
              <a:solidFill>
                <a:srgbClr val="FFFFFF"/>
              </a:solidFill>
              <a:ln w="1270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39" name="Text Box 38"/>
              <p:cNvSpPr txBox="1">
                <a:spLocks noChangeArrowheads="1"/>
              </p:cNvSpPr>
              <p:nvPr/>
            </p:nvSpPr>
            <p:spPr bwMode="auto">
              <a:xfrm>
                <a:off x="3902" y="665"/>
                <a:ext cx="813" cy="213"/>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1600" b="0" dirty="0" smtClean="0">
                    <a:latin typeface="Times New Roman" pitchFamily="18" charset="0"/>
                    <a:cs typeface="Times New Roman" pitchFamily="18" charset="0"/>
                  </a:rPr>
                  <a:t>239.1 </a:t>
                </a:r>
                <a:r>
                  <a:rPr lang="en-US" sz="1600" b="0" dirty="0">
                    <a:latin typeface="Times New Roman" pitchFamily="18" charset="0"/>
                    <a:cs typeface="Times New Roman" pitchFamily="18" charset="0"/>
                  </a:rPr>
                  <a:t>million</a:t>
                </a:r>
                <a:endParaRPr lang="en-US" sz="1600" b="0" dirty="0">
                  <a:solidFill>
                    <a:schemeClr val="tx1"/>
                  </a:solidFill>
                  <a:latin typeface="Times New Roman" pitchFamily="18" charset="0"/>
                  <a:cs typeface="Times New Roman" pitchFamily="18" charset="0"/>
                </a:endParaRPr>
              </a:p>
            </p:txBody>
          </p:sp>
        </p:grpSp>
      </p:grpSp>
      <p:grpSp>
        <p:nvGrpSpPr>
          <p:cNvPr id="140" name="Group 152"/>
          <p:cNvGrpSpPr>
            <a:grpSpLocks/>
          </p:cNvGrpSpPr>
          <p:nvPr/>
        </p:nvGrpSpPr>
        <p:grpSpPr bwMode="auto">
          <a:xfrm>
            <a:off x="6842573" y="2373799"/>
            <a:ext cx="1228725" cy="903287"/>
            <a:chOff x="4859" y="1511"/>
            <a:chExt cx="774" cy="569"/>
          </a:xfrm>
        </p:grpSpPr>
        <p:sp>
          <p:nvSpPr>
            <p:cNvPr id="141" name="Line 121"/>
            <p:cNvSpPr>
              <a:spLocks noChangeShapeType="1"/>
            </p:cNvSpPr>
            <p:nvPr/>
          </p:nvSpPr>
          <p:spPr bwMode="auto">
            <a:xfrm flipH="1">
              <a:off x="4943" y="1694"/>
              <a:ext cx="298" cy="386"/>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142" name="Group 135"/>
            <p:cNvGrpSpPr>
              <a:grpSpLocks/>
            </p:cNvGrpSpPr>
            <p:nvPr/>
          </p:nvGrpSpPr>
          <p:grpSpPr bwMode="auto">
            <a:xfrm>
              <a:off x="4859" y="1511"/>
              <a:ext cx="774" cy="213"/>
              <a:chOff x="4859" y="1703"/>
              <a:chExt cx="774" cy="213"/>
            </a:xfrm>
          </p:grpSpPr>
          <p:sp>
            <p:nvSpPr>
              <p:cNvPr id="143" name="AutoShape 129"/>
              <p:cNvSpPr>
                <a:spLocks noChangeArrowheads="1"/>
              </p:cNvSpPr>
              <p:nvPr/>
            </p:nvSpPr>
            <p:spPr bwMode="auto">
              <a:xfrm>
                <a:off x="4887" y="1722"/>
                <a:ext cx="678" cy="177"/>
              </a:xfrm>
              <a:prstGeom prst="roundRect">
                <a:avLst>
                  <a:gd name="adj" fmla="val 16667"/>
                </a:avLst>
              </a:prstGeom>
              <a:solidFill>
                <a:srgbClr val="FFFFFF"/>
              </a:solidFill>
              <a:ln w="1270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44" name="Text Box 68"/>
              <p:cNvSpPr txBox="1">
                <a:spLocks noChangeArrowheads="1"/>
              </p:cNvSpPr>
              <p:nvPr/>
            </p:nvSpPr>
            <p:spPr bwMode="auto">
              <a:xfrm>
                <a:off x="4859" y="1703"/>
                <a:ext cx="774" cy="213"/>
              </a:xfrm>
              <a:prstGeom prst="rect">
                <a:avLst/>
              </a:prstGeom>
              <a:noFill/>
              <a:ln w="19050" cap="rnd">
                <a:noFill/>
                <a:prstDash val="sysDot"/>
                <a:miter lim="800000"/>
                <a:headEnd/>
                <a:tailEnd type="none" w="lg" len="lg"/>
              </a:ln>
            </p:spPr>
            <p:txBody>
              <a:bodyPr wrap="square">
                <a:prstTxWarp prst="textNoShape">
                  <a:avLst/>
                </a:prstTxWarp>
                <a:spAutoFit/>
              </a:bodyPr>
              <a:lstStyle/>
              <a:p>
                <a:r>
                  <a:rPr lang="en-US" sz="1600" b="0" dirty="0" smtClean="0">
                    <a:latin typeface="Times New Roman" pitchFamily="18" charset="0"/>
                    <a:cs typeface="Times New Roman" pitchFamily="18" charset="0"/>
                  </a:rPr>
                  <a:t>13.7 </a:t>
                </a:r>
                <a:r>
                  <a:rPr lang="en-US" sz="1600" b="0" dirty="0">
                    <a:latin typeface="Times New Roman" pitchFamily="18" charset="0"/>
                    <a:cs typeface="Times New Roman" pitchFamily="18" charset="0"/>
                  </a:rPr>
                  <a:t>million</a:t>
                </a:r>
                <a:endParaRPr lang="en-US" sz="1600" b="0" dirty="0">
                  <a:solidFill>
                    <a:schemeClr val="tx1"/>
                  </a:solidFill>
                  <a:latin typeface="Times New Roman" pitchFamily="18" charset="0"/>
                  <a:cs typeface="Times New Roman" pitchFamily="18" charset="0"/>
                </a:endParaRPr>
              </a:p>
            </p:txBody>
          </p:sp>
        </p:grpSp>
      </p:grpSp>
      <p:grpSp>
        <p:nvGrpSpPr>
          <p:cNvPr id="145" name="Group 173"/>
          <p:cNvGrpSpPr>
            <a:grpSpLocks/>
          </p:cNvGrpSpPr>
          <p:nvPr/>
        </p:nvGrpSpPr>
        <p:grpSpPr bwMode="auto">
          <a:xfrm>
            <a:off x="5761226" y="4884823"/>
            <a:ext cx="1155700" cy="552450"/>
            <a:chOff x="3108" y="2964"/>
            <a:chExt cx="728" cy="348"/>
          </a:xfrm>
        </p:grpSpPr>
        <p:sp>
          <p:nvSpPr>
            <p:cNvPr id="146" name="Text Box 157"/>
            <p:cNvSpPr txBox="1">
              <a:spLocks noChangeArrowheads="1"/>
            </p:cNvSpPr>
            <p:nvPr/>
          </p:nvSpPr>
          <p:spPr bwMode="auto">
            <a:xfrm>
              <a:off x="3143" y="2964"/>
              <a:ext cx="407" cy="187"/>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153.4</a:t>
              </a:r>
              <a:endParaRPr lang="en-US" b="0" dirty="0">
                <a:solidFill>
                  <a:schemeClr val="tx1"/>
                </a:solidFill>
                <a:latin typeface="Times New Roman" pitchFamily="18" charset="0"/>
                <a:cs typeface="Times New Roman" pitchFamily="18" charset="0"/>
              </a:endParaRPr>
            </a:p>
          </p:txBody>
        </p:sp>
        <p:sp>
          <p:nvSpPr>
            <p:cNvPr id="147" name="Text Box 158"/>
            <p:cNvSpPr txBox="1">
              <a:spLocks noChangeArrowheads="1"/>
            </p:cNvSpPr>
            <p:nvPr/>
          </p:nvSpPr>
          <p:spPr bwMode="auto">
            <a:xfrm>
              <a:off x="3108" y="3130"/>
              <a:ext cx="439"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80000"/>
                </a:lnSpc>
              </a:pPr>
              <a:r>
                <a:rPr kumimoji="0" lang="en-US" sz="1600" b="0" dirty="0" smtClean="0">
                  <a:latin typeface="Times New Roman" pitchFamily="18" charset="0"/>
                  <a:cs typeface="Times New Roman" pitchFamily="18" charset="0"/>
                </a:rPr>
                <a:t>239.1 </a:t>
              </a:r>
              <a:endParaRPr lang="en-US" b="0" dirty="0">
                <a:solidFill>
                  <a:schemeClr val="tx1"/>
                </a:solidFill>
                <a:latin typeface="Times New Roman" pitchFamily="18" charset="0"/>
                <a:cs typeface="Times New Roman" pitchFamily="18" charset="0"/>
              </a:endParaRPr>
            </a:p>
          </p:txBody>
        </p:sp>
        <p:sp>
          <p:nvSpPr>
            <p:cNvPr id="148" name="Line 159"/>
            <p:cNvSpPr>
              <a:spLocks noChangeShapeType="1"/>
            </p:cNvSpPr>
            <p:nvPr/>
          </p:nvSpPr>
          <p:spPr bwMode="auto">
            <a:xfrm>
              <a:off x="3164" y="3126"/>
              <a:ext cx="353" cy="0"/>
            </a:xfrm>
            <a:prstGeom prst="line">
              <a:avLst/>
            </a:prstGeom>
            <a:noFill/>
            <a:ln w="19050">
              <a:solidFill>
                <a:schemeClr val="tx1"/>
              </a:solidFill>
              <a:round/>
              <a:headEnd/>
              <a:tailEnd type="none" w="lg" len="lg"/>
            </a:ln>
          </p:spPr>
          <p:txBody>
            <a:bodyPr anchor="ctr">
              <a:prstTxWarp prst="textNoShape">
                <a:avLst/>
              </a:prstTxWarp>
              <a:spAutoFit/>
            </a:bodyPr>
            <a:lstStyle/>
            <a:p>
              <a:endParaRPr lang="en-US">
                <a:latin typeface="Times New Roman" pitchFamily="18" charset="0"/>
                <a:cs typeface="Times New Roman" pitchFamily="18" charset="0"/>
              </a:endParaRPr>
            </a:p>
          </p:txBody>
        </p:sp>
        <p:sp>
          <p:nvSpPr>
            <p:cNvPr id="149" name="Text Box 160"/>
            <p:cNvSpPr txBox="1">
              <a:spLocks noChangeArrowheads="1"/>
            </p:cNvSpPr>
            <p:nvPr/>
          </p:nvSpPr>
          <p:spPr bwMode="auto">
            <a:xfrm>
              <a:off x="3564" y="2993"/>
              <a:ext cx="272"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 =</a:t>
              </a:r>
              <a:endParaRPr lang="en-US" b="0">
                <a:solidFill>
                  <a:schemeClr val="tx1"/>
                </a:solidFill>
                <a:latin typeface="Times New Roman" pitchFamily="18" charset="0"/>
                <a:cs typeface="Times New Roman" pitchFamily="18" charset="0"/>
              </a:endParaRPr>
            </a:p>
          </p:txBody>
        </p:sp>
      </p:grpSp>
      <p:grpSp>
        <p:nvGrpSpPr>
          <p:cNvPr id="150" name="Group 174"/>
          <p:cNvGrpSpPr>
            <a:grpSpLocks/>
          </p:cNvGrpSpPr>
          <p:nvPr/>
        </p:nvGrpSpPr>
        <p:grpSpPr bwMode="auto">
          <a:xfrm>
            <a:off x="5819966" y="5505540"/>
            <a:ext cx="1077913" cy="569912"/>
            <a:chOff x="3145" y="3355"/>
            <a:chExt cx="679" cy="359"/>
          </a:xfrm>
        </p:grpSpPr>
        <p:sp>
          <p:nvSpPr>
            <p:cNvPr id="151" name="Text Box 163"/>
            <p:cNvSpPr txBox="1">
              <a:spLocks noChangeArrowheads="1"/>
            </p:cNvSpPr>
            <p:nvPr/>
          </p:nvSpPr>
          <p:spPr bwMode="auto">
            <a:xfrm>
              <a:off x="3145" y="3355"/>
              <a:ext cx="431" cy="182"/>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80000"/>
                </a:lnSpc>
              </a:pPr>
              <a:r>
                <a:rPr kumimoji="0" lang="en-US" sz="1600" b="0" dirty="0" smtClean="0">
                  <a:latin typeface="Times New Roman" pitchFamily="18" charset="0"/>
                  <a:cs typeface="Times New Roman" pitchFamily="18" charset="0"/>
                </a:rPr>
                <a:t>139.7</a:t>
              </a:r>
              <a:r>
                <a:rPr kumimoji="0" lang="en-US" sz="1200" b="0" dirty="0" smtClean="0">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p:txBody>
        </p:sp>
        <p:sp>
          <p:nvSpPr>
            <p:cNvPr id="152" name="Text Box 164"/>
            <p:cNvSpPr txBox="1">
              <a:spLocks noChangeArrowheads="1"/>
            </p:cNvSpPr>
            <p:nvPr/>
          </p:nvSpPr>
          <p:spPr bwMode="auto">
            <a:xfrm>
              <a:off x="3168" y="3527"/>
              <a:ext cx="407" cy="187"/>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239.1</a:t>
              </a:r>
              <a:endParaRPr lang="en-US" b="0" dirty="0">
                <a:solidFill>
                  <a:schemeClr val="tx1"/>
                </a:solidFill>
                <a:latin typeface="Times New Roman" pitchFamily="18" charset="0"/>
                <a:cs typeface="Times New Roman" pitchFamily="18" charset="0"/>
              </a:endParaRPr>
            </a:p>
          </p:txBody>
        </p:sp>
        <p:sp>
          <p:nvSpPr>
            <p:cNvPr id="153" name="Line 165"/>
            <p:cNvSpPr>
              <a:spLocks noChangeShapeType="1"/>
            </p:cNvSpPr>
            <p:nvPr/>
          </p:nvSpPr>
          <p:spPr bwMode="auto">
            <a:xfrm>
              <a:off x="3194" y="3530"/>
              <a:ext cx="358" cy="0"/>
            </a:xfrm>
            <a:prstGeom prst="line">
              <a:avLst/>
            </a:prstGeom>
            <a:noFill/>
            <a:ln w="19050">
              <a:solidFill>
                <a:schemeClr val="tx1"/>
              </a:solidFill>
              <a:round/>
              <a:headEnd/>
              <a:tailEnd type="none" w="lg" len="lg"/>
            </a:ln>
          </p:spPr>
          <p:txBody>
            <a:bodyPr anchor="ctr">
              <a:prstTxWarp prst="textNoShape">
                <a:avLst/>
              </a:prstTxWarp>
              <a:spAutoFit/>
            </a:bodyPr>
            <a:lstStyle/>
            <a:p>
              <a:endParaRPr lang="en-US">
                <a:latin typeface="Times New Roman" pitchFamily="18" charset="0"/>
                <a:cs typeface="Times New Roman" pitchFamily="18" charset="0"/>
              </a:endParaRPr>
            </a:p>
          </p:txBody>
        </p:sp>
        <p:sp>
          <p:nvSpPr>
            <p:cNvPr id="154" name="Text Box 166"/>
            <p:cNvSpPr txBox="1">
              <a:spLocks noChangeArrowheads="1"/>
            </p:cNvSpPr>
            <p:nvPr/>
          </p:nvSpPr>
          <p:spPr bwMode="auto">
            <a:xfrm>
              <a:off x="3600" y="3387"/>
              <a:ext cx="224"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a:t>
              </a:r>
              <a:endParaRPr lang="en-US" b="0">
                <a:solidFill>
                  <a:schemeClr val="tx1"/>
                </a:solidFill>
                <a:latin typeface="Times New Roman" pitchFamily="18" charset="0"/>
                <a:cs typeface="Times New Roman" pitchFamily="18" charset="0"/>
              </a:endParaRPr>
            </a:p>
          </p:txBody>
        </p:sp>
      </p:grpSp>
      <p:grpSp>
        <p:nvGrpSpPr>
          <p:cNvPr id="155" name="Group 175"/>
          <p:cNvGrpSpPr>
            <a:grpSpLocks/>
          </p:cNvGrpSpPr>
          <p:nvPr/>
        </p:nvGrpSpPr>
        <p:grpSpPr bwMode="auto">
          <a:xfrm>
            <a:off x="5839014" y="6088152"/>
            <a:ext cx="1050925" cy="577850"/>
            <a:chOff x="3157" y="3722"/>
            <a:chExt cx="662" cy="364"/>
          </a:xfrm>
        </p:grpSpPr>
        <p:sp>
          <p:nvSpPr>
            <p:cNvPr id="156" name="Text Box 169"/>
            <p:cNvSpPr txBox="1">
              <a:spLocks noChangeArrowheads="1"/>
            </p:cNvSpPr>
            <p:nvPr/>
          </p:nvSpPr>
          <p:spPr bwMode="auto">
            <a:xfrm>
              <a:off x="3187" y="3722"/>
              <a:ext cx="343" cy="187"/>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13.7</a:t>
              </a:r>
              <a:endParaRPr lang="en-US" b="0" dirty="0">
                <a:solidFill>
                  <a:schemeClr val="tx1"/>
                </a:solidFill>
                <a:latin typeface="Times New Roman" pitchFamily="18" charset="0"/>
                <a:cs typeface="Times New Roman" pitchFamily="18" charset="0"/>
              </a:endParaRPr>
            </a:p>
          </p:txBody>
        </p:sp>
        <p:sp>
          <p:nvSpPr>
            <p:cNvPr id="157" name="Text Box 170"/>
            <p:cNvSpPr txBox="1">
              <a:spLocks noChangeArrowheads="1"/>
            </p:cNvSpPr>
            <p:nvPr/>
          </p:nvSpPr>
          <p:spPr bwMode="auto">
            <a:xfrm>
              <a:off x="3157" y="3899"/>
              <a:ext cx="407" cy="187"/>
            </a:xfrm>
            <a:prstGeom prst="rect">
              <a:avLst/>
            </a:prstGeom>
            <a:no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1600" b="0" dirty="0" smtClean="0">
                  <a:latin typeface="Times New Roman" pitchFamily="18" charset="0"/>
                  <a:cs typeface="Times New Roman" pitchFamily="18" charset="0"/>
                </a:rPr>
                <a:t>153.4</a:t>
              </a:r>
              <a:endParaRPr lang="en-US" b="0" dirty="0">
                <a:solidFill>
                  <a:schemeClr val="tx1"/>
                </a:solidFill>
                <a:latin typeface="Times New Roman" pitchFamily="18" charset="0"/>
                <a:cs typeface="Times New Roman" pitchFamily="18" charset="0"/>
              </a:endParaRPr>
            </a:p>
          </p:txBody>
        </p:sp>
        <p:sp>
          <p:nvSpPr>
            <p:cNvPr id="158" name="Line 171"/>
            <p:cNvSpPr>
              <a:spLocks noChangeShapeType="1"/>
            </p:cNvSpPr>
            <p:nvPr/>
          </p:nvSpPr>
          <p:spPr bwMode="auto">
            <a:xfrm>
              <a:off x="3200" y="3898"/>
              <a:ext cx="350" cy="0"/>
            </a:xfrm>
            <a:prstGeom prst="line">
              <a:avLst/>
            </a:prstGeom>
            <a:noFill/>
            <a:ln w="19050">
              <a:solidFill>
                <a:schemeClr val="tx1"/>
              </a:solidFill>
              <a:round/>
              <a:headEnd/>
              <a:tailEnd type="none" w="lg" len="lg"/>
            </a:ln>
          </p:spPr>
          <p:txBody>
            <a:bodyPr anchor="ctr">
              <a:prstTxWarp prst="textNoShape">
                <a:avLst/>
              </a:prstTxWarp>
              <a:spAutoFit/>
            </a:bodyPr>
            <a:lstStyle/>
            <a:p>
              <a:endParaRPr lang="en-US">
                <a:latin typeface="Times New Roman" pitchFamily="18" charset="0"/>
                <a:cs typeface="Times New Roman" pitchFamily="18" charset="0"/>
              </a:endParaRPr>
            </a:p>
          </p:txBody>
        </p:sp>
        <p:sp>
          <p:nvSpPr>
            <p:cNvPr id="159" name="Text Box 172"/>
            <p:cNvSpPr txBox="1">
              <a:spLocks noChangeArrowheads="1"/>
            </p:cNvSpPr>
            <p:nvPr/>
          </p:nvSpPr>
          <p:spPr bwMode="auto">
            <a:xfrm>
              <a:off x="3499" y="3756"/>
              <a:ext cx="320" cy="288"/>
            </a:xfrm>
            <a:prstGeom prst="rect">
              <a:avLst/>
            </a:prstGeom>
            <a:noFill/>
            <a:ln w="19050" cap="rnd">
              <a:noFill/>
              <a:prstDash val="sysDot"/>
              <a:miter lim="800000"/>
              <a:headEnd/>
              <a:tailEnd type="none" w="lg" len="lg"/>
            </a:ln>
          </p:spPr>
          <p:txBody>
            <a:bodyPr wrap="none">
              <a:prstTxWarp prst="textNoShape">
                <a:avLst/>
              </a:prstTxWarp>
              <a:spAutoFit/>
            </a:bodyPr>
            <a:lstStyle/>
            <a:p>
              <a:r>
                <a:rPr lang="en-US" sz="2400" b="0">
                  <a:latin typeface="Times New Roman" pitchFamily="18" charset="0"/>
                  <a:cs typeface="Times New Roman" pitchFamily="18" charset="0"/>
                </a:rPr>
                <a:t>  =</a:t>
              </a:r>
              <a:endParaRPr lang="en-US" b="0">
                <a:solidFill>
                  <a:schemeClr val="tx1"/>
                </a:solidFill>
                <a:latin typeface="Times New Roman" pitchFamily="18" charset="0"/>
                <a:cs typeface="Times New Roman" pitchFamily="18" charset="0"/>
              </a:endParaRPr>
            </a:p>
          </p:txBody>
        </p:sp>
      </p:grpSp>
      <p:sp>
        <p:nvSpPr>
          <p:cNvPr id="160" name="Line 177"/>
          <p:cNvSpPr>
            <a:spLocks noChangeShapeType="1"/>
          </p:cNvSpPr>
          <p:nvPr/>
        </p:nvSpPr>
        <p:spPr bwMode="auto">
          <a:xfrm>
            <a:off x="4383483" y="1827699"/>
            <a:ext cx="0" cy="188912"/>
          </a:xfrm>
          <a:prstGeom prst="line">
            <a:avLst/>
          </a:prstGeom>
          <a:noFill/>
          <a:ln w="19050">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310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par>
                          <p:cTn id="8" fill="hold">
                            <p:stCondLst>
                              <p:cond delay="500"/>
                            </p:stCondLst>
                            <p:childTnLst>
                              <p:par>
                                <p:cTn id="9" presetID="17" presetClass="entr" presetSubtype="2" fill="hold" nodeType="afterEffect">
                                  <p:stCondLst>
                                    <p:cond delay="0"/>
                                  </p:stCondLst>
                                  <p:childTnLst>
                                    <p:set>
                                      <p:cBhvr>
                                        <p:cTn id="10" dur="1" fill="hold">
                                          <p:stCondLst>
                                            <p:cond delay="0"/>
                                          </p:stCondLst>
                                        </p:cTn>
                                        <p:tgtEl>
                                          <p:spTgt spid="135"/>
                                        </p:tgtEl>
                                        <p:attrNameLst>
                                          <p:attrName>style.visibility</p:attrName>
                                        </p:attrNameLst>
                                      </p:cBhvr>
                                      <p:to>
                                        <p:strVal val="visible"/>
                                      </p:to>
                                    </p:set>
                                    <p:anim calcmode="lin" valueType="num">
                                      <p:cBhvr>
                                        <p:cTn id="11" dur="500" fill="hold"/>
                                        <p:tgtEl>
                                          <p:spTgt spid="135"/>
                                        </p:tgtEl>
                                        <p:attrNameLst>
                                          <p:attrName>ppt_x</p:attrName>
                                        </p:attrNameLst>
                                      </p:cBhvr>
                                      <p:tavLst>
                                        <p:tav tm="0">
                                          <p:val>
                                            <p:strVal val="#ppt_x+#ppt_w/2"/>
                                          </p:val>
                                        </p:tav>
                                        <p:tav tm="100000">
                                          <p:val>
                                            <p:strVal val="#ppt_x"/>
                                          </p:val>
                                        </p:tav>
                                      </p:tavLst>
                                    </p:anim>
                                    <p:anim calcmode="lin" valueType="num">
                                      <p:cBhvr>
                                        <p:cTn id="12" dur="500" fill="hold"/>
                                        <p:tgtEl>
                                          <p:spTgt spid="135"/>
                                        </p:tgtEl>
                                        <p:attrNameLst>
                                          <p:attrName>ppt_y</p:attrName>
                                        </p:attrNameLst>
                                      </p:cBhvr>
                                      <p:tavLst>
                                        <p:tav tm="0">
                                          <p:val>
                                            <p:strVal val="#ppt_y"/>
                                          </p:val>
                                        </p:tav>
                                        <p:tav tm="100000">
                                          <p:val>
                                            <p:strVal val="#ppt_y"/>
                                          </p:val>
                                        </p:tav>
                                      </p:tavLst>
                                    </p:anim>
                                    <p:anim calcmode="lin" valueType="num">
                                      <p:cBhvr>
                                        <p:cTn id="13" dur="500" fill="hold"/>
                                        <p:tgtEl>
                                          <p:spTgt spid="135"/>
                                        </p:tgtEl>
                                        <p:attrNameLst>
                                          <p:attrName>ppt_w</p:attrName>
                                        </p:attrNameLst>
                                      </p:cBhvr>
                                      <p:tavLst>
                                        <p:tav tm="0">
                                          <p:val>
                                            <p:fltVal val="0"/>
                                          </p:val>
                                        </p:tav>
                                        <p:tav tm="100000">
                                          <p:val>
                                            <p:strVal val="#ppt_w"/>
                                          </p:val>
                                        </p:tav>
                                      </p:tavLst>
                                    </p:anim>
                                    <p:anim calcmode="lin" valueType="num">
                                      <p:cBhvr>
                                        <p:cTn id="14" dur="500" fill="hold"/>
                                        <p:tgtEl>
                                          <p:spTgt spid="135"/>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160"/>
                                        </p:tgtEl>
                                        <p:attrNameLst>
                                          <p:attrName>style.visibility</p:attrName>
                                        </p:attrNameLst>
                                      </p:cBhvr>
                                      <p:to>
                                        <p:strVal val="visible"/>
                                      </p:to>
                                    </p:set>
                                    <p:anim calcmode="lin" valueType="num">
                                      <p:cBhvr>
                                        <p:cTn id="18" dur="500" fill="hold"/>
                                        <p:tgtEl>
                                          <p:spTgt spid="160"/>
                                        </p:tgtEl>
                                        <p:attrNameLst>
                                          <p:attrName>ppt_x</p:attrName>
                                        </p:attrNameLst>
                                      </p:cBhvr>
                                      <p:tavLst>
                                        <p:tav tm="0">
                                          <p:val>
                                            <p:strVal val="#ppt_x"/>
                                          </p:val>
                                        </p:tav>
                                        <p:tav tm="100000">
                                          <p:val>
                                            <p:strVal val="#ppt_x"/>
                                          </p:val>
                                        </p:tav>
                                      </p:tavLst>
                                    </p:anim>
                                    <p:anim calcmode="lin" valueType="num">
                                      <p:cBhvr>
                                        <p:cTn id="19" dur="500" fill="hold"/>
                                        <p:tgtEl>
                                          <p:spTgt spid="160"/>
                                        </p:tgtEl>
                                        <p:attrNameLst>
                                          <p:attrName>ppt_y</p:attrName>
                                        </p:attrNameLst>
                                      </p:cBhvr>
                                      <p:tavLst>
                                        <p:tav tm="0">
                                          <p:val>
                                            <p:strVal val="#ppt_y-#ppt_h/2"/>
                                          </p:val>
                                        </p:tav>
                                        <p:tav tm="100000">
                                          <p:val>
                                            <p:strVal val="#ppt_y"/>
                                          </p:val>
                                        </p:tav>
                                      </p:tavLst>
                                    </p:anim>
                                    <p:anim calcmode="lin" valueType="num">
                                      <p:cBhvr>
                                        <p:cTn id="20" dur="500" fill="hold"/>
                                        <p:tgtEl>
                                          <p:spTgt spid="160"/>
                                        </p:tgtEl>
                                        <p:attrNameLst>
                                          <p:attrName>ppt_w</p:attrName>
                                        </p:attrNameLst>
                                      </p:cBhvr>
                                      <p:tavLst>
                                        <p:tav tm="0">
                                          <p:val>
                                            <p:strVal val="#ppt_w"/>
                                          </p:val>
                                        </p:tav>
                                        <p:tav tm="100000">
                                          <p:val>
                                            <p:strVal val="#ppt_w"/>
                                          </p:val>
                                        </p:tav>
                                      </p:tavLst>
                                    </p:anim>
                                    <p:anim calcmode="lin" valueType="num">
                                      <p:cBhvr>
                                        <p:cTn id="21" dur="500" fill="hold"/>
                                        <p:tgtEl>
                                          <p:spTgt spid="160"/>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9" presetClass="entr" presetSubtype="0" fill="hold" nodeType="afterEffect">
                                  <p:stCondLst>
                                    <p:cond delay="0"/>
                                  </p:stCondLst>
                                  <p:childTnLst>
                                    <p:set>
                                      <p:cBhvr>
                                        <p:cTn id="24" dur="1" fill="hold">
                                          <p:stCondLst>
                                            <p:cond delay="0"/>
                                          </p:stCondLst>
                                        </p:cTn>
                                        <p:tgtEl>
                                          <p:spTgt spid="78"/>
                                        </p:tgtEl>
                                        <p:attrNameLst>
                                          <p:attrName>style.visibility</p:attrName>
                                        </p:attrNameLst>
                                      </p:cBhvr>
                                      <p:to>
                                        <p:strVal val="visible"/>
                                      </p:to>
                                    </p:set>
                                    <p:animEffect transition="in" filter="dissolve">
                                      <p:cBhvr>
                                        <p:cTn id="25" dur="500"/>
                                        <p:tgtEl>
                                          <p:spTgt spid="78"/>
                                        </p:tgtEl>
                                      </p:cBhvr>
                                    </p:animEffect>
                                  </p:childTnLst>
                                </p:cTn>
                              </p:par>
                            </p:childTnLst>
                          </p:cTn>
                        </p:par>
                        <p:par>
                          <p:cTn id="26" fill="hold">
                            <p:stCondLst>
                              <p:cond delay="2000"/>
                            </p:stCondLst>
                            <p:childTnLst>
                              <p:par>
                                <p:cTn id="27" presetID="17" presetClass="entr" presetSubtype="2" fill="hold" nodeType="afterEffect">
                                  <p:stCondLst>
                                    <p:cond delay="0"/>
                                  </p:stCondLst>
                                  <p:childTnLst>
                                    <p:set>
                                      <p:cBhvr>
                                        <p:cTn id="28" dur="1" fill="hold">
                                          <p:stCondLst>
                                            <p:cond delay="0"/>
                                          </p:stCondLst>
                                        </p:cTn>
                                        <p:tgtEl>
                                          <p:spTgt spid="130"/>
                                        </p:tgtEl>
                                        <p:attrNameLst>
                                          <p:attrName>style.visibility</p:attrName>
                                        </p:attrNameLst>
                                      </p:cBhvr>
                                      <p:to>
                                        <p:strVal val="visible"/>
                                      </p:to>
                                    </p:set>
                                    <p:anim calcmode="lin" valueType="num">
                                      <p:cBhvr>
                                        <p:cTn id="29" dur="500" fill="hold"/>
                                        <p:tgtEl>
                                          <p:spTgt spid="130"/>
                                        </p:tgtEl>
                                        <p:attrNameLst>
                                          <p:attrName>ppt_x</p:attrName>
                                        </p:attrNameLst>
                                      </p:cBhvr>
                                      <p:tavLst>
                                        <p:tav tm="0">
                                          <p:val>
                                            <p:strVal val="#ppt_x+#ppt_w/2"/>
                                          </p:val>
                                        </p:tav>
                                        <p:tav tm="100000">
                                          <p:val>
                                            <p:strVal val="#ppt_x"/>
                                          </p:val>
                                        </p:tav>
                                      </p:tavLst>
                                    </p:anim>
                                    <p:anim calcmode="lin" valueType="num">
                                      <p:cBhvr>
                                        <p:cTn id="30" dur="500" fill="hold"/>
                                        <p:tgtEl>
                                          <p:spTgt spid="130"/>
                                        </p:tgtEl>
                                        <p:attrNameLst>
                                          <p:attrName>ppt_y</p:attrName>
                                        </p:attrNameLst>
                                      </p:cBhvr>
                                      <p:tavLst>
                                        <p:tav tm="0">
                                          <p:val>
                                            <p:strVal val="#ppt_y"/>
                                          </p:val>
                                        </p:tav>
                                        <p:tav tm="100000">
                                          <p:val>
                                            <p:strVal val="#ppt_y"/>
                                          </p:val>
                                        </p:tav>
                                      </p:tavLst>
                                    </p:anim>
                                    <p:anim calcmode="lin" valueType="num">
                                      <p:cBhvr>
                                        <p:cTn id="31" dur="500" fill="hold"/>
                                        <p:tgtEl>
                                          <p:spTgt spid="130"/>
                                        </p:tgtEl>
                                        <p:attrNameLst>
                                          <p:attrName>ppt_w</p:attrName>
                                        </p:attrNameLst>
                                      </p:cBhvr>
                                      <p:tavLst>
                                        <p:tav tm="0">
                                          <p:val>
                                            <p:fltVal val="0"/>
                                          </p:val>
                                        </p:tav>
                                        <p:tav tm="100000">
                                          <p:val>
                                            <p:strVal val="#ppt_w"/>
                                          </p:val>
                                        </p:tav>
                                      </p:tavLst>
                                    </p:anim>
                                    <p:anim calcmode="lin" valueType="num">
                                      <p:cBhvr>
                                        <p:cTn id="32" dur="500" fill="hold"/>
                                        <p:tgtEl>
                                          <p:spTgt spid="130"/>
                                        </p:tgtEl>
                                        <p:attrNameLst>
                                          <p:attrName>ppt_h</p:attrName>
                                        </p:attrNameLst>
                                      </p:cBhvr>
                                      <p:tavLst>
                                        <p:tav tm="0">
                                          <p:val>
                                            <p:strVal val="#ppt_h"/>
                                          </p:val>
                                        </p:tav>
                                        <p:tav tm="100000">
                                          <p:val>
                                            <p:strVal val="#ppt_h"/>
                                          </p:val>
                                        </p:tav>
                                      </p:tavLst>
                                    </p:anim>
                                  </p:childTnLst>
                                </p:cTn>
                              </p:par>
                            </p:childTnLst>
                          </p:cTn>
                        </p:par>
                        <p:par>
                          <p:cTn id="33" fill="hold">
                            <p:stCondLst>
                              <p:cond delay="2500"/>
                            </p:stCondLst>
                            <p:childTnLst>
                              <p:par>
                                <p:cTn id="34" presetID="9" presetClass="entr" presetSubtype="0" fill="hold" nodeType="after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dissolve">
                                      <p:cBhvr>
                                        <p:cTn id="36" dur="500"/>
                                        <p:tgtEl>
                                          <p:spTgt spid="45"/>
                                        </p:tgtEl>
                                      </p:cBhvr>
                                    </p:animEffect>
                                  </p:childTnLst>
                                </p:cTn>
                              </p:par>
                            </p:childTnLst>
                          </p:cTn>
                        </p:par>
                        <p:par>
                          <p:cTn id="37" fill="hold">
                            <p:stCondLst>
                              <p:cond delay="3000"/>
                            </p:stCondLst>
                            <p:childTnLst>
                              <p:par>
                                <p:cTn id="38" presetID="17" presetClass="entr" presetSubtype="4" fill="hold" nodeType="afterEffect">
                                  <p:stCondLst>
                                    <p:cond delay="0"/>
                                  </p:stCondLst>
                                  <p:childTnLst>
                                    <p:set>
                                      <p:cBhvr>
                                        <p:cTn id="39" dur="1" fill="hold">
                                          <p:stCondLst>
                                            <p:cond delay="0"/>
                                          </p:stCondLst>
                                        </p:cTn>
                                        <p:tgtEl>
                                          <p:spTgt spid="120"/>
                                        </p:tgtEl>
                                        <p:attrNameLst>
                                          <p:attrName>style.visibility</p:attrName>
                                        </p:attrNameLst>
                                      </p:cBhvr>
                                      <p:to>
                                        <p:strVal val="visible"/>
                                      </p:to>
                                    </p:set>
                                    <p:anim calcmode="lin" valueType="num">
                                      <p:cBhvr>
                                        <p:cTn id="40" dur="500" fill="hold"/>
                                        <p:tgtEl>
                                          <p:spTgt spid="120"/>
                                        </p:tgtEl>
                                        <p:attrNameLst>
                                          <p:attrName>ppt_x</p:attrName>
                                        </p:attrNameLst>
                                      </p:cBhvr>
                                      <p:tavLst>
                                        <p:tav tm="0">
                                          <p:val>
                                            <p:strVal val="#ppt_x"/>
                                          </p:val>
                                        </p:tav>
                                        <p:tav tm="100000">
                                          <p:val>
                                            <p:strVal val="#ppt_x"/>
                                          </p:val>
                                        </p:tav>
                                      </p:tavLst>
                                    </p:anim>
                                    <p:anim calcmode="lin" valueType="num">
                                      <p:cBhvr>
                                        <p:cTn id="41" dur="500" fill="hold"/>
                                        <p:tgtEl>
                                          <p:spTgt spid="120"/>
                                        </p:tgtEl>
                                        <p:attrNameLst>
                                          <p:attrName>ppt_y</p:attrName>
                                        </p:attrNameLst>
                                      </p:cBhvr>
                                      <p:tavLst>
                                        <p:tav tm="0">
                                          <p:val>
                                            <p:strVal val="#ppt_y+#ppt_h/2"/>
                                          </p:val>
                                        </p:tav>
                                        <p:tav tm="100000">
                                          <p:val>
                                            <p:strVal val="#ppt_y"/>
                                          </p:val>
                                        </p:tav>
                                      </p:tavLst>
                                    </p:anim>
                                    <p:anim calcmode="lin" valueType="num">
                                      <p:cBhvr>
                                        <p:cTn id="42" dur="500" fill="hold"/>
                                        <p:tgtEl>
                                          <p:spTgt spid="120"/>
                                        </p:tgtEl>
                                        <p:attrNameLst>
                                          <p:attrName>ppt_w</p:attrName>
                                        </p:attrNameLst>
                                      </p:cBhvr>
                                      <p:tavLst>
                                        <p:tav tm="0">
                                          <p:val>
                                            <p:strVal val="#ppt_w"/>
                                          </p:val>
                                        </p:tav>
                                        <p:tav tm="100000">
                                          <p:val>
                                            <p:strVal val="#ppt_w"/>
                                          </p:val>
                                        </p:tav>
                                      </p:tavLst>
                                    </p:anim>
                                    <p:anim calcmode="lin" valueType="num">
                                      <p:cBhvr>
                                        <p:cTn id="43" dur="500" fill="hold"/>
                                        <p:tgtEl>
                                          <p:spTgt spid="120"/>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17" presetClass="entr" presetSubtype="1"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ppt_x</p:attrName>
                                        </p:attrNameLst>
                                      </p:cBhvr>
                                      <p:tavLst>
                                        <p:tav tm="0">
                                          <p:val>
                                            <p:strVal val="#ppt_x"/>
                                          </p:val>
                                        </p:tav>
                                        <p:tav tm="100000">
                                          <p:val>
                                            <p:strVal val="#ppt_x"/>
                                          </p:val>
                                        </p:tav>
                                      </p:tavLst>
                                    </p:anim>
                                    <p:anim calcmode="lin" valueType="num">
                                      <p:cBhvr>
                                        <p:cTn id="48" dur="500" fill="hold"/>
                                        <p:tgtEl>
                                          <p:spTgt spid="32"/>
                                        </p:tgtEl>
                                        <p:attrNameLst>
                                          <p:attrName>ppt_y</p:attrName>
                                        </p:attrNameLst>
                                      </p:cBhvr>
                                      <p:tavLst>
                                        <p:tav tm="0">
                                          <p:val>
                                            <p:strVal val="#ppt_y-#ppt_h/2"/>
                                          </p:val>
                                        </p:tav>
                                        <p:tav tm="100000">
                                          <p:val>
                                            <p:strVal val="#ppt_y"/>
                                          </p:val>
                                        </p:tav>
                                      </p:tavLst>
                                    </p:anim>
                                    <p:anim calcmode="lin" valueType="num">
                                      <p:cBhvr>
                                        <p:cTn id="49" dur="500" fill="hold"/>
                                        <p:tgtEl>
                                          <p:spTgt spid="32"/>
                                        </p:tgtEl>
                                        <p:attrNameLst>
                                          <p:attrName>ppt_w</p:attrName>
                                        </p:attrNameLst>
                                      </p:cBhvr>
                                      <p:tavLst>
                                        <p:tav tm="0">
                                          <p:val>
                                            <p:strVal val="#ppt_w"/>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childTnLst>
                                </p:cTn>
                              </p:par>
                              <p:par>
                                <p:cTn id="51" presetID="9" presetClass="entr" presetSubtype="0" fill="hold" nodeType="with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dissolve">
                                      <p:cBhvr>
                                        <p:cTn id="53" dur="500"/>
                                        <p:tgtEl>
                                          <p:spTgt spid="57"/>
                                        </p:tgtEl>
                                      </p:cBhvr>
                                    </p:animEffect>
                                  </p:childTnLst>
                                </p:cTn>
                              </p:par>
                            </p:childTnLst>
                          </p:cTn>
                        </p:par>
                        <p:par>
                          <p:cTn id="54" fill="hold">
                            <p:stCondLst>
                              <p:cond delay="4000"/>
                            </p:stCondLst>
                            <p:childTnLst>
                              <p:par>
                                <p:cTn id="55" presetID="17" presetClass="entr" presetSubtype="2" fill="hold" nodeType="afterEffect">
                                  <p:stCondLst>
                                    <p:cond delay="0"/>
                                  </p:stCondLst>
                                  <p:childTnLst>
                                    <p:set>
                                      <p:cBhvr>
                                        <p:cTn id="56" dur="1" fill="hold">
                                          <p:stCondLst>
                                            <p:cond delay="0"/>
                                          </p:stCondLst>
                                        </p:cTn>
                                        <p:tgtEl>
                                          <p:spTgt spid="125"/>
                                        </p:tgtEl>
                                        <p:attrNameLst>
                                          <p:attrName>style.visibility</p:attrName>
                                        </p:attrNameLst>
                                      </p:cBhvr>
                                      <p:to>
                                        <p:strVal val="visible"/>
                                      </p:to>
                                    </p:set>
                                    <p:anim calcmode="lin" valueType="num">
                                      <p:cBhvr>
                                        <p:cTn id="57" dur="500" fill="hold"/>
                                        <p:tgtEl>
                                          <p:spTgt spid="125"/>
                                        </p:tgtEl>
                                        <p:attrNameLst>
                                          <p:attrName>ppt_x</p:attrName>
                                        </p:attrNameLst>
                                      </p:cBhvr>
                                      <p:tavLst>
                                        <p:tav tm="0">
                                          <p:val>
                                            <p:strVal val="#ppt_x+#ppt_w/2"/>
                                          </p:val>
                                        </p:tav>
                                        <p:tav tm="100000">
                                          <p:val>
                                            <p:strVal val="#ppt_x"/>
                                          </p:val>
                                        </p:tav>
                                      </p:tavLst>
                                    </p:anim>
                                    <p:anim calcmode="lin" valueType="num">
                                      <p:cBhvr>
                                        <p:cTn id="58" dur="500" fill="hold"/>
                                        <p:tgtEl>
                                          <p:spTgt spid="125"/>
                                        </p:tgtEl>
                                        <p:attrNameLst>
                                          <p:attrName>ppt_y</p:attrName>
                                        </p:attrNameLst>
                                      </p:cBhvr>
                                      <p:tavLst>
                                        <p:tav tm="0">
                                          <p:val>
                                            <p:strVal val="#ppt_y"/>
                                          </p:val>
                                        </p:tav>
                                        <p:tav tm="100000">
                                          <p:val>
                                            <p:strVal val="#ppt_y"/>
                                          </p:val>
                                        </p:tav>
                                      </p:tavLst>
                                    </p:anim>
                                    <p:anim calcmode="lin" valueType="num">
                                      <p:cBhvr>
                                        <p:cTn id="59" dur="500" fill="hold"/>
                                        <p:tgtEl>
                                          <p:spTgt spid="125"/>
                                        </p:tgtEl>
                                        <p:attrNameLst>
                                          <p:attrName>ppt_w</p:attrName>
                                        </p:attrNameLst>
                                      </p:cBhvr>
                                      <p:tavLst>
                                        <p:tav tm="0">
                                          <p:val>
                                            <p:fltVal val="0"/>
                                          </p:val>
                                        </p:tav>
                                        <p:tav tm="100000">
                                          <p:val>
                                            <p:strVal val="#ppt_w"/>
                                          </p:val>
                                        </p:tav>
                                      </p:tavLst>
                                    </p:anim>
                                    <p:anim calcmode="lin" valueType="num">
                                      <p:cBhvr>
                                        <p:cTn id="60" dur="500" fill="hold"/>
                                        <p:tgtEl>
                                          <p:spTgt spid="125"/>
                                        </p:tgtEl>
                                        <p:attrNameLst>
                                          <p:attrName>ppt_h</p:attrName>
                                        </p:attrNameLst>
                                      </p:cBhvr>
                                      <p:tavLst>
                                        <p:tav tm="0">
                                          <p:val>
                                            <p:strVal val="#ppt_h"/>
                                          </p:val>
                                        </p:tav>
                                        <p:tav tm="100000">
                                          <p:val>
                                            <p:strVal val="#ppt_h"/>
                                          </p:val>
                                        </p:tav>
                                      </p:tavLst>
                                    </p:anim>
                                  </p:childTnLst>
                                </p:cTn>
                              </p:par>
                            </p:childTnLst>
                          </p:cTn>
                        </p:par>
                        <p:par>
                          <p:cTn id="61" fill="hold">
                            <p:stCondLst>
                              <p:cond delay="4500"/>
                            </p:stCondLst>
                            <p:childTnLst>
                              <p:par>
                                <p:cTn id="62" presetID="9" presetClass="entr" presetSubtype="0"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dissolve">
                                      <p:cBhvr>
                                        <p:cTn id="64" dur="500"/>
                                        <p:tgtEl>
                                          <p:spTgt spid="9"/>
                                        </p:tgtEl>
                                      </p:cBhvr>
                                    </p:animEffect>
                                  </p:childTnLst>
                                </p:cTn>
                              </p:par>
                            </p:childTnLst>
                          </p:cTn>
                        </p:par>
                        <p:par>
                          <p:cTn id="65" fill="hold">
                            <p:stCondLst>
                              <p:cond delay="5000"/>
                            </p:stCondLst>
                            <p:childTnLst>
                              <p:par>
                                <p:cTn id="66" presetID="17" presetClass="entr" presetSubtype="8" fill="hold" nodeType="afterEffect">
                                  <p:stCondLst>
                                    <p:cond delay="0"/>
                                  </p:stCondLst>
                                  <p:childTnLst>
                                    <p:set>
                                      <p:cBhvr>
                                        <p:cTn id="67" dur="1" fill="hold">
                                          <p:stCondLst>
                                            <p:cond delay="0"/>
                                          </p:stCondLst>
                                        </p:cTn>
                                        <p:tgtEl>
                                          <p:spTgt spid="140"/>
                                        </p:tgtEl>
                                        <p:attrNameLst>
                                          <p:attrName>style.visibility</p:attrName>
                                        </p:attrNameLst>
                                      </p:cBhvr>
                                      <p:to>
                                        <p:strVal val="visible"/>
                                      </p:to>
                                    </p:set>
                                    <p:anim calcmode="lin" valueType="num">
                                      <p:cBhvr>
                                        <p:cTn id="68" dur="500" fill="hold"/>
                                        <p:tgtEl>
                                          <p:spTgt spid="140"/>
                                        </p:tgtEl>
                                        <p:attrNameLst>
                                          <p:attrName>ppt_x</p:attrName>
                                        </p:attrNameLst>
                                      </p:cBhvr>
                                      <p:tavLst>
                                        <p:tav tm="0">
                                          <p:val>
                                            <p:strVal val="#ppt_x-#ppt_w/2"/>
                                          </p:val>
                                        </p:tav>
                                        <p:tav tm="100000">
                                          <p:val>
                                            <p:strVal val="#ppt_x"/>
                                          </p:val>
                                        </p:tav>
                                      </p:tavLst>
                                    </p:anim>
                                    <p:anim calcmode="lin" valueType="num">
                                      <p:cBhvr>
                                        <p:cTn id="69" dur="500" fill="hold"/>
                                        <p:tgtEl>
                                          <p:spTgt spid="140"/>
                                        </p:tgtEl>
                                        <p:attrNameLst>
                                          <p:attrName>ppt_y</p:attrName>
                                        </p:attrNameLst>
                                      </p:cBhvr>
                                      <p:tavLst>
                                        <p:tav tm="0">
                                          <p:val>
                                            <p:strVal val="#ppt_y"/>
                                          </p:val>
                                        </p:tav>
                                        <p:tav tm="100000">
                                          <p:val>
                                            <p:strVal val="#ppt_y"/>
                                          </p:val>
                                        </p:tav>
                                      </p:tavLst>
                                    </p:anim>
                                    <p:anim calcmode="lin" valueType="num">
                                      <p:cBhvr>
                                        <p:cTn id="70" dur="500" fill="hold"/>
                                        <p:tgtEl>
                                          <p:spTgt spid="140"/>
                                        </p:tgtEl>
                                        <p:attrNameLst>
                                          <p:attrName>ppt_w</p:attrName>
                                        </p:attrNameLst>
                                      </p:cBhvr>
                                      <p:tavLst>
                                        <p:tav tm="0">
                                          <p:val>
                                            <p:fltVal val="0"/>
                                          </p:val>
                                        </p:tav>
                                        <p:tav tm="100000">
                                          <p:val>
                                            <p:strVal val="#ppt_w"/>
                                          </p:val>
                                        </p:tav>
                                      </p:tavLst>
                                    </p:anim>
                                    <p:anim calcmode="lin" valueType="num">
                                      <p:cBhvr>
                                        <p:cTn id="71" dur="500" fill="hold"/>
                                        <p:tgtEl>
                                          <p:spTgt spid="140"/>
                                        </p:tgtEl>
                                        <p:attrNameLst>
                                          <p:attrName>ppt_h</p:attrName>
                                        </p:attrNameLst>
                                      </p:cBhvr>
                                      <p:tavLst>
                                        <p:tav tm="0">
                                          <p:val>
                                            <p:strVal val="#ppt_h"/>
                                          </p:val>
                                        </p:tav>
                                        <p:tav tm="100000">
                                          <p:val>
                                            <p:strVal val="#ppt_h"/>
                                          </p:val>
                                        </p:tav>
                                      </p:tavLst>
                                    </p:anim>
                                  </p:childTnLst>
                                </p:cTn>
                              </p:par>
                            </p:childTnLst>
                          </p:cTn>
                        </p:par>
                        <p:par>
                          <p:cTn id="72" fill="hold">
                            <p:stCondLst>
                              <p:cond delay="5500"/>
                            </p:stCondLst>
                            <p:childTnLst>
                              <p:par>
                                <p:cTn id="73" presetID="9"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dissolve">
                                      <p:cBhvr>
                                        <p:cTn id="75" dur="500"/>
                                        <p:tgtEl>
                                          <p:spTgt spid="33"/>
                                        </p:tgtEl>
                                      </p:cBhvr>
                                    </p:animEffect>
                                  </p:childTnLst>
                                </p:cTn>
                              </p:par>
                            </p:childTnLst>
                          </p:cTn>
                        </p:par>
                        <p:par>
                          <p:cTn id="76" fill="hold">
                            <p:stCondLst>
                              <p:cond delay="6000"/>
                            </p:stCondLst>
                            <p:childTnLst>
                              <p:par>
                                <p:cTn id="77" presetID="23" presetClass="entr" presetSubtype="272" fill="hold" nodeType="afterEffect">
                                  <p:stCondLst>
                                    <p:cond delay="0"/>
                                  </p:stCondLst>
                                  <p:childTnLst>
                                    <p:set>
                                      <p:cBhvr>
                                        <p:cTn id="78" dur="1" fill="hold">
                                          <p:stCondLst>
                                            <p:cond delay="0"/>
                                          </p:stCondLst>
                                        </p:cTn>
                                        <p:tgtEl>
                                          <p:spTgt spid="90"/>
                                        </p:tgtEl>
                                        <p:attrNameLst>
                                          <p:attrName>style.visibility</p:attrName>
                                        </p:attrNameLst>
                                      </p:cBhvr>
                                      <p:to>
                                        <p:strVal val="visible"/>
                                      </p:to>
                                    </p:set>
                                    <p:anim calcmode="lin" valueType="num">
                                      <p:cBhvr>
                                        <p:cTn id="79" dur="500" fill="hold"/>
                                        <p:tgtEl>
                                          <p:spTgt spid="90"/>
                                        </p:tgtEl>
                                        <p:attrNameLst>
                                          <p:attrName>ppt_w</p:attrName>
                                        </p:attrNameLst>
                                      </p:cBhvr>
                                      <p:tavLst>
                                        <p:tav tm="0">
                                          <p:val>
                                            <p:strVal val="2/3*#ppt_w"/>
                                          </p:val>
                                        </p:tav>
                                        <p:tav tm="100000">
                                          <p:val>
                                            <p:strVal val="#ppt_w"/>
                                          </p:val>
                                        </p:tav>
                                      </p:tavLst>
                                    </p:anim>
                                    <p:anim calcmode="lin" valueType="num">
                                      <p:cBhvr>
                                        <p:cTn id="80" dur="500" fill="hold"/>
                                        <p:tgtEl>
                                          <p:spTgt spid="90"/>
                                        </p:tgtEl>
                                        <p:attrNameLst>
                                          <p:attrName>ppt_h</p:attrName>
                                        </p:attrNameLst>
                                      </p:cBhvr>
                                      <p:tavLst>
                                        <p:tav tm="0">
                                          <p:val>
                                            <p:strVal val="2/3*#ppt_h"/>
                                          </p:val>
                                        </p:tav>
                                        <p:tav tm="100000">
                                          <p:val>
                                            <p:strVal val="#ppt_h"/>
                                          </p:val>
                                        </p:tav>
                                      </p:tavLst>
                                    </p:anim>
                                  </p:childTnLst>
                                </p:cTn>
                              </p:par>
                            </p:childTnLst>
                          </p:cTn>
                        </p:par>
                        <p:par>
                          <p:cTn id="81" fill="hold">
                            <p:stCondLst>
                              <p:cond delay="6500"/>
                            </p:stCondLst>
                            <p:childTnLst>
                              <p:par>
                                <p:cTn id="82" presetID="17" presetClass="entr" presetSubtype="8" fill="hold" nodeType="afterEffect">
                                  <p:stCondLst>
                                    <p:cond delay="0"/>
                                  </p:stCondLst>
                                  <p:childTnLst>
                                    <p:set>
                                      <p:cBhvr>
                                        <p:cTn id="83" dur="1" fill="hold">
                                          <p:stCondLst>
                                            <p:cond delay="0"/>
                                          </p:stCondLst>
                                        </p:cTn>
                                        <p:tgtEl>
                                          <p:spTgt spid="93"/>
                                        </p:tgtEl>
                                        <p:attrNameLst>
                                          <p:attrName>style.visibility</p:attrName>
                                        </p:attrNameLst>
                                      </p:cBhvr>
                                      <p:to>
                                        <p:strVal val="visible"/>
                                      </p:to>
                                    </p:set>
                                    <p:anim calcmode="lin" valueType="num">
                                      <p:cBhvr>
                                        <p:cTn id="84" dur="500" fill="hold"/>
                                        <p:tgtEl>
                                          <p:spTgt spid="93"/>
                                        </p:tgtEl>
                                        <p:attrNameLst>
                                          <p:attrName>ppt_x</p:attrName>
                                        </p:attrNameLst>
                                      </p:cBhvr>
                                      <p:tavLst>
                                        <p:tav tm="0">
                                          <p:val>
                                            <p:strVal val="#ppt_x-#ppt_w/2"/>
                                          </p:val>
                                        </p:tav>
                                        <p:tav tm="100000">
                                          <p:val>
                                            <p:strVal val="#ppt_x"/>
                                          </p:val>
                                        </p:tav>
                                      </p:tavLst>
                                    </p:anim>
                                    <p:anim calcmode="lin" valueType="num">
                                      <p:cBhvr>
                                        <p:cTn id="85" dur="500" fill="hold"/>
                                        <p:tgtEl>
                                          <p:spTgt spid="93"/>
                                        </p:tgtEl>
                                        <p:attrNameLst>
                                          <p:attrName>ppt_y</p:attrName>
                                        </p:attrNameLst>
                                      </p:cBhvr>
                                      <p:tavLst>
                                        <p:tav tm="0">
                                          <p:val>
                                            <p:strVal val="#ppt_y"/>
                                          </p:val>
                                        </p:tav>
                                        <p:tav tm="100000">
                                          <p:val>
                                            <p:strVal val="#ppt_y"/>
                                          </p:val>
                                        </p:tav>
                                      </p:tavLst>
                                    </p:anim>
                                    <p:anim calcmode="lin" valueType="num">
                                      <p:cBhvr>
                                        <p:cTn id="86" dur="500" fill="hold"/>
                                        <p:tgtEl>
                                          <p:spTgt spid="93"/>
                                        </p:tgtEl>
                                        <p:attrNameLst>
                                          <p:attrName>ppt_w</p:attrName>
                                        </p:attrNameLst>
                                      </p:cBhvr>
                                      <p:tavLst>
                                        <p:tav tm="0">
                                          <p:val>
                                            <p:fltVal val="0"/>
                                          </p:val>
                                        </p:tav>
                                        <p:tav tm="100000">
                                          <p:val>
                                            <p:strVal val="#ppt_w"/>
                                          </p:val>
                                        </p:tav>
                                      </p:tavLst>
                                    </p:anim>
                                    <p:anim calcmode="lin" valueType="num">
                                      <p:cBhvr>
                                        <p:cTn id="87" dur="500" fill="hold"/>
                                        <p:tgtEl>
                                          <p:spTgt spid="93"/>
                                        </p:tgtEl>
                                        <p:attrNameLst>
                                          <p:attrName>ppt_h</p:attrName>
                                        </p:attrNameLst>
                                      </p:cBhvr>
                                      <p:tavLst>
                                        <p:tav tm="0">
                                          <p:val>
                                            <p:strVal val="#ppt_h"/>
                                          </p:val>
                                        </p:tav>
                                        <p:tav tm="100000">
                                          <p:val>
                                            <p:strVal val="#ppt_h"/>
                                          </p:val>
                                        </p:tav>
                                      </p:tavLst>
                                    </p:anim>
                                  </p:childTnLst>
                                </p:cTn>
                              </p:par>
                            </p:childTnLst>
                          </p:cTn>
                        </p:par>
                        <p:par>
                          <p:cTn id="88" fill="hold">
                            <p:stCondLst>
                              <p:cond delay="7000"/>
                            </p:stCondLst>
                            <p:childTnLst>
                              <p:par>
                                <p:cTn id="89" presetID="17" presetClass="entr" presetSubtype="8" fill="hold" nodeType="afterEffect">
                                  <p:stCondLst>
                                    <p:cond delay="0"/>
                                  </p:stCondLst>
                                  <p:childTnLst>
                                    <p:set>
                                      <p:cBhvr>
                                        <p:cTn id="90" dur="1" fill="hold">
                                          <p:stCondLst>
                                            <p:cond delay="0"/>
                                          </p:stCondLst>
                                        </p:cTn>
                                        <p:tgtEl>
                                          <p:spTgt spid="145"/>
                                        </p:tgtEl>
                                        <p:attrNameLst>
                                          <p:attrName>style.visibility</p:attrName>
                                        </p:attrNameLst>
                                      </p:cBhvr>
                                      <p:to>
                                        <p:strVal val="visible"/>
                                      </p:to>
                                    </p:set>
                                    <p:anim calcmode="lin" valueType="num">
                                      <p:cBhvr>
                                        <p:cTn id="91" dur="500" fill="hold"/>
                                        <p:tgtEl>
                                          <p:spTgt spid="145"/>
                                        </p:tgtEl>
                                        <p:attrNameLst>
                                          <p:attrName>ppt_x</p:attrName>
                                        </p:attrNameLst>
                                      </p:cBhvr>
                                      <p:tavLst>
                                        <p:tav tm="0">
                                          <p:val>
                                            <p:strVal val="#ppt_x-#ppt_w/2"/>
                                          </p:val>
                                        </p:tav>
                                        <p:tav tm="100000">
                                          <p:val>
                                            <p:strVal val="#ppt_x"/>
                                          </p:val>
                                        </p:tav>
                                      </p:tavLst>
                                    </p:anim>
                                    <p:anim calcmode="lin" valueType="num">
                                      <p:cBhvr>
                                        <p:cTn id="92" dur="500" fill="hold"/>
                                        <p:tgtEl>
                                          <p:spTgt spid="145"/>
                                        </p:tgtEl>
                                        <p:attrNameLst>
                                          <p:attrName>ppt_y</p:attrName>
                                        </p:attrNameLst>
                                      </p:cBhvr>
                                      <p:tavLst>
                                        <p:tav tm="0">
                                          <p:val>
                                            <p:strVal val="#ppt_y"/>
                                          </p:val>
                                        </p:tav>
                                        <p:tav tm="100000">
                                          <p:val>
                                            <p:strVal val="#ppt_y"/>
                                          </p:val>
                                        </p:tav>
                                      </p:tavLst>
                                    </p:anim>
                                    <p:anim calcmode="lin" valueType="num">
                                      <p:cBhvr>
                                        <p:cTn id="93" dur="500" fill="hold"/>
                                        <p:tgtEl>
                                          <p:spTgt spid="145"/>
                                        </p:tgtEl>
                                        <p:attrNameLst>
                                          <p:attrName>ppt_w</p:attrName>
                                        </p:attrNameLst>
                                      </p:cBhvr>
                                      <p:tavLst>
                                        <p:tav tm="0">
                                          <p:val>
                                            <p:fltVal val="0"/>
                                          </p:val>
                                        </p:tav>
                                        <p:tav tm="100000">
                                          <p:val>
                                            <p:strVal val="#ppt_w"/>
                                          </p:val>
                                        </p:tav>
                                      </p:tavLst>
                                    </p:anim>
                                    <p:anim calcmode="lin" valueType="num">
                                      <p:cBhvr>
                                        <p:cTn id="94" dur="500" fill="hold"/>
                                        <p:tgtEl>
                                          <p:spTgt spid="145"/>
                                        </p:tgtEl>
                                        <p:attrNameLst>
                                          <p:attrName>ppt_h</p:attrName>
                                        </p:attrNameLst>
                                      </p:cBhvr>
                                      <p:tavLst>
                                        <p:tav tm="0">
                                          <p:val>
                                            <p:strVal val="#ppt_h"/>
                                          </p:val>
                                        </p:tav>
                                        <p:tav tm="100000">
                                          <p:val>
                                            <p:strVal val="#ppt_h"/>
                                          </p:val>
                                        </p:tav>
                                      </p:tavLst>
                                    </p:anim>
                                  </p:childTnLst>
                                </p:cTn>
                              </p:par>
                            </p:childTnLst>
                          </p:cTn>
                        </p:par>
                        <p:par>
                          <p:cTn id="95" fill="hold">
                            <p:stCondLst>
                              <p:cond delay="7500"/>
                            </p:stCondLst>
                            <p:childTnLst>
                              <p:par>
                                <p:cTn id="96" presetID="23" presetClass="entr" presetSubtype="288"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 calcmode="lin" valueType="num">
                                      <p:cBhvr>
                                        <p:cTn id="98" dur="500" fill="hold"/>
                                        <p:tgtEl>
                                          <p:spTgt spid="99"/>
                                        </p:tgtEl>
                                        <p:attrNameLst>
                                          <p:attrName>ppt_w</p:attrName>
                                        </p:attrNameLst>
                                      </p:cBhvr>
                                      <p:tavLst>
                                        <p:tav tm="0">
                                          <p:val>
                                            <p:strVal val="4/3*#ppt_w"/>
                                          </p:val>
                                        </p:tav>
                                        <p:tav tm="100000">
                                          <p:val>
                                            <p:strVal val="#ppt_w"/>
                                          </p:val>
                                        </p:tav>
                                      </p:tavLst>
                                    </p:anim>
                                    <p:anim calcmode="lin" valueType="num">
                                      <p:cBhvr>
                                        <p:cTn id="99" dur="500" fill="hold"/>
                                        <p:tgtEl>
                                          <p:spTgt spid="99"/>
                                        </p:tgtEl>
                                        <p:attrNameLst>
                                          <p:attrName>ppt_h</p:attrName>
                                        </p:attrNameLst>
                                      </p:cBhvr>
                                      <p:tavLst>
                                        <p:tav tm="0">
                                          <p:val>
                                            <p:strVal val="4/3*#ppt_h"/>
                                          </p:val>
                                        </p:tav>
                                        <p:tav tm="100000">
                                          <p:val>
                                            <p:strVal val="#ppt_h"/>
                                          </p:val>
                                        </p:tav>
                                      </p:tavLst>
                                    </p:anim>
                                  </p:childTnLst>
                                </p:cTn>
                              </p:par>
                            </p:childTnLst>
                          </p:cTn>
                        </p:par>
                        <p:par>
                          <p:cTn id="100" fill="hold">
                            <p:stCondLst>
                              <p:cond delay="8000"/>
                            </p:stCondLst>
                            <p:childTnLst>
                              <p:par>
                                <p:cTn id="101" presetID="23" presetClass="entr" presetSubtype="272" fill="hold" nodeType="after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p:cTn id="103" dur="500" fill="hold"/>
                                        <p:tgtEl>
                                          <p:spTgt spid="100"/>
                                        </p:tgtEl>
                                        <p:attrNameLst>
                                          <p:attrName>ppt_w</p:attrName>
                                        </p:attrNameLst>
                                      </p:cBhvr>
                                      <p:tavLst>
                                        <p:tav tm="0">
                                          <p:val>
                                            <p:strVal val="2/3*#ppt_w"/>
                                          </p:val>
                                        </p:tav>
                                        <p:tav tm="100000">
                                          <p:val>
                                            <p:strVal val="#ppt_w"/>
                                          </p:val>
                                        </p:tav>
                                      </p:tavLst>
                                    </p:anim>
                                    <p:anim calcmode="lin" valueType="num">
                                      <p:cBhvr>
                                        <p:cTn id="104" dur="500" fill="hold"/>
                                        <p:tgtEl>
                                          <p:spTgt spid="100"/>
                                        </p:tgtEl>
                                        <p:attrNameLst>
                                          <p:attrName>ppt_h</p:attrName>
                                        </p:attrNameLst>
                                      </p:cBhvr>
                                      <p:tavLst>
                                        <p:tav tm="0">
                                          <p:val>
                                            <p:strVal val="2/3*#ppt_h"/>
                                          </p:val>
                                        </p:tav>
                                        <p:tav tm="100000">
                                          <p:val>
                                            <p:strVal val="#ppt_h"/>
                                          </p:val>
                                        </p:tav>
                                      </p:tavLst>
                                    </p:anim>
                                  </p:childTnLst>
                                </p:cTn>
                              </p:par>
                            </p:childTnLst>
                          </p:cTn>
                        </p:par>
                        <p:par>
                          <p:cTn id="105" fill="hold">
                            <p:stCondLst>
                              <p:cond delay="8500"/>
                            </p:stCondLst>
                            <p:childTnLst>
                              <p:par>
                                <p:cTn id="106" presetID="17"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 calcmode="lin" valueType="num">
                                      <p:cBhvr>
                                        <p:cTn id="108" dur="500" fill="hold"/>
                                        <p:tgtEl>
                                          <p:spTgt spid="103"/>
                                        </p:tgtEl>
                                        <p:attrNameLst>
                                          <p:attrName>ppt_x</p:attrName>
                                        </p:attrNameLst>
                                      </p:cBhvr>
                                      <p:tavLst>
                                        <p:tav tm="0">
                                          <p:val>
                                            <p:strVal val="#ppt_x-#ppt_w/2"/>
                                          </p:val>
                                        </p:tav>
                                        <p:tav tm="100000">
                                          <p:val>
                                            <p:strVal val="#ppt_x"/>
                                          </p:val>
                                        </p:tav>
                                      </p:tavLst>
                                    </p:anim>
                                    <p:anim calcmode="lin" valueType="num">
                                      <p:cBhvr>
                                        <p:cTn id="109" dur="500" fill="hold"/>
                                        <p:tgtEl>
                                          <p:spTgt spid="103"/>
                                        </p:tgtEl>
                                        <p:attrNameLst>
                                          <p:attrName>ppt_y</p:attrName>
                                        </p:attrNameLst>
                                      </p:cBhvr>
                                      <p:tavLst>
                                        <p:tav tm="0">
                                          <p:val>
                                            <p:strVal val="#ppt_y"/>
                                          </p:val>
                                        </p:tav>
                                        <p:tav tm="100000">
                                          <p:val>
                                            <p:strVal val="#ppt_y"/>
                                          </p:val>
                                        </p:tav>
                                      </p:tavLst>
                                    </p:anim>
                                    <p:anim calcmode="lin" valueType="num">
                                      <p:cBhvr>
                                        <p:cTn id="110" dur="500" fill="hold"/>
                                        <p:tgtEl>
                                          <p:spTgt spid="103"/>
                                        </p:tgtEl>
                                        <p:attrNameLst>
                                          <p:attrName>ppt_w</p:attrName>
                                        </p:attrNameLst>
                                      </p:cBhvr>
                                      <p:tavLst>
                                        <p:tav tm="0">
                                          <p:val>
                                            <p:fltVal val="0"/>
                                          </p:val>
                                        </p:tav>
                                        <p:tav tm="100000">
                                          <p:val>
                                            <p:strVal val="#ppt_w"/>
                                          </p:val>
                                        </p:tav>
                                      </p:tavLst>
                                    </p:anim>
                                    <p:anim calcmode="lin" valueType="num">
                                      <p:cBhvr>
                                        <p:cTn id="111" dur="500" fill="hold"/>
                                        <p:tgtEl>
                                          <p:spTgt spid="103"/>
                                        </p:tgtEl>
                                        <p:attrNameLst>
                                          <p:attrName>ppt_h</p:attrName>
                                        </p:attrNameLst>
                                      </p:cBhvr>
                                      <p:tavLst>
                                        <p:tav tm="0">
                                          <p:val>
                                            <p:strVal val="#ppt_h"/>
                                          </p:val>
                                        </p:tav>
                                        <p:tav tm="100000">
                                          <p:val>
                                            <p:strVal val="#ppt_h"/>
                                          </p:val>
                                        </p:tav>
                                      </p:tavLst>
                                    </p:anim>
                                  </p:childTnLst>
                                </p:cTn>
                              </p:par>
                            </p:childTnLst>
                          </p:cTn>
                        </p:par>
                        <p:par>
                          <p:cTn id="112" fill="hold">
                            <p:stCondLst>
                              <p:cond delay="9000"/>
                            </p:stCondLst>
                            <p:childTnLst>
                              <p:par>
                                <p:cTn id="113" presetID="17" presetClass="entr" presetSubtype="8" fill="hold" nodeType="afterEffect">
                                  <p:stCondLst>
                                    <p:cond delay="0"/>
                                  </p:stCondLst>
                                  <p:childTnLst>
                                    <p:set>
                                      <p:cBhvr>
                                        <p:cTn id="114" dur="1" fill="hold">
                                          <p:stCondLst>
                                            <p:cond delay="0"/>
                                          </p:stCondLst>
                                        </p:cTn>
                                        <p:tgtEl>
                                          <p:spTgt spid="150"/>
                                        </p:tgtEl>
                                        <p:attrNameLst>
                                          <p:attrName>style.visibility</p:attrName>
                                        </p:attrNameLst>
                                      </p:cBhvr>
                                      <p:to>
                                        <p:strVal val="visible"/>
                                      </p:to>
                                    </p:set>
                                    <p:anim calcmode="lin" valueType="num">
                                      <p:cBhvr>
                                        <p:cTn id="115" dur="500" fill="hold"/>
                                        <p:tgtEl>
                                          <p:spTgt spid="150"/>
                                        </p:tgtEl>
                                        <p:attrNameLst>
                                          <p:attrName>ppt_x</p:attrName>
                                        </p:attrNameLst>
                                      </p:cBhvr>
                                      <p:tavLst>
                                        <p:tav tm="0">
                                          <p:val>
                                            <p:strVal val="#ppt_x-#ppt_w/2"/>
                                          </p:val>
                                        </p:tav>
                                        <p:tav tm="100000">
                                          <p:val>
                                            <p:strVal val="#ppt_x"/>
                                          </p:val>
                                        </p:tav>
                                      </p:tavLst>
                                    </p:anim>
                                    <p:anim calcmode="lin" valueType="num">
                                      <p:cBhvr>
                                        <p:cTn id="116" dur="500" fill="hold"/>
                                        <p:tgtEl>
                                          <p:spTgt spid="150"/>
                                        </p:tgtEl>
                                        <p:attrNameLst>
                                          <p:attrName>ppt_y</p:attrName>
                                        </p:attrNameLst>
                                      </p:cBhvr>
                                      <p:tavLst>
                                        <p:tav tm="0">
                                          <p:val>
                                            <p:strVal val="#ppt_y"/>
                                          </p:val>
                                        </p:tav>
                                        <p:tav tm="100000">
                                          <p:val>
                                            <p:strVal val="#ppt_y"/>
                                          </p:val>
                                        </p:tav>
                                      </p:tavLst>
                                    </p:anim>
                                    <p:anim calcmode="lin" valueType="num">
                                      <p:cBhvr>
                                        <p:cTn id="117" dur="500" fill="hold"/>
                                        <p:tgtEl>
                                          <p:spTgt spid="150"/>
                                        </p:tgtEl>
                                        <p:attrNameLst>
                                          <p:attrName>ppt_w</p:attrName>
                                        </p:attrNameLst>
                                      </p:cBhvr>
                                      <p:tavLst>
                                        <p:tav tm="0">
                                          <p:val>
                                            <p:fltVal val="0"/>
                                          </p:val>
                                        </p:tav>
                                        <p:tav tm="100000">
                                          <p:val>
                                            <p:strVal val="#ppt_w"/>
                                          </p:val>
                                        </p:tav>
                                      </p:tavLst>
                                    </p:anim>
                                    <p:anim calcmode="lin" valueType="num">
                                      <p:cBhvr>
                                        <p:cTn id="118" dur="500" fill="hold"/>
                                        <p:tgtEl>
                                          <p:spTgt spid="150"/>
                                        </p:tgtEl>
                                        <p:attrNameLst>
                                          <p:attrName>ppt_h</p:attrName>
                                        </p:attrNameLst>
                                      </p:cBhvr>
                                      <p:tavLst>
                                        <p:tav tm="0">
                                          <p:val>
                                            <p:strVal val="#ppt_h"/>
                                          </p:val>
                                        </p:tav>
                                        <p:tav tm="100000">
                                          <p:val>
                                            <p:strVal val="#ppt_h"/>
                                          </p:val>
                                        </p:tav>
                                      </p:tavLst>
                                    </p:anim>
                                  </p:childTnLst>
                                </p:cTn>
                              </p:par>
                            </p:childTnLst>
                          </p:cTn>
                        </p:par>
                        <p:par>
                          <p:cTn id="119" fill="hold">
                            <p:stCondLst>
                              <p:cond delay="9500"/>
                            </p:stCondLst>
                            <p:childTnLst>
                              <p:par>
                                <p:cTn id="120" presetID="23" presetClass="entr" presetSubtype="288" fill="hold" grpId="0" nodeType="afterEffect">
                                  <p:stCondLst>
                                    <p:cond delay="0"/>
                                  </p:stCondLst>
                                  <p:childTnLst>
                                    <p:set>
                                      <p:cBhvr>
                                        <p:cTn id="121" dur="1" fill="hold">
                                          <p:stCondLst>
                                            <p:cond delay="0"/>
                                          </p:stCondLst>
                                        </p:cTn>
                                        <p:tgtEl>
                                          <p:spTgt spid="109"/>
                                        </p:tgtEl>
                                        <p:attrNameLst>
                                          <p:attrName>style.visibility</p:attrName>
                                        </p:attrNameLst>
                                      </p:cBhvr>
                                      <p:to>
                                        <p:strVal val="visible"/>
                                      </p:to>
                                    </p:set>
                                    <p:anim calcmode="lin" valueType="num">
                                      <p:cBhvr>
                                        <p:cTn id="122" dur="500" fill="hold"/>
                                        <p:tgtEl>
                                          <p:spTgt spid="109"/>
                                        </p:tgtEl>
                                        <p:attrNameLst>
                                          <p:attrName>ppt_w</p:attrName>
                                        </p:attrNameLst>
                                      </p:cBhvr>
                                      <p:tavLst>
                                        <p:tav tm="0">
                                          <p:val>
                                            <p:strVal val="4/3*#ppt_w"/>
                                          </p:val>
                                        </p:tav>
                                        <p:tav tm="100000">
                                          <p:val>
                                            <p:strVal val="#ppt_w"/>
                                          </p:val>
                                        </p:tav>
                                      </p:tavLst>
                                    </p:anim>
                                    <p:anim calcmode="lin" valueType="num">
                                      <p:cBhvr>
                                        <p:cTn id="123" dur="500" fill="hold"/>
                                        <p:tgtEl>
                                          <p:spTgt spid="109"/>
                                        </p:tgtEl>
                                        <p:attrNameLst>
                                          <p:attrName>ppt_h</p:attrName>
                                        </p:attrNameLst>
                                      </p:cBhvr>
                                      <p:tavLst>
                                        <p:tav tm="0">
                                          <p:val>
                                            <p:strVal val="4/3*#ppt_h"/>
                                          </p:val>
                                        </p:tav>
                                        <p:tav tm="100000">
                                          <p:val>
                                            <p:strVal val="#ppt_h"/>
                                          </p:val>
                                        </p:tav>
                                      </p:tavLst>
                                    </p:anim>
                                  </p:childTnLst>
                                </p:cTn>
                              </p:par>
                            </p:childTnLst>
                          </p:cTn>
                        </p:par>
                        <p:par>
                          <p:cTn id="124" fill="hold">
                            <p:stCondLst>
                              <p:cond delay="10000"/>
                            </p:stCondLst>
                            <p:childTnLst>
                              <p:par>
                                <p:cTn id="125" presetID="23" presetClass="entr" presetSubtype="272" fill="hold" nodeType="afterEffect">
                                  <p:stCondLst>
                                    <p:cond delay="0"/>
                                  </p:stCondLst>
                                  <p:childTnLst>
                                    <p:set>
                                      <p:cBhvr>
                                        <p:cTn id="126" dur="1" fill="hold">
                                          <p:stCondLst>
                                            <p:cond delay="0"/>
                                          </p:stCondLst>
                                        </p:cTn>
                                        <p:tgtEl>
                                          <p:spTgt spid="110"/>
                                        </p:tgtEl>
                                        <p:attrNameLst>
                                          <p:attrName>style.visibility</p:attrName>
                                        </p:attrNameLst>
                                      </p:cBhvr>
                                      <p:to>
                                        <p:strVal val="visible"/>
                                      </p:to>
                                    </p:set>
                                    <p:anim calcmode="lin" valueType="num">
                                      <p:cBhvr>
                                        <p:cTn id="127" dur="500" fill="hold"/>
                                        <p:tgtEl>
                                          <p:spTgt spid="110"/>
                                        </p:tgtEl>
                                        <p:attrNameLst>
                                          <p:attrName>ppt_w</p:attrName>
                                        </p:attrNameLst>
                                      </p:cBhvr>
                                      <p:tavLst>
                                        <p:tav tm="0">
                                          <p:val>
                                            <p:strVal val="2/3*#ppt_w"/>
                                          </p:val>
                                        </p:tav>
                                        <p:tav tm="100000">
                                          <p:val>
                                            <p:strVal val="#ppt_w"/>
                                          </p:val>
                                        </p:tav>
                                      </p:tavLst>
                                    </p:anim>
                                    <p:anim calcmode="lin" valueType="num">
                                      <p:cBhvr>
                                        <p:cTn id="128" dur="500" fill="hold"/>
                                        <p:tgtEl>
                                          <p:spTgt spid="110"/>
                                        </p:tgtEl>
                                        <p:attrNameLst>
                                          <p:attrName>ppt_h</p:attrName>
                                        </p:attrNameLst>
                                      </p:cBhvr>
                                      <p:tavLst>
                                        <p:tav tm="0">
                                          <p:val>
                                            <p:strVal val="2/3*#ppt_h"/>
                                          </p:val>
                                        </p:tav>
                                        <p:tav tm="100000">
                                          <p:val>
                                            <p:strVal val="#ppt_h"/>
                                          </p:val>
                                        </p:tav>
                                      </p:tavLst>
                                    </p:anim>
                                  </p:childTnLst>
                                </p:cTn>
                              </p:par>
                            </p:childTnLst>
                          </p:cTn>
                        </p:par>
                        <p:par>
                          <p:cTn id="129" fill="hold">
                            <p:stCondLst>
                              <p:cond delay="10500"/>
                            </p:stCondLst>
                            <p:childTnLst>
                              <p:par>
                                <p:cTn id="130" presetID="17" presetClass="entr" presetSubtype="8" fill="hold" nodeType="afterEffect">
                                  <p:stCondLst>
                                    <p:cond delay="0"/>
                                  </p:stCondLst>
                                  <p:childTnLst>
                                    <p:set>
                                      <p:cBhvr>
                                        <p:cTn id="131" dur="1" fill="hold">
                                          <p:stCondLst>
                                            <p:cond delay="0"/>
                                          </p:stCondLst>
                                        </p:cTn>
                                        <p:tgtEl>
                                          <p:spTgt spid="113"/>
                                        </p:tgtEl>
                                        <p:attrNameLst>
                                          <p:attrName>style.visibility</p:attrName>
                                        </p:attrNameLst>
                                      </p:cBhvr>
                                      <p:to>
                                        <p:strVal val="visible"/>
                                      </p:to>
                                    </p:set>
                                    <p:anim calcmode="lin" valueType="num">
                                      <p:cBhvr>
                                        <p:cTn id="132" dur="500" fill="hold"/>
                                        <p:tgtEl>
                                          <p:spTgt spid="113"/>
                                        </p:tgtEl>
                                        <p:attrNameLst>
                                          <p:attrName>ppt_x</p:attrName>
                                        </p:attrNameLst>
                                      </p:cBhvr>
                                      <p:tavLst>
                                        <p:tav tm="0">
                                          <p:val>
                                            <p:strVal val="#ppt_x-#ppt_w/2"/>
                                          </p:val>
                                        </p:tav>
                                        <p:tav tm="100000">
                                          <p:val>
                                            <p:strVal val="#ppt_x"/>
                                          </p:val>
                                        </p:tav>
                                      </p:tavLst>
                                    </p:anim>
                                    <p:anim calcmode="lin" valueType="num">
                                      <p:cBhvr>
                                        <p:cTn id="133" dur="500" fill="hold"/>
                                        <p:tgtEl>
                                          <p:spTgt spid="113"/>
                                        </p:tgtEl>
                                        <p:attrNameLst>
                                          <p:attrName>ppt_y</p:attrName>
                                        </p:attrNameLst>
                                      </p:cBhvr>
                                      <p:tavLst>
                                        <p:tav tm="0">
                                          <p:val>
                                            <p:strVal val="#ppt_y"/>
                                          </p:val>
                                        </p:tav>
                                        <p:tav tm="100000">
                                          <p:val>
                                            <p:strVal val="#ppt_y"/>
                                          </p:val>
                                        </p:tav>
                                      </p:tavLst>
                                    </p:anim>
                                    <p:anim calcmode="lin" valueType="num">
                                      <p:cBhvr>
                                        <p:cTn id="134" dur="500" fill="hold"/>
                                        <p:tgtEl>
                                          <p:spTgt spid="113"/>
                                        </p:tgtEl>
                                        <p:attrNameLst>
                                          <p:attrName>ppt_w</p:attrName>
                                        </p:attrNameLst>
                                      </p:cBhvr>
                                      <p:tavLst>
                                        <p:tav tm="0">
                                          <p:val>
                                            <p:fltVal val="0"/>
                                          </p:val>
                                        </p:tav>
                                        <p:tav tm="100000">
                                          <p:val>
                                            <p:strVal val="#ppt_w"/>
                                          </p:val>
                                        </p:tav>
                                      </p:tavLst>
                                    </p:anim>
                                    <p:anim calcmode="lin" valueType="num">
                                      <p:cBhvr>
                                        <p:cTn id="135" dur="500" fill="hold"/>
                                        <p:tgtEl>
                                          <p:spTgt spid="113"/>
                                        </p:tgtEl>
                                        <p:attrNameLst>
                                          <p:attrName>ppt_h</p:attrName>
                                        </p:attrNameLst>
                                      </p:cBhvr>
                                      <p:tavLst>
                                        <p:tav tm="0">
                                          <p:val>
                                            <p:strVal val="#ppt_h"/>
                                          </p:val>
                                        </p:tav>
                                        <p:tav tm="100000">
                                          <p:val>
                                            <p:strVal val="#ppt_h"/>
                                          </p:val>
                                        </p:tav>
                                      </p:tavLst>
                                    </p:anim>
                                  </p:childTnLst>
                                </p:cTn>
                              </p:par>
                            </p:childTnLst>
                          </p:cTn>
                        </p:par>
                        <p:par>
                          <p:cTn id="136" fill="hold">
                            <p:stCondLst>
                              <p:cond delay="11000"/>
                            </p:stCondLst>
                            <p:childTnLst>
                              <p:par>
                                <p:cTn id="137" presetID="17" presetClass="entr" presetSubtype="8" fill="hold" nodeType="afterEffect">
                                  <p:stCondLst>
                                    <p:cond delay="0"/>
                                  </p:stCondLst>
                                  <p:childTnLst>
                                    <p:set>
                                      <p:cBhvr>
                                        <p:cTn id="138" dur="1" fill="hold">
                                          <p:stCondLst>
                                            <p:cond delay="0"/>
                                          </p:stCondLst>
                                        </p:cTn>
                                        <p:tgtEl>
                                          <p:spTgt spid="155"/>
                                        </p:tgtEl>
                                        <p:attrNameLst>
                                          <p:attrName>style.visibility</p:attrName>
                                        </p:attrNameLst>
                                      </p:cBhvr>
                                      <p:to>
                                        <p:strVal val="visible"/>
                                      </p:to>
                                    </p:set>
                                    <p:anim calcmode="lin" valueType="num">
                                      <p:cBhvr>
                                        <p:cTn id="139" dur="500" fill="hold"/>
                                        <p:tgtEl>
                                          <p:spTgt spid="155"/>
                                        </p:tgtEl>
                                        <p:attrNameLst>
                                          <p:attrName>ppt_x</p:attrName>
                                        </p:attrNameLst>
                                      </p:cBhvr>
                                      <p:tavLst>
                                        <p:tav tm="0">
                                          <p:val>
                                            <p:strVal val="#ppt_x-#ppt_w/2"/>
                                          </p:val>
                                        </p:tav>
                                        <p:tav tm="100000">
                                          <p:val>
                                            <p:strVal val="#ppt_x"/>
                                          </p:val>
                                        </p:tav>
                                      </p:tavLst>
                                    </p:anim>
                                    <p:anim calcmode="lin" valueType="num">
                                      <p:cBhvr>
                                        <p:cTn id="140" dur="500" fill="hold"/>
                                        <p:tgtEl>
                                          <p:spTgt spid="155"/>
                                        </p:tgtEl>
                                        <p:attrNameLst>
                                          <p:attrName>ppt_y</p:attrName>
                                        </p:attrNameLst>
                                      </p:cBhvr>
                                      <p:tavLst>
                                        <p:tav tm="0">
                                          <p:val>
                                            <p:strVal val="#ppt_y"/>
                                          </p:val>
                                        </p:tav>
                                        <p:tav tm="100000">
                                          <p:val>
                                            <p:strVal val="#ppt_y"/>
                                          </p:val>
                                        </p:tav>
                                      </p:tavLst>
                                    </p:anim>
                                    <p:anim calcmode="lin" valueType="num">
                                      <p:cBhvr>
                                        <p:cTn id="141" dur="500" fill="hold"/>
                                        <p:tgtEl>
                                          <p:spTgt spid="155"/>
                                        </p:tgtEl>
                                        <p:attrNameLst>
                                          <p:attrName>ppt_w</p:attrName>
                                        </p:attrNameLst>
                                      </p:cBhvr>
                                      <p:tavLst>
                                        <p:tav tm="0">
                                          <p:val>
                                            <p:fltVal val="0"/>
                                          </p:val>
                                        </p:tav>
                                        <p:tav tm="100000">
                                          <p:val>
                                            <p:strVal val="#ppt_w"/>
                                          </p:val>
                                        </p:tav>
                                      </p:tavLst>
                                    </p:anim>
                                    <p:anim calcmode="lin" valueType="num">
                                      <p:cBhvr>
                                        <p:cTn id="142" dur="500" fill="hold"/>
                                        <p:tgtEl>
                                          <p:spTgt spid="155"/>
                                        </p:tgtEl>
                                        <p:attrNameLst>
                                          <p:attrName>ppt_h</p:attrName>
                                        </p:attrNameLst>
                                      </p:cBhvr>
                                      <p:tavLst>
                                        <p:tav tm="0">
                                          <p:val>
                                            <p:strVal val="#ppt_h"/>
                                          </p:val>
                                        </p:tav>
                                        <p:tav tm="100000">
                                          <p:val>
                                            <p:strVal val="#ppt_h"/>
                                          </p:val>
                                        </p:tav>
                                      </p:tavLst>
                                    </p:anim>
                                  </p:childTnLst>
                                </p:cTn>
                              </p:par>
                            </p:childTnLst>
                          </p:cTn>
                        </p:par>
                        <p:par>
                          <p:cTn id="143" fill="hold">
                            <p:stCondLst>
                              <p:cond delay="11500"/>
                            </p:stCondLst>
                            <p:childTnLst>
                              <p:par>
                                <p:cTn id="144" presetID="23" presetClass="entr" presetSubtype="288" fill="hold" grpId="0" nodeType="afterEffect">
                                  <p:stCondLst>
                                    <p:cond delay="0"/>
                                  </p:stCondLst>
                                  <p:childTnLst>
                                    <p:set>
                                      <p:cBhvr>
                                        <p:cTn id="145" dur="1" fill="hold">
                                          <p:stCondLst>
                                            <p:cond delay="0"/>
                                          </p:stCondLst>
                                        </p:cTn>
                                        <p:tgtEl>
                                          <p:spTgt spid="119"/>
                                        </p:tgtEl>
                                        <p:attrNameLst>
                                          <p:attrName>style.visibility</p:attrName>
                                        </p:attrNameLst>
                                      </p:cBhvr>
                                      <p:to>
                                        <p:strVal val="visible"/>
                                      </p:to>
                                    </p:set>
                                    <p:anim calcmode="lin" valueType="num">
                                      <p:cBhvr>
                                        <p:cTn id="146" dur="500" fill="hold"/>
                                        <p:tgtEl>
                                          <p:spTgt spid="119"/>
                                        </p:tgtEl>
                                        <p:attrNameLst>
                                          <p:attrName>ppt_w</p:attrName>
                                        </p:attrNameLst>
                                      </p:cBhvr>
                                      <p:tavLst>
                                        <p:tav tm="0">
                                          <p:val>
                                            <p:strVal val="4/3*#ppt_w"/>
                                          </p:val>
                                        </p:tav>
                                        <p:tav tm="100000">
                                          <p:val>
                                            <p:strVal val="#ppt_w"/>
                                          </p:val>
                                        </p:tav>
                                      </p:tavLst>
                                    </p:anim>
                                    <p:anim calcmode="lin" valueType="num">
                                      <p:cBhvr>
                                        <p:cTn id="147" dur="500" fill="hold"/>
                                        <p:tgtEl>
                                          <p:spTgt spid="11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99" grpId="0"/>
      <p:bldP spid="109" grpId="0"/>
      <p:bldP spid="119" grpId="0"/>
      <p:bldP spid="160" grpId="0" animBg="1"/>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7333</TotalTime>
  <Words>1924</Words>
  <Application>Microsoft Office PowerPoint</Application>
  <PresentationFormat>On-screen Show (4:3)</PresentationFormat>
  <Paragraphs>388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Economic Fluctuations, Unemployment, and Inflation</vt:lpstr>
      <vt:lpstr>Swings in the Economic Pendulum </vt:lpstr>
      <vt:lpstr>Instability in the Growth of Real GDP</vt:lpstr>
      <vt:lpstr>The Hypothetical Business Cycle</vt:lpstr>
      <vt:lpstr>Economic Fluctuations and the Labor Market</vt:lpstr>
      <vt:lpstr>Labor Market Classifications </vt:lpstr>
      <vt:lpstr>Labor Market Classifications </vt:lpstr>
      <vt:lpstr>Labor Market Indicators</vt:lpstr>
      <vt:lpstr>U.S. Population, Employment, and Unemployment:  May 2009</vt:lpstr>
      <vt:lpstr>Instability in the Growth of Real GDP</vt:lpstr>
      <vt:lpstr>Composition of the Unemployed  by Reason in 2011</vt:lpstr>
      <vt:lpstr>The Unemployment Rate By Age and Gender: May 2009</vt:lpstr>
      <vt:lpstr>Questions for Thought: </vt:lpstr>
      <vt:lpstr>Questions for Thought: </vt:lpstr>
      <vt:lpstr>Three Types  of Unemployment</vt:lpstr>
      <vt:lpstr>Three Types of Unemployment</vt:lpstr>
      <vt:lpstr>Three Types of Unemployment</vt:lpstr>
      <vt:lpstr>Employment Fluctuations:  The Historical Record</vt:lpstr>
      <vt:lpstr>Unemployment and Output Are Linked Over the Business Cycle</vt:lpstr>
      <vt:lpstr>The Concept of Full Employment</vt:lpstr>
      <vt:lpstr>The Concept of Full Employment</vt:lpstr>
      <vt:lpstr>Unemployment Across Economies</vt:lpstr>
      <vt:lpstr>Actual and Potential GDP</vt:lpstr>
      <vt:lpstr>Actual and Potential GDP</vt:lpstr>
      <vt:lpstr>Actual &amp; Potential GDP, 1960-2011</vt:lpstr>
      <vt:lpstr>Questions for Thought: </vt:lpstr>
      <vt:lpstr>Questions for Thought: </vt:lpstr>
      <vt:lpstr>The Effects of Inflation</vt:lpstr>
      <vt:lpstr>Inflation</vt:lpstr>
      <vt:lpstr>Actual &amp; Potential GDP, 1960-2011</vt:lpstr>
      <vt:lpstr>Unanticipated and  Anticipated Inflation</vt:lpstr>
      <vt:lpstr>Effects of Inflation</vt:lpstr>
      <vt:lpstr>What Causes Inflation?</vt:lpstr>
      <vt:lpstr>Questions for Thought: </vt:lpstr>
      <vt:lpstr>Questions for Thought: </vt:lpstr>
      <vt:lpstr>Questions for Thought: </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Economics of Collective Decision-Making</dc:subject>
  <dc:creator>Dr. Chuck D. Skipton</dc:creator>
  <cp:keywords>Economic Fluctuations, Unemployment, and Inflation</cp:keywords>
  <cp:lastModifiedBy>Todd Myers</cp:lastModifiedBy>
  <cp:revision>464</cp:revision>
  <dcterms:created xsi:type="dcterms:W3CDTF">2011-10-28T22:11:47Z</dcterms:created>
  <dcterms:modified xsi:type="dcterms:W3CDTF">2012-08-20T18:48:16Z</dcterms:modified>
</cp:coreProperties>
</file>