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9" r:id="rId2"/>
    <p:sldId id="260" r:id="rId3"/>
    <p:sldId id="460" r:id="rId4"/>
    <p:sldId id="443" r:id="rId5"/>
    <p:sldId id="258" r:id="rId6"/>
    <p:sldId id="444" r:id="rId7"/>
    <p:sldId id="461" r:id="rId8"/>
    <p:sldId id="447" r:id="rId9"/>
    <p:sldId id="462" r:id="rId10"/>
    <p:sldId id="463" r:id="rId11"/>
    <p:sldId id="448" r:id="rId12"/>
    <p:sldId id="464" r:id="rId13"/>
    <p:sldId id="465" r:id="rId14"/>
    <p:sldId id="466" r:id="rId15"/>
    <p:sldId id="467" r:id="rId16"/>
    <p:sldId id="468" r:id="rId17"/>
    <p:sldId id="469" r:id="rId18"/>
    <p:sldId id="470" r:id="rId19"/>
    <p:sldId id="471" r:id="rId20"/>
    <p:sldId id="472" r:id="rId21"/>
    <p:sldId id="422" r:id="rId22"/>
    <p:sldId id="423" r:id="rId23"/>
    <p:sldId id="451" r:id="rId24"/>
    <p:sldId id="424" r:id="rId25"/>
    <p:sldId id="473" r:id="rId26"/>
    <p:sldId id="425" r:id="rId27"/>
    <p:sldId id="474" r:id="rId28"/>
    <p:sldId id="475" r:id="rId29"/>
    <p:sldId id="476" r:id="rId30"/>
    <p:sldId id="477" r:id="rId31"/>
    <p:sldId id="454" r:id="rId32"/>
    <p:sldId id="426" r:id="rId33"/>
    <p:sldId id="478" r:id="rId34"/>
    <p:sldId id="373" r:id="rId35"/>
    <p:sldId id="374" r:id="rId36"/>
    <p:sldId id="479" r:id="rId37"/>
    <p:sldId id="481" r:id="rId38"/>
    <p:sldId id="482" r:id="rId39"/>
    <p:sldId id="483" r:id="rId40"/>
    <p:sldId id="484" r:id="rId41"/>
    <p:sldId id="430" r:id="rId42"/>
    <p:sldId id="485" r:id="rId43"/>
    <p:sldId id="486" r:id="rId44"/>
    <p:sldId id="487" r:id="rId45"/>
    <p:sldId id="489" r:id="rId46"/>
    <p:sldId id="431" r:id="rId47"/>
    <p:sldId id="490" r:id="rId48"/>
    <p:sldId id="429" r:id="rId49"/>
    <p:sldId id="491" r:id="rId50"/>
    <p:sldId id="456" r:id="rId51"/>
    <p:sldId id="27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FFD9"/>
    <a:srgbClr val="A50021"/>
    <a:srgbClr val="527FC2"/>
    <a:srgbClr val="FFFF99"/>
    <a:srgbClr val="D2BD88"/>
    <a:srgbClr val="C3D7EB"/>
    <a:srgbClr val="FFC489"/>
    <a:srgbClr val="7EA9D4"/>
    <a:srgbClr val="81A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9" autoAdjust="0"/>
    <p:restoredTop sz="94673" autoAdjust="0"/>
  </p:normalViewPr>
  <p:slideViewPr>
    <p:cSldViewPr snapToGrid="0" snapToObjects="1">
      <p:cViewPr varScale="1">
        <p:scale>
          <a:sx n="108" d="100"/>
          <a:sy n="108" d="100"/>
        </p:scale>
        <p:origin x="-1086" y="-78"/>
      </p:cViewPr>
      <p:guideLst>
        <p:guide orient="horz" pos="3938"/>
        <p:guide pos="51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1376"/>
    </p:cViewPr>
  </p:sorterViewPr>
  <p:notesViewPr>
    <p:cSldViewPr snapToGrid="0" snapToObjects="1">
      <p:cViewPr varScale="1">
        <p:scale>
          <a:sx n="101" d="100"/>
          <a:sy n="101" d="100"/>
        </p:scale>
        <p:origin x="-35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t>08/20/2012</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14th 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t>08/20/2012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14th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15764" y="1640590"/>
            <a:ext cx="1392701" cy="1524642"/>
          </a:xfrm>
          <a:prstGeom prst="rect">
            <a:avLst/>
          </a:prstGeom>
          <a:solidFill>
            <a:srgbClr val="515A61"/>
          </a:solidFill>
          <a:ln>
            <a:solidFill>
              <a:schemeClr val="tx2"/>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252982" y="1682794"/>
            <a:ext cx="1000595" cy="646331"/>
          </a:xfrm>
          <a:prstGeom prst="rect">
            <a:avLst/>
          </a:prstGeom>
          <a:noFill/>
        </p:spPr>
        <p:txBody>
          <a:bodyPr wrap="none" rtlCol="0">
            <a:spAutoFit/>
          </a:bodyPr>
          <a:lstStyle/>
          <a:p>
            <a:pPr algn="ctr">
              <a:spcBef>
                <a:spcPts val="0"/>
              </a:spcBef>
            </a:pPr>
            <a:r>
              <a:rPr lang="en-US" sz="3600" b="0" i="1" dirty="0" smtClean="0">
                <a:solidFill>
                  <a:schemeClr val="bg1"/>
                </a:solidFill>
                <a:latin typeface="Times New Roman" pitchFamily="18" charset="0"/>
                <a:cs typeface="Times New Roman" pitchFamily="18" charset="0"/>
              </a:rPr>
              <a:t>14</a:t>
            </a:r>
            <a:r>
              <a:rPr lang="en-US" sz="3600" b="0" i="1" baseline="30000" dirty="0" smtClean="0">
                <a:solidFill>
                  <a:schemeClr val="bg1"/>
                </a:solidFill>
                <a:latin typeface="Times New Roman" pitchFamily="18" charset="0"/>
                <a:cs typeface="Times New Roman" pitchFamily="18" charset="0"/>
              </a:rPr>
              <a:t>th</a:t>
            </a:r>
            <a:r>
              <a:rPr lang="en-US" sz="3600" b="0" i="1" dirty="0" smtClean="0">
                <a:solidFill>
                  <a:schemeClr val="bg1"/>
                </a:solidFill>
                <a:latin typeface="Times New Roman" pitchFamily="18" charset="0"/>
                <a:cs typeface="Times New Roman" pitchFamily="18" charset="0"/>
              </a:rPr>
              <a:t> </a:t>
            </a:r>
          </a:p>
        </p:txBody>
      </p:sp>
      <p:sp>
        <p:nvSpPr>
          <p:cNvPr id="17" name="TextBox 16"/>
          <p:cNvSpPr txBox="1"/>
          <p:nvPr userDrawn="1"/>
        </p:nvSpPr>
        <p:spPr>
          <a:xfrm>
            <a:off x="182961" y="2151724"/>
            <a:ext cx="1037463" cy="461665"/>
          </a:xfrm>
          <a:prstGeom prst="rect">
            <a:avLst/>
          </a:prstGeom>
          <a:noFill/>
        </p:spPr>
        <p:txBody>
          <a:bodyPr wrap="none" rtlCol="0">
            <a:spAutoFit/>
          </a:bodyPr>
          <a:lstStyle/>
          <a:p>
            <a:pPr algn="ctr">
              <a:spcBef>
                <a:spcPts val="0"/>
              </a:spcBef>
            </a:pPr>
            <a:r>
              <a:rPr lang="en-US" sz="2300" i="1" dirty="0" smtClean="0">
                <a:solidFill>
                  <a:schemeClr val="bg1"/>
                </a:solidFill>
                <a:latin typeface="Times New Roman" pitchFamily="18" charset="0"/>
                <a:cs typeface="Times New Roman" pitchFamily="18" charset="0"/>
              </a:rPr>
              <a:t>edition</a:t>
            </a:r>
            <a:endParaRPr lang="en-US" sz="2300" i="1" dirty="0">
              <a:solidFill>
                <a:schemeClr val="bg1"/>
              </a:solidFill>
              <a:latin typeface="Times New Roman" pitchFamily="18" charset="0"/>
              <a:cs typeface="Times New Roman" pitchFamily="18" charset="0"/>
            </a:endParaRPr>
          </a:p>
        </p:txBody>
      </p:sp>
      <p:cxnSp>
        <p:nvCxnSpPr>
          <p:cNvPr id="18" name="Straight Connector 17"/>
          <p:cNvCxnSpPr/>
          <p:nvPr userDrawn="1"/>
        </p:nvCxnSpPr>
        <p:spPr>
          <a:xfrm>
            <a:off x="239233" y="2564151"/>
            <a:ext cx="88941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34383" y="2577454"/>
            <a:ext cx="1546707" cy="461665"/>
          </a:xfrm>
          <a:prstGeom prst="rect">
            <a:avLst/>
          </a:prstGeom>
          <a:noFill/>
        </p:spPr>
        <p:txBody>
          <a:bodyPr wrap="square" rtlCol="0">
            <a:spAutoFit/>
          </a:bodyPr>
          <a:lstStyle/>
          <a:p>
            <a:pPr algn="l">
              <a:spcBef>
                <a:spcPts val="0"/>
              </a:spcBef>
            </a:pPr>
            <a:r>
              <a:rPr lang="en-US" sz="1200" i="1" dirty="0" err="1" smtClean="0">
                <a:solidFill>
                  <a:schemeClr val="bg1"/>
                </a:solidFill>
                <a:latin typeface="Times New Roman" pitchFamily="18" charset="0"/>
                <a:cs typeface="Times New Roman" pitchFamily="18" charset="0"/>
              </a:rPr>
              <a:t>Gwartney</a:t>
            </a:r>
            <a:r>
              <a:rPr lang="en-US" sz="1200" i="1" dirty="0" smtClean="0">
                <a:solidFill>
                  <a:schemeClr val="bg1"/>
                </a:solidFill>
                <a:latin typeface="Times New Roman" pitchFamily="18" charset="0"/>
                <a:cs typeface="Times New Roman" pitchFamily="18" charset="0"/>
              </a:rPr>
              <a:t>-Stroup</a:t>
            </a:r>
          </a:p>
          <a:p>
            <a:pPr algn="l">
              <a:spcBef>
                <a:spcPts val="0"/>
              </a:spcBef>
            </a:pPr>
            <a:r>
              <a:rPr lang="en-US" sz="1200" i="1" dirty="0" err="1" smtClean="0">
                <a:solidFill>
                  <a:schemeClr val="bg1"/>
                </a:solidFill>
                <a:latin typeface="Times New Roman" pitchFamily="18" charset="0"/>
                <a:cs typeface="Times New Roman" pitchFamily="18" charset="0"/>
              </a:rPr>
              <a:t>Sobel</a:t>
            </a:r>
            <a:r>
              <a:rPr lang="en-US" sz="1200" i="1" dirty="0" smtClean="0">
                <a:solidFill>
                  <a:schemeClr val="bg1"/>
                </a:solidFill>
                <a:latin typeface="Times New Roman" pitchFamily="18" charset="0"/>
                <a:cs typeface="Times New Roman" pitchFamily="18" charset="0"/>
              </a:rPr>
              <a:t>-Macpherson</a:t>
            </a:r>
            <a:endParaRPr lang="en-US" sz="1200" i="1" dirty="0">
              <a:solidFill>
                <a:schemeClr val="bg1"/>
              </a:solidFill>
              <a:latin typeface="Times New Roman" pitchFamily="18" charset="0"/>
              <a:cs typeface="Times New Roman" pitchFamily="18" charset="0"/>
            </a:endParaRPr>
          </a:p>
        </p:txBody>
      </p:sp>
      <p:sp>
        <p:nvSpPr>
          <p:cNvPr id="20" name="Title Placeholder 1"/>
          <p:cNvSpPr>
            <a:spLocks noGrp="1"/>
          </p:cNvSpPr>
          <p:nvPr userDrawn="1">
            <p:ph type="title"/>
          </p:nvPr>
        </p:nvSpPr>
        <p:spPr>
          <a:xfrm>
            <a:off x="1406939" y="1923756"/>
            <a:ext cx="7565296" cy="1143000"/>
          </a:xfrm>
          <a:prstGeom prst="rect">
            <a:avLst/>
          </a:prstGeom>
        </p:spPr>
        <p:txBody>
          <a:bodyPr vert="horz" lIns="91440" tIns="45720" rIns="91440" bIns="45720" rtlCol="0" anchor="ctr">
            <a:normAutofit/>
          </a:bodyPr>
          <a:lstStyle>
            <a:lvl1pPr algn="l">
              <a:defRPr baseline="0"/>
            </a:lvl1pPr>
          </a:lstStyle>
          <a:p>
            <a:endParaRPr lang="en-US" dirty="0"/>
          </a:p>
        </p:txBody>
      </p:sp>
      <p:sp>
        <p:nvSpPr>
          <p:cNvPr id="21" name="Line 59"/>
          <p:cNvSpPr>
            <a:spLocks noChangeShapeType="1"/>
          </p:cNvSpPr>
          <p:nvPr userDrawn="1"/>
        </p:nvSpPr>
        <p:spPr bwMode="auto">
          <a:xfrm>
            <a:off x="1428435" y="3111882"/>
            <a:ext cx="7543800" cy="0"/>
          </a:xfrm>
          <a:prstGeom prst="line">
            <a:avLst/>
          </a:prstGeom>
          <a:noFill/>
          <a:ln w="28575">
            <a:solidFill>
              <a:schemeClr val="tx1">
                <a:lumMod val="50000"/>
                <a:lumOff val="50000"/>
              </a:schemeClr>
            </a:solidFill>
            <a:round/>
            <a:headEnd/>
            <a:tailEnd/>
          </a:ln>
        </p:spPr>
        <p:txBody>
          <a:bodyPr wrap="none" anchor="ctr">
            <a:prstTxWarp prst="textNoShape">
              <a:avLst/>
            </a:prstTxWarp>
          </a:bodyPr>
          <a:lstStyle/>
          <a:p>
            <a:pPr>
              <a:defRPr/>
            </a:pPr>
            <a:endParaRPr lang="en-US" sz="2000">
              <a:latin typeface="Times New Roman" pitchFamily="-110" charset="0"/>
            </a:endParaRPr>
          </a:p>
        </p:txBody>
      </p:sp>
      <p:sp>
        <p:nvSpPr>
          <p:cNvPr id="22" name="Text Box 60"/>
          <p:cNvSpPr txBox="1">
            <a:spLocks noChangeArrowheads="1"/>
          </p:cNvSpPr>
          <p:nvPr userDrawn="1"/>
        </p:nvSpPr>
        <p:spPr bwMode="auto">
          <a:xfrm>
            <a:off x="1477120" y="4855530"/>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Times New Roman" pitchFamily="18" charset="0"/>
                <a:cs typeface="Times New Roman" pitchFamily="18" charset="0"/>
              </a:rPr>
              <a:t>To </a:t>
            </a:r>
            <a:r>
              <a:rPr kumimoji="0" lang="en-US" sz="1600" b="0" dirty="0" smtClean="0">
                <a:latin typeface="Times New Roman" pitchFamily="18" charset="0"/>
                <a:cs typeface="Times New Roman" pitchFamily="18" charset="0"/>
              </a:rPr>
              <a:t>Accompany: </a:t>
            </a:r>
            <a:r>
              <a:rPr kumimoji="0" lang="en-US" sz="1600" b="0" dirty="0">
                <a:latin typeface="Times New Roman" pitchFamily="18" charset="0"/>
                <a:cs typeface="Times New Roman" pitchFamily="18" charset="0"/>
              </a:rPr>
              <a:t>“</a:t>
            </a:r>
            <a:r>
              <a:rPr kumimoji="0" lang="en-US" sz="1600" b="1" i="1" dirty="0">
                <a:latin typeface="Times New Roman" pitchFamily="18" charset="0"/>
                <a:cs typeface="Times New Roman" pitchFamily="18" charset="0"/>
              </a:rPr>
              <a:t>Economics:  Private and Public </a:t>
            </a:r>
            <a:r>
              <a:rPr kumimoji="0" lang="en-US" sz="1600" b="1" i="1" dirty="0" smtClean="0">
                <a:latin typeface="Times New Roman" pitchFamily="18" charset="0"/>
                <a:cs typeface="Times New Roman" pitchFamily="18" charset="0"/>
              </a:rPr>
              <a:t>Choice, 14th </a:t>
            </a:r>
            <a:r>
              <a:rPr kumimoji="0" lang="en-US" sz="1600" b="1" i="1" dirty="0">
                <a:latin typeface="Times New Roman" pitchFamily="18" charset="0"/>
                <a:cs typeface="Times New Roman" pitchFamily="18" charset="0"/>
              </a:rPr>
              <a:t>ed.</a:t>
            </a:r>
            <a:r>
              <a:rPr kumimoji="0" lang="en-US" sz="1600" b="0" dirty="0">
                <a:latin typeface="Times New Roman" pitchFamily="18" charset="0"/>
                <a:cs typeface="Times New Roman" pitchFamily="18" charset="0"/>
              </a:rPr>
              <a:t>”</a:t>
            </a:r>
          </a:p>
          <a:p>
            <a:pPr>
              <a:defRPr/>
            </a:pPr>
            <a:r>
              <a:rPr kumimoji="0" lang="en-US" sz="1600" b="0" dirty="0" smtClean="0">
                <a:latin typeface="Times New Roman" pitchFamily="18" charset="0"/>
                <a:cs typeface="Times New Roman" pitchFamily="18" charset="0"/>
              </a:rPr>
              <a:t>                            James </a:t>
            </a:r>
            <a:r>
              <a:rPr kumimoji="0" lang="en-US" sz="1600" b="0" dirty="0" err="1">
                <a:latin typeface="Times New Roman" pitchFamily="18" charset="0"/>
                <a:cs typeface="Times New Roman" pitchFamily="18" charset="0"/>
              </a:rPr>
              <a:t>Gwartney</a:t>
            </a:r>
            <a:r>
              <a:rPr kumimoji="0" lang="en-US" sz="1600" b="0" dirty="0">
                <a:latin typeface="Times New Roman" pitchFamily="18" charset="0"/>
                <a:cs typeface="Times New Roman" pitchFamily="18" charset="0"/>
              </a:rPr>
              <a:t>, Richard Stroup, Russell </a:t>
            </a:r>
            <a:r>
              <a:rPr kumimoji="0" lang="en-US" sz="1600" b="0" dirty="0" err="1">
                <a:latin typeface="Times New Roman" pitchFamily="18" charset="0"/>
                <a:cs typeface="Times New Roman" pitchFamily="18" charset="0"/>
              </a:rPr>
              <a:t>Sobel</a:t>
            </a:r>
            <a:r>
              <a:rPr kumimoji="0" lang="en-US" sz="1600" b="0" dirty="0">
                <a:latin typeface="Times New Roman" pitchFamily="18" charset="0"/>
                <a:cs typeface="Times New Roman" pitchFamily="18" charset="0"/>
              </a:rPr>
              <a:t>, &amp; David Macpherson</a:t>
            </a:r>
          </a:p>
        </p:txBody>
      </p:sp>
      <p:sp>
        <p:nvSpPr>
          <p:cNvPr id="23" name="Text Box 61"/>
          <p:cNvSpPr txBox="1">
            <a:spLocks noChangeArrowheads="1"/>
          </p:cNvSpPr>
          <p:nvPr userDrawn="1"/>
        </p:nvSpPr>
        <p:spPr bwMode="auto">
          <a:xfrm>
            <a:off x="1487952" y="5454211"/>
            <a:ext cx="5976316"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Times New Roman" pitchFamily="18" charset="0"/>
                <a:cs typeface="Times New Roman" pitchFamily="18" charset="0"/>
              </a:rPr>
              <a:t>Slides authored and animated by:  </a:t>
            </a:r>
            <a:r>
              <a:rPr kumimoji="0" lang="en-US" sz="1600" b="0" dirty="0" smtClean="0">
                <a:latin typeface="Times New Roman" pitchFamily="18" charset="0"/>
                <a:cs typeface="Times New Roman" pitchFamily="18" charset="0"/>
              </a:rPr>
              <a:t>James </a:t>
            </a:r>
            <a:r>
              <a:rPr kumimoji="0" lang="en-US" sz="1600" b="0" dirty="0" err="1" smtClean="0">
                <a:latin typeface="Times New Roman" pitchFamily="18" charset="0"/>
                <a:cs typeface="Times New Roman" pitchFamily="18" charset="0"/>
              </a:rPr>
              <a:t>Gwartney</a:t>
            </a:r>
            <a:r>
              <a:rPr kumimoji="0" lang="en-US" sz="1600" b="0" dirty="0" smtClean="0">
                <a:latin typeface="Times New Roman" pitchFamily="18" charset="0"/>
                <a:cs typeface="Times New Roman" pitchFamily="18" charset="0"/>
              </a:rPr>
              <a:t> </a:t>
            </a:r>
            <a:r>
              <a:rPr kumimoji="0" lang="en-US" sz="1600" b="0" dirty="0">
                <a:latin typeface="Times New Roman" pitchFamily="18" charset="0"/>
                <a:cs typeface="Times New Roman" pitchFamily="18" charset="0"/>
              </a:rPr>
              <a:t>&amp; Charles </a:t>
            </a:r>
            <a:r>
              <a:rPr kumimoji="0" lang="en-US" sz="1600" b="0" dirty="0" err="1">
                <a:latin typeface="Times New Roman" pitchFamily="18" charset="0"/>
                <a:cs typeface="Times New Roman" pitchFamily="18" charset="0"/>
              </a:rPr>
              <a:t>Skipton</a:t>
            </a:r>
            <a:endParaRPr kumimoji="0" lang="en-US" sz="1600" b="0" dirty="0">
              <a:latin typeface="Times New Roman" pitchFamily="18" charset="0"/>
              <a:cs typeface="Times New Roman" pitchFamily="18" charset="0"/>
            </a:endParaRPr>
          </a:p>
        </p:txBody>
      </p:sp>
      <p:sp>
        <p:nvSpPr>
          <p:cNvPr id="24" name="Text Box 65"/>
          <p:cNvSpPr txBox="1">
            <a:spLocks noChangeArrowheads="1"/>
          </p:cNvSpPr>
          <p:nvPr userDrawn="1"/>
        </p:nvSpPr>
        <p:spPr bwMode="auto">
          <a:xfrm>
            <a:off x="1502249" y="3340140"/>
            <a:ext cx="2282933" cy="400110"/>
          </a:xfrm>
          <a:prstGeom prst="rect">
            <a:avLst/>
          </a:prstGeom>
          <a:noFill/>
          <a:ln w="9525">
            <a:noFill/>
            <a:miter lim="800000"/>
            <a:headEnd/>
            <a:tailEnd/>
          </a:ln>
        </p:spPr>
        <p:txBody>
          <a:bodyPr wrap="none">
            <a:prstTxWarp prst="textNoShape">
              <a:avLst/>
            </a:prstTxWarp>
            <a:spAutoFit/>
          </a:bodyPr>
          <a:lstStyle/>
          <a:p>
            <a:pPr>
              <a:defRPr/>
            </a:pPr>
            <a:r>
              <a:rPr kumimoji="0" lang="en-US" sz="2000" b="0" i="1" dirty="0">
                <a:latin typeface="Times New Roman" pitchFamily="-110" charset="0"/>
              </a:rPr>
              <a:t>Full Length</a:t>
            </a:r>
            <a:r>
              <a:rPr kumimoji="0" lang="en-US" sz="2000" b="0" dirty="0">
                <a:latin typeface="Times New Roman" pitchFamily="-110" charset="0"/>
              </a:rPr>
              <a:t> Text </a:t>
            </a:r>
            <a:r>
              <a:rPr kumimoji="0" lang="en-US" sz="2000" b="0" dirty="0">
                <a:latin typeface="Times New Roman" pitchFamily="-110" charset="0"/>
                <a:ea typeface="Times New Roman" pitchFamily="-110" charset="0"/>
                <a:cs typeface="Times New Roman" pitchFamily="-110" charset="0"/>
              </a:rPr>
              <a:t>—</a:t>
            </a:r>
            <a:r>
              <a:rPr kumimoji="0" lang="en-US" sz="2000" b="0" dirty="0">
                <a:latin typeface="Times New Roman" pitchFamily="-110" charset="0"/>
              </a:rPr>
              <a:t> </a:t>
            </a:r>
          </a:p>
        </p:txBody>
      </p:sp>
      <p:sp>
        <p:nvSpPr>
          <p:cNvPr id="25" name="Text Box 66"/>
          <p:cNvSpPr txBox="1">
            <a:spLocks noChangeArrowheads="1"/>
          </p:cNvSpPr>
          <p:nvPr userDrawn="1"/>
        </p:nvSpPr>
        <p:spPr bwMode="auto">
          <a:xfrm>
            <a:off x="1505424" y="3794165"/>
            <a:ext cx="2316724" cy="400110"/>
          </a:xfrm>
          <a:prstGeom prst="rect">
            <a:avLst/>
          </a:prstGeom>
          <a:noFill/>
          <a:ln w="9525">
            <a:noFill/>
            <a:miter lim="800000"/>
            <a:headEnd/>
            <a:tailEnd/>
          </a:ln>
        </p:spPr>
        <p:txBody>
          <a:bodyPr wrap="none">
            <a:prstTxWarp prst="textNoShape">
              <a:avLst/>
            </a:prstTxWarp>
            <a:spAutoFit/>
          </a:bodyPr>
          <a:lstStyle/>
          <a:p>
            <a:pPr>
              <a:defRPr/>
            </a:pPr>
            <a:r>
              <a:rPr kumimoji="0" lang="en-US" sz="2000" i="1" dirty="0" smtClean="0">
                <a:latin typeface="Times New Roman" pitchFamily="-110" charset="0"/>
              </a:rPr>
              <a:t>Macro </a:t>
            </a:r>
            <a:r>
              <a:rPr kumimoji="0" lang="en-US" sz="2000" i="1" dirty="0">
                <a:latin typeface="Times New Roman" pitchFamily="-110" charset="0"/>
              </a:rPr>
              <a:t>Only</a:t>
            </a:r>
            <a:r>
              <a:rPr kumimoji="0" lang="en-US" sz="2000" b="0" dirty="0">
                <a:latin typeface="Times New Roman" pitchFamily="-110" charset="0"/>
              </a:rPr>
              <a:t>  </a:t>
            </a:r>
            <a:r>
              <a:rPr kumimoji="0" lang="en-US" sz="2000" dirty="0">
                <a:latin typeface="Times New Roman" pitchFamily="-110" charset="0"/>
              </a:rPr>
              <a:t>Text</a:t>
            </a:r>
            <a:r>
              <a:rPr kumimoji="0" lang="en-US" sz="2000" b="0" dirty="0">
                <a:latin typeface="Times New Roman" pitchFamily="-110" charset="0"/>
              </a:rPr>
              <a:t> </a:t>
            </a:r>
            <a:r>
              <a:rPr kumimoji="0" lang="en-US" sz="2000" b="0" dirty="0">
                <a:latin typeface="Times New Roman" pitchFamily="-110" charset="0"/>
                <a:ea typeface="Times New Roman" pitchFamily="-110" charset="0"/>
                <a:cs typeface="Times New Roman" pitchFamily="-110" charset="0"/>
              </a:rPr>
              <a:t>—</a:t>
            </a:r>
          </a:p>
        </p:txBody>
      </p:sp>
      <p:sp>
        <p:nvSpPr>
          <p:cNvPr id="26" name="Text Box 67"/>
          <p:cNvSpPr txBox="1">
            <a:spLocks noChangeArrowheads="1"/>
          </p:cNvSpPr>
          <p:nvPr userDrawn="1"/>
        </p:nvSpPr>
        <p:spPr bwMode="auto">
          <a:xfrm>
            <a:off x="3791353" y="3338553"/>
            <a:ext cx="859531" cy="400110"/>
          </a:xfrm>
          <a:prstGeom prst="rect">
            <a:avLst/>
          </a:prstGeom>
          <a:noFill/>
          <a:ln w="9525">
            <a:noFill/>
            <a:miter lim="800000"/>
            <a:headEnd/>
            <a:tailEnd/>
          </a:ln>
        </p:spPr>
        <p:txBody>
          <a:bodyPr wrap="none">
            <a:prstTxWarp prst="textNoShape">
              <a:avLst/>
            </a:prstTxWarp>
            <a:spAutoFit/>
          </a:bodyPr>
          <a:lstStyle/>
          <a:p>
            <a:pPr>
              <a:defRPr/>
            </a:pPr>
            <a:r>
              <a:rPr kumimoji="0" lang="en-US" sz="2000" b="0" dirty="0">
                <a:latin typeface="Times New Roman" pitchFamily="-110" charset="0"/>
              </a:rPr>
              <a:t>Part</a:t>
            </a:r>
            <a:r>
              <a:rPr kumimoji="0" lang="en-US" sz="2000" b="0" dirty="0" smtClean="0">
                <a:latin typeface="Times New Roman" pitchFamily="-110" charset="0"/>
              </a:rPr>
              <a:t>: 3</a:t>
            </a:r>
            <a:endParaRPr kumimoji="0" lang="en-US" sz="2000" b="0" dirty="0">
              <a:latin typeface="Times New Roman" pitchFamily="-110" charset="0"/>
            </a:endParaRPr>
          </a:p>
        </p:txBody>
      </p:sp>
      <p:sp>
        <p:nvSpPr>
          <p:cNvPr id="27" name="Text Box 68"/>
          <p:cNvSpPr txBox="1">
            <a:spLocks noChangeArrowheads="1"/>
          </p:cNvSpPr>
          <p:nvPr userDrawn="1"/>
        </p:nvSpPr>
        <p:spPr bwMode="auto">
          <a:xfrm>
            <a:off x="3791353" y="3794165"/>
            <a:ext cx="859531" cy="400110"/>
          </a:xfrm>
          <a:prstGeom prst="rect">
            <a:avLst/>
          </a:prstGeom>
          <a:noFill/>
          <a:ln w="9525">
            <a:noFill/>
            <a:miter lim="800000"/>
            <a:headEnd/>
            <a:tailEnd/>
          </a:ln>
        </p:spPr>
        <p:txBody>
          <a:bodyPr wrap="none">
            <a:prstTxWarp prst="textNoShape">
              <a:avLst/>
            </a:prstTxWarp>
            <a:spAutoFit/>
          </a:bodyPr>
          <a:lstStyle/>
          <a:p>
            <a:pPr>
              <a:defRPr/>
            </a:pPr>
            <a:r>
              <a:rPr kumimoji="0" lang="en-US" sz="2000" b="0" dirty="0">
                <a:latin typeface="Times New Roman" pitchFamily="-110" charset="0"/>
              </a:rPr>
              <a:t>Part</a:t>
            </a:r>
            <a:r>
              <a:rPr kumimoji="0" lang="en-US" sz="2000" b="0" dirty="0" smtClean="0">
                <a:latin typeface="Times New Roman" pitchFamily="-110" charset="0"/>
              </a:rPr>
              <a:t>: 3</a:t>
            </a:r>
            <a:endParaRPr kumimoji="0" lang="en-US" sz="2000" b="0" dirty="0">
              <a:latin typeface="Times New Roman" pitchFamily="-110" charset="0"/>
            </a:endParaRPr>
          </a:p>
        </p:txBody>
      </p:sp>
      <p:sp>
        <p:nvSpPr>
          <p:cNvPr id="28" name="Text Box 69"/>
          <p:cNvSpPr txBox="1">
            <a:spLocks noChangeArrowheads="1"/>
          </p:cNvSpPr>
          <p:nvPr userDrawn="1"/>
        </p:nvSpPr>
        <p:spPr bwMode="auto">
          <a:xfrm>
            <a:off x="4944062" y="3338553"/>
            <a:ext cx="1258678" cy="400110"/>
          </a:xfrm>
          <a:prstGeom prst="rect">
            <a:avLst/>
          </a:prstGeom>
          <a:noFill/>
          <a:ln w="9525">
            <a:noFill/>
            <a:miter lim="800000"/>
            <a:headEnd/>
            <a:tailEnd/>
          </a:ln>
        </p:spPr>
        <p:txBody>
          <a:bodyPr wrap="none">
            <a:prstTxWarp prst="textNoShape">
              <a:avLst/>
            </a:prstTxWarp>
            <a:spAutoFit/>
          </a:bodyPr>
          <a:lstStyle/>
          <a:p>
            <a:pPr>
              <a:defRPr/>
            </a:pPr>
            <a:r>
              <a:rPr kumimoji="0" lang="en-US" sz="2000" b="0" dirty="0">
                <a:latin typeface="Times New Roman" pitchFamily="-110" charset="0"/>
              </a:rPr>
              <a:t>Chapter</a:t>
            </a:r>
            <a:r>
              <a:rPr kumimoji="0" lang="en-US" sz="2000" b="0" dirty="0" smtClean="0">
                <a:latin typeface="Times New Roman" pitchFamily="-110" charset="0"/>
              </a:rPr>
              <a:t>: 9</a:t>
            </a:r>
            <a:endParaRPr kumimoji="0" lang="en-US" sz="2000" b="0" dirty="0">
              <a:latin typeface="Times New Roman" pitchFamily="-110" charset="0"/>
            </a:endParaRPr>
          </a:p>
        </p:txBody>
      </p:sp>
      <p:sp>
        <p:nvSpPr>
          <p:cNvPr id="29" name="Text Box 70"/>
          <p:cNvSpPr txBox="1">
            <a:spLocks noChangeArrowheads="1"/>
          </p:cNvSpPr>
          <p:nvPr userDrawn="1"/>
        </p:nvSpPr>
        <p:spPr bwMode="auto">
          <a:xfrm>
            <a:off x="4944062" y="3794165"/>
            <a:ext cx="1258678" cy="400110"/>
          </a:xfrm>
          <a:prstGeom prst="rect">
            <a:avLst/>
          </a:prstGeom>
          <a:noFill/>
          <a:ln w="9525">
            <a:noFill/>
            <a:miter lim="800000"/>
            <a:headEnd/>
            <a:tailEnd/>
          </a:ln>
        </p:spPr>
        <p:txBody>
          <a:bodyPr wrap="none">
            <a:prstTxWarp prst="textNoShape">
              <a:avLst/>
            </a:prstTxWarp>
            <a:spAutoFit/>
          </a:bodyPr>
          <a:lstStyle/>
          <a:p>
            <a:pPr>
              <a:defRPr/>
            </a:pPr>
            <a:r>
              <a:rPr kumimoji="0" lang="en-US" sz="2000" b="0" dirty="0" smtClean="0">
                <a:latin typeface="Times New Roman" pitchFamily="-110" charset="0"/>
              </a:rPr>
              <a:t>Chapter: 9</a:t>
            </a:r>
            <a:endParaRPr kumimoji="0" lang="en-US" sz="2000" b="0" dirty="0">
              <a:latin typeface="Times New Roman" pitchFamily="-110"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userDrawn="1"/>
        </p:nvSpPr>
        <p:spPr>
          <a:xfrm>
            <a:off x="685800" y="1702073"/>
            <a:ext cx="7772400" cy="2096204"/>
          </a:xfrm>
          <a:prstGeom prst="roundRect">
            <a:avLst>
              <a:gd name="adj" fmla="val 9490"/>
            </a:avLst>
          </a:prstGeom>
          <a:solidFill>
            <a:srgbClr val="515A6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1649"/>
            <a:ext cx="7772400" cy="1864086"/>
          </a:xfrm>
          <a:prstGeom prst="rect">
            <a:avLst/>
          </a:prstGeom>
        </p:spPr>
        <p:txBody>
          <a:bodyPr/>
          <a:lstStyle>
            <a:lvl1pPr>
              <a:defRPr i="1" baseline="0">
                <a:solidFill>
                  <a:schemeClr val="bg1"/>
                </a:solidFill>
                <a:latin typeface="Century Schoolbook" pitchFamily="18" charset="0"/>
                <a:cs typeface="Times New Roman" pitchFamily="18" charset="0"/>
              </a:defRPr>
            </a:lvl1pPr>
          </a:lstStyle>
          <a:p>
            <a:r>
              <a:rPr lang="en-US" dirty="0" smtClean="0"/>
              <a:t>Click to edit Master title style</a:t>
            </a:r>
            <a:endParaRPr lang="en-US" dirty="0"/>
          </a:p>
        </p:txBody>
      </p:sp>
      <p:sp>
        <p:nvSpPr>
          <p:cNvPr id="8" name="Rectangle 7"/>
          <p:cNvSpPr/>
          <p:nvPr userDrawn="1"/>
        </p:nvSpPr>
        <p:spPr>
          <a:xfrm>
            <a:off x="6699" y="5910142"/>
            <a:ext cx="956938" cy="926755"/>
          </a:xfrm>
          <a:prstGeom prst="rect">
            <a:avLst/>
          </a:prstGeom>
          <a:solidFill>
            <a:srgbClr val="515A61"/>
          </a:solidFill>
          <a:ln>
            <a:solidFill>
              <a:schemeClr val="tx2"/>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 name="TextBox 8"/>
          <p:cNvSpPr txBox="1"/>
          <p:nvPr userDrawn="1"/>
        </p:nvSpPr>
        <p:spPr>
          <a:xfrm>
            <a:off x="177159" y="5917176"/>
            <a:ext cx="660758" cy="415498"/>
          </a:xfrm>
          <a:prstGeom prst="rect">
            <a:avLst/>
          </a:prstGeom>
          <a:noFill/>
        </p:spPr>
        <p:txBody>
          <a:bodyPr wrap="none" rtlCol="0">
            <a:spAutoFit/>
          </a:bodyPr>
          <a:lstStyle/>
          <a:p>
            <a:pPr algn="ctr">
              <a:spcBef>
                <a:spcPts val="0"/>
              </a:spcBef>
            </a:pPr>
            <a:r>
              <a:rPr lang="en-US" sz="2100" b="0" i="1" dirty="0" smtClean="0">
                <a:solidFill>
                  <a:schemeClr val="bg1"/>
                </a:solidFill>
                <a:latin typeface="Times New Roman" pitchFamily="18" charset="0"/>
                <a:cs typeface="Times New Roman" pitchFamily="18" charset="0"/>
              </a:rPr>
              <a:t>14</a:t>
            </a:r>
            <a:r>
              <a:rPr lang="en-US" sz="2100" b="0" i="1" baseline="30000" dirty="0" smtClean="0">
                <a:solidFill>
                  <a:schemeClr val="bg1"/>
                </a:solidFill>
                <a:latin typeface="Times New Roman" pitchFamily="18" charset="0"/>
                <a:cs typeface="Times New Roman" pitchFamily="18" charset="0"/>
              </a:rPr>
              <a:t>th</a:t>
            </a:r>
            <a:r>
              <a:rPr lang="en-US" sz="2100" b="0" i="1" dirty="0" smtClean="0">
                <a:solidFill>
                  <a:schemeClr val="bg1"/>
                </a:solidFill>
                <a:latin typeface="Times New Roman" pitchFamily="18" charset="0"/>
                <a:cs typeface="Times New Roman" pitchFamily="18" charset="0"/>
              </a:rPr>
              <a:t> </a:t>
            </a:r>
          </a:p>
        </p:txBody>
      </p:sp>
      <p:sp>
        <p:nvSpPr>
          <p:cNvPr id="10" name="TextBox 9"/>
          <p:cNvSpPr txBox="1"/>
          <p:nvPr userDrawn="1"/>
        </p:nvSpPr>
        <p:spPr>
          <a:xfrm>
            <a:off x="146051" y="6196188"/>
            <a:ext cx="647933" cy="292388"/>
          </a:xfrm>
          <a:prstGeom prst="rect">
            <a:avLst/>
          </a:prstGeom>
          <a:noFill/>
        </p:spPr>
        <p:txBody>
          <a:bodyPr wrap="none" rtlCol="0">
            <a:spAutoFit/>
          </a:bodyPr>
          <a:lstStyle/>
          <a:p>
            <a:pPr algn="ctr">
              <a:spcBef>
                <a:spcPts val="0"/>
              </a:spcBef>
            </a:pPr>
            <a:r>
              <a:rPr lang="en-US" sz="1300" i="1" dirty="0" smtClean="0">
                <a:solidFill>
                  <a:schemeClr val="bg1"/>
                </a:solidFill>
                <a:latin typeface="Times New Roman" pitchFamily="18" charset="0"/>
                <a:cs typeface="Times New Roman" pitchFamily="18" charset="0"/>
              </a:rPr>
              <a:t>edition</a:t>
            </a:r>
            <a:endParaRPr lang="en-US" sz="1300" i="1" dirty="0">
              <a:solidFill>
                <a:schemeClr val="bg1"/>
              </a:solidFill>
              <a:latin typeface="Times New Roman" pitchFamily="18" charset="0"/>
              <a:cs typeface="Times New Roman" pitchFamily="18" charset="0"/>
            </a:endParaRPr>
          </a:p>
        </p:txBody>
      </p:sp>
      <p:cxnSp>
        <p:nvCxnSpPr>
          <p:cNvPr id="11" name="Straight Connector 10"/>
          <p:cNvCxnSpPr/>
          <p:nvPr userDrawn="1"/>
        </p:nvCxnSpPr>
        <p:spPr>
          <a:xfrm>
            <a:off x="148152" y="646090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3730" y="6460136"/>
            <a:ext cx="949907" cy="338554"/>
          </a:xfrm>
          <a:prstGeom prst="rect">
            <a:avLst/>
          </a:prstGeom>
          <a:noFill/>
        </p:spPr>
        <p:txBody>
          <a:bodyPr wrap="square" rtlCol="0">
            <a:spAutoFit/>
          </a:bodyPr>
          <a:lstStyle/>
          <a:p>
            <a:pPr algn="l">
              <a:spcBef>
                <a:spcPts val="0"/>
              </a:spcBef>
            </a:pPr>
            <a:r>
              <a:rPr lang="en-US" sz="800" i="1" dirty="0" err="1" smtClean="0">
                <a:solidFill>
                  <a:schemeClr val="bg1"/>
                </a:solidFill>
                <a:latin typeface="Times New Roman" pitchFamily="18" charset="0"/>
                <a:cs typeface="Times New Roman" pitchFamily="18" charset="0"/>
              </a:rPr>
              <a:t>Gwartney</a:t>
            </a:r>
            <a:r>
              <a:rPr lang="en-US" sz="800" i="1" dirty="0" smtClean="0">
                <a:solidFill>
                  <a:schemeClr val="bg1"/>
                </a:solidFill>
                <a:latin typeface="Times New Roman" pitchFamily="18" charset="0"/>
                <a:cs typeface="Times New Roman" pitchFamily="18" charset="0"/>
              </a:rPr>
              <a:t>-Stroup</a:t>
            </a:r>
          </a:p>
          <a:p>
            <a:pPr algn="l">
              <a:spcBef>
                <a:spcPts val="0"/>
              </a:spcBef>
            </a:pPr>
            <a:r>
              <a:rPr lang="en-US" sz="800" i="1" dirty="0" err="1" smtClean="0">
                <a:solidFill>
                  <a:schemeClr val="bg1"/>
                </a:solidFill>
                <a:latin typeface="Times New Roman" pitchFamily="18" charset="0"/>
                <a:cs typeface="Times New Roman" pitchFamily="18" charset="0"/>
              </a:rPr>
              <a:t>Sobel</a:t>
            </a:r>
            <a:r>
              <a:rPr lang="en-US" sz="800" i="1" dirty="0" smtClean="0">
                <a:solidFill>
                  <a:schemeClr val="bg1"/>
                </a:solidFill>
                <a:latin typeface="Times New Roman" pitchFamily="18" charset="0"/>
                <a:cs typeface="Times New Roman" pitchFamily="18" charset="0"/>
              </a:rPr>
              <a:t>-Macpherson</a:t>
            </a:r>
            <a:endParaRPr lang="en-US" sz="8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5523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bg1"/>
                </a:solidFill>
                <a:latin typeface="Century Schoolbook"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Times New Roman" pitchFamily="18" charset="0"/>
                <a:cs typeface="Times New Roman" pitchFamily="18" charset="0"/>
              </a:defRPr>
            </a:lvl1pPr>
            <a:lvl2pPr marL="742950" indent="-285750">
              <a:buFont typeface="Arial" pitchFamily="34" charset="0"/>
              <a:buChar char="•"/>
              <a:defRPr sz="2600">
                <a:solidFill>
                  <a:schemeClr val="tx2"/>
                </a:solidFill>
                <a:latin typeface="Times New Roman" pitchFamily="18" charset="0"/>
                <a:cs typeface="Times New Roman" pitchFamily="18" charset="0"/>
              </a:defRPr>
            </a:lvl2pPr>
            <a:lvl3pPr marL="1143000" indent="-228600">
              <a:buFont typeface="Arial" pitchFamily="34" charset="0"/>
              <a:buChar char="•"/>
              <a:defRPr sz="2600">
                <a:solidFill>
                  <a:schemeClr val="tx2"/>
                </a:solidFill>
                <a:latin typeface="Times New Roman" pitchFamily="18" charset="0"/>
                <a:cs typeface="Times New Roman" pitchFamily="18" charset="0"/>
              </a:defRPr>
            </a:lvl3pPr>
            <a:lvl4pPr marL="1600200" indent="-228600">
              <a:buFont typeface="Arial" pitchFamily="34" charset="0"/>
              <a:buChar char="•"/>
              <a:defRPr sz="2600">
                <a:solidFill>
                  <a:schemeClr val="tx2"/>
                </a:solidFill>
                <a:latin typeface="Times New Roman" pitchFamily="18" charset="0"/>
                <a:cs typeface="Times New Roman" pitchFamily="18" charset="0"/>
              </a:defRPr>
            </a:lvl4pPr>
            <a:lvl5pPr marL="2057400" indent="-228600">
              <a:buFont typeface="Arial" pitchFamily="34" charset="0"/>
              <a:buChar char="•"/>
              <a:defRPr sz="2600">
                <a:solidFill>
                  <a:schemeClr val="tx2"/>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ectangle 21"/>
          <p:cNvSpPr/>
          <p:nvPr userDrawn="1"/>
        </p:nvSpPr>
        <p:spPr>
          <a:xfrm>
            <a:off x="6699" y="5910142"/>
            <a:ext cx="956938" cy="926755"/>
          </a:xfrm>
          <a:prstGeom prst="rect">
            <a:avLst/>
          </a:prstGeom>
          <a:solidFill>
            <a:srgbClr val="515A61"/>
          </a:solidFill>
          <a:ln>
            <a:solidFill>
              <a:schemeClr val="tx2"/>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 name="TextBox 22"/>
          <p:cNvSpPr txBox="1"/>
          <p:nvPr userDrawn="1"/>
        </p:nvSpPr>
        <p:spPr>
          <a:xfrm>
            <a:off x="177159" y="5917176"/>
            <a:ext cx="660758" cy="415498"/>
          </a:xfrm>
          <a:prstGeom prst="rect">
            <a:avLst/>
          </a:prstGeom>
          <a:noFill/>
        </p:spPr>
        <p:txBody>
          <a:bodyPr wrap="none" rtlCol="0">
            <a:spAutoFit/>
          </a:bodyPr>
          <a:lstStyle/>
          <a:p>
            <a:pPr algn="ctr">
              <a:spcBef>
                <a:spcPts val="0"/>
              </a:spcBef>
            </a:pPr>
            <a:r>
              <a:rPr lang="en-US" sz="2100" b="0" i="1" dirty="0" smtClean="0">
                <a:solidFill>
                  <a:schemeClr val="bg1"/>
                </a:solidFill>
                <a:latin typeface="Times New Roman" pitchFamily="18" charset="0"/>
                <a:cs typeface="Times New Roman" pitchFamily="18" charset="0"/>
              </a:rPr>
              <a:t>14</a:t>
            </a:r>
            <a:r>
              <a:rPr lang="en-US" sz="2100" b="0" i="1" baseline="30000" dirty="0" smtClean="0">
                <a:solidFill>
                  <a:schemeClr val="bg1"/>
                </a:solidFill>
                <a:latin typeface="Times New Roman" pitchFamily="18" charset="0"/>
                <a:cs typeface="Times New Roman" pitchFamily="18" charset="0"/>
              </a:rPr>
              <a:t>th</a:t>
            </a:r>
            <a:r>
              <a:rPr lang="en-US" sz="2100" b="0" i="1" dirty="0" smtClean="0">
                <a:solidFill>
                  <a:schemeClr val="bg1"/>
                </a:solidFill>
                <a:latin typeface="Times New Roman" pitchFamily="18" charset="0"/>
                <a:cs typeface="Times New Roman" pitchFamily="18" charset="0"/>
              </a:rPr>
              <a:t> </a:t>
            </a:r>
          </a:p>
        </p:txBody>
      </p:sp>
      <p:sp>
        <p:nvSpPr>
          <p:cNvPr id="24" name="TextBox 23"/>
          <p:cNvSpPr txBox="1"/>
          <p:nvPr userDrawn="1"/>
        </p:nvSpPr>
        <p:spPr>
          <a:xfrm>
            <a:off x="146051" y="6196188"/>
            <a:ext cx="647933" cy="292388"/>
          </a:xfrm>
          <a:prstGeom prst="rect">
            <a:avLst/>
          </a:prstGeom>
          <a:noFill/>
        </p:spPr>
        <p:txBody>
          <a:bodyPr wrap="none" rtlCol="0">
            <a:spAutoFit/>
          </a:bodyPr>
          <a:lstStyle/>
          <a:p>
            <a:pPr algn="ctr">
              <a:spcBef>
                <a:spcPts val="0"/>
              </a:spcBef>
            </a:pPr>
            <a:r>
              <a:rPr lang="en-US" sz="1300" i="1" dirty="0" smtClean="0">
                <a:solidFill>
                  <a:schemeClr val="bg1"/>
                </a:solidFill>
                <a:latin typeface="Times New Roman" pitchFamily="18" charset="0"/>
                <a:cs typeface="Times New Roman" pitchFamily="18" charset="0"/>
              </a:rPr>
              <a:t>edition</a:t>
            </a:r>
            <a:endParaRPr lang="en-US" sz="1300" i="1" dirty="0">
              <a:solidFill>
                <a:schemeClr val="bg1"/>
              </a:solidFill>
              <a:latin typeface="Times New Roman" pitchFamily="18" charset="0"/>
              <a:cs typeface="Times New Roman" pitchFamily="18" charset="0"/>
            </a:endParaRPr>
          </a:p>
        </p:txBody>
      </p:sp>
      <p:cxnSp>
        <p:nvCxnSpPr>
          <p:cNvPr id="25" name="Straight Connector 24"/>
          <p:cNvCxnSpPr/>
          <p:nvPr userDrawn="1"/>
        </p:nvCxnSpPr>
        <p:spPr>
          <a:xfrm>
            <a:off x="148152" y="646090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13730" y="6460136"/>
            <a:ext cx="949907" cy="338554"/>
          </a:xfrm>
          <a:prstGeom prst="rect">
            <a:avLst/>
          </a:prstGeom>
          <a:noFill/>
        </p:spPr>
        <p:txBody>
          <a:bodyPr wrap="square" rtlCol="0">
            <a:spAutoFit/>
          </a:bodyPr>
          <a:lstStyle/>
          <a:p>
            <a:pPr algn="l">
              <a:spcBef>
                <a:spcPts val="0"/>
              </a:spcBef>
            </a:pPr>
            <a:r>
              <a:rPr lang="en-US" sz="800" i="1" dirty="0" err="1" smtClean="0">
                <a:solidFill>
                  <a:schemeClr val="bg1"/>
                </a:solidFill>
                <a:latin typeface="Times New Roman" pitchFamily="18" charset="0"/>
                <a:cs typeface="Times New Roman" pitchFamily="18" charset="0"/>
              </a:rPr>
              <a:t>Gwartney</a:t>
            </a:r>
            <a:r>
              <a:rPr lang="en-US" sz="800" i="1" dirty="0" smtClean="0">
                <a:solidFill>
                  <a:schemeClr val="bg1"/>
                </a:solidFill>
                <a:latin typeface="Times New Roman" pitchFamily="18" charset="0"/>
                <a:cs typeface="Times New Roman" pitchFamily="18" charset="0"/>
              </a:rPr>
              <a:t>-Stroup</a:t>
            </a:r>
          </a:p>
          <a:p>
            <a:pPr algn="l">
              <a:spcBef>
                <a:spcPts val="0"/>
              </a:spcBef>
            </a:pPr>
            <a:r>
              <a:rPr lang="en-US" sz="800" i="1" dirty="0" err="1" smtClean="0">
                <a:solidFill>
                  <a:schemeClr val="bg1"/>
                </a:solidFill>
                <a:latin typeface="Times New Roman" pitchFamily="18" charset="0"/>
                <a:cs typeface="Times New Roman" pitchFamily="18" charset="0"/>
              </a:rPr>
              <a:t>Sobel</a:t>
            </a:r>
            <a:r>
              <a:rPr lang="en-US" sz="800" i="1" dirty="0" smtClean="0">
                <a:solidFill>
                  <a:schemeClr val="bg1"/>
                </a:solidFill>
                <a:latin typeface="Times New Roman" pitchFamily="18" charset="0"/>
                <a:cs typeface="Times New Roman" pitchFamily="18" charset="0"/>
              </a:rPr>
              <a:t>-Macpherson</a:t>
            </a:r>
            <a:endParaRPr lang="en-US" sz="8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bg1"/>
                </a:solidFill>
                <a:latin typeface="Century Schoolbook"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Times New Roman" pitchFamily="18" charset="0"/>
                <a:cs typeface="Times New Roman" pitchFamily="18" charset="0"/>
              </a:defRPr>
            </a:lvl1pPr>
            <a:lvl2pPr marL="742950" indent="-285750">
              <a:buFont typeface="Arial" pitchFamily="34" charset="0"/>
              <a:buChar char="•"/>
              <a:defRPr sz="2600">
                <a:solidFill>
                  <a:schemeClr val="tx2"/>
                </a:solidFill>
                <a:latin typeface="Times New Roman" pitchFamily="18" charset="0"/>
                <a:cs typeface="Times New Roman" pitchFamily="18" charset="0"/>
              </a:defRPr>
            </a:lvl2pPr>
            <a:lvl3pPr marL="1143000" indent="-228600">
              <a:buFont typeface="Arial" pitchFamily="34" charset="0"/>
              <a:buChar char="•"/>
              <a:defRPr sz="2600">
                <a:solidFill>
                  <a:schemeClr val="tx2"/>
                </a:solidFill>
                <a:latin typeface="Times New Roman" pitchFamily="18" charset="0"/>
                <a:cs typeface="Times New Roman" pitchFamily="18" charset="0"/>
              </a:defRPr>
            </a:lvl3pPr>
            <a:lvl4pPr marL="1600200" indent="-228600">
              <a:buFont typeface="Arial" pitchFamily="34" charset="0"/>
              <a:buChar char="•"/>
              <a:defRPr sz="2600">
                <a:solidFill>
                  <a:schemeClr val="tx2"/>
                </a:solidFill>
                <a:latin typeface="Times New Roman" pitchFamily="18" charset="0"/>
                <a:cs typeface="Times New Roman" pitchFamily="18" charset="0"/>
              </a:defRPr>
            </a:lvl4pPr>
            <a:lvl5pPr marL="2057400" indent="-228600">
              <a:buFont typeface="Arial" pitchFamily="34" charset="0"/>
              <a:buChar char="•"/>
              <a:defRPr sz="2600">
                <a:solidFill>
                  <a:schemeClr val="tx2"/>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ectangle 21"/>
          <p:cNvSpPr/>
          <p:nvPr userDrawn="1"/>
        </p:nvSpPr>
        <p:spPr>
          <a:xfrm>
            <a:off x="6699" y="5910142"/>
            <a:ext cx="921769" cy="926755"/>
          </a:xfrm>
          <a:prstGeom prst="rect">
            <a:avLst/>
          </a:prstGeom>
          <a:solidFill>
            <a:srgbClr val="515A61"/>
          </a:solidFill>
          <a:ln>
            <a:solidFill>
              <a:schemeClr val="tx2"/>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 name="TextBox 22"/>
          <p:cNvSpPr txBox="1"/>
          <p:nvPr userDrawn="1"/>
        </p:nvSpPr>
        <p:spPr>
          <a:xfrm>
            <a:off x="177159" y="5917176"/>
            <a:ext cx="660758" cy="415498"/>
          </a:xfrm>
          <a:prstGeom prst="rect">
            <a:avLst/>
          </a:prstGeom>
          <a:noFill/>
        </p:spPr>
        <p:txBody>
          <a:bodyPr wrap="none" rtlCol="0">
            <a:spAutoFit/>
          </a:bodyPr>
          <a:lstStyle/>
          <a:p>
            <a:pPr algn="ctr">
              <a:spcBef>
                <a:spcPts val="0"/>
              </a:spcBef>
            </a:pPr>
            <a:r>
              <a:rPr lang="en-US" sz="2100" b="0" i="1" dirty="0" smtClean="0">
                <a:solidFill>
                  <a:schemeClr val="bg1"/>
                </a:solidFill>
                <a:latin typeface="Times New Roman" pitchFamily="18" charset="0"/>
                <a:cs typeface="Times New Roman" pitchFamily="18" charset="0"/>
              </a:rPr>
              <a:t>14</a:t>
            </a:r>
            <a:r>
              <a:rPr lang="en-US" sz="2100" b="0" i="1" baseline="30000" dirty="0" smtClean="0">
                <a:solidFill>
                  <a:schemeClr val="bg1"/>
                </a:solidFill>
                <a:latin typeface="Times New Roman" pitchFamily="18" charset="0"/>
                <a:cs typeface="Times New Roman" pitchFamily="18" charset="0"/>
              </a:rPr>
              <a:t>th</a:t>
            </a:r>
            <a:r>
              <a:rPr lang="en-US" sz="2100" b="0" i="1" dirty="0" smtClean="0">
                <a:solidFill>
                  <a:schemeClr val="bg1"/>
                </a:solidFill>
                <a:latin typeface="Times New Roman" pitchFamily="18" charset="0"/>
                <a:cs typeface="Times New Roman" pitchFamily="18" charset="0"/>
              </a:rPr>
              <a:t> </a:t>
            </a:r>
          </a:p>
        </p:txBody>
      </p:sp>
      <p:sp>
        <p:nvSpPr>
          <p:cNvPr id="24" name="TextBox 23"/>
          <p:cNvSpPr txBox="1"/>
          <p:nvPr userDrawn="1"/>
        </p:nvSpPr>
        <p:spPr>
          <a:xfrm>
            <a:off x="146051" y="6196188"/>
            <a:ext cx="647933" cy="292388"/>
          </a:xfrm>
          <a:prstGeom prst="rect">
            <a:avLst/>
          </a:prstGeom>
          <a:noFill/>
        </p:spPr>
        <p:txBody>
          <a:bodyPr wrap="none" rtlCol="0">
            <a:spAutoFit/>
          </a:bodyPr>
          <a:lstStyle/>
          <a:p>
            <a:pPr algn="ctr">
              <a:spcBef>
                <a:spcPts val="0"/>
              </a:spcBef>
            </a:pPr>
            <a:r>
              <a:rPr lang="en-US" sz="1300" i="1" dirty="0" smtClean="0">
                <a:solidFill>
                  <a:schemeClr val="bg1"/>
                </a:solidFill>
                <a:latin typeface="Times New Roman" pitchFamily="18" charset="0"/>
                <a:cs typeface="Times New Roman" pitchFamily="18" charset="0"/>
              </a:rPr>
              <a:t>edition</a:t>
            </a:r>
            <a:endParaRPr lang="en-US" sz="1300" i="1" dirty="0">
              <a:solidFill>
                <a:schemeClr val="bg1"/>
              </a:solidFill>
              <a:latin typeface="Times New Roman" pitchFamily="18" charset="0"/>
              <a:cs typeface="Times New Roman" pitchFamily="18" charset="0"/>
            </a:endParaRPr>
          </a:p>
        </p:txBody>
      </p:sp>
      <p:cxnSp>
        <p:nvCxnSpPr>
          <p:cNvPr id="25" name="Straight Connector 24"/>
          <p:cNvCxnSpPr/>
          <p:nvPr userDrawn="1"/>
        </p:nvCxnSpPr>
        <p:spPr>
          <a:xfrm>
            <a:off x="148152" y="646090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13730" y="6460136"/>
            <a:ext cx="949907" cy="338554"/>
          </a:xfrm>
          <a:prstGeom prst="rect">
            <a:avLst/>
          </a:prstGeom>
          <a:noFill/>
        </p:spPr>
        <p:txBody>
          <a:bodyPr wrap="square" rtlCol="0">
            <a:spAutoFit/>
          </a:bodyPr>
          <a:lstStyle/>
          <a:p>
            <a:pPr algn="l">
              <a:spcBef>
                <a:spcPts val="0"/>
              </a:spcBef>
            </a:pPr>
            <a:r>
              <a:rPr lang="en-US" sz="800" i="1" dirty="0" err="1" smtClean="0">
                <a:solidFill>
                  <a:schemeClr val="bg1"/>
                </a:solidFill>
                <a:latin typeface="Times New Roman" pitchFamily="18" charset="0"/>
                <a:cs typeface="Times New Roman" pitchFamily="18" charset="0"/>
              </a:rPr>
              <a:t>Gwartney</a:t>
            </a:r>
            <a:r>
              <a:rPr lang="en-US" sz="800" i="1" dirty="0" smtClean="0">
                <a:solidFill>
                  <a:schemeClr val="bg1"/>
                </a:solidFill>
                <a:latin typeface="Times New Roman" pitchFamily="18" charset="0"/>
                <a:cs typeface="Times New Roman" pitchFamily="18" charset="0"/>
              </a:rPr>
              <a:t>-Stroup</a:t>
            </a:r>
          </a:p>
          <a:p>
            <a:pPr algn="l">
              <a:spcBef>
                <a:spcPts val="0"/>
              </a:spcBef>
            </a:pPr>
            <a:r>
              <a:rPr lang="en-US" sz="800" i="1" dirty="0" err="1" smtClean="0">
                <a:solidFill>
                  <a:schemeClr val="bg1"/>
                </a:solidFill>
                <a:latin typeface="Times New Roman" pitchFamily="18" charset="0"/>
                <a:cs typeface="Times New Roman" pitchFamily="18" charset="0"/>
              </a:rPr>
              <a:t>Sobel</a:t>
            </a:r>
            <a:r>
              <a:rPr lang="en-US" sz="800" i="1" dirty="0" smtClean="0">
                <a:solidFill>
                  <a:schemeClr val="bg1"/>
                </a:solidFill>
                <a:latin typeface="Times New Roman" pitchFamily="18" charset="0"/>
                <a:cs typeface="Times New Roman" pitchFamily="18" charset="0"/>
              </a:rPr>
              <a:t>-Macpherson</a:t>
            </a:r>
            <a:endParaRPr lang="en-US" sz="8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t>08/20/2012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p:cNvPicPr>
            <a:picLocks noChangeAspect="1"/>
          </p:cNvPicPr>
          <p:nvPr/>
        </p:nvPicPr>
        <p:blipFill>
          <a:blip r:embed="rId15"/>
          <a:srcRect t="43200"/>
          <a:stretch>
            <a:fillRect/>
          </a:stretch>
        </p:blipFill>
        <p:spPr>
          <a:xfrm>
            <a:off x="-14039" y="5906194"/>
            <a:ext cx="9172575" cy="893298"/>
          </a:xfrm>
          <a:prstGeom prst="rect">
            <a:avLst/>
          </a:prstGeom>
          <a:ln>
            <a:noFill/>
          </a:ln>
          <a:effectLst>
            <a:softEdge rad="112500"/>
          </a:effectLst>
        </p:spPr>
      </p:pic>
      <p:sp>
        <p:nvSpPr>
          <p:cNvPr id="50" name="Rounded Rectangle 49"/>
          <p:cNvSpPr>
            <a:spLocks/>
          </p:cNvSpPr>
          <p:nvPr/>
        </p:nvSpPr>
        <p:spPr>
          <a:xfrm>
            <a:off x="8147190" y="6637804"/>
            <a:ext cx="978648" cy="206967"/>
          </a:xfrm>
          <a:prstGeom prst="roundRect">
            <a:avLst/>
          </a:prstGeom>
          <a:solidFill>
            <a:srgbClr val="444C52">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7777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Times New Roman" pitchFamily="-110" charset="0"/>
              </a:rPr>
              <a:t>Copyright ©</a:t>
            </a:r>
            <a:r>
              <a:rPr kumimoji="0" lang="en-US" sz="800" b="0" i="1" dirty="0" smtClean="0">
                <a:solidFill>
                  <a:schemeClr val="tx1"/>
                </a:solidFill>
                <a:latin typeface="Times New Roman" pitchFamily="-110" charset="0"/>
              </a:rPr>
              <a:t>2013 </a:t>
            </a:r>
            <a:r>
              <a:rPr kumimoji="0" lang="en-US" sz="800" b="0" i="1" dirty="0" err="1">
                <a:solidFill>
                  <a:schemeClr val="tx1"/>
                </a:solidFill>
                <a:latin typeface="Times New Roman" pitchFamily="-110" charset="0"/>
              </a:rPr>
              <a:t>Cengage</a:t>
            </a:r>
            <a:r>
              <a:rPr kumimoji="0" lang="en-US" sz="800" b="0" i="1" dirty="0">
                <a:solidFill>
                  <a:schemeClr val="tx1"/>
                </a:solidFill>
                <a:latin typeface="Times New Roman" pitchFamily="-110" charset="0"/>
              </a:rPr>
              <a:t> Learning. All rights reserved. May not be scanned, copied or duplicated, or posted to a publicly accessible web site, in whole or in part.</a:t>
            </a:r>
          </a:p>
        </p:txBody>
      </p:sp>
      <p:pic>
        <p:nvPicPr>
          <p:cNvPr id="8" name="Picture 7" descr="gwartney_sky 1c.jpg"/>
          <p:cNvPicPr>
            <a:picLocks/>
          </p:cNvPicPr>
          <p:nvPr/>
        </p:nvPicPr>
        <p:blipFill>
          <a:blip r:embed="rId16">
            <a:alphaModFix amt="62000"/>
          </a:blip>
          <a:stretch>
            <a:fillRect/>
          </a:stretch>
        </p:blipFill>
        <p:spPr>
          <a:xfrm>
            <a:off x="-11758" y="2"/>
            <a:ext cx="9200769" cy="1600197"/>
          </a:xfrm>
          <a:prstGeom prst="rect">
            <a:avLst/>
          </a:prstGeom>
          <a:ln>
            <a:noFill/>
          </a:ln>
          <a:effectLst>
            <a:softEdge rad="112500"/>
          </a:effectLst>
        </p:spPr>
      </p:pic>
      <p:pic>
        <p:nvPicPr>
          <p:cNvPr id="12" name="Picture 11" descr="gwartney_sky 1c.jpg"/>
          <p:cNvPicPr>
            <a:picLocks/>
          </p:cNvPicPr>
          <p:nvPr/>
        </p:nvPicPr>
        <p:blipFill>
          <a:blip r:embed="rId16">
            <a:alphaModFix amt="62000"/>
          </a:blip>
          <a:stretch>
            <a:fillRect/>
          </a:stretch>
        </p:blipFill>
        <p:spPr>
          <a:xfrm>
            <a:off x="-14097" y="28136"/>
            <a:ext cx="9200769" cy="1600197"/>
          </a:xfrm>
          <a:prstGeom prst="rect">
            <a:avLst/>
          </a:prstGeom>
          <a:ln>
            <a:noFill/>
          </a:ln>
          <a:effectLst>
            <a:softEdge rad="112500"/>
          </a:effectLst>
        </p:spPr>
      </p:pic>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Times New Roman" pitchFamily="-110" charset="0"/>
                <a:hlinkClick r:id="" action="ppaction://hlinkshowjump?jump=firstslide"/>
              </a:rPr>
              <a:t>First </a:t>
            </a:r>
            <a:r>
              <a:rPr lang="en-US" sz="1100" b="0" dirty="0">
                <a:solidFill>
                  <a:schemeClr val="bg1"/>
                </a:solidFill>
                <a:latin typeface="Times New Roman" pitchFamily="-110" charset="0"/>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26389" y="1200404"/>
            <a:ext cx="7634484" cy="1864086"/>
          </a:xfrm>
          <a:prstGeom prst="rect">
            <a:avLst/>
          </a:prstGeom>
        </p:spPr>
        <p:txBody>
          <a:bodyPr anchor="b"/>
          <a:lstStyle/>
          <a:p>
            <a:r>
              <a:rPr lang="en-US" dirty="0"/>
              <a:t>An Introduction to Basic Macroeconomic Markets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1592996"/>
            <a:ext cx="8932985" cy="4311858"/>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155544"/>
            <a:ext cx="8904855" cy="1239310"/>
          </a:xfrm>
        </p:spPr>
        <p:txBody>
          <a:bodyPr/>
          <a:lstStyle/>
          <a:p>
            <a:r>
              <a:rPr lang="en-US" dirty="0"/>
              <a:t>Aggregate Demand</a:t>
            </a:r>
            <a:br>
              <a:rPr lang="en-US" dirty="0"/>
            </a:br>
            <a:r>
              <a:rPr lang="en-US" dirty="0"/>
              <a:t>for Goods &amp; Services</a:t>
            </a:r>
          </a:p>
        </p:txBody>
      </p:sp>
      <p:sp>
        <p:nvSpPr>
          <p:cNvPr id="3" name="Content Placeholder 2"/>
          <p:cNvSpPr>
            <a:spLocks noGrp="1"/>
          </p:cNvSpPr>
          <p:nvPr>
            <p:ph idx="1"/>
          </p:nvPr>
        </p:nvSpPr>
        <p:spPr>
          <a:xfrm>
            <a:off x="140675" y="1592996"/>
            <a:ext cx="8883750" cy="4583071"/>
          </a:xfrm>
        </p:spPr>
        <p:txBody>
          <a:bodyPr/>
          <a:lstStyle/>
          <a:p>
            <a:pPr marL="231775" indent="-231775"/>
            <a:r>
              <a:rPr lang="en-US" sz="2600" b="1" i="1" dirty="0">
                <a:solidFill>
                  <a:srgbClr val="32302A"/>
                </a:solidFill>
              </a:rPr>
              <a:t>Aggregate demand</a:t>
            </a:r>
            <a:r>
              <a:rPr lang="en-US" sz="2600" dirty="0">
                <a:solidFill>
                  <a:srgbClr val="32302A"/>
                </a:solidFill>
              </a:rPr>
              <a:t> (</a:t>
            </a:r>
            <a:r>
              <a:rPr lang="en-US" sz="2600" b="1" i="1" dirty="0">
                <a:solidFill>
                  <a:srgbClr val="32302A"/>
                </a:solidFill>
              </a:rPr>
              <a:t>AD</a:t>
            </a:r>
            <a:r>
              <a:rPr lang="en-US" sz="2600" dirty="0">
                <a:solidFill>
                  <a:srgbClr val="32302A"/>
                </a:solidFill>
              </a:rPr>
              <a:t>) curve: </a:t>
            </a:r>
            <a:br>
              <a:rPr lang="en-US" sz="2600" dirty="0">
                <a:solidFill>
                  <a:srgbClr val="32302A"/>
                </a:solidFill>
              </a:rPr>
            </a:br>
            <a:r>
              <a:rPr lang="en-US" sz="2600" dirty="0">
                <a:solidFill>
                  <a:srgbClr val="32302A"/>
                </a:solidFill>
              </a:rPr>
              <a:t>indicates the various quantities of domestically produced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goods &amp; </a:t>
            </a:r>
            <a:r>
              <a:rPr lang="en-US" sz="2600" dirty="0">
                <a:solidFill>
                  <a:srgbClr val="32302A"/>
                </a:solidFill>
              </a:rPr>
              <a:t>services </a:t>
            </a:r>
            <a:r>
              <a:rPr lang="en-US" sz="2600" dirty="0" smtClean="0">
                <a:solidFill>
                  <a:srgbClr val="32302A"/>
                </a:solidFill>
              </a:rPr>
              <a:t>purchasers are </a:t>
            </a:r>
            <a:r>
              <a:rPr lang="en-US" sz="2600" dirty="0">
                <a:solidFill>
                  <a:srgbClr val="32302A"/>
                </a:solidFill>
              </a:rPr>
              <a:t>willing to buy at different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price </a:t>
            </a:r>
            <a:r>
              <a:rPr lang="en-US" sz="2600" dirty="0">
                <a:solidFill>
                  <a:srgbClr val="32302A"/>
                </a:solidFill>
              </a:rPr>
              <a:t>levels.</a:t>
            </a:r>
          </a:p>
          <a:p>
            <a:pPr marL="231775" indent="-231775"/>
            <a:r>
              <a:rPr lang="en-US" sz="2600" dirty="0">
                <a:solidFill>
                  <a:srgbClr val="32302A"/>
                </a:solidFill>
              </a:rPr>
              <a:t>The </a:t>
            </a:r>
            <a:r>
              <a:rPr lang="en-US" sz="2600" b="1" i="1" dirty="0">
                <a:solidFill>
                  <a:srgbClr val="32302A"/>
                </a:solidFill>
              </a:rPr>
              <a:t>AD</a:t>
            </a:r>
            <a:r>
              <a:rPr lang="en-US" sz="2600" dirty="0">
                <a:solidFill>
                  <a:srgbClr val="32302A"/>
                </a:solidFill>
              </a:rPr>
              <a:t> curve slopes downward to the right, indicating an inverse relationship between the amount of goods and services demanded and the price level.</a:t>
            </a:r>
          </a:p>
        </p:txBody>
      </p:sp>
    </p:spTree>
    <p:extLst>
      <p:ext uri="{BB962C8B-B14F-4D97-AF65-F5344CB8AC3E}">
        <p14:creationId xmlns:p14="http://schemas.microsoft.com/office/powerpoint/2010/main" val="25641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41697"/>
            <a:ext cx="8904855" cy="596684"/>
          </a:xfrm>
        </p:spPr>
        <p:txBody>
          <a:bodyPr/>
          <a:lstStyle/>
          <a:p>
            <a:r>
              <a:rPr lang="en-US" sz="3400" dirty="0"/>
              <a:t>Aggregate Demand Curve</a:t>
            </a:r>
          </a:p>
        </p:txBody>
      </p:sp>
      <p:sp>
        <p:nvSpPr>
          <p:cNvPr id="61" name="Text Box 10"/>
          <p:cNvSpPr txBox="1">
            <a:spLocks noChangeArrowheads="1"/>
          </p:cNvSpPr>
          <p:nvPr/>
        </p:nvSpPr>
        <p:spPr bwMode="auto">
          <a:xfrm>
            <a:off x="73112" y="2655916"/>
            <a:ext cx="4023966" cy="147732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As illustrated here, when the general price level in the economy declines from </a:t>
            </a:r>
            <a:r>
              <a:rPr lang="en-US" sz="2000" b="1" i="1" dirty="0">
                <a:latin typeface="Times New Roman" pitchFamily="18" charset="0"/>
                <a:cs typeface="Times New Roman" pitchFamily="18" charset="0"/>
              </a:rPr>
              <a:t>P</a:t>
            </a:r>
            <a:r>
              <a:rPr lang="en-US" sz="2000" b="1" i="1"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to </a:t>
            </a:r>
            <a:r>
              <a:rPr lang="en-US" sz="2000" b="1" i="1" dirty="0" smtClean="0">
                <a:latin typeface="Times New Roman" pitchFamily="18" charset="0"/>
                <a:cs typeface="Times New Roman" pitchFamily="18" charset="0"/>
              </a:rPr>
              <a:t>P</a:t>
            </a:r>
            <a:r>
              <a:rPr lang="en-US" sz="2000" b="1" i="1"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quantity of goods and services purchased will increase from </a:t>
            </a:r>
            <a:r>
              <a:rPr lang="en-US" sz="2000" b="1" i="1" dirty="0">
                <a:latin typeface="Times New Roman" pitchFamily="18" charset="0"/>
                <a:cs typeface="Times New Roman" pitchFamily="18" charset="0"/>
              </a:rPr>
              <a:t>Y</a:t>
            </a:r>
            <a:r>
              <a:rPr lang="en-US" sz="2000" b="1" i="1"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to </a:t>
            </a:r>
            <a:r>
              <a:rPr lang="en-US" sz="2000" b="1" i="1" dirty="0">
                <a:latin typeface="Times New Roman" pitchFamily="18" charset="0"/>
                <a:cs typeface="Times New Roman" pitchFamily="18" charset="0"/>
              </a:rPr>
              <a:t>Y</a:t>
            </a:r>
            <a:r>
              <a:rPr lang="en-US" sz="2000" b="1" i="1"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533458" y="507238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Times New Roman" pitchFamily="18" charset="0"/>
                <a:cs typeface="Times New Roman" pitchFamily="18" charset="0"/>
              </a:rPr>
              <a:t> Goods &amp; Services</a:t>
            </a:r>
            <a:r>
              <a:rPr kumimoji="0" lang="en-US" sz="1100" b="0">
                <a:solidFill>
                  <a:srgbClr val="000000"/>
                </a:solidFill>
                <a:latin typeface="Times New Roman" pitchFamily="18" charset="0"/>
                <a:cs typeface="Times New Roman" pitchFamily="18" charset="0"/>
              </a:rPr>
              <a:t/>
            </a:r>
            <a:br>
              <a:rPr kumimoji="0" lang="en-US" sz="1100" b="0">
                <a:solidFill>
                  <a:srgbClr val="000000"/>
                </a:solidFill>
                <a:latin typeface="Times New Roman" pitchFamily="18" charset="0"/>
                <a:cs typeface="Times New Roman" pitchFamily="18" charset="0"/>
              </a:rPr>
            </a:br>
            <a:r>
              <a:rPr kumimoji="0" lang="en-US" sz="1100" i="1">
                <a:solidFill>
                  <a:srgbClr val="000000"/>
                </a:solidFill>
                <a:latin typeface="Times New Roman" pitchFamily="18" charset="0"/>
                <a:cs typeface="Times New Roman" pitchFamily="18" charset="0"/>
              </a:rPr>
              <a:t>(real GDP)</a:t>
            </a:r>
            <a:endParaRPr kumimoji="0" lang="en-US" i="1">
              <a:solidFill>
                <a:schemeClr val="tx1"/>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610" y="1724864"/>
            <a:ext cx="593432" cy="398379"/>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Times New Roman" pitchFamily="18" charset="0"/>
                <a:cs typeface="Times New Roman" pitchFamily="18" charset="0"/>
              </a:rPr>
              <a:t>Price</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Level</a:t>
            </a:r>
            <a:endParaRPr kumimoji="0" lang="en-US" sz="1400" b="0">
              <a:solidFill>
                <a:schemeClr val="tx1"/>
              </a:solidFill>
              <a:latin typeface="Times New Roman" pitchFamily="18" charset="0"/>
              <a:cs typeface="Times New Roman" pitchFamily="18" charset="0"/>
            </a:endParaRP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51" name="Group 52"/>
          <p:cNvGrpSpPr>
            <a:grpSpLocks/>
          </p:cNvGrpSpPr>
          <p:nvPr/>
        </p:nvGrpSpPr>
        <p:grpSpPr bwMode="auto">
          <a:xfrm>
            <a:off x="5208161" y="1904906"/>
            <a:ext cx="2293938" cy="3182938"/>
            <a:chOff x="2442" y="731"/>
            <a:chExt cx="1445" cy="2005"/>
          </a:xfrm>
        </p:grpSpPr>
        <p:sp>
          <p:nvSpPr>
            <p:cNvPr id="52" name="Freeform 9"/>
            <p:cNvSpPr>
              <a:spLocks noChangeAspect="1"/>
            </p:cNvSpPr>
            <p:nvPr/>
          </p:nvSpPr>
          <p:spPr bwMode="auto">
            <a:xfrm>
              <a:off x="2442" y="731"/>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3" name="Rectangle 10"/>
            <p:cNvSpPr>
              <a:spLocks noChangeAspect="1" noChangeArrowheads="1"/>
            </p:cNvSpPr>
            <p:nvPr/>
          </p:nvSpPr>
          <p:spPr bwMode="auto">
            <a:xfrm>
              <a:off x="3685" y="2562"/>
              <a:ext cx="202"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53ABF"/>
                  </a:solidFill>
                  <a:latin typeface="Times New Roman" pitchFamily="18" charset="0"/>
                  <a:cs typeface="Times New Roman" pitchFamily="18" charset="0"/>
                </a:rPr>
                <a:t>AD</a:t>
              </a:r>
              <a:endParaRPr kumimoji="0" lang="en-US" b="1" dirty="0">
                <a:solidFill>
                  <a:srgbClr val="053ABF"/>
                </a:solidFill>
                <a:latin typeface="Times New Roman" pitchFamily="18" charset="0"/>
                <a:cs typeface="Times New Roman" pitchFamily="18" charset="0"/>
              </a:endParaRPr>
            </a:p>
          </p:txBody>
        </p:sp>
      </p:grpSp>
      <p:sp>
        <p:nvSpPr>
          <p:cNvPr id="54" name="Rectangle 14"/>
          <p:cNvSpPr>
            <a:spLocks noChangeAspect="1" noChangeArrowheads="1"/>
          </p:cNvSpPr>
          <p:nvPr/>
        </p:nvSpPr>
        <p:spPr bwMode="auto">
          <a:xfrm>
            <a:off x="4411235" y="3654331"/>
            <a:ext cx="1939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P</a:t>
            </a:r>
            <a:r>
              <a:rPr kumimoji="0" lang="en-US" sz="1600" i="1" baseline="-25000">
                <a:solidFill>
                  <a:srgbClr val="000000"/>
                </a:solidFill>
                <a:latin typeface="Times New Roman" pitchFamily="18" charset="0"/>
                <a:cs typeface="Times New Roman" pitchFamily="18" charset="0"/>
              </a:rPr>
              <a:t>2</a:t>
            </a:r>
            <a:endParaRPr kumimoji="0" lang="en-US" sz="1600" b="0" baseline="-25000">
              <a:solidFill>
                <a:schemeClr val="tx1"/>
              </a:solidFill>
              <a:latin typeface="Times New Roman" pitchFamily="18" charset="0"/>
              <a:cs typeface="Times New Roman" pitchFamily="18" charset="0"/>
            </a:endParaRPr>
          </a:p>
        </p:txBody>
      </p:sp>
      <p:sp>
        <p:nvSpPr>
          <p:cNvPr id="55" name="Rectangle 17"/>
          <p:cNvSpPr>
            <a:spLocks noChangeAspect="1" noChangeArrowheads="1"/>
          </p:cNvSpPr>
          <p:nvPr/>
        </p:nvSpPr>
        <p:spPr bwMode="auto">
          <a:xfrm>
            <a:off x="5786010" y="5157694"/>
            <a:ext cx="18274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Y</a:t>
            </a:r>
            <a:r>
              <a:rPr kumimoji="0" lang="en-US" sz="1600" i="1" baseline="-25000">
                <a:solidFill>
                  <a:srgbClr val="000000"/>
                </a:solidFill>
                <a:latin typeface="Times New Roman" pitchFamily="18" charset="0"/>
                <a:cs typeface="Times New Roman" pitchFamily="18" charset="0"/>
              </a:rPr>
              <a:t>1</a:t>
            </a:r>
            <a:endParaRPr kumimoji="0" lang="en-US" sz="1600" b="0" baseline="-25000">
              <a:solidFill>
                <a:schemeClr val="tx1"/>
              </a:solidFill>
              <a:latin typeface="Times New Roman" pitchFamily="18" charset="0"/>
              <a:cs typeface="Times New Roman" pitchFamily="18" charset="0"/>
            </a:endParaRPr>
          </a:p>
        </p:txBody>
      </p:sp>
      <p:sp>
        <p:nvSpPr>
          <p:cNvPr id="56" name="Rectangle 20"/>
          <p:cNvSpPr>
            <a:spLocks noChangeAspect="1" noChangeArrowheads="1"/>
          </p:cNvSpPr>
          <p:nvPr/>
        </p:nvSpPr>
        <p:spPr bwMode="auto">
          <a:xfrm>
            <a:off x="6259085" y="5157694"/>
            <a:ext cx="18274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Y</a:t>
            </a:r>
            <a:r>
              <a:rPr kumimoji="0" lang="en-US" sz="1600" i="1" baseline="-25000">
                <a:solidFill>
                  <a:srgbClr val="000000"/>
                </a:solidFill>
                <a:latin typeface="Times New Roman" pitchFamily="18" charset="0"/>
                <a:cs typeface="Times New Roman" pitchFamily="18" charset="0"/>
              </a:rPr>
              <a:t>2</a:t>
            </a:r>
            <a:endParaRPr kumimoji="0" lang="en-US" sz="1600" b="0" baseline="-25000">
              <a:solidFill>
                <a:schemeClr val="tx1"/>
              </a:solidFill>
              <a:latin typeface="Times New Roman" pitchFamily="18" charset="0"/>
              <a:cs typeface="Times New Roman" pitchFamily="18" charset="0"/>
            </a:endParaRPr>
          </a:p>
        </p:txBody>
      </p:sp>
      <p:sp>
        <p:nvSpPr>
          <p:cNvPr id="57" name="Rectangle 23"/>
          <p:cNvSpPr>
            <a:spLocks noChangeAspect="1" noChangeArrowheads="1"/>
          </p:cNvSpPr>
          <p:nvPr/>
        </p:nvSpPr>
        <p:spPr bwMode="auto">
          <a:xfrm>
            <a:off x="4411235" y="3059019"/>
            <a:ext cx="1939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P</a:t>
            </a:r>
            <a:r>
              <a:rPr kumimoji="0" lang="en-US" sz="1600" i="1" baseline="-25000">
                <a:solidFill>
                  <a:srgbClr val="000000"/>
                </a:solidFill>
                <a:latin typeface="Times New Roman" pitchFamily="18" charset="0"/>
                <a:cs typeface="Times New Roman" pitchFamily="18" charset="0"/>
              </a:rPr>
              <a:t>1</a:t>
            </a:r>
            <a:endParaRPr kumimoji="0" lang="en-US" sz="1600" b="0" baseline="-25000">
              <a:solidFill>
                <a:schemeClr val="tx1"/>
              </a:solidFill>
              <a:latin typeface="Times New Roman" pitchFamily="18" charset="0"/>
              <a:cs typeface="Times New Roman" pitchFamily="18" charset="0"/>
            </a:endParaRPr>
          </a:p>
        </p:txBody>
      </p:sp>
      <p:sp>
        <p:nvSpPr>
          <p:cNvPr id="58" name="Line 25"/>
          <p:cNvSpPr>
            <a:spLocks noChangeAspect="1" noChangeShapeType="1"/>
          </p:cNvSpPr>
          <p:nvPr/>
        </p:nvSpPr>
        <p:spPr bwMode="auto">
          <a:xfrm flipH="1">
            <a:off x="4700160" y="3181256"/>
            <a:ext cx="1165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9" name="Line 26"/>
          <p:cNvSpPr>
            <a:spLocks noChangeAspect="1" noChangeShapeType="1"/>
          </p:cNvSpPr>
          <p:nvPr/>
        </p:nvSpPr>
        <p:spPr bwMode="auto">
          <a:xfrm flipH="1">
            <a:off x="4722385" y="3814669"/>
            <a:ext cx="1546225" cy="0"/>
          </a:xfrm>
          <a:prstGeom prst="line">
            <a:avLst/>
          </a:prstGeom>
          <a:noFill/>
          <a:ln w="31750" cap="rnd">
            <a:solidFill>
              <a:schemeClr val="tx1"/>
            </a:solidFill>
            <a:prstDash val="sysDot"/>
            <a:round/>
            <a:headEnd type="stealth" w="lg" len="lg"/>
            <a:tailEnd type="none"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60" name="Line 27"/>
          <p:cNvSpPr>
            <a:spLocks noChangeAspect="1" noChangeShapeType="1"/>
          </p:cNvSpPr>
          <p:nvPr/>
        </p:nvSpPr>
        <p:spPr bwMode="auto">
          <a:xfrm>
            <a:off x="5887610" y="3232056"/>
            <a:ext cx="0" cy="191135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2" name="Line 28"/>
          <p:cNvSpPr>
            <a:spLocks noChangeAspect="1" noChangeShapeType="1"/>
          </p:cNvSpPr>
          <p:nvPr/>
        </p:nvSpPr>
        <p:spPr bwMode="auto">
          <a:xfrm>
            <a:off x="6333698" y="3825781"/>
            <a:ext cx="0" cy="1274763"/>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63" name="Freeform 29"/>
          <p:cNvSpPr>
            <a:spLocks noChangeAspect="1"/>
          </p:cNvSpPr>
          <p:nvPr/>
        </p:nvSpPr>
        <p:spPr bwMode="auto">
          <a:xfrm>
            <a:off x="6282898" y="3751169"/>
            <a:ext cx="119062"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4" name="Freeform 30"/>
          <p:cNvSpPr>
            <a:spLocks noChangeAspect="1"/>
          </p:cNvSpPr>
          <p:nvPr/>
        </p:nvSpPr>
        <p:spPr bwMode="auto">
          <a:xfrm>
            <a:off x="5843160" y="3128869"/>
            <a:ext cx="119063" cy="117475"/>
          </a:xfrm>
          <a:custGeom>
            <a:avLst/>
            <a:gdLst>
              <a:gd name="T0" fmla="*/ 0 w 173"/>
              <a:gd name="T1" fmla="*/ 87 h 173"/>
              <a:gd name="T2" fmla="*/ 11 w 173"/>
              <a:gd name="T3" fmla="*/ 43 h 173"/>
              <a:gd name="T4" fmla="*/ 43 w 173"/>
              <a:gd name="T5" fmla="*/ 11 h 173"/>
              <a:gd name="T6" fmla="*/ 86 w 173"/>
              <a:gd name="T7" fmla="*/ 0 h 173"/>
              <a:gd name="T8" fmla="*/ 86 w 173"/>
              <a:gd name="T9" fmla="*/ 0 h 173"/>
              <a:gd name="T10" fmla="*/ 130 w 173"/>
              <a:gd name="T11" fmla="*/ 11 h 173"/>
              <a:gd name="T12" fmla="*/ 160 w 173"/>
              <a:gd name="T13" fmla="*/ 43 h 173"/>
              <a:gd name="T14" fmla="*/ 173 w 173"/>
              <a:gd name="T15" fmla="*/ 87 h 173"/>
              <a:gd name="T16" fmla="*/ 173 w 173"/>
              <a:gd name="T17" fmla="*/ 87 h 173"/>
              <a:gd name="T18" fmla="*/ 160 w 173"/>
              <a:gd name="T19" fmla="*/ 130 h 173"/>
              <a:gd name="T20" fmla="*/ 130 w 173"/>
              <a:gd name="T21" fmla="*/ 161 h 173"/>
              <a:gd name="T22" fmla="*/ 86 w 173"/>
              <a:gd name="T23" fmla="*/ 173 h 173"/>
              <a:gd name="T24" fmla="*/ 86 w 173"/>
              <a:gd name="T25" fmla="*/ 173 h 173"/>
              <a:gd name="T26" fmla="*/ 43 w 173"/>
              <a:gd name="T27" fmla="*/ 161 h 173"/>
              <a:gd name="T28" fmla="*/ 11 w 173"/>
              <a:gd name="T29" fmla="*/ 130 h 173"/>
              <a:gd name="T30" fmla="*/ 0 w 173"/>
              <a:gd name="T31" fmla="*/ 87 h 173"/>
              <a:gd name="T32" fmla="*/ 0 w 173"/>
              <a:gd name="T33" fmla="*/ 8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73"/>
              <a:gd name="T53" fmla="*/ 173 w 17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73">
                <a:moveTo>
                  <a:pt x="0" y="87"/>
                </a:moveTo>
                <a:lnTo>
                  <a:pt x="11" y="43"/>
                </a:lnTo>
                <a:lnTo>
                  <a:pt x="43" y="11"/>
                </a:lnTo>
                <a:lnTo>
                  <a:pt x="86" y="0"/>
                </a:lnTo>
                <a:lnTo>
                  <a:pt x="130" y="11"/>
                </a:lnTo>
                <a:lnTo>
                  <a:pt x="160" y="43"/>
                </a:lnTo>
                <a:lnTo>
                  <a:pt x="173" y="87"/>
                </a:lnTo>
                <a:lnTo>
                  <a:pt x="160" y="130"/>
                </a:lnTo>
                <a:lnTo>
                  <a:pt x="130" y="161"/>
                </a:lnTo>
                <a:lnTo>
                  <a:pt x="86" y="173"/>
                </a:lnTo>
                <a:lnTo>
                  <a:pt x="43" y="161"/>
                </a:lnTo>
                <a:lnTo>
                  <a:pt x="11" y="130"/>
                </a:lnTo>
                <a:lnTo>
                  <a:pt x="0" y="87"/>
                </a:lnTo>
                <a:close/>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65" name="Group 49"/>
          <p:cNvGrpSpPr>
            <a:grpSpLocks/>
          </p:cNvGrpSpPr>
          <p:nvPr/>
        </p:nvGrpSpPr>
        <p:grpSpPr bwMode="auto">
          <a:xfrm>
            <a:off x="6322535" y="2655367"/>
            <a:ext cx="2816225" cy="906462"/>
            <a:chOff x="3266" y="1316"/>
            <a:chExt cx="1774" cy="571"/>
          </a:xfrm>
        </p:grpSpPr>
        <p:sp>
          <p:nvSpPr>
            <p:cNvPr id="66" name="Line 47"/>
            <p:cNvSpPr>
              <a:spLocks noChangeShapeType="1"/>
            </p:cNvSpPr>
            <p:nvPr/>
          </p:nvSpPr>
          <p:spPr bwMode="auto">
            <a:xfrm flipH="1">
              <a:off x="3266" y="1627"/>
              <a:ext cx="412" cy="76"/>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67" name="Group 48"/>
            <p:cNvGrpSpPr>
              <a:grpSpLocks/>
            </p:cNvGrpSpPr>
            <p:nvPr/>
          </p:nvGrpSpPr>
          <p:grpSpPr bwMode="auto">
            <a:xfrm>
              <a:off x="3598" y="1316"/>
              <a:ext cx="1442" cy="571"/>
              <a:chOff x="3598" y="1304"/>
              <a:chExt cx="1442" cy="571"/>
            </a:xfrm>
          </p:grpSpPr>
          <p:sp>
            <p:nvSpPr>
              <p:cNvPr id="68" name="Rectangle 35"/>
              <p:cNvSpPr>
                <a:spLocks noChangeArrowheads="1"/>
              </p:cNvSpPr>
              <p:nvPr/>
            </p:nvSpPr>
            <p:spPr bwMode="auto">
              <a:xfrm>
                <a:off x="3598" y="1304"/>
                <a:ext cx="1328" cy="571"/>
              </a:xfrm>
              <a:prstGeom prst="rect">
                <a:avLst/>
              </a:prstGeom>
              <a:solidFill>
                <a:srgbClr val="FFFFCC"/>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69" name="Rectangle 36"/>
              <p:cNvSpPr>
                <a:spLocks noChangeArrowheads="1"/>
              </p:cNvSpPr>
              <p:nvPr/>
            </p:nvSpPr>
            <p:spPr bwMode="auto">
              <a:xfrm>
                <a:off x="3630" y="1356"/>
                <a:ext cx="1410" cy="496"/>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dirty="0">
                    <a:solidFill>
                      <a:srgbClr val="000000"/>
                    </a:solidFill>
                    <a:latin typeface="Times New Roman" pitchFamily="18" charset="0"/>
                    <a:cs typeface="Times New Roman" pitchFamily="18" charset="0"/>
                  </a:rPr>
                  <a:t> A reduction in the price </a:t>
                </a:r>
                <a:br>
                  <a:rPr kumimoji="0" lang="en-US" sz="1600" b="0" dirty="0">
                    <a:solidFill>
                      <a:srgbClr val="000000"/>
                    </a:solidFill>
                    <a:latin typeface="Times New Roman" pitchFamily="18" charset="0"/>
                    <a:cs typeface="Times New Roman" pitchFamily="18" charset="0"/>
                  </a:rPr>
                </a:br>
                <a:r>
                  <a:rPr kumimoji="0" lang="en-US" sz="1600" b="0" dirty="0">
                    <a:solidFill>
                      <a:srgbClr val="000000"/>
                    </a:solidFill>
                    <a:latin typeface="Times New Roman" pitchFamily="18" charset="0"/>
                    <a:cs typeface="Times New Roman" pitchFamily="18" charset="0"/>
                  </a:rPr>
                  <a:t> level will increase the </a:t>
                </a:r>
                <a:br>
                  <a:rPr kumimoji="0" lang="en-US" sz="1600" b="0" dirty="0">
                    <a:solidFill>
                      <a:srgbClr val="000000"/>
                    </a:solidFill>
                    <a:latin typeface="Times New Roman" pitchFamily="18" charset="0"/>
                    <a:cs typeface="Times New Roman" pitchFamily="18" charset="0"/>
                  </a:rPr>
                </a:br>
                <a:r>
                  <a:rPr kumimoji="0" lang="en-US" sz="1600" b="0" dirty="0">
                    <a:solidFill>
                      <a:srgbClr val="000000"/>
                    </a:solidFill>
                    <a:latin typeface="Times New Roman" pitchFamily="18" charset="0"/>
                    <a:cs typeface="Times New Roman" pitchFamily="18" charset="0"/>
                  </a:rPr>
                  <a:t> quantity of goods &amp;</a:t>
                </a:r>
                <a:br>
                  <a:rPr kumimoji="0" lang="en-US" sz="1600" b="0" dirty="0">
                    <a:solidFill>
                      <a:srgbClr val="000000"/>
                    </a:solidFill>
                    <a:latin typeface="Times New Roman" pitchFamily="18" charset="0"/>
                    <a:cs typeface="Times New Roman" pitchFamily="18" charset="0"/>
                  </a:rPr>
                </a:br>
                <a:r>
                  <a:rPr kumimoji="0" lang="en-US" sz="1600" b="0" dirty="0">
                    <a:solidFill>
                      <a:srgbClr val="000000"/>
                    </a:solidFill>
                    <a:latin typeface="Times New Roman" pitchFamily="18" charset="0"/>
                    <a:cs typeface="Times New Roman" pitchFamily="18" charset="0"/>
                  </a:rPr>
                  <a:t> services demanded.</a:t>
                </a:r>
              </a:p>
            </p:txBody>
          </p:sp>
        </p:grpSp>
      </p:grpSp>
      <p:sp>
        <p:nvSpPr>
          <p:cNvPr id="70" name="Line 50"/>
          <p:cNvSpPr>
            <a:spLocks noChangeShapeType="1"/>
          </p:cNvSpPr>
          <p:nvPr/>
        </p:nvSpPr>
        <p:spPr bwMode="auto">
          <a:xfrm>
            <a:off x="6035248" y="3111406"/>
            <a:ext cx="431800" cy="593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71" name="Line 51"/>
          <p:cNvSpPr>
            <a:spLocks noChangeShapeType="1"/>
          </p:cNvSpPr>
          <p:nvPr/>
        </p:nvSpPr>
        <p:spPr bwMode="auto">
          <a:xfrm>
            <a:off x="5925710" y="4860831"/>
            <a:ext cx="352425"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72" name="Line 53"/>
          <p:cNvSpPr>
            <a:spLocks noChangeShapeType="1"/>
          </p:cNvSpPr>
          <p:nvPr/>
        </p:nvSpPr>
        <p:spPr bwMode="auto">
          <a:xfrm flipV="1">
            <a:off x="4889073" y="3217769"/>
            <a:ext cx="0" cy="530225"/>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Tree>
    <p:extLst>
      <p:ext uri="{BB962C8B-B14F-4D97-AF65-F5344CB8AC3E}">
        <p14:creationId xmlns:p14="http://schemas.microsoft.com/office/powerpoint/2010/main" val="38980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ppt_x</p:attrName>
                                        </p:attrNameLst>
                                      </p:cBhvr>
                                      <p:tavLst>
                                        <p:tav tm="0">
                                          <p:val>
                                            <p:strVal val="#ppt_x"/>
                                          </p:val>
                                        </p:tav>
                                        <p:tav tm="100000">
                                          <p:val>
                                            <p:strVal val="#ppt_x"/>
                                          </p:val>
                                        </p:tav>
                                      </p:tavLst>
                                    </p:anim>
                                    <p:anim calcmode="lin" valueType="num">
                                      <p:cBhvr>
                                        <p:cTn id="14" dur="500" fill="hold"/>
                                        <p:tgtEl>
                                          <p:spTgt spid="72"/>
                                        </p:tgtEl>
                                        <p:attrNameLst>
                                          <p:attrName>ppt_y</p:attrName>
                                        </p:attrNameLst>
                                      </p:cBhvr>
                                      <p:tavLst>
                                        <p:tav tm="0">
                                          <p:val>
                                            <p:strVal val="#ppt_y-#ppt_h/2"/>
                                          </p:val>
                                        </p:tav>
                                        <p:tav tm="100000">
                                          <p:val>
                                            <p:strVal val="#ppt_y"/>
                                          </p:val>
                                        </p:tav>
                                      </p:tavLst>
                                    </p:anim>
                                    <p:anim calcmode="lin" valueType="num">
                                      <p:cBhvr>
                                        <p:cTn id="15" dur="500" fill="hold"/>
                                        <p:tgtEl>
                                          <p:spTgt spid="72"/>
                                        </p:tgtEl>
                                        <p:attrNameLst>
                                          <p:attrName>ppt_w</p:attrName>
                                        </p:attrNameLst>
                                      </p:cBhvr>
                                      <p:tavLst>
                                        <p:tav tm="0">
                                          <p:val>
                                            <p:strVal val="#ppt_w"/>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3" presetClass="entr" presetSubtype="28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strVal val="4/3*#ppt_w"/>
                                          </p:val>
                                        </p:tav>
                                        <p:tav tm="100000">
                                          <p:val>
                                            <p:strVal val="#ppt_w"/>
                                          </p:val>
                                        </p:tav>
                                      </p:tavLst>
                                    </p:anim>
                                    <p:anim calcmode="lin" valueType="num">
                                      <p:cBhvr>
                                        <p:cTn id="21" dur="500" fill="hold"/>
                                        <p:tgtEl>
                                          <p:spTgt spid="54"/>
                                        </p:tgtEl>
                                        <p:attrNameLst>
                                          <p:attrName>ppt_h</p:attrName>
                                        </p:attrNameLst>
                                      </p:cBhvr>
                                      <p:tavLst>
                                        <p:tav tm="0">
                                          <p:val>
                                            <p:strVal val="4/3*#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ppt_x</p:attrName>
                                        </p:attrNameLst>
                                      </p:cBhvr>
                                      <p:tavLst>
                                        <p:tav tm="0">
                                          <p:val>
                                            <p:strVal val="#ppt_x-#ppt_w/2"/>
                                          </p:val>
                                        </p:tav>
                                        <p:tav tm="100000">
                                          <p:val>
                                            <p:strVal val="#ppt_x"/>
                                          </p:val>
                                        </p:tav>
                                      </p:tavLst>
                                    </p:anim>
                                    <p:anim calcmode="lin" valueType="num">
                                      <p:cBhvr>
                                        <p:cTn id="26" dur="500" fill="hold"/>
                                        <p:tgtEl>
                                          <p:spTgt spid="59"/>
                                        </p:tgtEl>
                                        <p:attrNameLst>
                                          <p:attrName>ppt_y</p:attrName>
                                        </p:attrNameLst>
                                      </p:cBhvr>
                                      <p:tavLst>
                                        <p:tav tm="0">
                                          <p:val>
                                            <p:strVal val="#ppt_y"/>
                                          </p:val>
                                        </p:tav>
                                        <p:tav tm="100000">
                                          <p:val>
                                            <p:strVal val="#ppt_y"/>
                                          </p:val>
                                        </p:tav>
                                      </p:tavLst>
                                    </p:anim>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strVal val="#ppt_h"/>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ppt_x</p:attrName>
                                        </p:attrNameLst>
                                      </p:cBhvr>
                                      <p:tavLst>
                                        <p:tav tm="0">
                                          <p:val>
                                            <p:strVal val="#ppt_x"/>
                                          </p:val>
                                        </p:tav>
                                        <p:tav tm="100000">
                                          <p:val>
                                            <p:strVal val="#ppt_x"/>
                                          </p:val>
                                        </p:tav>
                                      </p:tavLst>
                                    </p:anim>
                                    <p:anim calcmode="lin" valueType="num">
                                      <p:cBhvr>
                                        <p:cTn id="32" dur="500" fill="hold"/>
                                        <p:tgtEl>
                                          <p:spTgt spid="70"/>
                                        </p:tgtEl>
                                        <p:attrNameLst>
                                          <p:attrName>ppt_y</p:attrName>
                                        </p:attrNameLst>
                                      </p:cBhvr>
                                      <p:tavLst>
                                        <p:tav tm="0">
                                          <p:val>
                                            <p:strVal val="#ppt_y-#ppt_h/2"/>
                                          </p:val>
                                        </p:tav>
                                        <p:tav tm="100000">
                                          <p:val>
                                            <p:strVal val="#ppt_y"/>
                                          </p:val>
                                        </p:tav>
                                      </p:tavLst>
                                    </p:anim>
                                    <p:anim calcmode="lin" valueType="num">
                                      <p:cBhvr>
                                        <p:cTn id="33" dur="500" fill="hold"/>
                                        <p:tgtEl>
                                          <p:spTgt spid="70"/>
                                        </p:tgtEl>
                                        <p:attrNameLst>
                                          <p:attrName>ppt_w</p:attrName>
                                        </p:attrNameLst>
                                      </p:cBhvr>
                                      <p:tavLst>
                                        <p:tav tm="0">
                                          <p:val>
                                            <p:strVal val="#ppt_w"/>
                                          </p:val>
                                        </p:tav>
                                        <p:tav tm="100000">
                                          <p:val>
                                            <p:strVal val="#ppt_w"/>
                                          </p:val>
                                        </p:tav>
                                      </p:tavLst>
                                    </p:anim>
                                    <p:anim calcmode="lin" valueType="num">
                                      <p:cBhvr>
                                        <p:cTn id="34" dur="500" fill="hold"/>
                                        <p:tgtEl>
                                          <p:spTgt spid="70"/>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childTnLst>
                                </p:cTn>
                              </p:par>
                            </p:childTnLst>
                          </p:cTn>
                        </p:par>
                        <p:par>
                          <p:cTn id="40" fill="hold">
                            <p:stCondLst>
                              <p:cond delay="2500"/>
                            </p:stCondLst>
                            <p:childTnLst>
                              <p:par>
                                <p:cTn id="41" presetID="17" presetClass="entr" presetSubtype="1"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ppt_x</p:attrName>
                                        </p:attrNameLst>
                                      </p:cBhvr>
                                      <p:tavLst>
                                        <p:tav tm="0">
                                          <p:val>
                                            <p:strVal val="#ppt_x"/>
                                          </p:val>
                                        </p:tav>
                                        <p:tav tm="100000">
                                          <p:val>
                                            <p:strVal val="#ppt_x"/>
                                          </p:val>
                                        </p:tav>
                                      </p:tavLst>
                                    </p:anim>
                                    <p:anim calcmode="lin" valueType="num">
                                      <p:cBhvr>
                                        <p:cTn id="44" dur="500" fill="hold"/>
                                        <p:tgtEl>
                                          <p:spTgt spid="62"/>
                                        </p:tgtEl>
                                        <p:attrNameLst>
                                          <p:attrName>ppt_y</p:attrName>
                                        </p:attrNameLst>
                                      </p:cBhvr>
                                      <p:tavLst>
                                        <p:tav tm="0">
                                          <p:val>
                                            <p:strVal val="#ppt_y-#ppt_h/2"/>
                                          </p:val>
                                        </p:tav>
                                        <p:tav tm="100000">
                                          <p:val>
                                            <p:strVal val="#ppt_y"/>
                                          </p:val>
                                        </p:tav>
                                      </p:tavLst>
                                    </p:anim>
                                    <p:anim calcmode="lin" valueType="num">
                                      <p:cBhvr>
                                        <p:cTn id="45" dur="500" fill="hold"/>
                                        <p:tgtEl>
                                          <p:spTgt spid="62"/>
                                        </p:tgtEl>
                                        <p:attrNameLst>
                                          <p:attrName>ppt_w</p:attrName>
                                        </p:attrNameLst>
                                      </p:cBhvr>
                                      <p:tavLst>
                                        <p:tav tm="0">
                                          <p:val>
                                            <p:strVal val="#ppt_w"/>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ppt_x</p:attrName>
                                        </p:attrNameLst>
                                      </p:cBhvr>
                                      <p:tavLst>
                                        <p:tav tm="0">
                                          <p:val>
                                            <p:strVal val="#ppt_x-#ppt_w/2"/>
                                          </p:val>
                                        </p:tav>
                                        <p:tav tm="100000">
                                          <p:val>
                                            <p:strVal val="#ppt_x"/>
                                          </p:val>
                                        </p:tav>
                                      </p:tavLst>
                                    </p:anim>
                                    <p:anim calcmode="lin" valueType="num">
                                      <p:cBhvr>
                                        <p:cTn id="51" dur="500" fill="hold"/>
                                        <p:tgtEl>
                                          <p:spTgt spid="71"/>
                                        </p:tgtEl>
                                        <p:attrNameLst>
                                          <p:attrName>ppt_y</p:attrName>
                                        </p:attrNameLst>
                                      </p:cBhvr>
                                      <p:tavLst>
                                        <p:tav tm="0">
                                          <p:val>
                                            <p:strVal val="#ppt_y"/>
                                          </p:val>
                                        </p:tav>
                                        <p:tav tm="100000">
                                          <p:val>
                                            <p:strVal val="#ppt_y"/>
                                          </p:val>
                                        </p:tav>
                                      </p:tavLst>
                                    </p:anim>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23" presetClass="entr" presetSubtype="288"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strVal val="4/3*#ppt_w"/>
                                          </p:val>
                                        </p:tav>
                                        <p:tav tm="100000">
                                          <p:val>
                                            <p:strVal val="#ppt_w"/>
                                          </p:val>
                                        </p:tav>
                                      </p:tavLst>
                                    </p:anim>
                                    <p:anim calcmode="lin" valueType="num">
                                      <p:cBhvr>
                                        <p:cTn id="58" dur="500" fill="hold"/>
                                        <p:tgtEl>
                                          <p:spTgt spid="56"/>
                                        </p:tgtEl>
                                        <p:attrNameLst>
                                          <p:attrName>ppt_h</p:attrName>
                                        </p:attrNameLst>
                                      </p:cBhvr>
                                      <p:tavLst>
                                        <p:tav tm="0">
                                          <p:val>
                                            <p:strVal val="4/3*#ppt_h"/>
                                          </p:val>
                                        </p:tav>
                                        <p:tav tm="100000">
                                          <p:val>
                                            <p:strVal val="#ppt_h"/>
                                          </p:val>
                                        </p:tav>
                                      </p:tavLst>
                                    </p:anim>
                                  </p:childTnLst>
                                </p:cTn>
                              </p:par>
                            </p:childTnLst>
                          </p:cTn>
                        </p:par>
                        <p:par>
                          <p:cTn id="59" fill="hold">
                            <p:stCondLst>
                              <p:cond delay="4000"/>
                            </p:stCondLst>
                            <p:childTnLst>
                              <p:par>
                                <p:cTn id="60" presetID="17"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ppt_x</p:attrName>
                                        </p:attrNameLst>
                                      </p:cBhvr>
                                      <p:tavLst>
                                        <p:tav tm="0">
                                          <p:val>
                                            <p:strVal val="#ppt_x-#ppt_w/2"/>
                                          </p:val>
                                        </p:tav>
                                        <p:tav tm="100000">
                                          <p:val>
                                            <p:strVal val="#ppt_x"/>
                                          </p:val>
                                        </p:tav>
                                      </p:tavLst>
                                    </p:anim>
                                    <p:anim calcmode="lin" valueType="num">
                                      <p:cBhvr>
                                        <p:cTn id="63" dur="500" fill="hold"/>
                                        <p:tgtEl>
                                          <p:spTgt spid="65"/>
                                        </p:tgtEl>
                                        <p:attrNameLst>
                                          <p:attrName>ppt_y</p:attrName>
                                        </p:attrNameLst>
                                      </p:cBhvr>
                                      <p:tavLst>
                                        <p:tav tm="0">
                                          <p:val>
                                            <p:strVal val="#ppt_y"/>
                                          </p:val>
                                        </p:tav>
                                        <p:tav tm="100000">
                                          <p:val>
                                            <p:strVal val="#ppt_y"/>
                                          </p:val>
                                        </p:tav>
                                      </p:tavLst>
                                    </p:anim>
                                    <p:anim calcmode="lin" valueType="num">
                                      <p:cBhvr>
                                        <p:cTn id="64" dur="500" fill="hold"/>
                                        <p:tgtEl>
                                          <p:spTgt spid="65"/>
                                        </p:tgtEl>
                                        <p:attrNameLst>
                                          <p:attrName>ppt_w</p:attrName>
                                        </p:attrNameLst>
                                      </p:cBhvr>
                                      <p:tavLst>
                                        <p:tav tm="0">
                                          <p:val>
                                            <p:fltVal val="0"/>
                                          </p:val>
                                        </p:tav>
                                        <p:tav tm="100000">
                                          <p:val>
                                            <p:strVal val="#ppt_w"/>
                                          </p:val>
                                        </p:tav>
                                      </p:tavLst>
                                    </p:anim>
                                    <p:anim calcmode="lin" valueType="num">
                                      <p:cBhvr>
                                        <p:cTn id="65" dur="500" fill="hold"/>
                                        <p:tgtEl>
                                          <p:spTgt spid="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4" grpId="0"/>
      <p:bldP spid="56" grpId="0"/>
      <p:bldP spid="59"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41697"/>
            <a:ext cx="8904855" cy="596684"/>
          </a:xfrm>
        </p:spPr>
        <p:txBody>
          <a:bodyPr/>
          <a:lstStyle/>
          <a:p>
            <a:r>
              <a:rPr lang="en-US" sz="3400" dirty="0"/>
              <a:t>Aggregate Demand Curve</a:t>
            </a:r>
          </a:p>
        </p:txBody>
      </p:sp>
      <p:sp>
        <p:nvSpPr>
          <p:cNvPr id="61" name="Text Box 10"/>
          <p:cNvSpPr txBox="1">
            <a:spLocks noChangeArrowheads="1"/>
          </p:cNvSpPr>
          <p:nvPr/>
        </p:nvSpPr>
        <p:spPr bwMode="auto">
          <a:xfrm>
            <a:off x="73112" y="1919761"/>
            <a:ext cx="4080182" cy="329320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Other things constant, a lower price level will increase the wealth of people holding the fixed quantity of money, lead to lower interest rates, and make domestically produced goods cheaper relative to foreign goods</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Each of these factors tends to increase the quantity of goods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services purchased at the lower price level</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533458" y="507238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Times New Roman" pitchFamily="18" charset="0"/>
                <a:cs typeface="Times New Roman" pitchFamily="18" charset="0"/>
              </a:rPr>
              <a:t> Goods &amp; Services</a:t>
            </a:r>
            <a:r>
              <a:rPr kumimoji="0" lang="en-US" sz="1100" b="0">
                <a:solidFill>
                  <a:srgbClr val="000000"/>
                </a:solidFill>
                <a:latin typeface="Times New Roman" pitchFamily="18" charset="0"/>
                <a:cs typeface="Times New Roman" pitchFamily="18" charset="0"/>
              </a:rPr>
              <a:t/>
            </a:r>
            <a:br>
              <a:rPr kumimoji="0" lang="en-US" sz="1100" b="0">
                <a:solidFill>
                  <a:srgbClr val="000000"/>
                </a:solidFill>
                <a:latin typeface="Times New Roman" pitchFamily="18" charset="0"/>
                <a:cs typeface="Times New Roman" pitchFamily="18" charset="0"/>
              </a:rPr>
            </a:br>
            <a:r>
              <a:rPr kumimoji="0" lang="en-US" sz="1100" i="1">
                <a:solidFill>
                  <a:srgbClr val="000000"/>
                </a:solidFill>
                <a:latin typeface="Times New Roman" pitchFamily="18" charset="0"/>
                <a:cs typeface="Times New Roman" pitchFamily="18" charset="0"/>
              </a:rPr>
              <a:t>(real GDP)</a:t>
            </a:r>
            <a:endParaRPr kumimoji="0" lang="en-US" i="1">
              <a:solidFill>
                <a:schemeClr val="tx1"/>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610" y="1724864"/>
            <a:ext cx="593432" cy="398379"/>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Times New Roman" pitchFamily="18" charset="0"/>
                <a:cs typeface="Times New Roman" pitchFamily="18" charset="0"/>
              </a:rPr>
              <a:t>Price</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Level</a:t>
            </a:r>
            <a:endParaRPr kumimoji="0" lang="en-US" sz="1400" b="0">
              <a:solidFill>
                <a:schemeClr val="tx1"/>
              </a:solidFill>
              <a:latin typeface="Times New Roman" pitchFamily="18" charset="0"/>
              <a:cs typeface="Times New Roman" pitchFamily="18" charset="0"/>
            </a:endParaRP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51" name="Group 52"/>
          <p:cNvGrpSpPr>
            <a:grpSpLocks/>
          </p:cNvGrpSpPr>
          <p:nvPr/>
        </p:nvGrpSpPr>
        <p:grpSpPr bwMode="auto">
          <a:xfrm>
            <a:off x="5208161" y="1904906"/>
            <a:ext cx="2293938" cy="3175001"/>
            <a:chOff x="2442" y="731"/>
            <a:chExt cx="1445" cy="2000"/>
          </a:xfrm>
        </p:grpSpPr>
        <p:sp>
          <p:nvSpPr>
            <p:cNvPr id="52" name="Freeform 9"/>
            <p:cNvSpPr>
              <a:spLocks noChangeAspect="1"/>
            </p:cNvSpPr>
            <p:nvPr/>
          </p:nvSpPr>
          <p:spPr bwMode="auto">
            <a:xfrm>
              <a:off x="2442" y="731"/>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3" name="Rectangle 10"/>
            <p:cNvSpPr>
              <a:spLocks noChangeAspect="1" noChangeArrowheads="1"/>
            </p:cNvSpPr>
            <p:nvPr/>
          </p:nvSpPr>
          <p:spPr bwMode="auto">
            <a:xfrm>
              <a:off x="3685" y="2557"/>
              <a:ext cx="202"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53ABF"/>
                  </a:solidFill>
                  <a:latin typeface="Times New Roman" pitchFamily="18" charset="0"/>
                  <a:cs typeface="Times New Roman" pitchFamily="18" charset="0"/>
                </a:rPr>
                <a:t>AD</a:t>
              </a:r>
              <a:endParaRPr kumimoji="0" lang="en-US" b="1" dirty="0">
                <a:solidFill>
                  <a:srgbClr val="053ABF"/>
                </a:solidFill>
                <a:latin typeface="Times New Roman" pitchFamily="18" charset="0"/>
                <a:cs typeface="Times New Roman" pitchFamily="18" charset="0"/>
              </a:endParaRPr>
            </a:p>
          </p:txBody>
        </p:sp>
      </p:grpSp>
      <p:sp>
        <p:nvSpPr>
          <p:cNvPr id="54" name="Rectangle 14"/>
          <p:cNvSpPr>
            <a:spLocks noChangeAspect="1" noChangeArrowheads="1"/>
          </p:cNvSpPr>
          <p:nvPr/>
        </p:nvSpPr>
        <p:spPr bwMode="auto">
          <a:xfrm>
            <a:off x="4411235" y="3654331"/>
            <a:ext cx="1939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P</a:t>
            </a:r>
            <a:r>
              <a:rPr kumimoji="0" lang="en-US" sz="1600" i="1" baseline="-25000">
                <a:solidFill>
                  <a:srgbClr val="000000"/>
                </a:solidFill>
                <a:latin typeface="Times New Roman" pitchFamily="18" charset="0"/>
                <a:cs typeface="Times New Roman" pitchFamily="18" charset="0"/>
              </a:rPr>
              <a:t>2</a:t>
            </a:r>
            <a:endParaRPr kumimoji="0" lang="en-US" sz="1600" b="0" baseline="-25000">
              <a:solidFill>
                <a:schemeClr val="tx1"/>
              </a:solidFill>
              <a:latin typeface="Times New Roman" pitchFamily="18" charset="0"/>
              <a:cs typeface="Times New Roman" pitchFamily="18" charset="0"/>
            </a:endParaRPr>
          </a:p>
        </p:txBody>
      </p:sp>
      <p:sp>
        <p:nvSpPr>
          <p:cNvPr id="55" name="Rectangle 17"/>
          <p:cNvSpPr>
            <a:spLocks noChangeAspect="1" noChangeArrowheads="1"/>
          </p:cNvSpPr>
          <p:nvPr/>
        </p:nvSpPr>
        <p:spPr bwMode="auto">
          <a:xfrm>
            <a:off x="5786010" y="5157694"/>
            <a:ext cx="18274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Y</a:t>
            </a:r>
            <a:r>
              <a:rPr kumimoji="0" lang="en-US" sz="1600" i="1" baseline="-25000">
                <a:solidFill>
                  <a:srgbClr val="000000"/>
                </a:solidFill>
                <a:latin typeface="Times New Roman" pitchFamily="18" charset="0"/>
                <a:cs typeface="Times New Roman" pitchFamily="18" charset="0"/>
              </a:rPr>
              <a:t>1</a:t>
            </a:r>
            <a:endParaRPr kumimoji="0" lang="en-US" sz="1600" b="0" baseline="-25000">
              <a:solidFill>
                <a:schemeClr val="tx1"/>
              </a:solidFill>
              <a:latin typeface="Times New Roman" pitchFamily="18" charset="0"/>
              <a:cs typeface="Times New Roman" pitchFamily="18" charset="0"/>
            </a:endParaRPr>
          </a:p>
        </p:txBody>
      </p:sp>
      <p:sp>
        <p:nvSpPr>
          <p:cNvPr id="56" name="Rectangle 20"/>
          <p:cNvSpPr>
            <a:spLocks noChangeAspect="1" noChangeArrowheads="1"/>
          </p:cNvSpPr>
          <p:nvPr/>
        </p:nvSpPr>
        <p:spPr bwMode="auto">
          <a:xfrm>
            <a:off x="6259085" y="5157694"/>
            <a:ext cx="18274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Y</a:t>
            </a:r>
            <a:r>
              <a:rPr kumimoji="0" lang="en-US" sz="1600" i="1" baseline="-25000">
                <a:solidFill>
                  <a:srgbClr val="000000"/>
                </a:solidFill>
                <a:latin typeface="Times New Roman" pitchFamily="18" charset="0"/>
                <a:cs typeface="Times New Roman" pitchFamily="18" charset="0"/>
              </a:rPr>
              <a:t>2</a:t>
            </a:r>
            <a:endParaRPr kumimoji="0" lang="en-US" sz="1600" b="0" baseline="-25000">
              <a:solidFill>
                <a:schemeClr val="tx1"/>
              </a:solidFill>
              <a:latin typeface="Times New Roman" pitchFamily="18" charset="0"/>
              <a:cs typeface="Times New Roman" pitchFamily="18" charset="0"/>
            </a:endParaRPr>
          </a:p>
        </p:txBody>
      </p:sp>
      <p:sp>
        <p:nvSpPr>
          <p:cNvPr id="57" name="Rectangle 23"/>
          <p:cNvSpPr>
            <a:spLocks noChangeAspect="1" noChangeArrowheads="1"/>
          </p:cNvSpPr>
          <p:nvPr/>
        </p:nvSpPr>
        <p:spPr bwMode="auto">
          <a:xfrm>
            <a:off x="4411235" y="3059019"/>
            <a:ext cx="1939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Times New Roman" pitchFamily="18" charset="0"/>
                <a:cs typeface="Times New Roman" pitchFamily="18" charset="0"/>
              </a:rPr>
              <a:t>P</a:t>
            </a:r>
            <a:r>
              <a:rPr kumimoji="0" lang="en-US" sz="1600" i="1" baseline="-25000" dirty="0">
                <a:solidFill>
                  <a:srgbClr val="000000"/>
                </a:solidFill>
                <a:latin typeface="Times New Roman" pitchFamily="18" charset="0"/>
                <a:cs typeface="Times New Roman" pitchFamily="18" charset="0"/>
              </a:rPr>
              <a:t>1</a:t>
            </a:r>
            <a:endParaRPr kumimoji="0" lang="en-US" sz="1600" b="0" baseline="-25000" dirty="0">
              <a:solidFill>
                <a:schemeClr val="tx1"/>
              </a:solidFill>
              <a:latin typeface="Times New Roman" pitchFamily="18" charset="0"/>
              <a:cs typeface="Times New Roman" pitchFamily="18" charset="0"/>
            </a:endParaRPr>
          </a:p>
        </p:txBody>
      </p:sp>
      <p:sp>
        <p:nvSpPr>
          <p:cNvPr id="58" name="Line 25"/>
          <p:cNvSpPr>
            <a:spLocks noChangeAspect="1" noChangeShapeType="1"/>
          </p:cNvSpPr>
          <p:nvPr/>
        </p:nvSpPr>
        <p:spPr bwMode="auto">
          <a:xfrm flipH="1">
            <a:off x="4700160" y="3181256"/>
            <a:ext cx="1165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9" name="Line 26"/>
          <p:cNvSpPr>
            <a:spLocks noChangeAspect="1" noChangeShapeType="1"/>
          </p:cNvSpPr>
          <p:nvPr/>
        </p:nvSpPr>
        <p:spPr bwMode="auto">
          <a:xfrm flipH="1">
            <a:off x="4722385" y="3814669"/>
            <a:ext cx="1546225" cy="0"/>
          </a:xfrm>
          <a:prstGeom prst="line">
            <a:avLst/>
          </a:prstGeom>
          <a:noFill/>
          <a:ln w="31750" cap="rnd">
            <a:solidFill>
              <a:schemeClr val="tx1"/>
            </a:solidFill>
            <a:prstDash val="sysDot"/>
            <a:round/>
            <a:headEnd type="none" w="lg" len="lg"/>
            <a:tailEnd type="none"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60" name="Line 27"/>
          <p:cNvSpPr>
            <a:spLocks noChangeAspect="1" noChangeShapeType="1"/>
          </p:cNvSpPr>
          <p:nvPr/>
        </p:nvSpPr>
        <p:spPr bwMode="auto">
          <a:xfrm>
            <a:off x="5887610" y="3232056"/>
            <a:ext cx="0" cy="191135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2" name="Line 28"/>
          <p:cNvSpPr>
            <a:spLocks noChangeAspect="1" noChangeShapeType="1"/>
          </p:cNvSpPr>
          <p:nvPr/>
        </p:nvSpPr>
        <p:spPr bwMode="auto">
          <a:xfrm>
            <a:off x="6333698" y="3825781"/>
            <a:ext cx="0" cy="1274763"/>
          </a:xfrm>
          <a:prstGeom prst="line">
            <a:avLst/>
          </a:prstGeom>
          <a:noFill/>
          <a:ln w="31750" cap="rnd">
            <a:solidFill>
              <a:schemeClr val="tx1"/>
            </a:solidFill>
            <a:prstDash val="sysDot"/>
            <a:round/>
            <a:headEnd type="none"/>
            <a:tailEnd type="none"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63" name="Freeform 29"/>
          <p:cNvSpPr>
            <a:spLocks noChangeAspect="1"/>
          </p:cNvSpPr>
          <p:nvPr/>
        </p:nvSpPr>
        <p:spPr bwMode="auto">
          <a:xfrm>
            <a:off x="6282898" y="3751169"/>
            <a:ext cx="119062"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4" name="Freeform 30"/>
          <p:cNvSpPr>
            <a:spLocks noChangeAspect="1"/>
          </p:cNvSpPr>
          <p:nvPr/>
        </p:nvSpPr>
        <p:spPr bwMode="auto">
          <a:xfrm>
            <a:off x="5843160" y="3128869"/>
            <a:ext cx="119063" cy="117475"/>
          </a:xfrm>
          <a:custGeom>
            <a:avLst/>
            <a:gdLst>
              <a:gd name="T0" fmla="*/ 0 w 173"/>
              <a:gd name="T1" fmla="*/ 87 h 173"/>
              <a:gd name="T2" fmla="*/ 11 w 173"/>
              <a:gd name="T3" fmla="*/ 43 h 173"/>
              <a:gd name="T4" fmla="*/ 43 w 173"/>
              <a:gd name="T5" fmla="*/ 11 h 173"/>
              <a:gd name="T6" fmla="*/ 86 w 173"/>
              <a:gd name="T7" fmla="*/ 0 h 173"/>
              <a:gd name="T8" fmla="*/ 86 w 173"/>
              <a:gd name="T9" fmla="*/ 0 h 173"/>
              <a:gd name="T10" fmla="*/ 130 w 173"/>
              <a:gd name="T11" fmla="*/ 11 h 173"/>
              <a:gd name="T12" fmla="*/ 160 w 173"/>
              <a:gd name="T13" fmla="*/ 43 h 173"/>
              <a:gd name="T14" fmla="*/ 173 w 173"/>
              <a:gd name="T15" fmla="*/ 87 h 173"/>
              <a:gd name="T16" fmla="*/ 173 w 173"/>
              <a:gd name="T17" fmla="*/ 87 h 173"/>
              <a:gd name="T18" fmla="*/ 160 w 173"/>
              <a:gd name="T19" fmla="*/ 130 h 173"/>
              <a:gd name="T20" fmla="*/ 130 w 173"/>
              <a:gd name="T21" fmla="*/ 161 h 173"/>
              <a:gd name="T22" fmla="*/ 86 w 173"/>
              <a:gd name="T23" fmla="*/ 173 h 173"/>
              <a:gd name="T24" fmla="*/ 86 w 173"/>
              <a:gd name="T25" fmla="*/ 173 h 173"/>
              <a:gd name="T26" fmla="*/ 43 w 173"/>
              <a:gd name="T27" fmla="*/ 161 h 173"/>
              <a:gd name="T28" fmla="*/ 11 w 173"/>
              <a:gd name="T29" fmla="*/ 130 h 173"/>
              <a:gd name="T30" fmla="*/ 0 w 173"/>
              <a:gd name="T31" fmla="*/ 87 h 173"/>
              <a:gd name="T32" fmla="*/ 0 w 173"/>
              <a:gd name="T33" fmla="*/ 8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73"/>
              <a:gd name="T53" fmla="*/ 173 w 17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73">
                <a:moveTo>
                  <a:pt x="0" y="87"/>
                </a:moveTo>
                <a:lnTo>
                  <a:pt x="11" y="43"/>
                </a:lnTo>
                <a:lnTo>
                  <a:pt x="43" y="11"/>
                </a:lnTo>
                <a:lnTo>
                  <a:pt x="86" y="0"/>
                </a:lnTo>
                <a:lnTo>
                  <a:pt x="130" y="11"/>
                </a:lnTo>
                <a:lnTo>
                  <a:pt x="160" y="43"/>
                </a:lnTo>
                <a:lnTo>
                  <a:pt x="173" y="87"/>
                </a:lnTo>
                <a:lnTo>
                  <a:pt x="160" y="130"/>
                </a:lnTo>
                <a:lnTo>
                  <a:pt x="130" y="161"/>
                </a:lnTo>
                <a:lnTo>
                  <a:pt x="86" y="173"/>
                </a:lnTo>
                <a:lnTo>
                  <a:pt x="43" y="161"/>
                </a:lnTo>
                <a:lnTo>
                  <a:pt x="11" y="130"/>
                </a:lnTo>
                <a:lnTo>
                  <a:pt x="0" y="87"/>
                </a:lnTo>
                <a:close/>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28" name="Group 49"/>
          <p:cNvGrpSpPr>
            <a:grpSpLocks/>
          </p:cNvGrpSpPr>
          <p:nvPr/>
        </p:nvGrpSpPr>
        <p:grpSpPr bwMode="auto">
          <a:xfrm>
            <a:off x="6322535" y="2655367"/>
            <a:ext cx="2816225" cy="906462"/>
            <a:chOff x="3266" y="1316"/>
            <a:chExt cx="1774" cy="571"/>
          </a:xfrm>
        </p:grpSpPr>
        <p:sp>
          <p:nvSpPr>
            <p:cNvPr id="29" name="Line 47"/>
            <p:cNvSpPr>
              <a:spLocks noChangeShapeType="1"/>
            </p:cNvSpPr>
            <p:nvPr/>
          </p:nvSpPr>
          <p:spPr bwMode="auto">
            <a:xfrm flipH="1">
              <a:off x="3266" y="1627"/>
              <a:ext cx="412" cy="76"/>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30" name="Group 48"/>
            <p:cNvGrpSpPr>
              <a:grpSpLocks/>
            </p:cNvGrpSpPr>
            <p:nvPr/>
          </p:nvGrpSpPr>
          <p:grpSpPr bwMode="auto">
            <a:xfrm>
              <a:off x="3598" y="1316"/>
              <a:ext cx="1442" cy="571"/>
              <a:chOff x="3598" y="1304"/>
              <a:chExt cx="1442" cy="571"/>
            </a:xfrm>
          </p:grpSpPr>
          <p:sp>
            <p:nvSpPr>
              <p:cNvPr id="31" name="Rectangle 35"/>
              <p:cNvSpPr>
                <a:spLocks noChangeArrowheads="1"/>
              </p:cNvSpPr>
              <p:nvPr/>
            </p:nvSpPr>
            <p:spPr bwMode="auto">
              <a:xfrm>
                <a:off x="3598" y="1304"/>
                <a:ext cx="1328" cy="571"/>
              </a:xfrm>
              <a:prstGeom prst="rect">
                <a:avLst/>
              </a:prstGeom>
              <a:solidFill>
                <a:srgbClr val="FFFFCC"/>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32" name="Rectangle 36"/>
              <p:cNvSpPr>
                <a:spLocks noChangeArrowheads="1"/>
              </p:cNvSpPr>
              <p:nvPr/>
            </p:nvSpPr>
            <p:spPr bwMode="auto">
              <a:xfrm>
                <a:off x="3630" y="1356"/>
                <a:ext cx="1410" cy="496"/>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dirty="0">
                    <a:solidFill>
                      <a:srgbClr val="000000"/>
                    </a:solidFill>
                    <a:latin typeface="Times New Roman" pitchFamily="18" charset="0"/>
                    <a:cs typeface="Times New Roman" pitchFamily="18" charset="0"/>
                  </a:rPr>
                  <a:t> A reduction in the price </a:t>
                </a:r>
                <a:br>
                  <a:rPr kumimoji="0" lang="en-US" sz="1600" b="0" dirty="0">
                    <a:solidFill>
                      <a:srgbClr val="000000"/>
                    </a:solidFill>
                    <a:latin typeface="Times New Roman" pitchFamily="18" charset="0"/>
                    <a:cs typeface="Times New Roman" pitchFamily="18" charset="0"/>
                  </a:rPr>
                </a:br>
                <a:r>
                  <a:rPr kumimoji="0" lang="en-US" sz="1600" b="0" dirty="0">
                    <a:solidFill>
                      <a:srgbClr val="000000"/>
                    </a:solidFill>
                    <a:latin typeface="Times New Roman" pitchFamily="18" charset="0"/>
                    <a:cs typeface="Times New Roman" pitchFamily="18" charset="0"/>
                  </a:rPr>
                  <a:t> level will increase the </a:t>
                </a:r>
                <a:br>
                  <a:rPr kumimoji="0" lang="en-US" sz="1600" b="0" dirty="0">
                    <a:solidFill>
                      <a:srgbClr val="000000"/>
                    </a:solidFill>
                    <a:latin typeface="Times New Roman" pitchFamily="18" charset="0"/>
                    <a:cs typeface="Times New Roman" pitchFamily="18" charset="0"/>
                  </a:rPr>
                </a:br>
                <a:r>
                  <a:rPr kumimoji="0" lang="en-US" sz="1600" b="0" dirty="0">
                    <a:solidFill>
                      <a:srgbClr val="000000"/>
                    </a:solidFill>
                    <a:latin typeface="Times New Roman" pitchFamily="18" charset="0"/>
                    <a:cs typeface="Times New Roman" pitchFamily="18" charset="0"/>
                  </a:rPr>
                  <a:t> quantity of goods &amp;</a:t>
                </a:r>
                <a:br>
                  <a:rPr kumimoji="0" lang="en-US" sz="1600" b="0" dirty="0">
                    <a:solidFill>
                      <a:srgbClr val="000000"/>
                    </a:solidFill>
                    <a:latin typeface="Times New Roman" pitchFamily="18" charset="0"/>
                    <a:cs typeface="Times New Roman" pitchFamily="18" charset="0"/>
                  </a:rPr>
                </a:br>
                <a:r>
                  <a:rPr kumimoji="0" lang="en-US" sz="1600" b="0" dirty="0">
                    <a:solidFill>
                      <a:srgbClr val="000000"/>
                    </a:solidFill>
                    <a:latin typeface="Times New Roman" pitchFamily="18" charset="0"/>
                    <a:cs typeface="Times New Roman" pitchFamily="18" charset="0"/>
                  </a:rPr>
                  <a:t> services demanded.</a:t>
                </a:r>
              </a:p>
            </p:txBody>
          </p:sp>
        </p:grpSp>
      </p:grpSp>
    </p:spTree>
    <p:extLst>
      <p:ext uri="{BB962C8B-B14F-4D97-AF65-F5344CB8AC3E}">
        <p14:creationId xmlns:p14="http://schemas.microsoft.com/office/powerpoint/2010/main" val="6755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xEl>
                                              <p:pRg st="1" end="1"/>
                                            </p:txEl>
                                          </p:spTgt>
                                        </p:tgtEl>
                                        <p:attrNameLst>
                                          <p:attrName>style.visibility</p:attrName>
                                        </p:attrNameLst>
                                      </p:cBhvr>
                                      <p:to>
                                        <p:strVal val="visible"/>
                                      </p:to>
                                    </p:set>
                                    <p:animEffect transition="in" filter="fade">
                                      <p:cBhvr>
                                        <p:cTn id="13" dur="500"/>
                                        <p:tgtEl>
                                          <p:spTgt spid="61">
                                            <p:txEl>
                                              <p:pRg st="1" end="1"/>
                                            </p:txEl>
                                          </p:spTgt>
                                        </p:tgtEl>
                                      </p:cBhvr>
                                    </p:animEffect>
                                    <p:anim calcmode="lin" valueType="num">
                                      <p:cBhvr>
                                        <p:cTn id="14"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569" y="1557580"/>
            <a:ext cx="8932985" cy="4339525"/>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0674" y="1643645"/>
            <a:ext cx="8801714" cy="3610274"/>
          </a:xfrm>
        </p:spPr>
        <p:txBody>
          <a:bodyPr/>
          <a:lstStyle/>
          <a:p>
            <a:pPr>
              <a:lnSpc>
                <a:spcPct val="90000"/>
              </a:lnSpc>
            </a:pPr>
            <a:r>
              <a:rPr lang="en-US" sz="2600" dirty="0">
                <a:solidFill>
                  <a:srgbClr val="32302A"/>
                </a:solidFill>
                <a:ea typeface="ＭＳ Ｐゴシック" pitchFamily="-107" charset="-128"/>
                <a:cs typeface="ＭＳ Ｐゴシック" pitchFamily="-107" charset="-128"/>
              </a:rPr>
              <a:t>A lower price level increases the purchasing power of the fixed quantity of money.</a:t>
            </a:r>
          </a:p>
          <a:p>
            <a:pPr>
              <a:lnSpc>
                <a:spcPct val="90000"/>
              </a:lnSpc>
            </a:pPr>
            <a:r>
              <a:rPr lang="en-US" sz="2600" dirty="0">
                <a:solidFill>
                  <a:srgbClr val="32302A"/>
                </a:solidFill>
                <a:ea typeface="ＭＳ Ｐゴシック" pitchFamily="-107" charset="-128"/>
                <a:cs typeface="ＭＳ Ｐゴシック" pitchFamily="-107" charset="-128"/>
              </a:rPr>
              <a:t>A lower price level will reduce the demand for money and lower the real interest rate, which then stimulates additional purchases during the current period.</a:t>
            </a:r>
          </a:p>
          <a:p>
            <a:pPr>
              <a:lnSpc>
                <a:spcPct val="90000"/>
              </a:lnSpc>
            </a:pPr>
            <a:r>
              <a:rPr lang="en-US" sz="2600" dirty="0">
                <a:solidFill>
                  <a:srgbClr val="32302A"/>
                </a:solidFill>
                <a:ea typeface="ＭＳ Ｐゴシック" pitchFamily="-107" charset="-128"/>
                <a:cs typeface="ＭＳ Ｐゴシック" pitchFamily="-107" charset="-128"/>
              </a:rPr>
              <a:t>Other things constant, a lower price level will </a:t>
            </a:r>
            <a:r>
              <a:rPr lang="en-US" sz="2600" dirty="0" smtClean="0">
                <a:solidFill>
                  <a:srgbClr val="32302A"/>
                </a:solidFill>
                <a:ea typeface="ＭＳ Ｐゴシック" pitchFamily="-107" charset="-128"/>
                <a:cs typeface="ＭＳ Ｐゴシック" pitchFamily="-107" charset="-128"/>
              </a:rPr>
              <a:t>make domestically </a:t>
            </a:r>
            <a:r>
              <a:rPr lang="en-US" sz="2600" dirty="0">
                <a:solidFill>
                  <a:srgbClr val="32302A"/>
                </a:solidFill>
                <a:ea typeface="ＭＳ Ｐゴシック" pitchFamily="-107" charset="-128"/>
                <a:cs typeface="ＭＳ Ｐゴシック" pitchFamily="-107" charset="-128"/>
              </a:rPr>
              <a:t>produced goods less expensive relative to foreign goods. </a:t>
            </a:r>
          </a:p>
        </p:txBody>
      </p:sp>
      <p:sp>
        <p:nvSpPr>
          <p:cNvPr id="6" name="Title 1"/>
          <p:cNvSpPr>
            <a:spLocks noGrp="1"/>
          </p:cNvSpPr>
          <p:nvPr>
            <p:ph type="title"/>
          </p:nvPr>
        </p:nvSpPr>
        <p:spPr>
          <a:xfrm>
            <a:off x="119569" y="162738"/>
            <a:ext cx="8904855" cy="1286353"/>
          </a:xfrm>
        </p:spPr>
        <p:txBody>
          <a:bodyPr/>
          <a:lstStyle/>
          <a:p>
            <a:r>
              <a:rPr lang="en-US" dirty="0"/>
              <a:t>Why Does the Aggregate</a:t>
            </a:r>
            <a:br>
              <a:rPr lang="en-US" dirty="0"/>
            </a:br>
            <a:r>
              <a:rPr lang="en-US" dirty="0"/>
              <a:t>Demand Curve Slope Downward?</a:t>
            </a:r>
          </a:p>
        </p:txBody>
      </p:sp>
    </p:spTree>
    <p:extLst>
      <p:ext uri="{BB962C8B-B14F-4D97-AF65-F5344CB8AC3E}">
        <p14:creationId xmlns:p14="http://schemas.microsoft.com/office/powerpoint/2010/main" val="227219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Aggregate Supply</a:t>
            </a:r>
            <a:br>
              <a:rPr lang="en-US" dirty="0"/>
            </a:br>
            <a:r>
              <a:rPr lang="en-US" dirty="0"/>
              <a:t>of Goods and Services</a:t>
            </a:r>
          </a:p>
        </p:txBody>
      </p:sp>
    </p:spTree>
    <p:extLst>
      <p:ext uri="{BB962C8B-B14F-4D97-AF65-F5344CB8AC3E}">
        <p14:creationId xmlns:p14="http://schemas.microsoft.com/office/powerpoint/2010/main" val="146582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984142"/>
            <a:ext cx="8932985" cy="4920712"/>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209787"/>
            <a:ext cx="8904855" cy="774354"/>
          </a:xfrm>
        </p:spPr>
        <p:txBody>
          <a:bodyPr/>
          <a:lstStyle/>
          <a:p>
            <a:r>
              <a:rPr lang="en-US" dirty="0"/>
              <a:t>Aggregate </a:t>
            </a:r>
            <a:r>
              <a:rPr lang="en-US" dirty="0" smtClean="0"/>
              <a:t>Supply</a:t>
            </a:r>
            <a:r>
              <a:rPr lang="en-US" dirty="0"/>
              <a:t> </a:t>
            </a:r>
            <a:r>
              <a:rPr lang="en-US" dirty="0" smtClean="0"/>
              <a:t>of Goods </a:t>
            </a:r>
            <a:r>
              <a:rPr lang="en-US" dirty="0"/>
              <a:t>&amp; Services</a:t>
            </a:r>
          </a:p>
        </p:txBody>
      </p:sp>
      <p:sp>
        <p:nvSpPr>
          <p:cNvPr id="3" name="Content Placeholder 2"/>
          <p:cNvSpPr>
            <a:spLocks noGrp="1"/>
          </p:cNvSpPr>
          <p:nvPr>
            <p:ph idx="1"/>
          </p:nvPr>
        </p:nvSpPr>
        <p:spPr>
          <a:xfrm>
            <a:off x="140675" y="1007391"/>
            <a:ext cx="8883750" cy="5114433"/>
          </a:xfrm>
        </p:spPr>
        <p:txBody>
          <a:bodyPr/>
          <a:lstStyle/>
          <a:p>
            <a:pPr marL="231775" indent="-231775"/>
            <a:r>
              <a:rPr lang="en-US" sz="2500" dirty="0">
                <a:solidFill>
                  <a:srgbClr val="32302A"/>
                </a:solidFill>
              </a:rPr>
              <a:t>When considering the </a:t>
            </a:r>
            <a:r>
              <a:rPr lang="en-US" sz="2500" b="1" i="1" dirty="0">
                <a:solidFill>
                  <a:srgbClr val="32302A"/>
                </a:solidFill>
              </a:rPr>
              <a:t>Aggregate Supply </a:t>
            </a:r>
            <a:r>
              <a:rPr lang="en-US" sz="2500" dirty="0">
                <a:solidFill>
                  <a:srgbClr val="32302A"/>
                </a:solidFill>
              </a:rPr>
              <a:t>curve, it is important to distinguish between the short-run and the long-run.</a:t>
            </a:r>
          </a:p>
          <a:p>
            <a:pPr marL="631825" lvl="1" indent="-231775"/>
            <a:r>
              <a:rPr lang="en-US" sz="2400" b="1" i="1" dirty="0">
                <a:solidFill>
                  <a:srgbClr val="32302A"/>
                </a:solidFill>
              </a:rPr>
              <a:t>Short-run</a:t>
            </a:r>
            <a:r>
              <a:rPr lang="en-US" sz="2400" dirty="0" smtClean="0">
                <a:solidFill>
                  <a:srgbClr val="32302A"/>
                </a:solidFill>
              </a:rPr>
              <a:t>:</a:t>
            </a:r>
          </a:p>
          <a:p>
            <a:pPr marL="1031875" lvl="2" indent="-231775"/>
            <a:r>
              <a:rPr lang="en-US" sz="2400" dirty="0" smtClean="0">
                <a:solidFill>
                  <a:srgbClr val="32302A"/>
                </a:solidFill>
              </a:rPr>
              <a:t>A </a:t>
            </a:r>
            <a:r>
              <a:rPr lang="en-US" sz="2400" dirty="0">
                <a:solidFill>
                  <a:srgbClr val="32302A"/>
                </a:solidFill>
              </a:rPr>
              <a:t>period of time during which some prices, particularly those in resource markets, are set by prior contracts and agreements. </a:t>
            </a:r>
            <a:endParaRPr lang="en-US" sz="2400" dirty="0" smtClean="0">
              <a:solidFill>
                <a:srgbClr val="32302A"/>
              </a:solidFill>
            </a:endParaRPr>
          </a:p>
          <a:p>
            <a:pPr marL="1031875" lvl="2" indent="-231775"/>
            <a:r>
              <a:rPr lang="en-US" sz="2400" dirty="0" smtClean="0">
                <a:solidFill>
                  <a:srgbClr val="32302A"/>
                </a:solidFill>
              </a:rPr>
              <a:t>Therefore</a:t>
            </a:r>
            <a:r>
              <a:rPr lang="en-US" sz="2400" dirty="0">
                <a:solidFill>
                  <a:srgbClr val="32302A"/>
                </a:solidFill>
              </a:rPr>
              <a:t>, in the short-run, households and businesses are unable to adjust these prices when unexpected changes occur, including unexpected changes in the price level.  </a:t>
            </a:r>
          </a:p>
          <a:p>
            <a:pPr marL="631825" lvl="1" indent="-231775"/>
            <a:r>
              <a:rPr lang="en-US" sz="2400" b="1" i="1" dirty="0">
                <a:solidFill>
                  <a:srgbClr val="32302A"/>
                </a:solidFill>
              </a:rPr>
              <a:t>Long-run</a:t>
            </a:r>
            <a:r>
              <a:rPr lang="en-US" sz="2400" dirty="0" smtClean="0">
                <a:solidFill>
                  <a:srgbClr val="32302A"/>
                </a:solidFill>
              </a:rPr>
              <a:t>:</a:t>
            </a:r>
          </a:p>
          <a:p>
            <a:pPr marL="1031875" lvl="2" indent="-231775"/>
            <a:r>
              <a:rPr lang="en-US" sz="2400" dirty="0" smtClean="0">
                <a:solidFill>
                  <a:srgbClr val="32302A"/>
                </a:solidFill>
              </a:rPr>
              <a:t>A period of time of sufficient duration that people have the opportunity to modify their behavior in response to price changes. </a:t>
            </a:r>
            <a:endParaRPr lang="en-US" sz="2400" dirty="0">
              <a:solidFill>
                <a:srgbClr val="32302A"/>
              </a:solidFill>
            </a:endParaRPr>
          </a:p>
        </p:txBody>
      </p:sp>
    </p:spTree>
    <p:extLst>
      <p:ext uri="{BB962C8B-B14F-4D97-AF65-F5344CB8AC3E}">
        <p14:creationId xmlns:p14="http://schemas.microsoft.com/office/powerpoint/2010/main" val="37973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984142"/>
            <a:ext cx="8932985" cy="4920712"/>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209787"/>
            <a:ext cx="8904855" cy="774354"/>
          </a:xfrm>
        </p:spPr>
        <p:txBody>
          <a:bodyPr/>
          <a:lstStyle/>
          <a:p>
            <a:r>
              <a:rPr lang="en-US" dirty="0"/>
              <a:t>Short-Run Aggregate Supply (SRAS)</a:t>
            </a:r>
          </a:p>
        </p:txBody>
      </p:sp>
      <p:sp>
        <p:nvSpPr>
          <p:cNvPr id="3" name="Content Placeholder 2"/>
          <p:cNvSpPr>
            <a:spLocks noGrp="1"/>
          </p:cNvSpPr>
          <p:nvPr>
            <p:ph idx="1"/>
          </p:nvPr>
        </p:nvSpPr>
        <p:spPr>
          <a:xfrm>
            <a:off x="140675" y="1007391"/>
            <a:ext cx="8883750" cy="5114433"/>
          </a:xfrm>
        </p:spPr>
        <p:txBody>
          <a:bodyPr/>
          <a:lstStyle/>
          <a:p>
            <a:pPr marL="231775" indent="-231775"/>
            <a:r>
              <a:rPr lang="en-US" sz="2600" dirty="0" smtClean="0">
                <a:solidFill>
                  <a:srgbClr val="32302A"/>
                </a:solidFill>
              </a:rPr>
              <a:t>The </a:t>
            </a:r>
            <a:r>
              <a:rPr lang="en-US" sz="2600" b="1" i="1" dirty="0" smtClean="0">
                <a:solidFill>
                  <a:srgbClr val="32302A"/>
                </a:solidFill>
              </a:rPr>
              <a:t>Short-run Aggregate Supply Curve (SRAS)</a:t>
            </a:r>
            <a:r>
              <a:rPr lang="en-US" sz="2600" dirty="0" smtClean="0">
                <a:solidFill>
                  <a:srgbClr val="32302A"/>
                </a:solidFill>
              </a:rPr>
              <a:t> </a:t>
            </a:r>
            <a:r>
              <a:rPr lang="en-US" sz="2600" dirty="0">
                <a:solidFill>
                  <a:srgbClr val="32302A"/>
                </a:solidFill>
              </a:rPr>
              <a:t>indicates the various quantities of goods and services that domestic firms will supply in response to changing demand conditions that alter the level of prices in the goods and services market. </a:t>
            </a:r>
            <a:endParaRPr lang="en-US" sz="2600" dirty="0" smtClean="0">
              <a:solidFill>
                <a:srgbClr val="32302A"/>
              </a:solidFill>
            </a:endParaRPr>
          </a:p>
          <a:p>
            <a:pPr marL="231775" indent="-231775"/>
            <a:r>
              <a:rPr lang="en-US" sz="2600" dirty="0">
                <a:solidFill>
                  <a:srgbClr val="32302A"/>
                </a:solidFill>
              </a:rPr>
              <a:t>The </a:t>
            </a:r>
            <a:r>
              <a:rPr lang="en-US" sz="2600" b="1" i="1" dirty="0">
                <a:solidFill>
                  <a:srgbClr val="32302A"/>
                </a:solidFill>
              </a:rPr>
              <a:t>SRAS</a:t>
            </a:r>
            <a:r>
              <a:rPr lang="en-US" sz="2600" dirty="0">
                <a:solidFill>
                  <a:srgbClr val="32302A"/>
                </a:solidFill>
              </a:rPr>
              <a:t> curve slopes upward to the right.</a:t>
            </a:r>
          </a:p>
          <a:p>
            <a:pPr marL="631825" lvl="1" indent="-231775"/>
            <a:r>
              <a:rPr lang="en-US" dirty="0">
                <a:solidFill>
                  <a:srgbClr val="32302A"/>
                </a:solidFill>
              </a:rPr>
              <a:t>The upward slope reflects the fact that in the short run an unanticipated increase in the price level will improve the profitability of firms. </a:t>
            </a:r>
          </a:p>
          <a:p>
            <a:pPr marL="631825" lvl="1" indent="-231775"/>
            <a:r>
              <a:rPr lang="en-US" dirty="0">
                <a:solidFill>
                  <a:srgbClr val="32302A"/>
                </a:solidFill>
              </a:rPr>
              <a:t>Firms respond to this increase in the price level with an expansion in output. </a:t>
            </a:r>
          </a:p>
        </p:txBody>
      </p:sp>
    </p:spTree>
    <p:extLst>
      <p:ext uri="{BB962C8B-B14F-4D97-AF65-F5344CB8AC3E}">
        <p14:creationId xmlns:p14="http://schemas.microsoft.com/office/powerpoint/2010/main" val="34182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41697"/>
            <a:ext cx="8904855" cy="596684"/>
          </a:xfrm>
        </p:spPr>
        <p:txBody>
          <a:bodyPr/>
          <a:lstStyle/>
          <a:p>
            <a:r>
              <a:rPr lang="en-US" sz="3400" dirty="0"/>
              <a:t>Short-Run Aggregate Supply Curve</a:t>
            </a:r>
          </a:p>
        </p:txBody>
      </p:sp>
      <p:sp>
        <p:nvSpPr>
          <p:cNvPr id="61" name="Text Box 10"/>
          <p:cNvSpPr txBox="1">
            <a:spLocks noChangeArrowheads="1"/>
          </p:cNvSpPr>
          <p:nvPr/>
        </p:nvSpPr>
        <p:spPr bwMode="auto">
          <a:xfrm>
            <a:off x="73112" y="2020498"/>
            <a:ext cx="4023966" cy="372409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The </a:t>
            </a:r>
            <a:r>
              <a:rPr lang="en-US" sz="2000" b="1" i="1" dirty="0">
                <a:solidFill>
                  <a:schemeClr val="accent3">
                    <a:lumMod val="75000"/>
                  </a:schemeClr>
                </a:solidFill>
                <a:latin typeface="Times New Roman" pitchFamily="18" charset="0"/>
                <a:cs typeface="Times New Roman" pitchFamily="18" charset="0"/>
              </a:rPr>
              <a:t>SRAS</a:t>
            </a:r>
            <a:r>
              <a:rPr lang="en-US" sz="2000" dirty="0">
                <a:latin typeface="Times New Roman" pitchFamily="18" charset="0"/>
                <a:cs typeface="Times New Roman" pitchFamily="18" charset="0"/>
              </a:rPr>
              <a:t> shows the relationship between the price level and the quantity supplied of goods &amp; services by producers</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In the short-run, firms will expand output as the price level increases because higher prices improve profit margins since many components of costs will be temporarily fixed as the result of prior long-term commitments.</a:t>
            </a:r>
          </a:p>
          <a:p>
            <a:pPr marL="115888" indent="-115888">
              <a:lnSpc>
                <a:spcPct val="90000"/>
              </a:lnSpc>
              <a:spcBef>
                <a:spcPct val="50000"/>
              </a:spcBef>
              <a:buFontTx/>
              <a:buChar char="•"/>
            </a:pP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533458" y="507238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Times New Roman" pitchFamily="18" charset="0"/>
                <a:cs typeface="Times New Roman" pitchFamily="18" charset="0"/>
              </a:rPr>
              <a:t> Goods &amp; Services</a:t>
            </a:r>
            <a:r>
              <a:rPr kumimoji="0" lang="en-US" sz="1100" b="0">
                <a:solidFill>
                  <a:srgbClr val="000000"/>
                </a:solidFill>
                <a:latin typeface="Times New Roman" pitchFamily="18" charset="0"/>
                <a:cs typeface="Times New Roman" pitchFamily="18" charset="0"/>
              </a:rPr>
              <a:t/>
            </a:r>
            <a:br>
              <a:rPr kumimoji="0" lang="en-US" sz="1100" b="0">
                <a:solidFill>
                  <a:srgbClr val="000000"/>
                </a:solidFill>
                <a:latin typeface="Times New Roman" pitchFamily="18" charset="0"/>
                <a:cs typeface="Times New Roman" pitchFamily="18" charset="0"/>
              </a:rPr>
            </a:br>
            <a:r>
              <a:rPr kumimoji="0" lang="en-US" sz="1100" i="1">
                <a:solidFill>
                  <a:srgbClr val="000000"/>
                </a:solidFill>
                <a:latin typeface="Times New Roman" pitchFamily="18" charset="0"/>
                <a:cs typeface="Times New Roman" pitchFamily="18" charset="0"/>
              </a:rPr>
              <a:t>(real GDP)</a:t>
            </a:r>
            <a:endParaRPr kumimoji="0" lang="en-US" i="1">
              <a:solidFill>
                <a:schemeClr val="tx1"/>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610" y="1724864"/>
            <a:ext cx="593432" cy="398379"/>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Times New Roman" pitchFamily="18" charset="0"/>
                <a:cs typeface="Times New Roman" pitchFamily="18" charset="0"/>
              </a:rPr>
              <a:t>Price</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Level</a:t>
            </a:r>
            <a:endParaRPr kumimoji="0" lang="en-US" sz="1400" b="0">
              <a:solidFill>
                <a:schemeClr val="tx1"/>
              </a:solidFill>
              <a:latin typeface="Times New Roman" pitchFamily="18" charset="0"/>
              <a:cs typeface="Times New Roman" pitchFamily="18" charset="0"/>
            </a:endParaRP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31" name="Group 76"/>
          <p:cNvGrpSpPr>
            <a:grpSpLocks/>
          </p:cNvGrpSpPr>
          <p:nvPr/>
        </p:nvGrpSpPr>
        <p:grpSpPr bwMode="auto">
          <a:xfrm>
            <a:off x="5243011" y="2030398"/>
            <a:ext cx="3109913" cy="2690813"/>
            <a:chOff x="2418" y="799"/>
            <a:chExt cx="1959" cy="1695"/>
          </a:xfrm>
        </p:grpSpPr>
        <p:sp>
          <p:nvSpPr>
            <p:cNvPr id="32" name="Rectangle 11"/>
            <p:cNvSpPr>
              <a:spLocks noChangeAspect="1" noChangeArrowheads="1"/>
            </p:cNvSpPr>
            <p:nvPr/>
          </p:nvSpPr>
          <p:spPr bwMode="auto">
            <a:xfrm>
              <a:off x="3782" y="799"/>
              <a:ext cx="355"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3">
                      <a:lumMod val="75000"/>
                    </a:schemeClr>
                  </a:solidFill>
                  <a:latin typeface="Times New Roman" pitchFamily="18" charset="0"/>
                  <a:cs typeface="Times New Roman" pitchFamily="18" charset="0"/>
                </a:rPr>
                <a:t>SRAS</a:t>
              </a:r>
              <a:endParaRPr kumimoji="0" lang="en-US" b="1" dirty="0">
                <a:solidFill>
                  <a:schemeClr val="accent3">
                    <a:lumMod val="75000"/>
                  </a:schemeClr>
                </a:solidFill>
                <a:latin typeface="Times New Roman" pitchFamily="18" charset="0"/>
                <a:cs typeface="Times New Roman" pitchFamily="18" charset="0"/>
              </a:endParaRPr>
            </a:p>
          </p:txBody>
        </p:sp>
        <p:sp>
          <p:nvSpPr>
            <p:cNvPr id="33" name="Rectangle 12"/>
            <p:cNvSpPr>
              <a:spLocks noChangeAspect="1" noChangeArrowheads="1"/>
            </p:cNvSpPr>
            <p:nvPr/>
          </p:nvSpPr>
          <p:spPr bwMode="auto">
            <a:xfrm>
              <a:off x="4037" y="875"/>
              <a:ext cx="340"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i="1" dirty="0">
                  <a:solidFill>
                    <a:schemeClr val="accent3">
                      <a:lumMod val="75000"/>
                    </a:schemeClr>
                  </a:solidFill>
                  <a:latin typeface="Times New Roman" pitchFamily="18" charset="0"/>
                  <a:cs typeface="Times New Roman" pitchFamily="18" charset="0"/>
                </a:rPr>
                <a:t>   (P</a:t>
              </a:r>
              <a:r>
                <a:rPr kumimoji="0" lang="en-US" sz="1400" baseline="-25000" dirty="0">
                  <a:solidFill>
                    <a:schemeClr val="accent3">
                      <a:lumMod val="75000"/>
                    </a:schemeClr>
                  </a:solidFill>
                  <a:latin typeface="Times New Roman" pitchFamily="18" charset="0"/>
                  <a:cs typeface="Times New Roman" pitchFamily="18" charset="0"/>
                </a:rPr>
                <a:t>100</a:t>
              </a:r>
              <a:r>
                <a:rPr kumimoji="0" lang="en-US" sz="1400" dirty="0">
                  <a:solidFill>
                    <a:schemeClr val="accent3">
                      <a:lumMod val="75000"/>
                    </a:schemeClr>
                  </a:solidFill>
                  <a:latin typeface="Times New Roman" pitchFamily="18" charset="0"/>
                  <a:cs typeface="Times New Roman" pitchFamily="18" charset="0"/>
                </a:rPr>
                <a:t>)</a:t>
              </a:r>
              <a:endParaRPr kumimoji="0" lang="en-US" sz="1400" baseline="-25000" dirty="0">
                <a:solidFill>
                  <a:schemeClr val="accent3">
                    <a:lumMod val="75000"/>
                  </a:schemeClr>
                </a:solidFill>
                <a:latin typeface="Times New Roman" pitchFamily="18" charset="0"/>
                <a:cs typeface="Times New Roman" pitchFamily="18" charset="0"/>
              </a:endParaRPr>
            </a:p>
          </p:txBody>
        </p:sp>
        <p:sp>
          <p:nvSpPr>
            <p:cNvPr id="34" name="Freeform 13"/>
            <p:cNvSpPr>
              <a:spLocks noChangeAspect="1"/>
            </p:cNvSpPr>
            <p:nvPr/>
          </p:nvSpPr>
          <p:spPr bwMode="auto">
            <a:xfrm>
              <a:off x="2654" y="980"/>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35" name="Freeform 14"/>
            <p:cNvSpPr>
              <a:spLocks noChangeAspect="1"/>
            </p:cNvSpPr>
            <p:nvPr/>
          </p:nvSpPr>
          <p:spPr bwMode="auto">
            <a:xfrm rot="1032173">
              <a:off x="2418" y="2241"/>
              <a:ext cx="235" cy="253"/>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sp>
        <p:nvSpPr>
          <p:cNvPr id="36" name="Rectangle 16"/>
          <p:cNvSpPr>
            <a:spLocks noChangeAspect="1" noChangeArrowheads="1"/>
          </p:cNvSpPr>
          <p:nvPr/>
        </p:nvSpPr>
        <p:spPr bwMode="auto">
          <a:xfrm>
            <a:off x="4342897" y="2825736"/>
            <a:ext cx="33182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Times New Roman" pitchFamily="18" charset="0"/>
                <a:cs typeface="Times New Roman" pitchFamily="18" charset="0"/>
              </a:rPr>
              <a:t>P</a:t>
            </a:r>
            <a:r>
              <a:rPr kumimoji="0" lang="en-US" sz="1600" i="1" baseline="-25000" dirty="0">
                <a:solidFill>
                  <a:srgbClr val="000000"/>
                </a:solidFill>
                <a:latin typeface="Times New Roman" pitchFamily="18" charset="0"/>
                <a:cs typeface="Times New Roman" pitchFamily="18" charset="0"/>
              </a:rPr>
              <a:t>105</a:t>
            </a:r>
            <a:endParaRPr kumimoji="0" lang="en-US" sz="2800" b="0" baseline="-25000" dirty="0">
              <a:solidFill>
                <a:schemeClr val="tx1"/>
              </a:solidFill>
              <a:latin typeface="Times New Roman" pitchFamily="18" charset="0"/>
              <a:cs typeface="Times New Roman" pitchFamily="18" charset="0"/>
            </a:endParaRPr>
          </a:p>
        </p:txBody>
      </p:sp>
      <p:sp>
        <p:nvSpPr>
          <p:cNvPr id="37" name="Rectangle 17"/>
          <p:cNvSpPr>
            <a:spLocks noChangeAspect="1" noChangeArrowheads="1"/>
          </p:cNvSpPr>
          <p:nvPr/>
        </p:nvSpPr>
        <p:spPr bwMode="auto">
          <a:xfrm>
            <a:off x="4482597" y="2986074"/>
            <a:ext cx="33664" cy="161583"/>
          </a:xfrm>
          <a:prstGeom prst="rect">
            <a:avLst/>
          </a:prstGeom>
          <a:noFill/>
          <a:ln w="9525">
            <a:noFill/>
            <a:miter lim="800000"/>
            <a:headEnd/>
            <a:tailEnd/>
          </a:ln>
        </p:spPr>
        <p:txBody>
          <a:bodyPr wrap="none" lIns="0" tIns="0" rIns="0" bIns="0">
            <a:prstTxWarp prst="textNoShape">
              <a:avLst/>
            </a:prstTxWarp>
            <a:spAutoFit/>
          </a:bodyPr>
          <a:lstStyle/>
          <a:p>
            <a:r>
              <a:rPr kumimoji="0" lang="en-US" sz="1050">
                <a:solidFill>
                  <a:srgbClr val="000000"/>
                </a:solidFill>
                <a:latin typeface="Times New Roman" pitchFamily="18" charset="0"/>
                <a:cs typeface="Times New Roman" pitchFamily="18" charset="0"/>
              </a:rPr>
              <a:t> </a:t>
            </a:r>
            <a:endParaRPr kumimoji="0" lang="en-US" sz="2000" b="0">
              <a:solidFill>
                <a:schemeClr val="tx1"/>
              </a:solidFill>
              <a:latin typeface="Times New Roman" pitchFamily="18" charset="0"/>
              <a:cs typeface="Times New Roman" pitchFamily="18" charset="0"/>
            </a:endParaRPr>
          </a:p>
        </p:txBody>
      </p:sp>
      <p:sp>
        <p:nvSpPr>
          <p:cNvPr id="38" name="Rectangle 19"/>
          <p:cNvSpPr>
            <a:spLocks noChangeAspect="1" noChangeArrowheads="1"/>
          </p:cNvSpPr>
          <p:nvPr/>
        </p:nvSpPr>
        <p:spPr bwMode="auto">
          <a:xfrm>
            <a:off x="4338134" y="3370249"/>
            <a:ext cx="33182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P</a:t>
            </a:r>
            <a:r>
              <a:rPr kumimoji="0" lang="en-US" sz="1600" i="1" baseline="-25000">
                <a:solidFill>
                  <a:srgbClr val="000000"/>
                </a:solidFill>
                <a:latin typeface="Times New Roman" pitchFamily="18" charset="0"/>
                <a:cs typeface="Times New Roman" pitchFamily="18" charset="0"/>
              </a:rPr>
              <a:t>100</a:t>
            </a:r>
            <a:endParaRPr kumimoji="0" lang="en-US" sz="2800" b="0" baseline="-25000">
              <a:solidFill>
                <a:schemeClr val="tx1"/>
              </a:solidFill>
              <a:latin typeface="Times New Roman" pitchFamily="18" charset="0"/>
              <a:cs typeface="Times New Roman" pitchFamily="18" charset="0"/>
            </a:endParaRPr>
          </a:p>
        </p:txBody>
      </p:sp>
      <p:sp>
        <p:nvSpPr>
          <p:cNvPr id="39" name="Rectangle 22"/>
          <p:cNvSpPr>
            <a:spLocks noChangeAspect="1" noChangeArrowheads="1"/>
          </p:cNvSpPr>
          <p:nvPr/>
        </p:nvSpPr>
        <p:spPr bwMode="auto">
          <a:xfrm>
            <a:off x="4395284" y="3971911"/>
            <a:ext cx="26289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Times New Roman" pitchFamily="18" charset="0"/>
                <a:cs typeface="Times New Roman" pitchFamily="18" charset="0"/>
              </a:rPr>
              <a:t>P</a:t>
            </a:r>
            <a:r>
              <a:rPr kumimoji="0" lang="en-US" sz="1600" i="1" baseline="-25000" dirty="0">
                <a:solidFill>
                  <a:srgbClr val="000000"/>
                </a:solidFill>
                <a:latin typeface="Times New Roman" pitchFamily="18" charset="0"/>
                <a:cs typeface="Times New Roman" pitchFamily="18" charset="0"/>
              </a:rPr>
              <a:t>95</a:t>
            </a:r>
            <a:endParaRPr kumimoji="0" lang="en-US" sz="2800" b="0" baseline="-25000" dirty="0">
              <a:solidFill>
                <a:schemeClr val="tx1"/>
              </a:solidFill>
              <a:latin typeface="Times New Roman" pitchFamily="18" charset="0"/>
              <a:cs typeface="Times New Roman" pitchFamily="18" charset="0"/>
            </a:endParaRPr>
          </a:p>
        </p:txBody>
      </p:sp>
      <p:sp>
        <p:nvSpPr>
          <p:cNvPr id="40" name="Rectangle 25"/>
          <p:cNvSpPr>
            <a:spLocks noChangeAspect="1" noChangeArrowheads="1"/>
          </p:cNvSpPr>
          <p:nvPr/>
        </p:nvSpPr>
        <p:spPr bwMode="auto">
          <a:xfrm>
            <a:off x="5895472" y="5160949"/>
            <a:ext cx="18274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Times New Roman" pitchFamily="18" charset="0"/>
                <a:cs typeface="Times New Roman" pitchFamily="18" charset="0"/>
              </a:rPr>
              <a:t>Y</a:t>
            </a:r>
            <a:r>
              <a:rPr kumimoji="0" lang="en-US" sz="1600" i="1" baseline="-25000" dirty="0">
                <a:solidFill>
                  <a:srgbClr val="000000"/>
                </a:solidFill>
                <a:latin typeface="Times New Roman" pitchFamily="18" charset="0"/>
                <a:cs typeface="Times New Roman" pitchFamily="18" charset="0"/>
              </a:rPr>
              <a:t>1</a:t>
            </a:r>
            <a:endParaRPr kumimoji="0" lang="en-US" sz="2800" b="0" baseline="-25000" dirty="0">
              <a:solidFill>
                <a:schemeClr val="tx1"/>
              </a:solidFill>
              <a:latin typeface="Times New Roman" pitchFamily="18" charset="0"/>
              <a:cs typeface="Times New Roman" pitchFamily="18" charset="0"/>
            </a:endParaRPr>
          </a:p>
        </p:txBody>
      </p:sp>
      <p:sp>
        <p:nvSpPr>
          <p:cNvPr id="41" name="Rectangle 28"/>
          <p:cNvSpPr>
            <a:spLocks noChangeAspect="1" noChangeArrowheads="1"/>
          </p:cNvSpPr>
          <p:nvPr/>
        </p:nvSpPr>
        <p:spPr bwMode="auto">
          <a:xfrm>
            <a:off x="6470147" y="5160949"/>
            <a:ext cx="18274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Y</a:t>
            </a:r>
            <a:r>
              <a:rPr kumimoji="0" lang="en-US" sz="1600" i="1" baseline="-25000">
                <a:solidFill>
                  <a:srgbClr val="000000"/>
                </a:solidFill>
                <a:latin typeface="Times New Roman" pitchFamily="18" charset="0"/>
                <a:cs typeface="Times New Roman" pitchFamily="18" charset="0"/>
              </a:rPr>
              <a:t>2</a:t>
            </a:r>
            <a:endParaRPr kumimoji="0" lang="en-US" sz="2800" b="0" baseline="-25000">
              <a:solidFill>
                <a:schemeClr val="tx1"/>
              </a:solidFill>
              <a:latin typeface="Times New Roman" pitchFamily="18" charset="0"/>
              <a:cs typeface="Times New Roman" pitchFamily="18" charset="0"/>
            </a:endParaRPr>
          </a:p>
        </p:txBody>
      </p:sp>
      <p:sp>
        <p:nvSpPr>
          <p:cNvPr id="42" name="Rectangle 31"/>
          <p:cNvSpPr>
            <a:spLocks noChangeAspect="1" noChangeArrowheads="1"/>
          </p:cNvSpPr>
          <p:nvPr/>
        </p:nvSpPr>
        <p:spPr bwMode="auto">
          <a:xfrm>
            <a:off x="6973384" y="5160949"/>
            <a:ext cx="18274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Times New Roman" pitchFamily="18" charset="0"/>
                <a:cs typeface="Times New Roman" pitchFamily="18" charset="0"/>
              </a:rPr>
              <a:t>Y</a:t>
            </a:r>
            <a:r>
              <a:rPr kumimoji="0" lang="en-US" sz="1600" i="1" baseline="-25000" dirty="0">
                <a:solidFill>
                  <a:srgbClr val="000000"/>
                </a:solidFill>
                <a:latin typeface="Times New Roman" pitchFamily="18" charset="0"/>
                <a:cs typeface="Times New Roman" pitchFamily="18" charset="0"/>
              </a:rPr>
              <a:t>3</a:t>
            </a:r>
            <a:endParaRPr kumimoji="0" lang="en-US" sz="2800" b="0" baseline="-25000" dirty="0">
              <a:solidFill>
                <a:schemeClr val="tx1"/>
              </a:solidFill>
              <a:latin typeface="Times New Roman" pitchFamily="18" charset="0"/>
              <a:cs typeface="Times New Roman" pitchFamily="18" charset="0"/>
            </a:endParaRPr>
          </a:p>
        </p:txBody>
      </p:sp>
      <p:sp>
        <p:nvSpPr>
          <p:cNvPr id="43" name="Line 33"/>
          <p:cNvSpPr>
            <a:spLocks noChangeAspect="1" noChangeShapeType="1"/>
          </p:cNvSpPr>
          <p:nvPr/>
        </p:nvSpPr>
        <p:spPr bwMode="auto">
          <a:xfrm flipH="1">
            <a:off x="4773109" y="2992424"/>
            <a:ext cx="2179638" cy="0"/>
          </a:xfrm>
          <a:prstGeom prst="line">
            <a:avLst/>
          </a:prstGeom>
          <a:noFill/>
          <a:ln w="31750" cap="rnd">
            <a:solidFill>
              <a:schemeClr val="tx1"/>
            </a:solidFill>
            <a:prstDash val="sysDot"/>
            <a:round/>
            <a:headEnd type="stealth" w="lg" len="lg"/>
            <a:tailEnd type="none"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44" name="Line 34"/>
          <p:cNvSpPr>
            <a:spLocks noChangeAspect="1" noChangeShapeType="1"/>
          </p:cNvSpPr>
          <p:nvPr/>
        </p:nvSpPr>
        <p:spPr bwMode="auto">
          <a:xfrm flipH="1">
            <a:off x="4798509" y="3557574"/>
            <a:ext cx="1644650" cy="0"/>
          </a:xfrm>
          <a:prstGeom prst="line">
            <a:avLst/>
          </a:prstGeom>
          <a:noFill/>
          <a:ln w="31750" cap="rnd">
            <a:solidFill>
              <a:schemeClr val="tx1"/>
            </a:solidFill>
            <a:prstDash val="sysDot"/>
            <a:round/>
            <a:headEnd type="stealth" w="lg" len="lg"/>
            <a:tailEnd type="none"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45" name="Line 35"/>
          <p:cNvSpPr>
            <a:spLocks noChangeAspect="1" noChangeShapeType="1"/>
          </p:cNvSpPr>
          <p:nvPr/>
        </p:nvSpPr>
        <p:spPr bwMode="auto">
          <a:xfrm>
            <a:off x="6530472" y="3633774"/>
            <a:ext cx="0" cy="1482725"/>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46" name="Line 36"/>
          <p:cNvSpPr>
            <a:spLocks noChangeAspect="1" noChangeShapeType="1"/>
          </p:cNvSpPr>
          <p:nvPr/>
        </p:nvSpPr>
        <p:spPr bwMode="auto">
          <a:xfrm>
            <a:off x="7054347" y="3025761"/>
            <a:ext cx="0" cy="2100263"/>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Times New Roman" pitchFamily="18" charset="0"/>
              <a:cs typeface="Times New Roman" pitchFamily="18" charset="0"/>
            </a:endParaRPr>
          </a:p>
        </p:txBody>
      </p:sp>
      <p:sp>
        <p:nvSpPr>
          <p:cNvPr id="73" name="Line 39"/>
          <p:cNvSpPr>
            <a:spLocks noChangeAspect="1" noChangeShapeType="1"/>
          </p:cNvSpPr>
          <p:nvPr/>
        </p:nvSpPr>
        <p:spPr bwMode="auto">
          <a:xfrm flipH="1">
            <a:off x="4779459" y="4124311"/>
            <a:ext cx="1185863"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4" name="Line 40"/>
          <p:cNvSpPr>
            <a:spLocks noChangeAspect="1" noChangeShapeType="1"/>
          </p:cNvSpPr>
          <p:nvPr/>
        </p:nvSpPr>
        <p:spPr bwMode="auto">
          <a:xfrm>
            <a:off x="5974847" y="4132249"/>
            <a:ext cx="0" cy="100330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5" name="Freeform 52"/>
          <p:cNvSpPr>
            <a:spLocks noChangeAspect="1"/>
          </p:cNvSpPr>
          <p:nvPr/>
        </p:nvSpPr>
        <p:spPr bwMode="auto">
          <a:xfrm>
            <a:off x="6976559" y="2946386"/>
            <a:ext cx="119063"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6" name="Freeform 53"/>
          <p:cNvSpPr>
            <a:spLocks noChangeAspect="1"/>
          </p:cNvSpPr>
          <p:nvPr/>
        </p:nvSpPr>
        <p:spPr bwMode="auto">
          <a:xfrm>
            <a:off x="6468559" y="3517886"/>
            <a:ext cx="119063"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7" name="Freeform 54"/>
          <p:cNvSpPr>
            <a:spLocks noChangeAspect="1"/>
          </p:cNvSpPr>
          <p:nvPr/>
        </p:nvSpPr>
        <p:spPr bwMode="auto">
          <a:xfrm>
            <a:off x="5909759" y="4078274"/>
            <a:ext cx="119063"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8" name="Line 72"/>
          <p:cNvSpPr>
            <a:spLocks noChangeShapeType="1"/>
          </p:cNvSpPr>
          <p:nvPr/>
        </p:nvSpPr>
        <p:spPr bwMode="auto">
          <a:xfrm>
            <a:off x="6036759" y="4906949"/>
            <a:ext cx="420688"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79" name="Line 73"/>
          <p:cNvSpPr>
            <a:spLocks noChangeShapeType="1"/>
          </p:cNvSpPr>
          <p:nvPr/>
        </p:nvSpPr>
        <p:spPr bwMode="auto">
          <a:xfrm>
            <a:off x="6589209" y="4906949"/>
            <a:ext cx="420688"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80" name="Line 74"/>
          <p:cNvSpPr>
            <a:spLocks noChangeShapeType="1"/>
          </p:cNvSpPr>
          <p:nvPr/>
        </p:nvSpPr>
        <p:spPr bwMode="auto">
          <a:xfrm flipV="1">
            <a:off x="5857372" y="3678224"/>
            <a:ext cx="339725" cy="339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81" name="Line 75"/>
          <p:cNvSpPr>
            <a:spLocks noChangeShapeType="1"/>
          </p:cNvSpPr>
          <p:nvPr/>
        </p:nvSpPr>
        <p:spPr bwMode="auto">
          <a:xfrm flipV="1">
            <a:off x="6428872" y="3073386"/>
            <a:ext cx="350837" cy="382588"/>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82" name="Group 79"/>
          <p:cNvGrpSpPr>
            <a:grpSpLocks/>
          </p:cNvGrpSpPr>
          <p:nvPr/>
        </p:nvGrpSpPr>
        <p:grpSpPr bwMode="auto">
          <a:xfrm>
            <a:off x="6836282" y="3249974"/>
            <a:ext cx="2210765" cy="819150"/>
            <a:chOff x="3431" y="1577"/>
            <a:chExt cx="1918" cy="516"/>
          </a:xfrm>
        </p:grpSpPr>
        <p:sp>
          <p:nvSpPr>
            <p:cNvPr id="83" name="Line 77"/>
            <p:cNvSpPr>
              <a:spLocks noChangeShapeType="1"/>
            </p:cNvSpPr>
            <p:nvPr/>
          </p:nvSpPr>
          <p:spPr bwMode="auto">
            <a:xfrm>
              <a:off x="3431" y="1665"/>
              <a:ext cx="334" cy="17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84" name="Group 78"/>
            <p:cNvGrpSpPr>
              <a:grpSpLocks/>
            </p:cNvGrpSpPr>
            <p:nvPr/>
          </p:nvGrpSpPr>
          <p:grpSpPr bwMode="auto">
            <a:xfrm>
              <a:off x="3691" y="1577"/>
              <a:ext cx="1658" cy="516"/>
              <a:chOff x="3691" y="1559"/>
              <a:chExt cx="1658" cy="516"/>
            </a:xfrm>
          </p:grpSpPr>
          <p:sp>
            <p:nvSpPr>
              <p:cNvPr id="85" name="Rectangle 50"/>
              <p:cNvSpPr>
                <a:spLocks noChangeArrowheads="1"/>
              </p:cNvSpPr>
              <p:nvPr/>
            </p:nvSpPr>
            <p:spPr bwMode="auto">
              <a:xfrm>
                <a:off x="3691" y="1559"/>
                <a:ext cx="1625" cy="516"/>
              </a:xfrm>
              <a:prstGeom prst="rect">
                <a:avLst/>
              </a:prstGeom>
              <a:solidFill>
                <a:srgbClr val="FFFFCC"/>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86" name="Rectangle 51"/>
              <p:cNvSpPr>
                <a:spLocks noChangeArrowheads="1"/>
              </p:cNvSpPr>
              <p:nvPr/>
            </p:nvSpPr>
            <p:spPr bwMode="auto">
              <a:xfrm>
                <a:off x="3723" y="1598"/>
                <a:ext cx="1626" cy="4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Times New Roman" pitchFamily="18" charset="0"/>
                    <a:cs typeface="Times New Roman" pitchFamily="18" charset="0"/>
                  </a:rPr>
                  <a:t>An increase in the</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price level will </a:t>
                </a:r>
                <a:r>
                  <a:rPr kumimoji="0" lang="en-US" sz="1500" b="0" dirty="0" smtClean="0">
                    <a:solidFill>
                      <a:srgbClr val="000000"/>
                    </a:solidFill>
                    <a:latin typeface="Times New Roman" pitchFamily="18" charset="0"/>
                    <a:cs typeface="Times New Roman" pitchFamily="18" charset="0"/>
                  </a:rPr>
                  <a:t>increase </a:t>
                </a:r>
                <a:br>
                  <a:rPr kumimoji="0" lang="en-US" sz="1500" b="0" dirty="0" smtClean="0">
                    <a:solidFill>
                      <a:srgbClr val="000000"/>
                    </a:solidFill>
                    <a:latin typeface="Times New Roman" pitchFamily="18" charset="0"/>
                    <a:cs typeface="Times New Roman" pitchFamily="18" charset="0"/>
                  </a:rPr>
                </a:br>
                <a:r>
                  <a:rPr kumimoji="0" lang="en-US" sz="1500" b="0" dirty="0" smtClean="0">
                    <a:solidFill>
                      <a:srgbClr val="000000"/>
                    </a:solidFill>
                    <a:latin typeface="Times New Roman" pitchFamily="18" charset="0"/>
                    <a:cs typeface="Times New Roman" pitchFamily="18" charset="0"/>
                  </a:rPr>
                  <a:t>the </a:t>
                </a:r>
                <a:r>
                  <a:rPr kumimoji="0" lang="en-US" sz="1500" b="0" dirty="0">
                    <a:solidFill>
                      <a:srgbClr val="000000"/>
                    </a:solidFill>
                    <a:latin typeface="Times New Roman" pitchFamily="18" charset="0"/>
                    <a:cs typeface="Times New Roman" pitchFamily="18" charset="0"/>
                  </a:rPr>
                  <a:t>quantity </a:t>
                </a:r>
                <a:r>
                  <a:rPr kumimoji="0" lang="en-US" sz="1500" b="0" dirty="0" smtClean="0">
                    <a:solidFill>
                      <a:srgbClr val="000000"/>
                    </a:solidFill>
                    <a:latin typeface="Times New Roman" pitchFamily="18" charset="0"/>
                    <a:cs typeface="Times New Roman" pitchFamily="18" charset="0"/>
                  </a:rPr>
                  <a:t>supplied </a:t>
                </a:r>
                <a:br>
                  <a:rPr kumimoji="0" lang="en-US" sz="1500" b="0" dirty="0" smtClean="0">
                    <a:solidFill>
                      <a:srgbClr val="000000"/>
                    </a:solidFill>
                    <a:latin typeface="Times New Roman" pitchFamily="18" charset="0"/>
                    <a:cs typeface="Times New Roman" pitchFamily="18" charset="0"/>
                  </a:rPr>
                </a:br>
                <a:r>
                  <a:rPr kumimoji="0" lang="en-US" sz="1500" b="0" dirty="0" smtClean="0">
                    <a:solidFill>
                      <a:srgbClr val="000000"/>
                    </a:solidFill>
                    <a:latin typeface="Times New Roman" pitchFamily="18" charset="0"/>
                    <a:cs typeface="Times New Roman" pitchFamily="18" charset="0"/>
                  </a:rPr>
                  <a:t>in </a:t>
                </a:r>
                <a:r>
                  <a:rPr kumimoji="0" lang="en-US" sz="1500" b="0" dirty="0">
                    <a:solidFill>
                      <a:srgbClr val="000000"/>
                    </a:solidFill>
                    <a:latin typeface="Times New Roman" pitchFamily="18" charset="0"/>
                    <a:cs typeface="Times New Roman" pitchFamily="18" charset="0"/>
                  </a:rPr>
                  <a:t>the </a:t>
                </a:r>
                <a:r>
                  <a:rPr kumimoji="0" lang="en-US" sz="1500" i="1" dirty="0">
                    <a:solidFill>
                      <a:schemeClr val="tx1"/>
                    </a:solidFill>
                    <a:latin typeface="Times New Roman" pitchFamily="18" charset="0"/>
                    <a:cs typeface="Times New Roman" pitchFamily="18" charset="0"/>
                  </a:rPr>
                  <a:t>short run</a:t>
                </a:r>
                <a:r>
                  <a:rPr kumimoji="0" lang="en-US" sz="1500" b="0" dirty="0">
                    <a:solidFill>
                      <a:srgbClr val="000000"/>
                    </a:solidFill>
                    <a:latin typeface="Times New Roman" pitchFamily="18" charset="0"/>
                    <a:cs typeface="Times New Roman" pitchFamily="18" charset="0"/>
                  </a:rPr>
                  <a:t>.</a:t>
                </a:r>
              </a:p>
            </p:txBody>
          </p:sp>
        </p:grpSp>
      </p:grpSp>
      <p:sp>
        <p:nvSpPr>
          <p:cNvPr id="87" name="Line 81"/>
          <p:cNvSpPr>
            <a:spLocks noChangeShapeType="1"/>
          </p:cNvSpPr>
          <p:nvPr/>
        </p:nvSpPr>
        <p:spPr bwMode="auto">
          <a:xfrm flipV="1">
            <a:off x="4977897" y="3598849"/>
            <a:ext cx="0" cy="466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88" name="Line 82"/>
          <p:cNvSpPr>
            <a:spLocks noChangeShapeType="1"/>
          </p:cNvSpPr>
          <p:nvPr/>
        </p:nvSpPr>
        <p:spPr bwMode="auto">
          <a:xfrm flipV="1">
            <a:off x="4974722" y="3028936"/>
            <a:ext cx="0" cy="466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Tree>
    <p:extLst>
      <p:ext uri="{BB962C8B-B14F-4D97-AF65-F5344CB8AC3E}">
        <p14:creationId xmlns:p14="http://schemas.microsoft.com/office/powerpoint/2010/main" val="4738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xEl>
                                              <p:pRg st="1" end="1"/>
                                            </p:txEl>
                                          </p:spTgt>
                                        </p:tgtEl>
                                        <p:attrNameLst>
                                          <p:attrName>style.visibility</p:attrName>
                                        </p:attrNameLst>
                                      </p:cBhvr>
                                      <p:to>
                                        <p:strVal val="visible"/>
                                      </p:to>
                                    </p:set>
                                    <p:animEffect transition="in" filter="fade">
                                      <p:cBhvr>
                                        <p:cTn id="13" dur="500"/>
                                        <p:tgtEl>
                                          <p:spTgt spid="61">
                                            <p:txEl>
                                              <p:pRg st="1" end="1"/>
                                            </p:txEl>
                                          </p:spTgt>
                                        </p:tgtEl>
                                      </p:cBhvr>
                                    </p:animEffect>
                                    <p:anim calcmode="lin" valueType="num">
                                      <p:cBhvr>
                                        <p:cTn id="14"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7" presetClass="entr" presetSubtype="4"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ppt_x</p:attrName>
                                        </p:attrNameLst>
                                      </p:cBhvr>
                                      <p:tavLst>
                                        <p:tav tm="0">
                                          <p:val>
                                            <p:strVal val="#ppt_x"/>
                                          </p:val>
                                        </p:tav>
                                        <p:tav tm="100000">
                                          <p:val>
                                            <p:strVal val="#ppt_x"/>
                                          </p:val>
                                        </p:tav>
                                      </p:tavLst>
                                    </p:anim>
                                    <p:anim calcmode="lin" valueType="num">
                                      <p:cBhvr>
                                        <p:cTn id="20" dur="500" fill="hold"/>
                                        <p:tgtEl>
                                          <p:spTgt spid="87"/>
                                        </p:tgtEl>
                                        <p:attrNameLst>
                                          <p:attrName>ppt_y</p:attrName>
                                        </p:attrNameLst>
                                      </p:cBhvr>
                                      <p:tavLst>
                                        <p:tav tm="0">
                                          <p:val>
                                            <p:strVal val="#ppt_y+#ppt_h/2"/>
                                          </p:val>
                                        </p:tav>
                                        <p:tav tm="100000">
                                          <p:val>
                                            <p:strVal val="#ppt_y"/>
                                          </p:val>
                                        </p:tav>
                                      </p:tavLst>
                                    </p:anim>
                                    <p:anim calcmode="lin" valueType="num">
                                      <p:cBhvr>
                                        <p:cTn id="21" dur="500" fill="hold"/>
                                        <p:tgtEl>
                                          <p:spTgt spid="87"/>
                                        </p:tgtEl>
                                        <p:attrNameLst>
                                          <p:attrName>ppt_w</p:attrName>
                                        </p:attrNameLst>
                                      </p:cBhvr>
                                      <p:tavLst>
                                        <p:tav tm="0">
                                          <p:val>
                                            <p:strVal val="#ppt_w"/>
                                          </p:val>
                                        </p:tav>
                                        <p:tav tm="100000">
                                          <p:val>
                                            <p:strVal val="#ppt_w"/>
                                          </p:val>
                                        </p:tav>
                                      </p:tavLst>
                                    </p:anim>
                                    <p:anim calcmode="lin" valueType="num">
                                      <p:cBhvr>
                                        <p:cTn id="22" dur="500" fill="hold"/>
                                        <p:tgtEl>
                                          <p:spTgt spid="87"/>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288"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strVal val="4/3*#ppt_w"/>
                                          </p:val>
                                        </p:tav>
                                        <p:tav tm="100000">
                                          <p:val>
                                            <p:strVal val="#ppt_w"/>
                                          </p:val>
                                        </p:tav>
                                      </p:tavLst>
                                    </p:anim>
                                    <p:anim calcmode="lin" valueType="num">
                                      <p:cBhvr>
                                        <p:cTn id="27" dur="500" fill="hold"/>
                                        <p:tgtEl>
                                          <p:spTgt spid="38"/>
                                        </p:tgtEl>
                                        <p:attrNameLst>
                                          <p:attrName>ppt_h</p:attrName>
                                        </p:attrNameLst>
                                      </p:cBhvr>
                                      <p:tavLst>
                                        <p:tav tm="0">
                                          <p:val>
                                            <p:strVal val="4/3*#ppt_h"/>
                                          </p:val>
                                        </p:tav>
                                        <p:tav tm="100000">
                                          <p:val>
                                            <p:strVal val="#ppt_h"/>
                                          </p:val>
                                        </p:tav>
                                      </p:tavLst>
                                    </p:anim>
                                  </p:childTnLst>
                                </p:cTn>
                              </p:par>
                            </p:childTnLst>
                          </p:cTn>
                        </p:par>
                        <p:par>
                          <p:cTn id="28" fill="hold">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ppt_x</p:attrName>
                                        </p:attrNameLst>
                                      </p:cBhvr>
                                      <p:tavLst>
                                        <p:tav tm="0">
                                          <p:val>
                                            <p:strVal val="#ppt_x-#ppt_w/2"/>
                                          </p:val>
                                        </p:tav>
                                        <p:tav tm="100000">
                                          <p:val>
                                            <p:strVal val="#ppt_x"/>
                                          </p:val>
                                        </p:tav>
                                      </p:tavLst>
                                    </p:anim>
                                    <p:anim calcmode="lin" valueType="num">
                                      <p:cBhvr>
                                        <p:cTn id="32" dur="500" fill="hold"/>
                                        <p:tgtEl>
                                          <p:spTgt spid="44"/>
                                        </p:tgtEl>
                                        <p:attrNameLst>
                                          <p:attrName>ppt_y</p:attrName>
                                        </p:attrNameLst>
                                      </p:cBhvr>
                                      <p:tavLst>
                                        <p:tav tm="0">
                                          <p:val>
                                            <p:strVal val="#ppt_y"/>
                                          </p:val>
                                        </p:tav>
                                        <p:tav tm="100000">
                                          <p:val>
                                            <p:strVal val="#ppt_y"/>
                                          </p:val>
                                        </p:tav>
                                      </p:tavLst>
                                    </p:anim>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strVal val="#ppt_h"/>
                                          </p:val>
                                        </p:tav>
                                        <p:tav tm="100000">
                                          <p:val>
                                            <p:strVal val="#ppt_h"/>
                                          </p:val>
                                        </p:tav>
                                      </p:tavLst>
                                    </p:anim>
                                  </p:childTnLst>
                                </p:cTn>
                              </p:par>
                              <p:par>
                                <p:cTn id="35" presetID="17" presetClass="entr" presetSubtype="4"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500" fill="hold"/>
                                        <p:tgtEl>
                                          <p:spTgt spid="80"/>
                                        </p:tgtEl>
                                        <p:attrNameLst>
                                          <p:attrName>ppt_x</p:attrName>
                                        </p:attrNameLst>
                                      </p:cBhvr>
                                      <p:tavLst>
                                        <p:tav tm="0">
                                          <p:val>
                                            <p:strVal val="#ppt_x"/>
                                          </p:val>
                                        </p:tav>
                                        <p:tav tm="100000">
                                          <p:val>
                                            <p:strVal val="#ppt_x"/>
                                          </p:val>
                                        </p:tav>
                                      </p:tavLst>
                                    </p:anim>
                                    <p:anim calcmode="lin" valueType="num">
                                      <p:cBhvr>
                                        <p:cTn id="38" dur="500" fill="hold"/>
                                        <p:tgtEl>
                                          <p:spTgt spid="80"/>
                                        </p:tgtEl>
                                        <p:attrNameLst>
                                          <p:attrName>ppt_y</p:attrName>
                                        </p:attrNameLst>
                                      </p:cBhvr>
                                      <p:tavLst>
                                        <p:tav tm="0">
                                          <p:val>
                                            <p:strVal val="#ppt_y+#ppt_h/2"/>
                                          </p:val>
                                        </p:tav>
                                        <p:tav tm="100000">
                                          <p:val>
                                            <p:strVal val="#ppt_y"/>
                                          </p:val>
                                        </p:tav>
                                      </p:tavLst>
                                    </p:anim>
                                    <p:anim calcmode="lin" valueType="num">
                                      <p:cBhvr>
                                        <p:cTn id="39" dur="500" fill="hold"/>
                                        <p:tgtEl>
                                          <p:spTgt spid="80"/>
                                        </p:tgtEl>
                                        <p:attrNameLst>
                                          <p:attrName>ppt_w</p:attrName>
                                        </p:attrNameLst>
                                      </p:cBhvr>
                                      <p:tavLst>
                                        <p:tav tm="0">
                                          <p:val>
                                            <p:strVal val="#ppt_w"/>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23" presetClass="entr" presetSubtype="288" fill="hold" grpId="0" nodeType="after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strVal val="4/3*#ppt_w"/>
                                          </p:val>
                                        </p:tav>
                                        <p:tav tm="100000">
                                          <p:val>
                                            <p:strVal val="#ppt_w"/>
                                          </p:val>
                                        </p:tav>
                                      </p:tavLst>
                                    </p:anim>
                                    <p:anim calcmode="lin" valueType="num">
                                      <p:cBhvr>
                                        <p:cTn id="45" dur="500" fill="hold"/>
                                        <p:tgtEl>
                                          <p:spTgt spid="76"/>
                                        </p:tgtEl>
                                        <p:attrNameLst>
                                          <p:attrName>ppt_h</p:attrName>
                                        </p:attrNameLst>
                                      </p:cBhvr>
                                      <p:tavLst>
                                        <p:tav tm="0">
                                          <p:val>
                                            <p:strVal val="4/3*#ppt_h"/>
                                          </p:val>
                                        </p:tav>
                                        <p:tav tm="100000">
                                          <p:val>
                                            <p:strVal val="#ppt_h"/>
                                          </p:val>
                                        </p:tav>
                                      </p:tavLst>
                                    </p:anim>
                                  </p:childTnLst>
                                </p:cTn>
                              </p:par>
                            </p:childTnLst>
                          </p:cTn>
                        </p:par>
                        <p:par>
                          <p:cTn id="46" fill="hold">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ppt_x</p:attrName>
                                        </p:attrNameLst>
                                      </p:cBhvr>
                                      <p:tavLst>
                                        <p:tav tm="0">
                                          <p:val>
                                            <p:strVal val="#ppt_x"/>
                                          </p:val>
                                        </p:tav>
                                        <p:tav tm="100000">
                                          <p:val>
                                            <p:strVal val="#ppt_x"/>
                                          </p:val>
                                        </p:tav>
                                      </p:tavLst>
                                    </p:anim>
                                    <p:anim calcmode="lin" valueType="num">
                                      <p:cBhvr>
                                        <p:cTn id="50" dur="500" fill="hold"/>
                                        <p:tgtEl>
                                          <p:spTgt spid="45"/>
                                        </p:tgtEl>
                                        <p:attrNameLst>
                                          <p:attrName>ppt_y</p:attrName>
                                        </p:attrNameLst>
                                      </p:cBhvr>
                                      <p:tavLst>
                                        <p:tav tm="0">
                                          <p:val>
                                            <p:strVal val="#ppt_y-#ppt_h/2"/>
                                          </p:val>
                                        </p:tav>
                                        <p:tav tm="100000">
                                          <p:val>
                                            <p:strVal val="#ppt_y"/>
                                          </p:val>
                                        </p:tav>
                                      </p:tavLst>
                                    </p:anim>
                                    <p:anim calcmode="lin" valueType="num">
                                      <p:cBhvr>
                                        <p:cTn id="51" dur="500" fill="hold"/>
                                        <p:tgtEl>
                                          <p:spTgt spid="45"/>
                                        </p:tgtEl>
                                        <p:attrNameLst>
                                          <p:attrName>ppt_w</p:attrName>
                                        </p:attrNameLst>
                                      </p:cBhvr>
                                      <p:tavLst>
                                        <p:tav tm="0">
                                          <p:val>
                                            <p:strVal val="#ppt_w"/>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8" fill="hold" nodeType="after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500" fill="hold"/>
                                        <p:tgtEl>
                                          <p:spTgt spid="78"/>
                                        </p:tgtEl>
                                        <p:attrNameLst>
                                          <p:attrName>ppt_x</p:attrName>
                                        </p:attrNameLst>
                                      </p:cBhvr>
                                      <p:tavLst>
                                        <p:tav tm="0">
                                          <p:val>
                                            <p:strVal val="#ppt_x-#ppt_w/2"/>
                                          </p:val>
                                        </p:tav>
                                        <p:tav tm="100000">
                                          <p:val>
                                            <p:strVal val="#ppt_x"/>
                                          </p:val>
                                        </p:tav>
                                      </p:tavLst>
                                    </p:anim>
                                    <p:anim calcmode="lin" valueType="num">
                                      <p:cBhvr>
                                        <p:cTn id="57" dur="500" fill="hold"/>
                                        <p:tgtEl>
                                          <p:spTgt spid="78"/>
                                        </p:tgtEl>
                                        <p:attrNameLst>
                                          <p:attrName>ppt_y</p:attrName>
                                        </p:attrNameLst>
                                      </p:cBhvr>
                                      <p:tavLst>
                                        <p:tav tm="0">
                                          <p:val>
                                            <p:strVal val="#ppt_y"/>
                                          </p:val>
                                        </p:tav>
                                        <p:tav tm="100000">
                                          <p:val>
                                            <p:strVal val="#ppt_y"/>
                                          </p:val>
                                        </p:tav>
                                      </p:tavLst>
                                    </p:anim>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23" presetClass="entr" presetSubtype="28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strVal val="4/3*#ppt_w"/>
                                          </p:val>
                                        </p:tav>
                                        <p:tav tm="100000">
                                          <p:val>
                                            <p:strVal val="#ppt_w"/>
                                          </p:val>
                                        </p:tav>
                                      </p:tavLst>
                                    </p:anim>
                                    <p:anim calcmode="lin" valueType="num">
                                      <p:cBhvr>
                                        <p:cTn id="64" dur="500" fill="hold"/>
                                        <p:tgtEl>
                                          <p:spTgt spid="41"/>
                                        </p:tgtEl>
                                        <p:attrNameLst>
                                          <p:attrName>ppt_h</p:attrName>
                                        </p:attrNameLst>
                                      </p:cBhvr>
                                      <p:tavLst>
                                        <p:tav tm="0">
                                          <p:val>
                                            <p:strVal val="4/3*#ppt_h"/>
                                          </p:val>
                                        </p:tav>
                                        <p:tav tm="100000">
                                          <p:val>
                                            <p:strVal val="#ppt_h"/>
                                          </p:val>
                                        </p:tav>
                                      </p:tavLst>
                                    </p:anim>
                                  </p:childTnLst>
                                </p:cTn>
                              </p:par>
                            </p:childTnLst>
                          </p:cTn>
                        </p:par>
                        <p:par>
                          <p:cTn id="65" fill="hold">
                            <p:stCondLst>
                              <p:cond delay="4500"/>
                            </p:stCondLst>
                            <p:childTnLst>
                              <p:par>
                                <p:cTn id="66" presetID="17" presetClass="entr" presetSubtype="4" fill="hold" nodeType="afterEffect">
                                  <p:stCondLst>
                                    <p:cond delay="0"/>
                                  </p:stCondLst>
                                  <p:childTnLst>
                                    <p:set>
                                      <p:cBhvr>
                                        <p:cTn id="67" dur="1" fill="hold">
                                          <p:stCondLst>
                                            <p:cond delay="0"/>
                                          </p:stCondLst>
                                        </p:cTn>
                                        <p:tgtEl>
                                          <p:spTgt spid="88"/>
                                        </p:tgtEl>
                                        <p:attrNameLst>
                                          <p:attrName>style.visibility</p:attrName>
                                        </p:attrNameLst>
                                      </p:cBhvr>
                                      <p:to>
                                        <p:strVal val="visible"/>
                                      </p:to>
                                    </p:set>
                                    <p:anim calcmode="lin" valueType="num">
                                      <p:cBhvr>
                                        <p:cTn id="68" dur="500" fill="hold"/>
                                        <p:tgtEl>
                                          <p:spTgt spid="88"/>
                                        </p:tgtEl>
                                        <p:attrNameLst>
                                          <p:attrName>ppt_x</p:attrName>
                                        </p:attrNameLst>
                                      </p:cBhvr>
                                      <p:tavLst>
                                        <p:tav tm="0">
                                          <p:val>
                                            <p:strVal val="#ppt_x"/>
                                          </p:val>
                                        </p:tav>
                                        <p:tav tm="100000">
                                          <p:val>
                                            <p:strVal val="#ppt_x"/>
                                          </p:val>
                                        </p:tav>
                                      </p:tavLst>
                                    </p:anim>
                                    <p:anim calcmode="lin" valueType="num">
                                      <p:cBhvr>
                                        <p:cTn id="69" dur="500" fill="hold"/>
                                        <p:tgtEl>
                                          <p:spTgt spid="88"/>
                                        </p:tgtEl>
                                        <p:attrNameLst>
                                          <p:attrName>ppt_y</p:attrName>
                                        </p:attrNameLst>
                                      </p:cBhvr>
                                      <p:tavLst>
                                        <p:tav tm="0">
                                          <p:val>
                                            <p:strVal val="#ppt_y+#ppt_h/2"/>
                                          </p:val>
                                        </p:tav>
                                        <p:tav tm="100000">
                                          <p:val>
                                            <p:strVal val="#ppt_y"/>
                                          </p:val>
                                        </p:tav>
                                      </p:tavLst>
                                    </p:anim>
                                    <p:anim calcmode="lin" valueType="num">
                                      <p:cBhvr>
                                        <p:cTn id="70" dur="500" fill="hold"/>
                                        <p:tgtEl>
                                          <p:spTgt spid="88"/>
                                        </p:tgtEl>
                                        <p:attrNameLst>
                                          <p:attrName>ppt_w</p:attrName>
                                        </p:attrNameLst>
                                      </p:cBhvr>
                                      <p:tavLst>
                                        <p:tav tm="0">
                                          <p:val>
                                            <p:strVal val="#ppt_w"/>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5000"/>
                            </p:stCondLst>
                            <p:childTnLst>
                              <p:par>
                                <p:cTn id="73" presetID="23" presetClass="entr" presetSubtype="28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strVal val="4/3*#ppt_w"/>
                                          </p:val>
                                        </p:tav>
                                        <p:tav tm="100000">
                                          <p:val>
                                            <p:strVal val="#ppt_w"/>
                                          </p:val>
                                        </p:tav>
                                      </p:tavLst>
                                    </p:anim>
                                    <p:anim calcmode="lin" valueType="num">
                                      <p:cBhvr>
                                        <p:cTn id="76" dur="500" fill="hold"/>
                                        <p:tgtEl>
                                          <p:spTgt spid="36"/>
                                        </p:tgtEl>
                                        <p:attrNameLst>
                                          <p:attrName>ppt_h</p:attrName>
                                        </p:attrNameLst>
                                      </p:cBhvr>
                                      <p:tavLst>
                                        <p:tav tm="0">
                                          <p:val>
                                            <p:strVal val="4/3*#ppt_h"/>
                                          </p:val>
                                        </p:tav>
                                        <p:tav tm="100000">
                                          <p:val>
                                            <p:strVal val="#ppt_h"/>
                                          </p:val>
                                        </p:tav>
                                      </p:tavLst>
                                    </p:anim>
                                  </p:childTnLst>
                                </p:cTn>
                              </p:par>
                            </p:childTnLst>
                          </p:cTn>
                        </p:par>
                        <p:par>
                          <p:cTn id="77" fill="hold">
                            <p:stCondLst>
                              <p:cond delay="5500"/>
                            </p:stCondLst>
                            <p:childTnLst>
                              <p:par>
                                <p:cTn id="78" presetID="17" presetClass="entr" presetSubtype="8"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ppt_x</p:attrName>
                                        </p:attrNameLst>
                                      </p:cBhvr>
                                      <p:tavLst>
                                        <p:tav tm="0">
                                          <p:val>
                                            <p:strVal val="#ppt_x-#ppt_w/2"/>
                                          </p:val>
                                        </p:tav>
                                        <p:tav tm="100000">
                                          <p:val>
                                            <p:strVal val="#ppt_x"/>
                                          </p:val>
                                        </p:tav>
                                      </p:tavLst>
                                    </p:anim>
                                    <p:anim calcmode="lin" valueType="num">
                                      <p:cBhvr>
                                        <p:cTn id="81" dur="500" fill="hold"/>
                                        <p:tgtEl>
                                          <p:spTgt spid="43"/>
                                        </p:tgtEl>
                                        <p:attrNameLst>
                                          <p:attrName>ppt_y</p:attrName>
                                        </p:attrNameLst>
                                      </p:cBhvr>
                                      <p:tavLst>
                                        <p:tav tm="0">
                                          <p:val>
                                            <p:strVal val="#ppt_y"/>
                                          </p:val>
                                        </p:tav>
                                        <p:tav tm="100000">
                                          <p:val>
                                            <p:strVal val="#ppt_y"/>
                                          </p:val>
                                        </p:tav>
                                      </p:tavLst>
                                    </p:anim>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strVal val="#ppt_h"/>
                                          </p:val>
                                        </p:tav>
                                        <p:tav tm="100000">
                                          <p:val>
                                            <p:strVal val="#ppt_h"/>
                                          </p:val>
                                        </p:tav>
                                      </p:tavLst>
                                    </p:anim>
                                  </p:childTnLst>
                                </p:cTn>
                              </p:par>
                              <p:par>
                                <p:cTn id="84" presetID="17" presetClass="entr" presetSubtype="4" fill="hold" nodeType="with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p:cTn id="86" dur="500" fill="hold"/>
                                        <p:tgtEl>
                                          <p:spTgt spid="81"/>
                                        </p:tgtEl>
                                        <p:attrNameLst>
                                          <p:attrName>ppt_x</p:attrName>
                                        </p:attrNameLst>
                                      </p:cBhvr>
                                      <p:tavLst>
                                        <p:tav tm="0">
                                          <p:val>
                                            <p:strVal val="#ppt_x"/>
                                          </p:val>
                                        </p:tav>
                                        <p:tav tm="100000">
                                          <p:val>
                                            <p:strVal val="#ppt_x"/>
                                          </p:val>
                                        </p:tav>
                                      </p:tavLst>
                                    </p:anim>
                                    <p:anim calcmode="lin" valueType="num">
                                      <p:cBhvr>
                                        <p:cTn id="87" dur="500" fill="hold"/>
                                        <p:tgtEl>
                                          <p:spTgt spid="81"/>
                                        </p:tgtEl>
                                        <p:attrNameLst>
                                          <p:attrName>ppt_y</p:attrName>
                                        </p:attrNameLst>
                                      </p:cBhvr>
                                      <p:tavLst>
                                        <p:tav tm="0">
                                          <p:val>
                                            <p:strVal val="#ppt_y+#ppt_h/2"/>
                                          </p:val>
                                        </p:tav>
                                        <p:tav tm="100000">
                                          <p:val>
                                            <p:strVal val="#ppt_y"/>
                                          </p:val>
                                        </p:tav>
                                      </p:tavLst>
                                    </p:anim>
                                    <p:anim calcmode="lin" valueType="num">
                                      <p:cBhvr>
                                        <p:cTn id="88" dur="500" fill="hold"/>
                                        <p:tgtEl>
                                          <p:spTgt spid="81"/>
                                        </p:tgtEl>
                                        <p:attrNameLst>
                                          <p:attrName>ppt_w</p:attrName>
                                        </p:attrNameLst>
                                      </p:cBhvr>
                                      <p:tavLst>
                                        <p:tav tm="0">
                                          <p:val>
                                            <p:strVal val="#ppt_w"/>
                                          </p:val>
                                        </p:tav>
                                        <p:tav tm="100000">
                                          <p:val>
                                            <p:strVal val="#ppt_w"/>
                                          </p:val>
                                        </p:tav>
                                      </p:tavLst>
                                    </p:anim>
                                    <p:anim calcmode="lin" valueType="num">
                                      <p:cBhvr>
                                        <p:cTn id="89" dur="500" fill="hold"/>
                                        <p:tgtEl>
                                          <p:spTgt spid="81"/>
                                        </p:tgtEl>
                                        <p:attrNameLst>
                                          <p:attrName>ppt_h</p:attrName>
                                        </p:attrNameLst>
                                      </p:cBhvr>
                                      <p:tavLst>
                                        <p:tav tm="0">
                                          <p:val>
                                            <p:fltVal val="0"/>
                                          </p:val>
                                        </p:tav>
                                        <p:tav tm="100000">
                                          <p:val>
                                            <p:strVal val="#ppt_h"/>
                                          </p:val>
                                        </p:tav>
                                      </p:tavLst>
                                    </p:anim>
                                  </p:childTnLst>
                                </p:cTn>
                              </p:par>
                            </p:childTnLst>
                          </p:cTn>
                        </p:par>
                        <p:par>
                          <p:cTn id="90" fill="hold">
                            <p:stCondLst>
                              <p:cond delay="6000"/>
                            </p:stCondLst>
                            <p:childTnLst>
                              <p:par>
                                <p:cTn id="91" presetID="23" presetClass="entr" presetSubtype="288" fill="hold" grpId="0" nodeType="afterEffect">
                                  <p:stCondLst>
                                    <p:cond delay="0"/>
                                  </p:stCondLst>
                                  <p:childTnLst>
                                    <p:set>
                                      <p:cBhvr>
                                        <p:cTn id="92" dur="1" fill="hold">
                                          <p:stCondLst>
                                            <p:cond delay="0"/>
                                          </p:stCondLst>
                                        </p:cTn>
                                        <p:tgtEl>
                                          <p:spTgt spid="75"/>
                                        </p:tgtEl>
                                        <p:attrNameLst>
                                          <p:attrName>style.visibility</p:attrName>
                                        </p:attrNameLst>
                                      </p:cBhvr>
                                      <p:to>
                                        <p:strVal val="visible"/>
                                      </p:to>
                                    </p:set>
                                    <p:anim calcmode="lin" valueType="num">
                                      <p:cBhvr>
                                        <p:cTn id="93" dur="500" fill="hold"/>
                                        <p:tgtEl>
                                          <p:spTgt spid="75"/>
                                        </p:tgtEl>
                                        <p:attrNameLst>
                                          <p:attrName>ppt_w</p:attrName>
                                        </p:attrNameLst>
                                      </p:cBhvr>
                                      <p:tavLst>
                                        <p:tav tm="0">
                                          <p:val>
                                            <p:strVal val="4/3*#ppt_w"/>
                                          </p:val>
                                        </p:tav>
                                        <p:tav tm="100000">
                                          <p:val>
                                            <p:strVal val="#ppt_w"/>
                                          </p:val>
                                        </p:tav>
                                      </p:tavLst>
                                    </p:anim>
                                    <p:anim calcmode="lin" valueType="num">
                                      <p:cBhvr>
                                        <p:cTn id="94" dur="500" fill="hold"/>
                                        <p:tgtEl>
                                          <p:spTgt spid="75"/>
                                        </p:tgtEl>
                                        <p:attrNameLst>
                                          <p:attrName>ppt_h</p:attrName>
                                        </p:attrNameLst>
                                      </p:cBhvr>
                                      <p:tavLst>
                                        <p:tav tm="0">
                                          <p:val>
                                            <p:strVal val="4/3*#ppt_h"/>
                                          </p:val>
                                        </p:tav>
                                        <p:tav tm="100000">
                                          <p:val>
                                            <p:strVal val="#ppt_h"/>
                                          </p:val>
                                        </p:tav>
                                      </p:tavLst>
                                    </p:anim>
                                  </p:childTnLst>
                                </p:cTn>
                              </p:par>
                            </p:childTnLst>
                          </p:cTn>
                        </p:par>
                        <p:par>
                          <p:cTn id="95" fill="hold">
                            <p:stCondLst>
                              <p:cond delay="6500"/>
                            </p:stCondLst>
                            <p:childTnLst>
                              <p:par>
                                <p:cTn id="96" presetID="17" presetClass="entr" presetSubtype="1"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ppt_x</p:attrName>
                                        </p:attrNameLst>
                                      </p:cBhvr>
                                      <p:tavLst>
                                        <p:tav tm="0">
                                          <p:val>
                                            <p:strVal val="#ppt_x"/>
                                          </p:val>
                                        </p:tav>
                                        <p:tav tm="100000">
                                          <p:val>
                                            <p:strVal val="#ppt_x"/>
                                          </p:val>
                                        </p:tav>
                                      </p:tavLst>
                                    </p:anim>
                                    <p:anim calcmode="lin" valueType="num">
                                      <p:cBhvr>
                                        <p:cTn id="99" dur="500" fill="hold"/>
                                        <p:tgtEl>
                                          <p:spTgt spid="46"/>
                                        </p:tgtEl>
                                        <p:attrNameLst>
                                          <p:attrName>ppt_y</p:attrName>
                                        </p:attrNameLst>
                                      </p:cBhvr>
                                      <p:tavLst>
                                        <p:tav tm="0">
                                          <p:val>
                                            <p:strVal val="#ppt_y-#ppt_h/2"/>
                                          </p:val>
                                        </p:tav>
                                        <p:tav tm="100000">
                                          <p:val>
                                            <p:strVal val="#ppt_y"/>
                                          </p:val>
                                        </p:tav>
                                      </p:tavLst>
                                    </p:anim>
                                    <p:anim calcmode="lin" valueType="num">
                                      <p:cBhvr>
                                        <p:cTn id="100" dur="500" fill="hold"/>
                                        <p:tgtEl>
                                          <p:spTgt spid="46"/>
                                        </p:tgtEl>
                                        <p:attrNameLst>
                                          <p:attrName>ppt_w</p:attrName>
                                        </p:attrNameLst>
                                      </p:cBhvr>
                                      <p:tavLst>
                                        <p:tav tm="0">
                                          <p:val>
                                            <p:strVal val="#ppt_w"/>
                                          </p:val>
                                        </p:tav>
                                        <p:tav tm="100000">
                                          <p:val>
                                            <p:strVal val="#ppt_w"/>
                                          </p:val>
                                        </p:tav>
                                      </p:tavLst>
                                    </p:anim>
                                    <p:anim calcmode="lin" valueType="num">
                                      <p:cBhvr>
                                        <p:cTn id="101" dur="500" fill="hold"/>
                                        <p:tgtEl>
                                          <p:spTgt spid="46"/>
                                        </p:tgtEl>
                                        <p:attrNameLst>
                                          <p:attrName>ppt_h</p:attrName>
                                        </p:attrNameLst>
                                      </p:cBhvr>
                                      <p:tavLst>
                                        <p:tav tm="0">
                                          <p:val>
                                            <p:fltVal val="0"/>
                                          </p:val>
                                        </p:tav>
                                        <p:tav tm="100000">
                                          <p:val>
                                            <p:strVal val="#ppt_h"/>
                                          </p:val>
                                        </p:tav>
                                      </p:tavLst>
                                    </p:anim>
                                  </p:childTnLst>
                                </p:cTn>
                              </p:par>
                              <p:par>
                                <p:cTn id="102" presetID="17" presetClass="entr" presetSubtype="8" fill="hold" nodeType="withEffect">
                                  <p:stCondLst>
                                    <p:cond delay="0"/>
                                  </p:stCondLst>
                                  <p:childTnLst>
                                    <p:set>
                                      <p:cBhvr>
                                        <p:cTn id="103" dur="1" fill="hold">
                                          <p:stCondLst>
                                            <p:cond delay="0"/>
                                          </p:stCondLst>
                                        </p:cTn>
                                        <p:tgtEl>
                                          <p:spTgt spid="79"/>
                                        </p:tgtEl>
                                        <p:attrNameLst>
                                          <p:attrName>style.visibility</p:attrName>
                                        </p:attrNameLst>
                                      </p:cBhvr>
                                      <p:to>
                                        <p:strVal val="visible"/>
                                      </p:to>
                                    </p:set>
                                    <p:anim calcmode="lin" valueType="num">
                                      <p:cBhvr>
                                        <p:cTn id="104" dur="500" fill="hold"/>
                                        <p:tgtEl>
                                          <p:spTgt spid="79"/>
                                        </p:tgtEl>
                                        <p:attrNameLst>
                                          <p:attrName>ppt_x</p:attrName>
                                        </p:attrNameLst>
                                      </p:cBhvr>
                                      <p:tavLst>
                                        <p:tav tm="0">
                                          <p:val>
                                            <p:strVal val="#ppt_x-#ppt_w/2"/>
                                          </p:val>
                                        </p:tav>
                                        <p:tav tm="100000">
                                          <p:val>
                                            <p:strVal val="#ppt_x"/>
                                          </p:val>
                                        </p:tav>
                                      </p:tavLst>
                                    </p:anim>
                                    <p:anim calcmode="lin" valueType="num">
                                      <p:cBhvr>
                                        <p:cTn id="105" dur="500" fill="hold"/>
                                        <p:tgtEl>
                                          <p:spTgt spid="79"/>
                                        </p:tgtEl>
                                        <p:attrNameLst>
                                          <p:attrName>ppt_y</p:attrName>
                                        </p:attrNameLst>
                                      </p:cBhvr>
                                      <p:tavLst>
                                        <p:tav tm="0">
                                          <p:val>
                                            <p:strVal val="#ppt_y"/>
                                          </p:val>
                                        </p:tav>
                                        <p:tav tm="100000">
                                          <p:val>
                                            <p:strVal val="#ppt_y"/>
                                          </p:val>
                                        </p:tav>
                                      </p:tavLst>
                                    </p:anim>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strVal val="#ppt_h"/>
                                          </p:val>
                                        </p:tav>
                                        <p:tav tm="100000">
                                          <p:val>
                                            <p:strVal val="#ppt_h"/>
                                          </p:val>
                                        </p:tav>
                                      </p:tavLst>
                                    </p:anim>
                                  </p:childTnLst>
                                </p:cTn>
                              </p:par>
                            </p:childTnLst>
                          </p:cTn>
                        </p:par>
                        <p:par>
                          <p:cTn id="108" fill="hold">
                            <p:stCondLst>
                              <p:cond delay="7000"/>
                            </p:stCondLst>
                            <p:childTnLst>
                              <p:par>
                                <p:cTn id="109" presetID="23" presetClass="entr" presetSubtype="288" fill="hold" grpId="0" nodeType="after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p:cTn id="111" dur="500" fill="hold"/>
                                        <p:tgtEl>
                                          <p:spTgt spid="42"/>
                                        </p:tgtEl>
                                        <p:attrNameLst>
                                          <p:attrName>ppt_w</p:attrName>
                                        </p:attrNameLst>
                                      </p:cBhvr>
                                      <p:tavLst>
                                        <p:tav tm="0">
                                          <p:val>
                                            <p:strVal val="4/3*#ppt_w"/>
                                          </p:val>
                                        </p:tav>
                                        <p:tav tm="100000">
                                          <p:val>
                                            <p:strVal val="#ppt_w"/>
                                          </p:val>
                                        </p:tav>
                                      </p:tavLst>
                                    </p:anim>
                                    <p:anim calcmode="lin" valueType="num">
                                      <p:cBhvr>
                                        <p:cTn id="112" dur="500" fill="hold"/>
                                        <p:tgtEl>
                                          <p:spTgt spid="42"/>
                                        </p:tgtEl>
                                        <p:attrNameLst>
                                          <p:attrName>ppt_h</p:attrName>
                                        </p:attrNameLst>
                                      </p:cBhvr>
                                      <p:tavLst>
                                        <p:tav tm="0">
                                          <p:val>
                                            <p:strVal val="4/3*#ppt_h"/>
                                          </p:val>
                                        </p:tav>
                                        <p:tav tm="100000">
                                          <p:val>
                                            <p:strVal val="#ppt_h"/>
                                          </p:val>
                                        </p:tav>
                                      </p:tavLst>
                                    </p:anim>
                                  </p:childTnLst>
                                </p:cTn>
                              </p:par>
                            </p:childTnLst>
                          </p:cTn>
                        </p:par>
                        <p:par>
                          <p:cTn id="113" fill="hold">
                            <p:stCondLst>
                              <p:cond delay="7500"/>
                            </p:stCondLst>
                            <p:childTnLst>
                              <p:par>
                                <p:cTn id="114" presetID="17" presetClass="entr" presetSubtype="8" fill="hold"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ppt_x</p:attrName>
                                        </p:attrNameLst>
                                      </p:cBhvr>
                                      <p:tavLst>
                                        <p:tav tm="0">
                                          <p:val>
                                            <p:strVal val="#ppt_x-#ppt_w/2"/>
                                          </p:val>
                                        </p:tav>
                                        <p:tav tm="100000">
                                          <p:val>
                                            <p:strVal val="#ppt_x"/>
                                          </p:val>
                                        </p:tav>
                                      </p:tavLst>
                                    </p:anim>
                                    <p:anim calcmode="lin" valueType="num">
                                      <p:cBhvr>
                                        <p:cTn id="117" dur="500" fill="hold"/>
                                        <p:tgtEl>
                                          <p:spTgt spid="82"/>
                                        </p:tgtEl>
                                        <p:attrNameLst>
                                          <p:attrName>ppt_y</p:attrName>
                                        </p:attrNameLst>
                                      </p:cBhvr>
                                      <p:tavLst>
                                        <p:tav tm="0">
                                          <p:val>
                                            <p:strVal val="#ppt_y"/>
                                          </p:val>
                                        </p:tav>
                                        <p:tav tm="100000">
                                          <p:val>
                                            <p:strVal val="#ppt_y"/>
                                          </p:val>
                                        </p:tav>
                                      </p:tavLst>
                                    </p:anim>
                                    <p:anim calcmode="lin" valueType="num">
                                      <p:cBhvr>
                                        <p:cTn id="118" dur="500" fill="hold"/>
                                        <p:tgtEl>
                                          <p:spTgt spid="82"/>
                                        </p:tgtEl>
                                        <p:attrNameLst>
                                          <p:attrName>ppt_w</p:attrName>
                                        </p:attrNameLst>
                                      </p:cBhvr>
                                      <p:tavLst>
                                        <p:tav tm="0">
                                          <p:val>
                                            <p:fltVal val="0"/>
                                          </p:val>
                                        </p:tav>
                                        <p:tav tm="100000">
                                          <p:val>
                                            <p:strVal val="#ppt_w"/>
                                          </p:val>
                                        </p:tav>
                                      </p:tavLst>
                                    </p:anim>
                                    <p:anim calcmode="lin" valueType="num">
                                      <p:cBhvr>
                                        <p:cTn id="119" dur="500" fill="hold"/>
                                        <p:tgtEl>
                                          <p:spTgt spid="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P spid="36" grpId="0"/>
      <p:bldP spid="38" grpId="0"/>
      <p:bldP spid="41" grpId="0"/>
      <p:bldP spid="42" grpId="0"/>
      <p:bldP spid="43" grpId="0" animBg="1"/>
      <p:bldP spid="44" grpId="0" animBg="1"/>
      <p:bldP spid="45" grpId="0" animBg="1"/>
      <p:bldP spid="46"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984142"/>
            <a:ext cx="8932985" cy="4920712"/>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209787"/>
            <a:ext cx="8904855" cy="774354"/>
          </a:xfrm>
        </p:spPr>
        <p:txBody>
          <a:bodyPr/>
          <a:lstStyle/>
          <a:p>
            <a:r>
              <a:rPr lang="en-US" dirty="0"/>
              <a:t>Long-Run Aggregate Supply (LRAS)</a:t>
            </a:r>
          </a:p>
        </p:txBody>
      </p:sp>
      <p:sp>
        <p:nvSpPr>
          <p:cNvPr id="3" name="Content Placeholder 2"/>
          <p:cNvSpPr>
            <a:spLocks noGrp="1"/>
          </p:cNvSpPr>
          <p:nvPr>
            <p:ph idx="1"/>
          </p:nvPr>
        </p:nvSpPr>
        <p:spPr>
          <a:xfrm>
            <a:off x="140675" y="1007391"/>
            <a:ext cx="8883750" cy="5114433"/>
          </a:xfrm>
        </p:spPr>
        <p:txBody>
          <a:bodyPr/>
          <a:lstStyle/>
          <a:p>
            <a:pPr marL="231775" indent="-231775"/>
            <a:r>
              <a:rPr lang="en-US" sz="2600" b="1" i="1" dirty="0">
                <a:solidFill>
                  <a:srgbClr val="32302A"/>
                </a:solidFill>
              </a:rPr>
              <a:t>LRAS </a:t>
            </a:r>
            <a:r>
              <a:rPr lang="en-US" sz="2600" dirty="0">
                <a:solidFill>
                  <a:srgbClr val="32302A"/>
                </a:solidFill>
              </a:rPr>
              <a:t>indicates the relationship between the price level </a:t>
            </a:r>
            <a:r>
              <a:rPr lang="en-US" sz="2600" dirty="0" smtClean="0">
                <a:solidFill>
                  <a:srgbClr val="32302A"/>
                </a:solidFill>
              </a:rPr>
              <a:t>and </a:t>
            </a:r>
            <a:r>
              <a:rPr lang="en-US" sz="2600" dirty="0">
                <a:solidFill>
                  <a:srgbClr val="32302A"/>
                </a:solidFill>
              </a:rPr>
              <a:t>quantity of output after decision makers have had sufficient time to adjust their prior commitments where possible</a:t>
            </a:r>
            <a:r>
              <a:rPr lang="en-US" sz="2600" dirty="0" smtClean="0">
                <a:solidFill>
                  <a:srgbClr val="32302A"/>
                </a:solidFill>
              </a:rPr>
              <a:t>.</a:t>
            </a:r>
          </a:p>
          <a:p>
            <a:pPr marL="231775" indent="-231775"/>
            <a:r>
              <a:rPr lang="en-US" sz="2600" b="1" i="1" dirty="0">
                <a:solidFill>
                  <a:srgbClr val="32302A"/>
                </a:solidFill>
              </a:rPr>
              <a:t>LRAS </a:t>
            </a:r>
            <a:r>
              <a:rPr lang="en-US" sz="2600" dirty="0">
                <a:solidFill>
                  <a:srgbClr val="32302A"/>
                </a:solidFill>
              </a:rPr>
              <a:t>is related to the economy's production possibilities constraint. </a:t>
            </a:r>
          </a:p>
          <a:p>
            <a:pPr marL="631825" lvl="1" indent="-231775"/>
            <a:r>
              <a:rPr lang="en-US" dirty="0">
                <a:solidFill>
                  <a:srgbClr val="32302A"/>
                </a:solidFill>
              </a:rPr>
              <a:t>A higher price level does not loosen the constraints imposed by the economy's resource base, level of technology, and the efficiency of its institutional arrangements.  </a:t>
            </a:r>
          </a:p>
          <a:p>
            <a:pPr marL="631825" lvl="1" indent="-231775"/>
            <a:r>
              <a:rPr lang="en-US" dirty="0">
                <a:solidFill>
                  <a:srgbClr val="32302A"/>
                </a:solidFill>
              </a:rPr>
              <a:t>Therefore, an increase in the price level will not lead to a sustainable expansion in output.</a:t>
            </a:r>
          </a:p>
          <a:p>
            <a:pPr marL="231775" indent="-231775"/>
            <a:r>
              <a:rPr lang="en-US" sz="2600" dirty="0">
                <a:solidFill>
                  <a:srgbClr val="32302A"/>
                </a:solidFill>
              </a:rPr>
              <a:t>Thus, the </a:t>
            </a:r>
            <a:r>
              <a:rPr lang="en-US" sz="2600" b="1" i="1" dirty="0">
                <a:solidFill>
                  <a:srgbClr val="32302A"/>
                </a:solidFill>
              </a:rPr>
              <a:t>LRAS </a:t>
            </a:r>
            <a:r>
              <a:rPr lang="en-US" sz="2600" dirty="0">
                <a:solidFill>
                  <a:srgbClr val="32302A"/>
                </a:solidFill>
              </a:rPr>
              <a:t>curve is vertical. </a:t>
            </a:r>
          </a:p>
        </p:txBody>
      </p:sp>
    </p:spTree>
    <p:extLst>
      <p:ext uri="{BB962C8B-B14F-4D97-AF65-F5344CB8AC3E}">
        <p14:creationId xmlns:p14="http://schemas.microsoft.com/office/powerpoint/2010/main" val="29652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41697"/>
            <a:ext cx="8904855" cy="596684"/>
          </a:xfrm>
        </p:spPr>
        <p:txBody>
          <a:bodyPr/>
          <a:lstStyle/>
          <a:p>
            <a:r>
              <a:rPr lang="en-US" sz="3400" dirty="0"/>
              <a:t>Long-Run Aggregate Supply Curve</a:t>
            </a:r>
          </a:p>
        </p:txBody>
      </p:sp>
      <p:sp>
        <p:nvSpPr>
          <p:cNvPr id="61" name="Text Box 10"/>
          <p:cNvSpPr txBox="1">
            <a:spLocks noChangeArrowheads="1"/>
          </p:cNvSpPr>
          <p:nvPr/>
        </p:nvSpPr>
        <p:spPr bwMode="auto">
          <a:xfrm>
            <a:off x="73112" y="2208099"/>
            <a:ext cx="4023966" cy="258532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In the </a:t>
            </a:r>
            <a:r>
              <a:rPr lang="en-US" sz="2000" b="1" i="1" dirty="0">
                <a:solidFill>
                  <a:schemeClr val="accent1">
                    <a:lumMod val="60000"/>
                    <a:lumOff val="40000"/>
                  </a:schemeClr>
                </a:solidFill>
                <a:latin typeface="Times New Roman" pitchFamily="18" charset="0"/>
                <a:cs typeface="Times New Roman" pitchFamily="18" charset="0"/>
              </a:rPr>
              <a:t>long-run</a:t>
            </a:r>
            <a:r>
              <a:rPr lang="en-US" sz="2000" dirty="0">
                <a:latin typeface="Times New Roman" pitchFamily="18" charset="0"/>
                <a:cs typeface="Times New Roman" pitchFamily="18" charset="0"/>
              </a:rPr>
              <a:t>, a higher price level will not expand an economy’s rate of output.  Once people have time to adjust their long-term commitments, resource markets (and costs) will adjust to the higher levels of prices and thereby remove the incentive of firms to continue to supply a larger output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533458" y="507238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Times New Roman" pitchFamily="18" charset="0"/>
                <a:cs typeface="Times New Roman" pitchFamily="18" charset="0"/>
              </a:rPr>
              <a:t> Goods &amp; Services</a:t>
            </a:r>
            <a:r>
              <a:rPr kumimoji="0" lang="en-US" sz="1100" b="0">
                <a:solidFill>
                  <a:srgbClr val="000000"/>
                </a:solidFill>
                <a:latin typeface="Times New Roman" pitchFamily="18" charset="0"/>
                <a:cs typeface="Times New Roman" pitchFamily="18" charset="0"/>
              </a:rPr>
              <a:t/>
            </a:r>
            <a:br>
              <a:rPr kumimoji="0" lang="en-US" sz="1100" b="0">
                <a:solidFill>
                  <a:srgbClr val="000000"/>
                </a:solidFill>
                <a:latin typeface="Times New Roman" pitchFamily="18" charset="0"/>
                <a:cs typeface="Times New Roman" pitchFamily="18" charset="0"/>
              </a:rPr>
            </a:br>
            <a:r>
              <a:rPr kumimoji="0" lang="en-US" sz="1100" i="1">
                <a:solidFill>
                  <a:srgbClr val="000000"/>
                </a:solidFill>
                <a:latin typeface="Times New Roman" pitchFamily="18" charset="0"/>
                <a:cs typeface="Times New Roman" pitchFamily="18" charset="0"/>
              </a:rPr>
              <a:t>(real GDP)</a:t>
            </a:r>
            <a:endParaRPr kumimoji="0" lang="en-US" i="1">
              <a:solidFill>
                <a:schemeClr val="tx1"/>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610" y="1724864"/>
            <a:ext cx="593432" cy="398379"/>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Times New Roman" pitchFamily="18" charset="0"/>
                <a:cs typeface="Times New Roman" pitchFamily="18" charset="0"/>
              </a:rPr>
              <a:t>Price</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Level</a:t>
            </a:r>
            <a:endParaRPr kumimoji="0" lang="en-US" sz="1400" b="0">
              <a:solidFill>
                <a:schemeClr val="tx1"/>
              </a:solidFill>
              <a:latin typeface="Times New Roman" pitchFamily="18" charset="0"/>
              <a:cs typeface="Times New Roman" pitchFamily="18" charset="0"/>
            </a:endParaRP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51" name="Group 52"/>
          <p:cNvGrpSpPr>
            <a:grpSpLocks/>
          </p:cNvGrpSpPr>
          <p:nvPr/>
        </p:nvGrpSpPr>
        <p:grpSpPr bwMode="auto">
          <a:xfrm>
            <a:off x="5791860" y="1722072"/>
            <a:ext cx="1593850" cy="3765550"/>
            <a:chOff x="2852" y="483"/>
            <a:chExt cx="1004" cy="2372"/>
          </a:xfrm>
        </p:grpSpPr>
        <p:grpSp>
          <p:nvGrpSpPr>
            <p:cNvPr id="52" name="Group 34"/>
            <p:cNvGrpSpPr>
              <a:grpSpLocks/>
            </p:cNvGrpSpPr>
            <p:nvPr/>
          </p:nvGrpSpPr>
          <p:grpSpPr bwMode="auto">
            <a:xfrm>
              <a:off x="2852" y="483"/>
              <a:ext cx="364" cy="2152"/>
              <a:chOff x="2852" y="483"/>
              <a:chExt cx="364" cy="2152"/>
            </a:xfrm>
          </p:grpSpPr>
          <p:sp>
            <p:nvSpPr>
              <p:cNvPr id="55" name="Line 35"/>
              <p:cNvSpPr>
                <a:spLocks noChangeShapeType="1"/>
              </p:cNvSpPr>
              <p:nvPr/>
            </p:nvSpPr>
            <p:spPr bwMode="auto">
              <a:xfrm>
                <a:off x="3056" y="672"/>
                <a:ext cx="1" cy="1963"/>
              </a:xfrm>
              <a:prstGeom prst="line">
                <a:avLst/>
              </a:prstGeom>
              <a:noFill/>
              <a:ln w="57150">
                <a:solidFill>
                  <a:srgbClr val="C03838"/>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6" name="Rectangle 36"/>
              <p:cNvSpPr>
                <a:spLocks noChangeArrowheads="1"/>
              </p:cNvSpPr>
              <p:nvPr/>
            </p:nvSpPr>
            <p:spPr bwMode="auto">
              <a:xfrm>
                <a:off x="2852" y="483"/>
                <a:ext cx="364"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Times New Roman" pitchFamily="18" charset="0"/>
                    <a:cs typeface="Times New Roman" pitchFamily="18" charset="0"/>
                  </a:rPr>
                  <a:t>LRAS</a:t>
                </a:r>
                <a:endParaRPr kumimoji="0" lang="en-US" b="1" dirty="0">
                  <a:solidFill>
                    <a:srgbClr val="C03838"/>
                  </a:solidFill>
                  <a:latin typeface="Times New Roman" pitchFamily="18" charset="0"/>
                  <a:cs typeface="Times New Roman" pitchFamily="18" charset="0"/>
                </a:endParaRPr>
              </a:p>
            </p:txBody>
          </p:sp>
        </p:grpSp>
        <p:sp>
          <p:nvSpPr>
            <p:cNvPr id="53" name="Rectangle 37"/>
            <p:cNvSpPr>
              <a:spLocks noChangeArrowheads="1"/>
            </p:cNvSpPr>
            <p:nvPr/>
          </p:nvSpPr>
          <p:spPr bwMode="auto">
            <a:xfrm>
              <a:off x="2987" y="2660"/>
              <a:ext cx="13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Times New Roman" pitchFamily="18" charset="0"/>
                  <a:cs typeface="Times New Roman" pitchFamily="18" charset="0"/>
                </a:rPr>
                <a:t>Y</a:t>
              </a:r>
              <a:r>
                <a:rPr kumimoji="0" lang="en-US" sz="1600" b="1" i="1" baseline="-25000" dirty="0">
                  <a:solidFill>
                    <a:srgbClr val="C03838"/>
                  </a:solidFill>
                  <a:latin typeface="Times New Roman" pitchFamily="18" charset="0"/>
                  <a:cs typeface="Times New Roman" pitchFamily="18" charset="0"/>
                </a:rPr>
                <a:t>F</a:t>
              </a:r>
            </a:p>
          </p:txBody>
        </p:sp>
        <p:sp>
          <p:nvSpPr>
            <p:cNvPr id="54" name="Rectangle 38"/>
            <p:cNvSpPr>
              <a:spLocks noChangeArrowheads="1"/>
            </p:cNvSpPr>
            <p:nvPr/>
          </p:nvSpPr>
          <p:spPr bwMode="auto">
            <a:xfrm>
              <a:off x="3072" y="2684"/>
              <a:ext cx="784" cy="17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100" b="1" i="1" dirty="0">
                  <a:solidFill>
                    <a:srgbClr val="C03838"/>
                  </a:solidFill>
                  <a:latin typeface="Times New Roman" pitchFamily="18" charset="0"/>
                  <a:cs typeface="Times New Roman" pitchFamily="18" charset="0"/>
                </a:rPr>
                <a:t>(full employment</a:t>
              </a:r>
              <a:br>
                <a:rPr kumimoji="0" lang="en-US" sz="1100" b="1" i="1" dirty="0">
                  <a:solidFill>
                    <a:srgbClr val="C03838"/>
                  </a:solidFill>
                  <a:latin typeface="Times New Roman" pitchFamily="18" charset="0"/>
                  <a:cs typeface="Times New Roman" pitchFamily="18" charset="0"/>
                </a:rPr>
              </a:br>
              <a:r>
                <a:rPr kumimoji="0" lang="en-US" sz="1100" b="1" i="1" dirty="0">
                  <a:solidFill>
                    <a:srgbClr val="C03838"/>
                  </a:solidFill>
                  <a:latin typeface="Times New Roman" pitchFamily="18" charset="0"/>
                  <a:cs typeface="Times New Roman" pitchFamily="18" charset="0"/>
                </a:rPr>
                <a:t>      rate of output)</a:t>
              </a:r>
            </a:p>
          </p:txBody>
        </p:sp>
      </p:grpSp>
      <p:grpSp>
        <p:nvGrpSpPr>
          <p:cNvPr id="57" name="Group 39"/>
          <p:cNvGrpSpPr>
            <a:grpSpLocks/>
          </p:cNvGrpSpPr>
          <p:nvPr/>
        </p:nvGrpSpPr>
        <p:grpSpPr bwMode="auto">
          <a:xfrm>
            <a:off x="6169687" y="4651010"/>
            <a:ext cx="1716088" cy="469900"/>
            <a:chOff x="3090" y="2480"/>
            <a:chExt cx="1081" cy="296"/>
          </a:xfrm>
        </p:grpSpPr>
        <p:sp>
          <p:nvSpPr>
            <p:cNvPr id="58" name="Rectangle 40"/>
            <p:cNvSpPr>
              <a:spLocks noChangeArrowheads="1"/>
            </p:cNvSpPr>
            <p:nvPr/>
          </p:nvSpPr>
          <p:spPr bwMode="auto">
            <a:xfrm>
              <a:off x="3360" y="2480"/>
              <a:ext cx="81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Times New Roman" pitchFamily="18" charset="0"/>
                  <a:cs typeface="Times New Roman" pitchFamily="18" charset="0"/>
                </a:rPr>
                <a:t>Potential GDP  </a:t>
              </a:r>
            </a:p>
          </p:txBody>
        </p:sp>
        <p:sp>
          <p:nvSpPr>
            <p:cNvPr id="59" name="Line 41"/>
            <p:cNvSpPr>
              <a:spLocks noChangeShapeType="1"/>
            </p:cNvSpPr>
            <p:nvPr/>
          </p:nvSpPr>
          <p:spPr bwMode="auto">
            <a:xfrm flipH="1">
              <a:off x="3090" y="2584"/>
              <a:ext cx="240" cy="192"/>
            </a:xfrm>
            <a:prstGeom prst="line">
              <a:avLst/>
            </a:prstGeom>
            <a:noFill/>
            <a:ln w="19050">
              <a:solidFill>
                <a:schemeClr val="tx1"/>
              </a:solidFill>
              <a:round/>
              <a:headEnd/>
              <a:tailEnd type="stealth" w="lg" len="lg"/>
            </a:ln>
          </p:spPr>
          <p:txBody>
            <a:bodyPr wrap="none" anchor="ctr">
              <a:prstTxWarp prst="textNoShape">
                <a:avLst/>
              </a:prstTxWarp>
            </a:bodyPr>
            <a:lstStyle/>
            <a:p>
              <a:endParaRPr lang="en-US" sz="1600">
                <a:latin typeface="Times New Roman" pitchFamily="18" charset="0"/>
                <a:cs typeface="Times New Roman" pitchFamily="18" charset="0"/>
              </a:endParaRPr>
            </a:p>
          </p:txBody>
        </p:sp>
      </p:grpSp>
      <p:grpSp>
        <p:nvGrpSpPr>
          <p:cNvPr id="60" name="Group 46"/>
          <p:cNvGrpSpPr>
            <a:grpSpLocks/>
          </p:cNvGrpSpPr>
          <p:nvPr/>
        </p:nvGrpSpPr>
        <p:grpSpPr bwMode="auto">
          <a:xfrm>
            <a:off x="6237947" y="2812689"/>
            <a:ext cx="2348524" cy="647700"/>
            <a:chOff x="3133" y="1284"/>
            <a:chExt cx="1709" cy="408"/>
          </a:xfrm>
        </p:grpSpPr>
        <p:sp>
          <p:nvSpPr>
            <p:cNvPr id="62" name="Line 47"/>
            <p:cNvSpPr>
              <a:spLocks noChangeShapeType="1"/>
            </p:cNvSpPr>
            <p:nvPr/>
          </p:nvSpPr>
          <p:spPr bwMode="auto">
            <a:xfrm flipH="1">
              <a:off x="3133" y="1506"/>
              <a:ext cx="262" cy="0"/>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63" name="Group 48"/>
            <p:cNvGrpSpPr>
              <a:grpSpLocks/>
            </p:cNvGrpSpPr>
            <p:nvPr/>
          </p:nvGrpSpPr>
          <p:grpSpPr bwMode="auto">
            <a:xfrm>
              <a:off x="3395" y="1284"/>
              <a:ext cx="1447" cy="408"/>
              <a:chOff x="3323" y="1278"/>
              <a:chExt cx="1447" cy="408"/>
            </a:xfrm>
          </p:grpSpPr>
          <p:sp>
            <p:nvSpPr>
              <p:cNvPr id="64" name="Rectangle 49"/>
              <p:cNvSpPr>
                <a:spLocks noChangeArrowheads="1"/>
              </p:cNvSpPr>
              <p:nvPr/>
            </p:nvSpPr>
            <p:spPr bwMode="auto">
              <a:xfrm>
                <a:off x="3323" y="1278"/>
                <a:ext cx="1447" cy="408"/>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65" name="Rectangle 50"/>
              <p:cNvSpPr>
                <a:spLocks noChangeArrowheads="1"/>
              </p:cNvSpPr>
              <p:nvPr/>
            </p:nvSpPr>
            <p:spPr bwMode="auto">
              <a:xfrm>
                <a:off x="3359" y="1307"/>
                <a:ext cx="1395"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Times New Roman" pitchFamily="18" charset="0"/>
                    <a:cs typeface="Times New Roman" pitchFamily="18" charset="0"/>
                  </a:rPr>
                  <a:t>Change in price level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does not affect quantity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supplied in the </a:t>
                </a:r>
                <a:r>
                  <a:rPr kumimoji="0" lang="en-US" sz="1500" b="1" i="1" dirty="0">
                    <a:solidFill>
                      <a:srgbClr val="C03838"/>
                    </a:solidFill>
                    <a:latin typeface="Times New Roman" pitchFamily="18" charset="0"/>
                    <a:cs typeface="Times New Roman" pitchFamily="18" charset="0"/>
                  </a:rPr>
                  <a:t>long</a:t>
                </a:r>
                <a:r>
                  <a:rPr kumimoji="0" lang="en-US" sz="1500" i="1" dirty="0">
                    <a:solidFill>
                      <a:srgbClr val="C03838"/>
                    </a:solidFill>
                    <a:latin typeface="Times New Roman" pitchFamily="18" charset="0"/>
                    <a:cs typeface="Times New Roman" pitchFamily="18" charset="0"/>
                  </a:rPr>
                  <a:t> </a:t>
                </a:r>
                <a:r>
                  <a:rPr kumimoji="0" lang="en-US" sz="1500" b="1" i="1" dirty="0">
                    <a:solidFill>
                      <a:srgbClr val="C03838"/>
                    </a:solidFill>
                    <a:latin typeface="Times New Roman" pitchFamily="18" charset="0"/>
                    <a:cs typeface="Times New Roman" pitchFamily="18" charset="0"/>
                  </a:rPr>
                  <a:t>run</a:t>
                </a:r>
                <a:r>
                  <a:rPr kumimoji="0" lang="en-US" sz="1500" b="0" dirty="0">
                    <a:solidFill>
                      <a:srgbClr val="000000"/>
                    </a:solidFill>
                    <a:latin typeface="Times New Roman" pitchFamily="18" charset="0"/>
                    <a:cs typeface="Times New Roman" pitchFamily="18" charset="0"/>
                  </a:rPr>
                  <a:t>.</a:t>
                </a:r>
              </a:p>
            </p:txBody>
          </p:sp>
        </p:grpSp>
      </p:grpSp>
    </p:spTree>
    <p:extLst>
      <p:ext uri="{BB962C8B-B14F-4D97-AF65-F5344CB8AC3E}">
        <p14:creationId xmlns:p14="http://schemas.microsoft.com/office/powerpoint/2010/main" val="7102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dissolve">
                                      <p:cBhvr>
                                        <p:cTn id="13" dur="500"/>
                                        <p:tgtEl>
                                          <p:spTgt spid="51"/>
                                        </p:tgtEl>
                                      </p:cBhvr>
                                    </p:animEffect>
                                  </p:childTnLst>
                                </p:cTn>
                              </p:par>
                            </p:childTnLst>
                          </p:cTn>
                        </p:par>
                        <p:par>
                          <p:cTn id="14" fill="hold">
                            <p:stCondLst>
                              <p:cond delay="1000"/>
                            </p:stCondLst>
                            <p:childTnLst>
                              <p:par>
                                <p:cTn id="15" presetID="17" presetClass="entr" presetSubtype="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ppt_x</p:attrName>
                                        </p:attrNameLst>
                                      </p:cBhvr>
                                      <p:tavLst>
                                        <p:tav tm="0">
                                          <p:val>
                                            <p:strVal val="#ppt_x-#ppt_w/2"/>
                                          </p:val>
                                        </p:tav>
                                        <p:tav tm="100000">
                                          <p:val>
                                            <p:strVal val="#ppt_x"/>
                                          </p:val>
                                        </p:tav>
                                      </p:tavLst>
                                    </p:anim>
                                    <p:anim calcmode="lin" valueType="num">
                                      <p:cBhvr>
                                        <p:cTn id="18" dur="500" fill="hold"/>
                                        <p:tgtEl>
                                          <p:spTgt spid="57"/>
                                        </p:tgtEl>
                                        <p:attrNameLst>
                                          <p:attrName>ppt_y</p:attrName>
                                        </p:attrNameLst>
                                      </p:cBhvr>
                                      <p:tavLst>
                                        <p:tav tm="0">
                                          <p:val>
                                            <p:strVal val="#ppt_y"/>
                                          </p:val>
                                        </p:tav>
                                        <p:tav tm="100000">
                                          <p:val>
                                            <p:strVal val="#ppt_y"/>
                                          </p:val>
                                        </p:tav>
                                      </p:tavLst>
                                    </p:anim>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ppt_x</p:attrName>
                                        </p:attrNameLst>
                                      </p:cBhvr>
                                      <p:tavLst>
                                        <p:tav tm="0">
                                          <p:val>
                                            <p:strVal val="#ppt_x-#ppt_w/2"/>
                                          </p:val>
                                        </p:tav>
                                        <p:tav tm="100000">
                                          <p:val>
                                            <p:strVal val="#ppt_x"/>
                                          </p:val>
                                        </p:tav>
                                      </p:tavLst>
                                    </p:anim>
                                    <p:anim calcmode="lin" valueType="num">
                                      <p:cBhvr>
                                        <p:cTn id="25" dur="500" fill="hold"/>
                                        <p:tgtEl>
                                          <p:spTgt spid="60"/>
                                        </p:tgtEl>
                                        <p:attrNameLst>
                                          <p:attrName>ppt_y</p:attrName>
                                        </p:attrNameLst>
                                      </p:cBhvr>
                                      <p:tavLst>
                                        <p:tav tm="0">
                                          <p:val>
                                            <p:strVal val="#ppt_y"/>
                                          </p:val>
                                        </p:tav>
                                        <p:tav tm="100000">
                                          <p:val>
                                            <p:strVal val="#ppt_y"/>
                                          </p:val>
                                        </p:tav>
                                      </p:tavLst>
                                    </p:anim>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Understanding</a:t>
            </a:r>
            <a:br>
              <a:rPr lang="en-US" dirty="0"/>
            </a:br>
            <a:r>
              <a:rPr lang="en-US" dirty="0"/>
              <a:t>Macroeconomics: </a:t>
            </a:r>
            <a:br>
              <a:rPr lang="en-US" dirty="0"/>
            </a:br>
            <a:r>
              <a:rPr lang="en-US" dirty="0"/>
              <a:t>Our Game Plan</a:t>
            </a:r>
          </a:p>
        </p:txBody>
      </p:sp>
    </p:spTree>
    <p:extLst>
      <p:ext uri="{BB962C8B-B14F-4D97-AF65-F5344CB8AC3E}">
        <p14:creationId xmlns:p14="http://schemas.microsoft.com/office/powerpoint/2010/main" val="1190829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41697"/>
            <a:ext cx="8904855" cy="596684"/>
          </a:xfrm>
        </p:spPr>
        <p:txBody>
          <a:bodyPr/>
          <a:lstStyle/>
          <a:p>
            <a:r>
              <a:rPr lang="en-US" sz="3400" dirty="0"/>
              <a:t>Long-Run Aggregate Supply Curve</a:t>
            </a:r>
          </a:p>
        </p:txBody>
      </p:sp>
      <p:sp>
        <p:nvSpPr>
          <p:cNvPr id="61" name="Text Box 10"/>
          <p:cNvSpPr txBox="1">
            <a:spLocks noChangeArrowheads="1"/>
          </p:cNvSpPr>
          <p:nvPr/>
        </p:nvSpPr>
        <p:spPr bwMode="auto">
          <a:xfrm>
            <a:off x="73112" y="2115111"/>
            <a:ext cx="4023966" cy="273921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An economy’s </a:t>
            </a:r>
            <a:r>
              <a:rPr lang="en-US" sz="2000" b="1" i="1" dirty="0">
                <a:solidFill>
                  <a:schemeClr val="accent1">
                    <a:lumMod val="60000"/>
                    <a:lumOff val="40000"/>
                  </a:schemeClr>
                </a:solidFill>
                <a:latin typeface="Times New Roman" pitchFamily="18" charset="0"/>
                <a:cs typeface="Times New Roman" pitchFamily="18" charset="0"/>
              </a:rPr>
              <a:t>full employment </a:t>
            </a:r>
            <a:r>
              <a:rPr lang="en-US" sz="2000" b="1" i="1" dirty="0" smtClean="0">
                <a:solidFill>
                  <a:schemeClr val="accent1">
                    <a:lumMod val="60000"/>
                    <a:lumOff val="40000"/>
                  </a:schemeClr>
                </a:solidFill>
                <a:latin typeface="Times New Roman" pitchFamily="18" charset="0"/>
                <a:cs typeface="Times New Roman" pitchFamily="18" charset="0"/>
              </a:rPr>
              <a:t/>
            </a:r>
            <a:br>
              <a:rPr lang="en-US" sz="2000" b="1" i="1" dirty="0" smtClean="0">
                <a:solidFill>
                  <a:schemeClr val="accent1">
                    <a:lumMod val="60000"/>
                    <a:lumOff val="40000"/>
                  </a:schemeClr>
                </a:solidFill>
                <a:latin typeface="Times New Roman" pitchFamily="18" charset="0"/>
                <a:cs typeface="Times New Roman" pitchFamily="18" charset="0"/>
              </a:rPr>
            </a:br>
            <a:r>
              <a:rPr lang="en-US" sz="2000" b="1" i="1" dirty="0" smtClean="0">
                <a:solidFill>
                  <a:schemeClr val="accent1">
                    <a:lumMod val="60000"/>
                    <a:lumOff val="40000"/>
                  </a:schemeClr>
                </a:solidFill>
                <a:latin typeface="Times New Roman" pitchFamily="18" charset="0"/>
                <a:cs typeface="Times New Roman" pitchFamily="18" charset="0"/>
              </a:rPr>
              <a:t>rate </a:t>
            </a:r>
            <a:r>
              <a:rPr lang="en-US" sz="2000" b="1" i="1" dirty="0">
                <a:solidFill>
                  <a:schemeClr val="accent1">
                    <a:lumMod val="60000"/>
                    <a:lumOff val="40000"/>
                  </a:schemeClr>
                </a:solidFill>
                <a:latin typeface="Times New Roman" pitchFamily="18" charset="0"/>
                <a:cs typeface="Times New Roman" pitchFamily="18" charset="0"/>
              </a:rPr>
              <a:t>of output</a:t>
            </a:r>
            <a:r>
              <a:rPr lang="en-US" sz="2000" dirty="0">
                <a:latin typeface="Times New Roman" pitchFamily="18" charset="0"/>
                <a:cs typeface="Times New Roman" pitchFamily="18" charset="0"/>
              </a:rPr>
              <a:t> (</a:t>
            </a:r>
            <a:r>
              <a:rPr lang="en-US" sz="2000" b="1" i="1" dirty="0">
                <a:solidFill>
                  <a:schemeClr val="accent1">
                    <a:lumMod val="60000"/>
                    <a:lumOff val="40000"/>
                  </a:schemeClr>
                </a:solidFill>
                <a:latin typeface="Times New Roman" pitchFamily="18" charset="0"/>
                <a:cs typeface="Times New Roman" pitchFamily="18" charset="0"/>
              </a:rPr>
              <a:t>Y</a:t>
            </a:r>
            <a:r>
              <a:rPr lang="en-US" sz="2000" b="1" i="1" baseline="-25000" dirty="0">
                <a:solidFill>
                  <a:schemeClr val="accent1">
                    <a:lumMod val="60000"/>
                    <a:lumOff val="40000"/>
                  </a:schemeClr>
                </a:solidFill>
                <a:latin typeface="Times New Roman" pitchFamily="18" charset="0"/>
                <a:cs typeface="Times New Roman" pitchFamily="18" charset="0"/>
              </a:rPr>
              <a:t>F</a:t>
            </a:r>
            <a:r>
              <a:rPr lang="en-US" sz="2000" dirty="0">
                <a:latin typeface="Times New Roman" pitchFamily="18" charset="0"/>
                <a:cs typeface="Times New Roman" pitchFamily="18" charset="0"/>
              </a:rPr>
              <a:t>), the largest output rate that is sustainable,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determined by the supply of resources, level of technology,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the structure of the institutions. These factors that are insensitive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changes in the price level.  </a:t>
            </a:r>
            <a:endParaRPr lang="en-US" sz="2000" dirty="0" smtClean="0">
              <a:latin typeface="Times New Roman" pitchFamily="18" charset="0"/>
              <a:cs typeface="Times New Roman" pitchFamily="18" charset="0"/>
            </a:endParaRPr>
          </a:p>
          <a:p>
            <a:pPr marL="115888" indent="-115888">
              <a:lnSpc>
                <a:spcPct val="90000"/>
              </a:lnSpc>
              <a:spcBef>
                <a:spcPct val="50000"/>
              </a:spcBef>
              <a:buFontTx/>
              <a:buChar char="•"/>
            </a:pPr>
            <a:r>
              <a:rPr lang="en-US" sz="2000" dirty="0" smtClean="0">
                <a:latin typeface="Times New Roman" pitchFamily="18" charset="0"/>
                <a:cs typeface="Times New Roman" pitchFamily="18" charset="0"/>
              </a:rPr>
              <a:t>Hence </a:t>
            </a:r>
            <a:r>
              <a:rPr lang="en-US" sz="2000" dirty="0">
                <a:latin typeface="Times New Roman" pitchFamily="18" charset="0"/>
                <a:cs typeface="Times New Roman" pitchFamily="18" charset="0"/>
              </a:rPr>
              <a:t>the vertical </a:t>
            </a:r>
            <a:r>
              <a:rPr lang="en-US" sz="2000" b="1" i="1" dirty="0">
                <a:solidFill>
                  <a:schemeClr val="accent1">
                    <a:lumMod val="60000"/>
                    <a:lumOff val="40000"/>
                  </a:schemeClr>
                </a:solidFill>
                <a:latin typeface="Times New Roman" pitchFamily="18" charset="0"/>
                <a:cs typeface="Times New Roman" pitchFamily="18" charset="0"/>
              </a:rPr>
              <a:t>LRAS</a:t>
            </a:r>
            <a:r>
              <a:rPr lang="en-US" sz="2000" dirty="0">
                <a:latin typeface="Times New Roman" pitchFamily="18" charset="0"/>
                <a:cs typeface="Times New Roman" pitchFamily="18" charset="0"/>
              </a:rPr>
              <a:t> curve.</a:t>
            </a: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533458" y="507238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Times New Roman" pitchFamily="18" charset="0"/>
                <a:cs typeface="Times New Roman" pitchFamily="18" charset="0"/>
              </a:rPr>
              <a:t> Goods &amp; Services</a:t>
            </a:r>
            <a:r>
              <a:rPr kumimoji="0" lang="en-US" sz="1100" b="0">
                <a:solidFill>
                  <a:srgbClr val="000000"/>
                </a:solidFill>
                <a:latin typeface="Times New Roman" pitchFamily="18" charset="0"/>
                <a:cs typeface="Times New Roman" pitchFamily="18" charset="0"/>
              </a:rPr>
              <a:t/>
            </a:r>
            <a:br>
              <a:rPr kumimoji="0" lang="en-US" sz="1100" b="0">
                <a:solidFill>
                  <a:srgbClr val="000000"/>
                </a:solidFill>
                <a:latin typeface="Times New Roman" pitchFamily="18" charset="0"/>
                <a:cs typeface="Times New Roman" pitchFamily="18" charset="0"/>
              </a:rPr>
            </a:br>
            <a:r>
              <a:rPr kumimoji="0" lang="en-US" sz="1100" i="1">
                <a:solidFill>
                  <a:srgbClr val="000000"/>
                </a:solidFill>
                <a:latin typeface="Times New Roman" pitchFamily="18" charset="0"/>
                <a:cs typeface="Times New Roman" pitchFamily="18" charset="0"/>
              </a:rPr>
              <a:t>(real GDP)</a:t>
            </a:r>
            <a:endParaRPr kumimoji="0" lang="en-US" i="1">
              <a:solidFill>
                <a:schemeClr val="tx1"/>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610" y="1724864"/>
            <a:ext cx="593432" cy="398379"/>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Times New Roman" pitchFamily="18" charset="0"/>
                <a:cs typeface="Times New Roman" pitchFamily="18" charset="0"/>
              </a:rPr>
              <a:t>Price</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Level</a:t>
            </a:r>
            <a:endParaRPr kumimoji="0" lang="en-US" sz="1400" b="0">
              <a:solidFill>
                <a:schemeClr val="tx1"/>
              </a:solidFill>
              <a:latin typeface="Times New Roman" pitchFamily="18" charset="0"/>
              <a:cs typeface="Times New Roman" pitchFamily="18" charset="0"/>
            </a:endParaRP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51" name="Group 52"/>
          <p:cNvGrpSpPr>
            <a:grpSpLocks/>
          </p:cNvGrpSpPr>
          <p:nvPr/>
        </p:nvGrpSpPr>
        <p:grpSpPr bwMode="auto">
          <a:xfrm>
            <a:off x="5791860" y="1722072"/>
            <a:ext cx="1593850" cy="3765550"/>
            <a:chOff x="2852" y="483"/>
            <a:chExt cx="1004" cy="2372"/>
          </a:xfrm>
        </p:grpSpPr>
        <p:grpSp>
          <p:nvGrpSpPr>
            <p:cNvPr id="52" name="Group 34"/>
            <p:cNvGrpSpPr>
              <a:grpSpLocks/>
            </p:cNvGrpSpPr>
            <p:nvPr/>
          </p:nvGrpSpPr>
          <p:grpSpPr bwMode="auto">
            <a:xfrm>
              <a:off x="2852" y="483"/>
              <a:ext cx="364" cy="2152"/>
              <a:chOff x="2852" y="483"/>
              <a:chExt cx="364" cy="2152"/>
            </a:xfrm>
          </p:grpSpPr>
          <p:sp>
            <p:nvSpPr>
              <p:cNvPr id="55" name="Line 35"/>
              <p:cNvSpPr>
                <a:spLocks noChangeShapeType="1"/>
              </p:cNvSpPr>
              <p:nvPr/>
            </p:nvSpPr>
            <p:spPr bwMode="auto">
              <a:xfrm>
                <a:off x="3056" y="672"/>
                <a:ext cx="1" cy="1963"/>
              </a:xfrm>
              <a:prstGeom prst="line">
                <a:avLst/>
              </a:prstGeom>
              <a:noFill/>
              <a:ln w="57150">
                <a:solidFill>
                  <a:srgbClr val="C03838"/>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6" name="Rectangle 36"/>
              <p:cNvSpPr>
                <a:spLocks noChangeArrowheads="1"/>
              </p:cNvSpPr>
              <p:nvPr/>
            </p:nvSpPr>
            <p:spPr bwMode="auto">
              <a:xfrm>
                <a:off x="2852" y="483"/>
                <a:ext cx="364"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Times New Roman" pitchFamily="18" charset="0"/>
                    <a:cs typeface="Times New Roman" pitchFamily="18" charset="0"/>
                  </a:rPr>
                  <a:t>LRAS</a:t>
                </a:r>
                <a:endParaRPr kumimoji="0" lang="en-US" b="1" dirty="0">
                  <a:solidFill>
                    <a:srgbClr val="C03838"/>
                  </a:solidFill>
                  <a:latin typeface="Times New Roman" pitchFamily="18" charset="0"/>
                  <a:cs typeface="Times New Roman" pitchFamily="18" charset="0"/>
                </a:endParaRPr>
              </a:p>
            </p:txBody>
          </p:sp>
        </p:grpSp>
        <p:sp>
          <p:nvSpPr>
            <p:cNvPr id="53" name="Rectangle 37"/>
            <p:cNvSpPr>
              <a:spLocks noChangeArrowheads="1"/>
            </p:cNvSpPr>
            <p:nvPr/>
          </p:nvSpPr>
          <p:spPr bwMode="auto">
            <a:xfrm>
              <a:off x="2987" y="2660"/>
              <a:ext cx="13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Times New Roman" pitchFamily="18" charset="0"/>
                  <a:cs typeface="Times New Roman" pitchFamily="18" charset="0"/>
                </a:rPr>
                <a:t>Y</a:t>
              </a:r>
              <a:r>
                <a:rPr kumimoji="0" lang="en-US" sz="1600" b="1" i="1" baseline="-25000" dirty="0">
                  <a:solidFill>
                    <a:srgbClr val="C03838"/>
                  </a:solidFill>
                  <a:latin typeface="Times New Roman" pitchFamily="18" charset="0"/>
                  <a:cs typeface="Times New Roman" pitchFamily="18" charset="0"/>
                </a:rPr>
                <a:t>F</a:t>
              </a:r>
            </a:p>
          </p:txBody>
        </p:sp>
        <p:sp>
          <p:nvSpPr>
            <p:cNvPr id="54" name="Rectangle 38"/>
            <p:cNvSpPr>
              <a:spLocks noChangeArrowheads="1"/>
            </p:cNvSpPr>
            <p:nvPr/>
          </p:nvSpPr>
          <p:spPr bwMode="auto">
            <a:xfrm>
              <a:off x="3072" y="2684"/>
              <a:ext cx="784" cy="17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100" b="1" i="1" dirty="0">
                  <a:solidFill>
                    <a:srgbClr val="C03838"/>
                  </a:solidFill>
                  <a:latin typeface="Times New Roman" pitchFamily="18" charset="0"/>
                  <a:cs typeface="Times New Roman" pitchFamily="18" charset="0"/>
                </a:rPr>
                <a:t>(full employment</a:t>
              </a:r>
              <a:br>
                <a:rPr kumimoji="0" lang="en-US" sz="1100" b="1" i="1" dirty="0">
                  <a:solidFill>
                    <a:srgbClr val="C03838"/>
                  </a:solidFill>
                  <a:latin typeface="Times New Roman" pitchFamily="18" charset="0"/>
                  <a:cs typeface="Times New Roman" pitchFamily="18" charset="0"/>
                </a:rPr>
              </a:br>
              <a:r>
                <a:rPr kumimoji="0" lang="en-US" sz="1100" b="1" i="1" dirty="0">
                  <a:solidFill>
                    <a:srgbClr val="C03838"/>
                  </a:solidFill>
                  <a:latin typeface="Times New Roman" pitchFamily="18" charset="0"/>
                  <a:cs typeface="Times New Roman" pitchFamily="18" charset="0"/>
                </a:rPr>
                <a:t>      rate of output)</a:t>
              </a:r>
            </a:p>
          </p:txBody>
        </p:sp>
      </p:grpSp>
      <p:grpSp>
        <p:nvGrpSpPr>
          <p:cNvPr id="57" name="Group 39"/>
          <p:cNvGrpSpPr>
            <a:grpSpLocks/>
          </p:cNvGrpSpPr>
          <p:nvPr/>
        </p:nvGrpSpPr>
        <p:grpSpPr bwMode="auto">
          <a:xfrm>
            <a:off x="6169687" y="4651010"/>
            <a:ext cx="1716088" cy="469900"/>
            <a:chOff x="3090" y="2480"/>
            <a:chExt cx="1081" cy="296"/>
          </a:xfrm>
        </p:grpSpPr>
        <p:sp>
          <p:nvSpPr>
            <p:cNvPr id="58" name="Rectangle 40"/>
            <p:cNvSpPr>
              <a:spLocks noChangeArrowheads="1"/>
            </p:cNvSpPr>
            <p:nvPr/>
          </p:nvSpPr>
          <p:spPr bwMode="auto">
            <a:xfrm>
              <a:off x="3360" y="2480"/>
              <a:ext cx="81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Times New Roman" pitchFamily="18" charset="0"/>
                  <a:cs typeface="Times New Roman" pitchFamily="18" charset="0"/>
                </a:rPr>
                <a:t>Potential GDP  </a:t>
              </a:r>
            </a:p>
          </p:txBody>
        </p:sp>
        <p:sp>
          <p:nvSpPr>
            <p:cNvPr id="59" name="Line 41"/>
            <p:cNvSpPr>
              <a:spLocks noChangeShapeType="1"/>
            </p:cNvSpPr>
            <p:nvPr/>
          </p:nvSpPr>
          <p:spPr bwMode="auto">
            <a:xfrm flipH="1">
              <a:off x="3090" y="2584"/>
              <a:ext cx="240" cy="192"/>
            </a:xfrm>
            <a:prstGeom prst="line">
              <a:avLst/>
            </a:prstGeom>
            <a:noFill/>
            <a:ln w="19050">
              <a:solidFill>
                <a:schemeClr val="tx1"/>
              </a:solidFill>
              <a:round/>
              <a:headEnd/>
              <a:tailEnd type="stealth" w="lg" len="lg"/>
            </a:ln>
          </p:spPr>
          <p:txBody>
            <a:bodyPr wrap="none" anchor="ctr">
              <a:prstTxWarp prst="textNoShape">
                <a:avLst/>
              </a:prstTxWarp>
            </a:bodyPr>
            <a:lstStyle/>
            <a:p>
              <a:endParaRPr lang="en-US" sz="1600">
                <a:latin typeface="Times New Roman" pitchFamily="18" charset="0"/>
                <a:cs typeface="Times New Roman" pitchFamily="18" charset="0"/>
              </a:endParaRPr>
            </a:p>
          </p:txBody>
        </p:sp>
      </p:grpSp>
      <p:grpSp>
        <p:nvGrpSpPr>
          <p:cNvPr id="60" name="Group 46"/>
          <p:cNvGrpSpPr>
            <a:grpSpLocks/>
          </p:cNvGrpSpPr>
          <p:nvPr/>
        </p:nvGrpSpPr>
        <p:grpSpPr bwMode="auto">
          <a:xfrm>
            <a:off x="6237947" y="2812689"/>
            <a:ext cx="2348524" cy="647700"/>
            <a:chOff x="3133" y="1284"/>
            <a:chExt cx="1709" cy="408"/>
          </a:xfrm>
        </p:grpSpPr>
        <p:sp>
          <p:nvSpPr>
            <p:cNvPr id="62" name="Line 47"/>
            <p:cNvSpPr>
              <a:spLocks noChangeShapeType="1"/>
            </p:cNvSpPr>
            <p:nvPr/>
          </p:nvSpPr>
          <p:spPr bwMode="auto">
            <a:xfrm flipH="1">
              <a:off x="3133" y="1506"/>
              <a:ext cx="262" cy="0"/>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63" name="Group 48"/>
            <p:cNvGrpSpPr>
              <a:grpSpLocks/>
            </p:cNvGrpSpPr>
            <p:nvPr/>
          </p:nvGrpSpPr>
          <p:grpSpPr bwMode="auto">
            <a:xfrm>
              <a:off x="3395" y="1284"/>
              <a:ext cx="1447" cy="408"/>
              <a:chOff x="3323" y="1278"/>
              <a:chExt cx="1447" cy="408"/>
            </a:xfrm>
          </p:grpSpPr>
          <p:sp>
            <p:nvSpPr>
              <p:cNvPr id="64" name="Rectangle 49"/>
              <p:cNvSpPr>
                <a:spLocks noChangeArrowheads="1"/>
              </p:cNvSpPr>
              <p:nvPr/>
            </p:nvSpPr>
            <p:spPr bwMode="auto">
              <a:xfrm>
                <a:off x="3323" y="1278"/>
                <a:ext cx="1447" cy="408"/>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65" name="Rectangle 50"/>
              <p:cNvSpPr>
                <a:spLocks noChangeArrowheads="1"/>
              </p:cNvSpPr>
              <p:nvPr/>
            </p:nvSpPr>
            <p:spPr bwMode="auto">
              <a:xfrm>
                <a:off x="3359" y="1307"/>
                <a:ext cx="1395"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Times New Roman" pitchFamily="18" charset="0"/>
                    <a:cs typeface="Times New Roman" pitchFamily="18" charset="0"/>
                  </a:rPr>
                  <a:t>Change in price level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does not affect quantity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supplied in the </a:t>
                </a:r>
                <a:r>
                  <a:rPr kumimoji="0" lang="en-US" sz="1500" b="1" i="1" dirty="0">
                    <a:solidFill>
                      <a:srgbClr val="C03838"/>
                    </a:solidFill>
                    <a:latin typeface="Times New Roman" pitchFamily="18" charset="0"/>
                    <a:cs typeface="Times New Roman" pitchFamily="18" charset="0"/>
                  </a:rPr>
                  <a:t>long</a:t>
                </a:r>
                <a:r>
                  <a:rPr kumimoji="0" lang="en-US" sz="1500" i="1" dirty="0">
                    <a:solidFill>
                      <a:srgbClr val="C03838"/>
                    </a:solidFill>
                    <a:latin typeface="Times New Roman" pitchFamily="18" charset="0"/>
                    <a:cs typeface="Times New Roman" pitchFamily="18" charset="0"/>
                  </a:rPr>
                  <a:t> </a:t>
                </a:r>
                <a:r>
                  <a:rPr kumimoji="0" lang="en-US" sz="1500" b="1" i="1" dirty="0">
                    <a:solidFill>
                      <a:srgbClr val="C03838"/>
                    </a:solidFill>
                    <a:latin typeface="Times New Roman" pitchFamily="18" charset="0"/>
                    <a:cs typeface="Times New Roman" pitchFamily="18" charset="0"/>
                  </a:rPr>
                  <a:t>run</a:t>
                </a:r>
                <a:r>
                  <a:rPr kumimoji="0" lang="en-US" sz="1500" b="0" dirty="0">
                    <a:solidFill>
                      <a:srgbClr val="000000"/>
                    </a:solidFill>
                    <a:latin typeface="Times New Roman" pitchFamily="18" charset="0"/>
                    <a:cs typeface="Times New Roman" pitchFamily="18" charset="0"/>
                  </a:rPr>
                  <a:t>.</a:t>
                </a:r>
              </a:p>
            </p:txBody>
          </p:sp>
        </p:grpSp>
      </p:grpSp>
    </p:spTree>
    <p:extLst>
      <p:ext uri="{BB962C8B-B14F-4D97-AF65-F5344CB8AC3E}">
        <p14:creationId xmlns:p14="http://schemas.microsoft.com/office/powerpoint/2010/main" val="239548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xEl>
                                              <p:pRg st="1" end="1"/>
                                            </p:txEl>
                                          </p:spTgt>
                                        </p:tgtEl>
                                        <p:attrNameLst>
                                          <p:attrName>style.visibility</p:attrName>
                                        </p:attrNameLst>
                                      </p:cBhvr>
                                      <p:to>
                                        <p:strVal val="visible"/>
                                      </p:to>
                                    </p:set>
                                    <p:animEffect transition="in" filter="fade">
                                      <p:cBhvr>
                                        <p:cTn id="13" dur="500"/>
                                        <p:tgtEl>
                                          <p:spTgt spid="61">
                                            <p:txEl>
                                              <p:pRg st="1" end="1"/>
                                            </p:txEl>
                                          </p:spTgt>
                                        </p:tgtEl>
                                      </p:cBhvr>
                                    </p:animEffect>
                                    <p:anim calcmode="lin" valueType="num">
                                      <p:cBhvr>
                                        <p:cTn id="14"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565620"/>
            <a:ext cx="8941332" cy="4403479"/>
          </a:xfrm>
        </p:spPr>
        <p:txBody>
          <a:bodyPr/>
          <a:lstStyle/>
          <a:p>
            <a:pPr marL="287338" indent="-287338">
              <a:buNone/>
            </a:pPr>
            <a:r>
              <a:rPr lang="en-US" sz="2400" dirty="0">
                <a:solidFill>
                  <a:srgbClr val="32302A"/>
                </a:solidFill>
              </a:rPr>
              <a:t>1. What is the circular flow of income? What are the 4 key markets </a:t>
            </a:r>
            <a:r>
              <a:rPr lang="en-US" sz="2400" dirty="0" smtClean="0">
                <a:solidFill>
                  <a:srgbClr val="32302A"/>
                </a:solidFill>
              </a:rPr>
              <a:t/>
            </a:r>
            <a:br>
              <a:rPr lang="en-US" sz="2400" dirty="0" smtClean="0">
                <a:solidFill>
                  <a:srgbClr val="32302A"/>
                </a:solidFill>
              </a:rPr>
            </a:br>
            <a:r>
              <a:rPr lang="en-US" sz="2400" dirty="0" smtClean="0">
                <a:solidFill>
                  <a:srgbClr val="32302A"/>
                </a:solidFill>
              </a:rPr>
              <a:t>of </a:t>
            </a:r>
            <a:r>
              <a:rPr lang="en-US" sz="2400" dirty="0">
                <a:solidFill>
                  <a:srgbClr val="32302A"/>
                </a:solidFill>
              </a:rPr>
              <a:t>the circular flow model? </a:t>
            </a:r>
            <a:br>
              <a:rPr lang="en-US" sz="2400" dirty="0">
                <a:solidFill>
                  <a:srgbClr val="32302A"/>
                </a:solidFill>
              </a:rPr>
            </a:br>
            <a:endParaRPr lang="en-US" sz="500" dirty="0">
              <a:solidFill>
                <a:srgbClr val="32302A"/>
              </a:solidFill>
            </a:endParaRPr>
          </a:p>
          <a:p>
            <a:pPr marL="287338" indent="-287338">
              <a:buNone/>
            </a:pPr>
            <a:r>
              <a:rPr lang="en-US" sz="2400" dirty="0">
                <a:solidFill>
                  <a:srgbClr val="32302A"/>
                </a:solidFill>
              </a:rPr>
              <a:t>2. Why is the aggregate demand curve for goods &amp; services inversely related to the price level?  What does this inverse relationship indicate? </a:t>
            </a:r>
            <a:br>
              <a:rPr lang="en-US" sz="2400" dirty="0">
                <a:solidFill>
                  <a:srgbClr val="32302A"/>
                </a:solidFill>
              </a:rPr>
            </a:br>
            <a:endParaRPr lang="en-US" sz="500" dirty="0">
              <a:solidFill>
                <a:srgbClr val="32302A"/>
              </a:solidFill>
            </a:endParaRPr>
          </a:p>
          <a:p>
            <a:pPr marL="287338" indent="-287338">
              <a:buNone/>
            </a:pPr>
            <a:r>
              <a:rPr lang="en-US" sz="2400" dirty="0">
                <a:solidFill>
                  <a:srgbClr val="32302A"/>
                </a:solidFill>
              </a:rPr>
              <a:t>3. What are the major factors that influence the quantity of goods &amp; services a group of people can produce in the long run? Why is the  long run aggregate supply curve (</a:t>
            </a:r>
            <a:r>
              <a:rPr lang="en-US" sz="2400" b="1" i="1" dirty="0">
                <a:solidFill>
                  <a:schemeClr val="accent1">
                    <a:lumMod val="60000"/>
                    <a:lumOff val="40000"/>
                  </a:schemeClr>
                </a:solidFill>
              </a:rPr>
              <a:t>LRAS</a:t>
            </a:r>
            <a:r>
              <a:rPr lang="en-US" sz="2400" dirty="0">
                <a:solidFill>
                  <a:srgbClr val="32302A"/>
                </a:solidFill>
              </a:rPr>
              <a:t>) vertical?  What does the vertical nature of the curve indicate? </a:t>
            </a:r>
          </a:p>
        </p:txBody>
      </p:sp>
    </p:spTree>
    <p:extLst>
      <p:ext uri="{BB962C8B-B14F-4D97-AF65-F5344CB8AC3E}">
        <p14:creationId xmlns:p14="http://schemas.microsoft.com/office/powerpoint/2010/main" val="3385859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565620"/>
            <a:ext cx="8941332" cy="4403479"/>
          </a:xfrm>
        </p:spPr>
        <p:txBody>
          <a:bodyPr/>
          <a:lstStyle/>
          <a:p>
            <a:pPr marL="287338" indent="-287338">
              <a:buNone/>
            </a:pPr>
            <a:r>
              <a:rPr lang="en-US" sz="2400" dirty="0">
                <a:solidFill>
                  <a:srgbClr val="32302A"/>
                </a:solidFill>
              </a:rPr>
              <a:t>4. Why does the short run aggregate supply (SRAS) curve slope upward to the right?  What does the upward slope indicate? </a:t>
            </a:r>
            <a:br>
              <a:rPr lang="en-US" sz="2400" dirty="0">
                <a:solidFill>
                  <a:srgbClr val="32302A"/>
                </a:solidFill>
              </a:rPr>
            </a:br>
            <a:endParaRPr lang="en-US" sz="500" dirty="0">
              <a:solidFill>
                <a:srgbClr val="32302A"/>
              </a:solidFill>
            </a:endParaRPr>
          </a:p>
          <a:p>
            <a:pPr marL="287338" indent="-287338">
              <a:buNone/>
            </a:pPr>
            <a:r>
              <a:rPr lang="en-US" sz="2400" dirty="0" smtClean="0">
                <a:solidFill>
                  <a:srgbClr val="32302A"/>
                </a:solidFill>
              </a:rPr>
              <a:t>5. If </a:t>
            </a:r>
            <a:r>
              <a:rPr lang="en-US" sz="2400" dirty="0">
                <a:solidFill>
                  <a:srgbClr val="32302A"/>
                </a:solidFill>
              </a:rPr>
              <a:t>the prices of both (a) resources </a:t>
            </a:r>
            <a:r>
              <a:rPr lang="en-US" sz="2400" dirty="0" smtClean="0">
                <a:solidFill>
                  <a:srgbClr val="32302A"/>
                </a:solidFill>
              </a:rPr>
              <a:t>and (</a:t>
            </a:r>
            <a:r>
              <a:rPr lang="en-US" sz="2400" dirty="0">
                <a:solidFill>
                  <a:srgbClr val="32302A"/>
                </a:solidFill>
              </a:rPr>
              <a:t>b) goods and services </a:t>
            </a:r>
            <a:r>
              <a:rPr lang="en-US" sz="2400" dirty="0" smtClean="0">
                <a:solidFill>
                  <a:srgbClr val="32302A"/>
                </a:solidFill>
              </a:rPr>
              <a:t/>
            </a:r>
            <a:br>
              <a:rPr lang="en-US" sz="2400" dirty="0" smtClean="0">
                <a:solidFill>
                  <a:srgbClr val="32302A"/>
                </a:solidFill>
              </a:rPr>
            </a:br>
            <a:r>
              <a:rPr lang="en-US" sz="2400" dirty="0" smtClean="0">
                <a:solidFill>
                  <a:srgbClr val="32302A"/>
                </a:solidFill>
              </a:rPr>
              <a:t>increase </a:t>
            </a:r>
            <a:r>
              <a:rPr lang="en-US" sz="2400" dirty="0">
                <a:solidFill>
                  <a:srgbClr val="32302A"/>
                </a:solidFill>
              </a:rPr>
              <a:t>proportionally will business firms have a greater </a:t>
            </a:r>
            <a:r>
              <a:rPr lang="en-US" sz="2400" dirty="0" smtClean="0">
                <a:solidFill>
                  <a:srgbClr val="32302A"/>
                </a:solidFill>
              </a:rPr>
              <a:t>incentive to </a:t>
            </a:r>
            <a:r>
              <a:rPr lang="en-US" sz="2400" dirty="0">
                <a:solidFill>
                  <a:srgbClr val="32302A"/>
                </a:solidFill>
              </a:rPr>
              <a:t>expand output? Why or why not? </a:t>
            </a:r>
          </a:p>
        </p:txBody>
      </p:sp>
    </p:spTree>
    <p:extLst>
      <p:ext uri="{BB962C8B-B14F-4D97-AF65-F5344CB8AC3E}">
        <p14:creationId xmlns:p14="http://schemas.microsoft.com/office/powerpoint/2010/main" val="124260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Equilibrium in the </a:t>
            </a:r>
            <a:br>
              <a:rPr lang="en-US" dirty="0"/>
            </a:br>
            <a:r>
              <a:rPr lang="en-US" dirty="0"/>
              <a:t>Goods &amp; Services Market</a:t>
            </a:r>
          </a:p>
        </p:txBody>
      </p:sp>
    </p:spTree>
    <p:extLst>
      <p:ext uri="{BB962C8B-B14F-4D97-AF65-F5344CB8AC3E}">
        <p14:creationId xmlns:p14="http://schemas.microsoft.com/office/powerpoint/2010/main" val="3983930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569" y="1565330"/>
            <a:ext cx="8932985" cy="4331776"/>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0674" y="1597150"/>
            <a:ext cx="9003326" cy="4253459"/>
          </a:xfrm>
        </p:spPr>
        <p:txBody>
          <a:bodyPr/>
          <a:lstStyle/>
          <a:p>
            <a:pPr>
              <a:lnSpc>
                <a:spcPct val="90000"/>
              </a:lnSpc>
            </a:pPr>
            <a:r>
              <a:rPr lang="en-US" sz="2600" b="1" i="1" dirty="0">
                <a:solidFill>
                  <a:srgbClr val="32302A"/>
                </a:solidFill>
                <a:ea typeface="ＭＳ Ｐゴシック" pitchFamily="-107" charset="-128"/>
                <a:cs typeface="ＭＳ Ｐゴシック" pitchFamily="-107" charset="-128"/>
              </a:rPr>
              <a:t>Short-run Equilibrium</a:t>
            </a:r>
            <a:r>
              <a:rPr lang="en-US" sz="2600" dirty="0">
                <a:solidFill>
                  <a:srgbClr val="32302A"/>
                </a:solidFill>
                <a:ea typeface="ＭＳ Ｐゴシック" pitchFamily="-107" charset="-128"/>
                <a:cs typeface="ＭＳ Ｐゴシック" pitchFamily="-107" charset="-128"/>
              </a:rPr>
              <a:t>: </a:t>
            </a:r>
          </a:p>
          <a:p>
            <a:pPr lvl="1">
              <a:lnSpc>
                <a:spcPct val="90000"/>
              </a:lnSpc>
            </a:pPr>
            <a:r>
              <a:rPr lang="en-US" i="1" dirty="0">
                <a:solidFill>
                  <a:srgbClr val="32302A"/>
                </a:solidFill>
                <a:ea typeface="ＭＳ Ｐゴシック" pitchFamily="-107" charset="-128"/>
                <a:cs typeface="ＭＳ Ｐゴシック" pitchFamily="-107" charset="-128"/>
              </a:rPr>
              <a:t>Short-run equilibrium</a:t>
            </a:r>
            <a:r>
              <a:rPr lang="en-US" dirty="0">
                <a:solidFill>
                  <a:srgbClr val="32302A"/>
                </a:solidFill>
                <a:ea typeface="ＭＳ Ｐゴシック" pitchFamily="-107" charset="-128"/>
                <a:cs typeface="ＭＳ Ｐゴシック" pitchFamily="-107" charset="-128"/>
              </a:rPr>
              <a:t> is present in the goods &amp; services market at the price level </a:t>
            </a:r>
            <a:r>
              <a:rPr lang="en-US" b="1" i="1" dirty="0" smtClean="0">
                <a:solidFill>
                  <a:srgbClr val="32302A"/>
                </a:solidFill>
                <a:ea typeface="ＭＳ Ｐゴシック" pitchFamily="-107" charset="-128"/>
                <a:cs typeface="ＭＳ Ｐゴシック" pitchFamily="-107" charset="-128"/>
              </a:rPr>
              <a:t>P</a:t>
            </a:r>
            <a:r>
              <a:rPr lang="en-US" dirty="0" smtClean="0">
                <a:solidFill>
                  <a:srgbClr val="32302A"/>
                </a:solidFill>
                <a:ea typeface="ＭＳ Ｐゴシック" pitchFamily="-107" charset="-128"/>
                <a:cs typeface="ＭＳ Ｐゴシック" pitchFamily="-107" charset="-128"/>
              </a:rPr>
              <a:t> </a:t>
            </a:r>
            <a:r>
              <a:rPr lang="en-US" dirty="0">
                <a:solidFill>
                  <a:srgbClr val="32302A"/>
                </a:solidFill>
                <a:ea typeface="ＭＳ Ｐゴシック" pitchFamily="-107" charset="-128"/>
                <a:cs typeface="ＭＳ Ｐゴシック" pitchFamily="-107" charset="-128"/>
              </a:rPr>
              <a:t>where the </a:t>
            </a:r>
            <a:r>
              <a:rPr lang="en-US" b="1" i="1" dirty="0">
                <a:solidFill>
                  <a:srgbClr val="0070C0"/>
                </a:solidFill>
                <a:ea typeface="ＭＳ Ｐゴシック" pitchFamily="-107" charset="-128"/>
                <a:cs typeface="ＭＳ Ｐゴシック" pitchFamily="-107" charset="-128"/>
              </a:rPr>
              <a:t>aggregate quantity demanded</a:t>
            </a:r>
            <a:r>
              <a:rPr lang="en-US" dirty="0">
                <a:solidFill>
                  <a:srgbClr val="32302A"/>
                </a:solidFill>
                <a:ea typeface="ＭＳ Ｐゴシック" pitchFamily="-107" charset="-128"/>
                <a:cs typeface="ＭＳ Ｐゴシック" pitchFamily="-107" charset="-128"/>
              </a:rPr>
              <a:t> </a:t>
            </a:r>
            <a:r>
              <a:rPr lang="en-US" dirty="0" smtClean="0">
                <a:solidFill>
                  <a:srgbClr val="32302A"/>
                </a:solidFill>
                <a:ea typeface="ＭＳ Ｐゴシック" pitchFamily="-107" charset="-128"/>
                <a:cs typeface="ＭＳ Ｐゴシック" pitchFamily="-107" charset="-128"/>
              </a:rPr>
              <a:t>is </a:t>
            </a:r>
            <a:r>
              <a:rPr lang="en-US" dirty="0">
                <a:solidFill>
                  <a:srgbClr val="32302A"/>
                </a:solidFill>
                <a:ea typeface="ＭＳ Ｐゴシック" pitchFamily="-107" charset="-128"/>
                <a:cs typeface="ＭＳ Ｐゴシック" pitchFamily="-107" charset="-128"/>
              </a:rPr>
              <a:t>equal to the </a:t>
            </a:r>
            <a:r>
              <a:rPr lang="en-US" b="1" i="1" dirty="0">
                <a:solidFill>
                  <a:schemeClr val="accent3">
                    <a:lumMod val="75000"/>
                  </a:schemeClr>
                </a:solidFill>
                <a:ea typeface="ＭＳ Ｐゴシック" pitchFamily="-107" charset="-128"/>
                <a:cs typeface="ＭＳ Ｐゴシック" pitchFamily="-107" charset="-128"/>
              </a:rPr>
              <a:t>aggregate quantity supplied</a:t>
            </a:r>
            <a:r>
              <a:rPr lang="en-US" dirty="0">
                <a:solidFill>
                  <a:srgbClr val="32302A"/>
                </a:solidFill>
                <a:ea typeface="ＭＳ Ｐゴシック" pitchFamily="-107" charset="-128"/>
                <a:cs typeface="ＭＳ Ｐゴシック" pitchFamily="-107" charset="-128"/>
              </a:rPr>
              <a:t>.  </a:t>
            </a:r>
          </a:p>
          <a:p>
            <a:pPr lvl="1">
              <a:lnSpc>
                <a:spcPct val="90000"/>
              </a:lnSpc>
            </a:pPr>
            <a:r>
              <a:rPr lang="en-US" dirty="0">
                <a:solidFill>
                  <a:srgbClr val="32302A"/>
                </a:solidFill>
                <a:ea typeface="ＭＳ Ｐゴシック" pitchFamily="-107" charset="-128"/>
                <a:cs typeface="ＭＳ Ｐゴシック" pitchFamily="-107" charset="-128"/>
              </a:rPr>
              <a:t>This occurs </a:t>
            </a:r>
            <a:r>
              <a:rPr lang="en-US" sz="2400" i="1" dirty="0">
                <a:solidFill>
                  <a:srgbClr val="32302A"/>
                </a:solidFill>
                <a:ea typeface="ＭＳ Ｐゴシック" pitchFamily="-107" charset="-128"/>
                <a:cs typeface="ＭＳ Ｐゴシック" pitchFamily="-107" charset="-128"/>
              </a:rPr>
              <a:t>(graphically)</a:t>
            </a:r>
            <a:r>
              <a:rPr lang="en-US" dirty="0">
                <a:solidFill>
                  <a:srgbClr val="32302A"/>
                </a:solidFill>
                <a:ea typeface="ＭＳ Ｐゴシック" pitchFamily="-107" charset="-128"/>
                <a:cs typeface="ＭＳ Ｐゴシック" pitchFamily="-107" charset="-128"/>
              </a:rPr>
              <a:t> at the output rate where the </a:t>
            </a:r>
            <a:r>
              <a:rPr lang="en-US" b="1" i="1" dirty="0">
                <a:solidFill>
                  <a:schemeClr val="accent3">
                    <a:lumMod val="75000"/>
                  </a:schemeClr>
                </a:solidFill>
                <a:ea typeface="ＭＳ Ｐゴシック" pitchFamily="-107" charset="-128"/>
                <a:cs typeface="ＭＳ Ｐゴシック" pitchFamily="-107" charset="-128"/>
              </a:rPr>
              <a:t>AD</a:t>
            </a:r>
            <a:r>
              <a:rPr lang="en-US" dirty="0">
                <a:solidFill>
                  <a:srgbClr val="32302A"/>
                </a:solidFill>
                <a:ea typeface="ＭＳ Ｐゴシック" pitchFamily="-107" charset="-128"/>
                <a:cs typeface="ＭＳ Ｐゴシック" pitchFamily="-107" charset="-128"/>
              </a:rPr>
              <a:t>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and </a:t>
            </a:r>
            <a:r>
              <a:rPr lang="en-US" b="1" i="1" dirty="0">
                <a:solidFill>
                  <a:srgbClr val="0070C0"/>
                </a:solidFill>
                <a:ea typeface="ＭＳ Ｐゴシック" pitchFamily="-107" charset="-128"/>
                <a:cs typeface="ＭＳ Ｐゴシック" pitchFamily="-107" charset="-128"/>
              </a:rPr>
              <a:t>SRAS</a:t>
            </a:r>
            <a:r>
              <a:rPr lang="en-US" dirty="0">
                <a:solidFill>
                  <a:srgbClr val="32302A"/>
                </a:solidFill>
                <a:ea typeface="ＭＳ Ｐゴシック" pitchFamily="-107" charset="-128"/>
                <a:cs typeface="ＭＳ Ｐゴシック" pitchFamily="-107" charset="-128"/>
              </a:rPr>
              <a:t> curves intersect.</a:t>
            </a:r>
          </a:p>
          <a:p>
            <a:pPr lvl="1">
              <a:lnSpc>
                <a:spcPct val="90000"/>
              </a:lnSpc>
            </a:pPr>
            <a:r>
              <a:rPr lang="en-US" dirty="0">
                <a:solidFill>
                  <a:srgbClr val="32302A"/>
                </a:solidFill>
                <a:ea typeface="ＭＳ Ｐゴシック" pitchFamily="-107" charset="-128"/>
                <a:cs typeface="ＭＳ Ｐゴシック" pitchFamily="-107" charset="-128"/>
              </a:rPr>
              <a:t>At this market clearing price </a:t>
            </a:r>
            <a:r>
              <a:rPr lang="en-US" b="1" i="1" dirty="0">
                <a:solidFill>
                  <a:srgbClr val="32302A"/>
                </a:solidFill>
                <a:ea typeface="ＭＳ Ｐゴシック" pitchFamily="-107" charset="-128"/>
                <a:cs typeface="ＭＳ Ｐゴシック" pitchFamily="-107" charset="-128"/>
              </a:rPr>
              <a:t>P</a:t>
            </a:r>
            <a:r>
              <a:rPr lang="en-US" dirty="0">
                <a:solidFill>
                  <a:srgbClr val="32302A"/>
                </a:solidFill>
                <a:ea typeface="ＭＳ Ｐゴシック" pitchFamily="-107" charset="-128"/>
                <a:cs typeface="ＭＳ Ｐゴシック" pitchFamily="-107" charset="-128"/>
              </a:rPr>
              <a:t>, the amount that buyers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want </a:t>
            </a:r>
            <a:r>
              <a:rPr lang="en-US" dirty="0">
                <a:solidFill>
                  <a:srgbClr val="32302A"/>
                </a:solidFill>
                <a:ea typeface="ＭＳ Ｐゴシック" pitchFamily="-107" charset="-128"/>
                <a:cs typeface="ＭＳ Ｐゴシック" pitchFamily="-107" charset="-128"/>
              </a:rPr>
              <a:t>to purchase is just equal to the quantity that sellers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are </a:t>
            </a:r>
            <a:r>
              <a:rPr lang="en-US" dirty="0">
                <a:solidFill>
                  <a:srgbClr val="32302A"/>
                </a:solidFill>
                <a:ea typeface="ＭＳ Ｐゴシック" pitchFamily="-107" charset="-128"/>
                <a:cs typeface="ＭＳ Ｐゴシック" pitchFamily="-107" charset="-128"/>
              </a:rPr>
              <a:t>willing to supply during the current period. </a:t>
            </a:r>
          </a:p>
        </p:txBody>
      </p:sp>
      <p:sp>
        <p:nvSpPr>
          <p:cNvPr id="6" name="Title 1"/>
          <p:cNvSpPr>
            <a:spLocks noGrp="1"/>
          </p:cNvSpPr>
          <p:nvPr>
            <p:ph type="title"/>
          </p:nvPr>
        </p:nvSpPr>
        <p:spPr>
          <a:xfrm>
            <a:off x="119569" y="139068"/>
            <a:ext cx="8904855" cy="1325521"/>
          </a:xfrm>
        </p:spPr>
        <p:txBody>
          <a:bodyPr/>
          <a:lstStyle/>
          <a:p>
            <a:r>
              <a:rPr lang="en-US" dirty="0"/>
              <a:t>Equilibrium in the </a:t>
            </a:r>
            <a:br>
              <a:rPr lang="en-US" dirty="0"/>
            </a:br>
            <a:r>
              <a:rPr lang="en-US" dirty="0"/>
              <a:t>Goods and Services Market</a:t>
            </a:r>
          </a:p>
        </p:txBody>
      </p:sp>
    </p:spTree>
    <p:extLst>
      <p:ext uri="{BB962C8B-B14F-4D97-AF65-F5344CB8AC3E}">
        <p14:creationId xmlns:p14="http://schemas.microsoft.com/office/powerpoint/2010/main" val="19405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500"/>
                                        <p:tgtEl>
                                          <p:spTgt spid="3">
                                            <p:txEl>
                                              <p:pRg st="1" end="1"/>
                                            </p:txEl>
                                          </p:spTgt>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500"/>
                                        <p:tgtEl>
                                          <p:spTgt spid="3">
                                            <p:txEl>
                                              <p:pRg st="2" end="2"/>
                                            </p:txEl>
                                          </p:spTgt>
                                        </p:tgtEl>
                                      </p:cBhvr>
                                    </p:animEffect>
                                  </p:childTnLst>
                                </p:cTn>
                              </p:par>
                            </p:childTnLst>
                          </p:cTn>
                        </p:par>
                        <p:par>
                          <p:cTn id="16" fill="hold">
                            <p:stCondLst>
                              <p:cond delay="1500"/>
                            </p:stCondLst>
                            <p:childTnLst>
                              <p:par>
                                <p:cTn id="17" presetID="14" presetClass="entr" presetSubtype="5"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41697"/>
            <a:ext cx="8904855" cy="596684"/>
          </a:xfrm>
        </p:spPr>
        <p:txBody>
          <a:bodyPr/>
          <a:lstStyle/>
          <a:p>
            <a:r>
              <a:rPr lang="en-US" sz="3400" dirty="0"/>
              <a:t>Short-Run Aggregate Supply Curve</a:t>
            </a:r>
          </a:p>
        </p:txBody>
      </p:sp>
      <p:sp>
        <p:nvSpPr>
          <p:cNvPr id="61" name="Text Box 10"/>
          <p:cNvSpPr txBox="1">
            <a:spLocks noChangeArrowheads="1"/>
          </p:cNvSpPr>
          <p:nvPr/>
        </p:nvSpPr>
        <p:spPr bwMode="auto">
          <a:xfrm>
            <a:off x="73112" y="1842271"/>
            <a:ext cx="4023966" cy="344709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Short-run equilibrium in the goods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services market occurs at the price level </a:t>
            </a:r>
            <a:r>
              <a:rPr lang="en-US" sz="2000" b="1" i="1" dirty="0">
                <a:latin typeface="Times New Roman" pitchFamily="18" charset="0"/>
                <a:cs typeface="Times New Roman" pitchFamily="18" charset="0"/>
              </a:rPr>
              <a:t>P</a:t>
            </a:r>
            <a:r>
              <a:rPr lang="en-US" sz="2000" dirty="0">
                <a:latin typeface="Times New Roman" pitchFamily="18" charset="0"/>
                <a:cs typeface="Times New Roman" pitchFamily="18" charset="0"/>
              </a:rPr>
              <a:t> where </a:t>
            </a:r>
            <a:r>
              <a:rPr lang="en-US" sz="2000" b="1" i="1" dirty="0">
                <a:solidFill>
                  <a:srgbClr val="0070C0"/>
                </a:solidFill>
                <a:latin typeface="Times New Roman" pitchFamily="18" charset="0"/>
                <a:cs typeface="Times New Roman" pitchFamily="18" charset="0"/>
              </a:rPr>
              <a:t>AD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&amp; </a:t>
            </a:r>
            <a:r>
              <a:rPr lang="en-US" sz="2000" b="1" i="1" dirty="0">
                <a:solidFill>
                  <a:schemeClr val="accent3">
                    <a:lumMod val="75000"/>
                  </a:schemeClr>
                </a:solidFill>
                <a:latin typeface="Times New Roman" pitchFamily="18" charset="0"/>
                <a:cs typeface="Times New Roman" pitchFamily="18" charset="0"/>
              </a:rPr>
              <a:t>SRAS</a:t>
            </a:r>
            <a:r>
              <a:rPr lang="en-US" sz="2000" dirty="0">
                <a:latin typeface="Times New Roman" pitchFamily="18" charset="0"/>
                <a:cs typeface="Times New Roman" pitchFamily="18" charset="0"/>
              </a:rPr>
              <a:t> intersect</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If the price were lower than P, general excess demand in the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goods and </a:t>
            </a:r>
            <a:r>
              <a:rPr lang="en-US" sz="2000" dirty="0">
                <a:latin typeface="Times New Roman" pitchFamily="18" charset="0"/>
                <a:cs typeface="Times New Roman" pitchFamily="18" charset="0"/>
              </a:rPr>
              <a:t>services market would push prices upward.</a:t>
            </a:r>
          </a:p>
          <a:p>
            <a:pPr marL="115888" indent="-115888">
              <a:lnSpc>
                <a:spcPct val="90000"/>
              </a:lnSpc>
              <a:spcBef>
                <a:spcPct val="50000"/>
              </a:spcBef>
              <a:buFontTx/>
              <a:buChar char="•"/>
            </a:pPr>
            <a:r>
              <a:rPr lang="en-US" sz="2000" dirty="0">
                <a:latin typeface="Times New Roman" pitchFamily="18" charset="0"/>
                <a:cs typeface="Times New Roman" pitchFamily="18" charset="0"/>
              </a:rPr>
              <a:t>Conversely, if the price level were higher than P, excess supply would result in falling prices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533458" y="507238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Times New Roman" pitchFamily="18" charset="0"/>
                <a:cs typeface="Times New Roman" pitchFamily="18" charset="0"/>
              </a:rPr>
              <a:t> Goods &amp; Services</a:t>
            </a:r>
            <a:r>
              <a:rPr kumimoji="0" lang="en-US" sz="1100" b="0">
                <a:solidFill>
                  <a:srgbClr val="000000"/>
                </a:solidFill>
                <a:latin typeface="Times New Roman" pitchFamily="18" charset="0"/>
                <a:cs typeface="Times New Roman" pitchFamily="18" charset="0"/>
              </a:rPr>
              <a:t/>
            </a:r>
            <a:br>
              <a:rPr kumimoji="0" lang="en-US" sz="1100" b="0">
                <a:solidFill>
                  <a:srgbClr val="000000"/>
                </a:solidFill>
                <a:latin typeface="Times New Roman" pitchFamily="18" charset="0"/>
                <a:cs typeface="Times New Roman" pitchFamily="18" charset="0"/>
              </a:rPr>
            </a:br>
            <a:r>
              <a:rPr kumimoji="0" lang="en-US" sz="1100" i="1">
                <a:solidFill>
                  <a:srgbClr val="000000"/>
                </a:solidFill>
                <a:latin typeface="Times New Roman" pitchFamily="18" charset="0"/>
                <a:cs typeface="Times New Roman" pitchFamily="18" charset="0"/>
              </a:rPr>
              <a:t>(real GDP)</a:t>
            </a:r>
            <a:endParaRPr kumimoji="0" lang="en-US" i="1">
              <a:solidFill>
                <a:schemeClr val="tx1"/>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610" y="1724864"/>
            <a:ext cx="593432" cy="398379"/>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Times New Roman" pitchFamily="18" charset="0"/>
                <a:cs typeface="Times New Roman" pitchFamily="18" charset="0"/>
              </a:rPr>
              <a:t>Price</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Level</a:t>
            </a:r>
            <a:endParaRPr kumimoji="0" lang="en-US" sz="1400" b="0">
              <a:solidFill>
                <a:schemeClr val="tx1"/>
              </a:solidFill>
              <a:latin typeface="Times New Roman" pitchFamily="18" charset="0"/>
              <a:cs typeface="Times New Roman" pitchFamily="18" charset="0"/>
            </a:endParaRP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51" name="Group 42"/>
          <p:cNvGrpSpPr>
            <a:grpSpLocks/>
          </p:cNvGrpSpPr>
          <p:nvPr/>
        </p:nvGrpSpPr>
        <p:grpSpPr bwMode="auto">
          <a:xfrm>
            <a:off x="5210748" y="1917254"/>
            <a:ext cx="2309813" cy="3128962"/>
            <a:chOff x="2462" y="837"/>
            <a:chExt cx="1455" cy="1971"/>
          </a:xfrm>
        </p:grpSpPr>
        <p:sp>
          <p:nvSpPr>
            <p:cNvPr id="52" name="Freeform 13"/>
            <p:cNvSpPr>
              <a:spLocks noChangeAspect="1"/>
            </p:cNvSpPr>
            <p:nvPr/>
          </p:nvSpPr>
          <p:spPr bwMode="auto">
            <a:xfrm>
              <a:off x="2462" y="837"/>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3" name="Rectangle 14"/>
            <p:cNvSpPr>
              <a:spLocks noChangeAspect="1" noChangeArrowheads="1"/>
            </p:cNvSpPr>
            <p:nvPr/>
          </p:nvSpPr>
          <p:spPr bwMode="auto">
            <a:xfrm>
              <a:off x="3715" y="2634"/>
              <a:ext cx="202"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Times New Roman" pitchFamily="18" charset="0"/>
                  <a:cs typeface="Times New Roman" pitchFamily="18" charset="0"/>
                </a:rPr>
                <a:t>AD</a:t>
              </a:r>
              <a:endParaRPr kumimoji="0" lang="en-US" b="1" dirty="0">
                <a:solidFill>
                  <a:srgbClr val="2D5AB3"/>
                </a:solidFill>
                <a:latin typeface="Times New Roman" pitchFamily="18" charset="0"/>
                <a:cs typeface="Times New Roman" pitchFamily="18" charset="0"/>
              </a:endParaRPr>
            </a:p>
          </p:txBody>
        </p:sp>
      </p:grpSp>
      <p:grpSp>
        <p:nvGrpSpPr>
          <p:cNvPr id="54" name="Group 41"/>
          <p:cNvGrpSpPr>
            <a:grpSpLocks/>
          </p:cNvGrpSpPr>
          <p:nvPr/>
        </p:nvGrpSpPr>
        <p:grpSpPr bwMode="auto">
          <a:xfrm>
            <a:off x="5140896" y="2010916"/>
            <a:ext cx="3209925" cy="2720975"/>
            <a:chOff x="2418" y="896"/>
            <a:chExt cx="2022" cy="1714"/>
          </a:xfrm>
        </p:grpSpPr>
        <p:sp>
          <p:nvSpPr>
            <p:cNvPr id="55" name="Rectangle 10"/>
            <p:cNvSpPr>
              <a:spLocks noChangeAspect="1" noChangeArrowheads="1"/>
            </p:cNvSpPr>
            <p:nvPr/>
          </p:nvSpPr>
          <p:spPr bwMode="auto">
            <a:xfrm>
              <a:off x="3816" y="896"/>
              <a:ext cx="355"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3">
                      <a:lumMod val="75000"/>
                    </a:schemeClr>
                  </a:solidFill>
                  <a:latin typeface="Times New Roman" pitchFamily="18" charset="0"/>
                  <a:cs typeface="Times New Roman" pitchFamily="18" charset="0"/>
                </a:rPr>
                <a:t>SRAS</a:t>
              </a:r>
              <a:endParaRPr kumimoji="0" lang="en-US" b="1" dirty="0">
                <a:solidFill>
                  <a:schemeClr val="accent3">
                    <a:lumMod val="75000"/>
                  </a:schemeClr>
                </a:solidFill>
                <a:latin typeface="Times New Roman" pitchFamily="18" charset="0"/>
                <a:cs typeface="Times New Roman" pitchFamily="18" charset="0"/>
              </a:endParaRPr>
            </a:p>
          </p:txBody>
        </p:sp>
        <p:sp>
          <p:nvSpPr>
            <p:cNvPr id="56" name="Rectangle 11"/>
            <p:cNvSpPr>
              <a:spLocks noChangeAspect="1" noChangeArrowheads="1"/>
            </p:cNvSpPr>
            <p:nvPr/>
          </p:nvSpPr>
          <p:spPr bwMode="auto">
            <a:xfrm>
              <a:off x="4100" y="968"/>
              <a:ext cx="340"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3">
                      <a:lumMod val="75000"/>
                    </a:schemeClr>
                  </a:solidFill>
                  <a:latin typeface="Times New Roman" pitchFamily="18" charset="0"/>
                  <a:cs typeface="Times New Roman" pitchFamily="18" charset="0"/>
                </a:rPr>
                <a:t>   (P</a:t>
              </a:r>
              <a:r>
                <a:rPr kumimoji="0" lang="en-US" sz="1400" b="1" baseline="-25000" dirty="0">
                  <a:solidFill>
                    <a:schemeClr val="accent3">
                      <a:lumMod val="75000"/>
                    </a:schemeClr>
                  </a:solidFill>
                  <a:latin typeface="Times New Roman" pitchFamily="18" charset="0"/>
                  <a:cs typeface="Times New Roman" pitchFamily="18" charset="0"/>
                </a:rPr>
                <a:t>100</a:t>
              </a:r>
              <a:r>
                <a:rPr kumimoji="0" lang="en-US" sz="1400" b="1" dirty="0">
                  <a:solidFill>
                    <a:schemeClr val="accent3">
                      <a:lumMod val="75000"/>
                    </a:schemeClr>
                  </a:solidFill>
                  <a:latin typeface="Times New Roman" pitchFamily="18" charset="0"/>
                  <a:cs typeface="Times New Roman" pitchFamily="18" charset="0"/>
                </a:rPr>
                <a:t>)</a:t>
              </a:r>
              <a:endParaRPr kumimoji="0" lang="en-US" sz="1400" b="1" baseline="-25000" dirty="0">
                <a:solidFill>
                  <a:schemeClr val="accent3">
                    <a:lumMod val="75000"/>
                  </a:schemeClr>
                </a:solidFill>
                <a:latin typeface="Times New Roman" pitchFamily="18" charset="0"/>
                <a:cs typeface="Times New Roman" pitchFamily="18" charset="0"/>
              </a:endParaRPr>
            </a:p>
          </p:txBody>
        </p:sp>
        <p:sp>
          <p:nvSpPr>
            <p:cNvPr id="57" name="Freeform 12"/>
            <p:cNvSpPr>
              <a:spLocks noChangeAspect="1"/>
            </p:cNvSpPr>
            <p:nvPr/>
          </p:nvSpPr>
          <p:spPr bwMode="auto">
            <a:xfrm>
              <a:off x="2674" y="1070"/>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8" name="Freeform 15"/>
            <p:cNvSpPr>
              <a:spLocks noChangeAspect="1"/>
            </p:cNvSpPr>
            <p:nvPr/>
          </p:nvSpPr>
          <p:spPr bwMode="auto">
            <a:xfrm rot="808441">
              <a:off x="2418" y="2357"/>
              <a:ext cx="235" cy="253"/>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sp>
        <p:nvSpPr>
          <p:cNvPr id="59" name="Rectangle 17"/>
          <p:cNvSpPr>
            <a:spLocks noChangeAspect="1" noChangeArrowheads="1"/>
          </p:cNvSpPr>
          <p:nvPr/>
        </p:nvSpPr>
        <p:spPr bwMode="auto">
          <a:xfrm>
            <a:off x="4470972" y="3588891"/>
            <a:ext cx="17261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Times New Roman" pitchFamily="18" charset="0"/>
                <a:cs typeface="Times New Roman" pitchFamily="18" charset="0"/>
              </a:rPr>
              <a:t>P </a:t>
            </a:r>
            <a:endParaRPr kumimoji="0" lang="en-US" sz="1600" b="1" dirty="0">
              <a:solidFill>
                <a:schemeClr val="tx1"/>
              </a:solidFill>
              <a:latin typeface="Times New Roman" pitchFamily="18" charset="0"/>
              <a:cs typeface="Times New Roman" pitchFamily="18" charset="0"/>
            </a:endParaRPr>
          </a:p>
        </p:txBody>
      </p:sp>
      <p:sp>
        <p:nvSpPr>
          <p:cNvPr id="60" name="Rectangle 20"/>
          <p:cNvSpPr>
            <a:spLocks noChangeAspect="1" noChangeArrowheads="1"/>
          </p:cNvSpPr>
          <p:nvPr/>
        </p:nvSpPr>
        <p:spPr bwMode="auto">
          <a:xfrm>
            <a:off x="6210872" y="5155754"/>
            <a:ext cx="16870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Times New Roman" pitchFamily="18" charset="0"/>
                <a:cs typeface="Times New Roman" pitchFamily="18" charset="0"/>
              </a:rPr>
              <a:t>Y </a:t>
            </a:r>
            <a:endParaRPr kumimoji="0" lang="en-US" sz="1600" b="1">
              <a:solidFill>
                <a:schemeClr val="tx1"/>
              </a:solidFill>
              <a:latin typeface="Times New Roman" pitchFamily="18" charset="0"/>
              <a:cs typeface="Times New Roman" pitchFamily="18" charset="0"/>
            </a:endParaRPr>
          </a:p>
        </p:txBody>
      </p:sp>
      <p:sp>
        <p:nvSpPr>
          <p:cNvPr id="62" name="Line 22"/>
          <p:cNvSpPr>
            <a:spLocks noChangeAspect="1" noChangeShapeType="1"/>
          </p:cNvSpPr>
          <p:nvPr/>
        </p:nvSpPr>
        <p:spPr bwMode="auto">
          <a:xfrm flipH="1">
            <a:off x="4709097" y="3744466"/>
            <a:ext cx="15779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3" name="Line 23"/>
          <p:cNvSpPr>
            <a:spLocks noChangeAspect="1" noChangeShapeType="1"/>
          </p:cNvSpPr>
          <p:nvPr/>
        </p:nvSpPr>
        <p:spPr bwMode="auto">
          <a:xfrm>
            <a:off x="6274372" y="3769866"/>
            <a:ext cx="0" cy="1354138"/>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4" name="Freeform 27"/>
          <p:cNvSpPr>
            <a:spLocks/>
          </p:cNvSpPr>
          <p:nvPr/>
        </p:nvSpPr>
        <p:spPr bwMode="auto">
          <a:xfrm>
            <a:off x="6220192" y="3669436"/>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p>
        </p:txBody>
      </p:sp>
      <p:grpSp>
        <p:nvGrpSpPr>
          <p:cNvPr id="65" name="Group 45"/>
          <p:cNvGrpSpPr>
            <a:grpSpLocks/>
          </p:cNvGrpSpPr>
          <p:nvPr/>
        </p:nvGrpSpPr>
        <p:grpSpPr bwMode="auto">
          <a:xfrm>
            <a:off x="6443235" y="3370197"/>
            <a:ext cx="2216150" cy="655638"/>
            <a:chOff x="3260" y="1741"/>
            <a:chExt cx="1396" cy="413"/>
          </a:xfrm>
        </p:grpSpPr>
        <p:sp>
          <p:nvSpPr>
            <p:cNvPr id="66" name="Line 44"/>
            <p:cNvSpPr>
              <a:spLocks noChangeShapeType="1"/>
            </p:cNvSpPr>
            <p:nvPr/>
          </p:nvSpPr>
          <p:spPr bwMode="auto">
            <a:xfrm flipH="1">
              <a:off x="3260" y="1943"/>
              <a:ext cx="468" cy="3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500">
                <a:latin typeface="Times New Roman" pitchFamily="18" charset="0"/>
                <a:cs typeface="Times New Roman" pitchFamily="18" charset="0"/>
              </a:endParaRPr>
            </a:p>
          </p:txBody>
        </p:sp>
        <p:grpSp>
          <p:nvGrpSpPr>
            <p:cNvPr id="67" name="Group 43"/>
            <p:cNvGrpSpPr>
              <a:grpSpLocks/>
            </p:cNvGrpSpPr>
            <p:nvPr/>
          </p:nvGrpSpPr>
          <p:grpSpPr bwMode="auto">
            <a:xfrm>
              <a:off x="3611" y="1741"/>
              <a:ext cx="1045" cy="413"/>
              <a:chOff x="3611" y="1759"/>
              <a:chExt cx="1045" cy="413"/>
            </a:xfrm>
          </p:grpSpPr>
          <p:sp>
            <p:nvSpPr>
              <p:cNvPr id="68" name="Rectangle 30"/>
              <p:cNvSpPr>
                <a:spLocks noChangeArrowheads="1"/>
              </p:cNvSpPr>
              <p:nvPr/>
            </p:nvSpPr>
            <p:spPr bwMode="auto">
              <a:xfrm>
                <a:off x="3611" y="1759"/>
                <a:ext cx="1045" cy="413"/>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500">
                  <a:latin typeface="Times New Roman" pitchFamily="18" charset="0"/>
                  <a:cs typeface="Times New Roman" pitchFamily="18" charset="0"/>
                </a:endParaRPr>
              </a:p>
            </p:txBody>
          </p:sp>
          <p:sp>
            <p:nvSpPr>
              <p:cNvPr id="69" name="Rectangle 31"/>
              <p:cNvSpPr>
                <a:spLocks noChangeArrowheads="1"/>
              </p:cNvSpPr>
              <p:nvPr/>
            </p:nvSpPr>
            <p:spPr bwMode="auto">
              <a:xfrm>
                <a:off x="3684" y="1793"/>
                <a:ext cx="930"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Times New Roman" pitchFamily="18" charset="0"/>
                    <a:cs typeface="Times New Roman" pitchFamily="18" charset="0"/>
                  </a:rPr>
                  <a:t>Intersection of </a:t>
                </a:r>
                <a:r>
                  <a:rPr kumimoji="0" lang="en-US" sz="1500" b="0" i="1" dirty="0">
                    <a:solidFill>
                      <a:srgbClr val="000000"/>
                    </a:solidFill>
                    <a:latin typeface="Times New Roman" pitchFamily="18" charset="0"/>
                    <a:cs typeface="Times New Roman" pitchFamily="18" charset="0"/>
                  </a:rPr>
                  <a:t/>
                </a:r>
                <a:br>
                  <a:rPr kumimoji="0" lang="en-US" sz="1500" b="0" i="1" dirty="0">
                    <a:solidFill>
                      <a:srgbClr val="000000"/>
                    </a:solidFill>
                    <a:latin typeface="Times New Roman" pitchFamily="18" charset="0"/>
                    <a:cs typeface="Times New Roman" pitchFamily="18" charset="0"/>
                  </a:rPr>
                </a:br>
                <a:r>
                  <a:rPr kumimoji="0" lang="en-US" sz="1500" b="1" i="1" dirty="0">
                    <a:solidFill>
                      <a:srgbClr val="2D5AB3"/>
                    </a:solidFill>
                    <a:latin typeface="Times New Roman" pitchFamily="18" charset="0"/>
                    <a:cs typeface="Times New Roman" pitchFamily="18" charset="0"/>
                  </a:rPr>
                  <a:t>AD</a:t>
                </a:r>
                <a:r>
                  <a:rPr kumimoji="0" lang="en-US" sz="1500" b="0" dirty="0">
                    <a:solidFill>
                      <a:srgbClr val="000000"/>
                    </a:solidFill>
                    <a:latin typeface="Times New Roman" pitchFamily="18" charset="0"/>
                    <a:cs typeface="Times New Roman" pitchFamily="18" charset="0"/>
                  </a:rPr>
                  <a:t> and </a:t>
                </a:r>
                <a:r>
                  <a:rPr kumimoji="0" lang="en-US" sz="1500" b="1" i="1" dirty="0">
                    <a:solidFill>
                      <a:schemeClr val="accent3">
                        <a:lumMod val="75000"/>
                      </a:schemeClr>
                    </a:solidFill>
                    <a:latin typeface="Times New Roman" pitchFamily="18" charset="0"/>
                    <a:cs typeface="Times New Roman" pitchFamily="18" charset="0"/>
                  </a:rPr>
                  <a:t>SRAS </a:t>
                </a:r>
                <a:endParaRPr kumimoji="0" lang="en-US" sz="1500" b="1" dirty="0">
                  <a:solidFill>
                    <a:schemeClr val="accent3">
                      <a:lumMod val="75000"/>
                    </a:schemeClr>
                  </a:solidFill>
                  <a:latin typeface="Times New Roman" pitchFamily="18" charset="0"/>
                  <a:cs typeface="Times New Roman" pitchFamily="18" charset="0"/>
                </a:endParaRPr>
              </a:p>
              <a:p>
                <a:pPr>
                  <a:lnSpc>
                    <a:spcPct val="80000"/>
                  </a:lnSpc>
                </a:pPr>
                <a:r>
                  <a:rPr kumimoji="0" lang="en-US" sz="1500" b="0" dirty="0">
                    <a:solidFill>
                      <a:srgbClr val="000000"/>
                    </a:solidFill>
                    <a:latin typeface="Times New Roman" pitchFamily="18" charset="0"/>
                    <a:cs typeface="Times New Roman" pitchFamily="18" charset="0"/>
                  </a:rPr>
                  <a:t>determines output. </a:t>
                </a:r>
              </a:p>
            </p:txBody>
          </p:sp>
        </p:grpSp>
      </p:grpSp>
    </p:spTree>
    <p:extLst>
      <p:ext uri="{BB962C8B-B14F-4D97-AF65-F5344CB8AC3E}">
        <p14:creationId xmlns:p14="http://schemas.microsoft.com/office/powerpoint/2010/main" val="37123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strVal val="4*#ppt_w"/>
                                          </p:val>
                                        </p:tav>
                                        <p:tav tm="100000">
                                          <p:val>
                                            <p:strVal val="#ppt_w"/>
                                          </p:val>
                                        </p:tav>
                                      </p:tavLst>
                                    </p:anim>
                                    <p:anim calcmode="lin" valueType="num">
                                      <p:cBhvr>
                                        <p:cTn id="14" dur="500" fill="hold"/>
                                        <p:tgtEl>
                                          <p:spTgt spid="64"/>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17" presetClass="entr" presetSubtype="2"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fill="hold"/>
                                        <p:tgtEl>
                                          <p:spTgt spid="62"/>
                                        </p:tgtEl>
                                        <p:attrNameLst>
                                          <p:attrName>ppt_x</p:attrName>
                                        </p:attrNameLst>
                                      </p:cBhvr>
                                      <p:tavLst>
                                        <p:tav tm="0">
                                          <p:val>
                                            <p:strVal val="#ppt_x+#ppt_w/2"/>
                                          </p:val>
                                        </p:tav>
                                        <p:tav tm="100000">
                                          <p:val>
                                            <p:strVal val="#ppt_x"/>
                                          </p:val>
                                        </p:tav>
                                      </p:tavLst>
                                    </p:anim>
                                    <p:anim calcmode="lin" valueType="num">
                                      <p:cBhvr>
                                        <p:cTn id="19" dur="500" fill="hold"/>
                                        <p:tgtEl>
                                          <p:spTgt spid="62"/>
                                        </p:tgtEl>
                                        <p:attrNameLst>
                                          <p:attrName>ppt_y</p:attrName>
                                        </p:attrNameLst>
                                      </p:cBhvr>
                                      <p:tavLst>
                                        <p:tav tm="0">
                                          <p:val>
                                            <p:strVal val="#ppt_y"/>
                                          </p:val>
                                        </p:tav>
                                        <p:tav tm="100000">
                                          <p:val>
                                            <p:strVal val="#ppt_y"/>
                                          </p:val>
                                        </p:tav>
                                      </p:tavLst>
                                    </p:anim>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strVal val="#ppt_h"/>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ppt_x</p:attrName>
                                        </p:attrNameLst>
                                      </p:cBhvr>
                                      <p:tavLst>
                                        <p:tav tm="0">
                                          <p:val>
                                            <p:strVal val="#ppt_x"/>
                                          </p:val>
                                        </p:tav>
                                        <p:tav tm="100000">
                                          <p:val>
                                            <p:strVal val="#ppt_x"/>
                                          </p:val>
                                        </p:tav>
                                      </p:tavLst>
                                    </p:anim>
                                    <p:anim calcmode="lin" valueType="num">
                                      <p:cBhvr>
                                        <p:cTn id="25" dur="500" fill="hold"/>
                                        <p:tgtEl>
                                          <p:spTgt spid="63"/>
                                        </p:tgtEl>
                                        <p:attrNameLst>
                                          <p:attrName>ppt_y</p:attrName>
                                        </p:attrNameLst>
                                      </p:cBhvr>
                                      <p:tavLst>
                                        <p:tav tm="0">
                                          <p:val>
                                            <p:strVal val="#ppt_y-#ppt_h/2"/>
                                          </p:val>
                                        </p:tav>
                                        <p:tav tm="100000">
                                          <p:val>
                                            <p:strVal val="#ppt_y"/>
                                          </p:val>
                                        </p:tav>
                                      </p:tavLst>
                                    </p:anim>
                                    <p:anim calcmode="lin" valueType="num">
                                      <p:cBhvr>
                                        <p:cTn id="26" dur="500" fill="hold"/>
                                        <p:tgtEl>
                                          <p:spTgt spid="63"/>
                                        </p:tgtEl>
                                        <p:attrNameLst>
                                          <p:attrName>ppt_w</p:attrName>
                                        </p:attrNameLst>
                                      </p:cBhvr>
                                      <p:tavLst>
                                        <p:tav tm="0">
                                          <p:val>
                                            <p:strVal val="#ppt_w"/>
                                          </p:val>
                                        </p:tav>
                                        <p:tav tm="100000">
                                          <p:val>
                                            <p:strVal val="#ppt_w"/>
                                          </p:val>
                                        </p:tav>
                                      </p:tavLst>
                                    </p:anim>
                                    <p:anim calcmode="lin" valueType="num">
                                      <p:cBhvr>
                                        <p:cTn id="27" dur="500" fill="hold"/>
                                        <p:tgtEl>
                                          <p:spTgt spid="63"/>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23" presetClass="entr" presetSubtype="32"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strVal val="4*#ppt_w"/>
                                          </p:val>
                                        </p:tav>
                                        <p:tav tm="100000">
                                          <p:val>
                                            <p:strVal val="#ppt_w"/>
                                          </p:val>
                                        </p:tav>
                                      </p:tavLst>
                                    </p:anim>
                                    <p:anim calcmode="lin" valueType="num">
                                      <p:cBhvr>
                                        <p:cTn id="32" dur="500" fill="hold"/>
                                        <p:tgtEl>
                                          <p:spTgt spid="59"/>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strVal val="4*#ppt_w"/>
                                          </p:val>
                                        </p:tav>
                                        <p:tav tm="100000">
                                          <p:val>
                                            <p:strVal val="#ppt_w"/>
                                          </p:val>
                                        </p:tav>
                                      </p:tavLst>
                                    </p:anim>
                                    <p:anim calcmode="lin" valueType="num">
                                      <p:cBhvr>
                                        <p:cTn id="36" dur="500" fill="hold"/>
                                        <p:tgtEl>
                                          <p:spTgt spid="60"/>
                                        </p:tgtEl>
                                        <p:attrNameLst>
                                          <p:attrName>ppt_h</p:attrName>
                                        </p:attrNameLst>
                                      </p:cBhvr>
                                      <p:tavLst>
                                        <p:tav tm="0">
                                          <p:val>
                                            <p:strVal val="4*#ppt_h"/>
                                          </p:val>
                                        </p:tav>
                                        <p:tav tm="100000">
                                          <p:val>
                                            <p:strVal val="#ppt_h"/>
                                          </p:val>
                                        </p:tav>
                                      </p:tavLst>
                                    </p:anim>
                                  </p:childTnLst>
                                </p:cTn>
                              </p:par>
                            </p:childTnLst>
                          </p:cTn>
                        </p:par>
                        <p:par>
                          <p:cTn id="37" fill="hold">
                            <p:stCondLst>
                              <p:cond delay="2000"/>
                            </p:stCondLst>
                            <p:childTnLst>
                              <p:par>
                                <p:cTn id="38" presetID="17" presetClass="entr" presetSubtype="8" fill="hold"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ppt_x</p:attrName>
                                        </p:attrNameLst>
                                      </p:cBhvr>
                                      <p:tavLst>
                                        <p:tav tm="0">
                                          <p:val>
                                            <p:strVal val="#ppt_x-#ppt_w/2"/>
                                          </p:val>
                                        </p:tav>
                                        <p:tav tm="100000">
                                          <p:val>
                                            <p:strVal val="#ppt_x"/>
                                          </p:val>
                                        </p:tav>
                                      </p:tavLst>
                                    </p:anim>
                                    <p:anim calcmode="lin" valueType="num">
                                      <p:cBhvr>
                                        <p:cTn id="41" dur="500" fill="hold"/>
                                        <p:tgtEl>
                                          <p:spTgt spid="65"/>
                                        </p:tgtEl>
                                        <p:attrNameLst>
                                          <p:attrName>ppt_y</p:attrName>
                                        </p:attrNameLst>
                                      </p:cBhvr>
                                      <p:tavLst>
                                        <p:tav tm="0">
                                          <p:val>
                                            <p:strVal val="#ppt_y"/>
                                          </p:val>
                                        </p:tav>
                                        <p:tav tm="100000">
                                          <p:val>
                                            <p:strVal val="#ppt_y"/>
                                          </p:val>
                                        </p:tav>
                                      </p:tavLst>
                                    </p:anim>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strVal val="#ppt_h"/>
                                          </p:val>
                                        </p:tav>
                                        <p:tav tm="100000">
                                          <p:val>
                                            <p:strVal val="#ppt_h"/>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61">
                                            <p:txEl>
                                              <p:pRg st="1" end="1"/>
                                            </p:txEl>
                                          </p:spTgt>
                                        </p:tgtEl>
                                        <p:attrNameLst>
                                          <p:attrName>style.visibility</p:attrName>
                                        </p:attrNameLst>
                                      </p:cBhvr>
                                      <p:to>
                                        <p:strVal val="visible"/>
                                      </p:to>
                                    </p:set>
                                    <p:animEffect transition="in" filter="fade">
                                      <p:cBhvr>
                                        <p:cTn id="47" dur="500"/>
                                        <p:tgtEl>
                                          <p:spTgt spid="61">
                                            <p:txEl>
                                              <p:pRg st="1" end="1"/>
                                            </p:txEl>
                                          </p:spTgt>
                                        </p:tgtEl>
                                      </p:cBhvr>
                                    </p:animEffect>
                                    <p:anim calcmode="lin" valueType="num">
                                      <p:cBhvr>
                                        <p:cTn id="48"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49"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61">
                                            <p:txEl>
                                              <p:pRg st="2" end="2"/>
                                            </p:txEl>
                                          </p:spTgt>
                                        </p:tgtEl>
                                        <p:attrNameLst>
                                          <p:attrName>style.visibility</p:attrName>
                                        </p:attrNameLst>
                                      </p:cBhvr>
                                      <p:to>
                                        <p:strVal val="visible"/>
                                      </p:to>
                                    </p:set>
                                    <p:animEffect transition="in" filter="fade">
                                      <p:cBhvr>
                                        <p:cTn id="53" dur="500"/>
                                        <p:tgtEl>
                                          <p:spTgt spid="61">
                                            <p:txEl>
                                              <p:pRg st="2" end="2"/>
                                            </p:txEl>
                                          </p:spTgt>
                                        </p:tgtEl>
                                      </p:cBhvr>
                                    </p:animEffect>
                                    <p:anim calcmode="lin" valueType="num">
                                      <p:cBhvr>
                                        <p:cTn id="54"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55" dur="5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P spid="59" grpId="0"/>
      <p:bldP spid="60" grpId="0"/>
      <p:bldP spid="62" grpId="0" animBg="1"/>
      <p:bldP spid="63"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569" y="1565330"/>
            <a:ext cx="8932985" cy="4331776"/>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0674" y="1581652"/>
            <a:ext cx="9003326" cy="4253459"/>
          </a:xfrm>
        </p:spPr>
        <p:txBody>
          <a:bodyPr/>
          <a:lstStyle/>
          <a:p>
            <a:pPr>
              <a:lnSpc>
                <a:spcPct val="90000"/>
              </a:lnSpc>
            </a:pPr>
            <a:r>
              <a:rPr lang="en-US" sz="2600" b="1" i="1" dirty="0">
                <a:solidFill>
                  <a:srgbClr val="32302A"/>
                </a:solidFill>
                <a:ea typeface="ＭＳ Ｐゴシック" pitchFamily="-107" charset="-128"/>
                <a:cs typeface="ＭＳ Ｐゴシック" pitchFamily="-107" charset="-128"/>
              </a:rPr>
              <a:t>Long-run Equilibrium</a:t>
            </a:r>
            <a:r>
              <a:rPr lang="en-US" sz="2600" dirty="0">
                <a:solidFill>
                  <a:srgbClr val="32302A"/>
                </a:solidFill>
                <a:ea typeface="ＭＳ Ｐゴシック" pitchFamily="-107" charset="-128"/>
                <a:cs typeface="ＭＳ Ｐゴシック" pitchFamily="-107" charset="-128"/>
              </a:rPr>
              <a:t>: </a:t>
            </a:r>
          </a:p>
          <a:p>
            <a:pPr lvl="1">
              <a:lnSpc>
                <a:spcPct val="90000"/>
              </a:lnSpc>
            </a:pPr>
            <a:r>
              <a:rPr lang="en-US" i="1" dirty="0">
                <a:solidFill>
                  <a:srgbClr val="32302A"/>
                </a:solidFill>
                <a:ea typeface="ＭＳ Ｐゴシック" pitchFamily="-107" charset="-128"/>
                <a:cs typeface="ＭＳ Ｐゴシック" pitchFamily="-107" charset="-128"/>
              </a:rPr>
              <a:t>Long-run equilibrium</a:t>
            </a:r>
            <a:r>
              <a:rPr lang="en-US" dirty="0">
                <a:solidFill>
                  <a:srgbClr val="32302A"/>
                </a:solidFill>
                <a:ea typeface="ＭＳ Ｐゴシック" pitchFamily="-107" charset="-128"/>
                <a:cs typeface="ＭＳ Ｐゴシック" pitchFamily="-107" charset="-128"/>
              </a:rPr>
              <a:t> requires that decision makers, who agreed to long-term contracts influencing current prices and costs, correctly anticipated the current price level at the time they arrived at the agreements. </a:t>
            </a:r>
          </a:p>
          <a:p>
            <a:pPr lvl="2">
              <a:lnSpc>
                <a:spcPct val="90000"/>
              </a:lnSpc>
            </a:pPr>
            <a:r>
              <a:rPr lang="en-US" dirty="0">
                <a:solidFill>
                  <a:srgbClr val="32302A"/>
                </a:solidFill>
                <a:ea typeface="ＭＳ Ｐゴシック" pitchFamily="-107" charset="-128"/>
                <a:cs typeface="ＭＳ Ｐゴシック" pitchFamily="-107" charset="-128"/>
              </a:rPr>
              <a:t>If this is not the case, buyers and sellers will want to modify the agreements when the long-term contracts expire.</a:t>
            </a:r>
          </a:p>
        </p:txBody>
      </p:sp>
      <p:sp>
        <p:nvSpPr>
          <p:cNvPr id="7" name="Title 1"/>
          <p:cNvSpPr>
            <a:spLocks noGrp="1"/>
          </p:cNvSpPr>
          <p:nvPr>
            <p:ph type="title"/>
          </p:nvPr>
        </p:nvSpPr>
        <p:spPr>
          <a:xfrm>
            <a:off x="119569" y="154566"/>
            <a:ext cx="8904855" cy="1279031"/>
          </a:xfrm>
        </p:spPr>
        <p:txBody>
          <a:bodyPr/>
          <a:lstStyle/>
          <a:p>
            <a:r>
              <a:rPr lang="en-US" dirty="0"/>
              <a:t>Equilibrium in the </a:t>
            </a:r>
            <a:br>
              <a:rPr lang="en-US" dirty="0"/>
            </a:br>
            <a:r>
              <a:rPr lang="en-US" dirty="0"/>
              <a:t>Goods and Services Market</a:t>
            </a:r>
          </a:p>
        </p:txBody>
      </p:sp>
    </p:spTree>
    <p:extLst>
      <p:ext uri="{BB962C8B-B14F-4D97-AF65-F5344CB8AC3E}">
        <p14:creationId xmlns:p14="http://schemas.microsoft.com/office/powerpoint/2010/main" val="1619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569" y="1565330"/>
            <a:ext cx="8932985" cy="4331776"/>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0674" y="1581652"/>
            <a:ext cx="9003326" cy="4253459"/>
          </a:xfrm>
        </p:spPr>
        <p:txBody>
          <a:bodyPr/>
          <a:lstStyle/>
          <a:p>
            <a:pPr>
              <a:lnSpc>
                <a:spcPct val="90000"/>
              </a:lnSpc>
            </a:pPr>
            <a:r>
              <a:rPr lang="en-US" sz="2600" dirty="0">
                <a:solidFill>
                  <a:srgbClr val="32302A"/>
                </a:solidFill>
                <a:ea typeface="ＭＳ Ｐゴシック" pitchFamily="-107" charset="-128"/>
                <a:cs typeface="ＭＳ Ｐゴシック" pitchFamily="-107" charset="-128"/>
              </a:rPr>
              <a:t>When </a:t>
            </a:r>
            <a:r>
              <a:rPr lang="en-US" sz="2600" b="1" i="1" dirty="0" smtClean="0">
                <a:solidFill>
                  <a:srgbClr val="32302A"/>
                </a:solidFill>
                <a:ea typeface="ＭＳ Ｐゴシック" pitchFamily="-107" charset="-128"/>
                <a:cs typeface="ＭＳ Ｐゴシック" pitchFamily="-107" charset="-128"/>
              </a:rPr>
              <a:t>long-run </a:t>
            </a:r>
            <a:r>
              <a:rPr lang="en-US" sz="2600" b="1" i="1" dirty="0">
                <a:solidFill>
                  <a:srgbClr val="32302A"/>
                </a:solidFill>
                <a:ea typeface="ＭＳ Ｐゴシック" pitchFamily="-107" charset="-128"/>
                <a:cs typeface="ＭＳ Ｐゴシック" pitchFamily="-107" charset="-128"/>
              </a:rPr>
              <a:t>equilibrium</a:t>
            </a:r>
            <a:r>
              <a:rPr lang="en-US" sz="2600" dirty="0">
                <a:solidFill>
                  <a:srgbClr val="32302A"/>
                </a:solidFill>
                <a:ea typeface="ＭＳ Ｐゴシック" pitchFamily="-107" charset="-128"/>
                <a:cs typeface="ＭＳ Ｐゴシック" pitchFamily="-107" charset="-128"/>
              </a:rPr>
              <a:t> is </a:t>
            </a:r>
            <a:r>
              <a:rPr lang="en-US" sz="2600" dirty="0" smtClean="0">
                <a:solidFill>
                  <a:srgbClr val="32302A"/>
                </a:solidFill>
                <a:ea typeface="ＭＳ Ｐゴシック" pitchFamily="-107" charset="-128"/>
                <a:cs typeface="ＭＳ Ｐゴシック" pitchFamily="-107" charset="-128"/>
              </a:rPr>
              <a:t>present</a:t>
            </a:r>
            <a:r>
              <a:rPr lang="en-US" sz="2600" dirty="0">
                <a:solidFill>
                  <a:srgbClr val="32302A"/>
                </a:solidFill>
                <a:ea typeface="ＭＳ Ｐゴシック" pitchFamily="-107" charset="-128"/>
                <a:cs typeface="ＭＳ Ｐゴシック" pitchFamily="-107" charset="-128"/>
              </a:rPr>
              <a:t>: </a:t>
            </a:r>
          </a:p>
          <a:p>
            <a:pPr lvl="1">
              <a:lnSpc>
                <a:spcPct val="90000"/>
              </a:lnSpc>
            </a:pPr>
            <a:r>
              <a:rPr lang="en-US" sz="2400" i="1" dirty="0">
                <a:solidFill>
                  <a:srgbClr val="32302A"/>
                </a:solidFill>
                <a:ea typeface="ＭＳ Ｐゴシック" pitchFamily="-107" charset="-128"/>
                <a:cs typeface="ＭＳ Ｐゴシック" pitchFamily="-107" charset="-128"/>
              </a:rPr>
              <a:t>Potential GDP</a:t>
            </a:r>
            <a:r>
              <a:rPr lang="en-US" sz="2400" dirty="0">
                <a:solidFill>
                  <a:srgbClr val="32302A"/>
                </a:solidFill>
                <a:ea typeface="ＭＳ Ｐゴシック" pitchFamily="-107" charset="-128"/>
                <a:cs typeface="ＭＳ Ｐゴシック" pitchFamily="-107" charset="-128"/>
              </a:rPr>
              <a:t> is equal to the economy’s </a:t>
            </a:r>
            <a:r>
              <a:rPr lang="en-US" sz="2400" i="1" dirty="0">
                <a:solidFill>
                  <a:srgbClr val="32302A"/>
                </a:solidFill>
                <a:ea typeface="ＭＳ Ｐゴシック" pitchFamily="-107" charset="-128"/>
                <a:cs typeface="ＭＳ Ｐゴシック" pitchFamily="-107" charset="-128"/>
              </a:rPr>
              <a:t>maximum sustainable output </a:t>
            </a:r>
            <a:r>
              <a:rPr lang="en-US" sz="2400" dirty="0">
                <a:solidFill>
                  <a:srgbClr val="32302A"/>
                </a:solidFill>
                <a:ea typeface="ＭＳ Ｐゴシック" pitchFamily="-107" charset="-128"/>
                <a:cs typeface="ＭＳ Ｐゴシック" pitchFamily="-107" charset="-128"/>
              </a:rPr>
              <a:t>consistent </a:t>
            </a:r>
            <a:r>
              <a:rPr lang="en-US" sz="2400" dirty="0" smtClean="0">
                <a:solidFill>
                  <a:srgbClr val="32302A"/>
                </a:solidFill>
                <a:ea typeface="ＭＳ Ｐゴシック" pitchFamily="-107" charset="-128"/>
                <a:cs typeface="ＭＳ Ｐゴシック" pitchFamily="-107" charset="-128"/>
              </a:rPr>
              <a:t>with </a:t>
            </a:r>
            <a:r>
              <a:rPr lang="en-US" sz="2400" dirty="0">
                <a:solidFill>
                  <a:srgbClr val="32302A"/>
                </a:solidFill>
                <a:ea typeface="ＭＳ Ｐゴシック" pitchFamily="-107" charset="-128"/>
                <a:cs typeface="ＭＳ Ｐゴシック" pitchFamily="-107" charset="-128"/>
              </a:rPr>
              <a:t>its resource base, current technology, </a:t>
            </a:r>
            <a:br>
              <a:rPr lang="en-US" sz="2400" dirty="0">
                <a:solidFill>
                  <a:srgbClr val="32302A"/>
                </a:solidFill>
                <a:ea typeface="ＭＳ Ｐゴシック" pitchFamily="-107" charset="-128"/>
                <a:cs typeface="ＭＳ Ｐゴシック" pitchFamily="-107" charset="-128"/>
              </a:rPr>
            </a:br>
            <a:r>
              <a:rPr lang="en-US" sz="2400" dirty="0">
                <a:solidFill>
                  <a:srgbClr val="32302A"/>
                </a:solidFill>
                <a:ea typeface="ＭＳ Ｐゴシック" pitchFamily="-107" charset="-128"/>
                <a:cs typeface="ＭＳ Ｐゴシック" pitchFamily="-107" charset="-128"/>
              </a:rPr>
              <a:t>and institutional structure.</a:t>
            </a:r>
          </a:p>
          <a:p>
            <a:pPr lvl="1">
              <a:lnSpc>
                <a:spcPct val="90000"/>
              </a:lnSpc>
            </a:pPr>
            <a:r>
              <a:rPr lang="en-US" sz="2400" dirty="0">
                <a:solidFill>
                  <a:srgbClr val="32302A"/>
                </a:solidFill>
                <a:ea typeface="ＭＳ Ｐゴシック" pitchFamily="-107" charset="-128"/>
                <a:cs typeface="ＭＳ Ｐゴシック" pitchFamily="-107" charset="-128"/>
              </a:rPr>
              <a:t>The Economy is operating at </a:t>
            </a:r>
            <a:r>
              <a:rPr lang="en-US" sz="2400" i="1" dirty="0">
                <a:solidFill>
                  <a:srgbClr val="32302A"/>
                </a:solidFill>
                <a:ea typeface="ＭＳ Ｐゴシック" pitchFamily="-107" charset="-128"/>
                <a:cs typeface="ＭＳ Ｐゴシック" pitchFamily="-107" charset="-128"/>
              </a:rPr>
              <a:t>full employment</a:t>
            </a:r>
            <a:r>
              <a:rPr lang="en-US" sz="2400" dirty="0">
                <a:solidFill>
                  <a:srgbClr val="32302A"/>
                </a:solidFill>
                <a:ea typeface="ＭＳ Ｐゴシック" pitchFamily="-107" charset="-128"/>
                <a:cs typeface="ＭＳ Ｐゴシック" pitchFamily="-107" charset="-128"/>
              </a:rPr>
              <a:t>. </a:t>
            </a:r>
          </a:p>
          <a:p>
            <a:pPr lvl="1">
              <a:lnSpc>
                <a:spcPct val="90000"/>
              </a:lnSpc>
            </a:pPr>
            <a:r>
              <a:rPr lang="en-US" sz="2400" i="1" dirty="0">
                <a:solidFill>
                  <a:srgbClr val="32302A"/>
                </a:solidFill>
                <a:ea typeface="ＭＳ Ｐゴシック" pitchFamily="-107" charset="-128"/>
                <a:cs typeface="ＭＳ Ｐゴシック" pitchFamily="-107" charset="-128"/>
              </a:rPr>
              <a:t>Actual rate of unemployment</a:t>
            </a:r>
            <a:r>
              <a:rPr lang="en-US" sz="2400" dirty="0">
                <a:solidFill>
                  <a:srgbClr val="32302A"/>
                </a:solidFill>
                <a:ea typeface="ＭＳ Ｐゴシック" pitchFamily="-107" charset="-128"/>
                <a:cs typeface="ＭＳ Ｐゴシック" pitchFamily="-107" charset="-128"/>
              </a:rPr>
              <a:t> equals the </a:t>
            </a:r>
            <a:r>
              <a:rPr lang="en-US" sz="2400" i="1" dirty="0">
                <a:solidFill>
                  <a:srgbClr val="32302A"/>
                </a:solidFill>
                <a:ea typeface="ＭＳ Ｐゴシック" pitchFamily="-107" charset="-128"/>
                <a:cs typeface="ＭＳ Ｐゴシック" pitchFamily="-107" charset="-128"/>
              </a:rPr>
              <a:t>natural rate of unemployment</a:t>
            </a:r>
            <a:r>
              <a:rPr lang="en-US" sz="2400" dirty="0">
                <a:solidFill>
                  <a:srgbClr val="32302A"/>
                </a:solidFill>
                <a:ea typeface="ＭＳ Ｐゴシック" pitchFamily="-107" charset="-128"/>
                <a:cs typeface="ＭＳ Ｐゴシック" pitchFamily="-107" charset="-128"/>
              </a:rPr>
              <a:t>.   </a:t>
            </a:r>
          </a:p>
          <a:p>
            <a:pPr lvl="1">
              <a:lnSpc>
                <a:spcPct val="90000"/>
              </a:lnSpc>
            </a:pPr>
            <a:r>
              <a:rPr lang="en-US" sz="2400" dirty="0">
                <a:solidFill>
                  <a:srgbClr val="32302A"/>
                </a:solidFill>
                <a:ea typeface="ＭＳ Ｐゴシック" pitchFamily="-107" charset="-128"/>
                <a:cs typeface="ＭＳ Ｐゴシック" pitchFamily="-107" charset="-128"/>
              </a:rPr>
              <a:t>Occurs </a:t>
            </a:r>
            <a:r>
              <a:rPr lang="en-US" sz="2000" i="1" dirty="0">
                <a:solidFill>
                  <a:srgbClr val="32302A"/>
                </a:solidFill>
                <a:ea typeface="ＭＳ Ｐゴシック" pitchFamily="-107" charset="-128"/>
                <a:cs typeface="ＭＳ Ｐゴシック" pitchFamily="-107" charset="-128"/>
              </a:rPr>
              <a:t>(graphically)</a:t>
            </a:r>
            <a:r>
              <a:rPr lang="en-US" sz="2400" dirty="0">
                <a:solidFill>
                  <a:srgbClr val="32302A"/>
                </a:solidFill>
                <a:ea typeface="ＭＳ Ｐゴシック" pitchFamily="-107" charset="-128"/>
                <a:cs typeface="ＭＳ Ｐゴシック" pitchFamily="-107" charset="-128"/>
              </a:rPr>
              <a:t> at the output rate where </a:t>
            </a:r>
            <a:r>
              <a:rPr lang="en-US" sz="2400" dirty="0" smtClean="0">
                <a:solidFill>
                  <a:srgbClr val="32302A"/>
                </a:solidFill>
                <a:ea typeface="ＭＳ Ｐゴシック" pitchFamily="-107" charset="-128"/>
                <a:cs typeface="ＭＳ Ｐゴシック" pitchFamily="-107" charset="-128"/>
              </a:rPr>
              <a:t>the </a:t>
            </a:r>
            <a:r>
              <a:rPr lang="en-US" sz="2400" b="1" i="1" dirty="0">
                <a:solidFill>
                  <a:srgbClr val="0070C0"/>
                </a:solidFill>
                <a:ea typeface="ＭＳ Ｐゴシック" pitchFamily="-107" charset="-128"/>
                <a:cs typeface="ＭＳ Ｐゴシック" pitchFamily="-107" charset="-128"/>
              </a:rPr>
              <a:t>AD</a:t>
            </a:r>
            <a:r>
              <a:rPr lang="en-US" sz="2400" dirty="0">
                <a:solidFill>
                  <a:srgbClr val="32302A"/>
                </a:solidFill>
                <a:ea typeface="ＭＳ Ｐゴシック" pitchFamily="-107" charset="-128"/>
                <a:cs typeface="ＭＳ Ｐゴシック" pitchFamily="-107" charset="-128"/>
              </a:rPr>
              <a:t>, </a:t>
            </a:r>
            <a:r>
              <a:rPr lang="en-US" sz="2400" b="1" i="1" dirty="0">
                <a:solidFill>
                  <a:schemeClr val="accent3">
                    <a:lumMod val="75000"/>
                  </a:schemeClr>
                </a:solidFill>
                <a:ea typeface="ＭＳ Ｐゴシック" pitchFamily="-107" charset="-128"/>
                <a:cs typeface="ＭＳ Ｐゴシック" pitchFamily="-107" charset="-128"/>
              </a:rPr>
              <a:t>SRAS</a:t>
            </a:r>
            <a:r>
              <a:rPr lang="en-US" sz="2400" dirty="0">
                <a:solidFill>
                  <a:srgbClr val="32302A"/>
                </a:solidFill>
                <a:ea typeface="ＭＳ Ｐゴシック" pitchFamily="-107" charset="-128"/>
                <a:cs typeface="ＭＳ Ｐゴシック" pitchFamily="-107" charset="-128"/>
              </a:rPr>
              <a:t>, </a:t>
            </a:r>
            <a:r>
              <a:rPr lang="en-US" sz="2400" dirty="0" smtClean="0">
                <a:solidFill>
                  <a:srgbClr val="32302A"/>
                </a:solidFill>
                <a:ea typeface="ＭＳ Ｐゴシック" pitchFamily="-107" charset="-128"/>
                <a:cs typeface="ＭＳ Ｐゴシック" pitchFamily="-107" charset="-128"/>
              </a:rPr>
              <a:t/>
            </a:r>
            <a:br>
              <a:rPr lang="en-US" sz="2400" dirty="0" smtClean="0">
                <a:solidFill>
                  <a:srgbClr val="32302A"/>
                </a:solidFill>
                <a:ea typeface="ＭＳ Ｐゴシック" pitchFamily="-107" charset="-128"/>
                <a:cs typeface="ＭＳ Ｐゴシック" pitchFamily="-107" charset="-128"/>
              </a:rPr>
            </a:br>
            <a:r>
              <a:rPr lang="en-US" sz="2400" dirty="0" smtClean="0">
                <a:solidFill>
                  <a:srgbClr val="32302A"/>
                </a:solidFill>
                <a:ea typeface="ＭＳ Ｐゴシック" pitchFamily="-107" charset="-128"/>
                <a:cs typeface="ＭＳ Ｐゴシック" pitchFamily="-107" charset="-128"/>
              </a:rPr>
              <a:t>&amp; </a:t>
            </a:r>
            <a:r>
              <a:rPr lang="en-US" sz="2400" b="1" i="1" dirty="0">
                <a:solidFill>
                  <a:schemeClr val="accent1">
                    <a:lumMod val="60000"/>
                    <a:lumOff val="40000"/>
                  </a:schemeClr>
                </a:solidFill>
                <a:ea typeface="ＭＳ Ｐゴシック" pitchFamily="-107" charset="-128"/>
                <a:cs typeface="ＭＳ Ｐゴシック" pitchFamily="-107" charset="-128"/>
              </a:rPr>
              <a:t>LRAS</a:t>
            </a:r>
            <a:r>
              <a:rPr lang="en-US" sz="2400" dirty="0">
                <a:solidFill>
                  <a:srgbClr val="32302A"/>
                </a:solidFill>
                <a:ea typeface="ＭＳ Ｐゴシック" pitchFamily="-107" charset="-128"/>
                <a:cs typeface="ＭＳ Ｐゴシック" pitchFamily="-107" charset="-128"/>
              </a:rPr>
              <a:t> curves intersect.</a:t>
            </a:r>
          </a:p>
        </p:txBody>
      </p:sp>
      <p:sp>
        <p:nvSpPr>
          <p:cNvPr id="7" name="Title 1"/>
          <p:cNvSpPr>
            <a:spLocks noGrp="1"/>
          </p:cNvSpPr>
          <p:nvPr>
            <p:ph type="title"/>
          </p:nvPr>
        </p:nvSpPr>
        <p:spPr>
          <a:xfrm>
            <a:off x="119569" y="154566"/>
            <a:ext cx="8904855" cy="1279031"/>
          </a:xfrm>
        </p:spPr>
        <p:txBody>
          <a:bodyPr/>
          <a:lstStyle/>
          <a:p>
            <a:r>
              <a:rPr lang="en-US" dirty="0"/>
              <a:t>Equilibrium in the </a:t>
            </a:r>
            <a:br>
              <a:rPr lang="en-US" dirty="0"/>
            </a:br>
            <a:r>
              <a:rPr lang="en-US" dirty="0"/>
              <a:t>Goods and Services Market</a:t>
            </a:r>
          </a:p>
        </p:txBody>
      </p:sp>
    </p:spTree>
    <p:extLst>
      <p:ext uri="{BB962C8B-B14F-4D97-AF65-F5344CB8AC3E}">
        <p14:creationId xmlns:p14="http://schemas.microsoft.com/office/powerpoint/2010/main" val="4132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out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20"/>
          <p:cNvSpPr>
            <a:spLocks noChangeAspect="1" noChangeArrowheads="1"/>
          </p:cNvSpPr>
          <p:nvPr/>
        </p:nvSpPr>
        <p:spPr bwMode="auto">
          <a:xfrm>
            <a:off x="6156629" y="5179001"/>
            <a:ext cx="16870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Times New Roman" pitchFamily="18" charset="0"/>
                <a:cs typeface="Times New Roman" pitchFamily="18" charset="0"/>
              </a:rPr>
              <a:t>Y </a:t>
            </a:r>
            <a:endParaRPr kumimoji="0" lang="en-US" sz="1600" b="1" dirty="0">
              <a:solidFill>
                <a:schemeClr val="tx1"/>
              </a:solidFill>
              <a:latin typeface="Times New Roman" pitchFamily="18" charset="0"/>
              <a:cs typeface="Times New Roman" pitchFamily="18" charset="0"/>
            </a:endParaRPr>
          </a:p>
        </p:txBody>
      </p:sp>
      <p:grpSp>
        <p:nvGrpSpPr>
          <p:cNvPr id="28" name="Group 52"/>
          <p:cNvGrpSpPr>
            <a:grpSpLocks/>
          </p:cNvGrpSpPr>
          <p:nvPr/>
        </p:nvGrpSpPr>
        <p:grpSpPr bwMode="auto">
          <a:xfrm>
            <a:off x="5946840" y="1722072"/>
            <a:ext cx="1593850" cy="3765550"/>
            <a:chOff x="2852" y="483"/>
            <a:chExt cx="1004" cy="2372"/>
          </a:xfrm>
        </p:grpSpPr>
        <p:grpSp>
          <p:nvGrpSpPr>
            <p:cNvPr id="29" name="Group 34"/>
            <p:cNvGrpSpPr>
              <a:grpSpLocks/>
            </p:cNvGrpSpPr>
            <p:nvPr/>
          </p:nvGrpSpPr>
          <p:grpSpPr bwMode="auto">
            <a:xfrm>
              <a:off x="2852" y="483"/>
              <a:ext cx="364" cy="2152"/>
              <a:chOff x="2852" y="483"/>
              <a:chExt cx="364" cy="2152"/>
            </a:xfrm>
          </p:grpSpPr>
          <p:sp>
            <p:nvSpPr>
              <p:cNvPr id="32" name="Line 35"/>
              <p:cNvSpPr>
                <a:spLocks noChangeShapeType="1"/>
              </p:cNvSpPr>
              <p:nvPr/>
            </p:nvSpPr>
            <p:spPr bwMode="auto">
              <a:xfrm>
                <a:off x="3056" y="672"/>
                <a:ext cx="1" cy="1963"/>
              </a:xfrm>
              <a:prstGeom prst="line">
                <a:avLst/>
              </a:prstGeom>
              <a:noFill/>
              <a:ln w="57150">
                <a:solidFill>
                  <a:srgbClr val="C03838"/>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33" name="Rectangle 36"/>
              <p:cNvSpPr>
                <a:spLocks noChangeArrowheads="1"/>
              </p:cNvSpPr>
              <p:nvPr/>
            </p:nvSpPr>
            <p:spPr bwMode="auto">
              <a:xfrm>
                <a:off x="2852" y="483"/>
                <a:ext cx="364"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Times New Roman" pitchFamily="18" charset="0"/>
                    <a:cs typeface="Times New Roman" pitchFamily="18" charset="0"/>
                  </a:rPr>
                  <a:t>LRAS</a:t>
                </a:r>
                <a:endParaRPr kumimoji="0" lang="en-US" b="1" dirty="0">
                  <a:solidFill>
                    <a:srgbClr val="C03838"/>
                  </a:solidFill>
                  <a:latin typeface="Times New Roman" pitchFamily="18" charset="0"/>
                  <a:cs typeface="Times New Roman" pitchFamily="18" charset="0"/>
                </a:endParaRPr>
              </a:p>
            </p:txBody>
          </p:sp>
        </p:grpSp>
        <p:sp>
          <p:nvSpPr>
            <p:cNvPr id="30" name="Rectangle 37"/>
            <p:cNvSpPr>
              <a:spLocks noChangeArrowheads="1"/>
            </p:cNvSpPr>
            <p:nvPr/>
          </p:nvSpPr>
          <p:spPr bwMode="auto">
            <a:xfrm>
              <a:off x="2987" y="2660"/>
              <a:ext cx="13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Times New Roman" pitchFamily="18" charset="0"/>
                  <a:cs typeface="Times New Roman" pitchFamily="18" charset="0"/>
                </a:rPr>
                <a:t>Y</a:t>
              </a:r>
              <a:r>
                <a:rPr kumimoji="0" lang="en-US" sz="1600" b="1" i="1" baseline="-25000" dirty="0">
                  <a:solidFill>
                    <a:srgbClr val="C03838"/>
                  </a:solidFill>
                  <a:latin typeface="Times New Roman" pitchFamily="18" charset="0"/>
                  <a:cs typeface="Times New Roman" pitchFamily="18" charset="0"/>
                </a:rPr>
                <a:t>F</a:t>
              </a:r>
            </a:p>
          </p:txBody>
        </p:sp>
        <p:sp>
          <p:nvSpPr>
            <p:cNvPr id="31" name="Rectangle 38"/>
            <p:cNvSpPr>
              <a:spLocks noChangeArrowheads="1"/>
            </p:cNvSpPr>
            <p:nvPr/>
          </p:nvSpPr>
          <p:spPr bwMode="auto">
            <a:xfrm>
              <a:off x="3072" y="2684"/>
              <a:ext cx="784" cy="17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100" b="1" i="1" dirty="0">
                  <a:solidFill>
                    <a:srgbClr val="C03838"/>
                  </a:solidFill>
                  <a:latin typeface="Times New Roman" pitchFamily="18" charset="0"/>
                  <a:cs typeface="Times New Roman" pitchFamily="18" charset="0"/>
                </a:rPr>
                <a:t>(full employment</a:t>
              </a:r>
              <a:br>
                <a:rPr kumimoji="0" lang="en-US" sz="1100" b="1" i="1" dirty="0">
                  <a:solidFill>
                    <a:srgbClr val="C03838"/>
                  </a:solidFill>
                  <a:latin typeface="Times New Roman" pitchFamily="18" charset="0"/>
                  <a:cs typeface="Times New Roman" pitchFamily="18" charset="0"/>
                </a:rPr>
              </a:br>
              <a:r>
                <a:rPr kumimoji="0" lang="en-US" sz="1100" b="1" i="1" dirty="0">
                  <a:solidFill>
                    <a:srgbClr val="C03838"/>
                  </a:solidFill>
                  <a:latin typeface="Times New Roman" pitchFamily="18" charset="0"/>
                  <a:cs typeface="Times New Roman" pitchFamily="18" charset="0"/>
                </a:rPr>
                <a:t>      rate of output)</a:t>
              </a:r>
            </a:p>
          </p:txBody>
        </p:sp>
      </p:grpSp>
      <p:sp>
        <p:nvSpPr>
          <p:cNvPr id="2" name="Title 1"/>
          <p:cNvSpPr>
            <a:spLocks noGrp="1"/>
          </p:cNvSpPr>
          <p:nvPr>
            <p:ph type="title"/>
          </p:nvPr>
        </p:nvSpPr>
        <p:spPr>
          <a:xfrm>
            <a:off x="119569" y="441697"/>
            <a:ext cx="8904855" cy="596684"/>
          </a:xfrm>
        </p:spPr>
        <p:txBody>
          <a:bodyPr/>
          <a:lstStyle/>
          <a:p>
            <a:r>
              <a:rPr lang="en-US" sz="3400" dirty="0"/>
              <a:t>Short-Run Aggregate Supply Curve</a:t>
            </a:r>
          </a:p>
        </p:txBody>
      </p:sp>
      <p:sp>
        <p:nvSpPr>
          <p:cNvPr id="61" name="Text Box 10"/>
          <p:cNvSpPr txBox="1">
            <a:spLocks noChangeArrowheads="1"/>
          </p:cNvSpPr>
          <p:nvPr/>
        </p:nvSpPr>
        <p:spPr bwMode="auto">
          <a:xfrm>
            <a:off x="73112" y="1842271"/>
            <a:ext cx="4023966" cy="273921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The subscripts on </a:t>
            </a:r>
            <a:r>
              <a:rPr lang="en-US" sz="2000" b="1" i="1" dirty="0">
                <a:solidFill>
                  <a:schemeClr val="accent3">
                    <a:lumMod val="75000"/>
                  </a:schemeClr>
                </a:solidFill>
                <a:latin typeface="Times New Roman" pitchFamily="18" charset="0"/>
                <a:cs typeface="Times New Roman" pitchFamily="18" charset="0"/>
              </a:rPr>
              <a:t>SRAS</a:t>
            </a:r>
            <a:r>
              <a:rPr lang="en-US" sz="2000" dirty="0">
                <a:latin typeface="Times New Roman" pitchFamily="18" charset="0"/>
                <a:cs typeface="Times New Roman" pitchFamily="18" charset="0"/>
              </a:rPr>
              <a:t> and </a:t>
            </a:r>
            <a:r>
              <a:rPr lang="en-US" sz="2000" b="1" i="1" dirty="0">
                <a:solidFill>
                  <a:srgbClr val="0070C0"/>
                </a:solidFill>
                <a:latin typeface="Times New Roman" pitchFamily="18" charset="0"/>
                <a:cs typeface="Times New Roman" pitchFamily="18" charset="0"/>
              </a:rPr>
              <a:t>AD</a:t>
            </a:r>
            <a:r>
              <a:rPr lang="en-US" sz="2000" dirty="0">
                <a:latin typeface="Times New Roman" pitchFamily="18" charset="0"/>
                <a:cs typeface="Times New Roman" pitchFamily="18" charset="0"/>
              </a:rPr>
              <a:t> indicate that buyers and sellers alike anticipated the price level </a:t>
            </a:r>
            <a:r>
              <a:rPr lang="en-US" sz="2000" b="1" i="1" dirty="0">
                <a:latin typeface="Times New Roman" pitchFamily="18" charset="0"/>
                <a:cs typeface="Times New Roman" pitchFamily="18" charset="0"/>
              </a:rPr>
              <a:t>P</a:t>
            </a:r>
            <a:r>
              <a:rPr lang="en-US" sz="2000" b="1" i="1" baseline="-25000" dirty="0">
                <a:latin typeface="Times New Roman" pitchFamily="18" charset="0"/>
                <a:cs typeface="Times New Roman" pitchFamily="18" charset="0"/>
              </a:rPr>
              <a:t>100</a:t>
            </a:r>
            <a:r>
              <a:rPr lang="en-US" sz="2000" dirty="0">
                <a:latin typeface="Times New Roman" pitchFamily="18" charset="0"/>
                <a:cs typeface="Times New Roman" pitchFamily="18" charset="0"/>
              </a:rPr>
              <a:t> (where 100 represents an index of prices during an earlier base year</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When the anticipated price level is attained, output </a:t>
            </a:r>
            <a:r>
              <a:rPr lang="en-US" sz="2000" b="1" i="1" dirty="0">
                <a:solidFill>
                  <a:schemeClr val="accent1">
                    <a:lumMod val="60000"/>
                    <a:lumOff val="40000"/>
                  </a:schemeClr>
                </a:solidFill>
                <a:latin typeface="Times New Roman" pitchFamily="18" charset="0"/>
                <a:cs typeface="Times New Roman" pitchFamily="18" charset="0"/>
              </a:rPr>
              <a:t>Y</a:t>
            </a:r>
            <a:r>
              <a:rPr lang="en-US" sz="2000" b="1" i="1" baseline="-25000" dirty="0">
                <a:solidFill>
                  <a:schemeClr val="accent1">
                    <a:lumMod val="60000"/>
                    <a:lumOff val="40000"/>
                  </a:schemeClr>
                </a:solidFill>
                <a:latin typeface="Times New Roman" pitchFamily="18" charset="0"/>
                <a:cs typeface="Times New Roman" pitchFamily="18" charset="0"/>
              </a:rPr>
              <a:t>F</a:t>
            </a:r>
            <a:r>
              <a:rPr lang="en-US" sz="2000" dirty="0">
                <a:latin typeface="Times New Roman" pitchFamily="18" charset="0"/>
                <a:cs typeface="Times New Roman" pitchFamily="18" charset="0"/>
              </a:rPr>
              <a:t> will </a:t>
            </a:r>
            <a:r>
              <a:rPr lang="en-US" sz="2000" dirty="0" smtClean="0">
                <a:latin typeface="Times New Roman" pitchFamily="18" charset="0"/>
                <a:cs typeface="Times New Roman" pitchFamily="18" charset="0"/>
              </a:rPr>
              <a:t>be equal to potential </a:t>
            </a:r>
            <a:r>
              <a:rPr lang="en-US" sz="2000" dirty="0">
                <a:latin typeface="Times New Roman" pitchFamily="18" charset="0"/>
                <a:cs typeface="Times New Roman" pitchFamily="18" charset="0"/>
              </a:rPr>
              <a:t>GDP and full employment will be present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533458" y="507238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Times New Roman" pitchFamily="18" charset="0"/>
                <a:cs typeface="Times New Roman" pitchFamily="18" charset="0"/>
              </a:rPr>
              <a:t> Goods &amp; Services</a:t>
            </a:r>
            <a:r>
              <a:rPr kumimoji="0" lang="en-US" sz="1100" b="0">
                <a:solidFill>
                  <a:srgbClr val="000000"/>
                </a:solidFill>
                <a:latin typeface="Times New Roman" pitchFamily="18" charset="0"/>
                <a:cs typeface="Times New Roman" pitchFamily="18" charset="0"/>
              </a:rPr>
              <a:t/>
            </a:r>
            <a:br>
              <a:rPr kumimoji="0" lang="en-US" sz="1100" b="0">
                <a:solidFill>
                  <a:srgbClr val="000000"/>
                </a:solidFill>
                <a:latin typeface="Times New Roman" pitchFamily="18" charset="0"/>
                <a:cs typeface="Times New Roman" pitchFamily="18" charset="0"/>
              </a:rPr>
            </a:br>
            <a:r>
              <a:rPr kumimoji="0" lang="en-US" sz="1100" i="1">
                <a:solidFill>
                  <a:srgbClr val="000000"/>
                </a:solidFill>
                <a:latin typeface="Times New Roman" pitchFamily="18" charset="0"/>
                <a:cs typeface="Times New Roman" pitchFamily="18" charset="0"/>
              </a:rPr>
              <a:t>(real GDP)</a:t>
            </a:r>
            <a:endParaRPr kumimoji="0" lang="en-US" i="1">
              <a:solidFill>
                <a:schemeClr val="tx1"/>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610" y="1724864"/>
            <a:ext cx="593432" cy="398379"/>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Times New Roman" pitchFamily="18" charset="0"/>
                <a:cs typeface="Times New Roman" pitchFamily="18" charset="0"/>
              </a:rPr>
              <a:t>Price</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Level</a:t>
            </a:r>
            <a:endParaRPr kumimoji="0" lang="en-US" sz="1400" b="0">
              <a:solidFill>
                <a:schemeClr val="tx1"/>
              </a:solidFill>
              <a:latin typeface="Times New Roman" pitchFamily="18" charset="0"/>
              <a:cs typeface="Times New Roman" pitchFamily="18" charset="0"/>
            </a:endParaRP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51" name="Group 42"/>
          <p:cNvGrpSpPr>
            <a:grpSpLocks/>
          </p:cNvGrpSpPr>
          <p:nvPr/>
        </p:nvGrpSpPr>
        <p:grpSpPr bwMode="auto">
          <a:xfrm>
            <a:off x="5210748" y="1917254"/>
            <a:ext cx="2309813" cy="3128962"/>
            <a:chOff x="2462" y="837"/>
            <a:chExt cx="1455" cy="1971"/>
          </a:xfrm>
        </p:grpSpPr>
        <p:sp>
          <p:nvSpPr>
            <p:cNvPr id="52" name="Freeform 13"/>
            <p:cNvSpPr>
              <a:spLocks noChangeAspect="1"/>
            </p:cNvSpPr>
            <p:nvPr/>
          </p:nvSpPr>
          <p:spPr bwMode="auto">
            <a:xfrm>
              <a:off x="2462" y="837"/>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3" name="Rectangle 14"/>
            <p:cNvSpPr>
              <a:spLocks noChangeAspect="1" noChangeArrowheads="1"/>
            </p:cNvSpPr>
            <p:nvPr/>
          </p:nvSpPr>
          <p:spPr bwMode="auto">
            <a:xfrm>
              <a:off x="3715" y="2634"/>
              <a:ext cx="202"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Times New Roman" pitchFamily="18" charset="0"/>
                  <a:cs typeface="Times New Roman" pitchFamily="18" charset="0"/>
                </a:rPr>
                <a:t>AD</a:t>
              </a:r>
              <a:endParaRPr kumimoji="0" lang="en-US" b="1" dirty="0">
                <a:solidFill>
                  <a:srgbClr val="2D5AB3"/>
                </a:solidFill>
                <a:latin typeface="Times New Roman" pitchFamily="18" charset="0"/>
                <a:cs typeface="Times New Roman" pitchFamily="18" charset="0"/>
              </a:endParaRPr>
            </a:p>
          </p:txBody>
        </p:sp>
      </p:grpSp>
      <p:grpSp>
        <p:nvGrpSpPr>
          <p:cNvPr id="54" name="Group 41"/>
          <p:cNvGrpSpPr>
            <a:grpSpLocks/>
          </p:cNvGrpSpPr>
          <p:nvPr/>
        </p:nvGrpSpPr>
        <p:grpSpPr bwMode="auto">
          <a:xfrm>
            <a:off x="5140896" y="2010916"/>
            <a:ext cx="3209925" cy="2720975"/>
            <a:chOff x="2418" y="896"/>
            <a:chExt cx="2022" cy="1714"/>
          </a:xfrm>
        </p:grpSpPr>
        <p:sp>
          <p:nvSpPr>
            <p:cNvPr id="55" name="Rectangle 10"/>
            <p:cNvSpPr>
              <a:spLocks noChangeAspect="1" noChangeArrowheads="1"/>
            </p:cNvSpPr>
            <p:nvPr/>
          </p:nvSpPr>
          <p:spPr bwMode="auto">
            <a:xfrm>
              <a:off x="3816" y="896"/>
              <a:ext cx="355"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3">
                      <a:lumMod val="75000"/>
                    </a:schemeClr>
                  </a:solidFill>
                  <a:latin typeface="Times New Roman" pitchFamily="18" charset="0"/>
                  <a:cs typeface="Times New Roman" pitchFamily="18" charset="0"/>
                </a:rPr>
                <a:t>SRAS</a:t>
              </a:r>
              <a:endParaRPr kumimoji="0" lang="en-US" b="1" dirty="0">
                <a:solidFill>
                  <a:schemeClr val="accent3">
                    <a:lumMod val="75000"/>
                  </a:schemeClr>
                </a:solidFill>
                <a:latin typeface="Times New Roman" pitchFamily="18" charset="0"/>
                <a:cs typeface="Times New Roman" pitchFamily="18" charset="0"/>
              </a:endParaRPr>
            </a:p>
          </p:txBody>
        </p:sp>
        <p:sp>
          <p:nvSpPr>
            <p:cNvPr id="56" name="Rectangle 11"/>
            <p:cNvSpPr>
              <a:spLocks noChangeAspect="1" noChangeArrowheads="1"/>
            </p:cNvSpPr>
            <p:nvPr/>
          </p:nvSpPr>
          <p:spPr bwMode="auto">
            <a:xfrm>
              <a:off x="4100" y="968"/>
              <a:ext cx="340"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3">
                      <a:lumMod val="75000"/>
                    </a:schemeClr>
                  </a:solidFill>
                  <a:latin typeface="Times New Roman" pitchFamily="18" charset="0"/>
                  <a:cs typeface="Times New Roman" pitchFamily="18" charset="0"/>
                </a:rPr>
                <a:t>   (P</a:t>
              </a:r>
              <a:r>
                <a:rPr kumimoji="0" lang="en-US" sz="1400" b="1" baseline="-25000" dirty="0">
                  <a:solidFill>
                    <a:schemeClr val="accent3">
                      <a:lumMod val="75000"/>
                    </a:schemeClr>
                  </a:solidFill>
                  <a:latin typeface="Times New Roman" pitchFamily="18" charset="0"/>
                  <a:cs typeface="Times New Roman" pitchFamily="18" charset="0"/>
                </a:rPr>
                <a:t>100</a:t>
              </a:r>
              <a:r>
                <a:rPr kumimoji="0" lang="en-US" sz="1400" b="1" dirty="0">
                  <a:solidFill>
                    <a:schemeClr val="accent3">
                      <a:lumMod val="75000"/>
                    </a:schemeClr>
                  </a:solidFill>
                  <a:latin typeface="Times New Roman" pitchFamily="18" charset="0"/>
                  <a:cs typeface="Times New Roman" pitchFamily="18" charset="0"/>
                </a:rPr>
                <a:t>)</a:t>
              </a:r>
              <a:endParaRPr kumimoji="0" lang="en-US" sz="1400" b="1" baseline="-25000" dirty="0">
                <a:solidFill>
                  <a:schemeClr val="accent3">
                    <a:lumMod val="75000"/>
                  </a:schemeClr>
                </a:solidFill>
                <a:latin typeface="Times New Roman" pitchFamily="18" charset="0"/>
                <a:cs typeface="Times New Roman" pitchFamily="18" charset="0"/>
              </a:endParaRPr>
            </a:p>
          </p:txBody>
        </p:sp>
        <p:sp>
          <p:nvSpPr>
            <p:cNvPr id="57" name="Freeform 12"/>
            <p:cNvSpPr>
              <a:spLocks noChangeAspect="1"/>
            </p:cNvSpPr>
            <p:nvPr/>
          </p:nvSpPr>
          <p:spPr bwMode="auto">
            <a:xfrm>
              <a:off x="2674" y="1070"/>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8" name="Freeform 15"/>
            <p:cNvSpPr>
              <a:spLocks noChangeAspect="1"/>
            </p:cNvSpPr>
            <p:nvPr/>
          </p:nvSpPr>
          <p:spPr bwMode="auto">
            <a:xfrm rot="808441">
              <a:off x="2418" y="2357"/>
              <a:ext cx="235" cy="253"/>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grpSp>
        <p:nvGrpSpPr>
          <p:cNvPr id="65" name="Group 45"/>
          <p:cNvGrpSpPr>
            <a:grpSpLocks/>
          </p:cNvGrpSpPr>
          <p:nvPr/>
        </p:nvGrpSpPr>
        <p:grpSpPr bwMode="auto">
          <a:xfrm>
            <a:off x="6443236" y="3370197"/>
            <a:ext cx="2557463" cy="655638"/>
            <a:chOff x="3260" y="1741"/>
            <a:chExt cx="1611" cy="413"/>
          </a:xfrm>
        </p:grpSpPr>
        <p:sp>
          <p:nvSpPr>
            <p:cNvPr id="66" name="Line 44"/>
            <p:cNvSpPr>
              <a:spLocks noChangeShapeType="1"/>
            </p:cNvSpPr>
            <p:nvPr/>
          </p:nvSpPr>
          <p:spPr bwMode="auto">
            <a:xfrm flipH="1">
              <a:off x="3260" y="1943"/>
              <a:ext cx="468" cy="3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500">
                <a:latin typeface="Times New Roman" pitchFamily="18" charset="0"/>
                <a:cs typeface="Times New Roman" pitchFamily="18" charset="0"/>
              </a:endParaRPr>
            </a:p>
          </p:txBody>
        </p:sp>
        <p:grpSp>
          <p:nvGrpSpPr>
            <p:cNvPr id="67" name="Group 43"/>
            <p:cNvGrpSpPr>
              <a:grpSpLocks/>
            </p:cNvGrpSpPr>
            <p:nvPr/>
          </p:nvGrpSpPr>
          <p:grpSpPr bwMode="auto">
            <a:xfrm>
              <a:off x="3596" y="1741"/>
              <a:ext cx="1275" cy="413"/>
              <a:chOff x="3596" y="1759"/>
              <a:chExt cx="1275" cy="413"/>
            </a:xfrm>
          </p:grpSpPr>
          <p:sp>
            <p:nvSpPr>
              <p:cNvPr id="68" name="Rectangle 30"/>
              <p:cNvSpPr>
                <a:spLocks noChangeArrowheads="1"/>
              </p:cNvSpPr>
              <p:nvPr/>
            </p:nvSpPr>
            <p:spPr bwMode="auto">
              <a:xfrm>
                <a:off x="3596" y="1759"/>
                <a:ext cx="1275" cy="413"/>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500">
                  <a:latin typeface="Times New Roman" pitchFamily="18" charset="0"/>
                  <a:cs typeface="Times New Roman" pitchFamily="18" charset="0"/>
                </a:endParaRPr>
              </a:p>
            </p:txBody>
          </p:sp>
          <p:sp>
            <p:nvSpPr>
              <p:cNvPr id="69" name="Rectangle 31"/>
              <p:cNvSpPr>
                <a:spLocks noChangeArrowheads="1"/>
              </p:cNvSpPr>
              <p:nvPr/>
            </p:nvSpPr>
            <p:spPr bwMode="auto">
              <a:xfrm>
                <a:off x="3639" y="1793"/>
                <a:ext cx="1206"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500" dirty="0">
                    <a:solidFill>
                      <a:srgbClr val="000000"/>
                    </a:solidFill>
                    <a:latin typeface="Times New Roman" pitchFamily="18" charset="0"/>
                    <a:cs typeface="Times New Roman" pitchFamily="18" charset="0"/>
                  </a:rPr>
                  <a:t>Note, at this point, the </a:t>
                </a:r>
                <a:br>
                  <a:rPr lang="en-US" sz="1500" dirty="0">
                    <a:solidFill>
                      <a:srgbClr val="000000"/>
                    </a:solidFill>
                    <a:latin typeface="Times New Roman" pitchFamily="18" charset="0"/>
                    <a:cs typeface="Times New Roman" pitchFamily="18" charset="0"/>
                  </a:rPr>
                </a:br>
                <a:r>
                  <a:rPr lang="en-US" sz="1500" i="1" dirty="0">
                    <a:solidFill>
                      <a:srgbClr val="000000"/>
                    </a:solidFill>
                    <a:latin typeface="Times New Roman" pitchFamily="18" charset="0"/>
                    <a:cs typeface="Times New Roman" pitchFamily="18" charset="0"/>
                  </a:rPr>
                  <a:t>quantity demanded</a:t>
                </a:r>
                <a:r>
                  <a:rPr lang="en-US" sz="1500" dirty="0">
                    <a:solidFill>
                      <a:srgbClr val="000000"/>
                    </a:solidFill>
                    <a:latin typeface="Times New Roman" pitchFamily="18" charset="0"/>
                    <a:cs typeface="Times New Roman" pitchFamily="18" charset="0"/>
                  </a:rPr>
                  <a:t> just</a:t>
                </a:r>
                <a:br>
                  <a:rPr lang="en-US" sz="1500" dirty="0">
                    <a:solidFill>
                      <a:srgbClr val="000000"/>
                    </a:solidFill>
                    <a:latin typeface="Times New Roman" pitchFamily="18" charset="0"/>
                    <a:cs typeface="Times New Roman" pitchFamily="18" charset="0"/>
                  </a:rPr>
                </a:br>
                <a:r>
                  <a:rPr lang="en-US" sz="1500" dirty="0">
                    <a:solidFill>
                      <a:srgbClr val="000000"/>
                    </a:solidFill>
                    <a:latin typeface="Times New Roman" pitchFamily="18" charset="0"/>
                    <a:cs typeface="Times New Roman" pitchFamily="18" charset="0"/>
                  </a:rPr>
                  <a:t>equals </a:t>
                </a:r>
                <a:r>
                  <a:rPr lang="en-US" sz="1500" i="1" dirty="0">
                    <a:solidFill>
                      <a:srgbClr val="000000"/>
                    </a:solidFill>
                    <a:latin typeface="Times New Roman" pitchFamily="18" charset="0"/>
                    <a:cs typeface="Times New Roman" pitchFamily="18" charset="0"/>
                  </a:rPr>
                  <a:t>quantity supplied</a:t>
                </a:r>
                <a:r>
                  <a:rPr lang="en-US" sz="1500" dirty="0">
                    <a:solidFill>
                      <a:srgbClr val="000000"/>
                    </a:solidFill>
                    <a:latin typeface="Times New Roman" pitchFamily="18" charset="0"/>
                    <a:cs typeface="Times New Roman" pitchFamily="18" charset="0"/>
                  </a:rPr>
                  <a:t>.</a:t>
                </a:r>
              </a:p>
            </p:txBody>
          </p:sp>
        </p:grpSp>
      </p:grpSp>
      <p:sp>
        <p:nvSpPr>
          <p:cNvPr id="34" name="Rectangle 17"/>
          <p:cNvSpPr>
            <a:spLocks noChangeAspect="1" noChangeArrowheads="1"/>
          </p:cNvSpPr>
          <p:nvPr/>
        </p:nvSpPr>
        <p:spPr bwMode="auto">
          <a:xfrm>
            <a:off x="4256556" y="3588891"/>
            <a:ext cx="38311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1" i="1" dirty="0" smtClean="0">
                <a:solidFill>
                  <a:srgbClr val="000000"/>
                </a:solidFill>
                <a:latin typeface="Times New Roman" pitchFamily="18" charset="0"/>
                <a:cs typeface="Times New Roman" pitchFamily="18" charset="0"/>
              </a:rPr>
              <a:t>P</a:t>
            </a:r>
            <a:r>
              <a:rPr kumimoji="0" lang="en-US" sz="1600" b="1" i="1" baseline="-25000" dirty="0" smtClean="0">
                <a:solidFill>
                  <a:srgbClr val="000000"/>
                </a:solidFill>
                <a:latin typeface="Times New Roman" pitchFamily="18" charset="0"/>
                <a:cs typeface="Times New Roman" pitchFamily="18" charset="0"/>
              </a:rPr>
              <a:t>100</a:t>
            </a:r>
            <a:r>
              <a:rPr kumimoji="0" lang="en-US" sz="1600" b="1" i="1" dirty="0" smtClean="0">
                <a:solidFill>
                  <a:srgbClr val="000000"/>
                </a:solidFill>
                <a:latin typeface="Times New Roman" pitchFamily="18" charset="0"/>
                <a:cs typeface="Times New Roman" pitchFamily="18" charset="0"/>
              </a:rPr>
              <a:t> </a:t>
            </a:r>
            <a:endParaRPr kumimoji="0" lang="en-US" sz="1600" b="1" dirty="0">
              <a:solidFill>
                <a:schemeClr val="tx1"/>
              </a:solidFill>
              <a:latin typeface="Times New Roman" pitchFamily="18" charset="0"/>
              <a:cs typeface="Times New Roman" pitchFamily="18" charset="0"/>
            </a:endParaRPr>
          </a:p>
        </p:txBody>
      </p:sp>
      <p:sp>
        <p:nvSpPr>
          <p:cNvPr id="36" name="Line 22"/>
          <p:cNvSpPr>
            <a:spLocks noChangeAspect="1" noChangeShapeType="1"/>
          </p:cNvSpPr>
          <p:nvPr/>
        </p:nvSpPr>
        <p:spPr bwMode="auto">
          <a:xfrm flipH="1">
            <a:off x="4709097" y="3744466"/>
            <a:ext cx="15779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37" name="Line 23"/>
          <p:cNvSpPr>
            <a:spLocks noChangeAspect="1" noChangeShapeType="1"/>
          </p:cNvSpPr>
          <p:nvPr/>
        </p:nvSpPr>
        <p:spPr bwMode="auto">
          <a:xfrm>
            <a:off x="6274372" y="3769866"/>
            <a:ext cx="0" cy="1354138"/>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38" name="Freeform 27"/>
          <p:cNvSpPr>
            <a:spLocks/>
          </p:cNvSpPr>
          <p:nvPr/>
        </p:nvSpPr>
        <p:spPr bwMode="auto">
          <a:xfrm>
            <a:off x="6220192" y="3669436"/>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8952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strVal val="4*#ppt_w"/>
                                          </p:val>
                                        </p:tav>
                                        <p:tav tm="100000">
                                          <p:val>
                                            <p:strVal val="#ppt_w"/>
                                          </p:val>
                                        </p:tav>
                                      </p:tavLst>
                                    </p:anim>
                                    <p:anim calcmode="lin" valueType="num">
                                      <p:cBhvr>
                                        <p:cTn id="14" dur="500" fill="hold"/>
                                        <p:tgtEl>
                                          <p:spTgt spid="38"/>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17"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ppt_x</p:attrName>
                                        </p:attrNameLst>
                                      </p:cBhvr>
                                      <p:tavLst>
                                        <p:tav tm="0">
                                          <p:val>
                                            <p:strVal val="#ppt_x+#ppt_w/2"/>
                                          </p:val>
                                        </p:tav>
                                        <p:tav tm="100000">
                                          <p:val>
                                            <p:strVal val="#ppt_x"/>
                                          </p:val>
                                        </p:tav>
                                      </p:tavLst>
                                    </p:anim>
                                    <p:anim calcmode="lin" valueType="num">
                                      <p:cBhvr>
                                        <p:cTn id="19" dur="500" fill="hold"/>
                                        <p:tgtEl>
                                          <p:spTgt spid="36"/>
                                        </p:tgtEl>
                                        <p:attrNameLst>
                                          <p:attrName>ppt_y</p:attrName>
                                        </p:attrNameLst>
                                      </p:cBhvr>
                                      <p:tavLst>
                                        <p:tav tm="0">
                                          <p:val>
                                            <p:strVal val="#ppt_y"/>
                                          </p:val>
                                        </p:tav>
                                        <p:tav tm="100000">
                                          <p:val>
                                            <p:strVal val="#ppt_y"/>
                                          </p:val>
                                        </p:tav>
                                      </p:tavLst>
                                    </p:anim>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strVal val="#ppt_h"/>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ppt_h/2"/>
                                          </p:val>
                                        </p:tav>
                                        <p:tav tm="100000">
                                          <p:val>
                                            <p:strVal val="#ppt_y"/>
                                          </p:val>
                                        </p:tav>
                                      </p:tavLst>
                                    </p:anim>
                                    <p:anim calcmode="lin" valueType="num">
                                      <p:cBhvr>
                                        <p:cTn id="26" dur="500" fill="hold"/>
                                        <p:tgtEl>
                                          <p:spTgt spid="37"/>
                                        </p:tgtEl>
                                        <p:attrNameLst>
                                          <p:attrName>ppt_w</p:attrName>
                                        </p:attrNameLst>
                                      </p:cBhvr>
                                      <p:tavLst>
                                        <p:tav tm="0">
                                          <p:val>
                                            <p:strVal val="#ppt_w"/>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23" presetClass="entr" presetSubtype="32"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strVal val="4*#ppt_w"/>
                                          </p:val>
                                        </p:tav>
                                        <p:tav tm="100000">
                                          <p:val>
                                            <p:strVal val="#ppt_w"/>
                                          </p:val>
                                        </p:tav>
                                      </p:tavLst>
                                    </p:anim>
                                    <p:anim calcmode="lin" valueType="num">
                                      <p:cBhvr>
                                        <p:cTn id="32" dur="500" fill="hold"/>
                                        <p:tgtEl>
                                          <p:spTgt spid="34"/>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strVal val="4*#ppt_w"/>
                                          </p:val>
                                        </p:tav>
                                        <p:tav tm="100000">
                                          <p:val>
                                            <p:strVal val="#ppt_w"/>
                                          </p:val>
                                        </p:tav>
                                      </p:tavLst>
                                    </p:anim>
                                    <p:anim calcmode="lin" valueType="num">
                                      <p:cBhvr>
                                        <p:cTn id="36" dur="500" fill="hold"/>
                                        <p:tgtEl>
                                          <p:spTgt spid="35"/>
                                        </p:tgtEl>
                                        <p:attrNameLst>
                                          <p:attrName>ppt_h</p:attrName>
                                        </p:attrNameLst>
                                      </p:cBhvr>
                                      <p:tavLst>
                                        <p:tav tm="0">
                                          <p:val>
                                            <p:strVal val="4*#ppt_h"/>
                                          </p:val>
                                        </p:tav>
                                        <p:tav tm="100000">
                                          <p:val>
                                            <p:strVal val="#ppt_h"/>
                                          </p:val>
                                        </p:tav>
                                      </p:tavLst>
                                    </p:anim>
                                  </p:childTnLst>
                                </p:cTn>
                              </p:par>
                            </p:childTnLst>
                          </p:cTn>
                        </p:par>
                        <p:par>
                          <p:cTn id="37" fill="hold">
                            <p:stCondLst>
                              <p:cond delay="2000"/>
                            </p:stCondLst>
                            <p:childTnLst>
                              <p:par>
                                <p:cTn id="38" presetID="17" presetClass="entr" presetSubtype="8" fill="hold"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ppt_x</p:attrName>
                                        </p:attrNameLst>
                                      </p:cBhvr>
                                      <p:tavLst>
                                        <p:tav tm="0">
                                          <p:val>
                                            <p:strVal val="#ppt_x-#ppt_w/2"/>
                                          </p:val>
                                        </p:tav>
                                        <p:tav tm="100000">
                                          <p:val>
                                            <p:strVal val="#ppt_x"/>
                                          </p:val>
                                        </p:tav>
                                      </p:tavLst>
                                    </p:anim>
                                    <p:anim calcmode="lin" valueType="num">
                                      <p:cBhvr>
                                        <p:cTn id="41" dur="500" fill="hold"/>
                                        <p:tgtEl>
                                          <p:spTgt spid="65"/>
                                        </p:tgtEl>
                                        <p:attrNameLst>
                                          <p:attrName>ppt_y</p:attrName>
                                        </p:attrNameLst>
                                      </p:cBhvr>
                                      <p:tavLst>
                                        <p:tav tm="0">
                                          <p:val>
                                            <p:strVal val="#ppt_y"/>
                                          </p:val>
                                        </p:tav>
                                        <p:tav tm="100000">
                                          <p:val>
                                            <p:strVal val="#ppt_y"/>
                                          </p:val>
                                        </p:tav>
                                      </p:tavLst>
                                    </p:anim>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1">
                                            <p:txEl>
                                              <p:pRg st="1" end="1"/>
                                            </p:txEl>
                                          </p:spTgt>
                                        </p:tgtEl>
                                        <p:attrNameLst>
                                          <p:attrName>style.visibility</p:attrName>
                                        </p:attrNameLst>
                                      </p:cBhvr>
                                      <p:to>
                                        <p:strVal val="visible"/>
                                      </p:to>
                                    </p:set>
                                    <p:animEffect transition="in" filter="fade">
                                      <p:cBhvr>
                                        <p:cTn id="48" dur="500"/>
                                        <p:tgtEl>
                                          <p:spTgt spid="61">
                                            <p:txEl>
                                              <p:pRg st="1" end="1"/>
                                            </p:txEl>
                                          </p:spTgt>
                                        </p:tgtEl>
                                      </p:cBhvr>
                                    </p:animEffect>
                                    <p:anim calcmode="lin" valueType="num">
                                      <p:cBhvr>
                                        <p:cTn id="49"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dissolv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 grpId="0" uiExpand="1" build="p"/>
      <p:bldP spid="34" grpId="0"/>
      <p:bldP spid="36" grpId="0" animBg="1"/>
      <p:bldP spid="37"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569" y="1565330"/>
            <a:ext cx="8932985" cy="4331776"/>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0674" y="1581652"/>
            <a:ext cx="8801714" cy="4253459"/>
          </a:xfrm>
        </p:spPr>
        <p:txBody>
          <a:bodyPr/>
          <a:lstStyle/>
          <a:p>
            <a:pPr>
              <a:lnSpc>
                <a:spcPct val="90000"/>
              </a:lnSpc>
            </a:pPr>
            <a:r>
              <a:rPr lang="en-US" sz="2500" b="1" i="1" dirty="0">
                <a:solidFill>
                  <a:srgbClr val="32302A"/>
                </a:solidFill>
                <a:ea typeface="ＭＳ Ｐゴシック" pitchFamily="-107" charset="-128"/>
                <a:cs typeface="ＭＳ Ｐゴシック" pitchFamily="-107" charset="-128"/>
              </a:rPr>
              <a:t>Disequilibrium</a:t>
            </a:r>
            <a:r>
              <a:rPr lang="en-US" sz="2500" dirty="0">
                <a:solidFill>
                  <a:srgbClr val="32302A"/>
                </a:solidFill>
                <a:ea typeface="ＭＳ Ｐゴシック" pitchFamily="-107" charset="-128"/>
                <a:cs typeface="ＭＳ Ｐゴシック" pitchFamily="-107" charset="-128"/>
              </a:rPr>
              <a:t>:</a:t>
            </a:r>
            <a:br>
              <a:rPr lang="en-US" sz="2500" dirty="0">
                <a:solidFill>
                  <a:srgbClr val="32302A"/>
                </a:solidFill>
                <a:ea typeface="ＭＳ Ｐゴシック" pitchFamily="-107" charset="-128"/>
                <a:cs typeface="ＭＳ Ｐゴシック" pitchFamily="-107" charset="-128"/>
              </a:rPr>
            </a:br>
            <a:r>
              <a:rPr lang="en-US" sz="2500" dirty="0">
                <a:solidFill>
                  <a:srgbClr val="32302A"/>
                </a:solidFill>
                <a:ea typeface="ＭＳ Ｐゴシック" pitchFamily="-107" charset="-128"/>
                <a:cs typeface="ＭＳ Ｐゴシック" pitchFamily="-107" charset="-128"/>
              </a:rPr>
              <a:t>Adjustments that occur when output differs from long-run potential. </a:t>
            </a:r>
          </a:p>
          <a:p>
            <a:pPr lvl="1">
              <a:lnSpc>
                <a:spcPct val="90000"/>
              </a:lnSpc>
            </a:pPr>
            <a:r>
              <a:rPr lang="en-US" sz="2500" dirty="0">
                <a:solidFill>
                  <a:srgbClr val="32302A"/>
                </a:solidFill>
                <a:ea typeface="ＭＳ Ｐゴシック" pitchFamily="-107" charset="-128"/>
                <a:cs typeface="ＭＳ Ｐゴシック" pitchFamily="-107" charset="-128"/>
              </a:rPr>
              <a:t>An unexpected change in the price level </a:t>
            </a:r>
            <a:r>
              <a:rPr lang="en-US" sz="2500" dirty="0" smtClean="0">
                <a:solidFill>
                  <a:srgbClr val="32302A"/>
                </a:solidFill>
                <a:ea typeface="ＭＳ Ｐゴシック" pitchFamily="-107" charset="-128"/>
                <a:cs typeface="ＭＳ Ｐゴシック" pitchFamily="-107" charset="-128"/>
              </a:rPr>
              <a:t>(</a:t>
            </a:r>
            <a:r>
              <a:rPr lang="en-US" sz="2500" dirty="0">
                <a:solidFill>
                  <a:srgbClr val="32302A"/>
                </a:solidFill>
                <a:ea typeface="ＭＳ Ｐゴシック" pitchFamily="-107" charset="-128"/>
                <a:cs typeface="ＭＳ Ｐゴシック" pitchFamily="-107" charset="-128"/>
              </a:rPr>
              <a:t>rate of inflation) </a:t>
            </a:r>
            <a:r>
              <a:rPr lang="en-US" sz="2500" dirty="0" smtClean="0">
                <a:solidFill>
                  <a:srgbClr val="32302A"/>
                </a:solidFill>
                <a:ea typeface="ＭＳ Ｐゴシック" pitchFamily="-107" charset="-128"/>
                <a:cs typeface="ＭＳ Ｐゴシック" pitchFamily="-107" charset="-128"/>
              </a:rPr>
              <a:t>will </a:t>
            </a:r>
            <a:r>
              <a:rPr lang="en-US" sz="2500" dirty="0">
                <a:solidFill>
                  <a:srgbClr val="32302A"/>
                </a:solidFill>
                <a:ea typeface="ＭＳ Ｐゴシック" pitchFamily="-107" charset="-128"/>
                <a:cs typeface="ＭＳ Ｐゴシック" pitchFamily="-107" charset="-128"/>
              </a:rPr>
              <a:t>alter the rate of output in the short-run.</a:t>
            </a:r>
          </a:p>
          <a:p>
            <a:pPr lvl="2">
              <a:lnSpc>
                <a:spcPct val="90000"/>
              </a:lnSpc>
            </a:pPr>
            <a:r>
              <a:rPr lang="en-US" sz="2500" dirty="0">
                <a:solidFill>
                  <a:srgbClr val="32302A"/>
                </a:solidFill>
                <a:ea typeface="ＭＳ Ｐゴシック" pitchFamily="-107" charset="-128"/>
                <a:cs typeface="ＭＳ Ｐゴシック" pitchFamily="-107" charset="-128"/>
              </a:rPr>
              <a:t>An </a:t>
            </a:r>
            <a:r>
              <a:rPr lang="en-US" sz="2500" b="1" i="1" dirty="0">
                <a:solidFill>
                  <a:srgbClr val="32302A"/>
                </a:solidFill>
                <a:ea typeface="ＭＳ Ｐゴシック" pitchFamily="-107" charset="-128"/>
                <a:cs typeface="ＭＳ Ｐゴシック" pitchFamily="-107" charset="-128"/>
              </a:rPr>
              <a:t>unexpected increase </a:t>
            </a:r>
            <a:r>
              <a:rPr lang="en-US" sz="2500" dirty="0">
                <a:solidFill>
                  <a:srgbClr val="32302A"/>
                </a:solidFill>
                <a:ea typeface="ＭＳ Ｐゴシック" pitchFamily="-107" charset="-128"/>
                <a:cs typeface="ＭＳ Ｐゴシック" pitchFamily="-107" charset="-128"/>
              </a:rPr>
              <a:t>in the price level will improve the profit margins of firms and thereby induce them to expand output and employment in the short-run. </a:t>
            </a:r>
          </a:p>
          <a:p>
            <a:pPr lvl="2">
              <a:lnSpc>
                <a:spcPct val="90000"/>
              </a:lnSpc>
            </a:pPr>
            <a:r>
              <a:rPr lang="en-US" sz="2500" dirty="0">
                <a:solidFill>
                  <a:srgbClr val="32302A"/>
                </a:solidFill>
                <a:ea typeface="ＭＳ Ｐゴシック" pitchFamily="-107" charset="-128"/>
                <a:cs typeface="ＭＳ Ｐゴシック" pitchFamily="-107" charset="-128"/>
              </a:rPr>
              <a:t>An </a:t>
            </a:r>
            <a:r>
              <a:rPr lang="en-US" sz="2500" b="1" i="1" dirty="0">
                <a:solidFill>
                  <a:srgbClr val="32302A"/>
                </a:solidFill>
                <a:ea typeface="ＭＳ Ｐゴシック" pitchFamily="-107" charset="-128"/>
                <a:cs typeface="ＭＳ Ｐゴシック" pitchFamily="-107" charset="-128"/>
              </a:rPr>
              <a:t>unexpected decline</a:t>
            </a:r>
            <a:r>
              <a:rPr lang="en-US" sz="2500" dirty="0">
                <a:solidFill>
                  <a:srgbClr val="32302A"/>
                </a:solidFill>
                <a:ea typeface="ＭＳ Ｐゴシック" pitchFamily="-107" charset="-128"/>
                <a:cs typeface="ＭＳ Ｐゴシック" pitchFamily="-107" charset="-128"/>
              </a:rPr>
              <a:t> in the price level will reduce profitability, which will cause firms to cut back on output and employment.</a:t>
            </a:r>
          </a:p>
        </p:txBody>
      </p:sp>
      <p:sp>
        <p:nvSpPr>
          <p:cNvPr id="7" name="Title 1"/>
          <p:cNvSpPr>
            <a:spLocks noGrp="1"/>
          </p:cNvSpPr>
          <p:nvPr>
            <p:ph type="title"/>
          </p:nvPr>
        </p:nvSpPr>
        <p:spPr>
          <a:xfrm>
            <a:off x="119569" y="154566"/>
            <a:ext cx="8904855" cy="1279031"/>
          </a:xfrm>
        </p:spPr>
        <p:txBody>
          <a:bodyPr/>
          <a:lstStyle/>
          <a:p>
            <a:r>
              <a:rPr lang="en-US" dirty="0"/>
              <a:t>Disequilibrium in the </a:t>
            </a:r>
            <a:br>
              <a:rPr lang="en-US" dirty="0"/>
            </a:br>
            <a:r>
              <a:rPr lang="en-US" dirty="0"/>
              <a:t>Goods and Services Market</a:t>
            </a:r>
          </a:p>
        </p:txBody>
      </p:sp>
    </p:spTree>
    <p:extLst>
      <p:ext uri="{BB962C8B-B14F-4D97-AF65-F5344CB8AC3E}">
        <p14:creationId xmlns:p14="http://schemas.microsoft.com/office/powerpoint/2010/main" val="411363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Horizontal)">
                                      <p:cBhvr>
                                        <p:cTn id="11" dur="500"/>
                                        <p:tgtEl>
                                          <p:spTgt spid="3">
                                            <p:txEl>
                                              <p:pRg st="1" end="1"/>
                                            </p:txEl>
                                          </p:spTgt>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Horizontal)">
                                      <p:cBhvr>
                                        <p:cTn id="15" dur="500"/>
                                        <p:tgtEl>
                                          <p:spTgt spid="3">
                                            <p:txEl>
                                              <p:pRg st="2" end="2"/>
                                            </p:txEl>
                                          </p:spTgt>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1592996"/>
            <a:ext cx="8932985" cy="4311858"/>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186540"/>
            <a:ext cx="8904855" cy="1216056"/>
          </a:xfrm>
        </p:spPr>
        <p:txBody>
          <a:bodyPr/>
          <a:lstStyle/>
          <a:p>
            <a:r>
              <a:rPr lang="en-US" dirty="0" smtClean="0"/>
              <a:t>Understanding Macroeconomics</a:t>
            </a:r>
            <a:br>
              <a:rPr lang="en-US" dirty="0" smtClean="0"/>
            </a:br>
            <a:r>
              <a:rPr lang="en-US" dirty="0" smtClean="0"/>
              <a:t>-- Our Game Plan</a:t>
            </a:r>
            <a:endParaRPr lang="en-US" dirty="0"/>
          </a:p>
        </p:txBody>
      </p:sp>
      <p:sp>
        <p:nvSpPr>
          <p:cNvPr id="3" name="Content Placeholder 2"/>
          <p:cNvSpPr>
            <a:spLocks noGrp="1"/>
          </p:cNvSpPr>
          <p:nvPr>
            <p:ph idx="1"/>
          </p:nvPr>
        </p:nvSpPr>
        <p:spPr>
          <a:xfrm>
            <a:off x="140675" y="1592996"/>
            <a:ext cx="8883750" cy="4583071"/>
          </a:xfrm>
        </p:spPr>
        <p:txBody>
          <a:bodyPr/>
          <a:lstStyle/>
          <a:p>
            <a:pPr marL="231775" indent="-231775"/>
            <a:r>
              <a:rPr lang="en-US" sz="2600" dirty="0">
                <a:solidFill>
                  <a:srgbClr val="32302A"/>
                </a:solidFill>
              </a:rPr>
              <a:t>A model is like a road map. It illustrates </a:t>
            </a:r>
            <a:r>
              <a:rPr lang="en-US" sz="2600" dirty="0" smtClean="0">
                <a:solidFill>
                  <a:srgbClr val="32302A"/>
                </a:solidFill>
              </a:rPr>
              <a:t>inter-relationships</a:t>
            </a:r>
            <a:r>
              <a:rPr lang="en-US" sz="2600" dirty="0">
                <a:solidFill>
                  <a:srgbClr val="32302A"/>
                </a:solidFill>
              </a:rPr>
              <a:t>.</a:t>
            </a:r>
          </a:p>
          <a:p>
            <a:pPr marL="231775" indent="-231775"/>
            <a:r>
              <a:rPr lang="en-US" sz="2600" dirty="0">
                <a:solidFill>
                  <a:srgbClr val="32302A"/>
                </a:solidFill>
              </a:rPr>
              <a:t>We will use the circular flow of output and income between the business and household sectors to illustrate macro-economic </a:t>
            </a:r>
            <a:br>
              <a:rPr lang="en-US" sz="2600" dirty="0">
                <a:solidFill>
                  <a:srgbClr val="32302A"/>
                </a:solidFill>
              </a:rPr>
            </a:br>
            <a:r>
              <a:rPr lang="en-US" sz="2600" dirty="0">
                <a:solidFill>
                  <a:srgbClr val="32302A"/>
                </a:solidFill>
              </a:rPr>
              <a:t>inter-relationships.</a:t>
            </a:r>
          </a:p>
          <a:p>
            <a:pPr marL="231775" indent="-231775"/>
            <a:r>
              <a:rPr lang="en-US" sz="2600" dirty="0">
                <a:solidFill>
                  <a:srgbClr val="32302A"/>
                </a:solidFill>
              </a:rPr>
              <a:t>As our macroeconomic model is developed, initially, we will assume that monetary policy (the money supply) and fiscal policy (taxes and government expenditures) are constant.</a:t>
            </a:r>
          </a:p>
        </p:txBody>
      </p:sp>
    </p:spTree>
    <p:extLst>
      <p:ext uri="{BB962C8B-B14F-4D97-AF65-F5344CB8AC3E}">
        <p14:creationId xmlns:p14="http://schemas.microsoft.com/office/powerpoint/2010/main" val="34780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565620"/>
            <a:ext cx="8801713" cy="4403479"/>
          </a:xfrm>
        </p:spPr>
        <p:txBody>
          <a:bodyPr/>
          <a:lstStyle/>
          <a:p>
            <a:pPr marL="457200" indent="-457200">
              <a:buAutoNum type="arabicPeriod"/>
            </a:pPr>
            <a:r>
              <a:rPr lang="en-US" sz="2600" dirty="0" smtClean="0">
                <a:solidFill>
                  <a:srgbClr val="32302A"/>
                </a:solidFill>
              </a:rPr>
              <a:t>If </a:t>
            </a:r>
            <a:r>
              <a:rPr lang="en-US" sz="2600" dirty="0">
                <a:solidFill>
                  <a:srgbClr val="32302A"/>
                </a:solidFill>
              </a:rPr>
              <a:t>the price level in the current period is higher than what buyers and sellers anticipated, what will tend to happen to real wages and the level of employment? How will the profit margins of business firms be affected? How will the actual rate of unemployment compare with the natural rate of unemployment? Will the current rate of output be sustainable in the future? </a:t>
            </a:r>
            <a:endParaRPr lang="en-US" sz="2600" dirty="0" smtClean="0">
              <a:solidFill>
                <a:srgbClr val="32302A"/>
              </a:solidFill>
            </a:endParaRPr>
          </a:p>
          <a:p>
            <a:pPr marL="457200" indent="-457200">
              <a:buAutoNum type="arabicPeriod"/>
            </a:pPr>
            <a:r>
              <a:rPr lang="en-US" sz="2600" dirty="0" smtClean="0">
                <a:solidFill>
                  <a:srgbClr val="32302A"/>
                </a:solidFill>
              </a:rPr>
              <a:t>Why </a:t>
            </a:r>
            <a:r>
              <a:rPr lang="en-US" sz="2600" dirty="0">
                <a:solidFill>
                  <a:srgbClr val="32302A"/>
                </a:solidFill>
              </a:rPr>
              <a:t>is an unanticipated increase in the price level likely to expand output in the short run, but not in the long run? </a:t>
            </a:r>
          </a:p>
        </p:txBody>
      </p:sp>
    </p:spTree>
    <p:extLst>
      <p:ext uri="{BB962C8B-B14F-4D97-AF65-F5344CB8AC3E}">
        <p14:creationId xmlns:p14="http://schemas.microsoft.com/office/powerpoint/2010/main" val="3254606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Resource Market</a:t>
            </a:r>
          </a:p>
        </p:txBody>
      </p:sp>
    </p:spTree>
    <p:extLst>
      <p:ext uri="{BB962C8B-B14F-4D97-AF65-F5344CB8AC3E}">
        <p14:creationId xmlns:p14="http://schemas.microsoft.com/office/powerpoint/2010/main" val="1378358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569" y="852407"/>
            <a:ext cx="8932985" cy="5044699"/>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0674" y="937657"/>
            <a:ext cx="9003326" cy="4897455"/>
          </a:xfrm>
        </p:spPr>
        <p:txBody>
          <a:bodyPr/>
          <a:lstStyle/>
          <a:p>
            <a:pPr>
              <a:lnSpc>
                <a:spcPct val="90000"/>
              </a:lnSpc>
            </a:pPr>
            <a:r>
              <a:rPr lang="en-US" sz="2500" b="1" i="1" dirty="0">
                <a:solidFill>
                  <a:srgbClr val="32302A"/>
                </a:solidFill>
                <a:ea typeface="ＭＳ Ｐゴシック" pitchFamily="-107" charset="-128"/>
                <a:cs typeface="ＭＳ Ｐゴシック" pitchFamily="-107" charset="-128"/>
              </a:rPr>
              <a:t>Demand for Resources</a:t>
            </a:r>
            <a:r>
              <a:rPr lang="en-US" sz="2500" dirty="0">
                <a:solidFill>
                  <a:srgbClr val="32302A"/>
                </a:solidFill>
                <a:ea typeface="ＭＳ Ｐゴシック" pitchFamily="-107" charset="-128"/>
                <a:cs typeface="ＭＳ Ｐゴシック" pitchFamily="-107" charset="-128"/>
              </a:rPr>
              <a:t>:</a:t>
            </a:r>
            <a:br>
              <a:rPr lang="en-US" sz="2500" dirty="0">
                <a:solidFill>
                  <a:srgbClr val="32302A"/>
                </a:solidFill>
                <a:ea typeface="ＭＳ Ｐゴシック" pitchFamily="-107" charset="-128"/>
                <a:cs typeface="ＭＳ Ｐゴシック" pitchFamily="-107" charset="-128"/>
              </a:rPr>
            </a:br>
            <a:r>
              <a:rPr lang="en-US" sz="2500" dirty="0">
                <a:solidFill>
                  <a:srgbClr val="32302A"/>
                </a:solidFill>
                <a:ea typeface="ＭＳ Ｐゴシック" pitchFamily="-107" charset="-128"/>
                <a:cs typeface="ＭＳ Ｐゴシック" pitchFamily="-107" charset="-128"/>
              </a:rPr>
              <a:t>Business firms demand resources because they </a:t>
            </a:r>
            <a:r>
              <a:rPr lang="en-US" sz="2500" dirty="0" smtClean="0">
                <a:solidFill>
                  <a:srgbClr val="32302A"/>
                </a:solidFill>
                <a:ea typeface="ＭＳ Ｐゴシック" pitchFamily="-107" charset="-128"/>
                <a:cs typeface="ＭＳ Ｐゴシック" pitchFamily="-107" charset="-128"/>
              </a:rPr>
              <a:t>contribute </a:t>
            </a:r>
            <a:r>
              <a:rPr lang="en-US" sz="2500" dirty="0">
                <a:solidFill>
                  <a:srgbClr val="32302A"/>
                </a:solidFill>
                <a:ea typeface="ＭＳ Ｐゴシック" pitchFamily="-107" charset="-128"/>
                <a:cs typeface="ＭＳ Ｐゴシック" pitchFamily="-107" charset="-128"/>
              </a:rPr>
              <a:t>to </a:t>
            </a:r>
            <a:r>
              <a:rPr lang="en-US" sz="2500" dirty="0" smtClean="0">
                <a:solidFill>
                  <a:srgbClr val="32302A"/>
                </a:solidFill>
                <a:ea typeface="ＭＳ Ｐゴシック" pitchFamily="-107" charset="-128"/>
                <a:cs typeface="ＭＳ Ｐゴシック" pitchFamily="-107" charset="-128"/>
              </a:rPr>
              <a:t/>
            </a:r>
            <a:br>
              <a:rPr lang="en-US" sz="2500" dirty="0" smtClean="0">
                <a:solidFill>
                  <a:srgbClr val="32302A"/>
                </a:solidFill>
                <a:ea typeface="ＭＳ Ｐゴシック" pitchFamily="-107" charset="-128"/>
                <a:cs typeface="ＭＳ Ｐゴシック" pitchFamily="-107" charset="-128"/>
              </a:rPr>
            </a:br>
            <a:r>
              <a:rPr lang="en-US" sz="2500" dirty="0" smtClean="0">
                <a:solidFill>
                  <a:srgbClr val="32302A"/>
                </a:solidFill>
                <a:ea typeface="ＭＳ Ｐゴシック" pitchFamily="-107" charset="-128"/>
                <a:cs typeface="ＭＳ Ｐゴシック" pitchFamily="-107" charset="-128"/>
              </a:rPr>
              <a:t>the </a:t>
            </a:r>
            <a:r>
              <a:rPr lang="en-US" sz="2500" dirty="0">
                <a:solidFill>
                  <a:srgbClr val="32302A"/>
                </a:solidFill>
                <a:ea typeface="ＭＳ Ｐゴシック" pitchFamily="-107" charset="-128"/>
                <a:cs typeface="ＭＳ Ｐゴシック" pitchFamily="-107" charset="-128"/>
              </a:rPr>
              <a:t>production of goods the firm expects to sell at a profit. </a:t>
            </a:r>
          </a:p>
          <a:p>
            <a:pPr lvl="1">
              <a:lnSpc>
                <a:spcPct val="90000"/>
              </a:lnSpc>
            </a:pPr>
            <a:r>
              <a:rPr lang="en-US" sz="2500" dirty="0">
                <a:solidFill>
                  <a:srgbClr val="32302A"/>
                </a:solidFill>
                <a:ea typeface="ＭＳ Ｐゴシック" pitchFamily="-107" charset="-128"/>
                <a:cs typeface="ＭＳ Ｐゴシック" pitchFamily="-107" charset="-128"/>
              </a:rPr>
              <a:t>The demand curve for resources slopes down and to the right. </a:t>
            </a:r>
          </a:p>
          <a:p>
            <a:pPr>
              <a:lnSpc>
                <a:spcPct val="90000"/>
              </a:lnSpc>
            </a:pPr>
            <a:r>
              <a:rPr lang="en-US" sz="2500" b="1" i="1" dirty="0">
                <a:solidFill>
                  <a:srgbClr val="32302A"/>
                </a:solidFill>
                <a:ea typeface="ＭＳ Ｐゴシック" pitchFamily="-107" charset="-128"/>
                <a:cs typeface="ＭＳ Ｐゴシック" pitchFamily="-107" charset="-128"/>
              </a:rPr>
              <a:t>Supply of Resources</a:t>
            </a:r>
            <a:r>
              <a:rPr lang="en-US" sz="2500" dirty="0">
                <a:solidFill>
                  <a:srgbClr val="32302A"/>
                </a:solidFill>
                <a:ea typeface="ＭＳ Ｐゴシック" pitchFamily="-107" charset="-128"/>
                <a:cs typeface="ＭＳ Ｐゴシック" pitchFamily="-107" charset="-128"/>
              </a:rPr>
              <a:t>:</a:t>
            </a:r>
            <a:br>
              <a:rPr lang="en-US" sz="2500" dirty="0">
                <a:solidFill>
                  <a:srgbClr val="32302A"/>
                </a:solidFill>
                <a:ea typeface="ＭＳ Ｐゴシック" pitchFamily="-107" charset="-128"/>
                <a:cs typeface="ＭＳ Ｐゴシック" pitchFamily="-107" charset="-128"/>
              </a:rPr>
            </a:br>
            <a:r>
              <a:rPr lang="en-US" sz="2500" dirty="0">
                <a:solidFill>
                  <a:srgbClr val="32302A"/>
                </a:solidFill>
                <a:ea typeface="ＭＳ Ｐゴシック" pitchFamily="-107" charset="-128"/>
                <a:cs typeface="ＭＳ Ｐゴシック" pitchFamily="-107" charset="-128"/>
              </a:rPr>
              <a:t>Households supply resources in exchange for income. </a:t>
            </a:r>
          </a:p>
          <a:p>
            <a:pPr lvl="1">
              <a:lnSpc>
                <a:spcPct val="90000"/>
              </a:lnSpc>
            </a:pPr>
            <a:r>
              <a:rPr lang="en-US" sz="2500" dirty="0">
                <a:solidFill>
                  <a:srgbClr val="32302A"/>
                </a:solidFill>
                <a:ea typeface="ＭＳ Ｐゴシック" pitchFamily="-107" charset="-128"/>
                <a:cs typeface="ＭＳ Ｐゴシック" pitchFamily="-107" charset="-128"/>
              </a:rPr>
              <a:t>Higher prices increase the incentive to supply resources; thus, the supply curve slopes up and to the right.</a:t>
            </a:r>
          </a:p>
          <a:p>
            <a:pPr>
              <a:lnSpc>
                <a:spcPct val="90000"/>
              </a:lnSpc>
            </a:pPr>
            <a:r>
              <a:rPr lang="en-US" sz="2500" b="1" i="1" dirty="0">
                <a:solidFill>
                  <a:srgbClr val="32302A"/>
                </a:solidFill>
                <a:ea typeface="ＭＳ Ｐゴシック" pitchFamily="-107" charset="-128"/>
                <a:cs typeface="ＭＳ Ｐゴシック" pitchFamily="-107" charset="-128"/>
              </a:rPr>
              <a:t>Equilibrium price</a:t>
            </a:r>
            <a:r>
              <a:rPr lang="en-US" sz="2500" dirty="0">
                <a:solidFill>
                  <a:srgbClr val="32302A"/>
                </a:solidFill>
                <a:ea typeface="ＭＳ Ｐゴシック" pitchFamily="-107" charset="-128"/>
                <a:cs typeface="ＭＳ Ｐゴシック" pitchFamily="-107" charset="-128"/>
              </a:rPr>
              <a:t>:</a:t>
            </a:r>
            <a:br>
              <a:rPr lang="en-US" sz="2500" dirty="0">
                <a:solidFill>
                  <a:srgbClr val="32302A"/>
                </a:solidFill>
                <a:ea typeface="ＭＳ Ｐゴシック" pitchFamily="-107" charset="-128"/>
                <a:cs typeface="ＭＳ Ｐゴシック" pitchFamily="-107" charset="-128"/>
              </a:rPr>
            </a:br>
            <a:r>
              <a:rPr lang="en-US" sz="2500" dirty="0">
                <a:solidFill>
                  <a:srgbClr val="32302A"/>
                </a:solidFill>
                <a:ea typeface="ＭＳ Ｐゴシック" pitchFamily="-107" charset="-128"/>
                <a:cs typeface="ＭＳ Ｐゴシック" pitchFamily="-107" charset="-128"/>
              </a:rPr>
              <a:t>Known as the market clearing price, equilibrium price brings the resources demanded by firms into balance with those supplied by resource owners.</a:t>
            </a:r>
          </a:p>
        </p:txBody>
      </p:sp>
      <p:sp>
        <p:nvSpPr>
          <p:cNvPr id="6" name="Title 1"/>
          <p:cNvSpPr>
            <a:spLocks noGrp="1"/>
          </p:cNvSpPr>
          <p:nvPr>
            <p:ph type="title"/>
          </p:nvPr>
        </p:nvSpPr>
        <p:spPr>
          <a:xfrm>
            <a:off x="119569" y="216985"/>
            <a:ext cx="8904855" cy="720672"/>
          </a:xfrm>
        </p:spPr>
        <p:txBody>
          <a:bodyPr/>
          <a:lstStyle/>
          <a:p>
            <a:r>
              <a:rPr lang="en-US" dirty="0"/>
              <a:t>Resource Market</a:t>
            </a:r>
          </a:p>
        </p:txBody>
      </p:sp>
    </p:spTree>
    <p:extLst>
      <p:ext uri="{BB962C8B-B14F-4D97-AF65-F5344CB8AC3E}">
        <p14:creationId xmlns:p14="http://schemas.microsoft.com/office/powerpoint/2010/main" val="12251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2" name="Title 1"/>
          <p:cNvSpPr>
            <a:spLocks noGrp="1"/>
          </p:cNvSpPr>
          <p:nvPr>
            <p:ph type="title"/>
          </p:nvPr>
        </p:nvSpPr>
        <p:spPr>
          <a:xfrm>
            <a:off x="119569" y="441697"/>
            <a:ext cx="8904855" cy="596684"/>
          </a:xfrm>
        </p:spPr>
        <p:txBody>
          <a:bodyPr/>
          <a:lstStyle/>
          <a:p>
            <a:r>
              <a:rPr lang="en-US" sz="3400" dirty="0"/>
              <a:t>Equilibrium in the Resource Market</a:t>
            </a:r>
          </a:p>
        </p:txBody>
      </p:sp>
      <p:sp>
        <p:nvSpPr>
          <p:cNvPr id="61" name="Text Box 10"/>
          <p:cNvSpPr txBox="1">
            <a:spLocks noChangeArrowheads="1"/>
          </p:cNvSpPr>
          <p:nvPr/>
        </p:nvSpPr>
        <p:spPr bwMode="auto">
          <a:xfrm>
            <a:off x="73112" y="2074741"/>
            <a:ext cx="4023966" cy="289310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As resource prices increase, the amount </a:t>
            </a:r>
            <a:r>
              <a:rPr lang="en-US" sz="2000" b="1" i="1" dirty="0">
                <a:latin typeface="Times New Roman" pitchFamily="18" charset="0"/>
                <a:cs typeface="Times New Roman" pitchFamily="18" charset="0"/>
              </a:rPr>
              <a:t>demanded</a:t>
            </a:r>
            <a:r>
              <a:rPr lang="en-US" sz="2000" dirty="0">
                <a:latin typeface="Times New Roman" pitchFamily="18" charset="0"/>
                <a:cs typeface="Times New Roman" pitchFamily="18" charset="0"/>
              </a:rPr>
              <a:t> by producers declines and the amount </a:t>
            </a:r>
            <a:r>
              <a:rPr lang="en-US" sz="2000" b="1" i="1" dirty="0">
                <a:latin typeface="Times New Roman" pitchFamily="18" charset="0"/>
                <a:cs typeface="Times New Roman" pitchFamily="18" charset="0"/>
              </a:rPr>
              <a:t>supplied</a:t>
            </a:r>
            <a:r>
              <a:rPr lang="en-US" sz="2000" dirty="0">
                <a:latin typeface="Times New Roman" pitchFamily="18" charset="0"/>
                <a:cs typeface="Times New Roman" pitchFamily="18" charset="0"/>
              </a:rPr>
              <a:t> by resource owners expands</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In </a:t>
            </a:r>
            <a:r>
              <a:rPr lang="en-US" sz="2000" b="1" i="1" dirty="0">
                <a:latin typeface="Times New Roman" pitchFamily="18" charset="0"/>
                <a:cs typeface="Times New Roman" pitchFamily="18" charset="0"/>
              </a:rPr>
              <a:t>equilibrium</a:t>
            </a:r>
            <a:r>
              <a:rPr lang="en-US" sz="2000" dirty="0">
                <a:latin typeface="Times New Roman" pitchFamily="18" charset="0"/>
                <a:cs typeface="Times New Roman" pitchFamily="18" charset="0"/>
              </a:rPr>
              <a:t>, the resource price brings the quantity demanded into equality with the quantity supplied.</a:t>
            </a:r>
          </a:p>
          <a:p>
            <a:pPr marL="115888" indent="-115888">
              <a:lnSpc>
                <a:spcPct val="90000"/>
              </a:lnSpc>
              <a:spcBef>
                <a:spcPct val="50000"/>
              </a:spcBef>
              <a:buFontTx/>
              <a:buChar char="•"/>
            </a:pPr>
            <a:r>
              <a:rPr lang="en-US" sz="2000" dirty="0">
                <a:latin typeface="Times New Roman" pitchFamily="18" charset="0"/>
                <a:cs typeface="Times New Roman" pitchFamily="18" charset="0"/>
              </a:rPr>
              <a:t>The labor market is a large part of the resource market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722385" y="5147261"/>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733584" y="5050685"/>
            <a:ext cx="897682"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Times New Roman" pitchFamily="18" charset="0"/>
                <a:cs typeface="Times New Roman" pitchFamily="18" charset="0"/>
              </a:rPr>
              <a:t> </a:t>
            </a:r>
            <a:r>
              <a:rPr lang="en-US" sz="1400" i="1" dirty="0" smtClean="0">
                <a:solidFill>
                  <a:srgbClr val="000000"/>
                </a:solidFill>
                <a:latin typeface="Times New Roman" pitchFamily="18" charset="0"/>
                <a:cs typeface="Times New Roman" pitchFamily="18" charset="0"/>
              </a:rPr>
              <a:t>Quantity </a:t>
            </a:r>
            <a:br>
              <a:rPr lang="en-US" sz="1400" i="1" dirty="0" smtClean="0">
                <a:solidFill>
                  <a:srgbClr val="000000"/>
                </a:solidFill>
                <a:latin typeface="Times New Roman" pitchFamily="18" charset="0"/>
                <a:cs typeface="Times New Roman" pitchFamily="18" charset="0"/>
              </a:rPr>
            </a:br>
            <a:r>
              <a:rPr lang="en-US" sz="1400" i="1" dirty="0" smtClean="0">
                <a:solidFill>
                  <a:srgbClr val="000000"/>
                </a:solidFill>
                <a:latin typeface="Times New Roman" pitchFamily="18" charset="0"/>
                <a:cs typeface="Times New Roman" pitchFamily="18" charset="0"/>
              </a:rPr>
              <a:t>Employment</a:t>
            </a:r>
            <a:endParaRPr lang="en-US" sz="1400" i="1" dirty="0">
              <a:solidFill>
                <a:srgbClr val="000000"/>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312327" y="1415625"/>
            <a:ext cx="838691" cy="700000"/>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Times New Roman" pitchFamily="18" charset="0"/>
                <a:cs typeface="Times New Roman" pitchFamily="18" charset="0"/>
              </a:rPr>
              <a:t>Real </a:t>
            </a:r>
            <a:br>
              <a:rPr lang="en-US" sz="1400" dirty="0">
                <a:solidFill>
                  <a:srgbClr val="000000"/>
                </a:solidFill>
                <a:latin typeface="Times New Roman" pitchFamily="18" charset="0"/>
                <a:cs typeface="Times New Roman" pitchFamily="18" charset="0"/>
              </a:rPr>
            </a:br>
            <a:r>
              <a:rPr lang="en-US" sz="1400" dirty="0">
                <a:solidFill>
                  <a:srgbClr val="000000"/>
                </a:solidFill>
                <a:latin typeface="Times New Roman" pitchFamily="18" charset="0"/>
                <a:cs typeface="Times New Roman" pitchFamily="18" charset="0"/>
              </a:rPr>
              <a:t>resource </a:t>
            </a:r>
            <a:br>
              <a:rPr lang="en-US" sz="1400" dirty="0">
                <a:solidFill>
                  <a:srgbClr val="000000"/>
                </a:solidFill>
                <a:latin typeface="Times New Roman" pitchFamily="18" charset="0"/>
                <a:cs typeface="Times New Roman" pitchFamily="18" charset="0"/>
              </a:rPr>
            </a:br>
            <a:r>
              <a:rPr lang="en-US" sz="1400" dirty="0">
                <a:solidFill>
                  <a:srgbClr val="000000"/>
                </a:solidFill>
                <a:latin typeface="Times New Roman" pitchFamily="18" charset="0"/>
                <a:cs typeface="Times New Roman" pitchFamily="18" charset="0"/>
              </a:rPr>
              <a:t>price </a:t>
            </a:r>
            <a:br>
              <a:rPr lang="en-US" sz="1400" dirty="0">
                <a:solidFill>
                  <a:srgbClr val="000000"/>
                </a:solidFill>
                <a:latin typeface="Times New Roman" pitchFamily="18" charset="0"/>
                <a:cs typeface="Times New Roman" pitchFamily="18" charset="0"/>
              </a:rPr>
            </a:br>
            <a:r>
              <a:rPr lang="en-US" sz="1400" dirty="0">
                <a:solidFill>
                  <a:srgbClr val="000000"/>
                </a:solidFill>
                <a:latin typeface="Times New Roman" pitchFamily="18" charset="0"/>
                <a:cs typeface="Times New Roman" pitchFamily="18" charset="0"/>
              </a:rPr>
              <a:t>(wage)</a:t>
            </a: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39" name="Group 44"/>
          <p:cNvGrpSpPr>
            <a:grpSpLocks/>
          </p:cNvGrpSpPr>
          <p:nvPr/>
        </p:nvGrpSpPr>
        <p:grpSpPr bwMode="auto">
          <a:xfrm>
            <a:off x="5598245" y="2523038"/>
            <a:ext cx="2103879" cy="2334239"/>
            <a:chOff x="2443" y="834"/>
            <a:chExt cx="1572" cy="1745"/>
          </a:xfrm>
        </p:grpSpPr>
        <p:sp>
          <p:nvSpPr>
            <p:cNvPr id="40" name="Rectangle 8"/>
            <p:cNvSpPr>
              <a:spLocks noChangeAspect="1" noChangeArrowheads="1"/>
            </p:cNvSpPr>
            <p:nvPr/>
          </p:nvSpPr>
          <p:spPr bwMode="auto">
            <a:xfrm>
              <a:off x="3890" y="2372"/>
              <a:ext cx="125" cy="207"/>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4">
                      <a:lumMod val="75000"/>
                    </a:schemeClr>
                  </a:solidFill>
                  <a:latin typeface="Times New Roman" pitchFamily="18" charset="0"/>
                  <a:cs typeface="Times New Roman" pitchFamily="18" charset="0"/>
                </a:rPr>
                <a:t>D</a:t>
              </a:r>
              <a:endParaRPr kumimoji="0" lang="en-US" b="1" dirty="0">
                <a:solidFill>
                  <a:schemeClr val="accent4">
                    <a:lumMod val="75000"/>
                  </a:schemeClr>
                </a:solidFill>
                <a:latin typeface="Times New Roman" pitchFamily="18" charset="0"/>
                <a:cs typeface="Times New Roman" pitchFamily="18" charset="0"/>
              </a:endParaRPr>
            </a:p>
          </p:txBody>
        </p:sp>
        <p:sp>
          <p:nvSpPr>
            <p:cNvPr id="41" name="Freeform 9"/>
            <p:cNvSpPr>
              <a:spLocks noChangeAspect="1"/>
            </p:cNvSpPr>
            <p:nvPr/>
          </p:nvSpPr>
          <p:spPr bwMode="auto">
            <a:xfrm>
              <a:off x="2443" y="834"/>
              <a:ext cx="1428" cy="1621"/>
            </a:xfrm>
            <a:custGeom>
              <a:avLst/>
              <a:gdLst>
                <a:gd name="T0" fmla="*/ 69 w 4378"/>
                <a:gd name="T1" fmla="*/ 138 h 5183"/>
                <a:gd name="T2" fmla="*/ 177 w 4378"/>
                <a:gd name="T3" fmla="*/ 343 h 5183"/>
                <a:gd name="T4" fmla="*/ 289 w 4378"/>
                <a:gd name="T5" fmla="*/ 546 h 5183"/>
                <a:gd name="T6" fmla="*/ 405 w 4378"/>
                <a:gd name="T7" fmla="*/ 746 h 5183"/>
                <a:gd name="T8" fmla="*/ 526 w 4378"/>
                <a:gd name="T9" fmla="*/ 943 h 5183"/>
                <a:gd name="T10" fmla="*/ 648 w 4378"/>
                <a:gd name="T11" fmla="*/ 1139 h 5183"/>
                <a:gd name="T12" fmla="*/ 774 w 4378"/>
                <a:gd name="T13" fmla="*/ 1330 h 5183"/>
                <a:gd name="T14" fmla="*/ 904 w 4378"/>
                <a:gd name="T15" fmla="*/ 1519 h 5183"/>
                <a:gd name="T16" fmla="*/ 1036 w 4378"/>
                <a:gd name="T17" fmla="*/ 1704 h 5183"/>
                <a:gd name="T18" fmla="*/ 1168 w 4378"/>
                <a:gd name="T19" fmla="*/ 1885 h 5183"/>
                <a:gd name="T20" fmla="*/ 1304 w 4378"/>
                <a:gd name="T21" fmla="*/ 2063 h 5183"/>
                <a:gd name="T22" fmla="*/ 1439 w 4378"/>
                <a:gd name="T23" fmla="*/ 2239 h 5183"/>
                <a:gd name="T24" fmla="*/ 1577 w 4378"/>
                <a:gd name="T25" fmla="*/ 2409 h 5183"/>
                <a:gd name="T26" fmla="*/ 1715 w 4378"/>
                <a:gd name="T27" fmla="*/ 2576 h 5183"/>
                <a:gd name="T28" fmla="*/ 1853 w 4378"/>
                <a:gd name="T29" fmla="*/ 2740 h 5183"/>
                <a:gd name="T30" fmla="*/ 1989 w 4378"/>
                <a:gd name="T31" fmla="*/ 2899 h 5183"/>
                <a:gd name="T32" fmla="*/ 2127 w 4378"/>
                <a:gd name="T33" fmla="*/ 3053 h 5183"/>
                <a:gd name="T34" fmla="*/ 2264 w 4378"/>
                <a:gd name="T35" fmla="*/ 3204 h 5183"/>
                <a:gd name="T36" fmla="*/ 2399 w 4378"/>
                <a:gd name="T37" fmla="*/ 3349 h 5183"/>
                <a:gd name="T38" fmla="*/ 2533 w 4378"/>
                <a:gd name="T39" fmla="*/ 3491 h 5183"/>
                <a:gd name="T40" fmla="*/ 2663 w 4378"/>
                <a:gd name="T41" fmla="*/ 3627 h 5183"/>
                <a:gd name="T42" fmla="*/ 2793 w 4378"/>
                <a:gd name="T43" fmla="*/ 3758 h 5183"/>
                <a:gd name="T44" fmla="*/ 2919 w 4378"/>
                <a:gd name="T45" fmla="*/ 3885 h 5183"/>
                <a:gd name="T46" fmla="*/ 3044 w 4378"/>
                <a:gd name="T47" fmla="*/ 4006 h 5183"/>
                <a:gd name="T48" fmla="*/ 3164 w 4378"/>
                <a:gd name="T49" fmla="*/ 4123 h 5183"/>
                <a:gd name="T50" fmla="*/ 3282 w 4378"/>
                <a:gd name="T51" fmla="*/ 4233 h 5183"/>
                <a:gd name="T52" fmla="*/ 3395 w 4378"/>
                <a:gd name="T53" fmla="*/ 4339 h 5183"/>
                <a:gd name="T54" fmla="*/ 3503 w 4378"/>
                <a:gd name="T55" fmla="*/ 4439 h 5183"/>
                <a:gd name="T56" fmla="*/ 3607 w 4378"/>
                <a:gd name="T57" fmla="*/ 4533 h 5183"/>
                <a:gd name="T58" fmla="*/ 3706 w 4378"/>
                <a:gd name="T59" fmla="*/ 4621 h 5183"/>
                <a:gd name="T60" fmla="*/ 3800 w 4378"/>
                <a:gd name="T61" fmla="*/ 4703 h 5183"/>
                <a:gd name="T62" fmla="*/ 3888 w 4378"/>
                <a:gd name="T63" fmla="*/ 4780 h 5183"/>
                <a:gd name="T64" fmla="*/ 3970 w 4378"/>
                <a:gd name="T65" fmla="*/ 4851 h 5183"/>
                <a:gd name="T66" fmla="*/ 4046 w 4378"/>
                <a:gd name="T67" fmla="*/ 4914 h 5183"/>
                <a:gd name="T68" fmla="*/ 4115 w 4378"/>
                <a:gd name="T69" fmla="*/ 4972 h 5183"/>
                <a:gd name="T70" fmla="*/ 4176 w 4378"/>
                <a:gd name="T71" fmla="*/ 5022 h 5183"/>
                <a:gd name="T72" fmla="*/ 4229 w 4378"/>
                <a:gd name="T73" fmla="*/ 5067 h 5183"/>
                <a:gd name="T74" fmla="*/ 4276 w 4378"/>
                <a:gd name="T75" fmla="*/ 5103 h 5183"/>
                <a:gd name="T76" fmla="*/ 4314 w 4378"/>
                <a:gd name="T77" fmla="*/ 5133 h 5183"/>
                <a:gd name="T78" fmla="*/ 4344 w 4378"/>
                <a:gd name="T79" fmla="*/ 5157 h 5183"/>
                <a:gd name="T80" fmla="*/ 4363 w 4378"/>
                <a:gd name="T81" fmla="*/ 5173 h 5183"/>
                <a:gd name="T82" fmla="*/ 4375 w 4378"/>
                <a:gd name="T83" fmla="*/ 5181 h 5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78"/>
                <a:gd name="T127" fmla="*/ 0 h 5183"/>
                <a:gd name="T128" fmla="*/ 4378 w 4378"/>
                <a:gd name="T129" fmla="*/ 5183 h 5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78" h="5183">
                  <a:moveTo>
                    <a:pt x="0" y="0"/>
                  </a:moveTo>
                  <a:lnTo>
                    <a:pt x="34" y="69"/>
                  </a:lnTo>
                  <a:lnTo>
                    <a:pt x="69" y="138"/>
                  </a:lnTo>
                  <a:lnTo>
                    <a:pt x="104" y="207"/>
                  </a:lnTo>
                  <a:lnTo>
                    <a:pt x="141" y="274"/>
                  </a:lnTo>
                  <a:lnTo>
                    <a:pt x="177" y="343"/>
                  </a:lnTo>
                  <a:lnTo>
                    <a:pt x="214" y="411"/>
                  </a:lnTo>
                  <a:lnTo>
                    <a:pt x="251" y="479"/>
                  </a:lnTo>
                  <a:lnTo>
                    <a:pt x="289" y="546"/>
                  </a:lnTo>
                  <a:lnTo>
                    <a:pt x="328" y="613"/>
                  </a:lnTo>
                  <a:lnTo>
                    <a:pt x="366" y="679"/>
                  </a:lnTo>
                  <a:lnTo>
                    <a:pt x="405" y="746"/>
                  </a:lnTo>
                  <a:lnTo>
                    <a:pt x="445" y="812"/>
                  </a:lnTo>
                  <a:lnTo>
                    <a:pt x="485" y="878"/>
                  </a:lnTo>
                  <a:lnTo>
                    <a:pt x="526" y="943"/>
                  </a:lnTo>
                  <a:lnTo>
                    <a:pt x="566" y="1009"/>
                  </a:lnTo>
                  <a:lnTo>
                    <a:pt x="608" y="1074"/>
                  </a:lnTo>
                  <a:lnTo>
                    <a:pt x="648" y="1139"/>
                  </a:lnTo>
                  <a:lnTo>
                    <a:pt x="690" y="1203"/>
                  </a:lnTo>
                  <a:lnTo>
                    <a:pt x="733" y="1266"/>
                  </a:lnTo>
                  <a:lnTo>
                    <a:pt x="774" y="1330"/>
                  </a:lnTo>
                  <a:lnTo>
                    <a:pt x="817" y="1393"/>
                  </a:lnTo>
                  <a:lnTo>
                    <a:pt x="860" y="1456"/>
                  </a:lnTo>
                  <a:lnTo>
                    <a:pt x="904" y="1519"/>
                  </a:lnTo>
                  <a:lnTo>
                    <a:pt x="947" y="1580"/>
                  </a:lnTo>
                  <a:lnTo>
                    <a:pt x="991" y="1643"/>
                  </a:lnTo>
                  <a:lnTo>
                    <a:pt x="1036" y="1704"/>
                  </a:lnTo>
                  <a:lnTo>
                    <a:pt x="1080" y="1765"/>
                  </a:lnTo>
                  <a:lnTo>
                    <a:pt x="1124" y="1825"/>
                  </a:lnTo>
                  <a:lnTo>
                    <a:pt x="1168" y="1885"/>
                  </a:lnTo>
                  <a:lnTo>
                    <a:pt x="1213" y="1945"/>
                  </a:lnTo>
                  <a:lnTo>
                    <a:pt x="1258" y="2005"/>
                  </a:lnTo>
                  <a:lnTo>
                    <a:pt x="1304" y="2063"/>
                  </a:lnTo>
                  <a:lnTo>
                    <a:pt x="1348" y="2122"/>
                  </a:lnTo>
                  <a:lnTo>
                    <a:pt x="1393" y="2180"/>
                  </a:lnTo>
                  <a:lnTo>
                    <a:pt x="1439" y="2239"/>
                  </a:lnTo>
                  <a:lnTo>
                    <a:pt x="1484" y="2296"/>
                  </a:lnTo>
                  <a:lnTo>
                    <a:pt x="1531" y="2352"/>
                  </a:lnTo>
                  <a:lnTo>
                    <a:pt x="1577" y="2409"/>
                  </a:lnTo>
                  <a:lnTo>
                    <a:pt x="1622" y="2465"/>
                  </a:lnTo>
                  <a:lnTo>
                    <a:pt x="1668" y="2521"/>
                  </a:lnTo>
                  <a:lnTo>
                    <a:pt x="1715" y="2576"/>
                  </a:lnTo>
                  <a:lnTo>
                    <a:pt x="1760" y="2631"/>
                  </a:lnTo>
                  <a:lnTo>
                    <a:pt x="1806" y="2685"/>
                  </a:lnTo>
                  <a:lnTo>
                    <a:pt x="1853" y="2740"/>
                  </a:lnTo>
                  <a:lnTo>
                    <a:pt x="1898" y="2794"/>
                  </a:lnTo>
                  <a:lnTo>
                    <a:pt x="1944" y="2846"/>
                  </a:lnTo>
                  <a:lnTo>
                    <a:pt x="1989" y="2899"/>
                  </a:lnTo>
                  <a:lnTo>
                    <a:pt x="2036" y="2951"/>
                  </a:lnTo>
                  <a:lnTo>
                    <a:pt x="2082" y="3002"/>
                  </a:lnTo>
                  <a:lnTo>
                    <a:pt x="2127" y="3053"/>
                  </a:lnTo>
                  <a:lnTo>
                    <a:pt x="2173" y="3103"/>
                  </a:lnTo>
                  <a:lnTo>
                    <a:pt x="2218" y="3154"/>
                  </a:lnTo>
                  <a:lnTo>
                    <a:pt x="2264" y="3204"/>
                  </a:lnTo>
                  <a:lnTo>
                    <a:pt x="2309" y="3253"/>
                  </a:lnTo>
                  <a:lnTo>
                    <a:pt x="2353" y="3301"/>
                  </a:lnTo>
                  <a:lnTo>
                    <a:pt x="2399" y="3349"/>
                  </a:lnTo>
                  <a:lnTo>
                    <a:pt x="2443" y="3398"/>
                  </a:lnTo>
                  <a:lnTo>
                    <a:pt x="2489" y="3444"/>
                  </a:lnTo>
                  <a:lnTo>
                    <a:pt x="2533" y="3491"/>
                  </a:lnTo>
                  <a:lnTo>
                    <a:pt x="2577" y="3537"/>
                  </a:lnTo>
                  <a:lnTo>
                    <a:pt x="2619" y="3582"/>
                  </a:lnTo>
                  <a:lnTo>
                    <a:pt x="2663" y="3627"/>
                  </a:lnTo>
                  <a:lnTo>
                    <a:pt x="2706" y="3671"/>
                  </a:lnTo>
                  <a:lnTo>
                    <a:pt x="2750" y="3714"/>
                  </a:lnTo>
                  <a:lnTo>
                    <a:pt x="2793" y="3758"/>
                  </a:lnTo>
                  <a:lnTo>
                    <a:pt x="2835" y="3800"/>
                  </a:lnTo>
                  <a:lnTo>
                    <a:pt x="2878" y="3843"/>
                  </a:lnTo>
                  <a:lnTo>
                    <a:pt x="2919" y="3885"/>
                  </a:lnTo>
                  <a:lnTo>
                    <a:pt x="2961" y="3925"/>
                  </a:lnTo>
                  <a:lnTo>
                    <a:pt x="3003" y="3967"/>
                  </a:lnTo>
                  <a:lnTo>
                    <a:pt x="3044" y="4006"/>
                  </a:lnTo>
                  <a:lnTo>
                    <a:pt x="3085" y="4045"/>
                  </a:lnTo>
                  <a:lnTo>
                    <a:pt x="3125" y="4084"/>
                  </a:lnTo>
                  <a:lnTo>
                    <a:pt x="3164" y="4123"/>
                  </a:lnTo>
                  <a:lnTo>
                    <a:pt x="3204" y="4159"/>
                  </a:lnTo>
                  <a:lnTo>
                    <a:pt x="3243" y="4197"/>
                  </a:lnTo>
                  <a:lnTo>
                    <a:pt x="3282" y="4233"/>
                  </a:lnTo>
                  <a:lnTo>
                    <a:pt x="3320" y="4269"/>
                  </a:lnTo>
                  <a:lnTo>
                    <a:pt x="3358" y="4304"/>
                  </a:lnTo>
                  <a:lnTo>
                    <a:pt x="3395" y="4339"/>
                  </a:lnTo>
                  <a:lnTo>
                    <a:pt x="3432" y="4373"/>
                  </a:lnTo>
                  <a:lnTo>
                    <a:pt x="3468" y="4407"/>
                  </a:lnTo>
                  <a:lnTo>
                    <a:pt x="3503" y="4439"/>
                  </a:lnTo>
                  <a:lnTo>
                    <a:pt x="3539" y="4470"/>
                  </a:lnTo>
                  <a:lnTo>
                    <a:pt x="3574" y="4502"/>
                  </a:lnTo>
                  <a:lnTo>
                    <a:pt x="3607" y="4533"/>
                  </a:lnTo>
                  <a:lnTo>
                    <a:pt x="3641" y="4563"/>
                  </a:lnTo>
                  <a:lnTo>
                    <a:pt x="3674" y="4593"/>
                  </a:lnTo>
                  <a:lnTo>
                    <a:pt x="3706" y="4621"/>
                  </a:lnTo>
                  <a:lnTo>
                    <a:pt x="3739" y="4650"/>
                  </a:lnTo>
                  <a:lnTo>
                    <a:pt x="3770" y="4677"/>
                  </a:lnTo>
                  <a:lnTo>
                    <a:pt x="3800" y="4703"/>
                  </a:lnTo>
                  <a:lnTo>
                    <a:pt x="3830" y="4729"/>
                  </a:lnTo>
                  <a:lnTo>
                    <a:pt x="3860" y="4756"/>
                  </a:lnTo>
                  <a:lnTo>
                    <a:pt x="3888" y="4780"/>
                  </a:lnTo>
                  <a:lnTo>
                    <a:pt x="3917" y="4804"/>
                  </a:lnTo>
                  <a:lnTo>
                    <a:pt x="3944" y="4827"/>
                  </a:lnTo>
                  <a:lnTo>
                    <a:pt x="3970" y="4851"/>
                  </a:lnTo>
                  <a:lnTo>
                    <a:pt x="3996" y="4873"/>
                  </a:lnTo>
                  <a:lnTo>
                    <a:pt x="4021" y="4894"/>
                  </a:lnTo>
                  <a:lnTo>
                    <a:pt x="4046" y="4914"/>
                  </a:lnTo>
                  <a:lnTo>
                    <a:pt x="4069" y="4934"/>
                  </a:lnTo>
                  <a:lnTo>
                    <a:pt x="4093" y="4953"/>
                  </a:lnTo>
                  <a:lnTo>
                    <a:pt x="4115" y="4972"/>
                  </a:lnTo>
                  <a:lnTo>
                    <a:pt x="4136" y="4989"/>
                  </a:lnTo>
                  <a:lnTo>
                    <a:pt x="4156" y="5005"/>
                  </a:lnTo>
                  <a:lnTo>
                    <a:pt x="4176" y="5022"/>
                  </a:lnTo>
                  <a:lnTo>
                    <a:pt x="4194" y="5038"/>
                  </a:lnTo>
                  <a:lnTo>
                    <a:pt x="4212" y="5052"/>
                  </a:lnTo>
                  <a:lnTo>
                    <a:pt x="4229" y="5067"/>
                  </a:lnTo>
                  <a:lnTo>
                    <a:pt x="4246" y="5080"/>
                  </a:lnTo>
                  <a:lnTo>
                    <a:pt x="4262" y="5091"/>
                  </a:lnTo>
                  <a:lnTo>
                    <a:pt x="4276" y="5103"/>
                  </a:lnTo>
                  <a:lnTo>
                    <a:pt x="4289" y="5114"/>
                  </a:lnTo>
                  <a:lnTo>
                    <a:pt x="4302" y="5124"/>
                  </a:lnTo>
                  <a:lnTo>
                    <a:pt x="4314" y="5133"/>
                  </a:lnTo>
                  <a:lnTo>
                    <a:pt x="4324" y="5142"/>
                  </a:lnTo>
                  <a:lnTo>
                    <a:pt x="4335" y="5150"/>
                  </a:lnTo>
                  <a:lnTo>
                    <a:pt x="4344" y="5157"/>
                  </a:lnTo>
                  <a:lnTo>
                    <a:pt x="4352" y="5163"/>
                  </a:lnTo>
                  <a:lnTo>
                    <a:pt x="4358" y="5168"/>
                  </a:lnTo>
                  <a:lnTo>
                    <a:pt x="4363" y="5173"/>
                  </a:lnTo>
                  <a:lnTo>
                    <a:pt x="4368" y="5176"/>
                  </a:lnTo>
                  <a:lnTo>
                    <a:pt x="4372" y="5180"/>
                  </a:lnTo>
                  <a:lnTo>
                    <a:pt x="4375" y="5181"/>
                  </a:lnTo>
                  <a:lnTo>
                    <a:pt x="4376" y="5183"/>
                  </a:lnTo>
                  <a:lnTo>
                    <a:pt x="4378" y="5183"/>
                  </a:lnTo>
                </a:path>
              </a:pathLst>
            </a:custGeom>
            <a:noFill/>
            <a:ln w="57150">
              <a:solidFill>
                <a:schemeClr val="accent4">
                  <a:lumMod val="75000"/>
                </a:schemeClr>
              </a:solidFill>
              <a:round/>
              <a:headEnd/>
              <a:tailEnd/>
            </a:ln>
          </p:spPr>
          <p:txBody>
            <a:bodyPr>
              <a:prstTxWarp prst="textNoShape">
                <a:avLst/>
              </a:prstTxWarp>
            </a:bodyPr>
            <a:lstStyle/>
            <a:p>
              <a:endParaRPr lang="en-US" sz="1400" b="1">
                <a:latin typeface="Times New Roman" pitchFamily="18" charset="0"/>
                <a:cs typeface="Times New Roman" pitchFamily="18" charset="0"/>
              </a:endParaRPr>
            </a:p>
          </p:txBody>
        </p:sp>
      </p:grpSp>
      <p:grpSp>
        <p:nvGrpSpPr>
          <p:cNvPr id="42" name="Group 45"/>
          <p:cNvGrpSpPr>
            <a:grpSpLocks/>
          </p:cNvGrpSpPr>
          <p:nvPr/>
        </p:nvGrpSpPr>
        <p:grpSpPr bwMode="auto">
          <a:xfrm>
            <a:off x="4906096" y="2285061"/>
            <a:ext cx="2796629" cy="2282678"/>
            <a:chOff x="2256" y="769"/>
            <a:chExt cx="1998" cy="1631"/>
          </a:xfrm>
        </p:grpSpPr>
        <p:sp>
          <p:nvSpPr>
            <p:cNvPr id="43" name="Rectangle 11"/>
            <p:cNvSpPr>
              <a:spLocks noChangeAspect="1" noChangeArrowheads="1"/>
            </p:cNvSpPr>
            <p:nvPr/>
          </p:nvSpPr>
          <p:spPr bwMode="auto">
            <a:xfrm>
              <a:off x="4162" y="769"/>
              <a:ext cx="92" cy="198"/>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bg2">
                      <a:lumMod val="50000"/>
                    </a:schemeClr>
                  </a:solidFill>
                  <a:latin typeface="Times New Roman" pitchFamily="18" charset="0"/>
                  <a:cs typeface="Times New Roman" pitchFamily="18" charset="0"/>
                </a:rPr>
                <a:t>S</a:t>
              </a:r>
              <a:endParaRPr kumimoji="0" lang="en-US" b="1" dirty="0">
                <a:solidFill>
                  <a:schemeClr val="bg2">
                    <a:lumMod val="50000"/>
                  </a:schemeClr>
                </a:solidFill>
                <a:latin typeface="Times New Roman" pitchFamily="18" charset="0"/>
                <a:cs typeface="Times New Roman" pitchFamily="18" charset="0"/>
              </a:endParaRPr>
            </a:p>
          </p:txBody>
        </p:sp>
        <p:sp>
          <p:nvSpPr>
            <p:cNvPr id="44" name="Freeform 12"/>
            <p:cNvSpPr>
              <a:spLocks noChangeAspect="1"/>
            </p:cNvSpPr>
            <p:nvPr/>
          </p:nvSpPr>
          <p:spPr bwMode="auto">
            <a:xfrm>
              <a:off x="2256" y="967"/>
              <a:ext cx="1872" cy="1433"/>
            </a:xfrm>
            <a:custGeom>
              <a:avLst/>
              <a:gdLst>
                <a:gd name="T0" fmla="*/ 5508 w 5586"/>
                <a:gd name="T1" fmla="*/ 125 h 4465"/>
                <a:gd name="T2" fmla="*/ 5385 w 5586"/>
                <a:gd name="T3" fmla="*/ 310 h 4465"/>
                <a:gd name="T4" fmla="*/ 5258 w 5586"/>
                <a:gd name="T5" fmla="*/ 491 h 4465"/>
                <a:gd name="T6" fmla="*/ 5125 w 5586"/>
                <a:gd name="T7" fmla="*/ 670 h 4465"/>
                <a:gd name="T8" fmla="*/ 4988 w 5586"/>
                <a:gd name="T9" fmla="*/ 843 h 4465"/>
                <a:gd name="T10" fmla="*/ 4847 w 5586"/>
                <a:gd name="T11" fmla="*/ 1012 h 4465"/>
                <a:gd name="T12" fmla="*/ 4702 w 5586"/>
                <a:gd name="T13" fmla="*/ 1179 h 4465"/>
                <a:gd name="T14" fmla="*/ 4554 w 5586"/>
                <a:gd name="T15" fmla="*/ 1340 h 4465"/>
                <a:gd name="T16" fmla="*/ 4402 w 5586"/>
                <a:gd name="T17" fmla="*/ 1499 h 4465"/>
                <a:gd name="T18" fmla="*/ 4247 w 5586"/>
                <a:gd name="T19" fmla="*/ 1653 h 4465"/>
                <a:gd name="T20" fmla="*/ 4091 w 5586"/>
                <a:gd name="T21" fmla="*/ 1804 h 4465"/>
                <a:gd name="T22" fmla="*/ 3932 w 5586"/>
                <a:gd name="T23" fmla="*/ 1949 h 4465"/>
                <a:gd name="T24" fmla="*/ 3771 w 5586"/>
                <a:gd name="T25" fmla="*/ 2093 h 4465"/>
                <a:gd name="T26" fmla="*/ 3610 w 5586"/>
                <a:gd name="T27" fmla="*/ 2231 h 4465"/>
                <a:gd name="T28" fmla="*/ 3447 w 5586"/>
                <a:gd name="T29" fmla="*/ 2366 h 4465"/>
                <a:gd name="T30" fmla="*/ 3283 w 5586"/>
                <a:gd name="T31" fmla="*/ 2496 h 4465"/>
                <a:gd name="T32" fmla="*/ 3120 w 5586"/>
                <a:gd name="T33" fmla="*/ 2622 h 4465"/>
                <a:gd name="T34" fmla="*/ 2958 w 5586"/>
                <a:gd name="T35" fmla="*/ 2745 h 4465"/>
                <a:gd name="T36" fmla="*/ 2797 w 5586"/>
                <a:gd name="T37" fmla="*/ 2863 h 4465"/>
                <a:gd name="T38" fmla="*/ 2635 w 5586"/>
                <a:gd name="T39" fmla="*/ 2978 h 4465"/>
                <a:gd name="T40" fmla="*/ 2475 w 5586"/>
                <a:gd name="T41" fmla="*/ 3089 h 4465"/>
                <a:gd name="T42" fmla="*/ 2317 w 5586"/>
                <a:gd name="T43" fmla="*/ 3193 h 4465"/>
                <a:gd name="T44" fmla="*/ 2160 w 5586"/>
                <a:gd name="T45" fmla="*/ 3296 h 4465"/>
                <a:gd name="T46" fmla="*/ 2007 w 5586"/>
                <a:gd name="T47" fmla="*/ 3393 h 4465"/>
                <a:gd name="T48" fmla="*/ 1855 w 5586"/>
                <a:gd name="T49" fmla="*/ 3487 h 4465"/>
                <a:gd name="T50" fmla="*/ 1708 w 5586"/>
                <a:gd name="T51" fmla="*/ 3577 h 4465"/>
                <a:gd name="T52" fmla="*/ 1563 w 5586"/>
                <a:gd name="T53" fmla="*/ 3663 h 4465"/>
                <a:gd name="T54" fmla="*/ 1423 w 5586"/>
                <a:gd name="T55" fmla="*/ 3743 h 4465"/>
                <a:gd name="T56" fmla="*/ 1288 w 5586"/>
                <a:gd name="T57" fmla="*/ 3820 h 4465"/>
                <a:gd name="T58" fmla="*/ 1156 w 5586"/>
                <a:gd name="T59" fmla="*/ 3893 h 4465"/>
                <a:gd name="T60" fmla="*/ 1030 w 5586"/>
                <a:gd name="T61" fmla="*/ 3962 h 4465"/>
                <a:gd name="T62" fmla="*/ 909 w 5586"/>
                <a:gd name="T63" fmla="*/ 4026 h 4465"/>
                <a:gd name="T64" fmla="*/ 795 w 5586"/>
                <a:gd name="T65" fmla="*/ 4086 h 4465"/>
                <a:gd name="T66" fmla="*/ 685 w 5586"/>
                <a:gd name="T67" fmla="*/ 4142 h 4465"/>
                <a:gd name="T68" fmla="*/ 584 w 5586"/>
                <a:gd name="T69" fmla="*/ 4193 h 4465"/>
                <a:gd name="T70" fmla="*/ 489 w 5586"/>
                <a:gd name="T71" fmla="*/ 4239 h 4465"/>
                <a:gd name="T72" fmla="*/ 400 w 5586"/>
                <a:gd name="T73" fmla="*/ 4282 h 4465"/>
                <a:gd name="T74" fmla="*/ 320 w 5586"/>
                <a:gd name="T75" fmla="*/ 4320 h 4465"/>
                <a:gd name="T76" fmla="*/ 248 w 5586"/>
                <a:gd name="T77" fmla="*/ 4354 h 4465"/>
                <a:gd name="T78" fmla="*/ 184 w 5586"/>
                <a:gd name="T79" fmla="*/ 4383 h 4465"/>
                <a:gd name="T80" fmla="*/ 130 w 5586"/>
                <a:gd name="T81" fmla="*/ 4407 h 4465"/>
                <a:gd name="T82" fmla="*/ 83 w 5586"/>
                <a:gd name="T83" fmla="*/ 4428 h 4465"/>
                <a:gd name="T84" fmla="*/ 47 w 5586"/>
                <a:gd name="T85" fmla="*/ 4444 h 4465"/>
                <a:gd name="T86" fmla="*/ 20 w 5586"/>
                <a:gd name="T87" fmla="*/ 4456 h 4465"/>
                <a:gd name="T88" fmla="*/ 5 w 5586"/>
                <a:gd name="T89" fmla="*/ 4462 h 4465"/>
                <a:gd name="T90" fmla="*/ 0 w 5586"/>
                <a:gd name="T91" fmla="*/ 4465 h 44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86"/>
                <a:gd name="T139" fmla="*/ 0 h 4465"/>
                <a:gd name="T140" fmla="*/ 5586 w 5586"/>
                <a:gd name="T141" fmla="*/ 4465 h 44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86" h="4465">
                  <a:moveTo>
                    <a:pt x="5586" y="0"/>
                  </a:moveTo>
                  <a:lnTo>
                    <a:pt x="5547" y="63"/>
                  </a:lnTo>
                  <a:lnTo>
                    <a:pt x="5508" y="125"/>
                  </a:lnTo>
                  <a:lnTo>
                    <a:pt x="5467" y="188"/>
                  </a:lnTo>
                  <a:lnTo>
                    <a:pt x="5427" y="249"/>
                  </a:lnTo>
                  <a:lnTo>
                    <a:pt x="5385" y="310"/>
                  </a:lnTo>
                  <a:lnTo>
                    <a:pt x="5344" y="371"/>
                  </a:lnTo>
                  <a:lnTo>
                    <a:pt x="5301" y="431"/>
                  </a:lnTo>
                  <a:lnTo>
                    <a:pt x="5258" y="491"/>
                  </a:lnTo>
                  <a:lnTo>
                    <a:pt x="5215" y="551"/>
                  </a:lnTo>
                  <a:lnTo>
                    <a:pt x="5171" y="611"/>
                  </a:lnTo>
                  <a:lnTo>
                    <a:pt x="5125" y="670"/>
                  </a:lnTo>
                  <a:lnTo>
                    <a:pt x="5081" y="727"/>
                  </a:lnTo>
                  <a:lnTo>
                    <a:pt x="5035" y="785"/>
                  </a:lnTo>
                  <a:lnTo>
                    <a:pt x="4988" y="843"/>
                  </a:lnTo>
                  <a:lnTo>
                    <a:pt x="4942" y="900"/>
                  </a:lnTo>
                  <a:lnTo>
                    <a:pt x="4895" y="956"/>
                  </a:lnTo>
                  <a:lnTo>
                    <a:pt x="4847" y="1012"/>
                  </a:lnTo>
                  <a:lnTo>
                    <a:pt x="4800" y="1068"/>
                  </a:lnTo>
                  <a:lnTo>
                    <a:pt x="4750" y="1124"/>
                  </a:lnTo>
                  <a:lnTo>
                    <a:pt x="4702" y="1179"/>
                  </a:lnTo>
                  <a:lnTo>
                    <a:pt x="4653" y="1233"/>
                  </a:lnTo>
                  <a:lnTo>
                    <a:pt x="4603" y="1287"/>
                  </a:lnTo>
                  <a:lnTo>
                    <a:pt x="4554" y="1340"/>
                  </a:lnTo>
                  <a:lnTo>
                    <a:pt x="4503" y="1393"/>
                  </a:lnTo>
                  <a:lnTo>
                    <a:pt x="4453" y="1447"/>
                  </a:lnTo>
                  <a:lnTo>
                    <a:pt x="4402" y="1499"/>
                  </a:lnTo>
                  <a:lnTo>
                    <a:pt x="4351" y="1551"/>
                  </a:lnTo>
                  <a:lnTo>
                    <a:pt x="4299" y="1602"/>
                  </a:lnTo>
                  <a:lnTo>
                    <a:pt x="4247" y="1653"/>
                  </a:lnTo>
                  <a:lnTo>
                    <a:pt x="4195" y="1703"/>
                  </a:lnTo>
                  <a:lnTo>
                    <a:pt x="4143" y="1754"/>
                  </a:lnTo>
                  <a:lnTo>
                    <a:pt x="4091" y="1804"/>
                  </a:lnTo>
                  <a:lnTo>
                    <a:pt x="4038" y="1853"/>
                  </a:lnTo>
                  <a:lnTo>
                    <a:pt x="3984" y="1901"/>
                  </a:lnTo>
                  <a:lnTo>
                    <a:pt x="3932" y="1949"/>
                  </a:lnTo>
                  <a:lnTo>
                    <a:pt x="3879" y="1998"/>
                  </a:lnTo>
                  <a:lnTo>
                    <a:pt x="3824" y="2046"/>
                  </a:lnTo>
                  <a:lnTo>
                    <a:pt x="3771" y="2093"/>
                  </a:lnTo>
                  <a:lnTo>
                    <a:pt x="3718" y="2139"/>
                  </a:lnTo>
                  <a:lnTo>
                    <a:pt x="3663" y="2185"/>
                  </a:lnTo>
                  <a:lnTo>
                    <a:pt x="3610" y="2231"/>
                  </a:lnTo>
                  <a:lnTo>
                    <a:pt x="3555" y="2276"/>
                  </a:lnTo>
                  <a:lnTo>
                    <a:pt x="3502" y="2320"/>
                  </a:lnTo>
                  <a:lnTo>
                    <a:pt x="3447" y="2366"/>
                  </a:lnTo>
                  <a:lnTo>
                    <a:pt x="3392" y="2409"/>
                  </a:lnTo>
                  <a:lnTo>
                    <a:pt x="3338" y="2453"/>
                  </a:lnTo>
                  <a:lnTo>
                    <a:pt x="3283" y="2496"/>
                  </a:lnTo>
                  <a:lnTo>
                    <a:pt x="3230" y="2539"/>
                  </a:lnTo>
                  <a:lnTo>
                    <a:pt x="3175" y="2581"/>
                  </a:lnTo>
                  <a:lnTo>
                    <a:pt x="3120" y="2622"/>
                  </a:lnTo>
                  <a:lnTo>
                    <a:pt x="3066" y="2664"/>
                  </a:lnTo>
                  <a:lnTo>
                    <a:pt x="3011" y="2704"/>
                  </a:lnTo>
                  <a:lnTo>
                    <a:pt x="2958" y="2745"/>
                  </a:lnTo>
                  <a:lnTo>
                    <a:pt x="2903" y="2785"/>
                  </a:lnTo>
                  <a:lnTo>
                    <a:pt x="2850" y="2824"/>
                  </a:lnTo>
                  <a:lnTo>
                    <a:pt x="2797" y="2863"/>
                  </a:lnTo>
                  <a:lnTo>
                    <a:pt x="2742" y="2902"/>
                  </a:lnTo>
                  <a:lnTo>
                    <a:pt x="2689" y="2940"/>
                  </a:lnTo>
                  <a:lnTo>
                    <a:pt x="2635" y="2978"/>
                  </a:lnTo>
                  <a:lnTo>
                    <a:pt x="2582" y="3016"/>
                  </a:lnTo>
                  <a:lnTo>
                    <a:pt x="2529" y="3052"/>
                  </a:lnTo>
                  <a:lnTo>
                    <a:pt x="2475" y="3089"/>
                  </a:lnTo>
                  <a:lnTo>
                    <a:pt x="2422" y="3122"/>
                  </a:lnTo>
                  <a:lnTo>
                    <a:pt x="2369" y="3159"/>
                  </a:lnTo>
                  <a:lnTo>
                    <a:pt x="2317" y="3193"/>
                  </a:lnTo>
                  <a:lnTo>
                    <a:pt x="2264" y="3228"/>
                  </a:lnTo>
                  <a:lnTo>
                    <a:pt x="2212" y="3262"/>
                  </a:lnTo>
                  <a:lnTo>
                    <a:pt x="2160" y="3296"/>
                  </a:lnTo>
                  <a:lnTo>
                    <a:pt x="2108" y="3328"/>
                  </a:lnTo>
                  <a:lnTo>
                    <a:pt x="2058" y="3361"/>
                  </a:lnTo>
                  <a:lnTo>
                    <a:pt x="2007" y="3393"/>
                  </a:lnTo>
                  <a:lnTo>
                    <a:pt x="1956" y="3426"/>
                  </a:lnTo>
                  <a:lnTo>
                    <a:pt x="1905" y="3457"/>
                  </a:lnTo>
                  <a:lnTo>
                    <a:pt x="1855" y="3487"/>
                  </a:lnTo>
                  <a:lnTo>
                    <a:pt x="1805" y="3517"/>
                  </a:lnTo>
                  <a:lnTo>
                    <a:pt x="1756" y="3547"/>
                  </a:lnTo>
                  <a:lnTo>
                    <a:pt x="1708" y="3577"/>
                  </a:lnTo>
                  <a:lnTo>
                    <a:pt x="1660" y="3605"/>
                  </a:lnTo>
                  <a:lnTo>
                    <a:pt x="1611" y="3634"/>
                  </a:lnTo>
                  <a:lnTo>
                    <a:pt x="1563" y="3663"/>
                  </a:lnTo>
                  <a:lnTo>
                    <a:pt x="1516" y="3690"/>
                  </a:lnTo>
                  <a:lnTo>
                    <a:pt x="1470" y="3717"/>
                  </a:lnTo>
                  <a:lnTo>
                    <a:pt x="1423" y="3743"/>
                  </a:lnTo>
                  <a:lnTo>
                    <a:pt x="1377" y="3769"/>
                  </a:lnTo>
                  <a:lnTo>
                    <a:pt x="1332" y="3796"/>
                  </a:lnTo>
                  <a:lnTo>
                    <a:pt x="1288" y="3820"/>
                  </a:lnTo>
                  <a:lnTo>
                    <a:pt x="1243" y="3845"/>
                  </a:lnTo>
                  <a:lnTo>
                    <a:pt x="1199" y="3870"/>
                  </a:lnTo>
                  <a:lnTo>
                    <a:pt x="1156" y="3893"/>
                  </a:lnTo>
                  <a:lnTo>
                    <a:pt x="1113" y="3917"/>
                  </a:lnTo>
                  <a:lnTo>
                    <a:pt x="1072" y="3939"/>
                  </a:lnTo>
                  <a:lnTo>
                    <a:pt x="1030" y="3962"/>
                  </a:lnTo>
                  <a:lnTo>
                    <a:pt x="990" y="3983"/>
                  </a:lnTo>
                  <a:lnTo>
                    <a:pt x="949" y="4005"/>
                  </a:lnTo>
                  <a:lnTo>
                    <a:pt x="909" y="4026"/>
                  </a:lnTo>
                  <a:lnTo>
                    <a:pt x="870" y="4047"/>
                  </a:lnTo>
                  <a:lnTo>
                    <a:pt x="832" y="4066"/>
                  </a:lnTo>
                  <a:lnTo>
                    <a:pt x="795" y="4086"/>
                  </a:lnTo>
                  <a:lnTo>
                    <a:pt x="757" y="4105"/>
                  </a:lnTo>
                  <a:lnTo>
                    <a:pt x="722" y="4124"/>
                  </a:lnTo>
                  <a:lnTo>
                    <a:pt x="685" y="4142"/>
                  </a:lnTo>
                  <a:lnTo>
                    <a:pt x="651" y="4159"/>
                  </a:lnTo>
                  <a:lnTo>
                    <a:pt x="616" y="4176"/>
                  </a:lnTo>
                  <a:lnTo>
                    <a:pt x="584" y="4193"/>
                  </a:lnTo>
                  <a:lnTo>
                    <a:pt x="551" y="4208"/>
                  </a:lnTo>
                  <a:lnTo>
                    <a:pt x="519" y="4224"/>
                  </a:lnTo>
                  <a:lnTo>
                    <a:pt x="489" y="4239"/>
                  </a:lnTo>
                  <a:lnTo>
                    <a:pt x="458" y="4254"/>
                  </a:lnTo>
                  <a:lnTo>
                    <a:pt x="429" y="4268"/>
                  </a:lnTo>
                  <a:lnTo>
                    <a:pt x="400" y="4282"/>
                  </a:lnTo>
                  <a:lnTo>
                    <a:pt x="373" y="4295"/>
                  </a:lnTo>
                  <a:lnTo>
                    <a:pt x="346" y="4307"/>
                  </a:lnTo>
                  <a:lnTo>
                    <a:pt x="320" y="4320"/>
                  </a:lnTo>
                  <a:lnTo>
                    <a:pt x="295" y="4332"/>
                  </a:lnTo>
                  <a:lnTo>
                    <a:pt x="272" y="4342"/>
                  </a:lnTo>
                  <a:lnTo>
                    <a:pt x="248" y="4354"/>
                  </a:lnTo>
                  <a:lnTo>
                    <a:pt x="226" y="4364"/>
                  </a:lnTo>
                  <a:lnTo>
                    <a:pt x="204" y="4374"/>
                  </a:lnTo>
                  <a:lnTo>
                    <a:pt x="184" y="4383"/>
                  </a:lnTo>
                  <a:lnTo>
                    <a:pt x="165" y="4392"/>
                  </a:lnTo>
                  <a:lnTo>
                    <a:pt x="147" y="4400"/>
                  </a:lnTo>
                  <a:lnTo>
                    <a:pt x="130" y="4407"/>
                  </a:lnTo>
                  <a:lnTo>
                    <a:pt x="113" y="4415"/>
                  </a:lnTo>
                  <a:lnTo>
                    <a:pt x="97" y="4422"/>
                  </a:lnTo>
                  <a:lnTo>
                    <a:pt x="83" y="4428"/>
                  </a:lnTo>
                  <a:lnTo>
                    <a:pt x="70" y="4433"/>
                  </a:lnTo>
                  <a:lnTo>
                    <a:pt x="58" y="4439"/>
                  </a:lnTo>
                  <a:lnTo>
                    <a:pt x="47" y="4444"/>
                  </a:lnTo>
                  <a:lnTo>
                    <a:pt x="37" y="4448"/>
                  </a:lnTo>
                  <a:lnTo>
                    <a:pt x="28" y="4452"/>
                  </a:lnTo>
                  <a:lnTo>
                    <a:pt x="20" y="4456"/>
                  </a:lnTo>
                  <a:lnTo>
                    <a:pt x="14" y="4458"/>
                  </a:lnTo>
                  <a:lnTo>
                    <a:pt x="9" y="4461"/>
                  </a:lnTo>
                  <a:lnTo>
                    <a:pt x="5" y="4462"/>
                  </a:lnTo>
                  <a:lnTo>
                    <a:pt x="2" y="4463"/>
                  </a:lnTo>
                  <a:lnTo>
                    <a:pt x="0" y="4465"/>
                  </a:lnTo>
                </a:path>
              </a:pathLst>
            </a:custGeom>
            <a:noFill/>
            <a:ln w="57150">
              <a:solidFill>
                <a:schemeClr val="bg2">
                  <a:lumMod val="50000"/>
                </a:schemeClr>
              </a:solidFill>
              <a:round/>
              <a:headEnd/>
              <a:tailEnd/>
            </a:ln>
          </p:spPr>
          <p:txBody>
            <a:bodyPr>
              <a:prstTxWarp prst="textNoShape">
                <a:avLst/>
              </a:prstTxWarp>
            </a:bodyPr>
            <a:lstStyle/>
            <a:p>
              <a:endParaRPr lang="en-US" sz="1400" b="1">
                <a:latin typeface="Times New Roman" pitchFamily="18" charset="0"/>
                <a:cs typeface="Times New Roman" pitchFamily="18" charset="0"/>
              </a:endParaRPr>
            </a:p>
          </p:txBody>
        </p:sp>
      </p:grpSp>
      <p:sp>
        <p:nvSpPr>
          <p:cNvPr id="45" name="Rectangle 15"/>
          <p:cNvSpPr>
            <a:spLocks noChangeArrowheads="1"/>
          </p:cNvSpPr>
          <p:nvPr/>
        </p:nvSpPr>
        <p:spPr bwMode="auto">
          <a:xfrm>
            <a:off x="8276437" y="1416734"/>
            <a:ext cx="690895"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400" b="1" i="1">
                <a:solidFill>
                  <a:srgbClr val="000000"/>
                </a:solidFill>
                <a:latin typeface="Times New Roman" pitchFamily="18" charset="0"/>
                <a:cs typeface="Times New Roman" pitchFamily="18" charset="0"/>
              </a:rPr>
              <a:t>Resource</a:t>
            </a:r>
          </a:p>
          <a:p>
            <a:pPr algn="r">
              <a:lnSpc>
                <a:spcPct val="80000"/>
              </a:lnSpc>
            </a:pPr>
            <a:r>
              <a:rPr kumimoji="0" lang="en-US" sz="1400" b="1" i="1">
                <a:solidFill>
                  <a:srgbClr val="000000"/>
                </a:solidFill>
                <a:latin typeface="Times New Roman" pitchFamily="18" charset="0"/>
                <a:cs typeface="Times New Roman" pitchFamily="18" charset="0"/>
              </a:rPr>
              <a:t>market</a:t>
            </a:r>
            <a:endParaRPr kumimoji="0" lang="en-US" sz="1400" b="1" i="1">
              <a:solidFill>
                <a:schemeClr val="tx1"/>
              </a:solidFill>
              <a:latin typeface="Times New Roman" pitchFamily="18" charset="0"/>
              <a:cs typeface="Times New Roman" pitchFamily="18" charset="0"/>
            </a:endParaRPr>
          </a:p>
        </p:txBody>
      </p:sp>
      <p:sp>
        <p:nvSpPr>
          <p:cNvPr id="46" name="Rectangle 17"/>
          <p:cNvSpPr>
            <a:spLocks noChangeAspect="1" noChangeArrowheads="1"/>
          </p:cNvSpPr>
          <p:nvPr/>
        </p:nvSpPr>
        <p:spPr bwMode="auto">
          <a:xfrm>
            <a:off x="4417146" y="3580313"/>
            <a:ext cx="26770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Times New Roman" pitchFamily="18" charset="0"/>
                <a:cs typeface="Times New Roman" pitchFamily="18" charset="0"/>
              </a:rPr>
              <a:t>P</a:t>
            </a:r>
            <a:r>
              <a:rPr kumimoji="0" lang="en-US" sz="1600" b="1" i="1" baseline="-25000" dirty="0">
                <a:solidFill>
                  <a:srgbClr val="000000"/>
                </a:solidFill>
                <a:latin typeface="Times New Roman" pitchFamily="18" charset="0"/>
                <a:cs typeface="Times New Roman" pitchFamily="18" charset="0"/>
              </a:rPr>
              <a:t>R</a:t>
            </a:r>
            <a:r>
              <a:rPr kumimoji="0" lang="en-US" sz="1600" b="1" i="1" dirty="0">
                <a:solidFill>
                  <a:srgbClr val="000000"/>
                </a:solidFill>
                <a:latin typeface="Times New Roman" pitchFamily="18" charset="0"/>
                <a:cs typeface="Times New Roman" pitchFamily="18" charset="0"/>
              </a:rPr>
              <a:t> </a:t>
            </a:r>
            <a:endParaRPr kumimoji="0" lang="en-US" sz="1600" b="1" dirty="0">
              <a:solidFill>
                <a:schemeClr val="tx1"/>
              </a:solidFill>
              <a:latin typeface="Times New Roman" pitchFamily="18" charset="0"/>
              <a:cs typeface="Times New Roman" pitchFamily="18" charset="0"/>
            </a:endParaRPr>
          </a:p>
        </p:txBody>
      </p:sp>
      <p:sp>
        <p:nvSpPr>
          <p:cNvPr id="59" name="Rectangle 20"/>
          <p:cNvSpPr>
            <a:spLocks noChangeAspect="1" noChangeArrowheads="1"/>
          </p:cNvSpPr>
          <p:nvPr/>
        </p:nvSpPr>
        <p:spPr bwMode="auto">
          <a:xfrm>
            <a:off x="6341196" y="5147175"/>
            <a:ext cx="1987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Times New Roman" pitchFamily="18" charset="0"/>
                <a:cs typeface="Times New Roman" pitchFamily="18" charset="0"/>
              </a:rPr>
              <a:t>Q </a:t>
            </a:r>
            <a:endParaRPr kumimoji="0" lang="en-US" sz="1600" b="1" dirty="0">
              <a:solidFill>
                <a:schemeClr val="tx1"/>
              </a:solidFill>
              <a:latin typeface="Times New Roman" pitchFamily="18" charset="0"/>
              <a:cs typeface="Times New Roman" pitchFamily="18" charset="0"/>
            </a:endParaRPr>
          </a:p>
        </p:txBody>
      </p:sp>
      <p:sp>
        <p:nvSpPr>
          <p:cNvPr id="60" name="Line 22"/>
          <p:cNvSpPr>
            <a:spLocks noChangeAspect="1" noChangeShapeType="1"/>
          </p:cNvSpPr>
          <p:nvPr/>
        </p:nvSpPr>
        <p:spPr bwMode="auto">
          <a:xfrm flipH="1">
            <a:off x="4731471" y="3735888"/>
            <a:ext cx="16224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2" name="Line 23"/>
          <p:cNvSpPr>
            <a:spLocks noChangeAspect="1" noChangeShapeType="1"/>
          </p:cNvSpPr>
          <p:nvPr/>
        </p:nvSpPr>
        <p:spPr bwMode="auto">
          <a:xfrm>
            <a:off x="6430096" y="3786688"/>
            <a:ext cx="0" cy="1354137"/>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3" name="Rectangle 24"/>
          <p:cNvSpPr>
            <a:spLocks noChangeAspect="1" noChangeArrowheads="1"/>
          </p:cNvSpPr>
          <p:nvPr/>
        </p:nvSpPr>
        <p:spPr bwMode="auto">
          <a:xfrm>
            <a:off x="3001096" y="1387975"/>
            <a:ext cx="4265613" cy="0"/>
          </a:xfrm>
          <a:prstGeom prst="rect">
            <a:avLst/>
          </a:prstGeom>
          <a:solidFill>
            <a:srgbClr val="003F6E"/>
          </a:solidFill>
          <a:ln w="9525">
            <a:noFill/>
            <a:miter lim="800000"/>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4" name="Rectangle 25"/>
          <p:cNvSpPr>
            <a:spLocks noChangeAspect="1" noChangeArrowheads="1"/>
          </p:cNvSpPr>
          <p:nvPr/>
        </p:nvSpPr>
        <p:spPr bwMode="auto">
          <a:xfrm>
            <a:off x="3001096" y="1387975"/>
            <a:ext cx="4265613" cy="0"/>
          </a:xfrm>
          <a:prstGeom prst="rect">
            <a:avLst/>
          </a:prstGeom>
          <a:solidFill>
            <a:srgbClr val="003F6E"/>
          </a:solidFill>
          <a:ln w="9525">
            <a:noFill/>
            <a:miter lim="800000"/>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0" name="Freeform 30"/>
          <p:cNvSpPr>
            <a:spLocks/>
          </p:cNvSpPr>
          <p:nvPr/>
        </p:nvSpPr>
        <p:spPr bwMode="auto">
          <a:xfrm>
            <a:off x="6368184" y="3650163"/>
            <a:ext cx="119062"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72" name="Group 53"/>
          <p:cNvGrpSpPr>
            <a:grpSpLocks/>
          </p:cNvGrpSpPr>
          <p:nvPr/>
        </p:nvGrpSpPr>
        <p:grpSpPr bwMode="auto">
          <a:xfrm>
            <a:off x="7221538" y="3561381"/>
            <a:ext cx="1720850" cy="1006476"/>
            <a:chOff x="3988" y="1630"/>
            <a:chExt cx="1084" cy="634"/>
          </a:xfrm>
        </p:grpSpPr>
        <p:sp>
          <p:nvSpPr>
            <p:cNvPr id="73" name="Line 47"/>
            <p:cNvSpPr>
              <a:spLocks noChangeShapeType="1"/>
            </p:cNvSpPr>
            <p:nvPr/>
          </p:nvSpPr>
          <p:spPr bwMode="auto">
            <a:xfrm flipH="1">
              <a:off x="4311" y="2035"/>
              <a:ext cx="242" cy="229"/>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74" name="Rectangle 33"/>
            <p:cNvSpPr>
              <a:spLocks noChangeAspect="1" noChangeArrowheads="1"/>
            </p:cNvSpPr>
            <p:nvPr/>
          </p:nvSpPr>
          <p:spPr bwMode="auto">
            <a:xfrm>
              <a:off x="3988" y="1630"/>
              <a:ext cx="1084" cy="405"/>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75" name="Rectangle 34"/>
            <p:cNvSpPr>
              <a:spLocks noChangeAspect="1" noChangeArrowheads="1"/>
            </p:cNvSpPr>
            <p:nvPr/>
          </p:nvSpPr>
          <p:spPr bwMode="auto">
            <a:xfrm>
              <a:off x="4037" y="1665"/>
              <a:ext cx="1032"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Times New Roman" pitchFamily="18" charset="0"/>
                  <a:cs typeface="Times New Roman" pitchFamily="18" charset="0"/>
                </a:rPr>
                <a:t>Businesses </a:t>
              </a:r>
              <a:r>
                <a:rPr kumimoji="0" lang="en-US" sz="1500" b="1" i="1" dirty="0">
                  <a:solidFill>
                    <a:schemeClr val="accent4">
                      <a:lumMod val="75000"/>
                    </a:schemeClr>
                  </a:solidFill>
                  <a:latin typeface="Times New Roman" pitchFamily="18" charset="0"/>
                  <a:cs typeface="Times New Roman" pitchFamily="18" charset="0"/>
                </a:rPr>
                <a:t>demand</a:t>
              </a:r>
              <a:r>
                <a:rPr kumimoji="0" lang="en-US" sz="1500" b="0" dirty="0">
                  <a:solidFill>
                    <a:srgbClr val="000000"/>
                  </a:solidFill>
                  <a:latin typeface="Times New Roman" pitchFamily="18" charset="0"/>
                  <a:cs typeface="Times New Roman" pitchFamily="18" charset="0"/>
                </a:rPr>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resources to produce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goods &amp; services </a:t>
              </a:r>
            </a:p>
          </p:txBody>
        </p:sp>
      </p:grpSp>
      <p:grpSp>
        <p:nvGrpSpPr>
          <p:cNvPr id="76" name="Group 54"/>
          <p:cNvGrpSpPr>
            <a:grpSpLocks/>
          </p:cNvGrpSpPr>
          <p:nvPr/>
        </p:nvGrpSpPr>
        <p:grpSpPr bwMode="auto">
          <a:xfrm>
            <a:off x="6315075" y="1526510"/>
            <a:ext cx="1766888" cy="871538"/>
            <a:chOff x="803" y="2184"/>
            <a:chExt cx="1113" cy="549"/>
          </a:xfrm>
        </p:grpSpPr>
        <p:sp>
          <p:nvSpPr>
            <p:cNvPr id="77" name="Line 50"/>
            <p:cNvSpPr>
              <a:spLocks noChangeShapeType="1"/>
            </p:cNvSpPr>
            <p:nvPr/>
          </p:nvSpPr>
          <p:spPr bwMode="auto">
            <a:xfrm>
              <a:off x="1316" y="2441"/>
              <a:ext cx="213" cy="29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78" name="Group 49"/>
            <p:cNvGrpSpPr>
              <a:grpSpLocks/>
            </p:cNvGrpSpPr>
            <p:nvPr/>
          </p:nvGrpSpPr>
          <p:grpSpPr bwMode="auto">
            <a:xfrm>
              <a:off x="803" y="2184"/>
              <a:ext cx="1113" cy="374"/>
              <a:chOff x="4589" y="913"/>
              <a:chExt cx="1113" cy="374"/>
            </a:xfrm>
          </p:grpSpPr>
          <p:sp>
            <p:nvSpPr>
              <p:cNvPr id="79" name="Rectangle 36"/>
              <p:cNvSpPr>
                <a:spLocks noChangeAspect="1" noChangeArrowheads="1"/>
              </p:cNvSpPr>
              <p:nvPr/>
            </p:nvSpPr>
            <p:spPr bwMode="auto">
              <a:xfrm>
                <a:off x="4589" y="913"/>
                <a:ext cx="1113" cy="374"/>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80" name="Rectangle 37"/>
              <p:cNvSpPr>
                <a:spLocks noChangeAspect="1" noChangeArrowheads="1"/>
              </p:cNvSpPr>
              <p:nvPr/>
            </p:nvSpPr>
            <p:spPr bwMode="auto">
              <a:xfrm>
                <a:off x="4641" y="961"/>
                <a:ext cx="1014" cy="30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500" b="0" dirty="0">
                    <a:solidFill>
                      <a:srgbClr val="000000"/>
                    </a:solidFill>
                    <a:latin typeface="Times New Roman" pitchFamily="18" charset="0"/>
                    <a:cs typeface="Times New Roman" pitchFamily="18" charset="0"/>
                  </a:rPr>
                  <a:t>Households </a:t>
                </a:r>
                <a:r>
                  <a:rPr kumimoji="0" lang="en-US" sz="1500" b="1" i="1" dirty="0">
                    <a:solidFill>
                      <a:schemeClr val="bg2">
                        <a:lumMod val="50000"/>
                      </a:schemeClr>
                    </a:solidFill>
                    <a:latin typeface="Times New Roman" pitchFamily="18" charset="0"/>
                    <a:cs typeface="Times New Roman" pitchFamily="18" charset="0"/>
                  </a:rPr>
                  <a:t>supply</a:t>
                </a:r>
                <a:r>
                  <a:rPr kumimoji="0" lang="en-US" sz="1500" b="0" dirty="0">
                    <a:solidFill>
                      <a:srgbClr val="000000"/>
                    </a:solidFill>
                    <a:latin typeface="Times New Roman" pitchFamily="18" charset="0"/>
                    <a:cs typeface="Times New Roman" pitchFamily="18" charset="0"/>
                  </a:rPr>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resources in </a:t>
                </a:r>
                <a:br>
                  <a:rPr kumimoji="0" lang="en-US" sz="1500" b="0" dirty="0">
                    <a:solidFill>
                      <a:srgbClr val="000000"/>
                    </a:solidFill>
                    <a:latin typeface="Times New Roman" pitchFamily="18" charset="0"/>
                    <a:cs typeface="Times New Roman" pitchFamily="18" charset="0"/>
                  </a:rPr>
                </a:br>
                <a:r>
                  <a:rPr kumimoji="0" lang="en-US" sz="1500" b="0" dirty="0">
                    <a:solidFill>
                      <a:srgbClr val="000000"/>
                    </a:solidFill>
                    <a:latin typeface="Times New Roman" pitchFamily="18" charset="0"/>
                    <a:cs typeface="Times New Roman" pitchFamily="18" charset="0"/>
                  </a:rPr>
                  <a:t>exchange for income</a:t>
                </a:r>
              </a:p>
            </p:txBody>
          </p:sp>
        </p:grpSp>
      </p:grpSp>
    </p:spTree>
    <p:extLst>
      <p:ext uri="{BB962C8B-B14F-4D97-AF65-F5344CB8AC3E}">
        <p14:creationId xmlns:p14="http://schemas.microsoft.com/office/powerpoint/2010/main" val="5363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par>
                          <p:cTn id="14" fill="hold">
                            <p:stCondLst>
                              <p:cond delay="1000"/>
                            </p:stCondLst>
                            <p:childTnLst>
                              <p:par>
                                <p:cTn id="15" presetID="17" presetClass="entr" presetSubtype="8"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500" fill="hold"/>
                                        <p:tgtEl>
                                          <p:spTgt spid="72"/>
                                        </p:tgtEl>
                                        <p:attrNameLst>
                                          <p:attrName>ppt_x</p:attrName>
                                        </p:attrNameLst>
                                      </p:cBhvr>
                                      <p:tavLst>
                                        <p:tav tm="0">
                                          <p:val>
                                            <p:strVal val="#ppt_x-#ppt_w/2"/>
                                          </p:val>
                                        </p:tav>
                                        <p:tav tm="100000">
                                          <p:val>
                                            <p:strVal val="#ppt_x"/>
                                          </p:val>
                                        </p:tav>
                                      </p:tavLst>
                                    </p:anim>
                                    <p:anim calcmode="lin" valueType="num">
                                      <p:cBhvr>
                                        <p:cTn id="18" dur="500" fill="hold"/>
                                        <p:tgtEl>
                                          <p:spTgt spid="72"/>
                                        </p:tgtEl>
                                        <p:attrNameLst>
                                          <p:attrName>ppt_y</p:attrName>
                                        </p:attrNameLst>
                                      </p:cBhvr>
                                      <p:tavLst>
                                        <p:tav tm="0">
                                          <p:val>
                                            <p:strVal val="#ppt_y"/>
                                          </p:val>
                                        </p:tav>
                                        <p:tav tm="100000">
                                          <p:val>
                                            <p:strVal val="#ppt_y"/>
                                          </p:val>
                                        </p:tav>
                                      </p:tavLst>
                                    </p:anim>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500"/>
                                        <p:tgtEl>
                                          <p:spTgt spid="42"/>
                                        </p:tgtEl>
                                      </p:cBhvr>
                                    </p:animEffect>
                                  </p:childTnLst>
                                </p:cTn>
                              </p:par>
                            </p:childTnLst>
                          </p:cTn>
                        </p:par>
                        <p:par>
                          <p:cTn id="25" fill="hold">
                            <p:stCondLst>
                              <p:cond delay="2000"/>
                            </p:stCondLst>
                            <p:childTnLst>
                              <p:par>
                                <p:cTn id="26" presetID="17" presetClass="entr" presetSubtype="2"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ppt_x</p:attrName>
                                        </p:attrNameLst>
                                      </p:cBhvr>
                                      <p:tavLst>
                                        <p:tav tm="0">
                                          <p:val>
                                            <p:strVal val="#ppt_x+#ppt_w/2"/>
                                          </p:val>
                                        </p:tav>
                                        <p:tav tm="100000">
                                          <p:val>
                                            <p:strVal val="#ppt_x"/>
                                          </p:val>
                                        </p:tav>
                                      </p:tavLst>
                                    </p:anim>
                                    <p:anim calcmode="lin" valueType="num">
                                      <p:cBhvr>
                                        <p:cTn id="29" dur="500" fill="hold"/>
                                        <p:tgtEl>
                                          <p:spTgt spid="76"/>
                                        </p:tgtEl>
                                        <p:attrNameLst>
                                          <p:attrName>ppt_y</p:attrName>
                                        </p:attrNameLst>
                                      </p:cBhvr>
                                      <p:tavLst>
                                        <p:tav tm="0">
                                          <p:val>
                                            <p:strVal val="#ppt_y"/>
                                          </p:val>
                                        </p:tav>
                                        <p:tav tm="100000">
                                          <p:val>
                                            <p:strVal val="#ppt_y"/>
                                          </p:val>
                                        </p:tav>
                                      </p:tavLst>
                                    </p:anim>
                                    <p:anim calcmode="lin" valueType="num">
                                      <p:cBhvr>
                                        <p:cTn id="30" dur="500" fill="hold"/>
                                        <p:tgtEl>
                                          <p:spTgt spid="76"/>
                                        </p:tgtEl>
                                        <p:attrNameLst>
                                          <p:attrName>ppt_w</p:attrName>
                                        </p:attrNameLst>
                                      </p:cBhvr>
                                      <p:tavLst>
                                        <p:tav tm="0">
                                          <p:val>
                                            <p:fltVal val="0"/>
                                          </p:val>
                                        </p:tav>
                                        <p:tav tm="100000">
                                          <p:val>
                                            <p:strVal val="#ppt_w"/>
                                          </p:val>
                                        </p:tav>
                                      </p:tavLst>
                                    </p:anim>
                                    <p:anim calcmode="lin" valueType="num">
                                      <p:cBhvr>
                                        <p:cTn id="31" dur="500" fill="hold"/>
                                        <p:tgtEl>
                                          <p:spTgt spid="76"/>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61">
                                            <p:txEl>
                                              <p:pRg st="1" end="1"/>
                                            </p:txEl>
                                          </p:spTgt>
                                        </p:tgtEl>
                                        <p:attrNameLst>
                                          <p:attrName>style.visibility</p:attrName>
                                        </p:attrNameLst>
                                      </p:cBhvr>
                                      <p:to>
                                        <p:strVal val="visible"/>
                                      </p:to>
                                    </p:set>
                                    <p:animEffect transition="in" filter="fade">
                                      <p:cBhvr>
                                        <p:cTn id="35" dur="500"/>
                                        <p:tgtEl>
                                          <p:spTgt spid="61">
                                            <p:txEl>
                                              <p:pRg st="1" end="1"/>
                                            </p:txEl>
                                          </p:spTgt>
                                        </p:tgtEl>
                                      </p:cBhvr>
                                    </p:animEffect>
                                    <p:anim calcmode="lin" valueType="num">
                                      <p:cBhvr>
                                        <p:cTn id="36"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3" presetClass="entr" presetSubtype="32"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strVal val="4*#ppt_w"/>
                                          </p:val>
                                        </p:tav>
                                        <p:tav tm="100000">
                                          <p:val>
                                            <p:strVal val="#ppt_w"/>
                                          </p:val>
                                        </p:tav>
                                      </p:tavLst>
                                    </p:anim>
                                    <p:anim calcmode="lin" valueType="num">
                                      <p:cBhvr>
                                        <p:cTn id="42" dur="500" fill="hold"/>
                                        <p:tgtEl>
                                          <p:spTgt spid="70"/>
                                        </p:tgtEl>
                                        <p:attrNameLst>
                                          <p:attrName>ppt_h</p:attrName>
                                        </p:attrNameLst>
                                      </p:cBhvr>
                                      <p:tavLst>
                                        <p:tav tm="0">
                                          <p:val>
                                            <p:strVal val="4*#ppt_h"/>
                                          </p:val>
                                        </p:tav>
                                        <p:tav tm="100000">
                                          <p:val>
                                            <p:strVal val="#ppt_h"/>
                                          </p:val>
                                        </p:tav>
                                      </p:tavLst>
                                    </p:anim>
                                  </p:childTnLst>
                                </p:cTn>
                              </p:par>
                            </p:childTnLst>
                          </p:cTn>
                        </p:par>
                        <p:par>
                          <p:cTn id="43" fill="hold">
                            <p:stCondLst>
                              <p:cond delay="3500"/>
                            </p:stCondLst>
                            <p:childTnLst>
                              <p:par>
                                <p:cTn id="44" presetID="17" presetClass="entr" presetSubtype="2"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ppt_x</p:attrName>
                                        </p:attrNameLst>
                                      </p:cBhvr>
                                      <p:tavLst>
                                        <p:tav tm="0">
                                          <p:val>
                                            <p:strVal val="#ppt_x+#ppt_w/2"/>
                                          </p:val>
                                        </p:tav>
                                        <p:tav tm="100000">
                                          <p:val>
                                            <p:strVal val="#ppt_x"/>
                                          </p:val>
                                        </p:tav>
                                      </p:tavLst>
                                    </p:anim>
                                    <p:anim calcmode="lin" valueType="num">
                                      <p:cBhvr>
                                        <p:cTn id="47" dur="500" fill="hold"/>
                                        <p:tgtEl>
                                          <p:spTgt spid="60"/>
                                        </p:tgtEl>
                                        <p:attrNameLst>
                                          <p:attrName>ppt_y</p:attrName>
                                        </p:attrNameLst>
                                      </p:cBhvr>
                                      <p:tavLst>
                                        <p:tav tm="0">
                                          <p:val>
                                            <p:strVal val="#ppt_y"/>
                                          </p:val>
                                        </p:tav>
                                        <p:tav tm="100000">
                                          <p:val>
                                            <p:strVal val="#ppt_y"/>
                                          </p:val>
                                        </p:tav>
                                      </p:tavLst>
                                    </p:anim>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strVal val="#ppt_h"/>
                                          </p:val>
                                        </p:tav>
                                        <p:tav tm="100000">
                                          <p:val>
                                            <p:strVal val="#ppt_h"/>
                                          </p:val>
                                        </p:tav>
                                      </p:tavLst>
                                    </p:anim>
                                  </p:childTnLst>
                                </p:cTn>
                              </p:par>
                              <p:par>
                                <p:cTn id="50" presetID="17" presetClass="entr" presetSubtype="1"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ppt_x</p:attrName>
                                        </p:attrNameLst>
                                      </p:cBhvr>
                                      <p:tavLst>
                                        <p:tav tm="0">
                                          <p:val>
                                            <p:strVal val="#ppt_x"/>
                                          </p:val>
                                        </p:tav>
                                        <p:tav tm="100000">
                                          <p:val>
                                            <p:strVal val="#ppt_x"/>
                                          </p:val>
                                        </p:tav>
                                      </p:tavLst>
                                    </p:anim>
                                    <p:anim calcmode="lin" valueType="num">
                                      <p:cBhvr>
                                        <p:cTn id="53" dur="500" fill="hold"/>
                                        <p:tgtEl>
                                          <p:spTgt spid="62"/>
                                        </p:tgtEl>
                                        <p:attrNameLst>
                                          <p:attrName>ppt_y</p:attrName>
                                        </p:attrNameLst>
                                      </p:cBhvr>
                                      <p:tavLst>
                                        <p:tav tm="0">
                                          <p:val>
                                            <p:strVal val="#ppt_y-#ppt_h/2"/>
                                          </p:val>
                                        </p:tav>
                                        <p:tav tm="100000">
                                          <p:val>
                                            <p:strVal val="#ppt_y"/>
                                          </p:val>
                                        </p:tav>
                                      </p:tavLst>
                                    </p:anim>
                                    <p:anim calcmode="lin" valueType="num">
                                      <p:cBhvr>
                                        <p:cTn id="54" dur="500" fill="hold"/>
                                        <p:tgtEl>
                                          <p:spTgt spid="62"/>
                                        </p:tgtEl>
                                        <p:attrNameLst>
                                          <p:attrName>ppt_w</p:attrName>
                                        </p:attrNameLst>
                                      </p:cBhvr>
                                      <p:tavLst>
                                        <p:tav tm="0">
                                          <p:val>
                                            <p:strVal val="#ppt_w"/>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childTnLst>
                                </p:cTn>
                              </p:par>
                            </p:childTnLst>
                          </p:cTn>
                        </p:par>
                        <p:par>
                          <p:cTn id="56" fill="hold">
                            <p:stCondLst>
                              <p:cond delay="4000"/>
                            </p:stCondLst>
                            <p:childTnLst>
                              <p:par>
                                <p:cTn id="57" presetID="23" presetClass="entr" presetSubtype="288"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strVal val="4/3*#ppt_w"/>
                                          </p:val>
                                        </p:tav>
                                        <p:tav tm="100000">
                                          <p:val>
                                            <p:strVal val="#ppt_w"/>
                                          </p:val>
                                        </p:tav>
                                      </p:tavLst>
                                    </p:anim>
                                    <p:anim calcmode="lin" valueType="num">
                                      <p:cBhvr>
                                        <p:cTn id="60" dur="500" fill="hold"/>
                                        <p:tgtEl>
                                          <p:spTgt spid="46"/>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strVal val="4/3*#ppt_w"/>
                                          </p:val>
                                        </p:tav>
                                        <p:tav tm="100000">
                                          <p:val>
                                            <p:strVal val="#ppt_w"/>
                                          </p:val>
                                        </p:tav>
                                      </p:tavLst>
                                    </p:anim>
                                    <p:anim calcmode="lin" valueType="num">
                                      <p:cBhvr>
                                        <p:cTn id="64" dur="500" fill="hold"/>
                                        <p:tgtEl>
                                          <p:spTgt spid="59"/>
                                        </p:tgtEl>
                                        <p:attrNameLst>
                                          <p:attrName>ppt_h</p:attrName>
                                        </p:attrNameLst>
                                      </p:cBhvr>
                                      <p:tavLst>
                                        <p:tav tm="0">
                                          <p:val>
                                            <p:strVal val="4/3*#ppt_h"/>
                                          </p:val>
                                        </p:tav>
                                        <p:tav tm="100000">
                                          <p:val>
                                            <p:strVal val="#ppt_h"/>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61">
                                            <p:txEl>
                                              <p:pRg st="2" end="2"/>
                                            </p:txEl>
                                          </p:spTgt>
                                        </p:tgtEl>
                                        <p:attrNameLst>
                                          <p:attrName>style.visibility</p:attrName>
                                        </p:attrNameLst>
                                      </p:cBhvr>
                                      <p:to>
                                        <p:strVal val="visible"/>
                                      </p:to>
                                    </p:set>
                                    <p:animEffect transition="in" filter="fade">
                                      <p:cBhvr>
                                        <p:cTn id="68" dur="500"/>
                                        <p:tgtEl>
                                          <p:spTgt spid="61">
                                            <p:txEl>
                                              <p:pRg st="2" end="2"/>
                                            </p:txEl>
                                          </p:spTgt>
                                        </p:tgtEl>
                                      </p:cBhvr>
                                    </p:animEffect>
                                    <p:anim calcmode="lin" valueType="num">
                                      <p:cBhvr>
                                        <p:cTn id="69"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70" dur="5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P spid="46" grpId="0"/>
      <p:bldP spid="59" grpId="0"/>
      <p:bldP spid="60" grpId="0" animBg="1"/>
      <p:bldP spid="62" grpId="0" animBg="1"/>
      <p:bldP spid="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Loanable Funds Market</a:t>
            </a:r>
          </a:p>
        </p:txBody>
      </p:sp>
    </p:spTree>
    <p:extLst>
      <p:ext uri="{BB962C8B-B14F-4D97-AF65-F5344CB8AC3E}">
        <p14:creationId xmlns:p14="http://schemas.microsoft.com/office/powerpoint/2010/main" val="3731032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 y="1573079"/>
            <a:ext cx="8932985" cy="4273502"/>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80021"/>
            <a:ext cx="8904855" cy="657667"/>
          </a:xfrm>
        </p:spPr>
        <p:txBody>
          <a:bodyPr/>
          <a:lstStyle/>
          <a:p>
            <a:r>
              <a:rPr lang="en-US" dirty="0"/>
              <a:t>Loanable Funds Market</a:t>
            </a:r>
          </a:p>
        </p:txBody>
      </p:sp>
      <p:sp>
        <p:nvSpPr>
          <p:cNvPr id="3" name="Content Placeholder 2"/>
          <p:cNvSpPr>
            <a:spLocks noGrp="1"/>
          </p:cNvSpPr>
          <p:nvPr>
            <p:ph idx="1"/>
          </p:nvPr>
        </p:nvSpPr>
        <p:spPr>
          <a:xfrm>
            <a:off x="140675" y="1634954"/>
            <a:ext cx="8883750" cy="4052913"/>
          </a:xfrm>
        </p:spPr>
        <p:txBody>
          <a:bodyPr/>
          <a:lstStyle/>
          <a:p>
            <a:r>
              <a:rPr lang="en-US" sz="2500" dirty="0">
                <a:solidFill>
                  <a:srgbClr val="32302A"/>
                </a:solidFill>
              </a:rPr>
              <a:t>The </a:t>
            </a:r>
            <a:r>
              <a:rPr lang="en-US" sz="2500" b="1" i="1" dirty="0">
                <a:solidFill>
                  <a:srgbClr val="32302A"/>
                </a:solidFill>
              </a:rPr>
              <a:t>interest rate</a:t>
            </a:r>
            <a:r>
              <a:rPr lang="en-US" sz="2500" dirty="0">
                <a:solidFill>
                  <a:srgbClr val="32302A"/>
                </a:solidFill>
              </a:rPr>
              <a:t> coordinates the actions </a:t>
            </a:r>
            <a:r>
              <a:rPr lang="en-US" sz="2500" dirty="0" smtClean="0">
                <a:solidFill>
                  <a:srgbClr val="32302A"/>
                </a:solidFill>
              </a:rPr>
              <a:t>of </a:t>
            </a:r>
            <a:r>
              <a:rPr lang="en-US" sz="2500" dirty="0">
                <a:solidFill>
                  <a:srgbClr val="32302A"/>
                </a:solidFill>
              </a:rPr>
              <a:t>borrowers </a:t>
            </a:r>
            <a:r>
              <a:rPr lang="en-US" sz="2500" dirty="0" smtClean="0">
                <a:solidFill>
                  <a:srgbClr val="32302A"/>
                </a:solidFill>
              </a:rPr>
              <a:t>&amp; </a:t>
            </a:r>
            <a:r>
              <a:rPr lang="en-US" sz="2500" dirty="0">
                <a:solidFill>
                  <a:srgbClr val="32302A"/>
                </a:solidFill>
              </a:rPr>
              <a:t>lenders.</a:t>
            </a:r>
          </a:p>
          <a:p>
            <a:pPr lvl="1"/>
            <a:r>
              <a:rPr lang="en-US" sz="2500" dirty="0">
                <a:solidFill>
                  <a:srgbClr val="32302A"/>
                </a:solidFill>
              </a:rPr>
              <a:t>From the borrower's viewpoint, interest </a:t>
            </a:r>
            <a:r>
              <a:rPr lang="en-US" sz="2500" dirty="0" smtClean="0">
                <a:solidFill>
                  <a:srgbClr val="32302A"/>
                </a:solidFill>
              </a:rPr>
              <a:t>is </a:t>
            </a:r>
            <a:r>
              <a:rPr lang="en-US" sz="2500" dirty="0">
                <a:solidFill>
                  <a:srgbClr val="32302A"/>
                </a:solidFill>
              </a:rPr>
              <a:t>the cost paid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for </a:t>
            </a:r>
            <a:r>
              <a:rPr lang="en-US" sz="2500" dirty="0">
                <a:solidFill>
                  <a:srgbClr val="32302A"/>
                </a:solidFill>
              </a:rPr>
              <a:t>earlier availability. </a:t>
            </a:r>
          </a:p>
          <a:p>
            <a:pPr lvl="1"/>
            <a:r>
              <a:rPr lang="en-US" sz="2500" dirty="0">
                <a:solidFill>
                  <a:srgbClr val="32302A"/>
                </a:solidFill>
              </a:rPr>
              <a:t>From the lender’s viewpoint, interest is a premium received for waiting, for delaying possible expenditures into the future. </a:t>
            </a:r>
          </a:p>
        </p:txBody>
      </p:sp>
    </p:spTree>
    <p:extLst>
      <p:ext uri="{BB962C8B-B14F-4D97-AF65-F5344CB8AC3E}">
        <p14:creationId xmlns:p14="http://schemas.microsoft.com/office/powerpoint/2010/main" val="14015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 y="881971"/>
            <a:ext cx="8932985" cy="4964610"/>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201057"/>
            <a:ext cx="8904855" cy="657667"/>
          </a:xfrm>
        </p:spPr>
        <p:txBody>
          <a:bodyPr/>
          <a:lstStyle/>
          <a:p>
            <a:r>
              <a:rPr lang="en-US" dirty="0"/>
              <a:t>The Money &amp; the Real Interest Rates</a:t>
            </a:r>
          </a:p>
        </p:txBody>
      </p:sp>
      <p:sp>
        <p:nvSpPr>
          <p:cNvPr id="3" name="Content Placeholder 2"/>
          <p:cNvSpPr>
            <a:spLocks noGrp="1"/>
          </p:cNvSpPr>
          <p:nvPr>
            <p:ph idx="1"/>
          </p:nvPr>
        </p:nvSpPr>
        <p:spPr>
          <a:xfrm>
            <a:off x="140675" y="976394"/>
            <a:ext cx="8883750" cy="4711474"/>
          </a:xfrm>
        </p:spPr>
        <p:txBody>
          <a:bodyPr/>
          <a:lstStyle/>
          <a:p>
            <a:r>
              <a:rPr lang="en-US" sz="2500" dirty="0">
                <a:solidFill>
                  <a:srgbClr val="32302A"/>
                </a:solidFill>
              </a:rPr>
              <a:t>The </a:t>
            </a:r>
            <a:r>
              <a:rPr lang="en-US" sz="2500" b="1" i="1" dirty="0">
                <a:solidFill>
                  <a:srgbClr val="32302A"/>
                </a:solidFill>
              </a:rPr>
              <a:t>money interest rate </a:t>
            </a:r>
            <a:r>
              <a:rPr lang="en-US" sz="2500" dirty="0">
                <a:solidFill>
                  <a:srgbClr val="32302A"/>
                </a:solidFill>
              </a:rPr>
              <a:t>is the nominal price of loanable funds.</a:t>
            </a:r>
          </a:p>
          <a:p>
            <a:pPr lvl="1"/>
            <a:r>
              <a:rPr lang="en-US" sz="2500" dirty="0">
                <a:solidFill>
                  <a:srgbClr val="32302A"/>
                </a:solidFill>
              </a:rPr>
              <a:t>When inflation is anticipated, lenders will demand (and borrowers pay) a higher money interest rate to compensate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for </a:t>
            </a:r>
            <a:r>
              <a:rPr lang="en-US" sz="2500" dirty="0">
                <a:solidFill>
                  <a:srgbClr val="32302A"/>
                </a:solidFill>
              </a:rPr>
              <a:t>the expected decline in the purchasing power of the dollar. </a:t>
            </a:r>
          </a:p>
          <a:p>
            <a:r>
              <a:rPr lang="en-US" sz="2500" dirty="0">
                <a:solidFill>
                  <a:srgbClr val="32302A"/>
                </a:solidFill>
              </a:rPr>
              <a:t>The </a:t>
            </a:r>
            <a:r>
              <a:rPr lang="en-US" sz="2500" b="1" i="1" dirty="0">
                <a:solidFill>
                  <a:srgbClr val="32302A"/>
                </a:solidFill>
              </a:rPr>
              <a:t>real interest rate </a:t>
            </a:r>
            <a:r>
              <a:rPr lang="en-US" sz="2500" dirty="0">
                <a:solidFill>
                  <a:srgbClr val="32302A"/>
                </a:solidFill>
              </a:rPr>
              <a:t>is the real price of loanable funds.</a:t>
            </a:r>
          </a:p>
          <a:p>
            <a:r>
              <a:rPr lang="en-US" sz="2500" dirty="0">
                <a:solidFill>
                  <a:srgbClr val="32302A"/>
                </a:solidFill>
              </a:rPr>
              <a:t>The difference between the money rate and real interest rate is the </a:t>
            </a:r>
            <a:r>
              <a:rPr lang="en-US" sz="2500" b="1" i="1" dirty="0">
                <a:solidFill>
                  <a:srgbClr val="32302A"/>
                </a:solidFill>
              </a:rPr>
              <a:t>inflationary premium</a:t>
            </a:r>
            <a:r>
              <a:rPr lang="en-US" sz="2500" dirty="0">
                <a:solidFill>
                  <a:srgbClr val="32302A"/>
                </a:solidFill>
              </a:rPr>
              <a:t>.</a:t>
            </a:r>
          </a:p>
          <a:p>
            <a:pPr lvl="1"/>
            <a:r>
              <a:rPr lang="en-US" sz="2500" dirty="0">
                <a:solidFill>
                  <a:srgbClr val="32302A"/>
                </a:solidFill>
              </a:rPr>
              <a:t>This premium reflects the expected decline in the purchasing power of the dollar during the period </a:t>
            </a:r>
            <a:r>
              <a:rPr lang="en-US" sz="2500" dirty="0" smtClean="0">
                <a:solidFill>
                  <a:srgbClr val="32302A"/>
                </a:solidFill>
              </a:rPr>
              <a:t>the </a:t>
            </a:r>
            <a:r>
              <a:rPr lang="en-US" sz="2500" dirty="0">
                <a:solidFill>
                  <a:srgbClr val="32302A"/>
                </a:solidFill>
              </a:rPr>
              <a:t>loan is outstanding. </a:t>
            </a:r>
          </a:p>
        </p:txBody>
      </p:sp>
      <p:grpSp>
        <p:nvGrpSpPr>
          <p:cNvPr id="4" name="Group 3"/>
          <p:cNvGrpSpPr/>
          <p:nvPr/>
        </p:nvGrpSpPr>
        <p:grpSpPr>
          <a:xfrm>
            <a:off x="1816949" y="4905213"/>
            <a:ext cx="5079797" cy="751659"/>
            <a:chOff x="1816949" y="4905213"/>
            <a:chExt cx="5079797" cy="751659"/>
          </a:xfrm>
        </p:grpSpPr>
        <p:sp>
          <p:nvSpPr>
            <p:cNvPr id="7" name="Rounded Rectangle 6"/>
            <p:cNvSpPr/>
            <p:nvPr/>
          </p:nvSpPr>
          <p:spPr>
            <a:xfrm>
              <a:off x="1816949" y="4905213"/>
              <a:ext cx="5079797" cy="751659"/>
            </a:xfrm>
            <a:prstGeom prst="round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5"/>
            <p:cNvSpPr txBox="1">
              <a:spLocks noChangeArrowheads="1"/>
            </p:cNvSpPr>
            <p:nvPr/>
          </p:nvSpPr>
          <p:spPr bwMode="auto">
            <a:xfrm>
              <a:off x="3212797" y="5030296"/>
              <a:ext cx="387350" cy="52387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
          <p:nvSpPr>
            <p:cNvPr id="16" name="Text Box 8"/>
            <p:cNvSpPr txBox="1">
              <a:spLocks noChangeArrowheads="1"/>
            </p:cNvSpPr>
            <p:nvPr/>
          </p:nvSpPr>
          <p:spPr bwMode="auto">
            <a:xfrm>
              <a:off x="1886861" y="5064507"/>
              <a:ext cx="1319213" cy="48561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a:solidFill>
                    <a:schemeClr val="hlink"/>
                  </a:solidFill>
                  <a:latin typeface="Times New Roman" pitchFamily="18" charset="0"/>
                  <a:cs typeface="Times New Roman" pitchFamily="18" charset="0"/>
                </a:rPr>
                <a:t>Real</a:t>
              </a:r>
              <a:br>
                <a:rPr lang="en-US" i="1" dirty="0">
                  <a:solidFill>
                    <a:schemeClr val="hlink"/>
                  </a:solidFill>
                  <a:latin typeface="Times New Roman" pitchFamily="18" charset="0"/>
                  <a:cs typeface="Times New Roman" pitchFamily="18" charset="0"/>
                </a:rPr>
              </a:br>
              <a:r>
                <a:rPr lang="en-US" i="1" dirty="0">
                  <a:solidFill>
                    <a:schemeClr val="hlink"/>
                  </a:solidFill>
                  <a:latin typeface="Times New Roman" pitchFamily="18" charset="0"/>
                  <a:cs typeface="Times New Roman" pitchFamily="18" charset="0"/>
                </a:rPr>
                <a:t>interest rate</a:t>
              </a:r>
            </a:p>
          </p:txBody>
        </p:sp>
      </p:grpSp>
      <p:sp>
        <p:nvSpPr>
          <p:cNvPr id="18" name="Text Box 10"/>
          <p:cNvSpPr txBox="1">
            <a:spLocks noChangeArrowheads="1"/>
          </p:cNvSpPr>
          <p:nvPr/>
        </p:nvSpPr>
        <p:spPr bwMode="auto">
          <a:xfrm>
            <a:off x="5395505" y="5084540"/>
            <a:ext cx="1338828" cy="485774"/>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a:solidFill>
                  <a:schemeClr val="bg1"/>
                </a:solidFill>
                <a:latin typeface="Times New Roman" pitchFamily="18" charset="0"/>
                <a:cs typeface="Times New Roman" pitchFamily="18" charset="0"/>
              </a:rPr>
              <a:t>Inflationary</a:t>
            </a:r>
            <a:br>
              <a:rPr lang="en-US" i="1" dirty="0">
                <a:solidFill>
                  <a:schemeClr val="bg1"/>
                </a:solidFill>
                <a:latin typeface="Times New Roman" pitchFamily="18" charset="0"/>
                <a:cs typeface="Times New Roman" pitchFamily="18" charset="0"/>
              </a:rPr>
            </a:br>
            <a:r>
              <a:rPr lang="en-US" i="1" dirty="0">
                <a:solidFill>
                  <a:schemeClr val="bg1"/>
                </a:solidFill>
                <a:latin typeface="Times New Roman" pitchFamily="18" charset="0"/>
                <a:cs typeface="Times New Roman" pitchFamily="18" charset="0"/>
              </a:rPr>
              <a:t>premium</a:t>
            </a:r>
          </a:p>
        </p:txBody>
      </p:sp>
      <p:sp>
        <p:nvSpPr>
          <p:cNvPr id="20" name="Text Box 12"/>
          <p:cNvSpPr txBox="1">
            <a:spLocks noChangeArrowheads="1"/>
          </p:cNvSpPr>
          <p:nvPr/>
        </p:nvSpPr>
        <p:spPr bwMode="auto">
          <a:xfrm>
            <a:off x="3632131" y="5084539"/>
            <a:ext cx="1319213" cy="48577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a:solidFill>
                  <a:schemeClr val="bg1"/>
                </a:solidFill>
                <a:latin typeface="Times New Roman" pitchFamily="18" charset="0"/>
                <a:cs typeface="Times New Roman" pitchFamily="18" charset="0"/>
              </a:rPr>
              <a:t>Money</a:t>
            </a:r>
            <a:br>
              <a:rPr lang="en-US" i="1" dirty="0">
                <a:solidFill>
                  <a:schemeClr val="bg1"/>
                </a:solidFill>
                <a:latin typeface="Times New Roman" pitchFamily="18" charset="0"/>
                <a:cs typeface="Times New Roman" pitchFamily="18" charset="0"/>
              </a:rPr>
            </a:br>
            <a:r>
              <a:rPr lang="en-US" i="1" dirty="0">
                <a:solidFill>
                  <a:schemeClr val="bg1"/>
                </a:solidFill>
                <a:latin typeface="Times New Roman" pitchFamily="18" charset="0"/>
                <a:cs typeface="Times New Roman" pitchFamily="18" charset="0"/>
              </a:rPr>
              <a:t>interest rate</a:t>
            </a:r>
          </a:p>
        </p:txBody>
      </p:sp>
      <p:sp>
        <p:nvSpPr>
          <p:cNvPr id="21" name="Text Box 13"/>
          <p:cNvSpPr txBox="1">
            <a:spLocks noChangeArrowheads="1"/>
          </p:cNvSpPr>
          <p:nvPr/>
        </p:nvSpPr>
        <p:spPr bwMode="auto">
          <a:xfrm>
            <a:off x="5027544" y="5163914"/>
            <a:ext cx="312738" cy="31432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b="1" dirty="0">
                <a:solidFill>
                  <a:schemeClr val="bg1"/>
                </a:solidFill>
                <a:latin typeface="Times New Roman" pitchFamily="18" charset="0"/>
                <a:cs typeface="Times New Roman" pitchFamily="18" charset="0"/>
              </a:rPr>
              <a:t>–</a:t>
            </a:r>
            <a:endParaRPr lang="en-US" sz="1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000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2" name="Title 1"/>
          <p:cNvSpPr>
            <a:spLocks noGrp="1"/>
          </p:cNvSpPr>
          <p:nvPr>
            <p:ph type="title"/>
          </p:nvPr>
        </p:nvSpPr>
        <p:spPr>
          <a:xfrm>
            <a:off x="119569" y="441697"/>
            <a:ext cx="8904855" cy="596684"/>
          </a:xfrm>
        </p:spPr>
        <p:txBody>
          <a:bodyPr/>
          <a:lstStyle/>
          <a:p>
            <a:r>
              <a:rPr lang="en-US" sz="3400" dirty="0"/>
              <a:t>Inflation and Interest Rates</a:t>
            </a:r>
          </a:p>
        </p:txBody>
      </p:sp>
      <p:sp>
        <p:nvSpPr>
          <p:cNvPr id="61" name="Text Box 10"/>
          <p:cNvSpPr txBox="1">
            <a:spLocks noChangeArrowheads="1"/>
          </p:cNvSpPr>
          <p:nvPr/>
        </p:nvSpPr>
        <p:spPr bwMode="auto">
          <a:xfrm>
            <a:off x="73112" y="2074741"/>
            <a:ext cx="4023966" cy="246221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Suppose that when people expect the general level of prices to be remain stable (zero inflation), a 6% interest rate brings equilibrium in the loanable funds market</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Under these conditions, the money and real interest rates will be equal (here 6</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5133082" y="5147261"/>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8234049" y="5050685"/>
            <a:ext cx="718145"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Times New Roman" pitchFamily="18" charset="0"/>
                <a:cs typeface="Times New Roman" pitchFamily="18" charset="0"/>
              </a:rPr>
              <a:t> </a:t>
            </a:r>
            <a:r>
              <a:rPr lang="en-US" sz="1400" i="1" dirty="0" smtClean="0">
                <a:solidFill>
                  <a:srgbClr val="000000"/>
                </a:solidFill>
                <a:latin typeface="Times New Roman" pitchFamily="18" charset="0"/>
                <a:cs typeface="Times New Roman" pitchFamily="18" charset="0"/>
              </a:rPr>
              <a:t>Quantity </a:t>
            </a:r>
            <a:br>
              <a:rPr lang="en-US" sz="1400" i="1" dirty="0" smtClean="0">
                <a:solidFill>
                  <a:srgbClr val="000000"/>
                </a:solidFill>
                <a:latin typeface="Times New Roman" pitchFamily="18" charset="0"/>
                <a:cs typeface="Times New Roman" pitchFamily="18" charset="0"/>
              </a:rPr>
            </a:br>
            <a:r>
              <a:rPr lang="en-US" sz="1400" i="1" dirty="0" smtClean="0">
                <a:solidFill>
                  <a:srgbClr val="000000"/>
                </a:solidFill>
                <a:latin typeface="Times New Roman" pitchFamily="18" charset="0"/>
                <a:cs typeface="Times New Roman" pitchFamily="18" charset="0"/>
              </a:rPr>
              <a:t>of funds</a:t>
            </a:r>
            <a:endParaRPr lang="en-US" sz="1400" i="1" dirty="0">
              <a:solidFill>
                <a:srgbClr val="000000"/>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776928" y="1769350"/>
            <a:ext cx="723275" cy="398379"/>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Times New Roman" pitchFamily="18" charset="0"/>
                <a:cs typeface="Times New Roman" pitchFamily="18" charset="0"/>
              </a:rPr>
              <a:t>Interest</a:t>
            </a:r>
            <a:br>
              <a:rPr lang="en-US" sz="1400" dirty="0">
                <a:solidFill>
                  <a:srgbClr val="000000"/>
                </a:solidFill>
                <a:latin typeface="Times New Roman" pitchFamily="18" charset="0"/>
                <a:cs typeface="Times New Roman" pitchFamily="18" charset="0"/>
              </a:rPr>
            </a:br>
            <a:r>
              <a:rPr lang="en-US" sz="1400" dirty="0">
                <a:solidFill>
                  <a:srgbClr val="000000"/>
                </a:solidFill>
                <a:latin typeface="Times New Roman" pitchFamily="18" charset="0"/>
                <a:cs typeface="Times New Roman" pitchFamily="18" charset="0"/>
              </a:rPr>
              <a:t>Rate</a:t>
            </a:r>
          </a:p>
        </p:txBody>
      </p:sp>
      <p:sp>
        <p:nvSpPr>
          <p:cNvPr id="50" name="Line 8"/>
          <p:cNvSpPr>
            <a:spLocks noChangeAspect="1" noChangeShapeType="1"/>
          </p:cNvSpPr>
          <p:nvPr/>
        </p:nvSpPr>
        <p:spPr bwMode="auto">
          <a:xfrm>
            <a:off x="5133082"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5" name="Rectangle 15"/>
          <p:cNvSpPr>
            <a:spLocks noChangeArrowheads="1"/>
          </p:cNvSpPr>
          <p:nvPr/>
        </p:nvSpPr>
        <p:spPr bwMode="auto">
          <a:xfrm>
            <a:off x="7745844" y="1416734"/>
            <a:ext cx="1221488"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i="1" dirty="0">
                <a:solidFill>
                  <a:srgbClr val="000000"/>
                </a:solidFill>
                <a:latin typeface="Times New Roman" pitchFamily="18" charset="0"/>
                <a:cs typeface="Times New Roman" pitchFamily="18" charset="0"/>
              </a:rPr>
              <a:t>Loanable Funds</a:t>
            </a:r>
            <a:br>
              <a:rPr lang="en-US" sz="1400" b="1" i="1" dirty="0">
                <a:solidFill>
                  <a:srgbClr val="000000"/>
                </a:solidFill>
                <a:latin typeface="Times New Roman" pitchFamily="18" charset="0"/>
                <a:cs typeface="Times New Roman" pitchFamily="18" charset="0"/>
              </a:rPr>
            </a:br>
            <a:r>
              <a:rPr lang="en-US" sz="1400" b="1" i="1" dirty="0">
                <a:solidFill>
                  <a:srgbClr val="000000"/>
                </a:solidFill>
                <a:latin typeface="Times New Roman" pitchFamily="18" charset="0"/>
                <a:cs typeface="Times New Roman" pitchFamily="18" charset="0"/>
              </a:rPr>
              <a:t>market</a:t>
            </a:r>
          </a:p>
        </p:txBody>
      </p:sp>
      <p:sp>
        <p:nvSpPr>
          <p:cNvPr id="33" name="Rectangle 11"/>
          <p:cNvSpPr>
            <a:spLocks noChangeArrowheads="1"/>
          </p:cNvSpPr>
          <p:nvPr/>
        </p:nvSpPr>
        <p:spPr bwMode="auto">
          <a:xfrm>
            <a:off x="7335748" y="2512203"/>
            <a:ext cx="12824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latin typeface="Times New Roman" pitchFamily="18" charset="0"/>
                <a:cs typeface="Times New Roman" pitchFamily="18" charset="0"/>
              </a:rPr>
              <a:t>S</a:t>
            </a:r>
          </a:p>
        </p:txBody>
      </p:sp>
      <p:sp>
        <p:nvSpPr>
          <p:cNvPr id="34" name="Rectangle 12"/>
          <p:cNvSpPr>
            <a:spLocks noChangeArrowheads="1"/>
          </p:cNvSpPr>
          <p:nvPr/>
        </p:nvSpPr>
        <p:spPr bwMode="auto">
          <a:xfrm>
            <a:off x="7470685" y="2672540"/>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a:latin typeface="Times New Roman" pitchFamily="18" charset="0"/>
                <a:cs typeface="Times New Roman" pitchFamily="18" charset="0"/>
              </a:rPr>
              <a:t> (stable prices expected)</a:t>
            </a:r>
          </a:p>
        </p:txBody>
      </p:sp>
      <p:sp>
        <p:nvSpPr>
          <p:cNvPr id="35" name="Freeform 13"/>
          <p:cNvSpPr>
            <a:spLocks/>
          </p:cNvSpPr>
          <p:nvPr/>
        </p:nvSpPr>
        <p:spPr bwMode="auto">
          <a:xfrm>
            <a:off x="5674578" y="2782861"/>
            <a:ext cx="1684337" cy="1889125"/>
          </a:xfrm>
          <a:custGeom>
            <a:avLst/>
            <a:gdLst>
              <a:gd name="T0" fmla="*/ 3597 w 3614"/>
              <a:gd name="T1" fmla="*/ 73 h 4056"/>
              <a:gd name="T2" fmla="*/ 3565 w 3614"/>
              <a:gd name="T3" fmla="*/ 186 h 4056"/>
              <a:gd name="T4" fmla="*/ 3530 w 3614"/>
              <a:gd name="T5" fmla="*/ 299 h 4056"/>
              <a:gd name="T6" fmla="*/ 3491 w 3614"/>
              <a:gd name="T7" fmla="*/ 412 h 4056"/>
              <a:gd name="T8" fmla="*/ 3447 w 3614"/>
              <a:gd name="T9" fmla="*/ 527 h 4056"/>
              <a:gd name="T10" fmla="*/ 3401 w 3614"/>
              <a:gd name="T11" fmla="*/ 642 h 4056"/>
              <a:gd name="T12" fmla="*/ 3350 w 3614"/>
              <a:gd name="T13" fmla="*/ 759 h 4056"/>
              <a:gd name="T14" fmla="*/ 3296 w 3614"/>
              <a:gd name="T15" fmla="*/ 875 h 4056"/>
              <a:gd name="T16" fmla="*/ 3239 w 3614"/>
              <a:gd name="T17" fmla="*/ 991 h 4056"/>
              <a:gd name="T18" fmla="*/ 3178 w 3614"/>
              <a:gd name="T19" fmla="*/ 1108 h 4056"/>
              <a:gd name="T20" fmla="*/ 3114 w 3614"/>
              <a:gd name="T21" fmla="*/ 1225 h 4056"/>
              <a:gd name="T22" fmla="*/ 3048 w 3614"/>
              <a:gd name="T23" fmla="*/ 1341 h 4056"/>
              <a:gd name="T24" fmla="*/ 2977 w 3614"/>
              <a:gd name="T25" fmla="*/ 1458 h 4056"/>
              <a:gd name="T26" fmla="*/ 2905 w 3614"/>
              <a:gd name="T27" fmla="*/ 1573 h 4056"/>
              <a:gd name="T28" fmla="*/ 2829 w 3614"/>
              <a:gd name="T29" fmla="*/ 1688 h 4056"/>
              <a:gd name="T30" fmla="*/ 2751 w 3614"/>
              <a:gd name="T31" fmla="*/ 1801 h 4056"/>
              <a:gd name="T32" fmla="*/ 2671 w 3614"/>
              <a:gd name="T33" fmla="*/ 1915 h 4056"/>
              <a:gd name="T34" fmla="*/ 2588 w 3614"/>
              <a:gd name="T35" fmla="*/ 2027 h 4056"/>
              <a:gd name="T36" fmla="*/ 2503 w 3614"/>
              <a:gd name="T37" fmla="*/ 2137 h 4056"/>
              <a:gd name="T38" fmla="*/ 2416 w 3614"/>
              <a:gd name="T39" fmla="*/ 2246 h 4056"/>
              <a:gd name="T40" fmla="*/ 2328 w 3614"/>
              <a:gd name="T41" fmla="*/ 2354 h 4056"/>
              <a:gd name="T42" fmla="*/ 2236 w 3614"/>
              <a:gd name="T43" fmla="*/ 2459 h 4056"/>
              <a:gd name="T44" fmla="*/ 2143 w 3614"/>
              <a:gd name="T45" fmla="*/ 2563 h 4056"/>
              <a:gd name="T46" fmla="*/ 2050 w 3614"/>
              <a:gd name="T47" fmla="*/ 2665 h 4056"/>
              <a:gd name="T48" fmla="*/ 1955 w 3614"/>
              <a:gd name="T49" fmla="*/ 2765 h 4056"/>
              <a:gd name="T50" fmla="*/ 1858 w 3614"/>
              <a:gd name="T51" fmla="*/ 2862 h 4056"/>
              <a:gd name="T52" fmla="*/ 1760 w 3614"/>
              <a:gd name="T53" fmla="*/ 2957 h 4056"/>
              <a:gd name="T54" fmla="*/ 1662 w 3614"/>
              <a:gd name="T55" fmla="*/ 3050 h 4056"/>
              <a:gd name="T56" fmla="*/ 1562 w 3614"/>
              <a:gd name="T57" fmla="*/ 3139 h 4056"/>
              <a:gd name="T58" fmla="*/ 1462 w 3614"/>
              <a:gd name="T59" fmla="*/ 3226 h 4056"/>
              <a:gd name="T60" fmla="*/ 1360 w 3614"/>
              <a:gd name="T61" fmla="*/ 3309 h 4056"/>
              <a:gd name="T62" fmla="*/ 1258 w 3614"/>
              <a:gd name="T63" fmla="*/ 3390 h 4056"/>
              <a:gd name="T64" fmla="*/ 1155 w 3614"/>
              <a:gd name="T65" fmla="*/ 3467 h 4056"/>
              <a:gd name="T66" fmla="*/ 1052 w 3614"/>
              <a:gd name="T67" fmla="*/ 3540 h 4056"/>
              <a:gd name="T68" fmla="*/ 950 w 3614"/>
              <a:gd name="T69" fmla="*/ 3610 h 4056"/>
              <a:gd name="T70" fmla="*/ 846 w 3614"/>
              <a:gd name="T71" fmla="*/ 3676 h 4056"/>
              <a:gd name="T72" fmla="*/ 743 w 3614"/>
              <a:gd name="T73" fmla="*/ 3737 h 4056"/>
              <a:gd name="T74" fmla="*/ 640 w 3614"/>
              <a:gd name="T75" fmla="*/ 3795 h 4056"/>
              <a:gd name="T76" fmla="*/ 538 w 3614"/>
              <a:gd name="T77" fmla="*/ 3850 h 4056"/>
              <a:gd name="T78" fmla="*/ 435 w 3614"/>
              <a:gd name="T79" fmla="*/ 3899 h 4056"/>
              <a:gd name="T80" fmla="*/ 333 w 3614"/>
              <a:gd name="T81" fmla="*/ 3942 h 4056"/>
              <a:gd name="T82" fmla="*/ 233 w 3614"/>
              <a:gd name="T83" fmla="*/ 3983 h 4056"/>
              <a:gd name="T84" fmla="*/ 133 w 3614"/>
              <a:gd name="T85" fmla="*/ 4018 h 4056"/>
              <a:gd name="T86" fmla="*/ 32 w 3614"/>
              <a:gd name="T87" fmla="*/ 4047 h 40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14"/>
              <a:gd name="T133" fmla="*/ 0 h 4056"/>
              <a:gd name="T134" fmla="*/ 3614 w 3614"/>
              <a:gd name="T135" fmla="*/ 4056 h 40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14" h="4056">
                <a:moveTo>
                  <a:pt x="3614" y="0"/>
                </a:moveTo>
                <a:lnTo>
                  <a:pt x="3605" y="36"/>
                </a:lnTo>
                <a:lnTo>
                  <a:pt x="3597" y="73"/>
                </a:lnTo>
                <a:lnTo>
                  <a:pt x="3587" y="111"/>
                </a:lnTo>
                <a:lnTo>
                  <a:pt x="3576" y="149"/>
                </a:lnTo>
                <a:lnTo>
                  <a:pt x="3565" y="186"/>
                </a:lnTo>
                <a:lnTo>
                  <a:pt x="3554" y="223"/>
                </a:lnTo>
                <a:lnTo>
                  <a:pt x="3542" y="261"/>
                </a:lnTo>
                <a:lnTo>
                  <a:pt x="3530" y="299"/>
                </a:lnTo>
                <a:lnTo>
                  <a:pt x="3517" y="336"/>
                </a:lnTo>
                <a:lnTo>
                  <a:pt x="3504" y="374"/>
                </a:lnTo>
                <a:lnTo>
                  <a:pt x="3491" y="412"/>
                </a:lnTo>
                <a:lnTo>
                  <a:pt x="3477" y="451"/>
                </a:lnTo>
                <a:lnTo>
                  <a:pt x="3463" y="489"/>
                </a:lnTo>
                <a:lnTo>
                  <a:pt x="3447" y="527"/>
                </a:lnTo>
                <a:lnTo>
                  <a:pt x="3432" y="566"/>
                </a:lnTo>
                <a:lnTo>
                  <a:pt x="3417" y="604"/>
                </a:lnTo>
                <a:lnTo>
                  <a:pt x="3401" y="642"/>
                </a:lnTo>
                <a:lnTo>
                  <a:pt x="3384" y="682"/>
                </a:lnTo>
                <a:lnTo>
                  <a:pt x="3368" y="720"/>
                </a:lnTo>
                <a:lnTo>
                  <a:pt x="3350" y="759"/>
                </a:lnTo>
                <a:lnTo>
                  <a:pt x="3333" y="797"/>
                </a:lnTo>
                <a:lnTo>
                  <a:pt x="3314" y="837"/>
                </a:lnTo>
                <a:lnTo>
                  <a:pt x="3296" y="875"/>
                </a:lnTo>
                <a:lnTo>
                  <a:pt x="3277" y="914"/>
                </a:lnTo>
                <a:lnTo>
                  <a:pt x="3258" y="953"/>
                </a:lnTo>
                <a:lnTo>
                  <a:pt x="3239" y="991"/>
                </a:lnTo>
                <a:lnTo>
                  <a:pt x="3219" y="1031"/>
                </a:lnTo>
                <a:lnTo>
                  <a:pt x="3199" y="1070"/>
                </a:lnTo>
                <a:lnTo>
                  <a:pt x="3178" y="1108"/>
                </a:lnTo>
                <a:lnTo>
                  <a:pt x="3157" y="1147"/>
                </a:lnTo>
                <a:lnTo>
                  <a:pt x="3136" y="1186"/>
                </a:lnTo>
                <a:lnTo>
                  <a:pt x="3114" y="1225"/>
                </a:lnTo>
                <a:lnTo>
                  <a:pt x="3092" y="1264"/>
                </a:lnTo>
                <a:lnTo>
                  <a:pt x="3069" y="1303"/>
                </a:lnTo>
                <a:lnTo>
                  <a:pt x="3048" y="1341"/>
                </a:lnTo>
                <a:lnTo>
                  <a:pt x="3024" y="1381"/>
                </a:lnTo>
                <a:lnTo>
                  <a:pt x="3001" y="1419"/>
                </a:lnTo>
                <a:lnTo>
                  <a:pt x="2977" y="1458"/>
                </a:lnTo>
                <a:lnTo>
                  <a:pt x="2953" y="1496"/>
                </a:lnTo>
                <a:lnTo>
                  <a:pt x="2929" y="1534"/>
                </a:lnTo>
                <a:lnTo>
                  <a:pt x="2905" y="1573"/>
                </a:lnTo>
                <a:lnTo>
                  <a:pt x="2880" y="1612"/>
                </a:lnTo>
                <a:lnTo>
                  <a:pt x="2855" y="1650"/>
                </a:lnTo>
                <a:lnTo>
                  <a:pt x="2829" y="1688"/>
                </a:lnTo>
                <a:lnTo>
                  <a:pt x="2804" y="1726"/>
                </a:lnTo>
                <a:lnTo>
                  <a:pt x="2777" y="1764"/>
                </a:lnTo>
                <a:lnTo>
                  <a:pt x="2751" y="1801"/>
                </a:lnTo>
                <a:lnTo>
                  <a:pt x="2724" y="1839"/>
                </a:lnTo>
                <a:lnTo>
                  <a:pt x="2698" y="1878"/>
                </a:lnTo>
                <a:lnTo>
                  <a:pt x="2671" y="1915"/>
                </a:lnTo>
                <a:lnTo>
                  <a:pt x="2643" y="1952"/>
                </a:lnTo>
                <a:lnTo>
                  <a:pt x="2615" y="1990"/>
                </a:lnTo>
                <a:lnTo>
                  <a:pt x="2588" y="2027"/>
                </a:lnTo>
                <a:lnTo>
                  <a:pt x="2560" y="2064"/>
                </a:lnTo>
                <a:lnTo>
                  <a:pt x="2531" y="2100"/>
                </a:lnTo>
                <a:lnTo>
                  <a:pt x="2503" y="2137"/>
                </a:lnTo>
                <a:lnTo>
                  <a:pt x="2475" y="2174"/>
                </a:lnTo>
                <a:lnTo>
                  <a:pt x="2445" y="2210"/>
                </a:lnTo>
                <a:lnTo>
                  <a:pt x="2416" y="2246"/>
                </a:lnTo>
                <a:lnTo>
                  <a:pt x="2386" y="2282"/>
                </a:lnTo>
                <a:lnTo>
                  <a:pt x="2357" y="2318"/>
                </a:lnTo>
                <a:lnTo>
                  <a:pt x="2328" y="2354"/>
                </a:lnTo>
                <a:lnTo>
                  <a:pt x="2297" y="2389"/>
                </a:lnTo>
                <a:lnTo>
                  <a:pt x="2267" y="2424"/>
                </a:lnTo>
                <a:lnTo>
                  <a:pt x="2236" y="2459"/>
                </a:lnTo>
                <a:lnTo>
                  <a:pt x="2206" y="2494"/>
                </a:lnTo>
                <a:lnTo>
                  <a:pt x="2175" y="2528"/>
                </a:lnTo>
                <a:lnTo>
                  <a:pt x="2143" y="2563"/>
                </a:lnTo>
                <a:lnTo>
                  <a:pt x="2113" y="2597"/>
                </a:lnTo>
                <a:lnTo>
                  <a:pt x="2081" y="2631"/>
                </a:lnTo>
                <a:lnTo>
                  <a:pt x="2050" y="2665"/>
                </a:lnTo>
                <a:lnTo>
                  <a:pt x="2018" y="2698"/>
                </a:lnTo>
                <a:lnTo>
                  <a:pt x="1987" y="2731"/>
                </a:lnTo>
                <a:lnTo>
                  <a:pt x="1955" y="2765"/>
                </a:lnTo>
                <a:lnTo>
                  <a:pt x="1922" y="2798"/>
                </a:lnTo>
                <a:lnTo>
                  <a:pt x="1891" y="2830"/>
                </a:lnTo>
                <a:lnTo>
                  <a:pt x="1858" y="2862"/>
                </a:lnTo>
                <a:lnTo>
                  <a:pt x="1825" y="2894"/>
                </a:lnTo>
                <a:lnTo>
                  <a:pt x="1793" y="2925"/>
                </a:lnTo>
                <a:lnTo>
                  <a:pt x="1760" y="2957"/>
                </a:lnTo>
                <a:lnTo>
                  <a:pt x="1728" y="2988"/>
                </a:lnTo>
                <a:lnTo>
                  <a:pt x="1695" y="3019"/>
                </a:lnTo>
                <a:lnTo>
                  <a:pt x="1662" y="3050"/>
                </a:lnTo>
                <a:lnTo>
                  <a:pt x="1629" y="3080"/>
                </a:lnTo>
                <a:lnTo>
                  <a:pt x="1596" y="3109"/>
                </a:lnTo>
                <a:lnTo>
                  <a:pt x="1562" y="3139"/>
                </a:lnTo>
                <a:lnTo>
                  <a:pt x="1528" y="3168"/>
                </a:lnTo>
                <a:lnTo>
                  <a:pt x="1495" y="3197"/>
                </a:lnTo>
                <a:lnTo>
                  <a:pt x="1462" y="3226"/>
                </a:lnTo>
                <a:lnTo>
                  <a:pt x="1428" y="3254"/>
                </a:lnTo>
                <a:lnTo>
                  <a:pt x="1394" y="3282"/>
                </a:lnTo>
                <a:lnTo>
                  <a:pt x="1360" y="3309"/>
                </a:lnTo>
                <a:lnTo>
                  <a:pt x="1325" y="3336"/>
                </a:lnTo>
                <a:lnTo>
                  <a:pt x="1292" y="3363"/>
                </a:lnTo>
                <a:lnTo>
                  <a:pt x="1258" y="3390"/>
                </a:lnTo>
                <a:lnTo>
                  <a:pt x="1224" y="3416"/>
                </a:lnTo>
                <a:lnTo>
                  <a:pt x="1189" y="3441"/>
                </a:lnTo>
                <a:lnTo>
                  <a:pt x="1155" y="3467"/>
                </a:lnTo>
                <a:lnTo>
                  <a:pt x="1121" y="3491"/>
                </a:lnTo>
                <a:lnTo>
                  <a:pt x="1087" y="3516"/>
                </a:lnTo>
                <a:lnTo>
                  <a:pt x="1052" y="3540"/>
                </a:lnTo>
                <a:lnTo>
                  <a:pt x="1018" y="3564"/>
                </a:lnTo>
                <a:lnTo>
                  <a:pt x="983" y="3587"/>
                </a:lnTo>
                <a:lnTo>
                  <a:pt x="950" y="3610"/>
                </a:lnTo>
                <a:lnTo>
                  <a:pt x="915" y="3633"/>
                </a:lnTo>
                <a:lnTo>
                  <a:pt x="881" y="3655"/>
                </a:lnTo>
                <a:lnTo>
                  <a:pt x="846" y="3676"/>
                </a:lnTo>
                <a:lnTo>
                  <a:pt x="812" y="3697"/>
                </a:lnTo>
                <a:lnTo>
                  <a:pt x="777" y="3718"/>
                </a:lnTo>
                <a:lnTo>
                  <a:pt x="743" y="3737"/>
                </a:lnTo>
                <a:lnTo>
                  <a:pt x="709" y="3757"/>
                </a:lnTo>
                <a:lnTo>
                  <a:pt x="674" y="3777"/>
                </a:lnTo>
                <a:lnTo>
                  <a:pt x="640" y="3795"/>
                </a:lnTo>
                <a:lnTo>
                  <a:pt x="605" y="3814"/>
                </a:lnTo>
                <a:lnTo>
                  <a:pt x="572" y="3832"/>
                </a:lnTo>
                <a:lnTo>
                  <a:pt x="538" y="3850"/>
                </a:lnTo>
                <a:lnTo>
                  <a:pt x="503" y="3866"/>
                </a:lnTo>
                <a:lnTo>
                  <a:pt x="469" y="3882"/>
                </a:lnTo>
                <a:lnTo>
                  <a:pt x="435" y="3899"/>
                </a:lnTo>
                <a:lnTo>
                  <a:pt x="402" y="3914"/>
                </a:lnTo>
                <a:lnTo>
                  <a:pt x="368" y="3928"/>
                </a:lnTo>
                <a:lnTo>
                  <a:pt x="333" y="3942"/>
                </a:lnTo>
                <a:lnTo>
                  <a:pt x="299" y="3956"/>
                </a:lnTo>
                <a:lnTo>
                  <a:pt x="267" y="3970"/>
                </a:lnTo>
                <a:lnTo>
                  <a:pt x="233" y="3983"/>
                </a:lnTo>
                <a:lnTo>
                  <a:pt x="199" y="3995"/>
                </a:lnTo>
                <a:lnTo>
                  <a:pt x="165" y="4007"/>
                </a:lnTo>
                <a:lnTo>
                  <a:pt x="133" y="4018"/>
                </a:lnTo>
                <a:lnTo>
                  <a:pt x="99" y="4028"/>
                </a:lnTo>
                <a:lnTo>
                  <a:pt x="66" y="4038"/>
                </a:lnTo>
                <a:lnTo>
                  <a:pt x="32" y="4047"/>
                </a:lnTo>
                <a:lnTo>
                  <a:pt x="0" y="4056"/>
                </a:lnTo>
              </a:path>
            </a:pathLst>
          </a:custGeom>
          <a:noFill/>
          <a:ln w="57150">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36" name="Rectangle 15"/>
          <p:cNvSpPr>
            <a:spLocks noChangeArrowheads="1"/>
          </p:cNvSpPr>
          <p:nvPr/>
        </p:nvSpPr>
        <p:spPr bwMode="auto">
          <a:xfrm>
            <a:off x="7366744" y="4220799"/>
            <a:ext cx="166712"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Times New Roman" pitchFamily="18" charset="0"/>
                <a:cs typeface="Times New Roman" pitchFamily="18" charset="0"/>
              </a:rPr>
              <a:t>D</a:t>
            </a:r>
          </a:p>
        </p:txBody>
      </p:sp>
      <p:sp>
        <p:nvSpPr>
          <p:cNvPr id="37" name="Rectangle 16"/>
          <p:cNvSpPr>
            <a:spLocks noChangeArrowheads="1"/>
          </p:cNvSpPr>
          <p:nvPr/>
        </p:nvSpPr>
        <p:spPr bwMode="auto">
          <a:xfrm>
            <a:off x="7434550" y="4401695"/>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a:solidFill>
                  <a:srgbClr val="2D5AB3"/>
                </a:solidFill>
                <a:latin typeface="Times New Roman" pitchFamily="18" charset="0"/>
                <a:cs typeface="Times New Roman" pitchFamily="18" charset="0"/>
              </a:rPr>
              <a:t> </a:t>
            </a:r>
            <a:r>
              <a:rPr kumimoji="0" lang="en-US" sz="1200" b="1" i="1">
                <a:solidFill>
                  <a:srgbClr val="274E9D"/>
                </a:solidFill>
                <a:latin typeface="Times New Roman" pitchFamily="18" charset="0"/>
                <a:cs typeface="Times New Roman" pitchFamily="18" charset="0"/>
              </a:rPr>
              <a:t>(stable prices expected)</a:t>
            </a:r>
          </a:p>
        </p:txBody>
      </p:sp>
      <p:sp>
        <p:nvSpPr>
          <p:cNvPr id="38" name="Freeform 17"/>
          <p:cNvSpPr>
            <a:spLocks/>
          </p:cNvSpPr>
          <p:nvPr/>
        </p:nvSpPr>
        <p:spPr bwMode="auto">
          <a:xfrm>
            <a:off x="5792053" y="2743174"/>
            <a:ext cx="1543695" cy="1573104"/>
          </a:xfrm>
          <a:custGeom>
            <a:avLst/>
            <a:gdLst>
              <a:gd name="T0" fmla="*/ 20 w 3984"/>
              <a:gd name="T1" fmla="*/ 74 h 3776"/>
              <a:gd name="T2" fmla="*/ 54 w 3984"/>
              <a:gd name="T3" fmla="*/ 185 h 3776"/>
              <a:gd name="T4" fmla="*/ 92 w 3984"/>
              <a:gd name="T5" fmla="*/ 296 h 3776"/>
              <a:gd name="T6" fmla="*/ 135 w 3984"/>
              <a:gd name="T7" fmla="*/ 405 h 3776"/>
              <a:gd name="T8" fmla="*/ 182 w 3984"/>
              <a:gd name="T9" fmla="*/ 514 h 3776"/>
              <a:gd name="T10" fmla="*/ 233 w 3984"/>
              <a:gd name="T11" fmla="*/ 622 h 3776"/>
              <a:gd name="T12" fmla="*/ 287 w 3984"/>
              <a:gd name="T13" fmla="*/ 730 h 3776"/>
              <a:gd name="T14" fmla="*/ 346 w 3984"/>
              <a:gd name="T15" fmla="*/ 837 h 3776"/>
              <a:gd name="T16" fmla="*/ 408 w 3984"/>
              <a:gd name="T17" fmla="*/ 941 h 3776"/>
              <a:gd name="T18" fmla="*/ 474 w 3984"/>
              <a:gd name="T19" fmla="*/ 1046 h 3776"/>
              <a:gd name="T20" fmla="*/ 543 w 3984"/>
              <a:gd name="T21" fmla="*/ 1150 h 3776"/>
              <a:gd name="T22" fmla="*/ 616 w 3984"/>
              <a:gd name="T23" fmla="*/ 1252 h 3776"/>
              <a:gd name="T24" fmla="*/ 693 w 3984"/>
              <a:gd name="T25" fmla="*/ 1353 h 3776"/>
              <a:gd name="T26" fmla="*/ 771 w 3984"/>
              <a:gd name="T27" fmla="*/ 1454 h 3776"/>
              <a:gd name="T28" fmla="*/ 854 w 3984"/>
              <a:gd name="T29" fmla="*/ 1554 h 3776"/>
              <a:gd name="T30" fmla="*/ 939 w 3984"/>
              <a:gd name="T31" fmla="*/ 1652 h 3776"/>
              <a:gd name="T32" fmla="*/ 1026 w 3984"/>
              <a:gd name="T33" fmla="*/ 1748 h 3776"/>
              <a:gd name="T34" fmla="*/ 1116 w 3984"/>
              <a:gd name="T35" fmla="*/ 1844 h 3776"/>
              <a:gd name="T36" fmla="*/ 1209 w 3984"/>
              <a:gd name="T37" fmla="*/ 1939 h 3776"/>
              <a:gd name="T38" fmla="*/ 1305 w 3984"/>
              <a:gd name="T39" fmla="*/ 2032 h 3776"/>
              <a:gd name="T40" fmla="*/ 1402 w 3984"/>
              <a:gd name="T41" fmla="*/ 2123 h 3776"/>
              <a:gd name="T42" fmla="*/ 1501 w 3984"/>
              <a:gd name="T43" fmla="*/ 2214 h 3776"/>
              <a:gd name="T44" fmla="*/ 1603 w 3984"/>
              <a:gd name="T45" fmla="*/ 2302 h 3776"/>
              <a:gd name="T46" fmla="*/ 1707 w 3984"/>
              <a:gd name="T47" fmla="*/ 2389 h 3776"/>
              <a:gd name="T48" fmla="*/ 1811 w 3984"/>
              <a:gd name="T49" fmla="*/ 2474 h 3776"/>
              <a:gd name="T50" fmla="*/ 1918 w 3984"/>
              <a:gd name="T51" fmla="*/ 2559 h 3776"/>
              <a:gd name="T52" fmla="*/ 2026 w 3984"/>
              <a:gd name="T53" fmla="*/ 2642 h 3776"/>
              <a:gd name="T54" fmla="*/ 2136 w 3984"/>
              <a:gd name="T55" fmla="*/ 2723 h 3776"/>
              <a:gd name="T56" fmla="*/ 2247 w 3984"/>
              <a:gd name="T57" fmla="*/ 2802 h 3776"/>
              <a:gd name="T58" fmla="*/ 2359 w 3984"/>
              <a:gd name="T59" fmla="*/ 2881 h 3776"/>
              <a:gd name="T60" fmla="*/ 2472 w 3984"/>
              <a:gd name="T61" fmla="*/ 2957 h 3776"/>
              <a:gd name="T62" fmla="*/ 2587 w 3984"/>
              <a:gd name="T63" fmla="*/ 3031 h 3776"/>
              <a:gd name="T64" fmla="*/ 2701 w 3984"/>
              <a:gd name="T65" fmla="*/ 3104 h 3776"/>
              <a:gd name="T66" fmla="*/ 2817 w 3984"/>
              <a:gd name="T67" fmla="*/ 3175 h 3776"/>
              <a:gd name="T68" fmla="*/ 2933 w 3984"/>
              <a:gd name="T69" fmla="*/ 3244 h 3776"/>
              <a:gd name="T70" fmla="*/ 3050 w 3984"/>
              <a:gd name="T71" fmla="*/ 3311 h 3776"/>
              <a:gd name="T72" fmla="*/ 3167 w 3984"/>
              <a:gd name="T73" fmla="*/ 3377 h 3776"/>
              <a:gd name="T74" fmla="*/ 3284 w 3984"/>
              <a:gd name="T75" fmla="*/ 3440 h 3776"/>
              <a:gd name="T76" fmla="*/ 3402 w 3984"/>
              <a:gd name="T77" fmla="*/ 3501 h 3776"/>
              <a:gd name="T78" fmla="*/ 3518 w 3984"/>
              <a:gd name="T79" fmla="*/ 3560 h 3776"/>
              <a:gd name="T80" fmla="*/ 3636 w 3984"/>
              <a:gd name="T81" fmla="*/ 3617 h 3776"/>
              <a:gd name="T82" fmla="*/ 3752 w 3984"/>
              <a:gd name="T83" fmla="*/ 3672 h 3776"/>
              <a:gd name="T84" fmla="*/ 3869 w 3984"/>
              <a:gd name="T85" fmla="*/ 3726 h 3776"/>
              <a:gd name="T86" fmla="*/ 3984 w 3984"/>
              <a:gd name="T87" fmla="*/ 3776 h 37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84"/>
              <a:gd name="T133" fmla="*/ 0 h 3776"/>
              <a:gd name="T134" fmla="*/ 3984 w 3984"/>
              <a:gd name="T135" fmla="*/ 3776 h 37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84" h="3776">
                <a:moveTo>
                  <a:pt x="0" y="0"/>
                </a:moveTo>
                <a:lnTo>
                  <a:pt x="10" y="37"/>
                </a:lnTo>
                <a:lnTo>
                  <a:pt x="20" y="74"/>
                </a:lnTo>
                <a:lnTo>
                  <a:pt x="31" y="111"/>
                </a:lnTo>
                <a:lnTo>
                  <a:pt x="42" y="148"/>
                </a:lnTo>
                <a:lnTo>
                  <a:pt x="54" y="185"/>
                </a:lnTo>
                <a:lnTo>
                  <a:pt x="66" y="222"/>
                </a:lnTo>
                <a:lnTo>
                  <a:pt x="79" y="259"/>
                </a:lnTo>
                <a:lnTo>
                  <a:pt x="92" y="296"/>
                </a:lnTo>
                <a:lnTo>
                  <a:pt x="105" y="332"/>
                </a:lnTo>
                <a:lnTo>
                  <a:pt x="121" y="369"/>
                </a:lnTo>
                <a:lnTo>
                  <a:pt x="135" y="405"/>
                </a:lnTo>
                <a:lnTo>
                  <a:pt x="150" y="442"/>
                </a:lnTo>
                <a:lnTo>
                  <a:pt x="165" y="478"/>
                </a:lnTo>
                <a:lnTo>
                  <a:pt x="182" y="514"/>
                </a:lnTo>
                <a:lnTo>
                  <a:pt x="198" y="550"/>
                </a:lnTo>
                <a:lnTo>
                  <a:pt x="215" y="587"/>
                </a:lnTo>
                <a:lnTo>
                  <a:pt x="233" y="622"/>
                </a:lnTo>
                <a:lnTo>
                  <a:pt x="250" y="658"/>
                </a:lnTo>
                <a:lnTo>
                  <a:pt x="269" y="694"/>
                </a:lnTo>
                <a:lnTo>
                  <a:pt x="287" y="730"/>
                </a:lnTo>
                <a:lnTo>
                  <a:pt x="306" y="766"/>
                </a:lnTo>
                <a:lnTo>
                  <a:pt x="325" y="801"/>
                </a:lnTo>
                <a:lnTo>
                  <a:pt x="346" y="837"/>
                </a:lnTo>
                <a:lnTo>
                  <a:pt x="366" y="872"/>
                </a:lnTo>
                <a:lnTo>
                  <a:pt x="388" y="907"/>
                </a:lnTo>
                <a:lnTo>
                  <a:pt x="408" y="941"/>
                </a:lnTo>
                <a:lnTo>
                  <a:pt x="430" y="976"/>
                </a:lnTo>
                <a:lnTo>
                  <a:pt x="452" y="1011"/>
                </a:lnTo>
                <a:lnTo>
                  <a:pt x="474" y="1046"/>
                </a:lnTo>
                <a:lnTo>
                  <a:pt x="496" y="1081"/>
                </a:lnTo>
                <a:lnTo>
                  <a:pt x="520" y="1116"/>
                </a:lnTo>
                <a:lnTo>
                  <a:pt x="543" y="1150"/>
                </a:lnTo>
                <a:lnTo>
                  <a:pt x="567" y="1184"/>
                </a:lnTo>
                <a:lnTo>
                  <a:pt x="591" y="1218"/>
                </a:lnTo>
                <a:lnTo>
                  <a:pt x="616" y="1252"/>
                </a:lnTo>
                <a:lnTo>
                  <a:pt x="641" y="1286"/>
                </a:lnTo>
                <a:lnTo>
                  <a:pt x="666" y="1320"/>
                </a:lnTo>
                <a:lnTo>
                  <a:pt x="693" y="1353"/>
                </a:lnTo>
                <a:lnTo>
                  <a:pt x="719" y="1387"/>
                </a:lnTo>
                <a:lnTo>
                  <a:pt x="745" y="1421"/>
                </a:lnTo>
                <a:lnTo>
                  <a:pt x="771" y="1454"/>
                </a:lnTo>
                <a:lnTo>
                  <a:pt x="798" y="1488"/>
                </a:lnTo>
                <a:lnTo>
                  <a:pt x="825" y="1520"/>
                </a:lnTo>
                <a:lnTo>
                  <a:pt x="854" y="1554"/>
                </a:lnTo>
                <a:lnTo>
                  <a:pt x="881" y="1587"/>
                </a:lnTo>
                <a:lnTo>
                  <a:pt x="909" y="1619"/>
                </a:lnTo>
                <a:lnTo>
                  <a:pt x="939" y="1652"/>
                </a:lnTo>
                <a:lnTo>
                  <a:pt x="967" y="1684"/>
                </a:lnTo>
                <a:lnTo>
                  <a:pt x="996" y="1716"/>
                </a:lnTo>
                <a:lnTo>
                  <a:pt x="1026" y="1748"/>
                </a:lnTo>
                <a:lnTo>
                  <a:pt x="1056" y="1781"/>
                </a:lnTo>
                <a:lnTo>
                  <a:pt x="1086" y="1812"/>
                </a:lnTo>
                <a:lnTo>
                  <a:pt x="1116" y="1844"/>
                </a:lnTo>
                <a:lnTo>
                  <a:pt x="1147" y="1876"/>
                </a:lnTo>
                <a:lnTo>
                  <a:pt x="1178" y="1907"/>
                </a:lnTo>
                <a:lnTo>
                  <a:pt x="1209" y="1939"/>
                </a:lnTo>
                <a:lnTo>
                  <a:pt x="1240" y="1969"/>
                </a:lnTo>
                <a:lnTo>
                  <a:pt x="1272" y="2001"/>
                </a:lnTo>
                <a:lnTo>
                  <a:pt x="1305" y="2032"/>
                </a:lnTo>
                <a:lnTo>
                  <a:pt x="1336" y="2062"/>
                </a:lnTo>
                <a:lnTo>
                  <a:pt x="1369" y="2093"/>
                </a:lnTo>
                <a:lnTo>
                  <a:pt x="1402" y="2123"/>
                </a:lnTo>
                <a:lnTo>
                  <a:pt x="1434" y="2154"/>
                </a:lnTo>
                <a:lnTo>
                  <a:pt x="1468" y="2183"/>
                </a:lnTo>
                <a:lnTo>
                  <a:pt x="1501" y="2214"/>
                </a:lnTo>
                <a:lnTo>
                  <a:pt x="1535" y="2243"/>
                </a:lnTo>
                <a:lnTo>
                  <a:pt x="1568" y="2272"/>
                </a:lnTo>
                <a:lnTo>
                  <a:pt x="1603" y="2302"/>
                </a:lnTo>
                <a:lnTo>
                  <a:pt x="1637" y="2331"/>
                </a:lnTo>
                <a:lnTo>
                  <a:pt x="1672" y="2361"/>
                </a:lnTo>
                <a:lnTo>
                  <a:pt x="1707" y="2389"/>
                </a:lnTo>
                <a:lnTo>
                  <a:pt x="1741" y="2417"/>
                </a:lnTo>
                <a:lnTo>
                  <a:pt x="1776" y="2446"/>
                </a:lnTo>
                <a:lnTo>
                  <a:pt x="1811" y="2474"/>
                </a:lnTo>
                <a:lnTo>
                  <a:pt x="1847" y="2502"/>
                </a:lnTo>
                <a:lnTo>
                  <a:pt x="1883" y="2531"/>
                </a:lnTo>
                <a:lnTo>
                  <a:pt x="1918" y="2559"/>
                </a:lnTo>
                <a:lnTo>
                  <a:pt x="1953" y="2586"/>
                </a:lnTo>
                <a:lnTo>
                  <a:pt x="1990" y="2615"/>
                </a:lnTo>
                <a:lnTo>
                  <a:pt x="2026" y="2642"/>
                </a:lnTo>
                <a:lnTo>
                  <a:pt x="2062" y="2669"/>
                </a:lnTo>
                <a:lnTo>
                  <a:pt x="2099" y="2696"/>
                </a:lnTo>
                <a:lnTo>
                  <a:pt x="2136" y="2723"/>
                </a:lnTo>
                <a:lnTo>
                  <a:pt x="2173" y="2750"/>
                </a:lnTo>
                <a:lnTo>
                  <a:pt x="2210" y="2776"/>
                </a:lnTo>
                <a:lnTo>
                  <a:pt x="2247" y="2802"/>
                </a:lnTo>
                <a:lnTo>
                  <a:pt x="2284" y="2828"/>
                </a:lnTo>
                <a:lnTo>
                  <a:pt x="2321" y="2855"/>
                </a:lnTo>
                <a:lnTo>
                  <a:pt x="2359" y="2881"/>
                </a:lnTo>
                <a:lnTo>
                  <a:pt x="2396" y="2906"/>
                </a:lnTo>
                <a:lnTo>
                  <a:pt x="2434" y="2932"/>
                </a:lnTo>
                <a:lnTo>
                  <a:pt x="2472" y="2957"/>
                </a:lnTo>
                <a:lnTo>
                  <a:pt x="2511" y="2982"/>
                </a:lnTo>
                <a:lnTo>
                  <a:pt x="2549" y="3007"/>
                </a:lnTo>
                <a:lnTo>
                  <a:pt x="2587" y="3031"/>
                </a:lnTo>
                <a:lnTo>
                  <a:pt x="2625" y="3056"/>
                </a:lnTo>
                <a:lnTo>
                  <a:pt x="2663" y="3080"/>
                </a:lnTo>
                <a:lnTo>
                  <a:pt x="2701" y="3104"/>
                </a:lnTo>
                <a:lnTo>
                  <a:pt x="2740" y="3128"/>
                </a:lnTo>
                <a:lnTo>
                  <a:pt x="2779" y="3151"/>
                </a:lnTo>
                <a:lnTo>
                  <a:pt x="2817" y="3175"/>
                </a:lnTo>
                <a:lnTo>
                  <a:pt x="2856" y="3198"/>
                </a:lnTo>
                <a:lnTo>
                  <a:pt x="2894" y="3221"/>
                </a:lnTo>
                <a:lnTo>
                  <a:pt x="2933" y="3244"/>
                </a:lnTo>
                <a:lnTo>
                  <a:pt x="2972" y="3267"/>
                </a:lnTo>
                <a:lnTo>
                  <a:pt x="3011" y="3288"/>
                </a:lnTo>
                <a:lnTo>
                  <a:pt x="3050" y="3311"/>
                </a:lnTo>
                <a:lnTo>
                  <a:pt x="3089" y="3333"/>
                </a:lnTo>
                <a:lnTo>
                  <a:pt x="3128" y="3355"/>
                </a:lnTo>
                <a:lnTo>
                  <a:pt x="3167" y="3377"/>
                </a:lnTo>
                <a:lnTo>
                  <a:pt x="3206" y="3397"/>
                </a:lnTo>
                <a:lnTo>
                  <a:pt x="3245" y="3418"/>
                </a:lnTo>
                <a:lnTo>
                  <a:pt x="3284" y="3440"/>
                </a:lnTo>
                <a:lnTo>
                  <a:pt x="3323" y="3460"/>
                </a:lnTo>
                <a:lnTo>
                  <a:pt x="3362" y="3480"/>
                </a:lnTo>
                <a:lnTo>
                  <a:pt x="3402" y="3501"/>
                </a:lnTo>
                <a:lnTo>
                  <a:pt x="3441" y="3521"/>
                </a:lnTo>
                <a:lnTo>
                  <a:pt x="3480" y="3540"/>
                </a:lnTo>
                <a:lnTo>
                  <a:pt x="3518" y="3560"/>
                </a:lnTo>
                <a:lnTo>
                  <a:pt x="3557" y="3580"/>
                </a:lnTo>
                <a:lnTo>
                  <a:pt x="3597" y="3598"/>
                </a:lnTo>
                <a:lnTo>
                  <a:pt x="3636" y="3617"/>
                </a:lnTo>
                <a:lnTo>
                  <a:pt x="3675" y="3636"/>
                </a:lnTo>
                <a:lnTo>
                  <a:pt x="3713" y="3654"/>
                </a:lnTo>
                <a:lnTo>
                  <a:pt x="3752" y="3672"/>
                </a:lnTo>
                <a:lnTo>
                  <a:pt x="3792" y="3690"/>
                </a:lnTo>
                <a:lnTo>
                  <a:pt x="3830" y="3708"/>
                </a:lnTo>
                <a:lnTo>
                  <a:pt x="3869" y="3726"/>
                </a:lnTo>
                <a:lnTo>
                  <a:pt x="3907" y="3742"/>
                </a:lnTo>
                <a:lnTo>
                  <a:pt x="3946" y="3759"/>
                </a:lnTo>
                <a:lnTo>
                  <a:pt x="3984" y="3776"/>
                </a:lnTo>
              </a:path>
            </a:pathLst>
          </a:cu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1" name="Rectangle 19"/>
          <p:cNvSpPr>
            <a:spLocks noChangeAspect="1" noChangeArrowheads="1"/>
          </p:cNvSpPr>
          <p:nvPr/>
        </p:nvSpPr>
        <p:spPr bwMode="auto">
          <a:xfrm>
            <a:off x="6642387" y="5122459"/>
            <a:ext cx="1987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Times New Roman" pitchFamily="18" charset="0"/>
                <a:cs typeface="Times New Roman" pitchFamily="18" charset="0"/>
              </a:rPr>
              <a:t>Q </a:t>
            </a:r>
            <a:endParaRPr kumimoji="0" lang="en-US" sz="1600" b="1" dirty="0">
              <a:solidFill>
                <a:schemeClr val="tx1"/>
              </a:solidFill>
              <a:latin typeface="Times New Roman" pitchFamily="18" charset="0"/>
              <a:cs typeface="Times New Roman" pitchFamily="18" charset="0"/>
            </a:endParaRPr>
          </a:p>
        </p:txBody>
      </p:sp>
      <p:sp>
        <p:nvSpPr>
          <p:cNvPr id="52" name="Rectangle 20"/>
          <p:cNvSpPr>
            <a:spLocks noChangeAspect="1" noChangeArrowheads="1"/>
          </p:cNvSpPr>
          <p:nvPr/>
        </p:nvSpPr>
        <p:spPr bwMode="auto">
          <a:xfrm>
            <a:off x="6803290" y="5184749"/>
            <a:ext cx="65" cy="246221"/>
          </a:xfrm>
          <a:prstGeom prst="rect">
            <a:avLst/>
          </a:prstGeom>
          <a:noFill/>
          <a:ln w="9525">
            <a:noFill/>
            <a:miter lim="800000"/>
            <a:headEnd/>
            <a:tailEnd/>
          </a:ln>
        </p:spPr>
        <p:txBody>
          <a:bodyPr wrap="none" lIns="0" tIns="0" rIns="0" bIns="0">
            <a:prstTxWarp prst="textNoShape">
              <a:avLst/>
            </a:prstTxWarp>
            <a:spAutoFit/>
          </a:bodyPr>
          <a:lstStyle/>
          <a:p>
            <a:endParaRPr kumimoji="0" lang="en-US" sz="1600" b="0">
              <a:solidFill>
                <a:schemeClr val="tx1"/>
              </a:solidFill>
              <a:latin typeface="Times New Roman" pitchFamily="18" charset="0"/>
              <a:cs typeface="Times New Roman" pitchFamily="18" charset="0"/>
            </a:endParaRPr>
          </a:p>
        </p:txBody>
      </p:sp>
      <p:sp>
        <p:nvSpPr>
          <p:cNvPr id="53" name="Rectangle 34"/>
          <p:cNvSpPr>
            <a:spLocks noChangeArrowheads="1"/>
          </p:cNvSpPr>
          <p:nvPr/>
        </p:nvSpPr>
        <p:spPr bwMode="auto">
          <a:xfrm>
            <a:off x="4726840" y="3817911"/>
            <a:ext cx="35907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solidFill>
                  <a:srgbClr val="000000"/>
                </a:solidFill>
                <a:latin typeface="Times New Roman" pitchFamily="18" charset="0"/>
                <a:cs typeface="Times New Roman" pitchFamily="18" charset="0"/>
              </a:rPr>
              <a:t> .06 </a:t>
            </a:r>
            <a:endParaRPr kumimoji="0" lang="en-US" sz="1600" b="1" dirty="0">
              <a:solidFill>
                <a:schemeClr val="tx1"/>
              </a:solidFill>
              <a:latin typeface="Times New Roman" pitchFamily="18" charset="0"/>
              <a:cs typeface="Times New Roman" pitchFamily="18" charset="0"/>
            </a:endParaRPr>
          </a:p>
        </p:txBody>
      </p:sp>
      <p:sp>
        <p:nvSpPr>
          <p:cNvPr id="54" name="Line 56"/>
          <p:cNvSpPr>
            <a:spLocks noChangeShapeType="1"/>
          </p:cNvSpPr>
          <p:nvPr/>
        </p:nvSpPr>
        <p:spPr bwMode="auto">
          <a:xfrm>
            <a:off x="6736615" y="3992536"/>
            <a:ext cx="0" cy="11223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5" name="Line 57"/>
          <p:cNvSpPr>
            <a:spLocks noChangeAspect="1" noChangeShapeType="1"/>
          </p:cNvSpPr>
          <p:nvPr/>
        </p:nvSpPr>
        <p:spPr bwMode="auto">
          <a:xfrm flipH="1">
            <a:off x="5168165" y="3962374"/>
            <a:ext cx="1546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6" name="Freeform 58"/>
          <p:cNvSpPr>
            <a:spLocks/>
          </p:cNvSpPr>
          <p:nvPr/>
        </p:nvSpPr>
        <p:spPr bwMode="auto">
          <a:xfrm>
            <a:off x="6666765" y="3889349"/>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57" name="Group 85"/>
          <p:cNvGrpSpPr>
            <a:grpSpLocks/>
          </p:cNvGrpSpPr>
          <p:nvPr/>
        </p:nvGrpSpPr>
        <p:grpSpPr bwMode="auto">
          <a:xfrm>
            <a:off x="3606305" y="4220650"/>
            <a:ext cx="1398588" cy="1374778"/>
            <a:chOff x="757" y="688"/>
            <a:chExt cx="881" cy="866"/>
          </a:xfrm>
        </p:grpSpPr>
        <p:sp>
          <p:nvSpPr>
            <p:cNvPr id="58" name="Line 73"/>
            <p:cNvSpPr>
              <a:spLocks noChangeShapeType="1"/>
            </p:cNvSpPr>
            <p:nvPr/>
          </p:nvSpPr>
          <p:spPr bwMode="auto">
            <a:xfrm flipV="1">
              <a:off x="1164" y="688"/>
              <a:ext cx="97" cy="523"/>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sp>
          <p:nvSpPr>
            <p:cNvPr id="65" name="Rectangle 45"/>
            <p:cNvSpPr>
              <a:spLocks noChangeArrowheads="1"/>
            </p:cNvSpPr>
            <p:nvPr/>
          </p:nvSpPr>
          <p:spPr bwMode="auto">
            <a:xfrm>
              <a:off x="757" y="1173"/>
              <a:ext cx="881" cy="381"/>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66" name="Rectangle 46"/>
            <p:cNvSpPr>
              <a:spLocks noChangeArrowheads="1"/>
            </p:cNvSpPr>
            <p:nvPr/>
          </p:nvSpPr>
          <p:spPr bwMode="auto">
            <a:xfrm>
              <a:off x="792" y="1185"/>
              <a:ext cx="803" cy="349"/>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dirty="0">
                  <a:latin typeface="Times New Roman" pitchFamily="18" charset="0"/>
                  <a:cs typeface="Times New Roman" pitchFamily="18" charset="0"/>
                </a:rPr>
                <a:t>Here, the money</a:t>
              </a:r>
              <a:br>
                <a:rPr kumimoji="0" lang="en-US" sz="1500" b="0" dirty="0">
                  <a:latin typeface="Times New Roman" pitchFamily="18" charset="0"/>
                  <a:cs typeface="Times New Roman" pitchFamily="18" charset="0"/>
                </a:rPr>
              </a:br>
              <a:r>
                <a:rPr kumimoji="0" lang="en-US" sz="1500" b="0" dirty="0">
                  <a:latin typeface="Times New Roman" pitchFamily="18" charset="0"/>
                  <a:cs typeface="Times New Roman" pitchFamily="18" charset="0"/>
                </a:rPr>
                <a:t>and real interest</a:t>
              </a:r>
              <a:br>
                <a:rPr kumimoji="0" lang="en-US" sz="1500" b="0" dirty="0">
                  <a:latin typeface="Times New Roman" pitchFamily="18" charset="0"/>
                  <a:cs typeface="Times New Roman" pitchFamily="18" charset="0"/>
                </a:rPr>
              </a:br>
              <a:r>
                <a:rPr kumimoji="0" lang="en-US" sz="1500" b="0" dirty="0">
                  <a:latin typeface="Times New Roman" pitchFamily="18" charset="0"/>
                  <a:cs typeface="Times New Roman" pitchFamily="18" charset="0"/>
                </a:rPr>
                <a:t>rates are equal </a:t>
              </a:r>
            </a:p>
          </p:txBody>
        </p:sp>
      </p:grpSp>
      <p:sp>
        <p:nvSpPr>
          <p:cNvPr id="67" name="Text Box 93"/>
          <p:cNvSpPr txBox="1">
            <a:spLocks noChangeArrowheads="1"/>
          </p:cNvSpPr>
          <p:nvPr/>
        </p:nvSpPr>
        <p:spPr bwMode="auto">
          <a:xfrm>
            <a:off x="4363303" y="3775049"/>
            <a:ext cx="431528" cy="338554"/>
          </a:xfrm>
          <a:prstGeom prst="rect">
            <a:avLst/>
          </a:prstGeom>
          <a:noFill/>
          <a:ln w="31750">
            <a:noFill/>
            <a:miter lim="800000"/>
            <a:headEnd/>
            <a:tailEnd type="none" w="lg" len="lg"/>
          </a:ln>
        </p:spPr>
        <p:txBody>
          <a:bodyPr wrap="none">
            <a:prstTxWarp prst="textNoShape">
              <a:avLst/>
            </a:prstTxWarp>
            <a:spAutoFit/>
          </a:bodyPr>
          <a:lstStyle/>
          <a:p>
            <a:r>
              <a:rPr kumimoji="0" lang="en-US" sz="1600" b="0" i="1">
                <a:solidFill>
                  <a:srgbClr val="000000"/>
                </a:solidFill>
                <a:latin typeface="Times New Roman" pitchFamily="18" charset="0"/>
                <a:cs typeface="Times New Roman" pitchFamily="18" charset="0"/>
              </a:rPr>
              <a:t>i =</a:t>
            </a:r>
          </a:p>
        </p:txBody>
      </p:sp>
      <p:grpSp>
        <p:nvGrpSpPr>
          <p:cNvPr id="68" name="Group 87"/>
          <p:cNvGrpSpPr>
            <a:grpSpLocks/>
          </p:cNvGrpSpPr>
          <p:nvPr/>
        </p:nvGrpSpPr>
        <p:grpSpPr bwMode="auto">
          <a:xfrm>
            <a:off x="4025056" y="3830611"/>
            <a:ext cx="701675" cy="276225"/>
            <a:chOff x="1384" y="1950"/>
            <a:chExt cx="442" cy="174"/>
          </a:xfrm>
        </p:grpSpPr>
        <p:sp>
          <p:nvSpPr>
            <p:cNvPr id="69" name="Rectangle 88"/>
            <p:cNvSpPr>
              <a:spLocks noChangeArrowheads="1"/>
            </p:cNvSpPr>
            <p:nvPr/>
          </p:nvSpPr>
          <p:spPr bwMode="auto">
            <a:xfrm>
              <a:off x="1384" y="1950"/>
              <a:ext cx="442" cy="174"/>
            </a:xfrm>
            <a:prstGeom prst="rect">
              <a:avLst/>
            </a:prstGeom>
            <a:solidFill>
              <a:srgbClr val="FFFF99"/>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71" name="Rectangle 89"/>
            <p:cNvSpPr>
              <a:spLocks noChangeArrowheads="1"/>
            </p:cNvSpPr>
            <p:nvPr/>
          </p:nvSpPr>
          <p:spPr bwMode="auto">
            <a:xfrm>
              <a:off x="1442" y="1953"/>
              <a:ext cx="36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err="1">
                  <a:solidFill>
                    <a:srgbClr val="000000"/>
                  </a:solidFill>
                  <a:latin typeface="Times New Roman" pitchFamily="18" charset="0"/>
                  <a:cs typeface="Times New Roman" pitchFamily="18" charset="0"/>
                </a:rPr>
                <a:t>i</a:t>
              </a:r>
              <a:r>
                <a:rPr kumimoji="0" lang="en-US" sz="1600" b="1" i="1" dirty="0">
                  <a:solidFill>
                    <a:srgbClr val="000000"/>
                  </a:solidFill>
                  <a:latin typeface="Times New Roman" pitchFamily="18" charset="0"/>
                  <a:cs typeface="Times New Roman" pitchFamily="18" charset="0"/>
                </a:rPr>
                <a:t> = r = </a:t>
              </a:r>
              <a:endParaRPr kumimoji="0" lang="en-US" sz="1600" b="1"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786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
                                            <p:txEl>
                                              <p:pRg st="1" end="1"/>
                                            </p:txEl>
                                          </p:spTgt>
                                        </p:tgtEl>
                                        <p:attrNameLst>
                                          <p:attrName>style.visibility</p:attrName>
                                        </p:attrNameLst>
                                      </p:cBhvr>
                                      <p:to>
                                        <p:strVal val="visible"/>
                                      </p:to>
                                    </p:set>
                                    <p:animEffect transition="in" filter="fade">
                                      <p:cBhvr>
                                        <p:cTn id="14" dur="500"/>
                                        <p:tgtEl>
                                          <p:spTgt spid="61">
                                            <p:txEl>
                                              <p:pRg st="1" end="1"/>
                                            </p:txEl>
                                          </p:spTgt>
                                        </p:tgtEl>
                                      </p:cBhvr>
                                    </p:animEffect>
                                    <p:anim calcmode="lin" valueType="num">
                                      <p:cBhvr>
                                        <p:cTn id="15"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17"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500" fill="hold"/>
                                        <p:tgtEl>
                                          <p:spTgt spid="55"/>
                                        </p:tgtEl>
                                        <p:attrNameLst>
                                          <p:attrName>ppt_x</p:attrName>
                                        </p:attrNameLst>
                                      </p:cBhvr>
                                      <p:tavLst>
                                        <p:tav tm="0">
                                          <p:val>
                                            <p:strVal val="#ppt_x+#ppt_w/2"/>
                                          </p:val>
                                        </p:tav>
                                        <p:tav tm="100000">
                                          <p:val>
                                            <p:strVal val="#ppt_x"/>
                                          </p:val>
                                        </p:tav>
                                      </p:tavLst>
                                    </p:anim>
                                    <p:anim calcmode="lin" valueType="num">
                                      <p:cBhvr>
                                        <p:cTn id="26" dur="500" fill="hold"/>
                                        <p:tgtEl>
                                          <p:spTgt spid="55"/>
                                        </p:tgtEl>
                                        <p:attrNameLst>
                                          <p:attrName>ppt_y</p:attrName>
                                        </p:attrNameLst>
                                      </p:cBhvr>
                                      <p:tavLst>
                                        <p:tav tm="0">
                                          <p:val>
                                            <p:strVal val="#ppt_y"/>
                                          </p:val>
                                        </p:tav>
                                        <p:tav tm="100000">
                                          <p:val>
                                            <p:strVal val="#ppt_y"/>
                                          </p:val>
                                        </p:tav>
                                      </p:tavLst>
                                    </p:anim>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strVal val="#ppt_h"/>
                                          </p:val>
                                        </p:tav>
                                        <p:tav tm="100000">
                                          <p:val>
                                            <p:strVal val="#ppt_h"/>
                                          </p:val>
                                        </p:tav>
                                      </p:tavLst>
                                    </p:anim>
                                  </p:childTnLst>
                                </p:cTn>
                              </p:par>
                              <p:par>
                                <p:cTn id="29" presetID="17" presetClass="entr" presetSubtype="1"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ppt_x</p:attrName>
                                        </p:attrNameLst>
                                      </p:cBhvr>
                                      <p:tavLst>
                                        <p:tav tm="0">
                                          <p:val>
                                            <p:strVal val="#ppt_x"/>
                                          </p:val>
                                        </p:tav>
                                        <p:tav tm="100000">
                                          <p:val>
                                            <p:strVal val="#ppt_x"/>
                                          </p:val>
                                        </p:tav>
                                      </p:tavLst>
                                    </p:anim>
                                    <p:anim calcmode="lin" valueType="num">
                                      <p:cBhvr>
                                        <p:cTn id="32" dur="500" fill="hold"/>
                                        <p:tgtEl>
                                          <p:spTgt spid="54"/>
                                        </p:tgtEl>
                                        <p:attrNameLst>
                                          <p:attrName>ppt_y</p:attrName>
                                        </p:attrNameLst>
                                      </p:cBhvr>
                                      <p:tavLst>
                                        <p:tav tm="0">
                                          <p:val>
                                            <p:strVal val="#ppt_y-#ppt_h/2"/>
                                          </p:val>
                                        </p:tav>
                                        <p:tav tm="100000">
                                          <p:val>
                                            <p:strVal val="#ppt_y"/>
                                          </p:val>
                                        </p:tav>
                                      </p:tavLst>
                                    </p:anim>
                                    <p:anim calcmode="lin" valueType="num">
                                      <p:cBhvr>
                                        <p:cTn id="33" dur="500" fill="hold"/>
                                        <p:tgtEl>
                                          <p:spTgt spid="54"/>
                                        </p:tgtEl>
                                        <p:attrNameLst>
                                          <p:attrName>ppt_w</p:attrName>
                                        </p:attrNameLst>
                                      </p:cBhvr>
                                      <p:tavLst>
                                        <p:tav tm="0">
                                          <p:val>
                                            <p:strVal val="#ppt_w"/>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23" presetClass="entr" presetSubtype="288"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strVal val="4/3*#ppt_w"/>
                                          </p:val>
                                        </p:tav>
                                        <p:tav tm="100000">
                                          <p:val>
                                            <p:strVal val="#ppt_w"/>
                                          </p:val>
                                        </p:tav>
                                      </p:tavLst>
                                    </p:anim>
                                    <p:anim calcmode="lin" valueType="num">
                                      <p:cBhvr>
                                        <p:cTn id="39" dur="500" fill="hold"/>
                                        <p:tgtEl>
                                          <p:spTgt spid="51"/>
                                        </p:tgtEl>
                                        <p:attrNameLst>
                                          <p:attrName>ppt_h</p:attrName>
                                        </p:attrNameLst>
                                      </p:cBhvr>
                                      <p:tavLst>
                                        <p:tav tm="0">
                                          <p:val>
                                            <p:strVal val="4/3*#ppt_h"/>
                                          </p:val>
                                        </p:tav>
                                        <p:tav tm="100000">
                                          <p:val>
                                            <p:strVal val="#ppt_h"/>
                                          </p:val>
                                        </p:tav>
                                      </p:tavLst>
                                    </p:anim>
                                  </p:childTnLst>
                                </p:cTn>
                              </p:par>
                              <p:par>
                                <p:cTn id="40" presetID="23" presetClass="entr" presetSubtype="288"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strVal val="4/3*#ppt_w"/>
                                          </p:val>
                                        </p:tav>
                                        <p:tav tm="100000">
                                          <p:val>
                                            <p:strVal val="#ppt_w"/>
                                          </p:val>
                                        </p:tav>
                                      </p:tavLst>
                                    </p:anim>
                                    <p:anim calcmode="lin" valueType="num">
                                      <p:cBhvr>
                                        <p:cTn id="43" dur="500" fill="hold"/>
                                        <p:tgtEl>
                                          <p:spTgt spid="67"/>
                                        </p:tgtEl>
                                        <p:attrNameLst>
                                          <p:attrName>ppt_h</p:attrName>
                                        </p:attrNameLst>
                                      </p:cBhvr>
                                      <p:tavLst>
                                        <p:tav tm="0">
                                          <p:val>
                                            <p:strVal val="4/3*#ppt_h"/>
                                          </p:val>
                                        </p:tav>
                                        <p:tav tm="100000">
                                          <p:val>
                                            <p:strVal val="#ppt_h"/>
                                          </p:val>
                                        </p:tav>
                                      </p:tavLst>
                                    </p:anim>
                                  </p:childTnLst>
                                </p:cTn>
                              </p:par>
                              <p:par>
                                <p:cTn id="44" presetID="23" presetClass="entr" presetSubtype="288"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strVal val="4/3*#ppt_w"/>
                                          </p:val>
                                        </p:tav>
                                        <p:tav tm="100000">
                                          <p:val>
                                            <p:strVal val="#ppt_w"/>
                                          </p:val>
                                        </p:tav>
                                      </p:tavLst>
                                    </p:anim>
                                    <p:anim calcmode="lin" valueType="num">
                                      <p:cBhvr>
                                        <p:cTn id="47" dur="500" fill="hold"/>
                                        <p:tgtEl>
                                          <p:spTgt spid="53"/>
                                        </p:tgtEl>
                                        <p:attrNameLst>
                                          <p:attrName>ppt_h</p:attrName>
                                        </p:attrNameLst>
                                      </p:cBhvr>
                                      <p:tavLst>
                                        <p:tav tm="0">
                                          <p:val>
                                            <p:strVal val="4/3*#ppt_h"/>
                                          </p:val>
                                        </p:tav>
                                        <p:tav tm="100000">
                                          <p:val>
                                            <p:strVal val="#ppt_h"/>
                                          </p:val>
                                        </p:tav>
                                      </p:tavLst>
                                    </p:anim>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dissolve">
                                      <p:cBhvr>
                                        <p:cTn id="51" dur="500"/>
                                        <p:tgtEl>
                                          <p:spTgt spid="68"/>
                                        </p:tgtEl>
                                      </p:cBhvr>
                                    </p:animEffect>
                                  </p:childTnLst>
                                </p:cTn>
                              </p:par>
                            </p:childTnLst>
                          </p:cTn>
                        </p:par>
                        <p:par>
                          <p:cTn id="52" fill="hold">
                            <p:stCondLst>
                              <p:cond delay="2500"/>
                            </p:stCondLst>
                            <p:childTnLst>
                              <p:par>
                                <p:cTn id="53" presetID="17" presetClass="entr" presetSubtype="1"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ppt_x</p:attrName>
                                        </p:attrNameLst>
                                      </p:cBhvr>
                                      <p:tavLst>
                                        <p:tav tm="0">
                                          <p:val>
                                            <p:strVal val="#ppt_x"/>
                                          </p:val>
                                        </p:tav>
                                        <p:tav tm="100000">
                                          <p:val>
                                            <p:strVal val="#ppt_x"/>
                                          </p:val>
                                        </p:tav>
                                      </p:tavLst>
                                    </p:anim>
                                    <p:anim calcmode="lin" valueType="num">
                                      <p:cBhvr>
                                        <p:cTn id="56" dur="500" fill="hold"/>
                                        <p:tgtEl>
                                          <p:spTgt spid="57"/>
                                        </p:tgtEl>
                                        <p:attrNameLst>
                                          <p:attrName>ppt_y</p:attrName>
                                        </p:attrNameLst>
                                      </p:cBhvr>
                                      <p:tavLst>
                                        <p:tav tm="0">
                                          <p:val>
                                            <p:strVal val="#ppt_y-#ppt_h/2"/>
                                          </p:val>
                                        </p:tav>
                                        <p:tav tm="100000">
                                          <p:val>
                                            <p:strVal val="#ppt_y"/>
                                          </p:val>
                                        </p:tav>
                                      </p:tavLst>
                                    </p:anim>
                                    <p:anim calcmode="lin" valueType="num">
                                      <p:cBhvr>
                                        <p:cTn id="57" dur="500" fill="hold"/>
                                        <p:tgtEl>
                                          <p:spTgt spid="57"/>
                                        </p:tgtEl>
                                        <p:attrNameLst>
                                          <p:attrName>ppt_w</p:attrName>
                                        </p:attrNameLst>
                                      </p:cBhvr>
                                      <p:tavLst>
                                        <p:tav tm="0">
                                          <p:val>
                                            <p:strVal val="#ppt_w"/>
                                          </p:val>
                                        </p:tav>
                                        <p:tav tm="100000">
                                          <p:val>
                                            <p:strVal val="#ppt_w"/>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P spid="51" grpId="0"/>
      <p:bldP spid="53" grpId="0"/>
      <p:bldP spid="54" grpId="0" animBg="1"/>
      <p:bldP spid="55" grpId="0" animBg="1"/>
      <p:bldP spid="56" grpId="0" animBg="1"/>
      <p:bldP spid="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2" name="Title 1"/>
          <p:cNvSpPr>
            <a:spLocks noGrp="1"/>
          </p:cNvSpPr>
          <p:nvPr>
            <p:ph type="title"/>
          </p:nvPr>
        </p:nvSpPr>
        <p:spPr>
          <a:xfrm>
            <a:off x="119569" y="441697"/>
            <a:ext cx="8904855" cy="596684"/>
          </a:xfrm>
        </p:spPr>
        <p:txBody>
          <a:bodyPr/>
          <a:lstStyle/>
          <a:p>
            <a:r>
              <a:rPr lang="en-US" sz="3400" dirty="0"/>
              <a:t>Inflation and Interest Rates</a:t>
            </a:r>
          </a:p>
        </p:txBody>
      </p:sp>
      <p:sp>
        <p:nvSpPr>
          <p:cNvPr id="61" name="Text Box 10"/>
          <p:cNvSpPr txBox="1">
            <a:spLocks noChangeArrowheads="1"/>
          </p:cNvSpPr>
          <p:nvPr/>
        </p:nvSpPr>
        <p:spPr bwMode="auto">
          <a:xfrm>
            <a:off x="73112" y="2074741"/>
            <a:ext cx="4023966" cy="147732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When people expect prices to rise at a 5% rate, the money interest rate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will rise to 11% even though the real interest rate (r) remains constant at 6%.</a:t>
            </a: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5133082" y="5147261"/>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8234049" y="5050685"/>
            <a:ext cx="718145"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Times New Roman" pitchFamily="18" charset="0"/>
                <a:cs typeface="Times New Roman" pitchFamily="18" charset="0"/>
              </a:rPr>
              <a:t> </a:t>
            </a:r>
            <a:r>
              <a:rPr lang="en-US" sz="1400" i="1" dirty="0" smtClean="0">
                <a:solidFill>
                  <a:srgbClr val="000000"/>
                </a:solidFill>
                <a:latin typeface="Times New Roman" pitchFamily="18" charset="0"/>
                <a:cs typeface="Times New Roman" pitchFamily="18" charset="0"/>
              </a:rPr>
              <a:t>Quantity </a:t>
            </a:r>
            <a:br>
              <a:rPr lang="en-US" sz="1400" i="1" dirty="0" smtClean="0">
                <a:solidFill>
                  <a:srgbClr val="000000"/>
                </a:solidFill>
                <a:latin typeface="Times New Roman" pitchFamily="18" charset="0"/>
                <a:cs typeface="Times New Roman" pitchFamily="18" charset="0"/>
              </a:rPr>
            </a:br>
            <a:r>
              <a:rPr lang="en-US" sz="1400" i="1" dirty="0" smtClean="0">
                <a:solidFill>
                  <a:srgbClr val="000000"/>
                </a:solidFill>
                <a:latin typeface="Times New Roman" pitchFamily="18" charset="0"/>
                <a:cs typeface="Times New Roman" pitchFamily="18" charset="0"/>
              </a:rPr>
              <a:t>of funds</a:t>
            </a:r>
            <a:endParaRPr lang="en-US" sz="1400" i="1" dirty="0">
              <a:solidFill>
                <a:srgbClr val="000000"/>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776928" y="1769350"/>
            <a:ext cx="723275" cy="398379"/>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Times New Roman" pitchFamily="18" charset="0"/>
                <a:cs typeface="Times New Roman" pitchFamily="18" charset="0"/>
              </a:rPr>
              <a:t>Interest</a:t>
            </a:r>
            <a:br>
              <a:rPr lang="en-US" sz="1400" dirty="0">
                <a:solidFill>
                  <a:srgbClr val="000000"/>
                </a:solidFill>
                <a:latin typeface="Times New Roman" pitchFamily="18" charset="0"/>
                <a:cs typeface="Times New Roman" pitchFamily="18" charset="0"/>
              </a:rPr>
            </a:br>
            <a:r>
              <a:rPr lang="en-US" sz="1400" dirty="0">
                <a:solidFill>
                  <a:srgbClr val="000000"/>
                </a:solidFill>
                <a:latin typeface="Times New Roman" pitchFamily="18" charset="0"/>
                <a:cs typeface="Times New Roman" pitchFamily="18" charset="0"/>
              </a:rPr>
              <a:t>Rate</a:t>
            </a:r>
          </a:p>
        </p:txBody>
      </p:sp>
      <p:sp>
        <p:nvSpPr>
          <p:cNvPr id="50" name="Line 8"/>
          <p:cNvSpPr>
            <a:spLocks noChangeAspect="1" noChangeShapeType="1"/>
          </p:cNvSpPr>
          <p:nvPr/>
        </p:nvSpPr>
        <p:spPr bwMode="auto">
          <a:xfrm>
            <a:off x="5133082"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5" name="Rectangle 15"/>
          <p:cNvSpPr>
            <a:spLocks noChangeArrowheads="1"/>
          </p:cNvSpPr>
          <p:nvPr/>
        </p:nvSpPr>
        <p:spPr bwMode="auto">
          <a:xfrm>
            <a:off x="7745844" y="1416734"/>
            <a:ext cx="1221488"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i="1" dirty="0">
                <a:solidFill>
                  <a:srgbClr val="000000"/>
                </a:solidFill>
                <a:latin typeface="Times New Roman" pitchFamily="18" charset="0"/>
                <a:cs typeface="Times New Roman" pitchFamily="18" charset="0"/>
              </a:rPr>
              <a:t>Loanable Funds</a:t>
            </a:r>
            <a:br>
              <a:rPr lang="en-US" sz="1400" b="1" i="1" dirty="0">
                <a:solidFill>
                  <a:srgbClr val="000000"/>
                </a:solidFill>
                <a:latin typeface="Times New Roman" pitchFamily="18" charset="0"/>
                <a:cs typeface="Times New Roman" pitchFamily="18" charset="0"/>
              </a:rPr>
            </a:br>
            <a:r>
              <a:rPr lang="en-US" sz="1400" b="1" i="1" dirty="0">
                <a:solidFill>
                  <a:srgbClr val="000000"/>
                </a:solidFill>
                <a:latin typeface="Times New Roman" pitchFamily="18" charset="0"/>
                <a:cs typeface="Times New Roman" pitchFamily="18" charset="0"/>
              </a:rPr>
              <a:t>market</a:t>
            </a:r>
          </a:p>
        </p:txBody>
      </p:sp>
      <p:sp>
        <p:nvSpPr>
          <p:cNvPr id="33" name="Rectangle 11"/>
          <p:cNvSpPr>
            <a:spLocks noChangeArrowheads="1"/>
          </p:cNvSpPr>
          <p:nvPr/>
        </p:nvSpPr>
        <p:spPr bwMode="auto">
          <a:xfrm>
            <a:off x="7335748" y="2512203"/>
            <a:ext cx="12824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latin typeface="Times New Roman" pitchFamily="18" charset="0"/>
                <a:cs typeface="Times New Roman" pitchFamily="18" charset="0"/>
              </a:rPr>
              <a:t>S</a:t>
            </a:r>
          </a:p>
        </p:txBody>
      </p:sp>
      <p:sp>
        <p:nvSpPr>
          <p:cNvPr id="34" name="Rectangle 12"/>
          <p:cNvSpPr>
            <a:spLocks noChangeArrowheads="1"/>
          </p:cNvSpPr>
          <p:nvPr/>
        </p:nvSpPr>
        <p:spPr bwMode="auto">
          <a:xfrm>
            <a:off x="7470685" y="2672540"/>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dirty="0">
                <a:latin typeface="Times New Roman" pitchFamily="18" charset="0"/>
                <a:cs typeface="Times New Roman" pitchFamily="18" charset="0"/>
              </a:rPr>
              <a:t> (stable prices expected)</a:t>
            </a:r>
          </a:p>
        </p:txBody>
      </p:sp>
      <p:sp>
        <p:nvSpPr>
          <p:cNvPr id="35" name="Freeform 13"/>
          <p:cNvSpPr>
            <a:spLocks/>
          </p:cNvSpPr>
          <p:nvPr/>
        </p:nvSpPr>
        <p:spPr bwMode="auto">
          <a:xfrm>
            <a:off x="5674578" y="2782861"/>
            <a:ext cx="1684337" cy="1889125"/>
          </a:xfrm>
          <a:custGeom>
            <a:avLst/>
            <a:gdLst>
              <a:gd name="T0" fmla="*/ 3597 w 3614"/>
              <a:gd name="T1" fmla="*/ 73 h 4056"/>
              <a:gd name="T2" fmla="*/ 3565 w 3614"/>
              <a:gd name="T3" fmla="*/ 186 h 4056"/>
              <a:gd name="T4" fmla="*/ 3530 w 3614"/>
              <a:gd name="T5" fmla="*/ 299 h 4056"/>
              <a:gd name="T6" fmla="*/ 3491 w 3614"/>
              <a:gd name="T7" fmla="*/ 412 h 4056"/>
              <a:gd name="T8" fmla="*/ 3447 w 3614"/>
              <a:gd name="T9" fmla="*/ 527 h 4056"/>
              <a:gd name="T10" fmla="*/ 3401 w 3614"/>
              <a:gd name="T11" fmla="*/ 642 h 4056"/>
              <a:gd name="T12" fmla="*/ 3350 w 3614"/>
              <a:gd name="T13" fmla="*/ 759 h 4056"/>
              <a:gd name="T14" fmla="*/ 3296 w 3614"/>
              <a:gd name="T15" fmla="*/ 875 h 4056"/>
              <a:gd name="T16" fmla="*/ 3239 w 3614"/>
              <a:gd name="T17" fmla="*/ 991 h 4056"/>
              <a:gd name="T18" fmla="*/ 3178 w 3614"/>
              <a:gd name="T19" fmla="*/ 1108 h 4056"/>
              <a:gd name="T20" fmla="*/ 3114 w 3614"/>
              <a:gd name="T21" fmla="*/ 1225 h 4056"/>
              <a:gd name="T22" fmla="*/ 3048 w 3614"/>
              <a:gd name="T23" fmla="*/ 1341 h 4056"/>
              <a:gd name="T24" fmla="*/ 2977 w 3614"/>
              <a:gd name="T25" fmla="*/ 1458 h 4056"/>
              <a:gd name="T26" fmla="*/ 2905 w 3614"/>
              <a:gd name="T27" fmla="*/ 1573 h 4056"/>
              <a:gd name="T28" fmla="*/ 2829 w 3614"/>
              <a:gd name="T29" fmla="*/ 1688 h 4056"/>
              <a:gd name="T30" fmla="*/ 2751 w 3614"/>
              <a:gd name="T31" fmla="*/ 1801 h 4056"/>
              <a:gd name="T32" fmla="*/ 2671 w 3614"/>
              <a:gd name="T33" fmla="*/ 1915 h 4056"/>
              <a:gd name="T34" fmla="*/ 2588 w 3614"/>
              <a:gd name="T35" fmla="*/ 2027 h 4056"/>
              <a:gd name="T36" fmla="*/ 2503 w 3614"/>
              <a:gd name="T37" fmla="*/ 2137 h 4056"/>
              <a:gd name="T38" fmla="*/ 2416 w 3614"/>
              <a:gd name="T39" fmla="*/ 2246 h 4056"/>
              <a:gd name="T40" fmla="*/ 2328 w 3614"/>
              <a:gd name="T41" fmla="*/ 2354 h 4056"/>
              <a:gd name="T42" fmla="*/ 2236 w 3614"/>
              <a:gd name="T43" fmla="*/ 2459 h 4056"/>
              <a:gd name="T44" fmla="*/ 2143 w 3614"/>
              <a:gd name="T45" fmla="*/ 2563 h 4056"/>
              <a:gd name="T46" fmla="*/ 2050 w 3614"/>
              <a:gd name="T47" fmla="*/ 2665 h 4056"/>
              <a:gd name="T48" fmla="*/ 1955 w 3614"/>
              <a:gd name="T49" fmla="*/ 2765 h 4056"/>
              <a:gd name="T50" fmla="*/ 1858 w 3614"/>
              <a:gd name="T51" fmla="*/ 2862 h 4056"/>
              <a:gd name="T52" fmla="*/ 1760 w 3614"/>
              <a:gd name="T53" fmla="*/ 2957 h 4056"/>
              <a:gd name="T54" fmla="*/ 1662 w 3614"/>
              <a:gd name="T55" fmla="*/ 3050 h 4056"/>
              <a:gd name="T56" fmla="*/ 1562 w 3614"/>
              <a:gd name="T57" fmla="*/ 3139 h 4056"/>
              <a:gd name="T58" fmla="*/ 1462 w 3614"/>
              <a:gd name="T59" fmla="*/ 3226 h 4056"/>
              <a:gd name="T60" fmla="*/ 1360 w 3614"/>
              <a:gd name="T61" fmla="*/ 3309 h 4056"/>
              <a:gd name="T62" fmla="*/ 1258 w 3614"/>
              <a:gd name="T63" fmla="*/ 3390 h 4056"/>
              <a:gd name="T64" fmla="*/ 1155 w 3614"/>
              <a:gd name="T65" fmla="*/ 3467 h 4056"/>
              <a:gd name="T66" fmla="*/ 1052 w 3614"/>
              <a:gd name="T67" fmla="*/ 3540 h 4056"/>
              <a:gd name="T68" fmla="*/ 950 w 3614"/>
              <a:gd name="T69" fmla="*/ 3610 h 4056"/>
              <a:gd name="T70" fmla="*/ 846 w 3614"/>
              <a:gd name="T71" fmla="*/ 3676 h 4056"/>
              <a:gd name="T72" fmla="*/ 743 w 3614"/>
              <a:gd name="T73" fmla="*/ 3737 h 4056"/>
              <a:gd name="T74" fmla="*/ 640 w 3614"/>
              <a:gd name="T75" fmla="*/ 3795 h 4056"/>
              <a:gd name="T76" fmla="*/ 538 w 3614"/>
              <a:gd name="T77" fmla="*/ 3850 h 4056"/>
              <a:gd name="T78" fmla="*/ 435 w 3614"/>
              <a:gd name="T79" fmla="*/ 3899 h 4056"/>
              <a:gd name="T80" fmla="*/ 333 w 3614"/>
              <a:gd name="T81" fmla="*/ 3942 h 4056"/>
              <a:gd name="T82" fmla="*/ 233 w 3614"/>
              <a:gd name="T83" fmla="*/ 3983 h 4056"/>
              <a:gd name="T84" fmla="*/ 133 w 3614"/>
              <a:gd name="T85" fmla="*/ 4018 h 4056"/>
              <a:gd name="T86" fmla="*/ 32 w 3614"/>
              <a:gd name="T87" fmla="*/ 4047 h 40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14"/>
              <a:gd name="T133" fmla="*/ 0 h 4056"/>
              <a:gd name="T134" fmla="*/ 3614 w 3614"/>
              <a:gd name="T135" fmla="*/ 4056 h 40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14" h="4056">
                <a:moveTo>
                  <a:pt x="3614" y="0"/>
                </a:moveTo>
                <a:lnTo>
                  <a:pt x="3605" y="36"/>
                </a:lnTo>
                <a:lnTo>
                  <a:pt x="3597" y="73"/>
                </a:lnTo>
                <a:lnTo>
                  <a:pt x="3587" y="111"/>
                </a:lnTo>
                <a:lnTo>
                  <a:pt x="3576" y="149"/>
                </a:lnTo>
                <a:lnTo>
                  <a:pt x="3565" y="186"/>
                </a:lnTo>
                <a:lnTo>
                  <a:pt x="3554" y="223"/>
                </a:lnTo>
                <a:lnTo>
                  <a:pt x="3542" y="261"/>
                </a:lnTo>
                <a:lnTo>
                  <a:pt x="3530" y="299"/>
                </a:lnTo>
                <a:lnTo>
                  <a:pt x="3517" y="336"/>
                </a:lnTo>
                <a:lnTo>
                  <a:pt x="3504" y="374"/>
                </a:lnTo>
                <a:lnTo>
                  <a:pt x="3491" y="412"/>
                </a:lnTo>
                <a:lnTo>
                  <a:pt x="3477" y="451"/>
                </a:lnTo>
                <a:lnTo>
                  <a:pt x="3463" y="489"/>
                </a:lnTo>
                <a:lnTo>
                  <a:pt x="3447" y="527"/>
                </a:lnTo>
                <a:lnTo>
                  <a:pt x="3432" y="566"/>
                </a:lnTo>
                <a:lnTo>
                  <a:pt x="3417" y="604"/>
                </a:lnTo>
                <a:lnTo>
                  <a:pt x="3401" y="642"/>
                </a:lnTo>
                <a:lnTo>
                  <a:pt x="3384" y="682"/>
                </a:lnTo>
                <a:lnTo>
                  <a:pt x="3368" y="720"/>
                </a:lnTo>
                <a:lnTo>
                  <a:pt x="3350" y="759"/>
                </a:lnTo>
                <a:lnTo>
                  <a:pt x="3333" y="797"/>
                </a:lnTo>
                <a:lnTo>
                  <a:pt x="3314" y="837"/>
                </a:lnTo>
                <a:lnTo>
                  <a:pt x="3296" y="875"/>
                </a:lnTo>
                <a:lnTo>
                  <a:pt x="3277" y="914"/>
                </a:lnTo>
                <a:lnTo>
                  <a:pt x="3258" y="953"/>
                </a:lnTo>
                <a:lnTo>
                  <a:pt x="3239" y="991"/>
                </a:lnTo>
                <a:lnTo>
                  <a:pt x="3219" y="1031"/>
                </a:lnTo>
                <a:lnTo>
                  <a:pt x="3199" y="1070"/>
                </a:lnTo>
                <a:lnTo>
                  <a:pt x="3178" y="1108"/>
                </a:lnTo>
                <a:lnTo>
                  <a:pt x="3157" y="1147"/>
                </a:lnTo>
                <a:lnTo>
                  <a:pt x="3136" y="1186"/>
                </a:lnTo>
                <a:lnTo>
                  <a:pt x="3114" y="1225"/>
                </a:lnTo>
                <a:lnTo>
                  <a:pt x="3092" y="1264"/>
                </a:lnTo>
                <a:lnTo>
                  <a:pt x="3069" y="1303"/>
                </a:lnTo>
                <a:lnTo>
                  <a:pt x="3048" y="1341"/>
                </a:lnTo>
                <a:lnTo>
                  <a:pt x="3024" y="1381"/>
                </a:lnTo>
                <a:lnTo>
                  <a:pt x="3001" y="1419"/>
                </a:lnTo>
                <a:lnTo>
                  <a:pt x="2977" y="1458"/>
                </a:lnTo>
                <a:lnTo>
                  <a:pt x="2953" y="1496"/>
                </a:lnTo>
                <a:lnTo>
                  <a:pt x="2929" y="1534"/>
                </a:lnTo>
                <a:lnTo>
                  <a:pt x="2905" y="1573"/>
                </a:lnTo>
                <a:lnTo>
                  <a:pt x="2880" y="1612"/>
                </a:lnTo>
                <a:lnTo>
                  <a:pt x="2855" y="1650"/>
                </a:lnTo>
                <a:lnTo>
                  <a:pt x="2829" y="1688"/>
                </a:lnTo>
                <a:lnTo>
                  <a:pt x="2804" y="1726"/>
                </a:lnTo>
                <a:lnTo>
                  <a:pt x="2777" y="1764"/>
                </a:lnTo>
                <a:lnTo>
                  <a:pt x="2751" y="1801"/>
                </a:lnTo>
                <a:lnTo>
                  <a:pt x="2724" y="1839"/>
                </a:lnTo>
                <a:lnTo>
                  <a:pt x="2698" y="1878"/>
                </a:lnTo>
                <a:lnTo>
                  <a:pt x="2671" y="1915"/>
                </a:lnTo>
                <a:lnTo>
                  <a:pt x="2643" y="1952"/>
                </a:lnTo>
                <a:lnTo>
                  <a:pt x="2615" y="1990"/>
                </a:lnTo>
                <a:lnTo>
                  <a:pt x="2588" y="2027"/>
                </a:lnTo>
                <a:lnTo>
                  <a:pt x="2560" y="2064"/>
                </a:lnTo>
                <a:lnTo>
                  <a:pt x="2531" y="2100"/>
                </a:lnTo>
                <a:lnTo>
                  <a:pt x="2503" y="2137"/>
                </a:lnTo>
                <a:lnTo>
                  <a:pt x="2475" y="2174"/>
                </a:lnTo>
                <a:lnTo>
                  <a:pt x="2445" y="2210"/>
                </a:lnTo>
                <a:lnTo>
                  <a:pt x="2416" y="2246"/>
                </a:lnTo>
                <a:lnTo>
                  <a:pt x="2386" y="2282"/>
                </a:lnTo>
                <a:lnTo>
                  <a:pt x="2357" y="2318"/>
                </a:lnTo>
                <a:lnTo>
                  <a:pt x="2328" y="2354"/>
                </a:lnTo>
                <a:lnTo>
                  <a:pt x="2297" y="2389"/>
                </a:lnTo>
                <a:lnTo>
                  <a:pt x="2267" y="2424"/>
                </a:lnTo>
                <a:lnTo>
                  <a:pt x="2236" y="2459"/>
                </a:lnTo>
                <a:lnTo>
                  <a:pt x="2206" y="2494"/>
                </a:lnTo>
                <a:lnTo>
                  <a:pt x="2175" y="2528"/>
                </a:lnTo>
                <a:lnTo>
                  <a:pt x="2143" y="2563"/>
                </a:lnTo>
                <a:lnTo>
                  <a:pt x="2113" y="2597"/>
                </a:lnTo>
                <a:lnTo>
                  <a:pt x="2081" y="2631"/>
                </a:lnTo>
                <a:lnTo>
                  <a:pt x="2050" y="2665"/>
                </a:lnTo>
                <a:lnTo>
                  <a:pt x="2018" y="2698"/>
                </a:lnTo>
                <a:lnTo>
                  <a:pt x="1987" y="2731"/>
                </a:lnTo>
                <a:lnTo>
                  <a:pt x="1955" y="2765"/>
                </a:lnTo>
                <a:lnTo>
                  <a:pt x="1922" y="2798"/>
                </a:lnTo>
                <a:lnTo>
                  <a:pt x="1891" y="2830"/>
                </a:lnTo>
                <a:lnTo>
                  <a:pt x="1858" y="2862"/>
                </a:lnTo>
                <a:lnTo>
                  <a:pt x="1825" y="2894"/>
                </a:lnTo>
                <a:lnTo>
                  <a:pt x="1793" y="2925"/>
                </a:lnTo>
                <a:lnTo>
                  <a:pt x="1760" y="2957"/>
                </a:lnTo>
                <a:lnTo>
                  <a:pt x="1728" y="2988"/>
                </a:lnTo>
                <a:lnTo>
                  <a:pt x="1695" y="3019"/>
                </a:lnTo>
                <a:lnTo>
                  <a:pt x="1662" y="3050"/>
                </a:lnTo>
                <a:lnTo>
                  <a:pt x="1629" y="3080"/>
                </a:lnTo>
                <a:lnTo>
                  <a:pt x="1596" y="3109"/>
                </a:lnTo>
                <a:lnTo>
                  <a:pt x="1562" y="3139"/>
                </a:lnTo>
                <a:lnTo>
                  <a:pt x="1528" y="3168"/>
                </a:lnTo>
                <a:lnTo>
                  <a:pt x="1495" y="3197"/>
                </a:lnTo>
                <a:lnTo>
                  <a:pt x="1462" y="3226"/>
                </a:lnTo>
                <a:lnTo>
                  <a:pt x="1428" y="3254"/>
                </a:lnTo>
                <a:lnTo>
                  <a:pt x="1394" y="3282"/>
                </a:lnTo>
                <a:lnTo>
                  <a:pt x="1360" y="3309"/>
                </a:lnTo>
                <a:lnTo>
                  <a:pt x="1325" y="3336"/>
                </a:lnTo>
                <a:lnTo>
                  <a:pt x="1292" y="3363"/>
                </a:lnTo>
                <a:lnTo>
                  <a:pt x="1258" y="3390"/>
                </a:lnTo>
                <a:lnTo>
                  <a:pt x="1224" y="3416"/>
                </a:lnTo>
                <a:lnTo>
                  <a:pt x="1189" y="3441"/>
                </a:lnTo>
                <a:lnTo>
                  <a:pt x="1155" y="3467"/>
                </a:lnTo>
                <a:lnTo>
                  <a:pt x="1121" y="3491"/>
                </a:lnTo>
                <a:lnTo>
                  <a:pt x="1087" y="3516"/>
                </a:lnTo>
                <a:lnTo>
                  <a:pt x="1052" y="3540"/>
                </a:lnTo>
                <a:lnTo>
                  <a:pt x="1018" y="3564"/>
                </a:lnTo>
                <a:lnTo>
                  <a:pt x="983" y="3587"/>
                </a:lnTo>
                <a:lnTo>
                  <a:pt x="950" y="3610"/>
                </a:lnTo>
                <a:lnTo>
                  <a:pt x="915" y="3633"/>
                </a:lnTo>
                <a:lnTo>
                  <a:pt x="881" y="3655"/>
                </a:lnTo>
                <a:lnTo>
                  <a:pt x="846" y="3676"/>
                </a:lnTo>
                <a:lnTo>
                  <a:pt x="812" y="3697"/>
                </a:lnTo>
                <a:lnTo>
                  <a:pt x="777" y="3718"/>
                </a:lnTo>
                <a:lnTo>
                  <a:pt x="743" y="3737"/>
                </a:lnTo>
                <a:lnTo>
                  <a:pt x="709" y="3757"/>
                </a:lnTo>
                <a:lnTo>
                  <a:pt x="674" y="3777"/>
                </a:lnTo>
                <a:lnTo>
                  <a:pt x="640" y="3795"/>
                </a:lnTo>
                <a:lnTo>
                  <a:pt x="605" y="3814"/>
                </a:lnTo>
                <a:lnTo>
                  <a:pt x="572" y="3832"/>
                </a:lnTo>
                <a:lnTo>
                  <a:pt x="538" y="3850"/>
                </a:lnTo>
                <a:lnTo>
                  <a:pt x="503" y="3866"/>
                </a:lnTo>
                <a:lnTo>
                  <a:pt x="469" y="3882"/>
                </a:lnTo>
                <a:lnTo>
                  <a:pt x="435" y="3899"/>
                </a:lnTo>
                <a:lnTo>
                  <a:pt x="402" y="3914"/>
                </a:lnTo>
                <a:lnTo>
                  <a:pt x="368" y="3928"/>
                </a:lnTo>
                <a:lnTo>
                  <a:pt x="333" y="3942"/>
                </a:lnTo>
                <a:lnTo>
                  <a:pt x="299" y="3956"/>
                </a:lnTo>
                <a:lnTo>
                  <a:pt x="267" y="3970"/>
                </a:lnTo>
                <a:lnTo>
                  <a:pt x="233" y="3983"/>
                </a:lnTo>
                <a:lnTo>
                  <a:pt x="199" y="3995"/>
                </a:lnTo>
                <a:lnTo>
                  <a:pt x="165" y="4007"/>
                </a:lnTo>
                <a:lnTo>
                  <a:pt x="133" y="4018"/>
                </a:lnTo>
                <a:lnTo>
                  <a:pt x="99" y="4028"/>
                </a:lnTo>
                <a:lnTo>
                  <a:pt x="66" y="4038"/>
                </a:lnTo>
                <a:lnTo>
                  <a:pt x="32" y="4047"/>
                </a:lnTo>
                <a:lnTo>
                  <a:pt x="0" y="4056"/>
                </a:lnTo>
              </a:path>
            </a:pathLst>
          </a:custGeom>
          <a:noFill/>
          <a:ln w="57150">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36" name="Rectangle 15"/>
          <p:cNvSpPr>
            <a:spLocks noChangeArrowheads="1"/>
          </p:cNvSpPr>
          <p:nvPr/>
        </p:nvSpPr>
        <p:spPr bwMode="auto">
          <a:xfrm>
            <a:off x="7366744" y="4220799"/>
            <a:ext cx="166712"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Times New Roman" pitchFamily="18" charset="0"/>
                <a:cs typeface="Times New Roman" pitchFamily="18" charset="0"/>
              </a:rPr>
              <a:t>D</a:t>
            </a:r>
          </a:p>
        </p:txBody>
      </p:sp>
      <p:sp>
        <p:nvSpPr>
          <p:cNvPr id="37" name="Rectangle 16"/>
          <p:cNvSpPr>
            <a:spLocks noChangeArrowheads="1"/>
          </p:cNvSpPr>
          <p:nvPr/>
        </p:nvSpPr>
        <p:spPr bwMode="auto">
          <a:xfrm>
            <a:off x="7434550" y="4401695"/>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a:solidFill>
                  <a:srgbClr val="2D5AB3"/>
                </a:solidFill>
                <a:latin typeface="Times New Roman" pitchFamily="18" charset="0"/>
                <a:cs typeface="Times New Roman" pitchFamily="18" charset="0"/>
              </a:rPr>
              <a:t> </a:t>
            </a:r>
            <a:r>
              <a:rPr kumimoji="0" lang="en-US" sz="1200" b="1" i="1">
                <a:solidFill>
                  <a:srgbClr val="274E9D"/>
                </a:solidFill>
                <a:latin typeface="Times New Roman" pitchFamily="18" charset="0"/>
                <a:cs typeface="Times New Roman" pitchFamily="18" charset="0"/>
              </a:rPr>
              <a:t>(stable prices expected)</a:t>
            </a:r>
          </a:p>
        </p:txBody>
      </p:sp>
      <p:sp>
        <p:nvSpPr>
          <p:cNvPr id="38" name="Freeform 17"/>
          <p:cNvSpPr>
            <a:spLocks/>
          </p:cNvSpPr>
          <p:nvPr/>
        </p:nvSpPr>
        <p:spPr bwMode="auto">
          <a:xfrm>
            <a:off x="5792053" y="2743174"/>
            <a:ext cx="1543695" cy="1573104"/>
          </a:xfrm>
          <a:custGeom>
            <a:avLst/>
            <a:gdLst>
              <a:gd name="T0" fmla="*/ 20 w 3984"/>
              <a:gd name="T1" fmla="*/ 74 h 3776"/>
              <a:gd name="T2" fmla="*/ 54 w 3984"/>
              <a:gd name="T3" fmla="*/ 185 h 3776"/>
              <a:gd name="T4" fmla="*/ 92 w 3984"/>
              <a:gd name="T5" fmla="*/ 296 h 3776"/>
              <a:gd name="T6" fmla="*/ 135 w 3984"/>
              <a:gd name="T7" fmla="*/ 405 h 3776"/>
              <a:gd name="T8" fmla="*/ 182 w 3984"/>
              <a:gd name="T9" fmla="*/ 514 h 3776"/>
              <a:gd name="T10" fmla="*/ 233 w 3984"/>
              <a:gd name="T11" fmla="*/ 622 h 3776"/>
              <a:gd name="T12" fmla="*/ 287 w 3984"/>
              <a:gd name="T13" fmla="*/ 730 h 3776"/>
              <a:gd name="T14" fmla="*/ 346 w 3984"/>
              <a:gd name="T15" fmla="*/ 837 h 3776"/>
              <a:gd name="T16" fmla="*/ 408 w 3984"/>
              <a:gd name="T17" fmla="*/ 941 h 3776"/>
              <a:gd name="T18" fmla="*/ 474 w 3984"/>
              <a:gd name="T19" fmla="*/ 1046 h 3776"/>
              <a:gd name="T20" fmla="*/ 543 w 3984"/>
              <a:gd name="T21" fmla="*/ 1150 h 3776"/>
              <a:gd name="T22" fmla="*/ 616 w 3984"/>
              <a:gd name="T23" fmla="*/ 1252 h 3776"/>
              <a:gd name="T24" fmla="*/ 693 w 3984"/>
              <a:gd name="T25" fmla="*/ 1353 h 3776"/>
              <a:gd name="T26" fmla="*/ 771 w 3984"/>
              <a:gd name="T27" fmla="*/ 1454 h 3776"/>
              <a:gd name="T28" fmla="*/ 854 w 3984"/>
              <a:gd name="T29" fmla="*/ 1554 h 3776"/>
              <a:gd name="T30" fmla="*/ 939 w 3984"/>
              <a:gd name="T31" fmla="*/ 1652 h 3776"/>
              <a:gd name="T32" fmla="*/ 1026 w 3984"/>
              <a:gd name="T33" fmla="*/ 1748 h 3776"/>
              <a:gd name="T34" fmla="*/ 1116 w 3984"/>
              <a:gd name="T35" fmla="*/ 1844 h 3776"/>
              <a:gd name="T36" fmla="*/ 1209 w 3984"/>
              <a:gd name="T37" fmla="*/ 1939 h 3776"/>
              <a:gd name="T38" fmla="*/ 1305 w 3984"/>
              <a:gd name="T39" fmla="*/ 2032 h 3776"/>
              <a:gd name="T40" fmla="*/ 1402 w 3984"/>
              <a:gd name="T41" fmla="*/ 2123 h 3776"/>
              <a:gd name="T42" fmla="*/ 1501 w 3984"/>
              <a:gd name="T43" fmla="*/ 2214 h 3776"/>
              <a:gd name="T44" fmla="*/ 1603 w 3984"/>
              <a:gd name="T45" fmla="*/ 2302 h 3776"/>
              <a:gd name="T46" fmla="*/ 1707 w 3984"/>
              <a:gd name="T47" fmla="*/ 2389 h 3776"/>
              <a:gd name="T48" fmla="*/ 1811 w 3984"/>
              <a:gd name="T49" fmla="*/ 2474 h 3776"/>
              <a:gd name="T50" fmla="*/ 1918 w 3984"/>
              <a:gd name="T51" fmla="*/ 2559 h 3776"/>
              <a:gd name="T52" fmla="*/ 2026 w 3984"/>
              <a:gd name="T53" fmla="*/ 2642 h 3776"/>
              <a:gd name="T54" fmla="*/ 2136 w 3984"/>
              <a:gd name="T55" fmla="*/ 2723 h 3776"/>
              <a:gd name="T56" fmla="*/ 2247 w 3984"/>
              <a:gd name="T57" fmla="*/ 2802 h 3776"/>
              <a:gd name="T58" fmla="*/ 2359 w 3984"/>
              <a:gd name="T59" fmla="*/ 2881 h 3776"/>
              <a:gd name="T60" fmla="*/ 2472 w 3984"/>
              <a:gd name="T61" fmla="*/ 2957 h 3776"/>
              <a:gd name="T62" fmla="*/ 2587 w 3984"/>
              <a:gd name="T63" fmla="*/ 3031 h 3776"/>
              <a:gd name="T64" fmla="*/ 2701 w 3984"/>
              <a:gd name="T65" fmla="*/ 3104 h 3776"/>
              <a:gd name="T66" fmla="*/ 2817 w 3984"/>
              <a:gd name="T67" fmla="*/ 3175 h 3776"/>
              <a:gd name="T68" fmla="*/ 2933 w 3984"/>
              <a:gd name="T69" fmla="*/ 3244 h 3776"/>
              <a:gd name="T70" fmla="*/ 3050 w 3984"/>
              <a:gd name="T71" fmla="*/ 3311 h 3776"/>
              <a:gd name="T72" fmla="*/ 3167 w 3984"/>
              <a:gd name="T73" fmla="*/ 3377 h 3776"/>
              <a:gd name="T74" fmla="*/ 3284 w 3984"/>
              <a:gd name="T75" fmla="*/ 3440 h 3776"/>
              <a:gd name="T76" fmla="*/ 3402 w 3984"/>
              <a:gd name="T77" fmla="*/ 3501 h 3776"/>
              <a:gd name="T78" fmla="*/ 3518 w 3984"/>
              <a:gd name="T79" fmla="*/ 3560 h 3776"/>
              <a:gd name="T80" fmla="*/ 3636 w 3984"/>
              <a:gd name="T81" fmla="*/ 3617 h 3776"/>
              <a:gd name="T82" fmla="*/ 3752 w 3984"/>
              <a:gd name="T83" fmla="*/ 3672 h 3776"/>
              <a:gd name="T84" fmla="*/ 3869 w 3984"/>
              <a:gd name="T85" fmla="*/ 3726 h 3776"/>
              <a:gd name="T86" fmla="*/ 3984 w 3984"/>
              <a:gd name="T87" fmla="*/ 3776 h 37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84"/>
              <a:gd name="T133" fmla="*/ 0 h 3776"/>
              <a:gd name="T134" fmla="*/ 3984 w 3984"/>
              <a:gd name="T135" fmla="*/ 3776 h 37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84" h="3776">
                <a:moveTo>
                  <a:pt x="0" y="0"/>
                </a:moveTo>
                <a:lnTo>
                  <a:pt x="10" y="37"/>
                </a:lnTo>
                <a:lnTo>
                  <a:pt x="20" y="74"/>
                </a:lnTo>
                <a:lnTo>
                  <a:pt x="31" y="111"/>
                </a:lnTo>
                <a:lnTo>
                  <a:pt x="42" y="148"/>
                </a:lnTo>
                <a:lnTo>
                  <a:pt x="54" y="185"/>
                </a:lnTo>
                <a:lnTo>
                  <a:pt x="66" y="222"/>
                </a:lnTo>
                <a:lnTo>
                  <a:pt x="79" y="259"/>
                </a:lnTo>
                <a:lnTo>
                  <a:pt x="92" y="296"/>
                </a:lnTo>
                <a:lnTo>
                  <a:pt x="105" y="332"/>
                </a:lnTo>
                <a:lnTo>
                  <a:pt x="121" y="369"/>
                </a:lnTo>
                <a:lnTo>
                  <a:pt x="135" y="405"/>
                </a:lnTo>
                <a:lnTo>
                  <a:pt x="150" y="442"/>
                </a:lnTo>
                <a:lnTo>
                  <a:pt x="165" y="478"/>
                </a:lnTo>
                <a:lnTo>
                  <a:pt x="182" y="514"/>
                </a:lnTo>
                <a:lnTo>
                  <a:pt x="198" y="550"/>
                </a:lnTo>
                <a:lnTo>
                  <a:pt x="215" y="587"/>
                </a:lnTo>
                <a:lnTo>
                  <a:pt x="233" y="622"/>
                </a:lnTo>
                <a:lnTo>
                  <a:pt x="250" y="658"/>
                </a:lnTo>
                <a:lnTo>
                  <a:pt x="269" y="694"/>
                </a:lnTo>
                <a:lnTo>
                  <a:pt x="287" y="730"/>
                </a:lnTo>
                <a:lnTo>
                  <a:pt x="306" y="766"/>
                </a:lnTo>
                <a:lnTo>
                  <a:pt x="325" y="801"/>
                </a:lnTo>
                <a:lnTo>
                  <a:pt x="346" y="837"/>
                </a:lnTo>
                <a:lnTo>
                  <a:pt x="366" y="872"/>
                </a:lnTo>
                <a:lnTo>
                  <a:pt x="388" y="907"/>
                </a:lnTo>
                <a:lnTo>
                  <a:pt x="408" y="941"/>
                </a:lnTo>
                <a:lnTo>
                  <a:pt x="430" y="976"/>
                </a:lnTo>
                <a:lnTo>
                  <a:pt x="452" y="1011"/>
                </a:lnTo>
                <a:lnTo>
                  <a:pt x="474" y="1046"/>
                </a:lnTo>
                <a:lnTo>
                  <a:pt x="496" y="1081"/>
                </a:lnTo>
                <a:lnTo>
                  <a:pt x="520" y="1116"/>
                </a:lnTo>
                <a:lnTo>
                  <a:pt x="543" y="1150"/>
                </a:lnTo>
                <a:lnTo>
                  <a:pt x="567" y="1184"/>
                </a:lnTo>
                <a:lnTo>
                  <a:pt x="591" y="1218"/>
                </a:lnTo>
                <a:lnTo>
                  <a:pt x="616" y="1252"/>
                </a:lnTo>
                <a:lnTo>
                  <a:pt x="641" y="1286"/>
                </a:lnTo>
                <a:lnTo>
                  <a:pt x="666" y="1320"/>
                </a:lnTo>
                <a:lnTo>
                  <a:pt x="693" y="1353"/>
                </a:lnTo>
                <a:lnTo>
                  <a:pt x="719" y="1387"/>
                </a:lnTo>
                <a:lnTo>
                  <a:pt x="745" y="1421"/>
                </a:lnTo>
                <a:lnTo>
                  <a:pt x="771" y="1454"/>
                </a:lnTo>
                <a:lnTo>
                  <a:pt x="798" y="1488"/>
                </a:lnTo>
                <a:lnTo>
                  <a:pt x="825" y="1520"/>
                </a:lnTo>
                <a:lnTo>
                  <a:pt x="854" y="1554"/>
                </a:lnTo>
                <a:lnTo>
                  <a:pt x="881" y="1587"/>
                </a:lnTo>
                <a:lnTo>
                  <a:pt x="909" y="1619"/>
                </a:lnTo>
                <a:lnTo>
                  <a:pt x="939" y="1652"/>
                </a:lnTo>
                <a:lnTo>
                  <a:pt x="967" y="1684"/>
                </a:lnTo>
                <a:lnTo>
                  <a:pt x="996" y="1716"/>
                </a:lnTo>
                <a:lnTo>
                  <a:pt x="1026" y="1748"/>
                </a:lnTo>
                <a:lnTo>
                  <a:pt x="1056" y="1781"/>
                </a:lnTo>
                <a:lnTo>
                  <a:pt x="1086" y="1812"/>
                </a:lnTo>
                <a:lnTo>
                  <a:pt x="1116" y="1844"/>
                </a:lnTo>
                <a:lnTo>
                  <a:pt x="1147" y="1876"/>
                </a:lnTo>
                <a:lnTo>
                  <a:pt x="1178" y="1907"/>
                </a:lnTo>
                <a:lnTo>
                  <a:pt x="1209" y="1939"/>
                </a:lnTo>
                <a:lnTo>
                  <a:pt x="1240" y="1969"/>
                </a:lnTo>
                <a:lnTo>
                  <a:pt x="1272" y="2001"/>
                </a:lnTo>
                <a:lnTo>
                  <a:pt x="1305" y="2032"/>
                </a:lnTo>
                <a:lnTo>
                  <a:pt x="1336" y="2062"/>
                </a:lnTo>
                <a:lnTo>
                  <a:pt x="1369" y="2093"/>
                </a:lnTo>
                <a:lnTo>
                  <a:pt x="1402" y="2123"/>
                </a:lnTo>
                <a:lnTo>
                  <a:pt x="1434" y="2154"/>
                </a:lnTo>
                <a:lnTo>
                  <a:pt x="1468" y="2183"/>
                </a:lnTo>
                <a:lnTo>
                  <a:pt x="1501" y="2214"/>
                </a:lnTo>
                <a:lnTo>
                  <a:pt x="1535" y="2243"/>
                </a:lnTo>
                <a:lnTo>
                  <a:pt x="1568" y="2272"/>
                </a:lnTo>
                <a:lnTo>
                  <a:pt x="1603" y="2302"/>
                </a:lnTo>
                <a:lnTo>
                  <a:pt x="1637" y="2331"/>
                </a:lnTo>
                <a:lnTo>
                  <a:pt x="1672" y="2361"/>
                </a:lnTo>
                <a:lnTo>
                  <a:pt x="1707" y="2389"/>
                </a:lnTo>
                <a:lnTo>
                  <a:pt x="1741" y="2417"/>
                </a:lnTo>
                <a:lnTo>
                  <a:pt x="1776" y="2446"/>
                </a:lnTo>
                <a:lnTo>
                  <a:pt x="1811" y="2474"/>
                </a:lnTo>
                <a:lnTo>
                  <a:pt x="1847" y="2502"/>
                </a:lnTo>
                <a:lnTo>
                  <a:pt x="1883" y="2531"/>
                </a:lnTo>
                <a:lnTo>
                  <a:pt x="1918" y="2559"/>
                </a:lnTo>
                <a:lnTo>
                  <a:pt x="1953" y="2586"/>
                </a:lnTo>
                <a:lnTo>
                  <a:pt x="1990" y="2615"/>
                </a:lnTo>
                <a:lnTo>
                  <a:pt x="2026" y="2642"/>
                </a:lnTo>
                <a:lnTo>
                  <a:pt x="2062" y="2669"/>
                </a:lnTo>
                <a:lnTo>
                  <a:pt x="2099" y="2696"/>
                </a:lnTo>
                <a:lnTo>
                  <a:pt x="2136" y="2723"/>
                </a:lnTo>
                <a:lnTo>
                  <a:pt x="2173" y="2750"/>
                </a:lnTo>
                <a:lnTo>
                  <a:pt x="2210" y="2776"/>
                </a:lnTo>
                <a:lnTo>
                  <a:pt x="2247" y="2802"/>
                </a:lnTo>
                <a:lnTo>
                  <a:pt x="2284" y="2828"/>
                </a:lnTo>
                <a:lnTo>
                  <a:pt x="2321" y="2855"/>
                </a:lnTo>
                <a:lnTo>
                  <a:pt x="2359" y="2881"/>
                </a:lnTo>
                <a:lnTo>
                  <a:pt x="2396" y="2906"/>
                </a:lnTo>
                <a:lnTo>
                  <a:pt x="2434" y="2932"/>
                </a:lnTo>
                <a:lnTo>
                  <a:pt x="2472" y="2957"/>
                </a:lnTo>
                <a:lnTo>
                  <a:pt x="2511" y="2982"/>
                </a:lnTo>
                <a:lnTo>
                  <a:pt x="2549" y="3007"/>
                </a:lnTo>
                <a:lnTo>
                  <a:pt x="2587" y="3031"/>
                </a:lnTo>
                <a:lnTo>
                  <a:pt x="2625" y="3056"/>
                </a:lnTo>
                <a:lnTo>
                  <a:pt x="2663" y="3080"/>
                </a:lnTo>
                <a:lnTo>
                  <a:pt x="2701" y="3104"/>
                </a:lnTo>
                <a:lnTo>
                  <a:pt x="2740" y="3128"/>
                </a:lnTo>
                <a:lnTo>
                  <a:pt x="2779" y="3151"/>
                </a:lnTo>
                <a:lnTo>
                  <a:pt x="2817" y="3175"/>
                </a:lnTo>
                <a:lnTo>
                  <a:pt x="2856" y="3198"/>
                </a:lnTo>
                <a:lnTo>
                  <a:pt x="2894" y="3221"/>
                </a:lnTo>
                <a:lnTo>
                  <a:pt x="2933" y="3244"/>
                </a:lnTo>
                <a:lnTo>
                  <a:pt x="2972" y="3267"/>
                </a:lnTo>
                <a:lnTo>
                  <a:pt x="3011" y="3288"/>
                </a:lnTo>
                <a:lnTo>
                  <a:pt x="3050" y="3311"/>
                </a:lnTo>
                <a:lnTo>
                  <a:pt x="3089" y="3333"/>
                </a:lnTo>
                <a:lnTo>
                  <a:pt x="3128" y="3355"/>
                </a:lnTo>
                <a:lnTo>
                  <a:pt x="3167" y="3377"/>
                </a:lnTo>
                <a:lnTo>
                  <a:pt x="3206" y="3397"/>
                </a:lnTo>
                <a:lnTo>
                  <a:pt x="3245" y="3418"/>
                </a:lnTo>
                <a:lnTo>
                  <a:pt x="3284" y="3440"/>
                </a:lnTo>
                <a:lnTo>
                  <a:pt x="3323" y="3460"/>
                </a:lnTo>
                <a:lnTo>
                  <a:pt x="3362" y="3480"/>
                </a:lnTo>
                <a:lnTo>
                  <a:pt x="3402" y="3501"/>
                </a:lnTo>
                <a:lnTo>
                  <a:pt x="3441" y="3521"/>
                </a:lnTo>
                <a:lnTo>
                  <a:pt x="3480" y="3540"/>
                </a:lnTo>
                <a:lnTo>
                  <a:pt x="3518" y="3560"/>
                </a:lnTo>
                <a:lnTo>
                  <a:pt x="3557" y="3580"/>
                </a:lnTo>
                <a:lnTo>
                  <a:pt x="3597" y="3598"/>
                </a:lnTo>
                <a:lnTo>
                  <a:pt x="3636" y="3617"/>
                </a:lnTo>
                <a:lnTo>
                  <a:pt x="3675" y="3636"/>
                </a:lnTo>
                <a:lnTo>
                  <a:pt x="3713" y="3654"/>
                </a:lnTo>
                <a:lnTo>
                  <a:pt x="3752" y="3672"/>
                </a:lnTo>
                <a:lnTo>
                  <a:pt x="3792" y="3690"/>
                </a:lnTo>
                <a:lnTo>
                  <a:pt x="3830" y="3708"/>
                </a:lnTo>
                <a:lnTo>
                  <a:pt x="3869" y="3726"/>
                </a:lnTo>
                <a:lnTo>
                  <a:pt x="3907" y="3742"/>
                </a:lnTo>
                <a:lnTo>
                  <a:pt x="3946" y="3759"/>
                </a:lnTo>
                <a:lnTo>
                  <a:pt x="3984" y="3776"/>
                </a:lnTo>
              </a:path>
            </a:pathLst>
          </a:cu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1" name="Rectangle 19"/>
          <p:cNvSpPr>
            <a:spLocks noChangeAspect="1" noChangeArrowheads="1"/>
          </p:cNvSpPr>
          <p:nvPr/>
        </p:nvSpPr>
        <p:spPr bwMode="auto">
          <a:xfrm>
            <a:off x="6642387" y="5122459"/>
            <a:ext cx="1987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Times New Roman" pitchFamily="18" charset="0"/>
                <a:cs typeface="Times New Roman" pitchFamily="18" charset="0"/>
              </a:rPr>
              <a:t>Q </a:t>
            </a:r>
            <a:endParaRPr kumimoji="0" lang="en-US" sz="1600" b="1" dirty="0">
              <a:solidFill>
                <a:schemeClr val="tx1"/>
              </a:solidFill>
              <a:latin typeface="Times New Roman" pitchFamily="18" charset="0"/>
              <a:cs typeface="Times New Roman" pitchFamily="18" charset="0"/>
            </a:endParaRPr>
          </a:p>
        </p:txBody>
      </p:sp>
      <p:sp>
        <p:nvSpPr>
          <p:cNvPr id="52" name="Rectangle 20"/>
          <p:cNvSpPr>
            <a:spLocks noChangeAspect="1" noChangeArrowheads="1"/>
          </p:cNvSpPr>
          <p:nvPr/>
        </p:nvSpPr>
        <p:spPr bwMode="auto">
          <a:xfrm>
            <a:off x="6803290" y="5184749"/>
            <a:ext cx="65" cy="246221"/>
          </a:xfrm>
          <a:prstGeom prst="rect">
            <a:avLst/>
          </a:prstGeom>
          <a:noFill/>
          <a:ln w="9525">
            <a:noFill/>
            <a:miter lim="800000"/>
            <a:headEnd/>
            <a:tailEnd/>
          </a:ln>
        </p:spPr>
        <p:txBody>
          <a:bodyPr wrap="none" lIns="0" tIns="0" rIns="0" bIns="0">
            <a:prstTxWarp prst="textNoShape">
              <a:avLst/>
            </a:prstTxWarp>
            <a:spAutoFit/>
          </a:bodyPr>
          <a:lstStyle/>
          <a:p>
            <a:endParaRPr kumimoji="0" lang="en-US" sz="1600" b="0">
              <a:solidFill>
                <a:schemeClr val="tx1"/>
              </a:solidFill>
              <a:latin typeface="Times New Roman" pitchFamily="18" charset="0"/>
              <a:cs typeface="Times New Roman" pitchFamily="18" charset="0"/>
            </a:endParaRPr>
          </a:p>
        </p:txBody>
      </p:sp>
      <p:sp>
        <p:nvSpPr>
          <p:cNvPr id="53" name="Rectangle 34"/>
          <p:cNvSpPr>
            <a:spLocks noChangeArrowheads="1"/>
          </p:cNvSpPr>
          <p:nvPr/>
        </p:nvSpPr>
        <p:spPr bwMode="auto">
          <a:xfrm>
            <a:off x="4726840" y="3817911"/>
            <a:ext cx="35907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dirty="0">
                <a:solidFill>
                  <a:srgbClr val="000000"/>
                </a:solidFill>
                <a:latin typeface="Times New Roman" pitchFamily="18" charset="0"/>
                <a:cs typeface="Times New Roman" pitchFamily="18" charset="0"/>
              </a:rPr>
              <a:t> .06 </a:t>
            </a:r>
            <a:endParaRPr kumimoji="0" lang="en-US" sz="1600" dirty="0">
              <a:solidFill>
                <a:schemeClr val="tx1"/>
              </a:solidFill>
              <a:latin typeface="Times New Roman" pitchFamily="18" charset="0"/>
              <a:cs typeface="Times New Roman" pitchFamily="18" charset="0"/>
            </a:endParaRPr>
          </a:p>
        </p:txBody>
      </p:sp>
      <p:sp>
        <p:nvSpPr>
          <p:cNvPr id="54" name="Line 56"/>
          <p:cNvSpPr>
            <a:spLocks noChangeShapeType="1"/>
          </p:cNvSpPr>
          <p:nvPr/>
        </p:nvSpPr>
        <p:spPr bwMode="auto">
          <a:xfrm>
            <a:off x="6736615" y="3992536"/>
            <a:ext cx="0" cy="11223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5" name="Line 57"/>
          <p:cNvSpPr>
            <a:spLocks noChangeAspect="1" noChangeShapeType="1"/>
          </p:cNvSpPr>
          <p:nvPr/>
        </p:nvSpPr>
        <p:spPr bwMode="auto">
          <a:xfrm flipH="1">
            <a:off x="5168165" y="3962374"/>
            <a:ext cx="1546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7" name="Text Box 93"/>
          <p:cNvSpPr txBox="1">
            <a:spLocks noChangeArrowheads="1"/>
          </p:cNvSpPr>
          <p:nvPr/>
        </p:nvSpPr>
        <p:spPr bwMode="auto">
          <a:xfrm>
            <a:off x="4363303" y="3775049"/>
            <a:ext cx="453970" cy="338554"/>
          </a:xfrm>
          <a:prstGeom prst="rect">
            <a:avLst/>
          </a:prstGeom>
          <a:noFill/>
          <a:ln w="31750">
            <a:noFill/>
            <a:miter lim="800000"/>
            <a:headEnd/>
            <a:tailEnd type="none" w="lg" len="lg"/>
          </a:ln>
        </p:spPr>
        <p:txBody>
          <a:bodyPr wrap="none">
            <a:prstTxWarp prst="textNoShape">
              <a:avLst/>
            </a:prstTxWarp>
            <a:spAutoFit/>
          </a:bodyPr>
          <a:lstStyle/>
          <a:p>
            <a:r>
              <a:rPr kumimoji="0" lang="en-US" sz="1600" b="0" i="1" dirty="0" smtClean="0">
                <a:solidFill>
                  <a:srgbClr val="000000"/>
                </a:solidFill>
                <a:latin typeface="Times New Roman" pitchFamily="18" charset="0"/>
                <a:cs typeface="Times New Roman" pitchFamily="18" charset="0"/>
              </a:rPr>
              <a:t>r </a:t>
            </a:r>
            <a:r>
              <a:rPr kumimoji="0" lang="en-US" sz="1600" b="0" i="1" dirty="0">
                <a:solidFill>
                  <a:srgbClr val="000000"/>
                </a:solidFill>
                <a:latin typeface="Times New Roman" pitchFamily="18" charset="0"/>
                <a:cs typeface="Times New Roman" pitchFamily="18" charset="0"/>
              </a:rPr>
              <a:t>=</a:t>
            </a:r>
          </a:p>
        </p:txBody>
      </p:sp>
      <p:sp>
        <p:nvSpPr>
          <p:cNvPr id="107" name="Line 20"/>
          <p:cNvSpPr>
            <a:spLocks noChangeAspect="1" noChangeShapeType="1"/>
          </p:cNvSpPr>
          <p:nvPr/>
        </p:nvSpPr>
        <p:spPr bwMode="auto">
          <a:xfrm flipH="1">
            <a:off x="5165577" y="3956993"/>
            <a:ext cx="1546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p>
        </p:txBody>
      </p:sp>
      <p:grpSp>
        <p:nvGrpSpPr>
          <p:cNvPr id="108" name="Group 66"/>
          <p:cNvGrpSpPr>
            <a:grpSpLocks/>
          </p:cNvGrpSpPr>
          <p:nvPr/>
        </p:nvGrpSpPr>
        <p:grpSpPr bwMode="auto">
          <a:xfrm>
            <a:off x="5943453" y="2058343"/>
            <a:ext cx="3611563" cy="2166937"/>
            <a:chOff x="2628" y="837"/>
            <a:chExt cx="2275" cy="1365"/>
          </a:xfrm>
        </p:grpSpPr>
        <p:sp>
          <p:nvSpPr>
            <p:cNvPr id="109" name="Rectangle 33"/>
            <p:cNvSpPr>
              <a:spLocks noChangeArrowheads="1"/>
            </p:cNvSpPr>
            <p:nvPr/>
          </p:nvSpPr>
          <p:spPr bwMode="auto">
            <a:xfrm>
              <a:off x="3757" y="1905"/>
              <a:ext cx="117"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rgbClr val="2D5AB3"/>
                  </a:solidFill>
                  <a:latin typeface="Times New Roman" pitchFamily="18" charset="0"/>
                  <a:cs typeface="Times New Roman" pitchFamily="18" charset="0"/>
                </a:rPr>
                <a:t>D</a:t>
              </a:r>
            </a:p>
          </p:txBody>
        </p:sp>
        <p:sp>
          <p:nvSpPr>
            <p:cNvPr id="110" name="Rectangle 34"/>
            <p:cNvSpPr>
              <a:spLocks noChangeArrowheads="1"/>
            </p:cNvSpPr>
            <p:nvPr/>
          </p:nvSpPr>
          <p:spPr bwMode="auto">
            <a:xfrm>
              <a:off x="3816" y="2066"/>
              <a:ext cx="1087"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2D5AB3"/>
                  </a:solidFill>
                  <a:latin typeface="Times New Roman" pitchFamily="18" charset="0"/>
                  <a:cs typeface="Times New Roman" pitchFamily="18" charset="0"/>
                </a:rPr>
                <a:t> (5% inflation expected)</a:t>
              </a:r>
            </a:p>
          </p:txBody>
        </p:sp>
        <p:sp>
          <p:nvSpPr>
            <p:cNvPr id="111" name="Freeform 35"/>
            <p:cNvSpPr>
              <a:spLocks/>
            </p:cNvSpPr>
            <p:nvPr/>
          </p:nvSpPr>
          <p:spPr bwMode="auto">
            <a:xfrm>
              <a:off x="2628" y="837"/>
              <a:ext cx="1116" cy="1158"/>
            </a:xfrm>
            <a:custGeom>
              <a:avLst/>
              <a:gdLst>
                <a:gd name="T0" fmla="*/ 10 w 3347"/>
                <a:gd name="T1" fmla="*/ 37 h 3473"/>
                <a:gd name="T2" fmla="*/ 31 w 3347"/>
                <a:gd name="T3" fmla="*/ 111 h 3473"/>
                <a:gd name="T4" fmla="*/ 54 w 3347"/>
                <a:gd name="T5" fmla="*/ 186 h 3473"/>
                <a:gd name="T6" fmla="*/ 79 w 3347"/>
                <a:gd name="T7" fmla="*/ 261 h 3473"/>
                <a:gd name="T8" fmla="*/ 107 w 3347"/>
                <a:gd name="T9" fmla="*/ 334 h 3473"/>
                <a:gd name="T10" fmla="*/ 136 w 3347"/>
                <a:gd name="T11" fmla="*/ 408 h 3473"/>
                <a:gd name="T12" fmla="*/ 166 w 3347"/>
                <a:gd name="T13" fmla="*/ 481 h 3473"/>
                <a:gd name="T14" fmla="*/ 199 w 3347"/>
                <a:gd name="T15" fmla="*/ 554 h 3473"/>
                <a:gd name="T16" fmla="*/ 234 w 3347"/>
                <a:gd name="T17" fmla="*/ 626 h 3473"/>
                <a:gd name="T18" fmla="*/ 271 w 3347"/>
                <a:gd name="T19" fmla="*/ 698 h 3473"/>
                <a:gd name="T20" fmla="*/ 309 w 3347"/>
                <a:gd name="T21" fmla="*/ 770 h 3473"/>
                <a:gd name="T22" fmla="*/ 348 w 3347"/>
                <a:gd name="T23" fmla="*/ 840 h 3473"/>
                <a:gd name="T24" fmla="*/ 390 w 3347"/>
                <a:gd name="T25" fmla="*/ 911 h 3473"/>
                <a:gd name="T26" fmla="*/ 433 w 3347"/>
                <a:gd name="T27" fmla="*/ 982 h 3473"/>
                <a:gd name="T28" fmla="*/ 478 w 3347"/>
                <a:gd name="T29" fmla="*/ 1052 h 3473"/>
                <a:gd name="T30" fmla="*/ 524 w 3347"/>
                <a:gd name="T31" fmla="*/ 1122 h 3473"/>
                <a:gd name="T32" fmla="*/ 572 w 3347"/>
                <a:gd name="T33" fmla="*/ 1190 h 3473"/>
                <a:gd name="T34" fmla="*/ 621 w 3347"/>
                <a:gd name="T35" fmla="*/ 1259 h 3473"/>
                <a:gd name="T36" fmla="*/ 672 w 3347"/>
                <a:gd name="T37" fmla="*/ 1327 h 3473"/>
                <a:gd name="T38" fmla="*/ 724 w 3347"/>
                <a:gd name="T39" fmla="*/ 1394 h 3473"/>
                <a:gd name="T40" fmla="*/ 778 w 3347"/>
                <a:gd name="T41" fmla="*/ 1462 h 3473"/>
                <a:gd name="T42" fmla="*/ 832 w 3347"/>
                <a:gd name="T43" fmla="*/ 1528 h 3473"/>
                <a:gd name="T44" fmla="*/ 889 w 3347"/>
                <a:gd name="T45" fmla="*/ 1595 h 3473"/>
                <a:gd name="T46" fmla="*/ 946 w 3347"/>
                <a:gd name="T47" fmla="*/ 1660 h 3473"/>
                <a:gd name="T48" fmla="*/ 1004 w 3347"/>
                <a:gd name="T49" fmla="*/ 1725 h 3473"/>
                <a:gd name="T50" fmla="*/ 1064 w 3347"/>
                <a:gd name="T51" fmla="*/ 1789 h 3473"/>
                <a:gd name="T52" fmla="*/ 1125 w 3347"/>
                <a:gd name="T53" fmla="*/ 1853 h 3473"/>
                <a:gd name="T54" fmla="*/ 1187 w 3347"/>
                <a:gd name="T55" fmla="*/ 1916 h 3473"/>
                <a:gd name="T56" fmla="*/ 1250 w 3347"/>
                <a:gd name="T57" fmla="*/ 1980 h 3473"/>
                <a:gd name="T58" fmla="*/ 1314 w 3347"/>
                <a:gd name="T59" fmla="*/ 2042 h 3473"/>
                <a:gd name="T60" fmla="*/ 1379 w 3347"/>
                <a:gd name="T61" fmla="*/ 2103 h 3473"/>
                <a:gd name="T62" fmla="*/ 1445 w 3347"/>
                <a:gd name="T63" fmla="*/ 2164 h 3473"/>
                <a:gd name="T64" fmla="*/ 1512 w 3347"/>
                <a:gd name="T65" fmla="*/ 2224 h 3473"/>
                <a:gd name="T66" fmla="*/ 1580 w 3347"/>
                <a:gd name="T67" fmla="*/ 2284 h 3473"/>
                <a:gd name="T68" fmla="*/ 1649 w 3347"/>
                <a:gd name="T69" fmla="*/ 2343 h 3473"/>
                <a:gd name="T70" fmla="*/ 1719 w 3347"/>
                <a:gd name="T71" fmla="*/ 2400 h 3473"/>
                <a:gd name="T72" fmla="*/ 1790 w 3347"/>
                <a:gd name="T73" fmla="*/ 2458 h 3473"/>
                <a:gd name="T74" fmla="*/ 1860 w 3347"/>
                <a:gd name="T75" fmla="*/ 2516 h 3473"/>
                <a:gd name="T76" fmla="*/ 1932 w 3347"/>
                <a:gd name="T77" fmla="*/ 2572 h 3473"/>
                <a:gd name="T78" fmla="*/ 2005 w 3347"/>
                <a:gd name="T79" fmla="*/ 2627 h 3473"/>
                <a:gd name="T80" fmla="*/ 2078 w 3347"/>
                <a:gd name="T81" fmla="*/ 2682 h 3473"/>
                <a:gd name="T82" fmla="*/ 2152 w 3347"/>
                <a:gd name="T83" fmla="*/ 2736 h 3473"/>
                <a:gd name="T84" fmla="*/ 2227 w 3347"/>
                <a:gd name="T85" fmla="*/ 2790 h 3473"/>
                <a:gd name="T86" fmla="*/ 2301 w 3347"/>
                <a:gd name="T87" fmla="*/ 2842 h 3473"/>
                <a:gd name="T88" fmla="*/ 2378 w 3347"/>
                <a:gd name="T89" fmla="*/ 2894 h 3473"/>
                <a:gd name="T90" fmla="*/ 2453 w 3347"/>
                <a:gd name="T91" fmla="*/ 2946 h 3473"/>
                <a:gd name="T92" fmla="*/ 2529 w 3347"/>
                <a:gd name="T93" fmla="*/ 2996 h 3473"/>
                <a:gd name="T94" fmla="*/ 2606 w 3347"/>
                <a:gd name="T95" fmla="*/ 3045 h 3473"/>
                <a:gd name="T96" fmla="*/ 2684 w 3347"/>
                <a:gd name="T97" fmla="*/ 3093 h 3473"/>
                <a:gd name="T98" fmla="*/ 2761 w 3347"/>
                <a:gd name="T99" fmla="*/ 3141 h 3473"/>
                <a:gd name="T100" fmla="*/ 2839 w 3347"/>
                <a:gd name="T101" fmla="*/ 3188 h 3473"/>
                <a:gd name="T102" fmla="*/ 2917 w 3347"/>
                <a:gd name="T103" fmla="*/ 3234 h 3473"/>
                <a:gd name="T104" fmla="*/ 2994 w 3347"/>
                <a:gd name="T105" fmla="*/ 3279 h 3473"/>
                <a:gd name="T106" fmla="*/ 3073 w 3347"/>
                <a:gd name="T107" fmla="*/ 3324 h 3473"/>
                <a:gd name="T108" fmla="*/ 3151 w 3347"/>
                <a:gd name="T109" fmla="*/ 3367 h 3473"/>
                <a:gd name="T110" fmla="*/ 3230 w 3347"/>
                <a:gd name="T111" fmla="*/ 3410 h 3473"/>
                <a:gd name="T112" fmla="*/ 3308 w 3347"/>
                <a:gd name="T113" fmla="*/ 3452 h 34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47"/>
                <a:gd name="T172" fmla="*/ 0 h 3473"/>
                <a:gd name="T173" fmla="*/ 3347 w 3347"/>
                <a:gd name="T174" fmla="*/ 3473 h 34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47" h="3473">
                  <a:moveTo>
                    <a:pt x="0" y="0"/>
                  </a:moveTo>
                  <a:lnTo>
                    <a:pt x="10" y="37"/>
                  </a:lnTo>
                  <a:lnTo>
                    <a:pt x="21" y="74"/>
                  </a:lnTo>
                  <a:lnTo>
                    <a:pt x="31" y="111"/>
                  </a:lnTo>
                  <a:lnTo>
                    <a:pt x="42" y="149"/>
                  </a:lnTo>
                  <a:lnTo>
                    <a:pt x="54" y="186"/>
                  </a:lnTo>
                  <a:lnTo>
                    <a:pt x="66" y="223"/>
                  </a:lnTo>
                  <a:lnTo>
                    <a:pt x="79" y="261"/>
                  </a:lnTo>
                  <a:lnTo>
                    <a:pt x="92" y="298"/>
                  </a:lnTo>
                  <a:lnTo>
                    <a:pt x="107" y="334"/>
                  </a:lnTo>
                  <a:lnTo>
                    <a:pt x="121" y="371"/>
                  </a:lnTo>
                  <a:lnTo>
                    <a:pt x="136" y="408"/>
                  </a:lnTo>
                  <a:lnTo>
                    <a:pt x="151" y="444"/>
                  </a:lnTo>
                  <a:lnTo>
                    <a:pt x="166" y="481"/>
                  </a:lnTo>
                  <a:lnTo>
                    <a:pt x="183" y="517"/>
                  </a:lnTo>
                  <a:lnTo>
                    <a:pt x="199" y="554"/>
                  </a:lnTo>
                  <a:lnTo>
                    <a:pt x="217" y="590"/>
                  </a:lnTo>
                  <a:lnTo>
                    <a:pt x="234" y="626"/>
                  </a:lnTo>
                  <a:lnTo>
                    <a:pt x="253" y="662"/>
                  </a:lnTo>
                  <a:lnTo>
                    <a:pt x="271" y="698"/>
                  </a:lnTo>
                  <a:lnTo>
                    <a:pt x="290" y="734"/>
                  </a:lnTo>
                  <a:lnTo>
                    <a:pt x="309" y="770"/>
                  </a:lnTo>
                  <a:lnTo>
                    <a:pt x="329" y="806"/>
                  </a:lnTo>
                  <a:lnTo>
                    <a:pt x="348" y="840"/>
                  </a:lnTo>
                  <a:lnTo>
                    <a:pt x="369" y="876"/>
                  </a:lnTo>
                  <a:lnTo>
                    <a:pt x="390" y="911"/>
                  </a:lnTo>
                  <a:lnTo>
                    <a:pt x="412" y="946"/>
                  </a:lnTo>
                  <a:lnTo>
                    <a:pt x="433" y="982"/>
                  </a:lnTo>
                  <a:lnTo>
                    <a:pt x="455" y="1017"/>
                  </a:lnTo>
                  <a:lnTo>
                    <a:pt x="478" y="1052"/>
                  </a:lnTo>
                  <a:lnTo>
                    <a:pt x="501" y="1087"/>
                  </a:lnTo>
                  <a:lnTo>
                    <a:pt x="524" y="1122"/>
                  </a:lnTo>
                  <a:lnTo>
                    <a:pt x="548" y="1156"/>
                  </a:lnTo>
                  <a:lnTo>
                    <a:pt x="572" y="1190"/>
                  </a:lnTo>
                  <a:lnTo>
                    <a:pt x="597" y="1224"/>
                  </a:lnTo>
                  <a:lnTo>
                    <a:pt x="621" y="1259"/>
                  </a:lnTo>
                  <a:lnTo>
                    <a:pt x="647" y="1293"/>
                  </a:lnTo>
                  <a:lnTo>
                    <a:pt x="672" y="1327"/>
                  </a:lnTo>
                  <a:lnTo>
                    <a:pt x="698" y="1360"/>
                  </a:lnTo>
                  <a:lnTo>
                    <a:pt x="724" y="1394"/>
                  </a:lnTo>
                  <a:lnTo>
                    <a:pt x="750" y="1428"/>
                  </a:lnTo>
                  <a:lnTo>
                    <a:pt x="778" y="1462"/>
                  </a:lnTo>
                  <a:lnTo>
                    <a:pt x="805" y="1495"/>
                  </a:lnTo>
                  <a:lnTo>
                    <a:pt x="832" y="1528"/>
                  </a:lnTo>
                  <a:lnTo>
                    <a:pt x="860" y="1561"/>
                  </a:lnTo>
                  <a:lnTo>
                    <a:pt x="889" y="1595"/>
                  </a:lnTo>
                  <a:lnTo>
                    <a:pt x="917" y="1628"/>
                  </a:lnTo>
                  <a:lnTo>
                    <a:pt x="946" y="1660"/>
                  </a:lnTo>
                  <a:lnTo>
                    <a:pt x="975" y="1693"/>
                  </a:lnTo>
                  <a:lnTo>
                    <a:pt x="1004" y="1725"/>
                  </a:lnTo>
                  <a:lnTo>
                    <a:pt x="1035" y="1757"/>
                  </a:lnTo>
                  <a:lnTo>
                    <a:pt x="1064" y="1789"/>
                  </a:lnTo>
                  <a:lnTo>
                    <a:pt x="1095" y="1822"/>
                  </a:lnTo>
                  <a:lnTo>
                    <a:pt x="1125" y="1853"/>
                  </a:lnTo>
                  <a:lnTo>
                    <a:pt x="1157" y="1885"/>
                  </a:lnTo>
                  <a:lnTo>
                    <a:pt x="1187" y="1916"/>
                  </a:lnTo>
                  <a:lnTo>
                    <a:pt x="1219" y="1948"/>
                  </a:lnTo>
                  <a:lnTo>
                    <a:pt x="1250" y="1980"/>
                  </a:lnTo>
                  <a:lnTo>
                    <a:pt x="1282" y="2010"/>
                  </a:lnTo>
                  <a:lnTo>
                    <a:pt x="1314" y="2042"/>
                  </a:lnTo>
                  <a:lnTo>
                    <a:pt x="1346" y="2072"/>
                  </a:lnTo>
                  <a:lnTo>
                    <a:pt x="1379" y="2103"/>
                  </a:lnTo>
                  <a:lnTo>
                    <a:pt x="1412" y="2133"/>
                  </a:lnTo>
                  <a:lnTo>
                    <a:pt x="1445" y="2164"/>
                  </a:lnTo>
                  <a:lnTo>
                    <a:pt x="1479" y="2194"/>
                  </a:lnTo>
                  <a:lnTo>
                    <a:pt x="1512" y="2224"/>
                  </a:lnTo>
                  <a:lnTo>
                    <a:pt x="1547" y="2254"/>
                  </a:lnTo>
                  <a:lnTo>
                    <a:pt x="1580" y="2284"/>
                  </a:lnTo>
                  <a:lnTo>
                    <a:pt x="1614" y="2313"/>
                  </a:lnTo>
                  <a:lnTo>
                    <a:pt x="1649" y="2343"/>
                  </a:lnTo>
                  <a:lnTo>
                    <a:pt x="1684" y="2372"/>
                  </a:lnTo>
                  <a:lnTo>
                    <a:pt x="1719" y="2400"/>
                  </a:lnTo>
                  <a:lnTo>
                    <a:pt x="1754" y="2430"/>
                  </a:lnTo>
                  <a:lnTo>
                    <a:pt x="1790" y="2458"/>
                  </a:lnTo>
                  <a:lnTo>
                    <a:pt x="1825" y="2488"/>
                  </a:lnTo>
                  <a:lnTo>
                    <a:pt x="1860" y="2516"/>
                  </a:lnTo>
                  <a:lnTo>
                    <a:pt x="1896" y="2543"/>
                  </a:lnTo>
                  <a:lnTo>
                    <a:pt x="1932" y="2572"/>
                  </a:lnTo>
                  <a:lnTo>
                    <a:pt x="1969" y="2600"/>
                  </a:lnTo>
                  <a:lnTo>
                    <a:pt x="2005" y="2627"/>
                  </a:lnTo>
                  <a:lnTo>
                    <a:pt x="2042" y="2654"/>
                  </a:lnTo>
                  <a:lnTo>
                    <a:pt x="2078" y="2682"/>
                  </a:lnTo>
                  <a:lnTo>
                    <a:pt x="2115" y="2709"/>
                  </a:lnTo>
                  <a:lnTo>
                    <a:pt x="2152" y="2736"/>
                  </a:lnTo>
                  <a:lnTo>
                    <a:pt x="2189" y="2763"/>
                  </a:lnTo>
                  <a:lnTo>
                    <a:pt x="2227" y="2790"/>
                  </a:lnTo>
                  <a:lnTo>
                    <a:pt x="2264" y="2816"/>
                  </a:lnTo>
                  <a:lnTo>
                    <a:pt x="2301" y="2842"/>
                  </a:lnTo>
                  <a:lnTo>
                    <a:pt x="2340" y="2868"/>
                  </a:lnTo>
                  <a:lnTo>
                    <a:pt x="2378" y="2894"/>
                  </a:lnTo>
                  <a:lnTo>
                    <a:pt x="2415" y="2919"/>
                  </a:lnTo>
                  <a:lnTo>
                    <a:pt x="2453" y="2946"/>
                  </a:lnTo>
                  <a:lnTo>
                    <a:pt x="2491" y="2971"/>
                  </a:lnTo>
                  <a:lnTo>
                    <a:pt x="2529" y="2996"/>
                  </a:lnTo>
                  <a:lnTo>
                    <a:pt x="2568" y="3021"/>
                  </a:lnTo>
                  <a:lnTo>
                    <a:pt x="2606" y="3045"/>
                  </a:lnTo>
                  <a:lnTo>
                    <a:pt x="2645" y="3069"/>
                  </a:lnTo>
                  <a:lnTo>
                    <a:pt x="2684" y="3093"/>
                  </a:lnTo>
                  <a:lnTo>
                    <a:pt x="2722" y="3117"/>
                  </a:lnTo>
                  <a:lnTo>
                    <a:pt x="2761" y="3141"/>
                  </a:lnTo>
                  <a:lnTo>
                    <a:pt x="2799" y="3165"/>
                  </a:lnTo>
                  <a:lnTo>
                    <a:pt x="2839" y="3188"/>
                  </a:lnTo>
                  <a:lnTo>
                    <a:pt x="2878" y="3210"/>
                  </a:lnTo>
                  <a:lnTo>
                    <a:pt x="2917" y="3234"/>
                  </a:lnTo>
                  <a:lnTo>
                    <a:pt x="2955" y="3256"/>
                  </a:lnTo>
                  <a:lnTo>
                    <a:pt x="2994" y="3279"/>
                  </a:lnTo>
                  <a:lnTo>
                    <a:pt x="3033" y="3302"/>
                  </a:lnTo>
                  <a:lnTo>
                    <a:pt x="3073" y="3324"/>
                  </a:lnTo>
                  <a:lnTo>
                    <a:pt x="3112" y="3346"/>
                  </a:lnTo>
                  <a:lnTo>
                    <a:pt x="3151" y="3367"/>
                  </a:lnTo>
                  <a:lnTo>
                    <a:pt x="3190" y="3389"/>
                  </a:lnTo>
                  <a:lnTo>
                    <a:pt x="3230" y="3410"/>
                  </a:lnTo>
                  <a:lnTo>
                    <a:pt x="3269" y="3432"/>
                  </a:lnTo>
                  <a:lnTo>
                    <a:pt x="3308" y="3452"/>
                  </a:lnTo>
                  <a:lnTo>
                    <a:pt x="3347" y="3473"/>
                  </a:lnTo>
                </a:path>
              </a:pathLst>
            </a:cu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grpSp>
        <p:nvGrpSpPr>
          <p:cNvPr id="112" name="Group 63"/>
          <p:cNvGrpSpPr>
            <a:grpSpLocks/>
          </p:cNvGrpSpPr>
          <p:nvPr/>
        </p:nvGrpSpPr>
        <p:grpSpPr bwMode="auto">
          <a:xfrm>
            <a:off x="5551340" y="1852031"/>
            <a:ext cx="3293665" cy="2327212"/>
            <a:chOff x="2338" y="634"/>
            <a:chExt cx="2365" cy="1518"/>
          </a:xfrm>
        </p:grpSpPr>
        <p:sp>
          <p:nvSpPr>
            <p:cNvPr id="113" name="Rectangle 36"/>
            <p:cNvSpPr>
              <a:spLocks noChangeArrowheads="1"/>
            </p:cNvSpPr>
            <p:nvPr/>
          </p:nvSpPr>
          <p:spPr bwMode="auto">
            <a:xfrm>
              <a:off x="3518" y="634"/>
              <a:ext cx="65" cy="181"/>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chemeClr val="tx2"/>
                  </a:solidFill>
                  <a:latin typeface="Times New Roman" pitchFamily="18" charset="0"/>
                  <a:cs typeface="Times New Roman" pitchFamily="18" charset="0"/>
                </a:rPr>
                <a:t>S</a:t>
              </a:r>
              <a:endParaRPr kumimoji="0" lang="en-US" b="1" dirty="0">
                <a:solidFill>
                  <a:schemeClr val="tx2"/>
                </a:solidFill>
                <a:latin typeface="Times New Roman" pitchFamily="18" charset="0"/>
                <a:cs typeface="Times New Roman" pitchFamily="18" charset="0"/>
              </a:endParaRPr>
            </a:p>
          </p:txBody>
        </p:sp>
        <p:sp>
          <p:nvSpPr>
            <p:cNvPr id="114" name="Rectangle 37"/>
            <p:cNvSpPr>
              <a:spLocks noChangeArrowheads="1"/>
            </p:cNvSpPr>
            <p:nvPr/>
          </p:nvSpPr>
          <p:spPr bwMode="auto">
            <a:xfrm>
              <a:off x="3565" y="744"/>
              <a:ext cx="1138" cy="14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chemeClr val="tx1"/>
                  </a:solidFill>
                  <a:latin typeface="Times New Roman" pitchFamily="18" charset="0"/>
                  <a:cs typeface="Times New Roman" pitchFamily="18" charset="0"/>
                </a:rPr>
                <a:t> </a:t>
              </a:r>
              <a:r>
                <a:rPr kumimoji="0" lang="en-US" sz="1200" b="1" dirty="0">
                  <a:solidFill>
                    <a:schemeClr val="tx1"/>
                  </a:solidFill>
                  <a:latin typeface="Times New Roman" pitchFamily="18" charset="0"/>
                  <a:cs typeface="Times New Roman" pitchFamily="18" charset="0"/>
                </a:rPr>
                <a:t>(5% inflation expected)</a:t>
              </a:r>
            </a:p>
          </p:txBody>
        </p:sp>
        <p:sp>
          <p:nvSpPr>
            <p:cNvPr id="115" name="Freeform 38"/>
            <p:cNvSpPr>
              <a:spLocks/>
            </p:cNvSpPr>
            <p:nvPr/>
          </p:nvSpPr>
          <p:spPr bwMode="auto">
            <a:xfrm>
              <a:off x="2338" y="833"/>
              <a:ext cx="1182" cy="1319"/>
            </a:xfrm>
            <a:custGeom>
              <a:avLst/>
              <a:gdLst>
                <a:gd name="T0" fmla="*/ 3529 w 3547"/>
                <a:gd name="T1" fmla="*/ 76 h 3956"/>
                <a:gd name="T2" fmla="*/ 3497 w 3547"/>
                <a:gd name="T3" fmla="*/ 190 h 3956"/>
                <a:gd name="T4" fmla="*/ 3461 w 3547"/>
                <a:gd name="T5" fmla="*/ 305 h 3956"/>
                <a:gd name="T6" fmla="*/ 3422 w 3547"/>
                <a:gd name="T7" fmla="*/ 421 h 3956"/>
                <a:gd name="T8" fmla="*/ 3378 w 3547"/>
                <a:gd name="T9" fmla="*/ 537 h 3956"/>
                <a:gd name="T10" fmla="*/ 3330 w 3547"/>
                <a:gd name="T11" fmla="*/ 654 h 3956"/>
                <a:gd name="T12" fmla="*/ 3279 w 3547"/>
                <a:gd name="T13" fmla="*/ 771 h 3956"/>
                <a:gd name="T14" fmla="*/ 3225 w 3547"/>
                <a:gd name="T15" fmla="*/ 887 h 3956"/>
                <a:gd name="T16" fmla="*/ 3167 w 3547"/>
                <a:gd name="T17" fmla="*/ 1005 h 3956"/>
                <a:gd name="T18" fmla="*/ 3106 w 3547"/>
                <a:gd name="T19" fmla="*/ 1122 h 3956"/>
                <a:gd name="T20" fmla="*/ 3041 w 3547"/>
                <a:gd name="T21" fmla="*/ 1238 h 3956"/>
                <a:gd name="T22" fmla="*/ 2973 w 3547"/>
                <a:gd name="T23" fmla="*/ 1355 h 3956"/>
                <a:gd name="T24" fmla="*/ 2903 w 3547"/>
                <a:gd name="T25" fmla="*/ 1471 h 3956"/>
                <a:gd name="T26" fmla="*/ 2829 w 3547"/>
                <a:gd name="T27" fmla="*/ 1586 h 3956"/>
                <a:gd name="T28" fmla="*/ 2754 w 3547"/>
                <a:gd name="T29" fmla="*/ 1700 h 3956"/>
                <a:gd name="T30" fmla="*/ 2676 w 3547"/>
                <a:gd name="T31" fmla="*/ 1813 h 3956"/>
                <a:gd name="T32" fmla="*/ 2594 w 3547"/>
                <a:gd name="T33" fmla="*/ 1925 h 3956"/>
                <a:gd name="T34" fmla="*/ 2511 w 3547"/>
                <a:gd name="T35" fmla="*/ 2035 h 3956"/>
                <a:gd name="T36" fmla="*/ 2425 w 3547"/>
                <a:gd name="T37" fmla="*/ 2144 h 3956"/>
                <a:gd name="T38" fmla="*/ 2338 w 3547"/>
                <a:gd name="T39" fmla="*/ 2252 h 3956"/>
                <a:gd name="T40" fmla="*/ 2249 w 3547"/>
                <a:gd name="T41" fmla="*/ 2358 h 3956"/>
                <a:gd name="T42" fmla="*/ 2157 w 3547"/>
                <a:gd name="T43" fmla="*/ 2462 h 3956"/>
                <a:gd name="T44" fmla="*/ 2065 w 3547"/>
                <a:gd name="T45" fmla="*/ 2564 h 3956"/>
                <a:gd name="T46" fmla="*/ 1971 w 3547"/>
                <a:gd name="T47" fmla="*/ 2663 h 3956"/>
                <a:gd name="T48" fmla="*/ 1874 w 3547"/>
                <a:gd name="T49" fmla="*/ 2761 h 3956"/>
                <a:gd name="T50" fmla="*/ 1777 w 3547"/>
                <a:gd name="T51" fmla="*/ 2856 h 3956"/>
                <a:gd name="T52" fmla="*/ 1678 w 3547"/>
                <a:gd name="T53" fmla="*/ 2948 h 3956"/>
                <a:gd name="T54" fmla="*/ 1579 w 3547"/>
                <a:gd name="T55" fmla="*/ 3037 h 3956"/>
                <a:gd name="T56" fmla="*/ 1478 w 3547"/>
                <a:gd name="T57" fmla="*/ 3123 h 3956"/>
                <a:gd name="T58" fmla="*/ 1376 w 3547"/>
                <a:gd name="T59" fmla="*/ 3206 h 3956"/>
                <a:gd name="T60" fmla="*/ 1274 w 3547"/>
                <a:gd name="T61" fmla="*/ 3287 h 3956"/>
                <a:gd name="T62" fmla="*/ 1171 w 3547"/>
                <a:gd name="T63" fmla="*/ 3363 h 3956"/>
                <a:gd name="T64" fmla="*/ 1068 w 3547"/>
                <a:gd name="T65" fmla="*/ 3437 h 3956"/>
                <a:gd name="T66" fmla="*/ 963 w 3547"/>
                <a:gd name="T67" fmla="*/ 3507 h 3956"/>
                <a:gd name="T68" fmla="*/ 860 w 3547"/>
                <a:gd name="T69" fmla="*/ 3572 h 3956"/>
                <a:gd name="T70" fmla="*/ 755 w 3547"/>
                <a:gd name="T71" fmla="*/ 3634 h 3956"/>
                <a:gd name="T72" fmla="*/ 652 w 3547"/>
                <a:gd name="T73" fmla="*/ 3692 h 3956"/>
                <a:gd name="T74" fmla="*/ 547 w 3547"/>
                <a:gd name="T75" fmla="*/ 3747 h 3956"/>
                <a:gd name="T76" fmla="*/ 444 w 3547"/>
                <a:gd name="T77" fmla="*/ 3796 h 3956"/>
                <a:gd name="T78" fmla="*/ 340 w 3547"/>
                <a:gd name="T79" fmla="*/ 3841 h 3956"/>
                <a:gd name="T80" fmla="*/ 238 w 3547"/>
                <a:gd name="T81" fmla="*/ 3881 h 3956"/>
                <a:gd name="T82" fmla="*/ 136 w 3547"/>
                <a:gd name="T83" fmla="*/ 3917 h 3956"/>
                <a:gd name="T84" fmla="*/ 34 w 3547"/>
                <a:gd name="T85" fmla="*/ 3946 h 39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7"/>
                <a:gd name="T130" fmla="*/ 0 h 3956"/>
                <a:gd name="T131" fmla="*/ 3547 w 3547"/>
                <a:gd name="T132" fmla="*/ 3956 h 39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7" h="3956">
                  <a:moveTo>
                    <a:pt x="3547" y="0"/>
                  </a:moveTo>
                  <a:lnTo>
                    <a:pt x="3538" y="38"/>
                  </a:lnTo>
                  <a:lnTo>
                    <a:pt x="3529" y="76"/>
                  </a:lnTo>
                  <a:lnTo>
                    <a:pt x="3519" y="113"/>
                  </a:lnTo>
                  <a:lnTo>
                    <a:pt x="3508" y="152"/>
                  </a:lnTo>
                  <a:lnTo>
                    <a:pt x="3497" y="190"/>
                  </a:lnTo>
                  <a:lnTo>
                    <a:pt x="3486" y="228"/>
                  </a:lnTo>
                  <a:lnTo>
                    <a:pt x="3474" y="266"/>
                  </a:lnTo>
                  <a:lnTo>
                    <a:pt x="3461" y="305"/>
                  </a:lnTo>
                  <a:lnTo>
                    <a:pt x="3449" y="343"/>
                  </a:lnTo>
                  <a:lnTo>
                    <a:pt x="3435" y="382"/>
                  </a:lnTo>
                  <a:lnTo>
                    <a:pt x="3422" y="421"/>
                  </a:lnTo>
                  <a:lnTo>
                    <a:pt x="3408" y="459"/>
                  </a:lnTo>
                  <a:lnTo>
                    <a:pt x="3394" y="498"/>
                  </a:lnTo>
                  <a:lnTo>
                    <a:pt x="3378" y="537"/>
                  </a:lnTo>
                  <a:lnTo>
                    <a:pt x="3363" y="576"/>
                  </a:lnTo>
                  <a:lnTo>
                    <a:pt x="3347" y="615"/>
                  </a:lnTo>
                  <a:lnTo>
                    <a:pt x="3330" y="654"/>
                  </a:lnTo>
                  <a:lnTo>
                    <a:pt x="3314" y="692"/>
                  </a:lnTo>
                  <a:lnTo>
                    <a:pt x="3297" y="731"/>
                  </a:lnTo>
                  <a:lnTo>
                    <a:pt x="3279" y="771"/>
                  </a:lnTo>
                  <a:lnTo>
                    <a:pt x="3262" y="810"/>
                  </a:lnTo>
                  <a:lnTo>
                    <a:pt x="3243" y="849"/>
                  </a:lnTo>
                  <a:lnTo>
                    <a:pt x="3225" y="887"/>
                  </a:lnTo>
                  <a:lnTo>
                    <a:pt x="3206" y="927"/>
                  </a:lnTo>
                  <a:lnTo>
                    <a:pt x="3187" y="966"/>
                  </a:lnTo>
                  <a:lnTo>
                    <a:pt x="3167" y="1005"/>
                  </a:lnTo>
                  <a:lnTo>
                    <a:pt x="3147" y="1044"/>
                  </a:lnTo>
                  <a:lnTo>
                    <a:pt x="3127" y="1084"/>
                  </a:lnTo>
                  <a:lnTo>
                    <a:pt x="3106" y="1122"/>
                  </a:lnTo>
                  <a:lnTo>
                    <a:pt x="3084" y="1161"/>
                  </a:lnTo>
                  <a:lnTo>
                    <a:pt x="3064" y="1200"/>
                  </a:lnTo>
                  <a:lnTo>
                    <a:pt x="3041" y="1238"/>
                  </a:lnTo>
                  <a:lnTo>
                    <a:pt x="3019" y="1278"/>
                  </a:lnTo>
                  <a:lnTo>
                    <a:pt x="2996" y="1317"/>
                  </a:lnTo>
                  <a:lnTo>
                    <a:pt x="2973" y="1355"/>
                  </a:lnTo>
                  <a:lnTo>
                    <a:pt x="2950" y="1393"/>
                  </a:lnTo>
                  <a:lnTo>
                    <a:pt x="2927" y="1432"/>
                  </a:lnTo>
                  <a:lnTo>
                    <a:pt x="2903" y="1471"/>
                  </a:lnTo>
                  <a:lnTo>
                    <a:pt x="2879" y="1509"/>
                  </a:lnTo>
                  <a:lnTo>
                    <a:pt x="2854" y="1548"/>
                  </a:lnTo>
                  <a:lnTo>
                    <a:pt x="2829" y="1586"/>
                  </a:lnTo>
                  <a:lnTo>
                    <a:pt x="2804" y="1624"/>
                  </a:lnTo>
                  <a:lnTo>
                    <a:pt x="2779" y="1662"/>
                  </a:lnTo>
                  <a:lnTo>
                    <a:pt x="2754" y="1700"/>
                  </a:lnTo>
                  <a:lnTo>
                    <a:pt x="2728" y="1738"/>
                  </a:lnTo>
                  <a:lnTo>
                    <a:pt x="2702" y="1776"/>
                  </a:lnTo>
                  <a:lnTo>
                    <a:pt x="2676" y="1813"/>
                  </a:lnTo>
                  <a:lnTo>
                    <a:pt x="2649" y="1850"/>
                  </a:lnTo>
                  <a:lnTo>
                    <a:pt x="2621" y="1888"/>
                  </a:lnTo>
                  <a:lnTo>
                    <a:pt x="2594" y="1925"/>
                  </a:lnTo>
                  <a:lnTo>
                    <a:pt x="2567" y="1962"/>
                  </a:lnTo>
                  <a:lnTo>
                    <a:pt x="2539" y="1999"/>
                  </a:lnTo>
                  <a:lnTo>
                    <a:pt x="2511" y="2035"/>
                  </a:lnTo>
                  <a:lnTo>
                    <a:pt x="2483" y="2072"/>
                  </a:lnTo>
                  <a:lnTo>
                    <a:pt x="2455" y="2108"/>
                  </a:lnTo>
                  <a:lnTo>
                    <a:pt x="2425" y="2144"/>
                  </a:lnTo>
                  <a:lnTo>
                    <a:pt x="2397" y="2180"/>
                  </a:lnTo>
                  <a:lnTo>
                    <a:pt x="2368" y="2216"/>
                  </a:lnTo>
                  <a:lnTo>
                    <a:pt x="2338" y="2252"/>
                  </a:lnTo>
                  <a:lnTo>
                    <a:pt x="2309" y="2288"/>
                  </a:lnTo>
                  <a:lnTo>
                    <a:pt x="2278" y="2323"/>
                  </a:lnTo>
                  <a:lnTo>
                    <a:pt x="2249" y="2358"/>
                  </a:lnTo>
                  <a:lnTo>
                    <a:pt x="2218" y="2393"/>
                  </a:lnTo>
                  <a:lnTo>
                    <a:pt x="2188" y="2428"/>
                  </a:lnTo>
                  <a:lnTo>
                    <a:pt x="2157" y="2462"/>
                  </a:lnTo>
                  <a:lnTo>
                    <a:pt x="2127" y="2496"/>
                  </a:lnTo>
                  <a:lnTo>
                    <a:pt x="2096" y="2530"/>
                  </a:lnTo>
                  <a:lnTo>
                    <a:pt x="2065" y="2564"/>
                  </a:lnTo>
                  <a:lnTo>
                    <a:pt x="2034" y="2598"/>
                  </a:lnTo>
                  <a:lnTo>
                    <a:pt x="2003" y="2630"/>
                  </a:lnTo>
                  <a:lnTo>
                    <a:pt x="1971" y="2663"/>
                  </a:lnTo>
                  <a:lnTo>
                    <a:pt x="1938" y="2696"/>
                  </a:lnTo>
                  <a:lnTo>
                    <a:pt x="1907" y="2729"/>
                  </a:lnTo>
                  <a:lnTo>
                    <a:pt x="1874" y="2761"/>
                  </a:lnTo>
                  <a:lnTo>
                    <a:pt x="1842" y="2793"/>
                  </a:lnTo>
                  <a:lnTo>
                    <a:pt x="1810" y="2825"/>
                  </a:lnTo>
                  <a:lnTo>
                    <a:pt x="1777" y="2856"/>
                  </a:lnTo>
                  <a:lnTo>
                    <a:pt x="1744" y="2887"/>
                  </a:lnTo>
                  <a:lnTo>
                    <a:pt x="1712" y="2917"/>
                  </a:lnTo>
                  <a:lnTo>
                    <a:pt x="1678" y="2948"/>
                  </a:lnTo>
                  <a:lnTo>
                    <a:pt x="1645" y="2978"/>
                  </a:lnTo>
                  <a:lnTo>
                    <a:pt x="1612" y="3008"/>
                  </a:lnTo>
                  <a:lnTo>
                    <a:pt x="1579" y="3037"/>
                  </a:lnTo>
                  <a:lnTo>
                    <a:pt x="1545" y="3065"/>
                  </a:lnTo>
                  <a:lnTo>
                    <a:pt x="1511" y="3095"/>
                  </a:lnTo>
                  <a:lnTo>
                    <a:pt x="1478" y="3123"/>
                  </a:lnTo>
                  <a:lnTo>
                    <a:pt x="1444" y="3152"/>
                  </a:lnTo>
                  <a:lnTo>
                    <a:pt x="1410" y="3179"/>
                  </a:lnTo>
                  <a:lnTo>
                    <a:pt x="1376" y="3206"/>
                  </a:lnTo>
                  <a:lnTo>
                    <a:pt x="1342" y="3233"/>
                  </a:lnTo>
                  <a:lnTo>
                    <a:pt x="1308" y="3261"/>
                  </a:lnTo>
                  <a:lnTo>
                    <a:pt x="1274" y="3287"/>
                  </a:lnTo>
                  <a:lnTo>
                    <a:pt x="1240" y="3313"/>
                  </a:lnTo>
                  <a:lnTo>
                    <a:pt x="1205" y="3338"/>
                  </a:lnTo>
                  <a:lnTo>
                    <a:pt x="1171" y="3363"/>
                  </a:lnTo>
                  <a:lnTo>
                    <a:pt x="1137" y="3388"/>
                  </a:lnTo>
                  <a:lnTo>
                    <a:pt x="1102" y="3413"/>
                  </a:lnTo>
                  <a:lnTo>
                    <a:pt x="1068" y="3437"/>
                  </a:lnTo>
                  <a:lnTo>
                    <a:pt x="1033" y="3461"/>
                  </a:lnTo>
                  <a:lnTo>
                    <a:pt x="998" y="3484"/>
                  </a:lnTo>
                  <a:lnTo>
                    <a:pt x="963" y="3507"/>
                  </a:lnTo>
                  <a:lnTo>
                    <a:pt x="930" y="3529"/>
                  </a:lnTo>
                  <a:lnTo>
                    <a:pt x="895" y="3552"/>
                  </a:lnTo>
                  <a:lnTo>
                    <a:pt x="860" y="3572"/>
                  </a:lnTo>
                  <a:lnTo>
                    <a:pt x="825" y="3594"/>
                  </a:lnTo>
                  <a:lnTo>
                    <a:pt x="790" y="3615"/>
                  </a:lnTo>
                  <a:lnTo>
                    <a:pt x="755" y="3634"/>
                  </a:lnTo>
                  <a:lnTo>
                    <a:pt x="722" y="3654"/>
                  </a:lnTo>
                  <a:lnTo>
                    <a:pt x="687" y="3674"/>
                  </a:lnTo>
                  <a:lnTo>
                    <a:pt x="652" y="3692"/>
                  </a:lnTo>
                  <a:lnTo>
                    <a:pt x="617" y="3711"/>
                  </a:lnTo>
                  <a:lnTo>
                    <a:pt x="582" y="3729"/>
                  </a:lnTo>
                  <a:lnTo>
                    <a:pt x="547" y="3747"/>
                  </a:lnTo>
                  <a:lnTo>
                    <a:pt x="514" y="3763"/>
                  </a:lnTo>
                  <a:lnTo>
                    <a:pt x="479" y="3779"/>
                  </a:lnTo>
                  <a:lnTo>
                    <a:pt x="444" y="3796"/>
                  </a:lnTo>
                  <a:lnTo>
                    <a:pt x="409" y="3811"/>
                  </a:lnTo>
                  <a:lnTo>
                    <a:pt x="375" y="3826"/>
                  </a:lnTo>
                  <a:lnTo>
                    <a:pt x="340" y="3841"/>
                  </a:lnTo>
                  <a:lnTo>
                    <a:pt x="307" y="3855"/>
                  </a:lnTo>
                  <a:lnTo>
                    <a:pt x="272" y="3868"/>
                  </a:lnTo>
                  <a:lnTo>
                    <a:pt x="238" y="3881"/>
                  </a:lnTo>
                  <a:lnTo>
                    <a:pt x="203" y="3893"/>
                  </a:lnTo>
                  <a:lnTo>
                    <a:pt x="169" y="3905"/>
                  </a:lnTo>
                  <a:lnTo>
                    <a:pt x="136" y="3917"/>
                  </a:lnTo>
                  <a:lnTo>
                    <a:pt x="102" y="3927"/>
                  </a:lnTo>
                  <a:lnTo>
                    <a:pt x="68" y="3938"/>
                  </a:lnTo>
                  <a:lnTo>
                    <a:pt x="34" y="3946"/>
                  </a:lnTo>
                  <a:lnTo>
                    <a:pt x="0" y="3956"/>
                  </a:lnTo>
                </a:path>
              </a:pathLst>
            </a:custGeom>
            <a:noFill/>
            <a:ln w="57150">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sp>
        <p:nvSpPr>
          <p:cNvPr id="116" name="Line 40"/>
          <p:cNvSpPr>
            <a:spLocks noChangeShapeType="1"/>
          </p:cNvSpPr>
          <p:nvPr/>
        </p:nvSpPr>
        <p:spPr bwMode="auto">
          <a:xfrm>
            <a:off x="6734027" y="3246815"/>
            <a:ext cx="0" cy="1857375"/>
          </a:xfrm>
          <a:prstGeom prst="line">
            <a:avLst/>
          </a:prstGeom>
          <a:noFill/>
          <a:ln w="31750" cap="rnd">
            <a:solidFill>
              <a:schemeClr val="tx1"/>
            </a:solidFill>
            <a:prstDash val="sysDot"/>
            <a:round/>
            <a:headEnd/>
            <a:tailEnd/>
          </a:ln>
        </p:spPr>
        <p:txBody>
          <a:bodyPr>
            <a:prstTxWarp prst="textNoShape">
              <a:avLst/>
            </a:prstTxWarp>
          </a:bodyPr>
          <a:lstStyle/>
          <a:p>
            <a:endParaRPr lang="en-US" sz="1600"/>
          </a:p>
        </p:txBody>
      </p:sp>
      <p:sp>
        <p:nvSpPr>
          <p:cNvPr id="117" name="Freeform 21"/>
          <p:cNvSpPr>
            <a:spLocks/>
          </p:cNvSpPr>
          <p:nvPr/>
        </p:nvSpPr>
        <p:spPr bwMode="auto">
          <a:xfrm>
            <a:off x="6664177" y="3883968"/>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p>
        </p:txBody>
      </p:sp>
      <p:sp>
        <p:nvSpPr>
          <p:cNvPr id="118" name="Line 42"/>
          <p:cNvSpPr>
            <a:spLocks noChangeAspect="1" noChangeShapeType="1"/>
          </p:cNvSpPr>
          <p:nvPr/>
        </p:nvSpPr>
        <p:spPr bwMode="auto">
          <a:xfrm flipH="1">
            <a:off x="5165577" y="3204518"/>
            <a:ext cx="1546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p>
        </p:txBody>
      </p:sp>
      <p:grpSp>
        <p:nvGrpSpPr>
          <p:cNvPr id="120" name="Group 68"/>
          <p:cNvGrpSpPr>
            <a:grpSpLocks/>
          </p:cNvGrpSpPr>
          <p:nvPr/>
        </p:nvGrpSpPr>
        <p:grpSpPr bwMode="auto">
          <a:xfrm>
            <a:off x="4473427" y="3044180"/>
            <a:ext cx="603250" cy="261938"/>
            <a:chOff x="1702" y="1458"/>
            <a:chExt cx="380" cy="165"/>
          </a:xfrm>
        </p:grpSpPr>
        <p:sp>
          <p:nvSpPr>
            <p:cNvPr id="121" name="Rectangle 41"/>
            <p:cNvSpPr>
              <a:spLocks noChangeArrowheads="1"/>
            </p:cNvSpPr>
            <p:nvPr/>
          </p:nvSpPr>
          <p:spPr bwMode="auto">
            <a:xfrm>
              <a:off x="1860" y="1468"/>
              <a:ext cx="22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dirty="0">
                  <a:solidFill>
                    <a:srgbClr val="000000"/>
                  </a:solidFill>
                  <a:latin typeface="Times New Roman" pitchFamily="18" charset="0"/>
                  <a:cs typeface="Times New Roman" pitchFamily="18" charset="0"/>
                </a:rPr>
                <a:t> .11 </a:t>
              </a:r>
              <a:endParaRPr kumimoji="0" lang="en-US" sz="1600" dirty="0">
                <a:solidFill>
                  <a:schemeClr val="tx1"/>
                </a:solidFill>
                <a:latin typeface="Times New Roman" pitchFamily="18" charset="0"/>
                <a:cs typeface="Times New Roman" pitchFamily="18" charset="0"/>
              </a:endParaRPr>
            </a:p>
          </p:txBody>
        </p:sp>
        <p:sp>
          <p:nvSpPr>
            <p:cNvPr id="122" name="Rectangle 47"/>
            <p:cNvSpPr>
              <a:spLocks noChangeArrowheads="1"/>
            </p:cNvSpPr>
            <p:nvPr/>
          </p:nvSpPr>
          <p:spPr bwMode="auto">
            <a:xfrm>
              <a:off x="1702" y="1458"/>
              <a:ext cx="18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err="1">
                  <a:solidFill>
                    <a:srgbClr val="000000"/>
                  </a:solidFill>
                  <a:latin typeface="Times New Roman" pitchFamily="18" charset="0"/>
                  <a:cs typeface="Times New Roman" pitchFamily="18" charset="0"/>
                </a:rPr>
                <a:t>i</a:t>
              </a:r>
              <a:r>
                <a:rPr kumimoji="0" lang="en-US" sz="1600" i="1" dirty="0">
                  <a:solidFill>
                    <a:srgbClr val="000000"/>
                  </a:solidFill>
                  <a:latin typeface="Times New Roman" pitchFamily="18" charset="0"/>
                  <a:cs typeface="Times New Roman" pitchFamily="18" charset="0"/>
                </a:rPr>
                <a:t> = </a:t>
              </a:r>
              <a:endParaRPr kumimoji="0" lang="en-US" sz="1600" dirty="0">
                <a:solidFill>
                  <a:schemeClr val="tx1"/>
                </a:solidFill>
                <a:latin typeface="Times New Roman" pitchFamily="18" charset="0"/>
                <a:cs typeface="Times New Roman" pitchFamily="18" charset="0"/>
              </a:endParaRPr>
            </a:p>
          </p:txBody>
        </p:sp>
      </p:grpSp>
      <p:sp>
        <p:nvSpPr>
          <p:cNvPr id="123" name="AutoShape 60"/>
          <p:cNvSpPr>
            <a:spLocks/>
          </p:cNvSpPr>
          <p:nvPr/>
        </p:nvSpPr>
        <p:spPr bwMode="auto">
          <a:xfrm>
            <a:off x="4294040" y="3141018"/>
            <a:ext cx="100012" cy="863600"/>
          </a:xfrm>
          <a:prstGeom prst="leftBrace">
            <a:avLst>
              <a:gd name="adj1" fmla="val 71958"/>
              <a:gd name="adj2" fmla="val 50000"/>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p>
        </p:txBody>
      </p:sp>
      <p:grpSp>
        <p:nvGrpSpPr>
          <p:cNvPr id="124" name="Group 91"/>
          <p:cNvGrpSpPr>
            <a:grpSpLocks/>
          </p:cNvGrpSpPr>
          <p:nvPr/>
        </p:nvGrpSpPr>
        <p:grpSpPr bwMode="auto">
          <a:xfrm>
            <a:off x="2908153" y="3569645"/>
            <a:ext cx="1812925" cy="1630364"/>
            <a:chOff x="716" y="1789"/>
            <a:chExt cx="1142" cy="1027"/>
          </a:xfrm>
        </p:grpSpPr>
        <p:sp>
          <p:nvSpPr>
            <p:cNvPr id="125" name="Line 61"/>
            <p:cNvSpPr>
              <a:spLocks noChangeShapeType="1"/>
            </p:cNvSpPr>
            <p:nvPr/>
          </p:nvSpPr>
          <p:spPr bwMode="auto">
            <a:xfrm flipV="1">
              <a:off x="1287" y="1789"/>
              <a:ext cx="291" cy="620"/>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126" name="Group 62"/>
            <p:cNvGrpSpPr>
              <a:grpSpLocks/>
            </p:cNvGrpSpPr>
            <p:nvPr/>
          </p:nvGrpSpPr>
          <p:grpSpPr bwMode="auto">
            <a:xfrm>
              <a:off x="716" y="2413"/>
              <a:ext cx="1142" cy="403"/>
              <a:chOff x="976" y="2480"/>
              <a:chExt cx="1157" cy="422"/>
            </a:xfrm>
          </p:grpSpPr>
          <p:sp>
            <p:nvSpPr>
              <p:cNvPr id="127" name="Rectangle 58"/>
              <p:cNvSpPr>
                <a:spLocks noChangeArrowheads="1"/>
              </p:cNvSpPr>
              <p:nvPr/>
            </p:nvSpPr>
            <p:spPr bwMode="auto">
              <a:xfrm>
                <a:off x="976" y="2480"/>
                <a:ext cx="1157" cy="422"/>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128" name="Rectangle 59"/>
              <p:cNvSpPr>
                <a:spLocks noChangeArrowheads="1"/>
              </p:cNvSpPr>
              <p:nvPr/>
            </p:nvSpPr>
            <p:spPr bwMode="auto">
              <a:xfrm>
                <a:off x="1029" y="2505"/>
                <a:ext cx="1051" cy="36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dirty="0">
                    <a:latin typeface="Times New Roman" pitchFamily="18" charset="0"/>
                    <a:cs typeface="Times New Roman" pitchFamily="18" charset="0"/>
                  </a:rPr>
                  <a:t>Inflationary premium</a:t>
                </a:r>
                <a:r>
                  <a:rPr kumimoji="0" lang="en-US" sz="1500" b="0" i="1" dirty="0">
                    <a:latin typeface="Times New Roman" pitchFamily="18" charset="0"/>
                    <a:cs typeface="Times New Roman" pitchFamily="18" charset="0"/>
                  </a:rPr>
                  <a:t/>
                </a:r>
                <a:br>
                  <a:rPr kumimoji="0" lang="en-US" sz="1500" b="0" i="1" dirty="0">
                    <a:latin typeface="Times New Roman" pitchFamily="18" charset="0"/>
                    <a:cs typeface="Times New Roman" pitchFamily="18" charset="0"/>
                  </a:rPr>
                </a:br>
                <a:r>
                  <a:rPr kumimoji="0" lang="en-US" sz="1500" b="0" dirty="0">
                    <a:latin typeface="Times New Roman" pitchFamily="18" charset="0"/>
                    <a:cs typeface="Times New Roman" pitchFamily="18" charset="0"/>
                  </a:rPr>
                  <a:t>equals expected</a:t>
                </a:r>
                <a:br>
                  <a:rPr kumimoji="0" lang="en-US" sz="1500" b="0" dirty="0">
                    <a:latin typeface="Times New Roman" pitchFamily="18" charset="0"/>
                    <a:cs typeface="Times New Roman" pitchFamily="18" charset="0"/>
                  </a:rPr>
                </a:br>
                <a:r>
                  <a:rPr kumimoji="0" lang="en-US" sz="1500" b="0" dirty="0">
                    <a:latin typeface="Times New Roman" pitchFamily="18" charset="0"/>
                    <a:cs typeface="Times New Roman" pitchFamily="18" charset="0"/>
                  </a:rPr>
                  <a:t>rate of inflation</a:t>
                </a:r>
              </a:p>
            </p:txBody>
          </p:sp>
        </p:grpSp>
      </p:grpSp>
      <p:sp>
        <p:nvSpPr>
          <p:cNvPr id="129" name="Freeform 39"/>
          <p:cNvSpPr>
            <a:spLocks/>
          </p:cNvSpPr>
          <p:nvPr/>
        </p:nvSpPr>
        <p:spPr bwMode="auto">
          <a:xfrm>
            <a:off x="6664177" y="3141018"/>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p>
        </p:txBody>
      </p:sp>
    </p:spTree>
    <p:extLst>
      <p:ext uri="{BB962C8B-B14F-4D97-AF65-F5344CB8AC3E}">
        <p14:creationId xmlns:p14="http://schemas.microsoft.com/office/powerpoint/2010/main" val="15380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dissolve">
                                      <p:cBhvr>
                                        <p:cTn id="13" dur="500"/>
                                        <p:tgtEl>
                                          <p:spTgt spid="112"/>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dissolve">
                                      <p:cBhvr>
                                        <p:cTn id="17" dur="500"/>
                                        <p:tgtEl>
                                          <p:spTgt spid="108"/>
                                        </p:tgtEl>
                                      </p:cBhvr>
                                    </p:animEffect>
                                  </p:childTnLst>
                                </p:cTn>
                              </p:par>
                            </p:childTnLst>
                          </p:cTn>
                        </p:par>
                        <p:par>
                          <p:cTn id="18" fill="hold">
                            <p:stCondLst>
                              <p:cond delay="1500"/>
                            </p:stCondLst>
                            <p:childTnLst>
                              <p:par>
                                <p:cTn id="19" presetID="23" presetClass="entr" presetSubtype="288" fill="hold" grpId="0" nodeType="afterEffect">
                                  <p:stCondLst>
                                    <p:cond delay="0"/>
                                  </p:stCondLst>
                                  <p:childTnLst>
                                    <p:set>
                                      <p:cBhvr>
                                        <p:cTn id="20" dur="1" fill="hold">
                                          <p:stCondLst>
                                            <p:cond delay="0"/>
                                          </p:stCondLst>
                                        </p:cTn>
                                        <p:tgtEl>
                                          <p:spTgt spid="129"/>
                                        </p:tgtEl>
                                        <p:attrNameLst>
                                          <p:attrName>style.visibility</p:attrName>
                                        </p:attrNameLst>
                                      </p:cBhvr>
                                      <p:to>
                                        <p:strVal val="visible"/>
                                      </p:to>
                                    </p:set>
                                    <p:anim calcmode="lin" valueType="num">
                                      <p:cBhvr>
                                        <p:cTn id="21" dur="500" fill="hold"/>
                                        <p:tgtEl>
                                          <p:spTgt spid="129"/>
                                        </p:tgtEl>
                                        <p:attrNameLst>
                                          <p:attrName>ppt_w</p:attrName>
                                        </p:attrNameLst>
                                      </p:cBhvr>
                                      <p:tavLst>
                                        <p:tav tm="0">
                                          <p:val>
                                            <p:strVal val="4/3*#ppt_w"/>
                                          </p:val>
                                        </p:tav>
                                        <p:tav tm="100000">
                                          <p:val>
                                            <p:strVal val="#ppt_w"/>
                                          </p:val>
                                        </p:tav>
                                      </p:tavLst>
                                    </p:anim>
                                    <p:anim calcmode="lin" valueType="num">
                                      <p:cBhvr>
                                        <p:cTn id="22" dur="500" fill="hold"/>
                                        <p:tgtEl>
                                          <p:spTgt spid="129"/>
                                        </p:tgtEl>
                                        <p:attrNameLst>
                                          <p:attrName>ppt_h</p:attrName>
                                        </p:attrNameLst>
                                      </p:cBhvr>
                                      <p:tavLst>
                                        <p:tav tm="0">
                                          <p:val>
                                            <p:strVal val="4/3*#ppt_h"/>
                                          </p:val>
                                        </p:tav>
                                        <p:tav tm="100000">
                                          <p:val>
                                            <p:strVal val="#ppt_h"/>
                                          </p:val>
                                        </p:tav>
                                      </p:tavLst>
                                    </p:anim>
                                  </p:childTnLst>
                                </p:cTn>
                              </p:par>
                            </p:childTnLst>
                          </p:cTn>
                        </p:par>
                        <p:par>
                          <p:cTn id="23" fill="hold">
                            <p:stCondLst>
                              <p:cond delay="2000"/>
                            </p:stCondLst>
                            <p:childTnLst>
                              <p:par>
                                <p:cTn id="24" presetID="17" presetClass="entr" presetSubtype="2" fill="hold" grpId="0" nodeType="afterEffect">
                                  <p:stCondLst>
                                    <p:cond delay="0"/>
                                  </p:stCondLst>
                                  <p:childTnLst>
                                    <p:set>
                                      <p:cBhvr>
                                        <p:cTn id="25" dur="1" fill="hold">
                                          <p:stCondLst>
                                            <p:cond delay="0"/>
                                          </p:stCondLst>
                                        </p:cTn>
                                        <p:tgtEl>
                                          <p:spTgt spid="118"/>
                                        </p:tgtEl>
                                        <p:attrNameLst>
                                          <p:attrName>style.visibility</p:attrName>
                                        </p:attrNameLst>
                                      </p:cBhvr>
                                      <p:to>
                                        <p:strVal val="visible"/>
                                      </p:to>
                                    </p:set>
                                    <p:anim calcmode="lin" valueType="num">
                                      <p:cBhvr>
                                        <p:cTn id="26" dur="500" fill="hold"/>
                                        <p:tgtEl>
                                          <p:spTgt spid="118"/>
                                        </p:tgtEl>
                                        <p:attrNameLst>
                                          <p:attrName>ppt_x</p:attrName>
                                        </p:attrNameLst>
                                      </p:cBhvr>
                                      <p:tavLst>
                                        <p:tav tm="0">
                                          <p:val>
                                            <p:strVal val="#ppt_x+#ppt_w/2"/>
                                          </p:val>
                                        </p:tav>
                                        <p:tav tm="100000">
                                          <p:val>
                                            <p:strVal val="#ppt_x"/>
                                          </p:val>
                                        </p:tav>
                                      </p:tavLst>
                                    </p:anim>
                                    <p:anim calcmode="lin" valueType="num">
                                      <p:cBhvr>
                                        <p:cTn id="27" dur="500" fill="hold"/>
                                        <p:tgtEl>
                                          <p:spTgt spid="118"/>
                                        </p:tgtEl>
                                        <p:attrNameLst>
                                          <p:attrName>ppt_y</p:attrName>
                                        </p:attrNameLst>
                                      </p:cBhvr>
                                      <p:tavLst>
                                        <p:tav tm="0">
                                          <p:val>
                                            <p:strVal val="#ppt_y"/>
                                          </p:val>
                                        </p:tav>
                                        <p:tav tm="100000">
                                          <p:val>
                                            <p:strVal val="#ppt_y"/>
                                          </p:val>
                                        </p:tav>
                                      </p:tavLst>
                                    </p:anim>
                                    <p:anim calcmode="lin" valueType="num">
                                      <p:cBhvr>
                                        <p:cTn id="28" dur="500" fill="hold"/>
                                        <p:tgtEl>
                                          <p:spTgt spid="118"/>
                                        </p:tgtEl>
                                        <p:attrNameLst>
                                          <p:attrName>ppt_w</p:attrName>
                                        </p:attrNameLst>
                                      </p:cBhvr>
                                      <p:tavLst>
                                        <p:tav tm="0">
                                          <p:val>
                                            <p:fltVal val="0"/>
                                          </p:val>
                                        </p:tav>
                                        <p:tav tm="100000">
                                          <p:val>
                                            <p:strVal val="#ppt_w"/>
                                          </p:val>
                                        </p:tav>
                                      </p:tavLst>
                                    </p:anim>
                                    <p:anim calcmode="lin" valueType="num">
                                      <p:cBhvr>
                                        <p:cTn id="29" dur="500" fill="hold"/>
                                        <p:tgtEl>
                                          <p:spTgt spid="118"/>
                                        </p:tgtEl>
                                        <p:attrNameLst>
                                          <p:attrName>ppt_h</p:attrName>
                                        </p:attrNameLst>
                                      </p:cBhvr>
                                      <p:tavLst>
                                        <p:tav tm="0">
                                          <p:val>
                                            <p:strVal val="#ppt_h"/>
                                          </p:val>
                                        </p:tav>
                                        <p:tav tm="100000">
                                          <p:val>
                                            <p:strVal val="#ppt_h"/>
                                          </p:val>
                                        </p:tav>
                                      </p:tavLst>
                                    </p:anim>
                                  </p:childTnLst>
                                </p:cTn>
                              </p:par>
                              <p:par>
                                <p:cTn id="30" presetID="17" presetClass="entr" presetSubtype="1"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p:cTn id="32" dur="500" fill="hold"/>
                                        <p:tgtEl>
                                          <p:spTgt spid="116"/>
                                        </p:tgtEl>
                                        <p:attrNameLst>
                                          <p:attrName>ppt_x</p:attrName>
                                        </p:attrNameLst>
                                      </p:cBhvr>
                                      <p:tavLst>
                                        <p:tav tm="0">
                                          <p:val>
                                            <p:strVal val="#ppt_x"/>
                                          </p:val>
                                        </p:tav>
                                        <p:tav tm="100000">
                                          <p:val>
                                            <p:strVal val="#ppt_x"/>
                                          </p:val>
                                        </p:tav>
                                      </p:tavLst>
                                    </p:anim>
                                    <p:anim calcmode="lin" valueType="num">
                                      <p:cBhvr>
                                        <p:cTn id="33" dur="500" fill="hold"/>
                                        <p:tgtEl>
                                          <p:spTgt spid="116"/>
                                        </p:tgtEl>
                                        <p:attrNameLst>
                                          <p:attrName>ppt_y</p:attrName>
                                        </p:attrNameLst>
                                      </p:cBhvr>
                                      <p:tavLst>
                                        <p:tav tm="0">
                                          <p:val>
                                            <p:strVal val="#ppt_y-#ppt_h/2"/>
                                          </p:val>
                                        </p:tav>
                                        <p:tav tm="100000">
                                          <p:val>
                                            <p:strVal val="#ppt_y"/>
                                          </p:val>
                                        </p:tav>
                                      </p:tavLst>
                                    </p:anim>
                                    <p:anim calcmode="lin" valueType="num">
                                      <p:cBhvr>
                                        <p:cTn id="34" dur="500" fill="hold"/>
                                        <p:tgtEl>
                                          <p:spTgt spid="116"/>
                                        </p:tgtEl>
                                        <p:attrNameLst>
                                          <p:attrName>ppt_w</p:attrName>
                                        </p:attrNameLst>
                                      </p:cBhvr>
                                      <p:tavLst>
                                        <p:tav tm="0">
                                          <p:val>
                                            <p:strVal val="#ppt_w"/>
                                          </p:val>
                                        </p:tav>
                                        <p:tav tm="100000">
                                          <p:val>
                                            <p:strVal val="#ppt_w"/>
                                          </p:val>
                                        </p:tav>
                                      </p:tavLst>
                                    </p:anim>
                                    <p:anim calcmode="lin" valueType="num">
                                      <p:cBhvr>
                                        <p:cTn id="35" dur="500" fill="hold"/>
                                        <p:tgtEl>
                                          <p:spTgt spid="116"/>
                                        </p:tgtEl>
                                        <p:attrNameLst>
                                          <p:attrName>ppt_h</p:attrName>
                                        </p:attrNameLst>
                                      </p:cBhvr>
                                      <p:tavLst>
                                        <p:tav tm="0">
                                          <p:val>
                                            <p:fltVal val="0"/>
                                          </p:val>
                                        </p:tav>
                                        <p:tav tm="100000">
                                          <p:val>
                                            <p:strVal val="#ppt_h"/>
                                          </p:val>
                                        </p:tav>
                                      </p:tavLst>
                                    </p:anim>
                                  </p:childTnLst>
                                </p:cTn>
                              </p:par>
                              <p:par>
                                <p:cTn id="36" presetID="23" presetClass="entr" presetSubtype="288" fill="hold" nodeType="withEffect">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cBhvr>
                                        <p:cTn id="38" dur="500" fill="hold"/>
                                        <p:tgtEl>
                                          <p:spTgt spid="120"/>
                                        </p:tgtEl>
                                        <p:attrNameLst>
                                          <p:attrName>ppt_w</p:attrName>
                                        </p:attrNameLst>
                                      </p:cBhvr>
                                      <p:tavLst>
                                        <p:tav tm="0">
                                          <p:val>
                                            <p:strVal val="4/3*#ppt_w"/>
                                          </p:val>
                                        </p:tav>
                                        <p:tav tm="100000">
                                          <p:val>
                                            <p:strVal val="#ppt_w"/>
                                          </p:val>
                                        </p:tav>
                                      </p:tavLst>
                                    </p:anim>
                                    <p:anim calcmode="lin" valueType="num">
                                      <p:cBhvr>
                                        <p:cTn id="39" dur="500" fill="hold"/>
                                        <p:tgtEl>
                                          <p:spTgt spid="120"/>
                                        </p:tgtEl>
                                        <p:attrNameLst>
                                          <p:attrName>ppt_h</p:attrName>
                                        </p:attrNameLst>
                                      </p:cBhvr>
                                      <p:tavLst>
                                        <p:tav tm="0">
                                          <p:val>
                                            <p:strVal val="4/3*#ppt_h"/>
                                          </p:val>
                                        </p:tav>
                                        <p:tav tm="100000">
                                          <p:val>
                                            <p:strVal val="#ppt_h"/>
                                          </p:val>
                                        </p:tav>
                                      </p:tavLst>
                                    </p:anim>
                                  </p:childTnLst>
                                </p:cTn>
                              </p:par>
                            </p:childTnLst>
                          </p:cTn>
                        </p:par>
                        <p:par>
                          <p:cTn id="40" fill="hold">
                            <p:stCondLst>
                              <p:cond delay="2500"/>
                            </p:stCondLst>
                            <p:childTnLst>
                              <p:par>
                                <p:cTn id="41" presetID="9" presetClass="entr" presetSubtype="0" fill="hold" grpId="0" nodeType="after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dissolve">
                                      <p:cBhvr>
                                        <p:cTn id="43" dur="500"/>
                                        <p:tgtEl>
                                          <p:spTgt spid="123"/>
                                        </p:tgtEl>
                                      </p:cBhvr>
                                    </p:animEffect>
                                  </p:childTnLst>
                                </p:cTn>
                              </p:par>
                            </p:childTnLst>
                          </p:cTn>
                        </p:par>
                        <p:par>
                          <p:cTn id="44" fill="hold">
                            <p:stCondLst>
                              <p:cond delay="3000"/>
                            </p:stCondLst>
                            <p:childTnLst>
                              <p:par>
                                <p:cTn id="45" presetID="9" presetClass="entr" presetSubtype="0" fill="hold" nodeType="after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dissolve">
                                      <p:cBhvr>
                                        <p:cTn id="4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P spid="116" grpId="0" animBg="1"/>
      <p:bldP spid="118" grpId="0" animBg="1"/>
      <p:bldP spid="123" grpId="0" animBg="1"/>
      <p:bldP spid="1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2" name="Title 1"/>
          <p:cNvSpPr>
            <a:spLocks noGrp="1"/>
          </p:cNvSpPr>
          <p:nvPr>
            <p:ph type="title"/>
          </p:nvPr>
        </p:nvSpPr>
        <p:spPr>
          <a:xfrm>
            <a:off x="119569" y="441697"/>
            <a:ext cx="8904855" cy="596684"/>
          </a:xfrm>
        </p:spPr>
        <p:txBody>
          <a:bodyPr/>
          <a:lstStyle/>
          <a:p>
            <a:r>
              <a:rPr lang="en-US" sz="3400" dirty="0"/>
              <a:t>Inflation and Interest Rates</a:t>
            </a:r>
          </a:p>
        </p:txBody>
      </p:sp>
      <p:sp>
        <p:nvSpPr>
          <p:cNvPr id="61" name="Text Box 10"/>
          <p:cNvSpPr txBox="1">
            <a:spLocks noChangeArrowheads="1"/>
          </p:cNvSpPr>
          <p:nvPr/>
        </p:nvSpPr>
        <p:spPr bwMode="auto">
          <a:xfrm>
            <a:off x="73112" y="2074741"/>
            <a:ext cx="4023966" cy="317009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Times New Roman" pitchFamily="18" charset="0"/>
                <a:cs typeface="Times New Roman" pitchFamily="18" charset="0"/>
              </a:rPr>
              <a:t>The </a:t>
            </a:r>
            <a:r>
              <a:rPr lang="en-US" sz="2000" b="1" i="1" dirty="0" smtClean="0">
                <a:solidFill>
                  <a:schemeClr val="accent5">
                    <a:lumMod val="75000"/>
                  </a:schemeClr>
                </a:solidFill>
                <a:latin typeface="Times New Roman" pitchFamily="18" charset="0"/>
                <a:cs typeface="Times New Roman" pitchFamily="18" charset="0"/>
              </a:rPr>
              <a:t>demand</a:t>
            </a:r>
            <a:r>
              <a:rPr lang="en-US" sz="2000" dirty="0" smtClean="0">
                <a:solidFill>
                  <a:schemeClr val="accent5">
                    <a:lumMod val="75000"/>
                  </a:schemeClr>
                </a:solidFill>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b="1" i="1" dirty="0">
                <a:latin typeface="Times New Roman" pitchFamily="18" charset="0"/>
                <a:cs typeface="Times New Roman" pitchFamily="18" charset="0"/>
              </a:rPr>
              <a:t>supply</a:t>
            </a:r>
            <a:r>
              <a:rPr lang="en-US" sz="2000" dirty="0">
                <a:latin typeface="Times New Roman" pitchFamily="18" charset="0"/>
                <a:cs typeface="Times New Roman" pitchFamily="18" charset="0"/>
              </a:rPr>
              <a:t> in the loanable funds market will determine the interest rate</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When </a:t>
            </a:r>
            <a:r>
              <a:rPr lang="en-US" sz="2000" b="1" i="1" dirty="0">
                <a:solidFill>
                  <a:srgbClr val="527FC2"/>
                </a:solidFill>
                <a:latin typeface="Times New Roman" pitchFamily="18" charset="0"/>
                <a:cs typeface="Times New Roman" pitchFamily="18" charset="0"/>
              </a:rPr>
              <a:t>demand </a:t>
            </a:r>
            <a:r>
              <a:rPr lang="en-US" sz="2000" dirty="0">
                <a:latin typeface="Times New Roman" pitchFamily="18" charset="0"/>
                <a:cs typeface="Times New Roman" pitchFamily="18" charset="0"/>
              </a:rPr>
              <a:t>for loanable funds is strong (</a:t>
            </a:r>
            <a:r>
              <a:rPr lang="en-US" sz="2000" b="1" i="1" dirty="0">
                <a:solidFill>
                  <a:schemeClr val="accent5">
                    <a:lumMod val="75000"/>
                  </a:schemeClr>
                </a:solidFill>
                <a:latin typeface="Times New Roman" pitchFamily="18" charset="0"/>
                <a:cs typeface="Times New Roman" pitchFamily="18" charset="0"/>
              </a:rPr>
              <a:t>D</a:t>
            </a:r>
            <a:r>
              <a:rPr lang="en-US" sz="2000" b="1" i="1" baseline="-25000" dirty="0">
                <a:solidFill>
                  <a:schemeClr val="accent5">
                    <a:lumMod val="75000"/>
                  </a:schemeClr>
                </a:solidFill>
                <a:latin typeface="Times New Roman" pitchFamily="18" charset="0"/>
                <a:cs typeface="Times New Roman" pitchFamily="18" charset="0"/>
              </a:rPr>
              <a:t>2</a:t>
            </a:r>
            <a:r>
              <a:rPr lang="en-US" sz="2000" dirty="0">
                <a:latin typeface="Times New Roman" pitchFamily="18" charset="0"/>
                <a:cs typeface="Times New Roman" pitchFamily="18" charset="0"/>
              </a:rPr>
              <a:t>), real interest rates will be high (</a:t>
            </a:r>
            <a:r>
              <a:rPr lang="en-US" sz="2000" b="1" i="1" dirty="0">
                <a:latin typeface="Times New Roman" pitchFamily="18" charset="0"/>
                <a:cs typeface="Times New Roman" pitchFamily="18" charset="0"/>
              </a:rPr>
              <a:t>r</a:t>
            </a:r>
            <a:r>
              <a:rPr lang="en-US" sz="2000" b="1" i="1"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  and there will be a inflow of capital.</a:t>
            </a:r>
          </a:p>
          <a:p>
            <a:pPr marL="115888" indent="-115888">
              <a:lnSpc>
                <a:spcPct val="90000"/>
              </a:lnSpc>
              <a:spcBef>
                <a:spcPct val="50000"/>
              </a:spcBef>
              <a:buFontTx/>
              <a:buChar char="•"/>
            </a:pPr>
            <a:r>
              <a:rPr lang="en-US" sz="2000" dirty="0">
                <a:latin typeface="Times New Roman" pitchFamily="18" charset="0"/>
                <a:cs typeface="Times New Roman" pitchFamily="18" charset="0"/>
              </a:rPr>
              <a:t>In contrast, weak </a:t>
            </a:r>
            <a:r>
              <a:rPr lang="en-US" sz="2000" b="1" i="1" dirty="0">
                <a:solidFill>
                  <a:srgbClr val="527FC2"/>
                </a:solidFill>
                <a:latin typeface="Times New Roman" pitchFamily="18" charset="0"/>
                <a:cs typeface="Times New Roman" pitchFamily="18" charset="0"/>
              </a:rPr>
              <a:t>demand</a:t>
            </a:r>
            <a:r>
              <a:rPr lang="en-US" sz="2000" dirty="0">
                <a:solidFill>
                  <a:srgbClr val="527FC2"/>
                </a:solidFill>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b="1" i="1" dirty="0">
                <a:solidFill>
                  <a:schemeClr val="accent5">
                    <a:lumMod val="75000"/>
                  </a:schemeClr>
                </a:solidFill>
                <a:latin typeface="Times New Roman" pitchFamily="18" charset="0"/>
                <a:cs typeface="Times New Roman" pitchFamily="18" charset="0"/>
              </a:rPr>
              <a:t>D</a:t>
            </a:r>
            <a:r>
              <a:rPr lang="en-US" sz="2000" b="1" i="1" baseline="-25000" dirty="0">
                <a:solidFill>
                  <a:schemeClr val="accent5">
                    <a:lumMod val="75000"/>
                  </a:schemeClr>
                </a:solidFill>
                <a:latin typeface="Times New Roman" pitchFamily="18" charset="0"/>
                <a:cs typeface="Times New Roman" pitchFamily="18" charset="0"/>
              </a:rPr>
              <a:t>1</a:t>
            </a:r>
            <a:r>
              <a:rPr lang="en-US" sz="2000" dirty="0">
                <a:latin typeface="Times New Roman" pitchFamily="18" charset="0"/>
                <a:cs typeface="Times New Roman" pitchFamily="18" charset="0"/>
              </a:rPr>
              <a:t>) and low interest rates (</a:t>
            </a:r>
            <a:r>
              <a:rPr lang="en-US" sz="2000" b="1" i="1" dirty="0">
                <a:latin typeface="Times New Roman" pitchFamily="18" charset="0"/>
                <a:cs typeface="Times New Roman" pitchFamily="18" charset="0"/>
              </a:rPr>
              <a:t>r</a:t>
            </a:r>
            <a:r>
              <a:rPr lang="en-US" sz="2000" b="1" i="1"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will lead to capital outflow</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7" name="Line 5"/>
          <p:cNvSpPr>
            <a:spLocks noChangeAspect="1" noChangeShapeType="1"/>
          </p:cNvSpPr>
          <p:nvPr/>
        </p:nvSpPr>
        <p:spPr bwMode="auto">
          <a:xfrm>
            <a:off x="4592414" y="5278994"/>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8" name="Rectangle 6"/>
          <p:cNvSpPr>
            <a:spLocks noChangeAspect="1" noChangeArrowheads="1"/>
          </p:cNvSpPr>
          <p:nvPr/>
        </p:nvSpPr>
        <p:spPr bwMode="auto">
          <a:xfrm>
            <a:off x="7693381" y="5182418"/>
            <a:ext cx="718145"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Times New Roman" pitchFamily="18" charset="0"/>
                <a:cs typeface="Times New Roman" pitchFamily="18" charset="0"/>
              </a:rPr>
              <a:t> </a:t>
            </a:r>
            <a:r>
              <a:rPr lang="en-US" sz="1400" i="1" dirty="0" smtClean="0">
                <a:solidFill>
                  <a:srgbClr val="000000"/>
                </a:solidFill>
                <a:latin typeface="Times New Roman" pitchFamily="18" charset="0"/>
                <a:cs typeface="Times New Roman" pitchFamily="18" charset="0"/>
              </a:rPr>
              <a:t>Quantity </a:t>
            </a:r>
            <a:br>
              <a:rPr lang="en-US" sz="1400" i="1" dirty="0" smtClean="0">
                <a:solidFill>
                  <a:srgbClr val="000000"/>
                </a:solidFill>
                <a:latin typeface="Times New Roman" pitchFamily="18" charset="0"/>
                <a:cs typeface="Times New Roman" pitchFamily="18" charset="0"/>
              </a:rPr>
            </a:br>
            <a:r>
              <a:rPr lang="en-US" sz="1400" i="1" dirty="0" smtClean="0">
                <a:solidFill>
                  <a:srgbClr val="000000"/>
                </a:solidFill>
                <a:latin typeface="Times New Roman" pitchFamily="18" charset="0"/>
                <a:cs typeface="Times New Roman" pitchFamily="18" charset="0"/>
              </a:rPr>
              <a:t>of funds</a:t>
            </a:r>
            <a:endParaRPr lang="en-US" sz="1400" i="1" dirty="0">
              <a:solidFill>
                <a:srgbClr val="000000"/>
              </a:solidFill>
              <a:latin typeface="Times New Roman" pitchFamily="18" charset="0"/>
              <a:cs typeface="Times New Roman" pitchFamily="18" charset="0"/>
            </a:endParaRPr>
          </a:p>
        </p:txBody>
      </p:sp>
      <p:sp>
        <p:nvSpPr>
          <p:cNvPr id="49" name="Text Box 7"/>
          <p:cNvSpPr txBox="1">
            <a:spLocks noChangeAspect="1" noChangeArrowheads="1"/>
          </p:cNvSpPr>
          <p:nvPr/>
        </p:nvSpPr>
        <p:spPr bwMode="auto">
          <a:xfrm>
            <a:off x="4236260" y="1901083"/>
            <a:ext cx="723275" cy="398379"/>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Times New Roman" pitchFamily="18" charset="0"/>
                <a:cs typeface="Times New Roman" pitchFamily="18" charset="0"/>
              </a:rPr>
              <a:t>Interest</a:t>
            </a:r>
            <a:br>
              <a:rPr lang="en-US" sz="1400" dirty="0">
                <a:solidFill>
                  <a:srgbClr val="000000"/>
                </a:solidFill>
                <a:latin typeface="Times New Roman" pitchFamily="18" charset="0"/>
                <a:cs typeface="Times New Roman" pitchFamily="18" charset="0"/>
              </a:rPr>
            </a:br>
            <a:r>
              <a:rPr lang="en-US" sz="1400" dirty="0">
                <a:solidFill>
                  <a:srgbClr val="000000"/>
                </a:solidFill>
                <a:latin typeface="Times New Roman" pitchFamily="18" charset="0"/>
                <a:cs typeface="Times New Roman" pitchFamily="18" charset="0"/>
              </a:rPr>
              <a:t>Rate</a:t>
            </a:r>
          </a:p>
        </p:txBody>
      </p:sp>
      <p:sp>
        <p:nvSpPr>
          <p:cNvPr id="50" name="Line 8"/>
          <p:cNvSpPr>
            <a:spLocks noChangeAspect="1" noChangeShapeType="1"/>
          </p:cNvSpPr>
          <p:nvPr/>
        </p:nvSpPr>
        <p:spPr bwMode="auto">
          <a:xfrm>
            <a:off x="4592414" y="2249087"/>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45" name="Rectangle 15"/>
          <p:cNvSpPr>
            <a:spLocks noChangeArrowheads="1"/>
          </p:cNvSpPr>
          <p:nvPr/>
        </p:nvSpPr>
        <p:spPr bwMode="auto">
          <a:xfrm>
            <a:off x="7745844" y="1416734"/>
            <a:ext cx="1221488"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i="1" dirty="0">
                <a:solidFill>
                  <a:srgbClr val="000000"/>
                </a:solidFill>
                <a:latin typeface="Times New Roman" pitchFamily="18" charset="0"/>
                <a:cs typeface="Times New Roman" pitchFamily="18" charset="0"/>
              </a:rPr>
              <a:t>Loanable Funds</a:t>
            </a:r>
            <a:br>
              <a:rPr lang="en-US" sz="1400" b="1" i="1" dirty="0">
                <a:solidFill>
                  <a:srgbClr val="000000"/>
                </a:solidFill>
                <a:latin typeface="Times New Roman" pitchFamily="18" charset="0"/>
                <a:cs typeface="Times New Roman" pitchFamily="18" charset="0"/>
              </a:rPr>
            </a:br>
            <a:r>
              <a:rPr lang="en-US" sz="1400" b="1" i="1" dirty="0">
                <a:solidFill>
                  <a:srgbClr val="000000"/>
                </a:solidFill>
                <a:latin typeface="Times New Roman" pitchFamily="18" charset="0"/>
                <a:cs typeface="Times New Roman" pitchFamily="18" charset="0"/>
              </a:rPr>
              <a:t>market</a:t>
            </a:r>
          </a:p>
        </p:txBody>
      </p:sp>
      <p:sp>
        <p:nvSpPr>
          <p:cNvPr id="57" name="Rectangle 136"/>
          <p:cNvSpPr>
            <a:spLocks noChangeArrowheads="1"/>
          </p:cNvSpPr>
          <p:nvPr/>
        </p:nvSpPr>
        <p:spPr bwMode="auto">
          <a:xfrm>
            <a:off x="8253379" y="2040929"/>
            <a:ext cx="692497" cy="5170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1" i="1" dirty="0">
                <a:solidFill>
                  <a:schemeClr val="tx1"/>
                </a:solidFill>
                <a:latin typeface="Times New Roman" pitchFamily="18" charset="0"/>
                <a:cs typeface="Times New Roman" pitchFamily="18" charset="0"/>
              </a:rPr>
              <a:t>Supply </a:t>
            </a:r>
            <a:r>
              <a:rPr kumimoji="0" lang="en-US" sz="1400" i="1" dirty="0">
                <a:solidFill>
                  <a:schemeClr val="tx1"/>
                </a:solidFill>
                <a:latin typeface="Times New Roman" pitchFamily="18" charset="0"/>
                <a:cs typeface="Times New Roman" pitchFamily="18" charset="0"/>
              </a:rPr>
              <a:t>of</a:t>
            </a:r>
            <a:br>
              <a:rPr kumimoji="0" lang="en-US" sz="1400" i="1" dirty="0">
                <a:solidFill>
                  <a:schemeClr val="tx1"/>
                </a:solidFill>
                <a:latin typeface="Times New Roman" pitchFamily="18" charset="0"/>
                <a:cs typeface="Times New Roman" pitchFamily="18" charset="0"/>
              </a:rPr>
            </a:br>
            <a:r>
              <a:rPr kumimoji="0" lang="en-US" sz="1400" i="1" dirty="0">
                <a:solidFill>
                  <a:schemeClr val="tx1"/>
                </a:solidFill>
                <a:latin typeface="Times New Roman" pitchFamily="18" charset="0"/>
                <a:cs typeface="Times New Roman" pitchFamily="18" charset="0"/>
              </a:rPr>
              <a:t>loanable</a:t>
            </a:r>
            <a:br>
              <a:rPr kumimoji="0" lang="en-US" sz="1400" i="1" dirty="0">
                <a:solidFill>
                  <a:schemeClr val="tx1"/>
                </a:solidFill>
                <a:latin typeface="Times New Roman" pitchFamily="18" charset="0"/>
                <a:cs typeface="Times New Roman" pitchFamily="18" charset="0"/>
              </a:rPr>
            </a:br>
            <a:r>
              <a:rPr kumimoji="0" lang="en-US" sz="1400" i="1" dirty="0">
                <a:solidFill>
                  <a:schemeClr val="tx1"/>
                </a:solidFill>
                <a:latin typeface="Times New Roman" pitchFamily="18" charset="0"/>
                <a:cs typeface="Times New Roman" pitchFamily="18" charset="0"/>
              </a:rPr>
              <a:t>funds</a:t>
            </a:r>
          </a:p>
        </p:txBody>
      </p:sp>
      <p:sp>
        <p:nvSpPr>
          <p:cNvPr id="58" name="Rectangle 137"/>
          <p:cNvSpPr>
            <a:spLocks noChangeArrowheads="1"/>
          </p:cNvSpPr>
          <p:nvPr/>
        </p:nvSpPr>
        <p:spPr bwMode="auto">
          <a:xfrm>
            <a:off x="6903986" y="4549328"/>
            <a:ext cx="243656"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Times New Roman" pitchFamily="18" charset="0"/>
                <a:cs typeface="Times New Roman" pitchFamily="18" charset="0"/>
              </a:rPr>
              <a:t>D</a:t>
            </a:r>
            <a:r>
              <a:rPr kumimoji="0" lang="en-US" b="1" i="1" baseline="-25000" dirty="0">
                <a:solidFill>
                  <a:srgbClr val="2D5AB3"/>
                </a:solidFill>
                <a:latin typeface="Times New Roman" pitchFamily="18" charset="0"/>
                <a:cs typeface="Times New Roman" pitchFamily="18" charset="0"/>
              </a:rPr>
              <a:t>0</a:t>
            </a:r>
            <a:endParaRPr kumimoji="0" lang="en-US" b="1" baseline="-25000" dirty="0">
              <a:solidFill>
                <a:srgbClr val="2D5AB3"/>
              </a:solidFill>
              <a:latin typeface="Times New Roman" pitchFamily="18" charset="0"/>
              <a:cs typeface="Times New Roman" pitchFamily="18" charset="0"/>
            </a:endParaRPr>
          </a:p>
        </p:txBody>
      </p:sp>
      <p:sp>
        <p:nvSpPr>
          <p:cNvPr id="59" name="Rectangle 138"/>
          <p:cNvSpPr>
            <a:spLocks noChangeArrowheads="1"/>
          </p:cNvSpPr>
          <p:nvPr/>
        </p:nvSpPr>
        <p:spPr bwMode="auto">
          <a:xfrm>
            <a:off x="8054924" y="4822378"/>
            <a:ext cx="65" cy="246221"/>
          </a:xfrm>
          <a:prstGeom prst="rect">
            <a:avLst/>
          </a:prstGeom>
          <a:noFill/>
          <a:ln w="9525">
            <a:noFill/>
            <a:miter lim="800000"/>
            <a:headEnd/>
            <a:tailEnd/>
          </a:ln>
        </p:spPr>
        <p:txBody>
          <a:bodyPr wrap="none" lIns="0" tIns="0" rIns="0" bIns="0">
            <a:prstTxWarp prst="textNoShape">
              <a:avLst/>
            </a:prstTxWarp>
            <a:spAutoFit/>
          </a:bodyPr>
          <a:lstStyle/>
          <a:p>
            <a:endParaRPr kumimoji="0" lang="en-US" sz="1600" b="0" i="1">
              <a:solidFill>
                <a:srgbClr val="2D5AB3"/>
              </a:solidFill>
              <a:latin typeface="Times New Roman" pitchFamily="18" charset="0"/>
              <a:cs typeface="Times New Roman" pitchFamily="18" charset="0"/>
            </a:endParaRPr>
          </a:p>
        </p:txBody>
      </p:sp>
      <p:sp>
        <p:nvSpPr>
          <p:cNvPr id="60" name="Line 139"/>
          <p:cNvSpPr>
            <a:spLocks noChangeShapeType="1"/>
          </p:cNvSpPr>
          <p:nvPr/>
        </p:nvSpPr>
        <p:spPr bwMode="auto">
          <a:xfrm>
            <a:off x="5516511" y="2522090"/>
            <a:ext cx="1393825" cy="2071688"/>
          </a:xfrm>
          <a:prstGeom prst="line">
            <a:avLst/>
          </a:pr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2" name="Rectangle 140"/>
          <p:cNvSpPr>
            <a:spLocks noChangeAspect="1" noChangeArrowheads="1"/>
          </p:cNvSpPr>
          <p:nvPr/>
        </p:nvSpPr>
        <p:spPr bwMode="auto">
          <a:xfrm>
            <a:off x="5941961" y="5274815"/>
            <a:ext cx="26770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Q</a:t>
            </a:r>
            <a:r>
              <a:rPr kumimoji="0" lang="en-US" sz="1600" i="1" baseline="-25000">
                <a:solidFill>
                  <a:srgbClr val="000000"/>
                </a:solidFill>
                <a:latin typeface="Times New Roman" pitchFamily="18" charset="0"/>
                <a:cs typeface="Times New Roman" pitchFamily="18" charset="0"/>
              </a:rPr>
              <a:t>1</a:t>
            </a:r>
            <a:r>
              <a:rPr kumimoji="0" lang="en-US" sz="1600" i="1">
                <a:solidFill>
                  <a:srgbClr val="000000"/>
                </a:solidFill>
                <a:latin typeface="Times New Roman" pitchFamily="18" charset="0"/>
                <a:cs typeface="Times New Roman" pitchFamily="18" charset="0"/>
              </a:rPr>
              <a:t> </a:t>
            </a:r>
            <a:endParaRPr kumimoji="0" lang="en-US" sz="1600" i="1">
              <a:solidFill>
                <a:schemeClr val="tx1"/>
              </a:solidFill>
              <a:latin typeface="Times New Roman" pitchFamily="18" charset="0"/>
              <a:cs typeface="Times New Roman" pitchFamily="18" charset="0"/>
            </a:endParaRPr>
          </a:p>
        </p:txBody>
      </p:sp>
      <p:sp>
        <p:nvSpPr>
          <p:cNvPr id="63" name="Line 141"/>
          <p:cNvSpPr>
            <a:spLocks noChangeShapeType="1"/>
          </p:cNvSpPr>
          <p:nvPr/>
        </p:nvSpPr>
        <p:spPr bwMode="auto">
          <a:xfrm>
            <a:off x="7289762" y="3685741"/>
            <a:ext cx="0" cy="15795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4" name="Line 142"/>
          <p:cNvSpPr>
            <a:spLocks noChangeAspect="1" noChangeShapeType="1"/>
          </p:cNvSpPr>
          <p:nvPr/>
        </p:nvSpPr>
        <p:spPr bwMode="auto">
          <a:xfrm flipH="1">
            <a:off x="4608461" y="4338190"/>
            <a:ext cx="14636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5" name="Line 143"/>
          <p:cNvSpPr>
            <a:spLocks noChangeAspect="1" noChangeShapeType="1"/>
          </p:cNvSpPr>
          <p:nvPr/>
        </p:nvSpPr>
        <p:spPr bwMode="auto">
          <a:xfrm flipH="1">
            <a:off x="4608461" y="3620640"/>
            <a:ext cx="26574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6" name="Rectangle 144"/>
          <p:cNvSpPr>
            <a:spLocks noChangeArrowheads="1"/>
          </p:cNvSpPr>
          <p:nvPr/>
        </p:nvSpPr>
        <p:spPr bwMode="auto">
          <a:xfrm>
            <a:off x="4348111" y="3436490"/>
            <a:ext cx="17472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i="1" dirty="0">
                <a:solidFill>
                  <a:srgbClr val="000000"/>
                </a:solidFill>
                <a:latin typeface="Times New Roman" pitchFamily="18" charset="0"/>
                <a:cs typeface="Times New Roman" pitchFamily="18" charset="0"/>
              </a:rPr>
              <a:t>r</a:t>
            </a:r>
            <a:r>
              <a:rPr kumimoji="0" lang="en-US" sz="1400" i="1" baseline="-25000" dirty="0">
                <a:solidFill>
                  <a:srgbClr val="000000"/>
                </a:solidFill>
                <a:latin typeface="Times New Roman" pitchFamily="18" charset="0"/>
                <a:cs typeface="Times New Roman" pitchFamily="18" charset="0"/>
              </a:rPr>
              <a:t>2</a:t>
            </a:r>
            <a:r>
              <a:rPr kumimoji="0" lang="en-US" sz="1400" i="1" dirty="0">
                <a:solidFill>
                  <a:srgbClr val="000000"/>
                </a:solidFill>
                <a:latin typeface="Times New Roman" pitchFamily="18" charset="0"/>
                <a:cs typeface="Times New Roman" pitchFamily="18" charset="0"/>
              </a:rPr>
              <a:t> </a:t>
            </a:r>
            <a:endParaRPr kumimoji="0" lang="en-US" sz="1400" dirty="0">
              <a:solidFill>
                <a:schemeClr val="tx1"/>
              </a:solidFill>
              <a:latin typeface="Times New Roman" pitchFamily="18" charset="0"/>
              <a:cs typeface="Times New Roman" pitchFamily="18" charset="0"/>
            </a:endParaRPr>
          </a:p>
        </p:txBody>
      </p:sp>
      <p:sp>
        <p:nvSpPr>
          <p:cNvPr id="68" name="Rectangle 146"/>
          <p:cNvSpPr>
            <a:spLocks noChangeArrowheads="1"/>
          </p:cNvSpPr>
          <p:nvPr/>
        </p:nvSpPr>
        <p:spPr bwMode="auto">
          <a:xfrm>
            <a:off x="4348111" y="4139753"/>
            <a:ext cx="129844"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i="1">
                <a:solidFill>
                  <a:srgbClr val="000000"/>
                </a:solidFill>
                <a:latin typeface="Times New Roman" pitchFamily="18" charset="0"/>
                <a:cs typeface="Times New Roman" pitchFamily="18" charset="0"/>
              </a:rPr>
              <a:t>r</a:t>
            </a:r>
            <a:r>
              <a:rPr kumimoji="0" lang="en-US" sz="1400" i="1" baseline="-25000">
                <a:solidFill>
                  <a:srgbClr val="000000"/>
                </a:solidFill>
                <a:latin typeface="Times New Roman" pitchFamily="18" charset="0"/>
                <a:cs typeface="Times New Roman" pitchFamily="18" charset="0"/>
              </a:rPr>
              <a:t>1</a:t>
            </a:r>
            <a:endParaRPr kumimoji="0" lang="en-US" sz="1400" baseline="-25000">
              <a:solidFill>
                <a:schemeClr val="tx1"/>
              </a:solidFill>
              <a:latin typeface="Times New Roman" pitchFamily="18" charset="0"/>
              <a:cs typeface="Times New Roman" pitchFamily="18" charset="0"/>
            </a:endParaRPr>
          </a:p>
        </p:txBody>
      </p:sp>
      <p:grpSp>
        <p:nvGrpSpPr>
          <p:cNvPr id="69" name="Group 184"/>
          <p:cNvGrpSpPr>
            <a:grpSpLocks/>
          </p:cNvGrpSpPr>
          <p:nvPr/>
        </p:nvGrpSpPr>
        <p:grpSpPr bwMode="auto">
          <a:xfrm>
            <a:off x="6302325" y="2152203"/>
            <a:ext cx="1659644" cy="2257418"/>
            <a:chOff x="2873" y="516"/>
            <a:chExt cx="1354" cy="1840"/>
          </a:xfrm>
        </p:grpSpPr>
        <p:sp>
          <p:nvSpPr>
            <p:cNvPr id="70" name="Rectangle 153"/>
            <p:cNvSpPr>
              <a:spLocks noChangeArrowheads="1"/>
            </p:cNvSpPr>
            <p:nvPr/>
          </p:nvSpPr>
          <p:spPr bwMode="auto">
            <a:xfrm>
              <a:off x="4028" y="2130"/>
              <a:ext cx="199" cy="226"/>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Times New Roman" pitchFamily="18" charset="0"/>
                  <a:cs typeface="Times New Roman" pitchFamily="18" charset="0"/>
                </a:rPr>
                <a:t>D</a:t>
              </a:r>
              <a:r>
                <a:rPr kumimoji="0" lang="en-US" b="1" i="1" baseline="-25000" dirty="0">
                  <a:solidFill>
                    <a:srgbClr val="2D5AB3"/>
                  </a:solidFill>
                  <a:latin typeface="Times New Roman" pitchFamily="18" charset="0"/>
                  <a:cs typeface="Times New Roman" pitchFamily="18" charset="0"/>
                </a:rPr>
                <a:t>2</a:t>
              </a:r>
              <a:endParaRPr kumimoji="0" lang="en-US" b="1" baseline="-25000" dirty="0">
                <a:solidFill>
                  <a:srgbClr val="2D5AB3"/>
                </a:solidFill>
                <a:latin typeface="Times New Roman" pitchFamily="18" charset="0"/>
                <a:cs typeface="Times New Roman" pitchFamily="18" charset="0"/>
              </a:endParaRPr>
            </a:p>
          </p:txBody>
        </p:sp>
        <p:sp>
          <p:nvSpPr>
            <p:cNvPr id="71" name="Line 155"/>
            <p:cNvSpPr>
              <a:spLocks noChangeShapeType="1"/>
            </p:cNvSpPr>
            <p:nvPr/>
          </p:nvSpPr>
          <p:spPr bwMode="auto">
            <a:xfrm>
              <a:off x="2873" y="516"/>
              <a:ext cx="1133" cy="1683"/>
            </a:xfrm>
            <a:prstGeom prst="line">
              <a:avLst/>
            </a:pr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grpSp>
        <p:nvGrpSpPr>
          <p:cNvPr id="72" name="Group 186"/>
          <p:cNvGrpSpPr>
            <a:grpSpLocks/>
          </p:cNvGrpSpPr>
          <p:nvPr/>
        </p:nvGrpSpPr>
        <p:grpSpPr bwMode="auto">
          <a:xfrm>
            <a:off x="6562674" y="2439540"/>
            <a:ext cx="1814512" cy="1663700"/>
            <a:chOff x="3037" y="697"/>
            <a:chExt cx="1143" cy="1048"/>
          </a:xfrm>
        </p:grpSpPr>
        <p:sp>
          <p:nvSpPr>
            <p:cNvPr id="73" name="Freeform 149"/>
            <p:cNvSpPr>
              <a:spLocks/>
            </p:cNvSpPr>
            <p:nvPr/>
          </p:nvSpPr>
          <p:spPr bwMode="auto">
            <a:xfrm>
              <a:off x="3037" y="698"/>
              <a:ext cx="1143" cy="1047"/>
            </a:xfrm>
            <a:custGeom>
              <a:avLst/>
              <a:gdLst>
                <a:gd name="T0" fmla="*/ 0 w 3428"/>
                <a:gd name="T1" fmla="*/ 3140 h 3140"/>
                <a:gd name="T2" fmla="*/ 43 w 3428"/>
                <a:gd name="T3" fmla="*/ 3118 h 3140"/>
                <a:gd name="T4" fmla="*/ 128 w 3428"/>
                <a:gd name="T5" fmla="*/ 3073 h 3140"/>
                <a:gd name="T6" fmla="*/ 212 w 3428"/>
                <a:gd name="T7" fmla="*/ 3026 h 3140"/>
                <a:gd name="T8" fmla="*/ 298 w 3428"/>
                <a:gd name="T9" fmla="*/ 2977 h 3140"/>
                <a:gd name="T10" fmla="*/ 384 w 3428"/>
                <a:gd name="T11" fmla="*/ 2925 h 3140"/>
                <a:gd name="T12" fmla="*/ 470 w 3428"/>
                <a:gd name="T13" fmla="*/ 2874 h 3140"/>
                <a:gd name="T14" fmla="*/ 556 w 3428"/>
                <a:gd name="T15" fmla="*/ 2820 h 3140"/>
                <a:gd name="T16" fmla="*/ 642 w 3428"/>
                <a:gd name="T17" fmla="*/ 2764 h 3140"/>
                <a:gd name="T18" fmla="*/ 729 w 3428"/>
                <a:gd name="T19" fmla="*/ 2706 h 3140"/>
                <a:gd name="T20" fmla="*/ 815 w 3428"/>
                <a:gd name="T21" fmla="*/ 2647 h 3140"/>
                <a:gd name="T22" fmla="*/ 901 w 3428"/>
                <a:gd name="T23" fmla="*/ 2587 h 3140"/>
                <a:gd name="T24" fmla="*/ 986 w 3428"/>
                <a:gd name="T25" fmla="*/ 2525 h 3140"/>
                <a:gd name="T26" fmla="*/ 1072 w 3428"/>
                <a:gd name="T27" fmla="*/ 2463 h 3140"/>
                <a:gd name="T28" fmla="*/ 1158 w 3428"/>
                <a:gd name="T29" fmla="*/ 2399 h 3140"/>
                <a:gd name="T30" fmla="*/ 1243 w 3428"/>
                <a:gd name="T31" fmla="*/ 2335 h 3140"/>
                <a:gd name="T32" fmla="*/ 1328 w 3428"/>
                <a:gd name="T33" fmla="*/ 2269 h 3140"/>
                <a:gd name="T34" fmla="*/ 1412 w 3428"/>
                <a:gd name="T35" fmla="*/ 2204 h 3140"/>
                <a:gd name="T36" fmla="*/ 1496 w 3428"/>
                <a:gd name="T37" fmla="*/ 2138 h 3140"/>
                <a:gd name="T38" fmla="*/ 1579 w 3428"/>
                <a:gd name="T39" fmla="*/ 2070 h 3140"/>
                <a:gd name="T40" fmla="*/ 1661 w 3428"/>
                <a:gd name="T41" fmla="*/ 2002 h 3140"/>
                <a:gd name="T42" fmla="*/ 1742 w 3428"/>
                <a:gd name="T43" fmla="*/ 1935 h 3140"/>
                <a:gd name="T44" fmla="*/ 1824 w 3428"/>
                <a:gd name="T45" fmla="*/ 1866 h 3140"/>
                <a:gd name="T46" fmla="*/ 1904 w 3428"/>
                <a:gd name="T47" fmla="*/ 1797 h 3140"/>
                <a:gd name="T48" fmla="*/ 1983 w 3428"/>
                <a:gd name="T49" fmla="*/ 1728 h 3140"/>
                <a:gd name="T50" fmla="*/ 2061 w 3428"/>
                <a:gd name="T51" fmla="*/ 1659 h 3140"/>
                <a:gd name="T52" fmla="*/ 2137 w 3428"/>
                <a:gd name="T53" fmla="*/ 1591 h 3140"/>
                <a:gd name="T54" fmla="*/ 2213 w 3428"/>
                <a:gd name="T55" fmla="*/ 1523 h 3140"/>
                <a:gd name="T56" fmla="*/ 2287 w 3428"/>
                <a:gd name="T57" fmla="*/ 1454 h 3140"/>
                <a:gd name="T58" fmla="*/ 2361 w 3428"/>
                <a:gd name="T59" fmla="*/ 1387 h 3140"/>
                <a:gd name="T60" fmla="*/ 2433 w 3428"/>
                <a:gd name="T61" fmla="*/ 1319 h 3140"/>
                <a:gd name="T62" fmla="*/ 2503 w 3428"/>
                <a:gd name="T63" fmla="*/ 1252 h 3140"/>
                <a:gd name="T64" fmla="*/ 2573 w 3428"/>
                <a:gd name="T65" fmla="*/ 1186 h 3140"/>
                <a:gd name="T66" fmla="*/ 2640 w 3428"/>
                <a:gd name="T67" fmla="*/ 1121 h 3140"/>
                <a:gd name="T68" fmla="*/ 2707 w 3428"/>
                <a:gd name="T69" fmla="*/ 1056 h 3140"/>
                <a:gd name="T70" fmla="*/ 2771 w 3428"/>
                <a:gd name="T71" fmla="*/ 992 h 3140"/>
                <a:gd name="T72" fmla="*/ 2833 w 3428"/>
                <a:gd name="T73" fmla="*/ 930 h 3140"/>
                <a:gd name="T74" fmla="*/ 2894 w 3428"/>
                <a:gd name="T75" fmla="*/ 868 h 3140"/>
                <a:gd name="T76" fmla="*/ 2953 w 3428"/>
                <a:gd name="T77" fmla="*/ 808 h 3140"/>
                <a:gd name="T78" fmla="*/ 3010 w 3428"/>
                <a:gd name="T79" fmla="*/ 749 h 3140"/>
                <a:gd name="T80" fmla="*/ 3065 w 3428"/>
                <a:gd name="T81" fmla="*/ 691 h 3140"/>
                <a:gd name="T82" fmla="*/ 3119 w 3428"/>
                <a:gd name="T83" fmla="*/ 634 h 3140"/>
                <a:gd name="T84" fmla="*/ 3169 w 3428"/>
                <a:gd name="T85" fmla="*/ 579 h 3140"/>
                <a:gd name="T86" fmla="*/ 3218 w 3428"/>
                <a:gd name="T87" fmla="*/ 527 h 3140"/>
                <a:gd name="T88" fmla="*/ 3264 w 3428"/>
                <a:gd name="T89" fmla="*/ 475 h 3140"/>
                <a:gd name="T90" fmla="*/ 3309 w 3428"/>
                <a:gd name="T91" fmla="*/ 426 h 3140"/>
                <a:gd name="T92" fmla="*/ 3351 w 3428"/>
                <a:gd name="T93" fmla="*/ 378 h 3140"/>
                <a:gd name="T94" fmla="*/ 3390 w 3428"/>
                <a:gd name="T95" fmla="*/ 333 h 3140"/>
                <a:gd name="T96" fmla="*/ 3428 w 3428"/>
                <a:gd name="T97" fmla="*/ 289 h 3140"/>
                <a:gd name="T98" fmla="*/ 1249 w 3428"/>
                <a:gd name="T99" fmla="*/ 0 h 3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8"/>
                <a:gd name="T151" fmla="*/ 0 h 3140"/>
                <a:gd name="T152" fmla="*/ 3428 w 3428"/>
                <a:gd name="T153" fmla="*/ 3140 h 3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8" h="3140">
                  <a:moveTo>
                    <a:pt x="1249" y="0"/>
                  </a:moveTo>
                  <a:lnTo>
                    <a:pt x="0" y="3140"/>
                  </a:lnTo>
                  <a:lnTo>
                    <a:pt x="43" y="3118"/>
                  </a:lnTo>
                  <a:lnTo>
                    <a:pt x="85" y="3096"/>
                  </a:lnTo>
                  <a:lnTo>
                    <a:pt x="128" y="3073"/>
                  </a:lnTo>
                  <a:lnTo>
                    <a:pt x="170" y="3049"/>
                  </a:lnTo>
                  <a:lnTo>
                    <a:pt x="212" y="3026"/>
                  </a:lnTo>
                  <a:lnTo>
                    <a:pt x="255" y="3001"/>
                  </a:lnTo>
                  <a:lnTo>
                    <a:pt x="298" y="2977"/>
                  </a:lnTo>
                  <a:lnTo>
                    <a:pt x="341" y="2952"/>
                  </a:lnTo>
                  <a:lnTo>
                    <a:pt x="384" y="2925"/>
                  </a:lnTo>
                  <a:lnTo>
                    <a:pt x="426" y="2900"/>
                  </a:lnTo>
                  <a:lnTo>
                    <a:pt x="470" y="2874"/>
                  </a:lnTo>
                  <a:lnTo>
                    <a:pt x="512" y="2847"/>
                  </a:lnTo>
                  <a:lnTo>
                    <a:pt x="556" y="2820"/>
                  </a:lnTo>
                  <a:lnTo>
                    <a:pt x="599" y="2791"/>
                  </a:lnTo>
                  <a:lnTo>
                    <a:pt x="642" y="2764"/>
                  </a:lnTo>
                  <a:lnTo>
                    <a:pt x="685" y="2735"/>
                  </a:lnTo>
                  <a:lnTo>
                    <a:pt x="729" y="2706"/>
                  </a:lnTo>
                  <a:lnTo>
                    <a:pt x="771" y="2676"/>
                  </a:lnTo>
                  <a:lnTo>
                    <a:pt x="815" y="2647"/>
                  </a:lnTo>
                  <a:lnTo>
                    <a:pt x="858" y="2617"/>
                  </a:lnTo>
                  <a:lnTo>
                    <a:pt x="901" y="2587"/>
                  </a:lnTo>
                  <a:lnTo>
                    <a:pt x="944" y="2556"/>
                  </a:lnTo>
                  <a:lnTo>
                    <a:pt x="986" y="2525"/>
                  </a:lnTo>
                  <a:lnTo>
                    <a:pt x="1030" y="2494"/>
                  </a:lnTo>
                  <a:lnTo>
                    <a:pt x="1072" y="2463"/>
                  </a:lnTo>
                  <a:lnTo>
                    <a:pt x="1116" y="2431"/>
                  </a:lnTo>
                  <a:lnTo>
                    <a:pt x="1158" y="2399"/>
                  </a:lnTo>
                  <a:lnTo>
                    <a:pt x="1201" y="2367"/>
                  </a:lnTo>
                  <a:lnTo>
                    <a:pt x="1243" y="2335"/>
                  </a:lnTo>
                  <a:lnTo>
                    <a:pt x="1285" y="2303"/>
                  </a:lnTo>
                  <a:lnTo>
                    <a:pt x="1328" y="2269"/>
                  </a:lnTo>
                  <a:lnTo>
                    <a:pt x="1370" y="2237"/>
                  </a:lnTo>
                  <a:lnTo>
                    <a:pt x="1412" y="2204"/>
                  </a:lnTo>
                  <a:lnTo>
                    <a:pt x="1454" y="2171"/>
                  </a:lnTo>
                  <a:lnTo>
                    <a:pt x="1496" y="2138"/>
                  </a:lnTo>
                  <a:lnTo>
                    <a:pt x="1537" y="2103"/>
                  </a:lnTo>
                  <a:lnTo>
                    <a:pt x="1579" y="2070"/>
                  </a:lnTo>
                  <a:lnTo>
                    <a:pt x="1620" y="2035"/>
                  </a:lnTo>
                  <a:lnTo>
                    <a:pt x="1661" y="2002"/>
                  </a:lnTo>
                  <a:lnTo>
                    <a:pt x="1702" y="1968"/>
                  </a:lnTo>
                  <a:lnTo>
                    <a:pt x="1742" y="1935"/>
                  </a:lnTo>
                  <a:lnTo>
                    <a:pt x="1784" y="1900"/>
                  </a:lnTo>
                  <a:lnTo>
                    <a:pt x="1824" y="1866"/>
                  </a:lnTo>
                  <a:lnTo>
                    <a:pt x="1864" y="1831"/>
                  </a:lnTo>
                  <a:lnTo>
                    <a:pt x="1904" y="1797"/>
                  </a:lnTo>
                  <a:lnTo>
                    <a:pt x="1943" y="1763"/>
                  </a:lnTo>
                  <a:lnTo>
                    <a:pt x="1983" y="1728"/>
                  </a:lnTo>
                  <a:lnTo>
                    <a:pt x="2022" y="1694"/>
                  </a:lnTo>
                  <a:lnTo>
                    <a:pt x="2061" y="1659"/>
                  </a:lnTo>
                  <a:lnTo>
                    <a:pt x="2098" y="1625"/>
                  </a:lnTo>
                  <a:lnTo>
                    <a:pt x="2137" y="1591"/>
                  </a:lnTo>
                  <a:lnTo>
                    <a:pt x="2175" y="1557"/>
                  </a:lnTo>
                  <a:lnTo>
                    <a:pt x="2213" y="1523"/>
                  </a:lnTo>
                  <a:lnTo>
                    <a:pt x="2251" y="1489"/>
                  </a:lnTo>
                  <a:lnTo>
                    <a:pt x="2287" y="1454"/>
                  </a:lnTo>
                  <a:lnTo>
                    <a:pt x="2324" y="1421"/>
                  </a:lnTo>
                  <a:lnTo>
                    <a:pt x="2361" y="1387"/>
                  </a:lnTo>
                  <a:lnTo>
                    <a:pt x="2397" y="1353"/>
                  </a:lnTo>
                  <a:lnTo>
                    <a:pt x="2433" y="1319"/>
                  </a:lnTo>
                  <a:lnTo>
                    <a:pt x="2468" y="1286"/>
                  </a:lnTo>
                  <a:lnTo>
                    <a:pt x="2503" y="1252"/>
                  </a:lnTo>
                  <a:lnTo>
                    <a:pt x="2538" y="1219"/>
                  </a:lnTo>
                  <a:lnTo>
                    <a:pt x="2573" y="1186"/>
                  </a:lnTo>
                  <a:lnTo>
                    <a:pt x="2607" y="1154"/>
                  </a:lnTo>
                  <a:lnTo>
                    <a:pt x="2640" y="1121"/>
                  </a:lnTo>
                  <a:lnTo>
                    <a:pt x="2673" y="1088"/>
                  </a:lnTo>
                  <a:lnTo>
                    <a:pt x="2707" y="1056"/>
                  </a:lnTo>
                  <a:lnTo>
                    <a:pt x="2739" y="1024"/>
                  </a:lnTo>
                  <a:lnTo>
                    <a:pt x="2771" y="992"/>
                  </a:lnTo>
                  <a:lnTo>
                    <a:pt x="2802" y="961"/>
                  </a:lnTo>
                  <a:lnTo>
                    <a:pt x="2833" y="930"/>
                  </a:lnTo>
                  <a:lnTo>
                    <a:pt x="2863" y="899"/>
                  </a:lnTo>
                  <a:lnTo>
                    <a:pt x="2894" y="868"/>
                  </a:lnTo>
                  <a:lnTo>
                    <a:pt x="2924" y="837"/>
                  </a:lnTo>
                  <a:lnTo>
                    <a:pt x="2953" y="808"/>
                  </a:lnTo>
                  <a:lnTo>
                    <a:pt x="2981" y="778"/>
                  </a:lnTo>
                  <a:lnTo>
                    <a:pt x="3010" y="749"/>
                  </a:lnTo>
                  <a:lnTo>
                    <a:pt x="3038" y="719"/>
                  </a:lnTo>
                  <a:lnTo>
                    <a:pt x="3065" y="691"/>
                  </a:lnTo>
                  <a:lnTo>
                    <a:pt x="3092" y="663"/>
                  </a:lnTo>
                  <a:lnTo>
                    <a:pt x="3119" y="634"/>
                  </a:lnTo>
                  <a:lnTo>
                    <a:pt x="3144" y="607"/>
                  </a:lnTo>
                  <a:lnTo>
                    <a:pt x="3169" y="579"/>
                  </a:lnTo>
                  <a:lnTo>
                    <a:pt x="3194" y="553"/>
                  </a:lnTo>
                  <a:lnTo>
                    <a:pt x="3218" y="527"/>
                  </a:lnTo>
                  <a:lnTo>
                    <a:pt x="3241" y="500"/>
                  </a:lnTo>
                  <a:lnTo>
                    <a:pt x="3264" y="475"/>
                  </a:lnTo>
                  <a:lnTo>
                    <a:pt x="3287" y="450"/>
                  </a:lnTo>
                  <a:lnTo>
                    <a:pt x="3309" y="426"/>
                  </a:lnTo>
                  <a:lnTo>
                    <a:pt x="3331" y="402"/>
                  </a:lnTo>
                  <a:lnTo>
                    <a:pt x="3351" y="378"/>
                  </a:lnTo>
                  <a:lnTo>
                    <a:pt x="3371" y="355"/>
                  </a:lnTo>
                  <a:lnTo>
                    <a:pt x="3390" y="333"/>
                  </a:lnTo>
                  <a:lnTo>
                    <a:pt x="3410" y="310"/>
                  </a:lnTo>
                  <a:lnTo>
                    <a:pt x="3428" y="289"/>
                  </a:lnTo>
                  <a:lnTo>
                    <a:pt x="1249" y="0"/>
                  </a:lnTo>
                  <a:close/>
                </a:path>
              </a:pathLst>
            </a:custGeom>
            <a:solidFill>
              <a:srgbClr val="FFA9A9">
                <a:alpha val="50195"/>
              </a:srgbClr>
            </a:solidFill>
            <a:ln w="9525">
              <a:no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4" name="Line 156"/>
            <p:cNvSpPr>
              <a:spLocks noChangeShapeType="1"/>
            </p:cNvSpPr>
            <p:nvPr/>
          </p:nvSpPr>
          <p:spPr bwMode="auto">
            <a:xfrm flipH="1">
              <a:off x="3042" y="697"/>
              <a:ext cx="409" cy="1046"/>
            </a:xfrm>
            <a:prstGeom prst="line">
              <a:avLst/>
            </a:prstGeom>
            <a:noFill/>
            <a:ln w="57150">
              <a:solidFill>
                <a:srgbClr val="FF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grpSp>
        <p:nvGrpSpPr>
          <p:cNvPr id="75" name="Group 187"/>
          <p:cNvGrpSpPr>
            <a:grpSpLocks/>
          </p:cNvGrpSpPr>
          <p:nvPr/>
        </p:nvGrpSpPr>
        <p:grpSpPr bwMode="auto">
          <a:xfrm>
            <a:off x="4760861" y="4100065"/>
            <a:ext cx="1809750" cy="765175"/>
            <a:chOff x="1902" y="1743"/>
            <a:chExt cx="1140" cy="482"/>
          </a:xfrm>
        </p:grpSpPr>
        <p:sp>
          <p:nvSpPr>
            <p:cNvPr id="76" name="Freeform 148"/>
            <p:cNvSpPr>
              <a:spLocks/>
            </p:cNvSpPr>
            <p:nvPr/>
          </p:nvSpPr>
          <p:spPr bwMode="auto">
            <a:xfrm>
              <a:off x="1902" y="1748"/>
              <a:ext cx="1135" cy="477"/>
            </a:xfrm>
            <a:custGeom>
              <a:avLst/>
              <a:gdLst>
                <a:gd name="T0" fmla="*/ 32 w 3407"/>
                <a:gd name="T1" fmla="*/ 1047 h 1430"/>
                <a:gd name="T2" fmla="*/ 101 w 3407"/>
                <a:gd name="T3" fmla="*/ 1047 h 1430"/>
                <a:gd name="T4" fmla="*/ 171 w 3407"/>
                <a:gd name="T5" fmla="*/ 1044 h 1430"/>
                <a:gd name="T6" fmla="*/ 244 w 3407"/>
                <a:gd name="T7" fmla="*/ 1041 h 1430"/>
                <a:gd name="T8" fmla="*/ 320 w 3407"/>
                <a:gd name="T9" fmla="*/ 1036 h 1430"/>
                <a:gd name="T10" fmla="*/ 398 w 3407"/>
                <a:gd name="T11" fmla="*/ 1030 h 1430"/>
                <a:gd name="T12" fmla="*/ 477 w 3407"/>
                <a:gd name="T13" fmla="*/ 1022 h 1430"/>
                <a:gd name="T14" fmla="*/ 559 w 3407"/>
                <a:gd name="T15" fmla="*/ 1011 h 1430"/>
                <a:gd name="T16" fmla="*/ 643 w 3407"/>
                <a:gd name="T17" fmla="*/ 1000 h 1430"/>
                <a:gd name="T18" fmla="*/ 729 w 3407"/>
                <a:gd name="T19" fmla="*/ 987 h 1430"/>
                <a:gd name="T20" fmla="*/ 816 w 3407"/>
                <a:gd name="T21" fmla="*/ 972 h 1430"/>
                <a:gd name="T22" fmla="*/ 904 w 3407"/>
                <a:gd name="T23" fmla="*/ 956 h 1430"/>
                <a:gd name="T24" fmla="*/ 994 w 3407"/>
                <a:gd name="T25" fmla="*/ 939 h 1430"/>
                <a:gd name="T26" fmla="*/ 1086 w 3407"/>
                <a:gd name="T27" fmla="*/ 919 h 1430"/>
                <a:gd name="T28" fmla="*/ 1178 w 3407"/>
                <a:gd name="T29" fmla="*/ 899 h 1430"/>
                <a:gd name="T30" fmla="*/ 1272 w 3407"/>
                <a:gd name="T31" fmla="*/ 877 h 1430"/>
                <a:gd name="T32" fmla="*/ 1365 w 3407"/>
                <a:gd name="T33" fmla="*/ 854 h 1430"/>
                <a:gd name="T34" fmla="*/ 1461 w 3407"/>
                <a:gd name="T35" fmla="*/ 829 h 1430"/>
                <a:gd name="T36" fmla="*/ 1557 w 3407"/>
                <a:gd name="T37" fmla="*/ 803 h 1430"/>
                <a:gd name="T38" fmla="*/ 1653 w 3407"/>
                <a:gd name="T39" fmla="*/ 775 h 1430"/>
                <a:gd name="T40" fmla="*/ 1749 w 3407"/>
                <a:gd name="T41" fmla="*/ 746 h 1430"/>
                <a:gd name="T42" fmla="*/ 1846 w 3407"/>
                <a:gd name="T43" fmla="*/ 715 h 1430"/>
                <a:gd name="T44" fmla="*/ 1943 w 3407"/>
                <a:gd name="T45" fmla="*/ 683 h 1430"/>
                <a:gd name="T46" fmla="*/ 2040 w 3407"/>
                <a:gd name="T47" fmla="*/ 650 h 1430"/>
                <a:gd name="T48" fmla="*/ 2137 w 3407"/>
                <a:gd name="T49" fmla="*/ 616 h 1430"/>
                <a:gd name="T50" fmla="*/ 2234 w 3407"/>
                <a:gd name="T51" fmla="*/ 580 h 1430"/>
                <a:gd name="T52" fmla="*/ 2330 w 3407"/>
                <a:gd name="T53" fmla="*/ 542 h 1430"/>
                <a:gd name="T54" fmla="*/ 2425 w 3407"/>
                <a:gd name="T55" fmla="*/ 504 h 1430"/>
                <a:gd name="T56" fmla="*/ 2520 w 3407"/>
                <a:gd name="T57" fmla="*/ 464 h 1430"/>
                <a:gd name="T58" fmla="*/ 2615 w 3407"/>
                <a:gd name="T59" fmla="*/ 423 h 1430"/>
                <a:gd name="T60" fmla="*/ 2708 w 3407"/>
                <a:gd name="T61" fmla="*/ 381 h 1430"/>
                <a:gd name="T62" fmla="*/ 2800 w 3407"/>
                <a:gd name="T63" fmla="*/ 338 h 1430"/>
                <a:gd name="T64" fmla="*/ 2892 w 3407"/>
                <a:gd name="T65" fmla="*/ 292 h 1430"/>
                <a:gd name="T66" fmla="*/ 2980 w 3407"/>
                <a:gd name="T67" fmla="*/ 246 h 1430"/>
                <a:gd name="T68" fmla="*/ 3070 w 3407"/>
                <a:gd name="T69" fmla="*/ 199 h 1430"/>
                <a:gd name="T70" fmla="*/ 3157 w 3407"/>
                <a:gd name="T71" fmla="*/ 151 h 1430"/>
                <a:gd name="T72" fmla="*/ 3241 w 3407"/>
                <a:gd name="T73" fmla="*/ 102 h 1430"/>
                <a:gd name="T74" fmla="*/ 3325 w 3407"/>
                <a:gd name="T75" fmla="*/ 52 h 1430"/>
                <a:gd name="T76" fmla="*/ 3407 w 3407"/>
                <a:gd name="T77" fmla="*/ 0 h 1430"/>
                <a:gd name="T78" fmla="*/ 3399 w 3407"/>
                <a:gd name="T79" fmla="*/ 16 h 1430"/>
                <a:gd name="T80" fmla="*/ 3381 w 3407"/>
                <a:gd name="T81" fmla="*/ 54 h 1430"/>
                <a:gd name="T82" fmla="*/ 3362 w 3407"/>
                <a:gd name="T83" fmla="*/ 99 h 1430"/>
                <a:gd name="T84" fmla="*/ 3339 w 3407"/>
                <a:gd name="T85" fmla="*/ 149 h 1430"/>
                <a:gd name="T86" fmla="*/ 3312 w 3407"/>
                <a:gd name="T87" fmla="*/ 205 h 1430"/>
                <a:gd name="T88" fmla="*/ 3283 w 3407"/>
                <a:gd name="T89" fmla="*/ 267 h 1430"/>
                <a:gd name="T90" fmla="*/ 3249 w 3407"/>
                <a:gd name="T91" fmla="*/ 332 h 1430"/>
                <a:gd name="T92" fmla="*/ 3212 w 3407"/>
                <a:gd name="T93" fmla="*/ 402 h 1430"/>
                <a:gd name="T94" fmla="*/ 3169 w 3407"/>
                <a:gd name="T95" fmla="*/ 476 h 1430"/>
                <a:gd name="T96" fmla="*/ 3122 w 3407"/>
                <a:gd name="T97" fmla="*/ 551 h 1430"/>
                <a:gd name="T98" fmla="*/ 3071 w 3407"/>
                <a:gd name="T99" fmla="*/ 631 h 1430"/>
                <a:gd name="T100" fmla="*/ 3013 w 3407"/>
                <a:gd name="T101" fmla="*/ 711 h 1430"/>
                <a:gd name="T102" fmla="*/ 2950 w 3407"/>
                <a:gd name="T103" fmla="*/ 792 h 1430"/>
                <a:gd name="T104" fmla="*/ 2883 w 3407"/>
                <a:gd name="T105" fmla="*/ 875 h 1430"/>
                <a:gd name="T106" fmla="*/ 2808 w 3407"/>
                <a:gd name="T107" fmla="*/ 957 h 1430"/>
                <a:gd name="T108" fmla="*/ 2727 w 3407"/>
                <a:gd name="T109" fmla="*/ 1040 h 1430"/>
                <a:gd name="T110" fmla="*/ 2638 w 3407"/>
                <a:gd name="T111" fmla="*/ 1121 h 1430"/>
                <a:gd name="T112" fmla="*/ 2543 w 3407"/>
                <a:gd name="T113" fmla="*/ 1203 h 1430"/>
                <a:gd name="T114" fmla="*/ 2439 w 3407"/>
                <a:gd name="T115" fmla="*/ 1281 h 1430"/>
                <a:gd name="T116" fmla="*/ 2327 w 3407"/>
                <a:gd name="T117" fmla="*/ 1357 h 1430"/>
                <a:gd name="T118" fmla="*/ 2208 w 3407"/>
                <a:gd name="T119" fmla="*/ 1430 h 1430"/>
                <a:gd name="T120" fmla="*/ 0 w 3407"/>
                <a:gd name="T121" fmla="*/ 1046 h 1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07"/>
                <a:gd name="T184" fmla="*/ 0 h 1430"/>
                <a:gd name="T185" fmla="*/ 3407 w 3407"/>
                <a:gd name="T186" fmla="*/ 1430 h 1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07" h="1430">
                  <a:moveTo>
                    <a:pt x="0" y="1046"/>
                  </a:moveTo>
                  <a:lnTo>
                    <a:pt x="32" y="1047"/>
                  </a:lnTo>
                  <a:lnTo>
                    <a:pt x="67" y="1047"/>
                  </a:lnTo>
                  <a:lnTo>
                    <a:pt x="101" y="1047"/>
                  </a:lnTo>
                  <a:lnTo>
                    <a:pt x="136" y="1046"/>
                  </a:lnTo>
                  <a:lnTo>
                    <a:pt x="171" y="1044"/>
                  </a:lnTo>
                  <a:lnTo>
                    <a:pt x="208" y="1043"/>
                  </a:lnTo>
                  <a:lnTo>
                    <a:pt x="244" y="1041"/>
                  </a:lnTo>
                  <a:lnTo>
                    <a:pt x="282" y="1039"/>
                  </a:lnTo>
                  <a:lnTo>
                    <a:pt x="320" y="1036"/>
                  </a:lnTo>
                  <a:lnTo>
                    <a:pt x="359" y="1033"/>
                  </a:lnTo>
                  <a:lnTo>
                    <a:pt x="398" y="1030"/>
                  </a:lnTo>
                  <a:lnTo>
                    <a:pt x="437" y="1025"/>
                  </a:lnTo>
                  <a:lnTo>
                    <a:pt x="477" y="1022"/>
                  </a:lnTo>
                  <a:lnTo>
                    <a:pt x="518" y="1017"/>
                  </a:lnTo>
                  <a:lnTo>
                    <a:pt x="559" y="1011"/>
                  </a:lnTo>
                  <a:lnTo>
                    <a:pt x="600" y="1005"/>
                  </a:lnTo>
                  <a:lnTo>
                    <a:pt x="643" y="1000"/>
                  </a:lnTo>
                  <a:lnTo>
                    <a:pt x="685" y="994"/>
                  </a:lnTo>
                  <a:lnTo>
                    <a:pt x="729" y="987"/>
                  </a:lnTo>
                  <a:lnTo>
                    <a:pt x="772" y="980"/>
                  </a:lnTo>
                  <a:lnTo>
                    <a:pt x="816" y="972"/>
                  </a:lnTo>
                  <a:lnTo>
                    <a:pt x="859" y="964"/>
                  </a:lnTo>
                  <a:lnTo>
                    <a:pt x="904" y="956"/>
                  </a:lnTo>
                  <a:lnTo>
                    <a:pt x="949" y="948"/>
                  </a:lnTo>
                  <a:lnTo>
                    <a:pt x="994" y="939"/>
                  </a:lnTo>
                  <a:lnTo>
                    <a:pt x="1040" y="930"/>
                  </a:lnTo>
                  <a:lnTo>
                    <a:pt x="1086" y="919"/>
                  </a:lnTo>
                  <a:lnTo>
                    <a:pt x="1132" y="909"/>
                  </a:lnTo>
                  <a:lnTo>
                    <a:pt x="1178" y="899"/>
                  </a:lnTo>
                  <a:lnTo>
                    <a:pt x="1225" y="889"/>
                  </a:lnTo>
                  <a:lnTo>
                    <a:pt x="1272" y="877"/>
                  </a:lnTo>
                  <a:lnTo>
                    <a:pt x="1319" y="866"/>
                  </a:lnTo>
                  <a:lnTo>
                    <a:pt x="1365" y="854"/>
                  </a:lnTo>
                  <a:lnTo>
                    <a:pt x="1414" y="842"/>
                  </a:lnTo>
                  <a:lnTo>
                    <a:pt x="1461" y="829"/>
                  </a:lnTo>
                  <a:lnTo>
                    <a:pt x="1509" y="816"/>
                  </a:lnTo>
                  <a:lnTo>
                    <a:pt x="1557" y="803"/>
                  </a:lnTo>
                  <a:lnTo>
                    <a:pt x="1605" y="789"/>
                  </a:lnTo>
                  <a:lnTo>
                    <a:pt x="1653" y="775"/>
                  </a:lnTo>
                  <a:lnTo>
                    <a:pt x="1701" y="760"/>
                  </a:lnTo>
                  <a:lnTo>
                    <a:pt x="1749" y="746"/>
                  </a:lnTo>
                  <a:lnTo>
                    <a:pt x="1797" y="730"/>
                  </a:lnTo>
                  <a:lnTo>
                    <a:pt x="1846" y="715"/>
                  </a:lnTo>
                  <a:lnTo>
                    <a:pt x="1895" y="699"/>
                  </a:lnTo>
                  <a:lnTo>
                    <a:pt x="1943" y="683"/>
                  </a:lnTo>
                  <a:lnTo>
                    <a:pt x="1992" y="667"/>
                  </a:lnTo>
                  <a:lnTo>
                    <a:pt x="2040" y="650"/>
                  </a:lnTo>
                  <a:lnTo>
                    <a:pt x="2088" y="633"/>
                  </a:lnTo>
                  <a:lnTo>
                    <a:pt x="2137" y="616"/>
                  </a:lnTo>
                  <a:lnTo>
                    <a:pt x="2185" y="598"/>
                  </a:lnTo>
                  <a:lnTo>
                    <a:pt x="2234" y="580"/>
                  </a:lnTo>
                  <a:lnTo>
                    <a:pt x="2282" y="562"/>
                  </a:lnTo>
                  <a:lnTo>
                    <a:pt x="2330" y="542"/>
                  </a:lnTo>
                  <a:lnTo>
                    <a:pt x="2378" y="524"/>
                  </a:lnTo>
                  <a:lnTo>
                    <a:pt x="2425" y="504"/>
                  </a:lnTo>
                  <a:lnTo>
                    <a:pt x="2473" y="485"/>
                  </a:lnTo>
                  <a:lnTo>
                    <a:pt x="2520" y="464"/>
                  </a:lnTo>
                  <a:lnTo>
                    <a:pt x="2568" y="444"/>
                  </a:lnTo>
                  <a:lnTo>
                    <a:pt x="2615" y="423"/>
                  </a:lnTo>
                  <a:lnTo>
                    <a:pt x="2662" y="402"/>
                  </a:lnTo>
                  <a:lnTo>
                    <a:pt x="2708" y="381"/>
                  </a:lnTo>
                  <a:lnTo>
                    <a:pt x="2755" y="360"/>
                  </a:lnTo>
                  <a:lnTo>
                    <a:pt x="2800" y="338"/>
                  </a:lnTo>
                  <a:lnTo>
                    <a:pt x="2846" y="315"/>
                  </a:lnTo>
                  <a:lnTo>
                    <a:pt x="2892" y="292"/>
                  </a:lnTo>
                  <a:lnTo>
                    <a:pt x="2936" y="271"/>
                  </a:lnTo>
                  <a:lnTo>
                    <a:pt x="2980" y="246"/>
                  </a:lnTo>
                  <a:lnTo>
                    <a:pt x="3025" y="224"/>
                  </a:lnTo>
                  <a:lnTo>
                    <a:pt x="3070" y="199"/>
                  </a:lnTo>
                  <a:lnTo>
                    <a:pt x="3113" y="175"/>
                  </a:lnTo>
                  <a:lnTo>
                    <a:pt x="3157" y="151"/>
                  </a:lnTo>
                  <a:lnTo>
                    <a:pt x="3199" y="127"/>
                  </a:lnTo>
                  <a:lnTo>
                    <a:pt x="3241" y="102"/>
                  </a:lnTo>
                  <a:lnTo>
                    <a:pt x="3284" y="77"/>
                  </a:lnTo>
                  <a:lnTo>
                    <a:pt x="3325" y="52"/>
                  </a:lnTo>
                  <a:lnTo>
                    <a:pt x="3366" y="25"/>
                  </a:lnTo>
                  <a:lnTo>
                    <a:pt x="3407" y="0"/>
                  </a:lnTo>
                  <a:lnTo>
                    <a:pt x="3399" y="16"/>
                  </a:lnTo>
                  <a:lnTo>
                    <a:pt x="3390" y="34"/>
                  </a:lnTo>
                  <a:lnTo>
                    <a:pt x="3381" y="54"/>
                  </a:lnTo>
                  <a:lnTo>
                    <a:pt x="3372" y="76"/>
                  </a:lnTo>
                  <a:lnTo>
                    <a:pt x="3362" y="99"/>
                  </a:lnTo>
                  <a:lnTo>
                    <a:pt x="3350" y="123"/>
                  </a:lnTo>
                  <a:lnTo>
                    <a:pt x="3339" y="149"/>
                  </a:lnTo>
                  <a:lnTo>
                    <a:pt x="3325" y="177"/>
                  </a:lnTo>
                  <a:lnTo>
                    <a:pt x="3312" y="205"/>
                  </a:lnTo>
                  <a:lnTo>
                    <a:pt x="3297" y="235"/>
                  </a:lnTo>
                  <a:lnTo>
                    <a:pt x="3283" y="267"/>
                  </a:lnTo>
                  <a:lnTo>
                    <a:pt x="3267" y="299"/>
                  </a:lnTo>
                  <a:lnTo>
                    <a:pt x="3249" y="332"/>
                  </a:lnTo>
                  <a:lnTo>
                    <a:pt x="3231" y="367"/>
                  </a:lnTo>
                  <a:lnTo>
                    <a:pt x="3212" y="402"/>
                  </a:lnTo>
                  <a:lnTo>
                    <a:pt x="3191" y="439"/>
                  </a:lnTo>
                  <a:lnTo>
                    <a:pt x="3169" y="476"/>
                  </a:lnTo>
                  <a:lnTo>
                    <a:pt x="3146" y="514"/>
                  </a:lnTo>
                  <a:lnTo>
                    <a:pt x="3122" y="551"/>
                  </a:lnTo>
                  <a:lnTo>
                    <a:pt x="3097" y="590"/>
                  </a:lnTo>
                  <a:lnTo>
                    <a:pt x="3071" y="631"/>
                  </a:lnTo>
                  <a:lnTo>
                    <a:pt x="3043" y="671"/>
                  </a:lnTo>
                  <a:lnTo>
                    <a:pt x="3013" y="711"/>
                  </a:lnTo>
                  <a:lnTo>
                    <a:pt x="2984" y="751"/>
                  </a:lnTo>
                  <a:lnTo>
                    <a:pt x="2950" y="792"/>
                  </a:lnTo>
                  <a:lnTo>
                    <a:pt x="2917" y="834"/>
                  </a:lnTo>
                  <a:lnTo>
                    <a:pt x="2883" y="875"/>
                  </a:lnTo>
                  <a:lnTo>
                    <a:pt x="2846" y="916"/>
                  </a:lnTo>
                  <a:lnTo>
                    <a:pt x="2808" y="957"/>
                  </a:lnTo>
                  <a:lnTo>
                    <a:pt x="2768" y="999"/>
                  </a:lnTo>
                  <a:lnTo>
                    <a:pt x="2727" y="1040"/>
                  </a:lnTo>
                  <a:lnTo>
                    <a:pt x="2684" y="1081"/>
                  </a:lnTo>
                  <a:lnTo>
                    <a:pt x="2638" y="1121"/>
                  </a:lnTo>
                  <a:lnTo>
                    <a:pt x="2591" y="1163"/>
                  </a:lnTo>
                  <a:lnTo>
                    <a:pt x="2543" y="1203"/>
                  </a:lnTo>
                  <a:lnTo>
                    <a:pt x="2491" y="1242"/>
                  </a:lnTo>
                  <a:lnTo>
                    <a:pt x="2439" y="1281"/>
                  </a:lnTo>
                  <a:lnTo>
                    <a:pt x="2385" y="1320"/>
                  </a:lnTo>
                  <a:lnTo>
                    <a:pt x="2327" y="1357"/>
                  </a:lnTo>
                  <a:lnTo>
                    <a:pt x="2269" y="1394"/>
                  </a:lnTo>
                  <a:lnTo>
                    <a:pt x="2208" y="1430"/>
                  </a:lnTo>
                  <a:lnTo>
                    <a:pt x="0" y="1046"/>
                  </a:lnTo>
                  <a:close/>
                </a:path>
              </a:pathLst>
            </a:custGeom>
            <a:solidFill>
              <a:srgbClr val="FFA9A9">
                <a:alpha val="50195"/>
              </a:srgbClr>
            </a:solidFill>
            <a:ln w="9525">
              <a:no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77" name="Freeform 157"/>
            <p:cNvSpPr>
              <a:spLocks/>
            </p:cNvSpPr>
            <p:nvPr/>
          </p:nvSpPr>
          <p:spPr bwMode="auto">
            <a:xfrm>
              <a:off x="2637" y="1743"/>
              <a:ext cx="405" cy="482"/>
            </a:xfrm>
            <a:custGeom>
              <a:avLst/>
              <a:gdLst>
                <a:gd name="T0" fmla="*/ 1215 w 1215"/>
                <a:gd name="T1" fmla="*/ 0 h 1446"/>
                <a:gd name="T2" fmla="*/ 1198 w 1215"/>
                <a:gd name="T3" fmla="*/ 42 h 1446"/>
                <a:gd name="T4" fmla="*/ 1179 w 1215"/>
                <a:gd name="T5" fmla="*/ 85 h 1446"/>
                <a:gd name="T6" fmla="*/ 1162 w 1215"/>
                <a:gd name="T7" fmla="*/ 127 h 1446"/>
                <a:gd name="T8" fmla="*/ 1144 w 1215"/>
                <a:gd name="T9" fmla="*/ 168 h 1446"/>
                <a:gd name="T10" fmla="*/ 1125 w 1215"/>
                <a:gd name="T11" fmla="*/ 209 h 1446"/>
                <a:gd name="T12" fmla="*/ 1106 w 1215"/>
                <a:gd name="T13" fmla="*/ 250 h 1446"/>
                <a:gd name="T14" fmla="*/ 1087 w 1215"/>
                <a:gd name="T15" fmla="*/ 289 h 1446"/>
                <a:gd name="T16" fmla="*/ 1066 w 1215"/>
                <a:gd name="T17" fmla="*/ 329 h 1446"/>
                <a:gd name="T18" fmla="*/ 1046 w 1215"/>
                <a:gd name="T19" fmla="*/ 368 h 1446"/>
                <a:gd name="T20" fmla="*/ 1025 w 1215"/>
                <a:gd name="T21" fmla="*/ 407 h 1446"/>
                <a:gd name="T22" fmla="*/ 1003 w 1215"/>
                <a:gd name="T23" fmla="*/ 445 h 1446"/>
                <a:gd name="T24" fmla="*/ 981 w 1215"/>
                <a:gd name="T25" fmla="*/ 483 h 1446"/>
                <a:gd name="T26" fmla="*/ 958 w 1215"/>
                <a:gd name="T27" fmla="*/ 520 h 1446"/>
                <a:gd name="T28" fmla="*/ 936 w 1215"/>
                <a:gd name="T29" fmla="*/ 557 h 1446"/>
                <a:gd name="T30" fmla="*/ 912 w 1215"/>
                <a:gd name="T31" fmla="*/ 594 h 1446"/>
                <a:gd name="T32" fmla="*/ 886 w 1215"/>
                <a:gd name="T33" fmla="*/ 631 h 1446"/>
                <a:gd name="T34" fmla="*/ 861 w 1215"/>
                <a:gd name="T35" fmla="*/ 667 h 1446"/>
                <a:gd name="T36" fmla="*/ 835 w 1215"/>
                <a:gd name="T37" fmla="*/ 703 h 1446"/>
                <a:gd name="T38" fmla="*/ 807 w 1215"/>
                <a:gd name="T39" fmla="*/ 738 h 1446"/>
                <a:gd name="T40" fmla="*/ 780 w 1215"/>
                <a:gd name="T41" fmla="*/ 774 h 1446"/>
                <a:gd name="T42" fmla="*/ 751 w 1215"/>
                <a:gd name="T43" fmla="*/ 809 h 1446"/>
                <a:gd name="T44" fmla="*/ 721 w 1215"/>
                <a:gd name="T45" fmla="*/ 844 h 1446"/>
                <a:gd name="T46" fmla="*/ 692 w 1215"/>
                <a:gd name="T47" fmla="*/ 878 h 1446"/>
                <a:gd name="T48" fmla="*/ 661 w 1215"/>
                <a:gd name="T49" fmla="*/ 913 h 1446"/>
                <a:gd name="T50" fmla="*/ 629 w 1215"/>
                <a:gd name="T51" fmla="*/ 947 h 1446"/>
                <a:gd name="T52" fmla="*/ 594 w 1215"/>
                <a:gd name="T53" fmla="*/ 981 h 1446"/>
                <a:gd name="T54" fmla="*/ 560 w 1215"/>
                <a:gd name="T55" fmla="*/ 1015 h 1446"/>
                <a:gd name="T56" fmla="*/ 524 w 1215"/>
                <a:gd name="T57" fmla="*/ 1048 h 1446"/>
                <a:gd name="T58" fmla="*/ 488 w 1215"/>
                <a:gd name="T59" fmla="*/ 1082 h 1446"/>
                <a:gd name="T60" fmla="*/ 450 w 1215"/>
                <a:gd name="T61" fmla="*/ 1116 h 1446"/>
                <a:gd name="T62" fmla="*/ 410 w 1215"/>
                <a:gd name="T63" fmla="*/ 1149 h 1446"/>
                <a:gd name="T64" fmla="*/ 370 w 1215"/>
                <a:gd name="T65" fmla="*/ 1182 h 1446"/>
                <a:gd name="T66" fmla="*/ 329 w 1215"/>
                <a:gd name="T67" fmla="*/ 1215 h 1446"/>
                <a:gd name="T68" fmla="*/ 285 w 1215"/>
                <a:gd name="T69" fmla="*/ 1249 h 1446"/>
                <a:gd name="T70" fmla="*/ 242 w 1215"/>
                <a:gd name="T71" fmla="*/ 1282 h 1446"/>
                <a:gd name="T72" fmla="*/ 196 w 1215"/>
                <a:gd name="T73" fmla="*/ 1314 h 1446"/>
                <a:gd name="T74" fmla="*/ 149 w 1215"/>
                <a:gd name="T75" fmla="*/ 1347 h 1446"/>
                <a:gd name="T76" fmla="*/ 101 w 1215"/>
                <a:gd name="T77" fmla="*/ 1380 h 1446"/>
                <a:gd name="T78" fmla="*/ 51 w 1215"/>
                <a:gd name="T79" fmla="*/ 1414 h 1446"/>
                <a:gd name="T80" fmla="*/ 0 w 1215"/>
                <a:gd name="T81" fmla="*/ 1446 h 1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5"/>
                <a:gd name="T124" fmla="*/ 0 h 1446"/>
                <a:gd name="T125" fmla="*/ 1215 w 1215"/>
                <a:gd name="T126" fmla="*/ 1446 h 1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5" h="1446">
                  <a:moveTo>
                    <a:pt x="1215" y="0"/>
                  </a:moveTo>
                  <a:lnTo>
                    <a:pt x="1198" y="42"/>
                  </a:lnTo>
                  <a:lnTo>
                    <a:pt x="1179" y="85"/>
                  </a:lnTo>
                  <a:lnTo>
                    <a:pt x="1162" y="127"/>
                  </a:lnTo>
                  <a:lnTo>
                    <a:pt x="1144" y="168"/>
                  </a:lnTo>
                  <a:lnTo>
                    <a:pt x="1125" y="209"/>
                  </a:lnTo>
                  <a:lnTo>
                    <a:pt x="1106" y="250"/>
                  </a:lnTo>
                  <a:lnTo>
                    <a:pt x="1087" y="289"/>
                  </a:lnTo>
                  <a:lnTo>
                    <a:pt x="1066" y="329"/>
                  </a:lnTo>
                  <a:lnTo>
                    <a:pt x="1046" y="368"/>
                  </a:lnTo>
                  <a:lnTo>
                    <a:pt x="1025" y="407"/>
                  </a:lnTo>
                  <a:lnTo>
                    <a:pt x="1003" y="445"/>
                  </a:lnTo>
                  <a:lnTo>
                    <a:pt x="981" y="483"/>
                  </a:lnTo>
                  <a:lnTo>
                    <a:pt x="958" y="520"/>
                  </a:lnTo>
                  <a:lnTo>
                    <a:pt x="936" y="557"/>
                  </a:lnTo>
                  <a:lnTo>
                    <a:pt x="912" y="594"/>
                  </a:lnTo>
                  <a:lnTo>
                    <a:pt x="886" y="631"/>
                  </a:lnTo>
                  <a:lnTo>
                    <a:pt x="861" y="667"/>
                  </a:lnTo>
                  <a:lnTo>
                    <a:pt x="835" y="703"/>
                  </a:lnTo>
                  <a:lnTo>
                    <a:pt x="807" y="738"/>
                  </a:lnTo>
                  <a:lnTo>
                    <a:pt x="780" y="774"/>
                  </a:lnTo>
                  <a:lnTo>
                    <a:pt x="751" y="809"/>
                  </a:lnTo>
                  <a:lnTo>
                    <a:pt x="721" y="844"/>
                  </a:lnTo>
                  <a:lnTo>
                    <a:pt x="692" y="878"/>
                  </a:lnTo>
                  <a:lnTo>
                    <a:pt x="661" y="913"/>
                  </a:lnTo>
                  <a:lnTo>
                    <a:pt x="629" y="947"/>
                  </a:lnTo>
                  <a:lnTo>
                    <a:pt x="594" y="981"/>
                  </a:lnTo>
                  <a:lnTo>
                    <a:pt x="560" y="1015"/>
                  </a:lnTo>
                  <a:lnTo>
                    <a:pt x="524" y="1048"/>
                  </a:lnTo>
                  <a:lnTo>
                    <a:pt x="488" y="1082"/>
                  </a:lnTo>
                  <a:lnTo>
                    <a:pt x="450" y="1116"/>
                  </a:lnTo>
                  <a:lnTo>
                    <a:pt x="410" y="1149"/>
                  </a:lnTo>
                  <a:lnTo>
                    <a:pt x="370" y="1182"/>
                  </a:lnTo>
                  <a:lnTo>
                    <a:pt x="329" y="1215"/>
                  </a:lnTo>
                  <a:lnTo>
                    <a:pt x="285" y="1249"/>
                  </a:lnTo>
                  <a:lnTo>
                    <a:pt x="242" y="1282"/>
                  </a:lnTo>
                  <a:lnTo>
                    <a:pt x="196" y="1314"/>
                  </a:lnTo>
                  <a:lnTo>
                    <a:pt x="149" y="1347"/>
                  </a:lnTo>
                  <a:lnTo>
                    <a:pt x="101" y="1380"/>
                  </a:lnTo>
                  <a:lnTo>
                    <a:pt x="51" y="1414"/>
                  </a:lnTo>
                  <a:lnTo>
                    <a:pt x="0" y="1446"/>
                  </a:lnTo>
                </a:path>
              </a:pathLst>
            </a:custGeom>
            <a:noFill/>
            <a:ln w="57150">
              <a:solidFill>
                <a:srgbClr val="FF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sp>
        <p:nvSpPr>
          <p:cNvPr id="78" name="Rectangle 158"/>
          <p:cNvSpPr>
            <a:spLocks noChangeArrowheads="1"/>
          </p:cNvSpPr>
          <p:nvPr/>
        </p:nvSpPr>
        <p:spPr bwMode="auto">
          <a:xfrm>
            <a:off x="6939546" y="2109953"/>
            <a:ext cx="689291" cy="306046"/>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1" i="1" dirty="0">
                <a:solidFill>
                  <a:srgbClr val="FF0000"/>
                </a:solidFill>
                <a:latin typeface="Times New Roman" pitchFamily="18" charset="0"/>
                <a:cs typeface="Times New Roman" pitchFamily="18" charset="0"/>
              </a:rPr>
              <a:t>Domestic</a:t>
            </a:r>
            <a:br>
              <a:rPr kumimoji="0" lang="en-US" sz="1400" b="1" i="1" dirty="0">
                <a:solidFill>
                  <a:srgbClr val="FF0000"/>
                </a:solidFill>
                <a:latin typeface="Times New Roman" pitchFamily="18" charset="0"/>
                <a:cs typeface="Times New Roman" pitchFamily="18" charset="0"/>
              </a:rPr>
            </a:br>
            <a:r>
              <a:rPr kumimoji="0" lang="en-US" sz="1400" b="1" i="1" dirty="0">
                <a:solidFill>
                  <a:srgbClr val="FF0000"/>
                </a:solidFill>
                <a:latin typeface="Times New Roman" pitchFamily="18" charset="0"/>
                <a:cs typeface="Times New Roman" pitchFamily="18" charset="0"/>
              </a:rPr>
              <a:t>saving </a:t>
            </a:r>
          </a:p>
        </p:txBody>
      </p:sp>
      <p:sp>
        <p:nvSpPr>
          <p:cNvPr id="79" name="Rectangle 162"/>
          <p:cNvSpPr>
            <a:spLocks noChangeAspect="1" noChangeArrowheads="1"/>
          </p:cNvSpPr>
          <p:nvPr/>
        </p:nvSpPr>
        <p:spPr bwMode="auto">
          <a:xfrm>
            <a:off x="7191403" y="5273228"/>
            <a:ext cx="26770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Q</a:t>
            </a:r>
            <a:r>
              <a:rPr kumimoji="0" lang="en-US" sz="1600" i="1" baseline="-25000">
                <a:solidFill>
                  <a:srgbClr val="000000"/>
                </a:solidFill>
                <a:latin typeface="Times New Roman" pitchFamily="18" charset="0"/>
                <a:cs typeface="Times New Roman" pitchFamily="18" charset="0"/>
              </a:rPr>
              <a:t>2</a:t>
            </a:r>
            <a:r>
              <a:rPr kumimoji="0" lang="en-US" sz="1600" i="1">
                <a:solidFill>
                  <a:srgbClr val="000000"/>
                </a:solidFill>
                <a:latin typeface="Times New Roman" pitchFamily="18" charset="0"/>
                <a:cs typeface="Times New Roman" pitchFamily="18" charset="0"/>
              </a:rPr>
              <a:t> </a:t>
            </a:r>
            <a:endParaRPr kumimoji="0" lang="en-US" sz="1600" i="1">
              <a:solidFill>
                <a:schemeClr val="tx1"/>
              </a:solidFill>
              <a:latin typeface="Times New Roman" pitchFamily="18" charset="0"/>
              <a:cs typeface="Times New Roman" pitchFamily="18" charset="0"/>
            </a:endParaRPr>
          </a:p>
        </p:txBody>
      </p:sp>
      <p:sp>
        <p:nvSpPr>
          <p:cNvPr id="80" name="Line 168"/>
          <p:cNvSpPr>
            <a:spLocks noChangeShapeType="1"/>
          </p:cNvSpPr>
          <p:nvPr/>
        </p:nvSpPr>
        <p:spPr bwMode="auto">
          <a:xfrm>
            <a:off x="6108662" y="4333441"/>
            <a:ext cx="0" cy="947738"/>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81" name="Freeform 135"/>
          <p:cNvSpPr>
            <a:spLocks/>
          </p:cNvSpPr>
          <p:nvPr/>
        </p:nvSpPr>
        <p:spPr bwMode="auto">
          <a:xfrm>
            <a:off x="4762449" y="2596703"/>
            <a:ext cx="3609975" cy="2065337"/>
          </a:xfrm>
          <a:custGeom>
            <a:avLst/>
            <a:gdLst>
              <a:gd name="T0" fmla="*/ 81 w 6821"/>
              <a:gd name="T1" fmla="*/ 3902 h 3904"/>
              <a:gd name="T2" fmla="*/ 205 w 6821"/>
              <a:gd name="T3" fmla="*/ 3897 h 3904"/>
              <a:gd name="T4" fmla="*/ 327 w 6821"/>
              <a:gd name="T5" fmla="*/ 3889 h 3904"/>
              <a:gd name="T6" fmla="*/ 451 w 6821"/>
              <a:gd name="T7" fmla="*/ 3878 h 3904"/>
              <a:gd name="T8" fmla="*/ 575 w 6821"/>
              <a:gd name="T9" fmla="*/ 3865 h 3904"/>
              <a:gd name="T10" fmla="*/ 698 w 6821"/>
              <a:gd name="T11" fmla="*/ 3847 h 3904"/>
              <a:gd name="T12" fmla="*/ 822 w 6821"/>
              <a:gd name="T13" fmla="*/ 3829 h 3904"/>
              <a:gd name="T14" fmla="*/ 946 w 6821"/>
              <a:gd name="T15" fmla="*/ 3807 h 3904"/>
              <a:gd name="T16" fmla="*/ 1069 w 6821"/>
              <a:gd name="T17" fmla="*/ 3782 h 3904"/>
              <a:gd name="T18" fmla="*/ 1193 w 6821"/>
              <a:gd name="T19" fmla="*/ 3756 h 3904"/>
              <a:gd name="T20" fmla="*/ 1317 w 6821"/>
              <a:gd name="T21" fmla="*/ 3726 h 3904"/>
              <a:gd name="T22" fmla="*/ 1440 w 6821"/>
              <a:gd name="T23" fmla="*/ 3694 h 3904"/>
              <a:gd name="T24" fmla="*/ 1564 w 6821"/>
              <a:gd name="T25" fmla="*/ 3659 h 3904"/>
              <a:gd name="T26" fmla="*/ 1688 w 6821"/>
              <a:gd name="T27" fmla="*/ 3623 h 3904"/>
              <a:gd name="T28" fmla="*/ 1812 w 6821"/>
              <a:gd name="T29" fmla="*/ 3584 h 3904"/>
              <a:gd name="T30" fmla="*/ 1934 w 6821"/>
              <a:gd name="T31" fmla="*/ 3542 h 3904"/>
              <a:gd name="T32" fmla="*/ 2058 w 6821"/>
              <a:gd name="T33" fmla="*/ 3498 h 3904"/>
              <a:gd name="T34" fmla="*/ 2180 w 6821"/>
              <a:gd name="T35" fmla="*/ 3452 h 3904"/>
              <a:gd name="T36" fmla="*/ 2303 w 6821"/>
              <a:gd name="T37" fmla="*/ 3404 h 3904"/>
              <a:gd name="T38" fmla="*/ 2425 w 6821"/>
              <a:gd name="T39" fmla="*/ 3352 h 3904"/>
              <a:gd name="T40" fmla="*/ 2548 w 6821"/>
              <a:gd name="T41" fmla="*/ 3299 h 3904"/>
              <a:gd name="T42" fmla="*/ 2669 w 6821"/>
              <a:gd name="T43" fmla="*/ 3244 h 3904"/>
              <a:gd name="T44" fmla="*/ 2791 w 6821"/>
              <a:gd name="T45" fmla="*/ 3187 h 3904"/>
              <a:gd name="T46" fmla="*/ 2911 w 6821"/>
              <a:gd name="T47" fmla="*/ 3129 h 3904"/>
              <a:gd name="T48" fmla="*/ 3032 w 6821"/>
              <a:gd name="T49" fmla="*/ 3067 h 3904"/>
              <a:gd name="T50" fmla="*/ 3153 w 6821"/>
              <a:gd name="T51" fmla="*/ 3004 h 3904"/>
              <a:gd name="T52" fmla="*/ 3273 w 6821"/>
              <a:gd name="T53" fmla="*/ 2938 h 3904"/>
              <a:gd name="T54" fmla="*/ 3393 w 6821"/>
              <a:gd name="T55" fmla="*/ 2872 h 3904"/>
              <a:gd name="T56" fmla="*/ 3512 w 6821"/>
              <a:gd name="T57" fmla="*/ 2803 h 3904"/>
              <a:gd name="T58" fmla="*/ 3631 w 6821"/>
              <a:gd name="T59" fmla="*/ 2732 h 3904"/>
              <a:gd name="T60" fmla="*/ 3749 w 6821"/>
              <a:gd name="T61" fmla="*/ 2660 h 3904"/>
              <a:gd name="T62" fmla="*/ 3867 w 6821"/>
              <a:gd name="T63" fmla="*/ 2586 h 3904"/>
              <a:gd name="T64" fmla="*/ 3985 w 6821"/>
              <a:gd name="T65" fmla="*/ 2509 h 3904"/>
              <a:gd name="T66" fmla="*/ 4102 w 6821"/>
              <a:gd name="T67" fmla="*/ 2431 h 3904"/>
              <a:gd name="T68" fmla="*/ 4218 w 6821"/>
              <a:gd name="T69" fmla="*/ 2352 h 3904"/>
              <a:gd name="T70" fmla="*/ 4334 w 6821"/>
              <a:gd name="T71" fmla="*/ 2271 h 3904"/>
              <a:gd name="T72" fmla="*/ 4449 w 6821"/>
              <a:gd name="T73" fmla="*/ 2188 h 3904"/>
              <a:gd name="T74" fmla="*/ 4564 w 6821"/>
              <a:gd name="T75" fmla="*/ 2104 h 3904"/>
              <a:gd name="T76" fmla="*/ 4678 w 6821"/>
              <a:gd name="T77" fmla="*/ 2018 h 3904"/>
              <a:gd name="T78" fmla="*/ 4791 w 6821"/>
              <a:gd name="T79" fmla="*/ 1930 h 3904"/>
              <a:gd name="T80" fmla="*/ 4904 w 6821"/>
              <a:gd name="T81" fmla="*/ 1842 h 3904"/>
              <a:gd name="T82" fmla="*/ 5016 w 6821"/>
              <a:gd name="T83" fmla="*/ 1752 h 3904"/>
              <a:gd name="T84" fmla="*/ 5127 w 6821"/>
              <a:gd name="T85" fmla="*/ 1660 h 3904"/>
              <a:gd name="T86" fmla="*/ 5237 w 6821"/>
              <a:gd name="T87" fmla="*/ 1567 h 3904"/>
              <a:gd name="T88" fmla="*/ 5347 w 6821"/>
              <a:gd name="T89" fmla="*/ 1473 h 3904"/>
              <a:gd name="T90" fmla="*/ 5456 w 6821"/>
              <a:gd name="T91" fmla="*/ 1378 h 3904"/>
              <a:gd name="T92" fmla="*/ 5563 w 6821"/>
              <a:gd name="T93" fmla="*/ 1280 h 3904"/>
              <a:gd name="T94" fmla="*/ 5671 w 6821"/>
              <a:gd name="T95" fmla="*/ 1183 h 3904"/>
              <a:gd name="T96" fmla="*/ 5777 w 6821"/>
              <a:gd name="T97" fmla="*/ 1083 h 3904"/>
              <a:gd name="T98" fmla="*/ 5883 w 6821"/>
              <a:gd name="T99" fmla="*/ 983 h 3904"/>
              <a:gd name="T100" fmla="*/ 5987 w 6821"/>
              <a:gd name="T101" fmla="*/ 882 h 3904"/>
              <a:gd name="T102" fmla="*/ 6091 w 6821"/>
              <a:gd name="T103" fmla="*/ 779 h 3904"/>
              <a:gd name="T104" fmla="*/ 6194 w 6821"/>
              <a:gd name="T105" fmla="*/ 676 h 3904"/>
              <a:gd name="T106" fmla="*/ 6295 w 6821"/>
              <a:gd name="T107" fmla="*/ 572 h 3904"/>
              <a:gd name="T108" fmla="*/ 6396 w 6821"/>
              <a:gd name="T109" fmla="*/ 466 h 3904"/>
              <a:gd name="T110" fmla="*/ 6495 w 6821"/>
              <a:gd name="T111" fmla="*/ 361 h 3904"/>
              <a:gd name="T112" fmla="*/ 6595 w 6821"/>
              <a:gd name="T113" fmla="*/ 253 h 3904"/>
              <a:gd name="T114" fmla="*/ 6692 w 6821"/>
              <a:gd name="T115" fmla="*/ 145 h 3904"/>
              <a:gd name="T116" fmla="*/ 6789 w 6821"/>
              <a:gd name="T117" fmla="*/ 36 h 39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21"/>
              <a:gd name="T178" fmla="*/ 0 h 3904"/>
              <a:gd name="T179" fmla="*/ 6821 w 6821"/>
              <a:gd name="T180" fmla="*/ 3904 h 39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21" h="3904">
                <a:moveTo>
                  <a:pt x="0" y="3904"/>
                </a:moveTo>
                <a:lnTo>
                  <a:pt x="40" y="3904"/>
                </a:lnTo>
                <a:lnTo>
                  <a:pt x="81" y="3902"/>
                </a:lnTo>
                <a:lnTo>
                  <a:pt x="122" y="3900"/>
                </a:lnTo>
                <a:lnTo>
                  <a:pt x="164" y="3899"/>
                </a:lnTo>
                <a:lnTo>
                  <a:pt x="205" y="3897"/>
                </a:lnTo>
                <a:lnTo>
                  <a:pt x="246" y="3894"/>
                </a:lnTo>
                <a:lnTo>
                  <a:pt x="287" y="3892"/>
                </a:lnTo>
                <a:lnTo>
                  <a:pt x="327" y="3889"/>
                </a:lnTo>
                <a:lnTo>
                  <a:pt x="369" y="3885"/>
                </a:lnTo>
                <a:lnTo>
                  <a:pt x="410" y="3882"/>
                </a:lnTo>
                <a:lnTo>
                  <a:pt x="451" y="3878"/>
                </a:lnTo>
                <a:lnTo>
                  <a:pt x="492" y="3874"/>
                </a:lnTo>
                <a:lnTo>
                  <a:pt x="533" y="3869"/>
                </a:lnTo>
                <a:lnTo>
                  <a:pt x="575" y="3865"/>
                </a:lnTo>
                <a:lnTo>
                  <a:pt x="616" y="3859"/>
                </a:lnTo>
                <a:lnTo>
                  <a:pt x="657" y="3853"/>
                </a:lnTo>
                <a:lnTo>
                  <a:pt x="698" y="3847"/>
                </a:lnTo>
                <a:lnTo>
                  <a:pt x="740" y="3842"/>
                </a:lnTo>
                <a:lnTo>
                  <a:pt x="781" y="3835"/>
                </a:lnTo>
                <a:lnTo>
                  <a:pt x="822" y="3829"/>
                </a:lnTo>
                <a:lnTo>
                  <a:pt x="863" y="3822"/>
                </a:lnTo>
                <a:lnTo>
                  <a:pt x="905" y="3814"/>
                </a:lnTo>
                <a:lnTo>
                  <a:pt x="946" y="3807"/>
                </a:lnTo>
                <a:lnTo>
                  <a:pt x="987" y="3799"/>
                </a:lnTo>
                <a:lnTo>
                  <a:pt x="1028" y="3791"/>
                </a:lnTo>
                <a:lnTo>
                  <a:pt x="1069" y="3782"/>
                </a:lnTo>
                <a:lnTo>
                  <a:pt x="1111" y="3774"/>
                </a:lnTo>
                <a:lnTo>
                  <a:pt x="1152" y="3765"/>
                </a:lnTo>
                <a:lnTo>
                  <a:pt x="1193" y="3756"/>
                </a:lnTo>
                <a:lnTo>
                  <a:pt x="1234" y="3747"/>
                </a:lnTo>
                <a:lnTo>
                  <a:pt x="1276" y="3736"/>
                </a:lnTo>
                <a:lnTo>
                  <a:pt x="1317" y="3726"/>
                </a:lnTo>
                <a:lnTo>
                  <a:pt x="1358" y="3716"/>
                </a:lnTo>
                <a:lnTo>
                  <a:pt x="1399" y="3705"/>
                </a:lnTo>
                <a:lnTo>
                  <a:pt x="1440" y="3694"/>
                </a:lnTo>
                <a:lnTo>
                  <a:pt x="1482" y="3683"/>
                </a:lnTo>
                <a:lnTo>
                  <a:pt x="1523" y="3672"/>
                </a:lnTo>
                <a:lnTo>
                  <a:pt x="1564" y="3659"/>
                </a:lnTo>
                <a:lnTo>
                  <a:pt x="1605" y="3648"/>
                </a:lnTo>
                <a:lnTo>
                  <a:pt x="1647" y="3635"/>
                </a:lnTo>
                <a:lnTo>
                  <a:pt x="1688" y="3623"/>
                </a:lnTo>
                <a:lnTo>
                  <a:pt x="1729" y="3610"/>
                </a:lnTo>
                <a:lnTo>
                  <a:pt x="1770" y="3597"/>
                </a:lnTo>
                <a:lnTo>
                  <a:pt x="1812" y="3584"/>
                </a:lnTo>
                <a:lnTo>
                  <a:pt x="1852" y="3570"/>
                </a:lnTo>
                <a:lnTo>
                  <a:pt x="1893" y="3556"/>
                </a:lnTo>
                <a:lnTo>
                  <a:pt x="1934" y="3542"/>
                </a:lnTo>
                <a:lnTo>
                  <a:pt x="1975" y="3528"/>
                </a:lnTo>
                <a:lnTo>
                  <a:pt x="2017" y="3513"/>
                </a:lnTo>
                <a:lnTo>
                  <a:pt x="2058" y="3498"/>
                </a:lnTo>
                <a:lnTo>
                  <a:pt x="2098" y="3483"/>
                </a:lnTo>
                <a:lnTo>
                  <a:pt x="2139" y="3468"/>
                </a:lnTo>
                <a:lnTo>
                  <a:pt x="2180" y="3452"/>
                </a:lnTo>
                <a:lnTo>
                  <a:pt x="2222" y="3436"/>
                </a:lnTo>
                <a:lnTo>
                  <a:pt x="2262" y="3420"/>
                </a:lnTo>
                <a:lnTo>
                  <a:pt x="2303" y="3404"/>
                </a:lnTo>
                <a:lnTo>
                  <a:pt x="2344" y="3387"/>
                </a:lnTo>
                <a:lnTo>
                  <a:pt x="2384" y="3369"/>
                </a:lnTo>
                <a:lnTo>
                  <a:pt x="2425" y="3352"/>
                </a:lnTo>
                <a:lnTo>
                  <a:pt x="2465" y="3335"/>
                </a:lnTo>
                <a:lnTo>
                  <a:pt x="2507" y="3318"/>
                </a:lnTo>
                <a:lnTo>
                  <a:pt x="2548" y="3299"/>
                </a:lnTo>
                <a:lnTo>
                  <a:pt x="2588" y="3282"/>
                </a:lnTo>
                <a:lnTo>
                  <a:pt x="2629" y="3264"/>
                </a:lnTo>
                <a:lnTo>
                  <a:pt x="2669" y="3244"/>
                </a:lnTo>
                <a:lnTo>
                  <a:pt x="2709" y="3226"/>
                </a:lnTo>
                <a:lnTo>
                  <a:pt x="2751" y="3207"/>
                </a:lnTo>
                <a:lnTo>
                  <a:pt x="2791" y="3187"/>
                </a:lnTo>
                <a:lnTo>
                  <a:pt x="2832" y="3168"/>
                </a:lnTo>
                <a:lnTo>
                  <a:pt x="2872" y="3148"/>
                </a:lnTo>
                <a:lnTo>
                  <a:pt x="2911" y="3129"/>
                </a:lnTo>
                <a:lnTo>
                  <a:pt x="2951" y="3108"/>
                </a:lnTo>
                <a:lnTo>
                  <a:pt x="2992" y="3087"/>
                </a:lnTo>
                <a:lnTo>
                  <a:pt x="3032" y="3067"/>
                </a:lnTo>
                <a:lnTo>
                  <a:pt x="3072" y="3046"/>
                </a:lnTo>
                <a:lnTo>
                  <a:pt x="3113" y="3025"/>
                </a:lnTo>
                <a:lnTo>
                  <a:pt x="3153" y="3004"/>
                </a:lnTo>
                <a:lnTo>
                  <a:pt x="3193" y="2983"/>
                </a:lnTo>
                <a:lnTo>
                  <a:pt x="3233" y="2961"/>
                </a:lnTo>
                <a:lnTo>
                  <a:pt x="3273" y="2938"/>
                </a:lnTo>
                <a:lnTo>
                  <a:pt x="3313" y="2916"/>
                </a:lnTo>
                <a:lnTo>
                  <a:pt x="3353" y="2895"/>
                </a:lnTo>
                <a:lnTo>
                  <a:pt x="3393" y="2872"/>
                </a:lnTo>
                <a:lnTo>
                  <a:pt x="3432" y="2849"/>
                </a:lnTo>
                <a:lnTo>
                  <a:pt x="3472" y="2826"/>
                </a:lnTo>
                <a:lnTo>
                  <a:pt x="3512" y="2803"/>
                </a:lnTo>
                <a:lnTo>
                  <a:pt x="3551" y="2779"/>
                </a:lnTo>
                <a:lnTo>
                  <a:pt x="3591" y="2756"/>
                </a:lnTo>
                <a:lnTo>
                  <a:pt x="3631" y="2732"/>
                </a:lnTo>
                <a:lnTo>
                  <a:pt x="3670" y="2708"/>
                </a:lnTo>
                <a:lnTo>
                  <a:pt x="3710" y="2684"/>
                </a:lnTo>
                <a:lnTo>
                  <a:pt x="3749" y="2660"/>
                </a:lnTo>
                <a:lnTo>
                  <a:pt x="3789" y="2634"/>
                </a:lnTo>
                <a:lnTo>
                  <a:pt x="3828" y="2610"/>
                </a:lnTo>
                <a:lnTo>
                  <a:pt x="3867" y="2586"/>
                </a:lnTo>
                <a:lnTo>
                  <a:pt x="3906" y="2561"/>
                </a:lnTo>
                <a:lnTo>
                  <a:pt x="3946" y="2536"/>
                </a:lnTo>
                <a:lnTo>
                  <a:pt x="3985" y="2509"/>
                </a:lnTo>
                <a:lnTo>
                  <a:pt x="4024" y="2484"/>
                </a:lnTo>
                <a:lnTo>
                  <a:pt x="4063" y="2458"/>
                </a:lnTo>
                <a:lnTo>
                  <a:pt x="4102" y="2431"/>
                </a:lnTo>
                <a:lnTo>
                  <a:pt x="4141" y="2405"/>
                </a:lnTo>
                <a:lnTo>
                  <a:pt x="4180" y="2379"/>
                </a:lnTo>
                <a:lnTo>
                  <a:pt x="4218" y="2352"/>
                </a:lnTo>
                <a:lnTo>
                  <a:pt x="4257" y="2325"/>
                </a:lnTo>
                <a:lnTo>
                  <a:pt x="4296" y="2298"/>
                </a:lnTo>
                <a:lnTo>
                  <a:pt x="4334" y="2271"/>
                </a:lnTo>
                <a:lnTo>
                  <a:pt x="4372" y="2243"/>
                </a:lnTo>
                <a:lnTo>
                  <a:pt x="4411" y="2216"/>
                </a:lnTo>
                <a:lnTo>
                  <a:pt x="4449" y="2188"/>
                </a:lnTo>
                <a:lnTo>
                  <a:pt x="4488" y="2161"/>
                </a:lnTo>
                <a:lnTo>
                  <a:pt x="4526" y="2132"/>
                </a:lnTo>
                <a:lnTo>
                  <a:pt x="4564" y="2104"/>
                </a:lnTo>
                <a:lnTo>
                  <a:pt x="4602" y="2076"/>
                </a:lnTo>
                <a:lnTo>
                  <a:pt x="4640" y="2047"/>
                </a:lnTo>
                <a:lnTo>
                  <a:pt x="4678" y="2018"/>
                </a:lnTo>
                <a:lnTo>
                  <a:pt x="4716" y="1989"/>
                </a:lnTo>
                <a:lnTo>
                  <a:pt x="4754" y="1960"/>
                </a:lnTo>
                <a:lnTo>
                  <a:pt x="4791" y="1930"/>
                </a:lnTo>
                <a:lnTo>
                  <a:pt x="4829" y="1902"/>
                </a:lnTo>
                <a:lnTo>
                  <a:pt x="4866" y="1872"/>
                </a:lnTo>
                <a:lnTo>
                  <a:pt x="4904" y="1842"/>
                </a:lnTo>
                <a:lnTo>
                  <a:pt x="4941" y="1812"/>
                </a:lnTo>
                <a:lnTo>
                  <a:pt x="4978" y="1781"/>
                </a:lnTo>
                <a:lnTo>
                  <a:pt x="5016" y="1752"/>
                </a:lnTo>
                <a:lnTo>
                  <a:pt x="5053" y="1722"/>
                </a:lnTo>
                <a:lnTo>
                  <a:pt x="5090" y="1691"/>
                </a:lnTo>
                <a:lnTo>
                  <a:pt x="5127" y="1660"/>
                </a:lnTo>
                <a:lnTo>
                  <a:pt x="5164" y="1629"/>
                </a:lnTo>
                <a:lnTo>
                  <a:pt x="5200" y="1598"/>
                </a:lnTo>
                <a:lnTo>
                  <a:pt x="5237" y="1567"/>
                </a:lnTo>
                <a:lnTo>
                  <a:pt x="5274" y="1536"/>
                </a:lnTo>
                <a:lnTo>
                  <a:pt x="5310" y="1504"/>
                </a:lnTo>
                <a:lnTo>
                  <a:pt x="5347" y="1473"/>
                </a:lnTo>
                <a:lnTo>
                  <a:pt x="5383" y="1441"/>
                </a:lnTo>
                <a:lnTo>
                  <a:pt x="5419" y="1410"/>
                </a:lnTo>
                <a:lnTo>
                  <a:pt x="5456" y="1378"/>
                </a:lnTo>
                <a:lnTo>
                  <a:pt x="5492" y="1346"/>
                </a:lnTo>
                <a:lnTo>
                  <a:pt x="5528" y="1312"/>
                </a:lnTo>
                <a:lnTo>
                  <a:pt x="5563" y="1280"/>
                </a:lnTo>
                <a:lnTo>
                  <a:pt x="5600" y="1248"/>
                </a:lnTo>
                <a:lnTo>
                  <a:pt x="5635" y="1215"/>
                </a:lnTo>
                <a:lnTo>
                  <a:pt x="5671" y="1183"/>
                </a:lnTo>
                <a:lnTo>
                  <a:pt x="5706" y="1150"/>
                </a:lnTo>
                <a:lnTo>
                  <a:pt x="5742" y="1116"/>
                </a:lnTo>
                <a:lnTo>
                  <a:pt x="5777" y="1083"/>
                </a:lnTo>
                <a:lnTo>
                  <a:pt x="5813" y="1050"/>
                </a:lnTo>
                <a:lnTo>
                  <a:pt x="5847" y="1017"/>
                </a:lnTo>
                <a:lnTo>
                  <a:pt x="5883" y="983"/>
                </a:lnTo>
                <a:lnTo>
                  <a:pt x="5918" y="950"/>
                </a:lnTo>
                <a:lnTo>
                  <a:pt x="5953" y="916"/>
                </a:lnTo>
                <a:lnTo>
                  <a:pt x="5987" y="882"/>
                </a:lnTo>
                <a:lnTo>
                  <a:pt x="6023" y="848"/>
                </a:lnTo>
                <a:lnTo>
                  <a:pt x="6057" y="814"/>
                </a:lnTo>
                <a:lnTo>
                  <a:pt x="6091" y="779"/>
                </a:lnTo>
                <a:lnTo>
                  <a:pt x="6126" y="745"/>
                </a:lnTo>
                <a:lnTo>
                  <a:pt x="6160" y="710"/>
                </a:lnTo>
                <a:lnTo>
                  <a:pt x="6194" y="676"/>
                </a:lnTo>
                <a:lnTo>
                  <a:pt x="6228" y="642"/>
                </a:lnTo>
                <a:lnTo>
                  <a:pt x="6262" y="606"/>
                </a:lnTo>
                <a:lnTo>
                  <a:pt x="6295" y="572"/>
                </a:lnTo>
                <a:lnTo>
                  <a:pt x="6329" y="536"/>
                </a:lnTo>
                <a:lnTo>
                  <a:pt x="6363" y="502"/>
                </a:lnTo>
                <a:lnTo>
                  <a:pt x="6396" y="466"/>
                </a:lnTo>
                <a:lnTo>
                  <a:pt x="6429" y="431"/>
                </a:lnTo>
                <a:lnTo>
                  <a:pt x="6463" y="395"/>
                </a:lnTo>
                <a:lnTo>
                  <a:pt x="6495" y="361"/>
                </a:lnTo>
                <a:lnTo>
                  <a:pt x="6529" y="324"/>
                </a:lnTo>
                <a:lnTo>
                  <a:pt x="6562" y="289"/>
                </a:lnTo>
                <a:lnTo>
                  <a:pt x="6595" y="253"/>
                </a:lnTo>
                <a:lnTo>
                  <a:pt x="6627" y="217"/>
                </a:lnTo>
                <a:lnTo>
                  <a:pt x="6660" y="181"/>
                </a:lnTo>
                <a:lnTo>
                  <a:pt x="6692" y="145"/>
                </a:lnTo>
                <a:lnTo>
                  <a:pt x="6725" y="108"/>
                </a:lnTo>
                <a:lnTo>
                  <a:pt x="6757" y="73"/>
                </a:lnTo>
                <a:lnTo>
                  <a:pt x="6789" y="36"/>
                </a:lnTo>
                <a:lnTo>
                  <a:pt x="6821" y="0"/>
                </a:lnTo>
              </a:path>
            </a:pathLst>
          </a:custGeom>
          <a:noFill/>
          <a:ln w="57150">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82" name="Freeform 163"/>
          <p:cNvSpPr>
            <a:spLocks/>
          </p:cNvSpPr>
          <p:nvPr/>
        </p:nvSpPr>
        <p:spPr bwMode="auto">
          <a:xfrm>
            <a:off x="7224661" y="3569840"/>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83" name="Group 180"/>
          <p:cNvGrpSpPr>
            <a:grpSpLocks/>
          </p:cNvGrpSpPr>
          <p:nvPr/>
        </p:nvGrpSpPr>
        <p:grpSpPr bwMode="auto">
          <a:xfrm>
            <a:off x="4435475" y="4715416"/>
            <a:ext cx="1274702" cy="890806"/>
            <a:chOff x="1865" y="2024"/>
            <a:chExt cx="798" cy="547"/>
          </a:xfrm>
        </p:grpSpPr>
        <p:sp>
          <p:nvSpPr>
            <p:cNvPr id="84" name="Line 159"/>
            <p:cNvSpPr>
              <a:spLocks noChangeShapeType="1"/>
            </p:cNvSpPr>
            <p:nvPr/>
          </p:nvSpPr>
          <p:spPr bwMode="auto">
            <a:xfrm flipV="1">
              <a:off x="2258" y="2024"/>
              <a:ext cx="405" cy="277"/>
            </a:xfrm>
            <a:prstGeom prst="line">
              <a:avLst/>
            </a:prstGeom>
            <a:noFill/>
            <a:ln w="317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pPr>
                <a:defRPr/>
              </a:pPr>
              <a:endParaRPr lang="en-US" sz="1600">
                <a:latin typeface="Times New Roman" pitchFamily="18" charset="0"/>
                <a:cs typeface="Times New Roman" pitchFamily="18" charset="0"/>
              </a:endParaRPr>
            </a:p>
          </p:txBody>
        </p:sp>
        <p:grpSp>
          <p:nvGrpSpPr>
            <p:cNvPr id="85" name="Group 179"/>
            <p:cNvGrpSpPr>
              <a:grpSpLocks/>
            </p:cNvGrpSpPr>
            <p:nvPr/>
          </p:nvGrpSpPr>
          <p:grpSpPr bwMode="auto">
            <a:xfrm>
              <a:off x="1865" y="2282"/>
              <a:ext cx="409" cy="289"/>
              <a:chOff x="998" y="2212"/>
              <a:chExt cx="409" cy="289"/>
            </a:xfrm>
          </p:grpSpPr>
          <p:sp>
            <p:nvSpPr>
              <p:cNvPr id="86" name="Rectangle 172"/>
              <p:cNvSpPr>
                <a:spLocks noChangeArrowheads="1"/>
              </p:cNvSpPr>
              <p:nvPr/>
            </p:nvSpPr>
            <p:spPr bwMode="auto">
              <a:xfrm>
                <a:off x="998" y="2212"/>
                <a:ext cx="409" cy="289"/>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lgn="ctr">
                  <a:defRPr/>
                </a:pPr>
                <a:endParaRPr lang="en-US" sz="1600" b="0">
                  <a:latin typeface="Times New Roman" pitchFamily="18" charset="0"/>
                  <a:cs typeface="Times New Roman" pitchFamily="18" charset="0"/>
                </a:endParaRPr>
              </a:p>
            </p:txBody>
          </p:sp>
          <p:sp>
            <p:nvSpPr>
              <p:cNvPr id="87" name="Rectangle 173"/>
              <p:cNvSpPr>
                <a:spLocks noChangeArrowheads="1"/>
              </p:cNvSpPr>
              <p:nvPr/>
            </p:nvSpPr>
            <p:spPr bwMode="auto">
              <a:xfrm>
                <a:off x="1014" y="2245"/>
                <a:ext cx="377" cy="212"/>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Times New Roman" pitchFamily="18" charset="0"/>
                    <a:cs typeface="Times New Roman" pitchFamily="18" charset="0"/>
                  </a:rPr>
                  <a:t>Capital</a:t>
                </a:r>
                <a:br>
                  <a:rPr kumimoji="0" lang="en-US" sz="1400" b="0" dirty="0">
                    <a:solidFill>
                      <a:srgbClr val="000000"/>
                    </a:solidFill>
                    <a:latin typeface="Times New Roman" pitchFamily="18" charset="0"/>
                    <a:cs typeface="Times New Roman" pitchFamily="18" charset="0"/>
                  </a:rPr>
                </a:br>
                <a:r>
                  <a:rPr kumimoji="0" lang="en-US" sz="1400" b="0" dirty="0">
                    <a:solidFill>
                      <a:srgbClr val="000000"/>
                    </a:solidFill>
                    <a:latin typeface="Times New Roman" pitchFamily="18" charset="0"/>
                    <a:cs typeface="Times New Roman" pitchFamily="18" charset="0"/>
                  </a:rPr>
                  <a:t>outflow </a:t>
                </a:r>
              </a:p>
            </p:txBody>
          </p:sp>
        </p:grpSp>
      </p:grpSp>
      <p:grpSp>
        <p:nvGrpSpPr>
          <p:cNvPr id="88" name="Group 183"/>
          <p:cNvGrpSpPr>
            <a:grpSpLocks/>
          </p:cNvGrpSpPr>
          <p:nvPr/>
        </p:nvGrpSpPr>
        <p:grpSpPr bwMode="auto">
          <a:xfrm>
            <a:off x="7542165" y="3079303"/>
            <a:ext cx="1271588" cy="655638"/>
            <a:chOff x="3990" y="1100"/>
            <a:chExt cx="801" cy="413"/>
          </a:xfrm>
        </p:grpSpPr>
        <p:sp>
          <p:nvSpPr>
            <p:cNvPr id="89" name="Line 181"/>
            <p:cNvSpPr>
              <a:spLocks noChangeShapeType="1"/>
            </p:cNvSpPr>
            <p:nvPr/>
          </p:nvSpPr>
          <p:spPr bwMode="auto">
            <a:xfrm flipH="1" flipV="1">
              <a:off x="3990" y="1100"/>
              <a:ext cx="371" cy="261"/>
            </a:xfrm>
            <a:prstGeom prst="line">
              <a:avLst/>
            </a:prstGeom>
            <a:noFill/>
            <a:ln w="31750">
              <a:solidFill>
                <a:schemeClr val="tx1"/>
              </a:solidFill>
              <a:round/>
              <a:headEnd/>
              <a:tailEnd type="none" w="lg" len="lg"/>
            </a:ln>
            <a:effectLst>
              <a:outerShdw blurRad="50800" dist="38100" dir="2700000" algn="tl" rotWithShape="0">
                <a:prstClr val="black">
                  <a:alpha val="40000"/>
                </a:prstClr>
              </a:outerShdw>
            </a:effectLst>
          </p:spPr>
          <p:txBody>
            <a:bodyPr wrap="none">
              <a:prstTxWarp prst="textNoShape">
                <a:avLst/>
              </a:prstTxWarp>
            </a:bodyPr>
            <a:lstStyle/>
            <a:p>
              <a:pPr>
                <a:defRPr/>
              </a:pPr>
              <a:endParaRPr lang="en-US" sz="1600">
                <a:latin typeface="Times New Roman" pitchFamily="18" charset="0"/>
                <a:cs typeface="Times New Roman" pitchFamily="18" charset="0"/>
              </a:endParaRPr>
            </a:p>
          </p:txBody>
        </p:sp>
        <p:grpSp>
          <p:nvGrpSpPr>
            <p:cNvPr id="90" name="Group 182"/>
            <p:cNvGrpSpPr>
              <a:grpSpLocks/>
            </p:cNvGrpSpPr>
            <p:nvPr/>
          </p:nvGrpSpPr>
          <p:grpSpPr bwMode="auto">
            <a:xfrm>
              <a:off x="4365" y="1228"/>
              <a:ext cx="426" cy="285"/>
              <a:chOff x="4365" y="1228"/>
              <a:chExt cx="426" cy="285"/>
            </a:xfrm>
          </p:grpSpPr>
          <p:sp>
            <p:nvSpPr>
              <p:cNvPr id="91" name="Rectangle 166"/>
              <p:cNvSpPr>
                <a:spLocks noChangeArrowheads="1"/>
              </p:cNvSpPr>
              <p:nvPr/>
            </p:nvSpPr>
            <p:spPr bwMode="auto">
              <a:xfrm>
                <a:off x="4365" y="1228"/>
                <a:ext cx="426" cy="285"/>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93" name="Rectangle 167"/>
              <p:cNvSpPr>
                <a:spLocks noChangeArrowheads="1"/>
              </p:cNvSpPr>
              <p:nvPr/>
            </p:nvSpPr>
            <p:spPr bwMode="auto">
              <a:xfrm>
                <a:off x="4411" y="1244"/>
                <a:ext cx="327" cy="244"/>
              </a:xfrm>
              <a:prstGeom prst="rect">
                <a:avLst/>
              </a:prstGeom>
              <a:noFill/>
              <a:ln w="9525">
                <a:noFill/>
                <a:miter lim="800000"/>
                <a:headEnd/>
                <a:tailEnd/>
              </a:ln>
            </p:spPr>
            <p:txBody>
              <a:bodyPr wrap="none" lIns="0" tIns="0" rIns="0" bIns="0">
                <a:prstTxWarp prst="textNoShape">
                  <a:avLst/>
                </a:prstTxWarp>
                <a:spAutoFit/>
              </a:bodyPr>
              <a:lstStyle/>
              <a:p>
                <a:pPr>
                  <a:lnSpc>
                    <a:spcPct val="90000"/>
                  </a:lnSpc>
                </a:pPr>
                <a:r>
                  <a:rPr kumimoji="0" lang="en-US" sz="1400" b="0" dirty="0">
                    <a:solidFill>
                      <a:srgbClr val="000000"/>
                    </a:solidFill>
                    <a:latin typeface="Times New Roman" pitchFamily="18" charset="0"/>
                    <a:cs typeface="Times New Roman" pitchFamily="18" charset="0"/>
                  </a:rPr>
                  <a:t>Capital</a:t>
                </a:r>
                <a:br>
                  <a:rPr kumimoji="0" lang="en-US" sz="1400" b="0" dirty="0">
                    <a:solidFill>
                      <a:srgbClr val="000000"/>
                    </a:solidFill>
                    <a:latin typeface="Times New Roman" pitchFamily="18" charset="0"/>
                    <a:cs typeface="Times New Roman" pitchFamily="18" charset="0"/>
                  </a:rPr>
                </a:br>
                <a:r>
                  <a:rPr kumimoji="0" lang="en-US" sz="1400" b="0" dirty="0">
                    <a:solidFill>
                      <a:srgbClr val="000000"/>
                    </a:solidFill>
                    <a:latin typeface="Times New Roman" pitchFamily="18" charset="0"/>
                    <a:cs typeface="Times New Roman" pitchFamily="18" charset="0"/>
                  </a:rPr>
                  <a:t>inflow </a:t>
                </a:r>
              </a:p>
            </p:txBody>
          </p:sp>
        </p:grpSp>
      </p:grpSp>
      <p:sp>
        <p:nvSpPr>
          <p:cNvPr id="94" name="Rectangle 189"/>
          <p:cNvSpPr>
            <a:spLocks noChangeArrowheads="1"/>
          </p:cNvSpPr>
          <p:nvPr/>
        </p:nvSpPr>
        <p:spPr bwMode="auto">
          <a:xfrm>
            <a:off x="4344936" y="3911153"/>
            <a:ext cx="17472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i="1">
                <a:solidFill>
                  <a:srgbClr val="000000"/>
                </a:solidFill>
                <a:latin typeface="Times New Roman" pitchFamily="18" charset="0"/>
                <a:cs typeface="Times New Roman" pitchFamily="18" charset="0"/>
              </a:rPr>
              <a:t>r</a:t>
            </a:r>
            <a:r>
              <a:rPr kumimoji="0" lang="en-US" sz="1400" i="1" baseline="-25000">
                <a:solidFill>
                  <a:srgbClr val="000000"/>
                </a:solidFill>
                <a:latin typeface="Times New Roman" pitchFamily="18" charset="0"/>
                <a:cs typeface="Times New Roman" pitchFamily="18" charset="0"/>
              </a:rPr>
              <a:t>0</a:t>
            </a:r>
            <a:r>
              <a:rPr kumimoji="0" lang="en-US" sz="1400" i="1">
                <a:solidFill>
                  <a:srgbClr val="000000"/>
                </a:solidFill>
                <a:latin typeface="Times New Roman" pitchFamily="18" charset="0"/>
                <a:cs typeface="Times New Roman" pitchFamily="18" charset="0"/>
              </a:rPr>
              <a:t> </a:t>
            </a:r>
            <a:endParaRPr kumimoji="0" lang="en-US" sz="1400">
              <a:solidFill>
                <a:schemeClr val="tx1"/>
              </a:solidFill>
              <a:latin typeface="Times New Roman" pitchFamily="18" charset="0"/>
              <a:cs typeface="Times New Roman" pitchFamily="18" charset="0"/>
            </a:endParaRPr>
          </a:p>
        </p:txBody>
      </p:sp>
      <p:sp>
        <p:nvSpPr>
          <p:cNvPr id="95" name="Line 190"/>
          <p:cNvSpPr>
            <a:spLocks noChangeAspect="1" noChangeShapeType="1"/>
          </p:cNvSpPr>
          <p:nvPr/>
        </p:nvSpPr>
        <p:spPr bwMode="auto">
          <a:xfrm flipH="1">
            <a:off x="4616399" y="4068315"/>
            <a:ext cx="1909762"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96" name="Rectangle 191"/>
          <p:cNvSpPr>
            <a:spLocks noChangeAspect="1" noChangeArrowheads="1"/>
          </p:cNvSpPr>
          <p:nvPr/>
        </p:nvSpPr>
        <p:spPr bwMode="auto">
          <a:xfrm>
            <a:off x="6452005" y="5271640"/>
            <a:ext cx="26770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Times New Roman" pitchFamily="18" charset="0"/>
                <a:cs typeface="Times New Roman" pitchFamily="18" charset="0"/>
              </a:rPr>
              <a:t>Q</a:t>
            </a:r>
            <a:r>
              <a:rPr kumimoji="0" lang="en-US" sz="1600" i="1" baseline="-25000">
                <a:solidFill>
                  <a:srgbClr val="000000"/>
                </a:solidFill>
                <a:latin typeface="Times New Roman" pitchFamily="18" charset="0"/>
                <a:cs typeface="Times New Roman" pitchFamily="18" charset="0"/>
              </a:rPr>
              <a:t>0</a:t>
            </a:r>
            <a:r>
              <a:rPr kumimoji="0" lang="en-US" sz="1600" i="1">
                <a:solidFill>
                  <a:srgbClr val="000000"/>
                </a:solidFill>
                <a:latin typeface="Times New Roman" pitchFamily="18" charset="0"/>
                <a:cs typeface="Times New Roman" pitchFamily="18" charset="0"/>
              </a:rPr>
              <a:t> </a:t>
            </a:r>
            <a:endParaRPr kumimoji="0" lang="en-US" sz="1600" i="1">
              <a:solidFill>
                <a:schemeClr val="tx1"/>
              </a:solidFill>
              <a:latin typeface="Times New Roman" pitchFamily="18" charset="0"/>
              <a:cs typeface="Times New Roman" pitchFamily="18" charset="0"/>
            </a:endParaRPr>
          </a:p>
        </p:txBody>
      </p:sp>
      <p:sp>
        <p:nvSpPr>
          <p:cNvPr id="97" name="Line 192"/>
          <p:cNvSpPr>
            <a:spLocks noChangeShapeType="1"/>
          </p:cNvSpPr>
          <p:nvPr/>
        </p:nvSpPr>
        <p:spPr bwMode="auto">
          <a:xfrm>
            <a:off x="6572212" y="4133416"/>
            <a:ext cx="0" cy="11350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98" name="Freeform 188"/>
          <p:cNvSpPr>
            <a:spLocks/>
          </p:cNvSpPr>
          <p:nvPr/>
        </p:nvSpPr>
        <p:spPr bwMode="auto">
          <a:xfrm>
            <a:off x="6521399" y="4022278"/>
            <a:ext cx="119062"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99" name="Group 196"/>
          <p:cNvGrpSpPr>
            <a:grpSpLocks/>
          </p:cNvGrpSpPr>
          <p:nvPr/>
        </p:nvGrpSpPr>
        <p:grpSpPr bwMode="auto">
          <a:xfrm>
            <a:off x="5021214" y="2741165"/>
            <a:ext cx="1803401" cy="2374900"/>
            <a:chOff x="2066" y="887"/>
            <a:chExt cx="1136" cy="1496"/>
          </a:xfrm>
        </p:grpSpPr>
        <p:sp>
          <p:nvSpPr>
            <p:cNvPr id="100" name="Freeform 194"/>
            <p:cNvSpPr>
              <a:spLocks/>
            </p:cNvSpPr>
            <p:nvPr/>
          </p:nvSpPr>
          <p:spPr bwMode="auto">
            <a:xfrm>
              <a:off x="2885" y="2119"/>
              <a:ext cx="317" cy="264"/>
            </a:xfrm>
            <a:custGeom>
              <a:avLst/>
              <a:gdLst>
                <a:gd name="T0" fmla="*/ 22 w 317"/>
                <a:gd name="T1" fmla="*/ 201 h 295"/>
                <a:gd name="T2" fmla="*/ 119 w 317"/>
                <a:gd name="T3" fmla="*/ 19 h 295"/>
                <a:gd name="T4" fmla="*/ 257 w 317"/>
                <a:gd name="T5" fmla="*/ 85 h 295"/>
                <a:gd name="T6" fmla="*/ 315 w 317"/>
                <a:gd name="T7" fmla="*/ 210 h 295"/>
                <a:gd name="T8" fmla="*/ 244 w 317"/>
                <a:gd name="T9" fmla="*/ 281 h 295"/>
                <a:gd name="T10" fmla="*/ 75 w 317"/>
                <a:gd name="T11" fmla="*/ 294 h 295"/>
                <a:gd name="T12" fmla="*/ 8 w 317"/>
                <a:gd name="T13" fmla="*/ 277 h 295"/>
                <a:gd name="T14" fmla="*/ 22 w 317"/>
                <a:gd name="T15" fmla="*/ 201 h 295"/>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295"/>
                <a:gd name="T26" fmla="*/ 317 w 317"/>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295">
                  <a:moveTo>
                    <a:pt x="22" y="201"/>
                  </a:moveTo>
                  <a:cubicBezTo>
                    <a:pt x="41" y="158"/>
                    <a:pt x="80" y="38"/>
                    <a:pt x="119" y="19"/>
                  </a:cubicBezTo>
                  <a:cubicBezTo>
                    <a:pt x="158" y="0"/>
                    <a:pt x="224" y="53"/>
                    <a:pt x="257" y="85"/>
                  </a:cubicBezTo>
                  <a:cubicBezTo>
                    <a:pt x="290" y="117"/>
                    <a:pt x="317" y="177"/>
                    <a:pt x="315" y="210"/>
                  </a:cubicBezTo>
                  <a:cubicBezTo>
                    <a:pt x="313" y="243"/>
                    <a:pt x="284" y="267"/>
                    <a:pt x="244" y="281"/>
                  </a:cubicBezTo>
                  <a:cubicBezTo>
                    <a:pt x="204" y="295"/>
                    <a:pt x="114" y="295"/>
                    <a:pt x="75" y="294"/>
                  </a:cubicBezTo>
                  <a:cubicBezTo>
                    <a:pt x="36" y="293"/>
                    <a:pt x="16" y="293"/>
                    <a:pt x="8" y="277"/>
                  </a:cubicBezTo>
                  <a:cubicBezTo>
                    <a:pt x="0" y="261"/>
                    <a:pt x="3" y="244"/>
                    <a:pt x="22" y="201"/>
                  </a:cubicBezTo>
                  <a:close/>
                </a:path>
              </a:pathLst>
            </a:custGeom>
            <a:solidFill>
              <a:schemeClr val="bg1"/>
            </a:solidFill>
            <a:ln w="31750">
              <a:noFill/>
              <a:round/>
              <a:headEnd/>
              <a:tailEnd type="none" w="lg" len="lg"/>
            </a:ln>
          </p:spPr>
          <p:txBody>
            <a:bodyPr wrap="none" anchor="ctr">
              <a:prstTxWarp prst="textNoShape">
                <a:avLst/>
              </a:prstTxWarp>
            </a:bodyPr>
            <a:lstStyle/>
            <a:p>
              <a:endParaRPr lang="en-US" sz="1600" b="1" dirty="0">
                <a:latin typeface="Times New Roman" pitchFamily="18" charset="0"/>
                <a:cs typeface="Times New Roman" pitchFamily="18" charset="0"/>
              </a:endParaRPr>
            </a:p>
          </p:txBody>
        </p:sp>
        <p:grpSp>
          <p:nvGrpSpPr>
            <p:cNvPr id="101" name="Group 185"/>
            <p:cNvGrpSpPr>
              <a:grpSpLocks/>
            </p:cNvGrpSpPr>
            <p:nvPr/>
          </p:nvGrpSpPr>
          <p:grpSpPr bwMode="auto">
            <a:xfrm>
              <a:off x="2066" y="887"/>
              <a:ext cx="1048" cy="1418"/>
              <a:chOff x="2067" y="887"/>
              <a:chExt cx="1312" cy="1775"/>
            </a:xfrm>
          </p:grpSpPr>
          <p:sp>
            <p:nvSpPr>
              <p:cNvPr id="102" name="Rectangle 150"/>
              <p:cNvSpPr>
                <a:spLocks noChangeArrowheads="1"/>
              </p:cNvSpPr>
              <p:nvPr/>
            </p:nvSpPr>
            <p:spPr bwMode="auto">
              <a:xfrm>
                <a:off x="3187" y="2444"/>
                <a:ext cx="192" cy="218"/>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Times New Roman" pitchFamily="18" charset="0"/>
                    <a:cs typeface="Times New Roman" pitchFamily="18" charset="0"/>
                  </a:rPr>
                  <a:t>D</a:t>
                </a:r>
                <a:r>
                  <a:rPr kumimoji="0" lang="en-US" b="1" i="1" baseline="-25000" dirty="0">
                    <a:solidFill>
                      <a:srgbClr val="2D5AB3"/>
                    </a:solidFill>
                    <a:latin typeface="Times New Roman" pitchFamily="18" charset="0"/>
                    <a:cs typeface="Times New Roman" pitchFamily="18" charset="0"/>
                  </a:rPr>
                  <a:t>1</a:t>
                </a:r>
                <a:endParaRPr kumimoji="0" lang="en-US" b="1" baseline="-25000" dirty="0">
                  <a:solidFill>
                    <a:srgbClr val="2D5AB3"/>
                  </a:solidFill>
                  <a:latin typeface="Times New Roman" pitchFamily="18" charset="0"/>
                  <a:cs typeface="Times New Roman" pitchFamily="18" charset="0"/>
                </a:endParaRPr>
              </a:p>
            </p:txBody>
          </p:sp>
          <p:sp>
            <p:nvSpPr>
              <p:cNvPr id="103" name="Line 152"/>
              <p:cNvSpPr>
                <a:spLocks noChangeShapeType="1"/>
              </p:cNvSpPr>
              <p:nvPr/>
            </p:nvSpPr>
            <p:spPr bwMode="auto">
              <a:xfrm>
                <a:off x="2067" y="887"/>
                <a:ext cx="1087" cy="1615"/>
              </a:xfrm>
              <a:prstGeom prst="line">
                <a:avLst/>
              </a:prstGeom>
              <a:noFill/>
              <a:ln w="57150">
                <a:solidFill>
                  <a:srgbClr val="2D5AB3"/>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grpSp>
      <p:sp>
        <p:nvSpPr>
          <p:cNvPr id="104" name="Freeform 169"/>
          <p:cNvSpPr>
            <a:spLocks/>
          </p:cNvSpPr>
          <p:nvPr/>
        </p:nvSpPr>
        <p:spPr bwMode="auto">
          <a:xfrm>
            <a:off x="6043561" y="4281040"/>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Tree>
    <p:extLst>
      <p:ext uri="{BB962C8B-B14F-4D97-AF65-F5344CB8AC3E}">
        <p14:creationId xmlns:p14="http://schemas.microsoft.com/office/powerpoint/2010/main" val="368249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p:cTn id="13" dur="500" fill="hold"/>
                                        <p:tgtEl>
                                          <p:spTgt spid="98"/>
                                        </p:tgtEl>
                                        <p:attrNameLst>
                                          <p:attrName>ppt_w</p:attrName>
                                        </p:attrNameLst>
                                      </p:cBhvr>
                                      <p:tavLst>
                                        <p:tav tm="0">
                                          <p:val>
                                            <p:strVal val="4*#ppt_w"/>
                                          </p:val>
                                        </p:tav>
                                        <p:tav tm="100000">
                                          <p:val>
                                            <p:strVal val="#ppt_w"/>
                                          </p:val>
                                        </p:tav>
                                      </p:tavLst>
                                    </p:anim>
                                    <p:anim calcmode="lin" valueType="num">
                                      <p:cBhvr>
                                        <p:cTn id="14" dur="500" fill="hold"/>
                                        <p:tgtEl>
                                          <p:spTgt spid="98"/>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17" presetClass="entr" presetSubtype="2" fill="hold" grpId="0" nodeType="after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p:cTn id="18" dur="500" fill="hold"/>
                                        <p:tgtEl>
                                          <p:spTgt spid="95"/>
                                        </p:tgtEl>
                                        <p:attrNameLst>
                                          <p:attrName>ppt_x</p:attrName>
                                        </p:attrNameLst>
                                      </p:cBhvr>
                                      <p:tavLst>
                                        <p:tav tm="0">
                                          <p:val>
                                            <p:strVal val="#ppt_x+#ppt_w/2"/>
                                          </p:val>
                                        </p:tav>
                                        <p:tav tm="100000">
                                          <p:val>
                                            <p:strVal val="#ppt_x"/>
                                          </p:val>
                                        </p:tav>
                                      </p:tavLst>
                                    </p:anim>
                                    <p:anim calcmode="lin" valueType="num">
                                      <p:cBhvr>
                                        <p:cTn id="19" dur="500" fill="hold"/>
                                        <p:tgtEl>
                                          <p:spTgt spid="95"/>
                                        </p:tgtEl>
                                        <p:attrNameLst>
                                          <p:attrName>ppt_y</p:attrName>
                                        </p:attrNameLst>
                                      </p:cBhvr>
                                      <p:tavLst>
                                        <p:tav tm="0">
                                          <p:val>
                                            <p:strVal val="#ppt_y"/>
                                          </p:val>
                                        </p:tav>
                                        <p:tav tm="100000">
                                          <p:val>
                                            <p:strVal val="#ppt_y"/>
                                          </p:val>
                                        </p:tav>
                                      </p:tavLst>
                                    </p:anim>
                                    <p:anim calcmode="lin" valueType="num">
                                      <p:cBhvr>
                                        <p:cTn id="20" dur="500" fill="hold"/>
                                        <p:tgtEl>
                                          <p:spTgt spid="95"/>
                                        </p:tgtEl>
                                        <p:attrNameLst>
                                          <p:attrName>ppt_w</p:attrName>
                                        </p:attrNameLst>
                                      </p:cBhvr>
                                      <p:tavLst>
                                        <p:tav tm="0">
                                          <p:val>
                                            <p:fltVal val="0"/>
                                          </p:val>
                                        </p:tav>
                                        <p:tav tm="100000">
                                          <p:val>
                                            <p:strVal val="#ppt_w"/>
                                          </p:val>
                                        </p:tav>
                                      </p:tavLst>
                                    </p:anim>
                                    <p:anim calcmode="lin" valueType="num">
                                      <p:cBhvr>
                                        <p:cTn id="21" dur="500" fill="hold"/>
                                        <p:tgtEl>
                                          <p:spTgt spid="95"/>
                                        </p:tgtEl>
                                        <p:attrNameLst>
                                          <p:attrName>ppt_h</p:attrName>
                                        </p:attrNameLst>
                                      </p:cBhvr>
                                      <p:tavLst>
                                        <p:tav tm="0">
                                          <p:val>
                                            <p:strVal val="#ppt_h"/>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ppt_x</p:attrName>
                                        </p:attrNameLst>
                                      </p:cBhvr>
                                      <p:tavLst>
                                        <p:tav tm="0">
                                          <p:val>
                                            <p:strVal val="#ppt_x"/>
                                          </p:val>
                                        </p:tav>
                                        <p:tav tm="100000">
                                          <p:val>
                                            <p:strVal val="#ppt_x"/>
                                          </p:val>
                                        </p:tav>
                                      </p:tavLst>
                                    </p:anim>
                                    <p:anim calcmode="lin" valueType="num">
                                      <p:cBhvr>
                                        <p:cTn id="25" dur="500" fill="hold"/>
                                        <p:tgtEl>
                                          <p:spTgt spid="97"/>
                                        </p:tgtEl>
                                        <p:attrNameLst>
                                          <p:attrName>ppt_y</p:attrName>
                                        </p:attrNameLst>
                                      </p:cBhvr>
                                      <p:tavLst>
                                        <p:tav tm="0">
                                          <p:val>
                                            <p:strVal val="#ppt_y-#ppt_h/2"/>
                                          </p:val>
                                        </p:tav>
                                        <p:tav tm="100000">
                                          <p:val>
                                            <p:strVal val="#ppt_y"/>
                                          </p:val>
                                        </p:tav>
                                      </p:tavLst>
                                    </p:anim>
                                    <p:anim calcmode="lin" valueType="num">
                                      <p:cBhvr>
                                        <p:cTn id="26" dur="500" fill="hold"/>
                                        <p:tgtEl>
                                          <p:spTgt spid="97"/>
                                        </p:tgtEl>
                                        <p:attrNameLst>
                                          <p:attrName>ppt_w</p:attrName>
                                        </p:attrNameLst>
                                      </p:cBhvr>
                                      <p:tavLst>
                                        <p:tav tm="0">
                                          <p:val>
                                            <p:strVal val="#ppt_w"/>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23" presetClass="entr" presetSubtype="288"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strVal val="4/3*#ppt_w"/>
                                          </p:val>
                                        </p:tav>
                                        <p:tav tm="100000">
                                          <p:val>
                                            <p:strVal val="#ppt_w"/>
                                          </p:val>
                                        </p:tav>
                                      </p:tavLst>
                                    </p:anim>
                                    <p:anim calcmode="lin" valueType="num">
                                      <p:cBhvr>
                                        <p:cTn id="36" dur="500" fill="hold"/>
                                        <p:tgtEl>
                                          <p:spTgt spid="96"/>
                                        </p:tgtEl>
                                        <p:attrNameLst>
                                          <p:attrName>ppt_h</p:attrName>
                                        </p:attrNameLst>
                                      </p:cBhvr>
                                      <p:tavLst>
                                        <p:tav tm="0">
                                          <p:val>
                                            <p:strVal val="4/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1">
                                            <p:txEl>
                                              <p:pRg st="1" end="1"/>
                                            </p:txEl>
                                          </p:spTgt>
                                        </p:tgtEl>
                                        <p:attrNameLst>
                                          <p:attrName>style.visibility</p:attrName>
                                        </p:attrNameLst>
                                      </p:cBhvr>
                                      <p:to>
                                        <p:strVal val="visible"/>
                                      </p:to>
                                    </p:set>
                                    <p:animEffect transition="in" filter="fade">
                                      <p:cBhvr>
                                        <p:cTn id="41" dur="500"/>
                                        <p:tgtEl>
                                          <p:spTgt spid="61">
                                            <p:txEl>
                                              <p:pRg st="1" end="1"/>
                                            </p:txEl>
                                          </p:spTgt>
                                        </p:tgtEl>
                                      </p:cBhvr>
                                    </p:animEffect>
                                    <p:anim calcmode="lin" valueType="num">
                                      <p:cBhvr>
                                        <p:cTn id="42"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12" presetClass="entr" presetSubtype="8"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slide(fromLeft)">
                                      <p:cBhvr>
                                        <p:cTn id="47" dur="500"/>
                                        <p:tgtEl>
                                          <p:spTgt spid="69"/>
                                        </p:tgtEl>
                                      </p:cBhvr>
                                    </p:animEffect>
                                  </p:childTnLst>
                                </p:cTn>
                              </p:par>
                            </p:childTnLst>
                          </p:cTn>
                        </p:par>
                        <p:par>
                          <p:cTn id="48" fill="hold">
                            <p:stCondLst>
                              <p:cond delay="1000"/>
                            </p:stCondLst>
                            <p:childTnLst>
                              <p:par>
                                <p:cTn id="49" presetID="23" presetClass="entr" presetSubtype="32"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strVal val="4*#ppt_w"/>
                                          </p:val>
                                        </p:tav>
                                        <p:tav tm="100000">
                                          <p:val>
                                            <p:strVal val="#ppt_w"/>
                                          </p:val>
                                        </p:tav>
                                      </p:tavLst>
                                    </p:anim>
                                    <p:anim calcmode="lin" valueType="num">
                                      <p:cBhvr>
                                        <p:cTn id="52" dur="500" fill="hold"/>
                                        <p:tgtEl>
                                          <p:spTgt spid="82"/>
                                        </p:tgtEl>
                                        <p:attrNameLst>
                                          <p:attrName>ppt_h</p:attrName>
                                        </p:attrNameLst>
                                      </p:cBhvr>
                                      <p:tavLst>
                                        <p:tav tm="0">
                                          <p:val>
                                            <p:strVal val="4*#ppt_h"/>
                                          </p:val>
                                        </p:tav>
                                        <p:tav tm="100000">
                                          <p:val>
                                            <p:strVal val="#ppt_h"/>
                                          </p:val>
                                        </p:tav>
                                      </p:tavLst>
                                    </p:anim>
                                  </p:childTnLst>
                                </p:cTn>
                              </p:par>
                            </p:childTnLst>
                          </p:cTn>
                        </p:par>
                        <p:par>
                          <p:cTn id="53" fill="hold">
                            <p:stCondLst>
                              <p:cond delay="1500"/>
                            </p:stCondLst>
                            <p:childTnLst>
                              <p:par>
                                <p:cTn id="54" presetID="17" presetClass="entr" presetSubtype="2"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ppt_x</p:attrName>
                                        </p:attrNameLst>
                                      </p:cBhvr>
                                      <p:tavLst>
                                        <p:tav tm="0">
                                          <p:val>
                                            <p:strVal val="#ppt_x+#ppt_w/2"/>
                                          </p:val>
                                        </p:tav>
                                        <p:tav tm="100000">
                                          <p:val>
                                            <p:strVal val="#ppt_x"/>
                                          </p:val>
                                        </p:tav>
                                      </p:tavLst>
                                    </p:anim>
                                    <p:anim calcmode="lin" valueType="num">
                                      <p:cBhvr>
                                        <p:cTn id="57" dur="500" fill="hold"/>
                                        <p:tgtEl>
                                          <p:spTgt spid="65"/>
                                        </p:tgtEl>
                                        <p:attrNameLst>
                                          <p:attrName>ppt_y</p:attrName>
                                        </p:attrNameLst>
                                      </p:cBhvr>
                                      <p:tavLst>
                                        <p:tav tm="0">
                                          <p:val>
                                            <p:strVal val="#ppt_y"/>
                                          </p:val>
                                        </p:tav>
                                        <p:tav tm="100000">
                                          <p:val>
                                            <p:strVal val="#ppt_y"/>
                                          </p:val>
                                        </p:tav>
                                      </p:tavLst>
                                    </p:anim>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strVal val="#ppt_h"/>
                                          </p:val>
                                        </p:tav>
                                        <p:tav tm="100000">
                                          <p:val>
                                            <p:strVal val="#ppt_h"/>
                                          </p:val>
                                        </p:tav>
                                      </p:tavLst>
                                    </p:anim>
                                  </p:childTnLst>
                                </p:cTn>
                              </p:par>
                              <p:par>
                                <p:cTn id="60" presetID="17" presetClass="entr" presetSubtype="1"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ppt_x</p:attrName>
                                        </p:attrNameLst>
                                      </p:cBhvr>
                                      <p:tavLst>
                                        <p:tav tm="0">
                                          <p:val>
                                            <p:strVal val="#ppt_x"/>
                                          </p:val>
                                        </p:tav>
                                        <p:tav tm="100000">
                                          <p:val>
                                            <p:strVal val="#ppt_x"/>
                                          </p:val>
                                        </p:tav>
                                      </p:tavLst>
                                    </p:anim>
                                    <p:anim calcmode="lin" valueType="num">
                                      <p:cBhvr>
                                        <p:cTn id="63" dur="500" fill="hold"/>
                                        <p:tgtEl>
                                          <p:spTgt spid="63"/>
                                        </p:tgtEl>
                                        <p:attrNameLst>
                                          <p:attrName>ppt_y</p:attrName>
                                        </p:attrNameLst>
                                      </p:cBhvr>
                                      <p:tavLst>
                                        <p:tav tm="0">
                                          <p:val>
                                            <p:strVal val="#ppt_y-#ppt_h/2"/>
                                          </p:val>
                                        </p:tav>
                                        <p:tav tm="100000">
                                          <p:val>
                                            <p:strVal val="#ppt_y"/>
                                          </p:val>
                                        </p:tav>
                                      </p:tavLst>
                                    </p:anim>
                                    <p:anim calcmode="lin" valueType="num">
                                      <p:cBhvr>
                                        <p:cTn id="64" dur="500" fill="hold"/>
                                        <p:tgtEl>
                                          <p:spTgt spid="63"/>
                                        </p:tgtEl>
                                        <p:attrNameLst>
                                          <p:attrName>ppt_w</p:attrName>
                                        </p:attrNameLst>
                                      </p:cBhvr>
                                      <p:tavLst>
                                        <p:tav tm="0">
                                          <p:val>
                                            <p:strVal val="#ppt_w"/>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childTnLst>
                                </p:cTn>
                              </p:par>
                            </p:childTnLst>
                          </p:cTn>
                        </p:par>
                        <p:par>
                          <p:cTn id="66" fill="hold">
                            <p:stCondLst>
                              <p:cond delay="2000"/>
                            </p:stCondLst>
                            <p:childTnLst>
                              <p:par>
                                <p:cTn id="67" presetID="23" presetClass="entr" presetSubtype="28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strVal val="4/3*#ppt_w"/>
                                          </p:val>
                                        </p:tav>
                                        <p:tav tm="100000">
                                          <p:val>
                                            <p:strVal val="#ppt_w"/>
                                          </p:val>
                                        </p:tav>
                                      </p:tavLst>
                                    </p:anim>
                                    <p:anim calcmode="lin" valueType="num">
                                      <p:cBhvr>
                                        <p:cTn id="70" dur="500" fill="hold"/>
                                        <p:tgtEl>
                                          <p:spTgt spid="66"/>
                                        </p:tgtEl>
                                        <p:attrNameLst>
                                          <p:attrName>ppt_h</p:attrName>
                                        </p:attrNameLst>
                                      </p:cBhvr>
                                      <p:tavLst>
                                        <p:tav tm="0">
                                          <p:val>
                                            <p:strVal val="4/3*#ppt_h"/>
                                          </p:val>
                                        </p:tav>
                                        <p:tav tm="100000">
                                          <p:val>
                                            <p:strVal val="#ppt_h"/>
                                          </p:val>
                                        </p:tav>
                                      </p:tavLst>
                                    </p:anim>
                                  </p:childTnLst>
                                </p:cTn>
                              </p:par>
                              <p:par>
                                <p:cTn id="71" presetID="23" presetClass="entr" presetSubtype="288"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ppt_w</p:attrName>
                                        </p:attrNameLst>
                                      </p:cBhvr>
                                      <p:tavLst>
                                        <p:tav tm="0">
                                          <p:val>
                                            <p:strVal val="4/3*#ppt_w"/>
                                          </p:val>
                                        </p:tav>
                                        <p:tav tm="100000">
                                          <p:val>
                                            <p:strVal val="#ppt_w"/>
                                          </p:val>
                                        </p:tav>
                                      </p:tavLst>
                                    </p:anim>
                                    <p:anim calcmode="lin" valueType="num">
                                      <p:cBhvr>
                                        <p:cTn id="74" dur="500" fill="hold"/>
                                        <p:tgtEl>
                                          <p:spTgt spid="79"/>
                                        </p:tgtEl>
                                        <p:attrNameLst>
                                          <p:attrName>ppt_h</p:attrName>
                                        </p:attrNameLst>
                                      </p:cBhvr>
                                      <p:tavLst>
                                        <p:tav tm="0">
                                          <p:val>
                                            <p:strVal val="4/3*#ppt_h"/>
                                          </p:val>
                                        </p:tav>
                                        <p:tav tm="100000">
                                          <p:val>
                                            <p:strVal val="#ppt_h"/>
                                          </p:val>
                                        </p:tav>
                                      </p:tavLst>
                                    </p:anim>
                                  </p:childTnLst>
                                </p:cTn>
                              </p:par>
                            </p:childTnLst>
                          </p:cTn>
                        </p:par>
                        <p:par>
                          <p:cTn id="75" fill="hold">
                            <p:stCondLst>
                              <p:cond delay="2500"/>
                            </p:stCondLst>
                            <p:childTnLst>
                              <p:par>
                                <p:cTn id="76" presetID="9" presetClass="entr" presetSubtype="0" fill="hold"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dissolve">
                                      <p:cBhvr>
                                        <p:cTn id="78" dur="500"/>
                                        <p:tgtEl>
                                          <p:spTgt spid="7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dissolve">
                                      <p:cBhvr>
                                        <p:cTn id="81" dur="500"/>
                                        <p:tgtEl>
                                          <p:spTgt spid="78"/>
                                        </p:tgtEl>
                                      </p:cBhvr>
                                    </p:animEffect>
                                  </p:childTnLst>
                                </p:cTn>
                              </p:par>
                            </p:childTnLst>
                          </p:cTn>
                        </p:par>
                        <p:par>
                          <p:cTn id="82" fill="hold">
                            <p:stCondLst>
                              <p:cond delay="3000"/>
                            </p:stCondLst>
                            <p:childTnLst>
                              <p:par>
                                <p:cTn id="83" presetID="17" presetClass="entr" presetSubtype="8"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p:cTn id="85" dur="500" fill="hold"/>
                                        <p:tgtEl>
                                          <p:spTgt spid="88"/>
                                        </p:tgtEl>
                                        <p:attrNameLst>
                                          <p:attrName>ppt_x</p:attrName>
                                        </p:attrNameLst>
                                      </p:cBhvr>
                                      <p:tavLst>
                                        <p:tav tm="0">
                                          <p:val>
                                            <p:strVal val="#ppt_x-#ppt_w/2"/>
                                          </p:val>
                                        </p:tav>
                                        <p:tav tm="100000">
                                          <p:val>
                                            <p:strVal val="#ppt_x"/>
                                          </p:val>
                                        </p:tav>
                                      </p:tavLst>
                                    </p:anim>
                                    <p:anim calcmode="lin" valueType="num">
                                      <p:cBhvr>
                                        <p:cTn id="86" dur="500" fill="hold"/>
                                        <p:tgtEl>
                                          <p:spTgt spid="88"/>
                                        </p:tgtEl>
                                        <p:attrNameLst>
                                          <p:attrName>ppt_y</p:attrName>
                                        </p:attrNameLst>
                                      </p:cBhvr>
                                      <p:tavLst>
                                        <p:tav tm="0">
                                          <p:val>
                                            <p:strVal val="#ppt_y"/>
                                          </p:val>
                                        </p:tav>
                                        <p:tav tm="100000">
                                          <p:val>
                                            <p:strVal val="#ppt_y"/>
                                          </p:val>
                                        </p:tav>
                                      </p:tavLst>
                                    </p:anim>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1">
                                            <p:txEl>
                                              <p:pRg st="2" end="2"/>
                                            </p:txEl>
                                          </p:spTgt>
                                        </p:tgtEl>
                                        <p:attrNameLst>
                                          <p:attrName>style.visibility</p:attrName>
                                        </p:attrNameLst>
                                      </p:cBhvr>
                                      <p:to>
                                        <p:strVal val="visible"/>
                                      </p:to>
                                    </p:set>
                                    <p:animEffect transition="in" filter="fade">
                                      <p:cBhvr>
                                        <p:cTn id="93" dur="500"/>
                                        <p:tgtEl>
                                          <p:spTgt spid="61">
                                            <p:txEl>
                                              <p:pRg st="2" end="2"/>
                                            </p:txEl>
                                          </p:spTgt>
                                        </p:tgtEl>
                                      </p:cBhvr>
                                    </p:animEffect>
                                    <p:anim calcmode="lin" valueType="num">
                                      <p:cBhvr>
                                        <p:cTn id="94"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5" dur="5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96" fill="hold">
                            <p:stCondLst>
                              <p:cond delay="500"/>
                            </p:stCondLst>
                            <p:childTnLst>
                              <p:par>
                                <p:cTn id="97" presetID="23" presetClass="entr" presetSubtype="32" fill="hold" grpId="0" nodeType="afterEffect">
                                  <p:stCondLst>
                                    <p:cond delay="0"/>
                                  </p:stCondLst>
                                  <p:childTnLst>
                                    <p:set>
                                      <p:cBhvr>
                                        <p:cTn id="98" dur="1" fill="hold">
                                          <p:stCondLst>
                                            <p:cond delay="0"/>
                                          </p:stCondLst>
                                        </p:cTn>
                                        <p:tgtEl>
                                          <p:spTgt spid="104"/>
                                        </p:tgtEl>
                                        <p:attrNameLst>
                                          <p:attrName>style.visibility</p:attrName>
                                        </p:attrNameLst>
                                      </p:cBhvr>
                                      <p:to>
                                        <p:strVal val="visible"/>
                                      </p:to>
                                    </p:set>
                                    <p:anim calcmode="lin" valueType="num">
                                      <p:cBhvr>
                                        <p:cTn id="99" dur="500" fill="hold"/>
                                        <p:tgtEl>
                                          <p:spTgt spid="104"/>
                                        </p:tgtEl>
                                        <p:attrNameLst>
                                          <p:attrName>ppt_w</p:attrName>
                                        </p:attrNameLst>
                                      </p:cBhvr>
                                      <p:tavLst>
                                        <p:tav tm="0">
                                          <p:val>
                                            <p:strVal val="4*#ppt_w"/>
                                          </p:val>
                                        </p:tav>
                                        <p:tav tm="100000">
                                          <p:val>
                                            <p:strVal val="#ppt_w"/>
                                          </p:val>
                                        </p:tav>
                                      </p:tavLst>
                                    </p:anim>
                                    <p:anim calcmode="lin" valueType="num">
                                      <p:cBhvr>
                                        <p:cTn id="100" dur="500" fill="hold"/>
                                        <p:tgtEl>
                                          <p:spTgt spid="104"/>
                                        </p:tgtEl>
                                        <p:attrNameLst>
                                          <p:attrName>ppt_h</p:attrName>
                                        </p:attrNameLst>
                                      </p:cBhvr>
                                      <p:tavLst>
                                        <p:tav tm="0">
                                          <p:val>
                                            <p:strVal val="4*#ppt_h"/>
                                          </p:val>
                                        </p:tav>
                                        <p:tav tm="100000">
                                          <p:val>
                                            <p:strVal val="#ppt_h"/>
                                          </p:val>
                                        </p:tav>
                                      </p:tavLst>
                                    </p:anim>
                                  </p:childTnLst>
                                </p:cTn>
                              </p:par>
                            </p:childTnLst>
                          </p:cTn>
                        </p:par>
                        <p:par>
                          <p:cTn id="101" fill="hold">
                            <p:stCondLst>
                              <p:cond delay="1000"/>
                            </p:stCondLst>
                            <p:childTnLst>
                              <p:par>
                                <p:cTn id="102" presetID="17" presetClass="entr" presetSubtype="2"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 calcmode="lin" valueType="num">
                                      <p:cBhvr>
                                        <p:cTn id="104" dur="500" fill="hold"/>
                                        <p:tgtEl>
                                          <p:spTgt spid="64"/>
                                        </p:tgtEl>
                                        <p:attrNameLst>
                                          <p:attrName>ppt_x</p:attrName>
                                        </p:attrNameLst>
                                      </p:cBhvr>
                                      <p:tavLst>
                                        <p:tav tm="0">
                                          <p:val>
                                            <p:strVal val="#ppt_x+#ppt_w/2"/>
                                          </p:val>
                                        </p:tav>
                                        <p:tav tm="100000">
                                          <p:val>
                                            <p:strVal val="#ppt_x"/>
                                          </p:val>
                                        </p:tav>
                                      </p:tavLst>
                                    </p:anim>
                                    <p:anim calcmode="lin" valueType="num">
                                      <p:cBhvr>
                                        <p:cTn id="105" dur="500" fill="hold"/>
                                        <p:tgtEl>
                                          <p:spTgt spid="64"/>
                                        </p:tgtEl>
                                        <p:attrNameLst>
                                          <p:attrName>ppt_y</p:attrName>
                                        </p:attrNameLst>
                                      </p:cBhvr>
                                      <p:tavLst>
                                        <p:tav tm="0">
                                          <p:val>
                                            <p:strVal val="#ppt_y"/>
                                          </p:val>
                                        </p:tav>
                                        <p:tav tm="100000">
                                          <p:val>
                                            <p:strVal val="#ppt_y"/>
                                          </p:val>
                                        </p:tav>
                                      </p:tavLst>
                                    </p:anim>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strVal val="#ppt_h"/>
                                          </p:val>
                                        </p:tav>
                                        <p:tav tm="100000">
                                          <p:val>
                                            <p:strVal val="#ppt_h"/>
                                          </p:val>
                                        </p:tav>
                                      </p:tavLst>
                                    </p:anim>
                                  </p:childTnLst>
                                </p:cTn>
                              </p:par>
                              <p:par>
                                <p:cTn id="108" presetID="17" presetClass="entr" presetSubtype="1" fill="hold" grpId="0" nodeType="with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ppt_x</p:attrName>
                                        </p:attrNameLst>
                                      </p:cBhvr>
                                      <p:tavLst>
                                        <p:tav tm="0">
                                          <p:val>
                                            <p:strVal val="#ppt_x"/>
                                          </p:val>
                                        </p:tav>
                                        <p:tav tm="100000">
                                          <p:val>
                                            <p:strVal val="#ppt_x"/>
                                          </p:val>
                                        </p:tav>
                                      </p:tavLst>
                                    </p:anim>
                                    <p:anim calcmode="lin" valueType="num">
                                      <p:cBhvr>
                                        <p:cTn id="111" dur="500" fill="hold"/>
                                        <p:tgtEl>
                                          <p:spTgt spid="80"/>
                                        </p:tgtEl>
                                        <p:attrNameLst>
                                          <p:attrName>ppt_y</p:attrName>
                                        </p:attrNameLst>
                                      </p:cBhvr>
                                      <p:tavLst>
                                        <p:tav tm="0">
                                          <p:val>
                                            <p:strVal val="#ppt_y-#ppt_h/2"/>
                                          </p:val>
                                        </p:tav>
                                        <p:tav tm="100000">
                                          <p:val>
                                            <p:strVal val="#ppt_y"/>
                                          </p:val>
                                        </p:tav>
                                      </p:tavLst>
                                    </p:anim>
                                    <p:anim calcmode="lin" valueType="num">
                                      <p:cBhvr>
                                        <p:cTn id="112" dur="500" fill="hold"/>
                                        <p:tgtEl>
                                          <p:spTgt spid="80"/>
                                        </p:tgtEl>
                                        <p:attrNameLst>
                                          <p:attrName>ppt_w</p:attrName>
                                        </p:attrNameLst>
                                      </p:cBhvr>
                                      <p:tavLst>
                                        <p:tav tm="0">
                                          <p:val>
                                            <p:strVal val="#ppt_w"/>
                                          </p:val>
                                        </p:tav>
                                        <p:tav tm="100000">
                                          <p:val>
                                            <p:strVal val="#ppt_w"/>
                                          </p:val>
                                        </p:tav>
                                      </p:tavLst>
                                    </p:anim>
                                    <p:anim calcmode="lin" valueType="num">
                                      <p:cBhvr>
                                        <p:cTn id="113" dur="500" fill="hold"/>
                                        <p:tgtEl>
                                          <p:spTgt spid="80"/>
                                        </p:tgtEl>
                                        <p:attrNameLst>
                                          <p:attrName>ppt_h</p:attrName>
                                        </p:attrNameLst>
                                      </p:cBhvr>
                                      <p:tavLst>
                                        <p:tav tm="0">
                                          <p:val>
                                            <p:fltVal val="0"/>
                                          </p:val>
                                        </p:tav>
                                        <p:tav tm="100000">
                                          <p:val>
                                            <p:strVal val="#ppt_h"/>
                                          </p:val>
                                        </p:tav>
                                      </p:tavLst>
                                    </p:anim>
                                  </p:childTnLst>
                                </p:cTn>
                              </p:par>
                            </p:childTnLst>
                          </p:cTn>
                        </p:par>
                        <p:par>
                          <p:cTn id="114" fill="hold">
                            <p:stCondLst>
                              <p:cond delay="1500"/>
                            </p:stCondLst>
                            <p:childTnLst>
                              <p:par>
                                <p:cTn id="115" presetID="2" presetClass="entr" presetSubtype="2"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fill="hold"/>
                                        <p:tgtEl>
                                          <p:spTgt spid="99"/>
                                        </p:tgtEl>
                                        <p:attrNameLst>
                                          <p:attrName>ppt_x</p:attrName>
                                        </p:attrNameLst>
                                      </p:cBhvr>
                                      <p:tavLst>
                                        <p:tav tm="0">
                                          <p:val>
                                            <p:strVal val="1+#ppt_w/2"/>
                                          </p:val>
                                        </p:tav>
                                        <p:tav tm="100000">
                                          <p:val>
                                            <p:strVal val="#ppt_x"/>
                                          </p:val>
                                        </p:tav>
                                      </p:tavLst>
                                    </p:anim>
                                    <p:anim calcmode="lin" valueType="num">
                                      <p:cBhvr additive="base">
                                        <p:cTn id="118" dur="500" fill="hold"/>
                                        <p:tgtEl>
                                          <p:spTgt spid="99"/>
                                        </p:tgtEl>
                                        <p:attrNameLst>
                                          <p:attrName>ppt_y</p:attrName>
                                        </p:attrNameLst>
                                      </p:cBhvr>
                                      <p:tavLst>
                                        <p:tav tm="0">
                                          <p:val>
                                            <p:strVal val="#ppt_y"/>
                                          </p:val>
                                        </p:tav>
                                        <p:tav tm="100000">
                                          <p:val>
                                            <p:strVal val="#ppt_y"/>
                                          </p:val>
                                        </p:tav>
                                      </p:tavLst>
                                    </p:anim>
                                  </p:childTnLst>
                                </p:cTn>
                              </p:par>
                            </p:childTnLst>
                          </p:cTn>
                        </p:par>
                        <p:par>
                          <p:cTn id="119" fill="hold">
                            <p:stCondLst>
                              <p:cond delay="2000"/>
                            </p:stCondLst>
                            <p:childTnLst>
                              <p:par>
                                <p:cTn id="120" presetID="23" presetClass="entr" presetSubtype="288" fill="hold" grpId="0" nodeType="after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p:cTn id="122" dur="500" fill="hold"/>
                                        <p:tgtEl>
                                          <p:spTgt spid="68"/>
                                        </p:tgtEl>
                                        <p:attrNameLst>
                                          <p:attrName>ppt_w</p:attrName>
                                        </p:attrNameLst>
                                      </p:cBhvr>
                                      <p:tavLst>
                                        <p:tav tm="0">
                                          <p:val>
                                            <p:strVal val="4/3*#ppt_w"/>
                                          </p:val>
                                        </p:tav>
                                        <p:tav tm="100000">
                                          <p:val>
                                            <p:strVal val="#ppt_w"/>
                                          </p:val>
                                        </p:tav>
                                      </p:tavLst>
                                    </p:anim>
                                    <p:anim calcmode="lin" valueType="num">
                                      <p:cBhvr>
                                        <p:cTn id="123" dur="500" fill="hold"/>
                                        <p:tgtEl>
                                          <p:spTgt spid="68"/>
                                        </p:tgtEl>
                                        <p:attrNameLst>
                                          <p:attrName>ppt_h</p:attrName>
                                        </p:attrNameLst>
                                      </p:cBhvr>
                                      <p:tavLst>
                                        <p:tav tm="0">
                                          <p:val>
                                            <p:strVal val="4/3*#ppt_h"/>
                                          </p:val>
                                        </p:tav>
                                        <p:tav tm="100000">
                                          <p:val>
                                            <p:strVal val="#ppt_h"/>
                                          </p:val>
                                        </p:tav>
                                      </p:tavLst>
                                    </p:anim>
                                  </p:childTnLst>
                                </p:cTn>
                              </p:par>
                              <p:par>
                                <p:cTn id="124" presetID="23" presetClass="entr" presetSubtype="288"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anim calcmode="lin" valueType="num">
                                      <p:cBhvr>
                                        <p:cTn id="126" dur="500" fill="hold"/>
                                        <p:tgtEl>
                                          <p:spTgt spid="62"/>
                                        </p:tgtEl>
                                        <p:attrNameLst>
                                          <p:attrName>ppt_w</p:attrName>
                                        </p:attrNameLst>
                                      </p:cBhvr>
                                      <p:tavLst>
                                        <p:tav tm="0">
                                          <p:val>
                                            <p:strVal val="4/3*#ppt_w"/>
                                          </p:val>
                                        </p:tav>
                                        <p:tav tm="100000">
                                          <p:val>
                                            <p:strVal val="#ppt_w"/>
                                          </p:val>
                                        </p:tav>
                                      </p:tavLst>
                                    </p:anim>
                                    <p:anim calcmode="lin" valueType="num">
                                      <p:cBhvr>
                                        <p:cTn id="127" dur="500" fill="hold"/>
                                        <p:tgtEl>
                                          <p:spTgt spid="62"/>
                                        </p:tgtEl>
                                        <p:attrNameLst>
                                          <p:attrName>ppt_h</p:attrName>
                                        </p:attrNameLst>
                                      </p:cBhvr>
                                      <p:tavLst>
                                        <p:tav tm="0">
                                          <p:val>
                                            <p:strVal val="4/3*#ppt_h"/>
                                          </p:val>
                                        </p:tav>
                                        <p:tav tm="100000">
                                          <p:val>
                                            <p:strVal val="#ppt_h"/>
                                          </p:val>
                                        </p:tav>
                                      </p:tavLst>
                                    </p:anim>
                                  </p:childTnLst>
                                </p:cTn>
                              </p:par>
                            </p:childTnLst>
                          </p:cTn>
                        </p:par>
                        <p:par>
                          <p:cTn id="128" fill="hold">
                            <p:stCondLst>
                              <p:cond delay="2500"/>
                            </p:stCondLst>
                            <p:childTnLst>
                              <p:par>
                                <p:cTn id="129" presetID="9" presetClass="entr" presetSubtype="0" fill="hold" nodeType="after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dissolve">
                                      <p:cBhvr>
                                        <p:cTn id="131" dur="500"/>
                                        <p:tgtEl>
                                          <p:spTgt spid="75"/>
                                        </p:tgtEl>
                                      </p:cBhvr>
                                    </p:animEffect>
                                  </p:childTnLst>
                                </p:cTn>
                              </p:par>
                            </p:childTnLst>
                          </p:cTn>
                        </p:par>
                        <p:par>
                          <p:cTn id="132" fill="hold">
                            <p:stCondLst>
                              <p:cond delay="3000"/>
                            </p:stCondLst>
                            <p:childTnLst>
                              <p:par>
                                <p:cTn id="133" presetID="17" presetClass="entr" presetSubtype="2" fill="hold" nodeType="afterEffect">
                                  <p:stCondLst>
                                    <p:cond delay="0"/>
                                  </p:stCondLst>
                                  <p:childTnLst>
                                    <p:set>
                                      <p:cBhvr>
                                        <p:cTn id="134" dur="1" fill="hold">
                                          <p:stCondLst>
                                            <p:cond delay="0"/>
                                          </p:stCondLst>
                                        </p:cTn>
                                        <p:tgtEl>
                                          <p:spTgt spid="83"/>
                                        </p:tgtEl>
                                        <p:attrNameLst>
                                          <p:attrName>style.visibility</p:attrName>
                                        </p:attrNameLst>
                                      </p:cBhvr>
                                      <p:to>
                                        <p:strVal val="visible"/>
                                      </p:to>
                                    </p:set>
                                    <p:anim calcmode="lin" valueType="num">
                                      <p:cBhvr>
                                        <p:cTn id="135" dur="500" fill="hold"/>
                                        <p:tgtEl>
                                          <p:spTgt spid="83"/>
                                        </p:tgtEl>
                                        <p:attrNameLst>
                                          <p:attrName>ppt_x</p:attrName>
                                        </p:attrNameLst>
                                      </p:cBhvr>
                                      <p:tavLst>
                                        <p:tav tm="0">
                                          <p:val>
                                            <p:strVal val="#ppt_x+#ppt_w/2"/>
                                          </p:val>
                                        </p:tav>
                                        <p:tav tm="100000">
                                          <p:val>
                                            <p:strVal val="#ppt_x"/>
                                          </p:val>
                                        </p:tav>
                                      </p:tavLst>
                                    </p:anim>
                                    <p:anim calcmode="lin" valueType="num">
                                      <p:cBhvr>
                                        <p:cTn id="136" dur="500" fill="hold"/>
                                        <p:tgtEl>
                                          <p:spTgt spid="83"/>
                                        </p:tgtEl>
                                        <p:attrNameLst>
                                          <p:attrName>ppt_y</p:attrName>
                                        </p:attrNameLst>
                                      </p:cBhvr>
                                      <p:tavLst>
                                        <p:tav tm="0">
                                          <p:val>
                                            <p:strVal val="#ppt_y"/>
                                          </p:val>
                                        </p:tav>
                                        <p:tav tm="100000">
                                          <p:val>
                                            <p:strVal val="#ppt_y"/>
                                          </p:val>
                                        </p:tav>
                                      </p:tavLst>
                                    </p:anim>
                                    <p:anim calcmode="lin" valueType="num">
                                      <p:cBhvr>
                                        <p:cTn id="137" dur="500" fill="hold"/>
                                        <p:tgtEl>
                                          <p:spTgt spid="83"/>
                                        </p:tgtEl>
                                        <p:attrNameLst>
                                          <p:attrName>ppt_w</p:attrName>
                                        </p:attrNameLst>
                                      </p:cBhvr>
                                      <p:tavLst>
                                        <p:tav tm="0">
                                          <p:val>
                                            <p:fltVal val="0"/>
                                          </p:val>
                                        </p:tav>
                                        <p:tav tm="100000">
                                          <p:val>
                                            <p:strVal val="#ppt_w"/>
                                          </p:val>
                                        </p:tav>
                                      </p:tavLst>
                                    </p:anim>
                                    <p:anim calcmode="lin" valueType="num">
                                      <p:cBhvr>
                                        <p:cTn id="138" dur="500" fill="hold"/>
                                        <p:tgtEl>
                                          <p:spTgt spid="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P spid="62" grpId="0"/>
      <p:bldP spid="63" grpId="0" animBg="1"/>
      <p:bldP spid="64" grpId="0" animBg="1"/>
      <p:bldP spid="65" grpId="0" animBg="1"/>
      <p:bldP spid="66" grpId="0"/>
      <p:bldP spid="68" grpId="0"/>
      <p:bldP spid="78" grpId="0"/>
      <p:bldP spid="79" grpId="0"/>
      <p:bldP spid="80" grpId="0" animBg="1"/>
      <p:bldP spid="82" grpId="0" animBg="1"/>
      <p:bldP spid="94" grpId="0"/>
      <p:bldP spid="95" grpId="0" animBg="1"/>
      <p:bldP spid="96" grpId="0"/>
      <p:bldP spid="97" grpId="0" animBg="1"/>
      <p:bldP spid="98" grpId="0" animBg="1"/>
      <p:bldP spid="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Four Key Markets and</a:t>
            </a:r>
            <a:br>
              <a:rPr lang="en-US" dirty="0"/>
            </a:br>
            <a:r>
              <a:rPr lang="en-US" dirty="0"/>
              <a:t>the Circular Flow of Income</a:t>
            </a:r>
          </a:p>
        </p:txBody>
      </p:sp>
    </p:spTree>
    <p:extLst>
      <p:ext uri="{BB962C8B-B14F-4D97-AF65-F5344CB8AC3E}">
        <p14:creationId xmlns:p14="http://schemas.microsoft.com/office/powerpoint/2010/main" val="1511814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Foreign Exchange Market</a:t>
            </a:r>
          </a:p>
        </p:txBody>
      </p:sp>
    </p:spTree>
    <p:extLst>
      <p:ext uri="{BB962C8B-B14F-4D97-AF65-F5344CB8AC3E}">
        <p14:creationId xmlns:p14="http://schemas.microsoft.com/office/powerpoint/2010/main" val="2364641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 y="1573079"/>
            <a:ext cx="8932985" cy="4273502"/>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64953"/>
            <a:ext cx="8904855" cy="751668"/>
          </a:xfrm>
        </p:spPr>
        <p:txBody>
          <a:bodyPr/>
          <a:lstStyle/>
          <a:p>
            <a:r>
              <a:rPr lang="en-US" dirty="0"/>
              <a:t>Foreign Exchange Market</a:t>
            </a:r>
          </a:p>
        </p:txBody>
      </p:sp>
      <p:sp>
        <p:nvSpPr>
          <p:cNvPr id="3" name="Content Placeholder 2"/>
          <p:cNvSpPr>
            <a:spLocks noGrp="1"/>
          </p:cNvSpPr>
          <p:nvPr>
            <p:ph idx="1"/>
          </p:nvPr>
        </p:nvSpPr>
        <p:spPr>
          <a:xfrm>
            <a:off x="140675" y="1634954"/>
            <a:ext cx="8883750" cy="4052913"/>
          </a:xfrm>
        </p:spPr>
        <p:txBody>
          <a:bodyPr/>
          <a:lstStyle/>
          <a:p>
            <a:r>
              <a:rPr lang="en-US" sz="2600" dirty="0">
                <a:solidFill>
                  <a:srgbClr val="32302A"/>
                </a:solidFill>
              </a:rPr>
              <a:t>When Americans buy from foreigners and make investments abroad </a:t>
            </a:r>
            <a:r>
              <a:rPr lang="en-US" sz="2600" i="1" dirty="0">
                <a:solidFill>
                  <a:srgbClr val="32302A"/>
                </a:solidFill>
              </a:rPr>
              <a:t>(outflow of capital)</a:t>
            </a:r>
            <a:r>
              <a:rPr lang="en-US" sz="2600" dirty="0">
                <a:solidFill>
                  <a:srgbClr val="32302A"/>
                </a:solidFill>
              </a:rPr>
              <a:t>, their actions generate a demand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for </a:t>
            </a:r>
            <a:r>
              <a:rPr lang="en-US" sz="2600" dirty="0">
                <a:solidFill>
                  <a:srgbClr val="32302A"/>
                </a:solidFill>
              </a:rPr>
              <a:t>foreign currency in the foreign exchange market.</a:t>
            </a:r>
          </a:p>
          <a:p>
            <a:r>
              <a:rPr lang="en-US" sz="2600" dirty="0">
                <a:solidFill>
                  <a:srgbClr val="32302A"/>
                </a:solidFill>
              </a:rPr>
              <a:t>On the other hand, when Americans sell products and assets (including bonds) to foreigners, their transactions will generate a supply of foreign currency (</a:t>
            </a:r>
            <a:r>
              <a:rPr lang="en-US" sz="2600" i="1" u="sng" dirty="0">
                <a:solidFill>
                  <a:srgbClr val="32302A"/>
                </a:solidFill>
              </a:rPr>
              <a:t>in exchange for dollars</a:t>
            </a:r>
            <a:r>
              <a:rPr lang="en-US" sz="2600" dirty="0">
                <a:solidFill>
                  <a:srgbClr val="32302A"/>
                </a:solidFill>
              </a:rPr>
              <a:t>) in the foreign exchange market. </a:t>
            </a:r>
          </a:p>
          <a:p>
            <a:r>
              <a:rPr lang="en-US" sz="2600" dirty="0">
                <a:solidFill>
                  <a:srgbClr val="32302A"/>
                </a:solidFill>
              </a:rPr>
              <a:t>The exchange rate will bring the quantity of foreign exchange demanded into equality with the quantity supplied. </a:t>
            </a:r>
          </a:p>
        </p:txBody>
      </p:sp>
    </p:spTree>
    <p:extLst>
      <p:ext uri="{BB962C8B-B14F-4D97-AF65-F5344CB8AC3E}">
        <p14:creationId xmlns:p14="http://schemas.microsoft.com/office/powerpoint/2010/main" val="10576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255363"/>
            <a:ext cx="8977930" cy="466617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5" name="Rounded Rectangle 74"/>
          <p:cNvSpPr/>
          <p:nvPr/>
        </p:nvSpPr>
        <p:spPr>
          <a:xfrm>
            <a:off x="3892247" y="4372595"/>
            <a:ext cx="1039475" cy="360390"/>
          </a:xfrm>
          <a:prstGeom prst="roundRect">
            <a:avLst/>
          </a:prstGeom>
          <a:solidFill>
            <a:srgbClr val="FFFFCC"/>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3880235" y="2322208"/>
            <a:ext cx="1039475" cy="360390"/>
          </a:xfrm>
          <a:prstGeom prst="roundRect">
            <a:avLst/>
          </a:prstGeom>
          <a:solidFill>
            <a:srgbClr val="FFFFCC"/>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371535"/>
            <a:ext cx="8904855" cy="657667"/>
          </a:xfrm>
        </p:spPr>
        <p:txBody>
          <a:bodyPr/>
          <a:lstStyle/>
          <a:p>
            <a:r>
              <a:rPr lang="en-US" sz="3400" dirty="0"/>
              <a:t>Foreign Exchange Market</a:t>
            </a:r>
          </a:p>
        </p:txBody>
      </p:sp>
      <p:sp>
        <p:nvSpPr>
          <p:cNvPr id="61" name="Text Box 10"/>
          <p:cNvSpPr txBox="1">
            <a:spLocks noChangeArrowheads="1"/>
          </p:cNvSpPr>
          <p:nvPr/>
        </p:nvSpPr>
        <p:spPr bwMode="auto">
          <a:xfrm>
            <a:off x="104071" y="1444978"/>
            <a:ext cx="4023966" cy="427809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Americans </a:t>
            </a:r>
            <a:r>
              <a:rPr lang="en-US" sz="2000" b="1" i="1" dirty="0">
                <a:latin typeface="Times New Roman" pitchFamily="18" charset="0"/>
                <a:cs typeface="Times New Roman" pitchFamily="18" charset="0"/>
              </a:rPr>
              <a:t>demand</a:t>
            </a:r>
            <a:r>
              <a:rPr lang="en-US" sz="2000" dirty="0">
                <a:latin typeface="Times New Roman" pitchFamily="18" charset="0"/>
                <a:cs typeface="Times New Roman" pitchFamily="18" charset="0"/>
              </a:rPr>
              <a:t> foreign currencies to import goods &amp; services and make investments abroad.  </a:t>
            </a:r>
            <a:endParaRPr lang="en-US" sz="2000" dirty="0" smtClean="0">
              <a:latin typeface="Times New Roman" pitchFamily="18" charset="0"/>
              <a:cs typeface="Times New Roman" pitchFamily="18" charset="0"/>
            </a:endParaRPr>
          </a:p>
          <a:p>
            <a:pPr marL="115888" indent="-115888">
              <a:lnSpc>
                <a:spcPct val="90000"/>
              </a:lnSpc>
              <a:spcBef>
                <a:spcPct val="50000"/>
              </a:spcBef>
              <a:buFontTx/>
              <a:buChar char="•"/>
            </a:pPr>
            <a:r>
              <a:rPr lang="en-US" sz="2000" dirty="0" smtClean="0">
                <a:latin typeface="Times New Roman" pitchFamily="18" charset="0"/>
                <a:cs typeface="Times New Roman" pitchFamily="18" charset="0"/>
              </a:rPr>
              <a:t>Foreigners </a:t>
            </a:r>
            <a:r>
              <a:rPr lang="en-US" sz="2000" b="1" i="1" dirty="0">
                <a:latin typeface="Times New Roman" pitchFamily="18" charset="0"/>
                <a:cs typeface="Times New Roman" pitchFamily="18" charset="0"/>
              </a:rPr>
              <a:t>supply </a:t>
            </a:r>
            <a:r>
              <a:rPr lang="en-US" sz="2000" dirty="0">
                <a:latin typeface="Times New Roman" pitchFamily="18" charset="0"/>
                <a:cs typeface="Times New Roman" pitchFamily="18" charset="0"/>
              </a:rPr>
              <a:t>their currency in exchange for dollars to purchase American exports and undertake investments in the United States</a:t>
            </a:r>
            <a:r>
              <a:rPr lang="en-US" sz="2000"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sz="2000" dirty="0">
                <a:latin typeface="Times New Roman" pitchFamily="18" charset="0"/>
                <a:cs typeface="Times New Roman" pitchFamily="18" charset="0"/>
              </a:rPr>
              <a:t>The </a:t>
            </a:r>
            <a:r>
              <a:rPr lang="en-US" sz="2000" b="1" i="1" dirty="0">
                <a:latin typeface="Times New Roman" pitchFamily="18" charset="0"/>
                <a:cs typeface="Times New Roman" pitchFamily="18" charset="0"/>
              </a:rPr>
              <a:t>exchange rate</a:t>
            </a:r>
            <a:r>
              <a:rPr lang="en-US" sz="2000" dirty="0">
                <a:latin typeface="Times New Roman" pitchFamily="18" charset="0"/>
                <a:cs typeface="Times New Roman" pitchFamily="18" charset="0"/>
              </a:rPr>
              <a:t> brings quantity demanded into balance with the quantity supplied and will bring (imports + capital outflow) into equality with (exports + capital inflow</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0" name="Rectangle 6"/>
          <p:cNvSpPr>
            <a:spLocks noChangeArrowheads="1"/>
          </p:cNvSpPr>
          <p:nvPr/>
        </p:nvSpPr>
        <p:spPr bwMode="auto">
          <a:xfrm>
            <a:off x="6602101" y="1384201"/>
            <a:ext cx="2362200" cy="349711"/>
          </a:xfrm>
          <a:prstGeom prst="rect">
            <a:avLst/>
          </a:prstGeom>
          <a:noFill/>
          <a:ln w="9525">
            <a:noFill/>
            <a:miter lim="800000"/>
            <a:headEnd/>
            <a:tailEnd/>
          </a:ln>
        </p:spPr>
        <p:txBody>
          <a:bodyPr lIns="0" tIns="0" rIns="0" bIns="0">
            <a:prstTxWarp prst="textNoShape">
              <a:avLst/>
            </a:prstTxWarp>
            <a:spAutoFit/>
          </a:bodyPr>
          <a:lstStyle/>
          <a:p>
            <a:pPr algn="r">
              <a:lnSpc>
                <a:spcPct val="70000"/>
              </a:lnSpc>
            </a:pPr>
            <a:r>
              <a:rPr kumimoji="0" lang="en-US" sz="1600" b="1" i="1">
                <a:solidFill>
                  <a:srgbClr val="000000"/>
                </a:solidFill>
                <a:latin typeface="Times New Roman" pitchFamily="18" charset="0"/>
                <a:cs typeface="Times New Roman" pitchFamily="18" charset="0"/>
              </a:rPr>
              <a:t>Foreign Exchange</a:t>
            </a:r>
            <a:br>
              <a:rPr kumimoji="0" lang="en-US" sz="1600" b="1" i="1">
                <a:solidFill>
                  <a:srgbClr val="000000"/>
                </a:solidFill>
                <a:latin typeface="Times New Roman" pitchFamily="18" charset="0"/>
                <a:cs typeface="Times New Roman" pitchFamily="18" charset="0"/>
              </a:rPr>
            </a:br>
            <a:r>
              <a:rPr kumimoji="0" lang="en-US" sz="1600" b="1" i="1">
                <a:solidFill>
                  <a:srgbClr val="000000"/>
                </a:solidFill>
                <a:latin typeface="Times New Roman" pitchFamily="18" charset="0"/>
                <a:cs typeface="Times New Roman" pitchFamily="18" charset="0"/>
              </a:rPr>
              <a:t>market</a:t>
            </a:r>
          </a:p>
        </p:txBody>
      </p:sp>
      <p:sp>
        <p:nvSpPr>
          <p:cNvPr id="51" name="Line 4"/>
          <p:cNvSpPr>
            <a:spLocks noChangeAspect="1" noChangeShapeType="1"/>
          </p:cNvSpPr>
          <p:nvPr/>
        </p:nvSpPr>
        <p:spPr bwMode="auto">
          <a:xfrm>
            <a:off x="5025553" y="4867011"/>
            <a:ext cx="3084777" cy="0"/>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2" name="Line 5"/>
          <p:cNvSpPr>
            <a:spLocks noChangeAspect="1" noChangeShapeType="1"/>
          </p:cNvSpPr>
          <p:nvPr/>
        </p:nvSpPr>
        <p:spPr bwMode="auto">
          <a:xfrm>
            <a:off x="5025552" y="2236523"/>
            <a:ext cx="0" cy="2630488"/>
          </a:xfrm>
          <a:prstGeom prst="line">
            <a:avLst/>
          </a:prstGeom>
          <a:noFill/>
          <a:ln w="28575">
            <a:solidFill>
              <a:schemeClr val="tx1"/>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53" name="Rectangle 7" descr="Parchment"/>
          <p:cNvSpPr>
            <a:spLocks noChangeArrowheads="1"/>
          </p:cNvSpPr>
          <p:nvPr/>
        </p:nvSpPr>
        <p:spPr bwMode="auto">
          <a:xfrm>
            <a:off x="8177341" y="4771761"/>
            <a:ext cx="822341" cy="34471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Times New Roman" pitchFamily="18" charset="0"/>
                <a:cs typeface="Times New Roman" pitchFamily="18" charset="0"/>
              </a:rPr>
              <a:t>Quantity</a:t>
            </a:r>
            <a:br>
              <a:rPr kumimoji="0" lang="en-US" sz="1400" b="0">
                <a:solidFill>
                  <a:srgbClr val="000000"/>
                </a:solidFill>
                <a:latin typeface="Times New Roman" pitchFamily="18" charset="0"/>
                <a:cs typeface="Times New Roman" pitchFamily="18" charset="0"/>
              </a:rPr>
            </a:br>
            <a:r>
              <a:rPr kumimoji="0" lang="en-US" sz="1400" b="0">
                <a:solidFill>
                  <a:srgbClr val="000000"/>
                </a:solidFill>
                <a:latin typeface="Times New Roman" pitchFamily="18" charset="0"/>
                <a:cs typeface="Times New Roman" pitchFamily="18" charset="0"/>
              </a:rPr>
              <a:t>of currency</a:t>
            </a:r>
          </a:p>
        </p:txBody>
      </p:sp>
      <p:sp>
        <p:nvSpPr>
          <p:cNvPr id="54" name="Text Box 8" descr="Parchment"/>
          <p:cNvSpPr txBox="1">
            <a:spLocks noChangeArrowheads="1"/>
          </p:cNvSpPr>
          <p:nvPr/>
        </p:nvSpPr>
        <p:spPr bwMode="auto">
          <a:xfrm>
            <a:off x="4612802" y="1793611"/>
            <a:ext cx="1466876" cy="412421"/>
          </a:xfrm>
          <a:prstGeom prst="rect">
            <a:avLst/>
          </a:prstGeom>
          <a:noFill/>
          <a:ln w="9525">
            <a:noFill/>
            <a:miter lim="800000"/>
            <a:headEnd/>
            <a:tailEnd/>
          </a:ln>
        </p:spPr>
        <p:txBody>
          <a:bodyPr wrap="none">
            <a:prstTxWarp prst="textNoShape">
              <a:avLst/>
            </a:prstTxWarp>
            <a:spAutoFit/>
          </a:bodyPr>
          <a:lstStyle/>
          <a:p>
            <a:pPr>
              <a:lnSpc>
                <a:spcPct val="80000"/>
              </a:lnSpc>
            </a:pPr>
            <a:r>
              <a:rPr kumimoji="0" lang="en-US" sz="1400" b="0">
                <a:solidFill>
                  <a:srgbClr val="000000"/>
                </a:solidFill>
                <a:latin typeface="Times New Roman" pitchFamily="18" charset="0"/>
                <a:cs typeface="Times New Roman" pitchFamily="18" charset="0"/>
              </a:rPr>
              <a:t>Dollar price</a:t>
            </a:r>
            <a:r>
              <a:rPr kumimoji="0" lang="en-US" sz="1200" b="0">
                <a:solidFill>
                  <a:srgbClr val="000000"/>
                </a:solidFill>
                <a:latin typeface="Times New Roman" pitchFamily="18" charset="0"/>
                <a:cs typeface="Times New Roman" pitchFamily="18" charset="0"/>
              </a:rPr>
              <a:t/>
            </a:r>
            <a:br>
              <a:rPr kumimoji="0" lang="en-US" sz="1200" b="0">
                <a:solidFill>
                  <a:srgbClr val="000000"/>
                </a:solidFill>
                <a:latin typeface="Times New Roman" pitchFamily="18" charset="0"/>
                <a:cs typeface="Times New Roman" pitchFamily="18" charset="0"/>
              </a:rPr>
            </a:br>
            <a:r>
              <a:rPr kumimoji="0" lang="en-US" sz="1200" b="0" i="1">
                <a:solidFill>
                  <a:srgbClr val="000000"/>
                </a:solidFill>
                <a:latin typeface="Times New Roman" pitchFamily="18" charset="0"/>
                <a:cs typeface="Times New Roman" pitchFamily="18" charset="0"/>
              </a:rPr>
              <a:t>(of foreign currency)</a:t>
            </a:r>
            <a:endParaRPr kumimoji="0" lang="en-US" sz="1200" b="0">
              <a:solidFill>
                <a:srgbClr val="000000"/>
              </a:solidFill>
              <a:latin typeface="Times New Roman" pitchFamily="18" charset="0"/>
              <a:cs typeface="Times New Roman" pitchFamily="18" charset="0"/>
            </a:endParaRPr>
          </a:p>
        </p:txBody>
      </p:sp>
      <p:grpSp>
        <p:nvGrpSpPr>
          <p:cNvPr id="55" name="Group 41"/>
          <p:cNvGrpSpPr>
            <a:grpSpLocks/>
          </p:cNvGrpSpPr>
          <p:nvPr/>
        </p:nvGrpSpPr>
        <p:grpSpPr bwMode="auto">
          <a:xfrm>
            <a:off x="5248917" y="2364338"/>
            <a:ext cx="3476708" cy="2035948"/>
            <a:chOff x="2544" y="567"/>
            <a:chExt cx="2713" cy="1768"/>
          </a:xfrm>
        </p:grpSpPr>
        <p:grpSp>
          <p:nvGrpSpPr>
            <p:cNvPr id="56" name="Group 39"/>
            <p:cNvGrpSpPr>
              <a:grpSpLocks/>
            </p:cNvGrpSpPr>
            <p:nvPr/>
          </p:nvGrpSpPr>
          <p:grpSpPr bwMode="auto">
            <a:xfrm>
              <a:off x="3802" y="567"/>
              <a:ext cx="1455" cy="321"/>
              <a:chOff x="3802" y="567"/>
              <a:chExt cx="1455" cy="321"/>
            </a:xfrm>
          </p:grpSpPr>
          <p:sp>
            <p:nvSpPr>
              <p:cNvPr id="58" name="Rectangle 10"/>
              <p:cNvSpPr>
                <a:spLocks noChangeArrowheads="1"/>
              </p:cNvSpPr>
              <p:nvPr/>
            </p:nvSpPr>
            <p:spPr bwMode="auto">
              <a:xfrm>
                <a:off x="3802" y="567"/>
                <a:ext cx="186" cy="267"/>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2">
                        <a:lumMod val="75000"/>
                      </a:schemeClr>
                    </a:solidFill>
                    <a:latin typeface="Times New Roman" pitchFamily="18" charset="0"/>
                    <a:cs typeface="Times New Roman" pitchFamily="18" charset="0"/>
                  </a:rPr>
                  <a:t> </a:t>
                </a:r>
                <a:r>
                  <a:rPr kumimoji="0" lang="en-US" sz="1600" b="1" i="1" dirty="0">
                    <a:solidFill>
                      <a:schemeClr val="accent2">
                        <a:lumMod val="75000"/>
                      </a:schemeClr>
                    </a:solidFill>
                    <a:latin typeface="Times New Roman" pitchFamily="18" charset="0"/>
                    <a:cs typeface="Times New Roman" pitchFamily="18" charset="0"/>
                  </a:rPr>
                  <a:t> </a:t>
                </a:r>
                <a:r>
                  <a:rPr kumimoji="0" lang="en-US" sz="2000" b="1" i="1" dirty="0">
                    <a:solidFill>
                      <a:schemeClr val="accent2">
                        <a:lumMod val="75000"/>
                      </a:schemeClr>
                    </a:solidFill>
                    <a:latin typeface="Times New Roman" pitchFamily="18" charset="0"/>
                    <a:cs typeface="Times New Roman" pitchFamily="18" charset="0"/>
                  </a:rPr>
                  <a:t>S</a:t>
                </a:r>
                <a:endParaRPr kumimoji="0" lang="en-US" sz="2000" b="1" dirty="0">
                  <a:solidFill>
                    <a:schemeClr val="accent2">
                      <a:lumMod val="75000"/>
                    </a:schemeClr>
                  </a:solidFill>
                  <a:latin typeface="Times New Roman" pitchFamily="18" charset="0"/>
                  <a:cs typeface="Times New Roman" pitchFamily="18" charset="0"/>
                </a:endParaRPr>
              </a:p>
            </p:txBody>
          </p:sp>
          <p:sp>
            <p:nvSpPr>
              <p:cNvPr id="59" name="Rectangle 11"/>
              <p:cNvSpPr>
                <a:spLocks noChangeArrowheads="1"/>
              </p:cNvSpPr>
              <p:nvPr/>
            </p:nvSpPr>
            <p:spPr bwMode="auto">
              <a:xfrm>
                <a:off x="3889" y="728"/>
                <a:ext cx="1368" cy="160"/>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dirty="0">
                    <a:solidFill>
                      <a:schemeClr val="accent2">
                        <a:lumMod val="75000"/>
                      </a:schemeClr>
                    </a:solidFill>
                    <a:latin typeface="Times New Roman" pitchFamily="18" charset="0"/>
                    <a:cs typeface="Times New Roman" pitchFamily="18" charset="0"/>
                  </a:rPr>
                  <a:t>    (</a:t>
                </a:r>
                <a:r>
                  <a:rPr kumimoji="0" lang="en-US" sz="1200" b="1" i="1" dirty="0" smtClean="0">
                    <a:solidFill>
                      <a:schemeClr val="accent2">
                        <a:lumMod val="75000"/>
                      </a:schemeClr>
                    </a:solidFill>
                    <a:latin typeface="Times New Roman" pitchFamily="18" charset="0"/>
                    <a:cs typeface="Times New Roman" pitchFamily="18" charset="0"/>
                  </a:rPr>
                  <a:t>exports + capital </a:t>
                </a:r>
                <a:r>
                  <a:rPr kumimoji="0" lang="en-US" sz="1200" b="1" i="1" dirty="0">
                    <a:solidFill>
                      <a:schemeClr val="accent2">
                        <a:lumMod val="75000"/>
                      </a:schemeClr>
                    </a:solidFill>
                    <a:latin typeface="Times New Roman" pitchFamily="18" charset="0"/>
                    <a:cs typeface="Times New Roman" pitchFamily="18" charset="0"/>
                  </a:rPr>
                  <a:t>inflow)</a:t>
                </a:r>
              </a:p>
            </p:txBody>
          </p:sp>
        </p:grpSp>
        <p:sp>
          <p:nvSpPr>
            <p:cNvPr id="57" name="Freeform 12"/>
            <p:cNvSpPr>
              <a:spLocks/>
            </p:cNvSpPr>
            <p:nvPr/>
          </p:nvSpPr>
          <p:spPr bwMode="auto">
            <a:xfrm>
              <a:off x="2544" y="832"/>
              <a:ext cx="1336" cy="1503"/>
            </a:xfrm>
            <a:custGeom>
              <a:avLst/>
              <a:gdLst>
                <a:gd name="T0" fmla="*/ 4221 w 4262"/>
                <a:gd name="T1" fmla="*/ 69 h 4047"/>
                <a:gd name="T2" fmla="*/ 4159 w 4262"/>
                <a:gd name="T3" fmla="*/ 175 h 4047"/>
                <a:gd name="T4" fmla="*/ 4093 w 4262"/>
                <a:gd name="T5" fmla="*/ 283 h 4047"/>
                <a:gd name="T6" fmla="*/ 4025 w 4262"/>
                <a:gd name="T7" fmla="*/ 392 h 4047"/>
                <a:gd name="T8" fmla="*/ 3952 w 4262"/>
                <a:gd name="T9" fmla="*/ 502 h 4047"/>
                <a:gd name="T10" fmla="*/ 3878 w 4262"/>
                <a:gd name="T11" fmla="*/ 613 h 4047"/>
                <a:gd name="T12" fmla="*/ 3799 w 4262"/>
                <a:gd name="T13" fmla="*/ 725 h 4047"/>
                <a:gd name="T14" fmla="*/ 3718 w 4262"/>
                <a:gd name="T15" fmla="*/ 839 h 4047"/>
                <a:gd name="T16" fmla="*/ 3636 w 4262"/>
                <a:gd name="T17" fmla="*/ 952 h 4047"/>
                <a:gd name="T18" fmla="*/ 3551 w 4262"/>
                <a:gd name="T19" fmla="*/ 1066 h 4047"/>
                <a:gd name="T20" fmla="*/ 3462 w 4262"/>
                <a:gd name="T21" fmla="*/ 1180 h 4047"/>
                <a:gd name="T22" fmla="*/ 3372 w 4262"/>
                <a:gd name="T23" fmla="*/ 1294 h 4047"/>
                <a:gd name="T24" fmla="*/ 3280 w 4262"/>
                <a:gd name="T25" fmla="*/ 1408 h 4047"/>
                <a:gd name="T26" fmla="*/ 3186 w 4262"/>
                <a:gd name="T27" fmla="*/ 1522 h 4047"/>
                <a:gd name="T28" fmla="*/ 3090 w 4262"/>
                <a:gd name="T29" fmla="*/ 1635 h 4047"/>
                <a:gd name="T30" fmla="*/ 2993 w 4262"/>
                <a:gd name="T31" fmla="*/ 1749 h 4047"/>
                <a:gd name="T32" fmla="*/ 2893 w 4262"/>
                <a:gd name="T33" fmla="*/ 1861 h 4047"/>
                <a:gd name="T34" fmla="*/ 2793 w 4262"/>
                <a:gd name="T35" fmla="*/ 1972 h 4047"/>
                <a:gd name="T36" fmla="*/ 2691 w 4262"/>
                <a:gd name="T37" fmla="*/ 2082 h 4047"/>
                <a:gd name="T38" fmla="*/ 2587 w 4262"/>
                <a:gd name="T39" fmla="*/ 2191 h 4047"/>
                <a:gd name="T40" fmla="*/ 2483 w 4262"/>
                <a:gd name="T41" fmla="*/ 2298 h 4047"/>
                <a:gd name="T42" fmla="*/ 2378 w 4262"/>
                <a:gd name="T43" fmla="*/ 2405 h 4047"/>
                <a:gd name="T44" fmla="*/ 2274 w 4262"/>
                <a:gd name="T45" fmla="*/ 2509 h 4047"/>
                <a:gd name="T46" fmla="*/ 2167 w 4262"/>
                <a:gd name="T47" fmla="*/ 2612 h 4047"/>
                <a:gd name="T48" fmla="*/ 2060 w 4262"/>
                <a:gd name="T49" fmla="*/ 2713 h 4047"/>
                <a:gd name="T50" fmla="*/ 1952 w 4262"/>
                <a:gd name="T51" fmla="*/ 2810 h 4047"/>
                <a:gd name="T52" fmla="*/ 1845 w 4262"/>
                <a:gd name="T53" fmla="*/ 2906 h 4047"/>
                <a:gd name="T54" fmla="*/ 1736 w 4262"/>
                <a:gd name="T55" fmla="*/ 2999 h 4047"/>
                <a:gd name="T56" fmla="*/ 1629 w 4262"/>
                <a:gd name="T57" fmla="*/ 3090 h 4047"/>
                <a:gd name="T58" fmla="*/ 1520 w 4262"/>
                <a:gd name="T59" fmla="*/ 3178 h 4047"/>
                <a:gd name="T60" fmla="*/ 1413 w 4262"/>
                <a:gd name="T61" fmla="*/ 3263 h 4047"/>
                <a:gd name="T62" fmla="*/ 1305 w 4262"/>
                <a:gd name="T63" fmla="*/ 3345 h 4047"/>
                <a:gd name="T64" fmla="*/ 1199 w 4262"/>
                <a:gd name="T65" fmla="*/ 3423 h 4047"/>
                <a:gd name="T66" fmla="*/ 1093 w 4262"/>
                <a:gd name="T67" fmla="*/ 3498 h 4047"/>
                <a:gd name="T68" fmla="*/ 987 w 4262"/>
                <a:gd name="T69" fmla="*/ 3569 h 4047"/>
                <a:gd name="T70" fmla="*/ 882 w 4262"/>
                <a:gd name="T71" fmla="*/ 3636 h 4047"/>
                <a:gd name="T72" fmla="*/ 779 w 4262"/>
                <a:gd name="T73" fmla="*/ 3700 h 4047"/>
                <a:gd name="T74" fmla="*/ 676 w 4262"/>
                <a:gd name="T75" fmla="*/ 3760 h 4047"/>
                <a:gd name="T76" fmla="*/ 575 w 4262"/>
                <a:gd name="T77" fmla="*/ 3816 h 4047"/>
                <a:gd name="T78" fmla="*/ 475 w 4262"/>
                <a:gd name="T79" fmla="*/ 3866 h 4047"/>
                <a:gd name="T80" fmla="*/ 377 w 4262"/>
                <a:gd name="T81" fmla="*/ 3912 h 4047"/>
                <a:gd name="T82" fmla="*/ 280 w 4262"/>
                <a:gd name="T83" fmla="*/ 3954 h 4047"/>
                <a:gd name="T84" fmla="*/ 185 w 4262"/>
                <a:gd name="T85" fmla="*/ 3989 h 4047"/>
                <a:gd name="T86" fmla="*/ 92 w 4262"/>
                <a:gd name="T87" fmla="*/ 4022 h 4047"/>
                <a:gd name="T88" fmla="*/ 0 w 4262"/>
                <a:gd name="T89" fmla="*/ 4047 h 40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62"/>
                <a:gd name="T136" fmla="*/ 0 h 4047"/>
                <a:gd name="T137" fmla="*/ 4262 w 4262"/>
                <a:gd name="T138" fmla="*/ 4047 h 40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62" h="4047">
                  <a:moveTo>
                    <a:pt x="4262" y="0"/>
                  </a:moveTo>
                  <a:lnTo>
                    <a:pt x="4242" y="34"/>
                  </a:lnTo>
                  <a:lnTo>
                    <a:pt x="4221" y="69"/>
                  </a:lnTo>
                  <a:lnTo>
                    <a:pt x="4201" y="104"/>
                  </a:lnTo>
                  <a:lnTo>
                    <a:pt x="4181" y="140"/>
                  </a:lnTo>
                  <a:lnTo>
                    <a:pt x="4159" y="175"/>
                  </a:lnTo>
                  <a:lnTo>
                    <a:pt x="4138" y="211"/>
                  </a:lnTo>
                  <a:lnTo>
                    <a:pt x="4116" y="247"/>
                  </a:lnTo>
                  <a:lnTo>
                    <a:pt x="4093" y="283"/>
                  </a:lnTo>
                  <a:lnTo>
                    <a:pt x="4071" y="319"/>
                  </a:lnTo>
                  <a:lnTo>
                    <a:pt x="4048" y="355"/>
                  </a:lnTo>
                  <a:lnTo>
                    <a:pt x="4025" y="392"/>
                  </a:lnTo>
                  <a:lnTo>
                    <a:pt x="4000" y="429"/>
                  </a:lnTo>
                  <a:lnTo>
                    <a:pt x="3977" y="465"/>
                  </a:lnTo>
                  <a:lnTo>
                    <a:pt x="3952" y="502"/>
                  </a:lnTo>
                  <a:lnTo>
                    <a:pt x="3928" y="539"/>
                  </a:lnTo>
                  <a:lnTo>
                    <a:pt x="3902" y="576"/>
                  </a:lnTo>
                  <a:lnTo>
                    <a:pt x="3878" y="613"/>
                  </a:lnTo>
                  <a:lnTo>
                    <a:pt x="3851" y="650"/>
                  </a:lnTo>
                  <a:lnTo>
                    <a:pt x="3826" y="688"/>
                  </a:lnTo>
                  <a:lnTo>
                    <a:pt x="3799" y="725"/>
                  </a:lnTo>
                  <a:lnTo>
                    <a:pt x="3773" y="763"/>
                  </a:lnTo>
                  <a:lnTo>
                    <a:pt x="3746" y="801"/>
                  </a:lnTo>
                  <a:lnTo>
                    <a:pt x="3718" y="839"/>
                  </a:lnTo>
                  <a:lnTo>
                    <a:pt x="3692" y="876"/>
                  </a:lnTo>
                  <a:lnTo>
                    <a:pt x="3664" y="914"/>
                  </a:lnTo>
                  <a:lnTo>
                    <a:pt x="3636" y="952"/>
                  </a:lnTo>
                  <a:lnTo>
                    <a:pt x="3607" y="989"/>
                  </a:lnTo>
                  <a:lnTo>
                    <a:pt x="3579" y="1027"/>
                  </a:lnTo>
                  <a:lnTo>
                    <a:pt x="3551" y="1066"/>
                  </a:lnTo>
                  <a:lnTo>
                    <a:pt x="3521" y="1104"/>
                  </a:lnTo>
                  <a:lnTo>
                    <a:pt x="3492" y="1142"/>
                  </a:lnTo>
                  <a:lnTo>
                    <a:pt x="3462" y="1180"/>
                  </a:lnTo>
                  <a:lnTo>
                    <a:pt x="3433" y="1218"/>
                  </a:lnTo>
                  <a:lnTo>
                    <a:pt x="3403" y="1255"/>
                  </a:lnTo>
                  <a:lnTo>
                    <a:pt x="3372" y="1294"/>
                  </a:lnTo>
                  <a:lnTo>
                    <a:pt x="3342" y="1332"/>
                  </a:lnTo>
                  <a:lnTo>
                    <a:pt x="3310" y="1370"/>
                  </a:lnTo>
                  <a:lnTo>
                    <a:pt x="3280" y="1408"/>
                  </a:lnTo>
                  <a:lnTo>
                    <a:pt x="3249" y="1446"/>
                  </a:lnTo>
                  <a:lnTo>
                    <a:pt x="3218" y="1483"/>
                  </a:lnTo>
                  <a:lnTo>
                    <a:pt x="3186" y="1522"/>
                  </a:lnTo>
                  <a:lnTo>
                    <a:pt x="3154" y="1560"/>
                  </a:lnTo>
                  <a:lnTo>
                    <a:pt x="3122" y="1598"/>
                  </a:lnTo>
                  <a:lnTo>
                    <a:pt x="3090" y="1635"/>
                  </a:lnTo>
                  <a:lnTo>
                    <a:pt x="3057" y="1673"/>
                  </a:lnTo>
                  <a:lnTo>
                    <a:pt x="3025" y="1710"/>
                  </a:lnTo>
                  <a:lnTo>
                    <a:pt x="2993" y="1749"/>
                  </a:lnTo>
                  <a:lnTo>
                    <a:pt x="2959" y="1786"/>
                  </a:lnTo>
                  <a:lnTo>
                    <a:pt x="2927" y="1823"/>
                  </a:lnTo>
                  <a:lnTo>
                    <a:pt x="2893" y="1861"/>
                  </a:lnTo>
                  <a:lnTo>
                    <a:pt x="2860" y="1898"/>
                  </a:lnTo>
                  <a:lnTo>
                    <a:pt x="2826" y="1935"/>
                  </a:lnTo>
                  <a:lnTo>
                    <a:pt x="2793" y="1972"/>
                  </a:lnTo>
                  <a:lnTo>
                    <a:pt x="2759" y="2009"/>
                  </a:lnTo>
                  <a:lnTo>
                    <a:pt x="2724" y="2045"/>
                  </a:lnTo>
                  <a:lnTo>
                    <a:pt x="2691" y="2082"/>
                  </a:lnTo>
                  <a:lnTo>
                    <a:pt x="2656" y="2119"/>
                  </a:lnTo>
                  <a:lnTo>
                    <a:pt x="2622" y="2155"/>
                  </a:lnTo>
                  <a:lnTo>
                    <a:pt x="2587" y="2191"/>
                  </a:lnTo>
                  <a:lnTo>
                    <a:pt x="2553" y="2227"/>
                  </a:lnTo>
                  <a:lnTo>
                    <a:pt x="2518" y="2262"/>
                  </a:lnTo>
                  <a:lnTo>
                    <a:pt x="2483" y="2298"/>
                  </a:lnTo>
                  <a:lnTo>
                    <a:pt x="2448" y="2334"/>
                  </a:lnTo>
                  <a:lnTo>
                    <a:pt x="2414" y="2369"/>
                  </a:lnTo>
                  <a:lnTo>
                    <a:pt x="2378" y="2405"/>
                  </a:lnTo>
                  <a:lnTo>
                    <a:pt x="2343" y="2440"/>
                  </a:lnTo>
                  <a:lnTo>
                    <a:pt x="2308" y="2474"/>
                  </a:lnTo>
                  <a:lnTo>
                    <a:pt x="2274" y="2509"/>
                  </a:lnTo>
                  <a:lnTo>
                    <a:pt x="2238" y="2544"/>
                  </a:lnTo>
                  <a:lnTo>
                    <a:pt x="2202" y="2577"/>
                  </a:lnTo>
                  <a:lnTo>
                    <a:pt x="2167" y="2612"/>
                  </a:lnTo>
                  <a:lnTo>
                    <a:pt x="2132" y="2646"/>
                  </a:lnTo>
                  <a:lnTo>
                    <a:pt x="2096" y="2679"/>
                  </a:lnTo>
                  <a:lnTo>
                    <a:pt x="2060" y="2713"/>
                  </a:lnTo>
                  <a:lnTo>
                    <a:pt x="2024" y="2745"/>
                  </a:lnTo>
                  <a:lnTo>
                    <a:pt x="1988" y="2778"/>
                  </a:lnTo>
                  <a:lnTo>
                    <a:pt x="1952" y="2810"/>
                  </a:lnTo>
                  <a:lnTo>
                    <a:pt x="1917" y="2842"/>
                  </a:lnTo>
                  <a:lnTo>
                    <a:pt x="1881" y="2875"/>
                  </a:lnTo>
                  <a:lnTo>
                    <a:pt x="1845" y="2906"/>
                  </a:lnTo>
                  <a:lnTo>
                    <a:pt x="1809" y="2937"/>
                  </a:lnTo>
                  <a:lnTo>
                    <a:pt x="1772" y="2967"/>
                  </a:lnTo>
                  <a:lnTo>
                    <a:pt x="1736" y="2999"/>
                  </a:lnTo>
                  <a:lnTo>
                    <a:pt x="1700" y="3030"/>
                  </a:lnTo>
                  <a:lnTo>
                    <a:pt x="1665" y="3060"/>
                  </a:lnTo>
                  <a:lnTo>
                    <a:pt x="1629" y="3090"/>
                  </a:lnTo>
                  <a:lnTo>
                    <a:pt x="1593" y="3119"/>
                  </a:lnTo>
                  <a:lnTo>
                    <a:pt x="1557" y="3149"/>
                  </a:lnTo>
                  <a:lnTo>
                    <a:pt x="1520" y="3178"/>
                  </a:lnTo>
                  <a:lnTo>
                    <a:pt x="1484" y="3206"/>
                  </a:lnTo>
                  <a:lnTo>
                    <a:pt x="1448" y="3235"/>
                  </a:lnTo>
                  <a:lnTo>
                    <a:pt x="1413" y="3263"/>
                  </a:lnTo>
                  <a:lnTo>
                    <a:pt x="1377" y="3290"/>
                  </a:lnTo>
                  <a:lnTo>
                    <a:pt x="1341" y="3317"/>
                  </a:lnTo>
                  <a:lnTo>
                    <a:pt x="1305" y="3345"/>
                  </a:lnTo>
                  <a:lnTo>
                    <a:pt x="1270" y="3371"/>
                  </a:lnTo>
                  <a:lnTo>
                    <a:pt x="1235" y="3397"/>
                  </a:lnTo>
                  <a:lnTo>
                    <a:pt x="1199" y="3423"/>
                  </a:lnTo>
                  <a:lnTo>
                    <a:pt x="1163" y="3448"/>
                  </a:lnTo>
                  <a:lnTo>
                    <a:pt x="1128" y="3473"/>
                  </a:lnTo>
                  <a:lnTo>
                    <a:pt x="1093" y="3498"/>
                  </a:lnTo>
                  <a:lnTo>
                    <a:pt x="1058" y="3522"/>
                  </a:lnTo>
                  <a:lnTo>
                    <a:pt x="1022" y="3546"/>
                  </a:lnTo>
                  <a:lnTo>
                    <a:pt x="987" y="3569"/>
                  </a:lnTo>
                  <a:lnTo>
                    <a:pt x="952" y="3592"/>
                  </a:lnTo>
                  <a:lnTo>
                    <a:pt x="917" y="3614"/>
                  </a:lnTo>
                  <a:lnTo>
                    <a:pt x="882" y="3636"/>
                  </a:lnTo>
                  <a:lnTo>
                    <a:pt x="847" y="3658"/>
                  </a:lnTo>
                  <a:lnTo>
                    <a:pt x="813" y="3679"/>
                  </a:lnTo>
                  <a:lnTo>
                    <a:pt x="779" y="3700"/>
                  </a:lnTo>
                  <a:lnTo>
                    <a:pt x="745" y="3721"/>
                  </a:lnTo>
                  <a:lnTo>
                    <a:pt x="710" y="3741"/>
                  </a:lnTo>
                  <a:lnTo>
                    <a:pt x="676" y="3760"/>
                  </a:lnTo>
                  <a:lnTo>
                    <a:pt x="642" y="3779"/>
                  </a:lnTo>
                  <a:lnTo>
                    <a:pt x="608" y="3797"/>
                  </a:lnTo>
                  <a:lnTo>
                    <a:pt x="575" y="3816"/>
                  </a:lnTo>
                  <a:lnTo>
                    <a:pt x="541" y="3833"/>
                  </a:lnTo>
                  <a:lnTo>
                    <a:pt x="508" y="3849"/>
                  </a:lnTo>
                  <a:lnTo>
                    <a:pt x="475" y="3866"/>
                  </a:lnTo>
                  <a:lnTo>
                    <a:pt x="442" y="3882"/>
                  </a:lnTo>
                  <a:lnTo>
                    <a:pt x="409" y="3897"/>
                  </a:lnTo>
                  <a:lnTo>
                    <a:pt x="377" y="3912"/>
                  </a:lnTo>
                  <a:lnTo>
                    <a:pt x="344" y="3927"/>
                  </a:lnTo>
                  <a:lnTo>
                    <a:pt x="312" y="3941"/>
                  </a:lnTo>
                  <a:lnTo>
                    <a:pt x="280" y="3954"/>
                  </a:lnTo>
                  <a:lnTo>
                    <a:pt x="248" y="3966"/>
                  </a:lnTo>
                  <a:lnTo>
                    <a:pt x="216" y="3978"/>
                  </a:lnTo>
                  <a:lnTo>
                    <a:pt x="185" y="3989"/>
                  </a:lnTo>
                  <a:lnTo>
                    <a:pt x="153" y="4001"/>
                  </a:lnTo>
                  <a:lnTo>
                    <a:pt x="123" y="4011"/>
                  </a:lnTo>
                  <a:lnTo>
                    <a:pt x="92" y="4022"/>
                  </a:lnTo>
                  <a:lnTo>
                    <a:pt x="60" y="4031"/>
                  </a:lnTo>
                  <a:lnTo>
                    <a:pt x="30" y="4039"/>
                  </a:lnTo>
                  <a:lnTo>
                    <a:pt x="0" y="4047"/>
                  </a:lnTo>
                </a:path>
              </a:pathLst>
            </a:custGeom>
            <a:noFill/>
            <a:ln w="57150">
              <a:solidFill>
                <a:schemeClr val="accent2">
                  <a:lumMod val="75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grpSp>
        <p:nvGrpSpPr>
          <p:cNvPr id="60" name="Group 40"/>
          <p:cNvGrpSpPr>
            <a:grpSpLocks/>
          </p:cNvGrpSpPr>
          <p:nvPr/>
        </p:nvGrpSpPr>
        <p:grpSpPr bwMode="auto">
          <a:xfrm>
            <a:off x="5655107" y="2552436"/>
            <a:ext cx="3343238" cy="1820159"/>
            <a:chOff x="2521" y="841"/>
            <a:chExt cx="2968" cy="1558"/>
          </a:xfrm>
        </p:grpSpPr>
        <p:sp>
          <p:nvSpPr>
            <p:cNvPr id="62" name="Rectangle 14"/>
            <p:cNvSpPr>
              <a:spLocks noChangeArrowheads="1"/>
            </p:cNvSpPr>
            <p:nvPr/>
          </p:nvSpPr>
          <p:spPr bwMode="auto">
            <a:xfrm>
              <a:off x="3727" y="2098"/>
              <a:ext cx="199" cy="237"/>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tx2">
                      <a:lumMod val="75000"/>
                    </a:schemeClr>
                  </a:solidFill>
                  <a:latin typeface="Times New Roman" pitchFamily="18" charset="0"/>
                  <a:cs typeface="Times New Roman" pitchFamily="18" charset="0"/>
                </a:rPr>
                <a:t> D</a:t>
              </a:r>
              <a:endParaRPr kumimoji="0" lang="en-US" b="1" dirty="0">
                <a:solidFill>
                  <a:schemeClr val="tx2">
                    <a:lumMod val="75000"/>
                  </a:schemeClr>
                </a:solidFill>
                <a:latin typeface="Times New Roman" pitchFamily="18" charset="0"/>
                <a:cs typeface="Times New Roman" pitchFamily="18" charset="0"/>
              </a:endParaRPr>
            </a:p>
          </p:txBody>
        </p:sp>
        <p:sp>
          <p:nvSpPr>
            <p:cNvPr id="63" name="Rectangle 15"/>
            <p:cNvSpPr>
              <a:spLocks noChangeArrowheads="1"/>
            </p:cNvSpPr>
            <p:nvPr/>
          </p:nvSpPr>
          <p:spPr bwMode="auto">
            <a:xfrm>
              <a:off x="3790" y="2241"/>
              <a:ext cx="1699" cy="158"/>
            </a:xfrm>
            <a:prstGeom prst="rect">
              <a:avLst/>
            </a:prstGeom>
            <a:noFill/>
            <a:ln w="9525">
              <a:noFill/>
              <a:miter lim="800000"/>
              <a:headEnd/>
              <a:tailEnd/>
            </a:ln>
          </p:spPr>
          <p:txBody>
            <a:bodyPr wrap="none" lIns="0" tIns="0" rIns="0" bIns="0">
              <a:prstTxWarp prst="textNoShape">
                <a:avLst/>
              </a:prstTxWarp>
              <a:spAutoFit/>
            </a:bodyPr>
            <a:lstStyle/>
            <a:p>
              <a:r>
                <a:rPr kumimoji="0" lang="en-US" sz="1200" b="1" dirty="0">
                  <a:solidFill>
                    <a:schemeClr val="tx2">
                      <a:lumMod val="75000"/>
                    </a:schemeClr>
                  </a:solidFill>
                  <a:latin typeface="Times New Roman" pitchFamily="18" charset="0"/>
                  <a:cs typeface="Times New Roman" pitchFamily="18" charset="0"/>
                </a:rPr>
                <a:t>    (imports + capital outflow)</a:t>
              </a:r>
            </a:p>
          </p:txBody>
        </p:sp>
        <p:sp>
          <p:nvSpPr>
            <p:cNvPr id="64" name="Freeform 16"/>
            <p:cNvSpPr>
              <a:spLocks/>
            </p:cNvSpPr>
            <p:nvPr/>
          </p:nvSpPr>
          <p:spPr bwMode="auto">
            <a:xfrm>
              <a:off x="2521" y="841"/>
              <a:ext cx="1187" cy="1352"/>
            </a:xfrm>
            <a:custGeom>
              <a:avLst/>
              <a:gdLst>
                <a:gd name="T0" fmla="*/ 39 w 4260"/>
                <a:gd name="T1" fmla="*/ 70 h 4049"/>
                <a:gd name="T2" fmla="*/ 102 w 4260"/>
                <a:gd name="T3" fmla="*/ 176 h 4049"/>
                <a:gd name="T4" fmla="*/ 167 w 4260"/>
                <a:gd name="T5" fmla="*/ 283 h 4049"/>
                <a:gd name="T6" fmla="*/ 237 w 4260"/>
                <a:gd name="T7" fmla="*/ 392 h 4049"/>
                <a:gd name="T8" fmla="*/ 308 w 4260"/>
                <a:gd name="T9" fmla="*/ 503 h 4049"/>
                <a:gd name="T10" fmla="*/ 384 w 4260"/>
                <a:gd name="T11" fmla="*/ 614 h 4049"/>
                <a:gd name="T12" fmla="*/ 461 w 4260"/>
                <a:gd name="T13" fmla="*/ 726 h 4049"/>
                <a:gd name="T14" fmla="*/ 542 w 4260"/>
                <a:gd name="T15" fmla="*/ 839 h 4049"/>
                <a:gd name="T16" fmla="*/ 625 w 4260"/>
                <a:gd name="T17" fmla="*/ 952 h 4049"/>
                <a:gd name="T18" fmla="*/ 711 w 4260"/>
                <a:gd name="T19" fmla="*/ 1067 h 4049"/>
                <a:gd name="T20" fmla="*/ 798 w 4260"/>
                <a:gd name="T21" fmla="*/ 1180 h 4049"/>
                <a:gd name="T22" fmla="*/ 889 w 4260"/>
                <a:gd name="T23" fmla="*/ 1295 h 4049"/>
                <a:gd name="T24" fmla="*/ 981 w 4260"/>
                <a:gd name="T25" fmla="*/ 1408 h 4049"/>
                <a:gd name="T26" fmla="*/ 1075 w 4260"/>
                <a:gd name="T27" fmla="*/ 1523 h 4049"/>
                <a:gd name="T28" fmla="*/ 1171 w 4260"/>
                <a:gd name="T29" fmla="*/ 1636 h 4049"/>
                <a:gd name="T30" fmla="*/ 1269 w 4260"/>
                <a:gd name="T31" fmla="*/ 1749 h 4049"/>
                <a:gd name="T32" fmla="*/ 1367 w 4260"/>
                <a:gd name="T33" fmla="*/ 1861 h 4049"/>
                <a:gd name="T34" fmla="*/ 1469 w 4260"/>
                <a:gd name="T35" fmla="*/ 1972 h 4049"/>
                <a:gd name="T36" fmla="*/ 1571 w 4260"/>
                <a:gd name="T37" fmla="*/ 2083 h 4049"/>
                <a:gd name="T38" fmla="*/ 1673 w 4260"/>
                <a:gd name="T39" fmla="*/ 2192 h 4049"/>
                <a:gd name="T40" fmla="*/ 1777 w 4260"/>
                <a:gd name="T41" fmla="*/ 2300 h 4049"/>
                <a:gd name="T42" fmla="*/ 1883 w 4260"/>
                <a:gd name="T43" fmla="*/ 2405 h 4049"/>
                <a:gd name="T44" fmla="*/ 1989 w 4260"/>
                <a:gd name="T45" fmla="*/ 2510 h 4049"/>
                <a:gd name="T46" fmla="*/ 2094 w 4260"/>
                <a:gd name="T47" fmla="*/ 2612 h 4049"/>
                <a:gd name="T48" fmla="*/ 2200 w 4260"/>
                <a:gd name="T49" fmla="*/ 2713 h 4049"/>
                <a:gd name="T50" fmla="*/ 2309 w 4260"/>
                <a:gd name="T51" fmla="*/ 2811 h 4049"/>
                <a:gd name="T52" fmla="*/ 2417 w 4260"/>
                <a:gd name="T53" fmla="*/ 2906 h 4049"/>
                <a:gd name="T54" fmla="*/ 2524 w 4260"/>
                <a:gd name="T55" fmla="*/ 3000 h 4049"/>
                <a:gd name="T56" fmla="*/ 2633 w 4260"/>
                <a:gd name="T57" fmla="*/ 3090 h 4049"/>
                <a:gd name="T58" fmla="*/ 2740 w 4260"/>
                <a:gd name="T59" fmla="*/ 3178 h 4049"/>
                <a:gd name="T60" fmla="*/ 2848 w 4260"/>
                <a:gd name="T61" fmla="*/ 3263 h 4049"/>
                <a:gd name="T62" fmla="*/ 2955 w 4260"/>
                <a:gd name="T63" fmla="*/ 3345 h 4049"/>
                <a:gd name="T64" fmla="*/ 3061 w 4260"/>
                <a:gd name="T65" fmla="*/ 3424 h 4049"/>
                <a:gd name="T66" fmla="*/ 3168 w 4260"/>
                <a:gd name="T67" fmla="*/ 3499 h 4049"/>
                <a:gd name="T68" fmla="*/ 3274 w 4260"/>
                <a:gd name="T69" fmla="*/ 3571 h 4049"/>
                <a:gd name="T70" fmla="*/ 3378 w 4260"/>
                <a:gd name="T71" fmla="*/ 3638 h 4049"/>
                <a:gd name="T72" fmla="*/ 3482 w 4260"/>
                <a:gd name="T73" fmla="*/ 3701 h 4049"/>
                <a:gd name="T74" fmla="*/ 3585 w 4260"/>
                <a:gd name="T75" fmla="*/ 3760 h 4049"/>
                <a:gd name="T76" fmla="*/ 3686 w 4260"/>
                <a:gd name="T77" fmla="*/ 3816 h 4049"/>
                <a:gd name="T78" fmla="*/ 3786 w 4260"/>
                <a:gd name="T79" fmla="*/ 3867 h 4049"/>
                <a:gd name="T80" fmla="*/ 3884 w 4260"/>
                <a:gd name="T81" fmla="*/ 3913 h 4049"/>
                <a:gd name="T82" fmla="*/ 3981 w 4260"/>
                <a:gd name="T83" fmla="*/ 3954 h 4049"/>
                <a:gd name="T84" fmla="*/ 4076 w 4260"/>
                <a:gd name="T85" fmla="*/ 3991 h 4049"/>
                <a:gd name="T86" fmla="*/ 4170 w 4260"/>
                <a:gd name="T87" fmla="*/ 4022 h 4049"/>
                <a:gd name="T88" fmla="*/ 4260 w 4260"/>
                <a:gd name="T89" fmla="*/ 4049 h 40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60"/>
                <a:gd name="T136" fmla="*/ 0 h 4049"/>
                <a:gd name="T137" fmla="*/ 4260 w 4260"/>
                <a:gd name="T138" fmla="*/ 4049 h 40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60" h="4049">
                  <a:moveTo>
                    <a:pt x="0" y="0"/>
                  </a:moveTo>
                  <a:lnTo>
                    <a:pt x="20" y="34"/>
                  </a:lnTo>
                  <a:lnTo>
                    <a:pt x="39" y="70"/>
                  </a:lnTo>
                  <a:lnTo>
                    <a:pt x="60" y="105"/>
                  </a:lnTo>
                  <a:lnTo>
                    <a:pt x="81" y="140"/>
                  </a:lnTo>
                  <a:lnTo>
                    <a:pt x="102" y="176"/>
                  </a:lnTo>
                  <a:lnTo>
                    <a:pt x="124" y="211"/>
                  </a:lnTo>
                  <a:lnTo>
                    <a:pt x="145" y="247"/>
                  </a:lnTo>
                  <a:lnTo>
                    <a:pt x="167" y="283"/>
                  </a:lnTo>
                  <a:lnTo>
                    <a:pt x="191" y="319"/>
                  </a:lnTo>
                  <a:lnTo>
                    <a:pt x="213" y="356"/>
                  </a:lnTo>
                  <a:lnTo>
                    <a:pt x="237" y="392"/>
                  </a:lnTo>
                  <a:lnTo>
                    <a:pt x="260" y="429"/>
                  </a:lnTo>
                  <a:lnTo>
                    <a:pt x="284" y="466"/>
                  </a:lnTo>
                  <a:lnTo>
                    <a:pt x="308" y="503"/>
                  </a:lnTo>
                  <a:lnTo>
                    <a:pt x="333" y="540"/>
                  </a:lnTo>
                  <a:lnTo>
                    <a:pt x="358" y="577"/>
                  </a:lnTo>
                  <a:lnTo>
                    <a:pt x="384" y="614"/>
                  </a:lnTo>
                  <a:lnTo>
                    <a:pt x="409" y="651"/>
                  </a:lnTo>
                  <a:lnTo>
                    <a:pt x="436" y="688"/>
                  </a:lnTo>
                  <a:lnTo>
                    <a:pt x="461" y="726"/>
                  </a:lnTo>
                  <a:lnTo>
                    <a:pt x="488" y="764"/>
                  </a:lnTo>
                  <a:lnTo>
                    <a:pt x="514" y="802"/>
                  </a:lnTo>
                  <a:lnTo>
                    <a:pt x="542" y="839"/>
                  </a:lnTo>
                  <a:lnTo>
                    <a:pt x="570" y="877"/>
                  </a:lnTo>
                  <a:lnTo>
                    <a:pt x="597" y="914"/>
                  </a:lnTo>
                  <a:lnTo>
                    <a:pt x="625" y="952"/>
                  </a:lnTo>
                  <a:lnTo>
                    <a:pt x="653" y="990"/>
                  </a:lnTo>
                  <a:lnTo>
                    <a:pt x="682" y="1029"/>
                  </a:lnTo>
                  <a:lnTo>
                    <a:pt x="711" y="1067"/>
                  </a:lnTo>
                  <a:lnTo>
                    <a:pt x="740" y="1104"/>
                  </a:lnTo>
                  <a:lnTo>
                    <a:pt x="768" y="1142"/>
                  </a:lnTo>
                  <a:lnTo>
                    <a:pt x="798" y="1180"/>
                  </a:lnTo>
                  <a:lnTo>
                    <a:pt x="829" y="1218"/>
                  </a:lnTo>
                  <a:lnTo>
                    <a:pt x="859" y="1257"/>
                  </a:lnTo>
                  <a:lnTo>
                    <a:pt x="889" y="1295"/>
                  </a:lnTo>
                  <a:lnTo>
                    <a:pt x="919" y="1333"/>
                  </a:lnTo>
                  <a:lnTo>
                    <a:pt x="950" y="1371"/>
                  </a:lnTo>
                  <a:lnTo>
                    <a:pt x="981" y="1408"/>
                  </a:lnTo>
                  <a:lnTo>
                    <a:pt x="1012" y="1446"/>
                  </a:lnTo>
                  <a:lnTo>
                    <a:pt x="1044" y="1485"/>
                  </a:lnTo>
                  <a:lnTo>
                    <a:pt x="1075" y="1523"/>
                  </a:lnTo>
                  <a:lnTo>
                    <a:pt x="1107" y="1560"/>
                  </a:lnTo>
                  <a:lnTo>
                    <a:pt x="1138" y="1598"/>
                  </a:lnTo>
                  <a:lnTo>
                    <a:pt x="1171" y="1636"/>
                  </a:lnTo>
                  <a:lnTo>
                    <a:pt x="1203" y="1673"/>
                  </a:lnTo>
                  <a:lnTo>
                    <a:pt x="1235" y="1712"/>
                  </a:lnTo>
                  <a:lnTo>
                    <a:pt x="1269" y="1749"/>
                  </a:lnTo>
                  <a:lnTo>
                    <a:pt x="1301" y="1787"/>
                  </a:lnTo>
                  <a:lnTo>
                    <a:pt x="1335" y="1824"/>
                  </a:lnTo>
                  <a:lnTo>
                    <a:pt x="1367" y="1861"/>
                  </a:lnTo>
                  <a:lnTo>
                    <a:pt x="1401" y="1898"/>
                  </a:lnTo>
                  <a:lnTo>
                    <a:pt x="1434" y="1935"/>
                  </a:lnTo>
                  <a:lnTo>
                    <a:pt x="1469" y="1972"/>
                  </a:lnTo>
                  <a:lnTo>
                    <a:pt x="1502" y="2009"/>
                  </a:lnTo>
                  <a:lnTo>
                    <a:pt x="1536" y="2046"/>
                  </a:lnTo>
                  <a:lnTo>
                    <a:pt x="1571" y="2083"/>
                  </a:lnTo>
                  <a:lnTo>
                    <a:pt x="1604" y="2119"/>
                  </a:lnTo>
                  <a:lnTo>
                    <a:pt x="1639" y="2155"/>
                  </a:lnTo>
                  <a:lnTo>
                    <a:pt x="1673" y="2192"/>
                  </a:lnTo>
                  <a:lnTo>
                    <a:pt x="1708" y="2228"/>
                  </a:lnTo>
                  <a:lnTo>
                    <a:pt x="1743" y="2264"/>
                  </a:lnTo>
                  <a:lnTo>
                    <a:pt x="1777" y="2300"/>
                  </a:lnTo>
                  <a:lnTo>
                    <a:pt x="1812" y="2334"/>
                  </a:lnTo>
                  <a:lnTo>
                    <a:pt x="1848" y="2370"/>
                  </a:lnTo>
                  <a:lnTo>
                    <a:pt x="1883" y="2405"/>
                  </a:lnTo>
                  <a:lnTo>
                    <a:pt x="1917" y="2441"/>
                  </a:lnTo>
                  <a:lnTo>
                    <a:pt x="1953" y="2476"/>
                  </a:lnTo>
                  <a:lnTo>
                    <a:pt x="1989" y="2510"/>
                  </a:lnTo>
                  <a:lnTo>
                    <a:pt x="2024" y="2544"/>
                  </a:lnTo>
                  <a:lnTo>
                    <a:pt x="2058" y="2579"/>
                  </a:lnTo>
                  <a:lnTo>
                    <a:pt x="2094" y="2612"/>
                  </a:lnTo>
                  <a:lnTo>
                    <a:pt x="2130" y="2646"/>
                  </a:lnTo>
                  <a:lnTo>
                    <a:pt x="2166" y="2679"/>
                  </a:lnTo>
                  <a:lnTo>
                    <a:pt x="2200" y="2713"/>
                  </a:lnTo>
                  <a:lnTo>
                    <a:pt x="2236" y="2746"/>
                  </a:lnTo>
                  <a:lnTo>
                    <a:pt x="2272" y="2779"/>
                  </a:lnTo>
                  <a:lnTo>
                    <a:pt x="2309" y="2811"/>
                  </a:lnTo>
                  <a:lnTo>
                    <a:pt x="2345" y="2844"/>
                  </a:lnTo>
                  <a:lnTo>
                    <a:pt x="2381" y="2875"/>
                  </a:lnTo>
                  <a:lnTo>
                    <a:pt x="2417" y="2906"/>
                  </a:lnTo>
                  <a:lnTo>
                    <a:pt x="2452" y="2937"/>
                  </a:lnTo>
                  <a:lnTo>
                    <a:pt x="2488" y="2969"/>
                  </a:lnTo>
                  <a:lnTo>
                    <a:pt x="2524" y="3000"/>
                  </a:lnTo>
                  <a:lnTo>
                    <a:pt x="2560" y="3030"/>
                  </a:lnTo>
                  <a:lnTo>
                    <a:pt x="2596" y="3060"/>
                  </a:lnTo>
                  <a:lnTo>
                    <a:pt x="2633" y="3090"/>
                  </a:lnTo>
                  <a:lnTo>
                    <a:pt x="2668" y="3120"/>
                  </a:lnTo>
                  <a:lnTo>
                    <a:pt x="2704" y="3149"/>
                  </a:lnTo>
                  <a:lnTo>
                    <a:pt x="2740" y="3178"/>
                  </a:lnTo>
                  <a:lnTo>
                    <a:pt x="2776" y="3207"/>
                  </a:lnTo>
                  <a:lnTo>
                    <a:pt x="2812" y="3235"/>
                  </a:lnTo>
                  <a:lnTo>
                    <a:pt x="2848" y="3263"/>
                  </a:lnTo>
                  <a:lnTo>
                    <a:pt x="2883" y="3290"/>
                  </a:lnTo>
                  <a:lnTo>
                    <a:pt x="2919" y="3318"/>
                  </a:lnTo>
                  <a:lnTo>
                    <a:pt x="2955" y="3345"/>
                  </a:lnTo>
                  <a:lnTo>
                    <a:pt x="2991" y="3371"/>
                  </a:lnTo>
                  <a:lnTo>
                    <a:pt x="3027" y="3398"/>
                  </a:lnTo>
                  <a:lnTo>
                    <a:pt x="3061" y="3424"/>
                  </a:lnTo>
                  <a:lnTo>
                    <a:pt x="3097" y="3449"/>
                  </a:lnTo>
                  <a:lnTo>
                    <a:pt x="3133" y="3474"/>
                  </a:lnTo>
                  <a:lnTo>
                    <a:pt x="3168" y="3499"/>
                  </a:lnTo>
                  <a:lnTo>
                    <a:pt x="3204" y="3523"/>
                  </a:lnTo>
                  <a:lnTo>
                    <a:pt x="3238" y="3546"/>
                  </a:lnTo>
                  <a:lnTo>
                    <a:pt x="3274" y="3571"/>
                  </a:lnTo>
                  <a:lnTo>
                    <a:pt x="3309" y="3593"/>
                  </a:lnTo>
                  <a:lnTo>
                    <a:pt x="3343" y="3616"/>
                  </a:lnTo>
                  <a:lnTo>
                    <a:pt x="3378" y="3638"/>
                  </a:lnTo>
                  <a:lnTo>
                    <a:pt x="3413" y="3660"/>
                  </a:lnTo>
                  <a:lnTo>
                    <a:pt x="3447" y="3680"/>
                  </a:lnTo>
                  <a:lnTo>
                    <a:pt x="3482" y="3701"/>
                  </a:lnTo>
                  <a:lnTo>
                    <a:pt x="3517" y="3721"/>
                  </a:lnTo>
                  <a:lnTo>
                    <a:pt x="3550" y="3742"/>
                  </a:lnTo>
                  <a:lnTo>
                    <a:pt x="3585" y="3760"/>
                  </a:lnTo>
                  <a:lnTo>
                    <a:pt x="3618" y="3780"/>
                  </a:lnTo>
                  <a:lnTo>
                    <a:pt x="3652" y="3799"/>
                  </a:lnTo>
                  <a:lnTo>
                    <a:pt x="3686" y="3816"/>
                  </a:lnTo>
                  <a:lnTo>
                    <a:pt x="3719" y="3833"/>
                  </a:lnTo>
                  <a:lnTo>
                    <a:pt x="3753" y="3851"/>
                  </a:lnTo>
                  <a:lnTo>
                    <a:pt x="3786" y="3867"/>
                  </a:lnTo>
                  <a:lnTo>
                    <a:pt x="3818" y="3883"/>
                  </a:lnTo>
                  <a:lnTo>
                    <a:pt x="3852" y="3898"/>
                  </a:lnTo>
                  <a:lnTo>
                    <a:pt x="3884" y="3913"/>
                  </a:lnTo>
                  <a:lnTo>
                    <a:pt x="3917" y="3927"/>
                  </a:lnTo>
                  <a:lnTo>
                    <a:pt x="3949" y="3941"/>
                  </a:lnTo>
                  <a:lnTo>
                    <a:pt x="3981" y="3954"/>
                  </a:lnTo>
                  <a:lnTo>
                    <a:pt x="4013" y="3966"/>
                  </a:lnTo>
                  <a:lnTo>
                    <a:pt x="4045" y="3979"/>
                  </a:lnTo>
                  <a:lnTo>
                    <a:pt x="4076" y="3991"/>
                  </a:lnTo>
                  <a:lnTo>
                    <a:pt x="4107" y="4001"/>
                  </a:lnTo>
                  <a:lnTo>
                    <a:pt x="4139" y="4013"/>
                  </a:lnTo>
                  <a:lnTo>
                    <a:pt x="4170" y="4022"/>
                  </a:lnTo>
                  <a:lnTo>
                    <a:pt x="4200" y="4031"/>
                  </a:lnTo>
                  <a:lnTo>
                    <a:pt x="4230" y="4040"/>
                  </a:lnTo>
                  <a:lnTo>
                    <a:pt x="4260" y="4049"/>
                  </a:lnTo>
                </a:path>
              </a:pathLst>
            </a:custGeom>
            <a:noFill/>
            <a:ln w="57150">
              <a:solidFill>
                <a:schemeClr val="tx2">
                  <a:lumMod val="60000"/>
                  <a:lumOff val="40000"/>
                </a:schemeClr>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sp>
        <p:nvSpPr>
          <p:cNvPr id="65" name="Rectangle 18"/>
          <p:cNvSpPr>
            <a:spLocks noChangeAspect="1" noChangeArrowheads="1"/>
          </p:cNvSpPr>
          <p:nvPr/>
        </p:nvSpPr>
        <p:spPr bwMode="auto">
          <a:xfrm>
            <a:off x="6245867" y="4870186"/>
            <a:ext cx="166712" cy="276999"/>
          </a:xfrm>
          <a:prstGeom prst="rect">
            <a:avLst/>
          </a:prstGeom>
          <a:noFill/>
          <a:ln w="9525">
            <a:noFill/>
            <a:miter lim="800000"/>
            <a:headEnd/>
            <a:tailEnd/>
          </a:ln>
        </p:spPr>
        <p:txBody>
          <a:bodyPr wrap="none" lIns="0" tIns="0" rIns="0" bIns="0">
            <a:prstTxWarp prst="textNoShape">
              <a:avLst/>
            </a:prstTxWarp>
            <a:spAutoFit/>
          </a:bodyPr>
          <a:lstStyle/>
          <a:p>
            <a:r>
              <a:rPr kumimoji="0" lang="en-US" i="1" dirty="0">
                <a:solidFill>
                  <a:srgbClr val="000000"/>
                </a:solidFill>
                <a:latin typeface="Times New Roman" pitchFamily="18" charset="0"/>
                <a:cs typeface="Times New Roman" pitchFamily="18" charset="0"/>
              </a:rPr>
              <a:t>Q</a:t>
            </a:r>
            <a:endParaRPr kumimoji="0" lang="en-US" b="0" dirty="0">
              <a:solidFill>
                <a:schemeClr val="tx1"/>
              </a:solidFill>
              <a:latin typeface="Times New Roman" pitchFamily="18" charset="0"/>
              <a:cs typeface="Times New Roman" pitchFamily="18" charset="0"/>
            </a:endParaRPr>
          </a:p>
        </p:txBody>
      </p:sp>
      <p:sp>
        <p:nvSpPr>
          <p:cNvPr id="66" name="Line 25"/>
          <p:cNvSpPr>
            <a:spLocks noChangeAspect="1" noChangeShapeType="1"/>
          </p:cNvSpPr>
          <p:nvPr/>
        </p:nvSpPr>
        <p:spPr bwMode="auto">
          <a:xfrm flipH="1">
            <a:off x="5031902" y="3584311"/>
            <a:ext cx="1351341"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7" name="Line 27"/>
          <p:cNvSpPr>
            <a:spLocks noChangeShapeType="1"/>
          </p:cNvSpPr>
          <p:nvPr/>
        </p:nvSpPr>
        <p:spPr bwMode="auto">
          <a:xfrm>
            <a:off x="6328417" y="3571611"/>
            <a:ext cx="0" cy="129540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sp>
        <p:nvSpPr>
          <p:cNvPr id="68" name="Rectangle 29"/>
          <p:cNvSpPr>
            <a:spLocks noChangeArrowheads="1"/>
          </p:cNvSpPr>
          <p:nvPr/>
        </p:nvSpPr>
        <p:spPr bwMode="auto">
          <a:xfrm>
            <a:off x="4701702" y="3422386"/>
            <a:ext cx="218008" cy="276999"/>
          </a:xfrm>
          <a:prstGeom prst="rect">
            <a:avLst/>
          </a:prstGeom>
          <a:noFill/>
          <a:ln w="9525">
            <a:noFill/>
            <a:miter lim="800000"/>
            <a:headEnd/>
            <a:tailEnd/>
          </a:ln>
        </p:spPr>
        <p:txBody>
          <a:bodyPr wrap="none" lIns="0" tIns="0" rIns="0" bIns="0">
            <a:prstTxWarp prst="textNoShape">
              <a:avLst/>
            </a:prstTxWarp>
            <a:spAutoFit/>
          </a:bodyPr>
          <a:lstStyle/>
          <a:p>
            <a:r>
              <a:rPr kumimoji="0" lang="en-US" i="1">
                <a:solidFill>
                  <a:srgbClr val="000000"/>
                </a:solidFill>
                <a:latin typeface="Times New Roman" pitchFamily="18" charset="0"/>
                <a:cs typeface="Times New Roman" pitchFamily="18" charset="0"/>
              </a:rPr>
              <a:t>P</a:t>
            </a:r>
            <a:r>
              <a:rPr kumimoji="0" lang="en-US" i="1" baseline="-25000">
                <a:solidFill>
                  <a:srgbClr val="000000"/>
                </a:solidFill>
                <a:latin typeface="Times New Roman" pitchFamily="18" charset="0"/>
                <a:cs typeface="Times New Roman" pitchFamily="18" charset="0"/>
              </a:rPr>
              <a:t>1</a:t>
            </a:r>
            <a:endParaRPr kumimoji="0" lang="en-US" b="0" baseline="-25000">
              <a:solidFill>
                <a:schemeClr val="tx1"/>
              </a:solidFill>
              <a:latin typeface="Times New Roman" pitchFamily="18" charset="0"/>
              <a:cs typeface="Times New Roman" pitchFamily="18" charset="0"/>
            </a:endParaRPr>
          </a:p>
        </p:txBody>
      </p:sp>
      <p:sp>
        <p:nvSpPr>
          <p:cNvPr id="69" name="Freeform 33"/>
          <p:cNvSpPr>
            <a:spLocks/>
          </p:cNvSpPr>
          <p:nvPr/>
        </p:nvSpPr>
        <p:spPr bwMode="auto">
          <a:xfrm>
            <a:off x="6268078" y="3517636"/>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Times New Roman" pitchFamily="18" charset="0"/>
              <a:cs typeface="Times New Roman" pitchFamily="18" charset="0"/>
            </a:endParaRPr>
          </a:p>
        </p:txBody>
      </p:sp>
      <p:grpSp>
        <p:nvGrpSpPr>
          <p:cNvPr id="70" name="Group 42"/>
          <p:cNvGrpSpPr>
            <a:grpSpLocks/>
          </p:cNvGrpSpPr>
          <p:nvPr/>
        </p:nvGrpSpPr>
        <p:grpSpPr bwMode="auto">
          <a:xfrm>
            <a:off x="3942878" y="2346061"/>
            <a:ext cx="938213" cy="2398713"/>
            <a:chOff x="1420" y="993"/>
            <a:chExt cx="591" cy="1511"/>
          </a:xfrm>
        </p:grpSpPr>
        <p:sp>
          <p:nvSpPr>
            <p:cNvPr id="71" name="Rectangle 31"/>
            <p:cNvSpPr>
              <a:spLocks noChangeArrowheads="1"/>
            </p:cNvSpPr>
            <p:nvPr/>
          </p:nvSpPr>
          <p:spPr bwMode="auto">
            <a:xfrm>
              <a:off x="1423" y="993"/>
              <a:ext cx="585" cy="21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dirty="0">
                  <a:solidFill>
                    <a:srgbClr val="000000"/>
                  </a:solidFill>
                  <a:latin typeface="Times New Roman" pitchFamily="18" charset="0"/>
                  <a:cs typeface="Times New Roman" pitchFamily="18" charset="0"/>
                </a:rPr>
                <a:t>Depreciation</a:t>
              </a:r>
              <a:br>
                <a:rPr kumimoji="0" lang="en-US" sz="1400" b="0" dirty="0">
                  <a:solidFill>
                    <a:srgbClr val="000000"/>
                  </a:solidFill>
                  <a:latin typeface="Times New Roman" pitchFamily="18" charset="0"/>
                  <a:cs typeface="Times New Roman" pitchFamily="18" charset="0"/>
                </a:rPr>
              </a:br>
              <a:r>
                <a:rPr kumimoji="0" lang="en-US" sz="1400" b="0" dirty="0">
                  <a:solidFill>
                    <a:srgbClr val="000000"/>
                  </a:solidFill>
                  <a:latin typeface="Times New Roman" pitchFamily="18" charset="0"/>
                  <a:cs typeface="Times New Roman" pitchFamily="18" charset="0"/>
                </a:rPr>
                <a:t>of dollar </a:t>
              </a:r>
            </a:p>
          </p:txBody>
        </p:sp>
        <p:sp>
          <p:nvSpPr>
            <p:cNvPr id="72" name="Rectangle 32"/>
            <p:cNvSpPr>
              <a:spLocks noChangeArrowheads="1"/>
            </p:cNvSpPr>
            <p:nvPr/>
          </p:nvSpPr>
          <p:spPr bwMode="auto">
            <a:xfrm>
              <a:off x="1420" y="2287"/>
              <a:ext cx="591" cy="21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dirty="0">
                  <a:solidFill>
                    <a:srgbClr val="000000"/>
                  </a:solidFill>
                  <a:latin typeface="Times New Roman" pitchFamily="18" charset="0"/>
                  <a:cs typeface="Times New Roman" pitchFamily="18" charset="0"/>
                </a:rPr>
                <a:t>Appreciation</a:t>
              </a:r>
              <a:br>
                <a:rPr kumimoji="0" lang="en-US" sz="1400" b="0" dirty="0">
                  <a:solidFill>
                    <a:srgbClr val="000000"/>
                  </a:solidFill>
                  <a:latin typeface="Times New Roman" pitchFamily="18" charset="0"/>
                  <a:cs typeface="Times New Roman" pitchFamily="18" charset="0"/>
                </a:rPr>
              </a:br>
              <a:r>
                <a:rPr kumimoji="0" lang="en-US" sz="1400" b="0" dirty="0">
                  <a:solidFill>
                    <a:srgbClr val="000000"/>
                  </a:solidFill>
                  <a:latin typeface="Times New Roman" pitchFamily="18" charset="0"/>
                  <a:cs typeface="Times New Roman" pitchFamily="18" charset="0"/>
                </a:rPr>
                <a:t>of dollar </a:t>
              </a:r>
            </a:p>
          </p:txBody>
        </p:sp>
        <p:sp>
          <p:nvSpPr>
            <p:cNvPr id="73" name="AutoShape 34"/>
            <p:cNvSpPr>
              <a:spLocks noChangeArrowheads="1"/>
            </p:cNvSpPr>
            <p:nvPr/>
          </p:nvSpPr>
          <p:spPr bwMode="auto">
            <a:xfrm>
              <a:off x="1601" y="1399"/>
              <a:ext cx="186" cy="261"/>
            </a:xfrm>
            <a:prstGeom prst="upArrow">
              <a:avLst>
                <a:gd name="adj1" fmla="val 31945"/>
                <a:gd name="adj2" fmla="val 85286"/>
              </a:avLst>
            </a:prstGeom>
            <a:solidFill>
              <a:srgbClr val="FFFF00"/>
            </a:solidFill>
            <a:ln w="19050" cap="rnd">
              <a:solidFill>
                <a:schemeClr val="tx1"/>
              </a:solidFill>
              <a:prstDash val="solid"/>
              <a:miter lim="800000"/>
              <a:headEnd/>
              <a:tailEnd type="none" w="lg" len="lg"/>
            </a:ln>
          </p:spPr>
          <p:txBody>
            <a:bodyPr wrap="square" anchor="ctr">
              <a:prstTxWarp prst="textNoShape">
                <a:avLst/>
              </a:prstTxWarp>
              <a:spAutoFit/>
            </a:bodyPr>
            <a:lstStyle/>
            <a:p>
              <a:endParaRPr lang="en-US" sz="1600">
                <a:latin typeface="Times New Roman" pitchFamily="18" charset="0"/>
                <a:cs typeface="Times New Roman" pitchFamily="18" charset="0"/>
              </a:endParaRPr>
            </a:p>
          </p:txBody>
        </p:sp>
        <p:sp>
          <p:nvSpPr>
            <p:cNvPr id="74" name="AutoShape 35"/>
            <p:cNvSpPr>
              <a:spLocks noChangeArrowheads="1"/>
            </p:cNvSpPr>
            <p:nvPr/>
          </p:nvSpPr>
          <p:spPr bwMode="auto">
            <a:xfrm flipV="1">
              <a:off x="1601" y="1879"/>
              <a:ext cx="186" cy="261"/>
            </a:xfrm>
            <a:prstGeom prst="upArrow">
              <a:avLst>
                <a:gd name="adj1" fmla="val 31944"/>
                <a:gd name="adj2" fmla="val 82594"/>
              </a:avLst>
            </a:prstGeom>
            <a:solidFill>
              <a:srgbClr val="FFFF00"/>
            </a:solidFill>
            <a:ln w="19050" cap="rnd">
              <a:solidFill>
                <a:schemeClr val="tx1"/>
              </a:solidFill>
              <a:prstDash val="solid"/>
              <a:miter lim="800000"/>
              <a:headEnd/>
              <a:tailEnd type="none" w="lg" len="lg"/>
            </a:ln>
          </p:spPr>
          <p:txBody>
            <a:bodyPr wrap="square" anchor="ctr">
              <a:prstTxWarp prst="textNoShape">
                <a:avLst/>
              </a:prstTxWarp>
              <a:spAutoFit/>
            </a:bodyPr>
            <a:lstStyle/>
            <a:p>
              <a:endParaRPr lang="en-US" sz="1600">
                <a:latin typeface="Times New Roman" pitchFamily="18" charset="0"/>
                <a:cs typeface="Times New Roman" pitchFamily="18" charset="0"/>
              </a:endParaRPr>
            </a:p>
          </p:txBody>
        </p:sp>
      </p:grpSp>
    </p:spTree>
    <p:extLst>
      <p:ext uri="{BB962C8B-B14F-4D97-AF65-F5344CB8AC3E}">
        <p14:creationId xmlns:p14="http://schemas.microsoft.com/office/powerpoint/2010/main" val="33259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dissolve">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16" dur="500"/>
                                        <p:tgtEl>
                                          <p:spTgt spid="61">
                                            <p:txEl>
                                              <p:pRg st="1" end="1"/>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dissolv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1">
                                            <p:txEl>
                                              <p:pRg st="2" end="2"/>
                                            </p:txEl>
                                          </p:spTgt>
                                        </p:tgtEl>
                                        <p:attrNameLst>
                                          <p:attrName>style.visibility</p:attrName>
                                        </p:attrNameLst>
                                      </p:cBhvr>
                                      <p:to>
                                        <p:strVal val="visible"/>
                                      </p:to>
                                    </p:set>
                                    <p:animEffect transition="in" filter="randombar(horizontal)">
                                      <p:cBhvr>
                                        <p:cTn id="25" dur="500"/>
                                        <p:tgtEl>
                                          <p:spTgt spid="61">
                                            <p:txEl>
                                              <p:pRg st="2" end="2"/>
                                            </p:txEl>
                                          </p:spTgt>
                                        </p:tgtEl>
                                      </p:cBhvr>
                                    </p:animEffect>
                                  </p:childTnLst>
                                </p:cTn>
                              </p:par>
                            </p:childTnLst>
                          </p:cTn>
                        </p:par>
                        <p:par>
                          <p:cTn id="26" fill="hold">
                            <p:stCondLst>
                              <p:cond delay="500"/>
                            </p:stCondLst>
                            <p:childTnLst>
                              <p:par>
                                <p:cTn id="27" presetID="23" presetClass="entr" presetSubtype="32"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strVal val="4*#ppt_w"/>
                                          </p:val>
                                        </p:tav>
                                        <p:tav tm="100000">
                                          <p:val>
                                            <p:strVal val="#ppt_w"/>
                                          </p:val>
                                        </p:tav>
                                      </p:tavLst>
                                    </p:anim>
                                    <p:anim calcmode="lin" valueType="num">
                                      <p:cBhvr>
                                        <p:cTn id="30" dur="500" fill="hold"/>
                                        <p:tgtEl>
                                          <p:spTgt spid="69"/>
                                        </p:tgtEl>
                                        <p:attrNameLst>
                                          <p:attrName>ppt_h</p:attrName>
                                        </p:attrNameLst>
                                      </p:cBhvr>
                                      <p:tavLst>
                                        <p:tav tm="0">
                                          <p:val>
                                            <p:strVal val="4*#ppt_h"/>
                                          </p:val>
                                        </p:tav>
                                        <p:tav tm="100000">
                                          <p:val>
                                            <p:strVal val="#ppt_h"/>
                                          </p:val>
                                        </p:tav>
                                      </p:tavLst>
                                    </p:anim>
                                  </p:childTnLst>
                                </p:cTn>
                              </p:par>
                            </p:childTnLst>
                          </p:cTn>
                        </p:par>
                        <p:par>
                          <p:cTn id="31" fill="hold">
                            <p:stCondLst>
                              <p:cond delay="1000"/>
                            </p:stCondLst>
                            <p:childTnLst>
                              <p:par>
                                <p:cTn id="32" presetID="17" presetClass="entr" presetSubtype="2"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500" fill="hold"/>
                                        <p:tgtEl>
                                          <p:spTgt spid="66"/>
                                        </p:tgtEl>
                                        <p:attrNameLst>
                                          <p:attrName>ppt_x</p:attrName>
                                        </p:attrNameLst>
                                      </p:cBhvr>
                                      <p:tavLst>
                                        <p:tav tm="0">
                                          <p:val>
                                            <p:strVal val="#ppt_x+#ppt_w/2"/>
                                          </p:val>
                                        </p:tav>
                                        <p:tav tm="100000">
                                          <p:val>
                                            <p:strVal val="#ppt_x"/>
                                          </p:val>
                                        </p:tav>
                                      </p:tavLst>
                                    </p:anim>
                                    <p:anim calcmode="lin" valueType="num">
                                      <p:cBhvr>
                                        <p:cTn id="35" dur="500" fill="hold"/>
                                        <p:tgtEl>
                                          <p:spTgt spid="66"/>
                                        </p:tgtEl>
                                        <p:attrNameLst>
                                          <p:attrName>ppt_y</p:attrName>
                                        </p:attrNameLst>
                                      </p:cBhvr>
                                      <p:tavLst>
                                        <p:tav tm="0">
                                          <p:val>
                                            <p:strVal val="#ppt_y"/>
                                          </p:val>
                                        </p:tav>
                                        <p:tav tm="100000">
                                          <p:val>
                                            <p:strVal val="#ppt_y"/>
                                          </p:val>
                                        </p:tav>
                                      </p:tavLst>
                                    </p:anim>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strVal val="#ppt_h"/>
                                          </p:val>
                                        </p:tav>
                                        <p:tav tm="100000">
                                          <p:val>
                                            <p:strVal val="#ppt_h"/>
                                          </p:val>
                                        </p:tav>
                                      </p:tavLst>
                                    </p:anim>
                                  </p:childTnLst>
                                </p:cTn>
                              </p:par>
                              <p:par>
                                <p:cTn id="38" presetID="17" presetClass="entr" presetSubtype="1"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ppt_x</p:attrName>
                                        </p:attrNameLst>
                                      </p:cBhvr>
                                      <p:tavLst>
                                        <p:tav tm="0">
                                          <p:val>
                                            <p:strVal val="#ppt_x"/>
                                          </p:val>
                                        </p:tav>
                                        <p:tav tm="100000">
                                          <p:val>
                                            <p:strVal val="#ppt_x"/>
                                          </p:val>
                                        </p:tav>
                                      </p:tavLst>
                                    </p:anim>
                                    <p:anim calcmode="lin" valueType="num">
                                      <p:cBhvr>
                                        <p:cTn id="41" dur="500" fill="hold"/>
                                        <p:tgtEl>
                                          <p:spTgt spid="67"/>
                                        </p:tgtEl>
                                        <p:attrNameLst>
                                          <p:attrName>ppt_y</p:attrName>
                                        </p:attrNameLst>
                                      </p:cBhvr>
                                      <p:tavLst>
                                        <p:tav tm="0">
                                          <p:val>
                                            <p:strVal val="#ppt_y-#ppt_h/2"/>
                                          </p:val>
                                        </p:tav>
                                        <p:tav tm="100000">
                                          <p:val>
                                            <p:strVal val="#ppt_y"/>
                                          </p:val>
                                        </p:tav>
                                      </p:tavLst>
                                    </p:anim>
                                    <p:anim calcmode="lin" valueType="num">
                                      <p:cBhvr>
                                        <p:cTn id="42" dur="500" fill="hold"/>
                                        <p:tgtEl>
                                          <p:spTgt spid="67"/>
                                        </p:tgtEl>
                                        <p:attrNameLst>
                                          <p:attrName>ppt_w</p:attrName>
                                        </p:attrNameLst>
                                      </p:cBhvr>
                                      <p:tavLst>
                                        <p:tav tm="0">
                                          <p:val>
                                            <p:strVal val="#ppt_w"/>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ID="23" presetClass="entr" presetSubtype="28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strVal val="4/3*#ppt_w"/>
                                          </p:val>
                                        </p:tav>
                                        <p:tav tm="100000">
                                          <p:val>
                                            <p:strVal val="#ppt_w"/>
                                          </p:val>
                                        </p:tav>
                                      </p:tavLst>
                                    </p:anim>
                                    <p:anim calcmode="lin" valueType="num">
                                      <p:cBhvr>
                                        <p:cTn id="48" dur="500" fill="hold"/>
                                        <p:tgtEl>
                                          <p:spTgt spid="6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500" fill="hold"/>
                                        <p:tgtEl>
                                          <p:spTgt spid="65"/>
                                        </p:tgtEl>
                                        <p:attrNameLst>
                                          <p:attrName>ppt_w</p:attrName>
                                        </p:attrNameLst>
                                      </p:cBhvr>
                                      <p:tavLst>
                                        <p:tav tm="0">
                                          <p:val>
                                            <p:strVal val="4/3*#ppt_w"/>
                                          </p:val>
                                        </p:tav>
                                        <p:tav tm="100000">
                                          <p:val>
                                            <p:strVal val="#ppt_w"/>
                                          </p:val>
                                        </p:tav>
                                      </p:tavLst>
                                    </p:anim>
                                    <p:anim calcmode="lin" valueType="num">
                                      <p:cBhvr>
                                        <p:cTn id="52" dur="500" fill="hold"/>
                                        <p:tgtEl>
                                          <p:spTgt spid="65"/>
                                        </p:tgtEl>
                                        <p:attrNameLst>
                                          <p:attrName>ppt_h</p:attrName>
                                        </p:attrNameLst>
                                      </p:cBhvr>
                                      <p:tavLst>
                                        <p:tav tm="0">
                                          <p:val>
                                            <p:strVal val="4/3*#ppt_h"/>
                                          </p:val>
                                        </p:tav>
                                        <p:tav tm="100000">
                                          <p:val>
                                            <p:strVal val="#ppt_h"/>
                                          </p:val>
                                        </p:tav>
                                      </p:tavLst>
                                    </p:anim>
                                  </p:childTnLst>
                                </p:cTn>
                              </p:par>
                            </p:childTnLst>
                          </p:cTn>
                        </p:par>
                        <p:par>
                          <p:cTn id="53" fill="hold">
                            <p:stCondLst>
                              <p:cond delay="2000"/>
                            </p:stCondLst>
                            <p:childTnLst>
                              <p:par>
                                <p:cTn id="54" presetID="9" presetClass="entr" presetSubtype="0" fill="hold"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dissolve">
                                      <p:cBhvr>
                                        <p:cTn id="56" dur="500"/>
                                        <p:tgtEl>
                                          <p:spTgt spid="70"/>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 grpId="0" animBg="1"/>
      <p:bldP spid="65" grpId="0"/>
      <p:bldP spid="66" grpId="0" animBg="1"/>
      <p:bldP spid="67" grpId="0" animBg="1"/>
      <p:bldP spid="68" grpId="0"/>
      <p:bldP spid="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 y="881971"/>
            <a:ext cx="8932985" cy="5030632"/>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201057"/>
            <a:ext cx="8904855" cy="657667"/>
          </a:xfrm>
        </p:spPr>
        <p:txBody>
          <a:bodyPr/>
          <a:lstStyle/>
          <a:p>
            <a:r>
              <a:rPr lang="en-US" dirty="0"/>
              <a:t>Capital Flows and Trade Flows</a:t>
            </a:r>
          </a:p>
        </p:txBody>
      </p:sp>
      <p:sp>
        <p:nvSpPr>
          <p:cNvPr id="3" name="Content Placeholder 2"/>
          <p:cNvSpPr>
            <a:spLocks noGrp="1"/>
          </p:cNvSpPr>
          <p:nvPr>
            <p:ph idx="1"/>
          </p:nvPr>
        </p:nvSpPr>
        <p:spPr>
          <a:xfrm>
            <a:off x="140675" y="821414"/>
            <a:ext cx="8883750" cy="4711474"/>
          </a:xfrm>
        </p:spPr>
        <p:txBody>
          <a:bodyPr/>
          <a:lstStyle/>
          <a:p>
            <a:r>
              <a:rPr lang="en-US" sz="2500" dirty="0">
                <a:solidFill>
                  <a:srgbClr val="32302A"/>
                </a:solidFill>
              </a:rPr>
              <a:t>When equilibrium is present in the foreign exchange market,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the </a:t>
            </a:r>
            <a:r>
              <a:rPr lang="en-US" sz="2500" dirty="0">
                <a:solidFill>
                  <a:srgbClr val="32302A"/>
                </a:solidFill>
              </a:rPr>
              <a:t>following relation exists</a:t>
            </a:r>
            <a:r>
              <a:rPr lang="en-US" sz="2500" dirty="0" smtClean="0">
                <a:solidFill>
                  <a:srgbClr val="32302A"/>
                </a:solidFill>
              </a:rPr>
              <a:t>:</a:t>
            </a:r>
            <a:br>
              <a:rPr lang="en-US" sz="2500" dirty="0" smtClean="0">
                <a:solidFill>
                  <a:srgbClr val="32302A"/>
                </a:solidFill>
              </a:rPr>
            </a:br>
            <a:r>
              <a:rPr lang="en-US" sz="2500" dirty="0" smtClean="0">
                <a:solidFill>
                  <a:srgbClr val="32302A"/>
                </a:solidFill>
              </a:rPr>
              <a:t/>
            </a:r>
            <a:br>
              <a:rPr lang="en-US" sz="2500" dirty="0" smtClean="0">
                <a:solidFill>
                  <a:srgbClr val="32302A"/>
                </a:solidFill>
              </a:rPr>
            </a:br>
            <a:endParaRPr lang="en-US" sz="2500" dirty="0" smtClean="0">
              <a:solidFill>
                <a:srgbClr val="32302A"/>
              </a:solidFill>
            </a:endParaRPr>
          </a:p>
          <a:p>
            <a:r>
              <a:rPr lang="en-US" sz="2500" dirty="0" smtClean="0">
                <a:solidFill>
                  <a:srgbClr val="32302A"/>
                </a:solidFill>
              </a:rPr>
              <a:t>This relation can be re-written as:</a:t>
            </a:r>
            <a:br>
              <a:rPr lang="en-US" sz="2500" dirty="0" smtClean="0">
                <a:solidFill>
                  <a:srgbClr val="32302A"/>
                </a:solidFill>
              </a:rPr>
            </a:br>
            <a:r>
              <a:rPr lang="en-US" sz="2500" dirty="0" smtClean="0">
                <a:solidFill>
                  <a:srgbClr val="32302A"/>
                </a:solidFill>
              </a:rPr>
              <a:t/>
            </a:r>
            <a:br>
              <a:rPr lang="en-US" sz="2500" dirty="0" smtClean="0">
                <a:solidFill>
                  <a:srgbClr val="32302A"/>
                </a:solidFill>
              </a:rPr>
            </a:br>
            <a:endParaRPr lang="en-US" sz="2500" dirty="0" smtClean="0">
              <a:solidFill>
                <a:srgbClr val="32302A"/>
              </a:solidFill>
            </a:endParaRPr>
          </a:p>
          <a:p>
            <a:r>
              <a:rPr lang="en-US" sz="2500" dirty="0" smtClean="0">
                <a:solidFill>
                  <a:srgbClr val="32302A"/>
                </a:solidFill>
              </a:rPr>
              <a:t>The </a:t>
            </a:r>
            <a:r>
              <a:rPr lang="en-US" sz="2500" dirty="0">
                <a:solidFill>
                  <a:srgbClr val="32302A"/>
                </a:solidFill>
              </a:rPr>
              <a:t>right side of this equation (capital inflow </a:t>
            </a:r>
            <a:r>
              <a:rPr lang="en-US" sz="2500" dirty="0" smtClean="0">
                <a:solidFill>
                  <a:srgbClr val="32302A"/>
                </a:solidFill>
              </a:rPr>
              <a:t>- </a:t>
            </a:r>
            <a:r>
              <a:rPr lang="en-US" sz="2500" dirty="0">
                <a:solidFill>
                  <a:srgbClr val="32302A"/>
                </a:solidFill>
              </a:rPr>
              <a:t>capital outflow)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is </a:t>
            </a:r>
            <a:r>
              <a:rPr lang="en-US" sz="2500" dirty="0">
                <a:solidFill>
                  <a:srgbClr val="32302A"/>
                </a:solidFill>
              </a:rPr>
              <a:t>called </a:t>
            </a:r>
            <a:r>
              <a:rPr lang="en-US" sz="2500" b="1" i="1" dirty="0">
                <a:solidFill>
                  <a:srgbClr val="32302A"/>
                </a:solidFill>
              </a:rPr>
              <a:t>net capital inflow</a:t>
            </a:r>
            <a:r>
              <a:rPr lang="en-US" sz="2500" dirty="0">
                <a:solidFill>
                  <a:srgbClr val="32302A"/>
                </a:solidFill>
              </a:rPr>
              <a:t>.</a:t>
            </a:r>
          </a:p>
          <a:p>
            <a:r>
              <a:rPr lang="en-US" sz="2500" i="1" dirty="0">
                <a:solidFill>
                  <a:srgbClr val="32302A"/>
                </a:solidFill>
              </a:rPr>
              <a:t>Net capital inflow</a:t>
            </a:r>
            <a:r>
              <a:rPr lang="en-US" sz="2500" dirty="0">
                <a:solidFill>
                  <a:srgbClr val="32302A"/>
                </a:solidFill>
              </a:rPr>
              <a:t> may be:</a:t>
            </a:r>
          </a:p>
          <a:p>
            <a:pPr lvl="1"/>
            <a:r>
              <a:rPr lang="en-US" sz="2500" i="1" dirty="0">
                <a:solidFill>
                  <a:srgbClr val="32302A"/>
                </a:solidFill>
              </a:rPr>
              <a:t>positive</a:t>
            </a:r>
            <a:r>
              <a:rPr lang="en-US" sz="2500" dirty="0">
                <a:solidFill>
                  <a:srgbClr val="32302A"/>
                </a:solidFill>
              </a:rPr>
              <a:t>, reflecting a net inflow of capital, or,</a:t>
            </a:r>
          </a:p>
          <a:p>
            <a:pPr lvl="1"/>
            <a:r>
              <a:rPr lang="en-US" sz="2500" i="1" dirty="0">
                <a:solidFill>
                  <a:srgbClr val="32302A"/>
                </a:solidFill>
              </a:rPr>
              <a:t>negative</a:t>
            </a:r>
            <a:r>
              <a:rPr lang="en-US" sz="2500" dirty="0">
                <a:solidFill>
                  <a:srgbClr val="32302A"/>
                </a:solidFill>
              </a:rPr>
              <a:t>, reflecting a net outflow of capital.</a:t>
            </a:r>
          </a:p>
          <a:p>
            <a:endParaRPr lang="en-US" sz="2500" dirty="0">
              <a:solidFill>
                <a:srgbClr val="32302A"/>
              </a:solidFill>
            </a:endParaRPr>
          </a:p>
        </p:txBody>
      </p:sp>
      <p:grpSp>
        <p:nvGrpSpPr>
          <p:cNvPr id="6" name="Group 5"/>
          <p:cNvGrpSpPr/>
          <p:nvPr/>
        </p:nvGrpSpPr>
        <p:grpSpPr>
          <a:xfrm>
            <a:off x="1456824" y="1702234"/>
            <a:ext cx="6385472" cy="650015"/>
            <a:chOff x="1456824" y="1833967"/>
            <a:chExt cx="6385472" cy="650015"/>
          </a:xfrm>
        </p:grpSpPr>
        <p:sp>
          <p:nvSpPr>
            <p:cNvPr id="13" name="Rounded Rectangle 12"/>
            <p:cNvSpPr/>
            <p:nvPr/>
          </p:nvSpPr>
          <p:spPr>
            <a:xfrm>
              <a:off x="1456824" y="1833967"/>
              <a:ext cx="6385472" cy="648958"/>
            </a:xfrm>
            <a:prstGeom prst="round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4414063" y="1904806"/>
              <a:ext cx="387350" cy="52387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
          <p:nvSpPr>
            <p:cNvPr id="17" name="Text Box 10"/>
            <p:cNvSpPr txBox="1">
              <a:spLocks noChangeArrowheads="1"/>
            </p:cNvSpPr>
            <p:nvPr/>
          </p:nvSpPr>
          <p:spPr bwMode="auto">
            <a:xfrm>
              <a:off x="6835354" y="1837651"/>
              <a:ext cx="877163"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Times New Roman" pitchFamily="18" charset="0"/>
                  <a:cs typeface="Times New Roman" pitchFamily="18" charset="0"/>
                </a:rPr>
                <a:t>Capital</a:t>
              </a:r>
              <a:br>
                <a:rPr lang="en-US" i="1" dirty="0" smtClean="0">
                  <a:solidFill>
                    <a:schemeClr val="bg1"/>
                  </a:solidFill>
                  <a:latin typeface="Times New Roman" pitchFamily="18" charset="0"/>
                  <a:cs typeface="Times New Roman" pitchFamily="18" charset="0"/>
                </a:rPr>
              </a:br>
              <a:r>
                <a:rPr lang="en-US" i="1" dirty="0" smtClean="0">
                  <a:solidFill>
                    <a:schemeClr val="bg1"/>
                  </a:solidFill>
                  <a:latin typeface="Times New Roman" pitchFamily="18" charset="0"/>
                  <a:cs typeface="Times New Roman" pitchFamily="18" charset="0"/>
                </a:rPr>
                <a:t>Inflow</a:t>
              </a:r>
              <a:endParaRPr lang="en-US" i="1" dirty="0">
                <a:solidFill>
                  <a:schemeClr val="bg1"/>
                </a:solidFill>
                <a:latin typeface="Times New Roman" pitchFamily="18" charset="0"/>
                <a:cs typeface="Times New Roman" pitchFamily="18" charset="0"/>
              </a:endParaRPr>
            </a:p>
          </p:txBody>
        </p:sp>
        <p:sp>
          <p:nvSpPr>
            <p:cNvPr id="19" name="Text Box 12"/>
            <p:cNvSpPr txBox="1">
              <a:spLocks noChangeArrowheads="1"/>
            </p:cNvSpPr>
            <p:nvPr/>
          </p:nvSpPr>
          <p:spPr bwMode="auto">
            <a:xfrm>
              <a:off x="5036524" y="2014879"/>
              <a:ext cx="928460" cy="29187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Times New Roman" pitchFamily="18" charset="0"/>
                  <a:cs typeface="Times New Roman" pitchFamily="18" charset="0"/>
                </a:rPr>
                <a:t>Exports</a:t>
              </a:r>
              <a:endParaRPr lang="en-US" i="1" dirty="0">
                <a:solidFill>
                  <a:schemeClr val="bg1"/>
                </a:solidFill>
                <a:latin typeface="Times New Roman" pitchFamily="18" charset="0"/>
                <a:cs typeface="Times New Roman" pitchFamily="18" charset="0"/>
              </a:endParaRPr>
            </a:p>
          </p:txBody>
        </p:sp>
        <p:sp>
          <p:nvSpPr>
            <p:cNvPr id="22" name="Text Box 13"/>
            <p:cNvSpPr txBox="1">
              <a:spLocks noChangeArrowheads="1"/>
            </p:cNvSpPr>
            <p:nvPr/>
          </p:nvSpPr>
          <p:spPr bwMode="auto">
            <a:xfrm>
              <a:off x="6219909" y="2038424"/>
              <a:ext cx="330540" cy="31399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smtClean="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sp>
          <p:nvSpPr>
            <p:cNvPr id="23" name="Text Box 10"/>
            <p:cNvSpPr txBox="1">
              <a:spLocks noChangeArrowheads="1"/>
            </p:cNvSpPr>
            <p:nvPr/>
          </p:nvSpPr>
          <p:spPr bwMode="auto">
            <a:xfrm>
              <a:off x="3284005" y="1837651"/>
              <a:ext cx="954108"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Times New Roman" pitchFamily="18" charset="0"/>
                  <a:cs typeface="Times New Roman" pitchFamily="18" charset="0"/>
                </a:rPr>
                <a:t>Capital</a:t>
              </a:r>
              <a:br>
                <a:rPr lang="en-US" i="1" dirty="0" smtClean="0">
                  <a:solidFill>
                    <a:schemeClr val="bg1"/>
                  </a:solidFill>
                  <a:latin typeface="Times New Roman" pitchFamily="18" charset="0"/>
                  <a:cs typeface="Times New Roman" pitchFamily="18" charset="0"/>
                </a:rPr>
              </a:br>
              <a:r>
                <a:rPr lang="en-US" i="1" dirty="0" smtClean="0">
                  <a:solidFill>
                    <a:schemeClr val="bg1"/>
                  </a:solidFill>
                  <a:latin typeface="Times New Roman" pitchFamily="18" charset="0"/>
                  <a:cs typeface="Times New Roman" pitchFamily="18" charset="0"/>
                </a:rPr>
                <a:t>Outflow</a:t>
              </a:r>
              <a:endParaRPr lang="en-US" i="1" dirty="0">
                <a:solidFill>
                  <a:schemeClr val="bg1"/>
                </a:solidFill>
                <a:latin typeface="Times New Roman" pitchFamily="18" charset="0"/>
                <a:cs typeface="Times New Roman" pitchFamily="18" charset="0"/>
              </a:endParaRPr>
            </a:p>
          </p:txBody>
        </p:sp>
        <p:sp>
          <p:nvSpPr>
            <p:cNvPr id="24" name="Text Box 12"/>
            <p:cNvSpPr txBox="1">
              <a:spLocks noChangeArrowheads="1"/>
            </p:cNvSpPr>
            <p:nvPr/>
          </p:nvSpPr>
          <p:spPr bwMode="auto">
            <a:xfrm>
              <a:off x="1523647" y="2014879"/>
              <a:ext cx="928460" cy="29187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Times New Roman" pitchFamily="18" charset="0"/>
                  <a:cs typeface="Times New Roman" pitchFamily="18" charset="0"/>
                </a:rPr>
                <a:t>Imports</a:t>
              </a:r>
              <a:endParaRPr lang="en-US" i="1" dirty="0">
                <a:solidFill>
                  <a:schemeClr val="bg1"/>
                </a:solidFill>
                <a:latin typeface="Times New Roman" pitchFamily="18" charset="0"/>
                <a:cs typeface="Times New Roman" pitchFamily="18" charset="0"/>
              </a:endParaRPr>
            </a:p>
          </p:txBody>
        </p:sp>
        <p:sp>
          <p:nvSpPr>
            <p:cNvPr id="25" name="Text Box 13"/>
            <p:cNvSpPr txBox="1">
              <a:spLocks noChangeArrowheads="1"/>
            </p:cNvSpPr>
            <p:nvPr/>
          </p:nvSpPr>
          <p:spPr bwMode="auto">
            <a:xfrm>
              <a:off x="2707032" y="2043593"/>
              <a:ext cx="330540" cy="31399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smtClean="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grpSp>
      <p:grpSp>
        <p:nvGrpSpPr>
          <p:cNvPr id="26" name="Group 25"/>
          <p:cNvGrpSpPr/>
          <p:nvPr/>
        </p:nvGrpSpPr>
        <p:grpSpPr>
          <a:xfrm>
            <a:off x="1456198" y="2931466"/>
            <a:ext cx="6385472" cy="664877"/>
            <a:chOff x="1456824" y="1833967"/>
            <a:chExt cx="6385472" cy="664877"/>
          </a:xfrm>
        </p:grpSpPr>
        <p:sp>
          <p:nvSpPr>
            <p:cNvPr id="27" name="Rounded Rectangle 26"/>
            <p:cNvSpPr/>
            <p:nvPr/>
          </p:nvSpPr>
          <p:spPr>
            <a:xfrm>
              <a:off x="1456824" y="1833967"/>
              <a:ext cx="6385472" cy="648958"/>
            </a:xfrm>
            <a:prstGeom prst="round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Box 5"/>
            <p:cNvSpPr txBox="1">
              <a:spLocks noChangeArrowheads="1"/>
            </p:cNvSpPr>
            <p:nvPr/>
          </p:nvSpPr>
          <p:spPr bwMode="auto">
            <a:xfrm>
              <a:off x="4414063" y="1904806"/>
              <a:ext cx="387350" cy="52387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
          <p:nvSpPr>
            <p:cNvPr id="29" name="Text Box 10"/>
            <p:cNvSpPr txBox="1">
              <a:spLocks noChangeArrowheads="1"/>
            </p:cNvSpPr>
            <p:nvPr/>
          </p:nvSpPr>
          <p:spPr bwMode="auto">
            <a:xfrm>
              <a:off x="5146039" y="1852513"/>
              <a:ext cx="877163"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Times New Roman" pitchFamily="18" charset="0"/>
                  <a:cs typeface="Times New Roman" pitchFamily="18" charset="0"/>
                </a:rPr>
                <a:t>Capital</a:t>
              </a:r>
              <a:br>
                <a:rPr lang="en-US" i="1" dirty="0" smtClean="0">
                  <a:solidFill>
                    <a:schemeClr val="bg1"/>
                  </a:solidFill>
                  <a:latin typeface="Times New Roman" pitchFamily="18" charset="0"/>
                  <a:cs typeface="Times New Roman" pitchFamily="18" charset="0"/>
                </a:rPr>
              </a:br>
              <a:r>
                <a:rPr lang="en-US" i="1" dirty="0" smtClean="0">
                  <a:solidFill>
                    <a:schemeClr val="bg1"/>
                  </a:solidFill>
                  <a:latin typeface="Times New Roman" pitchFamily="18" charset="0"/>
                  <a:cs typeface="Times New Roman" pitchFamily="18" charset="0"/>
                </a:rPr>
                <a:t>Inflow</a:t>
              </a:r>
              <a:endParaRPr lang="en-US" i="1" dirty="0">
                <a:solidFill>
                  <a:schemeClr val="bg1"/>
                </a:solidFill>
                <a:latin typeface="Times New Roman" pitchFamily="18" charset="0"/>
                <a:cs typeface="Times New Roman" pitchFamily="18" charset="0"/>
              </a:endParaRPr>
            </a:p>
          </p:txBody>
        </p:sp>
        <p:sp>
          <p:nvSpPr>
            <p:cNvPr id="30" name="Text Box 12"/>
            <p:cNvSpPr txBox="1">
              <a:spLocks noChangeArrowheads="1"/>
            </p:cNvSpPr>
            <p:nvPr/>
          </p:nvSpPr>
          <p:spPr bwMode="auto">
            <a:xfrm>
              <a:off x="3271853" y="2029741"/>
              <a:ext cx="928460" cy="29187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Times New Roman" pitchFamily="18" charset="0"/>
                  <a:cs typeface="Times New Roman" pitchFamily="18" charset="0"/>
                </a:rPr>
                <a:t>Exports</a:t>
              </a:r>
              <a:endParaRPr lang="en-US" i="1" dirty="0">
                <a:solidFill>
                  <a:schemeClr val="bg1"/>
                </a:solidFill>
                <a:latin typeface="Times New Roman" pitchFamily="18" charset="0"/>
                <a:cs typeface="Times New Roman" pitchFamily="18" charset="0"/>
              </a:endParaRPr>
            </a:p>
          </p:txBody>
        </p:sp>
        <p:sp>
          <p:nvSpPr>
            <p:cNvPr id="31" name="Text Box 13"/>
            <p:cNvSpPr txBox="1">
              <a:spLocks noChangeArrowheads="1"/>
            </p:cNvSpPr>
            <p:nvPr/>
          </p:nvSpPr>
          <p:spPr bwMode="auto">
            <a:xfrm>
              <a:off x="6219909" y="2038424"/>
              <a:ext cx="330540" cy="31399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smtClean="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sp>
          <p:nvSpPr>
            <p:cNvPr id="32" name="Text Box 10"/>
            <p:cNvSpPr txBox="1">
              <a:spLocks noChangeArrowheads="1"/>
            </p:cNvSpPr>
            <p:nvPr/>
          </p:nvSpPr>
          <p:spPr bwMode="auto">
            <a:xfrm>
              <a:off x="6728640" y="1852513"/>
              <a:ext cx="954108"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Times New Roman" pitchFamily="18" charset="0"/>
                  <a:cs typeface="Times New Roman" pitchFamily="18" charset="0"/>
                </a:rPr>
                <a:t>Capital</a:t>
              </a:r>
              <a:br>
                <a:rPr lang="en-US" i="1" dirty="0" smtClean="0">
                  <a:solidFill>
                    <a:schemeClr val="bg1"/>
                  </a:solidFill>
                  <a:latin typeface="Times New Roman" pitchFamily="18" charset="0"/>
                  <a:cs typeface="Times New Roman" pitchFamily="18" charset="0"/>
                </a:rPr>
              </a:br>
              <a:r>
                <a:rPr lang="en-US" i="1" dirty="0" smtClean="0">
                  <a:solidFill>
                    <a:schemeClr val="bg1"/>
                  </a:solidFill>
                  <a:latin typeface="Times New Roman" pitchFamily="18" charset="0"/>
                  <a:cs typeface="Times New Roman" pitchFamily="18" charset="0"/>
                </a:rPr>
                <a:t>Outflow</a:t>
              </a:r>
              <a:endParaRPr lang="en-US" i="1" dirty="0">
                <a:solidFill>
                  <a:schemeClr val="bg1"/>
                </a:solidFill>
                <a:latin typeface="Times New Roman" pitchFamily="18" charset="0"/>
                <a:cs typeface="Times New Roman" pitchFamily="18" charset="0"/>
              </a:endParaRPr>
            </a:p>
          </p:txBody>
        </p:sp>
        <p:sp>
          <p:nvSpPr>
            <p:cNvPr id="33" name="Text Box 12"/>
            <p:cNvSpPr txBox="1">
              <a:spLocks noChangeArrowheads="1"/>
            </p:cNvSpPr>
            <p:nvPr/>
          </p:nvSpPr>
          <p:spPr bwMode="auto">
            <a:xfrm>
              <a:off x="1523647" y="2029741"/>
              <a:ext cx="928460" cy="29187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Times New Roman" pitchFamily="18" charset="0"/>
                  <a:cs typeface="Times New Roman" pitchFamily="18" charset="0"/>
                </a:rPr>
                <a:t>Imports</a:t>
              </a:r>
              <a:endParaRPr lang="en-US" i="1" dirty="0">
                <a:solidFill>
                  <a:schemeClr val="bg1"/>
                </a:solidFill>
                <a:latin typeface="Times New Roman" pitchFamily="18" charset="0"/>
                <a:cs typeface="Times New Roman" pitchFamily="18" charset="0"/>
              </a:endParaRPr>
            </a:p>
          </p:txBody>
        </p:sp>
        <p:sp>
          <p:nvSpPr>
            <p:cNvPr id="34" name="Text Box 13"/>
            <p:cNvSpPr txBox="1">
              <a:spLocks noChangeArrowheads="1"/>
            </p:cNvSpPr>
            <p:nvPr/>
          </p:nvSpPr>
          <p:spPr bwMode="auto">
            <a:xfrm>
              <a:off x="2715849" y="2043593"/>
              <a:ext cx="312906" cy="31399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805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anim calcmode="lin" valueType="num">
                                      <p:cBhvr>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 y="881971"/>
            <a:ext cx="8932985" cy="5030632"/>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201057"/>
            <a:ext cx="8904855" cy="657667"/>
          </a:xfrm>
        </p:spPr>
        <p:txBody>
          <a:bodyPr/>
          <a:lstStyle/>
          <a:p>
            <a:r>
              <a:rPr lang="en-US" dirty="0"/>
              <a:t>Capital Flows and Trade Flows</a:t>
            </a:r>
          </a:p>
        </p:txBody>
      </p:sp>
      <p:sp>
        <p:nvSpPr>
          <p:cNvPr id="3" name="Content Placeholder 2"/>
          <p:cNvSpPr>
            <a:spLocks noGrp="1"/>
          </p:cNvSpPr>
          <p:nvPr>
            <p:ph idx="1"/>
          </p:nvPr>
        </p:nvSpPr>
        <p:spPr>
          <a:xfrm>
            <a:off x="140676" y="1697065"/>
            <a:ext cx="8716606" cy="3518099"/>
          </a:xfrm>
        </p:spPr>
        <p:txBody>
          <a:bodyPr/>
          <a:lstStyle/>
          <a:p>
            <a:r>
              <a:rPr lang="en-US" sz="2400" dirty="0">
                <a:solidFill>
                  <a:srgbClr val="32302A"/>
                </a:solidFill>
              </a:rPr>
              <a:t>The left side of the equation above is called the </a:t>
            </a:r>
            <a:r>
              <a:rPr lang="en-US" sz="2400" b="1" i="1" dirty="0">
                <a:solidFill>
                  <a:srgbClr val="32302A"/>
                </a:solidFill>
              </a:rPr>
              <a:t>trade balance</a:t>
            </a:r>
            <a:r>
              <a:rPr lang="en-US" sz="2400" dirty="0">
                <a:solidFill>
                  <a:srgbClr val="32302A"/>
                </a:solidFill>
              </a:rPr>
              <a:t>. </a:t>
            </a:r>
          </a:p>
          <a:p>
            <a:pPr lvl="1"/>
            <a:r>
              <a:rPr lang="en-US" sz="2300" dirty="0">
                <a:solidFill>
                  <a:srgbClr val="32302A"/>
                </a:solidFill>
              </a:rPr>
              <a:t>When imports exceed exports, this is referred to as a </a:t>
            </a:r>
            <a:r>
              <a:rPr lang="en-US" sz="2300" b="1" i="1" dirty="0">
                <a:solidFill>
                  <a:srgbClr val="32302A"/>
                </a:solidFill>
              </a:rPr>
              <a:t>trade deficit</a:t>
            </a:r>
            <a:r>
              <a:rPr lang="en-US" sz="2300" dirty="0">
                <a:solidFill>
                  <a:srgbClr val="32302A"/>
                </a:solidFill>
              </a:rPr>
              <a:t>.</a:t>
            </a:r>
          </a:p>
          <a:p>
            <a:pPr lvl="1"/>
            <a:r>
              <a:rPr lang="en-US" sz="2300" dirty="0">
                <a:solidFill>
                  <a:srgbClr val="32302A"/>
                </a:solidFill>
              </a:rPr>
              <a:t>On the other hand, if exports exceed imports, this is referred to as a </a:t>
            </a:r>
            <a:r>
              <a:rPr lang="en-US" sz="2300" b="1" i="1" dirty="0">
                <a:solidFill>
                  <a:srgbClr val="32302A"/>
                </a:solidFill>
              </a:rPr>
              <a:t>trade surplus</a:t>
            </a:r>
            <a:r>
              <a:rPr lang="en-US" sz="2300" dirty="0">
                <a:solidFill>
                  <a:srgbClr val="32302A"/>
                </a:solidFill>
              </a:rPr>
              <a:t>.</a:t>
            </a:r>
          </a:p>
          <a:p>
            <a:r>
              <a:rPr lang="en-US" sz="2400" dirty="0">
                <a:solidFill>
                  <a:srgbClr val="32302A"/>
                </a:solidFill>
              </a:rPr>
              <a:t>When the exchange rate is determined by market forces, trade deficits will be closely linked with a net inflow of capital. </a:t>
            </a:r>
            <a:endParaRPr lang="en-US" sz="2400" dirty="0" smtClean="0">
              <a:solidFill>
                <a:srgbClr val="32302A"/>
              </a:solidFill>
            </a:endParaRPr>
          </a:p>
          <a:p>
            <a:pPr lvl="1"/>
            <a:r>
              <a:rPr lang="en-US" sz="2300" i="1" dirty="0" smtClean="0">
                <a:solidFill>
                  <a:srgbClr val="32302A"/>
                </a:solidFill>
              </a:rPr>
              <a:t>(</a:t>
            </a:r>
            <a:r>
              <a:rPr lang="en-US" sz="2300" i="1" dirty="0">
                <a:solidFill>
                  <a:srgbClr val="32302A"/>
                </a:solidFill>
              </a:rPr>
              <a:t>See the following exhibit for evidence on this point.)</a:t>
            </a:r>
          </a:p>
          <a:p>
            <a:r>
              <a:rPr lang="en-US" sz="2400" dirty="0">
                <a:solidFill>
                  <a:srgbClr val="32302A"/>
                </a:solidFill>
              </a:rPr>
              <a:t>Conversely, trade surpluses will be closely linked with a net outflow of capital.</a:t>
            </a:r>
          </a:p>
        </p:txBody>
      </p:sp>
      <p:grpSp>
        <p:nvGrpSpPr>
          <p:cNvPr id="6" name="Group 5"/>
          <p:cNvGrpSpPr/>
          <p:nvPr/>
        </p:nvGrpSpPr>
        <p:grpSpPr>
          <a:xfrm>
            <a:off x="1456824" y="981577"/>
            <a:ext cx="6385472" cy="650015"/>
            <a:chOff x="1456824" y="1833967"/>
            <a:chExt cx="6385472" cy="650015"/>
          </a:xfrm>
        </p:grpSpPr>
        <p:sp>
          <p:nvSpPr>
            <p:cNvPr id="13" name="Rounded Rectangle 12"/>
            <p:cNvSpPr/>
            <p:nvPr/>
          </p:nvSpPr>
          <p:spPr>
            <a:xfrm>
              <a:off x="1456824" y="1833967"/>
              <a:ext cx="6385472" cy="648958"/>
            </a:xfrm>
            <a:prstGeom prst="round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4414063" y="1904806"/>
              <a:ext cx="387350" cy="523875"/>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
          <p:nvSpPr>
            <p:cNvPr id="17" name="Text Box 10"/>
            <p:cNvSpPr txBox="1">
              <a:spLocks noChangeArrowheads="1"/>
            </p:cNvSpPr>
            <p:nvPr/>
          </p:nvSpPr>
          <p:spPr bwMode="auto">
            <a:xfrm>
              <a:off x="6835354" y="1837651"/>
              <a:ext cx="877163"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Times New Roman" pitchFamily="18" charset="0"/>
                  <a:cs typeface="Times New Roman" pitchFamily="18" charset="0"/>
                </a:rPr>
                <a:t>Capital</a:t>
              </a:r>
              <a:br>
                <a:rPr lang="en-US" i="1" dirty="0" smtClean="0">
                  <a:solidFill>
                    <a:schemeClr val="bg1"/>
                  </a:solidFill>
                  <a:latin typeface="Times New Roman" pitchFamily="18" charset="0"/>
                  <a:cs typeface="Times New Roman" pitchFamily="18" charset="0"/>
                </a:rPr>
              </a:br>
              <a:r>
                <a:rPr lang="en-US" i="1" dirty="0" smtClean="0">
                  <a:solidFill>
                    <a:schemeClr val="bg1"/>
                  </a:solidFill>
                  <a:latin typeface="Times New Roman" pitchFamily="18" charset="0"/>
                  <a:cs typeface="Times New Roman" pitchFamily="18" charset="0"/>
                </a:rPr>
                <a:t>Inflow</a:t>
              </a:r>
              <a:endParaRPr lang="en-US" i="1" dirty="0">
                <a:solidFill>
                  <a:schemeClr val="bg1"/>
                </a:solidFill>
                <a:latin typeface="Times New Roman" pitchFamily="18" charset="0"/>
                <a:cs typeface="Times New Roman" pitchFamily="18" charset="0"/>
              </a:endParaRPr>
            </a:p>
          </p:txBody>
        </p:sp>
        <p:sp>
          <p:nvSpPr>
            <p:cNvPr id="19" name="Text Box 12"/>
            <p:cNvSpPr txBox="1">
              <a:spLocks noChangeArrowheads="1"/>
            </p:cNvSpPr>
            <p:nvPr/>
          </p:nvSpPr>
          <p:spPr bwMode="auto">
            <a:xfrm>
              <a:off x="5036524" y="2014879"/>
              <a:ext cx="928460" cy="29187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Times New Roman" pitchFamily="18" charset="0"/>
                  <a:cs typeface="Times New Roman" pitchFamily="18" charset="0"/>
                </a:rPr>
                <a:t>Exports</a:t>
              </a:r>
              <a:endParaRPr lang="en-US" i="1" dirty="0">
                <a:solidFill>
                  <a:schemeClr val="bg1"/>
                </a:solidFill>
                <a:latin typeface="Times New Roman" pitchFamily="18" charset="0"/>
                <a:cs typeface="Times New Roman" pitchFamily="18" charset="0"/>
              </a:endParaRPr>
            </a:p>
          </p:txBody>
        </p:sp>
        <p:sp>
          <p:nvSpPr>
            <p:cNvPr id="22" name="Text Box 13"/>
            <p:cNvSpPr txBox="1">
              <a:spLocks noChangeArrowheads="1"/>
            </p:cNvSpPr>
            <p:nvPr/>
          </p:nvSpPr>
          <p:spPr bwMode="auto">
            <a:xfrm>
              <a:off x="6219909" y="2038424"/>
              <a:ext cx="330540" cy="31399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smtClean="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sp>
          <p:nvSpPr>
            <p:cNvPr id="23" name="Text Box 10"/>
            <p:cNvSpPr txBox="1">
              <a:spLocks noChangeArrowheads="1"/>
            </p:cNvSpPr>
            <p:nvPr/>
          </p:nvSpPr>
          <p:spPr bwMode="auto">
            <a:xfrm>
              <a:off x="3284005" y="1837651"/>
              <a:ext cx="954108"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Times New Roman" pitchFamily="18" charset="0"/>
                  <a:cs typeface="Times New Roman" pitchFamily="18" charset="0"/>
                </a:rPr>
                <a:t>Capital</a:t>
              </a:r>
              <a:br>
                <a:rPr lang="en-US" i="1" dirty="0" smtClean="0">
                  <a:solidFill>
                    <a:schemeClr val="bg1"/>
                  </a:solidFill>
                  <a:latin typeface="Times New Roman" pitchFamily="18" charset="0"/>
                  <a:cs typeface="Times New Roman" pitchFamily="18" charset="0"/>
                </a:rPr>
              </a:br>
              <a:r>
                <a:rPr lang="en-US" i="1" dirty="0" smtClean="0">
                  <a:solidFill>
                    <a:schemeClr val="bg1"/>
                  </a:solidFill>
                  <a:latin typeface="Times New Roman" pitchFamily="18" charset="0"/>
                  <a:cs typeface="Times New Roman" pitchFamily="18" charset="0"/>
                </a:rPr>
                <a:t>Outflow</a:t>
              </a:r>
              <a:endParaRPr lang="en-US" i="1" dirty="0">
                <a:solidFill>
                  <a:schemeClr val="bg1"/>
                </a:solidFill>
                <a:latin typeface="Times New Roman" pitchFamily="18" charset="0"/>
                <a:cs typeface="Times New Roman" pitchFamily="18" charset="0"/>
              </a:endParaRPr>
            </a:p>
          </p:txBody>
        </p:sp>
        <p:sp>
          <p:nvSpPr>
            <p:cNvPr id="24" name="Text Box 12"/>
            <p:cNvSpPr txBox="1">
              <a:spLocks noChangeArrowheads="1"/>
            </p:cNvSpPr>
            <p:nvPr/>
          </p:nvSpPr>
          <p:spPr bwMode="auto">
            <a:xfrm>
              <a:off x="1523647" y="2014879"/>
              <a:ext cx="928460" cy="29187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Times New Roman" pitchFamily="18" charset="0"/>
                  <a:cs typeface="Times New Roman" pitchFamily="18" charset="0"/>
                </a:rPr>
                <a:t>Imports</a:t>
              </a:r>
              <a:endParaRPr lang="en-US" i="1" dirty="0">
                <a:solidFill>
                  <a:schemeClr val="bg1"/>
                </a:solidFill>
                <a:latin typeface="Times New Roman" pitchFamily="18" charset="0"/>
                <a:cs typeface="Times New Roman" pitchFamily="18" charset="0"/>
              </a:endParaRPr>
            </a:p>
          </p:txBody>
        </p:sp>
        <p:sp>
          <p:nvSpPr>
            <p:cNvPr id="25" name="Text Box 13"/>
            <p:cNvSpPr txBox="1">
              <a:spLocks noChangeArrowheads="1"/>
            </p:cNvSpPr>
            <p:nvPr/>
          </p:nvSpPr>
          <p:spPr bwMode="auto">
            <a:xfrm>
              <a:off x="2715849" y="2043593"/>
              <a:ext cx="312906" cy="31399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4272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1624697"/>
            <a:ext cx="8977930" cy="4296839"/>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3"/>
          <p:cNvSpPr>
            <a:spLocks noChangeArrowheads="1"/>
          </p:cNvSpPr>
          <p:nvPr/>
        </p:nvSpPr>
        <p:spPr bwMode="auto">
          <a:xfrm>
            <a:off x="4889714" y="150333"/>
            <a:ext cx="4043559" cy="6419129"/>
          </a:xfrm>
          <a:prstGeom prst="rect">
            <a:avLst/>
          </a:prstGeom>
          <a:solidFill>
            <a:srgbClr val="FCF4DC"/>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t>U.S. Capital </a:t>
            </a:r>
            <a:r>
              <a:rPr lang="en-US" dirty="0" smtClean="0"/>
              <a:t>Flows</a:t>
            </a:r>
            <a:br>
              <a:rPr lang="en-US" dirty="0" smtClean="0"/>
            </a:br>
            <a:r>
              <a:rPr lang="en-US" dirty="0" smtClean="0"/>
              <a:t>and </a:t>
            </a:r>
            <a:r>
              <a:rPr lang="en-US" dirty="0"/>
              <a:t>Trade Flows</a:t>
            </a:r>
          </a:p>
        </p:txBody>
      </p:sp>
      <p:sp>
        <p:nvSpPr>
          <p:cNvPr id="196" name="Content Placeholder 2"/>
          <p:cNvSpPr>
            <a:spLocks noGrp="1"/>
          </p:cNvSpPr>
          <p:nvPr>
            <p:ph idx="1"/>
          </p:nvPr>
        </p:nvSpPr>
        <p:spPr>
          <a:xfrm>
            <a:off x="63183" y="1790877"/>
            <a:ext cx="4302083" cy="4029082"/>
          </a:xfrm>
        </p:spPr>
        <p:txBody>
          <a:bodyPr/>
          <a:lstStyle/>
          <a:p>
            <a:pPr marL="169863" indent="-169863">
              <a:lnSpc>
                <a:spcPct val="90000"/>
              </a:lnSpc>
            </a:pPr>
            <a:r>
              <a:rPr lang="en-US" sz="2200" dirty="0">
                <a:solidFill>
                  <a:srgbClr val="32302A"/>
                </a:solidFill>
                <a:ea typeface="ＭＳ Ｐゴシック" pitchFamily="-107" charset="-128"/>
                <a:cs typeface="ＭＳ Ｐゴシック" pitchFamily="-107" charset="-128"/>
              </a:rPr>
              <a:t>When the inflow of capital increases, the trade deficit widens.</a:t>
            </a:r>
          </a:p>
        </p:txBody>
      </p:sp>
      <p:cxnSp>
        <p:nvCxnSpPr>
          <p:cNvPr id="4" name="Straight Connector 3"/>
          <p:cNvCxnSpPr/>
          <p:nvPr/>
        </p:nvCxnSpPr>
        <p:spPr>
          <a:xfrm>
            <a:off x="5132165" y="3391701"/>
            <a:ext cx="363812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Freeform 94"/>
          <p:cNvSpPr/>
          <p:nvPr/>
        </p:nvSpPr>
        <p:spPr>
          <a:xfrm>
            <a:off x="5502077" y="792741"/>
            <a:ext cx="3113379" cy="2158039"/>
          </a:xfrm>
          <a:custGeom>
            <a:avLst/>
            <a:gdLst>
              <a:gd name="connsiteX0" fmla="*/ 0 w 2500312"/>
              <a:gd name="connsiteY0" fmla="*/ 1419225 h 1614488"/>
              <a:gd name="connsiteX1" fmla="*/ 61912 w 2500312"/>
              <a:gd name="connsiteY1" fmla="*/ 1566863 h 1614488"/>
              <a:gd name="connsiteX2" fmla="*/ 219075 w 2500312"/>
              <a:gd name="connsiteY2" fmla="*/ 1614488 h 1614488"/>
              <a:gd name="connsiteX3" fmla="*/ 304800 w 2500312"/>
              <a:gd name="connsiteY3" fmla="*/ 1543050 h 1614488"/>
              <a:gd name="connsiteX4" fmla="*/ 404812 w 2500312"/>
              <a:gd name="connsiteY4" fmla="*/ 1266825 h 1614488"/>
              <a:gd name="connsiteX5" fmla="*/ 457200 w 2500312"/>
              <a:gd name="connsiteY5" fmla="*/ 976313 h 1614488"/>
              <a:gd name="connsiteX6" fmla="*/ 604837 w 2500312"/>
              <a:gd name="connsiteY6" fmla="*/ 738188 h 1614488"/>
              <a:gd name="connsiteX7" fmla="*/ 685800 w 2500312"/>
              <a:gd name="connsiteY7" fmla="*/ 714375 h 1614488"/>
              <a:gd name="connsiteX8" fmla="*/ 762000 w 2500312"/>
              <a:gd name="connsiteY8" fmla="*/ 928688 h 1614488"/>
              <a:gd name="connsiteX9" fmla="*/ 842962 w 2500312"/>
              <a:gd name="connsiteY9" fmla="*/ 1143000 h 1614488"/>
              <a:gd name="connsiteX10" fmla="*/ 919162 w 2500312"/>
              <a:gd name="connsiteY10" fmla="*/ 1195388 h 1614488"/>
              <a:gd name="connsiteX11" fmla="*/ 1009650 w 2500312"/>
              <a:gd name="connsiteY11" fmla="*/ 1600200 h 1614488"/>
              <a:gd name="connsiteX12" fmla="*/ 1076325 w 2500312"/>
              <a:gd name="connsiteY12" fmla="*/ 1404938 h 1614488"/>
              <a:gd name="connsiteX13" fmla="*/ 1243012 w 2500312"/>
              <a:gd name="connsiteY13" fmla="*/ 1152525 h 1614488"/>
              <a:gd name="connsiteX14" fmla="*/ 1314450 w 2500312"/>
              <a:gd name="connsiteY14" fmla="*/ 1204913 h 1614488"/>
              <a:gd name="connsiteX15" fmla="*/ 1476375 w 2500312"/>
              <a:gd name="connsiteY15" fmla="*/ 1162050 h 1614488"/>
              <a:gd name="connsiteX16" fmla="*/ 1624012 w 2500312"/>
              <a:gd name="connsiteY16" fmla="*/ 804863 h 1614488"/>
              <a:gd name="connsiteX17" fmla="*/ 1704975 w 2500312"/>
              <a:gd name="connsiteY17" fmla="*/ 481013 h 1614488"/>
              <a:gd name="connsiteX18" fmla="*/ 1790700 w 2500312"/>
              <a:gd name="connsiteY18" fmla="*/ 609600 h 1614488"/>
              <a:gd name="connsiteX19" fmla="*/ 1847850 w 2500312"/>
              <a:gd name="connsiteY19" fmla="*/ 471488 h 1614488"/>
              <a:gd name="connsiteX20" fmla="*/ 1947862 w 2500312"/>
              <a:gd name="connsiteY20" fmla="*/ 357188 h 1614488"/>
              <a:gd name="connsiteX21" fmla="*/ 2100262 w 2500312"/>
              <a:gd name="connsiteY21" fmla="*/ 57150 h 1614488"/>
              <a:gd name="connsiteX22" fmla="*/ 2190750 w 2500312"/>
              <a:gd name="connsiteY22" fmla="*/ 0 h 1614488"/>
              <a:gd name="connsiteX23" fmla="*/ 2262187 w 2500312"/>
              <a:gd name="connsiteY23" fmla="*/ 238125 h 1614488"/>
              <a:gd name="connsiteX24" fmla="*/ 2343150 w 2500312"/>
              <a:gd name="connsiteY24" fmla="*/ 376238 h 1614488"/>
              <a:gd name="connsiteX25" fmla="*/ 2414587 w 2500312"/>
              <a:gd name="connsiteY25" fmla="*/ 871538 h 1614488"/>
              <a:gd name="connsiteX26" fmla="*/ 2500312 w 2500312"/>
              <a:gd name="connsiteY26" fmla="*/ 700088 h 161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00312" h="1614488">
                <a:moveTo>
                  <a:pt x="0" y="1419225"/>
                </a:moveTo>
                <a:lnTo>
                  <a:pt x="61912" y="1566863"/>
                </a:lnTo>
                <a:lnTo>
                  <a:pt x="219075" y="1614488"/>
                </a:lnTo>
                <a:lnTo>
                  <a:pt x="304800" y="1543050"/>
                </a:lnTo>
                <a:lnTo>
                  <a:pt x="404812" y="1266825"/>
                </a:lnTo>
                <a:lnTo>
                  <a:pt x="457200" y="976313"/>
                </a:lnTo>
                <a:lnTo>
                  <a:pt x="604837" y="738188"/>
                </a:lnTo>
                <a:lnTo>
                  <a:pt x="685800" y="714375"/>
                </a:lnTo>
                <a:lnTo>
                  <a:pt x="762000" y="928688"/>
                </a:lnTo>
                <a:lnTo>
                  <a:pt x="842962" y="1143000"/>
                </a:lnTo>
                <a:lnTo>
                  <a:pt x="919162" y="1195388"/>
                </a:lnTo>
                <a:lnTo>
                  <a:pt x="1009650" y="1600200"/>
                </a:lnTo>
                <a:lnTo>
                  <a:pt x="1076325" y="1404938"/>
                </a:lnTo>
                <a:lnTo>
                  <a:pt x="1243012" y="1152525"/>
                </a:lnTo>
                <a:lnTo>
                  <a:pt x="1314450" y="1204913"/>
                </a:lnTo>
                <a:lnTo>
                  <a:pt x="1476375" y="1162050"/>
                </a:lnTo>
                <a:lnTo>
                  <a:pt x="1624012" y="804863"/>
                </a:lnTo>
                <a:lnTo>
                  <a:pt x="1704975" y="481013"/>
                </a:lnTo>
                <a:lnTo>
                  <a:pt x="1790700" y="609600"/>
                </a:lnTo>
                <a:lnTo>
                  <a:pt x="1847850" y="471488"/>
                </a:lnTo>
                <a:lnTo>
                  <a:pt x="1947862" y="357188"/>
                </a:lnTo>
                <a:lnTo>
                  <a:pt x="2100262" y="57150"/>
                </a:lnTo>
                <a:lnTo>
                  <a:pt x="2190750" y="0"/>
                </a:lnTo>
                <a:lnTo>
                  <a:pt x="2262187" y="238125"/>
                </a:lnTo>
                <a:lnTo>
                  <a:pt x="2343150" y="376238"/>
                </a:lnTo>
                <a:lnTo>
                  <a:pt x="2414587" y="871538"/>
                </a:lnTo>
                <a:lnTo>
                  <a:pt x="2500312" y="700088"/>
                </a:lnTo>
              </a:path>
            </a:pathLst>
          </a:cu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6" name="Group 95"/>
          <p:cNvGrpSpPr/>
          <p:nvPr/>
        </p:nvGrpSpPr>
        <p:grpSpPr>
          <a:xfrm>
            <a:off x="5114498" y="526947"/>
            <a:ext cx="3585997" cy="2699509"/>
            <a:chOff x="3589089" y="1115947"/>
            <a:chExt cx="2879865" cy="2019575"/>
          </a:xfrm>
        </p:grpSpPr>
        <p:cxnSp>
          <p:nvCxnSpPr>
            <p:cNvPr id="97" name="Straight Connector 96"/>
            <p:cNvCxnSpPr/>
            <p:nvPr/>
          </p:nvCxnSpPr>
          <p:spPr>
            <a:xfrm>
              <a:off x="3876675" y="2824163"/>
              <a:ext cx="258127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3742191" y="2928292"/>
              <a:ext cx="395474"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1978</a:t>
              </a:r>
              <a:endParaRPr lang="en-US" sz="1200" dirty="0">
                <a:latin typeface="Times New Roman" pitchFamily="18" charset="0"/>
                <a:cs typeface="Times New Roman" pitchFamily="18" charset="0"/>
              </a:endParaRPr>
            </a:p>
          </p:txBody>
        </p:sp>
        <p:sp>
          <p:nvSpPr>
            <p:cNvPr id="99" name="TextBox 98"/>
            <p:cNvSpPr txBox="1"/>
            <p:nvPr/>
          </p:nvSpPr>
          <p:spPr>
            <a:xfrm>
              <a:off x="4123215" y="2928276"/>
              <a:ext cx="395474"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1983</a:t>
              </a:r>
              <a:endParaRPr lang="en-US" sz="1200" dirty="0">
                <a:latin typeface="Times New Roman" pitchFamily="18" charset="0"/>
                <a:cs typeface="Times New Roman" pitchFamily="18" charset="0"/>
              </a:endParaRPr>
            </a:p>
          </p:txBody>
        </p:sp>
        <p:sp>
          <p:nvSpPr>
            <p:cNvPr id="100" name="TextBox 99"/>
            <p:cNvSpPr txBox="1"/>
            <p:nvPr/>
          </p:nvSpPr>
          <p:spPr>
            <a:xfrm>
              <a:off x="4518544" y="2928276"/>
              <a:ext cx="395474"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1988</a:t>
              </a:r>
              <a:endParaRPr lang="en-US" sz="1200" dirty="0">
                <a:latin typeface="Times New Roman" pitchFamily="18" charset="0"/>
                <a:cs typeface="Times New Roman" pitchFamily="18" charset="0"/>
              </a:endParaRPr>
            </a:p>
          </p:txBody>
        </p:sp>
        <p:sp>
          <p:nvSpPr>
            <p:cNvPr id="101" name="TextBox 100"/>
            <p:cNvSpPr txBox="1"/>
            <p:nvPr/>
          </p:nvSpPr>
          <p:spPr>
            <a:xfrm>
              <a:off x="4899568" y="2928260"/>
              <a:ext cx="395474"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1993</a:t>
              </a:r>
              <a:endParaRPr lang="en-US" sz="1200" dirty="0">
                <a:latin typeface="Times New Roman" pitchFamily="18" charset="0"/>
                <a:cs typeface="Times New Roman" pitchFamily="18" charset="0"/>
              </a:endParaRPr>
            </a:p>
          </p:txBody>
        </p:sp>
        <p:sp>
          <p:nvSpPr>
            <p:cNvPr id="102" name="TextBox 101"/>
            <p:cNvSpPr txBox="1"/>
            <p:nvPr/>
          </p:nvSpPr>
          <p:spPr>
            <a:xfrm>
              <a:off x="5297127" y="2927187"/>
              <a:ext cx="395474"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1998</a:t>
              </a:r>
              <a:endParaRPr lang="en-US" sz="1200" dirty="0">
                <a:latin typeface="Times New Roman" pitchFamily="18" charset="0"/>
                <a:cs typeface="Times New Roman" pitchFamily="18" charset="0"/>
              </a:endParaRPr>
            </a:p>
          </p:txBody>
        </p:sp>
        <p:sp>
          <p:nvSpPr>
            <p:cNvPr id="103" name="TextBox 102"/>
            <p:cNvSpPr txBox="1"/>
            <p:nvPr/>
          </p:nvSpPr>
          <p:spPr>
            <a:xfrm>
              <a:off x="5692456" y="2927187"/>
              <a:ext cx="395474"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2003</a:t>
              </a:r>
              <a:endParaRPr lang="en-US" sz="1200" dirty="0">
                <a:latin typeface="Times New Roman" pitchFamily="18" charset="0"/>
                <a:cs typeface="Times New Roman" pitchFamily="18" charset="0"/>
              </a:endParaRPr>
            </a:p>
          </p:txBody>
        </p:sp>
        <p:sp>
          <p:nvSpPr>
            <p:cNvPr id="104" name="TextBox 103"/>
            <p:cNvSpPr txBox="1"/>
            <p:nvPr/>
          </p:nvSpPr>
          <p:spPr>
            <a:xfrm>
              <a:off x="6073480" y="2927171"/>
              <a:ext cx="395474"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2008</a:t>
              </a:r>
              <a:endParaRPr lang="en-US" sz="1200" dirty="0">
                <a:latin typeface="Times New Roman" pitchFamily="18" charset="0"/>
                <a:cs typeface="Times New Roman" pitchFamily="18" charset="0"/>
              </a:endParaRPr>
            </a:p>
          </p:txBody>
        </p:sp>
        <p:cxnSp>
          <p:nvCxnSpPr>
            <p:cNvPr id="105" name="Straight Connector 104"/>
            <p:cNvCxnSpPr/>
            <p:nvPr/>
          </p:nvCxnSpPr>
          <p:spPr>
            <a:xfrm>
              <a:off x="3924292" y="2824131"/>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310079" y="2824131"/>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4700645" y="2824131"/>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086432" y="2824131"/>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481761" y="2824131"/>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5872327" y="2824131"/>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6258114" y="2824131"/>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3589109" y="2680353"/>
              <a:ext cx="313083"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0%</a:t>
              </a:r>
              <a:endParaRPr lang="en-US" sz="1200" dirty="0">
                <a:latin typeface="Times New Roman" pitchFamily="18" charset="0"/>
                <a:cs typeface="Times New Roman" pitchFamily="18" charset="0"/>
              </a:endParaRPr>
            </a:p>
          </p:txBody>
        </p:sp>
        <p:sp>
          <p:nvSpPr>
            <p:cNvPr id="113" name="TextBox 112"/>
            <p:cNvSpPr txBox="1"/>
            <p:nvPr/>
          </p:nvSpPr>
          <p:spPr>
            <a:xfrm>
              <a:off x="3589093" y="2437424"/>
              <a:ext cx="313083"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114" name="TextBox 113"/>
            <p:cNvSpPr txBox="1"/>
            <p:nvPr/>
          </p:nvSpPr>
          <p:spPr>
            <a:xfrm>
              <a:off x="3589105" y="2168442"/>
              <a:ext cx="313083"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115" name="TextBox 114"/>
            <p:cNvSpPr txBox="1"/>
            <p:nvPr/>
          </p:nvSpPr>
          <p:spPr>
            <a:xfrm>
              <a:off x="3589089" y="1925514"/>
              <a:ext cx="313083"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sp>
          <p:nvSpPr>
            <p:cNvPr id="116" name="TextBox 115"/>
            <p:cNvSpPr txBox="1"/>
            <p:nvPr/>
          </p:nvSpPr>
          <p:spPr>
            <a:xfrm>
              <a:off x="3589097" y="1651672"/>
              <a:ext cx="313083"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117" name="TextBox 116"/>
            <p:cNvSpPr txBox="1"/>
            <p:nvPr/>
          </p:nvSpPr>
          <p:spPr>
            <a:xfrm>
              <a:off x="3589109" y="1382691"/>
              <a:ext cx="313083"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5%</a:t>
              </a:r>
              <a:endParaRPr lang="en-US" sz="1200" dirty="0">
                <a:latin typeface="Times New Roman" pitchFamily="18" charset="0"/>
                <a:cs typeface="Times New Roman" pitchFamily="18" charset="0"/>
              </a:endParaRPr>
            </a:p>
          </p:txBody>
        </p:sp>
        <p:sp>
          <p:nvSpPr>
            <p:cNvPr id="118" name="TextBox 117"/>
            <p:cNvSpPr txBox="1"/>
            <p:nvPr/>
          </p:nvSpPr>
          <p:spPr>
            <a:xfrm>
              <a:off x="3589093" y="1115947"/>
              <a:ext cx="313083" cy="207230"/>
            </a:xfrm>
            <a:prstGeom prst="rect">
              <a:avLst/>
            </a:prstGeom>
            <a:noFill/>
          </p:spPr>
          <p:txBody>
            <a:bodyPr wrap="none" rtlCol="0">
              <a:spAutoFit/>
            </a:bodyPr>
            <a:lstStyle/>
            <a:p>
              <a:r>
                <a:rPr lang="en-US" sz="1200" dirty="0" smtClean="0">
                  <a:latin typeface="Times New Roman" pitchFamily="18" charset="0"/>
                  <a:cs typeface="Times New Roman" pitchFamily="18" charset="0"/>
                </a:rPr>
                <a:t>6%</a:t>
              </a:r>
              <a:endParaRPr lang="en-US" sz="1200" dirty="0">
                <a:latin typeface="Times New Roman" pitchFamily="18" charset="0"/>
                <a:cs typeface="Times New Roman" pitchFamily="18" charset="0"/>
              </a:endParaRPr>
            </a:p>
          </p:txBody>
        </p:sp>
        <p:cxnSp>
          <p:nvCxnSpPr>
            <p:cNvPr id="119" name="Straight Connector 118"/>
            <p:cNvCxnSpPr/>
            <p:nvPr/>
          </p:nvCxnSpPr>
          <p:spPr>
            <a:xfrm>
              <a:off x="3867117" y="1248688"/>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867117" y="1505874"/>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867117" y="1772586"/>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3867117" y="2029772"/>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867117" y="2296484"/>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867117" y="2563196"/>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865894" y="1229636"/>
              <a:ext cx="13078" cy="159928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8" name="Group 167"/>
          <p:cNvGrpSpPr/>
          <p:nvPr/>
        </p:nvGrpSpPr>
        <p:grpSpPr>
          <a:xfrm>
            <a:off x="5059866" y="3849899"/>
            <a:ext cx="3650521" cy="2560117"/>
            <a:chOff x="3542017" y="3532056"/>
            <a:chExt cx="2931684" cy="1915293"/>
          </a:xfrm>
        </p:grpSpPr>
        <p:cxnSp>
          <p:nvCxnSpPr>
            <p:cNvPr id="169" name="Straight Connector 168"/>
            <p:cNvCxnSpPr/>
            <p:nvPr/>
          </p:nvCxnSpPr>
          <p:spPr>
            <a:xfrm>
              <a:off x="3881422" y="3757695"/>
              <a:ext cx="258127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a:off x="3746938" y="3533177"/>
              <a:ext cx="395474"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1978</a:t>
              </a:r>
              <a:endParaRPr lang="en-US" sz="1200" dirty="0">
                <a:latin typeface="Times New Roman" pitchFamily="18" charset="0"/>
                <a:cs typeface="Times New Roman" pitchFamily="18" charset="0"/>
              </a:endParaRPr>
            </a:p>
          </p:txBody>
        </p:sp>
        <p:sp>
          <p:nvSpPr>
            <p:cNvPr id="171" name="TextBox 170"/>
            <p:cNvSpPr txBox="1"/>
            <p:nvPr/>
          </p:nvSpPr>
          <p:spPr>
            <a:xfrm>
              <a:off x="4127962" y="3533161"/>
              <a:ext cx="395474"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1983</a:t>
              </a:r>
              <a:endParaRPr lang="en-US" sz="1200" dirty="0">
                <a:latin typeface="Times New Roman" pitchFamily="18" charset="0"/>
                <a:cs typeface="Times New Roman" pitchFamily="18" charset="0"/>
              </a:endParaRPr>
            </a:p>
          </p:txBody>
        </p:sp>
        <p:sp>
          <p:nvSpPr>
            <p:cNvPr id="172" name="TextBox 171"/>
            <p:cNvSpPr txBox="1"/>
            <p:nvPr/>
          </p:nvSpPr>
          <p:spPr>
            <a:xfrm>
              <a:off x="4523291" y="3533161"/>
              <a:ext cx="395474"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1988</a:t>
              </a:r>
              <a:endParaRPr lang="en-US" sz="1200" dirty="0">
                <a:latin typeface="Times New Roman" pitchFamily="18" charset="0"/>
                <a:cs typeface="Times New Roman" pitchFamily="18" charset="0"/>
              </a:endParaRPr>
            </a:p>
          </p:txBody>
        </p:sp>
        <p:sp>
          <p:nvSpPr>
            <p:cNvPr id="173" name="TextBox 172"/>
            <p:cNvSpPr txBox="1"/>
            <p:nvPr/>
          </p:nvSpPr>
          <p:spPr>
            <a:xfrm>
              <a:off x="4904315" y="3533145"/>
              <a:ext cx="395474"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1993</a:t>
              </a:r>
              <a:endParaRPr lang="en-US" sz="1200" dirty="0">
                <a:latin typeface="Times New Roman" pitchFamily="18" charset="0"/>
                <a:cs typeface="Times New Roman" pitchFamily="18" charset="0"/>
              </a:endParaRPr>
            </a:p>
          </p:txBody>
        </p:sp>
        <p:sp>
          <p:nvSpPr>
            <p:cNvPr id="174" name="TextBox 173"/>
            <p:cNvSpPr txBox="1"/>
            <p:nvPr/>
          </p:nvSpPr>
          <p:spPr>
            <a:xfrm>
              <a:off x="5301874" y="3532072"/>
              <a:ext cx="395474"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1998</a:t>
              </a:r>
              <a:endParaRPr lang="en-US" sz="1200" dirty="0">
                <a:latin typeface="Times New Roman" pitchFamily="18" charset="0"/>
                <a:cs typeface="Times New Roman" pitchFamily="18" charset="0"/>
              </a:endParaRPr>
            </a:p>
          </p:txBody>
        </p:sp>
        <p:sp>
          <p:nvSpPr>
            <p:cNvPr id="175" name="TextBox 174"/>
            <p:cNvSpPr txBox="1"/>
            <p:nvPr/>
          </p:nvSpPr>
          <p:spPr>
            <a:xfrm>
              <a:off x="5697203" y="3532072"/>
              <a:ext cx="395474"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2003</a:t>
              </a:r>
              <a:endParaRPr lang="en-US" sz="1200" dirty="0">
                <a:latin typeface="Times New Roman" pitchFamily="18" charset="0"/>
                <a:cs typeface="Times New Roman" pitchFamily="18" charset="0"/>
              </a:endParaRPr>
            </a:p>
          </p:txBody>
        </p:sp>
        <p:sp>
          <p:nvSpPr>
            <p:cNvPr id="176" name="TextBox 175"/>
            <p:cNvSpPr txBox="1"/>
            <p:nvPr/>
          </p:nvSpPr>
          <p:spPr>
            <a:xfrm>
              <a:off x="6078227" y="3532056"/>
              <a:ext cx="395474"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2008</a:t>
              </a:r>
              <a:endParaRPr lang="en-US" sz="1200" dirty="0">
                <a:latin typeface="Times New Roman" pitchFamily="18" charset="0"/>
                <a:cs typeface="Times New Roman" pitchFamily="18" charset="0"/>
              </a:endParaRPr>
            </a:p>
          </p:txBody>
        </p:sp>
        <p:cxnSp>
          <p:nvCxnSpPr>
            <p:cNvPr id="177" name="Straight Connector 176"/>
            <p:cNvCxnSpPr/>
            <p:nvPr/>
          </p:nvCxnSpPr>
          <p:spPr>
            <a:xfrm>
              <a:off x="3929039" y="3700507"/>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314826" y="3700507"/>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4705392" y="3700507"/>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5091179" y="3700507"/>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5486508" y="3700507"/>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5877074" y="3700507"/>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6262861" y="3700507"/>
              <a:ext cx="0" cy="51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3600079" y="3625476"/>
              <a:ext cx="313083" cy="207231"/>
            </a:xfrm>
            <a:prstGeom prst="rect">
              <a:avLst/>
            </a:prstGeom>
            <a:noFill/>
          </p:spPr>
          <p:txBody>
            <a:bodyPr wrap="none" rtlCol="0">
              <a:spAutoFit/>
            </a:bodyPr>
            <a:lstStyle/>
            <a:p>
              <a:r>
                <a:rPr lang="en-US" sz="1200" dirty="0" smtClean="0">
                  <a:latin typeface="Times New Roman" pitchFamily="18" charset="0"/>
                  <a:cs typeface="Times New Roman" pitchFamily="18" charset="0"/>
                </a:rPr>
                <a:t>0%</a:t>
              </a:r>
              <a:endParaRPr lang="en-US" sz="1200" dirty="0">
                <a:latin typeface="Times New Roman" pitchFamily="18" charset="0"/>
                <a:cs typeface="Times New Roman" pitchFamily="18" charset="0"/>
              </a:endParaRPr>
            </a:p>
          </p:txBody>
        </p:sp>
        <p:sp>
          <p:nvSpPr>
            <p:cNvPr id="185" name="TextBox 184"/>
            <p:cNvSpPr txBox="1"/>
            <p:nvPr/>
          </p:nvSpPr>
          <p:spPr>
            <a:xfrm>
              <a:off x="3550676" y="5240118"/>
              <a:ext cx="354278" cy="207231"/>
            </a:xfrm>
            <a:prstGeom prst="rect">
              <a:avLst/>
            </a:prstGeom>
            <a:noFill/>
          </p:spPr>
          <p:txBody>
            <a:bodyPr wrap="none" rtlCol="0">
              <a:spAutoFit/>
            </a:bodyPr>
            <a:lstStyle/>
            <a:p>
              <a:pPr algn="r"/>
              <a:r>
                <a:rPr lang="en-US" sz="1200" dirty="0" smtClean="0">
                  <a:latin typeface="Times New Roman" pitchFamily="18" charset="0"/>
                  <a:cs typeface="Times New Roman" pitchFamily="18" charset="0"/>
                </a:rPr>
                <a:t>-6%</a:t>
              </a:r>
              <a:endParaRPr lang="en-US" sz="1200" dirty="0">
                <a:latin typeface="Times New Roman" pitchFamily="18" charset="0"/>
                <a:cs typeface="Times New Roman" pitchFamily="18" charset="0"/>
              </a:endParaRPr>
            </a:p>
          </p:txBody>
        </p:sp>
        <p:sp>
          <p:nvSpPr>
            <p:cNvPr id="186" name="TextBox 185"/>
            <p:cNvSpPr txBox="1"/>
            <p:nvPr/>
          </p:nvSpPr>
          <p:spPr>
            <a:xfrm>
              <a:off x="3550689" y="4971139"/>
              <a:ext cx="354278" cy="207230"/>
            </a:xfrm>
            <a:prstGeom prst="rect">
              <a:avLst/>
            </a:prstGeom>
            <a:noFill/>
          </p:spPr>
          <p:txBody>
            <a:bodyPr wrap="none" rtlCol="0">
              <a:spAutoFit/>
            </a:bodyPr>
            <a:lstStyle/>
            <a:p>
              <a:pPr algn="r"/>
              <a:r>
                <a:rPr lang="en-US" sz="1200" dirty="0" smtClean="0">
                  <a:latin typeface="Times New Roman" pitchFamily="18" charset="0"/>
                  <a:cs typeface="Times New Roman" pitchFamily="18" charset="0"/>
                </a:rPr>
                <a:t>-5%</a:t>
              </a:r>
              <a:endParaRPr lang="en-US" sz="1200" dirty="0">
                <a:latin typeface="Times New Roman" pitchFamily="18" charset="0"/>
                <a:cs typeface="Times New Roman" pitchFamily="18" charset="0"/>
              </a:endParaRPr>
            </a:p>
          </p:txBody>
        </p:sp>
        <p:sp>
          <p:nvSpPr>
            <p:cNvPr id="187" name="TextBox 186"/>
            <p:cNvSpPr txBox="1"/>
            <p:nvPr/>
          </p:nvSpPr>
          <p:spPr>
            <a:xfrm>
              <a:off x="3550673" y="4728210"/>
              <a:ext cx="354278" cy="207230"/>
            </a:xfrm>
            <a:prstGeom prst="rect">
              <a:avLst/>
            </a:prstGeom>
            <a:noFill/>
          </p:spPr>
          <p:txBody>
            <a:bodyPr wrap="none" rtlCol="0">
              <a:spAutoFit/>
            </a:bodyPr>
            <a:lstStyle/>
            <a:p>
              <a:pPr algn="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188" name="TextBox 187"/>
            <p:cNvSpPr txBox="1"/>
            <p:nvPr/>
          </p:nvSpPr>
          <p:spPr>
            <a:xfrm>
              <a:off x="3550681" y="4454370"/>
              <a:ext cx="354278" cy="207230"/>
            </a:xfrm>
            <a:prstGeom prst="rect">
              <a:avLst/>
            </a:prstGeom>
            <a:noFill/>
          </p:spPr>
          <p:txBody>
            <a:bodyPr wrap="none" rtlCol="0">
              <a:spAutoFit/>
            </a:bodyPr>
            <a:lstStyle/>
            <a:p>
              <a:pPr algn="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sp>
          <p:nvSpPr>
            <p:cNvPr id="189" name="TextBox 188"/>
            <p:cNvSpPr txBox="1"/>
            <p:nvPr/>
          </p:nvSpPr>
          <p:spPr>
            <a:xfrm>
              <a:off x="3550692" y="4185387"/>
              <a:ext cx="354278" cy="207230"/>
            </a:xfrm>
            <a:prstGeom prst="rect">
              <a:avLst/>
            </a:prstGeom>
            <a:noFill/>
          </p:spPr>
          <p:txBody>
            <a:bodyPr wrap="none" rtlCol="0">
              <a:spAutoFit/>
            </a:bodyPr>
            <a:lstStyle/>
            <a:p>
              <a:pPr algn="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190" name="TextBox 189"/>
            <p:cNvSpPr txBox="1"/>
            <p:nvPr/>
          </p:nvSpPr>
          <p:spPr>
            <a:xfrm>
              <a:off x="3542017" y="3918643"/>
              <a:ext cx="354278" cy="207230"/>
            </a:xfrm>
            <a:prstGeom prst="rect">
              <a:avLst/>
            </a:prstGeom>
            <a:noFill/>
          </p:spPr>
          <p:txBody>
            <a:bodyPr wrap="none" rtlCol="0">
              <a:spAutoFit/>
            </a:bodyPr>
            <a:lstStyle/>
            <a:p>
              <a:pPr algn="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cxnSp>
          <p:nvCxnSpPr>
            <p:cNvPr id="191" name="Straight Connector 190"/>
            <p:cNvCxnSpPr/>
            <p:nvPr/>
          </p:nvCxnSpPr>
          <p:spPr>
            <a:xfrm>
              <a:off x="3871864" y="4039790"/>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3871864" y="4296976"/>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3871864" y="4563688"/>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3871864" y="4820874"/>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3871864" y="5087586"/>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3874193" y="5351742"/>
              <a:ext cx="6086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870641" y="3749247"/>
              <a:ext cx="13078" cy="159928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0" name="Freeform 239"/>
          <p:cNvSpPr/>
          <p:nvPr/>
        </p:nvSpPr>
        <p:spPr>
          <a:xfrm>
            <a:off x="5512145" y="4132903"/>
            <a:ext cx="3107448" cy="2094379"/>
          </a:xfrm>
          <a:custGeom>
            <a:avLst/>
            <a:gdLst>
              <a:gd name="connsiteX0" fmla="*/ 0 w 2495550"/>
              <a:gd name="connsiteY0" fmla="*/ 376237 h 1566862"/>
              <a:gd name="connsiteX1" fmla="*/ 71437 w 2495550"/>
              <a:gd name="connsiteY1" fmla="*/ 261937 h 1566862"/>
              <a:gd name="connsiteX2" fmla="*/ 152400 w 2495550"/>
              <a:gd name="connsiteY2" fmla="*/ 0 h 1566862"/>
              <a:gd name="connsiteX3" fmla="*/ 214312 w 2495550"/>
              <a:gd name="connsiteY3" fmla="*/ 33337 h 1566862"/>
              <a:gd name="connsiteX4" fmla="*/ 300037 w 2495550"/>
              <a:gd name="connsiteY4" fmla="*/ 138112 h 1566862"/>
              <a:gd name="connsiteX5" fmla="*/ 466725 w 2495550"/>
              <a:gd name="connsiteY5" fmla="*/ 628650 h 1566862"/>
              <a:gd name="connsiteX6" fmla="*/ 547687 w 2495550"/>
              <a:gd name="connsiteY6" fmla="*/ 700087 h 1566862"/>
              <a:gd name="connsiteX7" fmla="*/ 633412 w 2495550"/>
              <a:gd name="connsiteY7" fmla="*/ 728662 h 1566862"/>
              <a:gd name="connsiteX8" fmla="*/ 704850 w 2495550"/>
              <a:gd name="connsiteY8" fmla="*/ 671512 h 1566862"/>
              <a:gd name="connsiteX9" fmla="*/ 785812 w 2495550"/>
              <a:gd name="connsiteY9" fmla="*/ 476250 h 1566862"/>
              <a:gd name="connsiteX10" fmla="*/ 876300 w 2495550"/>
              <a:gd name="connsiteY10" fmla="*/ 361950 h 1566862"/>
              <a:gd name="connsiteX11" fmla="*/ 962025 w 2495550"/>
              <a:gd name="connsiteY11" fmla="*/ 252412 h 1566862"/>
              <a:gd name="connsiteX12" fmla="*/ 1028700 w 2495550"/>
              <a:gd name="connsiteY12" fmla="*/ 138112 h 1566862"/>
              <a:gd name="connsiteX13" fmla="*/ 1081087 w 2495550"/>
              <a:gd name="connsiteY13" fmla="*/ 138112 h 1566862"/>
              <a:gd name="connsiteX14" fmla="*/ 1247775 w 2495550"/>
              <a:gd name="connsiteY14" fmla="*/ 366712 h 1566862"/>
              <a:gd name="connsiteX15" fmla="*/ 1319212 w 2495550"/>
              <a:gd name="connsiteY15" fmla="*/ 314325 h 1566862"/>
              <a:gd name="connsiteX16" fmla="*/ 1400175 w 2495550"/>
              <a:gd name="connsiteY16" fmla="*/ 342900 h 1566862"/>
              <a:gd name="connsiteX17" fmla="*/ 1466850 w 2495550"/>
              <a:gd name="connsiteY17" fmla="*/ 414337 h 1566862"/>
              <a:gd name="connsiteX18" fmla="*/ 1614487 w 2495550"/>
              <a:gd name="connsiteY18" fmla="*/ 881062 h 1566862"/>
              <a:gd name="connsiteX19" fmla="*/ 1714500 w 2495550"/>
              <a:gd name="connsiteY19" fmla="*/ 1123950 h 1566862"/>
              <a:gd name="connsiteX20" fmla="*/ 1781175 w 2495550"/>
              <a:gd name="connsiteY20" fmla="*/ 1162050 h 1566862"/>
              <a:gd name="connsiteX21" fmla="*/ 1881187 w 2495550"/>
              <a:gd name="connsiteY21" fmla="*/ 1328737 h 1566862"/>
              <a:gd name="connsiteX22" fmla="*/ 1943100 w 2495550"/>
              <a:gd name="connsiteY22" fmla="*/ 1409700 h 1566862"/>
              <a:gd name="connsiteX23" fmla="*/ 2014537 w 2495550"/>
              <a:gd name="connsiteY23" fmla="*/ 1543050 h 1566862"/>
              <a:gd name="connsiteX24" fmla="*/ 2105025 w 2495550"/>
              <a:gd name="connsiteY24" fmla="*/ 1566862 h 1566862"/>
              <a:gd name="connsiteX25" fmla="*/ 2190750 w 2495550"/>
              <a:gd name="connsiteY25" fmla="*/ 1533525 h 1566862"/>
              <a:gd name="connsiteX26" fmla="*/ 2271712 w 2495550"/>
              <a:gd name="connsiteY26" fmla="*/ 1343025 h 1566862"/>
              <a:gd name="connsiteX27" fmla="*/ 2409825 w 2495550"/>
              <a:gd name="connsiteY27" fmla="*/ 785812 h 1566862"/>
              <a:gd name="connsiteX28" fmla="*/ 2495550 w 2495550"/>
              <a:gd name="connsiteY28" fmla="*/ 890587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5550" h="1566862">
                <a:moveTo>
                  <a:pt x="0" y="376237"/>
                </a:moveTo>
                <a:lnTo>
                  <a:pt x="71437" y="261937"/>
                </a:lnTo>
                <a:lnTo>
                  <a:pt x="152400" y="0"/>
                </a:lnTo>
                <a:lnTo>
                  <a:pt x="214312" y="33337"/>
                </a:lnTo>
                <a:lnTo>
                  <a:pt x="300037" y="138112"/>
                </a:lnTo>
                <a:lnTo>
                  <a:pt x="466725" y="628650"/>
                </a:lnTo>
                <a:lnTo>
                  <a:pt x="547687" y="700087"/>
                </a:lnTo>
                <a:lnTo>
                  <a:pt x="633412" y="728662"/>
                </a:lnTo>
                <a:lnTo>
                  <a:pt x="704850" y="671512"/>
                </a:lnTo>
                <a:lnTo>
                  <a:pt x="785812" y="476250"/>
                </a:lnTo>
                <a:lnTo>
                  <a:pt x="876300" y="361950"/>
                </a:lnTo>
                <a:lnTo>
                  <a:pt x="962025" y="252412"/>
                </a:lnTo>
                <a:lnTo>
                  <a:pt x="1028700" y="138112"/>
                </a:lnTo>
                <a:lnTo>
                  <a:pt x="1081087" y="138112"/>
                </a:lnTo>
                <a:lnTo>
                  <a:pt x="1247775" y="366712"/>
                </a:lnTo>
                <a:lnTo>
                  <a:pt x="1319212" y="314325"/>
                </a:lnTo>
                <a:lnTo>
                  <a:pt x="1400175" y="342900"/>
                </a:lnTo>
                <a:lnTo>
                  <a:pt x="1466850" y="414337"/>
                </a:lnTo>
                <a:lnTo>
                  <a:pt x="1614487" y="881062"/>
                </a:lnTo>
                <a:lnTo>
                  <a:pt x="1714500" y="1123950"/>
                </a:lnTo>
                <a:lnTo>
                  <a:pt x="1781175" y="1162050"/>
                </a:lnTo>
                <a:lnTo>
                  <a:pt x="1881187" y="1328737"/>
                </a:lnTo>
                <a:lnTo>
                  <a:pt x="1943100" y="1409700"/>
                </a:lnTo>
                <a:lnTo>
                  <a:pt x="2014537" y="1543050"/>
                </a:lnTo>
                <a:lnTo>
                  <a:pt x="2105025" y="1566862"/>
                </a:lnTo>
                <a:lnTo>
                  <a:pt x="2190750" y="1533525"/>
                </a:lnTo>
                <a:lnTo>
                  <a:pt x="2271712" y="1343025"/>
                </a:lnTo>
                <a:lnTo>
                  <a:pt x="2409825" y="785812"/>
                </a:lnTo>
                <a:lnTo>
                  <a:pt x="2495550" y="890587"/>
                </a:lnTo>
              </a:path>
            </a:pathLst>
          </a:custGeom>
          <a:noFill/>
          <a:ln w="38100">
            <a:solidFill>
              <a:srgbClr val="A50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647814" y="340358"/>
            <a:ext cx="2964273" cy="307777"/>
          </a:xfrm>
          <a:prstGeom prst="rect">
            <a:avLst/>
          </a:prstGeom>
          <a:noFill/>
        </p:spPr>
        <p:txBody>
          <a:bodyPr wrap="none" rtlCol="0">
            <a:spAutoFit/>
          </a:bodyPr>
          <a:lstStyle/>
          <a:p>
            <a:r>
              <a:rPr lang="en-US" sz="1400" i="1" dirty="0" smtClean="0">
                <a:latin typeface="Times New Roman" pitchFamily="18" charset="0"/>
                <a:cs typeface="Times New Roman" pitchFamily="18" charset="0"/>
              </a:rPr>
              <a:t>Net Capital Inflow as a share of GDP</a:t>
            </a:r>
            <a:endParaRPr lang="en-US" sz="1400" i="1" dirty="0">
              <a:latin typeface="Times New Roman" pitchFamily="18" charset="0"/>
              <a:cs typeface="Times New Roman" pitchFamily="18" charset="0"/>
            </a:endParaRPr>
          </a:p>
        </p:txBody>
      </p:sp>
      <p:sp>
        <p:nvSpPr>
          <p:cNvPr id="241" name="TextBox 240"/>
          <p:cNvSpPr txBox="1"/>
          <p:nvPr/>
        </p:nvSpPr>
        <p:spPr>
          <a:xfrm>
            <a:off x="5456363" y="3535871"/>
            <a:ext cx="2927404" cy="307777"/>
          </a:xfrm>
          <a:prstGeom prst="rect">
            <a:avLst/>
          </a:prstGeom>
          <a:noFill/>
        </p:spPr>
        <p:txBody>
          <a:bodyPr wrap="none" rtlCol="0">
            <a:spAutoFit/>
          </a:bodyPr>
          <a:lstStyle/>
          <a:p>
            <a:r>
              <a:rPr lang="en-US" sz="1400" i="1" dirty="0" smtClean="0">
                <a:latin typeface="Times New Roman" pitchFamily="18" charset="0"/>
                <a:cs typeface="Times New Roman" pitchFamily="18" charset="0"/>
              </a:rPr>
              <a:t>Exports – Imports as a share of GDP</a:t>
            </a:r>
            <a:endParaRPr lang="en-US" sz="1400" i="1" dirty="0">
              <a:latin typeface="Times New Roman" pitchFamily="18" charset="0"/>
              <a:cs typeface="Times New Roman" pitchFamily="18" charset="0"/>
            </a:endParaRPr>
          </a:p>
        </p:txBody>
      </p:sp>
    </p:spTree>
    <p:extLst>
      <p:ext uri="{BB962C8B-B14F-4D97-AF65-F5344CB8AC3E}">
        <p14:creationId xmlns:p14="http://schemas.microsoft.com/office/powerpoint/2010/main" val="30890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dissolve">
                                      <p:cBhvr>
                                        <p:cTn id="7" dur="500"/>
                                        <p:tgtEl>
                                          <p:spTgt spid="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193" y="1580826"/>
            <a:ext cx="8932985" cy="4324027"/>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41702"/>
            <a:ext cx="8904855" cy="875655"/>
          </a:xfrm>
        </p:spPr>
        <p:txBody>
          <a:bodyPr/>
          <a:lstStyle/>
          <a:p>
            <a:r>
              <a:rPr lang="en-US" dirty="0"/>
              <a:t>Are Trade Deficits Bad?</a:t>
            </a:r>
          </a:p>
        </p:txBody>
      </p:sp>
      <p:sp>
        <p:nvSpPr>
          <p:cNvPr id="3" name="Content Placeholder 2"/>
          <p:cNvSpPr>
            <a:spLocks noGrp="1"/>
          </p:cNvSpPr>
          <p:nvPr>
            <p:ph idx="1"/>
          </p:nvPr>
        </p:nvSpPr>
        <p:spPr>
          <a:xfrm>
            <a:off x="140675" y="1603958"/>
            <a:ext cx="8801847" cy="3746687"/>
          </a:xfrm>
        </p:spPr>
        <p:txBody>
          <a:bodyPr/>
          <a:lstStyle/>
          <a:p>
            <a:r>
              <a:rPr lang="en-US" sz="2500" dirty="0">
                <a:solidFill>
                  <a:srgbClr val="32302A"/>
                </a:solidFill>
              </a:rPr>
              <a:t>A trade deficit reflects an inflow of capital (borrowing financial capital from foreigners). </a:t>
            </a:r>
          </a:p>
          <a:p>
            <a:r>
              <a:rPr lang="en-US" sz="2500" dirty="0">
                <a:solidFill>
                  <a:srgbClr val="32302A"/>
                </a:solidFill>
              </a:rPr>
              <a:t>Are trade deficits bad? </a:t>
            </a:r>
          </a:p>
          <a:p>
            <a:r>
              <a:rPr lang="en-US" sz="2500" dirty="0">
                <a:solidFill>
                  <a:srgbClr val="32302A"/>
                </a:solidFill>
              </a:rPr>
              <a:t>This depends on how the funds are used: </a:t>
            </a:r>
          </a:p>
          <a:p>
            <a:pPr lvl="1"/>
            <a:r>
              <a:rPr lang="en-US" sz="2500" dirty="0">
                <a:solidFill>
                  <a:srgbClr val="32302A"/>
                </a:solidFill>
              </a:rPr>
              <a:t>If the borrowing is channeled into productive investments, it will increase the productivity of Americans and lead to higher future income. </a:t>
            </a:r>
          </a:p>
          <a:p>
            <a:pPr lvl="1"/>
            <a:r>
              <a:rPr lang="en-US" sz="2500" dirty="0">
                <a:solidFill>
                  <a:srgbClr val="32302A"/>
                </a:solidFill>
              </a:rPr>
              <a:t>However, if borrowing from foreigners is </a:t>
            </a:r>
            <a:r>
              <a:rPr lang="en-US" sz="2500" dirty="0" smtClean="0">
                <a:solidFill>
                  <a:srgbClr val="32302A"/>
                </a:solidFill>
              </a:rPr>
              <a:t>used either in </a:t>
            </a:r>
            <a:br>
              <a:rPr lang="en-US" sz="2500" dirty="0" smtClean="0">
                <a:solidFill>
                  <a:srgbClr val="32302A"/>
                </a:solidFill>
              </a:rPr>
            </a:br>
            <a:r>
              <a:rPr lang="en-US" sz="2500" dirty="0" smtClean="0">
                <a:solidFill>
                  <a:srgbClr val="32302A"/>
                </a:solidFill>
              </a:rPr>
              <a:t>an unproductive fashion </a:t>
            </a:r>
            <a:r>
              <a:rPr lang="en-US" sz="2500" dirty="0">
                <a:solidFill>
                  <a:srgbClr val="32302A"/>
                </a:solidFill>
              </a:rPr>
              <a:t>or </a:t>
            </a:r>
            <a:r>
              <a:rPr lang="en-US" sz="2500" dirty="0" smtClean="0">
                <a:solidFill>
                  <a:srgbClr val="32302A"/>
                </a:solidFill>
              </a:rPr>
              <a:t>in order to </a:t>
            </a:r>
            <a:r>
              <a:rPr lang="en-US" sz="2500" dirty="0">
                <a:solidFill>
                  <a:srgbClr val="32302A"/>
                </a:solidFill>
              </a:rPr>
              <a:t>increase current consumption, it will reduce future income.</a:t>
            </a:r>
          </a:p>
        </p:txBody>
      </p:sp>
    </p:spTree>
    <p:extLst>
      <p:ext uri="{BB962C8B-B14F-4D97-AF65-F5344CB8AC3E}">
        <p14:creationId xmlns:p14="http://schemas.microsoft.com/office/powerpoint/2010/main" val="234601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193" y="821410"/>
            <a:ext cx="8932985" cy="5083443"/>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178236"/>
            <a:ext cx="8904855" cy="875655"/>
          </a:xfrm>
        </p:spPr>
        <p:txBody>
          <a:bodyPr/>
          <a:lstStyle/>
          <a:p>
            <a:r>
              <a:rPr lang="en-US" dirty="0"/>
              <a:t>Are Trade Deficits Bad?</a:t>
            </a:r>
          </a:p>
        </p:txBody>
      </p:sp>
      <p:sp>
        <p:nvSpPr>
          <p:cNvPr id="3" name="Content Placeholder 2"/>
          <p:cNvSpPr>
            <a:spLocks noGrp="1"/>
          </p:cNvSpPr>
          <p:nvPr>
            <p:ph idx="1"/>
          </p:nvPr>
        </p:nvSpPr>
        <p:spPr>
          <a:xfrm>
            <a:off x="140675" y="836909"/>
            <a:ext cx="8801847" cy="5091193"/>
          </a:xfrm>
        </p:spPr>
        <p:txBody>
          <a:bodyPr/>
          <a:lstStyle/>
          <a:p>
            <a:r>
              <a:rPr lang="en-US" sz="2500" dirty="0">
                <a:solidFill>
                  <a:srgbClr val="32302A"/>
                </a:solidFill>
              </a:rPr>
              <a:t>Recently, a large portion of the capital inflow to the has been used to finance federal budget deficits. </a:t>
            </a:r>
          </a:p>
          <a:p>
            <a:pPr lvl="1"/>
            <a:r>
              <a:rPr lang="en-US" sz="2500" dirty="0">
                <a:solidFill>
                  <a:srgbClr val="32302A"/>
                </a:solidFill>
              </a:rPr>
              <a:t>This borrowing has facilitated high levels of federal spending without having to levy equivalent taxes. </a:t>
            </a:r>
          </a:p>
          <a:p>
            <a:pPr lvl="1"/>
            <a:r>
              <a:rPr lang="en-US" sz="2500" dirty="0">
                <a:solidFill>
                  <a:srgbClr val="32302A"/>
                </a:solidFill>
              </a:rPr>
              <a:t>As a result, current consumption has been higher, and investment lower, than would otherwise have been the case.</a:t>
            </a:r>
          </a:p>
          <a:p>
            <a:r>
              <a:rPr lang="en-US" sz="2500" dirty="0">
                <a:solidFill>
                  <a:srgbClr val="32302A"/>
                </a:solidFill>
              </a:rPr>
              <a:t>Borrowing of this type reduces the rate of capital formation and slows growth. </a:t>
            </a:r>
          </a:p>
          <a:p>
            <a:pPr lvl="1"/>
            <a:r>
              <a:rPr lang="en-US" sz="2500" dirty="0">
                <a:solidFill>
                  <a:srgbClr val="32302A"/>
                </a:solidFill>
              </a:rPr>
              <a:t>A family with financial problems cannot solve them by borrowing more in order to maintain its current level of consumption.</a:t>
            </a:r>
          </a:p>
          <a:p>
            <a:pPr lvl="1"/>
            <a:r>
              <a:rPr lang="en-US" sz="2500" dirty="0">
                <a:solidFill>
                  <a:srgbClr val="32302A"/>
                </a:solidFill>
              </a:rPr>
              <a:t>Neither can a nation.</a:t>
            </a:r>
          </a:p>
        </p:txBody>
      </p:sp>
    </p:spTree>
    <p:extLst>
      <p:ext uri="{BB962C8B-B14F-4D97-AF65-F5344CB8AC3E}">
        <p14:creationId xmlns:p14="http://schemas.microsoft.com/office/powerpoint/2010/main" val="21317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500"/>
                                        <p:tgtEl>
                                          <p:spTgt spid="3">
                                            <p:txEl>
                                              <p:pRg st="1" end="1"/>
                                            </p:txEl>
                                          </p:spTgt>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500"/>
                                        <p:tgtEl>
                                          <p:spTgt spid="3">
                                            <p:txEl>
                                              <p:pRg st="2" end="2"/>
                                            </p:txEl>
                                          </p:spTgt>
                                        </p:tgtEl>
                                      </p:cBhvr>
                                    </p:animEffect>
                                  </p:childTnLst>
                                </p:cTn>
                              </p:par>
                            </p:childTnLst>
                          </p:cTn>
                        </p:par>
                        <p:par>
                          <p:cTn id="16" fill="hold">
                            <p:stCondLst>
                              <p:cond delay="1500"/>
                            </p:stCondLst>
                            <p:childTnLst>
                              <p:par>
                                <p:cTn id="17" presetID="14" presetClass="entr" presetSubtype="5"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500"/>
                                        <p:tgtEl>
                                          <p:spTgt spid="3">
                                            <p:txEl>
                                              <p:pRg st="3" end="3"/>
                                            </p:txEl>
                                          </p:spTgt>
                                        </p:tgtEl>
                                      </p:cBhvr>
                                    </p:animEffect>
                                  </p:childTnLst>
                                </p:cTn>
                              </p:par>
                            </p:childTnLst>
                          </p:cTn>
                        </p:par>
                        <p:par>
                          <p:cTn id="20" fill="hold">
                            <p:stCondLst>
                              <p:cond delay="2000"/>
                            </p:stCondLst>
                            <p:childTnLst>
                              <p:par>
                                <p:cTn id="21" presetID="14" presetClass="entr" presetSubtype="5"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vertical)">
                                      <p:cBhvr>
                                        <p:cTn id="23" dur="500"/>
                                        <p:tgtEl>
                                          <p:spTgt spid="3">
                                            <p:txEl>
                                              <p:pRg st="4" end="4"/>
                                            </p:txEl>
                                          </p:spTgt>
                                        </p:tgtEl>
                                      </p:cBhvr>
                                    </p:animEffect>
                                  </p:childTnLst>
                                </p:cTn>
                              </p:par>
                            </p:childTnLst>
                          </p:cTn>
                        </p:par>
                        <p:par>
                          <p:cTn id="24" fill="hold">
                            <p:stCondLst>
                              <p:cond delay="2500"/>
                            </p:stCondLst>
                            <p:childTnLst>
                              <p:par>
                                <p:cTn id="25" presetID="14" presetClass="entr" presetSubtype="5"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565620"/>
            <a:ext cx="8941332" cy="4403479"/>
          </a:xfrm>
        </p:spPr>
        <p:txBody>
          <a:bodyPr/>
          <a:lstStyle/>
          <a:p>
            <a:pPr marL="287338" indent="-287338">
              <a:buNone/>
            </a:pPr>
            <a:r>
              <a:rPr lang="en-US" sz="2500" dirty="0">
                <a:solidFill>
                  <a:srgbClr val="32302A"/>
                </a:solidFill>
              </a:rPr>
              <a:t>1. If the inflation rate increases and the higher rate is sustained over an extended period of time, what will happen to the nominal interest rate?  What will happen to the real interest rate? </a:t>
            </a:r>
            <a:br>
              <a:rPr lang="en-US" sz="2500" dirty="0">
                <a:solidFill>
                  <a:srgbClr val="32302A"/>
                </a:solidFill>
              </a:rPr>
            </a:br>
            <a:endParaRPr lang="en-US" sz="1000" dirty="0">
              <a:solidFill>
                <a:srgbClr val="32302A"/>
              </a:solidFill>
            </a:endParaRPr>
          </a:p>
          <a:p>
            <a:pPr marL="287338" indent="-287338">
              <a:buNone/>
            </a:pPr>
            <a:r>
              <a:rPr lang="en-US" sz="2500" dirty="0">
                <a:solidFill>
                  <a:srgbClr val="32302A"/>
                </a:solidFill>
              </a:rPr>
              <a:t>2. “When the U.S. dollar appreciates against </a:t>
            </a:r>
            <a:r>
              <a:rPr lang="en-US" sz="2500" dirty="0" smtClean="0">
                <a:solidFill>
                  <a:srgbClr val="32302A"/>
                </a:solidFill>
              </a:rPr>
              <a:t>the Euro</a:t>
            </a:r>
            <a:r>
              <a:rPr lang="en-US" sz="2500" dirty="0">
                <a:solidFill>
                  <a:srgbClr val="32302A"/>
                </a:solidFill>
              </a:rPr>
              <a:t>, fewer dollars will be required </a:t>
            </a:r>
            <a:r>
              <a:rPr lang="en-US" sz="2500" dirty="0" smtClean="0">
                <a:solidFill>
                  <a:srgbClr val="32302A"/>
                </a:solidFill>
              </a:rPr>
              <a:t>to purchase </a:t>
            </a:r>
            <a:r>
              <a:rPr lang="en-US" sz="2500" dirty="0">
                <a:solidFill>
                  <a:srgbClr val="32302A"/>
                </a:solidFill>
              </a:rPr>
              <a:t>a Euro.” Is this true? If the </a:t>
            </a:r>
            <a:r>
              <a:rPr lang="en-US" sz="2500" dirty="0" smtClean="0">
                <a:solidFill>
                  <a:srgbClr val="32302A"/>
                </a:solidFill>
              </a:rPr>
              <a:t>dollar appreciates</a:t>
            </a:r>
            <a:r>
              <a:rPr lang="en-US" sz="2500" dirty="0">
                <a:solidFill>
                  <a:srgbClr val="32302A"/>
                </a:solidFill>
              </a:rPr>
              <a:t>, how will this affect net </a:t>
            </a:r>
            <a:r>
              <a:rPr lang="en-US" sz="2500" dirty="0" smtClean="0">
                <a:solidFill>
                  <a:srgbClr val="32302A"/>
                </a:solidFill>
              </a:rPr>
              <a:t>exports?</a:t>
            </a:r>
          </a:p>
          <a:p>
            <a:pPr marL="287338" indent="-287338">
              <a:buNone/>
            </a:pPr>
            <a:endParaRPr lang="en-US" sz="1000" dirty="0">
              <a:solidFill>
                <a:srgbClr val="32302A"/>
              </a:solidFill>
            </a:endParaRPr>
          </a:p>
          <a:p>
            <a:pPr marL="287338" indent="-287338">
              <a:buNone/>
            </a:pPr>
            <a:r>
              <a:rPr lang="en-US" sz="2500" dirty="0" smtClean="0">
                <a:solidFill>
                  <a:srgbClr val="32302A"/>
                </a:solidFill>
              </a:rPr>
              <a:t>3</a:t>
            </a:r>
            <a:r>
              <a:rPr lang="en-US" sz="2500" dirty="0">
                <a:solidFill>
                  <a:srgbClr val="32302A"/>
                </a:solidFill>
              </a:rPr>
              <a:t>. Can output rates beyond the economy’s long run potential be achieved? Can they be sustained? Why or why not? </a:t>
            </a:r>
          </a:p>
        </p:txBody>
      </p:sp>
    </p:spTree>
    <p:extLst>
      <p:ext uri="{BB962C8B-B14F-4D97-AF65-F5344CB8AC3E}">
        <p14:creationId xmlns:p14="http://schemas.microsoft.com/office/powerpoint/2010/main" val="2620810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565620"/>
            <a:ext cx="8941332" cy="4403479"/>
          </a:xfrm>
        </p:spPr>
        <p:txBody>
          <a:bodyPr/>
          <a:lstStyle/>
          <a:p>
            <a:pPr marL="341313" indent="-341313">
              <a:buNone/>
            </a:pPr>
            <a:r>
              <a:rPr lang="en-US" sz="2400" dirty="0">
                <a:solidFill>
                  <a:srgbClr val="32302A"/>
                </a:solidFill>
              </a:rPr>
              <a:t>4. When the economy is in long-run equilibrium</a:t>
            </a:r>
            <a:r>
              <a:rPr lang="en-US" sz="2400" dirty="0" smtClean="0">
                <a:solidFill>
                  <a:srgbClr val="32302A"/>
                </a:solidFill>
              </a:rPr>
              <a:t>, which </a:t>
            </a:r>
            <a:r>
              <a:rPr lang="en-US" sz="2400" dirty="0">
                <a:solidFill>
                  <a:srgbClr val="32302A"/>
                </a:solidFill>
              </a:rPr>
              <a:t>of the following will be true? </a:t>
            </a:r>
          </a:p>
          <a:p>
            <a:pPr marL="627063" indent="-285750">
              <a:buNone/>
            </a:pPr>
            <a:r>
              <a:rPr lang="en-US" sz="2400" dirty="0">
                <a:solidFill>
                  <a:srgbClr val="32302A"/>
                </a:solidFill>
              </a:rPr>
              <a:t>a. The actual price level will be equal to the </a:t>
            </a:r>
            <a:r>
              <a:rPr lang="en-US" sz="2400" dirty="0" smtClean="0">
                <a:solidFill>
                  <a:srgbClr val="32302A"/>
                </a:solidFill>
              </a:rPr>
              <a:t>price level </a:t>
            </a:r>
            <a:r>
              <a:rPr lang="en-US" sz="2400" dirty="0">
                <a:solidFill>
                  <a:srgbClr val="32302A"/>
                </a:solidFill>
              </a:rPr>
              <a:t>anticipated by decision makers. </a:t>
            </a:r>
          </a:p>
          <a:p>
            <a:pPr marL="627063" indent="-285750">
              <a:buNone/>
            </a:pPr>
            <a:r>
              <a:rPr lang="en-US" sz="2400" dirty="0">
                <a:solidFill>
                  <a:srgbClr val="32302A"/>
                </a:solidFill>
              </a:rPr>
              <a:t>b. The actual unemployment rate will be equal </a:t>
            </a:r>
            <a:r>
              <a:rPr lang="en-US" sz="2400" dirty="0" smtClean="0">
                <a:solidFill>
                  <a:srgbClr val="32302A"/>
                </a:solidFill>
              </a:rPr>
              <a:t>to the </a:t>
            </a:r>
            <a:r>
              <a:rPr lang="en-US" sz="2400" dirty="0">
                <a:solidFill>
                  <a:srgbClr val="32302A"/>
                </a:solidFill>
              </a:rPr>
              <a:t>natural rate </a:t>
            </a:r>
            <a:r>
              <a:rPr lang="en-US" sz="2400" dirty="0" smtClean="0">
                <a:solidFill>
                  <a:srgbClr val="32302A"/>
                </a:solidFill>
              </a:rPr>
              <a:t/>
            </a:r>
            <a:br>
              <a:rPr lang="en-US" sz="2400" dirty="0" smtClean="0">
                <a:solidFill>
                  <a:srgbClr val="32302A"/>
                </a:solidFill>
              </a:rPr>
            </a:br>
            <a:r>
              <a:rPr lang="en-US" sz="2400" dirty="0" smtClean="0">
                <a:solidFill>
                  <a:srgbClr val="32302A"/>
                </a:solidFill>
              </a:rPr>
              <a:t>of </a:t>
            </a:r>
            <a:r>
              <a:rPr lang="en-US" sz="2400" dirty="0">
                <a:solidFill>
                  <a:srgbClr val="32302A"/>
                </a:solidFill>
              </a:rPr>
              <a:t>unemployment. </a:t>
            </a:r>
          </a:p>
        </p:txBody>
      </p:sp>
    </p:spTree>
    <p:extLst>
      <p:ext uri="{BB962C8B-B14F-4D97-AF65-F5344CB8AC3E}">
        <p14:creationId xmlns:p14="http://schemas.microsoft.com/office/powerpoint/2010/main" val="3072493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1592996"/>
            <a:ext cx="8932985" cy="4311858"/>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132297"/>
            <a:ext cx="8904855" cy="1223805"/>
          </a:xfrm>
        </p:spPr>
        <p:txBody>
          <a:bodyPr/>
          <a:lstStyle/>
          <a:p>
            <a:r>
              <a:rPr lang="en-US" dirty="0"/>
              <a:t>Four Key Markets Coordinate</a:t>
            </a:r>
            <a:br>
              <a:rPr lang="en-US" dirty="0"/>
            </a:br>
            <a:r>
              <a:rPr lang="en-US" dirty="0"/>
              <a:t>the Circular Flow of Income</a:t>
            </a:r>
          </a:p>
        </p:txBody>
      </p:sp>
      <p:sp>
        <p:nvSpPr>
          <p:cNvPr id="3" name="Content Placeholder 2"/>
          <p:cNvSpPr>
            <a:spLocks noGrp="1"/>
          </p:cNvSpPr>
          <p:nvPr>
            <p:ph idx="1"/>
          </p:nvPr>
        </p:nvSpPr>
        <p:spPr>
          <a:xfrm>
            <a:off x="140675" y="1592996"/>
            <a:ext cx="8883750" cy="4583071"/>
          </a:xfrm>
        </p:spPr>
        <p:txBody>
          <a:bodyPr/>
          <a:lstStyle/>
          <a:p>
            <a:pPr marL="231775" indent="-231775"/>
            <a:r>
              <a:rPr lang="en-US" sz="2600" dirty="0">
                <a:solidFill>
                  <a:srgbClr val="32302A"/>
                </a:solidFill>
              </a:rPr>
              <a:t>Goods and Services market</a:t>
            </a:r>
          </a:p>
          <a:p>
            <a:pPr marL="231775" indent="-231775"/>
            <a:r>
              <a:rPr lang="en-US" sz="2600" dirty="0">
                <a:solidFill>
                  <a:srgbClr val="32302A"/>
                </a:solidFill>
              </a:rPr>
              <a:t>Resource market</a:t>
            </a:r>
          </a:p>
          <a:p>
            <a:pPr marL="231775" indent="-231775"/>
            <a:r>
              <a:rPr lang="en-US" sz="2600" dirty="0">
                <a:solidFill>
                  <a:srgbClr val="32302A"/>
                </a:solidFill>
              </a:rPr>
              <a:t>Loanable Funds market</a:t>
            </a:r>
          </a:p>
          <a:p>
            <a:pPr marL="231775" indent="-231775"/>
            <a:r>
              <a:rPr lang="en-US" sz="2600" dirty="0">
                <a:solidFill>
                  <a:srgbClr val="32302A"/>
                </a:solidFill>
              </a:rPr>
              <a:t>Foreign Exchange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565620"/>
            <a:ext cx="8941332" cy="4403479"/>
          </a:xfrm>
        </p:spPr>
        <p:txBody>
          <a:bodyPr/>
          <a:lstStyle/>
          <a:p>
            <a:pPr marL="688975" indent="-688975">
              <a:buNone/>
            </a:pPr>
            <a:r>
              <a:rPr lang="en-US" sz="2400" dirty="0" smtClean="0">
                <a:solidFill>
                  <a:srgbClr val="32302A"/>
                </a:solidFill>
              </a:rPr>
              <a:t>5</a:t>
            </a:r>
            <a:r>
              <a:rPr lang="en-US" sz="2400" dirty="0">
                <a:solidFill>
                  <a:srgbClr val="32302A"/>
                </a:solidFill>
              </a:rPr>
              <a:t>. (a) What is the difference between the </a:t>
            </a:r>
            <a:r>
              <a:rPr lang="en-US" sz="2400" dirty="0" smtClean="0">
                <a:solidFill>
                  <a:srgbClr val="32302A"/>
                </a:solidFill>
              </a:rPr>
              <a:t>real interest </a:t>
            </a:r>
            <a:r>
              <a:rPr lang="en-US" sz="2400" dirty="0">
                <a:solidFill>
                  <a:srgbClr val="32302A"/>
                </a:solidFill>
              </a:rPr>
              <a:t>rate and the money interest rate? </a:t>
            </a:r>
            <a:endParaRPr lang="en-US" sz="2400" dirty="0" smtClean="0">
              <a:solidFill>
                <a:srgbClr val="32302A"/>
              </a:solidFill>
            </a:endParaRPr>
          </a:p>
          <a:p>
            <a:pPr marL="688975" indent="-457200">
              <a:buNone/>
            </a:pPr>
            <a:r>
              <a:rPr lang="en-US" sz="2400" dirty="0" smtClean="0">
                <a:solidFill>
                  <a:srgbClr val="32302A"/>
                </a:solidFill>
              </a:rPr>
              <a:t> (</a:t>
            </a:r>
            <a:r>
              <a:rPr lang="en-US" sz="2400" dirty="0">
                <a:solidFill>
                  <a:srgbClr val="32302A"/>
                </a:solidFill>
              </a:rPr>
              <a:t>b) Suppose that you purchased a $5,000 </a:t>
            </a:r>
            <a:r>
              <a:rPr lang="en-US" sz="2400" dirty="0" smtClean="0">
                <a:solidFill>
                  <a:srgbClr val="32302A"/>
                </a:solidFill>
              </a:rPr>
              <a:t>bond that </a:t>
            </a:r>
            <a:r>
              <a:rPr lang="en-US" sz="2400" dirty="0">
                <a:solidFill>
                  <a:srgbClr val="32302A"/>
                </a:solidFill>
              </a:rPr>
              <a:t>pays 7% interest annually and </a:t>
            </a:r>
            <a:r>
              <a:rPr lang="en-US" sz="2400" dirty="0" smtClean="0">
                <a:solidFill>
                  <a:srgbClr val="32302A"/>
                </a:solidFill>
              </a:rPr>
              <a:t>matures in </a:t>
            </a:r>
            <a:r>
              <a:rPr lang="en-US" sz="2400" dirty="0">
                <a:solidFill>
                  <a:srgbClr val="32302A"/>
                </a:solidFill>
              </a:rPr>
              <a:t>five years. If the inflation rate in </a:t>
            </a:r>
            <a:r>
              <a:rPr lang="en-US" sz="2400" dirty="0" smtClean="0">
                <a:solidFill>
                  <a:srgbClr val="32302A"/>
                </a:solidFill>
              </a:rPr>
              <a:t>recent years </a:t>
            </a:r>
            <a:r>
              <a:rPr lang="en-US" sz="2400" dirty="0">
                <a:solidFill>
                  <a:srgbClr val="32302A"/>
                </a:solidFill>
              </a:rPr>
              <a:t>has been steady at 3% annually, </a:t>
            </a:r>
            <a:r>
              <a:rPr lang="en-US" sz="2400" dirty="0" smtClean="0">
                <a:solidFill>
                  <a:srgbClr val="32302A"/>
                </a:solidFill>
              </a:rPr>
              <a:t>what is </a:t>
            </a:r>
            <a:r>
              <a:rPr lang="en-US" sz="2400" dirty="0">
                <a:solidFill>
                  <a:srgbClr val="32302A"/>
                </a:solidFill>
              </a:rPr>
              <a:t>the estimated real rate of interest? If </a:t>
            </a:r>
            <a:r>
              <a:rPr lang="en-US" sz="2400" dirty="0" smtClean="0">
                <a:solidFill>
                  <a:srgbClr val="32302A"/>
                </a:solidFill>
              </a:rPr>
              <a:t>the inflation </a:t>
            </a:r>
            <a:r>
              <a:rPr lang="en-US" sz="2400" dirty="0">
                <a:solidFill>
                  <a:srgbClr val="32302A"/>
                </a:solidFill>
              </a:rPr>
              <a:t>rate during the next five years rises </a:t>
            </a:r>
            <a:r>
              <a:rPr lang="en-US" sz="2400" dirty="0" smtClean="0">
                <a:solidFill>
                  <a:srgbClr val="32302A"/>
                </a:solidFill>
              </a:rPr>
              <a:t>to </a:t>
            </a:r>
            <a:r>
              <a:rPr lang="en-US" sz="2400" dirty="0">
                <a:solidFill>
                  <a:srgbClr val="32302A"/>
                </a:solidFill>
              </a:rPr>
              <a:t>8%, what real rate of return will you earn? </a:t>
            </a:r>
            <a:endParaRPr lang="en-US" sz="2400" dirty="0" smtClean="0">
              <a:solidFill>
                <a:srgbClr val="32302A"/>
              </a:solidFill>
            </a:endParaRPr>
          </a:p>
          <a:p>
            <a:pPr marL="341313" indent="-341313">
              <a:buNone/>
            </a:pPr>
            <a:r>
              <a:rPr lang="en-US" sz="2400" dirty="0">
                <a:solidFill>
                  <a:srgbClr val="32302A"/>
                </a:solidFill>
              </a:rPr>
              <a:t>6. How is a nation’s trade balance related to its net inflow of foreign capital?  If the inflow of foreign capital is used to finance the federal deficit, how will the well-being of future generations be affected. </a:t>
            </a:r>
            <a:endParaRPr lang="en-US" sz="2400" dirty="0" smtClean="0">
              <a:solidFill>
                <a:srgbClr val="32302A"/>
              </a:solidFill>
            </a:endParaRPr>
          </a:p>
          <a:p>
            <a:pPr marL="341313" indent="-341313">
              <a:buNone/>
            </a:pPr>
            <a:endParaRPr lang="en-US" sz="2400" dirty="0">
              <a:solidFill>
                <a:srgbClr val="32302A"/>
              </a:solidFill>
            </a:endParaRPr>
          </a:p>
        </p:txBody>
      </p:sp>
    </p:spTree>
    <p:extLst>
      <p:ext uri="{BB962C8B-B14F-4D97-AF65-F5344CB8AC3E}">
        <p14:creationId xmlns:p14="http://schemas.microsoft.com/office/powerpoint/2010/main" val="2304336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285998"/>
            <a:ext cx="3967565" cy="2151897"/>
          </a:xfrm>
        </p:spPr>
        <p:txBody>
          <a:bodyPr/>
          <a:lstStyle/>
          <a:p>
            <a:pPr marL="511175" indent="-511175" algn="ctr">
              <a:lnSpc>
                <a:spcPct val="80000"/>
              </a:lnSpc>
              <a:buClr>
                <a:schemeClr val="hlink"/>
              </a:buClr>
              <a:buNone/>
            </a:pPr>
            <a:r>
              <a:rPr lang="en-US" sz="6600" b="1" i="1" dirty="0" smtClean="0">
                <a:solidFill>
                  <a:srgbClr val="32302A"/>
                </a:solidFill>
                <a:latin typeface="Times New Roman" pitchFamily="18" charset="0"/>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Times New Roman" pitchFamily="18" charset="0"/>
                <a:cs typeface="Times New Roman" pitchFamily="18" charset="0"/>
              </a:rPr>
              <a:t>Chapter 9</a:t>
            </a:r>
            <a:endParaRPr lang="en-US" sz="6600" b="1" i="1" dirty="0">
              <a:solidFill>
                <a:srgbClr val="32302A"/>
              </a:solidFill>
              <a:latin typeface="Times New Roman" pitchFamily="18" charset="0"/>
              <a:cs typeface="Times New Roman" pitchFamily="18" charset="0"/>
            </a:endParaRPr>
          </a:p>
        </p:txBody>
      </p:sp>
    </p:spTree>
    <p:extLst>
      <p:ext uri="{BB962C8B-B14F-4D97-AF65-F5344CB8AC3E}">
        <p14:creationId xmlns:p14="http://schemas.microsoft.com/office/powerpoint/2010/main" val="54654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1592996"/>
            <a:ext cx="8932985" cy="4311858"/>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81002"/>
            <a:ext cx="8904855" cy="673615"/>
          </a:xfrm>
        </p:spPr>
        <p:txBody>
          <a:bodyPr/>
          <a:lstStyle/>
          <a:p>
            <a:r>
              <a:rPr lang="en-US" dirty="0"/>
              <a:t>Four Key Markets</a:t>
            </a:r>
          </a:p>
        </p:txBody>
      </p:sp>
      <p:sp>
        <p:nvSpPr>
          <p:cNvPr id="3" name="Content Placeholder 2"/>
          <p:cNvSpPr>
            <a:spLocks noGrp="1"/>
          </p:cNvSpPr>
          <p:nvPr>
            <p:ph idx="1"/>
          </p:nvPr>
        </p:nvSpPr>
        <p:spPr>
          <a:xfrm>
            <a:off x="140675" y="1592996"/>
            <a:ext cx="8883750" cy="4583071"/>
          </a:xfrm>
        </p:spPr>
        <p:txBody>
          <a:bodyPr/>
          <a:lstStyle/>
          <a:p>
            <a:pPr marL="231775" indent="-231775"/>
            <a:r>
              <a:rPr lang="en-US" sz="2500" b="1" i="1" dirty="0">
                <a:solidFill>
                  <a:srgbClr val="32302A"/>
                </a:solidFill>
              </a:rPr>
              <a:t>Goods and Services </a:t>
            </a:r>
            <a:r>
              <a:rPr lang="en-US" sz="2500" b="1" i="1" dirty="0" smtClean="0">
                <a:solidFill>
                  <a:srgbClr val="32302A"/>
                </a:solidFill>
              </a:rPr>
              <a:t>Market</a:t>
            </a:r>
            <a:r>
              <a:rPr lang="en-US" sz="2500" dirty="0" smtClean="0">
                <a:solidFill>
                  <a:srgbClr val="32302A"/>
                </a:solidFill>
              </a:rPr>
              <a:t>:</a:t>
            </a:r>
          </a:p>
          <a:p>
            <a:pPr marL="631825" lvl="1" indent="-231775"/>
            <a:r>
              <a:rPr lang="en-US" sz="2500" dirty="0" smtClean="0">
                <a:solidFill>
                  <a:srgbClr val="32302A"/>
                </a:solidFill>
              </a:rPr>
              <a:t>Businesses </a:t>
            </a:r>
            <a:r>
              <a:rPr lang="en-US" sz="2500" i="1" dirty="0">
                <a:solidFill>
                  <a:srgbClr val="32302A"/>
                </a:solidFill>
              </a:rPr>
              <a:t>supply goods &amp; services </a:t>
            </a:r>
            <a:r>
              <a:rPr lang="en-US" sz="2500" dirty="0">
                <a:solidFill>
                  <a:srgbClr val="32302A"/>
                </a:solidFill>
              </a:rPr>
              <a:t>in exchange for </a:t>
            </a:r>
            <a:r>
              <a:rPr lang="en-US" sz="2500" dirty="0" smtClean="0">
                <a:solidFill>
                  <a:srgbClr val="32302A"/>
                </a:solidFill>
              </a:rPr>
              <a:t/>
            </a:r>
            <a:br>
              <a:rPr lang="en-US" sz="2500" dirty="0" smtClean="0">
                <a:solidFill>
                  <a:srgbClr val="32302A"/>
                </a:solidFill>
              </a:rPr>
            </a:br>
            <a:r>
              <a:rPr lang="en-US" sz="2500" i="1" dirty="0" smtClean="0">
                <a:solidFill>
                  <a:srgbClr val="32302A"/>
                </a:solidFill>
              </a:rPr>
              <a:t>sales </a:t>
            </a:r>
            <a:r>
              <a:rPr lang="en-US" sz="2500" i="1" dirty="0">
                <a:solidFill>
                  <a:srgbClr val="32302A"/>
                </a:solidFill>
              </a:rPr>
              <a:t>revenue</a:t>
            </a:r>
            <a:r>
              <a:rPr lang="en-US" sz="2500" dirty="0">
                <a:solidFill>
                  <a:srgbClr val="32302A"/>
                </a:solidFill>
              </a:rPr>
              <a:t>.  </a:t>
            </a:r>
            <a:endParaRPr lang="en-US" sz="2500" dirty="0" smtClean="0">
              <a:solidFill>
                <a:srgbClr val="32302A"/>
              </a:solidFill>
            </a:endParaRPr>
          </a:p>
          <a:p>
            <a:pPr marL="631825" lvl="1" indent="-231775"/>
            <a:r>
              <a:rPr lang="en-US" sz="2500" dirty="0" smtClean="0">
                <a:solidFill>
                  <a:srgbClr val="32302A"/>
                </a:solidFill>
              </a:rPr>
              <a:t>Households</a:t>
            </a:r>
            <a:r>
              <a:rPr lang="en-US" sz="2500" dirty="0">
                <a:solidFill>
                  <a:srgbClr val="32302A"/>
                </a:solidFill>
              </a:rPr>
              <a:t>, investors, governments, and foreigners (net exports) demand goods. </a:t>
            </a:r>
          </a:p>
          <a:p>
            <a:pPr marL="231775" indent="-231775"/>
            <a:r>
              <a:rPr lang="en-US" sz="2500" b="1" i="1" dirty="0">
                <a:solidFill>
                  <a:srgbClr val="32302A"/>
                </a:solidFill>
              </a:rPr>
              <a:t>Resource Market</a:t>
            </a:r>
            <a:r>
              <a:rPr lang="en-US" sz="2500" dirty="0">
                <a:solidFill>
                  <a:srgbClr val="32302A"/>
                </a:solidFill>
              </a:rPr>
              <a:t>:</a:t>
            </a:r>
            <a:br>
              <a:rPr lang="en-US" sz="2500" dirty="0">
                <a:solidFill>
                  <a:srgbClr val="32302A"/>
                </a:solidFill>
              </a:rPr>
            </a:br>
            <a:r>
              <a:rPr lang="en-US" sz="2500" dirty="0">
                <a:solidFill>
                  <a:srgbClr val="32302A"/>
                </a:solidFill>
              </a:rPr>
              <a:t>Highly aggregated market where </a:t>
            </a:r>
            <a:r>
              <a:rPr lang="en-US" sz="2500" dirty="0" smtClean="0">
                <a:solidFill>
                  <a:srgbClr val="32302A"/>
                </a:solidFill>
              </a:rPr>
              <a:t>…</a:t>
            </a:r>
          </a:p>
          <a:p>
            <a:pPr marL="631825" lvl="1" indent="-231775"/>
            <a:r>
              <a:rPr lang="en-US" sz="2500" dirty="0" smtClean="0">
                <a:solidFill>
                  <a:srgbClr val="32302A"/>
                </a:solidFill>
              </a:rPr>
              <a:t>business </a:t>
            </a:r>
            <a:r>
              <a:rPr lang="en-US" sz="2500" dirty="0">
                <a:solidFill>
                  <a:srgbClr val="32302A"/>
                </a:solidFill>
              </a:rPr>
              <a:t>firms demand </a:t>
            </a:r>
            <a:r>
              <a:rPr lang="en-US" sz="2500" dirty="0" smtClean="0">
                <a:solidFill>
                  <a:srgbClr val="32302A"/>
                </a:solidFill>
              </a:rPr>
              <a:t>resources, and,</a:t>
            </a:r>
          </a:p>
          <a:p>
            <a:pPr marL="631825" lvl="1" indent="-231775"/>
            <a:r>
              <a:rPr lang="en-US" sz="2500" dirty="0" smtClean="0">
                <a:solidFill>
                  <a:srgbClr val="32302A"/>
                </a:solidFill>
              </a:rPr>
              <a:t>households </a:t>
            </a:r>
            <a:r>
              <a:rPr lang="en-US" sz="2500" dirty="0">
                <a:solidFill>
                  <a:srgbClr val="32302A"/>
                </a:solidFill>
              </a:rPr>
              <a:t>supply labor and other resources in exchange for income.</a:t>
            </a:r>
          </a:p>
        </p:txBody>
      </p:sp>
    </p:spTree>
    <p:extLst>
      <p:ext uri="{BB962C8B-B14F-4D97-AF65-F5344CB8AC3E}">
        <p14:creationId xmlns:p14="http://schemas.microsoft.com/office/powerpoint/2010/main" val="113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Horizontal)">
                                      <p:cBhvr>
                                        <p:cTn id="11" dur="500"/>
                                        <p:tgtEl>
                                          <p:spTgt spid="3">
                                            <p:txEl>
                                              <p:pRg st="1" end="1"/>
                                            </p:txEl>
                                          </p:spTgt>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Horizontal)">
                                      <p:cBhvr>
                                        <p:cTn id="15" dur="500"/>
                                        <p:tgtEl>
                                          <p:spTgt spid="3">
                                            <p:txEl>
                                              <p:pRg st="2" end="2"/>
                                            </p:txEl>
                                          </p:spTgt>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Horizontal)">
                                      <p:cBhvr>
                                        <p:cTn id="19" dur="500"/>
                                        <p:tgtEl>
                                          <p:spTgt spid="3">
                                            <p:txEl>
                                              <p:pRg st="3" end="3"/>
                                            </p:txEl>
                                          </p:spTgt>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outHorizontal)">
                                      <p:cBhvr>
                                        <p:cTn id="23" dur="500"/>
                                        <p:tgtEl>
                                          <p:spTgt spid="3">
                                            <p:txEl>
                                              <p:pRg st="4" end="4"/>
                                            </p:txEl>
                                          </p:spTgt>
                                        </p:tgtEl>
                                      </p:cBhvr>
                                    </p:animEffect>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1592996"/>
            <a:ext cx="8932985" cy="4311858"/>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81002"/>
            <a:ext cx="8904855" cy="673615"/>
          </a:xfrm>
        </p:spPr>
        <p:txBody>
          <a:bodyPr/>
          <a:lstStyle/>
          <a:p>
            <a:r>
              <a:rPr lang="en-US" dirty="0"/>
              <a:t>Four Key Markets</a:t>
            </a:r>
          </a:p>
        </p:txBody>
      </p:sp>
      <p:sp>
        <p:nvSpPr>
          <p:cNvPr id="3" name="Content Placeholder 2"/>
          <p:cNvSpPr>
            <a:spLocks noGrp="1"/>
          </p:cNvSpPr>
          <p:nvPr>
            <p:ph idx="1"/>
          </p:nvPr>
        </p:nvSpPr>
        <p:spPr>
          <a:xfrm>
            <a:off x="140675" y="1592996"/>
            <a:ext cx="8883750" cy="4583071"/>
          </a:xfrm>
        </p:spPr>
        <p:txBody>
          <a:bodyPr/>
          <a:lstStyle/>
          <a:p>
            <a:pPr marL="231775" indent="-231775"/>
            <a:r>
              <a:rPr lang="en-US" sz="2500" b="1" i="1" dirty="0">
                <a:solidFill>
                  <a:srgbClr val="32302A"/>
                </a:solidFill>
              </a:rPr>
              <a:t>Loanable Funds Market</a:t>
            </a:r>
            <a:r>
              <a:rPr lang="en-US" sz="2500" dirty="0">
                <a:solidFill>
                  <a:srgbClr val="32302A"/>
                </a:solidFill>
              </a:rPr>
              <a:t>:</a:t>
            </a:r>
            <a:br>
              <a:rPr lang="en-US" sz="2500" dirty="0">
                <a:solidFill>
                  <a:srgbClr val="32302A"/>
                </a:solidFill>
              </a:rPr>
            </a:br>
            <a:r>
              <a:rPr lang="en-US" sz="2500" dirty="0">
                <a:solidFill>
                  <a:srgbClr val="32302A"/>
                </a:solidFill>
              </a:rPr>
              <a:t>Coordinates actions of borrowers and lenders.</a:t>
            </a:r>
          </a:p>
          <a:p>
            <a:pPr marL="231775" indent="-231775"/>
            <a:r>
              <a:rPr lang="en-US" sz="2500" b="1" i="1" dirty="0">
                <a:solidFill>
                  <a:srgbClr val="32302A"/>
                </a:solidFill>
              </a:rPr>
              <a:t>Foreign Exchange Market</a:t>
            </a:r>
            <a:r>
              <a:rPr lang="en-US" sz="2500" dirty="0">
                <a:solidFill>
                  <a:srgbClr val="32302A"/>
                </a:solidFill>
              </a:rPr>
              <a:t>:</a:t>
            </a:r>
            <a:br>
              <a:rPr lang="en-US" sz="2500" dirty="0">
                <a:solidFill>
                  <a:srgbClr val="32302A"/>
                </a:solidFill>
              </a:rPr>
            </a:br>
            <a:r>
              <a:rPr lang="en-US" sz="2500" dirty="0">
                <a:solidFill>
                  <a:srgbClr val="32302A"/>
                </a:solidFill>
              </a:rPr>
              <a:t>Coordinates the actions of Americans </a:t>
            </a:r>
            <a:r>
              <a:rPr lang="en-US" sz="2500" dirty="0" smtClean="0">
                <a:solidFill>
                  <a:srgbClr val="32302A"/>
                </a:solidFill>
              </a:rPr>
              <a:t>who …</a:t>
            </a:r>
          </a:p>
          <a:p>
            <a:pPr marL="631825" lvl="1" indent="-231775"/>
            <a:r>
              <a:rPr lang="en-US" sz="2500" dirty="0" smtClean="0">
                <a:solidFill>
                  <a:srgbClr val="32302A"/>
                </a:solidFill>
              </a:rPr>
              <a:t>demand </a:t>
            </a:r>
            <a:r>
              <a:rPr lang="en-US" sz="2500" dirty="0">
                <a:solidFill>
                  <a:srgbClr val="32302A"/>
                </a:solidFill>
              </a:rPr>
              <a:t>foreign currency (in order to buy things abroad</a:t>
            </a:r>
            <a:r>
              <a:rPr lang="en-US" sz="2500" dirty="0" smtClean="0">
                <a:solidFill>
                  <a:srgbClr val="32302A"/>
                </a:solidFill>
              </a:rPr>
              <a:t>), and,</a:t>
            </a:r>
          </a:p>
          <a:p>
            <a:pPr marL="631825" lvl="1" indent="-231775"/>
            <a:r>
              <a:rPr lang="en-US" sz="2500" dirty="0" smtClean="0">
                <a:solidFill>
                  <a:srgbClr val="32302A"/>
                </a:solidFill>
              </a:rPr>
              <a:t>foreigners </a:t>
            </a:r>
            <a:r>
              <a:rPr lang="en-US" sz="2500" dirty="0">
                <a:solidFill>
                  <a:srgbClr val="32302A"/>
                </a:solidFill>
              </a:rPr>
              <a:t>that supply foreign currencies in exchange for dollars (so they can buy things from Americans). </a:t>
            </a:r>
          </a:p>
        </p:txBody>
      </p:sp>
    </p:spTree>
    <p:extLst>
      <p:ext uri="{BB962C8B-B14F-4D97-AF65-F5344CB8AC3E}">
        <p14:creationId xmlns:p14="http://schemas.microsoft.com/office/powerpoint/2010/main" val="27252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051" y="920716"/>
            <a:ext cx="8977930" cy="5000821"/>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263049"/>
            <a:ext cx="8904855" cy="657667"/>
          </a:xfrm>
        </p:spPr>
        <p:txBody>
          <a:bodyPr/>
          <a:lstStyle/>
          <a:p>
            <a:r>
              <a:rPr lang="en-US" sz="3400" dirty="0"/>
              <a:t>The Circular Flow Diagram</a:t>
            </a:r>
          </a:p>
        </p:txBody>
      </p:sp>
      <p:sp>
        <p:nvSpPr>
          <p:cNvPr id="61" name="Text Box 10"/>
          <p:cNvSpPr txBox="1">
            <a:spLocks noChangeArrowheads="1"/>
          </p:cNvSpPr>
          <p:nvPr/>
        </p:nvSpPr>
        <p:spPr bwMode="auto">
          <a:xfrm>
            <a:off x="73111" y="982132"/>
            <a:ext cx="4157925" cy="488441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b="1" i="1" dirty="0" smtClean="0">
                <a:latin typeface="Times New Roman" pitchFamily="18" charset="0"/>
                <a:cs typeface="Times New Roman" pitchFamily="18" charset="0"/>
              </a:rPr>
              <a:t>Four </a:t>
            </a:r>
            <a:r>
              <a:rPr lang="en-US" b="1" i="1" dirty="0">
                <a:latin typeface="Times New Roman" pitchFamily="18" charset="0"/>
                <a:cs typeface="Times New Roman" pitchFamily="18" charset="0"/>
              </a:rPr>
              <a:t>key markets</a:t>
            </a:r>
            <a:r>
              <a:rPr lang="en-US" dirty="0">
                <a:latin typeface="Times New Roman" pitchFamily="18" charset="0"/>
                <a:cs typeface="Times New Roman" pitchFamily="18" charset="0"/>
              </a:rPr>
              <a:t> coordinate </a:t>
            </a:r>
            <a:r>
              <a:rPr lang="en-US" dirty="0" smtClean="0">
                <a:latin typeface="Times New Roman" pitchFamily="18" charset="0"/>
                <a:cs typeface="Times New Roman" pitchFamily="18" charset="0"/>
              </a:rPr>
              <a:t>the circular </a:t>
            </a:r>
            <a:r>
              <a:rPr lang="en-US" dirty="0">
                <a:latin typeface="Times New Roman" pitchFamily="18" charset="0"/>
                <a:cs typeface="Times New Roman" pitchFamily="18" charset="0"/>
              </a:rPr>
              <a:t>flow of income. </a:t>
            </a:r>
            <a:endParaRPr lang="en-US" dirty="0" smtClean="0">
              <a:latin typeface="Times New Roman" pitchFamily="18" charset="0"/>
              <a:cs typeface="Times New Roman" pitchFamily="18" charset="0"/>
            </a:endParaRPr>
          </a:p>
          <a:p>
            <a:pPr marL="115888" indent="-115888">
              <a:lnSpc>
                <a:spcPct val="90000"/>
              </a:lnSpc>
              <a:spcBef>
                <a:spcPct val="50000"/>
              </a:spcBef>
              <a:buFontTx/>
              <a:buChar char="•"/>
            </a:pPr>
            <a:r>
              <a:rPr lang="en-US" dirty="0" smtClean="0">
                <a:latin typeface="Times New Roman" pitchFamily="18" charset="0"/>
                <a:cs typeface="Times New Roman" pitchFamily="18" charset="0"/>
              </a:rPr>
              <a:t>The </a:t>
            </a:r>
            <a:r>
              <a:rPr lang="en-US" b="1" i="1" dirty="0">
                <a:latin typeface="Times New Roman" pitchFamily="18" charset="0"/>
                <a:cs typeface="Times New Roman" pitchFamily="18" charset="0"/>
              </a:rPr>
              <a:t>resource market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coordinates actions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businesses demanding </a:t>
            </a:r>
            <a:r>
              <a:rPr lang="en-US" dirty="0">
                <a:latin typeface="Times New Roman" pitchFamily="18" charset="0"/>
                <a:cs typeface="Times New Roman" pitchFamily="18" charset="0"/>
              </a:rPr>
              <a:t>resources </a:t>
            </a:r>
            <a:r>
              <a:rPr lang="en-US" dirty="0" smtClean="0">
                <a:latin typeface="Times New Roman" pitchFamily="18" charset="0"/>
                <a:cs typeface="Times New Roman" pitchFamily="18" charset="0"/>
              </a:rPr>
              <a:t>and households </a:t>
            </a:r>
            <a:r>
              <a:rPr lang="en-US" dirty="0">
                <a:latin typeface="Times New Roman" pitchFamily="18" charset="0"/>
                <a:cs typeface="Times New Roman" pitchFamily="18" charset="0"/>
              </a:rPr>
              <a:t>supplying them </a:t>
            </a:r>
            <a:r>
              <a:rPr lang="en-US" dirty="0" smtClean="0">
                <a:latin typeface="Times New Roman" pitchFamily="18" charset="0"/>
                <a:cs typeface="Times New Roman" pitchFamily="18" charset="0"/>
              </a:rPr>
              <a:t>in exchange </a:t>
            </a:r>
            <a:r>
              <a:rPr lang="en-US" dirty="0">
                <a:latin typeface="Times New Roman" pitchFamily="18" charset="0"/>
                <a:cs typeface="Times New Roman" pitchFamily="18" charset="0"/>
              </a:rPr>
              <a:t>for income.</a:t>
            </a:r>
          </a:p>
          <a:p>
            <a:pPr marL="115888" indent="-115888">
              <a:lnSpc>
                <a:spcPct val="90000"/>
              </a:lnSpc>
              <a:spcBef>
                <a:spcPct val="50000"/>
              </a:spcBef>
              <a:buFontTx/>
              <a:buChar char="•"/>
            </a:pPr>
            <a:r>
              <a:rPr lang="en-US" dirty="0" smtClean="0">
                <a:latin typeface="Times New Roman" pitchFamily="18" charset="0"/>
                <a:cs typeface="Times New Roman" pitchFamily="18" charset="0"/>
              </a:rPr>
              <a:t>The </a:t>
            </a:r>
            <a:r>
              <a:rPr lang="en-US" b="1" i="1" dirty="0">
                <a:latin typeface="Times New Roman" pitchFamily="18" charset="0"/>
                <a:cs typeface="Times New Roman" pitchFamily="18" charset="0"/>
              </a:rPr>
              <a:t>goods &amp; services </a:t>
            </a:r>
            <a:r>
              <a:rPr lang="en-US" b="1" i="1" dirty="0" smtClean="0">
                <a:latin typeface="Times New Roman" pitchFamily="18" charset="0"/>
                <a:cs typeface="Times New Roman" pitchFamily="18" charset="0"/>
              </a:rPr>
              <a:t>market</a:t>
            </a:r>
            <a:r>
              <a:rPr lang="en-US" dirty="0" smtClean="0">
                <a:latin typeface="Times New Roman" pitchFamily="18" charset="0"/>
                <a:cs typeface="Times New Roman" pitchFamily="18" charset="0"/>
              </a:rPr>
              <a:t> coordinates </a:t>
            </a:r>
            <a:r>
              <a:rPr lang="en-US" dirty="0">
                <a:latin typeface="Times New Roman" pitchFamily="18" charset="0"/>
                <a:cs typeface="Times New Roman" pitchFamily="18" charset="0"/>
              </a:rPr>
              <a:t>the demand for </a:t>
            </a:r>
            <a:r>
              <a:rPr lang="en-US" dirty="0" smtClean="0">
                <a:latin typeface="Times New Roman" pitchFamily="18" charset="0"/>
                <a:cs typeface="Times New Roman" pitchFamily="18" charset="0"/>
              </a:rPr>
              <a:t>and supply </a:t>
            </a:r>
            <a:r>
              <a:rPr lang="en-US" dirty="0">
                <a:latin typeface="Times New Roman" pitchFamily="18" charset="0"/>
                <a:cs typeface="Times New Roman" pitchFamily="18" charset="0"/>
              </a:rPr>
              <a:t>of domestic </a:t>
            </a:r>
            <a:r>
              <a:rPr lang="en-US" dirty="0" smtClean="0">
                <a:latin typeface="Times New Roman" pitchFamily="18" charset="0"/>
                <a:cs typeface="Times New Roman" pitchFamily="18" charset="0"/>
              </a:rPr>
              <a:t>production (</a:t>
            </a:r>
            <a:r>
              <a:rPr lang="en-US" dirty="0">
                <a:latin typeface="Times New Roman" pitchFamily="18" charset="0"/>
                <a:cs typeface="Times New Roman" pitchFamily="18" charset="0"/>
              </a:rPr>
              <a:t>GDP).</a:t>
            </a:r>
          </a:p>
          <a:p>
            <a:pPr marL="115888" indent="-115888">
              <a:lnSpc>
                <a:spcPct val="90000"/>
              </a:lnSpc>
              <a:spcBef>
                <a:spcPct val="50000"/>
              </a:spcBef>
              <a:buFontTx/>
              <a:buChar char="•"/>
            </a:pPr>
            <a:r>
              <a:rPr lang="en-US" dirty="0" smtClean="0">
                <a:latin typeface="Times New Roman" pitchFamily="18" charset="0"/>
                <a:cs typeface="Times New Roman" pitchFamily="18" charset="0"/>
              </a:rPr>
              <a:t>The </a:t>
            </a:r>
            <a:r>
              <a:rPr lang="en-US" b="1" i="1" dirty="0">
                <a:latin typeface="Times New Roman" pitchFamily="18" charset="0"/>
                <a:cs typeface="Times New Roman" pitchFamily="18" charset="0"/>
              </a:rPr>
              <a:t>foreign exchange </a:t>
            </a:r>
            <a:r>
              <a:rPr lang="en-US" b="1" i="1" dirty="0" smtClean="0">
                <a:latin typeface="Times New Roman" pitchFamily="18" charset="0"/>
                <a:cs typeface="Times New Roman" pitchFamily="18" charset="0"/>
              </a:rPr>
              <a:t>market</a:t>
            </a:r>
            <a:r>
              <a:rPr lang="en-US" dirty="0" smtClean="0">
                <a:latin typeface="Times New Roman" pitchFamily="18" charset="0"/>
                <a:cs typeface="Times New Roman" pitchFamily="18" charset="0"/>
              </a:rPr>
              <a:t> brings </a:t>
            </a:r>
            <a:r>
              <a:rPr lang="en-US" dirty="0">
                <a:latin typeface="Times New Roman" pitchFamily="18" charset="0"/>
                <a:cs typeface="Times New Roman" pitchFamily="18" charset="0"/>
              </a:rPr>
              <a:t>the purchases (imports</a:t>
            </a:r>
            <a:r>
              <a:rPr lang="en-US" dirty="0" smtClean="0">
                <a:latin typeface="Times New Roman" pitchFamily="18" charset="0"/>
                <a:cs typeface="Times New Roman" pitchFamily="18" charset="0"/>
              </a:rPr>
              <a:t>) from </a:t>
            </a:r>
            <a:r>
              <a:rPr lang="en-US" dirty="0">
                <a:latin typeface="Times New Roman" pitchFamily="18" charset="0"/>
                <a:cs typeface="Times New Roman" pitchFamily="18" charset="0"/>
              </a:rPr>
              <a:t>foreigners into balance </a:t>
            </a:r>
            <a:r>
              <a:rPr lang="en-US" dirty="0" smtClean="0">
                <a:latin typeface="Times New Roman" pitchFamily="18" charset="0"/>
                <a:cs typeface="Times New Roman" pitchFamily="18" charset="0"/>
              </a:rPr>
              <a:t>with the </a:t>
            </a:r>
            <a:r>
              <a:rPr lang="en-US" dirty="0">
                <a:latin typeface="Times New Roman" pitchFamily="18" charset="0"/>
                <a:cs typeface="Times New Roman" pitchFamily="18" charset="0"/>
              </a:rPr>
              <a:t>sales (exports plus net </a:t>
            </a:r>
            <a:r>
              <a:rPr lang="en-US" dirty="0" smtClean="0">
                <a:latin typeface="Times New Roman" pitchFamily="18" charset="0"/>
                <a:cs typeface="Times New Roman" pitchFamily="18" charset="0"/>
              </a:rPr>
              <a:t>inflow of </a:t>
            </a:r>
            <a:r>
              <a:rPr lang="en-US" dirty="0">
                <a:latin typeface="Times New Roman" pitchFamily="18" charset="0"/>
                <a:cs typeface="Times New Roman" pitchFamily="18" charset="0"/>
              </a:rPr>
              <a:t>capital) to them</a:t>
            </a:r>
            <a:r>
              <a:rPr lang="en-US" dirty="0" smtClean="0">
                <a:latin typeface="Times New Roman" pitchFamily="18" charset="0"/>
                <a:cs typeface="Times New Roman" pitchFamily="18" charset="0"/>
              </a:rPr>
              <a:t>.</a:t>
            </a:r>
          </a:p>
          <a:p>
            <a:pPr marL="115888" indent="-115888">
              <a:lnSpc>
                <a:spcPct val="90000"/>
              </a:lnSpc>
              <a:spcBef>
                <a:spcPct val="50000"/>
              </a:spcBef>
              <a:buFontTx/>
              <a:buChar char="•"/>
            </a:pPr>
            <a:r>
              <a:rPr lang="en-US" dirty="0" smtClean="0">
                <a:latin typeface="Times New Roman" pitchFamily="18" charset="0"/>
                <a:cs typeface="Times New Roman" pitchFamily="18" charset="0"/>
              </a:rPr>
              <a:t>The </a:t>
            </a:r>
            <a:r>
              <a:rPr lang="en-US" b="1" i="1" dirty="0">
                <a:latin typeface="Times New Roman" pitchFamily="18" charset="0"/>
                <a:cs typeface="Times New Roman" pitchFamily="18" charset="0"/>
              </a:rPr>
              <a:t>loanable funds </a:t>
            </a:r>
            <a:r>
              <a:rPr lang="en-US" b="1" i="1" dirty="0" smtClean="0">
                <a:latin typeface="Times New Roman" pitchFamily="18" charset="0"/>
                <a:cs typeface="Times New Roman" pitchFamily="18" charset="0"/>
              </a:rPr>
              <a:t>market</a:t>
            </a:r>
            <a:r>
              <a:rPr lang="en-US" dirty="0" smtClean="0">
                <a:latin typeface="Times New Roman" pitchFamily="18" charset="0"/>
                <a:cs typeface="Times New Roman" pitchFamily="18" charset="0"/>
              </a:rPr>
              <a:t> brings </a:t>
            </a:r>
            <a:r>
              <a:rPr lang="en-US" dirty="0">
                <a:latin typeface="Times New Roman" pitchFamily="18" charset="0"/>
                <a:cs typeface="Times New Roman" pitchFamily="18" charset="0"/>
              </a:rPr>
              <a:t>net household saving </a:t>
            </a:r>
            <a:r>
              <a:rPr lang="en-US" dirty="0" smtClean="0">
                <a:latin typeface="Times New Roman" pitchFamily="18" charset="0"/>
                <a:cs typeface="Times New Roman" pitchFamily="18" charset="0"/>
              </a:rPr>
              <a:t>&amp; net </a:t>
            </a:r>
            <a:r>
              <a:rPr lang="en-US" dirty="0">
                <a:latin typeface="Times New Roman" pitchFamily="18" charset="0"/>
                <a:cs typeface="Times New Roman" pitchFamily="18" charset="0"/>
              </a:rPr>
              <a:t>inflow of foreign </a:t>
            </a:r>
            <a:r>
              <a:rPr lang="en-US" dirty="0" smtClean="0">
                <a:latin typeface="Times New Roman" pitchFamily="18" charset="0"/>
                <a:cs typeface="Times New Roman" pitchFamily="18" charset="0"/>
              </a:rPr>
              <a:t>capital into </a:t>
            </a:r>
            <a:r>
              <a:rPr lang="en-US" dirty="0">
                <a:latin typeface="Times New Roman" pitchFamily="18" charset="0"/>
                <a:cs typeface="Times New Roman" pitchFamily="18" charset="0"/>
              </a:rPr>
              <a:t>balance with </a:t>
            </a:r>
            <a:r>
              <a:rPr lang="en-US" dirty="0" smtClean="0">
                <a:latin typeface="Times New Roman" pitchFamily="18" charset="0"/>
                <a:cs typeface="Times New Roman" pitchFamily="18" charset="0"/>
              </a:rPr>
              <a:t>borrowing of </a:t>
            </a:r>
            <a:r>
              <a:rPr lang="en-US" dirty="0">
                <a:latin typeface="Times New Roman" pitchFamily="18" charset="0"/>
                <a:cs typeface="Times New Roman" pitchFamily="18" charset="0"/>
              </a:rPr>
              <a:t>businesses and governments</a:t>
            </a:r>
            <a:r>
              <a:rPr lang="en-US" dirty="0" smtClean="0">
                <a:latin typeface="Times New Roman" pitchFamily="18" charset="0"/>
                <a:cs typeface="Times New Roman" pitchFamily="18" charset="0"/>
              </a:rPr>
              <a:t>.</a:t>
            </a:r>
          </a:p>
        </p:txBody>
      </p:sp>
      <p:cxnSp>
        <p:nvCxnSpPr>
          <p:cNvPr id="92" name="Straight Connector 91"/>
          <p:cNvCxnSpPr/>
          <p:nvPr/>
        </p:nvCxnSpPr>
        <p:spPr>
          <a:xfrm>
            <a:off x="4128073" y="1453611"/>
            <a:ext cx="25221" cy="4215539"/>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542" name="Group 2"/>
          <p:cNvGrpSpPr>
            <a:grpSpLocks/>
          </p:cNvGrpSpPr>
          <p:nvPr/>
        </p:nvGrpSpPr>
        <p:grpSpPr bwMode="auto">
          <a:xfrm>
            <a:off x="6768426" y="1662341"/>
            <a:ext cx="1524000" cy="2776537"/>
            <a:chOff x="3981" y="978"/>
            <a:chExt cx="960" cy="1749"/>
          </a:xfrm>
        </p:grpSpPr>
        <p:sp>
          <p:nvSpPr>
            <p:cNvPr id="543" name="Freeform 3"/>
            <p:cNvSpPr>
              <a:spLocks/>
            </p:cNvSpPr>
            <p:nvPr/>
          </p:nvSpPr>
          <p:spPr bwMode="auto">
            <a:xfrm>
              <a:off x="3981" y="978"/>
              <a:ext cx="960" cy="1749"/>
            </a:xfrm>
            <a:custGeom>
              <a:avLst/>
              <a:gdLst>
                <a:gd name="T0" fmla="*/ 311 w 2879"/>
                <a:gd name="T1" fmla="*/ 4585 h 5246"/>
                <a:gd name="T2" fmla="*/ 402 w 2879"/>
                <a:gd name="T3" fmla="*/ 4316 h 5246"/>
                <a:gd name="T4" fmla="*/ 522 w 2879"/>
                <a:gd name="T5" fmla="*/ 4088 h 5246"/>
                <a:gd name="T6" fmla="*/ 662 w 2879"/>
                <a:gd name="T7" fmla="*/ 3898 h 5246"/>
                <a:gd name="T8" fmla="*/ 816 w 2879"/>
                <a:gd name="T9" fmla="*/ 3741 h 5246"/>
                <a:gd name="T10" fmla="*/ 973 w 2879"/>
                <a:gd name="T11" fmla="*/ 3618 h 5246"/>
                <a:gd name="T12" fmla="*/ 1129 w 2879"/>
                <a:gd name="T13" fmla="*/ 3522 h 5246"/>
                <a:gd name="T14" fmla="*/ 1273 w 2879"/>
                <a:gd name="T15" fmla="*/ 3453 h 5246"/>
                <a:gd name="T16" fmla="*/ 1375 w 2879"/>
                <a:gd name="T17" fmla="*/ 3415 h 5246"/>
                <a:gd name="T18" fmla="*/ 1561 w 2879"/>
                <a:gd name="T19" fmla="*/ 3305 h 5246"/>
                <a:gd name="T20" fmla="*/ 1709 w 2879"/>
                <a:gd name="T21" fmla="*/ 3153 h 5246"/>
                <a:gd name="T22" fmla="*/ 1825 w 2879"/>
                <a:gd name="T23" fmla="*/ 2966 h 5246"/>
                <a:gd name="T24" fmla="*/ 1914 w 2879"/>
                <a:gd name="T25" fmla="*/ 2756 h 5246"/>
                <a:gd name="T26" fmla="*/ 1983 w 2879"/>
                <a:gd name="T27" fmla="*/ 2533 h 5246"/>
                <a:gd name="T28" fmla="*/ 2036 w 2879"/>
                <a:gd name="T29" fmla="*/ 2306 h 5246"/>
                <a:gd name="T30" fmla="*/ 2078 w 2879"/>
                <a:gd name="T31" fmla="*/ 2086 h 5246"/>
                <a:gd name="T32" fmla="*/ 2122 w 2879"/>
                <a:gd name="T33" fmla="*/ 1883 h 5246"/>
                <a:gd name="T34" fmla="*/ 2200 w 2879"/>
                <a:gd name="T35" fmla="*/ 1606 h 5246"/>
                <a:gd name="T36" fmla="*/ 2282 w 2879"/>
                <a:gd name="T37" fmla="*/ 1356 h 5246"/>
                <a:gd name="T38" fmla="*/ 2365 w 2879"/>
                <a:gd name="T39" fmla="*/ 1135 h 5246"/>
                <a:gd name="T40" fmla="*/ 2449 w 2879"/>
                <a:gd name="T41" fmla="*/ 938 h 5246"/>
                <a:gd name="T42" fmla="*/ 2531 w 2879"/>
                <a:gd name="T43" fmla="*/ 768 h 5246"/>
                <a:gd name="T44" fmla="*/ 2617 w 2879"/>
                <a:gd name="T45" fmla="*/ 610 h 5246"/>
                <a:gd name="T46" fmla="*/ 2750 w 2879"/>
                <a:gd name="T47" fmla="*/ 395 h 5246"/>
                <a:gd name="T48" fmla="*/ 2879 w 2879"/>
                <a:gd name="T49" fmla="*/ 214 h 5246"/>
                <a:gd name="T50" fmla="*/ 2552 w 2879"/>
                <a:gd name="T51" fmla="*/ 156 h 5246"/>
                <a:gd name="T52" fmla="*/ 2417 w 2879"/>
                <a:gd name="T53" fmla="*/ 350 h 5246"/>
                <a:gd name="T54" fmla="*/ 2334 w 2879"/>
                <a:gd name="T55" fmla="*/ 492 h 5246"/>
                <a:gd name="T56" fmla="*/ 2246 w 2879"/>
                <a:gd name="T57" fmla="*/ 663 h 5246"/>
                <a:gd name="T58" fmla="*/ 2154 w 2879"/>
                <a:gd name="T59" fmla="*/ 862 h 5246"/>
                <a:gd name="T60" fmla="*/ 2061 w 2879"/>
                <a:gd name="T61" fmla="*/ 1092 h 5246"/>
                <a:gd name="T62" fmla="*/ 1970 w 2879"/>
                <a:gd name="T63" fmla="*/ 1354 h 5246"/>
                <a:gd name="T64" fmla="*/ 1883 w 2879"/>
                <a:gd name="T65" fmla="*/ 1650 h 5246"/>
                <a:gd name="T66" fmla="*/ 1825 w 2879"/>
                <a:gd name="T67" fmla="*/ 1887 h 5246"/>
                <a:gd name="T68" fmla="*/ 1784 w 2879"/>
                <a:gd name="T69" fmla="*/ 2105 h 5246"/>
                <a:gd name="T70" fmla="*/ 1735 w 2879"/>
                <a:gd name="T71" fmla="*/ 2331 h 5246"/>
                <a:gd name="T72" fmla="*/ 1670 w 2879"/>
                <a:gd name="T73" fmla="*/ 2556 h 5246"/>
                <a:gd name="T74" fmla="*/ 1585 w 2879"/>
                <a:gd name="T75" fmla="*/ 2771 h 5246"/>
                <a:gd name="T76" fmla="*/ 1475 w 2879"/>
                <a:gd name="T77" fmla="*/ 2962 h 5246"/>
                <a:gd name="T78" fmla="*/ 1334 w 2879"/>
                <a:gd name="T79" fmla="*/ 3123 h 5246"/>
                <a:gd name="T80" fmla="*/ 1156 w 2879"/>
                <a:gd name="T81" fmla="*/ 3240 h 5246"/>
                <a:gd name="T82" fmla="*/ 1042 w 2879"/>
                <a:gd name="T83" fmla="*/ 3286 h 5246"/>
                <a:gd name="T84" fmla="*/ 906 w 2879"/>
                <a:gd name="T85" fmla="*/ 3348 h 5246"/>
                <a:gd name="T86" fmla="*/ 760 w 2879"/>
                <a:gd name="T87" fmla="*/ 3435 h 5246"/>
                <a:gd name="T88" fmla="*/ 610 w 2879"/>
                <a:gd name="T89" fmla="*/ 3549 h 5246"/>
                <a:gd name="T90" fmla="*/ 461 w 2879"/>
                <a:gd name="T91" fmla="*/ 3693 h 5246"/>
                <a:gd name="T92" fmla="*/ 323 w 2879"/>
                <a:gd name="T93" fmla="*/ 3868 h 5246"/>
                <a:gd name="T94" fmla="*/ 202 w 2879"/>
                <a:gd name="T95" fmla="*/ 4079 h 5246"/>
                <a:gd name="T96" fmla="*/ 103 w 2879"/>
                <a:gd name="T97" fmla="*/ 4326 h 5246"/>
                <a:gd name="T98" fmla="*/ 35 w 2879"/>
                <a:gd name="T99" fmla="*/ 4612 h 5246"/>
                <a:gd name="T100" fmla="*/ 6 w 2879"/>
                <a:gd name="T101" fmla="*/ 4871 h 5246"/>
                <a:gd name="T102" fmla="*/ 266 w 2879"/>
                <a:gd name="T103" fmla="*/ 4951 h 5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79"/>
                <a:gd name="T157" fmla="*/ 0 h 5246"/>
                <a:gd name="T158" fmla="*/ 2879 w 2879"/>
                <a:gd name="T159" fmla="*/ 5246 h 5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79" h="5246">
                  <a:moveTo>
                    <a:pt x="263" y="4831"/>
                  </a:moveTo>
                  <a:lnTo>
                    <a:pt x="272" y="4766"/>
                  </a:lnTo>
                  <a:lnTo>
                    <a:pt x="283" y="4704"/>
                  </a:lnTo>
                  <a:lnTo>
                    <a:pt x="296" y="4643"/>
                  </a:lnTo>
                  <a:lnTo>
                    <a:pt x="311" y="4585"/>
                  </a:lnTo>
                  <a:lnTo>
                    <a:pt x="326" y="4527"/>
                  </a:lnTo>
                  <a:lnTo>
                    <a:pt x="343" y="4472"/>
                  </a:lnTo>
                  <a:lnTo>
                    <a:pt x="361" y="4418"/>
                  </a:lnTo>
                  <a:lnTo>
                    <a:pt x="381" y="4366"/>
                  </a:lnTo>
                  <a:lnTo>
                    <a:pt x="402" y="4316"/>
                  </a:lnTo>
                  <a:lnTo>
                    <a:pt x="424" y="4267"/>
                  </a:lnTo>
                  <a:lnTo>
                    <a:pt x="447" y="4220"/>
                  </a:lnTo>
                  <a:lnTo>
                    <a:pt x="471" y="4175"/>
                  </a:lnTo>
                  <a:lnTo>
                    <a:pt x="496" y="4130"/>
                  </a:lnTo>
                  <a:lnTo>
                    <a:pt x="522" y="4088"/>
                  </a:lnTo>
                  <a:lnTo>
                    <a:pt x="549" y="4047"/>
                  </a:lnTo>
                  <a:lnTo>
                    <a:pt x="576" y="4007"/>
                  </a:lnTo>
                  <a:lnTo>
                    <a:pt x="604" y="3969"/>
                  </a:lnTo>
                  <a:lnTo>
                    <a:pt x="633" y="3933"/>
                  </a:lnTo>
                  <a:lnTo>
                    <a:pt x="662" y="3898"/>
                  </a:lnTo>
                  <a:lnTo>
                    <a:pt x="692" y="3863"/>
                  </a:lnTo>
                  <a:lnTo>
                    <a:pt x="723" y="3831"/>
                  </a:lnTo>
                  <a:lnTo>
                    <a:pt x="753" y="3800"/>
                  </a:lnTo>
                  <a:lnTo>
                    <a:pt x="784" y="3770"/>
                  </a:lnTo>
                  <a:lnTo>
                    <a:pt x="816" y="3741"/>
                  </a:lnTo>
                  <a:lnTo>
                    <a:pt x="847" y="3714"/>
                  </a:lnTo>
                  <a:lnTo>
                    <a:pt x="878" y="3689"/>
                  </a:lnTo>
                  <a:lnTo>
                    <a:pt x="911" y="3663"/>
                  </a:lnTo>
                  <a:lnTo>
                    <a:pt x="942" y="3640"/>
                  </a:lnTo>
                  <a:lnTo>
                    <a:pt x="973" y="3618"/>
                  </a:lnTo>
                  <a:lnTo>
                    <a:pt x="1004" y="3597"/>
                  </a:lnTo>
                  <a:lnTo>
                    <a:pt x="1036" y="3577"/>
                  </a:lnTo>
                  <a:lnTo>
                    <a:pt x="1067" y="3557"/>
                  </a:lnTo>
                  <a:lnTo>
                    <a:pt x="1098" y="3539"/>
                  </a:lnTo>
                  <a:lnTo>
                    <a:pt x="1129" y="3522"/>
                  </a:lnTo>
                  <a:lnTo>
                    <a:pt x="1159" y="3507"/>
                  </a:lnTo>
                  <a:lnTo>
                    <a:pt x="1188" y="3492"/>
                  </a:lnTo>
                  <a:lnTo>
                    <a:pt x="1217" y="3478"/>
                  </a:lnTo>
                  <a:lnTo>
                    <a:pt x="1245" y="3465"/>
                  </a:lnTo>
                  <a:lnTo>
                    <a:pt x="1273" y="3453"/>
                  </a:lnTo>
                  <a:lnTo>
                    <a:pt x="1299" y="3442"/>
                  </a:lnTo>
                  <a:lnTo>
                    <a:pt x="1326" y="3432"/>
                  </a:lnTo>
                  <a:lnTo>
                    <a:pt x="1351" y="3423"/>
                  </a:lnTo>
                  <a:lnTo>
                    <a:pt x="1375" y="3415"/>
                  </a:lnTo>
                  <a:lnTo>
                    <a:pt x="1415" y="3397"/>
                  </a:lnTo>
                  <a:lnTo>
                    <a:pt x="1455" y="3377"/>
                  </a:lnTo>
                  <a:lnTo>
                    <a:pt x="1491" y="3354"/>
                  </a:lnTo>
                  <a:lnTo>
                    <a:pt x="1528" y="3331"/>
                  </a:lnTo>
                  <a:lnTo>
                    <a:pt x="1561" y="3305"/>
                  </a:lnTo>
                  <a:lnTo>
                    <a:pt x="1593" y="3278"/>
                  </a:lnTo>
                  <a:lnTo>
                    <a:pt x="1625" y="3248"/>
                  </a:lnTo>
                  <a:lnTo>
                    <a:pt x="1654" y="3218"/>
                  </a:lnTo>
                  <a:lnTo>
                    <a:pt x="1682" y="3186"/>
                  </a:lnTo>
                  <a:lnTo>
                    <a:pt x="1709" y="3153"/>
                  </a:lnTo>
                  <a:lnTo>
                    <a:pt x="1735" y="3118"/>
                  </a:lnTo>
                  <a:lnTo>
                    <a:pt x="1759" y="3082"/>
                  </a:lnTo>
                  <a:lnTo>
                    <a:pt x="1782" y="3044"/>
                  </a:lnTo>
                  <a:lnTo>
                    <a:pt x="1804" y="3006"/>
                  </a:lnTo>
                  <a:lnTo>
                    <a:pt x="1825" y="2966"/>
                  </a:lnTo>
                  <a:lnTo>
                    <a:pt x="1845" y="2926"/>
                  </a:lnTo>
                  <a:lnTo>
                    <a:pt x="1864" y="2885"/>
                  </a:lnTo>
                  <a:lnTo>
                    <a:pt x="1882" y="2843"/>
                  </a:lnTo>
                  <a:lnTo>
                    <a:pt x="1898" y="2800"/>
                  </a:lnTo>
                  <a:lnTo>
                    <a:pt x="1914" y="2756"/>
                  </a:lnTo>
                  <a:lnTo>
                    <a:pt x="1930" y="2713"/>
                  </a:lnTo>
                  <a:lnTo>
                    <a:pt x="1944" y="2669"/>
                  </a:lnTo>
                  <a:lnTo>
                    <a:pt x="1958" y="2623"/>
                  </a:lnTo>
                  <a:lnTo>
                    <a:pt x="1970" y="2579"/>
                  </a:lnTo>
                  <a:lnTo>
                    <a:pt x="1983" y="2533"/>
                  </a:lnTo>
                  <a:lnTo>
                    <a:pt x="1994" y="2488"/>
                  </a:lnTo>
                  <a:lnTo>
                    <a:pt x="2005" y="2442"/>
                  </a:lnTo>
                  <a:lnTo>
                    <a:pt x="2015" y="2397"/>
                  </a:lnTo>
                  <a:lnTo>
                    <a:pt x="2025" y="2351"/>
                  </a:lnTo>
                  <a:lnTo>
                    <a:pt x="2036" y="2306"/>
                  </a:lnTo>
                  <a:lnTo>
                    <a:pt x="2045" y="2260"/>
                  </a:lnTo>
                  <a:lnTo>
                    <a:pt x="2053" y="2216"/>
                  </a:lnTo>
                  <a:lnTo>
                    <a:pt x="2062" y="2173"/>
                  </a:lnTo>
                  <a:lnTo>
                    <a:pt x="2070" y="2128"/>
                  </a:lnTo>
                  <a:lnTo>
                    <a:pt x="2078" y="2086"/>
                  </a:lnTo>
                  <a:lnTo>
                    <a:pt x="2085" y="2043"/>
                  </a:lnTo>
                  <a:lnTo>
                    <a:pt x="2093" y="2001"/>
                  </a:lnTo>
                  <a:lnTo>
                    <a:pt x="2107" y="1941"/>
                  </a:lnTo>
                  <a:lnTo>
                    <a:pt x="2122" y="1883"/>
                  </a:lnTo>
                  <a:lnTo>
                    <a:pt x="2138" y="1825"/>
                  </a:lnTo>
                  <a:lnTo>
                    <a:pt x="2153" y="1769"/>
                  </a:lnTo>
                  <a:lnTo>
                    <a:pt x="2169" y="1713"/>
                  </a:lnTo>
                  <a:lnTo>
                    <a:pt x="2184" y="1658"/>
                  </a:lnTo>
                  <a:lnTo>
                    <a:pt x="2200" y="1606"/>
                  </a:lnTo>
                  <a:lnTo>
                    <a:pt x="2216" y="1553"/>
                  </a:lnTo>
                  <a:lnTo>
                    <a:pt x="2232" y="1503"/>
                  </a:lnTo>
                  <a:lnTo>
                    <a:pt x="2249" y="1453"/>
                  </a:lnTo>
                  <a:lnTo>
                    <a:pt x="2266" y="1404"/>
                  </a:lnTo>
                  <a:lnTo>
                    <a:pt x="2282" y="1356"/>
                  </a:lnTo>
                  <a:lnTo>
                    <a:pt x="2298" y="1310"/>
                  </a:lnTo>
                  <a:lnTo>
                    <a:pt x="2315" y="1265"/>
                  </a:lnTo>
                  <a:lnTo>
                    <a:pt x="2331" y="1220"/>
                  </a:lnTo>
                  <a:lnTo>
                    <a:pt x="2349" y="1177"/>
                  </a:lnTo>
                  <a:lnTo>
                    <a:pt x="2365" y="1135"/>
                  </a:lnTo>
                  <a:lnTo>
                    <a:pt x="2382" y="1094"/>
                  </a:lnTo>
                  <a:lnTo>
                    <a:pt x="2399" y="1053"/>
                  </a:lnTo>
                  <a:lnTo>
                    <a:pt x="2415" y="1014"/>
                  </a:lnTo>
                  <a:lnTo>
                    <a:pt x="2432" y="976"/>
                  </a:lnTo>
                  <a:lnTo>
                    <a:pt x="2449" y="938"/>
                  </a:lnTo>
                  <a:lnTo>
                    <a:pt x="2466" y="903"/>
                  </a:lnTo>
                  <a:lnTo>
                    <a:pt x="2482" y="868"/>
                  </a:lnTo>
                  <a:lnTo>
                    <a:pt x="2499" y="833"/>
                  </a:lnTo>
                  <a:lnTo>
                    <a:pt x="2515" y="800"/>
                  </a:lnTo>
                  <a:lnTo>
                    <a:pt x="2531" y="768"/>
                  </a:lnTo>
                  <a:lnTo>
                    <a:pt x="2548" y="736"/>
                  </a:lnTo>
                  <a:lnTo>
                    <a:pt x="2596" y="651"/>
                  </a:lnTo>
                  <a:lnTo>
                    <a:pt x="2617" y="610"/>
                  </a:lnTo>
                  <a:lnTo>
                    <a:pt x="2640" y="568"/>
                  </a:lnTo>
                  <a:lnTo>
                    <a:pt x="2666" y="525"/>
                  </a:lnTo>
                  <a:lnTo>
                    <a:pt x="2692" y="483"/>
                  </a:lnTo>
                  <a:lnTo>
                    <a:pt x="2720" y="438"/>
                  </a:lnTo>
                  <a:lnTo>
                    <a:pt x="2750" y="395"/>
                  </a:lnTo>
                  <a:lnTo>
                    <a:pt x="2780" y="350"/>
                  </a:lnTo>
                  <a:lnTo>
                    <a:pt x="2812" y="305"/>
                  </a:lnTo>
                  <a:lnTo>
                    <a:pt x="2846" y="260"/>
                  </a:lnTo>
                  <a:lnTo>
                    <a:pt x="2879" y="214"/>
                  </a:lnTo>
                  <a:lnTo>
                    <a:pt x="2857" y="0"/>
                  </a:lnTo>
                  <a:lnTo>
                    <a:pt x="2646" y="37"/>
                  </a:lnTo>
                  <a:lnTo>
                    <a:pt x="2597" y="98"/>
                  </a:lnTo>
                  <a:lnTo>
                    <a:pt x="2552" y="156"/>
                  </a:lnTo>
                  <a:lnTo>
                    <a:pt x="2509" y="212"/>
                  </a:lnTo>
                  <a:lnTo>
                    <a:pt x="2433" y="325"/>
                  </a:lnTo>
                  <a:lnTo>
                    <a:pt x="2417" y="350"/>
                  </a:lnTo>
                  <a:lnTo>
                    <a:pt x="2401" y="377"/>
                  </a:lnTo>
                  <a:lnTo>
                    <a:pt x="2385" y="404"/>
                  </a:lnTo>
                  <a:lnTo>
                    <a:pt x="2369" y="432"/>
                  </a:lnTo>
                  <a:lnTo>
                    <a:pt x="2352" y="462"/>
                  </a:lnTo>
                  <a:lnTo>
                    <a:pt x="2334" y="492"/>
                  </a:lnTo>
                  <a:lnTo>
                    <a:pt x="2317" y="524"/>
                  </a:lnTo>
                  <a:lnTo>
                    <a:pt x="2299" y="557"/>
                  </a:lnTo>
                  <a:lnTo>
                    <a:pt x="2282" y="591"/>
                  </a:lnTo>
                  <a:lnTo>
                    <a:pt x="2264" y="626"/>
                  </a:lnTo>
                  <a:lnTo>
                    <a:pt x="2246" y="663"/>
                  </a:lnTo>
                  <a:lnTo>
                    <a:pt x="2227" y="700"/>
                  </a:lnTo>
                  <a:lnTo>
                    <a:pt x="2209" y="738"/>
                  </a:lnTo>
                  <a:lnTo>
                    <a:pt x="2191" y="779"/>
                  </a:lnTo>
                  <a:lnTo>
                    <a:pt x="2173" y="819"/>
                  </a:lnTo>
                  <a:lnTo>
                    <a:pt x="2154" y="862"/>
                  </a:lnTo>
                  <a:lnTo>
                    <a:pt x="2136" y="905"/>
                  </a:lnTo>
                  <a:lnTo>
                    <a:pt x="2117" y="950"/>
                  </a:lnTo>
                  <a:lnTo>
                    <a:pt x="2098" y="996"/>
                  </a:lnTo>
                  <a:lnTo>
                    <a:pt x="2080" y="1043"/>
                  </a:lnTo>
                  <a:lnTo>
                    <a:pt x="2061" y="1092"/>
                  </a:lnTo>
                  <a:lnTo>
                    <a:pt x="2043" y="1141"/>
                  </a:lnTo>
                  <a:lnTo>
                    <a:pt x="2024" y="1193"/>
                  </a:lnTo>
                  <a:lnTo>
                    <a:pt x="2006" y="1245"/>
                  </a:lnTo>
                  <a:lnTo>
                    <a:pt x="1988" y="1299"/>
                  </a:lnTo>
                  <a:lnTo>
                    <a:pt x="1970" y="1354"/>
                  </a:lnTo>
                  <a:lnTo>
                    <a:pt x="1952" y="1411"/>
                  </a:lnTo>
                  <a:lnTo>
                    <a:pt x="1935" y="1469"/>
                  </a:lnTo>
                  <a:lnTo>
                    <a:pt x="1917" y="1528"/>
                  </a:lnTo>
                  <a:lnTo>
                    <a:pt x="1900" y="1589"/>
                  </a:lnTo>
                  <a:lnTo>
                    <a:pt x="1883" y="1650"/>
                  </a:lnTo>
                  <a:lnTo>
                    <a:pt x="1866" y="1714"/>
                  </a:lnTo>
                  <a:lnTo>
                    <a:pt x="1850" y="1779"/>
                  </a:lnTo>
                  <a:lnTo>
                    <a:pt x="1833" y="1845"/>
                  </a:lnTo>
                  <a:lnTo>
                    <a:pt x="1825" y="1887"/>
                  </a:lnTo>
                  <a:lnTo>
                    <a:pt x="1817" y="1929"/>
                  </a:lnTo>
                  <a:lnTo>
                    <a:pt x="1809" y="1973"/>
                  </a:lnTo>
                  <a:lnTo>
                    <a:pt x="1801" y="2016"/>
                  </a:lnTo>
                  <a:lnTo>
                    <a:pt x="1793" y="2060"/>
                  </a:lnTo>
                  <a:lnTo>
                    <a:pt x="1784" y="2105"/>
                  </a:lnTo>
                  <a:lnTo>
                    <a:pt x="1775" y="2149"/>
                  </a:lnTo>
                  <a:lnTo>
                    <a:pt x="1766" y="2195"/>
                  </a:lnTo>
                  <a:lnTo>
                    <a:pt x="1756" y="2240"/>
                  </a:lnTo>
                  <a:lnTo>
                    <a:pt x="1745" y="2286"/>
                  </a:lnTo>
                  <a:lnTo>
                    <a:pt x="1735" y="2331"/>
                  </a:lnTo>
                  <a:lnTo>
                    <a:pt x="1722" y="2377"/>
                  </a:lnTo>
                  <a:lnTo>
                    <a:pt x="1710" y="2422"/>
                  </a:lnTo>
                  <a:lnTo>
                    <a:pt x="1697" y="2468"/>
                  </a:lnTo>
                  <a:lnTo>
                    <a:pt x="1684" y="2512"/>
                  </a:lnTo>
                  <a:lnTo>
                    <a:pt x="1670" y="2556"/>
                  </a:lnTo>
                  <a:lnTo>
                    <a:pt x="1655" y="2601"/>
                  </a:lnTo>
                  <a:lnTo>
                    <a:pt x="1639" y="2644"/>
                  </a:lnTo>
                  <a:lnTo>
                    <a:pt x="1621" y="2687"/>
                  </a:lnTo>
                  <a:lnTo>
                    <a:pt x="1603" y="2729"/>
                  </a:lnTo>
                  <a:lnTo>
                    <a:pt x="1585" y="2771"/>
                  </a:lnTo>
                  <a:lnTo>
                    <a:pt x="1565" y="2811"/>
                  </a:lnTo>
                  <a:lnTo>
                    <a:pt x="1545" y="2850"/>
                  </a:lnTo>
                  <a:lnTo>
                    <a:pt x="1523" y="2889"/>
                  </a:lnTo>
                  <a:lnTo>
                    <a:pt x="1499" y="2926"/>
                  </a:lnTo>
                  <a:lnTo>
                    <a:pt x="1475" y="2962"/>
                  </a:lnTo>
                  <a:lnTo>
                    <a:pt x="1449" y="2997"/>
                  </a:lnTo>
                  <a:lnTo>
                    <a:pt x="1423" y="3031"/>
                  </a:lnTo>
                  <a:lnTo>
                    <a:pt x="1394" y="3063"/>
                  </a:lnTo>
                  <a:lnTo>
                    <a:pt x="1365" y="3094"/>
                  </a:lnTo>
                  <a:lnTo>
                    <a:pt x="1334" y="3123"/>
                  </a:lnTo>
                  <a:lnTo>
                    <a:pt x="1301" y="3150"/>
                  </a:lnTo>
                  <a:lnTo>
                    <a:pt x="1267" y="3175"/>
                  </a:lnTo>
                  <a:lnTo>
                    <a:pt x="1232" y="3199"/>
                  </a:lnTo>
                  <a:lnTo>
                    <a:pt x="1194" y="3221"/>
                  </a:lnTo>
                  <a:lnTo>
                    <a:pt x="1156" y="3240"/>
                  </a:lnTo>
                  <a:lnTo>
                    <a:pt x="1116" y="3258"/>
                  </a:lnTo>
                  <a:lnTo>
                    <a:pt x="1091" y="3266"/>
                  </a:lnTo>
                  <a:lnTo>
                    <a:pt x="1067" y="3276"/>
                  </a:lnTo>
                  <a:lnTo>
                    <a:pt x="1042" y="3286"/>
                  </a:lnTo>
                  <a:lnTo>
                    <a:pt x="1017" y="3297"/>
                  </a:lnTo>
                  <a:lnTo>
                    <a:pt x="989" y="3308"/>
                  </a:lnTo>
                  <a:lnTo>
                    <a:pt x="962" y="3320"/>
                  </a:lnTo>
                  <a:lnTo>
                    <a:pt x="935" y="3334"/>
                  </a:lnTo>
                  <a:lnTo>
                    <a:pt x="906" y="3348"/>
                  </a:lnTo>
                  <a:lnTo>
                    <a:pt x="878" y="3363"/>
                  </a:lnTo>
                  <a:lnTo>
                    <a:pt x="849" y="3381"/>
                  </a:lnTo>
                  <a:lnTo>
                    <a:pt x="820" y="3398"/>
                  </a:lnTo>
                  <a:lnTo>
                    <a:pt x="790" y="3416"/>
                  </a:lnTo>
                  <a:lnTo>
                    <a:pt x="760" y="3435"/>
                  </a:lnTo>
                  <a:lnTo>
                    <a:pt x="730" y="3456"/>
                  </a:lnTo>
                  <a:lnTo>
                    <a:pt x="699" y="3478"/>
                  </a:lnTo>
                  <a:lnTo>
                    <a:pt x="670" y="3501"/>
                  </a:lnTo>
                  <a:lnTo>
                    <a:pt x="640" y="3524"/>
                  </a:lnTo>
                  <a:lnTo>
                    <a:pt x="610" y="3549"/>
                  </a:lnTo>
                  <a:lnTo>
                    <a:pt x="579" y="3576"/>
                  </a:lnTo>
                  <a:lnTo>
                    <a:pt x="550" y="3604"/>
                  </a:lnTo>
                  <a:lnTo>
                    <a:pt x="520" y="3632"/>
                  </a:lnTo>
                  <a:lnTo>
                    <a:pt x="490" y="3662"/>
                  </a:lnTo>
                  <a:lnTo>
                    <a:pt x="461" y="3693"/>
                  </a:lnTo>
                  <a:lnTo>
                    <a:pt x="433" y="3726"/>
                  </a:lnTo>
                  <a:lnTo>
                    <a:pt x="405" y="3759"/>
                  </a:lnTo>
                  <a:lnTo>
                    <a:pt x="377" y="3795"/>
                  </a:lnTo>
                  <a:lnTo>
                    <a:pt x="350" y="3831"/>
                  </a:lnTo>
                  <a:lnTo>
                    <a:pt x="323" y="3868"/>
                  </a:lnTo>
                  <a:lnTo>
                    <a:pt x="297" y="3908"/>
                  </a:lnTo>
                  <a:lnTo>
                    <a:pt x="272" y="3948"/>
                  </a:lnTo>
                  <a:lnTo>
                    <a:pt x="248" y="3991"/>
                  </a:lnTo>
                  <a:lnTo>
                    <a:pt x="224" y="4034"/>
                  </a:lnTo>
                  <a:lnTo>
                    <a:pt x="202" y="4079"/>
                  </a:lnTo>
                  <a:lnTo>
                    <a:pt x="179" y="4125"/>
                  </a:lnTo>
                  <a:lnTo>
                    <a:pt x="159" y="4172"/>
                  </a:lnTo>
                  <a:lnTo>
                    <a:pt x="139" y="4222"/>
                  </a:lnTo>
                  <a:lnTo>
                    <a:pt x="121" y="4273"/>
                  </a:lnTo>
                  <a:lnTo>
                    <a:pt x="103" y="4326"/>
                  </a:lnTo>
                  <a:lnTo>
                    <a:pt x="86" y="4380"/>
                  </a:lnTo>
                  <a:lnTo>
                    <a:pt x="71" y="4435"/>
                  </a:lnTo>
                  <a:lnTo>
                    <a:pt x="58" y="4493"/>
                  </a:lnTo>
                  <a:lnTo>
                    <a:pt x="45" y="4551"/>
                  </a:lnTo>
                  <a:lnTo>
                    <a:pt x="35" y="4612"/>
                  </a:lnTo>
                  <a:lnTo>
                    <a:pt x="25" y="4674"/>
                  </a:lnTo>
                  <a:lnTo>
                    <a:pt x="17" y="4738"/>
                  </a:lnTo>
                  <a:lnTo>
                    <a:pt x="11" y="4804"/>
                  </a:lnTo>
                  <a:lnTo>
                    <a:pt x="6" y="4871"/>
                  </a:lnTo>
                  <a:lnTo>
                    <a:pt x="0" y="4923"/>
                  </a:lnTo>
                  <a:lnTo>
                    <a:pt x="0" y="5106"/>
                  </a:lnTo>
                  <a:lnTo>
                    <a:pt x="129" y="5246"/>
                  </a:lnTo>
                  <a:lnTo>
                    <a:pt x="266" y="5092"/>
                  </a:lnTo>
                  <a:lnTo>
                    <a:pt x="266" y="4951"/>
                  </a:lnTo>
                  <a:lnTo>
                    <a:pt x="263" y="4831"/>
                  </a:lnTo>
                  <a:close/>
                </a:path>
              </a:pathLst>
            </a:custGeom>
            <a:solidFill>
              <a:srgbClr val="BFDDF3"/>
            </a:solidFill>
            <a:ln w="3175">
              <a:solidFill>
                <a:srgbClr val="000000"/>
              </a:solidFill>
              <a:round/>
              <a:headEnd/>
              <a:tailEnd/>
            </a:ln>
          </p:spPr>
          <p:txBody>
            <a:bodyPr>
              <a:prstTxWarp prst="textNoShape">
                <a:avLst/>
              </a:prstTxWarp>
            </a:bodyPr>
            <a:lstStyle/>
            <a:p>
              <a:endParaRPr lang="en-US"/>
            </a:p>
          </p:txBody>
        </p:sp>
        <p:grpSp>
          <p:nvGrpSpPr>
            <p:cNvPr id="544" name="Group 4"/>
            <p:cNvGrpSpPr>
              <a:grpSpLocks/>
            </p:cNvGrpSpPr>
            <p:nvPr/>
          </p:nvGrpSpPr>
          <p:grpSpPr bwMode="auto">
            <a:xfrm>
              <a:off x="3981" y="978"/>
              <a:ext cx="960" cy="1749"/>
              <a:chOff x="3981" y="978"/>
              <a:chExt cx="960" cy="1749"/>
            </a:xfrm>
          </p:grpSpPr>
          <p:sp>
            <p:nvSpPr>
              <p:cNvPr id="545" name="Freeform 5"/>
              <p:cNvSpPr>
                <a:spLocks/>
              </p:cNvSpPr>
              <p:nvPr/>
            </p:nvSpPr>
            <p:spPr bwMode="auto">
              <a:xfrm>
                <a:off x="3981" y="978"/>
                <a:ext cx="960" cy="1749"/>
              </a:xfrm>
              <a:custGeom>
                <a:avLst/>
                <a:gdLst>
                  <a:gd name="T0" fmla="*/ 311 w 2879"/>
                  <a:gd name="T1" fmla="*/ 4585 h 5246"/>
                  <a:gd name="T2" fmla="*/ 402 w 2879"/>
                  <a:gd name="T3" fmla="*/ 4316 h 5246"/>
                  <a:gd name="T4" fmla="*/ 522 w 2879"/>
                  <a:gd name="T5" fmla="*/ 4088 h 5246"/>
                  <a:gd name="T6" fmla="*/ 662 w 2879"/>
                  <a:gd name="T7" fmla="*/ 3898 h 5246"/>
                  <a:gd name="T8" fmla="*/ 816 w 2879"/>
                  <a:gd name="T9" fmla="*/ 3741 h 5246"/>
                  <a:gd name="T10" fmla="*/ 973 w 2879"/>
                  <a:gd name="T11" fmla="*/ 3618 h 5246"/>
                  <a:gd name="T12" fmla="*/ 1129 w 2879"/>
                  <a:gd name="T13" fmla="*/ 3522 h 5246"/>
                  <a:gd name="T14" fmla="*/ 1273 w 2879"/>
                  <a:gd name="T15" fmla="*/ 3453 h 5246"/>
                  <a:gd name="T16" fmla="*/ 1375 w 2879"/>
                  <a:gd name="T17" fmla="*/ 3415 h 5246"/>
                  <a:gd name="T18" fmla="*/ 1561 w 2879"/>
                  <a:gd name="T19" fmla="*/ 3305 h 5246"/>
                  <a:gd name="T20" fmla="*/ 1709 w 2879"/>
                  <a:gd name="T21" fmla="*/ 3153 h 5246"/>
                  <a:gd name="T22" fmla="*/ 1825 w 2879"/>
                  <a:gd name="T23" fmla="*/ 2966 h 5246"/>
                  <a:gd name="T24" fmla="*/ 1914 w 2879"/>
                  <a:gd name="T25" fmla="*/ 2756 h 5246"/>
                  <a:gd name="T26" fmla="*/ 1983 w 2879"/>
                  <a:gd name="T27" fmla="*/ 2533 h 5246"/>
                  <a:gd name="T28" fmla="*/ 2036 w 2879"/>
                  <a:gd name="T29" fmla="*/ 2306 h 5246"/>
                  <a:gd name="T30" fmla="*/ 2078 w 2879"/>
                  <a:gd name="T31" fmla="*/ 2086 h 5246"/>
                  <a:gd name="T32" fmla="*/ 2122 w 2879"/>
                  <a:gd name="T33" fmla="*/ 1883 h 5246"/>
                  <a:gd name="T34" fmla="*/ 2200 w 2879"/>
                  <a:gd name="T35" fmla="*/ 1606 h 5246"/>
                  <a:gd name="T36" fmla="*/ 2282 w 2879"/>
                  <a:gd name="T37" fmla="*/ 1356 h 5246"/>
                  <a:gd name="T38" fmla="*/ 2365 w 2879"/>
                  <a:gd name="T39" fmla="*/ 1135 h 5246"/>
                  <a:gd name="T40" fmla="*/ 2449 w 2879"/>
                  <a:gd name="T41" fmla="*/ 938 h 5246"/>
                  <a:gd name="T42" fmla="*/ 2531 w 2879"/>
                  <a:gd name="T43" fmla="*/ 768 h 5246"/>
                  <a:gd name="T44" fmla="*/ 2617 w 2879"/>
                  <a:gd name="T45" fmla="*/ 610 h 5246"/>
                  <a:gd name="T46" fmla="*/ 2750 w 2879"/>
                  <a:gd name="T47" fmla="*/ 395 h 5246"/>
                  <a:gd name="T48" fmla="*/ 2879 w 2879"/>
                  <a:gd name="T49" fmla="*/ 214 h 5246"/>
                  <a:gd name="T50" fmla="*/ 2552 w 2879"/>
                  <a:gd name="T51" fmla="*/ 156 h 5246"/>
                  <a:gd name="T52" fmla="*/ 2417 w 2879"/>
                  <a:gd name="T53" fmla="*/ 350 h 5246"/>
                  <a:gd name="T54" fmla="*/ 2334 w 2879"/>
                  <a:gd name="T55" fmla="*/ 492 h 5246"/>
                  <a:gd name="T56" fmla="*/ 2246 w 2879"/>
                  <a:gd name="T57" fmla="*/ 663 h 5246"/>
                  <a:gd name="T58" fmla="*/ 2154 w 2879"/>
                  <a:gd name="T59" fmla="*/ 862 h 5246"/>
                  <a:gd name="T60" fmla="*/ 2061 w 2879"/>
                  <a:gd name="T61" fmla="*/ 1092 h 5246"/>
                  <a:gd name="T62" fmla="*/ 1970 w 2879"/>
                  <a:gd name="T63" fmla="*/ 1354 h 5246"/>
                  <a:gd name="T64" fmla="*/ 1883 w 2879"/>
                  <a:gd name="T65" fmla="*/ 1650 h 5246"/>
                  <a:gd name="T66" fmla="*/ 1825 w 2879"/>
                  <a:gd name="T67" fmla="*/ 1887 h 5246"/>
                  <a:gd name="T68" fmla="*/ 1784 w 2879"/>
                  <a:gd name="T69" fmla="*/ 2105 h 5246"/>
                  <a:gd name="T70" fmla="*/ 1735 w 2879"/>
                  <a:gd name="T71" fmla="*/ 2331 h 5246"/>
                  <a:gd name="T72" fmla="*/ 1670 w 2879"/>
                  <a:gd name="T73" fmla="*/ 2556 h 5246"/>
                  <a:gd name="T74" fmla="*/ 1585 w 2879"/>
                  <a:gd name="T75" fmla="*/ 2771 h 5246"/>
                  <a:gd name="T76" fmla="*/ 1475 w 2879"/>
                  <a:gd name="T77" fmla="*/ 2962 h 5246"/>
                  <a:gd name="T78" fmla="*/ 1334 w 2879"/>
                  <a:gd name="T79" fmla="*/ 3123 h 5246"/>
                  <a:gd name="T80" fmla="*/ 1156 w 2879"/>
                  <a:gd name="T81" fmla="*/ 3240 h 5246"/>
                  <a:gd name="T82" fmla="*/ 1042 w 2879"/>
                  <a:gd name="T83" fmla="*/ 3286 h 5246"/>
                  <a:gd name="T84" fmla="*/ 906 w 2879"/>
                  <a:gd name="T85" fmla="*/ 3348 h 5246"/>
                  <a:gd name="T86" fmla="*/ 760 w 2879"/>
                  <a:gd name="T87" fmla="*/ 3435 h 5246"/>
                  <a:gd name="T88" fmla="*/ 610 w 2879"/>
                  <a:gd name="T89" fmla="*/ 3549 h 5246"/>
                  <a:gd name="T90" fmla="*/ 461 w 2879"/>
                  <a:gd name="T91" fmla="*/ 3693 h 5246"/>
                  <a:gd name="T92" fmla="*/ 323 w 2879"/>
                  <a:gd name="T93" fmla="*/ 3868 h 5246"/>
                  <a:gd name="T94" fmla="*/ 202 w 2879"/>
                  <a:gd name="T95" fmla="*/ 4079 h 5246"/>
                  <a:gd name="T96" fmla="*/ 103 w 2879"/>
                  <a:gd name="T97" fmla="*/ 4326 h 5246"/>
                  <a:gd name="T98" fmla="*/ 35 w 2879"/>
                  <a:gd name="T99" fmla="*/ 4612 h 5246"/>
                  <a:gd name="T100" fmla="*/ 6 w 2879"/>
                  <a:gd name="T101" fmla="*/ 4871 h 5246"/>
                  <a:gd name="T102" fmla="*/ 266 w 2879"/>
                  <a:gd name="T103" fmla="*/ 4951 h 5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79"/>
                  <a:gd name="T157" fmla="*/ 0 h 5246"/>
                  <a:gd name="T158" fmla="*/ 2879 w 2879"/>
                  <a:gd name="T159" fmla="*/ 5246 h 5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79" h="5246">
                    <a:moveTo>
                      <a:pt x="263" y="4831"/>
                    </a:moveTo>
                    <a:lnTo>
                      <a:pt x="272" y="4766"/>
                    </a:lnTo>
                    <a:lnTo>
                      <a:pt x="283" y="4704"/>
                    </a:lnTo>
                    <a:lnTo>
                      <a:pt x="296" y="4643"/>
                    </a:lnTo>
                    <a:lnTo>
                      <a:pt x="311" y="4585"/>
                    </a:lnTo>
                    <a:lnTo>
                      <a:pt x="326" y="4527"/>
                    </a:lnTo>
                    <a:lnTo>
                      <a:pt x="343" y="4472"/>
                    </a:lnTo>
                    <a:lnTo>
                      <a:pt x="361" y="4418"/>
                    </a:lnTo>
                    <a:lnTo>
                      <a:pt x="381" y="4366"/>
                    </a:lnTo>
                    <a:lnTo>
                      <a:pt x="402" y="4316"/>
                    </a:lnTo>
                    <a:lnTo>
                      <a:pt x="424" y="4267"/>
                    </a:lnTo>
                    <a:lnTo>
                      <a:pt x="447" y="4220"/>
                    </a:lnTo>
                    <a:lnTo>
                      <a:pt x="471" y="4175"/>
                    </a:lnTo>
                    <a:lnTo>
                      <a:pt x="496" y="4130"/>
                    </a:lnTo>
                    <a:lnTo>
                      <a:pt x="522" y="4088"/>
                    </a:lnTo>
                    <a:lnTo>
                      <a:pt x="549" y="4047"/>
                    </a:lnTo>
                    <a:lnTo>
                      <a:pt x="576" y="4007"/>
                    </a:lnTo>
                    <a:lnTo>
                      <a:pt x="604" y="3969"/>
                    </a:lnTo>
                    <a:lnTo>
                      <a:pt x="633" y="3933"/>
                    </a:lnTo>
                    <a:lnTo>
                      <a:pt x="662" y="3898"/>
                    </a:lnTo>
                    <a:lnTo>
                      <a:pt x="692" y="3863"/>
                    </a:lnTo>
                    <a:lnTo>
                      <a:pt x="723" y="3831"/>
                    </a:lnTo>
                    <a:lnTo>
                      <a:pt x="753" y="3800"/>
                    </a:lnTo>
                    <a:lnTo>
                      <a:pt x="784" y="3770"/>
                    </a:lnTo>
                    <a:lnTo>
                      <a:pt x="816" y="3741"/>
                    </a:lnTo>
                    <a:lnTo>
                      <a:pt x="847" y="3714"/>
                    </a:lnTo>
                    <a:lnTo>
                      <a:pt x="878" y="3689"/>
                    </a:lnTo>
                    <a:lnTo>
                      <a:pt x="911" y="3663"/>
                    </a:lnTo>
                    <a:lnTo>
                      <a:pt x="942" y="3640"/>
                    </a:lnTo>
                    <a:lnTo>
                      <a:pt x="973" y="3618"/>
                    </a:lnTo>
                    <a:lnTo>
                      <a:pt x="1004" y="3597"/>
                    </a:lnTo>
                    <a:lnTo>
                      <a:pt x="1036" y="3577"/>
                    </a:lnTo>
                    <a:lnTo>
                      <a:pt x="1067" y="3557"/>
                    </a:lnTo>
                    <a:lnTo>
                      <a:pt x="1098" y="3539"/>
                    </a:lnTo>
                    <a:lnTo>
                      <a:pt x="1129" y="3522"/>
                    </a:lnTo>
                    <a:lnTo>
                      <a:pt x="1159" y="3507"/>
                    </a:lnTo>
                    <a:lnTo>
                      <a:pt x="1188" y="3492"/>
                    </a:lnTo>
                    <a:lnTo>
                      <a:pt x="1217" y="3478"/>
                    </a:lnTo>
                    <a:lnTo>
                      <a:pt x="1245" y="3465"/>
                    </a:lnTo>
                    <a:lnTo>
                      <a:pt x="1273" y="3453"/>
                    </a:lnTo>
                    <a:lnTo>
                      <a:pt x="1299" y="3442"/>
                    </a:lnTo>
                    <a:lnTo>
                      <a:pt x="1326" y="3432"/>
                    </a:lnTo>
                    <a:lnTo>
                      <a:pt x="1351" y="3423"/>
                    </a:lnTo>
                    <a:lnTo>
                      <a:pt x="1375" y="3415"/>
                    </a:lnTo>
                    <a:lnTo>
                      <a:pt x="1415" y="3397"/>
                    </a:lnTo>
                    <a:lnTo>
                      <a:pt x="1455" y="3377"/>
                    </a:lnTo>
                    <a:lnTo>
                      <a:pt x="1491" y="3354"/>
                    </a:lnTo>
                    <a:lnTo>
                      <a:pt x="1528" y="3331"/>
                    </a:lnTo>
                    <a:lnTo>
                      <a:pt x="1561" y="3305"/>
                    </a:lnTo>
                    <a:lnTo>
                      <a:pt x="1593" y="3278"/>
                    </a:lnTo>
                    <a:lnTo>
                      <a:pt x="1625" y="3248"/>
                    </a:lnTo>
                    <a:lnTo>
                      <a:pt x="1654" y="3218"/>
                    </a:lnTo>
                    <a:lnTo>
                      <a:pt x="1682" y="3186"/>
                    </a:lnTo>
                    <a:lnTo>
                      <a:pt x="1709" y="3153"/>
                    </a:lnTo>
                    <a:lnTo>
                      <a:pt x="1735" y="3118"/>
                    </a:lnTo>
                    <a:lnTo>
                      <a:pt x="1759" y="3082"/>
                    </a:lnTo>
                    <a:lnTo>
                      <a:pt x="1782" y="3044"/>
                    </a:lnTo>
                    <a:lnTo>
                      <a:pt x="1804" y="3006"/>
                    </a:lnTo>
                    <a:lnTo>
                      <a:pt x="1825" y="2966"/>
                    </a:lnTo>
                    <a:lnTo>
                      <a:pt x="1845" y="2926"/>
                    </a:lnTo>
                    <a:lnTo>
                      <a:pt x="1864" y="2885"/>
                    </a:lnTo>
                    <a:lnTo>
                      <a:pt x="1882" y="2843"/>
                    </a:lnTo>
                    <a:lnTo>
                      <a:pt x="1898" y="2800"/>
                    </a:lnTo>
                    <a:lnTo>
                      <a:pt x="1914" y="2756"/>
                    </a:lnTo>
                    <a:lnTo>
                      <a:pt x="1930" y="2713"/>
                    </a:lnTo>
                    <a:lnTo>
                      <a:pt x="1944" y="2669"/>
                    </a:lnTo>
                    <a:lnTo>
                      <a:pt x="1958" y="2623"/>
                    </a:lnTo>
                    <a:lnTo>
                      <a:pt x="1970" y="2579"/>
                    </a:lnTo>
                    <a:lnTo>
                      <a:pt x="1983" y="2533"/>
                    </a:lnTo>
                    <a:lnTo>
                      <a:pt x="1994" y="2488"/>
                    </a:lnTo>
                    <a:lnTo>
                      <a:pt x="2005" y="2442"/>
                    </a:lnTo>
                    <a:lnTo>
                      <a:pt x="2015" y="2397"/>
                    </a:lnTo>
                    <a:lnTo>
                      <a:pt x="2025" y="2351"/>
                    </a:lnTo>
                    <a:lnTo>
                      <a:pt x="2036" y="2306"/>
                    </a:lnTo>
                    <a:lnTo>
                      <a:pt x="2045" y="2260"/>
                    </a:lnTo>
                    <a:lnTo>
                      <a:pt x="2053" y="2216"/>
                    </a:lnTo>
                    <a:lnTo>
                      <a:pt x="2062" y="2173"/>
                    </a:lnTo>
                    <a:lnTo>
                      <a:pt x="2070" y="2128"/>
                    </a:lnTo>
                    <a:lnTo>
                      <a:pt x="2078" y="2086"/>
                    </a:lnTo>
                    <a:lnTo>
                      <a:pt x="2085" y="2043"/>
                    </a:lnTo>
                    <a:lnTo>
                      <a:pt x="2093" y="2001"/>
                    </a:lnTo>
                    <a:lnTo>
                      <a:pt x="2107" y="1941"/>
                    </a:lnTo>
                    <a:lnTo>
                      <a:pt x="2122" y="1883"/>
                    </a:lnTo>
                    <a:lnTo>
                      <a:pt x="2138" y="1825"/>
                    </a:lnTo>
                    <a:lnTo>
                      <a:pt x="2153" y="1769"/>
                    </a:lnTo>
                    <a:lnTo>
                      <a:pt x="2169" y="1713"/>
                    </a:lnTo>
                    <a:lnTo>
                      <a:pt x="2184" y="1658"/>
                    </a:lnTo>
                    <a:lnTo>
                      <a:pt x="2200" y="1606"/>
                    </a:lnTo>
                    <a:lnTo>
                      <a:pt x="2216" y="1553"/>
                    </a:lnTo>
                    <a:lnTo>
                      <a:pt x="2232" y="1503"/>
                    </a:lnTo>
                    <a:lnTo>
                      <a:pt x="2249" y="1453"/>
                    </a:lnTo>
                    <a:lnTo>
                      <a:pt x="2266" y="1404"/>
                    </a:lnTo>
                    <a:lnTo>
                      <a:pt x="2282" y="1356"/>
                    </a:lnTo>
                    <a:lnTo>
                      <a:pt x="2298" y="1310"/>
                    </a:lnTo>
                    <a:lnTo>
                      <a:pt x="2315" y="1265"/>
                    </a:lnTo>
                    <a:lnTo>
                      <a:pt x="2331" y="1220"/>
                    </a:lnTo>
                    <a:lnTo>
                      <a:pt x="2349" y="1177"/>
                    </a:lnTo>
                    <a:lnTo>
                      <a:pt x="2365" y="1135"/>
                    </a:lnTo>
                    <a:lnTo>
                      <a:pt x="2382" y="1094"/>
                    </a:lnTo>
                    <a:lnTo>
                      <a:pt x="2399" y="1053"/>
                    </a:lnTo>
                    <a:lnTo>
                      <a:pt x="2415" y="1014"/>
                    </a:lnTo>
                    <a:lnTo>
                      <a:pt x="2432" y="976"/>
                    </a:lnTo>
                    <a:lnTo>
                      <a:pt x="2449" y="938"/>
                    </a:lnTo>
                    <a:lnTo>
                      <a:pt x="2466" y="903"/>
                    </a:lnTo>
                    <a:lnTo>
                      <a:pt x="2482" y="868"/>
                    </a:lnTo>
                    <a:lnTo>
                      <a:pt x="2499" y="833"/>
                    </a:lnTo>
                    <a:lnTo>
                      <a:pt x="2515" y="800"/>
                    </a:lnTo>
                    <a:lnTo>
                      <a:pt x="2531" y="768"/>
                    </a:lnTo>
                    <a:lnTo>
                      <a:pt x="2548" y="736"/>
                    </a:lnTo>
                    <a:lnTo>
                      <a:pt x="2596" y="651"/>
                    </a:lnTo>
                    <a:lnTo>
                      <a:pt x="2617" y="610"/>
                    </a:lnTo>
                    <a:lnTo>
                      <a:pt x="2640" y="568"/>
                    </a:lnTo>
                    <a:lnTo>
                      <a:pt x="2666" y="525"/>
                    </a:lnTo>
                    <a:lnTo>
                      <a:pt x="2692" y="483"/>
                    </a:lnTo>
                    <a:lnTo>
                      <a:pt x="2720" y="438"/>
                    </a:lnTo>
                    <a:lnTo>
                      <a:pt x="2750" y="395"/>
                    </a:lnTo>
                    <a:lnTo>
                      <a:pt x="2780" y="350"/>
                    </a:lnTo>
                    <a:lnTo>
                      <a:pt x="2812" y="305"/>
                    </a:lnTo>
                    <a:lnTo>
                      <a:pt x="2846" y="260"/>
                    </a:lnTo>
                    <a:lnTo>
                      <a:pt x="2879" y="214"/>
                    </a:lnTo>
                    <a:lnTo>
                      <a:pt x="2857" y="0"/>
                    </a:lnTo>
                    <a:lnTo>
                      <a:pt x="2646" y="37"/>
                    </a:lnTo>
                    <a:lnTo>
                      <a:pt x="2597" y="98"/>
                    </a:lnTo>
                    <a:lnTo>
                      <a:pt x="2552" y="156"/>
                    </a:lnTo>
                    <a:lnTo>
                      <a:pt x="2509" y="212"/>
                    </a:lnTo>
                    <a:lnTo>
                      <a:pt x="2433" y="325"/>
                    </a:lnTo>
                    <a:lnTo>
                      <a:pt x="2417" y="350"/>
                    </a:lnTo>
                    <a:lnTo>
                      <a:pt x="2401" y="377"/>
                    </a:lnTo>
                    <a:lnTo>
                      <a:pt x="2385" y="404"/>
                    </a:lnTo>
                    <a:lnTo>
                      <a:pt x="2369" y="432"/>
                    </a:lnTo>
                    <a:lnTo>
                      <a:pt x="2352" y="462"/>
                    </a:lnTo>
                    <a:lnTo>
                      <a:pt x="2334" y="492"/>
                    </a:lnTo>
                    <a:lnTo>
                      <a:pt x="2317" y="524"/>
                    </a:lnTo>
                    <a:lnTo>
                      <a:pt x="2299" y="557"/>
                    </a:lnTo>
                    <a:lnTo>
                      <a:pt x="2282" y="591"/>
                    </a:lnTo>
                    <a:lnTo>
                      <a:pt x="2264" y="626"/>
                    </a:lnTo>
                    <a:lnTo>
                      <a:pt x="2246" y="663"/>
                    </a:lnTo>
                    <a:lnTo>
                      <a:pt x="2227" y="700"/>
                    </a:lnTo>
                    <a:lnTo>
                      <a:pt x="2209" y="738"/>
                    </a:lnTo>
                    <a:lnTo>
                      <a:pt x="2191" y="779"/>
                    </a:lnTo>
                    <a:lnTo>
                      <a:pt x="2173" y="819"/>
                    </a:lnTo>
                    <a:lnTo>
                      <a:pt x="2154" y="862"/>
                    </a:lnTo>
                    <a:lnTo>
                      <a:pt x="2136" y="905"/>
                    </a:lnTo>
                    <a:lnTo>
                      <a:pt x="2117" y="950"/>
                    </a:lnTo>
                    <a:lnTo>
                      <a:pt x="2098" y="996"/>
                    </a:lnTo>
                    <a:lnTo>
                      <a:pt x="2080" y="1043"/>
                    </a:lnTo>
                    <a:lnTo>
                      <a:pt x="2061" y="1092"/>
                    </a:lnTo>
                    <a:lnTo>
                      <a:pt x="2043" y="1141"/>
                    </a:lnTo>
                    <a:lnTo>
                      <a:pt x="2024" y="1193"/>
                    </a:lnTo>
                    <a:lnTo>
                      <a:pt x="2006" y="1245"/>
                    </a:lnTo>
                    <a:lnTo>
                      <a:pt x="1988" y="1299"/>
                    </a:lnTo>
                    <a:lnTo>
                      <a:pt x="1970" y="1354"/>
                    </a:lnTo>
                    <a:lnTo>
                      <a:pt x="1952" y="1411"/>
                    </a:lnTo>
                    <a:lnTo>
                      <a:pt x="1935" y="1469"/>
                    </a:lnTo>
                    <a:lnTo>
                      <a:pt x="1917" y="1528"/>
                    </a:lnTo>
                    <a:lnTo>
                      <a:pt x="1900" y="1589"/>
                    </a:lnTo>
                    <a:lnTo>
                      <a:pt x="1883" y="1650"/>
                    </a:lnTo>
                    <a:lnTo>
                      <a:pt x="1866" y="1714"/>
                    </a:lnTo>
                    <a:lnTo>
                      <a:pt x="1850" y="1779"/>
                    </a:lnTo>
                    <a:lnTo>
                      <a:pt x="1833" y="1845"/>
                    </a:lnTo>
                    <a:lnTo>
                      <a:pt x="1825" y="1887"/>
                    </a:lnTo>
                    <a:lnTo>
                      <a:pt x="1817" y="1929"/>
                    </a:lnTo>
                    <a:lnTo>
                      <a:pt x="1809" y="1973"/>
                    </a:lnTo>
                    <a:lnTo>
                      <a:pt x="1801" y="2016"/>
                    </a:lnTo>
                    <a:lnTo>
                      <a:pt x="1793" y="2060"/>
                    </a:lnTo>
                    <a:lnTo>
                      <a:pt x="1784" y="2105"/>
                    </a:lnTo>
                    <a:lnTo>
                      <a:pt x="1775" y="2149"/>
                    </a:lnTo>
                    <a:lnTo>
                      <a:pt x="1766" y="2195"/>
                    </a:lnTo>
                    <a:lnTo>
                      <a:pt x="1756" y="2240"/>
                    </a:lnTo>
                    <a:lnTo>
                      <a:pt x="1745" y="2286"/>
                    </a:lnTo>
                    <a:lnTo>
                      <a:pt x="1735" y="2331"/>
                    </a:lnTo>
                    <a:lnTo>
                      <a:pt x="1722" y="2377"/>
                    </a:lnTo>
                    <a:lnTo>
                      <a:pt x="1710" y="2422"/>
                    </a:lnTo>
                    <a:lnTo>
                      <a:pt x="1697" y="2468"/>
                    </a:lnTo>
                    <a:lnTo>
                      <a:pt x="1684" y="2512"/>
                    </a:lnTo>
                    <a:lnTo>
                      <a:pt x="1670" y="2556"/>
                    </a:lnTo>
                    <a:lnTo>
                      <a:pt x="1655" y="2601"/>
                    </a:lnTo>
                    <a:lnTo>
                      <a:pt x="1639" y="2644"/>
                    </a:lnTo>
                    <a:lnTo>
                      <a:pt x="1621" y="2687"/>
                    </a:lnTo>
                    <a:lnTo>
                      <a:pt x="1603" y="2729"/>
                    </a:lnTo>
                    <a:lnTo>
                      <a:pt x="1585" y="2771"/>
                    </a:lnTo>
                    <a:lnTo>
                      <a:pt x="1565" y="2811"/>
                    </a:lnTo>
                    <a:lnTo>
                      <a:pt x="1545" y="2850"/>
                    </a:lnTo>
                    <a:lnTo>
                      <a:pt x="1523" y="2889"/>
                    </a:lnTo>
                    <a:lnTo>
                      <a:pt x="1499" y="2926"/>
                    </a:lnTo>
                    <a:lnTo>
                      <a:pt x="1475" y="2962"/>
                    </a:lnTo>
                    <a:lnTo>
                      <a:pt x="1449" y="2997"/>
                    </a:lnTo>
                    <a:lnTo>
                      <a:pt x="1423" y="3031"/>
                    </a:lnTo>
                    <a:lnTo>
                      <a:pt x="1394" y="3063"/>
                    </a:lnTo>
                    <a:lnTo>
                      <a:pt x="1365" y="3094"/>
                    </a:lnTo>
                    <a:lnTo>
                      <a:pt x="1334" y="3123"/>
                    </a:lnTo>
                    <a:lnTo>
                      <a:pt x="1301" y="3150"/>
                    </a:lnTo>
                    <a:lnTo>
                      <a:pt x="1267" y="3175"/>
                    </a:lnTo>
                    <a:lnTo>
                      <a:pt x="1232" y="3199"/>
                    </a:lnTo>
                    <a:lnTo>
                      <a:pt x="1194" y="3221"/>
                    </a:lnTo>
                    <a:lnTo>
                      <a:pt x="1156" y="3240"/>
                    </a:lnTo>
                    <a:lnTo>
                      <a:pt x="1116" y="3258"/>
                    </a:lnTo>
                    <a:lnTo>
                      <a:pt x="1091" y="3266"/>
                    </a:lnTo>
                    <a:lnTo>
                      <a:pt x="1067" y="3276"/>
                    </a:lnTo>
                    <a:lnTo>
                      <a:pt x="1042" y="3286"/>
                    </a:lnTo>
                    <a:lnTo>
                      <a:pt x="1017" y="3297"/>
                    </a:lnTo>
                    <a:lnTo>
                      <a:pt x="989" y="3308"/>
                    </a:lnTo>
                    <a:lnTo>
                      <a:pt x="962" y="3320"/>
                    </a:lnTo>
                    <a:lnTo>
                      <a:pt x="935" y="3334"/>
                    </a:lnTo>
                    <a:lnTo>
                      <a:pt x="906" y="3348"/>
                    </a:lnTo>
                    <a:lnTo>
                      <a:pt x="878" y="3363"/>
                    </a:lnTo>
                    <a:lnTo>
                      <a:pt x="849" y="3381"/>
                    </a:lnTo>
                    <a:lnTo>
                      <a:pt x="820" y="3398"/>
                    </a:lnTo>
                    <a:lnTo>
                      <a:pt x="790" y="3416"/>
                    </a:lnTo>
                    <a:lnTo>
                      <a:pt x="760" y="3435"/>
                    </a:lnTo>
                    <a:lnTo>
                      <a:pt x="730" y="3456"/>
                    </a:lnTo>
                    <a:lnTo>
                      <a:pt x="699" y="3478"/>
                    </a:lnTo>
                    <a:lnTo>
                      <a:pt x="670" y="3501"/>
                    </a:lnTo>
                    <a:lnTo>
                      <a:pt x="640" y="3524"/>
                    </a:lnTo>
                    <a:lnTo>
                      <a:pt x="610" y="3549"/>
                    </a:lnTo>
                    <a:lnTo>
                      <a:pt x="579" y="3576"/>
                    </a:lnTo>
                    <a:lnTo>
                      <a:pt x="550" y="3604"/>
                    </a:lnTo>
                    <a:lnTo>
                      <a:pt x="520" y="3632"/>
                    </a:lnTo>
                    <a:lnTo>
                      <a:pt x="490" y="3662"/>
                    </a:lnTo>
                    <a:lnTo>
                      <a:pt x="461" y="3693"/>
                    </a:lnTo>
                    <a:lnTo>
                      <a:pt x="433" y="3726"/>
                    </a:lnTo>
                    <a:lnTo>
                      <a:pt x="405" y="3759"/>
                    </a:lnTo>
                    <a:lnTo>
                      <a:pt x="377" y="3795"/>
                    </a:lnTo>
                    <a:lnTo>
                      <a:pt x="350" y="3831"/>
                    </a:lnTo>
                    <a:lnTo>
                      <a:pt x="323" y="3868"/>
                    </a:lnTo>
                    <a:lnTo>
                      <a:pt x="297" y="3908"/>
                    </a:lnTo>
                    <a:lnTo>
                      <a:pt x="272" y="3948"/>
                    </a:lnTo>
                    <a:lnTo>
                      <a:pt x="248" y="3991"/>
                    </a:lnTo>
                    <a:lnTo>
                      <a:pt x="224" y="4034"/>
                    </a:lnTo>
                    <a:lnTo>
                      <a:pt x="202" y="4079"/>
                    </a:lnTo>
                    <a:lnTo>
                      <a:pt x="179" y="4125"/>
                    </a:lnTo>
                    <a:lnTo>
                      <a:pt x="159" y="4172"/>
                    </a:lnTo>
                    <a:lnTo>
                      <a:pt x="139" y="4222"/>
                    </a:lnTo>
                    <a:lnTo>
                      <a:pt x="121" y="4273"/>
                    </a:lnTo>
                    <a:lnTo>
                      <a:pt x="103" y="4326"/>
                    </a:lnTo>
                    <a:lnTo>
                      <a:pt x="86" y="4380"/>
                    </a:lnTo>
                    <a:lnTo>
                      <a:pt x="71" y="4435"/>
                    </a:lnTo>
                    <a:lnTo>
                      <a:pt x="58" y="4493"/>
                    </a:lnTo>
                    <a:lnTo>
                      <a:pt x="45" y="4551"/>
                    </a:lnTo>
                    <a:lnTo>
                      <a:pt x="35" y="4612"/>
                    </a:lnTo>
                    <a:lnTo>
                      <a:pt x="25" y="4674"/>
                    </a:lnTo>
                    <a:lnTo>
                      <a:pt x="17" y="4738"/>
                    </a:lnTo>
                    <a:lnTo>
                      <a:pt x="11" y="4804"/>
                    </a:lnTo>
                    <a:lnTo>
                      <a:pt x="6" y="4871"/>
                    </a:lnTo>
                    <a:lnTo>
                      <a:pt x="0" y="4923"/>
                    </a:lnTo>
                    <a:lnTo>
                      <a:pt x="0" y="5106"/>
                    </a:lnTo>
                    <a:lnTo>
                      <a:pt x="129" y="5246"/>
                    </a:lnTo>
                    <a:lnTo>
                      <a:pt x="266" y="5092"/>
                    </a:lnTo>
                    <a:lnTo>
                      <a:pt x="266" y="4951"/>
                    </a:lnTo>
                    <a:lnTo>
                      <a:pt x="263" y="4831"/>
                    </a:lnTo>
                  </a:path>
                </a:pathLst>
              </a:custGeom>
              <a:noFill/>
              <a:ln w="3175">
                <a:solidFill>
                  <a:srgbClr val="000000"/>
                </a:solidFill>
                <a:round/>
                <a:headEnd/>
                <a:tailEnd/>
              </a:ln>
            </p:spPr>
            <p:txBody>
              <a:bodyPr>
                <a:prstTxWarp prst="textNoShape">
                  <a:avLst/>
                </a:prstTxWarp>
              </a:bodyPr>
              <a:lstStyle/>
              <a:p>
                <a:endParaRPr lang="en-US"/>
              </a:p>
            </p:txBody>
          </p:sp>
          <p:sp>
            <p:nvSpPr>
              <p:cNvPr id="546" name="Freeform 6"/>
              <p:cNvSpPr>
                <a:spLocks/>
              </p:cNvSpPr>
              <p:nvPr/>
            </p:nvSpPr>
            <p:spPr bwMode="auto">
              <a:xfrm>
                <a:off x="4600" y="1628"/>
                <a:ext cx="45" cy="72"/>
              </a:xfrm>
              <a:custGeom>
                <a:avLst/>
                <a:gdLst>
                  <a:gd name="T0" fmla="*/ 102 w 133"/>
                  <a:gd name="T1" fmla="*/ 0 h 217"/>
                  <a:gd name="T2" fmla="*/ 133 w 133"/>
                  <a:gd name="T3" fmla="*/ 217 h 217"/>
                  <a:gd name="T4" fmla="*/ 75 w 133"/>
                  <a:gd name="T5" fmla="*/ 156 h 217"/>
                  <a:gd name="T6" fmla="*/ 0 w 133"/>
                  <a:gd name="T7" fmla="*/ 193 h 217"/>
                  <a:gd name="T8" fmla="*/ 102 w 133"/>
                  <a:gd name="T9" fmla="*/ 0 h 217"/>
                  <a:gd name="T10" fmla="*/ 102 w 133"/>
                  <a:gd name="T11" fmla="*/ 0 h 217"/>
                  <a:gd name="T12" fmla="*/ 0 60000 65536"/>
                  <a:gd name="T13" fmla="*/ 0 60000 65536"/>
                  <a:gd name="T14" fmla="*/ 0 60000 65536"/>
                  <a:gd name="T15" fmla="*/ 0 60000 65536"/>
                  <a:gd name="T16" fmla="*/ 0 60000 65536"/>
                  <a:gd name="T17" fmla="*/ 0 60000 65536"/>
                  <a:gd name="T18" fmla="*/ 0 w 133"/>
                  <a:gd name="T19" fmla="*/ 0 h 217"/>
                  <a:gd name="T20" fmla="*/ 133 w 133"/>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33" h="217">
                    <a:moveTo>
                      <a:pt x="102" y="0"/>
                    </a:moveTo>
                    <a:lnTo>
                      <a:pt x="133" y="217"/>
                    </a:lnTo>
                    <a:lnTo>
                      <a:pt x="75" y="156"/>
                    </a:lnTo>
                    <a:lnTo>
                      <a:pt x="0" y="193"/>
                    </a:lnTo>
                    <a:lnTo>
                      <a:pt x="102"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47" name="Freeform 7"/>
              <p:cNvSpPr>
                <a:spLocks/>
              </p:cNvSpPr>
              <p:nvPr/>
            </p:nvSpPr>
            <p:spPr bwMode="auto">
              <a:xfrm>
                <a:off x="4375" y="2052"/>
                <a:ext cx="72" cy="47"/>
              </a:xfrm>
              <a:custGeom>
                <a:avLst/>
                <a:gdLst>
                  <a:gd name="T0" fmla="*/ 168 w 218"/>
                  <a:gd name="T1" fmla="*/ 0 h 140"/>
                  <a:gd name="T2" fmla="*/ 148 w 218"/>
                  <a:gd name="T3" fmla="*/ 82 h 140"/>
                  <a:gd name="T4" fmla="*/ 218 w 218"/>
                  <a:gd name="T5" fmla="*/ 126 h 140"/>
                  <a:gd name="T6" fmla="*/ 0 w 218"/>
                  <a:gd name="T7" fmla="*/ 140 h 140"/>
                  <a:gd name="T8" fmla="*/ 168 w 218"/>
                  <a:gd name="T9" fmla="*/ 0 h 140"/>
                  <a:gd name="T10" fmla="*/ 168 w 218"/>
                  <a:gd name="T11" fmla="*/ 0 h 140"/>
                  <a:gd name="T12" fmla="*/ 0 60000 65536"/>
                  <a:gd name="T13" fmla="*/ 0 60000 65536"/>
                  <a:gd name="T14" fmla="*/ 0 60000 65536"/>
                  <a:gd name="T15" fmla="*/ 0 60000 65536"/>
                  <a:gd name="T16" fmla="*/ 0 60000 65536"/>
                  <a:gd name="T17" fmla="*/ 0 60000 65536"/>
                  <a:gd name="T18" fmla="*/ 0 w 218"/>
                  <a:gd name="T19" fmla="*/ 0 h 140"/>
                  <a:gd name="T20" fmla="*/ 218 w 21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18" h="140">
                    <a:moveTo>
                      <a:pt x="168" y="0"/>
                    </a:moveTo>
                    <a:lnTo>
                      <a:pt x="148" y="82"/>
                    </a:lnTo>
                    <a:lnTo>
                      <a:pt x="218" y="126"/>
                    </a:lnTo>
                    <a:lnTo>
                      <a:pt x="0" y="140"/>
                    </a:lnTo>
                    <a:lnTo>
                      <a:pt x="168"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48" name="Freeform 8"/>
              <p:cNvSpPr>
                <a:spLocks/>
              </p:cNvSpPr>
              <p:nvPr/>
            </p:nvSpPr>
            <p:spPr bwMode="auto">
              <a:xfrm>
                <a:off x="4447" y="2019"/>
                <a:ext cx="51" cy="51"/>
              </a:xfrm>
              <a:custGeom>
                <a:avLst/>
                <a:gdLst>
                  <a:gd name="T0" fmla="*/ 61 w 152"/>
                  <a:gd name="T1" fmla="*/ 10 h 153"/>
                  <a:gd name="T2" fmla="*/ 73 w 152"/>
                  <a:gd name="T3" fmla="*/ 0 h 153"/>
                  <a:gd name="T4" fmla="*/ 152 w 152"/>
                  <a:gd name="T5" fmla="*/ 90 h 153"/>
                  <a:gd name="T6" fmla="*/ 139 w 152"/>
                  <a:gd name="T7" fmla="*/ 102 h 153"/>
                  <a:gd name="T8" fmla="*/ 28 w 152"/>
                  <a:gd name="T9" fmla="*/ 69 h 153"/>
                  <a:gd name="T10" fmla="*/ 28 w 152"/>
                  <a:gd name="T11" fmla="*/ 69 h 153"/>
                  <a:gd name="T12" fmla="*/ 91 w 152"/>
                  <a:gd name="T13" fmla="*/ 142 h 153"/>
                  <a:gd name="T14" fmla="*/ 80 w 152"/>
                  <a:gd name="T15" fmla="*/ 153 h 153"/>
                  <a:gd name="T16" fmla="*/ 0 w 152"/>
                  <a:gd name="T17" fmla="*/ 62 h 153"/>
                  <a:gd name="T18" fmla="*/ 15 w 152"/>
                  <a:gd name="T19" fmla="*/ 49 h 153"/>
                  <a:gd name="T20" fmla="*/ 125 w 152"/>
                  <a:gd name="T21" fmla="*/ 83 h 153"/>
                  <a:gd name="T22" fmla="*/ 125 w 152"/>
                  <a:gd name="T23" fmla="*/ 83 h 153"/>
                  <a:gd name="T24" fmla="*/ 61 w 152"/>
                  <a:gd name="T25" fmla="*/ 10 h 153"/>
                  <a:gd name="T26" fmla="*/ 61 w 152"/>
                  <a:gd name="T27" fmla="*/ 1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3"/>
                  <a:gd name="T44" fmla="*/ 152 w 15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3">
                    <a:moveTo>
                      <a:pt x="61" y="10"/>
                    </a:moveTo>
                    <a:lnTo>
                      <a:pt x="73" y="0"/>
                    </a:lnTo>
                    <a:lnTo>
                      <a:pt x="152" y="90"/>
                    </a:lnTo>
                    <a:lnTo>
                      <a:pt x="139" y="102"/>
                    </a:lnTo>
                    <a:lnTo>
                      <a:pt x="28" y="69"/>
                    </a:lnTo>
                    <a:lnTo>
                      <a:pt x="91" y="142"/>
                    </a:lnTo>
                    <a:lnTo>
                      <a:pt x="80" y="153"/>
                    </a:lnTo>
                    <a:lnTo>
                      <a:pt x="0" y="62"/>
                    </a:lnTo>
                    <a:lnTo>
                      <a:pt x="15" y="49"/>
                    </a:lnTo>
                    <a:lnTo>
                      <a:pt x="125" y="83"/>
                    </a:lnTo>
                    <a:lnTo>
                      <a:pt x="61" y="1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49" name="Freeform 9"/>
              <p:cNvSpPr>
                <a:spLocks noEditPoints="1"/>
              </p:cNvSpPr>
              <p:nvPr/>
            </p:nvSpPr>
            <p:spPr bwMode="auto">
              <a:xfrm>
                <a:off x="4488" y="2007"/>
                <a:ext cx="30" cy="29"/>
              </a:xfrm>
              <a:custGeom>
                <a:avLst/>
                <a:gdLst>
                  <a:gd name="T0" fmla="*/ 83 w 90"/>
                  <a:gd name="T1" fmla="*/ 26 h 87"/>
                  <a:gd name="T2" fmla="*/ 86 w 90"/>
                  <a:gd name="T3" fmla="*/ 31 h 87"/>
                  <a:gd name="T4" fmla="*/ 90 w 90"/>
                  <a:gd name="T5" fmla="*/ 41 h 87"/>
                  <a:gd name="T6" fmla="*/ 90 w 90"/>
                  <a:gd name="T7" fmla="*/ 53 h 87"/>
                  <a:gd name="T8" fmla="*/ 90 w 90"/>
                  <a:gd name="T9" fmla="*/ 53 h 87"/>
                  <a:gd name="T10" fmla="*/ 89 w 90"/>
                  <a:gd name="T11" fmla="*/ 58 h 87"/>
                  <a:gd name="T12" fmla="*/ 86 w 90"/>
                  <a:gd name="T13" fmla="*/ 65 h 87"/>
                  <a:gd name="T14" fmla="*/ 79 w 90"/>
                  <a:gd name="T15" fmla="*/ 75 h 87"/>
                  <a:gd name="T16" fmla="*/ 79 w 90"/>
                  <a:gd name="T17" fmla="*/ 75 h 87"/>
                  <a:gd name="T18" fmla="*/ 61 w 90"/>
                  <a:gd name="T19" fmla="*/ 87 h 87"/>
                  <a:gd name="T20" fmla="*/ 41 w 90"/>
                  <a:gd name="T21" fmla="*/ 87 h 87"/>
                  <a:gd name="T22" fmla="*/ 21 w 90"/>
                  <a:gd name="T23" fmla="*/ 75 h 87"/>
                  <a:gd name="T24" fmla="*/ 21 w 90"/>
                  <a:gd name="T25" fmla="*/ 75 h 87"/>
                  <a:gd name="T26" fmla="*/ 5 w 90"/>
                  <a:gd name="T27" fmla="*/ 56 h 87"/>
                  <a:gd name="T28" fmla="*/ 0 w 90"/>
                  <a:gd name="T29" fmla="*/ 34 h 87"/>
                  <a:gd name="T30" fmla="*/ 12 w 90"/>
                  <a:gd name="T31" fmla="*/ 12 h 87"/>
                  <a:gd name="T32" fmla="*/ 12 w 90"/>
                  <a:gd name="T33" fmla="*/ 12 h 87"/>
                  <a:gd name="T34" fmla="*/ 30 w 90"/>
                  <a:gd name="T35" fmla="*/ 0 h 87"/>
                  <a:gd name="T36" fmla="*/ 52 w 90"/>
                  <a:gd name="T37" fmla="*/ 3 h 87"/>
                  <a:gd name="T38" fmla="*/ 75 w 90"/>
                  <a:gd name="T39" fmla="*/ 17 h 87"/>
                  <a:gd name="T40" fmla="*/ 75 w 90"/>
                  <a:gd name="T41" fmla="*/ 17 h 87"/>
                  <a:gd name="T42" fmla="*/ 33 w 90"/>
                  <a:gd name="T43" fmla="*/ 65 h 87"/>
                  <a:gd name="T44" fmla="*/ 33 w 90"/>
                  <a:gd name="T45" fmla="*/ 65 h 87"/>
                  <a:gd name="T46" fmla="*/ 46 w 90"/>
                  <a:gd name="T47" fmla="*/ 73 h 87"/>
                  <a:gd name="T48" fmla="*/ 59 w 90"/>
                  <a:gd name="T49" fmla="*/ 73 h 87"/>
                  <a:gd name="T50" fmla="*/ 71 w 90"/>
                  <a:gd name="T51" fmla="*/ 65 h 87"/>
                  <a:gd name="T52" fmla="*/ 71 w 90"/>
                  <a:gd name="T53" fmla="*/ 65 h 87"/>
                  <a:gd name="T54" fmla="*/ 77 w 90"/>
                  <a:gd name="T55" fmla="*/ 54 h 87"/>
                  <a:gd name="T56" fmla="*/ 76 w 90"/>
                  <a:gd name="T57" fmla="*/ 44 h 87"/>
                  <a:gd name="T58" fmla="*/ 73 w 90"/>
                  <a:gd name="T59" fmla="*/ 37 h 87"/>
                  <a:gd name="T60" fmla="*/ 73 w 90"/>
                  <a:gd name="T61" fmla="*/ 37 h 87"/>
                  <a:gd name="T62" fmla="*/ 83 w 90"/>
                  <a:gd name="T63" fmla="*/ 26 h 87"/>
                  <a:gd name="T64" fmla="*/ 83 w 90"/>
                  <a:gd name="T65" fmla="*/ 26 h 87"/>
                  <a:gd name="T66" fmla="*/ 56 w 90"/>
                  <a:gd name="T67" fmla="*/ 21 h 87"/>
                  <a:gd name="T68" fmla="*/ 45 w 90"/>
                  <a:gd name="T69" fmla="*/ 15 h 87"/>
                  <a:gd name="T70" fmla="*/ 32 w 90"/>
                  <a:gd name="T71" fmla="*/ 14 h 87"/>
                  <a:gd name="T72" fmla="*/ 20 w 90"/>
                  <a:gd name="T73" fmla="*/ 22 h 87"/>
                  <a:gd name="T74" fmla="*/ 20 w 90"/>
                  <a:gd name="T75" fmla="*/ 22 h 87"/>
                  <a:gd name="T76" fmla="*/ 15 w 90"/>
                  <a:gd name="T77" fmla="*/ 34 h 87"/>
                  <a:gd name="T78" fmla="*/ 17 w 90"/>
                  <a:gd name="T79" fmla="*/ 47 h 87"/>
                  <a:gd name="T80" fmla="*/ 24 w 90"/>
                  <a:gd name="T81" fmla="*/ 57 h 87"/>
                  <a:gd name="T82" fmla="*/ 24 w 90"/>
                  <a:gd name="T83" fmla="*/ 57 h 87"/>
                  <a:gd name="T84" fmla="*/ 56 w 90"/>
                  <a:gd name="T85" fmla="*/ 21 h 87"/>
                  <a:gd name="T86" fmla="*/ 56 w 90"/>
                  <a:gd name="T87" fmla="*/ 21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87"/>
                  <a:gd name="T134" fmla="*/ 90 w 90"/>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87">
                    <a:moveTo>
                      <a:pt x="83" y="26"/>
                    </a:moveTo>
                    <a:lnTo>
                      <a:pt x="86" y="31"/>
                    </a:lnTo>
                    <a:lnTo>
                      <a:pt x="90" y="41"/>
                    </a:lnTo>
                    <a:lnTo>
                      <a:pt x="90" y="53"/>
                    </a:lnTo>
                    <a:lnTo>
                      <a:pt x="89" y="58"/>
                    </a:lnTo>
                    <a:lnTo>
                      <a:pt x="86" y="65"/>
                    </a:lnTo>
                    <a:lnTo>
                      <a:pt x="79" y="75"/>
                    </a:lnTo>
                    <a:lnTo>
                      <a:pt x="61" y="87"/>
                    </a:lnTo>
                    <a:lnTo>
                      <a:pt x="41" y="87"/>
                    </a:lnTo>
                    <a:lnTo>
                      <a:pt x="21" y="75"/>
                    </a:lnTo>
                    <a:lnTo>
                      <a:pt x="5" y="56"/>
                    </a:lnTo>
                    <a:lnTo>
                      <a:pt x="0" y="34"/>
                    </a:lnTo>
                    <a:lnTo>
                      <a:pt x="12" y="12"/>
                    </a:lnTo>
                    <a:lnTo>
                      <a:pt x="30" y="0"/>
                    </a:lnTo>
                    <a:lnTo>
                      <a:pt x="52" y="3"/>
                    </a:lnTo>
                    <a:lnTo>
                      <a:pt x="75" y="17"/>
                    </a:lnTo>
                    <a:lnTo>
                      <a:pt x="33" y="65"/>
                    </a:lnTo>
                    <a:lnTo>
                      <a:pt x="46" y="73"/>
                    </a:lnTo>
                    <a:lnTo>
                      <a:pt x="59" y="73"/>
                    </a:lnTo>
                    <a:lnTo>
                      <a:pt x="71" y="65"/>
                    </a:lnTo>
                    <a:lnTo>
                      <a:pt x="77" y="54"/>
                    </a:lnTo>
                    <a:lnTo>
                      <a:pt x="76" y="44"/>
                    </a:lnTo>
                    <a:lnTo>
                      <a:pt x="73" y="37"/>
                    </a:lnTo>
                    <a:lnTo>
                      <a:pt x="83" y="26"/>
                    </a:lnTo>
                    <a:close/>
                    <a:moveTo>
                      <a:pt x="56" y="21"/>
                    </a:moveTo>
                    <a:lnTo>
                      <a:pt x="45" y="15"/>
                    </a:lnTo>
                    <a:lnTo>
                      <a:pt x="32" y="14"/>
                    </a:lnTo>
                    <a:lnTo>
                      <a:pt x="20" y="22"/>
                    </a:lnTo>
                    <a:lnTo>
                      <a:pt x="15" y="34"/>
                    </a:lnTo>
                    <a:lnTo>
                      <a:pt x="17" y="47"/>
                    </a:lnTo>
                    <a:lnTo>
                      <a:pt x="24" y="57"/>
                    </a:lnTo>
                    <a:lnTo>
                      <a:pt x="56" y="2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0" name="Freeform 10"/>
              <p:cNvSpPr>
                <a:spLocks/>
              </p:cNvSpPr>
              <p:nvPr/>
            </p:nvSpPr>
            <p:spPr bwMode="auto">
              <a:xfrm>
                <a:off x="4498" y="1988"/>
                <a:ext cx="36" cy="24"/>
              </a:xfrm>
              <a:custGeom>
                <a:avLst/>
                <a:gdLst>
                  <a:gd name="T0" fmla="*/ 38 w 108"/>
                  <a:gd name="T1" fmla="*/ 22 h 74"/>
                  <a:gd name="T2" fmla="*/ 85 w 108"/>
                  <a:gd name="T3" fmla="*/ 57 h 74"/>
                  <a:gd name="T4" fmla="*/ 85 w 108"/>
                  <a:gd name="T5" fmla="*/ 57 h 74"/>
                  <a:gd name="T6" fmla="*/ 90 w 108"/>
                  <a:gd name="T7" fmla="*/ 59 h 74"/>
                  <a:gd name="T8" fmla="*/ 93 w 108"/>
                  <a:gd name="T9" fmla="*/ 57 h 74"/>
                  <a:gd name="T10" fmla="*/ 96 w 108"/>
                  <a:gd name="T11" fmla="*/ 54 h 74"/>
                  <a:gd name="T12" fmla="*/ 96 w 108"/>
                  <a:gd name="T13" fmla="*/ 54 h 74"/>
                  <a:gd name="T14" fmla="*/ 99 w 108"/>
                  <a:gd name="T15" fmla="*/ 50 h 74"/>
                  <a:gd name="T16" fmla="*/ 108 w 108"/>
                  <a:gd name="T17" fmla="*/ 57 h 74"/>
                  <a:gd name="T18" fmla="*/ 108 w 108"/>
                  <a:gd name="T19" fmla="*/ 57 h 74"/>
                  <a:gd name="T20" fmla="*/ 105 w 108"/>
                  <a:gd name="T21" fmla="*/ 61 h 74"/>
                  <a:gd name="T22" fmla="*/ 104 w 108"/>
                  <a:gd name="T23" fmla="*/ 64 h 74"/>
                  <a:gd name="T24" fmla="*/ 102 w 108"/>
                  <a:gd name="T25" fmla="*/ 66 h 74"/>
                  <a:gd name="T26" fmla="*/ 102 w 108"/>
                  <a:gd name="T27" fmla="*/ 66 h 74"/>
                  <a:gd name="T28" fmla="*/ 94 w 108"/>
                  <a:gd name="T29" fmla="*/ 74 h 74"/>
                  <a:gd name="T30" fmla="*/ 85 w 108"/>
                  <a:gd name="T31" fmla="*/ 74 h 74"/>
                  <a:gd name="T32" fmla="*/ 77 w 108"/>
                  <a:gd name="T33" fmla="*/ 69 h 74"/>
                  <a:gd name="T34" fmla="*/ 77 w 108"/>
                  <a:gd name="T35" fmla="*/ 69 h 74"/>
                  <a:gd name="T36" fmla="*/ 30 w 108"/>
                  <a:gd name="T37" fmla="*/ 34 h 74"/>
                  <a:gd name="T38" fmla="*/ 23 w 108"/>
                  <a:gd name="T39" fmla="*/ 45 h 74"/>
                  <a:gd name="T40" fmla="*/ 13 w 108"/>
                  <a:gd name="T41" fmla="*/ 36 h 74"/>
                  <a:gd name="T42" fmla="*/ 20 w 108"/>
                  <a:gd name="T43" fmla="*/ 27 h 74"/>
                  <a:gd name="T44" fmla="*/ 0 w 108"/>
                  <a:gd name="T45" fmla="*/ 12 h 74"/>
                  <a:gd name="T46" fmla="*/ 9 w 108"/>
                  <a:gd name="T47" fmla="*/ 0 h 74"/>
                  <a:gd name="T48" fmla="*/ 29 w 108"/>
                  <a:gd name="T49" fmla="*/ 15 h 74"/>
                  <a:gd name="T50" fmla="*/ 37 w 108"/>
                  <a:gd name="T51" fmla="*/ 4 h 74"/>
                  <a:gd name="T52" fmla="*/ 47 w 108"/>
                  <a:gd name="T53" fmla="*/ 11 h 74"/>
                  <a:gd name="T54" fmla="*/ 38 w 108"/>
                  <a:gd name="T55" fmla="*/ 22 h 74"/>
                  <a:gd name="T56" fmla="*/ 38 w 108"/>
                  <a:gd name="T57" fmla="*/ 22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
                  <a:gd name="T88" fmla="*/ 0 h 74"/>
                  <a:gd name="T89" fmla="*/ 108 w 108"/>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 h="74">
                    <a:moveTo>
                      <a:pt x="38" y="22"/>
                    </a:moveTo>
                    <a:lnTo>
                      <a:pt x="85" y="57"/>
                    </a:lnTo>
                    <a:lnTo>
                      <a:pt x="90" y="59"/>
                    </a:lnTo>
                    <a:lnTo>
                      <a:pt x="93" y="57"/>
                    </a:lnTo>
                    <a:lnTo>
                      <a:pt x="96" y="54"/>
                    </a:lnTo>
                    <a:lnTo>
                      <a:pt x="99" y="50"/>
                    </a:lnTo>
                    <a:lnTo>
                      <a:pt x="108" y="57"/>
                    </a:lnTo>
                    <a:lnTo>
                      <a:pt x="105" y="61"/>
                    </a:lnTo>
                    <a:lnTo>
                      <a:pt x="104" y="64"/>
                    </a:lnTo>
                    <a:lnTo>
                      <a:pt x="102" y="66"/>
                    </a:lnTo>
                    <a:lnTo>
                      <a:pt x="94" y="74"/>
                    </a:lnTo>
                    <a:lnTo>
                      <a:pt x="85" y="74"/>
                    </a:lnTo>
                    <a:lnTo>
                      <a:pt x="77" y="69"/>
                    </a:lnTo>
                    <a:lnTo>
                      <a:pt x="30" y="34"/>
                    </a:lnTo>
                    <a:lnTo>
                      <a:pt x="23" y="45"/>
                    </a:lnTo>
                    <a:lnTo>
                      <a:pt x="13" y="36"/>
                    </a:lnTo>
                    <a:lnTo>
                      <a:pt x="20" y="27"/>
                    </a:lnTo>
                    <a:lnTo>
                      <a:pt x="0" y="12"/>
                    </a:lnTo>
                    <a:lnTo>
                      <a:pt x="9" y="0"/>
                    </a:lnTo>
                    <a:lnTo>
                      <a:pt x="29" y="15"/>
                    </a:lnTo>
                    <a:lnTo>
                      <a:pt x="37" y="4"/>
                    </a:lnTo>
                    <a:lnTo>
                      <a:pt x="47" y="11"/>
                    </a:lnTo>
                    <a:lnTo>
                      <a:pt x="38" y="2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1" name="Freeform 11"/>
              <p:cNvSpPr>
                <a:spLocks/>
              </p:cNvSpPr>
              <p:nvPr/>
            </p:nvSpPr>
            <p:spPr bwMode="auto">
              <a:xfrm>
                <a:off x="4525" y="1956"/>
                <a:ext cx="30" cy="28"/>
              </a:xfrm>
              <a:custGeom>
                <a:avLst/>
                <a:gdLst>
                  <a:gd name="T0" fmla="*/ 43 w 90"/>
                  <a:gd name="T1" fmla="*/ 16 h 85"/>
                  <a:gd name="T2" fmla="*/ 33 w 90"/>
                  <a:gd name="T3" fmla="*/ 14 h 85"/>
                  <a:gd name="T4" fmla="*/ 24 w 90"/>
                  <a:gd name="T5" fmla="*/ 16 h 85"/>
                  <a:gd name="T6" fmla="*/ 17 w 90"/>
                  <a:gd name="T7" fmla="*/ 24 h 85"/>
                  <a:gd name="T8" fmla="*/ 17 w 90"/>
                  <a:gd name="T9" fmla="*/ 24 h 85"/>
                  <a:gd name="T10" fmla="*/ 14 w 90"/>
                  <a:gd name="T11" fmla="*/ 40 h 85"/>
                  <a:gd name="T12" fmla="*/ 21 w 90"/>
                  <a:gd name="T13" fmla="*/ 53 h 85"/>
                  <a:gd name="T14" fmla="*/ 33 w 90"/>
                  <a:gd name="T15" fmla="*/ 63 h 85"/>
                  <a:gd name="T16" fmla="*/ 33 w 90"/>
                  <a:gd name="T17" fmla="*/ 63 h 85"/>
                  <a:gd name="T18" fmla="*/ 47 w 90"/>
                  <a:gd name="T19" fmla="*/ 69 h 85"/>
                  <a:gd name="T20" fmla="*/ 62 w 90"/>
                  <a:gd name="T21" fmla="*/ 70 h 85"/>
                  <a:gd name="T22" fmla="*/ 74 w 90"/>
                  <a:gd name="T23" fmla="*/ 59 h 85"/>
                  <a:gd name="T24" fmla="*/ 74 w 90"/>
                  <a:gd name="T25" fmla="*/ 59 h 85"/>
                  <a:gd name="T26" fmla="*/ 76 w 90"/>
                  <a:gd name="T27" fmla="*/ 50 h 85"/>
                  <a:gd name="T28" fmla="*/ 74 w 90"/>
                  <a:gd name="T29" fmla="*/ 40 h 85"/>
                  <a:gd name="T30" fmla="*/ 67 w 90"/>
                  <a:gd name="T31" fmla="*/ 30 h 85"/>
                  <a:gd name="T32" fmla="*/ 67 w 90"/>
                  <a:gd name="T33" fmla="*/ 30 h 85"/>
                  <a:gd name="T34" fmla="*/ 74 w 90"/>
                  <a:gd name="T35" fmla="*/ 18 h 85"/>
                  <a:gd name="T36" fmla="*/ 74 w 90"/>
                  <a:gd name="T37" fmla="*/ 18 h 85"/>
                  <a:gd name="T38" fmla="*/ 84 w 90"/>
                  <a:gd name="T39" fmla="*/ 29 h 85"/>
                  <a:gd name="T40" fmla="*/ 90 w 90"/>
                  <a:gd name="T41" fmla="*/ 46 h 85"/>
                  <a:gd name="T42" fmla="*/ 85 w 90"/>
                  <a:gd name="T43" fmla="*/ 66 h 85"/>
                  <a:gd name="T44" fmla="*/ 85 w 90"/>
                  <a:gd name="T45" fmla="*/ 66 h 85"/>
                  <a:gd name="T46" fmla="*/ 69 w 90"/>
                  <a:gd name="T47" fmla="*/ 81 h 85"/>
                  <a:gd name="T48" fmla="*/ 49 w 90"/>
                  <a:gd name="T49" fmla="*/ 85 h 85"/>
                  <a:gd name="T50" fmla="*/ 27 w 90"/>
                  <a:gd name="T51" fmla="*/ 78 h 85"/>
                  <a:gd name="T52" fmla="*/ 27 w 90"/>
                  <a:gd name="T53" fmla="*/ 78 h 85"/>
                  <a:gd name="T54" fmla="*/ 8 w 90"/>
                  <a:gd name="T55" fmla="*/ 61 h 85"/>
                  <a:gd name="T56" fmla="*/ 0 w 90"/>
                  <a:gd name="T57" fmla="*/ 41 h 85"/>
                  <a:gd name="T58" fmla="*/ 6 w 90"/>
                  <a:gd name="T59" fmla="*/ 16 h 85"/>
                  <a:gd name="T60" fmla="*/ 6 w 90"/>
                  <a:gd name="T61" fmla="*/ 16 h 85"/>
                  <a:gd name="T62" fmla="*/ 20 w 90"/>
                  <a:gd name="T63" fmla="*/ 2 h 85"/>
                  <a:gd name="T64" fmla="*/ 36 w 90"/>
                  <a:gd name="T65" fmla="*/ 0 h 85"/>
                  <a:gd name="T66" fmla="*/ 51 w 90"/>
                  <a:gd name="T67" fmla="*/ 4 h 85"/>
                  <a:gd name="T68" fmla="*/ 51 w 90"/>
                  <a:gd name="T69" fmla="*/ 4 h 85"/>
                  <a:gd name="T70" fmla="*/ 43 w 90"/>
                  <a:gd name="T71" fmla="*/ 16 h 85"/>
                  <a:gd name="T72" fmla="*/ 43 w 90"/>
                  <a:gd name="T73" fmla="*/ 16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5"/>
                  <a:gd name="T113" fmla="*/ 90 w 90"/>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5">
                    <a:moveTo>
                      <a:pt x="43" y="16"/>
                    </a:moveTo>
                    <a:lnTo>
                      <a:pt x="33" y="14"/>
                    </a:lnTo>
                    <a:lnTo>
                      <a:pt x="24" y="16"/>
                    </a:lnTo>
                    <a:lnTo>
                      <a:pt x="17" y="24"/>
                    </a:lnTo>
                    <a:lnTo>
                      <a:pt x="14" y="40"/>
                    </a:lnTo>
                    <a:lnTo>
                      <a:pt x="21" y="53"/>
                    </a:lnTo>
                    <a:lnTo>
                      <a:pt x="33" y="63"/>
                    </a:lnTo>
                    <a:lnTo>
                      <a:pt x="47" y="69"/>
                    </a:lnTo>
                    <a:lnTo>
                      <a:pt x="62" y="70"/>
                    </a:lnTo>
                    <a:lnTo>
                      <a:pt x="74" y="59"/>
                    </a:lnTo>
                    <a:lnTo>
                      <a:pt x="76" y="50"/>
                    </a:lnTo>
                    <a:lnTo>
                      <a:pt x="74" y="40"/>
                    </a:lnTo>
                    <a:lnTo>
                      <a:pt x="67" y="30"/>
                    </a:lnTo>
                    <a:lnTo>
                      <a:pt x="74" y="18"/>
                    </a:lnTo>
                    <a:lnTo>
                      <a:pt x="84" y="29"/>
                    </a:lnTo>
                    <a:lnTo>
                      <a:pt x="90" y="46"/>
                    </a:lnTo>
                    <a:lnTo>
                      <a:pt x="85" y="66"/>
                    </a:lnTo>
                    <a:lnTo>
                      <a:pt x="69" y="81"/>
                    </a:lnTo>
                    <a:lnTo>
                      <a:pt x="49" y="85"/>
                    </a:lnTo>
                    <a:lnTo>
                      <a:pt x="27" y="78"/>
                    </a:lnTo>
                    <a:lnTo>
                      <a:pt x="8" y="61"/>
                    </a:lnTo>
                    <a:lnTo>
                      <a:pt x="0" y="41"/>
                    </a:lnTo>
                    <a:lnTo>
                      <a:pt x="6" y="16"/>
                    </a:lnTo>
                    <a:lnTo>
                      <a:pt x="20" y="2"/>
                    </a:lnTo>
                    <a:lnTo>
                      <a:pt x="36" y="0"/>
                    </a:lnTo>
                    <a:lnTo>
                      <a:pt x="51" y="4"/>
                    </a:lnTo>
                    <a:lnTo>
                      <a:pt x="43" y="1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2" name="Freeform 12"/>
              <p:cNvSpPr>
                <a:spLocks noEditPoints="1"/>
              </p:cNvSpPr>
              <p:nvPr/>
            </p:nvSpPr>
            <p:spPr bwMode="auto">
              <a:xfrm>
                <a:off x="4538" y="1931"/>
                <a:ext cx="35" cy="29"/>
              </a:xfrm>
              <a:custGeom>
                <a:avLst/>
                <a:gdLst>
                  <a:gd name="T0" fmla="*/ 3 w 106"/>
                  <a:gd name="T1" fmla="*/ 53 h 88"/>
                  <a:gd name="T2" fmla="*/ 6 w 106"/>
                  <a:gd name="T3" fmla="*/ 20 h 88"/>
                  <a:gd name="T4" fmla="*/ 12 w 106"/>
                  <a:gd name="T5" fmla="*/ 9 h 88"/>
                  <a:gd name="T6" fmla="*/ 42 w 106"/>
                  <a:gd name="T7" fmla="*/ 1 h 88"/>
                  <a:gd name="T8" fmla="*/ 88 w 106"/>
                  <a:gd name="T9" fmla="*/ 24 h 88"/>
                  <a:gd name="T10" fmla="*/ 91 w 106"/>
                  <a:gd name="T11" fmla="*/ 25 h 88"/>
                  <a:gd name="T12" fmla="*/ 94 w 106"/>
                  <a:gd name="T13" fmla="*/ 22 h 88"/>
                  <a:gd name="T14" fmla="*/ 95 w 106"/>
                  <a:gd name="T15" fmla="*/ 21 h 88"/>
                  <a:gd name="T16" fmla="*/ 96 w 106"/>
                  <a:gd name="T17" fmla="*/ 17 h 88"/>
                  <a:gd name="T18" fmla="*/ 106 w 106"/>
                  <a:gd name="T19" fmla="*/ 22 h 88"/>
                  <a:gd name="T20" fmla="*/ 105 w 106"/>
                  <a:gd name="T21" fmla="*/ 25 h 88"/>
                  <a:gd name="T22" fmla="*/ 103 w 106"/>
                  <a:gd name="T23" fmla="*/ 30 h 88"/>
                  <a:gd name="T24" fmla="*/ 97 w 106"/>
                  <a:gd name="T25" fmla="*/ 38 h 88"/>
                  <a:gd name="T26" fmla="*/ 85 w 106"/>
                  <a:gd name="T27" fmla="*/ 38 h 88"/>
                  <a:gd name="T28" fmla="*/ 87 w 106"/>
                  <a:gd name="T29" fmla="*/ 47 h 88"/>
                  <a:gd name="T30" fmla="*/ 83 w 106"/>
                  <a:gd name="T31" fmla="*/ 73 h 88"/>
                  <a:gd name="T32" fmla="*/ 74 w 106"/>
                  <a:gd name="T33" fmla="*/ 84 h 88"/>
                  <a:gd name="T34" fmla="*/ 47 w 106"/>
                  <a:gd name="T35" fmla="*/ 86 h 88"/>
                  <a:gd name="T36" fmla="*/ 39 w 106"/>
                  <a:gd name="T37" fmla="*/ 80 h 88"/>
                  <a:gd name="T38" fmla="*/ 35 w 106"/>
                  <a:gd name="T39" fmla="*/ 50 h 88"/>
                  <a:gd name="T40" fmla="*/ 43 w 106"/>
                  <a:gd name="T41" fmla="*/ 27 h 88"/>
                  <a:gd name="T42" fmla="*/ 44 w 106"/>
                  <a:gd name="T43" fmla="*/ 23 h 88"/>
                  <a:gd name="T44" fmla="*/ 37 w 106"/>
                  <a:gd name="T45" fmla="*/ 15 h 88"/>
                  <a:gd name="T46" fmla="*/ 29 w 106"/>
                  <a:gd name="T47" fmla="*/ 14 h 88"/>
                  <a:gd name="T48" fmla="*/ 15 w 106"/>
                  <a:gd name="T49" fmla="*/ 27 h 88"/>
                  <a:gd name="T50" fmla="*/ 12 w 106"/>
                  <a:gd name="T51" fmla="*/ 40 h 88"/>
                  <a:gd name="T52" fmla="*/ 21 w 106"/>
                  <a:gd name="T53" fmla="*/ 53 h 88"/>
                  <a:gd name="T54" fmla="*/ 15 w 106"/>
                  <a:gd name="T55" fmla="*/ 65 h 88"/>
                  <a:gd name="T56" fmla="*/ 55 w 106"/>
                  <a:gd name="T57" fmla="*/ 24 h 88"/>
                  <a:gd name="T58" fmla="*/ 52 w 106"/>
                  <a:gd name="T59" fmla="*/ 35 h 88"/>
                  <a:gd name="T60" fmla="*/ 48 w 106"/>
                  <a:gd name="T61" fmla="*/ 48 h 88"/>
                  <a:gd name="T62" fmla="*/ 46 w 106"/>
                  <a:gd name="T63" fmla="*/ 65 h 88"/>
                  <a:gd name="T64" fmla="*/ 52 w 106"/>
                  <a:gd name="T65" fmla="*/ 71 h 88"/>
                  <a:gd name="T66" fmla="*/ 68 w 106"/>
                  <a:gd name="T67" fmla="*/ 71 h 88"/>
                  <a:gd name="T68" fmla="*/ 74 w 106"/>
                  <a:gd name="T69" fmla="*/ 64 h 88"/>
                  <a:gd name="T70" fmla="*/ 75 w 106"/>
                  <a:gd name="T71" fmla="*/ 39 h 88"/>
                  <a:gd name="T72" fmla="*/ 68 w 106"/>
                  <a:gd name="T73" fmla="*/ 31 h 88"/>
                  <a:gd name="T74" fmla="*/ 55 w 106"/>
                  <a:gd name="T75" fmla="*/ 24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88"/>
                  <a:gd name="T116" fmla="*/ 106 w 106"/>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88">
                    <a:moveTo>
                      <a:pt x="15" y="65"/>
                    </a:moveTo>
                    <a:lnTo>
                      <a:pt x="3" y="53"/>
                    </a:lnTo>
                    <a:lnTo>
                      <a:pt x="0" y="38"/>
                    </a:lnTo>
                    <a:lnTo>
                      <a:pt x="6" y="20"/>
                    </a:lnTo>
                    <a:lnTo>
                      <a:pt x="12" y="9"/>
                    </a:lnTo>
                    <a:lnTo>
                      <a:pt x="24" y="0"/>
                    </a:lnTo>
                    <a:lnTo>
                      <a:pt x="42" y="1"/>
                    </a:lnTo>
                    <a:lnTo>
                      <a:pt x="88" y="24"/>
                    </a:lnTo>
                    <a:lnTo>
                      <a:pt x="91" y="25"/>
                    </a:lnTo>
                    <a:lnTo>
                      <a:pt x="93" y="24"/>
                    </a:lnTo>
                    <a:lnTo>
                      <a:pt x="94" y="22"/>
                    </a:lnTo>
                    <a:lnTo>
                      <a:pt x="95" y="21"/>
                    </a:lnTo>
                    <a:lnTo>
                      <a:pt x="96" y="19"/>
                    </a:lnTo>
                    <a:lnTo>
                      <a:pt x="96" y="17"/>
                    </a:lnTo>
                    <a:lnTo>
                      <a:pt x="106" y="22"/>
                    </a:lnTo>
                    <a:lnTo>
                      <a:pt x="105" y="25"/>
                    </a:lnTo>
                    <a:lnTo>
                      <a:pt x="105" y="27"/>
                    </a:lnTo>
                    <a:lnTo>
                      <a:pt x="103" y="30"/>
                    </a:lnTo>
                    <a:lnTo>
                      <a:pt x="97" y="38"/>
                    </a:lnTo>
                    <a:lnTo>
                      <a:pt x="91" y="40"/>
                    </a:lnTo>
                    <a:lnTo>
                      <a:pt x="85" y="38"/>
                    </a:lnTo>
                    <a:lnTo>
                      <a:pt x="87" y="47"/>
                    </a:lnTo>
                    <a:lnTo>
                      <a:pt x="88" y="59"/>
                    </a:lnTo>
                    <a:lnTo>
                      <a:pt x="83" y="73"/>
                    </a:lnTo>
                    <a:lnTo>
                      <a:pt x="74" y="84"/>
                    </a:lnTo>
                    <a:lnTo>
                      <a:pt x="62" y="88"/>
                    </a:lnTo>
                    <a:lnTo>
                      <a:pt x="47" y="86"/>
                    </a:lnTo>
                    <a:lnTo>
                      <a:pt x="39" y="80"/>
                    </a:lnTo>
                    <a:lnTo>
                      <a:pt x="33" y="69"/>
                    </a:lnTo>
                    <a:lnTo>
                      <a:pt x="35" y="50"/>
                    </a:lnTo>
                    <a:lnTo>
                      <a:pt x="43" y="27"/>
                    </a:lnTo>
                    <a:lnTo>
                      <a:pt x="44" y="23"/>
                    </a:lnTo>
                    <a:lnTo>
                      <a:pt x="42" y="19"/>
                    </a:lnTo>
                    <a:lnTo>
                      <a:pt x="37" y="15"/>
                    </a:lnTo>
                    <a:lnTo>
                      <a:pt x="29" y="14"/>
                    </a:lnTo>
                    <a:lnTo>
                      <a:pt x="22" y="18"/>
                    </a:lnTo>
                    <a:lnTo>
                      <a:pt x="15" y="27"/>
                    </a:lnTo>
                    <a:lnTo>
                      <a:pt x="12" y="40"/>
                    </a:lnTo>
                    <a:lnTo>
                      <a:pt x="16" y="48"/>
                    </a:lnTo>
                    <a:lnTo>
                      <a:pt x="21" y="53"/>
                    </a:lnTo>
                    <a:lnTo>
                      <a:pt x="15" y="65"/>
                    </a:lnTo>
                    <a:close/>
                    <a:moveTo>
                      <a:pt x="55" y="24"/>
                    </a:moveTo>
                    <a:lnTo>
                      <a:pt x="55" y="28"/>
                    </a:lnTo>
                    <a:lnTo>
                      <a:pt x="52" y="35"/>
                    </a:lnTo>
                    <a:lnTo>
                      <a:pt x="48" y="48"/>
                    </a:lnTo>
                    <a:lnTo>
                      <a:pt x="46" y="56"/>
                    </a:lnTo>
                    <a:lnTo>
                      <a:pt x="46" y="65"/>
                    </a:lnTo>
                    <a:lnTo>
                      <a:pt x="52" y="71"/>
                    </a:lnTo>
                    <a:lnTo>
                      <a:pt x="61" y="73"/>
                    </a:lnTo>
                    <a:lnTo>
                      <a:pt x="68" y="71"/>
                    </a:lnTo>
                    <a:lnTo>
                      <a:pt x="74" y="64"/>
                    </a:lnTo>
                    <a:lnTo>
                      <a:pt x="77" y="51"/>
                    </a:lnTo>
                    <a:lnTo>
                      <a:pt x="75" y="39"/>
                    </a:lnTo>
                    <a:lnTo>
                      <a:pt x="68" y="31"/>
                    </a:lnTo>
                    <a:lnTo>
                      <a:pt x="55" y="2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3" name="Freeform 13"/>
              <p:cNvSpPr>
                <a:spLocks noEditPoints="1"/>
              </p:cNvSpPr>
              <p:nvPr/>
            </p:nvSpPr>
            <p:spPr bwMode="auto">
              <a:xfrm>
                <a:off x="4549" y="1901"/>
                <a:ext cx="39" cy="36"/>
              </a:xfrm>
              <a:custGeom>
                <a:avLst/>
                <a:gdLst>
                  <a:gd name="T0" fmla="*/ 0 w 119"/>
                  <a:gd name="T1" fmla="*/ 59 h 107"/>
                  <a:gd name="T2" fmla="*/ 6 w 119"/>
                  <a:gd name="T3" fmla="*/ 46 h 107"/>
                  <a:gd name="T4" fmla="*/ 17 w 119"/>
                  <a:gd name="T5" fmla="*/ 51 h 107"/>
                  <a:gd name="T6" fmla="*/ 17 w 119"/>
                  <a:gd name="T7" fmla="*/ 50 h 107"/>
                  <a:gd name="T8" fmla="*/ 17 w 119"/>
                  <a:gd name="T9" fmla="*/ 50 h 107"/>
                  <a:gd name="T10" fmla="*/ 13 w 119"/>
                  <a:gd name="T11" fmla="*/ 44 h 107"/>
                  <a:gd name="T12" fmla="*/ 11 w 119"/>
                  <a:gd name="T13" fmla="*/ 34 h 107"/>
                  <a:gd name="T14" fmla="*/ 14 w 119"/>
                  <a:gd name="T15" fmla="*/ 21 h 107"/>
                  <a:gd name="T16" fmla="*/ 14 w 119"/>
                  <a:gd name="T17" fmla="*/ 21 h 107"/>
                  <a:gd name="T18" fmla="*/ 28 w 119"/>
                  <a:gd name="T19" fmla="*/ 5 h 107"/>
                  <a:gd name="T20" fmla="*/ 47 w 119"/>
                  <a:gd name="T21" fmla="*/ 0 h 107"/>
                  <a:gd name="T22" fmla="*/ 69 w 119"/>
                  <a:gd name="T23" fmla="*/ 4 h 107"/>
                  <a:gd name="T24" fmla="*/ 69 w 119"/>
                  <a:gd name="T25" fmla="*/ 4 h 107"/>
                  <a:gd name="T26" fmla="*/ 88 w 119"/>
                  <a:gd name="T27" fmla="*/ 16 h 107"/>
                  <a:gd name="T28" fmla="*/ 100 w 119"/>
                  <a:gd name="T29" fmla="*/ 34 h 107"/>
                  <a:gd name="T30" fmla="*/ 99 w 119"/>
                  <a:gd name="T31" fmla="*/ 59 h 107"/>
                  <a:gd name="T32" fmla="*/ 99 w 119"/>
                  <a:gd name="T33" fmla="*/ 59 h 107"/>
                  <a:gd name="T34" fmla="*/ 93 w 119"/>
                  <a:gd name="T35" fmla="*/ 68 h 107"/>
                  <a:gd name="T36" fmla="*/ 86 w 119"/>
                  <a:gd name="T37" fmla="*/ 73 h 107"/>
                  <a:gd name="T38" fmla="*/ 79 w 119"/>
                  <a:gd name="T39" fmla="*/ 76 h 107"/>
                  <a:gd name="T40" fmla="*/ 79 w 119"/>
                  <a:gd name="T41" fmla="*/ 76 h 107"/>
                  <a:gd name="T42" fmla="*/ 79 w 119"/>
                  <a:gd name="T43" fmla="*/ 76 h 107"/>
                  <a:gd name="T44" fmla="*/ 119 w 119"/>
                  <a:gd name="T45" fmla="*/ 93 h 107"/>
                  <a:gd name="T46" fmla="*/ 113 w 119"/>
                  <a:gd name="T47" fmla="*/ 107 h 107"/>
                  <a:gd name="T48" fmla="*/ 0 w 119"/>
                  <a:gd name="T49" fmla="*/ 59 h 107"/>
                  <a:gd name="T50" fmla="*/ 0 w 119"/>
                  <a:gd name="T51" fmla="*/ 59 h 107"/>
                  <a:gd name="T52" fmla="*/ 87 w 119"/>
                  <a:gd name="T53" fmla="*/ 54 h 107"/>
                  <a:gd name="T54" fmla="*/ 88 w 119"/>
                  <a:gd name="T55" fmla="*/ 40 h 107"/>
                  <a:gd name="T56" fmla="*/ 80 w 119"/>
                  <a:gd name="T57" fmla="*/ 28 h 107"/>
                  <a:gd name="T58" fmla="*/ 65 w 119"/>
                  <a:gd name="T59" fmla="*/ 19 h 107"/>
                  <a:gd name="T60" fmla="*/ 65 w 119"/>
                  <a:gd name="T61" fmla="*/ 19 h 107"/>
                  <a:gd name="T62" fmla="*/ 52 w 119"/>
                  <a:gd name="T63" fmla="*/ 15 h 107"/>
                  <a:gd name="T64" fmla="*/ 38 w 119"/>
                  <a:gd name="T65" fmla="*/ 16 h 107"/>
                  <a:gd name="T66" fmla="*/ 26 w 119"/>
                  <a:gd name="T67" fmla="*/ 28 h 107"/>
                  <a:gd name="T68" fmla="*/ 26 w 119"/>
                  <a:gd name="T69" fmla="*/ 28 h 107"/>
                  <a:gd name="T70" fmla="*/ 26 w 119"/>
                  <a:gd name="T71" fmla="*/ 45 h 107"/>
                  <a:gd name="T72" fmla="*/ 36 w 119"/>
                  <a:gd name="T73" fmla="*/ 57 h 107"/>
                  <a:gd name="T74" fmla="*/ 51 w 119"/>
                  <a:gd name="T75" fmla="*/ 65 h 107"/>
                  <a:gd name="T76" fmla="*/ 51 w 119"/>
                  <a:gd name="T77" fmla="*/ 65 h 107"/>
                  <a:gd name="T78" fmla="*/ 69 w 119"/>
                  <a:gd name="T79" fmla="*/ 68 h 107"/>
                  <a:gd name="T80" fmla="*/ 81 w 119"/>
                  <a:gd name="T81" fmla="*/ 63 h 107"/>
                  <a:gd name="T82" fmla="*/ 87 w 119"/>
                  <a:gd name="T83" fmla="*/ 54 h 107"/>
                  <a:gd name="T84" fmla="*/ 87 w 119"/>
                  <a:gd name="T85" fmla="*/ 54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9"/>
                  <a:gd name="T130" fmla="*/ 0 h 107"/>
                  <a:gd name="T131" fmla="*/ 119 w 119"/>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9" h="107">
                    <a:moveTo>
                      <a:pt x="0" y="59"/>
                    </a:moveTo>
                    <a:lnTo>
                      <a:pt x="6" y="46"/>
                    </a:lnTo>
                    <a:lnTo>
                      <a:pt x="17" y="51"/>
                    </a:lnTo>
                    <a:lnTo>
                      <a:pt x="17" y="50"/>
                    </a:lnTo>
                    <a:lnTo>
                      <a:pt x="13" y="44"/>
                    </a:lnTo>
                    <a:lnTo>
                      <a:pt x="11" y="34"/>
                    </a:lnTo>
                    <a:lnTo>
                      <a:pt x="14" y="21"/>
                    </a:lnTo>
                    <a:lnTo>
                      <a:pt x="28" y="5"/>
                    </a:lnTo>
                    <a:lnTo>
                      <a:pt x="47" y="0"/>
                    </a:lnTo>
                    <a:lnTo>
                      <a:pt x="69" y="4"/>
                    </a:lnTo>
                    <a:lnTo>
                      <a:pt x="88" y="16"/>
                    </a:lnTo>
                    <a:lnTo>
                      <a:pt x="100" y="34"/>
                    </a:lnTo>
                    <a:lnTo>
                      <a:pt x="99" y="59"/>
                    </a:lnTo>
                    <a:lnTo>
                      <a:pt x="93" y="68"/>
                    </a:lnTo>
                    <a:lnTo>
                      <a:pt x="86" y="73"/>
                    </a:lnTo>
                    <a:lnTo>
                      <a:pt x="79" y="76"/>
                    </a:lnTo>
                    <a:lnTo>
                      <a:pt x="119" y="93"/>
                    </a:lnTo>
                    <a:lnTo>
                      <a:pt x="113" y="107"/>
                    </a:lnTo>
                    <a:lnTo>
                      <a:pt x="0" y="59"/>
                    </a:lnTo>
                    <a:close/>
                    <a:moveTo>
                      <a:pt x="87" y="54"/>
                    </a:moveTo>
                    <a:lnTo>
                      <a:pt x="88" y="40"/>
                    </a:lnTo>
                    <a:lnTo>
                      <a:pt x="80" y="28"/>
                    </a:lnTo>
                    <a:lnTo>
                      <a:pt x="65" y="19"/>
                    </a:lnTo>
                    <a:lnTo>
                      <a:pt x="52" y="15"/>
                    </a:lnTo>
                    <a:lnTo>
                      <a:pt x="38" y="16"/>
                    </a:lnTo>
                    <a:lnTo>
                      <a:pt x="26" y="28"/>
                    </a:lnTo>
                    <a:lnTo>
                      <a:pt x="26" y="45"/>
                    </a:lnTo>
                    <a:lnTo>
                      <a:pt x="36" y="57"/>
                    </a:lnTo>
                    <a:lnTo>
                      <a:pt x="51" y="65"/>
                    </a:lnTo>
                    <a:lnTo>
                      <a:pt x="69" y="68"/>
                    </a:lnTo>
                    <a:lnTo>
                      <a:pt x="81" y="63"/>
                    </a:lnTo>
                    <a:lnTo>
                      <a:pt x="87" y="5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4" name="Freeform 14"/>
              <p:cNvSpPr>
                <a:spLocks noEditPoints="1"/>
              </p:cNvSpPr>
              <p:nvPr/>
            </p:nvSpPr>
            <p:spPr bwMode="auto">
              <a:xfrm>
                <a:off x="4550" y="1884"/>
                <a:ext cx="40" cy="19"/>
              </a:xfrm>
              <a:custGeom>
                <a:avLst/>
                <a:gdLst>
                  <a:gd name="T0" fmla="*/ 118 w 118"/>
                  <a:gd name="T1" fmla="*/ 43 h 58"/>
                  <a:gd name="T2" fmla="*/ 113 w 118"/>
                  <a:gd name="T3" fmla="*/ 58 h 58"/>
                  <a:gd name="T4" fmla="*/ 31 w 118"/>
                  <a:gd name="T5" fmla="*/ 25 h 58"/>
                  <a:gd name="T6" fmla="*/ 36 w 118"/>
                  <a:gd name="T7" fmla="*/ 12 h 58"/>
                  <a:gd name="T8" fmla="*/ 118 w 118"/>
                  <a:gd name="T9" fmla="*/ 43 h 58"/>
                  <a:gd name="T10" fmla="*/ 118 w 118"/>
                  <a:gd name="T11" fmla="*/ 43 h 58"/>
                  <a:gd name="T12" fmla="*/ 15 w 118"/>
                  <a:gd name="T13" fmla="*/ 20 h 58"/>
                  <a:gd name="T14" fmla="*/ 0 w 118"/>
                  <a:gd name="T15" fmla="*/ 14 h 58"/>
                  <a:gd name="T16" fmla="*/ 5 w 118"/>
                  <a:gd name="T17" fmla="*/ 0 h 58"/>
                  <a:gd name="T18" fmla="*/ 22 w 118"/>
                  <a:gd name="T19" fmla="*/ 6 h 58"/>
                  <a:gd name="T20" fmla="*/ 15 w 118"/>
                  <a:gd name="T21" fmla="*/ 20 h 58"/>
                  <a:gd name="T22" fmla="*/ 15 w 118"/>
                  <a:gd name="T23" fmla="*/ 2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58"/>
                  <a:gd name="T38" fmla="*/ 118 w 11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58">
                    <a:moveTo>
                      <a:pt x="118" y="43"/>
                    </a:moveTo>
                    <a:lnTo>
                      <a:pt x="113" y="58"/>
                    </a:lnTo>
                    <a:lnTo>
                      <a:pt x="31" y="25"/>
                    </a:lnTo>
                    <a:lnTo>
                      <a:pt x="36" y="12"/>
                    </a:lnTo>
                    <a:lnTo>
                      <a:pt x="118" y="43"/>
                    </a:lnTo>
                    <a:close/>
                    <a:moveTo>
                      <a:pt x="15" y="20"/>
                    </a:moveTo>
                    <a:lnTo>
                      <a:pt x="0" y="14"/>
                    </a:lnTo>
                    <a:lnTo>
                      <a:pt x="5" y="0"/>
                    </a:lnTo>
                    <a:lnTo>
                      <a:pt x="22" y="6"/>
                    </a:lnTo>
                    <a:lnTo>
                      <a:pt x="15" y="2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5" name="Freeform 15"/>
              <p:cNvSpPr>
                <a:spLocks/>
              </p:cNvSpPr>
              <p:nvPr/>
            </p:nvSpPr>
            <p:spPr bwMode="auto">
              <a:xfrm>
                <a:off x="4558" y="1871"/>
                <a:ext cx="38" cy="18"/>
              </a:xfrm>
              <a:custGeom>
                <a:avLst/>
                <a:gdLst>
                  <a:gd name="T0" fmla="*/ 39 w 115"/>
                  <a:gd name="T1" fmla="*/ 17 h 52"/>
                  <a:gd name="T2" fmla="*/ 93 w 115"/>
                  <a:gd name="T3" fmla="*/ 36 h 52"/>
                  <a:gd name="T4" fmla="*/ 93 w 115"/>
                  <a:gd name="T5" fmla="*/ 36 h 52"/>
                  <a:gd name="T6" fmla="*/ 99 w 115"/>
                  <a:gd name="T7" fmla="*/ 36 h 52"/>
                  <a:gd name="T8" fmla="*/ 101 w 115"/>
                  <a:gd name="T9" fmla="*/ 33 h 52"/>
                  <a:gd name="T10" fmla="*/ 103 w 115"/>
                  <a:gd name="T11" fmla="*/ 30 h 52"/>
                  <a:gd name="T12" fmla="*/ 103 w 115"/>
                  <a:gd name="T13" fmla="*/ 30 h 52"/>
                  <a:gd name="T14" fmla="*/ 105 w 115"/>
                  <a:gd name="T15" fmla="*/ 25 h 52"/>
                  <a:gd name="T16" fmla="*/ 115 w 115"/>
                  <a:gd name="T17" fmla="*/ 29 h 52"/>
                  <a:gd name="T18" fmla="*/ 115 w 115"/>
                  <a:gd name="T19" fmla="*/ 29 h 52"/>
                  <a:gd name="T20" fmla="*/ 114 w 115"/>
                  <a:gd name="T21" fmla="*/ 34 h 52"/>
                  <a:gd name="T22" fmla="*/ 113 w 115"/>
                  <a:gd name="T23" fmla="*/ 38 h 52"/>
                  <a:gd name="T24" fmla="*/ 113 w 115"/>
                  <a:gd name="T25" fmla="*/ 40 h 52"/>
                  <a:gd name="T26" fmla="*/ 113 w 115"/>
                  <a:gd name="T27" fmla="*/ 40 h 52"/>
                  <a:gd name="T28" fmla="*/ 107 w 115"/>
                  <a:gd name="T29" fmla="*/ 49 h 52"/>
                  <a:gd name="T30" fmla="*/ 99 w 115"/>
                  <a:gd name="T31" fmla="*/ 52 h 52"/>
                  <a:gd name="T32" fmla="*/ 88 w 115"/>
                  <a:gd name="T33" fmla="*/ 50 h 52"/>
                  <a:gd name="T34" fmla="*/ 88 w 115"/>
                  <a:gd name="T35" fmla="*/ 50 h 52"/>
                  <a:gd name="T36" fmla="*/ 34 w 115"/>
                  <a:gd name="T37" fmla="*/ 31 h 52"/>
                  <a:gd name="T38" fmla="*/ 30 w 115"/>
                  <a:gd name="T39" fmla="*/ 42 h 52"/>
                  <a:gd name="T40" fmla="*/ 19 w 115"/>
                  <a:gd name="T41" fmla="*/ 38 h 52"/>
                  <a:gd name="T42" fmla="*/ 23 w 115"/>
                  <a:gd name="T43" fmla="*/ 26 h 52"/>
                  <a:gd name="T44" fmla="*/ 0 w 115"/>
                  <a:gd name="T45" fmla="*/ 18 h 52"/>
                  <a:gd name="T46" fmla="*/ 5 w 115"/>
                  <a:gd name="T47" fmla="*/ 4 h 52"/>
                  <a:gd name="T48" fmla="*/ 28 w 115"/>
                  <a:gd name="T49" fmla="*/ 13 h 52"/>
                  <a:gd name="T50" fmla="*/ 33 w 115"/>
                  <a:gd name="T51" fmla="*/ 0 h 52"/>
                  <a:gd name="T52" fmla="*/ 44 w 115"/>
                  <a:gd name="T53" fmla="*/ 4 h 52"/>
                  <a:gd name="T54" fmla="*/ 39 w 115"/>
                  <a:gd name="T55" fmla="*/ 17 h 52"/>
                  <a:gd name="T56" fmla="*/ 39 w 115"/>
                  <a:gd name="T57" fmla="*/ 17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
                  <a:gd name="T88" fmla="*/ 0 h 52"/>
                  <a:gd name="T89" fmla="*/ 115 w 115"/>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52">
                    <a:moveTo>
                      <a:pt x="39" y="17"/>
                    </a:moveTo>
                    <a:lnTo>
                      <a:pt x="93" y="36"/>
                    </a:lnTo>
                    <a:lnTo>
                      <a:pt x="99" y="36"/>
                    </a:lnTo>
                    <a:lnTo>
                      <a:pt x="101" y="33"/>
                    </a:lnTo>
                    <a:lnTo>
                      <a:pt x="103" y="30"/>
                    </a:lnTo>
                    <a:lnTo>
                      <a:pt x="105" y="25"/>
                    </a:lnTo>
                    <a:lnTo>
                      <a:pt x="115" y="29"/>
                    </a:lnTo>
                    <a:lnTo>
                      <a:pt x="114" y="34"/>
                    </a:lnTo>
                    <a:lnTo>
                      <a:pt x="113" y="38"/>
                    </a:lnTo>
                    <a:lnTo>
                      <a:pt x="113" y="40"/>
                    </a:lnTo>
                    <a:lnTo>
                      <a:pt x="107" y="49"/>
                    </a:lnTo>
                    <a:lnTo>
                      <a:pt x="99" y="52"/>
                    </a:lnTo>
                    <a:lnTo>
                      <a:pt x="88" y="50"/>
                    </a:lnTo>
                    <a:lnTo>
                      <a:pt x="34" y="31"/>
                    </a:lnTo>
                    <a:lnTo>
                      <a:pt x="30" y="42"/>
                    </a:lnTo>
                    <a:lnTo>
                      <a:pt x="19" y="38"/>
                    </a:lnTo>
                    <a:lnTo>
                      <a:pt x="23" y="26"/>
                    </a:lnTo>
                    <a:lnTo>
                      <a:pt x="0" y="18"/>
                    </a:lnTo>
                    <a:lnTo>
                      <a:pt x="5" y="4"/>
                    </a:lnTo>
                    <a:lnTo>
                      <a:pt x="28" y="13"/>
                    </a:lnTo>
                    <a:lnTo>
                      <a:pt x="33" y="0"/>
                    </a:lnTo>
                    <a:lnTo>
                      <a:pt x="44" y="4"/>
                    </a:lnTo>
                    <a:lnTo>
                      <a:pt x="39" y="1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6" name="Freeform 16"/>
              <p:cNvSpPr>
                <a:spLocks noEditPoints="1"/>
              </p:cNvSpPr>
              <p:nvPr/>
            </p:nvSpPr>
            <p:spPr bwMode="auto">
              <a:xfrm>
                <a:off x="4572" y="1848"/>
                <a:ext cx="34" cy="28"/>
              </a:xfrm>
              <a:custGeom>
                <a:avLst/>
                <a:gdLst>
                  <a:gd name="T0" fmla="*/ 5 w 103"/>
                  <a:gd name="T1" fmla="*/ 56 h 84"/>
                  <a:gd name="T2" fmla="*/ 3 w 103"/>
                  <a:gd name="T3" fmla="*/ 23 h 84"/>
                  <a:gd name="T4" fmla="*/ 8 w 103"/>
                  <a:gd name="T5" fmla="*/ 12 h 84"/>
                  <a:gd name="T6" fmla="*/ 37 w 103"/>
                  <a:gd name="T7" fmla="*/ 0 h 84"/>
                  <a:gd name="T8" fmla="*/ 85 w 103"/>
                  <a:gd name="T9" fmla="*/ 15 h 84"/>
                  <a:gd name="T10" fmla="*/ 88 w 103"/>
                  <a:gd name="T11" fmla="*/ 16 h 84"/>
                  <a:gd name="T12" fmla="*/ 92 w 103"/>
                  <a:gd name="T13" fmla="*/ 12 h 84"/>
                  <a:gd name="T14" fmla="*/ 92 w 103"/>
                  <a:gd name="T15" fmla="*/ 11 h 84"/>
                  <a:gd name="T16" fmla="*/ 92 w 103"/>
                  <a:gd name="T17" fmla="*/ 7 h 84"/>
                  <a:gd name="T18" fmla="*/ 103 w 103"/>
                  <a:gd name="T19" fmla="*/ 11 h 84"/>
                  <a:gd name="T20" fmla="*/ 103 w 103"/>
                  <a:gd name="T21" fmla="*/ 13 h 84"/>
                  <a:gd name="T22" fmla="*/ 102 w 103"/>
                  <a:gd name="T23" fmla="*/ 19 h 84"/>
                  <a:gd name="T24" fmla="*/ 97 w 103"/>
                  <a:gd name="T25" fmla="*/ 27 h 84"/>
                  <a:gd name="T26" fmla="*/ 84 w 103"/>
                  <a:gd name="T27" fmla="*/ 29 h 84"/>
                  <a:gd name="T28" fmla="*/ 88 w 103"/>
                  <a:gd name="T29" fmla="*/ 38 h 84"/>
                  <a:gd name="T30" fmla="*/ 88 w 103"/>
                  <a:gd name="T31" fmla="*/ 65 h 84"/>
                  <a:gd name="T32" fmla="*/ 80 w 103"/>
                  <a:gd name="T33" fmla="*/ 77 h 84"/>
                  <a:gd name="T34" fmla="*/ 54 w 103"/>
                  <a:gd name="T35" fmla="*/ 83 h 84"/>
                  <a:gd name="T36" fmla="*/ 46 w 103"/>
                  <a:gd name="T37" fmla="*/ 78 h 84"/>
                  <a:gd name="T38" fmla="*/ 37 w 103"/>
                  <a:gd name="T39" fmla="*/ 48 h 84"/>
                  <a:gd name="T40" fmla="*/ 41 w 103"/>
                  <a:gd name="T41" fmla="*/ 24 h 84"/>
                  <a:gd name="T42" fmla="*/ 42 w 103"/>
                  <a:gd name="T43" fmla="*/ 21 h 84"/>
                  <a:gd name="T44" fmla="*/ 34 w 103"/>
                  <a:gd name="T45" fmla="*/ 14 h 84"/>
                  <a:gd name="T46" fmla="*/ 26 w 103"/>
                  <a:gd name="T47" fmla="*/ 14 h 84"/>
                  <a:gd name="T48" fmla="*/ 14 w 103"/>
                  <a:gd name="T49" fmla="*/ 29 h 84"/>
                  <a:gd name="T50" fmla="*/ 13 w 103"/>
                  <a:gd name="T51" fmla="*/ 42 h 84"/>
                  <a:gd name="T52" fmla="*/ 24 w 103"/>
                  <a:gd name="T53" fmla="*/ 53 h 84"/>
                  <a:gd name="T54" fmla="*/ 20 w 103"/>
                  <a:gd name="T55" fmla="*/ 67 h 84"/>
                  <a:gd name="T56" fmla="*/ 52 w 103"/>
                  <a:gd name="T57" fmla="*/ 20 h 84"/>
                  <a:gd name="T58" fmla="*/ 52 w 103"/>
                  <a:gd name="T59" fmla="*/ 31 h 84"/>
                  <a:gd name="T60" fmla="*/ 49 w 103"/>
                  <a:gd name="T61" fmla="*/ 45 h 84"/>
                  <a:gd name="T62" fmla="*/ 50 w 103"/>
                  <a:gd name="T63" fmla="*/ 62 h 84"/>
                  <a:gd name="T64" fmla="*/ 58 w 103"/>
                  <a:gd name="T65" fmla="*/ 68 h 84"/>
                  <a:gd name="T66" fmla="*/ 73 w 103"/>
                  <a:gd name="T67" fmla="*/ 65 h 84"/>
                  <a:gd name="T68" fmla="*/ 77 w 103"/>
                  <a:gd name="T69" fmla="*/ 56 h 84"/>
                  <a:gd name="T70" fmla="*/ 75 w 103"/>
                  <a:gd name="T71" fmla="*/ 31 h 84"/>
                  <a:gd name="T72" fmla="*/ 66 w 103"/>
                  <a:gd name="T73" fmla="*/ 24 h 84"/>
                  <a:gd name="T74" fmla="*/ 52 w 103"/>
                  <a:gd name="T75" fmla="*/ 2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84"/>
                  <a:gd name="T116" fmla="*/ 103 w 103"/>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84">
                    <a:moveTo>
                      <a:pt x="20" y="67"/>
                    </a:moveTo>
                    <a:lnTo>
                      <a:pt x="5" y="56"/>
                    </a:lnTo>
                    <a:lnTo>
                      <a:pt x="0" y="41"/>
                    </a:lnTo>
                    <a:lnTo>
                      <a:pt x="3" y="23"/>
                    </a:lnTo>
                    <a:lnTo>
                      <a:pt x="8" y="12"/>
                    </a:lnTo>
                    <a:lnTo>
                      <a:pt x="19" y="1"/>
                    </a:lnTo>
                    <a:lnTo>
                      <a:pt x="37" y="0"/>
                    </a:lnTo>
                    <a:lnTo>
                      <a:pt x="85" y="15"/>
                    </a:lnTo>
                    <a:lnTo>
                      <a:pt x="88" y="16"/>
                    </a:lnTo>
                    <a:lnTo>
                      <a:pt x="90" y="14"/>
                    </a:lnTo>
                    <a:lnTo>
                      <a:pt x="92" y="12"/>
                    </a:lnTo>
                    <a:lnTo>
                      <a:pt x="92" y="11"/>
                    </a:lnTo>
                    <a:lnTo>
                      <a:pt x="92" y="9"/>
                    </a:lnTo>
                    <a:lnTo>
                      <a:pt x="92" y="7"/>
                    </a:lnTo>
                    <a:lnTo>
                      <a:pt x="103" y="11"/>
                    </a:lnTo>
                    <a:lnTo>
                      <a:pt x="103" y="13"/>
                    </a:lnTo>
                    <a:lnTo>
                      <a:pt x="102" y="16"/>
                    </a:lnTo>
                    <a:lnTo>
                      <a:pt x="102" y="19"/>
                    </a:lnTo>
                    <a:lnTo>
                      <a:pt x="97" y="27"/>
                    </a:lnTo>
                    <a:lnTo>
                      <a:pt x="91" y="30"/>
                    </a:lnTo>
                    <a:lnTo>
                      <a:pt x="84" y="29"/>
                    </a:lnTo>
                    <a:lnTo>
                      <a:pt x="88" y="38"/>
                    </a:lnTo>
                    <a:lnTo>
                      <a:pt x="90" y="49"/>
                    </a:lnTo>
                    <a:lnTo>
                      <a:pt x="88" y="65"/>
                    </a:lnTo>
                    <a:lnTo>
                      <a:pt x="80" y="77"/>
                    </a:lnTo>
                    <a:lnTo>
                      <a:pt x="69" y="84"/>
                    </a:lnTo>
                    <a:lnTo>
                      <a:pt x="54" y="83"/>
                    </a:lnTo>
                    <a:lnTo>
                      <a:pt x="46" y="78"/>
                    </a:lnTo>
                    <a:lnTo>
                      <a:pt x="38" y="68"/>
                    </a:lnTo>
                    <a:lnTo>
                      <a:pt x="37" y="48"/>
                    </a:lnTo>
                    <a:lnTo>
                      <a:pt x="41" y="24"/>
                    </a:lnTo>
                    <a:lnTo>
                      <a:pt x="42" y="21"/>
                    </a:lnTo>
                    <a:lnTo>
                      <a:pt x="40" y="17"/>
                    </a:lnTo>
                    <a:lnTo>
                      <a:pt x="34" y="14"/>
                    </a:lnTo>
                    <a:lnTo>
                      <a:pt x="26" y="14"/>
                    </a:lnTo>
                    <a:lnTo>
                      <a:pt x="19" y="18"/>
                    </a:lnTo>
                    <a:lnTo>
                      <a:pt x="14" y="29"/>
                    </a:lnTo>
                    <a:lnTo>
                      <a:pt x="13" y="42"/>
                    </a:lnTo>
                    <a:lnTo>
                      <a:pt x="18" y="49"/>
                    </a:lnTo>
                    <a:lnTo>
                      <a:pt x="24" y="53"/>
                    </a:lnTo>
                    <a:lnTo>
                      <a:pt x="20" y="67"/>
                    </a:lnTo>
                    <a:close/>
                    <a:moveTo>
                      <a:pt x="52" y="20"/>
                    </a:moveTo>
                    <a:lnTo>
                      <a:pt x="52" y="24"/>
                    </a:lnTo>
                    <a:lnTo>
                      <a:pt x="52" y="31"/>
                    </a:lnTo>
                    <a:lnTo>
                      <a:pt x="49" y="45"/>
                    </a:lnTo>
                    <a:lnTo>
                      <a:pt x="49" y="53"/>
                    </a:lnTo>
                    <a:lnTo>
                      <a:pt x="50" y="62"/>
                    </a:lnTo>
                    <a:lnTo>
                      <a:pt x="58" y="68"/>
                    </a:lnTo>
                    <a:lnTo>
                      <a:pt x="66" y="69"/>
                    </a:lnTo>
                    <a:lnTo>
                      <a:pt x="73" y="65"/>
                    </a:lnTo>
                    <a:lnTo>
                      <a:pt x="77" y="56"/>
                    </a:lnTo>
                    <a:lnTo>
                      <a:pt x="79" y="43"/>
                    </a:lnTo>
                    <a:lnTo>
                      <a:pt x="75" y="31"/>
                    </a:lnTo>
                    <a:lnTo>
                      <a:pt x="66" y="24"/>
                    </a:lnTo>
                    <a:lnTo>
                      <a:pt x="52" y="2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7" name="Freeform 17"/>
              <p:cNvSpPr>
                <a:spLocks/>
              </p:cNvSpPr>
              <p:nvPr/>
            </p:nvSpPr>
            <p:spPr bwMode="auto">
              <a:xfrm>
                <a:off x="4569" y="1830"/>
                <a:ext cx="40" cy="17"/>
              </a:xfrm>
              <a:custGeom>
                <a:avLst/>
                <a:gdLst>
                  <a:gd name="T0" fmla="*/ 120 w 120"/>
                  <a:gd name="T1" fmla="*/ 36 h 50"/>
                  <a:gd name="T2" fmla="*/ 116 w 120"/>
                  <a:gd name="T3" fmla="*/ 50 h 50"/>
                  <a:gd name="T4" fmla="*/ 0 w 120"/>
                  <a:gd name="T5" fmla="*/ 15 h 50"/>
                  <a:gd name="T6" fmla="*/ 4 w 120"/>
                  <a:gd name="T7" fmla="*/ 0 h 50"/>
                  <a:gd name="T8" fmla="*/ 120 w 120"/>
                  <a:gd name="T9" fmla="*/ 36 h 50"/>
                  <a:gd name="T10" fmla="*/ 120 w 120"/>
                  <a:gd name="T11" fmla="*/ 36 h 50"/>
                  <a:gd name="T12" fmla="*/ 0 60000 65536"/>
                  <a:gd name="T13" fmla="*/ 0 60000 65536"/>
                  <a:gd name="T14" fmla="*/ 0 60000 65536"/>
                  <a:gd name="T15" fmla="*/ 0 60000 65536"/>
                  <a:gd name="T16" fmla="*/ 0 60000 65536"/>
                  <a:gd name="T17" fmla="*/ 0 60000 65536"/>
                  <a:gd name="T18" fmla="*/ 0 w 120"/>
                  <a:gd name="T19" fmla="*/ 0 h 50"/>
                  <a:gd name="T20" fmla="*/ 120 w 12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20" h="50">
                    <a:moveTo>
                      <a:pt x="120" y="36"/>
                    </a:moveTo>
                    <a:lnTo>
                      <a:pt x="116" y="50"/>
                    </a:lnTo>
                    <a:lnTo>
                      <a:pt x="0" y="15"/>
                    </a:lnTo>
                    <a:lnTo>
                      <a:pt x="4" y="0"/>
                    </a:lnTo>
                    <a:lnTo>
                      <a:pt x="120"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8" name="Freeform 18"/>
              <p:cNvSpPr>
                <a:spLocks/>
              </p:cNvSpPr>
              <p:nvPr/>
            </p:nvSpPr>
            <p:spPr bwMode="auto">
              <a:xfrm>
                <a:off x="4577" y="1798"/>
                <a:ext cx="40" cy="20"/>
              </a:xfrm>
              <a:custGeom>
                <a:avLst/>
                <a:gdLst>
                  <a:gd name="T0" fmla="*/ 45 w 118"/>
                  <a:gd name="T1" fmla="*/ 27 h 60"/>
                  <a:gd name="T2" fmla="*/ 118 w 118"/>
                  <a:gd name="T3" fmla="*/ 46 h 60"/>
                  <a:gd name="T4" fmla="*/ 114 w 118"/>
                  <a:gd name="T5" fmla="*/ 60 h 60"/>
                  <a:gd name="T6" fmla="*/ 41 w 118"/>
                  <a:gd name="T7" fmla="*/ 41 h 60"/>
                  <a:gd name="T8" fmla="*/ 37 w 118"/>
                  <a:gd name="T9" fmla="*/ 53 h 60"/>
                  <a:gd name="T10" fmla="*/ 25 w 118"/>
                  <a:gd name="T11" fmla="*/ 50 h 60"/>
                  <a:gd name="T12" fmla="*/ 28 w 118"/>
                  <a:gd name="T13" fmla="*/ 38 h 60"/>
                  <a:gd name="T14" fmla="*/ 14 w 118"/>
                  <a:gd name="T15" fmla="*/ 34 h 60"/>
                  <a:gd name="T16" fmla="*/ 14 w 118"/>
                  <a:gd name="T17" fmla="*/ 34 h 60"/>
                  <a:gd name="T18" fmla="*/ 4 w 118"/>
                  <a:gd name="T19" fmla="*/ 29 h 60"/>
                  <a:gd name="T20" fmla="*/ 0 w 118"/>
                  <a:gd name="T21" fmla="*/ 20 h 60"/>
                  <a:gd name="T22" fmla="*/ 1 w 118"/>
                  <a:gd name="T23" fmla="*/ 7 h 60"/>
                  <a:gd name="T24" fmla="*/ 1 w 118"/>
                  <a:gd name="T25" fmla="*/ 7 h 60"/>
                  <a:gd name="T26" fmla="*/ 2 w 118"/>
                  <a:gd name="T27" fmla="*/ 5 h 60"/>
                  <a:gd name="T28" fmla="*/ 3 w 118"/>
                  <a:gd name="T29" fmla="*/ 2 h 60"/>
                  <a:gd name="T30" fmla="*/ 3 w 118"/>
                  <a:gd name="T31" fmla="*/ 0 h 60"/>
                  <a:gd name="T32" fmla="*/ 3 w 118"/>
                  <a:gd name="T33" fmla="*/ 0 h 60"/>
                  <a:gd name="T34" fmla="*/ 16 w 118"/>
                  <a:gd name="T35" fmla="*/ 3 h 60"/>
                  <a:gd name="T36" fmla="*/ 16 w 118"/>
                  <a:gd name="T37" fmla="*/ 3 h 60"/>
                  <a:gd name="T38" fmla="*/ 15 w 118"/>
                  <a:gd name="T39" fmla="*/ 6 h 60"/>
                  <a:gd name="T40" fmla="*/ 15 w 118"/>
                  <a:gd name="T41" fmla="*/ 8 h 60"/>
                  <a:gd name="T42" fmla="*/ 14 w 118"/>
                  <a:gd name="T43" fmla="*/ 10 h 60"/>
                  <a:gd name="T44" fmla="*/ 14 w 118"/>
                  <a:gd name="T45" fmla="*/ 10 h 60"/>
                  <a:gd name="T46" fmla="*/ 14 w 118"/>
                  <a:gd name="T47" fmla="*/ 15 h 60"/>
                  <a:gd name="T48" fmla="*/ 16 w 118"/>
                  <a:gd name="T49" fmla="*/ 19 h 60"/>
                  <a:gd name="T50" fmla="*/ 22 w 118"/>
                  <a:gd name="T51" fmla="*/ 21 h 60"/>
                  <a:gd name="T52" fmla="*/ 22 w 118"/>
                  <a:gd name="T53" fmla="*/ 21 h 60"/>
                  <a:gd name="T54" fmla="*/ 32 w 118"/>
                  <a:gd name="T55" fmla="*/ 24 h 60"/>
                  <a:gd name="T56" fmla="*/ 36 w 118"/>
                  <a:gd name="T57" fmla="*/ 10 h 60"/>
                  <a:gd name="T58" fmla="*/ 49 w 118"/>
                  <a:gd name="T59" fmla="*/ 13 h 60"/>
                  <a:gd name="T60" fmla="*/ 45 w 118"/>
                  <a:gd name="T61" fmla="*/ 27 h 60"/>
                  <a:gd name="T62" fmla="*/ 45 w 118"/>
                  <a:gd name="T63" fmla="*/ 2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60"/>
                  <a:gd name="T98" fmla="*/ 118 w 118"/>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60">
                    <a:moveTo>
                      <a:pt x="45" y="27"/>
                    </a:moveTo>
                    <a:lnTo>
                      <a:pt x="118" y="46"/>
                    </a:lnTo>
                    <a:lnTo>
                      <a:pt x="114" y="60"/>
                    </a:lnTo>
                    <a:lnTo>
                      <a:pt x="41" y="41"/>
                    </a:lnTo>
                    <a:lnTo>
                      <a:pt x="37" y="53"/>
                    </a:lnTo>
                    <a:lnTo>
                      <a:pt x="25" y="50"/>
                    </a:lnTo>
                    <a:lnTo>
                      <a:pt x="28" y="38"/>
                    </a:lnTo>
                    <a:lnTo>
                      <a:pt x="14" y="34"/>
                    </a:lnTo>
                    <a:lnTo>
                      <a:pt x="4" y="29"/>
                    </a:lnTo>
                    <a:lnTo>
                      <a:pt x="0" y="20"/>
                    </a:lnTo>
                    <a:lnTo>
                      <a:pt x="1" y="7"/>
                    </a:lnTo>
                    <a:lnTo>
                      <a:pt x="2" y="5"/>
                    </a:lnTo>
                    <a:lnTo>
                      <a:pt x="3" y="2"/>
                    </a:lnTo>
                    <a:lnTo>
                      <a:pt x="3" y="0"/>
                    </a:lnTo>
                    <a:lnTo>
                      <a:pt x="16" y="3"/>
                    </a:lnTo>
                    <a:lnTo>
                      <a:pt x="15" y="6"/>
                    </a:lnTo>
                    <a:lnTo>
                      <a:pt x="15" y="8"/>
                    </a:lnTo>
                    <a:lnTo>
                      <a:pt x="14" y="10"/>
                    </a:lnTo>
                    <a:lnTo>
                      <a:pt x="14" y="15"/>
                    </a:lnTo>
                    <a:lnTo>
                      <a:pt x="16" y="19"/>
                    </a:lnTo>
                    <a:lnTo>
                      <a:pt x="22" y="21"/>
                    </a:lnTo>
                    <a:lnTo>
                      <a:pt x="32" y="24"/>
                    </a:lnTo>
                    <a:lnTo>
                      <a:pt x="36" y="10"/>
                    </a:lnTo>
                    <a:lnTo>
                      <a:pt x="49" y="13"/>
                    </a:lnTo>
                    <a:lnTo>
                      <a:pt x="45" y="2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59" name="Freeform 19"/>
              <p:cNvSpPr>
                <a:spLocks/>
              </p:cNvSpPr>
              <p:nvPr/>
            </p:nvSpPr>
            <p:spPr bwMode="auto">
              <a:xfrm>
                <a:off x="4580" y="1790"/>
                <a:ext cx="40" cy="15"/>
              </a:xfrm>
              <a:custGeom>
                <a:avLst/>
                <a:gdLst>
                  <a:gd name="T0" fmla="*/ 120 w 120"/>
                  <a:gd name="T1" fmla="*/ 29 h 45"/>
                  <a:gd name="T2" fmla="*/ 117 w 120"/>
                  <a:gd name="T3" fmla="*/ 45 h 45"/>
                  <a:gd name="T4" fmla="*/ 0 w 120"/>
                  <a:gd name="T5" fmla="*/ 14 h 45"/>
                  <a:gd name="T6" fmla="*/ 3 w 120"/>
                  <a:gd name="T7" fmla="*/ 0 h 45"/>
                  <a:gd name="T8" fmla="*/ 120 w 120"/>
                  <a:gd name="T9" fmla="*/ 29 h 45"/>
                  <a:gd name="T10" fmla="*/ 120 w 120"/>
                  <a:gd name="T11" fmla="*/ 29 h 45"/>
                  <a:gd name="T12" fmla="*/ 0 60000 65536"/>
                  <a:gd name="T13" fmla="*/ 0 60000 65536"/>
                  <a:gd name="T14" fmla="*/ 0 60000 65536"/>
                  <a:gd name="T15" fmla="*/ 0 60000 65536"/>
                  <a:gd name="T16" fmla="*/ 0 60000 65536"/>
                  <a:gd name="T17" fmla="*/ 0 60000 65536"/>
                  <a:gd name="T18" fmla="*/ 0 w 120"/>
                  <a:gd name="T19" fmla="*/ 0 h 45"/>
                  <a:gd name="T20" fmla="*/ 120 w 12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20" h="45">
                    <a:moveTo>
                      <a:pt x="120" y="29"/>
                    </a:moveTo>
                    <a:lnTo>
                      <a:pt x="117" y="45"/>
                    </a:lnTo>
                    <a:lnTo>
                      <a:pt x="0" y="14"/>
                    </a:lnTo>
                    <a:lnTo>
                      <a:pt x="3" y="0"/>
                    </a:lnTo>
                    <a:lnTo>
                      <a:pt x="120" y="2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60" name="Freeform 20"/>
              <p:cNvSpPr>
                <a:spLocks noEditPoints="1"/>
              </p:cNvSpPr>
              <p:nvPr/>
            </p:nvSpPr>
            <p:spPr bwMode="auto">
              <a:xfrm>
                <a:off x="4596" y="1764"/>
                <a:ext cx="30" cy="27"/>
              </a:xfrm>
              <a:custGeom>
                <a:avLst/>
                <a:gdLst>
                  <a:gd name="T0" fmla="*/ 0 w 90"/>
                  <a:gd name="T1" fmla="*/ 31 h 82"/>
                  <a:gd name="T2" fmla="*/ 12 w 90"/>
                  <a:gd name="T3" fmla="*/ 10 h 82"/>
                  <a:gd name="T4" fmla="*/ 31 w 90"/>
                  <a:gd name="T5" fmla="*/ 0 h 82"/>
                  <a:gd name="T6" fmla="*/ 54 w 90"/>
                  <a:gd name="T7" fmla="*/ 1 h 82"/>
                  <a:gd name="T8" fmla="*/ 54 w 90"/>
                  <a:gd name="T9" fmla="*/ 1 h 82"/>
                  <a:gd name="T10" fmla="*/ 74 w 90"/>
                  <a:gd name="T11" fmla="*/ 11 h 82"/>
                  <a:gd name="T12" fmla="*/ 89 w 90"/>
                  <a:gd name="T13" fmla="*/ 28 h 82"/>
                  <a:gd name="T14" fmla="*/ 90 w 90"/>
                  <a:gd name="T15" fmla="*/ 52 h 82"/>
                  <a:gd name="T16" fmla="*/ 90 w 90"/>
                  <a:gd name="T17" fmla="*/ 52 h 82"/>
                  <a:gd name="T18" fmla="*/ 77 w 90"/>
                  <a:gd name="T19" fmla="*/ 73 h 82"/>
                  <a:gd name="T20" fmla="*/ 58 w 90"/>
                  <a:gd name="T21" fmla="*/ 82 h 82"/>
                  <a:gd name="T22" fmla="*/ 35 w 90"/>
                  <a:gd name="T23" fmla="*/ 81 h 82"/>
                  <a:gd name="T24" fmla="*/ 35 w 90"/>
                  <a:gd name="T25" fmla="*/ 81 h 82"/>
                  <a:gd name="T26" fmla="*/ 15 w 90"/>
                  <a:gd name="T27" fmla="*/ 72 h 82"/>
                  <a:gd name="T28" fmla="*/ 1 w 90"/>
                  <a:gd name="T29" fmla="*/ 55 h 82"/>
                  <a:gd name="T30" fmla="*/ 0 w 90"/>
                  <a:gd name="T31" fmla="*/ 31 h 82"/>
                  <a:gd name="T32" fmla="*/ 0 w 90"/>
                  <a:gd name="T33" fmla="*/ 31 h 82"/>
                  <a:gd name="T34" fmla="*/ 77 w 90"/>
                  <a:gd name="T35" fmla="*/ 49 h 82"/>
                  <a:gd name="T36" fmla="*/ 75 w 90"/>
                  <a:gd name="T37" fmla="*/ 32 h 82"/>
                  <a:gd name="T38" fmla="*/ 63 w 90"/>
                  <a:gd name="T39" fmla="*/ 22 h 82"/>
                  <a:gd name="T40" fmla="*/ 50 w 90"/>
                  <a:gd name="T41" fmla="*/ 17 h 82"/>
                  <a:gd name="T42" fmla="*/ 50 w 90"/>
                  <a:gd name="T43" fmla="*/ 17 h 82"/>
                  <a:gd name="T44" fmla="*/ 36 w 90"/>
                  <a:gd name="T45" fmla="*/ 16 h 82"/>
                  <a:gd name="T46" fmla="*/ 22 w 90"/>
                  <a:gd name="T47" fmla="*/ 20 h 82"/>
                  <a:gd name="T48" fmla="*/ 12 w 90"/>
                  <a:gd name="T49" fmla="*/ 34 h 82"/>
                  <a:gd name="T50" fmla="*/ 12 w 90"/>
                  <a:gd name="T51" fmla="*/ 34 h 82"/>
                  <a:gd name="T52" fmla="*/ 14 w 90"/>
                  <a:gd name="T53" fmla="*/ 51 h 82"/>
                  <a:gd name="T54" fmla="*/ 26 w 90"/>
                  <a:gd name="T55" fmla="*/ 61 h 82"/>
                  <a:gd name="T56" fmla="*/ 39 w 90"/>
                  <a:gd name="T57" fmla="*/ 66 h 82"/>
                  <a:gd name="T58" fmla="*/ 39 w 90"/>
                  <a:gd name="T59" fmla="*/ 66 h 82"/>
                  <a:gd name="T60" fmla="*/ 53 w 90"/>
                  <a:gd name="T61" fmla="*/ 68 h 82"/>
                  <a:gd name="T62" fmla="*/ 67 w 90"/>
                  <a:gd name="T63" fmla="*/ 63 h 82"/>
                  <a:gd name="T64" fmla="*/ 77 w 90"/>
                  <a:gd name="T65" fmla="*/ 49 h 82"/>
                  <a:gd name="T66" fmla="*/ 77 w 90"/>
                  <a:gd name="T67" fmla="*/ 49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82"/>
                  <a:gd name="T104" fmla="*/ 90 w 90"/>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82">
                    <a:moveTo>
                      <a:pt x="0" y="31"/>
                    </a:moveTo>
                    <a:lnTo>
                      <a:pt x="12" y="10"/>
                    </a:lnTo>
                    <a:lnTo>
                      <a:pt x="31" y="0"/>
                    </a:lnTo>
                    <a:lnTo>
                      <a:pt x="54" y="1"/>
                    </a:lnTo>
                    <a:lnTo>
                      <a:pt x="74" y="11"/>
                    </a:lnTo>
                    <a:lnTo>
                      <a:pt x="89" y="28"/>
                    </a:lnTo>
                    <a:lnTo>
                      <a:pt x="90" y="52"/>
                    </a:lnTo>
                    <a:lnTo>
                      <a:pt x="77" y="73"/>
                    </a:lnTo>
                    <a:lnTo>
                      <a:pt x="58" y="82"/>
                    </a:lnTo>
                    <a:lnTo>
                      <a:pt x="35" y="81"/>
                    </a:lnTo>
                    <a:lnTo>
                      <a:pt x="15" y="72"/>
                    </a:lnTo>
                    <a:lnTo>
                      <a:pt x="1" y="55"/>
                    </a:lnTo>
                    <a:lnTo>
                      <a:pt x="0" y="31"/>
                    </a:lnTo>
                    <a:close/>
                    <a:moveTo>
                      <a:pt x="77" y="49"/>
                    </a:moveTo>
                    <a:lnTo>
                      <a:pt x="75" y="32"/>
                    </a:lnTo>
                    <a:lnTo>
                      <a:pt x="63" y="22"/>
                    </a:lnTo>
                    <a:lnTo>
                      <a:pt x="50" y="17"/>
                    </a:lnTo>
                    <a:lnTo>
                      <a:pt x="36" y="16"/>
                    </a:lnTo>
                    <a:lnTo>
                      <a:pt x="22" y="20"/>
                    </a:lnTo>
                    <a:lnTo>
                      <a:pt x="12" y="34"/>
                    </a:lnTo>
                    <a:lnTo>
                      <a:pt x="14" y="51"/>
                    </a:lnTo>
                    <a:lnTo>
                      <a:pt x="26" y="61"/>
                    </a:lnTo>
                    <a:lnTo>
                      <a:pt x="39" y="66"/>
                    </a:lnTo>
                    <a:lnTo>
                      <a:pt x="53" y="68"/>
                    </a:lnTo>
                    <a:lnTo>
                      <a:pt x="67" y="63"/>
                    </a:lnTo>
                    <a:lnTo>
                      <a:pt x="77" y="4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561" name="Freeform 21"/>
              <p:cNvSpPr>
                <a:spLocks/>
              </p:cNvSpPr>
              <p:nvPr/>
            </p:nvSpPr>
            <p:spPr bwMode="auto">
              <a:xfrm>
                <a:off x="4600" y="1721"/>
                <a:ext cx="35" cy="38"/>
              </a:xfrm>
              <a:custGeom>
                <a:avLst/>
                <a:gdLst>
                  <a:gd name="T0" fmla="*/ 95 w 105"/>
                  <a:gd name="T1" fmla="*/ 93 h 114"/>
                  <a:gd name="T2" fmla="*/ 92 w 105"/>
                  <a:gd name="T3" fmla="*/ 108 h 114"/>
                  <a:gd name="T4" fmla="*/ 0 w 105"/>
                  <a:gd name="T5" fmla="*/ 114 h 114"/>
                  <a:gd name="T6" fmla="*/ 3 w 105"/>
                  <a:gd name="T7" fmla="*/ 99 h 114"/>
                  <a:gd name="T8" fmla="*/ 75 w 105"/>
                  <a:gd name="T9" fmla="*/ 97 h 114"/>
                  <a:gd name="T10" fmla="*/ 75 w 105"/>
                  <a:gd name="T11" fmla="*/ 96 h 114"/>
                  <a:gd name="T12" fmla="*/ 10 w 105"/>
                  <a:gd name="T13" fmla="*/ 66 h 114"/>
                  <a:gd name="T14" fmla="*/ 14 w 105"/>
                  <a:gd name="T15" fmla="*/ 50 h 114"/>
                  <a:gd name="T16" fmla="*/ 85 w 105"/>
                  <a:gd name="T17" fmla="*/ 47 h 114"/>
                  <a:gd name="T18" fmla="*/ 86 w 105"/>
                  <a:gd name="T19" fmla="*/ 47 h 114"/>
                  <a:gd name="T20" fmla="*/ 21 w 105"/>
                  <a:gd name="T21" fmla="*/ 14 h 114"/>
                  <a:gd name="T22" fmla="*/ 24 w 105"/>
                  <a:gd name="T23" fmla="*/ 0 h 114"/>
                  <a:gd name="T24" fmla="*/ 105 w 105"/>
                  <a:gd name="T25" fmla="*/ 44 h 114"/>
                  <a:gd name="T26" fmla="*/ 102 w 105"/>
                  <a:gd name="T27" fmla="*/ 59 h 114"/>
                  <a:gd name="T28" fmla="*/ 31 w 105"/>
                  <a:gd name="T29" fmla="*/ 62 h 114"/>
                  <a:gd name="T30" fmla="*/ 31 w 105"/>
                  <a:gd name="T31" fmla="*/ 62 h 114"/>
                  <a:gd name="T32" fmla="*/ 95 w 105"/>
                  <a:gd name="T33" fmla="*/ 93 h 114"/>
                  <a:gd name="T34" fmla="*/ 95 w 105"/>
                  <a:gd name="T35" fmla="*/ 93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114"/>
                  <a:gd name="T56" fmla="*/ 105 w 105"/>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114">
                    <a:moveTo>
                      <a:pt x="95" y="93"/>
                    </a:moveTo>
                    <a:lnTo>
                      <a:pt x="92" y="108"/>
                    </a:lnTo>
                    <a:lnTo>
                      <a:pt x="0" y="114"/>
                    </a:lnTo>
                    <a:lnTo>
                      <a:pt x="3" y="99"/>
                    </a:lnTo>
                    <a:lnTo>
                      <a:pt x="75" y="97"/>
                    </a:lnTo>
                    <a:lnTo>
                      <a:pt x="75" y="96"/>
                    </a:lnTo>
                    <a:lnTo>
                      <a:pt x="10" y="66"/>
                    </a:lnTo>
                    <a:lnTo>
                      <a:pt x="14" y="50"/>
                    </a:lnTo>
                    <a:lnTo>
                      <a:pt x="85" y="47"/>
                    </a:lnTo>
                    <a:lnTo>
                      <a:pt x="86" y="47"/>
                    </a:lnTo>
                    <a:lnTo>
                      <a:pt x="21" y="14"/>
                    </a:lnTo>
                    <a:lnTo>
                      <a:pt x="24" y="0"/>
                    </a:lnTo>
                    <a:lnTo>
                      <a:pt x="105" y="44"/>
                    </a:lnTo>
                    <a:lnTo>
                      <a:pt x="102" y="59"/>
                    </a:lnTo>
                    <a:lnTo>
                      <a:pt x="31" y="62"/>
                    </a:lnTo>
                    <a:lnTo>
                      <a:pt x="95" y="9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sp>
        <p:nvSpPr>
          <p:cNvPr id="562" name="Rectangle 22"/>
          <p:cNvSpPr>
            <a:spLocks noChangeArrowheads="1"/>
          </p:cNvSpPr>
          <p:nvPr/>
        </p:nvSpPr>
        <p:spPr bwMode="auto">
          <a:xfrm>
            <a:off x="3975636" y="835819"/>
            <a:ext cx="5249862" cy="0"/>
          </a:xfrm>
          <a:prstGeom prst="rect">
            <a:avLst/>
          </a:prstGeom>
          <a:solidFill>
            <a:srgbClr val="003F6E"/>
          </a:solidFill>
          <a:ln w="9525">
            <a:noFill/>
            <a:miter lim="800000"/>
            <a:headEnd/>
            <a:tailEnd/>
          </a:ln>
        </p:spPr>
        <p:txBody>
          <a:bodyPr>
            <a:prstTxWarp prst="textNoShape">
              <a:avLst/>
            </a:prstTxWarp>
          </a:bodyPr>
          <a:lstStyle/>
          <a:p>
            <a:endParaRPr lang="en-US"/>
          </a:p>
        </p:txBody>
      </p:sp>
      <p:sp>
        <p:nvSpPr>
          <p:cNvPr id="563" name="Rectangle 23"/>
          <p:cNvSpPr>
            <a:spLocks noChangeArrowheads="1"/>
          </p:cNvSpPr>
          <p:nvPr/>
        </p:nvSpPr>
        <p:spPr bwMode="auto">
          <a:xfrm>
            <a:off x="3975636" y="835819"/>
            <a:ext cx="5249862" cy="0"/>
          </a:xfrm>
          <a:prstGeom prst="rect">
            <a:avLst/>
          </a:prstGeom>
          <a:solidFill>
            <a:srgbClr val="003F6E"/>
          </a:solidFill>
          <a:ln w="9525">
            <a:noFill/>
            <a:miter lim="800000"/>
            <a:headEnd/>
            <a:tailEnd/>
          </a:ln>
        </p:spPr>
        <p:txBody>
          <a:bodyPr>
            <a:prstTxWarp prst="textNoShape">
              <a:avLst/>
            </a:prstTxWarp>
          </a:bodyPr>
          <a:lstStyle/>
          <a:p>
            <a:endParaRPr lang="en-US"/>
          </a:p>
        </p:txBody>
      </p:sp>
      <p:grpSp>
        <p:nvGrpSpPr>
          <p:cNvPr id="564" name="Group 24"/>
          <p:cNvGrpSpPr>
            <a:grpSpLocks/>
          </p:cNvGrpSpPr>
          <p:nvPr/>
        </p:nvGrpSpPr>
        <p:grpSpPr bwMode="auto">
          <a:xfrm>
            <a:off x="6403301" y="4454753"/>
            <a:ext cx="555625" cy="557213"/>
            <a:chOff x="2719" y="2862"/>
            <a:chExt cx="350" cy="351"/>
          </a:xfrm>
        </p:grpSpPr>
        <p:sp>
          <p:nvSpPr>
            <p:cNvPr id="565" name="Freeform 25"/>
            <p:cNvSpPr>
              <a:spLocks/>
            </p:cNvSpPr>
            <p:nvPr/>
          </p:nvSpPr>
          <p:spPr bwMode="auto">
            <a:xfrm>
              <a:off x="2719" y="2862"/>
              <a:ext cx="350" cy="351"/>
            </a:xfrm>
            <a:custGeom>
              <a:avLst/>
              <a:gdLst>
                <a:gd name="T0" fmla="*/ 0 w 1051"/>
                <a:gd name="T1" fmla="*/ 0 h 1053"/>
                <a:gd name="T2" fmla="*/ 1051 w 1051"/>
                <a:gd name="T3" fmla="*/ 0 h 1053"/>
                <a:gd name="T4" fmla="*/ 1051 w 1051"/>
                <a:gd name="T5" fmla="*/ 1053 h 1053"/>
                <a:gd name="T6" fmla="*/ 0 w 1051"/>
                <a:gd name="T7" fmla="*/ 1053 h 1053"/>
                <a:gd name="T8" fmla="*/ 0 w 1051"/>
                <a:gd name="T9" fmla="*/ 0 h 1053"/>
                <a:gd name="T10" fmla="*/ 0 w 1051"/>
                <a:gd name="T11" fmla="*/ 0 h 1053"/>
                <a:gd name="T12" fmla="*/ 0 60000 65536"/>
                <a:gd name="T13" fmla="*/ 0 60000 65536"/>
                <a:gd name="T14" fmla="*/ 0 60000 65536"/>
                <a:gd name="T15" fmla="*/ 0 60000 65536"/>
                <a:gd name="T16" fmla="*/ 0 60000 65536"/>
                <a:gd name="T17" fmla="*/ 0 60000 65536"/>
                <a:gd name="T18" fmla="*/ 0 w 1051"/>
                <a:gd name="T19" fmla="*/ 0 h 1053"/>
                <a:gd name="T20" fmla="*/ 1051 w 1051"/>
                <a:gd name="T21" fmla="*/ 1053 h 1053"/>
              </a:gdLst>
              <a:ahLst/>
              <a:cxnLst>
                <a:cxn ang="T12">
                  <a:pos x="T0" y="T1"/>
                </a:cxn>
                <a:cxn ang="T13">
                  <a:pos x="T2" y="T3"/>
                </a:cxn>
                <a:cxn ang="T14">
                  <a:pos x="T4" y="T5"/>
                </a:cxn>
                <a:cxn ang="T15">
                  <a:pos x="T6" y="T7"/>
                </a:cxn>
                <a:cxn ang="T16">
                  <a:pos x="T8" y="T9"/>
                </a:cxn>
                <a:cxn ang="T17">
                  <a:pos x="T10" y="T11"/>
                </a:cxn>
              </a:cxnLst>
              <a:rect l="T18" t="T19" r="T20" b="T21"/>
              <a:pathLst>
                <a:path w="1051" h="1053">
                  <a:moveTo>
                    <a:pt x="0" y="0"/>
                  </a:moveTo>
                  <a:lnTo>
                    <a:pt x="1051" y="0"/>
                  </a:lnTo>
                  <a:lnTo>
                    <a:pt x="1051" y="1053"/>
                  </a:lnTo>
                  <a:lnTo>
                    <a:pt x="0" y="1053"/>
                  </a:lnTo>
                  <a:lnTo>
                    <a:pt x="0" y="0"/>
                  </a:lnTo>
                  <a:close/>
                </a:path>
              </a:pathLst>
            </a:custGeom>
            <a:noFill/>
            <a:ln w="9525">
              <a:noFill/>
              <a:round/>
              <a:headEnd/>
              <a:tailEnd/>
            </a:ln>
          </p:spPr>
          <p:txBody>
            <a:bodyPr>
              <a:prstTxWarp prst="textNoShape">
                <a:avLst/>
              </a:prstTxWarp>
            </a:bodyPr>
            <a:lstStyle/>
            <a:p>
              <a:endParaRPr lang="en-US"/>
            </a:p>
          </p:txBody>
        </p:sp>
        <p:sp>
          <p:nvSpPr>
            <p:cNvPr id="566" name="Freeform 26"/>
            <p:cNvSpPr>
              <a:spLocks/>
            </p:cNvSpPr>
            <p:nvPr/>
          </p:nvSpPr>
          <p:spPr bwMode="auto">
            <a:xfrm>
              <a:off x="2719" y="2862"/>
              <a:ext cx="350" cy="351"/>
            </a:xfrm>
            <a:custGeom>
              <a:avLst/>
              <a:gdLst>
                <a:gd name="T0" fmla="*/ 0 w 1051"/>
                <a:gd name="T1" fmla="*/ 0 h 1053"/>
                <a:gd name="T2" fmla="*/ 1051 w 1051"/>
                <a:gd name="T3" fmla="*/ 0 h 1053"/>
                <a:gd name="T4" fmla="*/ 1051 w 1051"/>
                <a:gd name="T5" fmla="*/ 1053 h 1053"/>
                <a:gd name="T6" fmla="*/ 0 w 1051"/>
                <a:gd name="T7" fmla="*/ 1053 h 1053"/>
                <a:gd name="T8" fmla="*/ 0 w 1051"/>
                <a:gd name="T9" fmla="*/ 0 h 1053"/>
                <a:gd name="T10" fmla="*/ 0 w 1051"/>
                <a:gd name="T11" fmla="*/ 0 h 1053"/>
                <a:gd name="T12" fmla="*/ 0 w 1051"/>
                <a:gd name="T13" fmla="*/ 0 h 1053"/>
                <a:gd name="T14" fmla="*/ 0 60000 65536"/>
                <a:gd name="T15" fmla="*/ 0 60000 65536"/>
                <a:gd name="T16" fmla="*/ 0 60000 65536"/>
                <a:gd name="T17" fmla="*/ 0 60000 65536"/>
                <a:gd name="T18" fmla="*/ 0 60000 65536"/>
                <a:gd name="T19" fmla="*/ 0 60000 65536"/>
                <a:gd name="T20" fmla="*/ 0 60000 65536"/>
                <a:gd name="T21" fmla="*/ 0 w 1051"/>
                <a:gd name="T22" fmla="*/ 0 h 1053"/>
                <a:gd name="T23" fmla="*/ 1051 w 1051"/>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1" h="1053">
                  <a:moveTo>
                    <a:pt x="0" y="0"/>
                  </a:moveTo>
                  <a:lnTo>
                    <a:pt x="1051" y="0"/>
                  </a:lnTo>
                  <a:lnTo>
                    <a:pt x="1051" y="1053"/>
                  </a:lnTo>
                  <a:lnTo>
                    <a:pt x="0" y="1053"/>
                  </a:lnTo>
                  <a:lnTo>
                    <a:pt x="0" y="0"/>
                  </a:lnTo>
                </a:path>
              </a:pathLst>
            </a:custGeom>
            <a:noFill/>
            <a:ln w="6350">
              <a:solidFill>
                <a:srgbClr val="000000"/>
              </a:solidFill>
              <a:round/>
              <a:headEnd/>
              <a:tailEnd/>
            </a:ln>
          </p:spPr>
          <p:txBody>
            <a:bodyPr>
              <a:prstTxWarp prst="textNoShape">
                <a:avLst/>
              </a:prstTxWarp>
            </a:bodyPr>
            <a:lstStyle/>
            <a:p>
              <a:endParaRPr lang="en-US"/>
            </a:p>
          </p:txBody>
        </p:sp>
        <p:sp>
          <p:nvSpPr>
            <p:cNvPr id="567" name="Freeform 27"/>
            <p:cNvSpPr>
              <a:spLocks/>
            </p:cNvSpPr>
            <p:nvPr/>
          </p:nvSpPr>
          <p:spPr bwMode="auto">
            <a:xfrm>
              <a:off x="2789" y="3044"/>
              <a:ext cx="133" cy="134"/>
            </a:xfrm>
            <a:custGeom>
              <a:avLst/>
              <a:gdLst>
                <a:gd name="T0" fmla="*/ 0 w 401"/>
                <a:gd name="T1" fmla="*/ 0 h 402"/>
                <a:gd name="T2" fmla="*/ 0 w 401"/>
                <a:gd name="T3" fmla="*/ 402 h 402"/>
                <a:gd name="T4" fmla="*/ 401 w 401"/>
                <a:gd name="T5" fmla="*/ 402 h 402"/>
                <a:gd name="T6" fmla="*/ 0 60000 65536"/>
                <a:gd name="T7" fmla="*/ 0 60000 65536"/>
                <a:gd name="T8" fmla="*/ 0 60000 65536"/>
                <a:gd name="T9" fmla="*/ 0 w 401"/>
                <a:gd name="T10" fmla="*/ 0 h 402"/>
                <a:gd name="T11" fmla="*/ 401 w 401"/>
                <a:gd name="T12" fmla="*/ 402 h 402"/>
              </a:gdLst>
              <a:ahLst/>
              <a:cxnLst>
                <a:cxn ang="T6">
                  <a:pos x="T0" y="T1"/>
                </a:cxn>
                <a:cxn ang="T7">
                  <a:pos x="T2" y="T3"/>
                </a:cxn>
                <a:cxn ang="T8">
                  <a:pos x="T4" y="T5"/>
                </a:cxn>
              </a:cxnLst>
              <a:rect l="T9" t="T10" r="T11" b="T12"/>
              <a:pathLst>
                <a:path w="401" h="402">
                  <a:moveTo>
                    <a:pt x="0" y="0"/>
                  </a:moveTo>
                  <a:lnTo>
                    <a:pt x="0" y="402"/>
                  </a:lnTo>
                  <a:lnTo>
                    <a:pt x="401" y="402"/>
                  </a:lnTo>
                </a:path>
              </a:pathLst>
            </a:custGeom>
            <a:noFill/>
            <a:ln w="6350">
              <a:solidFill>
                <a:srgbClr val="000000"/>
              </a:solidFill>
              <a:round/>
              <a:headEnd/>
              <a:tailEnd/>
            </a:ln>
          </p:spPr>
          <p:txBody>
            <a:bodyPr>
              <a:prstTxWarp prst="textNoShape">
                <a:avLst/>
              </a:prstTxWarp>
            </a:bodyPr>
            <a:lstStyle/>
            <a:p>
              <a:endParaRPr lang="en-US"/>
            </a:p>
          </p:txBody>
        </p:sp>
        <p:sp>
          <p:nvSpPr>
            <p:cNvPr id="568" name="Freeform 28"/>
            <p:cNvSpPr>
              <a:spLocks/>
            </p:cNvSpPr>
            <p:nvPr/>
          </p:nvSpPr>
          <p:spPr bwMode="auto">
            <a:xfrm>
              <a:off x="2812" y="3039"/>
              <a:ext cx="110" cy="110"/>
            </a:xfrm>
            <a:custGeom>
              <a:avLst/>
              <a:gdLst>
                <a:gd name="T0" fmla="*/ 0 w 330"/>
                <a:gd name="T1" fmla="*/ 0 h 331"/>
                <a:gd name="T2" fmla="*/ 12 w 330"/>
                <a:gd name="T3" fmla="*/ 63 h 331"/>
                <a:gd name="T4" fmla="*/ 36 w 330"/>
                <a:gd name="T5" fmla="*/ 119 h 331"/>
                <a:gd name="T6" fmla="*/ 69 w 330"/>
                <a:gd name="T7" fmla="*/ 167 h 331"/>
                <a:gd name="T8" fmla="*/ 109 w 330"/>
                <a:gd name="T9" fmla="*/ 209 h 331"/>
                <a:gd name="T10" fmla="*/ 151 w 330"/>
                <a:gd name="T11" fmla="*/ 243 h 331"/>
                <a:gd name="T12" fmla="*/ 195 w 330"/>
                <a:gd name="T13" fmla="*/ 271 h 331"/>
                <a:gd name="T14" fmla="*/ 236 w 330"/>
                <a:gd name="T15" fmla="*/ 294 h 331"/>
                <a:gd name="T16" fmla="*/ 272 w 330"/>
                <a:gd name="T17" fmla="*/ 311 h 331"/>
                <a:gd name="T18" fmla="*/ 302 w 330"/>
                <a:gd name="T19" fmla="*/ 322 h 331"/>
                <a:gd name="T20" fmla="*/ 323 w 330"/>
                <a:gd name="T21" fmla="*/ 329 h 331"/>
                <a:gd name="T22" fmla="*/ 330 w 330"/>
                <a:gd name="T23" fmla="*/ 331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331"/>
                <a:gd name="T38" fmla="*/ 330 w 330"/>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331">
                  <a:moveTo>
                    <a:pt x="0" y="0"/>
                  </a:moveTo>
                  <a:lnTo>
                    <a:pt x="12" y="63"/>
                  </a:lnTo>
                  <a:lnTo>
                    <a:pt x="36" y="119"/>
                  </a:lnTo>
                  <a:lnTo>
                    <a:pt x="69" y="167"/>
                  </a:lnTo>
                  <a:lnTo>
                    <a:pt x="109" y="209"/>
                  </a:lnTo>
                  <a:lnTo>
                    <a:pt x="151" y="243"/>
                  </a:lnTo>
                  <a:lnTo>
                    <a:pt x="195" y="271"/>
                  </a:lnTo>
                  <a:lnTo>
                    <a:pt x="236" y="294"/>
                  </a:lnTo>
                  <a:lnTo>
                    <a:pt x="272" y="311"/>
                  </a:lnTo>
                  <a:lnTo>
                    <a:pt x="302" y="322"/>
                  </a:lnTo>
                  <a:lnTo>
                    <a:pt x="323" y="329"/>
                  </a:lnTo>
                  <a:lnTo>
                    <a:pt x="330" y="331"/>
                  </a:lnTo>
                </a:path>
              </a:pathLst>
            </a:custGeom>
            <a:noFill/>
            <a:ln w="25400">
              <a:solidFill>
                <a:srgbClr val="8A222A"/>
              </a:solidFill>
              <a:round/>
              <a:headEnd/>
              <a:tailEnd/>
            </a:ln>
          </p:spPr>
          <p:txBody>
            <a:bodyPr>
              <a:prstTxWarp prst="textNoShape">
                <a:avLst/>
              </a:prstTxWarp>
            </a:bodyPr>
            <a:lstStyle/>
            <a:p>
              <a:endParaRPr lang="en-US"/>
            </a:p>
          </p:txBody>
        </p:sp>
        <p:sp>
          <p:nvSpPr>
            <p:cNvPr id="569" name="Freeform 29"/>
            <p:cNvSpPr>
              <a:spLocks/>
            </p:cNvSpPr>
            <p:nvPr/>
          </p:nvSpPr>
          <p:spPr bwMode="auto">
            <a:xfrm>
              <a:off x="2777" y="2883"/>
              <a:ext cx="26" cy="41"/>
            </a:xfrm>
            <a:custGeom>
              <a:avLst/>
              <a:gdLst>
                <a:gd name="T0" fmla="*/ 17 w 78"/>
                <a:gd name="T1" fmla="*/ 107 h 121"/>
                <a:gd name="T2" fmla="*/ 78 w 78"/>
                <a:gd name="T3" fmla="*/ 107 h 121"/>
                <a:gd name="T4" fmla="*/ 78 w 78"/>
                <a:gd name="T5" fmla="*/ 121 h 121"/>
                <a:gd name="T6" fmla="*/ 0 w 78"/>
                <a:gd name="T7" fmla="*/ 121 h 121"/>
                <a:gd name="T8" fmla="*/ 0 w 78"/>
                <a:gd name="T9" fmla="*/ 0 h 121"/>
                <a:gd name="T10" fmla="*/ 17 w 78"/>
                <a:gd name="T11" fmla="*/ 0 h 121"/>
                <a:gd name="T12" fmla="*/ 17 w 78"/>
                <a:gd name="T13" fmla="*/ 107 h 121"/>
                <a:gd name="T14" fmla="*/ 17 w 78"/>
                <a:gd name="T15" fmla="*/ 107 h 12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1"/>
                <a:gd name="T26" fmla="*/ 78 w 78"/>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1">
                  <a:moveTo>
                    <a:pt x="17" y="107"/>
                  </a:moveTo>
                  <a:lnTo>
                    <a:pt x="78" y="107"/>
                  </a:lnTo>
                  <a:lnTo>
                    <a:pt x="78" y="121"/>
                  </a:lnTo>
                  <a:lnTo>
                    <a:pt x="0" y="121"/>
                  </a:lnTo>
                  <a:lnTo>
                    <a:pt x="0" y="0"/>
                  </a:lnTo>
                  <a:lnTo>
                    <a:pt x="17" y="0"/>
                  </a:lnTo>
                  <a:lnTo>
                    <a:pt x="17" y="107"/>
                  </a:lnTo>
                  <a:close/>
                </a:path>
              </a:pathLst>
            </a:custGeom>
            <a:solidFill>
              <a:srgbClr val="000000"/>
            </a:solidFill>
            <a:ln w="9525">
              <a:noFill/>
              <a:round/>
              <a:headEnd/>
              <a:tailEnd/>
            </a:ln>
          </p:spPr>
          <p:txBody>
            <a:bodyPr>
              <a:prstTxWarp prst="textNoShape">
                <a:avLst/>
              </a:prstTxWarp>
            </a:bodyPr>
            <a:lstStyle/>
            <a:p>
              <a:endParaRPr lang="en-US"/>
            </a:p>
          </p:txBody>
        </p:sp>
        <p:sp>
          <p:nvSpPr>
            <p:cNvPr id="570" name="Freeform 30"/>
            <p:cNvSpPr>
              <a:spLocks noEditPoints="1"/>
            </p:cNvSpPr>
            <p:nvPr/>
          </p:nvSpPr>
          <p:spPr bwMode="auto">
            <a:xfrm>
              <a:off x="2806" y="2893"/>
              <a:ext cx="28" cy="31"/>
            </a:xfrm>
            <a:custGeom>
              <a:avLst/>
              <a:gdLst>
                <a:gd name="T0" fmla="*/ 42 w 82"/>
                <a:gd name="T1" fmla="*/ 0 h 93"/>
                <a:gd name="T2" fmla="*/ 65 w 82"/>
                <a:gd name="T3" fmla="*/ 7 h 93"/>
                <a:gd name="T4" fmla="*/ 78 w 82"/>
                <a:gd name="T5" fmla="*/ 25 h 93"/>
                <a:gd name="T6" fmla="*/ 82 w 82"/>
                <a:gd name="T7" fmla="*/ 47 h 93"/>
                <a:gd name="T8" fmla="*/ 82 w 82"/>
                <a:gd name="T9" fmla="*/ 47 h 93"/>
                <a:gd name="T10" fmla="*/ 78 w 82"/>
                <a:gd name="T11" fmla="*/ 69 h 93"/>
                <a:gd name="T12" fmla="*/ 65 w 82"/>
                <a:gd name="T13" fmla="*/ 87 h 93"/>
                <a:gd name="T14" fmla="*/ 42 w 82"/>
                <a:gd name="T15" fmla="*/ 93 h 93"/>
                <a:gd name="T16" fmla="*/ 42 w 82"/>
                <a:gd name="T17" fmla="*/ 93 h 93"/>
                <a:gd name="T18" fmla="*/ 19 w 82"/>
                <a:gd name="T19" fmla="*/ 87 h 93"/>
                <a:gd name="T20" fmla="*/ 4 w 82"/>
                <a:gd name="T21" fmla="*/ 69 h 93"/>
                <a:gd name="T22" fmla="*/ 0 w 82"/>
                <a:gd name="T23" fmla="*/ 47 h 93"/>
                <a:gd name="T24" fmla="*/ 0 w 82"/>
                <a:gd name="T25" fmla="*/ 47 h 93"/>
                <a:gd name="T26" fmla="*/ 4 w 82"/>
                <a:gd name="T27" fmla="*/ 25 h 93"/>
                <a:gd name="T28" fmla="*/ 19 w 82"/>
                <a:gd name="T29" fmla="*/ 7 h 93"/>
                <a:gd name="T30" fmla="*/ 42 w 82"/>
                <a:gd name="T31" fmla="*/ 0 h 93"/>
                <a:gd name="T32" fmla="*/ 42 w 82"/>
                <a:gd name="T33" fmla="*/ 0 h 93"/>
                <a:gd name="T34" fmla="*/ 42 w 82"/>
                <a:gd name="T35" fmla="*/ 81 h 93"/>
                <a:gd name="T36" fmla="*/ 58 w 82"/>
                <a:gd name="T37" fmla="*/ 75 h 93"/>
                <a:gd name="T38" fmla="*/ 65 w 82"/>
                <a:gd name="T39" fmla="*/ 61 h 93"/>
                <a:gd name="T40" fmla="*/ 67 w 82"/>
                <a:gd name="T41" fmla="*/ 47 h 93"/>
                <a:gd name="T42" fmla="*/ 67 w 82"/>
                <a:gd name="T43" fmla="*/ 47 h 93"/>
                <a:gd name="T44" fmla="*/ 65 w 82"/>
                <a:gd name="T45" fmla="*/ 34 h 93"/>
                <a:gd name="T46" fmla="*/ 58 w 82"/>
                <a:gd name="T47" fmla="*/ 20 h 93"/>
                <a:gd name="T48" fmla="*/ 42 w 82"/>
                <a:gd name="T49" fmla="*/ 14 h 93"/>
                <a:gd name="T50" fmla="*/ 42 w 82"/>
                <a:gd name="T51" fmla="*/ 14 h 93"/>
                <a:gd name="T52" fmla="*/ 26 w 82"/>
                <a:gd name="T53" fmla="*/ 20 h 93"/>
                <a:gd name="T54" fmla="*/ 18 w 82"/>
                <a:gd name="T55" fmla="*/ 34 h 93"/>
                <a:gd name="T56" fmla="*/ 15 w 82"/>
                <a:gd name="T57" fmla="*/ 47 h 93"/>
                <a:gd name="T58" fmla="*/ 15 w 82"/>
                <a:gd name="T59" fmla="*/ 47 h 93"/>
                <a:gd name="T60" fmla="*/ 18 w 82"/>
                <a:gd name="T61" fmla="*/ 61 h 93"/>
                <a:gd name="T62" fmla="*/ 26 w 82"/>
                <a:gd name="T63" fmla="*/ 75 h 93"/>
                <a:gd name="T64" fmla="*/ 42 w 82"/>
                <a:gd name="T65" fmla="*/ 81 h 93"/>
                <a:gd name="T66" fmla="*/ 42 w 82"/>
                <a:gd name="T67" fmla="*/ 81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2" y="0"/>
                  </a:moveTo>
                  <a:lnTo>
                    <a:pt x="65" y="7"/>
                  </a:lnTo>
                  <a:lnTo>
                    <a:pt x="78" y="25"/>
                  </a:lnTo>
                  <a:lnTo>
                    <a:pt x="82" y="47"/>
                  </a:lnTo>
                  <a:lnTo>
                    <a:pt x="78" y="69"/>
                  </a:lnTo>
                  <a:lnTo>
                    <a:pt x="65" y="87"/>
                  </a:lnTo>
                  <a:lnTo>
                    <a:pt x="42" y="93"/>
                  </a:lnTo>
                  <a:lnTo>
                    <a:pt x="19" y="87"/>
                  </a:lnTo>
                  <a:lnTo>
                    <a:pt x="4" y="69"/>
                  </a:lnTo>
                  <a:lnTo>
                    <a:pt x="0" y="47"/>
                  </a:lnTo>
                  <a:lnTo>
                    <a:pt x="4" y="25"/>
                  </a:lnTo>
                  <a:lnTo>
                    <a:pt x="19" y="7"/>
                  </a:lnTo>
                  <a:lnTo>
                    <a:pt x="42" y="0"/>
                  </a:lnTo>
                  <a:close/>
                  <a:moveTo>
                    <a:pt x="42" y="81"/>
                  </a:moveTo>
                  <a:lnTo>
                    <a:pt x="58" y="75"/>
                  </a:lnTo>
                  <a:lnTo>
                    <a:pt x="65" y="61"/>
                  </a:lnTo>
                  <a:lnTo>
                    <a:pt x="67" y="47"/>
                  </a:lnTo>
                  <a:lnTo>
                    <a:pt x="65" y="34"/>
                  </a:lnTo>
                  <a:lnTo>
                    <a:pt x="58" y="20"/>
                  </a:lnTo>
                  <a:lnTo>
                    <a:pt x="42" y="14"/>
                  </a:lnTo>
                  <a:lnTo>
                    <a:pt x="26" y="20"/>
                  </a:lnTo>
                  <a:lnTo>
                    <a:pt x="18" y="34"/>
                  </a:lnTo>
                  <a:lnTo>
                    <a:pt x="15" y="47"/>
                  </a:lnTo>
                  <a:lnTo>
                    <a:pt x="18" y="61"/>
                  </a:lnTo>
                  <a:lnTo>
                    <a:pt x="26" y="75"/>
                  </a:lnTo>
                  <a:lnTo>
                    <a:pt x="42" y="81"/>
                  </a:lnTo>
                  <a:close/>
                </a:path>
              </a:pathLst>
            </a:custGeom>
            <a:solidFill>
              <a:srgbClr val="000000"/>
            </a:solidFill>
            <a:ln w="9525">
              <a:noFill/>
              <a:round/>
              <a:headEnd/>
              <a:tailEnd/>
            </a:ln>
          </p:spPr>
          <p:txBody>
            <a:bodyPr>
              <a:prstTxWarp prst="textNoShape">
                <a:avLst/>
              </a:prstTxWarp>
            </a:bodyPr>
            <a:lstStyle/>
            <a:p>
              <a:endParaRPr lang="en-US"/>
            </a:p>
          </p:txBody>
        </p:sp>
        <p:sp>
          <p:nvSpPr>
            <p:cNvPr id="571" name="Freeform 31"/>
            <p:cNvSpPr>
              <a:spLocks noEditPoints="1"/>
            </p:cNvSpPr>
            <p:nvPr/>
          </p:nvSpPr>
          <p:spPr bwMode="auto">
            <a:xfrm>
              <a:off x="2838" y="2893"/>
              <a:ext cx="27" cy="32"/>
            </a:xfrm>
            <a:custGeom>
              <a:avLst/>
              <a:gdLst>
                <a:gd name="T0" fmla="*/ 9 w 83"/>
                <a:gd name="T1" fmla="*/ 14 h 94"/>
                <a:gd name="T2" fmla="*/ 41 w 83"/>
                <a:gd name="T3" fmla="*/ 0 h 94"/>
                <a:gd name="T4" fmla="*/ 53 w 83"/>
                <a:gd name="T5" fmla="*/ 2 h 94"/>
                <a:gd name="T6" fmla="*/ 74 w 83"/>
                <a:gd name="T7" fmla="*/ 26 h 94"/>
                <a:gd name="T8" fmla="*/ 74 w 83"/>
                <a:gd name="T9" fmla="*/ 76 h 94"/>
                <a:gd name="T10" fmla="*/ 74 w 83"/>
                <a:gd name="T11" fmla="*/ 79 h 94"/>
                <a:gd name="T12" fmla="*/ 79 w 83"/>
                <a:gd name="T13" fmla="*/ 81 h 94"/>
                <a:gd name="T14" fmla="*/ 80 w 83"/>
                <a:gd name="T15" fmla="*/ 81 h 94"/>
                <a:gd name="T16" fmla="*/ 83 w 83"/>
                <a:gd name="T17" fmla="*/ 80 h 94"/>
                <a:gd name="T18" fmla="*/ 83 w 83"/>
                <a:gd name="T19" fmla="*/ 91 h 94"/>
                <a:gd name="T20" fmla="*/ 81 w 83"/>
                <a:gd name="T21" fmla="*/ 92 h 94"/>
                <a:gd name="T22" fmla="*/ 75 w 83"/>
                <a:gd name="T23" fmla="*/ 93 h 94"/>
                <a:gd name="T24" fmla="*/ 66 w 83"/>
                <a:gd name="T25" fmla="*/ 91 h 94"/>
                <a:gd name="T26" fmla="*/ 60 w 83"/>
                <a:gd name="T27" fmla="*/ 79 h 94"/>
                <a:gd name="T28" fmla="*/ 53 w 83"/>
                <a:gd name="T29" fmla="*/ 86 h 94"/>
                <a:gd name="T30" fmla="*/ 28 w 83"/>
                <a:gd name="T31" fmla="*/ 94 h 94"/>
                <a:gd name="T32" fmla="*/ 13 w 83"/>
                <a:gd name="T33" fmla="*/ 90 h 94"/>
                <a:gd name="T34" fmla="*/ 0 w 83"/>
                <a:gd name="T35" fmla="*/ 68 h 94"/>
                <a:gd name="T36" fmla="*/ 1 w 83"/>
                <a:gd name="T37" fmla="*/ 59 h 94"/>
                <a:gd name="T38" fmla="*/ 28 w 83"/>
                <a:gd name="T39" fmla="*/ 41 h 94"/>
                <a:gd name="T40" fmla="*/ 52 w 83"/>
                <a:gd name="T41" fmla="*/ 38 h 94"/>
                <a:gd name="T42" fmla="*/ 55 w 83"/>
                <a:gd name="T43" fmla="*/ 37 h 94"/>
                <a:gd name="T44" fmla="*/ 59 w 83"/>
                <a:gd name="T45" fmla="*/ 28 h 94"/>
                <a:gd name="T46" fmla="*/ 57 w 83"/>
                <a:gd name="T47" fmla="*/ 20 h 94"/>
                <a:gd name="T48" fmla="*/ 39 w 83"/>
                <a:gd name="T49" fmla="*/ 14 h 94"/>
                <a:gd name="T50" fmla="*/ 27 w 83"/>
                <a:gd name="T51" fmla="*/ 16 h 94"/>
                <a:gd name="T52" fmla="*/ 18 w 83"/>
                <a:gd name="T53" fmla="*/ 30 h 94"/>
                <a:gd name="T54" fmla="*/ 4 w 83"/>
                <a:gd name="T55" fmla="*/ 30 h 94"/>
                <a:gd name="T56" fmla="*/ 59 w 83"/>
                <a:gd name="T57" fmla="*/ 47 h 94"/>
                <a:gd name="T58" fmla="*/ 49 w 83"/>
                <a:gd name="T59" fmla="*/ 50 h 94"/>
                <a:gd name="T60" fmla="*/ 35 w 83"/>
                <a:gd name="T61" fmla="*/ 52 h 94"/>
                <a:gd name="T62" fmla="*/ 18 w 83"/>
                <a:gd name="T63" fmla="*/ 58 h 94"/>
                <a:gd name="T64" fmla="*/ 15 w 83"/>
                <a:gd name="T65" fmla="*/ 66 h 94"/>
                <a:gd name="T66" fmla="*/ 22 w 83"/>
                <a:gd name="T67" fmla="*/ 80 h 94"/>
                <a:gd name="T68" fmla="*/ 32 w 83"/>
                <a:gd name="T69" fmla="*/ 81 h 94"/>
                <a:gd name="T70" fmla="*/ 55 w 83"/>
                <a:gd name="T71" fmla="*/ 71 h 94"/>
                <a:gd name="T72" fmla="*/ 59 w 83"/>
                <a:gd name="T73" fmla="*/ 61 h 94"/>
                <a:gd name="T74" fmla="*/ 59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4" y="30"/>
                  </a:moveTo>
                  <a:lnTo>
                    <a:pt x="9" y="14"/>
                  </a:lnTo>
                  <a:lnTo>
                    <a:pt x="22" y="3"/>
                  </a:lnTo>
                  <a:lnTo>
                    <a:pt x="41" y="0"/>
                  </a:lnTo>
                  <a:lnTo>
                    <a:pt x="53" y="2"/>
                  </a:lnTo>
                  <a:lnTo>
                    <a:pt x="67" y="8"/>
                  </a:lnTo>
                  <a:lnTo>
                    <a:pt x="74" y="26"/>
                  </a:lnTo>
                  <a:lnTo>
                    <a:pt x="74" y="76"/>
                  </a:lnTo>
                  <a:lnTo>
                    <a:pt x="74" y="79"/>
                  </a:lnTo>
                  <a:lnTo>
                    <a:pt x="76" y="81"/>
                  </a:lnTo>
                  <a:lnTo>
                    <a:pt x="79" y="81"/>
                  </a:lnTo>
                  <a:lnTo>
                    <a:pt x="80" y="81"/>
                  </a:lnTo>
                  <a:lnTo>
                    <a:pt x="82" y="81"/>
                  </a:lnTo>
                  <a:lnTo>
                    <a:pt x="83" y="80"/>
                  </a:lnTo>
                  <a:lnTo>
                    <a:pt x="83" y="91"/>
                  </a:lnTo>
                  <a:lnTo>
                    <a:pt x="81" y="92"/>
                  </a:lnTo>
                  <a:lnTo>
                    <a:pt x="78" y="92"/>
                  </a:lnTo>
                  <a:lnTo>
                    <a:pt x="75" y="93"/>
                  </a:lnTo>
                  <a:lnTo>
                    <a:pt x="66" y="91"/>
                  </a:lnTo>
                  <a:lnTo>
                    <a:pt x="61" y="86"/>
                  </a:lnTo>
                  <a:lnTo>
                    <a:pt x="60" y="79"/>
                  </a:lnTo>
                  <a:lnTo>
                    <a:pt x="53" y="86"/>
                  </a:lnTo>
                  <a:lnTo>
                    <a:pt x="43" y="91"/>
                  </a:lnTo>
                  <a:lnTo>
                    <a:pt x="28" y="94"/>
                  </a:lnTo>
                  <a:lnTo>
                    <a:pt x="13" y="90"/>
                  </a:lnTo>
                  <a:lnTo>
                    <a:pt x="4" y="82"/>
                  </a:lnTo>
                  <a:lnTo>
                    <a:pt x="0" y="68"/>
                  </a:lnTo>
                  <a:lnTo>
                    <a:pt x="1" y="59"/>
                  </a:lnTo>
                  <a:lnTo>
                    <a:pt x="9" y="48"/>
                  </a:lnTo>
                  <a:lnTo>
                    <a:pt x="28" y="41"/>
                  </a:lnTo>
                  <a:lnTo>
                    <a:pt x="52" y="38"/>
                  </a:lnTo>
                  <a:lnTo>
                    <a:pt x="55" y="37"/>
                  </a:lnTo>
                  <a:lnTo>
                    <a:pt x="58" y="34"/>
                  </a:lnTo>
                  <a:lnTo>
                    <a:pt x="59" y="28"/>
                  </a:lnTo>
                  <a:lnTo>
                    <a:pt x="57" y="20"/>
                  </a:lnTo>
                  <a:lnTo>
                    <a:pt x="50" y="15"/>
                  </a:lnTo>
                  <a:lnTo>
                    <a:pt x="39" y="14"/>
                  </a:lnTo>
                  <a:lnTo>
                    <a:pt x="27" y="16"/>
                  </a:lnTo>
                  <a:lnTo>
                    <a:pt x="20" y="23"/>
                  </a:lnTo>
                  <a:lnTo>
                    <a:pt x="18" y="30"/>
                  </a:lnTo>
                  <a:lnTo>
                    <a:pt x="4" y="30"/>
                  </a:lnTo>
                  <a:close/>
                  <a:moveTo>
                    <a:pt x="59" y="47"/>
                  </a:moveTo>
                  <a:lnTo>
                    <a:pt x="56" y="48"/>
                  </a:lnTo>
                  <a:lnTo>
                    <a:pt x="49" y="50"/>
                  </a:lnTo>
                  <a:lnTo>
                    <a:pt x="35" y="52"/>
                  </a:lnTo>
                  <a:lnTo>
                    <a:pt x="27" y="54"/>
                  </a:lnTo>
                  <a:lnTo>
                    <a:pt x="18" y="58"/>
                  </a:lnTo>
                  <a:lnTo>
                    <a:pt x="15" y="66"/>
                  </a:lnTo>
                  <a:lnTo>
                    <a:pt x="17" y="74"/>
                  </a:lnTo>
                  <a:lnTo>
                    <a:pt x="22" y="80"/>
                  </a:lnTo>
                  <a:lnTo>
                    <a:pt x="32" y="81"/>
                  </a:lnTo>
                  <a:lnTo>
                    <a:pt x="45" y="79"/>
                  </a:lnTo>
                  <a:lnTo>
                    <a:pt x="55" y="71"/>
                  </a:lnTo>
                  <a:lnTo>
                    <a:pt x="59" y="61"/>
                  </a:lnTo>
                  <a:lnTo>
                    <a:pt x="59" y="47"/>
                  </a:lnTo>
                  <a:close/>
                </a:path>
              </a:pathLst>
            </a:custGeom>
            <a:solidFill>
              <a:srgbClr val="000000"/>
            </a:solidFill>
            <a:ln w="9525">
              <a:noFill/>
              <a:round/>
              <a:headEnd/>
              <a:tailEnd/>
            </a:ln>
          </p:spPr>
          <p:txBody>
            <a:bodyPr>
              <a:prstTxWarp prst="textNoShape">
                <a:avLst/>
              </a:prstTxWarp>
            </a:bodyPr>
            <a:lstStyle/>
            <a:p>
              <a:endParaRPr lang="en-US"/>
            </a:p>
          </p:txBody>
        </p:sp>
        <p:sp>
          <p:nvSpPr>
            <p:cNvPr id="572" name="Freeform 32"/>
            <p:cNvSpPr>
              <a:spLocks/>
            </p:cNvSpPr>
            <p:nvPr/>
          </p:nvSpPr>
          <p:spPr bwMode="auto">
            <a:xfrm>
              <a:off x="2871" y="2893"/>
              <a:ext cx="23" cy="31"/>
            </a:xfrm>
            <a:custGeom>
              <a:avLst/>
              <a:gdLst>
                <a:gd name="T0" fmla="*/ 71 w 71"/>
                <a:gd name="T1" fmla="*/ 91 h 91"/>
                <a:gd name="T2" fmla="*/ 56 w 71"/>
                <a:gd name="T3" fmla="*/ 91 h 91"/>
                <a:gd name="T4" fmla="*/ 56 w 71"/>
                <a:gd name="T5" fmla="*/ 37 h 91"/>
                <a:gd name="T6" fmla="*/ 56 w 71"/>
                <a:gd name="T7" fmla="*/ 37 h 91"/>
                <a:gd name="T8" fmla="*/ 54 w 71"/>
                <a:gd name="T9" fmla="*/ 25 h 91"/>
                <a:gd name="T10" fmla="*/ 49 w 71"/>
                <a:gd name="T11" fmla="*/ 17 h 91"/>
                <a:gd name="T12" fmla="*/ 37 w 71"/>
                <a:gd name="T13" fmla="*/ 15 h 91"/>
                <a:gd name="T14" fmla="*/ 37 w 71"/>
                <a:gd name="T15" fmla="*/ 15 h 91"/>
                <a:gd name="T16" fmla="*/ 28 w 71"/>
                <a:gd name="T17" fmla="*/ 17 h 91"/>
                <a:gd name="T18" fmla="*/ 18 w 71"/>
                <a:gd name="T19" fmla="*/ 25 h 91"/>
                <a:gd name="T20" fmla="*/ 14 w 71"/>
                <a:gd name="T21" fmla="*/ 44 h 91"/>
                <a:gd name="T22" fmla="*/ 14 w 71"/>
                <a:gd name="T23" fmla="*/ 44 h 91"/>
                <a:gd name="T24" fmla="*/ 14 w 71"/>
                <a:gd name="T25" fmla="*/ 91 h 91"/>
                <a:gd name="T26" fmla="*/ 0 w 71"/>
                <a:gd name="T27" fmla="*/ 91 h 91"/>
                <a:gd name="T28" fmla="*/ 0 w 71"/>
                <a:gd name="T29" fmla="*/ 3 h 91"/>
                <a:gd name="T30" fmla="*/ 13 w 71"/>
                <a:gd name="T31" fmla="*/ 3 h 91"/>
                <a:gd name="T32" fmla="*/ 13 w 71"/>
                <a:gd name="T33" fmla="*/ 16 h 91"/>
                <a:gd name="T34" fmla="*/ 14 w 71"/>
                <a:gd name="T35" fmla="*/ 16 h 91"/>
                <a:gd name="T36" fmla="*/ 14 w 71"/>
                <a:gd name="T37" fmla="*/ 16 h 91"/>
                <a:gd name="T38" fmla="*/ 19 w 71"/>
                <a:gd name="T39" fmla="*/ 9 h 91"/>
                <a:gd name="T40" fmla="*/ 27 w 71"/>
                <a:gd name="T41" fmla="*/ 3 h 91"/>
                <a:gd name="T42" fmla="*/ 40 w 71"/>
                <a:gd name="T43" fmla="*/ 0 h 91"/>
                <a:gd name="T44" fmla="*/ 40 w 71"/>
                <a:gd name="T45" fmla="*/ 0 h 91"/>
                <a:gd name="T46" fmla="*/ 54 w 71"/>
                <a:gd name="T47" fmla="*/ 3 h 91"/>
                <a:gd name="T48" fmla="*/ 66 w 71"/>
                <a:gd name="T49" fmla="*/ 13 h 91"/>
                <a:gd name="T50" fmla="*/ 71 w 71"/>
                <a:gd name="T51" fmla="*/ 32 h 91"/>
                <a:gd name="T52" fmla="*/ 71 w 71"/>
                <a:gd name="T53" fmla="*/ 32 h 91"/>
                <a:gd name="T54" fmla="*/ 71 w 71"/>
                <a:gd name="T55" fmla="*/ 91 h 91"/>
                <a:gd name="T56" fmla="*/ 71 w 71"/>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71" y="91"/>
                  </a:moveTo>
                  <a:lnTo>
                    <a:pt x="56" y="91"/>
                  </a:lnTo>
                  <a:lnTo>
                    <a:pt x="56" y="37"/>
                  </a:lnTo>
                  <a:lnTo>
                    <a:pt x="54" y="25"/>
                  </a:lnTo>
                  <a:lnTo>
                    <a:pt x="49" y="17"/>
                  </a:lnTo>
                  <a:lnTo>
                    <a:pt x="37" y="15"/>
                  </a:lnTo>
                  <a:lnTo>
                    <a:pt x="28" y="17"/>
                  </a:lnTo>
                  <a:lnTo>
                    <a:pt x="18" y="25"/>
                  </a:lnTo>
                  <a:lnTo>
                    <a:pt x="14" y="44"/>
                  </a:lnTo>
                  <a:lnTo>
                    <a:pt x="14" y="91"/>
                  </a:lnTo>
                  <a:lnTo>
                    <a:pt x="0" y="91"/>
                  </a:lnTo>
                  <a:lnTo>
                    <a:pt x="0" y="3"/>
                  </a:lnTo>
                  <a:lnTo>
                    <a:pt x="13" y="3"/>
                  </a:lnTo>
                  <a:lnTo>
                    <a:pt x="13" y="16"/>
                  </a:lnTo>
                  <a:lnTo>
                    <a:pt x="14" y="16"/>
                  </a:lnTo>
                  <a:lnTo>
                    <a:pt x="19" y="9"/>
                  </a:lnTo>
                  <a:lnTo>
                    <a:pt x="27" y="3"/>
                  </a:lnTo>
                  <a:lnTo>
                    <a:pt x="40" y="0"/>
                  </a:lnTo>
                  <a:lnTo>
                    <a:pt x="54" y="3"/>
                  </a:lnTo>
                  <a:lnTo>
                    <a:pt x="66" y="13"/>
                  </a:lnTo>
                  <a:lnTo>
                    <a:pt x="71" y="32"/>
                  </a:lnTo>
                  <a:lnTo>
                    <a:pt x="71" y="91"/>
                  </a:lnTo>
                  <a:close/>
                </a:path>
              </a:pathLst>
            </a:custGeom>
            <a:solidFill>
              <a:srgbClr val="000000"/>
            </a:solidFill>
            <a:ln w="9525">
              <a:noFill/>
              <a:round/>
              <a:headEnd/>
              <a:tailEnd/>
            </a:ln>
          </p:spPr>
          <p:txBody>
            <a:bodyPr>
              <a:prstTxWarp prst="textNoShape">
                <a:avLst/>
              </a:prstTxWarp>
            </a:bodyPr>
            <a:lstStyle/>
            <a:p>
              <a:endParaRPr lang="en-US"/>
            </a:p>
          </p:txBody>
        </p:sp>
        <p:sp>
          <p:nvSpPr>
            <p:cNvPr id="573" name="Freeform 33"/>
            <p:cNvSpPr>
              <a:spLocks noEditPoints="1"/>
            </p:cNvSpPr>
            <p:nvPr/>
          </p:nvSpPr>
          <p:spPr bwMode="auto">
            <a:xfrm>
              <a:off x="2900" y="2893"/>
              <a:ext cx="28" cy="32"/>
            </a:xfrm>
            <a:custGeom>
              <a:avLst/>
              <a:gdLst>
                <a:gd name="T0" fmla="*/ 9 w 83"/>
                <a:gd name="T1" fmla="*/ 14 h 94"/>
                <a:gd name="T2" fmla="*/ 41 w 83"/>
                <a:gd name="T3" fmla="*/ 0 h 94"/>
                <a:gd name="T4" fmla="*/ 52 w 83"/>
                <a:gd name="T5" fmla="*/ 2 h 94"/>
                <a:gd name="T6" fmla="*/ 73 w 83"/>
                <a:gd name="T7" fmla="*/ 26 h 94"/>
                <a:gd name="T8" fmla="*/ 73 w 83"/>
                <a:gd name="T9" fmla="*/ 76 h 94"/>
                <a:gd name="T10" fmla="*/ 74 w 83"/>
                <a:gd name="T11" fmla="*/ 79 h 94"/>
                <a:gd name="T12" fmla="*/ 78 w 83"/>
                <a:gd name="T13" fmla="*/ 81 h 94"/>
                <a:gd name="T14" fmla="*/ 80 w 83"/>
                <a:gd name="T15" fmla="*/ 81 h 94"/>
                <a:gd name="T16" fmla="*/ 83 w 83"/>
                <a:gd name="T17" fmla="*/ 80 h 94"/>
                <a:gd name="T18" fmla="*/ 83 w 83"/>
                <a:gd name="T19" fmla="*/ 91 h 94"/>
                <a:gd name="T20" fmla="*/ 81 w 83"/>
                <a:gd name="T21" fmla="*/ 92 h 94"/>
                <a:gd name="T22" fmla="*/ 75 w 83"/>
                <a:gd name="T23" fmla="*/ 93 h 94"/>
                <a:gd name="T24" fmla="*/ 65 w 83"/>
                <a:gd name="T25" fmla="*/ 91 h 94"/>
                <a:gd name="T26" fmla="*/ 59 w 83"/>
                <a:gd name="T27" fmla="*/ 79 h 94"/>
                <a:gd name="T28" fmla="*/ 53 w 83"/>
                <a:gd name="T29" fmla="*/ 86 h 94"/>
                <a:gd name="T30" fmla="*/ 27 w 83"/>
                <a:gd name="T31" fmla="*/ 94 h 94"/>
                <a:gd name="T32" fmla="*/ 13 w 83"/>
                <a:gd name="T33" fmla="*/ 90 h 94"/>
                <a:gd name="T34" fmla="*/ 0 w 83"/>
                <a:gd name="T35" fmla="*/ 68 h 94"/>
                <a:gd name="T36" fmla="*/ 1 w 83"/>
                <a:gd name="T37" fmla="*/ 59 h 94"/>
                <a:gd name="T38" fmla="*/ 26 w 83"/>
                <a:gd name="T39" fmla="*/ 41 h 94"/>
                <a:gd name="T40" fmla="*/ 51 w 83"/>
                <a:gd name="T41" fmla="*/ 38 h 94"/>
                <a:gd name="T42" fmla="*/ 55 w 83"/>
                <a:gd name="T43" fmla="*/ 37 h 94"/>
                <a:gd name="T44" fmla="*/ 59 w 83"/>
                <a:gd name="T45" fmla="*/ 28 h 94"/>
                <a:gd name="T46" fmla="*/ 57 w 83"/>
                <a:gd name="T47" fmla="*/ 20 h 94"/>
                <a:gd name="T48" fmla="*/ 37 w 83"/>
                <a:gd name="T49" fmla="*/ 14 h 94"/>
                <a:gd name="T50" fmla="*/ 25 w 83"/>
                <a:gd name="T51" fmla="*/ 16 h 94"/>
                <a:gd name="T52" fmla="*/ 17 w 83"/>
                <a:gd name="T53" fmla="*/ 30 h 94"/>
                <a:gd name="T54" fmla="*/ 4 w 83"/>
                <a:gd name="T55" fmla="*/ 30 h 94"/>
                <a:gd name="T56" fmla="*/ 59 w 83"/>
                <a:gd name="T57" fmla="*/ 47 h 94"/>
                <a:gd name="T58" fmla="*/ 48 w 83"/>
                <a:gd name="T59" fmla="*/ 50 h 94"/>
                <a:gd name="T60" fmla="*/ 33 w 83"/>
                <a:gd name="T61" fmla="*/ 52 h 94"/>
                <a:gd name="T62" fmla="*/ 18 w 83"/>
                <a:gd name="T63" fmla="*/ 58 h 94"/>
                <a:gd name="T64" fmla="*/ 15 w 83"/>
                <a:gd name="T65" fmla="*/ 66 h 94"/>
                <a:gd name="T66" fmla="*/ 22 w 83"/>
                <a:gd name="T67" fmla="*/ 80 h 94"/>
                <a:gd name="T68" fmla="*/ 31 w 83"/>
                <a:gd name="T69" fmla="*/ 81 h 94"/>
                <a:gd name="T70" fmla="*/ 55 w 83"/>
                <a:gd name="T71" fmla="*/ 71 h 94"/>
                <a:gd name="T72" fmla="*/ 59 w 83"/>
                <a:gd name="T73" fmla="*/ 61 h 94"/>
                <a:gd name="T74" fmla="*/ 59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4" y="30"/>
                  </a:moveTo>
                  <a:lnTo>
                    <a:pt x="9" y="14"/>
                  </a:lnTo>
                  <a:lnTo>
                    <a:pt x="21" y="3"/>
                  </a:lnTo>
                  <a:lnTo>
                    <a:pt x="41" y="0"/>
                  </a:lnTo>
                  <a:lnTo>
                    <a:pt x="52" y="2"/>
                  </a:lnTo>
                  <a:lnTo>
                    <a:pt x="66" y="8"/>
                  </a:lnTo>
                  <a:lnTo>
                    <a:pt x="73" y="26"/>
                  </a:lnTo>
                  <a:lnTo>
                    <a:pt x="73" y="76"/>
                  </a:lnTo>
                  <a:lnTo>
                    <a:pt x="74" y="79"/>
                  </a:lnTo>
                  <a:lnTo>
                    <a:pt x="76" y="81"/>
                  </a:lnTo>
                  <a:lnTo>
                    <a:pt x="78" y="81"/>
                  </a:lnTo>
                  <a:lnTo>
                    <a:pt x="80" y="81"/>
                  </a:lnTo>
                  <a:lnTo>
                    <a:pt x="81" y="81"/>
                  </a:lnTo>
                  <a:lnTo>
                    <a:pt x="83" y="80"/>
                  </a:lnTo>
                  <a:lnTo>
                    <a:pt x="83" y="91"/>
                  </a:lnTo>
                  <a:lnTo>
                    <a:pt x="81" y="92"/>
                  </a:lnTo>
                  <a:lnTo>
                    <a:pt x="78" y="92"/>
                  </a:lnTo>
                  <a:lnTo>
                    <a:pt x="75" y="93"/>
                  </a:lnTo>
                  <a:lnTo>
                    <a:pt x="65" y="91"/>
                  </a:lnTo>
                  <a:lnTo>
                    <a:pt x="61" y="86"/>
                  </a:lnTo>
                  <a:lnTo>
                    <a:pt x="59" y="79"/>
                  </a:lnTo>
                  <a:lnTo>
                    <a:pt x="53" y="86"/>
                  </a:lnTo>
                  <a:lnTo>
                    <a:pt x="42" y="91"/>
                  </a:lnTo>
                  <a:lnTo>
                    <a:pt x="27" y="94"/>
                  </a:lnTo>
                  <a:lnTo>
                    <a:pt x="13" y="90"/>
                  </a:lnTo>
                  <a:lnTo>
                    <a:pt x="3" y="82"/>
                  </a:lnTo>
                  <a:lnTo>
                    <a:pt x="0" y="68"/>
                  </a:lnTo>
                  <a:lnTo>
                    <a:pt x="1" y="59"/>
                  </a:lnTo>
                  <a:lnTo>
                    <a:pt x="8" y="48"/>
                  </a:lnTo>
                  <a:lnTo>
                    <a:pt x="26" y="41"/>
                  </a:lnTo>
                  <a:lnTo>
                    <a:pt x="51" y="38"/>
                  </a:lnTo>
                  <a:lnTo>
                    <a:pt x="55" y="37"/>
                  </a:lnTo>
                  <a:lnTo>
                    <a:pt x="58" y="34"/>
                  </a:lnTo>
                  <a:lnTo>
                    <a:pt x="59" y="28"/>
                  </a:lnTo>
                  <a:lnTo>
                    <a:pt x="57" y="20"/>
                  </a:lnTo>
                  <a:lnTo>
                    <a:pt x="50" y="15"/>
                  </a:lnTo>
                  <a:lnTo>
                    <a:pt x="37" y="14"/>
                  </a:lnTo>
                  <a:lnTo>
                    <a:pt x="25" y="16"/>
                  </a:lnTo>
                  <a:lnTo>
                    <a:pt x="19" y="23"/>
                  </a:lnTo>
                  <a:lnTo>
                    <a:pt x="17" y="30"/>
                  </a:lnTo>
                  <a:lnTo>
                    <a:pt x="4" y="30"/>
                  </a:lnTo>
                  <a:close/>
                  <a:moveTo>
                    <a:pt x="59" y="47"/>
                  </a:moveTo>
                  <a:lnTo>
                    <a:pt x="55" y="48"/>
                  </a:lnTo>
                  <a:lnTo>
                    <a:pt x="48" y="50"/>
                  </a:lnTo>
                  <a:lnTo>
                    <a:pt x="33" y="52"/>
                  </a:lnTo>
                  <a:lnTo>
                    <a:pt x="25" y="54"/>
                  </a:lnTo>
                  <a:lnTo>
                    <a:pt x="18" y="58"/>
                  </a:lnTo>
                  <a:lnTo>
                    <a:pt x="15" y="66"/>
                  </a:lnTo>
                  <a:lnTo>
                    <a:pt x="16" y="74"/>
                  </a:lnTo>
                  <a:lnTo>
                    <a:pt x="22" y="80"/>
                  </a:lnTo>
                  <a:lnTo>
                    <a:pt x="31" y="81"/>
                  </a:lnTo>
                  <a:lnTo>
                    <a:pt x="45" y="79"/>
                  </a:lnTo>
                  <a:lnTo>
                    <a:pt x="55" y="71"/>
                  </a:lnTo>
                  <a:lnTo>
                    <a:pt x="59" y="61"/>
                  </a:lnTo>
                  <a:lnTo>
                    <a:pt x="59" y="47"/>
                  </a:lnTo>
                  <a:close/>
                </a:path>
              </a:pathLst>
            </a:custGeom>
            <a:solidFill>
              <a:srgbClr val="000000"/>
            </a:solidFill>
            <a:ln w="9525">
              <a:noFill/>
              <a:round/>
              <a:headEnd/>
              <a:tailEnd/>
            </a:ln>
          </p:spPr>
          <p:txBody>
            <a:bodyPr>
              <a:prstTxWarp prst="textNoShape">
                <a:avLst/>
              </a:prstTxWarp>
            </a:bodyPr>
            <a:lstStyle/>
            <a:p>
              <a:endParaRPr lang="en-US"/>
            </a:p>
          </p:txBody>
        </p:sp>
        <p:sp>
          <p:nvSpPr>
            <p:cNvPr id="574" name="Freeform 34"/>
            <p:cNvSpPr>
              <a:spLocks noEditPoints="1"/>
            </p:cNvSpPr>
            <p:nvPr/>
          </p:nvSpPr>
          <p:spPr bwMode="auto">
            <a:xfrm>
              <a:off x="2932" y="2883"/>
              <a:ext cx="26" cy="42"/>
            </a:xfrm>
            <a:custGeom>
              <a:avLst/>
              <a:gdLst>
                <a:gd name="T0" fmla="*/ 0 w 78"/>
                <a:gd name="T1" fmla="*/ 121 h 124"/>
                <a:gd name="T2" fmla="*/ 0 w 78"/>
                <a:gd name="T3" fmla="*/ 0 h 124"/>
                <a:gd name="T4" fmla="*/ 15 w 78"/>
                <a:gd name="T5" fmla="*/ 0 h 124"/>
                <a:gd name="T6" fmla="*/ 15 w 78"/>
                <a:gd name="T7" fmla="*/ 45 h 124"/>
                <a:gd name="T8" fmla="*/ 15 w 78"/>
                <a:gd name="T9" fmla="*/ 45 h 124"/>
                <a:gd name="T10" fmla="*/ 15 w 78"/>
                <a:gd name="T11" fmla="*/ 45 h 124"/>
                <a:gd name="T12" fmla="*/ 22 w 78"/>
                <a:gd name="T13" fmla="*/ 36 h 124"/>
                <a:gd name="T14" fmla="*/ 31 w 78"/>
                <a:gd name="T15" fmla="*/ 32 h 124"/>
                <a:gd name="T16" fmla="*/ 40 w 78"/>
                <a:gd name="T17" fmla="*/ 30 h 124"/>
                <a:gd name="T18" fmla="*/ 40 w 78"/>
                <a:gd name="T19" fmla="*/ 30 h 124"/>
                <a:gd name="T20" fmla="*/ 61 w 78"/>
                <a:gd name="T21" fmla="*/ 36 h 124"/>
                <a:gd name="T22" fmla="*/ 73 w 78"/>
                <a:gd name="T23" fmla="*/ 53 h 124"/>
                <a:gd name="T24" fmla="*/ 78 w 78"/>
                <a:gd name="T25" fmla="*/ 75 h 124"/>
                <a:gd name="T26" fmla="*/ 78 w 78"/>
                <a:gd name="T27" fmla="*/ 75 h 124"/>
                <a:gd name="T28" fmla="*/ 74 w 78"/>
                <a:gd name="T29" fmla="*/ 97 h 124"/>
                <a:gd name="T30" fmla="*/ 62 w 78"/>
                <a:gd name="T31" fmla="*/ 116 h 124"/>
                <a:gd name="T32" fmla="*/ 38 w 78"/>
                <a:gd name="T33" fmla="*/ 124 h 124"/>
                <a:gd name="T34" fmla="*/ 38 w 78"/>
                <a:gd name="T35" fmla="*/ 124 h 124"/>
                <a:gd name="T36" fmla="*/ 26 w 78"/>
                <a:gd name="T37" fmla="*/ 121 h 124"/>
                <a:gd name="T38" fmla="*/ 18 w 78"/>
                <a:gd name="T39" fmla="*/ 116 h 124"/>
                <a:gd name="T40" fmla="*/ 14 w 78"/>
                <a:gd name="T41" fmla="*/ 110 h 124"/>
                <a:gd name="T42" fmla="*/ 14 w 78"/>
                <a:gd name="T43" fmla="*/ 110 h 124"/>
                <a:gd name="T44" fmla="*/ 14 w 78"/>
                <a:gd name="T45" fmla="*/ 110 h 124"/>
                <a:gd name="T46" fmla="*/ 14 w 78"/>
                <a:gd name="T47" fmla="*/ 121 h 124"/>
                <a:gd name="T48" fmla="*/ 0 w 78"/>
                <a:gd name="T49" fmla="*/ 121 h 124"/>
                <a:gd name="T50" fmla="*/ 0 w 78"/>
                <a:gd name="T51" fmla="*/ 121 h 124"/>
                <a:gd name="T52" fmla="*/ 37 w 78"/>
                <a:gd name="T53" fmla="*/ 45 h 124"/>
                <a:gd name="T54" fmla="*/ 22 w 78"/>
                <a:gd name="T55" fmla="*/ 51 h 124"/>
                <a:gd name="T56" fmla="*/ 15 w 78"/>
                <a:gd name="T57" fmla="*/ 66 h 124"/>
                <a:gd name="T58" fmla="*/ 14 w 78"/>
                <a:gd name="T59" fmla="*/ 82 h 124"/>
                <a:gd name="T60" fmla="*/ 14 w 78"/>
                <a:gd name="T61" fmla="*/ 82 h 124"/>
                <a:gd name="T62" fmla="*/ 18 w 78"/>
                <a:gd name="T63" fmla="*/ 99 h 124"/>
                <a:gd name="T64" fmla="*/ 27 w 78"/>
                <a:gd name="T65" fmla="*/ 108 h 124"/>
                <a:gd name="T66" fmla="*/ 38 w 78"/>
                <a:gd name="T67" fmla="*/ 111 h 124"/>
                <a:gd name="T68" fmla="*/ 38 w 78"/>
                <a:gd name="T69" fmla="*/ 111 h 124"/>
                <a:gd name="T70" fmla="*/ 52 w 78"/>
                <a:gd name="T71" fmla="*/ 106 h 124"/>
                <a:gd name="T72" fmla="*/ 60 w 78"/>
                <a:gd name="T73" fmla="*/ 94 h 124"/>
                <a:gd name="T74" fmla="*/ 62 w 78"/>
                <a:gd name="T75" fmla="*/ 77 h 124"/>
                <a:gd name="T76" fmla="*/ 62 w 78"/>
                <a:gd name="T77" fmla="*/ 77 h 124"/>
                <a:gd name="T78" fmla="*/ 61 w 78"/>
                <a:gd name="T79" fmla="*/ 64 h 124"/>
                <a:gd name="T80" fmla="*/ 55 w 78"/>
                <a:gd name="T81" fmla="*/ 51 h 124"/>
                <a:gd name="T82" fmla="*/ 37 w 78"/>
                <a:gd name="T83" fmla="*/ 45 h 124"/>
                <a:gd name="T84" fmla="*/ 37 w 78"/>
                <a:gd name="T85" fmla="*/ 45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124"/>
                <a:gd name="T131" fmla="*/ 78 w 7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124">
                  <a:moveTo>
                    <a:pt x="0" y="121"/>
                  </a:moveTo>
                  <a:lnTo>
                    <a:pt x="0" y="0"/>
                  </a:lnTo>
                  <a:lnTo>
                    <a:pt x="15" y="0"/>
                  </a:lnTo>
                  <a:lnTo>
                    <a:pt x="15" y="45"/>
                  </a:lnTo>
                  <a:lnTo>
                    <a:pt x="22" y="36"/>
                  </a:lnTo>
                  <a:lnTo>
                    <a:pt x="31" y="32"/>
                  </a:lnTo>
                  <a:lnTo>
                    <a:pt x="40" y="30"/>
                  </a:lnTo>
                  <a:lnTo>
                    <a:pt x="61" y="36"/>
                  </a:lnTo>
                  <a:lnTo>
                    <a:pt x="73" y="53"/>
                  </a:lnTo>
                  <a:lnTo>
                    <a:pt x="78" y="75"/>
                  </a:lnTo>
                  <a:lnTo>
                    <a:pt x="74" y="97"/>
                  </a:lnTo>
                  <a:lnTo>
                    <a:pt x="62" y="116"/>
                  </a:lnTo>
                  <a:lnTo>
                    <a:pt x="38" y="124"/>
                  </a:lnTo>
                  <a:lnTo>
                    <a:pt x="26" y="121"/>
                  </a:lnTo>
                  <a:lnTo>
                    <a:pt x="18" y="116"/>
                  </a:lnTo>
                  <a:lnTo>
                    <a:pt x="14" y="110"/>
                  </a:lnTo>
                  <a:lnTo>
                    <a:pt x="14" y="121"/>
                  </a:lnTo>
                  <a:lnTo>
                    <a:pt x="0" y="121"/>
                  </a:lnTo>
                  <a:close/>
                  <a:moveTo>
                    <a:pt x="37" y="45"/>
                  </a:moveTo>
                  <a:lnTo>
                    <a:pt x="22" y="51"/>
                  </a:lnTo>
                  <a:lnTo>
                    <a:pt x="15" y="66"/>
                  </a:lnTo>
                  <a:lnTo>
                    <a:pt x="14" y="82"/>
                  </a:lnTo>
                  <a:lnTo>
                    <a:pt x="18" y="99"/>
                  </a:lnTo>
                  <a:lnTo>
                    <a:pt x="27" y="108"/>
                  </a:lnTo>
                  <a:lnTo>
                    <a:pt x="38" y="111"/>
                  </a:lnTo>
                  <a:lnTo>
                    <a:pt x="52" y="106"/>
                  </a:lnTo>
                  <a:lnTo>
                    <a:pt x="60" y="94"/>
                  </a:lnTo>
                  <a:lnTo>
                    <a:pt x="62" y="77"/>
                  </a:lnTo>
                  <a:lnTo>
                    <a:pt x="61" y="64"/>
                  </a:lnTo>
                  <a:lnTo>
                    <a:pt x="55" y="51"/>
                  </a:lnTo>
                  <a:lnTo>
                    <a:pt x="37" y="45"/>
                  </a:lnTo>
                  <a:close/>
                </a:path>
              </a:pathLst>
            </a:custGeom>
            <a:solidFill>
              <a:srgbClr val="000000"/>
            </a:solidFill>
            <a:ln w="9525">
              <a:noFill/>
              <a:round/>
              <a:headEnd/>
              <a:tailEnd/>
            </a:ln>
          </p:spPr>
          <p:txBody>
            <a:bodyPr>
              <a:prstTxWarp prst="textNoShape">
                <a:avLst/>
              </a:prstTxWarp>
            </a:bodyPr>
            <a:lstStyle/>
            <a:p>
              <a:endParaRPr lang="en-US"/>
            </a:p>
          </p:txBody>
        </p:sp>
        <p:sp>
          <p:nvSpPr>
            <p:cNvPr id="575" name="Freeform 35"/>
            <p:cNvSpPr>
              <a:spLocks/>
            </p:cNvSpPr>
            <p:nvPr/>
          </p:nvSpPr>
          <p:spPr bwMode="auto">
            <a:xfrm>
              <a:off x="2963" y="2883"/>
              <a:ext cx="5" cy="41"/>
            </a:xfrm>
            <a:custGeom>
              <a:avLst/>
              <a:gdLst>
                <a:gd name="T0" fmla="*/ 15 w 15"/>
                <a:gd name="T1" fmla="*/ 121 h 121"/>
                <a:gd name="T2" fmla="*/ 0 w 15"/>
                <a:gd name="T3" fmla="*/ 121 h 121"/>
                <a:gd name="T4" fmla="*/ 0 w 15"/>
                <a:gd name="T5" fmla="*/ 0 h 121"/>
                <a:gd name="T6" fmla="*/ 15 w 15"/>
                <a:gd name="T7" fmla="*/ 0 h 121"/>
                <a:gd name="T8" fmla="*/ 15 w 15"/>
                <a:gd name="T9" fmla="*/ 121 h 121"/>
                <a:gd name="T10" fmla="*/ 15 w 15"/>
                <a:gd name="T11" fmla="*/ 121 h 121"/>
                <a:gd name="T12" fmla="*/ 0 60000 65536"/>
                <a:gd name="T13" fmla="*/ 0 60000 65536"/>
                <a:gd name="T14" fmla="*/ 0 60000 65536"/>
                <a:gd name="T15" fmla="*/ 0 60000 65536"/>
                <a:gd name="T16" fmla="*/ 0 60000 65536"/>
                <a:gd name="T17" fmla="*/ 0 60000 65536"/>
                <a:gd name="T18" fmla="*/ 0 w 15"/>
                <a:gd name="T19" fmla="*/ 0 h 121"/>
                <a:gd name="T20" fmla="*/ 15 w 15"/>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5" h="121">
                  <a:moveTo>
                    <a:pt x="15" y="121"/>
                  </a:moveTo>
                  <a:lnTo>
                    <a:pt x="0" y="121"/>
                  </a:lnTo>
                  <a:lnTo>
                    <a:pt x="0" y="0"/>
                  </a:lnTo>
                  <a:lnTo>
                    <a:pt x="15" y="0"/>
                  </a:lnTo>
                  <a:lnTo>
                    <a:pt x="15" y="121"/>
                  </a:lnTo>
                  <a:close/>
                </a:path>
              </a:pathLst>
            </a:custGeom>
            <a:solidFill>
              <a:srgbClr val="000000"/>
            </a:solidFill>
            <a:ln w="9525">
              <a:noFill/>
              <a:round/>
              <a:headEnd/>
              <a:tailEnd/>
            </a:ln>
          </p:spPr>
          <p:txBody>
            <a:bodyPr>
              <a:prstTxWarp prst="textNoShape">
                <a:avLst/>
              </a:prstTxWarp>
            </a:bodyPr>
            <a:lstStyle/>
            <a:p>
              <a:endParaRPr lang="en-US"/>
            </a:p>
          </p:txBody>
        </p:sp>
        <p:sp>
          <p:nvSpPr>
            <p:cNvPr id="576" name="Freeform 36"/>
            <p:cNvSpPr>
              <a:spLocks noEditPoints="1"/>
            </p:cNvSpPr>
            <p:nvPr/>
          </p:nvSpPr>
          <p:spPr bwMode="auto">
            <a:xfrm>
              <a:off x="2974" y="2893"/>
              <a:ext cx="27" cy="32"/>
            </a:xfrm>
            <a:custGeom>
              <a:avLst/>
              <a:gdLst>
                <a:gd name="T0" fmla="*/ 80 w 81"/>
                <a:gd name="T1" fmla="*/ 64 h 94"/>
                <a:gd name="T2" fmla="*/ 78 w 81"/>
                <a:gd name="T3" fmla="*/ 70 h 94"/>
                <a:gd name="T4" fmla="*/ 73 w 81"/>
                <a:gd name="T5" fmla="*/ 79 h 94"/>
                <a:gd name="T6" fmla="*/ 64 w 81"/>
                <a:gd name="T7" fmla="*/ 88 h 94"/>
                <a:gd name="T8" fmla="*/ 64 w 81"/>
                <a:gd name="T9" fmla="*/ 88 h 94"/>
                <a:gd name="T10" fmla="*/ 59 w 81"/>
                <a:gd name="T11" fmla="*/ 90 h 94"/>
                <a:gd name="T12" fmla="*/ 52 w 81"/>
                <a:gd name="T13" fmla="*/ 93 h 94"/>
                <a:gd name="T14" fmla="*/ 40 w 81"/>
                <a:gd name="T15" fmla="*/ 94 h 94"/>
                <a:gd name="T16" fmla="*/ 40 w 81"/>
                <a:gd name="T17" fmla="*/ 94 h 94"/>
                <a:gd name="T18" fmla="*/ 18 w 81"/>
                <a:gd name="T19" fmla="*/ 88 h 94"/>
                <a:gd name="T20" fmla="*/ 5 w 81"/>
                <a:gd name="T21" fmla="*/ 72 h 94"/>
                <a:gd name="T22" fmla="*/ 0 w 81"/>
                <a:gd name="T23" fmla="*/ 50 h 94"/>
                <a:gd name="T24" fmla="*/ 0 w 81"/>
                <a:gd name="T25" fmla="*/ 50 h 94"/>
                <a:gd name="T26" fmla="*/ 5 w 81"/>
                <a:gd name="T27" fmla="*/ 25 h 94"/>
                <a:gd name="T28" fmla="*/ 19 w 81"/>
                <a:gd name="T29" fmla="*/ 7 h 94"/>
                <a:gd name="T30" fmla="*/ 43 w 81"/>
                <a:gd name="T31" fmla="*/ 0 h 94"/>
                <a:gd name="T32" fmla="*/ 43 w 81"/>
                <a:gd name="T33" fmla="*/ 0 h 94"/>
                <a:gd name="T34" fmla="*/ 64 w 81"/>
                <a:gd name="T35" fmla="*/ 7 h 94"/>
                <a:gd name="T36" fmla="*/ 77 w 81"/>
                <a:gd name="T37" fmla="*/ 25 h 94"/>
                <a:gd name="T38" fmla="*/ 81 w 81"/>
                <a:gd name="T39" fmla="*/ 52 h 94"/>
                <a:gd name="T40" fmla="*/ 81 w 81"/>
                <a:gd name="T41" fmla="*/ 52 h 94"/>
                <a:gd name="T42" fmla="*/ 16 w 81"/>
                <a:gd name="T43" fmla="*/ 52 h 94"/>
                <a:gd name="T44" fmla="*/ 16 w 81"/>
                <a:gd name="T45" fmla="*/ 52 h 94"/>
                <a:gd name="T46" fmla="*/ 19 w 81"/>
                <a:gd name="T47" fmla="*/ 68 h 94"/>
                <a:gd name="T48" fmla="*/ 28 w 81"/>
                <a:gd name="T49" fmla="*/ 78 h 94"/>
                <a:gd name="T50" fmla="*/ 42 w 81"/>
                <a:gd name="T51" fmla="*/ 81 h 94"/>
                <a:gd name="T52" fmla="*/ 42 w 81"/>
                <a:gd name="T53" fmla="*/ 81 h 94"/>
                <a:gd name="T54" fmla="*/ 54 w 81"/>
                <a:gd name="T55" fmla="*/ 78 h 94"/>
                <a:gd name="T56" fmla="*/ 62 w 81"/>
                <a:gd name="T57" fmla="*/ 71 h 94"/>
                <a:gd name="T58" fmla="*/ 65 w 81"/>
                <a:gd name="T59" fmla="*/ 64 h 94"/>
                <a:gd name="T60" fmla="*/ 65 w 81"/>
                <a:gd name="T61" fmla="*/ 64 h 94"/>
                <a:gd name="T62" fmla="*/ 80 w 81"/>
                <a:gd name="T63" fmla="*/ 64 h 94"/>
                <a:gd name="T64" fmla="*/ 80 w 81"/>
                <a:gd name="T65" fmla="*/ 64 h 94"/>
                <a:gd name="T66" fmla="*/ 66 w 81"/>
                <a:gd name="T67" fmla="*/ 41 h 94"/>
                <a:gd name="T68" fmla="*/ 63 w 81"/>
                <a:gd name="T69" fmla="*/ 28 h 94"/>
                <a:gd name="T70" fmla="*/ 55 w 81"/>
                <a:gd name="T71" fmla="*/ 18 h 94"/>
                <a:gd name="T72" fmla="*/ 41 w 81"/>
                <a:gd name="T73" fmla="*/ 15 h 94"/>
                <a:gd name="T74" fmla="*/ 41 w 81"/>
                <a:gd name="T75" fmla="*/ 15 h 94"/>
                <a:gd name="T76" fmla="*/ 29 w 81"/>
                <a:gd name="T77" fmla="*/ 18 h 94"/>
                <a:gd name="T78" fmla="*/ 19 w 81"/>
                <a:gd name="T79" fmla="*/ 28 h 94"/>
                <a:gd name="T80" fmla="*/ 16 w 81"/>
                <a:gd name="T81" fmla="*/ 41 h 94"/>
                <a:gd name="T82" fmla="*/ 16 w 81"/>
                <a:gd name="T83" fmla="*/ 41 h 94"/>
                <a:gd name="T84" fmla="*/ 66 w 81"/>
                <a:gd name="T85" fmla="*/ 41 h 94"/>
                <a:gd name="T86" fmla="*/ 66 w 81"/>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94"/>
                <a:gd name="T134" fmla="*/ 81 w 81"/>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94">
                  <a:moveTo>
                    <a:pt x="80" y="64"/>
                  </a:moveTo>
                  <a:lnTo>
                    <a:pt x="78" y="70"/>
                  </a:lnTo>
                  <a:lnTo>
                    <a:pt x="73" y="79"/>
                  </a:lnTo>
                  <a:lnTo>
                    <a:pt x="64" y="88"/>
                  </a:lnTo>
                  <a:lnTo>
                    <a:pt x="59" y="90"/>
                  </a:lnTo>
                  <a:lnTo>
                    <a:pt x="52" y="93"/>
                  </a:lnTo>
                  <a:lnTo>
                    <a:pt x="40" y="94"/>
                  </a:lnTo>
                  <a:lnTo>
                    <a:pt x="18" y="88"/>
                  </a:lnTo>
                  <a:lnTo>
                    <a:pt x="5" y="72"/>
                  </a:lnTo>
                  <a:lnTo>
                    <a:pt x="0" y="50"/>
                  </a:lnTo>
                  <a:lnTo>
                    <a:pt x="5" y="25"/>
                  </a:lnTo>
                  <a:lnTo>
                    <a:pt x="19" y="7"/>
                  </a:lnTo>
                  <a:lnTo>
                    <a:pt x="43" y="0"/>
                  </a:lnTo>
                  <a:lnTo>
                    <a:pt x="64" y="7"/>
                  </a:lnTo>
                  <a:lnTo>
                    <a:pt x="77" y="25"/>
                  </a:lnTo>
                  <a:lnTo>
                    <a:pt x="81" y="52"/>
                  </a:lnTo>
                  <a:lnTo>
                    <a:pt x="16" y="52"/>
                  </a:lnTo>
                  <a:lnTo>
                    <a:pt x="19" y="68"/>
                  </a:lnTo>
                  <a:lnTo>
                    <a:pt x="28" y="78"/>
                  </a:lnTo>
                  <a:lnTo>
                    <a:pt x="42" y="81"/>
                  </a:lnTo>
                  <a:lnTo>
                    <a:pt x="54" y="78"/>
                  </a:lnTo>
                  <a:lnTo>
                    <a:pt x="62" y="71"/>
                  </a:lnTo>
                  <a:lnTo>
                    <a:pt x="65" y="64"/>
                  </a:lnTo>
                  <a:lnTo>
                    <a:pt x="80" y="64"/>
                  </a:lnTo>
                  <a:close/>
                  <a:moveTo>
                    <a:pt x="66" y="41"/>
                  </a:moveTo>
                  <a:lnTo>
                    <a:pt x="63" y="28"/>
                  </a:lnTo>
                  <a:lnTo>
                    <a:pt x="55" y="18"/>
                  </a:lnTo>
                  <a:lnTo>
                    <a:pt x="41" y="15"/>
                  </a:lnTo>
                  <a:lnTo>
                    <a:pt x="29" y="18"/>
                  </a:lnTo>
                  <a:lnTo>
                    <a:pt x="19" y="28"/>
                  </a:lnTo>
                  <a:lnTo>
                    <a:pt x="16" y="41"/>
                  </a:lnTo>
                  <a:lnTo>
                    <a:pt x="66" y="41"/>
                  </a:lnTo>
                  <a:close/>
                </a:path>
              </a:pathLst>
            </a:custGeom>
            <a:solidFill>
              <a:srgbClr val="000000"/>
            </a:solidFill>
            <a:ln w="9525">
              <a:noFill/>
              <a:round/>
              <a:headEnd/>
              <a:tailEnd/>
            </a:ln>
          </p:spPr>
          <p:txBody>
            <a:bodyPr>
              <a:prstTxWarp prst="textNoShape">
                <a:avLst/>
              </a:prstTxWarp>
            </a:bodyPr>
            <a:lstStyle/>
            <a:p>
              <a:endParaRPr lang="en-US"/>
            </a:p>
          </p:txBody>
        </p:sp>
        <p:sp>
          <p:nvSpPr>
            <p:cNvPr id="577" name="Freeform 37"/>
            <p:cNvSpPr>
              <a:spLocks/>
            </p:cNvSpPr>
            <p:nvPr/>
          </p:nvSpPr>
          <p:spPr bwMode="auto">
            <a:xfrm>
              <a:off x="2820" y="2930"/>
              <a:ext cx="14" cy="41"/>
            </a:xfrm>
            <a:custGeom>
              <a:avLst/>
              <a:gdLst>
                <a:gd name="T0" fmla="*/ 27 w 42"/>
                <a:gd name="T1" fmla="*/ 47 h 123"/>
                <a:gd name="T2" fmla="*/ 27 w 42"/>
                <a:gd name="T3" fmla="*/ 123 h 123"/>
                <a:gd name="T4" fmla="*/ 12 w 42"/>
                <a:gd name="T5" fmla="*/ 123 h 123"/>
                <a:gd name="T6" fmla="*/ 12 w 42"/>
                <a:gd name="T7" fmla="*/ 47 h 123"/>
                <a:gd name="T8" fmla="*/ 0 w 42"/>
                <a:gd name="T9" fmla="*/ 47 h 123"/>
                <a:gd name="T10" fmla="*/ 0 w 42"/>
                <a:gd name="T11" fmla="*/ 35 h 123"/>
                <a:gd name="T12" fmla="*/ 12 w 42"/>
                <a:gd name="T13" fmla="*/ 35 h 123"/>
                <a:gd name="T14" fmla="*/ 12 w 42"/>
                <a:gd name="T15" fmla="*/ 20 h 123"/>
                <a:gd name="T16" fmla="*/ 12 w 42"/>
                <a:gd name="T17" fmla="*/ 20 h 123"/>
                <a:gd name="T18" fmla="*/ 15 w 42"/>
                <a:gd name="T19" fmla="*/ 9 h 123"/>
                <a:gd name="T20" fmla="*/ 23 w 42"/>
                <a:gd name="T21" fmla="*/ 2 h 123"/>
                <a:gd name="T22" fmla="*/ 35 w 42"/>
                <a:gd name="T23" fmla="*/ 0 h 123"/>
                <a:gd name="T24" fmla="*/ 35 w 42"/>
                <a:gd name="T25" fmla="*/ 0 h 123"/>
                <a:gd name="T26" fmla="*/ 37 w 42"/>
                <a:gd name="T27" fmla="*/ 0 h 123"/>
                <a:gd name="T28" fmla="*/ 39 w 42"/>
                <a:gd name="T29" fmla="*/ 0 h 123"/>
                <a:gd name="T30" fmla="*/ 42 w 42"/>
                <a:gd name="T31" fmla="*/ 0 h 123"/>
                <a:gd name="T32" fmla="*/ 42 w 42"/>
                <a:gd name="T33" fmla="*/ 0 h 123"/>
                <a:gd name="T34" fmla="*/ 42 w 42"/>
                <a:gd name="T35" fmla="*/ 14 h 123"/>
                <a:gd name="T36" fmla="*/ 42 w 42"/>
                <a:gd name="T37" fmla="*/ 14 h 123"/>
                <a:gd name="T38" fmla="*/ 40 w 42"/>
                <a:gd name="T39" fmla="*/ 14 h 123"/>
                <a:gd name="T40" fmla="*/ 38 w 42"/>
                <a:gd name="T41" fmla="*/ 14 h 123"/>
                <a:gd name="T42" fmla="*/ 36 w 42"/>
                <a:gd name="T43" fmla="*/ 14 h 123"/>
                <a:gd name="T44" fmla="*/ 36 w 42"/>
                <a:gd name="T45" fmla="*/ 14 h 123"/>
                <a:gd name="T46" fmla="*/ 31 w 42"/>
                <a:gd name="T47" fmla="*/ 15 h 123"/>
                <a:gd name="T48" fmla="*/ 28 w 42"/>
                <a:gd name="T49" fmla="*/ 18 h 123"/>
                <a:gd name="T50" fmla="*/ 27 w 42"/>
                <a:gd name="T51" fmla="*/ 24 h 123"/>
                <a:gd name="T52" fmla="*/ 27 w 42"/>
                <a:gd name="T53" fmla="*/ 24 h 123"/>
                <a:gd name="T54" fmla="*/ 27 w 42"/>
                <a:gd name="T55" fmla="*/ 35 h 123"/>
                <a:gd name="T56" fmla="*/ 42 w 42"/>
                <a:gd name="T57" fmla="*/ 35 h 123"/>
                <a:gd name="T58" fmla="*/ 42 w 42"/>
                <a:gd name="T59" fmla="*/ 47 h 123"/>
                <a:gd name="T60" fmla="*/ 27 w 42"/>
                <a:gd name="T61" fmla="*/ 47 h 123"/>
                <a:gd name="T62" fmla="*/ 27 w 42"/>
                <a:gd name="T63" fmla="*/ 47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123"/>
                <a:gd name="T98" fmla="*/ 42 w 42"/>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123">
                  <a:moveTo>
                    <a:pt x="27" y="47"/>
                  </a:moveTo>
                  <a:lnTo>
                    <a:pt x="27" y="123"/>
                  </a:lnTo>
                  <a:lnTo>
                    <a:pt x="12" y="123"/>
                  </a:lnTo>
                  <a:lnTo>
                    <a:pt x="12" y="47"/>
                  </a:lnTo>
                  <a:lnTo>
                    <a:pt x="0" y="47"/>
                  </a:lnTo>
                  <a:lnTo>
                    <a:pt x="0" y="35"/>
                  </a:lnTo>
                  <a:lnTo>
                    <a:pt x="12" y="35"/>
                  </a:lnTo>
                  <a:lnTo>
                    <a:pt x="12" y="20"/>
                  </a:lnTo>
                  <a:lnTo>
                    <a:pt x="15" y="9"/>
                  </a:lnTo>
                  <a:lnTo>
                    <a:pt x="23" y="2"/>
                  </a:lnTo>
                  <a:lnTo>
                    <a:pt x="35" y="0"/>
                  </a:lnTo>
                  <a:lnTo>
                    <a:pt x="37" y="0"/>
                  </a:lnTo>
                  <a:lnTo>
                    <a:pt x="39" y="0"/>
                  </a:lnTo>
                  <a:lnTo>
                    <a:pt x="42" y="0"/>
                  </a:lnTo>
                  <a:lnTo>
                    <a:pt x="42" y="14"/>
                  </a:lnTo>
                  <a:lnTo>
                    <a:pt x="40" y="14"/>
                  </a:lnTo>
                  <a:lnTo>
                    <a:pt x="38" y="14"/>
                  </a:lnTo>
                  <a:lnTo>
                    <a:pt x="36" y="14"/>
                  </a:lnTo>
                  <a:lnTo>
                    <a:pt x="31" y="15"/>
                  </a:lnTo>
                  <a:lnTo>
                    <a:pt x="28" y="18"/>
                  </a:lnTo>
                  <a:lnTo>
                    <a:pt x="27" y="24"/>
                  </a:lnTo>
                  <a:lnTo>
                    <a:pt x="27" y="35"/>
                  </a:lnTo>
                  <a:lnTo>
                    <a:pt x="42" y="35"/>
                  </a:lnTo>
                  <a:lnTo>
                    <a:pt x="42" y="47"/>
                  </a:lnTo>
                  <a:lnTo>
                    <a:pt x="27" y="47"/>
                  </a:lnTo>
                  <a:close/>
                </a:path>
              </a:pathLst>
            </a:custGeom>
            <a:solidFill>
              <a:srgbClr val="000000"/>
            </a:solidFill>
            <a:ln w="9525">
              <a:noFill/>
              <a:round/>
              <a:headEnd/>
              <a:tailEnd/>
            </a:ln>
          </p:spPr>
          <p:txBody>
            <a:bodyPr>
              <a:prstTxWarp prst="textNoShape">
                <a:avLst/>
              </a:prstTxWarp>
            </a:bodyPr>
            <a:lstStyle/>
            <a:p>
              <a:endParaRPr lang="en-US"/>
            </a:p>
          </p:txBody>
        </p:sp>
        <p:sp>
          <p:nvSpPr>
            <p:cNvPr id="578" name="Freeform 38"/>
            <p:cNvSpPr>
              <a:spLocks/>
            </p:cNvSpPr>
            <p:nvPr/>
          </p:nvSpPr>
          <p:spPr bwMode="auto">
            <a:xfrm>
              <a:off x="2839" y="2941"/>
              <a:ext cx="24" cy="31"/>
            </a:xfrm>
            <a:custGeom>
              <a:avLst/>
              <a:gdLst>
                <a:gd name="T0" fmla="*/ 57 w 71"/>
                <a:gd name="T1" fmla="*/ 88 h 91"/>
                <a:gd name="T2" fmla="*/ 57 w 71"/>
                <a:gd name="T3" fmla="*/ 75 h 91"/>
                <a:gd name="T4" fmla="*/ 57 w 71"/>
                <a:gd name="T5" fmla="*/ 75 h 91"/>
                <a:gd name="T6" fmla="*/ 57 w 71"/>
                <a:gd name="T7" fmla="*/ 75 h 91"/>
                <a:gd name="T8" fmla="*/ 50 w 71"/>
                <a:gd name="T9" fmla="*/ 84 h 91"/>
                <a:gd name="T10" fmla="*/ 41 w 71"/>
                <a:gd name="T11" fmla="*/ 89 h 91"/>
                <a:gd name="T12" fmla="*/ 29 w 71"/>
                <a:gd name="T13" fmla="*/ 91 h 91"/>
                <a:gd name="T14" fmla="*/ 29 w 71"/>
                <a:gd name="T15" fmla="*/ 91 h 91"/>
                <a:gd name="T16" fmla="*/ 15 w 71"/>
                <a:gd name="T17" fmla="*/ 88 h 91"/>
                <a:gd name="T18" fmla="*/ 4 w 71"/>
                <a:gd name="T19" fmla="*/ 80 h 91"/>
                <a:gd name="T20" fmla="*/ 0 w 71"/>
                <a:gd name="T21" fmla="*/ 63 h 91"/>
                <a:gd name="T22" fmla="*/ 0 w 71"/>
                <a:gd name="T23" fmla="*/ 63 h 91"/>
                <a:gd name="T24" fmla="*/ 0 w 71"/>
                <a:gd name="T25" fmla="*/ 0 h 91"/>
                <a:gd name="T26" fmla="*/ 14 w 71"/>
                <a:gd name="T27" fmla="*/ 0 h 91"/>
                <a:gd name="T28" fmla="*/ 14 w 71"/>
                <a:gd name="T29" fmla="*/ 58 h 91"/>
                <a:gd name="T30" fmla="*/ 14 w 71"/>
                <a:gd name="T31" fmla="*/ 58 h 91"/>
                <a:gd name="T32" fmla="*/ 17 w 71"/>
                <a:gd name="T33" fmla="*/ 70 h 91"/>
                <a:gd name="T34" fmla="*/ 24 w 71"/>
                <a:gd name="T35" fmla="*/ 76 h 91"/>
                <a:gd name="T36" fmla="*/ 32 w 71"/>
                <a:gd name="T37" fmla="*/ 78 h 91"/>
                <a:gd name="T38" fmla="*/ 32 w 71"/>
                <a:gd name="T39" fmla="*/ 78 h 91"/>
                <a:gd name="T40" fmla="*/ 47 w 71"/>
                <a:gd name="T41" fmla="*/ 73 h 91"/>
                <a:gd name="T42" fmla="*/ 54 w 71"/>
                <a:gd name="T43" fmla="*/ 61 h 91"/>
                <a:gd name="T44" fmla="*/ 56 w 71"/>
                <a:gd name="T45" fmla="*/ 48 h 91"/>
                <a:gd name="T46" fmla="*/ 56 w 71"/>
                <a:gd name="T47" fmla="*/ 48 h 91"/>
                <a:gd name="T48" fmla="*/ 56 w 71"/>
                <a:gd name="T49" fmla="*/ 0 h 91"/>
                <a:gd name="T50" fmla="*/ 71 w 71"/>
                <a:gd name="T51" fmla="*/ 0 h 91"/>
                <a:gd name="T52" fmla="*/ 71 w 71"/>
                <a:gd name="T53" fmla="*/ 88 h 91"/>
                <a:gd name="T54" fmla="*/ 57 w 71"/>
                <a:gd name="T55" fmla="*/ 88 h 91"/>
                <a:gd name="T56" fmla="*/ 57 w 71"/>
                <a:gd name="T57" fmla="*/ 88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57" y="88"/>
                  </a:moveTo>
                  <a:lnTo>
                    <a:pt x="57" y="75"/>
                  </a:lnTo>
                  <a:lnTo>
                    <a:pt x="50" y="84"/>
                  </a:lnTo>
                  <a:lnTo>
                    <a:pt x="41" y="89"/>
                  </a:lnTo>
                  <a:lnTo>
                    <a:pt x="29" y="91"/>
                  </a:lnTo>
                  <a:lnTo>
                    <a:pt x="15" y="88"/>
                  </a:lnTo>
                  <a:lnTo>
                    <a:pt x="4" y="80"/>
                  </a:lnTo>
                  <a:lnTo>
                    <a:pt x="0" y="63"/>
                  </a:lnTo>
                  <a:lnTo>
                    <a:pt x="0" y="0"/>
                  </a:lnTo>
                  <a:lnTo>
                    <a:pt x="14" y="0"/>
                  </a:lnTo>
                  <a:lnTo>
                    <a:pt x="14" y="58"/>
                  </a:lnTo>
                  <a:lnTo>
                    <a:pt x="17" y="70"/>
                  </a:lnTo>
                  <a:lnTo>
                    <a:pt x="24" y="76"/>
                  </a:lnTo>
                  <a:lnTo>
                    <a:pt x="32" y="78"/>
                  </a:lnTo>
                  <a:lnTo>
                    <a:pt x="47" y="73"/>
                  </a:lnTo>
                  <a:lnTo>
                    <a:pt x="54" y="61"/>
                  </a:lnTo>
                  <a:lnTo>
                    <a:pt x="56" y="48"/>
                  </a:lnTo>
                  <a:lnTo>
                    <a:pt x="56" y="0"/>
                  </a:lnTo>
                  <a:lnTo>
                    <a:pt x="71" y="0"/>
                  </a:lnTo>
                  <a:lnTo>
                    <a:pt x="71" y="88"/>
                  </a:lnTo>
                  <a:lnTo>
                    <a:pt x="57" y="88"/>
                  </a:lnTo>
                  <a:close/>
                </a:path>
              </a:pathLst>
            </a:custGeom>
            <a:solidFill>
              <a:srgbClr val="000000"/>
            </a:solidFill>
            <a:ln w="9525">
              <a:noFill/>
              <a:round/>
              <a:headEnd/>
              <a:tailEnd/>
            </a:ln>
          </p:spPr>
          <p:txBody>
            <a:bodyPr>
              <a:prstTxWarp prst="textNoShape">
                <a:avLst/>
              </a:prstTxWarp>
            </a:bodyPr>
            <a:lstStyle/>
            <a:p>
              <a:endParaRPr lang="en-US"/>
            </a:p>
          </p:txBody>
        </p:sp>
        <p:sp>
          <p:nvSpPr>
            <p:cNvPr id="579" name="Freeform 39"/>
            <p:cNvSpPr>
              <a:spLocks/>
            </p:cNvSpPr>
            <p:nvPr/>
          </p:nvSpPr>
          <p:spPr bwMode="auto">
            <a:xfrm>
              <a:off x="2870" y="2940"/>
              <a:ext cx="24" cy="31"/>
            </a:xfrm>
            <a:custGeom>
              <a:avLst/>
              <a:gdLst>
                <a:gd name="T0" fmla="*/ 71 w 71"/>
                <a:gd name="T1" fmla="*/ 91 h 91"/>
                <a:gd name="T2" fmla="*/ 56 w 71"/>
                <a:gd name="T3" fmla="*/ 91 h 91"/>
                <a:gd name="T4" fmla="*/ 56 w 71"/>
                <a:gd name="T5" fmla="*/ 36 h 91"/>
                <a:gd name="T6" fmla="*/ 56 w 71"/>
                <a:gd name="T7" fmla="*/ 36 h 91"/>
                <a:gd name="T8" fmla="*/ 55 w 71"/>
                <a:gd name="T9" fmla="*/ 24 h 91"/>
                <a:gd name="T10" fmla="*/ 49 w 71"/>
                <a:gd name="T11" fmla="*/ 16 h 91"/>
                <a:gd name="T12" fmla="*/ 38 w 71"/>
                <a:gd name="T13" fmla="*/ 14 h 91"/>
                <a:gd name="T14" fmla="*/ 38 w 71"/>
                <a:gd name="T15" fmla="*/ 14 h 91"/>
                <a:gd name="T16" fmla="*/ 29 w 71"/>
                <a:gd name="T17" fmla="*/ 16 h 91"/>
                <a:gd name="T18" fmla="*/ 19 w 71"/>
                <a:gd name="T19" fmla="*/ 25 h 91"/>
                <a:gd name="T20" fmla="*/ 15 w 71"/>
                <a:gd name="T21" fmla="*/ 43 h 91"/>
                <a:gd name="T22" fmla="*/ 15 w 71"/>
                <a:gd name="T23" fmla="*/ 43 h 91"/>
                <a:gd name="T24" fmla="*/ 15 w 71"/>
                <a:gd name="T25" fmla="*/ 91 h 91"/>
                <a:gd name="T26" fmla="*/ 0 w 71"/>
                <a:gd name="T27" fmla="*/ 91 h 91"/>
                <a:gd name="T28" fmla="*/ 0 w 71"/>
                <a:gd name="T29" fmla="*/ 3 h 91"/>
                <a:gd name="T30" fmla="*/ 14 w 71"/>
                <a:gd name="T31" fmla="*/ 3 h 91"/>
                <a:gd name="T32" fmla="*/ 14 w 71"/>
                <a:gd name="T33" fmla="*/ 15 h 91"/>
                <a:gd name="T34" fmla="*/ 14 w 71"/>
                <a:gd name="T35" fmla="*/ 15 h 91"/>
                <a:gd name="T36" fmla="*/ 14 w 71"/>
                <a:gd name="T37" fmla="*/ 15 h 91"/>
                <a:gd name="T38" fmla="*/ 19 w 71"/>
                <a:gd name="T39" fmla="*/ 9 h 91"/>
                <a:gd name="T40" fmla="*/ 29 w 71"/>
                <a:gd name="T41" fmla="*/ 3 h 91"/>
                <a:gd name="T42" fmla="*/ 40 w 71"/>
                <a:gd name="T43" fmla="*/ 0 h 91"/>
                <a:gd name="T44" fmla="*/ 40 w 71"/>
                <a:gd name="T45" fmla="*/ 0 h 91"/>
                <a:gd name="T46" fmla="*/ 54 w 71"/>
                <a:gd name="T47" fmla="*/ 3 h 91"/>
                <a:gd name="T48" fmla="*/ 66 w 71"/>
                <a:gd name="T49" fmla="*/ 12 h 91"/>
                <a:gd name="T50" fmla="*/ 71 w 71"/>
                <a:gd name="T51" fmla="*/ 31 h 91"/>
                <a:gd name="T52" fmla="*/ 71 w 71"/>
                <a:gd name="T53" fmla="*/ 31 h 91"/>
                <a:gd name="T54" fmla="*/ 71 w 71"/>
                <a:gd name="T55" fmla="*/ 91 h 91"/>
                <a:gd name="T56" fmla="*/ 71 w 71"/>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71" y="91"/>
                  </a:moveTo>
                  <a:lnTo>
                    <a:pt x="56" y="91"/>
                  </a:lnTo>
                  <a:lnTo>
                    <a:pt x="56" y="36"/>
                  </a:lnTo>
                  <a:lnTo>
                    <a:pt x="55" y="24"/>
                  </a:lnTo>
                  <a:lnTo>
                    <a:pt x="49" y="16"/>
                  </a:lnTo>
                  <a:lnTo>
                    <a:pt x="38" y="14"/>
                  </a:lnTo>
                  <a:lnTo>
                    <a:pt x="29" y="16"/>
                  </a:lnTo>
                  <a:lnTo>
                    <a:pt x="19" y="25"/>
                  </a:lnTo>
                  <a:lnTo>
                    <a:pt x="15" y="43"/>
                  </a:lnTo>
                  <a:lnTo>
                    <a:pt x="15" y="91"/>
                  </a:lnTo>
                  <a:lnTo>
                    <a:pt x="0" y="91"/>
                  </a:lnTo>
                  <a:lnTo>
                    <a:pt x="0" y="3"/>
                  </a:lnTo>
                  <a:lnTo>
                    <a:pt x="14" y="3"/>
                  </a:lnTo>
                  <a:lnTo>
                    <a:pt x="14" y="15"/>
                  </a:lnTo>
                  <a:lnTo>
                    <a:pt x="19" y="9"/>
                  </a:lnTo>
                  <a:lnTo>
                    <a:pt x="29" y="3"/>
                  </a:lnTo>
                  <a:lnTo>
                    <a:pt x="40" y="0"/>
                  </a:lnTo>
                  <a:lnTo>
                    <a:pt x="54" y="3"/>
                  </a:lnTo>
                  <a:lnTo>
                    <a:pt x="66" y="12"/>
                  </a:lnTo>
                  <a:lnTo>
                    <a:pt x="71" y="31"/>
                  </a:lnTo>
                  <a:lnTo>
                    <a:pt x="71" y="91"/>
                  </a:lnTo>
                  <a:close/>
                </a:path>
              </a:pathLst>
            </a:custGeom>
            <a:solidFill>
              <a:srgbClr val="000000"/>
            </a:solidFill>
            <a:ln w="9525">
              <a:noFill/>
              <a:round/>
              <a:headEnd/>
              <a:tailEnd/>
            </a:ln>
          </p:spPr>
          <p:txBody>
            <a:bodyPr>
              <a:prstTxWarp prst="textNoShape">
                <a:avLst/>
              </a:prstTxWarp>
            </a:bodyPr>
            <a:lstStyle/>
            <a:p>
              <a:endParaRPr lang="en-US"/>
            </a:p>
          </p:txBody>
        </p:sp>
        <p:sp>
          <p:nvSpPr>
            <p:cNvPr id="580" name="Freeform 40"/>
            <p:cNvSpPr>
              <a:spLocks noEditPoints="1"/>
            </p:cNvSpPr>
            <p:nvPr/>
          </p:nvSpPr>
          <p:spPr bwMode="auto">
            <a:xfrm>
              <a:off x="2899" y="2930"/>
              <a:ext cx="26" cy="42"/>
            </a:xfrm>
            <a:custGeom>
              <a:avLst/>
              <a:gdLst>
                <a:gd name="T0" fmla="*/ 78 w 78"/>
                <a:gd name="T1" fmla="*/ 122 h 125"/>
                <a:gd name="T2" fmla="*/ 64 w 78"/>
                <a:gd name="T3" fmla="*/ 122 h 125"/>
                <a:gd name="T4" fmla="*/ 64 w 78"/>
                <a:gd name="T5" fmla="*/ 110 h 125"/>
                <a:gd name="T6" fmla="*/ 64 w 78"/>
                <a:gd name="T7" fmla="*/ 110 h 125"/>
                <a:gd name="T8" fmla="*/ 64 w 78"/>
                <a:gd name="T9" fmla="*/ 110 h 125"/>
                <a:gd name="T10" fmla="*/ 57 w 78"/>
                <a:gd name="T11" fmla="*/ 119 h 125"/>
                <a:gd name="T12" fmla="*/ 48 w 78"/>
                <a:gd name="T13" fmla="*/ 123 h 125"/>
                <a:gd name="T14" fmla="*/ 38 w 78"/>
                <a:gd name="T15" fmla="*/ 125 h 125"/>
                <a:gd name="T16" fmla="*/ 38 w 78"/>
                <a:gd name="T17" fmla="*/ 125 h 125"/>
                <a:gd name="T18" fmla="*/ 15 w 78"/>
                <a:gd name="T19" fmla="*/ 117 h 125"/>
                <a:gd name="T20" fmla="*/ 3 w 78"/>
                <a:gd name="T21" fmla="*/ 97 h 125"/>
                <a:gd name="T22" fmla="*/ 0 w 78"/>
                <a:gd name="T23" fmla="*/ 75 h 125"/>
                <a:gd name="T24" fmla="*/ 0 w 78"/>
                <a:gd name="T25" fmla="*/ 75 h 125"/>
                <a:gd name="T26" fmla="*/ 4 w 78"/>
                <a:gd name="T27" fmla="*/ 53 h 125"/>
                <a:gd name="T28" fmla="*/ 16 w 78"/>
                <a:gd name="T29" fmla="*/ 37 h 125"/>
                <a:gd name="T30" fmla="*/ 36 w 78"/>
                <a:gd name="T31" fmla="*/ 31 h 125"/>
                <a:gd name="T32" fmla="*/ 36 w 78"/>
                <a:gd name="T33" fmla="*/ 31 h 125"/>
                <a:gd name="T34" fmla="*/ 50 w 78"/>
                <a:gd name="T35" fmla="*/ 34 h 125"/>
                <a:gd name="T36" fmla="*/ 58 w 78"/>
                <a:gd name="T37" fmla="*/ 40 h 125"/>
                <a:gd name="T38" fmla="*/ 63 w 78"/>
                <a:gd name="T39" fmla="*/ 46 h 125"/>
                <a:gd name="T40" fmla="*/ 63 w 78"/>
                <a:gd name="T41" fmla="*/ 46 h 125"/>
                <a:gd name="T42" fmla="*/ 63 w 78"/>
                <a:gd name="T43" fmla="*/ 45 h 125"/>
                <a:gd name="T44" fmla="*/ 63 w 78"/>
                <a:gd name="T45" fmla="*/ 0 h 125"/>
                <a:gd name="T46" fmla="*/ 78 w 78"/>
                <a:gd name="T47" fmla="*/ 0 h 125"/>
                <a:gd name="T48" fmla="*/ 78 w 78"/>
                <a:gd name="T49" fmla="*/ 122 h 125"/>
                <a:gd name="T50" fmla="*/ 78 w 78"/>
                <a:gd name="T51" fmla="*/ 122 h 125"/>
                <a:gd name="T52" fmla="*/ 38 w 78"/>
                <a:gd name="T53" fmla="*/ 112 h 125"/>
                <a:gd name="T54" fmla="*/ 50 w 78"/>
                <a:gd name="T55" fmla="*/ 109 h 125"/>
                <a:gd name="T56" fmla="*/ 59 w 78"/>
                <a:gd name="T57" fmla="*/ 99 h 125"/>
                <a:gd name="T58" fmla="*/ 63 w 78"/>
                <a:gd name="T59" fmla="*/ 82 h 125"/>
                <a:gd name="T60" fmla="*/ 63 w 78"/>
                <a:gd name="T61" fmla="*/ 82 h 125"/>
                <a:gd name="T62" fmla="*/ 62 w 78"/>
                <a:gd name="T63" fmla="*/ 66 h 125"/>
                <a:gd name="T64" fmla="*/ 55 w 78"/>
                <a:gd name="T65" fmla="*/ 51 h 125"/>
                <a:gd name="T66" fmla="*/ 39 w 78"/>
                <a:gd name="T67" fmla="*/ 45 h 125"/>
                <a:gd name="T68" fmla="*/ 39 w 78"/>
                <a:gd name="T69" fmla="*/ 45 h 125"/>
                <a:gd name="T70" fmla="*/ 22 w 78"/>
                <a:gd name="T71" fmla="*/ 51 h 125"/>
                <a:gd name="T72" fmla="*/ 16 w 78"/>
                <a:gd name="T73" fmla="*/ 64 h 125"/>
                <a:gd name="T74" fmla="*/ 15 w 78"/>
                <a:gd name="T75" fmla="*/ 77 h 125"/>
                <a:gd name="T76" fmla="*/ 15 w 78"/>
                <a:gd name="T77" fmla="*/ 77 h 125"/>
                <a:gd name="T78" fmla="*/ 17 w 78"/>
                <a:gd name="T79" fmla="*/ 95 h 125"/>
                <a:gd name="T80" fmla="*/ 25 w 78"/>
                <a:gd name="T81" fmla="*/ 107 h 125"/>
                <a:gd name="T82" fmla="*/ 38 w 78"/>
                <a:gd name="T83" fmla="*/ 112 h 125"/>
                <a:gd name="T84" fmla="*/ 38 w 78"/>
                <a:gd name="T85" fmla="*/ 112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125"/>
                <a:gd name="T131" fmla="*/ 78 w 78"/>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125">
                  <a:moveTo>
                    <a:pt x="78" y="122"/>
                  </a:moveTo>
                  <a:lnTo>
                    <a:pt x="64" y="122"/>
                  </a:lnTo>
                  <a:lnTo>
                    <a:pt x="64" y="110"/>
                  </a:lnTo>
                  <a:lnTo>
                    <a:pt x="57" y="119"/>
                  </a:lnTo>
                  <a:lnTo>
                    <a:pt x="48" y="123"/>
                  </a:lnTo>
                  <a:lnTo>
                    <a:pt x="38" y="125"/>
                  </a:lnTo>
                  <a:lnTo>
                    <a:pt x="15" y="117"/>
                  </a:lnTo>
                  <a:lnTo>
                    <a:pt x="3" y="97"/>
                  </a:lnTo>
                  <a:lnTo>
                    <a:pt x="0" y="75"/>
                  </a:lnTo>
                  <a:lnTo>
                    <a:pt x="4" y="53"/>
                  </a:lnTo>
                  <a:lnTo>
                    <a:pt x="16" y="37"/>
                  </a:lnTo>
                  <a:lnTo>
                    <a:pt x="36" y="31"/>
                  </a:lnTo>
                  <a:lnTo>
                    <a:pt x="50" y="34"/>
                  </a:lnTo>
                  <a:lnTo>
                    <a:pt x="58" y="40"/>
                  </a:lnTo>
                  <a:lnTo>
                    <a:pt x="63" y="46"/>
                  </a:lnTo>
                  <a:lnTo>
                    <a:pt x="63" y="45"/>
                  </a:lnTo>
                  <a:lnTo>
                    <a:pt x="63" y="0"/>
                  </a:lnTo>
                  <a:lnTo>
                    <a:pt x="78" y="0"/>
                  </a:lnTo>
                  <a:lnTo>
                    <a:pt x="78" y="122"/>
                  </a:lnTo>
                  <a:close/>
                  <a:moveTo>
                    <a:pt x="38" y="112"/>
                  </a:moveTo>
                  <a:lnTo>
                    <a:pt x="50" y="109"/>
                  </a:lnTo>
                  <a:lnTo>
                    <a:pt x="59" y="99"/>
                  </a:lnTo>
                  <a:lnTo>
                    <a:pt x="63" y="82"/>
                  </a:lnTo>
                  <a:lnTo>
                    <a:pt x="62" y="66"/>
                  </a:lnTo>
                  <a:lnTo>
                    <a:pt x="55" y="51"/>
                  </a:lnTo>
                  <a:lnTo>
                    <a:pt x="39" y="45"/>
                  </a:lnTo>
                  <a:lnTo>
                    <a:pt x="22" y="51"/>
                  </a:lnTo>
                  <a:lnTo>
                    <a:pt x="16" y="64"/>
                  </a:lnTo>
                  <a:lnTo>
                    <a:pt x="15" y="77"/>
                  </a:lnTo>
                  <a:lnTo>
                    <a:pt x="17" y="95"/>
                  </a:lnTo>
                  <a:lnTo>
                    <a:pt x="25" y="107"/>
                  </a:lnTo>
                  <a:lnTo>
                    <a:pt x="38" y="112"/>
                  </a:lnTo>
                  <a:close/>
                </a:path>
              </a:pathLst>
            </a:custGeom>
            <a:solidFill>
              <a:srgbClr val="000000"/>
            </a:solidFill>
            <a:ln w="9525">
              <a:noFill/>
              <a:round/>
              <a:headEnd/>
              <a:tailEnd/>
            </a:ln>
          </p:spPr>
          <p:txBody>
            <a:bodyPr>
              <a:prstTxWarp prst="textNoShape">
                <a:avLst/>
              </a:prstTxWarp>
            </a:bodyPr>
            <a:lstStyle/>
            <a:p>
              <a:endParaRPr lang="en-US"/>
            </a:p>
          </p:txBody>
        </p:sp>
        <p:sp>
          <p:nvSpPr>
            <p:cNvPr id="581" name="Freeform 41"/>
            <p:cNvSpPr>
              <a:spLocks/>
            </p:cNvSpPr>
            <p:nvPr/>
          </p:nvSpPr>
          <p:spPr bwMode="auto">
            <a:xfrm>
              <a:off x="2930" y="2940"/>
              <a:ext cx="25" cy="32"/>
            </a:xfrm>
            <a:custGeom>
              <a:avLst/>
              <a:gdLst>
                <a:gd name="T0" fmla="*/ 56 w 73"/>
                <a:gd name="T1" fmla="*/ 28 h 94"/>
                <a:gd name="T2" fmla="*/ 55 w 73"/>
                <a:gd name="T3" fmla="*/ 21 h 94"/>
                <a:gd name="T4" fmla="*/ 48 w 73"/>
                <a:gd name="T5" fmla="*/ 16 h 94"/>
                <a:gd name="T6" fmla="*/ 34 w 73"/>
                <a:gd name="T7" fmla="*/ 13 h 94"/>
                <a:gd name="T8" fmla="*/ 34 w 73"/>
                <a:gd name="T9" fmla="*/ 13 h 94"/>
                <a:gd name="T10" fmla="*/ 28 w 73"/>
                <a:gd name="T11" fmla="*/ 14 h 94"/>
                <a:gd name="T12" fmla="*/ 20 w 73"/>
                <a:gd name="T13" fmla="*/ 17 h 94"/>
                <a:gd name="T14" fmla="*/ 17 w 73"/>
                <a:gd name="T15" fmla="*/ 25 h 94"/>
                <a:gd name="T16" fmla="*/ 17 w 73"/>
                <a:gd name="T17" fmla="*/ 25 h 94"/>
                <a:gd name="T18" fmla="*/ 19 w 73"/>
                <a:gd name="T19" fmla="*/ 31 h 94"/>
                <a:gd name="T20" fmla="*/ 24 w 73"/>
                <a:gd name="T21" fmla="*/ 34 h 94"/>
                <a:gd name="T22" fmla="*/ 33 w 73"/>
                <a:gd name="T23" fmla="*/ 37 h 94"/>
                <a:gd name="T24" fmla="*/ 33 w 73"/>
                <a:gd name="T25" fmla="*/ 37 h 94"/>
                <a:gd name="T26" fmla="*/ 47 w 73"/>
                <a:gd name="T27" fmla="*/ 41 h 94"/>
                <a:gd name="T28" fmla="*/ 47 w 73"/>
                <a:gd name="T29" fmla="*/ 41 h 94"/>
                <a:gd name="T30" fmla="*/ 63 w 73"/>
                <a:gd name="T31" fmla="*/ 46 h 94"/>
                <a:gd name="T32" fmla="*/ 71 w 73"/>
                <a:gd name="T33" fmla="*/ 54 h 94"/>
                <a:gd name="T34" fmla="*/ 73 w 73"/>
                <a:gd name="T35" fmla="*/ 64 h 94"/>
                <a:gd name="T36" fmla="*/ 73 w 73"/>
                <a:gd name="T37" fmla="*/ 64 h 94"/>
                <a:gd name="T38" fmla="*/ 68 w 73"/>
                <a:gd name="T39" fmla="*/ 80 h 94"/>
                <a:gd name="T40" fmla="*/ 56 w 73"/>
                <a:gd name="T41" fmla="*/ 90 h 94"/>
                <a:gd name="T42" fmla="*/ 37 w 73"/>
                <a:gd name="T43" fmla="*/ 94 h 94"/>
                <a:gd name="T44" fmla="*/ 37 w 73"/>
                <a:gd name="T45" fmla="*/ 94 h 94"/>
                <a:gd name="T46" fmla="*/ 12 w 73"/>
                <a:gd name="T47" fmla="*/ 88 h 94"/>
                <a:gd name="T48" fmla="*/ 2 w 73"/>
                <a:gd name="T49" fmla="*/ 76 h 94"/>
                <a:gd name="T50" fmla="*/ 0 w 73"/>
                <a:gd name="T51" fmla="*/ 62 h 94"/>
                <a:gd name="T52" fmla="*/ 0 w 73"/>
                <a:gd name="T53" fmla="*/ 62 h 94"/>
                <a:gd name="T54" fmla="*/ 14 w 73"/>
                <a:gd name="T55" fmla="*/ 62 h 94"/>
                <a:gd name="T56" fmla="*/ 14 w 73"/>
                <a:gd name="T57" fmla="*/ 62 h 94"/>
                <a:gd name="T58" fmla="*/ 16 w 73"/>
                <a:gd name="T59" fmla="*/ 70 h 94"/>
                <a:gd name="T60" fmla="*/ 22 w 73"/>
                <a:gd name="T61" fmla="*/ 78 h 94"/>
                <a:gd name="T62" fmla="*/ 37 w 73"/>
                <a:gd name="T63" fmla="*/ 81 h 94"/>
                <a:gd name="T64" fmla="*/ 37 w 73"/>
                <a:gd name="T65" fmla="*/ 81 h 94"/>
                <a:gd name="T66" fmla="*/ 47 w 73"/>
                <a:gd name="T67" fmla="*/ 80 h 94"/>
                <a:gd name="T68" fmla="*/ 55 w 73"/>
                <a:gd name="T69" fmla="*/ 75 h 94"/>
                <a:gd name="T70" fmla="*/ 58 w 73"/>
                <a:gd name="T71" fmla="*/ 66 h 94"/>
                <a:gd name="T72" fmla="*/ 58 w 73"/>
                <a:gd name="T73" fmla="*/ 66 h 94"/>
                <a:gd name="T74" fmla="*/ 57 w 73"/>
                <a:gd name="T75" fmla="*/ 60 h 94"/>
                <a:gd name="T76" fmla="*/ 50 w 73"/>
                <a:gd name="T77" fmla="*/ 57 h 94"/>
                <a:gd name="T78" fmla="*/ 40 w 73"/>
                <a:gd name="T79" fmla="*/ 54 h 94"/>
                <a:gd name="T80" fmla="*/ 40 w 73"/>
                <a:gd name="T81" fmla="*/ 54 h 94"/>
                <a:gd name="T82" fmla="*/ 23 w 73"/>
                <a:gd name="T83" fmla="*/ 49 h 94"/>
                <a:gd name="T84" fmla="*/ 23 w 73"/>
                <a:gd name="T85" fmla="*/ 49 h 94"/>
                <a:gd name="T86" fmla="*/ 12 w 73"/>
                <a:gd name="T87" fmla="*/ 45 h 94"/>
                <a:gd name="T88" fmla="*/ 5 w 73"/>
                <a:gd name="T89" fmla="*/ 38 h 94"/>
                <a:gd name="T90" fmla="*/ 3 w 73"/>
                <a:gd name="T91" fmla="*/ 28 h 94"/>
                <a:gd name="T92" fmla="*/ 3 w 73"/>
                <a:gd name="T93" fmla="*/ 28 h 94"/>
                <a:gd name="T94" fmla="*/ 8 w 73"/>
                <a:gd name="T95" fmla="*/ 12 h 94"/>
                <a:gd name="T96" fmla="*/ 20 w 73"/>
                <a:gd name="T97" fmla="*/ 3 h 94"/>
                <a:gd name="T98" fmla="*/ 36 w 73"/>
                <a:gd name="T99" fmla="*/ 0 h 94"/>
                <a:gd name="T100" fmla="*/ 36 w 73"/>
                <a:gd name="T101" fmla="*/ 0 h 94"/>
                <a:gd name="T102" fmla="*/ 59 w 73"/>
                <a:gd name="T103" fmla="*/ 6 h 94"/>
                <a:gd name="T104" fmla="*/ 68 w 73"/>
                <a:gd name="T105" fmla="*/ 19 h 94"/>
                <a:gd name="T106" fmla="*/ 70 w 73"/>
                <a:gd name="T107" fmla="*/ 28 h 94"/>
                <a:gd name="T108" fmla="*/ 70 w 73"/>
                <a:gd name="T109" fmla="*/ 28 h 94"/>
                <a:gd name="T110" fmla="*/ 56 w 73"/>
                <a:gd name="T111" fmla="*/ 28 h 94"/>
                <a:gd name="T112" fmla="*/ 56 w 73"/>
                <a:gd name="T113" fmla="*/ 28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4"/>
                <a:gd name="T173" fmla="*/ 73 w 7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4">
                  <a:moveTo>
                    <a:pt x="56" y="28"/>
                  </a:moveTo>
                  <a:lnTo>
                    <a:pt x="55" y="21"/>
                  </a:lnTo>
                  <a:lnTo>
                    <a:pt x="48" y="16"/>
                  </a:lnTo>
                  <a:lnTo>
                    <a:pt x="34" y="13"/>
                  </a:lnTo>
                  <a:lnTo>
                    <a:pt x="28" y="14"/>
                  </a:lnTo>
                  <a:lnTo>
                    <a:pt x="20" y="17"/>
                  </a:lnTo>
                  <a:lnTo>
                    <a:pt x="17" y="25"/>
                  </a:lnTo>
                  <a:lnTo>
                    <a:pt x="19" y="31"/>
                  </a:lnTo>
                  <a:lnTo>
                    <a:pt x="24" y="34"/>
                  </a:lnTo>
                  <a:lnTo>
                    <a:pt x="33" y="37"/>
                  </a:lnTo>
                  <a:lnTo>
                    <a:pt x="47" y="41"/>
                  </a:lnTo>
                  <a:lnTo>
                    <a:pt x="63" y="46"/>
                  </a:lnTo>
                  <a:lnTo>
                    <a:pt x="71" y="54"/>
                  </a:lnTo>
                  <a:lnTo>
                    <a:pt x="73" y="64"/>
                  </a:lnTo>
                  <a:lnTo>
                    <a:pt x="68" y="80"/>
                  </a:lnTo>
                  <a:lnTo>
                    <a:pt x="56" y="90"/>
                  </a:lnTo>
                  <a:lnTo>
                    <a:pt x="37" y="94"/>
                  </a:lnTo>
                  <a:lnTo>
                    <a:pt x="12" y="88"/>
                  </a:lnTo>
                  <a:lnTo>
                    <a:pt x="2" y="76"/>
                  </a:lnTo>
                  <a:lnTo>
                    <a:pt x="0" y="62"/>
                  </a:lnTo>
                  <a:lnTo>
                    <a:pt x="14" y="62"/>
                  </a:lnTo>
                  <a:lnTo>
                    <a:pt x="16" y="70"/>
                  </a:lnTo>
                  <a:lnTo>
                    <a:pt x="22" y="78"/>
                  </a:lnTo>
                  <a:lnTo>
                    <a:pt x="37" y="81"/>
                  </a:lnTo>
                  <a:lnTo>
                    <a:pt x="47" y="80"/>
                  </a:lnTo>
                  <a:lnTo>
                    <a:pt x="55" y="75"/>
                  </a:lnTo>
                  <a:lnTo>
                    <a:pt x="58" y="66"/>
                  </a:lnTo>
                  <a:lnTo>
                    <a:pt x="57" y="60"/>
                  </a:lnTo>
                  <a:lnTo>
                    <a:pt x="50" y="57"/>
                  </a:lnTo>
                  <a:lnTo>
                    <a:pt x="40" y="54"/>
                  </a:lnTo>
                  <a:lnTo>
                    <a:pt x="23" y="49"/>
                  </a:lnTo>
                  <a:lnTo>
                    <a:pt x="12" y="45"/>
                  </a:lnTo>
                  <a:lnTo>
                    <a:pt x="5" y="38"/>
                  </a:lnTo>
                  <a:lnTo>
                    <a:pt x="3" y="28"/>
                  </a:lnTo>
                  <a:lnTo>
                    <a:pt x="8" y="12"/>
                  </a:lnTo>
                  <a:lnTo>
                    <a:pt x="20" y="3"/>
                  </a:lnTo>
                  <a:lnTo>
                    <a:pt x="36" y="0"/>
                  </a:lnTo>
                  <a:lnTo>
                    <a:pt x="59" y="6"/>
                  </a:lnTo>
                  <a:lnTo>
                    <a:pt x="68" y="19"/>
                  </a:lnTo>
                  <a:lnTo>
                    <a:pt x="70" y="28"/>
                  </a:lnTo>
                  <a:lnTo>
                    <a:pt x="56" y="28"/>
                  </a:lnTo>
                  <a:close/>
                </a:path>
              </a:pathLst>
            </a:custGeom>
            <a:solidFill>
              <a:srgbClr val="000000"/>
            </a:solidFill>
            <a:ln w="9525">
              <a:noFill/>
              <a:round/>
              <a:headEnd/>
              <a:tailEnd/>
            </a:ln>
          </p:spPr>
          <p:txBody>
            <a:bodyPr>
              <a:prstTxWarp prst="textNoShape">
                <a:avLst/>
              </a:prstTxWarp>
            </a:bodyPr>
            <a:lstStyle/>
            <a:p>
              <a:endParaRPr lang="en-US"/>
            </a:p>
          </p:txBody>
        </p:sp>
        <p:sp>
          <p:nvSpPr>
            <p:cNvPr id="582" name="Freeform 42"/>
            <p:cNvSpPr>
              <a:spLocks/>
            </p:cNvSpPr>
            <p:nvPr/>
          </p:nvSpPr>
          <p:spPr bwMode="auto">
            <a:xfrm>
              <a:off x="2806" y="2987"/>
              <a:ext cx="40" cy="30"/>
            </a:xfrm>
            <a:custGeom>
              <a:avLst/>
              <a:gdLst>
                <a:gd name="T0" fmla="*/ 0 w 120"/>
                <a:gd name="T1" fmla="*/ 3 h 91"/>
                <a:gd name="T2" fmla="*/ 14 w 120"/>
                <a:gd name="T3" fmla="*/ 3 h 91"/>
                <a:gd name="T4" fmla="*/ 14 w 120"/>
                <a:gd name="T5" fmla="*/ 15 h 91"/>
                <a:gd name="T6" fmla="*/ 15 w 120"/>
                <a:gd name="T7" fmla="*/ 15 h 91"/>
                <a:gd name="T8" fmla="*/ 15 w 120"/>
                <a:gd name="T9" fmla="*/ 15 h 91"/>
                <a:gd name="T10" fmla="*/ 20 w 120"/>
                <a:gd name="T11" fmla="*/ 9 h 91"/>
                <a:gd name="T12" fmla="*/ 29 w 120"/>
                <a:gd name="T13" fmla="*/ 3 h 91"/>
                <a:gd name="T14" fmla="*/ 42 w 120"/>
                <a:gd name="T15" fmla="*/ 0 h 91"/>
                <a:gd name="T16" fmla="*/ 42 w 120"/>
                <a:gd name="T17" fmla="*/ 0 h 91"/>
                <a:gd name="T18" fmla="*/ 54 w 120"/>
                <a:gd name="T19" fmla="*/ 3 h 91"/>
                <a:gd name="T20" fmla="*/ 62 w 120"/>
                <a:gd name="T21" fmla="*/ 9 h 91"/>
                <a:gd name="T22" fmla="*/ 65 w 120"/>
                <a:gd name="T23" fmla="*/ 15 h 91"/>
                <a:gd name="T24" fmla="*/ 65 w 120"/>
                <a:gd name="T25" fmla="*/ 15 h 91"/>
                <a:gd name="T26" fmla="*/ 72 w 120"/>
                <a:gd name="T27" fmla="*/ 7 h 91"/>
                <a:gd name="T28" fmla="*/ 81 w 120"/>
                <a:gd name="T29" fmla="*/ 2 h 91"/>
                <a:gd name="T30" fmla="*/ 92 w 120"/>
                <a:gd name="T31" fmla="*/ 0 h 91"/>
                <a:gd name="T32" fmla="*/ 92 w 120"/>
                <a:gd name="T33" fmla="*/ 0 h 91"/>
                <a:gd name="T34" fmla="*/ 103 w 120"/>
                <a:gd name="T35" fmla="*/ 3 h 91"/>
                <a:gd name="T36" fmla="*/ 114 w 120"/>
                <a:gd name="T37" fmla="*/ 11 h 91"/>
                <a:gd name="T38" fmla="*/ 120 w 120"/>
                <a:gd name="T39" fmla="*/ 30 h 91"/>
                <a:gd name="T40" fmla="*/ 120 w 120"/>
                <a:gd name="T41" fmla="*/ 30 h 91"/>
                <a:gd name="T42" fmla="*/ 120 w 120"/>
                <a:gd name="T43" fmla="*/ 91 h 91"/>
                <a:gd name="T44" fmla="*/ 104 w 120"/>
                <a:gd name="T45" fmla="*/ 91 h 91"/>
                <a:gd name="T46" fmla="*/ 104 w 120"/>
                <a:gd name="T47" fmla="*/ 35 h 91"/>
                <a:gd name="T48" fmla="*/ 104 w 120"/>
                <a:gd name="T49" fmla="*/ 35 h 91"/>
                <a:gd name="T50" fmla="*/ 103 w 120"/>
                <a:gd name="T51" fmla="*/ 23 h 91"/>
                <a:gd name="T52" fmla="*/ 98 w 120"/>
                <a:gd name="T53" fmla="*/ 16 h 91"/>
                <a:gd name="T54" fmla="*/ 88 w 120"/>
                <a:gd name="T55" fmla="*/ 14 h 91"/>
                <a:gd name="T56" fmla="*/ 88 w 120"/>
                <a:gd name="T57" fmla="*/ 14 h 91"/>
                <a:gd name="T58" fmla="*/ 77 w 120"/>
                <a:gd name="T59" fmla="*/ 17 h 91"/>
                <a:gd name="T60" fmla="*/ 70 w 120"/>
                <a:gd name="T61" fmla="*/ 26 h 91"/>
                <a:gd name="T62" fmla="*/ 67 w 120"/>
                <a:gd name="T63" fmla="*/ 38 h 91"/>
                <a:gd name="T64" fmla="*/ 67 w 120"/>
                <a:gd name="T65" fmla="*/ 38 h 91"/>
                <a:gd name="T66" fmla="*/ 67 w 120"/>
                <a:gd name="T67" fmla="*/ 91 h 91"/>
                <a:gd name="T68" fmla="*/ 53 w 120"/>
                <a:gd name="T69" fmla="*/ 91 h 91"/>
                <a:gd name="T70" fmla="*/ 53 w 120"/>
                <a:gd name="T71" fmla="*/ 30 h 91"/>
                <a:gd name="T72" fmla="*/ 53 w 120"/>
                <a:gd name="T73" fmla="*/ 30 h 91"/>
                <a:gd name="T74" fmla="*/ 52 w 120"/>
                <a:gd name="T75" fmla="*/ 22 h 91"/>
                <a:gd name="T76" fmla="*/ 47 w 120"/>
                <a:gd name="T77" fmla="*/ 16 h 91"/>
                <a:gd name="T78" fmla="*/ 39 w 120"/>
                <a:gd name="T79" fmla="*/ 14 h 91"/>
                <a:gd name="T80" fmla="*/ 39 w 120"/>
                <a:gd name="T81" fmla="*/ 14 h 91"/>
                <a:gd name="T82" fmla="*/ 29 w 120"/>
                <a:gd name="T83" fmla="*/ 16 h 91"/>
                <a:gd name="T84" fmla="*/ 20 w 120"/>
                <a:gd name="T85" fmla="*/ 25 h 91"/>
                <a:gd name="T86" fmla="*/ 15 w 120"/>
                <a:gd name="T87" fmla="*/ 44 h 91"/>
                <a:gd name="T88" fmla="*/ 15 w 120"/>
                <a:gd name="T89" fmla="*/ 44 h 91"/>
                <a:gd name="T90" fmla="*/ 15 w 120"/>
                <a:gd name="T91" fmla="*/ 91 h 91"/>
                <a:gd name="T92" fmla="*/ 0 w 120"/>
                <a:gd name="T93" fmla="*/ 91 h 91"/>
                <a:gd name="T94" fmla="*/ 0 w 120"/>
                <a:gd name="T95" fmla="*/ 3 h 91"/>
                <a:gd name="T96" fmla="*/ 0 w 120"/>
                <a:gd name="T97" fmla="*/ 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91"/>
                <a:gd name="T149" fmla="*/ 120 w 120"/>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91">
                  <a:moveTo>
                    <a:pt x="0" y="3"/>
                  </a:moveTo>
                  <a:lnTo>
                    <a:pt x="14" y="3"/>
                  </a:lnTo>
                  <a:lnTo>
                    <a:pt x="14" y="15"/>
                  </a:lnTo>
                  <a:lnTo>
                    <a:pt x="15" y="15"/>
                  </a:lnTo>
                  <a:lnTo>
                    <a:pt x="20" y="9"/>
                  </a:lnTo>
                  <a:lnTo>
                    <a:pt x="29" y="3"/>
                  </a:lnTo>
                  <a:lnTo>
                    <a:pt x="42" y="0"/>
                  </a:lnTo>
                  <a:lnTo>
                    <a:pt x="54" y="3"/>
                  </a:lnTo>
                  <a:lnTo>
                    <a:pt x="62" y="9"/>
                  </a:lnTo>
                  <a:lnTo>
                    <a:pt x="65" y="15"/>
                  </a:lnTo>
                  <a:lnTo>
                    <a:pt x="72" y="7"/>
                  </a:lnTo>
                  <a:lnTo>
                    <a:pt x="81" y="2"/>
                  </a:lnTo>
                  <a:lnTo>
                    <a:pt x="92" y="0"/>
                  </a:lnTo>
                  <a:lnTo>
                    <a:pt x="103" y="3"/>
                  </a:lnTo>
                  <a:lnTo>
                    <a:pt x="114" y="11"/>
                  </a:lnTo>
                  <a:lnTo>
                    <a:pt x="120" y="30"/>
                  </a:lnTo>
                  <a:lnTo>
                    <a:pt x="120" y="91"/>
                  </a:lnTo>
                  <a:lnTo>
                    <a:pt x="104" y="91"/>
                  </a:lnTo>
                  <a:lnTo>
                    <a:pt x="104" y="35"/>
                  </a:lnTo>
                  <a:lnTo>
                    <a:pt x="103" y="23"/>
                  </a:lnTo>
                  <a:lnTo>
                    <a:pt x="98" y="16"/>
                  </a:lnTo>
                  <a:lnTo>
                    <a:pt x="88" y="14"/>
                  </a:lnTo>
                  <a:lnTo>
                    <a:pt x="77" y="17"/>
                  </a:lnTo>
                  <a:lnTo>
                    <a:pt x="70" y="26"/>
                  </a:lnTo>
                  <a:lnTo>
                    <a:pt x="67" y="38"/>
                  </a:lnTo>
                  <a:lnTo>
                    <a:pt x="67" y="91"/>
                  </a:lnTo>
                  <a:lnTo>
                    <a:pt x="53" y="91"/>
                  </a:lnTo>
                  <a:lnTo>
                    <a:pt x="53" y="30"/>
                  </a:lnTo>
                  <a:lnTo>
                    <a:pt x="52" y="22"/>
                  </a:lnTo>
                  <a:lnTo>
                    <a:pt x="47" y="16"/>
                  </a:lnTo>
                  <a:lnTo>
                    <a:pt x="39" y="14"/>
                  </a:lnTo>
                  <a:lnTo>
                    <a:pt x="29" y="16"/>
                  </a:lnTo>
                  <a:lnTo>
                    <a:pt x="20" y="25"/>
                  </a:lnTo>
                  <a:lnTo>
                    <a:pt x="15" y="44"/>
                  </a:lnTo>
                  <a:lnTo>
                    <a:pt x="15" y="91"/>
                  </a:lnTo>
                  <a:lnTo>
                    <a:pt x="0" y="91"/>
                  </a:lnTo>
                  <a:lnTo>
                    <a:pt x="0" y="3"/>
                  </a:lnTo>
                  <a:close/>
                </a:path>
              </a:pathLst>
            </a:custGeom>
            <a:solidFill>
              <a:srgbClr val="000000"/>
            </a:solidFill>
            <a:ln w="9525">
              <a:noFill/>
              <a:round/>
              <a:headEnd/>
              <a:tailEnd/>
            </a:ln>
          </p:spPr>
          <p:txBody>
            <a:bodyPr>
              <a:prstTxWarp prst="textNoShape">
                <a:avLst/>
              </a:prstTxWarp>
            </a:bodyPr>
            <a:lstStyle/>
            <a:p>
              <a:endParaRPr lang="en-US"/>
            </a:p>
          </p:txBody>
        </p:sp>
        <p:sp>
          <p:nvSpPr>
            <p:cNvPr id="583" name="Freeform 43"/>
            <p:cNvSpPr>
              <a:spLocks noEditPoints="1"/>
            </p:cNvSpPr>
            <p:nvPr/>
          </p:nvSpPr>
          <p:spPr bwMode="auto">
            <a:xfrm>
              <a:off x="2851" y="2987"/>
              <a:ext cx="28" cy="31"/>
            </a:xfrm>
            <a:custGeom>
              <a:avLst/>
              <a:gdLst>
                <a:gd name="T0" fmla="*/ 10 w 83"/>
                <a:gd name="T1" fmla="*/ 13 h 94"/>
                <a:gd name="T2" fmla="*/ 41 w 83"/>
                <a:gd name="T3" fmla="*/ 0 h 94"/>
                <a:gd name="T4" fmla="*/ 52 w 83"/>
                <a:gd name="T5" fmla="*/ 2 h 94"/>
                <a:gd name="T6" fmla="*/ 73 w 83"/>
                <a:gd name="T7" fmla="*/ 25 h 94"/>
                <a:gd name="T8" fmla="*/ 73 w 83"/>
                <a:gd name="T9" fmla="*/ 76 h 94"/>
                <a:gd name="T10" fmla="*/ 74 w 83"/>
                <a:gd name="T11" fmla="*/ 79 h 94"/>
                <a:gd name="T12" fmla="*/ 78 w 83"/>
                <a:gd name="T13" fmla="*/ 81 h 94"/>
                <a:gd name="T14" fmla="*/ 80 w 83"/>
                <a:gd name="T15" fmla="*/ 81 h 94"/>
                <a:gd name="T16" fmla="*/ 83 w 83"/>
                <a:gd name="T17" fmla="*/ 80 h 94"/>
                <a:gd name="T18" fmla="*/ 83 w 83"/>
                <a:gd name="T19" fmla="*/ 91 h 94"/>
                <a:gd name="T20" fmla="*/ 80 w 83"/>
                <a:gd name="T21" fmla="*/ 92 h 94"/>
                <a:gd name="T22" fmla="*/ 75 w 83"/>
                <a:gd name="T23" fmla="*/ 93 h 94"/>
                <a:gd name="T24" fmla="*/ 65 w 83"/>
                <a:gd name="T25" fmla="*/ 91 h 94"/>
                <a:gd name="T26" fmla="*/ 59 w 83"/>
                <a:gd name="T27" fmla="*/ 79 h 94"/>
                <a:gd name="T28" fmla="*/ 52 w 83"/>
                <a:gd name="T29" fmla="*/ 86 h 94"/>
                <a:gd name="T30" fmla="*/ 28 w 83"/>
                <a:gd name="T31" fmla="*/ 94 h 94"/>
                <a:gd name="T32" fmla="*/ 14 w 83"/>
                <a:gd name="T33" fmla="*/ 90 h 94"/>
                <a:gd name="T34" fmla="*/ 0 w 83"/>
                <a:gd name="T35" fmla="*/ 68 h 94"/>
                <a:gd name="T36" fmla="*/ 2 w 83"/>
                <a:gd name="T37" fmla="*/ 59 h 94"/>
                <a:gd name="T38" fmla="*/ 27 w 83"/>
                <a:gd name="T39" fmla="*/ 41 h 94"/>
                <a:gd name="T40" fmla="*/ 51 w 83"/>
                <a:gd name="T41" fmla="*/ 38 h 94"/>
                <a:gd name="T42" fmla="*/ 55 w 83"/>
                <a:gd name="T43" fmla="*/ 37 h 94"/>
                <a:gd name="T44" fmla="*/ 59 w 83"/>
                <a:gd name="T45" fmla="*/ 27 h 94"/>
                <a:gd name="T46" fmla="*/ 57 w 83"/>
                <a:gd name="T47" fmla="*/ 19 h 94"/>
                <a:gd name="T48" fmla="*/ 38 w 83"/>
                <a:gd name="T49" fmla="*/ 13 h 94"/>
                <a:gd name="T50" fmla="*/ 26 w 83"/>
                <a:gd name="T51" fmla="*/ 15 h 94"/>
                <a:gd name="T52" fmla="*/ 18 w 83"/>
                <a:gd name="T53" fmla="*/ 29 h 94"/>
                <a:gd name="T54" fmla="*/ 5 w 83"/>
                <a:gd name="T55" fmla="*/ 29 h 94"/>
                <a:gd name="T56" fmla="*/ 59 w 83"/>
                <a:gd name="T57" fmla="*/ 47 h 94"/>
                <a:gd name="T58" fmla="*/ 48 w 83"/>
                <a:gd name="T59" fmla="*/ 50 h 94"/>
                <a:gd name="T60" fmla="*/ 34 w 83"/>
                <a:gd name="T61" fmla="*/ 52 h 94"/>
                <a:gd name="T62" fmla="*/ 19 w 83"/>
                <a:gd name="T63" fmla="*/ 58 h 94"/>
                <a:gd name="T64" fmla="*/ 16 w 83"/>
                <a:gd name="T65" fmla="*/ 66 h 94"/>
                <a:gd name="T66" fmla="*/ 23 w 83"/>
                <a:gd name="T67" fmla="*/ 80 h 94"/>
                <a:gd name="T68" fmla="*/ 32 w 83"/>
                <a:gd name="T69" fmla="*/ 81 h 94"/>
                <a:gd name="T70" fmla="*/ 55 w 83"/>
                <a:gd name="T71" fmla="*/ 71 h 94"/>
                <a:gd name="T72" fmla="*/ 59 w 83"/>
                <a:gd name="T73" fmla="*/ 61 h 94"/>
                <a:gd name="T74" fmla="*/ 59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5" y="29"/>
                  </a:moveTo>
                  <a:lnTo>
                    <a:pt x="10" y="13"/>
                  </a:lnTo>
                  <a:lnTo>
                    <a:pt x="22" y="3"/>
                  </a:lnTo>
                  <a:lnTo>
                    <a:pt x="41" y="0"/>
                  </a:lnTo>
                  <a:lnTo>
                    <a:pt x="52" y="2"/>
                  </a:lnTo>
                  <a:lnTo>
                    <a:pt x="66" y="8"/>
                  </a:lnTo>
                  <a:lnTo>
                    <a:pt x="73" y="25"/>
                  </a:lnTo>
                  <a:lnTo>
                    <a:pt x="73" y="76"/>
                  </a:lnTo>
                  <a:lnTo>
                    <a:pt x="74" y="79"/>
                  </a:lnTo>
                  <a:lnTo>
                    <a:pt x="76" y="81"/>
                  </a:lnTo>
                  <a:lnTo>
                    <a:pt x="78" y="81"/>
                  </a:lnTo>
                  <a:lnTo>
                    <a:pt x="80" y="81"/>
                  </a:lnTo>
                  <a:lnTo>
                    <a:pt x="81" y="81"/>
                  </a:lnTo>
                  <a:lnTo>
                    <a:pt x="83" y="80"/>
                  </a:lnTo>
                  <a:lnTo>
                    <a:pt x="83" y="91"/>
                  </a:lnTo>
                  <a:lnTo>
                    <a:pt x="80" y="92"/>
                  </a:lnTo>
                  <a:lnTo>
                    <a:pt x="78" y="93"/>
                  </a:lnTo>
                  <a:lnTo>
                    <a:pt x="75" y="93"/>
                  </a:lnTo>
                  <a:lnTo>
                    <a:pt x="65" y="91"/>
                  </a:lnTo>
                  <a:lnTo>
                    <a:pt x="61" y="86"/>
                  </a:lnTo>
                  <a:lnTo>
                    <a:pt x="59" y="79"/>
                  </a:lnTo>
                  <a:lnTo>
                    <a:pt x="52" y="86"/>
                  </a:lnTo>
                  <a:lnTo>
                    <a:pt x="42" y="91"/>
                  </a:lnTo>
                  <a:lnTo>
                    <a:pt x="28" y="94"/>
                  </a:lnTo>
                  <a:lnTo>
                    <a:pt x="14" y="90"/>
                  </a:lnTo>
                  <a:lnTo>
                    <a:pt x="4" y="82"/>
                  </a:lnTo>
                  <a:lnTo>
                    <a:pt x="0" y="68"/>
                  </a:lnTo>
                  <a:lnTo>
                    <a:pt x="2" y="59"/>
                  </a:lnTo>
                  <a:lnTo>
                    <a:pt x="9" y="48"/>
                  </a:lnTo>
                  <a:lnTo>
                    <a:pt x="27" y="41"/>
                  </a:lnTo>
                  <a:lnTo>
                    <a:pt x="51" y="38"/>
                  </a:lnTo>
                  <a:lnTo>
                    <a:pt x="55" y="37"/>
                  </a:lnTo>
                  <a:lnTo>
                    <a:pt x="58" y="34"/>
                  </a:lnTo>
                  <a:lnTo>
                    <a:pt x="59" y="27"/>
                  </a:lnTo>
                  <a:lnTo>
                    <a:pt x="57" y="19"/>
                  </a:lnTo>
                  <a:lnTo>
                    <a:pt x="50" y="14"/>
                  </a:lnTo>
                  <a:lnTo>
                    <a:pt x="38" y="13"/>
                  </a:lnTo>
                  <a:lnTo>
                    <a:pt x="26" y="15"/>
                  </a:lnTo>
                  <a:lnTo>
                    <a:pt x="20" y="22"/>
                  </a:lnTo>
                  <a:lnTo>
                    <a:pt x="18" y="29"/>
                  </a:lnTo>
                  <a:lnTo>
                    <a:pt x="5" y="29"/>
                  </a:lnTo>
                  <a:close/>
                  <a:moveTo>
                    <a:pt x="59" y="47"/>
                  </a:moveTo>
                  <a:lnTo>
                    <a:pt x="55" y="48"/>
                  </a:lnTo>
                  <a:lnTo>
                    <a:pt x="48" y="50"/>
                  </a:lnTo>
                  <a:lnTo>
                    <a:pt x="34" y="52"/>
                  </a:lnTo>
                  <a:lnTo>
                    <a:pt x="26" y="54"/>
                  </a:lnTo>
                  <a:lnTo>
                    <a:pt x="19" y="58"/>
                  </a:lnTo>
                  <a:lnTo>
                    <a:pt x="16" y="66"/>
                  </a:lnTo>
                  <a:lnTo>
                    <a:pt x="17" y="74"/>
                  </a:lnTo>
                  <a:lnTo>
                    <a:pt x="23" y="80"/>
                  </a:lnTo>
                  <a:lnTo>
                    <a:pt x="32" y="81"/>
                  </a:lnTo>
                  <a:lnTo>
                    <a:pt x="45" y="79"/>
                  </a:lnTo>
                  <a:lnTo>
                    <a:pt x="55" y="71"/>
                  </a:lnTo>
                  <a:lnTo>
                    <a:pt x="59" y="61"/>
                  </a:lnTo>
                  <a:lnTo>
                    <a:pt x="59" y="47"/>
                  </a:lnTo>
                  <a:close/>
                </a:path>
              </a:pathLst>
            </a:custGeom>
            <a:solidFill>
              <a:srgbClr val="000000"/>
            </a:solidFill>
            <a:ln w="9525">
              <a:noFill/>
              <a:round/>
              <a:headEnd/>
              <a:tailEnd/>
            </a:ln>
          </p:spPr>
          <p:txBody>
            <a:bodyPr>
              <a:prstTxWarp prst="textNoShape">
                <a:avLst/>
              </a:prstTxWarp>
            </a:bodyPr>
            <a:lstStyle/>
            <a:p>
              <a:endParaRPr lang="en-US"/>
            </a:p>
          </p:txBody>
        </p:sp>
        <p:sp>
          <p:nvSpPr>
            <p:cNvPr id="584" name="Freeform 44"/>
            <p:cNvSpPr>
              <a:spLocks/>
            </p:cNvSpPr>
            <p:nvPr/>
          </p:nvSpPr>
          <p:spPr bwMode="auto">
            <a:xfrm>
              <a:off x="2885" y="2987"/>
              <a:ext cx="14" cy="30"/>
            </a:xfrm>
            <a:custGeom>
              <a:avLst/>
              <a:gdLst>
                <a:gd name="T0" fmla="*/ 15 w 43"/>
                <a:gd name="T1" fmla="*/ 91 h 91"/>
                <a:gd name="T2" fmla="*/ 0 w 43"/>
                <a:gd name="T3" fmla="*/ 91 h 91"/>
                <a:gd name="T4" fmla="*/ 0 w 43"/>
                <a:gd name="T5" fmla="*/ 3 h 91"/>
                <a:gd name="T6" fmla="*/ 14 w 43"/>
                <a:gd name="T7" fmla="*/ 3 h 91"/>
                <a:gd name="T8" fmla="*/ 14 w 43"/>
                <a:gd name="T9" fmla="*/ 17 h 91"/>
                <a:gd name="T10" fmla="*/ 14 w 43"/>
                <a:gd name="T11" fmla="*/ 17 h 91"/>
                <a:gd name="T12" fmla="*/ 14 w 43"/>
                <a:gd name="T13" fmla="*/ 17 h 91"/>
                <a:gd name="T14" fmla="*/ 21 w 43"/>
                <a:gd name="T15" fmla="*/ 8 h 91"/>
                <a:gd name="T16" fmla="*/ 29 w 43"/>
                <a:gd name="T17" fmla="*/ 3 h 91"/>
                <a:gd name="T18" fmla="*/ 39 w 43"/>
                <a:gd name="T19" fmla="*/ 0 h 91"/>
                <a:gd name="T20" fmla="*/ 39 w 43"/>
                <a:gd name="T21" fmla="*/ 0 h 91"/>
                <a:gd name="T22" fmla="*/ 40 w 43"/>
                <a:gd name="T23" fmla="*/ 0 h 91"/>
                <a:gd name="T24" fmla="*/ 42 w 43"/>
                <a:gd name="T25" fmla="*/ 1 h 91"/>
                <a:gd name="T26" fmla="*/ 43 w 43"/>
                <a:gd name="T27" fmla="*/ 1 h 91"/>
                <a:gd name="T28" fmla="*/ 43 w 43"/>
                <a:gd name="T29" fmla="*/ 1 h 91"/>
                <a:gd name="T30" fmla="*/ 43 w 43"/>
                <a:gd name="T31" fmla="*/ 16 h 91"/>
                <a:gd name="T32" fmla="*/ 37 w 43"/>
                <a:gd name="T33" fmla="*/ 16 h 91"/>
                <a:gd name="T34" fmla="*/ 37 w 43"/>
                <a:gd name="T35" fmla="*/ 16 h 91"/>
                <a:gd name="T36" fmla="*/ 25 w 43"/>
                <a:gd name="T37" fmla="*/ 19 h 91"/>
                <a:gd name="T38" fmla="*/ 18 w 43"/>
                <a:gd name="T39" fmla="*/ 28 h 91"/>
                <a:gd name="T40" fmla="*/ 15 w 43"/>
                <a:gd name="T41" fmla="*/ 40 h 91"/>
                <a:gd name="T42" fmla="*/ 15 w 43"/>
                <a:gd name="T43" fmla="*/ 40 h 91"/>
                <a:gd name="T44" fmla="*/ 15 w 43"/>
                <a:gd name="T45" fmla="*/ 91 h 91"/>
                <a:gd name="T46" fmla="*/ 15 w 43"/>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1"/>
                <a:gd name="T74" fmla="*/ 43 w 4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1">
                  <a:moveTo>
                    <a:pt x="15" y="91"/>
                  </a:moveTo>
                  <a:lnTo>
                    <a:pt x="0" y="91"/>
                  </a:lnTo>
                  <a:lnTo>
                    <a:pt x="0" y="3"/>
                  </a:lnTo>
                  <a:lnTo>
                    <a:pt x="14" y="3"/>
                  </a:lnTo>
                  <a:lnTo>
                    <a:pt x="14" y="17"/>
                  </a:lnTo>
                  <a:lnTo>
                    <a:pt x="21" y="8"/>
                  </a:lnTo>
                  <a:lnTo>
                    <a:pt x="29" y="3"/>
                  </a:lnTo>
                  <a:lnTo>
                    <a:pt x="39" y="0"/>
                  </a:lnTo>
                  <a:lnTo>
                    <a:pt x="40" y="0"/>
                  </a:lnTo>
                  <a:lnTo>
                    <a:pt x="42" y="1"/>
                  </a:lnTo>
                  <a:lnTo>
                    <a:pt x="43" y="1"/>
                  </a:lnTo>
                  <a:lnTo>
                    <a:pt x="43" y="16"/>
                  </a:lnTo>
                  <a:lnTo>
                    <a:pt x="37" y="16"/>
                  </a:lnTo>
                  <a:lnTo>
                    <a:pt x="25" y="19"/>
                  </a:lnTo>
                  <a:lnTo>
                    <a:pt x="18" y="28"/>
                  </a:lnTo>
                  <a:lnTo>
                    <a:pt x="15" y="40"/>
                  </a:lnTo>
                  <a:lnTo>
                    <a:pt x="15" y="91"/>
                  </a:lnTo>
                  <a:close/>
                </a:path>
              </a:pathLst>
            </a:custGeom>
            <a:solidFill>
              <a:srgbClr val="000000"/>
            </a:solidFill>
            <a:ln w="9525">
              <a:noFill/>
              <a:round/>
              <a:headEnd/>
              <a:tailEnd/>
            </a:ln>
          </p:spPr>
          <p:txBody>
            <a:bodyPr>
              <a:prstTxWarp prst="textNoShape">
                <a:avLst/>
              </a:prstTxWarp>
            </a:bodyPr>
            <a:lstStyle/>
            <a:p>
              <a:endParaRPr lang="en-US"/>
            </a:p>
          </p:txBody>
        </p:sp>
        <p:sp>
          <p:nvSpPr>
            <p:cNvPr id="585" name="Freeform 45"/>
            <p:cNvSpPr>
              <a:spLocks/>
            </p:cNvSpPr>
            <p:nvPr/>
          </p:nvSpPr>
          <p:spPr bwMode="auto">
            <a:xfrm>
              <a:off x="2903" y="2977"/>
              <a:ext cx="25" cy="40"/>
            </a:xfrm>
            <a:custGeom>
              <a:avLst/>
              <a:gdLst>
                <a:gd name="T0" fmla="*/ 74 w 74"/>
                <a:gd name="T1" fmla="*/ 121 h 121"/>
                <a:gd name="T2" fmla="*/ 55 w 74"/>
                <a:gd name="T3" fmla="*/ 121 h 121"/>
                <a:gd name="T4" fmla="*/ 27 w 74"/>
                <a:gd name="T5" fmla="*/ 77 h 121"/>
                <a:gd name="T6" fmla="*/ 15 w 74"/>
                <a:gd name="T7" fmla="*/ 88 h 121"/>
                <a:gd name="T8" fmla="*/ 15 w 74"/>
                <a:gd name="T9" fmla="*/ 121 h 121"/>
                <a:gd name="T10" fmla="*/ 0 w 74"/>
                <a:gd name="T11" fmla="*/ 121 h 121"/>
                <a:gd name="T12" fmla="*/ 0 w 74"/>
                <a:gd name="T13" fmla="*/ 0 h 121"/>
                <a:gd name="T14" fmla="*/ 15 w 74"/>
                <a:gd name="T15" fmla="*/ 0 h 121"/>
                <a:gd name="T16" fmla="*/ 15 w 74"/>
                <a:gd name="T17" fmla="*/ 71 h 121"/>
                <a:gd name="T18" fmla="*/ 53 w 74"/>
                <a:gd name="T19" fmla="*/ 33 h 121"/>
                <a:gd name="T20" fmla="*/ 72 w 74"/>
                <a:gd name="T21" fmla="*/ 33 h 121"/>
                <a:gd name="T22" fmla="*/ 38 w 74"/>
                <a:gd name="T23" fmla="*/ 66 h 121"/>
                <a:gd name="T24" fmla="*/ 74 w 74"/>
                <a:gd name="T25" fmla="*/ 121 h 121"/>
                <a:gd name="T26" fmla="*/ 74 w 74"/>
                <a:gd name="T27" fmla="*/ 121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21"/>
                <a:gd name="T44" fmla="*/ 74 w 7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21">
                  <a:moveTo>
                    <a:pt x="74" y="121"/>
                  </a:moveTo>
                  <a:lnTo>
                    <a:pt x="55" y="121"/>
                  </a:lnTo>
                  <a:lnTo>
                    <a:pt x="27" y="77"/>
                  </a:lnTo>
                  <a:lnTo>
                    <a:pt x="15" y="88"/>
                  </a:lnTo>
                  <a:lnTo>
                    <a:pt x="15" y="121"/>
                  </a:lnTo>
                  <a:lnTo>
                    <a:pt x="0" y="121"/>
                  </a:lnTo>
                  <a:lnTo>
                    <a:pt x="0" y="0"/>
                  </a:lnTo>
                  <a:lnTo>
                    <a:pt x="15" y="0"/>
                  </a:lnTo>
                  <a:lnTo>
                    <a:pt x="15" y="71"/>
                  </a:lnTo>
                  <a:lnTo>
                    <a:pt x="53" y="33"/>
                  </a:lnTo>
                  <a:lnTo>
                    <a:pt x="72" y="33"/>
                  </a:lnTo>
                  <a:lnTo>
                    <a:pt x="38" y="66"/>
                  </a:lnTo>
                  <a:lnTo>
                    <a:pt x="74" y="121"/>
                  </a:lnTo>
                  <a:close/>
                </a:path>
              </a:pathLst>
            </a:custGeom>
            <a:solidFill>
              <a:srgbClr val="000000"/>
            </a:solidFill>
            <a:ln w="9525">
              <a:noFill/>
              <a:round/>
              <a:headEnd/>
              <a:tailEnd/>
            </a:ln>
          </p:spPr>
          <p:txBody>
            <a:bodyPr>
              <a:prstTxWarp prst="textNoShape">
                <a:avLst/>
              </a:prstTxWarp>
            </a:bodyPr>
            <a:lstStyle/>
            <a:p>
              <a:endParaRPr lang="en-US"/>
            </a:p>
          </p:txBody>
        </p:sp>
        <p:sp>
          <p:nvSpPr>
            <p:cNvPr id="586" name="Freeform 46"/>
            <p:cNvSpPr>
              <a:spLocks noEditPoints="1"/>
            </p:cNvSpPr>
            <p:nvPr/>
          </p:nvSpPr>
          <p:spPr bwMode="auto">
            <a:xfrm>
              <a:off x="2929" y="2987"/>
              <a:ext cx="27" cy="31"/>
            </a:xfrm>
            <a:custGeom>
              <a:avLst/>
              <a:gdLst>
                <a:gd name="T0" fmla="*/ 79 w 80"/>
                <a:gd name="T1" fmla="*/ 64 h 94"/>
                <a:gd name="T2" fmla="*/ 77 w 80"/>
                <a:gd name="T3" fmla="*/ 70 h 94"/>
                <a:gd name="T4" fmla="*/ 73 w 80"/>
                <a:gd name="T5" fmla="*/ 79 h 94"/>
                <a:gd name="T6" fmla="*/ 64 w 80"/>
                <a:gd name="T7" fmla="*/ 88 h 94"/>
                <a:gd name="T8" fmla="*/ 64 w 80"/>
                <a:gd name="T9" fmla="*/ 88 h 94"/>
                <a:gd name="T10" fmla="*/ 59 w 80"/>
                <a:gd name="T11" fmla="*/ 90 h 94"/>
                <a:gd name="T12" fmla="*/ 51 w 80"/>
                <a:gd name="T13" fmla="*/ 93 h 94"/>
                <a:gd name="T14" fmla="*/ 39 w 80"/>
                <a:gd name="T15" fmla="*/ 94 h 94"/>
                <a:gd name="T16" fmla="*/ 39 w 80"/>
                <a:gd name="T17" fmla="*/ 94 h 94"/>
                <a:gd name="T18" fmla="*/ 18 w 80"/>
                <a:gd name="T19" fmla="*/ 88 h 94"/>
                <a:gd name="T20" fmla="*/ 5 w 80"/>
                <a:gd name="T21" fmla="*/ 72 h 94"/>
                <a:gd name="T22" fmla="*/ 0 w 80"/>
                <a:gd name="T23" fmla="*/ 50 h 94"/>
                <a:gd name="T24" fmla="*/ 0 w 80"/>
                <a:gd name="T25" fmla="*/ 50 h 94"/>
                <a:gd name="T26" fmla="*/ 4 w 80"/>
                <a:gd name="T27" fmla="*/ 24 h 94"/>
                <a:gd name="T28" fmla="*/ 18 w 80"/>
                <a:gd name="T29" fmla="*/ 7 h 94"/>
                <a:gd name="T30" fmla="*/ 42 w 80"/>
                <a:gd name="T31" fmla="*/ 0 h 94"/>
                <a:gd name="T32" fmla="*/ 42 w 80"/>
                <a:gd name="T33" fmla="*/ 0 h 94"/>
                <a:gd name="T34" fmla="*/ 64 w 80"/>
                <a:gd name="T35" fmla="*/ 7 h 94"/>
                <a:gd name="T36" fmla="*/ 76 w 80"/>
                <a:gd name="T37" fmla="*/ 24 h 94"/>
                <a:gd name="T38" fmla="*/ 80 w 80"/>
                <a:gd name="T39" fmla="*/ 52 h 94"/>
                <a:gd name="T40" fmla="*/ 80 w 80"/>
                <a:gd name="T41" fmla="*/ 52 h 94"/>
                <a:gd name="T42" fmla="*/ 16 w 80"/>
                <a:gd name="T43" fmla="*/ 52 h 94"/>
                <a:gd name="T44" fmla="*/ 16 w 80"/>
                <a:gd name="T45" fmla="*/ 52 h 94"/>
                <a:gd name="T46" fmla="*/ 19 w 80"/>
                <a:gd name="T47" fmla="*/ 68 h 94"/>
                <a:gd name="T48" fmla="*/ 27 w 80"/>
                <a:gd name="T49" fmla="*/ 78 h 94"/>
                <a:gd name="T50" fmla="*/ 41 w 80"/>
                <a:gd name="T51" fmla="*/ 81 h 94"/>
                <a:gd name="T52" fmla="*/ 41 w 80"/>
                <a:gd name="T53" fmla="*/ 81 h 94"/>
                <a:gd name="T54" fmla="*/ 53 w 80"/>
                <a:gd name="T55" fmla="*/ 78 h 94"/>
                <a:gd name="T56" fmla="*/ 62 w 80"/>
                <a:gd name="T57" fmla="*/ 71 h 94"/>
                <a:gd name="T58" fmla="*/ 65 w 80"/>
                <a:gd name="T59" fmla="*/ 64 h 94"/>
                <a:gd name="T60" fmla="*/ 65 w 80"/>
                <a:gd name="T61" fmla="*/ 64 h 94"/>
                <a:gd name="T62" fmla="*/ 79 w 80"/>
                <a:gd name="T63" fmla="*/ 64 h 94"/>
                <a:gd name="T64" fmla="*/ 79 w 80"/>
                <a:gd name="T65" fmla="*/ 64 h 94"/>
                <a:gd name="T66" fmla="*/ 65 w 80"/>
                <a:gd name="T67" fmla="*/ 41 h 94"/>
                <a:gd name="T68" fmla="*/ 63 w 80"/>
                <a:gd name="T69" fmla="*/ 27 h 94"/>
                <a:gd name="T70" fmla="*/ 54 w 80"/>
                <a:gd name="T71" fmla="*/ 17 h 94"/>
                <a:gd name="T72" fmla="*/ 40 w 80"/>
                <a:gd name="T73" fmla="*/ 14 h 94"/>
                <a:gd name="T74" fmla="*/ 40 w 80"/>
                <a:gd name="T75" fmla="*/ 14 h 94"/>
                <a:gd name="T76" fmla="*/ 28 w 80"/>
                <a:gd name="T77" fmla="*/ 17 h 94"/>
                <a:gd name="T78" fmla="*/ 19 w 80"/>
                <a:gd name="T79" fmla="*/ 27 h 94"/>
                <a:gd name="T80" fmla="*/ 16 w 80"/>
                <a:gd name="T81" fmla="*/ 41 h 94"/>
                <a:gd name="T82" fmla="*/ 16 w 80"/>
                <a:gd name="T83" fmla="*/ 41 h 94"/>
                <a:gd name="T84" fmla="*/ 65 w 80"/>
                <a:gd name="T85" fmla="*/ 41 h 94"/>
                <a:gd name="T86" fmla="*/ 65 w 80"/>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4"/>
                <a:gd name="T134" fmla="*/ 80 w 80"/>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4">
                  <a:moveTo>
                    <a:pt x="79" y="64"/>
                  </a:moveTo>
                  <a:lnTo>
                    <a:pt x="77" y="70"/>
                  </a:lnTo>
                  <a:lnTo>
                    <a:pt x="73" y="79"/>
                  </a:lnTo>
                  <a:lnTo>
                    <a:pt x="64" y="88"/>
                  </a:lnTo>
                  <a:lnTo>
                    <a:pt x="59" y="90"/>
                  </a:lnTo>
                  <a:lnTo>
                    <a:pt x="51" y="93"/>
                  </a:lnTo>
                  <a:lnTo>
                    <a:pt x="39" y="94"/>
                  </a:lnTo>
                  <a:lnTo>
                    <a:pt x="18" y="88"/>
                  </a:lnTo>
                  <a:lnTo>
                    <a:pt x="5" y="72"/>
                  </a:lnTo>
                  <a:lnTo>
                    <a:pt x="0" y="50"/>
                  </a:lnTo>
                  <a:lnTo>
                    <a:pt x="4" y="24"/>
                  </a:lnTo>
                  <a:lnTo>
                    <a:pt x="18" y="7"/>
                  </a:lnTo>
                  <a:lnTo>
                    <a:pt x="42" y="0"/>
                  </a:lnTo>
                  <a:lnTo>
                    <a:pt x="64" y="7"/>
                  </a:lnTo>
                  <a:lnTo>
                    <a:pt x="76" y="24"/>
                  </a:lnTo>
                  <a:lnTo>
                    <a:pt x="80" y="52"/>
                  </a:lnTo>
                  <a:lnTo>
                    <a:pt x="16" y="52"/>
                  </a:lnTo>
                  <a:lnTo>
                    <a:pt x="19" y="68"/>
                  </a:lnTo>
                  <a:lnTo>
                    <a:pt x="27" y="78"/>
                  </a:lnTo>
                  <a:lnTo>
                    <a:pt x="41" y="81"/>
                  </a:lnTo>
                  <a:lnTo>
                    <a:pt x="53" y="78"/>
                  </a:lnTo>
                  <a:lnTo>
                    <a:pt x="62" y="71"/>
                  </a:lnTo>
                  <a:lnTo>
                    <a:pt x="65" y="64"/>
                  </a:lnTo>
                  <a:lnTo>
                    <a:pt x="79" y="64"/>
                  </a:lnTo>
                  <a:close/>
                  <a:moveTo>
                    <a:pt x="65" y="41"/>
                  </a:moveTo>
                  <a:lnTo>
                    <a:pt x="63" y="27"/>
                  </a:lnTo>
                  <a:lnTo>
                    <a:pt x="54" y="17"/>
                  </a:lnTo>
                  <a:lnTo>
                    <a:pt x="40" y="14"/>
                  </a:lnTo>
                  <a:lnTo>
                    <a:pt x="28" y="17"/>
                  </a:lnTo>
                  <a:lnTo>
                    <a:pt x="19" y="27"/>
                  </a:lnTo>
                  <a:lnTo>
                    <a:pt x="16" y="41"/>
                  </a:lnTo>
                  <a:lnTo>
                    <a:pt x="65" y="41"/>
                  </a:lnTo>
                  <a:close/>
                </a:path>
              </a:pathLst>
            </a:custGeom>
            <a:solidFill>
              <a:srgbClr val="000000"/>
            </a:solidFill>
            <a:ln w="9525">
              <a:noFill/>
              <a:round/>
              <a:headEnd/>
              <a:tailEnd/>
            </a:ln>
          </p:spPr>
          <p:txBody>
            <a:bodyPr>
              <a:prstTxWarp prst="textNoShape">
                <a:avLst/>
              </a:prstTxWarp>
            </a:bodyPr>
            <a:lstStyle/>
            <a:p>
              <a:endParaRPr lang="en-US"/>
            </a:p>
          </p:txBody>
        </p:sp>
        <p:sp>
          <p:nvSpPr>
            <p:cNvPr id="587" name="Freeform 47"/>
            <p:cNvSpPr>
              <a:spLocks/>
            </p:cNvSpPr>
            <p:nvPr/>
          </p:nvSpPr>
          <p:spPr bwMode="auto">
            <a:xfrm>
              <a:off x="2959" y="2980"/>
              <a:ext cx="13" cy="38"/>
            </a:xfrm>
            <a:custGeom>
              <a:avLst/>
              <a:gdLst>
                <a:gd name="T0" fmla="*/ 27 w 41"/>
                <a:gd name="T1" fmla="*/ 36 h 113"/>
                <a:gd name="T2" fmla="*/ 27 w 41"/>
                <a:gd name="T3" fmla="*/ 94 h 113"/>
                <a:gd name="T4" fmla="*/ 27 w 41"/>
                <a:gd name="T5" fmla="*/ 94 h 113"/>
                <a:gd name="T6" fmla="*/ 29 w 41"/>
                <a:gd name="T7" fmla="*/ 99 h 113"/>
                <a:gd name="T8" fmla="*/ 32 w 41"/>
                <a:gd name="T9" fmla="*/ 100 h 113"/>
                <a:gd name="T10" fmla="*/ 36 w 41"/>
                <a:gd name="T11" fmla="*/ 101 h 113"/>
                <a:gd name="T12" fmla="*/ 36 w 41"/>
                <a:gd name="T13" fmla="*/ 101 h 113"/>
                <a:gd name="T14" fmla="*/ 41 w 41"/>
                <a:gd name="T15" fmla="*/ 101 h 113"/>
                <a:gd name="T16" fmla="*/ 41 w 41"/>
                <a:gd name="T17" fmla="*/ 112 h 113"/>
                <a:gd name="T18" fmla="*/ 41 w 41"/>
                <a:gd name="T19" fmla="*/ 112 h 113"/>
                <a:gd name="T20" fmla="*/ 36 w 41"/>
                <a:gd name="T21" fmla="*/ 113 h 113"/>
                <a:gd name="T22" fmla="*/ 32 w 41"/>
                <a:gd name="T23" fmla="*/ 113 h 113"/>
                <a:gd name="T24" fmla="*/ 30 w 41"/>
                <a:gd name="T25" fmla="*/ 113 h 113"/>
                <a:gd name="T26" fmla="*/ 30 w 41"/>
                <a:gd name="T27" fmla="*/ 113 h 113"/>
                <a:gd name="T28" fmla="*/ 19 w 41"/>
                <a:gd name="T29" fmla="*/ 111 h 113"/>
                <a:gd name="T30" fmla="*/ 14 w 41"/>
                <a:gd name="T31" fmla="*/ 104 h 113"/>
                <a:gd name="T32" fmla="*/ 12 w 41"/>
                <a:gd name="T33" fmla="*/ 95 h 113"/>
                <a:gd name="T34" fmla="*/ 12 w 41"/>
                <a:gd name="T35" fmla="*/ 95 h 113"/>
                <a:gd name="T36" fmla="*/ 12 w 41"/>
                <a:gd name="T37" fmla="*/ 36 h 113"/>
                <a:gd name="T38" fmla="*/ 0 w 41"/>
                <a:gd name="T39" fmla="*/ 36 h 113"/>
                <a:gd name="T40" fmla="*/ 0 w 41"/>
                <a:gd name="T41" fmla="*/ 24 h 113"/>
                <a:gd name="T42" fmla="*/ 12 w 41"/>
                <a:gd name="T43" fmla="*/ 24 h 113"/>
                <a:gd name="T44" fmla="*/ 12 w 41"/>
                <a:gd name="T45" fmla="*/ 0 h 113"/>
                <a:gd name="T46" fmla="*/ 27 w 41"/>
                <a:gd name="T47" fmla="*/ 0 h 113"/>
                <a:gd name="T48" fmla="*/ 27 w 41"/>
                <a:gd name="T49" fmla="*/ 24 h 113"/>
                <a:gd name="T50" fmla="*/ 41 w 41"/>
                <a:gd name="T51" fmla="*/ 24 h 113"/>
                <a:gd name="T52" fmla="*/ 41 w 41"/>
                <a:gd name="T53" fmla="*/ 36 h 113"/>
                <a:gd name="T54" fmla="*/ 27 w 41"/>
                <a:gd name="T55" fmla="*/ 36 h 113"/>
                <a:gd name="T56" fmla="*/ 27 w 41"/>
                <a:gd name="T57" fmla="*/ 36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3"/>
                <a:gd name="T89" fmla="*/ 41 w 41"/>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3">
                  <a:moveTo>
                    <a:pt x="27" y="36"/>
                  </a:moveTo>
                  <a:lnTo>
                    <a:pt x="27" y="94"/>
                  </a:lnTo>
                  <a:lnTo>
                    <a:pt x="29" y="99"/>
                  </a:lnTo>
                  <a:lnTo>
                    <a:pt x="32" y="100"/>
                  </a:lnTo>
                  <a:lnTo>
                    <a:pt x="36" y="101"/>
                  </a:lnTo>
                  <a:lnTo>
                    <a:pt x="41" y="101"/>
                  </a:lnTo>
                  <a:lnTo>
                    <a:pt x="41" y="112"/>
                  </a:lnTo>
                  <a:lnTo>
                    <a:pt x="36" y="113"/>
                  </a:lnTo>
                  <a:lnTo>
                    <a:pt x="32" y="113"/>
                  </a:lnTo>
                  <a:lnTo>
                    <a:pt x="30" y="113"/>
                  </a:lnTo>
                  <a:lnTo>
                    <a:pt x="19" y="111"/>
                  </a:lnTo>
                  <a:lnTo>
                    <a:pt x="14" y="104"/>
                  </a:lnTo>
                  <a:lnTo>
                    <a:pt x="12" y="95"/>
                  </a:lnTo>
                  <a:lnTo>
                    <a:pt x="12" y="36"/>
                  </a:lnTo>
                  <a:lnTo>
                    <a:pt x="0" y="36"/>
                  </a:lnTo>
                  <a:lnTo>
                    <a:pt x="0" y="24"/>
                  </a:lnTo>
                  <a:lnTo>
                    <a:pt x="12" y="24"/>
                  </a:lnTo>
                  <a:lnTo>
                    <a:pt x="12" y="0"/>
                  </a:lnTo>
                  <a:lnTo>
                    <a:pt x="27" y="0"/>
                  </a:lnTo>
                  <a:lnTo>
                    <a:pt x="27" y="24"/>
                  </a:lnTo>
                  <a:lnTo>
                    <a:pt x="41" y="24"/>
                  </a:lnTo>
                  <a:lnTo>
                    <a:pt x="41" y="36"/>
                  </a:lnTo>
                  <a:lnTo>
                    <a:pt x="27" y="36"/>
                  </a:lnTo>
                  <a:close/>
                </a:path>
              </a:pathLst>
            </a:custGeom>
            <a:solidFill>
              <a:srgbClr val="000000"/>
            </a:solidFill>
            <a:ln w="9525">
              <a:noFill/>
              <a:round/>
              <a:headEnd/>
              <a:tailEnd/>
            </a:ln>
          </p:spPr>
          <p:txBody>
            <a:bodyPr>
              <a:prstTxWarp prst="textNoShape">
                <a:avLst/>
              </a:prstTxWarp>
            </a:bodyPr>
            <a:lstStyle/>
            <a:p>
              <a:endParaRPr lang="en-US"/>
            </a:p>
          </p:txBody>
        </p:sp>
        <p:sp>
          <p:nvSpPr>
            <p:cNvPr id="588" name="Freeform 48"/>
            <p:cNvSpPr>
              <a:spLocks/>
            </p:cNvSpPr>
            <p:nvPr/>
          </p:nvSpPr>
          <p:spPr bwMode="auto">
            <a:xfrm>
              <a:off x="2950" y="3026"/>
              <a:ext cx="32" cy="42"/>
            </a:xfrm>
            <a:custGeom>
              <a:avLst/>
              <a:gdLst>
                <a:gd name="T0" fmla="*/ 77 w 96"/>
                <a:gd name="T1" fmla="*/ 39 h 128"/>
                <a:gd name="T2" fmla="*/ 72 w 96"/>
                <a:gd name="T3" fmla="*/ 24 h 128"/>
                <a:gd name="T4" fmla="*/ 61 w 96"/>
                <a:gd name="T5" fmla="*/ 16 h 128"/>
                <a:gd name="T6" fmla="*/ 47 w 96"/>
                <a:gd name="T7" fmla="*/ 13 h 128"/>
                <a:gd name="T8" fmla="*/ 47 w 96"/>
                <a:gd name="T9" fmla="*/ 13 h 128"/>
                <a:gd name="T10" fmla="*/ 35 w 96"/>
                <a:gd name="T11" fmla="*/ 15 h 128"/>
                <a:gd name="T12" fmla="*/ 25 w 96"/>
                <a:gd name="T13" fmla="*/ 22 h 128"/>
                <a:gd name="T14" fmla="*/ 20 w 96"/>
                <a:gd name="T15" fmla="*/ 35 h 128"/>
                <a:gd name="T16" fmla="*/ 20 w 96"/>
                <a:gd name="T17" fmla="*/ 35 h 128"/>
                <a:gd name="T18" fmla="*/ 22 w 96"/>
                <a:gd name="T19" fmla="*/ 43 h 128"/>
                <a:gd name="T20" fmla="*/ 27 w 96"/>
                <a:gd name="T21" fmla="*/ 48 h 128"/>
                <a:gd name="T22" fmla="*/ 34 w 96"/>
                <a:gd name="T23" fmla="*/ 51 h 128"/>
                <a:gd name="T24" fmla="*/ 34 w 96"/>
                <a:gd name="T25" fmla="*/ 51 h 128"/>
                <a:gd name="T26" fmla="*/ 68 w 96"/>
                <a:gd name="T27" fmla="*/ 58 h 128"/>
                <a:gd name="T28" fmla="*/ 68 w 96"/>
                <a:gd name="T29" fmla="*/ 58 h 128"/>
                <a:gd name="T30" fmla="*/ 82 w 96"/>
                <a:gd name="T31" fmla="*/ 64 h 128"/>
                <a:gd name="T32" fmla="*/ 92 w 96"/>
                <a:gd name="T33" fmla="*/ 75 h 128"/>
                <a:gd name="T34" fmla="*/ 96 w 96"/>
                <a:gd name="T35" fmla="*/ 90 h 128"/>
                <a:gd name="T36" fmla="*/ 96 w 96"/>
                <a:gd name="T37" fmla="*/ 90 h 128"/>
                <a:gd name="T38" fmla="*/ 88 w 96"/>
                <a:gd name="T39" fmla="*/ 112 h 128"/>
                <a:gd name="T40" fmla="*/ 70 w 96"/>
                <a:gd name="T41" fmla="*/ 125 h 128"/>
                <a:gd name="T42" fmla="*/ 48 w 96"/>
                <a:gd name="T43" fmla="*/ 128 h 128"/>
                <a:gd name="T44" fmla="*/ 48 w 96"/>
                <a:gd name="T45" fmla="*/ 128 h 128"/>
                <a:gd name="T46" fmla="*/ 30 w 96"/>
                <a:gd name="T47" fmla="*/ 126 h 128"/>
                <a:gd name="T48" fmla="*/ 19 w 96"/>
                <a:gd name="T49" fmla="*/ 121 h 128"/>
                <a:gd name="T50" fmla="*/ 12 w 96"/>
                <a:gd name="T51" fmla="*/ 115 h 128"/>
                <a:gd name="T52" fmla="*/ 12 w 96"/>
                <a:gd name="T53" fmla="*/ 115 h 128"/>
                <a:gd name="T54" fmla="*/ 5 w 96"/>
                <a:gd name="T55" fmla="*/ 106 h 128"/>
                <a:gd name="T56" fmla="*/ 1 w 96"/>
                <a:gd name="T57" fmla="*/ 96 h 128"/>
                <a:gd name="T58" fmla="*/ 0 w 96"/>
                <a:gd name="T59" fmla="*/ 85 h 128"/>
                <a:gd name="T60" fmla="*/ 0 w 96"/>
                <a:gd name="T61" fmla="*/ 85 h 128"/>
                <a:gd name="T62" fmla="*/ 15 w 96"/>
                <a:gd name="T63" fmla="*/ 85 h 128"/>
                <a:gd name="T64" fmla="*/ 15 w 96"/>
                <a:gd name="T65" fmla="*/ 85 h 128"/>
                <a:gd name="T66" fmla="*/ 20 w 96"/>
                <a:gd name="T67" fmla="*/ 102 h 128"/>
                <a:gd name="T68" fmla="*/ 33 w 96"/>
                <a:gd name="T69" fmla="*/ 110 h 128"/>
                <a:gd name="T70" fmla="*/ 48 w 96"/>
                <a:gd name="T71" fmla="*/ 113 h 128"/>
                <a:gd name="T72" fmla="*/ 48 w 96"/>
                <a:gd name="T73" fmla="*/ 113 h 128"/>
                <a:gd name="T74" fmla="*/ 62 w 96"/>
                <a:gd name="T75" fmla="*/ 111 h 128"/>
                <a:gd name="T76" fmla="*/ 74 w 96"/>
                <a:gd name="T77" fmla="*/ 105 h 128"/>
                <a:gd name="T78" fmla="*/ 80 w 96"/>
                <a:gd name="T79" fmla="*/ 93 h 128"/>
                <a:gd name="T80" fmla="*/ 80 w 96"/>
                <a:gd name="T81" fmla="*/ 93 h 128"/>
                <a:gd name="T82" fmla="*/ 77 w 96"/>
                <a:gd name="T83" fmla="*/ 83 h 128"/>
                <a:gd name="T84" fmla="*/ 69 w 96"/>
                <a:gd name="T85" fmla="*/ 76 h 128"/>
                <a:gd name="T86" fmla="*/ 54 w 96"/>
                <a:gd name="T87" fmla="*/ 71 h 128"/>
                <a:gd name="T88" fmla="*/ 54 w 96"/>
                <a:gd name="T89" fmla="*/ 71 h 128"/>
                <a:gd name="T90" fmla="*/ 30 w 96"/>
                <a:gd name="T91" fmla="*/ 66 h 128"/>
                <a:gd name="T92" fmla="*/ 30 w 96"/>
                <a:gd name="T93" fmla="*/ 66 h 128"/>
                <a:gd name="T94" fmla="*/ 19 w 96"/>
                <a:gd name="T95" fmla="*/ 62 h 128"/>
                <a:gd name="T96" fmla="*/ 9 w 96"/>
                <a:gd name="T97" fmla="*/ 54 h 128"/>
                <a:gd name="T98" fmla="*/ 4 w 96"/>
                <a:gd name="T99" fmla="*/ 38 h 128"/>
                <a:gd name="T100" fmla="*/ 4 w 96"/>
                <a:gd name="T101" fmla="*/ 38 h 128"/>
                <a:gd name="T102" fmla="*/ 8 w 96"/>
                <a:gd name="T103" fmla="*/ 20 h 128"/>
                <a:gd name="T104" fmla="*/ 22 w 96"/>
                <a:gd name="T105" fmla="*/ 5 h 128"/>
                <a:gd name="T106" fmla="*/ 45 w 96"/>
                <a:gd name="T107" fmla="*/ 0 h 128"/>
                <a:gd name="T108" fmla="*/ 45 w 96"/>
                <a:gd name="T109" fmla="*/ 0 h 128"/>
                <a:gd name="T110" fmla="*/ 76 w 96"/>
                <a:gd name="T111" fmla="*/ 6 h 128"/>
                <a:gd name="T112" fmla="*/ 89 w 96"/>
                <a:gd name="T113" fmla="*/ 23 h 128"/>
                <a:gd name="T114" fmla="*/ 92 w 96"/>
                <a:gd name="T115" fmla="*/ 39 h 128"/>
                <a:gd name="T116" fmla="*/ 92 w 96"/>
                <a:gd name="T117" fmla="*/ 39 h 128"/>
                <a:gd name="T118" fmla="*/ 77 w 96"/>
                <a:gd name="T119" fmla="*/ 39 h 128"/>
                <a:gd name="T120" fmla="*/ 77 w 96"/>
                <a:gd name="T121" fmla="*/ 39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28"/>
                <a:gd name="T185" fmla="*/ 96 w 96"/>
                <a:gd name="T186" fmla="*/ 128 h 1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28">
                  <a:moveTo>
                    <a:pt x="77" y="39"/>
                  </a:moveTo>
                  <a:lnTo>
                    <a:pt x="72" y="24"/>
                  </a:lnTo>
                  <a:lnTo>
                    <a:pt x="61" y="16"/>
                  </a:lnTo>
                  <a:lnTo>
                    <a:pt x="47" y="13"/>
                  </a:lnTo>
                  <a:lnTo>
                    <a:pt x="35" y="15"/>
                  </a:lnTo>
                  <a:lnTo>
                    <a:pt x="25" y="22"/>
                  </a:lnTo>
                  <a:lnTo>
                    <a:pt x="20" y="35"/>
                  </a:lnTo>
                  <a:lnTo>
                    <a:pt x="22" y="43"/>
                  </a:lnTo>
                  <a:lnTo>
                    <a:pt x="27" y="48"/>
                  </a:lnTo>
                  <a:lnTo>
                    <a:pt x="34" y="51"/>
                  </a:lnTo>
                  <a:lnTo>
                    <a:pt x="68" y="58"/>
                  </a:lnTo>
                  <a:lnTo>
                    <a:pt x="82" y="64"/>
                  </a:lnTo>
                  <a:lnTo>
                    <a:pt x="92" y="75"/>
                  </a:lnTo>
                  <a:lnTo>
                    <a:pt x="96" y="90"/>
                  </a:lnTo>
                  <a:lnTo>
                    <a:pt x="88" y="112"/>
                  </a:lnTo>
                  <a:lnTo>
                    <a:pt x="70" y="125"/>
                  </a:lnTo>
                  <a:lnTo>
                    <a:pt x="48" y="128"/>
                  </a:lnTo>
                  <a:lnTo>
                    <a:pt x="30" y="126"/>
                  </a:lnTo>
                  <a:lnTo>
                    <a:pt x="19" y="121"/>
                  </a:lnTo>
                  <a:lnTo>
                    <a:pt x="12" y="115"/>
                  </a:lnTo>
                  <a:lnTo>
                    <a:pt x="5" y="106"/>
                  </a:lnTo>
                  <a:lnTo>
                    <a:pt x="1" y="96"/>
                  </a:lnTo>
                  <a:lnTo>
                    <a:pt x="0" y="85"/>
                  </a:lnTo>
                  <a:lnTo>
                    <a:pt x="15" y="85"/>
                  </a:lnTo>
                  <a:lnTo>
                    <a:pt x="20" y="102"/>
                  </a:lnTo>
                  <a:lnTo>
                    <a:pt x="33" y="110"/>
                  </a:lnTo>
                  <a:lnTo>
                    <a:pt x="48" y="113"/>
                  </a:lnTo>
                  <a:lnTo>
                    <a:pt x="62" y="111"/>
                  </a:lnTo>
                  <a:lnTo>
                    <a:pt x="74" y="105"/>
                  </a:lnTo>
                  <a:lnTo>
                    <a:pt x="80" y="93"/>
                  </a:lnTo>
                  <a:lnTo>
                    <a:pt x="77" y="83"/>
                  </a:lnTo>
                  <a:lnTo>
                    <a:pt x="69" y="76"/>
                  </a:lnTo>
                  <a:lnTo>
                    <a:pt x="54" y="71"/>
                  </a:lnTo>
                  <a:lnTo>
                    <a:pt x="30" y="66"/>
                  </a:lnTo>
                  <a:lnTo>
                    <a:pt x="19" y="62"/>
                  </a:lnTo>
                  <a:lnTo>
                    <a:pt x="9" y="54"/>
                  </a:lnTo>
                  <a:lnTo>
                    <a:pt x="4" y="38"/>
                  </a:lnTo>
                  <a:lnTo>
                    <a:pt x="8" y="20"/>
                  </a:lnTo>
                  <a:lnTo>
                    <a:pt x="22" y="5"/>
                  </a:lnTo>
                  <a:lnTo>
                    <a:pt x="45" y="0"/>
                  </a:lnTo>
                  <a:lnTo>
                    <a:pt x="76" y="6"/>
                  </a:lnTo>
                  <a:lnTo>
                    <a:pt x="89" y="23"/>
                  </a:lnTo>
                  <a:lnTo>
                    <a:pt x="92" y="39"/>
                  </a:lnTo>
                  <a:lnTo>
                    <a:pt x="77" y="39"/>
                  </a:lnTo>
                  <a:close/>
                </a:path>
              </a:pathLst>
            </a:custGeom>
            <a:solidFill>
              <a:srgbClr val="000000"/>
            </a:solidFill>
            <a:ln w="9525">
              <a:noFill/>
              <a:round/>
              <a:headEnd/>
              <a:tailEnd/>
            </a:ln>
          </p:spPr>
          <p:txBody>
            <a:bodyPr>
              <a:prstTxWarp prst="textNoShape">
                <a:avLst/>
              </a:prstTxWarp>
            </a:bodyPr>
            <a:lstStyle/>
            <a:p>
              <a:endParaRPr lang="en-US"/>
            </a:p>
          </p:txBody>
        </p:sp>
        <p:sp>
          <p:nvSpPr>
            <p:cNvPr id="589" name="Freeform 49"/>
            <p:cNvSpPr>
              <a:spLocks noEditPoints="1"/>
            </p:cNvSpPr>
            <p:nvPr/>
          </p:nvSpPr>
          <p:spPr bwMode="auto">
            <a:xfrm>
              <a:off x="2952" y="3116"/>
              <a:ext cx="33" cy="40"/>
            </a:xfrm>
            <a:custGeom>
              <a:avLst/>
              <a:gdLst>
                <a:gd name="T0" fmla="*/ 0 w 100"/>
                <a:gd name="T1" fmla="*/ 0 h 121"/>
                <a:gd name="T2" fmla="*/ 49 w 100"/>
                <a:gd name="T3" fmla="*/ 0 h 121"/>
                <a:gd name="T4" fmla="*/ 49 w 100"/>
                <a:gd name="T5" fmla="*/ 0 h 121"/>
                <a:gd name="T6" fmla="*/ 76 w 100"/>
                <a:gd name="T7" fmla="*/ 7 h 121"/>
                <a:gd name="T8" fmla="*/ 94 w 100"/>
                <a:gd name="T9" fmla="*/ 28 h 121"/>
                <a:gd name="T10" fmla="*/ 100 w 100"/>
                <a:gd name="T11" fmla="*/ 59 h 121"/>
                <a:gd name="T12" fmla="*/ 100 w 100"/>
                <a:gd name="T13" fmla="*/ 59 h 121"/>
                <a:gd name="T14" fmla="*/ 96 w 100"/>
                <a:gd name="T15" fmla="*/ 87 h 121"/>
                <a:gd name="T16" fmla="*/ 79 w 100"/>
                <a:gd name="T17" fmla="*/ 111 h 121"/>
                <a:gd name="T18" fmla="*/ 48 w 100"/>
                <a:gd name="T19" fmla="*/ 121 h 121"/>
                <a:gd name="T20" fmla="*/ 48 w 100"/>
                <a:gd name="T21" fmla="*/ 121 h 121"/>
                <a:gd name="T22" fmla="*/ 0 w 100"/>
                <a:gd name="T23" fmla="*/ 121 h 121"/>
                <a:gd name="T24" fmla="*/ 0 w 100"/>
                <a:gd name="T25" fmla="*/ 0 h 121"/>
                <a:gd name="T26" fmla="*/ 0 w 100"/>
                <a:gd name="T27" fmla="*/ 0 h 121"/>
                <a:gd name="T28" fmla="*/ 17 w 100"/>
                <a:gd name="T29" fmla="*/ 107 h 121"/>
                <a:gd name="T30" fmla="*/ 48 w 100"/>
                <a:gd name="T31" fmla="*/ 107 h 121"/>
                <a:gd name="T32" fmla="*/ 48 w 100"/>
                <a:gd name="T33" fmla="*/ 107 h 121"/>
                <a:gd name="T34" fmla="*/ 66 w 100"/>
                <a:gd name="T35" fmla="*/ 101 h 121"/>
                <a:gd name="T36" fmla="*/ 78 w 100"/>
                <a:gd name="T37" fmla="*/ 86 h 121"/>
                <a:gd name="T38" fmla="*/ 83 w 100"/>
                <a:gd name="T39" fmla="*/ 60 h 121"/>
                <a:gd name="T40" fmla="*/ 83 w 100"/>
                <a:gd name="T41" fmla="*/ 60 h 121"/>
                <a:gd name="T42" fmla="*/ 78 w 100"/>
                <a:gd name="T43" fmla="*/ 34 h 121"/>
                <a:gd name="T44" fmla="*/ 66 w 100"/>
                <a:gd name="T45" fmla="*/ 19 h 121"/>
                <a:gd name="T46" fmla="*/ 47 w 100"/>
                <a:gd name="T47" fmla="*/ 14 h 121"/>
                <a:gd name="T48" fmla="*/ 47 w 100"/>
                <a:gd name="T49" fmla="*/ 14 h 121"/>
                <a:gd name="T50" fmla="*/ 17 w 100"/>
                <a:gd name="T51" fmla="*/ 14 h 121"/>
                <a:gd name="T52" fmla="*/ 17 w 100"/>
                <a:gd name="T53" fmla="*/ 107 h 121"/>
                <a:gd name="T54" fmla="*/ 17 w 100"/>
                <a:gd name="T55" fmla="*/ 10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121"/>
                <a:gd name="T86" fmla="*/ 100 w 100"/>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121">
                  <a:moveTo>
                    <a:pt x="0" y="0"/>
                  </a:moveTo>
                  <a:lnTo>
                    <a:pt x="49" y="0"/>
                  </a:lnTo>
                  <a:lnTo>
                    <a:pt x="76" y="7"/>
                  </a:lnTo>
                  <a:lnTo>
                    <a:pt x="94" y="28"/>
                  </a:lnTo>
                  <a:lnTo>
                    <a:pt x="100" y="59"/>
                  </a:lnTo>
                  <a:lnTo>
                    <a:pt x="96" y="87"/>
                  </a:lnTo>
                  <a:lnTo>
                    <a:pt x="79" y="111"/>
                  </a:lnTo>
                  <a:lnTo>
                    <a:pt x="48" y="121"/>
                  </a:lnTo>
                  <a:lnTo>
                    <a:pt x="0" y="121"/>
                  </a:lnTo>
                  <a:lnTo>
                    <a:pt x="0" y="0"/>
                  </a:lnTo>
                  <a:close/>
                  <a:moveTo>
                    <a:pt x="17" y="107"/>
                  </a:moveTo>
                  <a:lnTo>
                    <a:pt x="48" y="107"/>
                  </a:lnTo>
                  <a:lnTo>
                    <a:pt x="66" y="101"/>
                  </a:lnTo>
                  <a:lnTo>
                    <a:pt x="78" y="86"/>
                  </a:lnTo>
                  <a:lnTo>
                    <a:pt x="83" y="60"/>
                  </a:lnTo>
                  <a:lnTo>
                    <a:pt x="78" y="34"/>
                  </a:lnTo>
                  <a:lnTo>
                    <a:pt x="66" y="19"/>
                  </a:lnTo>
                  <a:lnTo>
                    <a:pt x="47" y="14"/>
                  </a:lnTo>
                  <a:lnTo>
                    <a:pt x="17" y="14"/>
                  </a:lnTo>
                  <a:lnTo>
                    <a:pt x="17" y="107"/>
                  </a:lnTo>
                  <a:close/>
                </a:path>
              </a:pathLst>
            </a:custGeom>
            <a:solidFill>
              <a:srgbClr val="000000"/>
            </a:solidFill>
            <a:ln w="9525">
              <a:noFill/>
              <a:round/>
              <a:headEnd/>
              <a:tailEnd/>
            </a:ln>
          </p:spPr>
          <p:txBody>
            <a:bodyPr>
              <a:prstTxWarp prst="textNoShape">
                <a:avLst/>
              </a:prstTxWarp>
            </a:bodyPr>
            <a:lstStyle/>
            <a:p>
              <a:endParaRPr lang="en-US"/>
            </a:p>
          </p:txBody>
        </p:sp>
        <p:sp>
          <p:nvSpPr>
            <p:cNvPr id="590" name="Freeform 50"/>
            <p:cNvSpPr>
              <a:spLocks/>
            </p:cNvSpPr>
            <p:nvPr/>
          </p:nvSpPr>
          <p:spPr bwMode="auto">
            <a:xfrm>
              <a:off x="2813" y="3051"/>
              <a:ext cx="107" cy="108"/>
            </a:xfrm>
            <a:custGeom>
              <a:avLst/>
              <a:gdLst>
                <a:gd name="T0" fmla="*/ 0 w 322"/>
                <a:gd name="T1" fmla="*/ 323 h 323"/>
                <a:gd name="T2" fmla="*/ 74 w 322"/>
                <a:gd name="T3" fmla="*/ 300 h 323"/>
                <a:gd name="T4" fmla="*/ 136 w 322"/>
                <a:gd name="T5" fmla="*/ 268 h 323"/>
                <a:gd name="T6" fmla="*/ 187 w 322"/>
                <a:gd name="T7" fmla="*/ 228 h 323"/>
                <a:gd name="T8" fmla="*/ 228 w 322"/>
                <a:gd name="T9" fmla="*/ 185 h 323"/>
                <a:gd name="T10" fmla="*/ 260 w 322"/>
                <a:gd name="T11" fmla="*/ 140 h 323"/>
                <a:gd name="T12" fmla="*/ 285 w 322"/>
                <a:gd name="T13" fmla="*/ 98 h 323"/>
                <a:gd name="T14" fmla="*/ 303 w 322"/>
                <a:gd name="T15" fmla="*/ 60 h 323"/>
                <a:gd name="T16" fmla="*/ 314 w 322"/>
                <a:gd name="T17" fmla="*/ 28 h 323"/>
                <a:gd name="T18" fmla="*/ 320 w 322"/>
                <a:gd name="T19" fmla="*/ 8 h 323"/>
                <a:gd name="T20" fmla="*/ 322 w 322"/>
                <a:gd name="T21" fmla="*/ 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323"/>
                <a:gd name="T35" fmla="*/ 322 w 322"/>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323">
                  <a:moveTo>
                    <a:pt x="0" y="323"/>
                  </a:moveTo>
                  <a:lnTo>
                    <a:pt x="74" y="300"/>
                  </a:lnTo>
                  <a:lnTo>
                    <a:pt x="136" y="268"/>
                  </a:lnTo>
                  <a:lnTo>
                    <a:pt x="187" y="228"/>
                  </a:lnTo>
                  <a:lnTo>
                    <a:pt x="228" y="185"/>
                  </a:lnTo>
                  <a:lnTo>
                    <a:pt x="260" y="140"/>
                  </a:lnTo>
                  <a:lnTo>
                    <a:pt x="285" y="98"/>
                  </a:lnTo>
                  <a:lnTo>
                    <a:pt x="303" y="60"/>
                  </a:lnTo>
                  <a:lnTo>
                    <a:pt x="314" y="28"/>
                  </a:lnTo>
                  <a:lnTo>
                    <a:pt x="320" y="8"/>
                  </a:lnTo>
                  <a:lnTo>
                    <a:pt x="322" y="0"/>
                  </a:lnTo>
                </a:path>
              </a:pathLst>
            </a:custGeom>
            <a:noFill/>
            <a:ln w="25400">
              <a:solidFill>
                <a:srgbClr val="531475"/>
              </a:solidFill>
              <a:round/>
              <a:headEnd/>
              <a:tailEnd/>
            </a:ln>
          </p:spPr>
          <p:txBody>
            <a:bodyPr>
              <a:prstTxWarp prst="textNoShape">
                <a:avLst/>
              </a:prstTxWarp>
            </a:bodyPr>
            <a:lstStyle/>
            <a:p>
              <a:endParaRPr lang="en-US"/>
            </a:p>
          </p:txBody>
        </p:sp>
      </p:grpSp>
      <p:grpSp>
        <p:nvGrpSpPr>
          <p:cNvPr id="591" name="Group 51"/>
          <p:cNvGrpSpPr>
            <a:grpSpLocks/>
          </p:cNvGrpSpPr>
          <p:nvPr/>
        </p:nvGrpSpPr>
        <p:grpSpPr bwMode="auto">
          <a:xfrm>
            <a:off x="6401713" y="5118328"/>
            <a:ext cx="563563" cy="554038"/>
            <a:chOff x="2718" y="3280"/>
            <a:chExt cx="355" cy="349"/>
          </a:xfrm>
        </p:grpSpPr>
        <p:sp>
          <p:nvSpPr>
            <p:cNvPr id="592" name="Freeform 52"/>
            <p:cNvSpPr>
              <a:spLocks/>
            </p:cNvSpPr>
            <p:nvPr/>
          </p:nvSpPr>
          <p:spPr bwMode="auto">
            <a:xfrm>
              <a:off x="2718" y="3280"/>
              <a:ext cx="355" cy="349"/>
            </a:xfrm>
            <a:custGeom>
              <a:avLst/>
              <a:gdLst>
                <a:gd name="T0" fmla="*/ 0 w 1065"/>
                <a:gd name="T1" fmla="*/ 0 h 1045"/>
                <a:gd name="T2" fmla="*/ 1065 w 1065"/>
                <a:gd name="T3" fmla="*/ 0 h 1045"/>
                <a:gd name="T4" fmla="*/ 1065 w 1065"/>
                <a:gd name="T5" fmla="*/ 1045 h 1045"/>
                <a:gd name="T6" fmla="*/ 0 w 1065"/>
                <a:gd name="T7" fmla="*/ 1045 h 1045"/>
                <a:gd name="T8" fmla="*/ 0 w 1065"/>
                <a:gd name="T9" fmla="*/ 0 h 1045"/>
                <a:gd name="T10" fmla="*/ 0 w 1065"/>
                <a:gd name="T11" fmla="*/ 0 h 1045"/>
                <a:gd name="T12" fmla="*/ 0 60000 65536"/>
                <a:gd name="T13" fmla="*/ 0 60000 65536"/>
                <a:gd name="T14" fmla="*/ 0 60000 65536"/>
                <a:gd name="T15" fmla="*/ 0 60000 65536"/>
                <a:gd name="T16" fmla="*/ 0 60000 65536"/>
                <a:gd name="T17" fmla="*/ 0 60000 65536"/>
                <a:gd name="T18" fmla="*/ 0 w 1065"/>
                <a:gd name="T19" fmla="*/ 0 h 1045"/>
                <a:gd name="T20" fmla="*/ 1065 w 1065"/>
                <a:gd name="T21" fmla="*/ 1045 h 1045"/>
              </a:gdLst>
              <a:ahLst/>
              <a:cxnLst>
                <a:cxn ang="T12">
                  <a:pos x="T0" y="T1"/>
                </a:cxn>
                <a:cxn ang="T13">
                  <a:pos x="T2" y="T3"/>
                </a:cxn>
                <a:cxn ang="T14">
                  <a:pos x="T4" y="T5"/>
                </a:cxn>
                <a:cxn ang="T15">
                  <a:pos x="T6" y="T7"/>
                </a:cxn>
                <a:cxn ang="T16">
                  <a:pos x="T8" y="T9"/>
                </a:cxn>
                <a:cxn ang="T17">
                  <a:pos x="T10" y="T11"/>
                </a:cxn>
              </a:cxnLst>
              <a:rect l="T18" t="T19" r="T20" b="T21"/>
              <a:pathLst>
                <a:path w="1065" h="1045">
                  <a:moveTo>
                    <a:pt x="0" y="0"/>
                  </a:moveTo>
                  <a:lnTo>
                    <a:pt x="1065" y="0"/>
                  </a:lnTo>
                  <a:lnTo>
                    <a:pt x="1065" y="1045"/>
                  </a:lnTo>
                  <a:lnTo>
                    <a:pt x="0" y="1045"/>
                  </a:lnTo>
                  <a:lnTo>
                    <a:pt x="0" y="0"/>
                  </a:lnTo>
                  <a:close/>
                </a:path>
              </a:pathLst>
            </a:custGeom>
            <a:noFill/>
            <a:ln w="9525">
              <a:noFill/>
              <a:round/>
              <a:headEnd/>
              <a:tailEnd/>
            </a:ln>
          </p:spPr>
          <p:txBody>
            <a:bodyPr>
              <a:prstTxWarp prst="textNoShape">
                <a:avLst/>
              </a:prstTxWarp>
            </a:bodyPr>
            <a:lstStyle/>
            <a:p>
              <a:endParaRPr lang="en-US"/>
            </a:p>
          </p:txBody>
        </p:sp>
        <p:sp>
          <p:nvSpPr>
            <p:cNvPr id="593" name="Freeform 53"/>
            <p:cNvSpPr>
              <a:spLocks/>
            </p:cNvSpPr>
            <p:nvPr/>
          </p:nvSpPr>
          <p:spPr bwMode="auto">
            <a:xfrm>
              <a:off x="2718" y="3280"/>
              <a:ext cx="355" cy="349"/>
            </a:xfrm>
            <a:custGeom>
              <a:avLst/>
              <a:gdLst>
                <a:gd name="T0" fmla="*/ 0 w 1065"/>
                <a:gd name="T1" fmla="*/ 0 h 1045"/>
                <a:gd name="T2" fmla="*/ 1065 w 1065"/>
                <a:gd name="T3" fmla="*/ 0 h 1045"/>
                <a:gd name="T4" fmla="*/ 1065 w 1065"/>
                <a:gd name="T5" fmla="*/ 1045 h 1045"/>
                <a:gd name="T6" fmla="*/ 0 w 1065"/>
                <a:gd name="T7" fmla="*/ 1045 h 1045"/>
                <a:gd name="T8" fmla="*/ 0 w 1065"/>
                <a:gd name="T9" fmla="*/ 0 h 1045"/>
                <a:gd name="T10" fmla="*/ 0 w 1065"/>
                <a:gd name="T11" fmla="*/ 0 h 1045"/>
                <a:gd name="T12" fmla="*/ 0 w 1065"/>
                <a:gd name="T13" fmla="*/ 0 h 1045"/>
                <a:gd name="T14" fmla="*/ 0 60000 65536"/>
                <a:gd name="T15" fmla="*/ 0 60000 65536"/>
                <a:gd name="T16" fmla="*/ 0 60000 65536"/>
                <a:gd name="T17" fmla="*/ 0 60000 65536"/>
                <a:gd name="T18" fmla="*/ 0 60000 65536"/>
                <a:gd name="T19" fmla="*/ 0 60000 65536"/>
                <a:gd name="T20" fmla="*/ 0 60000 65536"/>
                <a:gd name="T21" fmla="*/ 0 w 1065"/>
                <a:gd name="T22" fmla="*/ 0 h 1045"/>
                <a:gd name="T23" fmla="*/ 1065 w 1065"/>
                <a:gd name="T24" fmla="*/ 1045 h 10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5" h="1045">
                  <a:moveTo>
                    <a:pt x="0" y="0"/>
                  </a:moveTo>
                  <a:lnTo>
                    <a:pt x="1065" y="0"/>
                  </a:lnTo>
                  <a:lnTo>
                    <a:pt x="1065" y="1045"/>
                  </a:lnTo>
                  <a:lnTo>
                    <a:pt x="0" y="1045"/>
                  </a:lnTo>
                  <a:lnTo>
                    <a:pt x="0" y="0"/>
                  </a:lnTo>
                </a:path>
              </a:pathLst>
            </a:custGeom>
            <a:noFill/>
            <a:ln w="6350">
              <a:solidFill>
                <a:srgbClr val="000000"/>
              </a:solidFill>
              <a:round/>
              <a:headEnd/>
              <a:tailEnd/>
            </a:ln>
          </p:spPr>
          <p:txBody>
            <a:bodyPr>
              <a:prstTxWarp prst="textNoShape">
                <a:avLst/>
              </a:prstTxWarp>
            </a:bodyPr>
            <a:lstStyle/>
            <a:p>
              <a:endParaRPr lang="en-US"/>
            </a:p>
          </p:txBody>
        </p:sp>
        <p:sp>
          <p:nvSpPr>
            <p:cNvPr id="594" name="Freeform 54"/>
            <p:cNvSpPr>
              <a:spLocks/>
            </p:cNvSpPr>
            <p:nvPr/>
          </p:nvSpPr>
          <p:spPr bwMode="auto">
            <a:xfrm>
              <a:off x="2793" y="3453"/>
              <a:ext cx="134" cy="134"/>
            </a:xfrm>
            <a:custGeom>
              <a:avLst/>
              <a:gdLst>
                <a:gd name="T0" fmla="*/ 0 w 401"/>
                <a:gd name="T1" fmla="*/ 0 h 402"/>
                <a:gd name="T2" fmla="*/ 0 w 401"/>
                <a:gd name="T3" fmla="*/ 402 h 402"/>
                <a:gd name="T4" fmla="*/ 401 w 401"/>
                <a:gd name="T5" fmla="*/ 402 h 402"/>
                <a:gd name="T6" fmla="*/ 0 60000 65536"/>
                <a:gd name="T7" fmla="*/ 0 60000 65536"/>
                <a:gd name="T8" fmla="*/ 0 60000 65536"/>
                <a:gd name="T9" fmla="*/ 0 w 401"/>
                <a:gd name="T10" fmla="*/ 0 h 402"/>
                <a:gd name="T11" fmla="*/ 401 w 401"/>
                <a:gd name="T12" fmla="*/ 402 h 402"/>
              </a:gdLst>
              <a:ahLst/>
              <a:cxnLst>
                <a:cxn ang="T6">
                  <a:pos x="T0" y="T1"/>
                </a:cxn>
                <a:cxn ang="T7">
                  <a:pos x="T2" y="T3"/>
                </a:cxn>
                <a:cxn ang="T8">
                  <a:pos x="T4" y="T5"/>
                </a:cxn>
              </a:cxnLst>
              <a:rect l="T9" t="T10" r="T11" b="T12"/>
              <a:pathLst>
                <a:path w="401" h="402">
                  <a:moveTo>
                    <a:pt x="0" y="0"/>
                  </a:moveTo>
                  <a:lnTo>
                    <a:pt x="0" y="402"/>
                  </a:lnTo>
                  <a:lnTo>
                    <a:pt x="401" y="402"/>
                  </a:lnTo>
                </a:path>
              </a:pathLst>
            </a:custGeom>
            <a:noFill/>
            <a:ln w="6350">
              <a:solidFill>
                <a:srgbClr val="000000"/>
              </a:solidFill>
              <a:round/>
              <a:headEnd/>
              <a:tailEnd/>
            </a:ln>
          </p:spPr>
          <p:txBody>
            <a:bodyPr>
              <a:prstTxWarp prst="textNoShape">
                <a:avLst/>
              </a:prstTxWarp>
            </a:bodyPr>
            <a:lstStyle/>
            <a:p>
              <a:endParaRPr lang="en-US"/>
            </a:p>
          </p:txBody>
        </p:sp>
        <p:sp>
          <p:nvSpPr>
            <p:cNvPr id="595" name="Freeform 55"/>
            <p:cNvSpPr>
              <a:spLocks/>
            </p:cNvSpPr>
            <p:nvPr/>
          </p:nvSpPr>
          <p:spPr bwMode="auto">
            <a:xfrm>
              <a:off x="2826" y="3465"/>
              <a:ext cx="110" cy="110"/>
            </a:xfrm>
            <a:custGeom>
              <a:avLst/>
              <a:gdLst>
                <a:gd name="T0" fmla="*/ 0 w 330"/>
                <a:gd name="T1" fmla="*/ 0 h 332"/>
                <a:gd name="T2" fmla="*/ 13 w 330"/>
                <a:gd name="T3" fmla="*/ 64 h 332"/>
                <a:gd name="T4" fmla="*/ 37 w 330"/>
                <a:gd name="T5" fmla="*/ 120 h 332"/>
                <a:gd name="T6" fmla="*/ 71 w 330"/>
                <a:gd name="T7" fmla="*/ 168 h 332"/>
                <a:gd name="T8" fmla="*/ 110 w 330"/>
                <a:gd name="T9" fmla="*/ 210 h 332"/>
                <a:gd name="T10" fmla="*/ 152 w 330"/>
                <a:gd name="T11" fmla="*/ 244 h 332"/>
                <a:gd name="T12" fmla="*/ 195 w 330"/>
                <a:gd name="T13" fmla="*/ 272 h 332"/>
                <a:gd name="T14" fmla="*/ 236 w 330"/>
                <a:gd name="T15" fmla="*/ 294 h 332"/>
                <a:gd name="T16" fmla="*/ 274 w 330"/>
                <a:gd name="T17" fmla="*/ 312 h 332"/>
                <a:gd name="T18" fmla="*/ 304 w 330"/>
                <a:gd name="T19" fmla="*/ 323 h 332"/>
                <a:gd name="T20" fmla="*/ 323 w 330"/>
                <a:gd name="T21" fmla="*/ 330 h 332"/>
                <a:gd name="T22" fmla="*/ 330 w 330"/>
                <a:gd name="T23" fmla="*/ 332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332"/>
                <a:gd name="T38" fmla="*/ 330 w 330"/>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332">
                  <a:moveTo>
                    <a:pt x="0" y="0"/>
                  </a:moveTo>
                  <a:lnTo>
                    <a:pt x="13" y="64"/>
                  </a:lnTo>
                  <a:lnTo>
                    <a:pt x="37" y="120"/>
                  </a:lnTo>
                  <a:lnTo>
                    <a:pt x="71" y="168"/>
                  </a:lnTo>
                  <a:lnTo>
                    <a:pt x="110" y="210"/>
                  </a:lnTo>
                  <a:lnTo>
                    <a:pt x="152" y="244"/>
                  </a:lnTo>
                  <a:lnTo>
                    <a:pt x="195" y="272"/>
                  </a:lnTo>
                  <a:lnTo>
                    <a:pt x="236" y="294"/>
                  </a:lnTo>
                  <a:lnTo>
                    <a:pt x="274" y="312"/>
                  </a:lnTo>
                  <a:lnTo>
                    <a:pt x="304" y="323"/>
                  </a:lnTo>
                  <a:lnTo>
                    <a:pt x="323" y="330"/>
                  </a:lnTo>
                  <a:lnTo>
                    <a:pt x="330" y="332"/>
                  </a:lnTo>
                </a:path>
              </a:pathLst>
            </a:custGeom>
            <a:noFill/>
            <a:ln w="25400">
              <a:solidFill>
                <a:srgbClr val="8A222A"/>
              </a:solidFill>
              <a:round/>
              <a:headEnd/>
              <a:tailEnd/>
            </a:ln>
          </p:spPr>
          <p:txBody>
            <a:bodyPr>
              <a:prstTxWarp prst="textNoShape">
                <a:avLst/>
              </a:prstTxWarp>
            </a:bodyPr>
            <a:lstStyle/>
            <a:p>
              <a:endParaRPr lang="en-US"/>
            </a:p>
          </p:txBody>
        </p:sp>
        <p:sp>
          <p:nvSpPr>
            <p:cNvPr id="596" name="Freeform 56"/>
            <p:cNvSpPr>
              <a:spLocks noEditPoints="1"/>
            </p:cNvSpPr>
            <p:nvPr/>
          </p:nvSpPr>
          <p:spPr bwMode="auto">
            <a:xfrm>
              <a:off x="2770" y="3312"/>
              <a:ext cx="34" cy="40"/>
            </a:xfrm>
            <a:custGeom>
              <a:avLst/>
              <a:gdLst>
                <a:gd name="T0" fmla="*/ 17 w 101"/>
                <a:gd name="T1" fmla="*/ 120 h 120"/>
                <a:gd name="T2" fmla="*/ 0 w 101"/>
                <a:gd name="T3" fmla="*/ 120 h 120"/>
                <a:gd name="T4" fmla="*/ 0 w 101"/>
                <a:gd name="T5" fmla="*/ 0 h 120"/>
                <a:gd name="T6" fmla="*/ 57 w 101"/>
                <a:gd name="T7" fmla="*/ 0 h 120"/>
                <a:gd name="T8" fmla="*/ 57 w 101"/>
                <a:gd name="T9" fmla="*/ 0 h 120"/>
                <a:gd name="T10" fmla="*/ 76 w 101"/>
                <a:gd name="T11" fmla="*/ 2 h 120"/>
                <a:gd name="T12" fmla="*/ 90 w 101"/>
                <a:gd name="T13" fmla="*/ 12 h 120"/>
                <a:gd name="T14" fmla="*/ 96 w 101"/>
                <a:gd name="T15" fmla="*/ 32 h 120"/>
                <a:gd name="T16" fmla="*/ 96 w 101"/>
                <a:gd name="T17" fmla="*/ 32 h 120"/>
                <a:gd name="T18" fmla="*/ 93 w 101"/>
                <a:gd name="T19" fmla="*/ 46 h 120"/>
                <a:gd name="T20" fmla="*/ 87 w 101"/>
                <a:gd name="T21" fmla="*/ 55 h 120"/>
                <a:gd name="T22" fmla="*/ 79 w 101"/>
                <a:gd name="T23" fmla="*/ 61 h 120"/>
                <a:gd name="T24" fmla="*/ 79 w 101"/>
                <a:gd name="T25" fmla="*/ 61 h 120"/>
                <a:gd name="T26" fmla="*/ 86 w 101"/>
                <a:gd name="T27" fmla="*/ 65 h 120"/>
                <a:gd name="T28" fmla="*/ 91 w 101"/>
                <a:gd name="T29" fmla="*/ 71 h 120"/>
                <a:gd name="T30" fmla="*/ 94 w 101"/>
                <a:gd name="T31" fmla="*/ 84 h 120"/>
                <a:gd name="T32" fmla="*/ 94 w 101"/>
                <a:gd name="T33" fmla="*/ 84 h 120"/>
                <a:gd name="T34" fmla="*/ 95 w 101"/>
                <a:gd name="T35" fmla="*/ 106 h 120"/>
                <a:gd name="T36" fmla="*/ 95 w 101"/>
                <a:gd name="T37" fmla="*/ 106 h 120"/>
                <a:gd name="T38" fmla="*/ 95 w 101"/>
                <a:gd name="T39" fmla="*/ 111 h 120"/>
                <a:gd name="T40" fmla="*/ 97 w 101"/>
                <a:gd name="T41" fmla="*/ 115 h 120"/>
                <a:gd name="T42" fmla="*/ 101 w 101"/>
                <a:gd name="T43" fmla="*/ 118 h 120"/>
                <a:gd name="T44" fmla="*/ 101 w 101"/>
                <a:gd name="T45" fmla="*/ 118 h 120"/>
                <a:gd name="T46" fmla="*/ 101 w 101"/>
                <a:gd name="T47" fmla="*/ 120 h 120"/>
                <a:gd name="T48" fmla="*/ 81 w 101"/>
                <a:gd name="T49" fmla="*/ 120 h 120"/>
                <a:gd name="T50" fmla="*/ 81 w 101"/>
                <a:gd name="T51" fmla="*/ 120 h 120"/>
                <a:gd name="T52" fmla="*/ 79 w 101"/>
                <a:gd name="T53" fmla="*/ 110 h 120"/>
                <a:gd name="T54" fmla="*/ 78 w 101"/>
                <a:gd name="T55" fmla="*/ 99 h 120"/>
                <a:gd name="T56" fmla="*/ 78 w 101"/>
                <a:gd name="T57" fmla="*/ 90 h 120"/>
                <a:gd name="T58" fmla="*/ 78 w 101"/>
                <a:gd name="T59" fmla="*/ 90 h 120"/>
                <a:gd name="T60" fmla="*/ 77 w 101"/>
                <a:gd name="T61" fmla="*/ 81 h 120"/>
                <a:gd name="T62" fmla="*/ 71 w 101"/>
                <a:gd name="T63" fmla="*/ 72 h 120"/>
                <a:gd name="T64" fmla="*/ 57 w 101"/>
                <a:gd name="T65" fmla="*/ 69 h 120"/>
                <a:gd name="T66" fmla="*/ 57 w 101"/>
                <a:gd name="T67" fmla="*/ 69 h 120"/>
                <a:gd name="T68" fmla="*/ 17 w 101"/>
                <a:gd name="T69" fmla="*/ 69 h 120"/>
                <a:gd name="T70" fmla="*/ 17 w 101"/>
                <a:gd name="T71" fmla="*/ 120 h 120"/>
                <a:gd name="T72" fmla="*/ 17 w 101"/>
                <a:gd name="T73" fmla="*/ 120 h 120"/>
                <a:gd name="T74" fmla="*/ 17 w 101"/>
                <a:gd name="T75" fmla="*/ 54 h 120"/>
                <a:gd name="T76" fmla="*/ 55 w 101"/>
                <a:gd name="T77" fmla="*/ 54 h 120"/>
                <a:gd name="T78" fmla="*/ 55 w 101"/>
                <a:gd name="T79" fmla="*/ 54 h 120"/>
                <a:gd name="T80" fmla="*/ 67 w 101"/>
                <a:gd name="T81" fmla="*/ 53 h 120"/>
                <a:gd name="T82" fmla="*/ 76 w 101"/>
                <a:gd name="T83" fmla="*/ 47 h 120"/>
                <a:gd name="T84" fmla="*/ 79 w 101"/>
                <a:gd name="T85" fmla="*/ 34 h 120"/>
                <a:gd name="T86" fmla="*/ 79 w 101"/>
                <a:gd name="T87" fmla="*/ 34 h 120"/>
                <a:gd name="T88" fmla="*/ 76 w 101"/>
                <a:gd name="T89" fmla="*/ 20 h 120"/>
                <a:gd name="T90" fmla="*/ 67 w 101"/>
                <a:gd name="T91" fmla="*/ 15 h 120"/>
                <a:gd name="T92" fmla="*/ 58 w 101"/>
                <a:gd name="T93" fmla="*/ 14 h 120"/>
                <a:gd name="T94" fmla="*/ 58 w 101"/>
                <a:gd name="T95" fmla="*/ 14 h 120"/>
                <a:gd name="T96" fmla="*/ 17 w 101"/>
                <a:gd name="T97" fmla="*/ 14 h 120"/>
                <a:gd name="T98" fmla="*/ 17 w 101"/>
                <a:gd name="T99" fmla="*/ 54 h 120"/>
                <a:gd name="T100" fmla="*/ 17 w 101"/>
                <a:gd name="T101" fmla="*/ 54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
                <a:gd name="T154" fmla="*/ 0 h 120"/>
                <a:gd name="T155" fmla="*/ 101 w 101"/>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 h="120">
                  <a:moveTo>
                    <a:pt x="17" y="120"/>
                  </a:moveTo>
                  <a:lnTo>
                    <a:pt x="0" y="120"/>
                  </a:lnTo>
                  <a:lnTo>
                    <a:pt x="0" y="0"/>
                  </a:lnTo>
                  <a:lnTo>
                    <a:pt x="57" y="0"/>
                  </a:lnTo>
                  <a:lnTo>
                    <a:pt x="76" y="2"/>
                  </a:lnTo>
                  <a:lnTo>
                    <a:pt x="90" y="12"/>
                  </a:lnTo>
                  <a:lnTo>
                    <a:pt x="96" y="32"/>
                  </a:lnTo>
                  <a:lnTo>
                    <a:pt x="93" y="46"/>
                  </a:lnTo>
                  <a:lnTo>
                    <a:pt x="87" y="55"/>
                  </a:lnTo>
                  <a:lnTo>
                    <a:pt x="79" y="61"/>
                  </a:lnTo>
                  <a:lnTo>
                    <a:pt x="86" y="65"/>
                  </a:lnTo>
                  <a:lnTo>
                    <a:pt x="91" y="71"/>
                  </a:lnTo>
                  <a:lnTo>
                    <a:pt x="94" y="84"/>
                  </a:lnTo>
                  <a:lnTo>
                    <a:pt x="95" y="106"/>
                  </a:lnTo>
                  <a:lnTo>
                    <a:pt x="95" y="111"/>
                  </a:lnTo>
                  <a:lnTo>
                    <a:pt x="97" y="115"/>
                  </a:lnTo>
                  <a:lnTo>
                    <a:pt x="101" y="118"/>
                  </a:lnTo>
                  <a:lnTo>
                    <a:pt x="101" y="120"/>
                  </a:lnTo>
                  <a:lnTo>
                    <a:pt x="81" y="120"/>
                  </a:lnTo>
                  <a:lnTo>
                    <a:pt x="79" y="110"/>
                  </a:lnTo>
                  <a:lnTo>
                    <a:pt x="78" y="99"/>
                  </a:lnTo>
                  <a:lnTo>
                    <a:pt x="78" y="90"/>
                  </a:lnTo>
                  <a:lnTo>
                    <a:pt x="77" y="81"/>
                  </a:lnTo>
                  <a:lnTo>
                    <a:pt x="71" y="72"/>
                  </a:lnTo>
                  <a:lnTo>
                    <a:pt x="57" y="69"/>
                  </a:lnTo>
                  <a:lnTo>
                    <a:pt x="17" y="69"/>
                  </a:lnTo>
                  <a:lnTo>
                    <a:pt x="17" y="120"/>
                  </a:lnTo>
                  <a:close/>
                  <a:moveTo>
                    <a:pt x="17" y="54"/>
                  </a:moveTo>
                  <a:lnTo>
                    <a:pt x="55" y="54"/>
                  </a:lnTo>
                  <a:lnTo>
                    <a:pt x="67" y="53"/>
                  </a:lnTo>
                  <a:lnTo>
                    <a:pt x="76" y="47"/>
                  </a:lnTo>
                  <a:lnTo>
                    <a:pt x="79" y="34"/>
                  </a:lnTo>
                  <a:lnTo>
                    <a:pt x="76" y="20"/>
                  </a:lnTo>
                  <a:lnTo>
                    <a:pt x="67" y="15"/>
                  </a:lnTo>
                  <a:lnTo>
                    <a:pt x="58" y="14"/>
                  </a:lnTo>
                  <a:lnTo>
                    <a:pt x="17" y="14"/>
                  </a:lnTo>
                  <a:lnTo>
                    <a:pt x="17" y="54"/>
                  </a:lnTo>
                  <a:close/>
                </a:path>
              </a:pathLst>
            </a:custGeom>
            <a:solidFill>
              <a:srgbClr val="000000"/>
            </a:solidFill>
            <a:ln w="9525">
              <a:noFill/>
              <a:round/>
              <a:headEnd/>
              <a:tailEnd/>
            </a:ln>
          </p:spPr>
          <p:txBody>
            <a:bodyPr>
              <a:prstTxWarp prst="textNoShape">
                <a:avLst/>
              </a:prstTxWarp>
            </a:bodyPr>
            <a:lstStyle/>
            <a:p>
              <a:endParaRPr lang="en-US"/>
            </a:p>
          </p:txBody>
        </p:sp>
        <p:sp>
          <p:nvSpPr>
            <p:cNvPr id="597" name="Freeform 57"/>
            <p:cNvSpPr>
              <a:spLocks noEditPoints="1"/>
            </p:cNvSpPr>
            <p:nvPr/>
          </p:nvSpPr>
          <p:spPr bwMode="auto">
            <a:xfrm>
              <a:off x="2808" y="3322"/>
              <a:ext cx="27" cy="31"/>
            </a:xfrm>
            <a:custGeom>
              <a:avLst/>
              <a:gdLst>
                <a:gd name="T0" fmla="*/ 79 w 80"/>
                <a:gd name="T1" fmla="*/ 63 h 93"/>
                <a:gd name="T2" fmla="*/ 77 w 80"/>
                <a:gd name="T3" fmla="*/ 70 h 93"/>
                <a:gd name="T4" fmla="*/ 72 w 80"/>
                <a:gd name="T5" fmla="*/ 78 h 93"/>
                <a:gd name="T6" fmla="*/ 64 w 80"/>
                <a:gd name="T7" fmla="*/ 87 h 93"/>
                <a:gd name="T8" fmla="*/ 64 w 80"/>
                <a:gd name="T9" fmla="*/ 87 h 93"/>
                <a:gd name="T10" fmla="*/ 59 w 80"/>
                <a:gd name="T11" fmla="*/ 90 h 93"/>
                <a:gd name="T12" fmla="*/ 51 w 80"/>
                <a:gd name="T13" fmla="*/ 92 h 93"/>
                <a:gd name="T14" fmla="*/ 40 w 80"/>
                <a:gd name="T15" fmla="*/ 93 h 93"/>
                <a:gd name="T16" fmla="*/ 40 w 80"/>
                <a:gd name="T17" fmla="*/ 93 h 93"/>
                <a:gd name="T18" fmla="*/ 19 w 80"/>
                <a:gd name="T19" fmla="*/ 87 h 93"/>
                <a:gd name="T20" fmla="*/ 4 w 80"/>
                <a:gd name="T21" fmla="*/ 72 h 93"/>
                <a:gd name="T22" fmla="*/ 0 w 80"/>
                <a:gd name="T23" fmla="*/ 49 h 93"/>
                <a:gd name="T24" fmla="*/ 0 w 80"/>
                <a:gd name="T25" fmla="*/ 49 h 93"/>
                <a:gd name="T26" fmla="*/ 4 w 80"/>
                <a:gd name="T27" fmla="*/ 24 h 93"/>
                <a:gd name="T28" fmla="*/ 19 w 80"/>
                <a:gd name="T29" fmla="*/ 6 h 93"/>
                <a:gd name="T30" fmla="*/ 43 w 80"/>
                <a:gd name="T31" fmla="*/ 0 h 93"/>
                <a:gd name="T32" fmla="*/ 43 w 80"/>
                <a:gd name="T33" fmla="*/ 0 h 93"/>
                <a:gd name="T34" fmla="*/ 64 w 80"/>
                <a:gd name="T35" fmla="*/ 6 h 93"/>
                <a:gd name="T36" fmla="*/ 76 w 80"/>
                <a:gd name="T37" fmla="*/ 24 h 93"/>
                <a:gd name="T38" fmla="*/ 80 w 80"/>
                <a:gd name="T39" fmla="*/ 52 h 93"/>
                <a:gd name="T40" fmla="*/ 80 w 80"/>
                <a:gd name="T41" fmla="*/ 52 h 93"/>
                <a:gd name="T42" fmla="*/ 16 w 80"/>
                <a:gd name="T43" fmla="*/ 52 h 93"/>
                <a:gd name="T44" fmla="*/ 16 w 80"/>
                <a:gd name="T45" fmla="*/ 52 h 93"/>
                <a:gd name="T46" fmla="*/ 19 w 80"/>
                <a:gd name="T47" fmla="*/ 67 h 93"/>
                <a:gd name="T48" fmla="*/ 28 w 80"/>
                <a:gd name="T49" fmla="*/ 77 h 93"/>
                <a:gd name="T50" fmla="*/ 42 w 80"/>
                <a:gd name="T51" fmla="*/ 80 h 93"/>
                <a:gd name="T52" fmla="*/ 42 w 80"/>
                <a:gd name="T53" fmla="*/ 80 h 93"/>
                <a:gd name="T54" fmla="*/ 54 w 80"/>
                <a:gd name="T55" fmla="*/ 77 h 93"/>
                <a:gd name="T56" fmla="*/ 61 w 80"/>
                <a:gd name="T57" fmla="*/ 70 h 93"/>
                <a:gd name="T58" fmla="*/ 64 w 80"/>
                <a:gd name="T59" fmla="*/ 63 h 93"/>
                <a:gd name="T60" fmla="*/ 64 w 80"/>
                <a:gd name="T61" fmla="*/ 63 h 93"/>
                <a:gd name="T62" fmla="*/ 79 w 80"/>
                <a:gd name="T63" fmla="*/ 63 h 93"/>
                <a:gd name="T64" fmla="*/ 79 w 80"/>
                <a:gd name="T65" fmla="*/ 63 h 93"/>
                <a:gd name="T66" fmla="*/ 65 w 80"/>
                <a:gd name="T67" fmla="*/ 40 h 93"/>
                <a:gd name="T68" fmla="*/ 62 w 80"/>
                <a:gd name="T69" fmla="*/ 26 h 93"/>
                <a:gd name="T70" fmla="*/ 55 w 80"/>
                <a:gd name="T71" fmla="*/ 17 h 93"/>
                <a:gd name="T72" fmla="*/ 41 w 80"/>
                <a:gd name="T73" fmla="*/ 13 h 93"/>
                <a:gd name="T74" fmla="*/ 41 w 80"/>
                <a:gd name="T75" fmla="*/ 13 h 93"/>
                <a:gd name="T76" fmla="*/ 28 w 80"/>
                <a:gd name="T77" fmla="*/ 17 h 93"/>
                <a:gd name="T78" fmla="*/ 20 w 80"/>
                <a:gd name="T79" fmla="*/ 26 h 93"/>
                <a:gd name="T80" fmla="*/ 16 w 80"/>
                <a:gd name="T81" fmla="*/ 40 h 93"/>
                <a:gd name="T82" fmla="*/ 16 w 80"/>
                <a:gd name="T83" fmla="*/ 40 h 93"/>
                <a:gd name="T84" fmla="*/ 65 w 80"/>
                <a:gd name="T85" fmla="*/ 40 h 93"/>
                <a:gd name="T86" fmla="*/ 65 w 80"/>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3"/>
                  </a:moveTo>
                  <a:lnTo>
                    <a:pt x="77" y="70"/>
                  </a:lnTo>
                  <a:lnTo>
                    <a:pt x="72" y="78"/>
                  </a:lnTo>
                  <a:lnTo>
                    <a:pt x="64" y="87"/>
                  </a:lnTo>
                  <a:lnTo>
                    <a:pt x="59" y="90"/>
                  </a:lnTo>
                  <a:lnTo>
                    <a:pt x="51" y="92"/>
                  </a:lnTo>
                  <a:lnTo>
                    <a:pt x="40" y="93"/>
                  </a:lnTo>
                  <a:lnTo>
                    <a:pt x="19" y="87"/>
                  </a:lnTo>
                  <a:lnTo>
                    <a:pt x="4" y="72"/>
                  </a:lnTo>
                  <a:lnTo>
                    <a:pt x="0" y="49"/>
                  </a:lnTo>
                  <a:lnTo>
                    <a:pt x="4" y="24"/>
                  </a:lnTo>
                  <a:lnTo>
                    <a:pt x="19" y="6"/>
                  </a:lnTo>
                  <a:lnTo>
                    <a:pt x="43" y="0"/>
                  </a:lnTo>
                  <a:lnTo>
                    <a:pt x="64" y="6"/>
                  </a:lnTo>
                  <a:lnTo>
                    <a:pt x="76" y="24"/>
                  </a:lnTo>
                  <a:lnTo>
                    <a:pt x="80" y="52"/>
                  </a:lnTo>
                  <a:lnTo>
                    <a:pt x="16" y="52"/>
                  </a:lnTo>
                  <a:lnTo>
                    <a:pt x="19" y="67"/>
                  </a:lnTo>
                  <a:lnTo>
                    <a:pt x="28" y="77"/>
                  </a:lnTo>
                  <a:lnTo>
                    <a:pt x="42" y="80"/>
                  </a:lnTo>
                  <a:lnTo>
                    <a:pt x="54" y="77"/>
                  </a:lnTo>
                  <a:lnTo>
                    <a:pt x="61" y="70"/>
                  </a:lnTo>
                  <a:lnTo>
                    <a:pt x="64" y="63"/>
                  </a:lnTo>
                  <a:lnTo>
                    <a:pt x="79" y="63"/>
                  </a:lnTo>
                  <a:close/>
                  <a:moveTo>
                    <a:pt x="65" y="40"/>
                  </a:moveTo>
                  <a:lnTo>
                    <a:pt x="62" y="26"/>
                  </a:lnTo>
                  <a:lnTo>
                    <a:pt x="55" y="17"/>
                  </a:lnTo>
                  <a:lnTo>
                    <a:pt x="41" y="13"/>
                  </a:lnTo>
                  <a:lnTo>
                    <a:pt x="28" y="17"/>
                  </a:lnTo>
                  <a:lnTo>
                    <a:pt x="20" y="26"/>
                  </a:lnTo>
                  <a:lnTo>
                    <a:pt x="16" y="40"/>
                  </a:lnTo>
                  <a:lnTo>
                    <a:pt x="65" y="40"/>
                  </a:lnTo>
                  <a:close/>
                </a:path>
              </a:pathLst>
            </a:custGeom>
            <a:solidFill>
              <a:srgbClr val="000000"/>
            </a:solidFill>
            <a:ln w="9525">
              <a:noFill/>
              <a:round/>
              <a:headEnd/>
              <a:tailEnd/>
            </a:ln>
          </p:spPr>
          <p:txBody>
            <a:bodyPr>
              <a:prstTxWarp prst="textNoShape">
                <a:avLst/>
              </a:prstTxWarp>
            </a:bodyPr>
            <a:lstStyle/>
            <a:p>
              <a:endParaRPr lang="en-US"/>
            </a:p>
          </p:txBody>
        </p:sp>
        <p:sp>
          <p:nvSpPr>
            <p:cNvPr id="598" name="Freeform 58"/>
            <p:cNvSpPr>
              <a:spLocks/>
            </p:cNvSpPr>
            <p:nvPr/>
          </p:nvSpPr>
          <p:spPr bwMode="auto">
            <a:xfrm>
              <a:off x="2839" y="3322"/>
              <a:ext cx="24" cy="31"/>
            </a:xfrm>
            <a:custGeom>
              <a:avLst/>
              <a:gdLst>
                <a:gd name="T0" fmla="*/ 56 w 73"/>
                <a:gd name="T1" fmla="*/ 27 h 93"/>
                <a:gd name="T2" fmla="*/ 55 w 73"/>
                <a:gd name="T3" fmla="*/ 21 h 93"/>
                <a:gd name="T4" fmla="*/ 49 w 73"/>
                <a:gd name="T5" fmla="*/ 15 h 93"/>
                <a:gd name="T6" fmla="*/ 36 w 73"/>
                <a:gd name="T7" fmla="*/ 12 h 93"/>
                <a:gd name="T8" fmla="*/ 36 w 73"/>
                <a:gd name="T9" fmla="*/ 12 h 93"/>
                <a:gd name="T10" fmla="*/ 29 w 73"/>
                <a:gd name="T11" fmla="*/ 13 h 93"/>
                <a:gd name="T12" fmla="*/ 22 w 73"/>
                <a:gd name="T13" fmla="*/ 17 h 93"/>
                <a:gd name="T14" fmla="*/ 17 w 73"/>
                <a:gd name="T15" fmla="*/ 25 h 93"/>
                <a:gd name="T16" fmla="*/ 17 w 73"/>
                <a:gd name="T17" fmla="*/ 25 h 93"/>
                <a:gd name="T18" fmla="*/ 19 w 73"/>
                <a:gd name="T19" fmla="*/ 30 h 93"/>
                <a:gd name="T20" fmla="*/ 25 w 73"/>
                <a:gd name="T21" fmla="*/ 35 h 93"/>
                <a:gd name="T22" fmla="*/ 34 w 73"/>
                <a:gd name="T23" fmla="*/ 37 h 93"/>
                <a:gd name="T24" fmla="*/ 34 w 73"/>
                <a:gd name="T25" fmla="*/ 37 h 93"/>
                <a:gd name="T26" fmla="*/ 49 w 73"/>
                <a:gd name="T27" fmla="*/ 41 h 93"/>
                <a:gd name="T28" fmla="*/ 49 w 73"/>
                <a:gd name="T29" fmla="*/ 41 h 93"/>
                <a:gd name="T30" fmla="*/ 63 w 73"/>
                <a:gd name="T31" fmla="*/ 46 h 93"/>
                <a:gd name="T32" fmla="*/ 71 w 73"/>
                <a:gd name="T33" fmla="*/ 54 h 93"/>
                <a:gd name="T34" fmla="*/ 73 w 73"/>
                <a:gd name="T35" fmla="*/ 64 h 93"/>
                <a:gd name="T36" fmla="*/ 73 w 73"/>
                <a:gd name="T37" fmla="*/ 64 h 93"/>
                <a:gd name="T38" fmla="*/ 69 w 73"/>
                <a:gd name="T39" fmla="*/ 80 h 93"/>
                <a:gd name="T40" fmla="*/ 56 w 73"/>
                <a:gd name="T41" fmla="*/ 90 h 93"/>
                <a:gd name="T42" fmla="*/ 39 w 73"/>
                <a:gd name="T43" fmla="*/ 93 h 93"/>
                <a:gd name="T44" fmla="*/ 39 w 73"/>
                <a:gd name="T45" fmla="*/ 93 h 93"/>
                <a:gd name="T46" fmla="*/ 13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3 w 73"/>
                <a:gd name="T61" fmla="*/ 77 h 93"/>
                <a:gd name="T62" fmla="*/ 39 w 73"/>
                <a:gd name="T63" fmla="*/ 80 h 93"/>
                <a:gd name="T64" fmla="*/ 39 w 73"/>
                <a:gd name="T65" fmla="*/ 80 h 93"/>
                <a:gd name="T66" fmla="*/ 48 w 73"/>
                <a:gd name="T67" fmla="*/ 79 h 93"/>
                <a:gd name="T68" fmla="*/ 56 w 73"/>
                <a:gd name="T69" fmla="*/ 74 h 93"/>
                <a:gd name="T70" fmla="*/ 59 w 73"/>
                <a:gd name="T71" fmla="*/ 66 h 93"/>
                <a:gd name="T72" fmla="*/ 59 w 73"/>
                <a:gd name="T73" fmla="*/ 66 h 93"/>
                <a:gd name="T74" fmla="*/ 57 w 73"/>
                <a:gd name="T75" fmla="*/ 61 h 93"/>
                <a:gd name="T76" fmla="*/ 51 w 73"/>
                <a:gd name="T77" fmla="*/ 57 h 93"/>
                <a:gd name="T78" fmla="*/ 41 w 73"/>
                <a:gd name="T79" fmla="*/ 54 h 93"/>
                <a:gd name="T80" fmla="*/ 41 w 73"/>
                <a:gd name="T81" fmla="*/ 54 h 93"/>
                <a:gd name="T82" fmla="*/ 24 w 73"/>
                <a:gd name="T83" fmla="*/ 50 h 93"/>
                <a:gd name="T84" fmla="*/ 24 w 73"/>
                <a:gd name="T85" fmla="*/ 50 h 93"/>
                <a:gd name="T86" fmla="*/ 13 w 73"/>
                <a:gd name="T87" fmla="*/ 46 h 93"/>
                <a:gd name="T88" fmla="*/ 6 w 73"/>
                <a:gd name="T89" fmla="*/ 39 h 93"/>
                <a:gd name="T90" fmla="*/ 3 w 73"/>
                <a:gd name="T91" fmla="*/ 28 h 93"/>
                <a:gd name="T92" fmla="*/ 3 w 73"/>
                <a:gd name="T93" fmla="*/ 28 h 93"/>
                <a:gd name="T94" fmla="*/ 8 w 73"/>
                <a:gd name="T95" fmla="*/ 12 h 93"/>
                <a:gd name="T96" fmla="*/ 20 w 73"/>
                <a:gd name="T97" fmla="*/ 3 h 93"/>
                <a:gd name="T98" fmla="*/ 37 w 73"/>
                <a:gd name="T99" fmla="*/ 0 h 93"/>
                <a:gd name="T100" fmla="*/ 37 w 73"/>
                <a:gd name="T101" fmla="*/ 0 h 93"/>
                <a:gd name="T102" fmla="*/ 60 w 73"/>
                <a:gd name="T103" fmla="*/ 6 h 93"/>
                <a:gd name="T104" fmla="*/ 69 w 73"/>
                <a:gd name="T105" fmla="*/ 18 h 93"/>
                <a:gd name="T106" fmla="*/ 70 w 73"/>
                <a:gd name="T107" fmla="*/ 27 h 93"/>
                <a:gd name="T108" fmla="*/ 70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5" y="21"/>
                  </a:lnTo>
                  <a:lnTo>
                    <a:pt x="49" y="15"/>
                  </a:lnTo>
                  <a:lnTo>
                    <a:pt x="36" y="12"/>
                  </a:lnTo>
                  <a:lnTo>
                    <a:pt x="29" y="13"/>
                  </a:lnTo>
                  <a:lnTo>
                    <a:pt x="22" y="17"/>
                  </a:lnTo>
                  <a:lnTo>
                    <a:pt x="17" y="25"/>
                  </a:lnTo>
                  <a:lnTo>
                    <a:pt x="19" y="30"/>
                  </a:lnTo>
                  <a:lnTo>
                    <a:pt x="25" y="35"/>
                  </a:lnTo>
                  <a:lnTo>
                    <a:pt x="34" y="37"/>
                  </a:lnTo>
                  <a:lnTo>
                    <a:pt x="49" y="41"/>
                  </a:lnTo>
                  <a:lnTo>
                    <a:pt x="63" y="46"/>
                  </a:lnTo>
                  <a:lnTo>
                    <a:pt x="71" y="54"/>
                  </a:lnTo>
                  <a:lnTo>
                    <a:pt x="73" y="64"/>
                  </a:lnTo>
                  <a:lnTo>
                    <a:pt x="69" y="80"/>
                  </a:lnTo>
                  <a:lnTo>
                    <a:pt x="56" y="90"/>
                  </a:lnTo>
                  <a:lnTo>
                    <a:pt x="39" y="93"/>
                  </a:lnTo>
                  <a:lnTo>
                    <a:pt x="13" y="87"/>
                  </a:lnTo>
                  <a:lnTo>
                    <a:pt x="2" y="75"/>
                  </a:lnTo>
                  <a:lnTo>
                    <a:pt x="0" y="62"/>
                  </a:lnTo>
                  <a:lnTo>
                    <a:pt x="14" y="62"/>
                  </a:lnTo>
                  <a:lnTo>
                    <a:pt x="16" y="70"/>
                  </a:lnTo>
                  <a:lnTo>
                    <a:pt x="23" y="77"/>
                  </a:lnTo>
                  <a:lnTo>
                    <a:pt x="39" y="80"/>
                  </a:lnTo>
                  <a:lnTo>
                    <a:pt x="48" y="79"/>
                  </a:lnTo>
                  <a:lnTo>
                    <a:pt x="56" y="74"/>
                  </a:lnTo>
                  <a:lnTo>
                    <a:pt x="59" y="66"/>
                  </a:lnTo>
                  <a:lnTo>
                    <a:pt x="57" y="61"/>
                  </a:lnTo>
                  <a:lnTo>
                    <a:pt x="51" y="57"/>
                  </a:lnTo>
                  <a:lnTo>
                    <a:pt x="41" y="54"/>
                  </a:lnTo>
                  <a:lnTo>
                    <a:pt x="24" y="50"/>
                  </a:lnTo>
                  <a:lnTo>
                    <a:pt x="13" y="46"/>
                  </a:lnTo>
                  <a:lnTo>
                    <a:pt x="6" y="39"/>
                  </a:lnTo>
                  <a:lnTo>
                    <a:pt x="3" y="28"/>
                  </a:lnTo>
                  <a:lnTo>
                    <a:pt x="8" y="12"/>
                  </a:lnTo>
                  <a:lnTo>
                    <a:pt x="20" y="3"/>
                  </a:lnTo>
                  <a:lnTo>
                    <a:pt x="37" y="0"/>
                  </a:lnTo>
                  <a:lnTo>
                    <a:pt x="60" y="6"/>
                  </a:lnTo>
                  <a:lnTo>
                    <a:pt x="69" y="18"/>
                  </a:lnTo>
                  <a:lnTo>
                    <a:pt x="70" y="27"/>
                  </a:lnTo>
                  <a:lnTo>
                    <a:pt x="56" y="27"/>
                  </a:lnTo>
                  <a:close/>
                </a:path>
              </a:pathLst>
            </a:custGeom>
            <a:solidFill>
              <a:srgbClr val="000000"/>
            </a:solidFill>
            <a:ln w="9525">
              <a:noFill/>
              <a:round/>
              <a:headEnd/>
              <a:tailEnd/>
            </a:ln>
          </p:spPr>
          <p:txBody>
            <a:bodyPr>
              <a:prstTxWarp prst="textNoShape">
                <a:avLst/>
              </a:prstTxWarp>
            </a:bodyPr>
            <a:lstStyle/>
            <a:p>
              <a:endParaRPr lang="en-US"/>
            </a:p>
          </p:txBody>
        </p:sp>
        <p:sp>
          <p:nvSpPr>
            <p:cNvPr id="599" name="Freeform 59"/>
            <p:cNvSpPr>
              <a:spLocks noEditPoints="1"/>
            </p:cNvSpPr>
            <p:nvPr/>
          </p:nvSpPr>
          <p:spPr bwMode="auto">
            <a:xfrm>
              <a:off x="2867" y="3322"/>
              <a:ext cx="27" cy="31"/>
            </a:xfrm>
            <a:custGeom>
              <a:avLst/>
              <a:gdLst>
                <a:gd name="T0" fmla="*/ 41 w 81"/>
                <a:gd name="T1" fmla="*/ 0 h 93"/>
                <a:gd name="T2" fmla="*/ 64 w 81"/>
                <a:gd name="T3" fmla="*/ 7 h 93"/>
                <a:gd name="T4" fmla="*/ 77 w 81"/>
                <a:gd name="T5" fmla="*/ 24 h 93"/>
                <a:gd name="T6" fmla="*/ 81 w 81"/>
                <a:gd name="T7" fmla="*/ 47 h 93"/>
                <a:gd name="T8" fmla="*/ 81 w 81"/>
                <a:gd name="T9" fmla="*/ 47 h 93"/>
                <a:gd name="T10" fmla="*/ 77 w 81"/>
                <a:gd name="T11" fmla="*/ 69 h 93"/>
                <a:gd name="T12" fmla="*/ 64 w 81"/>
                <a:gd name="T13" fmla="*/ 86 h 93"/>
                <a:gd name="T14" fmla="*/ 41 w 81"/>
                <a:gd name="T15" fmla="*/ 93 h 93"/>
                <a:gd name="T16" fmla="*/ 41 w 81"/>
                <a:gd name="T17" fmla="*/ 93 h 93"/>
                <a:gd name="T18" fmla="*/ 18 w 81"/>
                <a:gd name="T19" fmla="*/ 86 h 93"/>
                <a:gd name="T20" fmla="*/ 4 w 81"/>
                <a:gd name="T21" fmla="*/ 69 h 93"/>
                <a:gd name="T22" fmla="*/ 0 w 81"/>
                <a:gd name="T23" fmla="*/ 47 h 93"/>
                <a:gd name="T24" fmla="*/ 0 w 81"/>
                <a:gd name="T25" fmla="*/ 47 h 93"/>
                <a:gd name="T26" fmla="*/ 4 w 81"/>
                <a:gd name="T27" fmla="*/ 24 h 93"/>
                <a:gd name="T28" fmla="*/ 18 w 81"/>
                <a:gd name="T29" fmla="*/ 7 h 93"/>
                <a:gd name="T30" fmla="*/ 41 w 81"/>
                <a:gd name="T31" fmla="*/ 0 h 93"/>
                <a:gd name="T32" fmla="*/ 41 w 81"/>
                <a:gd name="T33" fmla="*/ 0 h 93"/>
                <a:gd name="T34" fmla="*/ 41 w 81"/>
                <a:gd name="T35" fmla="*/ 80 h 93"/>
                <a:gd name="T36" fmla="*/ 57 w 81"/>
                <a:gd name="T37" fmla="*/ 74 h 93"/>
                <a:gd name="T38" fmla="*/ 64 w 81"/>
                <a:gd name="T39" fmla="*/ 61 h 93"/>
                <a:gd name="T40" fmla="*/ 66 w 81"/>
                <a:gd name="T41" fmla="*/ 47 h 93"/>
                <a:gd name="T42" fmla="*/ 66 w 81"/>
                <a:gd name="T43" fmla="*/ 47 h 93"/>
                <a:gd name="T44" fmla="*/ 64 w 81"/>
                <a:gd name="T45" fmla="*/ 33 h 93"/>
                <a:gd name="T46" fmla="*/ 57 w 81"/>
                <a:gd name="T47" fmla="*/ 18 h 93"/>
                <a:gd name="T48" fmla="*/ 41 w 81"/>
                <a:gd name="T49" fmla="*/ 12 h 93"/>
                <a:gd name="T50" fmla="*/ 41 w 81"/>
                <a:gd name="T51" fmla="*/ 12 h 93"/>
                <a:gd name="T52" fmla="*/ 25 w 81"/>
                <a:gd name="T53" fmla="*/ 18 h 93"/>
                <a:gd name="T54" fmla="*/ 17 w 81"/>
                <a:gd name="T55" fmla="*/ 33 h 93"/>
                <a:gd name="T56" fmla="*/ 15 w 81"/>
                <a:gd name="T57" fmla="*/ 47 h 93"/>
                <a:gd name="T58" fmla="*/ 15 w 81"/>
                <a:gd name="T59" fmla="*/ 47 h 93"/>
                <a:gd name="T60" fmla="*/ 17 w 81"/>
                <a:gd name="T61" fmla="*/ 61 h 93"/>
                <a:gd name="T62" fmla="*/ 25 w 81"/>
                <a:gd name="T63" fmla="*/ 74 h 93"/>
                <a:gd name="T64" fmla="*/ 41 w 81"/>
                <a:gd name="T65" fmla="*/ 80 h 93"/>
                <a:gd name="T66" fmla="*/ 41 w 81"/>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93"/>
                <a:gd name="T104" fmla="*/ 81 w 8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93">
                  <a:moveTo>
                    <a:pt x="41" y="0"/>
                  </a:moveTo>
                  <a:lnTo>
                    <a:pt x="64" y="7"/>
                  </a:lnTo>
                  <a:lnTo>
                    <a:pt x="77" y="24"/>
                  </a:lnTo>
                  <a:lnTo>
                    <a:pt x="81" y="47"/>
                  </a:lnTo>
                  <a:lnTo>
                    <a:pt x="77" y="69"/>
                  </a:lnTo>
                  <a:lnTo>
                    <a:pt x="64" y="86"/>
                  </a:lnTo>
                  <a:lnTo>
                    <a:pt x="41" y="93"/>
                  </a:lnTo>
                  <a:lnTo>
                    <a:pt x="18" y="86"/>
                  </a:lnTo>
                  <a:lnTo>
                    <a:pt x="4" y="69"/>
                  </a:lnTo>
                  <a:lnTo>
                    <a:pt x="0" y="47"/>
                  </a:lnTo>
                  <a:lnTo>
                    <a:pt x="4" y="24"/>
                  </a:lnTo>
                  <a:lnTo>
                    <a:pt x="18" y="7"/>
                  </a:lnTo>
                  <a:lnTo>
                    <a:pt x="41" y="0"/>
                  </a:lnTo>
                  <a:close/>
                  <a:moveTo>
                    <a:pt x="41" y="80"/>
                  </a:moveTo>
                  <a:lnTo>
                    <a:pt x="57" y="74"/>
                  </a:lnTo>
                  <a:lnTo>
                    <a:pt x="64" y="61"/>
                  </a:lnTo>
                  <a:lnTo>
                    <a:pt x="66" y="47"/>
                  </a:lnTo>
                  <a:lnTo>
                    <a:pt x="64" y="33"/>
                  </a:lnTo>
                  <a:lnTo>
                    <a:pt x="57" y="18"/>
                  </a:lnTo>
                  <a:lnTo>
                    <a:pt x="41" y="12"/>
                  </a:lnTo>
                  <a:lnTo>
                    <a:pt x="25" y="18"/>
                  </a:lnTo>
                  <a:lnTo>
                    <a:pt x="17" y="33"/>
                  </a:lnTo>
                  <a:lnTo>
                    <a:pt x="15" y="47"/>
                  </a:lnTo>
                  <a:lnTo>
                    <a:pt x="17" y="61"/>
                  </a:lnTo>
                  <a:lnTo>
                    <a:pt x="25" y="74"/>
                  </a:lnTo>
                  <a:lnTo>
                    <a:pt x="41" y="80"/>
                  </a:lnTo>
                  <a:close/>
                </a:path>
              </a:pathLst>
            </a:custGeom>
            <a:solidFill>
              <a:srgbClr val="000000"/>
            </a:solidFill>
            <a:ln w="9525">
              <a:noFill/>
              <a:round/>
              <a:headEnd/>
              <a:tailEnd/>
            </a:ln>
          </p:spPr>
          <p:txBody>
            <a:bodyPr>
              <a:prstTxWarp prst="textNoShape">
                <a:avLst/>
              </a:prstTxWarp>
            </a:bodyPr>
            <a:lstStyle/>
            <a:p>
              <a:endParaRPr lang="en-US"/>
            </a:p>
          </p:txBody>
        </p:sp>
        <p:sp>
          <p:nvSpPr>
            <p:cNvPr id="600" name="Freeform 60"/>
            <p:cNvSpPr>
              <a:spLocks/>
            </p:cNvSpPr>
            <p:nvPr/>
          </p:nvSpPr>
          <p:spPr bwMode="auto">
            <a:xfrm>
              <a:off x="2900" y="3323"/>
              <a:ext cx="24" cy="30"/>
            </a:xfrm>
            <a:custGeom>
              <a:avLst/>
              <a:gdLst>
                <a:gd name="T0" fmla="*/ 58 w 72"/>
                <a:gd name="T1" fmla="*/ 88 h 91"/>
                <a:gd name="T2" fmla="*/ 58 w 72"/>
                <a:gd name="T3" fmla="*/ 76 h 91"/>
                <a:gd name="T4" fmla="*/ 57 w 72"/>
                <a:gd name="T5" fmla="*/ 75 h 91"/>
                <a:gd name="T6" fmla="*/ 57 w 72"/>
                <a:gd name="T7" fmla="*/ 75 h 91"/>
                <a:gd name="T8" fmla="*/ 51 w 72"/>
                <a:gd name="T9" fmla="*/ 84 h 91"/>
                <a:gd name="T10" fmla="*/ 42 w 72"/>
                <a:gd name="T11" fmla="*/ 89 h 91"/>
                <a:gd name="T12" fmla="*/ 29 w 72"/>
                <a:gd name="T13" fmla="*/ 91 h 91"/>
                <a:gd name="T14" fmla="*/ 29 w 72"/>
                <a:gd name="T15" fmla="*/ 91 h 91"/>
                <a:gd name="T16" fmla="*/ 16 w 72"/>
                <a:gd name="T17" fmla="*/ 89 h 91"/>
                <a:gd name="T18" fmla="*/ 5 w 72"/>
                <a:gd name="T19" fmla="*/ 80 h 91"/>
                <a:gd name="T20" fmla="*/ 0 w 72"/>
                <a:gd name="T21" fmla="*/ 64 h 91"/>
                <a:gd name="T22" fmla="*/ 0 w 72"/>
                <a:gd name="T23" fmla="*/ 64 h 91"/>
                <a:gd name="T24" fmla="*/ 0 w 72"/>
                <a:gd name="T25" fmla="*/ 0 h 91"/>
                <a:gd name="T26" fmla="*/ 15 w 72"/>
                <a:gd name="T27" fmla="*/ 0 h 91"/>
                <a:gd name="T28" fmla="*/ 15 w 72"/>
                <a:gd name="T29" fmla="*/ 59 h 91"/>
                <a:gd name="T30" fmla="*/ 15 w 72"/>
                <a:gd name="T31" fmla="*/ 59 h 91"/>
                <a:gd name="T32" fmla="*/ 17 w 72"/>
                <a:gd name="T33" fmla="*/ 70 h 91"/>
                <a:gd name="T34" fmla="*/ 23 w 72"/>
                <a:gd name="T35" fmla="*/ 77 h 91"/>
                <a:gd name="T36" fmla="*/ 32 w 72"/>
                <a:gd name="T37" fmla="*/ 78 h 91"/>
                <a:gd name="T38" fmla="*/ 32 w 72"/>
                <a:gd name="T39" fmla="*/ 78 h 91"/>
                <a:gd name="T40" fmla="*/ 47 w 72"/>
                <a:gd name="T41" fmla="*/ 74 h 91"/>
                <a:gd name="T42" fmla="*/ 55 w 72"/>
                <a:gd name="T43" fmla="*/ 62 h 91"/>
                <a:gd name="T44" fmla="*/ 57 w 72"/>
                <a:gd name="T45" fmla="*/ 49 h 91"/>
                <a:gd name="T46" fmla="*/ 57 w 72"/>
                <a:gd name="T47" fmla="*/ 49 h 91"/>
                <a:gd name="T48" fmla="*/ 57 w 72"/>
                <a:gd name="T49" fmla="*/ 0 h 91"/>
                <a:gd name="T50" fmla="*/ 72 w 72"/>
                <a:gd name="T51" fmla="*/ 0 h 91"/>
                <a:gd name="T52" fmla="*/ 72 w 72"/>
                <a:gd name="T53" fmla="*/ 88 h 91"/>
                <a:gd name="T54" fmla="*/ 58 w 72"/>
                <a:gd name="T55" fmla="*/ 88 h 91"/>
                <a:gd name="T56" fmla="*/ 58 w 72"/>
                <a:gd name="T57" fmla="*/ 88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1"/>
                <a:gd name="T89" fmla="*/ 72 w 72"/>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1">
                  <a:moveTo>
                    <a:pt x="58" y="88"/>
                  </a:moveTo>
                  <a:lnTo>
                    <a:pt x="58" y="76"/>
                  </a:lnTo>
                  <a:lnTo>
                    <a:pt x="57" y="75"/>
                  </a:lnTo>
                  <a:lnTo>
                    <a:pt x="51" y="84"/>
                  </a:lnTo>
                  <a:lnTo>
                    <a:pt x="42" y="89"/>
                  </a:lnTo>
                  <a:lnTo>
                    <a:pt x="29" y="91"/>
                  </a:lnTo>
                  <a:lnTo>
                    <a:pt x="16" y="89"/>
                  </a:lnTo>
                  <a:lnTo>
                    <a:pt x="5" y="80"/>
                  </a:lnTo>
                  <a:lnTo>
                    <a:pt x="0" y="64"/>
                  </a:lnTo>
                  <a:lnTo>
                    <a:pt x="0" y="0"/>
                  </a:lnTo>
                  <a:lnTo>
                    <a:pt x="15" y="0"/>
                  </a:lnTo>
                  <a:lnTo>
                    <a:pt x="15" y="59"/>
                  </a:lnTo>
                  <a:lnTo>
                    <a:pt x="17" y="70"/>
                  </a:lnTo>
                  <a:lnTo>
                    <a:pt x="23" y="77"/>
                  </a:lnTo>
                  <a:lnTo>
                    <a:pt x="32" y="78"/>
                  </a:lnTo>
                  <a:lnTo>
                    <a:pt x="47" y="74"/>
                  </a:lnTo>
                  <a:lnTo>
                    <a:pt x="55" y="62"/>
                  </a:lnTo>
                  <a:lnTo>
                    <a:pt x="57" y="49"/>
                  </a:lnTo>
                  <a:lnTo>
                    <a:pt x="57" y="0"/>
                  </a:lnTo>
                  <a:lnTo>
                    <a:pt x="72" y="0"/>
                  </a:lnTo>
                  <a:lnTo>
                    <a:pt x="72" y="88"/>
                  </a:lnTo>
                  <a:lnTo>
                    <a:pt x="58" y="88"/>
                  </a:lnTo>
                  <a:close/>
                </a:path>
              </a:pathLst>
            </a:custGeom>
            <a:solidFill>
              <a:srgbClr val="000000"/>
            </a:solidFill>
            <a:ln w="9525">
              <a:noFill/>
              <a:round/>
              <a:headEnd/>
              <a:tailEnd/>
            </a:ln>
          </p:spPr>
          <p:txBody>
            <a:bodyPr>
              <a:prstTxWarp prst="textNoShape">
                <a:avLst/>
              </a:prstTxWarp>
            </a:bodyPr>
            <a:lstStyle/>
            <a:p>
              <a:endParaRPr lang="en-US"/>
            </a:p>
          </p:txBody>
        </p:sp>
        <p:sp>
          <p:nvSpPr>
            <p:cNvPr id="601" name="Freeform 61"/>
            <p:cNvSpPr>
              <a:spLocks/>
            </p:cNvSpPr>
            <p:nvPr/>
          </p:nvSpPr>
          <p:spPr bwMode="auto">
            <a:xfrm>
              <a:off x="2932" y="3322"/>
              <a:ext cx="14" cy="30"/>
            </a:xfrm>
            <a:custGeom>
              <a:avLst/>
              <a:gdLst>
                <a:gd name="T0" fmla="*/ 14 w 42"/>
                <a:gd name="T1" fmla="*/ 90 h 90"/>
                <a:gd name="T2" fmla="*/ 0 w 42"/>
                <a:gd name="T3" fmla="*/ 90 h 90"/>
                <a:gd name="T4" fmla="*/ 0 w 42"/>
                <a:gd name="T5" fmla="*/ 2 h 90"/>
                <a:gd name="T6" fmla="*/ 13 w 42"/>
                <a:gd name="T7" fmla="*/ 2 h 90"/>
                <a:gd name="T8" fmla="*/ 13 w 42"/>
                <a:gd name="T9" fmla="*/ 17 h 90"/>
                <a:gd name="T10" fmla="*/ 14 w 42"/>
                <a:gd name="T11" fmla="*/ 17 h 90"/>
                <a:gd name="T12" fmla="*/ 14 w 42"/>
                <a:gd name="T13" fmla="*/ 17 h 90"/>
                <a:gd name="T14" fmla="*/ 20 w 42"/>
                <a:gd name="T15" fmla="*/ 8 h 90"/>
                <a:gd name="T16" fmla="*/ 28 w 42"/>
                <a:gd name="T17" fmla="*/ 2 h 90"/>
                <a:gd name="T18" fmla="*/ 38 w 42"/>
                <a:gd name="T19" fmla="*/ 0 h 90"/>
                <a:gd name="T20" fmla="*/ 38 w 42"/>
                <a:gd name="T21" fmla="*/ 0 h 90"/>
                <a:gd name="T22" fmla="*/ 40 w 42"/>
                <a:gd name="T23" fmla="*/ 0 h 90"/>
                <a:gd name="T24" fmla="*/ 41 w 42"/>
                <a:gd name="T25" fmla="*/ 0 h 90"/>
                <a:gd name="T26" fmla="*/ 42 w 42"/>
                <a:gd name="T27" fmla="*/ 0 h 90"/>
                <a:gd name="T28" fmla="*/ 42 w 42"/>
                <a:gd name="T29" fmla="*/ 0 h 90"/>
                <a:gd name="T30" fmla="*/ 42 w 42"/>
                <a:gd name="T31" fmla="*/ 15 h 90"/>
                <a:gd name="T32" fmla="*/ 37 w 42"/>
                <a:gd name="T33" fmla="*/ 15 h 90"/>
                <a:gd name="T34" fmla="*/ 37 w 42"/>
                <a:gd name="T35" fmla="*/ 15 h 90"/>
                <a:gd name="T36" fmla="*/ 25 w 42"/>
                <a:gd name="T37" fmla="*/ 19 h 90"/>
                <a:gd name="T38" fmla="*/ 17 w 42"/>
                <a:gd name="T39" fmla="*/ 27 h 90"/>
                <a:gd name="T40" fmla="*/ 14 w 42"/>
                <a:gd name="T41" fmla="*/ 40 h 90"/>
                <a:gd name="T42" fmla="*/ 14 w 42"/>
                <a:gd name="T43" fmla="*/ 40 h 90"/>
                <a:gd name="T44" fmla="*/ 14 w 42"/>
                <a:gd name="T45" fmla="*/ 90 h 90"/>
                <a:gd name="T46" fmla="*/ 14 w 42"/>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0"/>
                <a:gd name="T74" fmla="*/ 42 w 4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0">
                  <a:moveTo>
                    <a:pt x="14" y="90"/>
                  </a:moveTo>
                  <a:lnTo>
                    <a:pt x="0" y="90"/>
                  </a:lnTo>
                  <a:lnTo>
                    <a:pt x="0" y="2"/>
                  </a:lnTo>
                  <a:lnTo>
                    <a:pt x="13" y="2"/>
                  </a:lnTo>
                  <a:lnTo>
                    <a:pt x="13" y="17"/>
                  </a:lnTo>
                  <a:lnTo>
                    <a:pt x="14" y="17"/>
                  </a:lnTo>
                  <a:lnTo>
                    <a:pt x="20" y="8"/>
                  </a:lnTo>
                  <a:lnTo>
                    <a:pt x="28" y="2"/>
                  </a:lnTo>
                  <a:lnTo>
                    <a:pt x="38" y="0"/>
                  </a:lnTo>
                  <a:lnTo>
                    <a:pt x="40" y="0"/>
                  </a:lnTo>
                  <a:lnTo>
                    <a:pt x="41" y="0"/>
                  </a:lnTo>
                  <a:lnTo>
                    <a:pt x="42" y="0"/>
                  </a:lnTo>
                  <a:lnTo>
                    <a:pt x="42" y="15"/>
                  </a:lnTo>
                  <a:lnTo>
                    <a:pt x="37" y="15"/>
                  </a:lnTo>
                  <a:lnTo>
                    <a:pt x="25" y="19"/>
                  </a:lnTo>
                  <a:lnTo>
                    <a:pt x="17" y="27"/>
                  </a:lnTo>
                  <a:lnTo>
                    <a:pt x="14" y="40"/>
                  </a:lnTo>
                  <a:lnTo>
                    <a:pt x="14" y="90"/>
                  </a:lnTo>
                  <a:close/>
                </a:path>
              </a:pathLst>
            </a:custGeom>
            <a:solidFill>
              <a:srgbClr val="000000"/>
            </a:solidFill>
            <a:ln w="9525">
              <a:noFill/>
              <a:round/>
              <a:headEnd/>
              <a:tailEnd/>
            </a:ln>
          </p:spPr>
          <p:txBody>
            <a:bodyPr>
              <a:prstTxWarp prst="textNoShape">
                <a:avLst/>
              </a:prstTxWarp>
            </a:bodyPr>
            <a:lstStyle/>
            <a:p>
              <a:endParaRPr lang="en-US"/>
            </a:p>
          </p:txBody>
        </p:sp>
        <p:sp>
          <p:nvSpPr>
            <p:cNvPr id="602" name="Freeform 62"/>
            <p:cNvSpPr>
              <a:spLocks/>
            </p:cNvSpPr>
            <p:nvPr/>
          </p:nvSpPr>
          <p:spPr bwMode="auto">
            <a:xfrm>
              <a:off x="2948" y="3322"/>
              <a:ext cx="25" cy="31"/>
            </a:xfrm>
            <a:custGeom>
              <a:avLst/>
              <a:gdLst>
                <a:gd name="T0" fmla="*/ 61 w 75"/>
                <a:gd name="T1" fmla="*/ 33 h 93"/>
                <a:gd name="T2" fmla="*/ 57 w 75"/>
                <a:gd name="T3" fmla="*/ 22 h 93"/>
                <a:gd name="T4" fmla="*/ 50 w 75"/>
                <a:gd name="T5" fmla="*/ 15 h 93"/>
                <a:gd name="T6" fmla="*/ 40 w 75"/>
                <a:gd name="T7" fmla="*/ 13 h 93"/>
                <a:gd name="T8" fmla="*/ 40 w 75"/>
                <a:gd name="T9" fmla="*/ 13 h 93"/>
                <a:gd name="T10" fmla="*/ 26 w 75"/>
                <a:gd name="T11" fmla="*/ 18 h 93"/>
                <a:gd name="T12" fmla="*/ 18 w 75"/>
                <a:gd name="T13" fmla="*/ 30 h 93"/>
                <a:gd name="T14" fmla="*/ 16 w 75"/>
                <a:gd name="T15" fmla="*/ 47 h 93"/>
                <a:gd name="T16" fmla="*/ 16 w 75"/>
                <a:gd name="T17" fmla="*/ 47 h 93"/>
                <a:gd name="T18" fmla="*/ 18 w 75"/>
                <a:gd name="T19" fmla="*/ 62 h 93"/>
                <a:gd name="T20" fmla="*/ 25 w 75"/>
                <a:gd name="T21" fmla="*/ 75 h 93"/>
                <a:gd name="T22" fmla="*/ 40 w 75"/>
                <a:gd name="T23" fmla="*/ 80 h 93"/>
                <a:gd name="T24" fmla="*/ 40 w 75"/>
                <a:gd name="T25" fmla="*/ 80 h 93"/>
                <a:gd name="T26" fmla="*/ 49 w 75"/>
                <a:gd name="T27" fmla="*/ 78 h 93"/>
                <a:gd name="T28" fmla="*/ 56 w 75"/>
                <a:gd name="T29" fmla="*/ 71 h 93"/>
                <a:gd name="T30" fmla="*/ 61 w 75"/>
                <a:gd name="T31" fmla="*/ 60 h 93"/>
                <a:gd name="T32" fmla="*/ 61 w 75"/>
                <a:gd name="T33" fmla="*/ 60 h 93"/>
                <a:gd name="T34" fmla="*/ 75 w 75"/>
                <a:gd name="T35" fmla="*/ 60 h 93"/>
                <a:gd name="T36" fmla="*/ 75 w 75"/>
                <a:gd name="T37" fmla="*/ 60 h 93"/>
                <a:gd name="T38" fmla="*/ 71 w 75"/>
                <a:gd name="T39" fmla="*/ 74 h 93"/>
                <a:gd name="T40" fmla="*/ 60 w 75"/>
                <a:gd name="T41" fmla="*/ 87 h 93"/>
                <a:gd name="T42" fmla="*/ 39 w 75"/>
                <a:gd name="T43" fmla="*/ 93 h 93"/>
                <a:gd name="T44" fmla="*/ 39 w 75"/>
                <a:gd name="T45" fmla="*/ 93 h 93"/>
                <a:gd name="T46" fmla="*/ 18 w 75"/>
                <a:gd name="T47" fmla="*/ 87 h 93"/>
                <a:gd name="T48" fmla="*/ 5 w 75"/>
                <a:gd name="T49" fmla="*/ 72 h 93"/>
                <a:gd name="T50" fmla="*/ 0 w 75"/>
                <a:gd name="T51" fmla="*/ 49 h 93"/>
                <a:gd name="T52" fmla="*/ 0 w 75"/>
                <a:gd name="T53" fmla="*/ 49 h 93"/>
                <a:gd name="T54" fmla="*/ 5 w 75"/>
                <a:gd name="T55" fmla="*/ 24 h 93"/>
                <a:gd name="T56" fmla="*/ 18 w 75"/>
                <a:gd name="T57" fmla="*/ 6 h 93"/>
                <a:gd name="T58" fmla="*/ 42 w 75"/>
                <a:gd name="T59" fmla="*/ 0 h 93"/>
                <a:gd name="T60" fmla="*/ 42 w 75"/>
                <a:gd name="T61" fmla="*/ 0 h 93"/>
                <a:gd name="T62" fmla="*/ 61 w 75"/>
                <a:gd name="T63" fmla="*/ 5 h 93"/>
                <a:gd name="T64" fmla="*/ 71 w 75"/>
                <a:gd name="T65" fmla="*/ 17 h 93"/>
                <a:gd name="T66" fmla="*/ 75 w 75"/>
                <a:gd name="T67" fmla="*/ 33 h 93"/>
                <a:gd name="T68" fmla="*/ 75 w 75"/>
                <a:gd name="T69" fmla="*/ 33 h 93"/>
                <a:gd name="T70" fmla="*/ 61 w 75"/>
                <a:gd name="T71" fmla="*/ 33 h 93"/>
                <a:gd name="T72" fmla="*/ 61 w 75"/>
                <a:gd name="T73" fmla="*/ 33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93"/>
                <a:gd name="T113" fmla="*/ 75 w 75"/>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93">
                  <a:moveTo>
                    <a:pt x="61" y="33"/>
                  </a:moveTo>
                  <a:lnTo>
                    <a:pt x="57" y="22"/>
                  </a:lnTo>
                  <a:lnTo>
                    <a:pt x="50" y="15"/>
                  </a:lnTo>
                  <a:lnTo>
                    <a:pt x="40" y="13"/>
                  </a:lnTo>
                  <a:lnTo>
                    <a:pt x="26" y="18"/>
                  </a:lnTo>
                  <a:lnTo>
                    <a:pt x="18" y="30"/>
                  </a:lnTo>
                  <a:lnTo>
                    <a:pt x="16" y="47"/>
                  </a:lnTo>
                  <a:lnTo>
                    <a:pt x="18" y="62"/>
                  </a:lnTo>
                  <a:lnTo>
                    <a:pt x="25" y="75"/>
                  </a:lnTo>
                  <a:lnTo>
                    <a:pt x="40" y="80"/>
                  </a:lnTo>
                  <a:lnTo>
                    <a:pt x="49" y="78"/>
                  </a:lnTo>
                  <a:lnTo>
                    <a:pt x="56" y="71"/>
                  </a:lnTo>
                  <a:lnTo>
                    <a:pt x="61" y="60"/>
                  </a:lnTo>
                  <a:lnTo>
                    <a:pt x="75" y="60"/>
                  </a:lnTo>
                  <a:lnTo>
                    <a:pt x="71" y="74"/>
                  </a:lnTo>
                  <a:lnTo>
                    <a:pt x="60" y="87"/>
                  </a:lnTo>
                  <a:lnTo>
                    <a:pt x="39" y="93"/>
                  </a:lnTo>
                  <a:lnTo>
                    <a:pt x="18" y="87"/>
                  </a:lnTo>
                  <a:lnTo>
                    <a:pt x="5" y="72"/>
                  </a:lnTo>
                  <a:lnTo>
                    <a:pt x="0" y="49"/>
                  </a:lnTo>
                  <a:lnTo>
                    <a:pt x="5" y="24"/>
                  </a:lnTo>
                  <a:lnTo>
                    <a:pt x="18" y="6"/>
                  </a:lnTo>
                  <a:lnTo>
                    <a:pt x="42" y="0"/>
                  </a:lnTo>
                  <a:lnTo>
                    <a:pt x="61" y="5"/>
                  </a:lnTo>
                  <a:lnTo>
                    <a:pt x="71" y="17"/>
                  </a:lnTo>
                  <a:lnTo>
                    <a:pt x="75" y="33"/>
                  </a:lnTo>
                  <a:lnTo>
                    <a:pt x="61" y="33"/>
                  </a:lnTo>
                  <a:close/>
                </a:path>
              </a:pathLst>
            </a:custGeom>
            <a:solidFill>
              <a:srgbClr val="000000"/>
            </a:solidFill>
            <a:ln w="9525">
              <a:noFill/>
              <a:round/>
              <a:headEnd/>
              <a:tailEnd/>
            </a:ln>
          </p:spPr>
          <p:txBody>
            <a:bodyPr>
              <a:prstTxWarp prst="textNoShape">
                <a:avLst/>
              </a:prstTxWarp>
            </a:bodyPr>
            <a:lstStyle/>
            <a:p>
              <a:endParaRPr lang="en-US"/>
            </a:p>
          </p:txBody>
        </p:sp>
        <p:sp>
          <p:nvSpPr>
            <p:cNvPr id="603" name="Freeform 63"/>
            <p:cNvSpPr>
              <a:spLocks noEditPoints="1"/>
            </p:cNvSpPr>
            <p:nvPr/>
          </p:nvSpPr>
          <p:spPr bwMode="auto">
            <a:xfrm>
              <a:off x="2976" y="3322"/>
              <a:ext cx="27" cy="31"/>
            </a:xfrm>
            <a:custGeom>
              <a:avLst/>
              <a:gdLst>
                <a:gd name="T0" fmla="*/ 80 w 81"/>
                <a:gd name="T1" fmla="*/ 63 h 93"/>
                <a:gd name="T2" fmla="*/ 78 w 81"/>
                <a:gd name="T3" fmla="*/ 70 h 93"/>
                <a:gd name="T4" fmla="*/ 73 w 81"/>
                <a:gd name="T5" fmla="*/ 78 h 93"/>
                <a:gd name="T6" fmla="*/ 64 w 81"/>
                <a:gd name="T7" fmla="*/ 87 h 93"/>
                <a:gd name="T8" fmla="*/ 64 w 81"/>
                <a:gd name="T9" fmla="*/ 87 h 93"/>
                <a:gd name="T10" fmla="*/ 59 w 81"/>
                <a:gd name="T11" fmla="*/ 90 h 93"/>
                <a:gd name="T12" fmla="*/ 52 w 81"/>
                <a:gd name="T13" fmla="*/ 92 h 93"/>
                <a:gd name="T14" fmla="*/ 40 w 81"/>
                <a:gd name="T15" fmla="*/ 93 h 93"/>
                <a:gd name="T16" fmla="*/ 40 w 81"/>
                <a:gd name="T17" fmla="*/ 93 h 93"/>
                <a:gd name="T18" fmla="*/ 19 w 81"/>
                <a:gd name="T19" fmla="*/ 87 h 93"/>
                <a:gd name="T20" fmla="*/ 5 w 81"/>
                <a:gd name="T21" fmla="*/ 72 h 93"/>
                <a:gd name="T22" fmla="*/ 0 w 81"/>
                <a:gd name="T23" fmla="*/ 49 h 93"/>
                <a:gd name="T24" fmla="*/ 0 w 81"/>
                <a:gd name="T25" fmla="*/ 49 h 93"/>
                <a:gd name="T26" fmla="*/ 5 w 81"/>
                <a:gd name="T27" fmla="*/ 24 h 93"/>
                <a:gd name="T28" fmla="*/ 20 w 81"/>
                <a:gd name="T29" fmla="*/ 6 h 93"/>
                <a:gd name="T30" fmla="*/ 43 w 81"/>
                <a:gd name="T31" fmla="*/ 0 h 93"/>
                <a:gd name="T32" fmla="*/ 43 w 81"/>
                <a:gd name="T33" fmla="*/ 0 h 93"/>
                <a:gd name="T34" fmla="*/ 64 w 81"/>
                <a:gd name="T35" fmla="*/ 6 h 93"/>
                <a:gd name="T36" fmla="*/ 77 w 81"/>
                <a:gd name="T37" fmla="*/ 24 h 93"/>
                <a:gd name="T38" fmla="*/ 81 w 81"/>
                <a:gd name="T39" fmla="*/ 52 h 93"/>
                <a:gd name="T40" fmla="*/ 81 w 81"/>
                <a:gd name="T41" fmla="*/ 52 h 93"/>
                <a:gd name="T42" fmla="*/ 17 w 81"/>
                <a:gd name="T43" fmla="*/ 52 h 93"/>
                <a:gd name="T44" fmla="*/ 17 w 81"/>
                <a:gd name="T45" fmla="*/ 52 h 93"/>
                <a:gd name="T46" fmla="*/ 20 w 81"/>
                <a:gd name="T47" fmla="*/ 67 h 93"/>
                <a:gd name="T48" fmla="*/ 28 w 81"/>
                <a:gd name="T49" fmla="*/ 77 h 93"/>
                <a:gd name="T50" fmla="*/ 42 w 81"/>
                <a:gd name="T51" fmla="*/ 80 h 93"/>
                <a:gd name="T52" fmla="*/ 42 w 81"/>
                <a:gd name="T53" fmla="*/ 80 h 93"/>
                <a:gd name="T54" fmla="*/ 54 w 81"/>
                <a:gd name="T55" fmla="*/ 77 h 93"/>
                <a:gd name="T56" fmla="*/ 62 w 81"/>
                <a:gd name="T57" fmla="*/ 70 h 93"/>
                <a:gd name="T58" fmla="*/ 65 w 81"/>
                <a:gd name="T59" fmla="*/ 63 h 93"/>
                <a:gd name="T60" fmla="*/ 65 w 81"/>
                <a:gd name="T61" fmla="*/ 63 h 93"/>
                <a:gd name="T62" fmla="*/ 80 w 81"/>
                <a:gd name="T63" fmla="*/ 63 h 93"/>
                <a:gd name="T64" fmla="*/ 80 w 81"/>
                <a:gd name="T65" fmla="*/ 63 h 93"/>
                <a:gd name="T66" fmla="*/ 66 w 81"/>
                <a:gd name="T67" fmla="*/ 40 h 93"/>
                <a:gd name="T68" fmla="*/ 63 w 81"/>
                <a:gd name="T69" fmla="*/ 26 h 93"/>
                <a:gd name="T70" fmla="*/ 55 w 81"/>
                <a:gd name="T71" fmla="*/ 17 h 93"/>
                <a:gd name="T72" fmla="*/ 41 w 81"/>
                <a:gd name="T73" fmla="*/ 13 h 93"/>
                <a:gd name="T74" fmla="*/ 41 w 81"/>
                <a:gd name="T75" fmla="*/ 13 h 93"/>
                <a:gd name="T76" fmla="*/ 29 w 81"/>
                <a:gd name="T77" fmla="*/ 17 h 93"/>
                <a:gd name="T78" fmla="*/ 20 w 81"/>
                <a:gd name="T79" fmla="*/ 26 h 93"/>
                <a:gd name="T80" fmla="*/ 17 w 81"/>
                <a:gd name="T81" fmla="*/ 40 h 93"/>
                <a:gd name="T82" fmla="*/ 17 w 81"/>
                <a:gd name="T83" fmla="*/ 40 h 93"/>
                <a:gd name="T84" fmla="*/ 66 w 81"/>
                <a:gd name="T85" fmla="*/ 40 h 93"/>
                <a:gd name="T86" fmla="*/ 66 w 81"/>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93"/>
                <a:gd name="T134" fmla="*/ 81 w 81"/>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93">
                  <a:moveTo>
                    <a:pt x="80" y="63"/>
                  </a:moveTo>
                  <a:lnTo>
                    <a:pt x="78" y="70"/>
                  </a:lnTo>
                  <a:lnTo>
                    <a:pt x="73" y="78"/>
                  </a:lnTo>
                  <a:lnTo>
                    <a:pt x="64" y="87"/>
                  </a:lnTo>
                  <a:lnTo>
                    <a:pt x="59" y="90"/>
                  </a:lnTo>
                  <a:lnTo>
                    <a:pt x="52" y="92"/>
                  </a:lnTo>
                  <a:lnTo>
                    <a:pt x="40" y="93"/>
                  </a:lnTo>
                  <a:lnTo>
                    <a:pt x="19" y="87"/>
                  </a:lnTo>
                  <a:lnTo>
                    <a:pt x="5" y="72"/>
                  </a:lnTo>
                  <a:lnTo>
                    <a:pt x="0" y="49"/>
                  </a:lnTo>
                  <a:lnTo>
                    <a:pt x="5" y="24"/>
                  </a:lnTo>
                  <a:lnTo>
                    <a:pt x="20" y="6"/>
                  </a:lnTo>
                  <a:lnTo>
                    <a:pt x="43" y="0"/>
                  </a:lnTo>
                  <a:lnTo>
                    <a:pt x="64" y="6"/>
                  </a:lnTo>
                  <a:lnTo>
                    <a:pt x="77" y="24"/>
                  </a:lnTo>
                  <a:lnTo>
                    <a:pt x="81" y="52"/>
                  </a:lnTo>
                  <a:lnTo>
                    <a:pt x="17" y="52"/>
                  </a:lnTo>
                  <a:lnTo>
                    <a:pt x="20" y="67"/>
                  </a:lnTo>
                  <a:lnTo>
                    <a:pt x="28" y="77"/>
                  </a:lnTo>
                  <a:lnTo>
                    <a:pt x="42" y="80"/>
                  </a:lnTo>
                  <a:lnTo>
                    <a:pt x="54" y="77"/>
                  </a:lnTo>
                  <a:lnTo>
                    <a:pt x="62" y="70"/>
                  </a:lnTo>
                  <a:lnTo>
                    <a:pt x="65" y="63"/>
                  </a:lnTo>
                  <a:lnTo>
                    <a:pt x="80" y="63"/>
                  </a:lnTo>
                  <a:close/>
                  <a:moveTo>
                    <a:pt x="66" y="40"/>
                  </a:moveTo>
                  <a:lnTo>
                    <a:pt x="63" y="26"/>
                  </a:lnTo>
                  <a:lnTo>
                    <a:pt x="55" y="17"/>
                  </a:lnTo>
                  <a:lnTo>
                    <a:pt x="41" y="13"/>
                  </a:lnTo>
                  <a:lnTo>
                    <a:pt x="29" y="17"/>
                  </a:lnTo>
                  <a:lnTo>
                    <a:pt x="20" y="26"/>
                  </a:lnTo>
                  <a:lnTo>
                    <a:pt x="17" y="40"/>
                  </a:lnTo>
                  <a:lnTo>
                    <a:pt x="66" y="40"/>
                  </a:lnTo>
                  <a:close/>
                </a:path>
              </a:pathLst>
            </a:custGeom>
            <a:solidFill>
              <a:srgbClr val="000000"/>
            </a:solidFill>
            <a:ln w="9525">
              <a:noFill/>
              <a:round/>
              <a:headEnd/>
              <a:tailEnd/>
            </a:ln>
          </p:spPr>
          <p:txBody>
            <a:bodyPr>
              <a:prstTxWarp prst="textNoShape">
                <a:avLst/>
              </a:prstTxWarp>
            </a:bodyPr>
            <a:lstStyle/>
            <a:p>
              <a:endParaRPr lang="en-US"/>
            </a:p>
          </p:txBody>
        </p:sp>
        <p:sp>
          <p:nvSpPr>
            <p:cNvPr id="604" name="Freeform 64"/>
            <p:cNvSpPr>
              <a:spLocks/>
            </p:cNvSpPr>
            <p:nvPr/>
          </p:nvSpPr>
          <p:spPr bwMode="auto">
            <a:xfrm>
              <a:off x="2803" y="3369"/>
              <a:ext cx="40" cy="30"/>
            </a:xfrm>
            <a:custGeom>
              <a:avLst/>
              <a:gdLst>
                <a:gd name="T0" fmla="*/ 0 w 118"/>
                <a:gd name="T1" fmla="*/ 2 h 90"/>
                <a:gd name="T2" fmla="*/ 14 w 118"/>
                <a:gd name="T3" fmla="*/ 2 h 90"/>
                <a:gd name="T4" fmla="*/ 14 w 118"/>
                <a:gd name="T5" fmla="*/ 15 h 90"/>
                <a:gd name="T6" fmla="*/ 14 w 118"/>
                <a:gd name="T7" fmla="*/ 15 h 90"/>
                <a:gd name="T8" fmla="*/ 14 w 118"/>
                <a:gd name="T9" fmla="*/ 15 h 90"/>
                <a:gd name="T10" fmla="*/ 19 w 118"/>
                <a:gd name="T11" fmla="*/ 9 h 90"/>
                <a:gd name="T12" fmla="*/ 28 w 118"/>
                <a:gd name="T13" fmla="*/ 3 h 90"/>
                <a:gd name="T14" fmla="*/ 41 w 118"/>
                <a:gd name="T15" fmla="*/ 0 h 90"/>
                <a:gd name="T16" fmla="*/ 41 w 118"/>
                <a:gd name="T17" fmla="*/ 0 h 90"/>
                <a:gd name="T18" fmla="*/ 54 w 118"/>
                <a:gd name="T19" fmla="*/ 2 h 90"/>
                <a:gd name="T20" fmla="*/ 61 w 118"/>
                <a:gd name="T21" fmla="*/ 8 h 90"/>
                <a:gd name="T22" fmla="*/ 65 w 118"/>
                <a:gd name="T23" fmla="*/ 14 h 90"/>
                <a:gd name="T24" fmla="*/ 65 w 118"/>
                <a:gd name="T25" fmla="*/ 14 h 90"/>
                <a:gd name="T26" fmla="*/ 72 w 118"/>
                <a:gd name="T27" fmla="*/ 7 h 90"/>
                <a:gd name="T28" fmla="*/ 80 w 118"/>
                <a:gd name="T29" fmla="*/ 2 h 90"/>
                <a:gd name="T30" fmla="*/ 91 w 118"/>
                <a:gd name="T31" fmla="*/ 0 h 90"/>
                <a:gd name="T32" fmla="*/ 91 w 118"/>
                <a:gd name="T33" fmla="*/ 0 h 90"/>
                <a:gd name="T34" fmla="*/ 103 w 118"/>
                <a:gd name="T35" fmla="*/ 2 h 90"/>
                <a:gd name="T36" fmla="*/ 113 w 118"/>
                <a:gd name="T37" fmla="*/ 11 h 90"/>
                <a:gd name="T38" fmla="*/ 118 w 118"/>
                <a:gd name="T39" fmla="*/ 29 h 90"/>
                <a:gd name="T40" fmla="*/ 118 w 118"/>
                <a:gd name="T41" fmla="*/ 29 h 90"/>
                <a:gd name="T42" fmla="*/ 118 w 118"/>
                <a:gd name="T43" fmla="*/ 90 h 90"/>
                <a:gd name="T44" fmla="*/ 104 w 118"/>
                <a:gd name="T45" fmla="*/ 90 h 90"/>
                <a:gd name="T46" fmla="*/ 104 w 118"/>
                <a:gd name="T47" fmla="*/ 33 h 90"/>
                <a:gd name="T48" fmla="*/ 104 w 118"/>
                <a:gd name="T49" fmla="*/ 33 h 90"/>
                <a:gd name="T50" fmla="*/ 102 w 118"/>
                <a:gd name="T51" fmla="*/ 23 h 90"/>
                <a:gd name="T52" fmla="*/ 97 w 118"/>
                <a:gd name="T53" fmla="*/ 15 h 90"/>
                <a:gd name="T54" fmla="*/ 88 w 118"/>
                <a:gd name="T55" fmla="*/ 13 h 90"/>
                <a:gd name="T56" fmla="*/ 88 w 118"/>
                <a:gd name="T57" fmla="*/ 13 h 90"/>
                <a:gd name="T58" fmla="*/ 77 w 118"/>
                <a:gd name="T59" fmla="*/ 16 h 90"/>
                <a:gd name="T60" fmla="*/ 70 w 118"/>
                <a:gd name="T61" fmla="*/ 25 h 90"/>
                <a:gd name="T62" fmla="*/ 67 w 118"/>
                <a:gd name="T63" fmla="*/ 36 h 90"/>
                <a:gd name="T64" fmla="*/ 67 w 118"/>
                <a:gd name="T65" fmla="*/ 36 h 90"/>
                <a:gd name="T66" fmla="*/ 67 w 118"/>
                <a:gd name="T67" fmla="*/ 90 h 90"/>
                <a:gd name="T68" fmla="*/ 52 w 118"/>
                <a:gd name="T69" fmla="*/ 90 h 90"/>
                <a:gd name="T70" fmla="*/ 52 w 118"/>
                <a:gd name="T71" fmla="*/ 29 h 90"/>
                <a:gd name="T72" fmla="*/ 52 w 118"/>
                <a:gd name="T73" fmla="*/ 29 h 90"/>
                <a:gd name="T74" fmla="*/ 51 w 118"/>
                <a:gd name="T75" fmla="*/ 22 h 90"/>
                <a:gd name="T76" fmla="*/ 47 w 118"/>
                <a:gd name="T77" fmla="*/ 15 h 90"/>
                <a:gd name="T78" fmla="*/ 39 w 118"/>
                <a:gd name="T79" fmla="*/ 13 h 90"/>
                <a:gd name="T80" fmla="*/ 39 w 118"/>
                <a:gd name="T81" fmla="*/ 13 h 90"/>
                <a:gd name="T82" fmla="*/ 29 w 118"/>
                <a:gd name="T83" fmla="*/ 15 h 90"/>
                <a:gd name="T84" fmla="*/ 19 w 118"/>
                <a:gd name="T85" fmla="*/ 24 h 90"/>
                <a:gd name="T86" fmla="*/ 15 w 118"/>
                <a:gd name="T87" fmla="*/ 42 h 90"/>
                <a:gd name="T88" fmla="*/ 15 w 118"/>
                <a:gd name="T89" fmla="*/ 42 h 90"/>
                <a:gd name="T90" fmla="*/ 15 w 118"/>
                <a:gd name="T91" fmla="*/ 90 h 90"/>
                <a:gd name="T92" fmla="*/ 0 w 118"/>
                <a:gd name="T93" fmla="*/ 90 h 90"/>
                <a:gd name="T94" fmla="*/ 0 w 118"/>
                <a:gd name="T95" fmla="*/ 2 h 90"/>
                <a:gd name="T96" fmla="*/ 0 w 118"/>
                <a:gd name="T97" fmla="*/ 2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90"/>
                <a:gd name="T149" fmla="*/ 118 w 118"/>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90">
                  <a:moveTo>
                    <a:pt x="0" y="2"/>
                  </a:moveTo>
                  <a:lnTo>
                    <a:pt x="14" y="2"/>
                  </a:lnTo>
                  <a:lnTo>
                    <a:pt x="14" y="15"/>
                  </a:lnTo>
                  <a:lnTo>
                    <a:pt x="19" y="9"/>
                  </a:lnTo>
                  <a:lnTo>
                    <a:pt x="28" y="3"/>
                  </a:lnTo>
                  <a:lnTo>
                    <a:pt x="41" y="0"/>
                  </a:lnTo>
                  <a:lnTo>
                    <a:pt x="54" y="2"/>
                  </a:lnTo>
                  <a:lnTo>
                    <a:pt x="61" y="8"/>
                  </a:lnTo>
                  <a:lnTo>
                    <a:pt x="65" y="14"/>
                  </a:lnTo>
                  <a:lnTo>
                    <a:pt x="72" y="7"/>
                  </a:lnTo>
                  <a:lnTo>
                    <a:pt x="80" y="2"/>
                  </a:lnTo>
                  <a:lnTo>
                    <a:pt x="91" y="0"/>
                  </a:lnTo>
                  <a:lnTo>
                    <a:pt x="103" y="2"/>
                  </a:lnTo>
                  <a:lnTo>
                    <a:pt x="113" y="11"/>
                  </a:lnTo>
                  <a:lnTo>
                    <a:pt x="118" y="29"/>
                  </a:lnTo>
                  <a:lnTo>
                    <a:pt x="118" y="90"/>
                  </a:lnTo>
                  <a:lnTo>
                    <a:pt x="104" y="90"/>
                  </a:lnTo>
                  <a:lnTo>
                    <a:pt x="104" y="33"/>
                  </a:lnTo>
                  <a:lnTo>
                    <a:pt x="102" y="23"/>
                  </a:lnTo>
                  <a:lnTo>
                    <a:pt x="97" y="15"/>
                  </a:lnTo>
                  <a:lnTo>
                    <a:pt x="88" y="13"/>
                  </a:lnTo>
                  <a:lnTo>
                    <a:pt x="77" y="16"/>
                  </a:lnTo>
                  <a:lnTo>
                    <a:pt x="70" y="25"/>
                  </a:lnTo>
                  <a:lnTo>
                    <a:pt x="67" y="36"/>
                  </a:lnTo>
                  <a:lnTo>
                    <a:pt x="67" y="90"/>
                  </a:lnTo>
                  <a:lnTo>
                    <a:pt x="52" y="90"/>
                  </a:lnTo>
                  <a:lnTo>
                    <a:pt x="52" y="29"/>
                  </a:lnTo>
                  <a:lnTo>
                    <a:pt x="51" y="22"/>
                  </a:lnTo>
                  <a:lnTo>
                    <a:pt x="47" y="15"/>
                  </a:lnTo>
                  <a:lnTo>
                    <a:pt x="39" y="13"/>
                  </a:lnTo>
                  <a:lnTo>
                    <a:pt x="29" y="15"/>
                  </a:lnTo>
                  <a:lnTo>
                    <a:pt x="19" y="24"/>
                  </a:lnTo>
                  <a:lnTo>
                    <a:pt x="15" y="42"/>
                  </a:lnTo>
                  <a:lnTo>
                    <a:pt x="15" y="90"/>
                  </a:lnTo>
                  <a:lnTo>
                    <a:pt x="0" y="90"/>
                  </a:lnTo>
                  <a:lnTo>
                    <a:pt x="0" y="2"/>
                  </a:lnTo>
                  <a:close/>
                </a:path>
              </a:pathLst>
            </a:custGeom>
            <a:solidFill>
              <a:srgbClr val="000000"/>
            </a:solidFill>
            <a:ln w="9525">
              <a:noFill/>
              <a:round/>
              <a:headEnd/>
              <a:tailEnd/>
            </a:ln>
          </p:spPr>
          <p:txBody>
            <a:bodyPr>
              <a:prstTxWarp prst="textNoShape">
                <a:avLst/>
              </a:prstTxWarp>
            </a:bodyPr>
            <a:lstStyle/>
            <a:p>
              <a:endParaRPr lang="en-US"/>
            </a:p>
          </p:txBody>
        </p:sp>
        <p:sp>
          <p:nvSpPr>
            <p:cNvPr id="605" name="Freeform 65"/>
            <p:cNvSpPr>
              <a:spLocks noEditPoints="1"/>
            </p:cNvSpPr>
            <p:nvPr/>
          </p:nvSpPr>
          <p:spPr bwMode="auto">
            <a:xfrm>
              <a:off x="2849" y="3369"/>
              <a:ext cx="27" cy="31"/>
            </a:xfrm>
            <a:custGeom>
              <a:avLst/>
              <a:gdLst>
                <a:gd name="T0" fmla="*/ 9 w 82"/>
                <a:gd name="T1" fmla="*/ 12 h 93"/>
                <a:gd name="T2" fmla="*/ 40 w 82"/>
                <a:gd name="T3" fmla="*/ 0 h 93"/>
                <a:gd name="T4" fmla="*/ 52 w 82"/>
                <a:gd name="T5" fmla="*/ 1 h 93"/>
                <a:gd name="T6" fmla="*/ 73 w 82"/>
                <a:gd name="T7" fmla="*/ 24 h 93"/>
                <a:gd name="T8" fmla="*/ 73 w 82"/>
                <a:gd name="T9" fmla="*/ 74 h 93"/>
                <a:gd name="T10" fmla="*/ 73 w 82"/>
                <a:gd name="T11" fmla="*/ 77 h 93"/>
                <a:gd name="T12" fmla="*/ 78 w 82"/>
                <a:gd name="T13" fmla="*/ 79 h 93"/>
                <a:gd name="T14" fmla="*/ 79 w 82"/>
                <a:gd name="T15" fmla="*/ 79 h 93"/>
                <a:gd name="T16" fmla="*/ 82 w 82"/>
                <a:gd name="T17" fmla="*/ 79 h 93"/>
                <a:gd name="T18" fmla="*/ 82 w 82"/>
                <a:gd name="T19" fmla="*/ 90 h 93"/>
                <a:gd name="T20" fmla="*/ 80 w 82"/>
                <a:gd name="T21" fmla="*/ 90 h 93"/>
                <a:gd name="T22" fmla="*/ 74 w 82"/>
                <a:gd name="T23" fmla="*/ 91 h 93"/>
                <a:gd name="T24" fmla="*/ 65 w 82"/>
                <a:gd name="T25" fmla="*/ 89 h 93"/>
                <a:gd name="T26" fmla="*/ 59 w 82"/>
                <a:gd name="T27" fmla="*/ 78 h 93"/>
                <a:gd name="T28" fmla="*/ 52 w 82"/>
                <a:gd name="T29" fmla="*/ 84 h 93"/>
                <a:gd name="T30" fmla="*/ 27 w 82"/>
                <a:gd name="T31" fmla="*/ 93 h 93"/>
                <a:gd name="T32" fmla="*/ 13 w 82"/>
                <a:gd name="T33" fmla="*/ 89 h 93"/>
                <a:gd name="T34" fmla="*/ 0 w 82"/>
                <a:gd name="T35" fmla="*/ 67 h 93"/>
                <a:gd name="T36" fmla="*/ 1 w 82"/>
                <a:gd name="T37" fmla="*/ 57 h 93"/>
                <a:gd name="T38" fmla="*/ 27 w 82"/>
                <a:gd name="T39" fmla="*/ 39 h 93"/>
                <a:gd name="T40" fmla="*/ 51 w 82"/>
                <a:gd name="T41" fmla="*/ 36 h 93"/>
                <a:gd name="T42" fmla="*/ 54 w 82"/>
                <a:gd name="T43" fmla="*/ 36 h 93"/>
                <a:gd name="T44" fmla="*/ 58 w 82"/>
                <a:gd name="T45" fmla="*/ 26 h 93"/>
                <a:gd name="T46" fmla="*/ 56 w 82"/>
                <a:gd name="T47" fmla="*/ 18 h 93"/>
                <a:gd name="T48" fmla="*/ 38 w 82"/>
                <a:gd name="T49" fmla="*/ 12 h 93"/>
                <a:gd name="T50" fmla="*/ 26 w 82"/>
                <a:gd name="T51" fmla="*/ 15 h 93"/>
                <a:gd name="T52" fmla="*/ 18 w 82"/>
                <a:gd name="T53" fmla="*/ 29 h 93"/>
                <a:gd name="T54" fmla="*/ 4 w 82"/>
                <a:gd name="T55" fmla="*/ 29 h 93"/>
                <a:gd name="T56" fmla="*/ 58 w 82"/>
                <a:gd name="T57" fmla="*/ 45 h 93"/>
                <a:gd name="T58" fmla="*/ 48 w 82"/>
                <a:gd name="T59" fmla="*/ 48 h 93"/>
                <a:gd name="T60" fmla="*/ 34 w 82"/>
                <a:gd name="T61" fmla="*/ 50 h 93"/>
                <a:gd name="T62" fmla="*/ 18 w 82"/>
                <a:gd name="T63" fmla="*/ 56 h 93"/>
                <a:gd name="T64" fmla="*/ 15 w 82"/>
                <a:gd name="T65" fmla="*/ 65 h 93"/>
                <a:gd name="T66" fmla="*/ 22 w 82"/>
                <a:gd name="T67" fmla="*/ 78 h 93"/>
                <a:gd name="T68" fmla="*/ 31 w 82"/>
                <a:gd name="T69" fmla="*/ 80 h 93"/>
                <a:gd name="T70" fmla="*/ 54 w 82"/>
                <a:gd name="T71" fmla="*/ 70 h 93"/>
                <a:gd name="T72" fmla="*/ 58 w 82"/>
                <a:gd name="T73" fmla="*/ 59 h 93"/>
                <a:gd name="T74" fmla="*/ 58 w 82"/>
                <a:gd name="T75" fmla="*/ 4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93"/>
                <a:gd name="T116" fmla="*/ 82 w 82"/>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93">
                  <a:moveTo>
                    <a:pt x="4" y="29"/>
                  </a:moveTo>
                  <a:lnTo>
                    <a:pt x="9" y="12"/>
                  </a:lnTo>
                  <a:lnTo>
                    <a:pt x="22" y="3"/>
                  </a:lnTo>
                  <a:lnTo>
                    <a:pt x="40" y="0"/>
                  </a:lnTo>
                  <a:lnTo>
                    <a:pt x="52" y="1"/>
                  </a:lnTo>
                  <a:lnTo>
                    <a:pt x="66" y="8"/>
                  </a:lnTo>
                  <a:lnTo>
                    <a:pt x="73" y="24"/>
                  </a:lnTo>
                  <a:lnTo>
                    <a:pt x="73" y="74"/>
                  </a:lnTo>
                  <a:lnTo>
                    <a:pt x="73" y="77"/>
                  </a:lnTo>
                  <a:lnTo>
                    <a:pt x="75" y="79"/>
                  </a:lnTo>
                  <a:lnTo>
                    <a:pt x="78" y="79"/>
                  </a:lnTo>
                  <a:lnTo>
                    <a:pt x="79" y="79"/>
                  </a:lnTo>
                  <a:lnTo>
                    <a:pt x="81" y="79"/>
                  </a:lnTo>
                  <a:lnTo>
                    <a:pt x="82" y="79"/>
                  </a:lnTo>
                  <a:lnTo>
                    <a:pt x="82" y="90"/>
                  </a:lnTo>
                  <a:lnTo>
                    <a:pt x="80" y="90"/>
                  </a:lnTo>
                  <a:lnTo>
                    <a:pt x="77" y="91"/>
                  </a:lnTo>
                  <a:lnTo>
                    <a:pt x="74" y="91"/>
                  </a:lnTo>
                  <a:lnTo>
                    <a:pt x="65" y="89"/>
                  </a:lnTo>
                  <a:lnTo>
                    <a:pt x="60" y="84"/>
                  </a:lnTo>
                  <a:lnTo>
                    <a:pt x="59" y="78"/>
                  </a:lnTo>
                  <a:lnTo>
                    <a:pt x="52" y="84"/>
                  </a:lnTo>
                  <a:lnTo>
                    <a:pt x="42" y="90"/>
                  </a:lnTo>
                  <a:lnTo>
                    <a:pt x="27" y="93"/>
                  </a:lnTo>
                  <a:lnTo>
                    <a:pt x="13" y="89"/>
                  </a:lnTo>
                  <a:lnTo>
                    <a:pt x="4" y="80"/>
                  </a:lnTo>
                  <a:lnTo>
                    <a:pt x="0" y="67"/>
                  </a:lnTo>
                  <a:lnTo>
                    <a:pt x="1" y="57"/>
                  </a:lnTo>
                  <a:lnTo>
                    <a:pt x="9" y="46"/>
                  </a:lnTo>
                  <a:lnTo>
                    <a:pt x="27" y="39"/>
                  </a:lnTo>
                  <a:lnTo>
                    <a:pt x="51" y="36"/>
                  </a:lnTo>
                  <a:lnTo>
                    <a:pt x="54" y="36"/>
                  </a:lnTo>
                  <a:lnTo>
                    <a:pt x="57" y="33"/>
                  </a:lnTo>
                  <a:lnTo>
                    <a:pt x="58" y="26"/>
                  </a:lnTo>
                  <a:lnTo>
                    <a:pt x="56" y="18"/>
                  </a:lnTo>
                  <a:lnTo>
                    <a:pt x="49" y="14"/>
                  </a:lnTo>
                  <a:lnTo>
                    <a:pt x="38" y="12"/>
                  </a:lnTo>
                  <a:lnTo>
                    <a:pt x="26" y="15"/>
                  </a:lnTo>
                  <a:lnTo>
                    <a:pt x="20" y="21"/>
                  </a:lnTo>
                  <a:lnTo>
                    <a:pt x="18" y="29"/>
                  </a:lnTo>
                  <a:lnTo>
                    <a:pt x="4" y="29"/>
                  </a:lnTo>
                  <a:close/>
                  <a:moveTo>
                    <a:pt x="58" y="45"/>
                  </a:moveTo>
                  <a:lnTo>
                    <a:pt x="55" y="47"/>
                  </a:lnTo>
                  <a:lnTo>
                    <a:pt x="48" y="48"/>
                  </a:lnTo>
                  <a:lnTo>
                    <a:pt x="34" y="50"/>
                  </a:lnTo>
                  <a:lnTo>
                    <a:pt x="26" y="52"/>
                  </a:lnTo>
                  <a:lnTo>
                    <a:pt x="18" y="56"/>
                  </a:lnTo>
                  <a:lnTo>
                    <a:pt x="15" y="65"/>
                  </a:lnTo>
                  <a:lnTo>
                    <a:pt x="17" y="73"/>
                  </a:lnTo>
                  <a:lnTo>
                    <a:pt x="22" y="78"/>
                  </a:lnTo>
                  <a:lnTo>
                    <a:pt x="31" y="80"/>
                  </a:lnTo>
                  <a:lnTo>
                    <a:pt x="44" y="77"/>
                  </a:lnTo>
                  <a:lnTo>
                    <a:pt x="54" y="70"/>
                  </a:lnTo>
                  <a:lnTo>
                    <a:pt x="58" y="59"/>
                  </a:lnTo>
                  <a:lnTo>
                    <a:pt x="58" y="45"/>
                  </a:lnTo>
                  <a:close/>
                </a:path>
              </a:pathLst>
            </a:custGeom>
            <a:solidFill>
              <a:srgbClr val="000000"/>
            </a:solidFill>
            <a:ln w="9525">
              <a:noFill/>
              <a:round/>
              <a:headEnd/>
              <a:tailEnd/>
            </a:ln>
          </p:spPr>
          <p:txBody>
            <a:bodyPr>
              <a:prstTxWarp prst="textNoShape">
                <a:avLst/>
              </a:prstTxWarp>
            </a:bodyPr>
            <a:lstStyle/>
            <a:p>
              <a:endParaRPr lang="en-US"/>
            </a:p>
          </p:txBody>
        </p:sp>
        <p:sp>
          <p:nvSpPr>
            <p:cNvPr id="606" name="Freeform 66"/>
            <p:cNvSpPr>
              <a:spLocks/>
            </p:cNvSpPr>
            <p:nvPr/>
          </p:nvSpPr>
          <p:spPr bwMode="auto">
            <a:xfrm>
              <a:off x="2882" y="3369"/>
              <a:ext cx="14" cy="30"/>
            </a:xfrm>
            <a:custGeom>
              <a:avLst/>
              <a:gdLst>
                <a:gd name="T0" fmla="*/ 14 w 42"/>
                <a:gd name="T1" fmla="*/ 90 h 90"/>
                <a:gd name="T2" fmla="*/ 0 w 42"/>
                <a:gd name="T3" fmla="*/ 90 h 90"/>
                <a:gd name="T4" fmla="*/ 0 w 42"/>
                <a:gd name="T5" fmla="*/ 2 h 90"/>
                <a:gd name="T6" fmla="*/ 13 w 42"/>
                <a:gd name="T7" fmla="*/ 2 h 90"/>
                <a:gd name="T8" fmla="*/ 13 w 42"/>
                <a:gd name="T9" fmla="*/ 17 h 90"/>
                <a:gd name="T10" fmla="*/ 14 w 42"/>
                <a:gd name="T11" fmla="*/ 17 h 90"/>
                <a:gd name="T12" fmla="*/ 14 w 42"/>
                <a:gd name="T13" fmla="*/ 17 h 90"/>
                <a:gd name="T14" fmla="*/ 20 w 42"/>
                <a:gd name="T15" fmla="*/ 8 h 90"/>
                <a:gd name="T16" fmla="*/ 28 w 42"/>
                <a:gd name="T17" fmla="*/ 2 h 90"/>
                <a:gd name="T18" fmla="*/ 38 w 42"/>
                <a:gd name="T19" fmla="*/ 0 h 90"/>
                <a:gd name="T20" fmla="*/ 38 w 42"/>
                <a:gd name="T21" fmla="*/ 0 h 90"/>
                <a:gd name="T22" fmla="*/ 40 w 42"/>
                <a:gd name="T23" fmla="*/ 0 h 90"/>
                <a:gd name="T24" fmla="*/ 41 w 42"/>
                <a:gd name="T25" fmla="*/ 0 h 90"/>
                <a:gd name="T26" fmla="*/ 42 w 42"/>
                <a:gd name="T27" fmla="*/ 0 h 90"/>
                <a:gd name="T28" fmla="*/ 42 w 42"/>
                <a:gd name="T29" fmla="*/ 0 h 90"/>
                <a:gd name="T30" fmla="*/ 42 w 42"/>
                <a:gd name="T31" fmla="*/ 15 h 90"/>
                <a:gd name="T32" fmla="*/ 37 w 42"/>
                <a:gd name="T33" fmla="*/ 15 h 90"/>
                <a:gd name="T34" fmla="*/ 37 w 42"/>
                <a:gd name="T35" fmla="*/ 15 h 90"/>
                <a:gd name="T36" fmla="*/ 25 w 42"/>
                <a:gd name="T37" fmla="*/ 19 h 90"/>
                <a:gd name="T38" fmla="*/ 17 w 42"/>
                <a:gd name="T39" fmla="*/ 27 h 90"/>
                <a:gd name="T40" fmla="*/ 14 w 42"/>
                <a:gd name="T41" fmla="*/ 39 h 90"/>
                <a:gd name="T42" fmla="*/ 14 w 42"/>
                <a:gd name="T43" fmla="*/ 39 h 90"/>
                <a:gd name="T44" fmla="*/ 14 w 42"/>
                <a:gd name="T45" fmla="*/ 90 h 90"/>
                <a:gd name="T46" fmla="*/ 14 w 42"/>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0"/>
                <a:gd name="T74" fmla="*/ 42 w 4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0">
                  <a:moveTo>
                    <a:pt x="14" y="90"/>
                  </a:moveTo>
                  <a:lnTo>
                    <a:pt x="0" y="90"/>
                  </a:lnTo>
                  <a:lnTo>
                    <a:pt x="0" y="2"/>
                  </a:lnTo>
                  <a:lnTo>
                    <a:pt x="13" y="2"/>
                  </a:lnTo>
                  <a:lnTo>
                    <a:pt x="13" y="17"/>
                  </a:lnTo>
                  <a:lnTo>
                    <a:pt x="14" y="17"/>
                  </a:lnTo>
                  <a:lnTo>
                    <a:pt x="20" y="8"/>
                  </a:lnTo>
                  <a:lnTo>
                    <a:pt x="28" y="2"/>
                  </a:lnTo>
                  <a:lnTo>
                    <a:pt x="38" y="0"/>
                  </a:lnTo>
                  <a:lnTo>
                    <a:pt x="40" y="0"/>
                  </a:lnTo>
                  <a:lnTo>
                    <a:pt x="41" y="0"/>
                  </a:lnTo>
                  <a:lnTo>
                    <a:pt x="42" y="0"/>
                  </a:lnTo>
                  <a:lnTo>
                    <a:pt x="42" y="15"/>
                  </a:lnTo>
                  <a:lnTo>
                    <a:pt x="37" y="15"/>
                  </a:lnTo>
                  <a:lnTo>
                    <a:pt x="25" y="19"/>
                  </a:lnTo>
                  <a:lnTo>
                    <a:pt x="17" y="27"/>
                  </a:lnTo>
                  <a:lnTo>
                    <a:pt x="14" y="39"/>
                  </a:lnTo>
                  <a:lnTo>
                    <a:pt x="14" y="90"/>
                  </a:lnTo>
                  <a:close/>
                </a:path>
              </a:pathLst>
            </a:custGeom>
            <a:solidFill>
              <a:srgbClr val="000000"/>
            </a:solidFill>
            <a:ln w="9525">
              <a:noFill/>
              <a:round/>
              <a:headEnd/>
              <a:tailEnd/>
            </a:ln>
          </p:spPr>
          <p:txBody>
            <a:bodyPr>
              <a:prstTxWarp prst="textNoShape">
                <a:avLst/>
              </a:prstTxWarp>
            </a:bodyPr>
            <a:lstStyle/>
            <a:p>
              <a:endParaRPr lang="en-US"/>
            </a:p>
          </p:txBody>
        </p:sp>
        <p:sp>
          <p:nvSpPr>
            <p:cNvPr id="607" name="Freeform 67"/>
            <p:cNvSpPr>
              <a:spLocks/>
            </p:cNvSpPr>
            <p:nvPr/>
          </p:nvSpPr>
          <p:spPr bwMode="auto">
            <a:xfrm>
              <a:off x="2901" y="3359"/>
              <a:ext cx="24" cy="40"/>
            </a:xfrm>
            <a:custGeom>
              <a:avLst/>
              <a:gdLst>
                <a:gd name="T0" fmla="*/ 73 w 73"/>
                <a:gd name="T1" fmla="*/ 121 h 121"/>
                <a:gd name="T2" fmla="*/ 55 w 73"/>
                <a:gd name="T3" fmla="*/ 121 h 121"/>
                <a:gd name="T4" fmla="*/ 26 w 73"/>
                <a:gd name="T5" fmla="*/ 76 h 121"/>
                <a:gd name="T6" fmla="*/ 14 w 73"/>
                <a:gd name="T7" fmla="*/ 87 h 121"/>
                <a:gd name="T8" fmla="*/ 14 w 73"/>
                <a:gd name="T9" fmla="*/ 121 h 121"/>
                <a:gd name="T10" fmla="*/ 0 w 73"/>
                <a:gd name="T11" fmla="*/ 121 h 121"/>
                <a:gd name="T12" fmla="*/ 0 w 73"/>
                <a:gd name="T13" fmla="*/ 0 h 121"/>
                <a:gd name="T14" fmla="*/ 14 w 73"/>
                <a:gd name="T15" fmla="*/ 0 h 121"/>
                <a:gd name="T16" fmla="*/ 14 w 73"/>
                <a:gd name="T17" fmla="*/ 70 h 121"/>
                <a:gd name="T18" fmla="*/ 53 w 73"/>
                <a:gd name="T19" fmla="*/ 33 h 121"/>
                <a:gd name="T20" fmla="*/ 71 w 73"/>
                <a:gd name="T21" fmla="*/ 33 h 121"/>
                <a:gd name="T22" fmla="*/ 37 w 73"/>
                <a:gd name="T23" fmla="*/ 66 h 121"/>
                <a:gd name="T24" fmla="*/ 73 w 73"/>
                <a:gd name="T25" fmla="*/ 121 h 121"/>
                <a:gd name="T26" fmla="*/ 73 w 73"/>
                <a:gd name="T27" fmla="*/ 121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121"/>
                <a:gd name="T44" fmla="*/ 73 w 73"/>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121">
                  <a:moveTo>
                    <a:pt x="73" y="121"/>
                  </a:moveTo>
                  <a:lnTo>
                    <a:pt x="55" y="121"/>
                  </a:lnTo>
                  <a:lnTo>
                    <a:pt x="26" y="76"/>
                  </a:lnTo>
                  <a:lnTo>
                    <a:pt x="14" y="87"/>
                  </a:lnTo>
                  <a:lnTo>
                    <a:pt x="14" y="121"/>
                  </a:lnTo>
                  <a:lnTo>
                    <a:pt x="0" y="121"/>
                  </a:lnTo>
                  <a:lnTo>
                    <a:pt x="0" y="0"/>
                  </a:lnTo>
                  <a:lnTo>
                    <a:pt x="14" y="0"/>
                  </a:lnTo>
                  <a:lnTo>
                    <a:pt x="14" y="70"/>
                  </a:lnTo>
                  <a:lnTo>
                    <a:pt x="53" y="33"/>
                  </a:lnTo>
                  <a:lnTo>
                    <a:pt x="71" y="33"/>
                  </a:lnTo>
                  <a:lnTo>
                    <a:pt x="37" y="66"/>
                  </a:lnTo>
                  <a:lnTo>
                    <a:pt x="73" y="121"/>
                  </a:lnTo>
                  <a:close/>
                </a:path>
              </a:pathLst>
            </a:custGeom>
            <a:solidFill>
              <a:srgbClr val="000000"/>
            </a:solidFill>
            <a:ln w="9525">
              <a:noFill/>
              <a:round/>
              <a:headEnd/>
              <a:tailEnd/>
            </a:ln>
          </p:spPr>
          <p:txBody>
            <a:bodyPr>
              <a:prstTxWarp prst="textNoShape">
                <a:avLst/>
              </a:prstTxWarp>
            </a:bodyPr>
            <a:lstStyle/>
            <a:p>
              <a:endParaRPr lang="en-US"/>
            </a:p>
          </p:txBody>
        </p:sp>
        <p:sp>
          <p:nvSpPr>
            <p:cNvPr id="608" name="Freeform 68"/>
            <p:cNvSpPr>
              <a:spLocks noEditPoints="1"/>
            </p:cNvSpPr>
            <p:nvPr/>
          </p:nvSpPr>
          <p:spPr bwMode="auto">
            <a:xfrm>
              <a:off x="2926" y="3369"/>
              <a:ext cx="27" cy="31"/>
            </a:xfrm>
            <a:custGeom>
              <a:avLst/>
              <a:gdLst>
                <a:gd name="T0" fmla="*/ 79 w 80"/>
                <a:gd name="T1" fmla="*/ 62 h 93"/>
                <a:gd name="T2" fmla="*/ 77 w 80"/>
                <a:gd name="T3" fmla="*/ 69 h 93"/>
                <a:gd name="T4" fmla="*/ 72 w 80"/>
                <a:gd name="T5" fmla="*/ 77 h 93"/>
                <a:gd name="T6" fmla="*/ 62 w 80"/>
                <a:gd name="T7" fmla="*/ 86 h 93"/>
                <a:gd name="T8" fmla="*/ 62 w 80"/>
                <a:gd name="T9" fmla="*/ 86 h 93"/>
                <a:gd name="T10" fmla="*/ 57 w 80"/>
                <a:gd name="T11" fmla="*/ 89 h 93"/>
                <a:gd name="T12" fmla="*/ 50 w 80"/>
                <a:gd name="T13" fmla="*/ 91 h 93"/>
                <a:gd name="T14" fmla="*/ 39 w 80"/>
                <a:gd name="T15" fmla="*/ 93 h 93"/>
                <a:gd name="T16" fmla="*/ 39 w 80"/>
                <a:gd name="T17" fmla="*/ 93 h 93"/>
                <a:gd name="T18" fmla="*/ 18 w 80"/>
                <a:gd name="T19" fmla="*/ 86 h 93"/>
                <a:gd name="T20" fmla="*/ 4 w 80"/>
                <a:gd name="T21" fmla="*/ 71 h 93"/>
                <a:gd name="T22" fmla="*/ 0 w 80"/>
                <a:gd name="T23" fmla="*/ 48 h 93"/>
                <a:gd name="T24" fmla="*/ 0 w 80"/>
                <a:gd name="T25" fmla="*/ 48 h 93"/>
                <a:gd name="T26" fmla="*/ 4 w 80"/>
                <a:gd name="T27" fmla="*/ 24 h 93"/>
                <a:gd name="T28" fmla="*/ 18 w 80"/>
                <a:gd name="T29" fmla="*/ 6 h 93"/>
                <a:gd name="T30" fmla="*/ 41 w 80"/>
                <a:gd name="T31" fmla="*/ 0 h 93"/>
                <a:gd name="T32" fmla="*/ 41 w 80"/>
                <a:gd name="T33" fmla="*/ 0 h 93"/>
                <a:gd name="T34" fmla="*/ 62 w 80"/>
                <a:gd name="T35" fmla="*/ 6 h 93"/>
                <a:gd name="T36" fmla="*/ 76 w 80"/>
                <a:gd name="T37" fmla="*/ 24 h 93"/>
                <a:gd name="T38" fmla="*/ 80 w 80"/>
                <a:gd name="T39" fmla="*/ 51 h 93"/>
                <a:gd name="T40" fmla="*/ 80 w 80"/>
                <a:gd name="T41" fmla="*/ 51 h 93"/>
                <a:gd name="T42" fmla="*/ 15 w 80"/>
                <a:gd name="T43" fmla="*/ 51 h 93"/>
                <a:gd name="T44" fmla="*/ 15 w 80"/>
                <a:gd name="T45" fmla="*/ 51 h 93"/>
                <a:gd name="T46" fmla="*/ 18 w 80"/>
                <a:gd name="T47" fmla="*/ 66 h 93"/>
                <a:gd name="T48" fmla="*/ 27 w 80"/>
                <a:gd name="T49" fmla="*/ 76 h 93"/>
                <a:gd name="T50" fmla="*/ 41 w 80"/>
                <a:gd name="T51" fmla="*/ 79 h 93"/>
                <a:gd name="T52" fmla="*/ 41 w 80"/>
                <a:gd name="T53" fmla="*/ 79 h 93"/>
                <a:gd name="T54" fmla="*/ 52 w 80"/>
                <a:gd name="T55" fmla="*/ 76 h 93"/>
                <a:gd name="T56" fmla="*/ 60 w 80"/>
                <a:gd name="T57" fmla="*/ 69 h 93"/>
                <a:gd name="T58" fmla="*/ 64 w 80"/>
                <a:gd name="T59" fmla="*/ 62 h 93"/>
                <a:gd name="T60" fmla="*/ 64 w 80"/>
                <a:gd name="T61" fmla="*/ 62 h 93"/>
                <a:gd name="T62" fmla="*/ 79 w 80"/>
                <a:gd name="T63" fmla="*/ 62 h 93"/>
                <a:gd name="T64" fmla="*/ 79 w 80"/>
                <a:gd name="T65" fmla="*/ 62 h 93"/>
                <a:gd name="T66" fmla="*/ 65 w 80"/>
                <a:gd name="T67" fmla="*/ 39 h 93"/>
                <a:gd name="T68" fmla="*/ 61 w 80"/>
                <a:gd name="T69" fmla="*/ 26 h 93"/>
                <a:gd name="T70" fmla="*/ 53 w 80"/>
                <a:gd name="T71" fmla="*/ 17 h 93"/>
                <a:gd name="T72" fmla="*/ 39 w 80"/>
                <a:gd name="T73" fmla="*/ 13 h 93"/>
                <a:gd name="T74" fmla="*/ 39 w 80"/>
                <a:gd name="T75" fmla="*/ 13 h 93"/>
                <a:gd name="T76" fmla="*/ 27 w 80"/>
                <a:gd name="T77" fmla="*/ 17 h 93"/>
                <a:gd name="T78" fmla="*/ 18 w 80"/>
                <a:gd name="T79" fmla="*/ 26 h 93"/>
                <a:gd name="T80" fmla="*/ 15 w 80"/>
                <a:gd name="T81" fmla="*/ 39 h 93"/>
                <a:gd name="T82" fmla="*/ 15 w 80"/>
                <a:gd name="T83" fmla="*/ 39 h 93"/>
                <a:gd name="T84" fmla="*/ 65 w 80"/>
                <a:gd name="T85" fmla="*/ 39 h 93"/>
                <a:gd name="T86" fmla="*/ 65 w 80"/>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2"/>
                  </a:moveTo>
                  <a:lnTo>
                    <a:pt x="77" y="69"/>
                  </a:lnTo>
                  <a:lnTo>
                    <a:pt x="72" y="77"/>
                  </a:lnTo>
                  <a:lnTo>
                    <a:pt x="62" y="86"/>
                  </a:lnTo>
                  <a:lnTo>
                    <a:pt x="57" y="89"/>
                  </a:lnTo>
                  <a:lnTo>
                    <a:pt x="50" y="91"/>
                  </a:lnTo>
                  <a:lnTo>
                    <a:pt x="39" y="93"/>
                  </a:lnTo>
                  <a:lnTo>
                    <a:pt x="18" y="86"/>
                  </a:lnTo>
                  <a:lnTo>
                    <a:pt x="4" y="71"/>
                  </a:lnTo>
                  <a:lnTo>
                    <a:pt x="0" y="48"/>
                  </a:lnTo>
                  <a:lnTo>
                    <a:pt x="4" y="24"/>
                  </a:lnTo>
                  <a:lnTo>
                    <a:pt x="18" y="6"/>
                  </a:lnTo>
                  <a:lnTo>
                    <a:pt x="41" y="0"/>
                  </a:lnTo>
                  <a:lnTo>
                    <a:pt x="62" y="6"/>
                  </a:lnTo>
                  <a:lnTo>
                    <a:pt x="76" y="24"/>
                  </a:lnTo>
                  <a:lnTo>
                    <a:pt x="80" y="51"/>
                  </a:lnTo>
                  <a:lnTo>
                    <a:pt x="15" y="51"/>
                  </a:lnTo>
                  <a:lnTo>
                    <a:pt x="18" y="66"/>
                  </a:lnTo>
                  <a:lnTo>
                    <a:pt x="27" y="76"/>
                  </a:lnTo>
                  <a:lnTo>
                    <a:pt x="41" y="79"/>
                  </a:lnTo>
                  <a:lnTo>
                    <a:pt x="52" y="76"/>
                  </a:lnTo>
                  <a:lnTo>
                    <a:pt x="60" y="69"/>
                  </a:lnTo>
                  <a:lnTo>
                    <a:pt x="64" y="62"/>
                  </a:lnTo>
                  <a:lnTo>
                    <a:pt x="79" y="62"/>
                  </a:lnTo>
                  <a:close/>
                  <a:moveTo>
                    <a:pt x="65" y="39"/>
                  </a:moveTo>
                  <a:lnTo>
                    <a:pt x="61" y="26"/>
                  </a:lnTo>
                  <a:lnTo>
                    <a:pt x="53" y="17"/>
                  </a:lnTo>
                  <a:lnTo>
                    <a:pt x="39" y="13"/>
                  </a:lnTo>
                  <a:lnTo>
                    <a:pt x="27" y="17"/>
                  </a:lnTo>
                  <a:lnTo>
                    <a:pt x="18" y="26"/>
                  </a:lnTo>
                  <a:lnTo>
                    <a:pt x="15" y="39"/>
                  </a:lnTo>
                  <a:lnTo>
                    <a:pt x="65" y="39"/>
                  </a:lnTo>
                  <a:close/>
                </a:path>
              </a:pathLst>
            </a:custGeom>
            <a:solidFill>
              <a:srgbClr val="000000"/>
            </a:solidFill>
            <a:ln w="9525">
              <a:noFill/>
              <a:round/>
              <a:headEnd/>
              <a:tailEnd/>
            </a:ln>
          </p:spPr>
          <p:txBody>
            <a:bodyPr>
              <a:prstTxWarp prst="textNoShape">
                <a:avLst/>
              </a:prstTxWarp>
            </a:bodyPr>
            <a:lstStyle/>
            <a:p>
              <a:endParaRPr lang="en-US"/>
            </a:p>
          </p:txBody>
        </p:sp>
        <p:sp>
          <p:nvSpPr>
            <p:cNvPr id="609" name="Freeform 69"/>
            <p:cNvSpPr>
              <a:spLocks/>
            </p:cNvSpPr>
            <p:nvPr/>
          </p:nvSpPr>
          <p:spPr bwMode="auto">
            <a:xfrm>
              <a:off x="2956" y="3362"/>
              <a:ext cx="14" cy="38"/>
            </a:xfrm>
            <a:custGeom>
              <a:avLst/>
              <a:gdLst>
                <a:gd name="T0" fmla="*/ 26 w 41"/>
                <a:gd name="T1" fmla="*/ 37 h 114"/>
                <a:gd name="T2" fmla="*/ 26 w 41"/>
                <a:gd name="T3" fmla="*/ 94 h 114"/>
                <a:gd name="T4" fmla="*/ 26 w 41"/>
                <a:gd name="T5" fmla="*/ 94 h 114"/>
                <a:gd name="T6" fmla="*/ 28 w 41"/>
                <a:gd name="T7" fmla="*/ 99 h 114"/>
                <a:gd name="T8" fmla="*/ 32 w 41"/>
                <a:gd name="T9" fmla="*/ 101 h 114"/>
                <a:gd name="T10" fmla="*/ 35 w 41"/>
                <a:gd name="T11" fmla="*/ 101 h 114"/>
                <a:gd name="T12" fmla="*/ 35 w 41"/>
                <a:gd name="T13" fmla="*/ 101 h 114"/>
                <a:gd name="T14" fmla="*/ 41 w 41"/>
                <a:gd name="T15" fmla="*/ 101 h 114"/>
                <a:gd name="T16" fmla="*/ 41 w 41"/>
                <a:gd name="T17" fmla="*/ 113 h 114"/>
                <a:gd name="T18" fmla="*/ 41 w 41"/>
                <a:gd name="T19" fmla="*/ 113 h 114"/>
                <a:gd name="T20" fmla="*/ 36 w 41"/>
                <a:gd name="T21" fmla="*/ 113 h 114"/>
                <a:gd name="T22" fmla="*/ 32 w 41"/>
                <a:gd name="T23" fmla="*/ 113 h 114"/>
                <a:gd name="T24" fmla="*/ 30 w 41"/>
                <a:gd name="T25" fmla="*/ 114 h 114"/>
                <a:gd name="T26" fmla="*/ 30 w 41"/>
                <a:gd name="T27" fmla="*/ 114 h 114"/>
                <a:gd name="T28" fmla="*/ 18 w 41"/>
                <a:gd name="T29" fmla="*/ 111 h 114"/>
                <a:gd name="T30" fmla="*/ 13 w 41"/>
                <a:gd name="T31" fmla="*/ 105 h 114"/>
                <a:gd name="T32" fmla="*/ 12 w 41"/>
                <a:gd name="T33" fmla="*/ 95 h 114"/>
                <a:gd name="T34" fmla="*/ 12 w 41"/>
                <a:gd name="T35" fmla="*/ 95 h 114"/>
                <a:gd name="T36" fmla="*/ 12 w 41"/>
                <a:gd name="T37" fmla="*/ 37 h 114"/>
                <a:gd name="T38" fmla="*/ 0 w 41"/>
                <a:gd name="T39" fmla="*/ 37 h 114"/>
                <a:gd name="T40" fmla="*/ 0 w 41"/>
                <a:gd name="T41" fmla="*/ 25 h 114"/>
                <a:gd name="T42" fmla="*/ 12 w 41"/>
                <a:gd name="T43" fmla="*/ 25 h 114"/>
                <a:gd name="T44" fmla="*/ 12 w 41"/>
                <a:gd name="T45" fmla="*/ 0 h 114"/>
                <a:gd name="T46" fmla="*/ 26 w 41"/>
                <a:gd name="T47" fmla="*/ 0 h 114"/>
                <a:gd name="T48" fmla="*/ 26 w 41"/>
                <a:gd name="T49" fmla="*/ 25 h 114"/>
                <a:gd name="T50" fmla="*/ 41 w 41"/>
                <a:gd name="T51" fmla="*/ 25 h 114"/>
                <a:gd name="T52" fmla="*/ 41 w 41"/>
                <a:gd name="T53" fmla="*/ 37 h 114"/>
                <a:gd name="T54" fmla="*/ 26 w 41"/>
                <a:gd name="T55" fmla="*/ 37 h 114"/>
                <a:gd name="T56" fmla="*/ 26 w 41"/>
                <a:gd name="T57" fmla="*/ 3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6" y="37"/>
                  </a:moveTo>
                  <a:lnTo>
                    <a:pt x="26" y="94"/>
                  </a:lnTo>
                  <a:lnTo>
                    <a:pt x="28" y="99"/>
                  </a:lnTo>
                  <a:lnTo>
                    <a:pt x="32" y="101"/>
                  </a:lnTo>
                  <a:lnTo>
                    <a:pt x="35" y="101"/>
                  </a:lnTo>
                  <a:lnTo>
                    <a:pt x="41" y="101"/>
                  </a:lnTo>
                  <a:lnTo>
                    <a:pt x="41" y="113"/>
                  </a:lnTo>
                  <a:lnTo>
                    <a:pt x="36" y="113"/>
                  </a:lnTo>
                  <a:lnTo>
                    <a:pt x="32" y="113"/>
                  </a:lnTo>
                  <a:lnTo>
                    <a:pt x="30" y="114"/>
                  </a:lnTo>
                  <a:lnTo>
                    <a:pt x="18" y="111"/>
                  </a:lnTo>
                  <a:lnTo>
                    <a:pt x="13" y="105"/>
                  </a:lnTo>
                  <a:lnTo>
                    <a:pt x="12" y="95"/>
                  </a:lnTo>
                  <a:lnTo>
                    <a:pt x="12" y="37"/>
                  </a:lnTo>
                  <a:lnTo>
                    <a:pt x="0" y="37"/>
                  </a:lnTo>
                  <a:lnTo>
                    <a:pt x="0" y="25"/>
                  </a:lnTo>
                  <a:lnTo>
                    <a:pt x="12" y="25"/>
                  </a:lnTo>
                  <a:lnTo>
                    <a:pt x="12" y="0"/>
                  </a:lnTo>
                  <a:lnTo>
                    <a:pt x="26" y="0"/>
                  </a:lnTo>
                  <a:lnTo>
                    <a:pt x="26" y="25"/>
                  </a:lnTo>
                  <a:lnTo>
                    <a:pt x="41" y="25"/>
                  </a:lnTo>
                  <a:lnTo>
                    <a:pt x="41" y="37"/>
                  </a:lnTo>
                  <a:lnTo>
                    <a:pt x="26" y="37"/>
                  </a:lnTo>
                  <a:close/>
                </a:path>
              </a:pathLst>
            </a:custGeom>
            <a:solidFill>
              <a:srgbClr val="000000"/>
            </a:solidFill>
            <a:ln w="9525">
              <a:noFill/>
              <a:round/>
              <a:headEnd/>
              <a:tailEnd/>
            </a:ln>
          </p:spPr>
          <p:txBody>
            <a:bodyPr>
              <a:prstTxWarp prst="textNoShape">
                <a:avLst/>
              </a:prstTxWarp>
            </a:bodyPr>
            <a:lstStyle/>
            <a:p>
              <a:endParaRPr lang="en-US"/>
            </a:p>
          </p:txBody>
        </p:sp>
        <p:sp>
          <p:nvSpPr>
            <p:cNvPr id="610" name="Freeform 70"/>
            <p:cNvSpPr>
              <a:spLocks/>
            </p:cNvSpPr>
            <p:nvPr/>
          </p:nvSpPr>
          <p:spPr bwMode="auto">
            <a:xfrm>
              <a:off x="2964" y="3452"/>
              <a:ext cx="32" cy="42"/>
            </a:xfrm>
            <a:custGeom>
              <a:avLst/>
              <a:gdLst>
                <a:gd name="T0" fmla="*/ 78 w 96"/>
                <a:gd name="T1" fmla="*/ 38 h 127"/>
                <a:gd name="T2" fmla="*/ 72 w 96"/>
                <a:gd name="T3" fmla="*/ 23 h 127"/>
                <a:gd name="T4" fmla="*/ 61 w 96"/>
                <a:gd name="T5" fmla="*/ 16 h 127"/>
                <a:gd name="T6" fmla="*/ 47 w 96"/>
                <a:gd name="T7" fmla="*/ 13 h 127"/>
                <a:gd name="T8" fmla="*/ 47 w 96"/>
                <a:gd name="T9" fmla="*/ 13 h 127"/>
                <a:gd name="T10" fmla="*/ 35 w 96"/>
                <a:gd name="T11" fmla="*/ 15 h 127"/>
                <a:gd name="T12" fmla="*/ 24 w 96"/>
                <a:gd name="T13" fmla="*/ 21 h 127"/>
                <a:gd name="T14" fmla="*/ 19 w 96"/>
                <a:gd name="T15" fmla="*/ 34 h 127"/>
                <a:gd name="T16" fmla="*/ 19 w 96"/>
                <a:gd name="T17" fmla="*/ 34 h 127"/>
                <a:gd name="T18" fmla="*/ 22 w 96"/>
                <a:gd name="T19" fmla="*/ 43 h 127"/>
                <a:gd name="T20" fmla="*/ 27 w 96"/>
                <a:gd name="T21" fmla="*/ 48 h 127"/>
                <a:gd name="T22" fmla="*/ 34 w 96"/>
                <a:gd name="T23" fmla="*/ 51 h 127"/>
                <a:gd name="T24" fmla="*/ 34 w 96"/>
                <a:gd name="T25" fmla="*/ 51 h 127"/>
                <a:gd name="T26" fmla="*/ 69 w 96"/>
                <a:gd name="T27" fmla="*/ 58 h 127"/>
                <a:gd name="T28" fmla="*/ 69 w 96"/>
                <a:gd name="T29" fmla="*/ 58 h 127"/>
                <a:gd name="T30" fmla="*/ 83 w 96"/>
                <a:gd name="T31" fmla="*/ 64 h 127"/>
                <a:gd name="T32" fmla="*/ 92 w 96"/>
                <a:gd name="T33" fmla="*/ 75 h 127"/>
                <a:gd name="T34" fmla="*/ 96 w 96"/>
                <a:gd name="T35" fmla="*/ 90 h 127"/>
                <a:gd name="T36" fmla="*/ 96 w 96"/>
                <a:gd name="T37" fmla="*/ 90 h 127"/>
                <a:gd name="T38" fmla="*/ 88 w 96"/>
                <a:gd name="T39" fmla="*/ 112 h 127"/>
                <a:gd name="T40" fmla="*/ 70 w 96"/>
                <a:gd name="T41" fmla="*/ 124 h 127"/>
                <a:gd name="T42" fmla="*/ 48 w 96"/>
                <a:gd name="T43" fmla="*/ 127 h 127"/>
                <a:gd name="T44" fmla="*/ 48 w 96"/>
                <a:gd name="T45" fmla="*/ 127 h 127"/>
                <a:gd name="T46" fmla="*/ 30 w 96"/>
                <a:gd name="T47" fmla="*/ 125 h 127"/>
                <a:gd name="T48" fmla="*/ 19 w 96"/>
                <a:gd name="T49" fmla="*/ 120 h 127"/>
                <a:gd name="T50" fmla="*/ 12 w 96"/>
                <a:gd name="T51" fmla="*/ 115 h 127"/>
                <a:gd name="T52" fmla="*/ 12 w 96"/>
                <a:gd name="T53" fmla="*/ 115 h 127"/>
                <a:gd name="T54" fmla="*/ 4 w 96"/>
                <a:gd name="T55" fmla="*/ 106 h 127"/>
                <a:gd name="T56" fmla="*/ 1 w 96"/>
                <a:gd name="T57" fmla="*/ 96 h 127"/>
                <a:gd name="T58" fmla="*/ 0 w 96"/>
                <a:gd name="T59" fmla="*/ 85 h 127"/>
                <a:gd name="T60" fmla="*/ 0 w 96"/>
                <a:gd name="T61" fmla="*/ 85 h 127"/>
                <a:gd name="T62" fmla="*/ 15 w 96"/>
                <a:gd name="T63" fmla="*/ 85 h 127"/>
                <a:gd name="T64" fmla="*/ 15 w 96"/>
                <a:gd name="T65" fmla="*/ 85 h 127"/>
                <a:gd name="T66" fmla="*/ 20 w 96"/>
                <a:gd name="T67" fmla="*/ 102 h 127"/>
                <a:gd name="T68" fmla="*/ 33 w 96"/>
                <a:gd name="T69" fmla="*/ 110 h 127"/>
                <a:gd name="T70" fmla="*/ 48 w 96"/>
                <a:gd name="T71" fmla="*/ 113 h 127"/>
                <a:gd name="T72" fmla="*/ 48 w 96"/>
                <a:gd name="T73" fmla="*/ 113 h 127"/>
                <a:gd name="T74" fmla="*/ 62 w 96"/>
                <a:gd name="T75" fmla="*/ 111 h 127"/>
                <a:gd name="T76" fmla="*/ 75 w 96"/>
                <a:gd name="T77" fmla="*/ 106 h 127"/>
                <a:gd name="T78" fmla="*/ 80 w 96"/>
                <a:gd name="T79" fmla="*/ 93 h 127"/>
                <a:gd name="T80" fmla="*/ 80 w 96"/>
                <a:gd name="T81" fmla="*/ 93 h 127"/>
                <a:gd name="T82" fmla="*/ 78 w 96"/>
                <a:gd name="T83" fmla="*/ 83 h 127"/>
                <a:gd name="T84" fmla="*/ 70 w 96"/>
                <a:gd name="T85" fmla="*/ 76 h 127"/>
                <a:gd name="T86" fmla="*/ 55 w 96"/>
                <a:gd name="T87" fmla="*/ 71 h 127"/>
                <a:gd name="T88" fmla="*/ 55 w 96"/>
                <a:gd name="T89" fmla="*/ 71 h 127"/>
                <a:gd name="T90" fmla="*/ 29 w 96"/>
                <a:gd name="T91" fmla="*/ 66 h 127"/>
                <a:gd name="T92" fmla="*/ 29 w 96"/>
                <a:gd name="T93" fmla="*/ 66 h 127"/>
                <a:gd name="T94" fmla="*/ 19 w 96"/>
                <a:gd name="T95" fmla="*/ 62 h 127"/>
                <a:gd name="T96" fmla="*/ 9 w 96"/>
                <a:gd name="T97" fmla="*/ 54 h 127"/>
                <a:gd name="T98" fmla="*/ 4 w 96"/>
                <a:gd name="T99" fmla="*/ 37 h 127"/>
                <a:gd name="T100" fmla="*/ 4 w 96"/>
                <a:gd name="T101" fmla="*/ 37 h 127"/>
                <a:gd name="T102" fmla="*/ 8 w 96"/>
                <a:gd name="T103" fmla="*/ 19 h 127"/>
                <a:gd name="T104" fmla="*/ 21 w 96"/>
                <a:gd name="T105" fmla="*/ 5 h 127"/>
                <a:gd name="T106" fmla="*/ 45 w 96"/>
                <a:gd name="T107" fmla="*/ 0 h 127"/>
                <a:gd name="T108" fmla="*/ 45 w 96"/>
                <a:gd name="T109" fmla="*/ 0 h 127"/>
                <a:gd name="T110" fmla="*/ 77 w 96"/>
                <a:gd name="T111" fmla="*/ 7 h 127"/>
                <a:gd name="T112" fmla="*/ 90 w 96"/>
                <a:gd name="T113" fmla="*/ 22 h 127"/>
                <a:gd name="T114" fmla="*/ 93 w 96"/>
                <a:gd name="T115" fmla="*/ 38 h 127"/>
                <a:gd name="T116" fmla="*/ 93 w 96"/>
                <a:gd name="T117" fmla="*/ 38 h 127"/>
                <a:gd name="T118" fmla="*/ 78 w 96"/>
                <a:gd name="T119" fmla="*/ 38 h 127"/>
                <a:gd name="T120" fmla="*/ 78 w 96"/>
                <a:gd name="T121" fmla="*/ 38 h 1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27"/>
                <a:gd name="T185" fmla="*/ 96 w 96"/>
                <a:gd name="T186" fmla="*/ 127 h 1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27">
                  <a:moveTo>
                    <a:pt x="78" y="38"/>
                  </a:moveTo>
                  <a:lnTo>
                    <a:pt x="72" y="23"/>
                  </a:lnTo>
                  <a:lnTo>
                    <a:pt x="61" y="16"/>
                  </a:lnTo>
                  <a:lnTo>
                    <a:pt x="47" y="13"/>
                  </a:lnTo>
                  <a:lnTo>
                    <a:pt x="35" y="15"/>
                  </a:lnTo>
                  <a:lnTo>
                    <a:pt x="24" y="21"/>
                  </a:lnTo>
                  <a:lnTo>
                    <a:pt x="19" y="34"/>
                  </a:lnTo>
                  <a:lnTo>
                    <a:pt x="22" y="43"/>
                  </a:lnTo>
                  <a:lnTo>
                    <a:pt x="27" y="48"/>
                  </a:lnTo>
                  <a:lnTo>
                    <a:pt x="34" y="51"/>
                  </a:lnTo>
                  <a:lnTo>
                    <a:pt x="69" y="58"/>
                  </a:lnTo>
                  <a:lnTo>
                    <a:pt x="83" y="64"/>
                  </a:lnTo>
                  <a:lnTo>
                    <a:pt x="92" y="75"/>
                  </a:lnTo>
                  <a:lnTo>
                    <a:pt x="96" y="90"/>
                  </a:lnTo>
                  <a:lnTo>
                    <a:pt x="88" y="112"/>
                  </a:lnTo>
                  <a:lnTo>
                    <a:pt x="70" y="124"/>
                  </a:lnTo>
                  <a:lnTo>
                    <a:pt x="48" y="127"/>
                  </a:lnTo>
                  <a:lnTo>
                    <a:pt x="30" y="125"/>
                  </a:lnTo>
                  <a:lnTo>
                    <a:pt x="19" y="120"/>
                  </a:lnTo>
                  <a:lnTo>
                    <a:pt x="12" y="115"/>
                  </a:lnTo>
                  <a:lnTo>
                    <a:pt x="4" y="106"/>
                  </a:lnTo>
                  <a:lnTo>
                    <a:pt x="1" y="96"/>
                  </a:lnTo>
                  <a:lnTo>
                    <a:pt x="0" y="85"/>
                  </a:lnTo>
                  <a:lnTo>
                    <a:pt x="15" y="85"/>
                  </a:lnTo>
                  <a:lnTo>
                    <a:pt x="20" y="102"/>
                  </a:lnTo>
                  <a:lnTo>
                    <a:pt x="33" y="110"/>
                  </a:lnTo>
                  <a:lnTo>
                    <a:pt x="48" y="113"/>
                  </a:lnTo>
                  <a:lnTo>
                    <a:pt x="62" y="111"/>
                  </a:lnTo>
                  <a:lnTo>
                    <a:pt x="75" y="106"/>
                  </a:lnTo>
                  <a:lnTo>
                    <a:pt x="80" y="93"/>
                  </a:lnTo>
                  <a:lnTo>
                    <a:pt x="78" y="83"/>
                  </a:lnTo>
                  <a:lnTo>
                    <a:pt x="70" y="76"/>
                  </a:lnTo>
                  <a:lnTo>
                    <a:pt x="55" y="71"/>
                  </a:lnTo>
                  <a:lnTo>
                    <a:pt x="29" y="66"/>
                  </a:lnTo>
                  <a:lnTo>
                    <a:pt x="19" y="62"/>
                  </a:lnTo>
                  <a:lnTo>
                    <a:pt x="9" y="54"/>
                  </a:lnTo>
                  <a:lnTo>
                    <a:pt x="4" y="37"/>
                  </a:lnTo>
                  <a:lnTo>
                    <a:pt x="8" y="19"/>
                  </a:lnTo>
                  <a:lnTo>
                    <a:pt x="21" y="5"/>
                  </a:lnTo>
                  <a:lnTo>
                    <a:pt x="45" y="0"/>
                  </a:lnTo>
                  <a:lnTo>
                    <a:pt x="77" y="7"/>
                  </a:lnTo>
                  <a:lnTo>
                    <a:pt x="90" y="22"/>
                  </a:lnTo>
                  <a:lnTo>
                    <a:pt x="93" y="38"/>
                  </a:lnTo>
                  <a:lnTo>
                    <a:pt x="78" y="38"/>
                  </a:lnTo>
                  <a:close/>
                </a:path>
              </a:pathLst>
            </a:custGeom>
            <a:solidFill>
              <a:srgbClr val="000000"/>
            </a:solidFill>
            <a:ln w="9525">
              <a:noFill/>
              <a:round/>
              <a:headEnd/>
              <a:tailEnd/>
            </a:ln>
          </p:spPr>
          <p:txBody>
            <a:bodyPr>
              <a:prstTxWarp prst="textNoShape">
                <a:avLst/>
              </a:prstTxWarp>
            </a:bodyPr>
            <a:lstStyle/>
            <a:p>
              <a:endParaRPr lang="en-US"/>
            </a:p>
          </p:txBody>
        </p:sp>
        <p:sp>
          <p:nvSpPr>
            <p:cNvPr id="611" name="Freeform 71"/>
            <p:cNvSpPr>
              <a:spLocks noEditPoints="1"/>
            </p:cNvSpPr>
            <p:nvPr/>
          </p:nvSpPr>
          <p:spPr bwMode="auto">
            <a:xfrm>
              <a:off x="2966" y="3542"/>
              <a:ext cx="33" cy="40"/>
            </a:xfrm>
            <a:custGeom>
              <a:avLst/>
              <a:gdLst>
                <a:gd name="T0" fmla="*/ 0 w 100"/>
                <a:gd name="T1" fmla="*/ 0 h 121"/>
                <a:gd name="T2" fmla="*/ 50 w 100"/>
                <a:gd name="T3" fmla="*/ 0 h 121"/>
                <a:gd name="T4" fmla="*/ 50 w 100"/>
                <a:gd name="T5" fmla="*/ 0 h 121"/>
                <a:gd name="T6" fmla="*/ 77 w 100"/>
                <a:gd name="T7" fmla="*/ 7 h 121"/>
                <a:gd name="T8" fmla="*/ 94 w 100"/>
                <a:gd name="T9" fmla="*/ 28 h 121"/>
                <a:gd name="T10" fmla="*/ 100 w 100"/>
                <a:gd name="T11" fmla="*/ 58 h 121"/>
                <a:gd name="T12" fmla="*/ 100 w 100"/>
                <a:gd name="T13" fmla="*/ 58 h 121"/>
                <a:gd name="T14" fmla="*/ 96 w 100"/>
                <a:gd name="T15" fmla="*/ 87 h 121"/>
                <a:gd name="T16" fmla="*/ 80 w 100"/>
                <a:gd name="T17" fmla="*/ 111 h 121"/>
                <a:gd name="T18" fmla="*/ 49 w 100"/>
                <a:gd name="T19" fmla="*/ 121 h 121"/>
                <a:gd name="T20" fmla="*/ 49 w 100"/>
                <a:gd name="T21" fmla="*/ 121 h 121"/>
                <a:gd name="T22" fmla="*/ 0 w 100"/>
                <a:gd name="T23" fmla="*/ 121 h 121"/>
                <a:gd name="T24" fmla="*/ 0 w 100"/>
                <a:gd name="T25" fmla="*/ 0 h 121"/>
                <a:gd name="T26" fmla="*/ 0 w 100"/>
                <a:gd name="T27" fmla="*/ 0 h 121"/>
                <a:gd name="T28" fmla="*/ 16 w 100"/>
                <a:gd name="T29" fmla="*/ 107 h 121"/>
                <a:gd name="T30" fmla="*/ 49 w 100"/>
                <a:gd name="T31" fmla="*/ 107 h 121"/>
                <a:gd name="T32" fmla="*/ 49 w 100"/>
                <a:gd name="T33" fmla="*/ 107 h 121"/>
                <a:gd name="T34" fmla="*/ 67 w 100"/>
                <a:gd name="T35" fmla="*/ 101 h 121"/>
                <a:gd name="T36" fmla="*/ 79 w 100"/>
                <a:gd name="T37" fmla="*/ 86 h 121"/>
                <a:gd name="T38" fmla="*/ 83 w 100"/>
                <a:gd name="T39" fmla="*/ 59 h 121"/>
                <a:gd name="T40" fmla="*/ 83 w 100"/>
                <a:gd name="T41" fmla="*/ 59 h 121"/>
                <a:gd name="T42" fmla="*/ 79 w 100"/>
                <a:gd name="T43" fmla="*/ 34 h 121"/>
                <a:gd name="T44" fmla="*/ 67 w 100"/>
                <a:gd name="T45" fmla="*/ 19 h 121"/>
                <a:gd name="T46" fmla="*/ 47 w 100"/>
                <a:gd name="T47" fmla="*/ 14 h 121"/>
                <a:gd name="T48" fmla="*/ 47 w 100"/>
                <a:gd name="T49" fmla="*/ 14 h 121"/>
                <a:gd name="T50" fmla="*/ 16 w 100"/>
                <a:gd name="T51" fmla="*/ 14 h 121"/>
                <a:gd name="T52" fmla="*/ 16 w 100"/>
                <a:gd name="T53" fmla="*/ 107 h 121"/>
                <a:gd name="T54" fmla="*/ 16 w 100"/>
                <a:gd name="T55" fmla="*/ 10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121"/>
                <a:gd name="T86" fmla="*/ 100 w 100"/>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121">
                  <a:moveTo>
                    <a:pt x="0" y="0"/>
                  </a:moveTo>
                  <a:lnTo>
                    <a:pt x="50" y="0"/>
                  </a:lnTo>
                  <a:lnTo>
                    <a:pt x="77" y="7"/>
                  </a:lnTo>
                  <a:lnTo>
                    <a:pt x="94" y="28"/>
                  </a:lnTo>
                  <a:lnTo>
                    <a:pt x="100" y="58"/>
                  </a:lnTo>
                  <a:lnTo>
                    <a:pt x="96" y="87"/>
                  </a:lnTo>
                  <a:lnTo>
                    <a:pt x="80" y="111"/>
                  </a:lnTo>
                  <a:lnTo>
                    <a:pt x="49" y="121"/>
                  </a:lnTo>
                  <a:lnTo>
                    <a:pt x="0" y="121"/>
                  </a:lnTo>
                  <a:lnTo>
                    <a:pt x="0" y="0"/>
                  </a:lnTo>
                  <a:close/>
                  <a:moveTo>
                    <a:pt x="16" y="107"/>
                  </a:moveTo>
                  <a:lnTo>
                    <a:pt x="49" y="107"/>
                  </a:lnTo>
                  <a:lnTo>
                    <a:pt x="67" y="101"/>
                  </a:lnTo>
                  <a:lnTo>
                    <a:pt x="79" y="86"/>
                  </a:lnTo>
                  <a:lnTo>
                    <a:pt x="83" y="59"/>
                  </a:lnTo>
                  <a:lnTo>
                    <a:pt x="79" y="34"/>
                  </a:lnTo>
                  <a:lnTo>
                    <a:pt x="67" y="19"/>
                  </a:lnTo>
                  <a:lnTo>
                    <a:pt x="47" y="14"/>
                  </a:lnTo>
                  <a:lnTo>
                    <a:pt x="16" y="14"/>
                  </a:lnTo>
                  <a:lnTo>
                    <a:pt x="16" y="107"/>
                  </a:lnTo>
                  <a:close/>
                </a:path>
              </a:pathLst>
            </a:custGeom>
            <a:solidFill>
              <a:srgbClr val="000000"/>
            </a:solidFill>
            <a:ln w="9525">
              <a:noFill/>
              <a:round/>
              <a:headEnd/>
              <a:tailEnd/>
            </a:ln>
          </p:spPr>
          <p:txBody>
            <a:bodyPr>
              <a:prstTxWarp prst="textNoShape">
                <a:avLst/>
              </a:prstTxWarp>
            </a:bodyPr>
            <a:lstStyle/>
            <a:p>
              <a:endParaRPr lang="en-US"/>
            </a:p>
          </p:txBody>
        </p:sp>
        <p:sp>
          <p:nvSpPr>
            <p:cNvPr id="612" name="Freeform 72"/>
            <p:cNvSpPr>
              <a:spLocks/>
            </p:cNvSpPr>
            <p:nvPr/>
          </p:nvSpPr>
          <p:spPr bwMode="auto">
            <a:xfrm>
              <a:off x="2820" y="3462"/>
              <a:ext cx="107" cy="108"/>
            </a:xfrm>
            <a:custGeom>
              <a:avLst/>
              <a:gdLst>
                <a:gd name="T0" fmla="*/ 0 w 322"/>
                <a:gd name="T1" fmla="*/ 324 h 324"/>
                <a:gd name="T2" fmla="*/ 73 w 322"/>
                <a:gd name="T3" fmla="*/ 300 h 324"/>
                <a:gd name="T4" fmla="*/ 136 w 322"/>
                <a:gd name="T5" fmla="*/ 268 h 324"/>
                <a:gd name="T6" fmla="*/ 186 w 322"/>
                <a:gd name="T7" fmla="*/ 229 h 324"/>
                <a:gd name="T8" fmla="*/ 228 w 322"/>
                <a:gd name="T9" fmla="*/ 185 h 324"/>
                <a:gd name="T10" fmla="*/ 260 w 322"/>
                <a:gd name="T11" fmla="*/ 141 h 324"/>
                <a:gd name="T12" fmla="*/ 285 w 322"/>
                <a:gd name="T13" fmla="*/ 97 h 324"/>
                <a:gd name="T14" fmla="*/ 303 w 322"/>
                <a:gd name="T15" fmla="*/ 59 h 324"/>
                <a:gd name="T16" fmla="*/ 314 w 322"/>
                <a:gd name="T17" fmla="*/ 29 h 324"/>
                <a:gd name="T18" fmla="*/ 320 w 322"/>
                <a:gd name="T19" fmla="*/ 7 h 324"/>
                <a:gd name="T20" fmla="*/ 322 w 322"/>
                <a:gd name="T21" fmla="*/ 0 h 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324"/>
                <a:gd name="T35" fmla="*/ 322 w 322"/>
                <a:gd name="T36" fmla="*/ 324 h 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324">
                  <a:moveTo>
                    <a:pt x="0" y="324"/>
                  </a:moveTo>
                  <a:lnTo>
                    <a:pt x="73" y="300"/>
                  </a:lnTo>
                  <a:lnTo>
                    <a:pt x="136" y="268"/>
                  </a:lnTo>
                  <a:lnTo>
                    <a:pt x="186" y="229"/>
                  </a:lnTo>
                  <a:lnTo>
                    <a:pt x="228" y="185"/>
                  </a:lnTo>
                  <a:lnTo>
                    <a:pt x="260" y="141"/>
                  </a:lnTo>
                  <a:lnTo>
                    <a:pt x="285" y="97"/>
                  </a:lnTo>
                  <a:lnTo>
                    <a:pt x="303" y="59"/>
                  </a:lnTo>
                  <a:lnTo>
                    <a:pt x="314" y="29"/>
                  </a:lnTo>
                  <a:lnTo>
                    <a:pt x="320" y="7"/>
                  </a:lnTo>
                  <a:lnTo>
                    <a:pt x="322" y="0"/>
                  </a:lnTo>
                </a:path>
              </a:pathLst>
            </a:custGeom>
            <a:noFill/>
            <a:ln w="25400">
              <a:solidFill>
                <a:srgbClr val="531475"/>
              </a:solidFill>
              <a:round/>
              <a:headEnd/>
              <a:tailEnd/>
            </a:ln>
          </p:spPr>
          <p:txBody>
            <a:bodyPr>
              <a:prstTxWarp prst="textNoShape">
                <a:avLst/>
              </a:prstTxWarp>
            </a:bodyPr>
            <a:lstStyle/>
            <a:p>
              <a:endParaRPr lang="en-US"/>
            </a:p>
          </p:txBody>
        </p:sp>
      </p:grpSp>
      <p:grpSp>
        <p:nvGrpSpPr>
          <p:cNvPr id="613" name="Group 73"/>
          <p:cNvGrpSpPr>
            <a:grpSpLocks/>
          </p:cNvGrpSpPr>
          <p:nvPr/>
        </p:nvGrpSpPr>
        <p:grpSpPr bwMode="auto">
          <a:xfrm>
            <a:off x="5312688" y="2273528"/>
            <a:ext cx="1897063" cy="1344613"/>
            <a:chOff x="3064" y="1363"/>
            <a:chExt cx="1195" cy="847"/>
          </a:xfrm>
        </p:grpSpPr>
        <p:sp>
          <p:nvSpPr>
            <p:cNvPr id="614" name="Freeform 74"/>
            <p:cNvSpPr>
              <a:spLocks/>
            </p:cNvSpPr>
            <p:nvPr/>
          </p:nvSpPr>
          <p:spPr bwMode="auto">
            <a:xfrm>
              <a:off x="3064" y="1363"/>
              <a:ext cx="1195" cy="847"/>
            </a:xfrm>
            <a:custGeom>
              <a:avLst/>
              <a:gdLst>
                <a:gd name="T0" fmla="*/ 3412 w 3587"/>
                <a:gd name="T1" fmla="*/ 733 h 2541"/>
                <a:gd name="T2" fmla="*/ 3540 w 3587"/>
                <a:gd name="T3" fmla="*/ 571 h 2541"/>
                <a:gd name="T4" fmla="*/ 3584 w 3587"/>
                <a:gd name="T5" fmla="*/ 431 h 2541"/>
                <a:gd name="T6" fmla="*/ 3576 w 3587"/>
                <a:gd name="T7" fmla="*/ 328 h 2541"/>
                <a:gd name="T8" fmla="*/ 3471 w 3587"/>
                <a:gd name="T9" fmla="*/ 112 h 2541"/>
                <a:gd name="T10" fmla="*/ 3333 w 3587"/>
                <a:gd name="T11" fmla="*/ 21 h 2541"/>
                <a:gd name="T12" fmla="*/ 3246 w 3587"/>
                <a:gd name="T13" fmla="*/ 0 h 2541"/>
                <a:gd name="T14" fmla="*/ 3216 w 3587"/>
                <a:gd name="T15" fmla="*/ 223 h 2541"/>
                <a:gd name="T16" fmla="*/ 3347 w 3587"/>
                <a:gd name="T17" fmla="*/ 327 h 2541"/>
                <a:gd name="T18" fmla="*/ 3334 w 3587"/>
                <a:gd name="T19" fmla="*/ 459 h 2541"/>
                <a:gd name="T20" fmla="*/ 3213 w 3587"/>
                <a:gd name="T21" fmla="*/ 512 h 2541"/>
                <a:gd name="T22" fmla="*/ 2243 w 3587"/>
                <a:gd name="T23" fmla="*/ 520 h 2541"/>
                <a:gd name="T24" fmla="*/ 2023 w 3587"/>
                <a:gd name="T25" fmla="*/ 563 h 2541"/>
                <a:gd name="T26" fmla="*/ 1828 w 3587"/>
                <a:gd name="T27" fmla="*/ 627 h 2541"/>
                <a:gd name="T28" fmla="*/ 1657 w 3587"/>
                <a:gd name="T29" fmla="*/ 708 h 2541"/>
                <a:gd name="T30" fmla="*/ 1505 w 3587"/>
                <a:gd name="T31" fmla="*/ 802 h 2541"/>
                <a:gd name="T32" fmla="*/ 1372 w 3587"/>
                <a:gd name="T33" fmla="*/ 911 h 2541"/>
                <a:gd name="T34" fmla="*/ 1254 w 3587"/>
                <a:gd name="T35" fmla="*/ 1030 h 2541"/>
                <a:gd name="T36" fmla="*/ 1150 w 3587"/>
                <a:gd name="T37" fmla="*/ 1157 h 2541"/>
                <a:gd name="T38" fmla="*/ 1057 w 3587"/>
                <a:gd name="T39" fmla="*/ 1289 h 2541"/>
                <a:gd name="T40" fmla="*/ 973 w 3587"/>
                <a:gd name="T41" fmla="*/ 1426 h 2541"/>
                <a:gd name="T42" fmla="*/ 895 w 3587"/>
                <a:gd name="T43" fmla="*/ 1563 h 2541"/>
                <a:gd name="T44" fmla="*/ 822 w 3587"/>
                <a:gd name="T45" fmla="*/ 1699 h 2541"/>
                <a:gd name="T46" fmla="*/ 750 w 3587"/>
                <a:gd name="T47" fmla="*/ 1834 h 2541"/>
                <a:gd name="T48" fmla="*/ 695 w 3587"/>
                <a:gd name="T49" fmla="*/ 1930 h 2541"/>
                <a:gd name="T50" fmla="*/ 533 w 3587"/>
                <a:gd name="T51" fmla="*/ 2153 h 2541"/>
                <a:gd name="T52" fmla="*/ 354 w 3587"/>
                <a:gd name="T53" fmla="*/ 2245 h 2541"/>
                <a:gd name="T54" fmla="*/ 219 w 3587"/>
                <a:gd name="T55" fmla="*/ 2263 h 2541"/>
                <a:gd name="T56" fmla="*/ 181 w 3587"/>
                <a:gd name="T57" fmla="*/ 2260 h 2541"/>
                <a:gd name="T58" fmla="*/ 280 w 3587"/>
                <a:gd name="T59" fmla="*/ 2541 h 2541"/>
                <a:gd name="T60" fmla="*/ 474 w 3587"/>
                <a:gd name="T61" fmla="*/ 2500 h 2541"/>
                <a:gd name="T62" fmla="*/ 617 w 3587"/>
                <a:gd name="T63" fmla="*/ 2440 h 2541"/>
                <a:gd name="T64" fmla="*/ 737 w 3587"/>
                <a:gd name="T65" fmla="*/ 2340 h 2541"/>
                <a:gd name="T66" fmla="*/ 864 w 3587"/>
                <a:gd name="T67" fmla="*/ 2185 h 2541"/>
                <a:gd name="T68" fmla="*/ 982 w 3587"/>
                <a:gd name="T69" fmla="*/ 2022 h 2541"/>
                <a:gd name="T70" fmla="*/ 1049 w 3587"/>
                <a:gd name="T71" fmla="*/ 1894 h 2541"/>
                <a:gd name="T72" fmla="*/ 1117 w 3587"/>
                <a:gd name="T73" fmla="*/ 1761 h 2541"/>
                <a:gd name="T74" fmla="*/ 1190 w 3587"/>
                <a:gd name="T75" fmla="*/ 1625 h 2541"/>
                <a:gd name="T76" fmla="*/ 1269 w 3587"/>
                <a:gd name="T77" fmla="*/ 1489 h 2541"/>
                <a:gd name="T78" fmla="*/ 1356 w 3587"/>
                <a:gd name="T79" fmla="*/ 1357 h 2541"/>
                <a:gd name="T80" fmla="*/ 1455 w 3587"/>
                <a:gd name="T81" fmla="*/ 1232 h 2541"/>
                <a:gd name="T82" fmla="*/ 1567 w 3587"/>
                <a:gd name="T83" fmla="*/ 1117 h 2541"/>
                <a:gd name="T84" fmla="*/ 1696 w 3587"/>
                <a:gd name="T85" fmla="*/ 1015 h 2541"/>
                <a:gd name="T86" fmla="*/ 1844 w 3587"/>
                <a:gd name="T87" fmla="*/ 929 h 2541"/>
                <a:gd name="T88" fmla="*/ 2012 w 3587"/>
                <a:gd name="T89" fmla="*/ 862 h 2541"/>
                <a:gd name="T90" fmla="*/ 2206 w 3587"/>
                <a:gd name="T91" fmla="*/ 819 h 2541"/>
                <a:gd name="T92" fmla="*/ 2425 w 3587"/>
                <a:gd name="T93" fmla="*/ 801 h 2541"/>
                <a:gd name="T94" fmla="*/ 2638 w 3587"/>
                <a:gd name="T95" fmla="*/ 796 h 2541"/>
                <a:gd name="T96" fmla="*/ 2918 w 3587"/>
                <a:gd name="T97" fmla="*/ 792 h 2541"/>
                <a:gd name="T98" fmla="*/ 3128 w 3587"/>
                <a:gd name="T99" fmla="*/ 791 h 2541"/>
                <a:gd name="T100" fmla="*/ 3231 w 3587"/>
                <a:gd name="T101" fmla="*/ 792 h 25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87"/>
                <a:gd name="T154" fmla="*/ 0 h 2541"/>
                <a:gd name="T155" fmla="*/ 3587 w 3587"/>
                <a:gd name="T156" fmla="*/ 2541 h 25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87" h="2541">
                  <a:moveTo>
                    <a:pt x="3236" y="792"/>
                  </a:moveTo>
                  <a:lnTo>
                    <a:pt x="3304" y="782"/>
                  </a:lnTo>
                  <a:lnTo>
                    <a:pt x="3363" y="761"/>
                  </a:lnTo>
                  <a:lnTo>
                    <a:pt x="3412" y="733"/>
                  </a:lnTo>
                  <a:lnTo>
                    <a:pt x="3454" y="697"/>
                  </a:lnTo>
                  <a:lnTo>
                    <a:pt x="3489" y="657"/>
                  </a:lnTo>
                  <a:lnTo>
                    <a:pt x="3517" y="615"/>
                  </a:lnTo>
                  <a:lnTo>
                    <a:pt x="3540" y="571"/>
                  </a:lnTo>
                  <a:lnTo>
                    <a:pt x="3557" y="530"/>
                  </a:lnTo>
                  <a:lnTo>
                    <a:pt x="3570" y="490"/>
                  </a:lnTo>
                  <a:lnTo>
                    <a:pt x="3579" y="457"/>
                  </a:lnTo>
                  <a:lnTo>
                    <a:pt x="3584" y="431"/>
                  </a:lnTo>
                  <a:lnTo>
                    <a:pt x="3587" y="414"/>
                  </a:lnTo>
                  <a:lnTo>
                    <a:pt x="3587" y="408"/>
                  </a:lnTo>
                  <a:lnTo>
                    <a:pt x="3576" y="328"/>
                  </a:lnTo>
                  <a:lnTo>
                    <a:pt x="3556" y="259"/>
                  </a:lnTo>
                  <a:lnTo>
                    <a:pt x="3532" y="200"/>
                  </a:lnTo>
                  <a:lnTo>
                    <a:pt x="3503" y="151"/>
                  </a:lnTo>
                  <a:lnTo>
                    <a:pt x="3471" y="112"/>
                  </a:lnTo>
                  <a:lnTo>
                    <a:pt x="3435" y="79"/>
                  </a:lnTo>
                  <a:lnTo>
                    <a:pt x="3401" y="54"/>
                  </a:lnTo>
                  <a:lnTo>
                    <a:pt x="3366" y="35"/>
                  </a:lnTo>
                  <a:lnTo>
                    <a:pt x="3333" y="21"/>
                  </a:lnTo>
                  <a:lnTo>
                    <a:pt x="3304" y="11"/>
                  </a:lnTo>
                  <a:lnTo>
                    <a:pt x="3279" y="6"/>
                  </a:lnTo>
                  <a:lnTo>
                    <a:pt x="3259" y="2"/>
                  </a:lnTo>
                  <a:lnTo>
                    <a:pt x="3246" y="0"/>
                  </a:lnTo>
                  <a:lnTo>
                    <a:pt x="3241" y="0"/>
                  </a:lnTo>
                  <a:lnTo>
                    <a:pt x="3123" y="79"/>
                  </a:lnTo>
                  <a:lnTo>
                    <a:pt x="3216" y="223"/>
                  </a:lnTo>
                  <a:lnTo>
                    <a:pt x="3295" y="248"/>
                  </a:lnTo>
                  <a:lnTo>
                    <a:pt x="3334" y="289"/>
                  </a:lnTo>
                  <a:lnTo>
                    <a:pt x="3347" y="327"/>
                  </a:lnTo>
                  <a:lnTo>
                    <a:pt x="3348" y="343"/>
                  </a:lnTo>
                  <a:lnTo>
                    <a:pt x="3354" y="413"/>
                  </a:lnTo>
                  <a:lnTo>
                    <a:pt x="3334" y="459"/>
                  </a:lnTo>
                  <a:lnTo>
                    <a:pt x="3299" y="488"/>
                  </a:lnTo>
                  <a:lnTo>
                    <a:pt x="3260" y="504"/>
                  </a:lnTo>
                  <a:lnTo>
                    <a:pt x="3227" y="511"/>
                  </a:lnTo>
                  <a:lnTo>
                    <a:pt x="3213" y="512"/>
                  </a:lnTo>
                  <a:lnTo>
                    <a:pt x="2302" y="512"/>
                  </a:lnTo>
                  <a:lnTo>
                    <a:pt x="2243" y="520"/>
                  </a:lnTo>
                  <a:lnTo>
                    <a:pt x="2185" y="529"/>
                  </a:lnTo>
                  <a:lnTo>
                    <a:pt x="2129" y="539"/>
                  </a:lnTo>
                  <a:lnTo>
                    <a:pt x="2076" y="550"/>
                  </a:lnTo>
                  <a:lnTo>
                    <a:pt x="2023" y="563"/>
                  </a:lnTo>
                  <a:lnTo>
                    <a:pt x="1972" y="577"/>
                  </a:lnTo>
                  <a:lnTo>
                    <a:pt x="1923" y="592"/>
                  </a:lnTo>
                  <a:lnTo>
                    <a:pt x="1875" y="610"/>
                  </a:lnTo>
                  <a:lnTo>
                    <a:pt x="1828" y="627"/>
                  </a:lnTo>
                  <a:lnTo>
                    <a:pt x="1784" y="645"/>
                  </a:lnTo>
                  <a:lnTo>
                    <a:pt x="1740" y="665"/>
                  </a:lnTo>
                  <a:lnTo>
                    <a:pt x="1698" y="685"/>
                  </a:lnTo>
                  <a:lnTo>
                    <a:pt x="1657" y="708"/>
                  </a:lnTo>
                  <a:lnTo>
                    <a:pt x="1617" y="730"/>
                  </a:lnTo>
                  <a:lnTo>
                    <a:pt x="1579" y="753"/>
                  </a:lnTo>
                  <a:lnTo>
                    <a:pt x="1542" y="777"/>
                  </a:lnTo>
                  <a:lnTo>
                    <a:pt x="1505" y="802"/>
                  </a:lnTo>
                  <a:lnTo>
                    <a:pt x="1470" y="829"/>
                  </a:lnTo>
                  <a:lnTo>
                    <a:pt x="1437" y="855"/>
                  </a:lnTo>
                  <a:lnTo>
                    <a:pt x="1403" y="883"/>
                  </a:lnTo>
                  <a:lnTo>
                    <a:pt x="1372" y="911"/>
                  </a:lnTo>
                  <a:lnTo>
                    <a:pt x="1341" y="940"/>
                  </a:lnTo>
                  <a:lnTo>
                    <a:pt x="1311" y="969"/>
                  </a:lnTo>
                  <a:lnTo>
                    <a:pt x="1282" y="999"/>
                  </a:lnTo>
                  <a:lnTo>
                    <a:pt x="1254" y="1030"/>
                  </a:lnTo>
                  <a:lnTo>
                    <a:pt x="1227" y="1061"/>
                  </a:lnTo>
                  <a:lnTo>
                    <a:pt x="1200" y="1092"/>
                  </a:lnTo>
                  <a:lnTo>
                    <a:pt x="1175" y="1124"/>
                  </a:lnTo>
                  <a:lnTo>
                    <a:pt x="1150" y="1157"/>
                  </a:lnTo>
                  <a:lnTo>
                    <a:pt x="1126" y="1189"/>
                  </a:lnTo>
                  <a:lnTo>
                    <a:pt x="1102" y="1223"/>
                  </a:lnTo>
                  <a:lnTo>
                    <a:pt x="1079" y="1256"/>
                  </a:lnTo>
                  <a:lnTo>
                    <a:pt x="1057" y="1289"/>
                  </a:lnTo>
                  <a:lnTo>
                    <a:pt x="1035" y="1323"/>
                  </a:lnTo>
                  <a:lnTo>
                    <a:pt x="1013" y="1357"/>
                  </a:lnTo>
                  <a:lnTo>
                    <a:pt x="993" y="1391"/>
                  </a:lnTo>
                  <a:lnTo>
                    <a:pt x="973" y="1426"/>
                  </a:lnTo>
                  <a:lnTo>
                    <a:pt x="953" y="1460"/>
                  </a:lnTo>
                  <a:lnTo>
                    <a:pt x="933" y="1494"/>
                  </a:lnTo>
                  <a:lnTo>
                    <a:pt x="913" y="1529"/>
                  </a:lnTo>
                  <a:lnTo>
                    <a:pt x="895" y="1563"/>
                  </a:lnTo>
                  <a:lnTo>
                    <a:pt x="876" y="1597"/>
                  </a:lnTo>
                  <a:lnTo>
                    <a:pt x="858" y="1632"/>
                  </a:lnTo>
                  <a:lnTo>
                    <a:pt x="840" y="1666"/>
                  </a:lnTo>
                  <a:lnTo>
                    <a:pt x="822" y="1699"/>
                  </a:lnTo>
                  <a:lnTo>
                    <a:pt x="803" y="1734"/>
                  </a:lnTo>
                  <a:lnTo>
                    <a:pt x="785" y="1767"/>
                  </a:lnTo>
                  <a:lnTo>
                    <a:pt x="767" y="1800"/>
                  </a:lnTo>
                  <a:lnTo>
                    <a:pt x="750" y="1834"/>
                  </a:lnTo>
                  <a:lnTo>
                    <a:pt x="732" y="1866"/>
                  </a:lnTo>
                  <a:lnTo>
                    <a:pt x="714" y="1898"/>
                  </a:lnTo>
                  <a:lnTo>
                    <a:pt x="695" y="1930"/>
                  </a:lnTo>
                  <a:lnTo>
                    <a:pt x="660" y="2001"/>
                  </a:lnTo>
                  <a:lnTo>
                    <a:pt x="620" y="2061"/>
                  </a:lnTo>
                  <a:lnTo>
                    <a:pt x="577" y="2111"/>
                  </a:lnTo>
                  <a:lnTo>
                    <a:pt x="533" y="2153"/>
                  </a:lnTo>
                  <a:lnTo>
                    <a:pt x="487" y="2186"/>
                  </a:lnTo>
                  <a:lnTo>
                    <a:pt x="442" y="2211"/>
                  </a:lnTo>
                  <a:lnTo>
                    <a:pt x="397" y="2232"/>
                  </a:lnTo>
                  <a:lnTo>
                    <a:pt x="354" y="2245"/>
                  </a:lnTo>
                  <a:lnTo>
                    <a:pt x="314" y="2254"/>
                  </a:lnTo>
                  <a:lnTo>
                    <a:pt x="277" y="2260"/>
                  </a:lnTo>
                  <a:lnTo>
                    <a:pt x="246" y="2262"/>
                  </a:lnTo>
                  <a:lnTo>
                    <a:pt x="219" y="2263"/>
                  </a:lnTo>
                  <a:lnTo>
                    <a:pt x="198" y="2262"/>
                  </a:lnTo>
                  <a:lnTo>
                    <a:pt x="186" y="2261"/>
                  </a:lnTo>
                  <a:lnTo>
                    <a:pt x="181" y="2260"/>
                  </a:lnTo>
                  <a:lnTo>
                    <a:pt x="0" y="2260"/>
                  </a:lnTo>
                  <a:lnTo>
                    <a:pt x="0" y="2541"/>
                  </a:lnTo>
                  <a:lnTo>
                    <a:pt x="280" y="2541"/>
                  </a:lnTo>
                  <a:lnTo>
                    <a:pt x="335" y="2532"/>
                  </a:lnTo>
                  <a:lnTo>
                    <a:pt x="385" y="2523"/>
                  </a:lnTo>
                  <a:lnTo>
                    <a:pt x="432" y="2512"/>
                  </a:lnTo>
                  <a:lnTo>
                    <a:pt x="474" y="2500"/>
                  </a:lnTo>
                  <a:lnTo>
                    <a:pt x="514" y="2488"/>
                  </a:lnTo>
                  <a:lnTo>
                    <a:pt x="550" y="2474"/>
                  </a:lnTo>
                  <a:lnTo>
                    <a:pt x="584" y="2458"/>
                  </a:lnTo>
                  <a:lnTo>
                    <a:pt x="617" y="2440"/>
                  </a:lnTo>
                  <a:lnTo>
                    <a:pt x="648" y="2419"/>
                  </a:lnTo>
                  <a:lnTo>
                    <a:pt x="677" y="2395"/>
                  </a:lnTo>
                  <a:lnTo>
                    <a:pt x="706" y="2369"/>
                  </a:lnTo>
                  <a:lnTo>
                    <a:pt x="737" y="2340"/>
                  </a:lnTo>
                  <a:lnTo>
                    <a:pt x="766" y="2307"/>
                  </a:lnTo>
                  <a:lnTo>
                    <a:pt x="797" y="2270"/>
                  </a:lnTo>
                  <a:lnTo>
                    <a:pt x="830" y="2230"/>
                  </a:lnTo>
                  <a:lnTo>
                    <a:pt x="864" y="2185"/>
                  </a:lnTo>
                  <a:lnTo>
                    <a:pt x="900" y="2136"/>
                  </a:lnTo>
                  <a:lnTo>
                    <a:pt x="940" y="2081"/>
                  </a:lnTo>
                  <a:lnTo>
                    <a:pt x="982" y="2022"/>
                  </a:lnTo>
                  <a:lnTo>
                    <a:pt x="998" y="1991"/>
                  </a:lnTo>
                  <a:lnTo>
                    <a:pt x="1015" y="1960"/>
                  </a:lnTo>
                  <a:lnTo>
                    <a:pt x="1033" y="1928"/>
                  </a:lnTo>
                  <a:lnTo>
                    <a:pt x="1049" y="1894"/>
                  </a:lnTo>
                  <a:lnTo>
                    <a:pt x="1066" y="1862"/>
                  </a:lnTo>
                  <a:lnTo>
                    <a:pt x="1083" y="1829"/>
                  </a:lnTo>
                  <a:lnTo>
                    <a:pt x="1100" y="1795"/>
                  </a:lnTo>
                  <a:lnTo>
                    <a:pt x="1117" y="1761"/>
                  </a:lnTo>
                  <a:lnTo>
                    <a:pt x="1136" y="1728"/>
                  </a:lnTo>
                  <a:lnTo>
                    <a:pt x="1153" y="1693"/>
                  </a:lnTo>
                  <a:lnTo>
                    <a:pt x="1171" y="1659"/>
                  </a:lnTo>
                  <a:lnTo>
                    <a:pt x="1190" y="1625"/>
                  </a:lnTo>
                  <a:lnTo>
                    <a:pt x="1208" y="1591"/>
                  </a:lnTo>
                  <a:lnTo>
                    <a:pt x="1229" y="1557"/>
                  </a:lnTo>
                  <a:lnTo>
                    <a:pt x="1248" y="1523"/>
                  </a:lnTo>
                  <a:lnTo>
                    <a:pt x="1269" y="1489"/>
                  </a:lnTo>
                  <a:lnTo>
                    <a:pt x="1289" y="1456"/>
                  </a:lnTo>
                  <a:lnTo>
                    <a:pt x="1311" y="1423"/>
                  </a:lnTo>
                  <a:lnTo>
                    <a:pt x="1333" y="1389"/>
                  </a:lnTo>
                  <a:lnTo>
                    <a:pt x="1356" y="1357"/>
                  </a:lnTo>
                  <a:lnTo>
                    <a:pt x="1379" y="1325"/>
                  </a:lnTo>
                  <a:lnTo>
                    <a:pt x="1403" y="1293"/>
                  </a:lnTo>
                  <a:lnTo>
                    <a:pt x="1429" y="1262"/>
                  </a:lnTo>
                  <a:lnTo>
                    <a:pt x="1455" y="1232"/>
                  </a:lnTo>
                  <a:lnTo>
                    <a:pt x="1481" y="1202"/>
                  </a:lnTo>
                  <a:lnTo>
                    <a:pt x="1509" y="1173"/>
                  </a:lnTo>
                  <a:lnTo>
                    <a:pt x="1538" y="1145"/>
                  </a:lnTo>
                  <a:lnTo>
                    <a:pt x="1567" y="1117"/>
                  </a:lnTo>
                  <a:lnTo>
                    <a:pt x="1597" y="1089"/>
                  </a:lnTo>
                  <a:lnTo>
                    <a:pt x="1630" y="1064"/>
                  </a:lnTo>
                  <a:lnTo>
                    <a:pt x="1662" y="1039"/>
                  </a:lnTo>
                  <a:lnTo>
                    <a:pt x="1696" y="1015"/>
                  </a:lnTo>
                  <a:lnTo>
                    <a:pt x="1732" y="991"/>
                  </a:lnTo>
                  <a:lnTo>
                    <a:pt x="1767" y="969"/>
                  </a:lnTo>
                  <a:lnTo>
                    <a:pt x="1805" y="949"/>
                  </a:lnTo>
                  <a:lnTo>
                    <a:pt x="1844" y="929"/>
                  </a:lnTo>
                  <a:lnTo>
                    <a:pt x="1884" y="911"/>
                  </a:lnTo>
                  <a:lnTo>
                    <a:pt x="1925" y="893"/>
                  </a:lnTo>
                  <a:lnTo>
                    <a:pt x="1969" y="877"/>
                  </a:lnTo>
                  <a:lnTo>
                    <a:pt x="2012" y="862"/>
                  </a:lnTo>
                  <a:lnTo>
                    <a:pt x="2059" y="849"/>
                  </a:lnTo>
                  <a:lnTo>
                    <a:pt x="2106" y="838"/>
                  </a:lnTo>
                  <a:lnTo>
                    <a:pt x="2155" y="828"/>
                  </a:lnTo>
                  <a:lnTo>
                    <a:pt x="2206" y="819"/>
                  </a:lnTo>
                  <a:lnTo>
                    <a:pt x="2258" y="812"/>
                  </a:lnTo>
                  <a:lnTo>
                    <a:pt x="2312" y="806"/>
                  </a:lnTo>
                  <a:lnTo>
                    <a:pt x="2368" y="802"/>
                  </a:lnTo>
                  <a:lnTo>
                    <a:pt x="2425" y="801"/>
                  </a:lnTo>
                  <a:lnTo>
                    <a:pt x="2484" y="801"/>
                  </a:lnTo>
                  <a:lnTo>
                    <a:pt x="2562" y="798"/>
                  </a:lnTo>
                  <a:lnTo>
                    <a:pt x="2638" y="796"/>
                  </a:lnTo>
                  <a:lnTo>
                    <a:pt x="2712" y="794"/>
                  </a:lnTo>
                  <a:lnTo>
                    <a:pt x="2785" y="793"/>
                  </a:lnTo>
                  <a:lnTo>
                    <a:pt x="2854" y="792"/>
                  </a:lnTo>
                  <a:lnTo>
                    <a:pt x="2918" y="792"/>
                  </a:lnTo>
                  <a:lnTo>
                    <a:pt x="2979" y="791"/>
                  </a:lnTo>
                  <a:lnTo>
                    <a:pt x="3034" y="791"/>
                  </a:lnTo>
                  <a:lnTo>
                    <a:pt x="3084" y="791"/>
                  </a:lnTo>
                  <a:lnTo>
                    <a:pt x="3128" y="791"/>
                  </a:lnTo>
                  <a:lnTo>
                    <a:pt x="3166" y="791"/>
                  </a:lnTo>
                  <a:lnTo>
                    <a:pt x="3196" y="792"/>
                  </a:lnTo>
                  <a:lnTo>
                    <a:pt x="3217" y="792"/>
                  </a:lnTo>
                  <a:lnTo>
                    <a:pt x="3231" y="792"/>
                  </a:lnTo>
                  <a:lnTo>
                    <a:pt x="3236" y="792"/>
                  </a:lnTo>
                </a:path>
              </a:pathLst>
            </a:custGeom>
            <a:noFill/>
            <a:ln w="3175">
              <a:solidFill>
                <a:srgbClr val="000000"/>
              </a:solidFill>
              <a:round/>
              <a:headEnd/>
              <a:tailEnd/>
            </a:ln>
          </p:spPr>
          <p:txBody>
            <a:bodyPr>
              <a:prstTxWarp prst="textNoShape">
                <a:avLst/>
              </a:prstTxWarp>
            </a:bodyPr>
            <a:lstStyle/>
            <a:p>
              <a:endParaRPr lang="en-US"/>
            </a:p>
          </p:txBody>
        </p:sp>
        <p:grpSp>
          <p:nvGrpSpPr>
            <p:cNvPr id="615" name="Group 75"/>
            <p:cNvGrpSpPr>
              <a:grpSpLocks/>
            </p:cNvGrpSpPr>
            <p:nvPr/>
          </p:nvGrpSpPr>
          <p:grpSpPr bwMode="auto">
            <a:xfrm>
              <a:off x="3064" y="1363"/>
              <a:ext cx="1195" cy="847"/>
              <a:chOff x="3064" y="1363"/>
              <a:chExt cx="1195" cy="847"/>
            </a:xfrm>
          </p:grpSpPr>
          <p:sp>
            <p:nvSpPr>
              <p:cNvPr id="616" name="Freeform 76"/>
              <p:cNvSpPr>
                <a:spLocks/>
              </p:cNvSpPr>
              <p:nvPr/>
            </p:nvSpPr>
            <p:spPr bwMode="auto">
              <a:xfrm>
                <a:off x="3064" y="1363"/>
                <a:ext cx="1195" cy="847"/>
              </a:xfrm>
              <a:custGeom>
                <a:avLst/>
                <a:gdLst>
                  <a:gd name="T0" fmla="*/ 3412 w 3587"/>
                  <a:gd name="T1" fmla="*/ 733 h 2541"/>
                  <a:gd name="T2" fmla="*/ 3540 w 3587"/>
                  <a:gd name="T3" fmla="*/ 571 h 2541"/>
                  <a:gd name="T4" fmla="*/ 3584 w 3587"/>
                  <a:gd name="T5" fmla="*/ 431 h 2541"/>
                  <a:gd name="T6" fmla="*/ 3576 w 3587"/>
                  <a:gd name="T7" fmla="*/ 328 h 2541"/>
                  <a:gd name="T8" fmla="*/ 3471 w 3587"/>
                  <a:gd name="T9" fmla="*/ 112 h 2541"/>
                  <a:gd name="T10" fmla="*/ 3333 w 3587"/>
                  <a:gd name="T11" fmla="*/ 21 h 2541"/>
                  <a:gd name="T12" fmla="*/ 3246 w 3587"/>
                  <a:gd name="T13" fmla="*/ 0 h 2541"/>
                  <a:gd name="T14" fmla="*/ 3216 w 3587"/>
                  <a:gd name="T15" fmla="*/ 223 h 2541"/>
                  <a:gd name="T16" fmla="*/ 3347 w 3587"/>
                  <a:gd name="T17" fmla="*/ 327 h 2541"/>
                  <a:gd name="T18" fmla="*/ 3334 w 3587"/>
                  <a:gd name="T19" fmla="*/ 459 h 2541"/>
                  <a:gd name="T20" fmla="*/ 3213 w 3587"/>
                  <a:gd name="T21" fmla="*/ 512 h 2541"/>
                  <a:gd name="T22" fmla="*/ 2243 w 3587"/>
                  <a:gd name="T23" fmla="*/ 520 h 2541"/>
                  <a:gd name="T24" fmla="*/ 2023 w 3587"/>
                  <a:gd name="T25" fmla="*/ 563 h 2541"/>
                  <a:gd name="T26" fmla="*/ 1828 w 3587"/>
                  <a:gd name="T27" fmla="*/ 627 h 2541"/>
                  <a:gd name="T28" fmla="*/ 1657 w 3587"/>
                  <a:gd name="T29" fmla="*/ 708 h 2541"/>
                  <a:gd name="T30" fmla="*/ 1505 w 3587"/>
                  <a:gd name="T31" fmla="*/ 802 h 2541"/>
                  <a:gd name="T32" fmla="*/ 1372 w 3587"/>
                  <a:gd name="T33" fmla="*/ 911 h 2541"/>
                  <a:gd name="T34" fmla="*/ 1254 w 3587"/>
                  <a:gd name="T35" fmla="*/ 1030 h 2541"/>
                  <a:gd name="T36" fmla="*/ 1150 w 3587"/>
                  <a:gd name="T37" fmla="*/ 1157 h 2541"/>
                  <a:gd name="T38" fmla="*/ 1057 w 3587"/>
                  <a:gd name="T39" fmla="*/ 1289 h 2541"/>
                  <a:gd name="T40" fmla="*/ 973 w 3587"/>
                  <a:gd name="T41" fmla="*/ 1426 h 2541"/>
                  <a:gd name="T42" fmla="*/ 895 w 3587"/>
                  <a:gd name="T43" fmla="*/ 1563 h 2541"/>
                  <a:gd name="T44" fmla="*/ 822 w 3587"/>
                  <a:gd name="T45" fmla="*/ 1699 h 2541"/>
                  <a:gd name="T46" fmla="*/ 750 w 3587"/>
                  <a:gd name="T47" fmla="*/ 1834 h 2541"/>
                  <a:gd name="T48" fmla="*/ 695 w 3587"/>
                  <a:gd name="T49" fmla="*/ 1930 h 2541"/>
                  <a:gd name="T50" fmla="*/ 533 w 3587"/>
                  <a:gd name="T51" fmla="*/ 2153 h 2541"/>
                  <a:gd name="T52" fmla="*/ 354 w 3587"/>
                  <a:gd name="T53" fmla="*/ 2245 h 2541"/>
                  <a:gd name="T54" fmla="*/ 219 w 3587"/>
                  <a:gd name="T55" fmla="*/ 2263 h 2541"/>
                  <a:gd name="T56" fmla="*/ 181 w 3587"/>
                  <a:gd name="T57" fmla="*/ 2260 h 2541"/>
                  <a:gd name="T58" fmla="*/ 280 w 3587"/>
                  <a:gd name="T59" fmla="*/ 2541 h 2541"/>
                  <a:gd name="T60" fmla="*/ 474 w 3587"/>
                  <a:gd name="T61" fmla="*/ 2500 h 2541"/>
                  <a:gd name="T62" fmla="*/ 617 w 3587"/>
                  <a:gd name="T63" fmla="*/ 2440 h 2541"/>
                  <a:gd name="T64" fmla="*/ 737 w 3587"/>
                  <a:gd name="T65" fmla="*/ 2340 h 2541"/>
                  <a:gd name="T66" fmla="*/ 864 w 3587"/>
                  <a:gd name="T67" fmla="*/ 2185 h 2541"/>
                  <a:gd name="T68" fmla="*/ 982 w 3587"/>
                  <a:gd name="T69" fmla="*/ 2022 h 2541"/>
                  <a:gd name="T70" fmla="*/ 1049 w 3587"/>
                  <a:gd name="T71" fmla="*/ 1894 h 2541"/>
                  <a:gd name="T72" fmla="*/ 1117 w 3587"/>
                  <a:gd name="T73" fmla="*/ 1761 h 2541"/>
                  <a:gd name="T74" fmla="*/ 1190 w 3587"/>
                  <a:gd name="T75" fmla="*/ 1625 h 2541"/>
                  <a:gd name="T76" fmla="*/ 1269 w 3587"/>
                  <a:gd name="T77" fmla="*/ 1489 h 2541"/>
                  <a:gd name="T78" fmla="*/ 1356 w 3587"/>
                  <a:gd name="T79" fmla="*/ 1357 h 2541"/>
                  <a:gd name="T80" fmla="*/ 1455 w 3587"/>
                  <a:gd name="T81" fmla="*/ 1232 h 2541"/>
                  <a:gd name="T82" fmla="*/ 1567 w 3587"/>
                  <a:gd name="T83" fmla="*/ 1117 h 2541"/>
                  <a:gd name="T84" fmla="*/ 1696 w 3587"/>
                  <a:gd name="T85" fmla="*/ 1015 h 2541"/>
                  <a:gd name="T86" fmla="*/ 1844 w 3587"/>
                  <a:gd name="T87" fmla="*/ 929 h 2541"/>
                  <a:gd name="T88" fmla="*/ 2012 w 3587"/>
                  <a:gd name="T89" fmla="*/ 862 h 2541"/>
                  <a:gd name="T90" fmla="*/ 2206 w 3587"/>
                  <a:gd name="T91" fmla="*/ 819 h 2541"/>
                  <a:gd name="T92" fmla="*/ 2425 w 3587"/>
                  <a:gd name="T93" fmla="*/ 801 h 2541"/>
                  <a:gd name="T94" fmla="*/ 2638 w 3587"/>
                  <a:gd name="T95" fmla="*/ 796 h 2541"/>
                  <a:gd name="T96" fmla="*/ 2918 w 3587"/>
                  <a:gd name="T97" fmla="*/ 792 h 2541"/>
                  <a:gd name="T98" fmla="*/ 3128 w 3587"/>
                  <a:gd name="T99" fmla="*/ 791 h 2541"/>
                  <a:gd name="T100" fmla="*/ 3231 w 3587"/>
                  <a:gd name="T101" fmla="*/ 792 h 25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87"/>
                  <a:gd name="T154" fmla="*/ 0 h 2541"/>
                  <a:gd name="T155" fmla="*/ 3587 w 3587"/>
                  <a:gd name="T156" fmla="*/ 2541 h 25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87" h="2541">
                    <a:moveTo>
                      <a:pt x="3236" y="792"/>
                    </a:moveTo>
                    <a:lnTo>
                      <a:pt x="3304" y="782"/>
                    </a:lnTo>
                    <a:lnTo>
                      <a:pt x="3363" y="761"/>
                    </a:lnTo>
                    <a:lnTo>
                      <a:pt x="3412" y="733"/>
                    </a:lnTo>
                    <a:lnTo>
                      <a:pt x="3454" y="697"/>
                    </a:lnTo>
                    <a:lnTo>
                      <a:pt x="3489" y="657"/>
                    </a:lnTo>
                    <a:lnTo>
                      <a:pt x="3517" y="615"/>
                    </a:lnTo>
                    <a:lnTo>
                      <a:pt x="3540" y="571"/>
                    </a:lnTo>
                    <a:lnTo>
                      <a:pt x="3557" y="530"/>
                    </a:lnTo>
                    <a:lnTo>
                      <a:pt x="3570" y="490"/>
                    </a:lnTo>
                    <a:lnTo>
                      <a:pt x="3579" y="457"/>
                    </a:lnTo>
                    <a:lnTo>
                      <a:pt x="3584" y="431"/>
                    </a:lnTo>
                    <a:lnTo>
                      <a:pt x="3587" y="414"/>
                    </a:lnTo>
                    <a:lnTo>
                      <a:pt x="3587" y="408"/>
                    </a:lnTo>
                    <a:lnTo>
                      <a:pt x="3576" y="328"/>
                    </a:lnTo>
                    <a:lnTo>
                      <a:pt x="3556" y="259"/>
                    </a:lnTo>
                    <a:lnTo>
                      <a:pt x="3532" y="200"/>
                    </a:lnTo>
                    <a:lnTo>
                      <a:pt x="3503" y="151"/>
                    </a:lnTo>
                    <a:lnTo>
                      <a:pt x="3471" y="112"/>
                    </a:lnTo>
                    <a:lnTo>
                      <a:pt x="3435" y="79"/>
                    </a:lnTo>
                    <a:lnTo>
                      <a:pt x="3401" y="54"/>
                    </a:lnTo>
                    <a:lnTo>
                      <a:pt x="3366" y="35"/>
                    </a:lnTo>
                    <a:lnTo>
                      <a:pt x="3333" y="21"/>
                    </a:lnTo>
                    <a:lnTo>
                      <a:pt x="3304" y="11"/>
                    </a:lnTo>
                    <a:lnTo>
                      <a:pt x="3279" y="6"/>
                    </a:lnTo>
                    <a:lnTo>
                      <a:pt x="3259" y="2"/>
                    </a:lnTo>
                    <a:lnTo>
                      <a:pt x="3246" y="0"/>
                    </a:lnTo>
                    <a:lnTo>
                      <a:pt x="3241" y="0"/>
                    </a:lnTo>
                    <a:lnTo>
                      <a:pt x="3123" y="79"/>
                    </a:lnTo>
                    <a:lnTo>
                      <a:pt x="3216" y="223"/>
                    </a:lnTo>
                    <a:lnTo>
                      <a:pt x="3295" y="248"/>
                    </a:lnTo>
                    <a:lnTo>
                      <a:pt x="3334" y="289"/>
                    </a:lnTo>
                    <a:lnTo>
                      <a:pt x="3347" y="327"/>
                    </a:lnTo>
                    <a:lnTo>
                      <a:pt x="3348" y="343"/>
                    </a:lnTo>
                    <a:lnTo>
                      <a:pt x="3354" y="413"/>
                    </a:lnTo>
                    <a:lnTo>
                      <a:pt x="3334" y="459"/>
                    </a:lnTo>
                    <a:lnTo>
                      <a:pt x="3299" y="488"/>
                    </a:lnTo>
                    <a:lnTo>
                      <a:pt x="3260" y="504"/>
                    </a:lnTo>
                    <a:lnTo>
                      <a:pt x="3227" y="511"/>
                    </a:lnTo>
                    <a:lnTo>
                      <a:pt x="3213" y="512"/>
                    </a:lnTo>
                    <a:lnTo>
                      <a:pt x="2302" y="512"/>
                    </a:lnTo>
                    <a:lnTo>
                      <a:pt x="2243" y="520"/>
                    </a:lnTo>
                    <a:lnTo>
                      <a:pt x="2185" y="529"/>
                    </a:lnTo>
                    <a:lnTo>
                      <a:pt x="2129" y="539"/>
                    </a:lnTo>
                    <a:lnTo>
                      <a:pt x="2076" y="550"/>
                    </a:lnTo>
                    <a:lnTo>
                      <a:pt x="2023" y="563"/>
                    </a:lnTo>
                    <a:lnTo>
                      <a:pt x="1972" y="577"/>
                    </a:lnTo>
                    <a:lnTo>
                      <a:pt x="1923" y="592"/>
                    </a:lnTo>
                    <a:lnTo>
                      <a:pt x="1875" y="610"/>
                    </a:lnTo>
                    <a:lnTo>
                      <a:pt x="1828" y="627"/>
                    </a:lnTo>
                    <a:lnTo>
                      <a:pt x="1784" y="645"/>
                    </a:lnTo>
                    <a:lnTo>
                      <a:pt x="1740" y="665"/>
                    </a:lnTo>
                    <a:lnTo>
                      <a:pt x="1698" y="685"/>
                    </a:lnTo>
                    <a:lnTo>
                      <a:pt x="1657" y="708"/>
                    </a:lnTo>
                    <a:lnTo>
                      <a:pt x="1617" y="730"/>
                    </a:lnTo>
                    <a:lnTo>
                      <a:pt x="1579" y="753"/>
                    </a:lnTo>
                    <a:lnTo>
                      <a:pt x="1542" y="777"/>
                    </a:lnTo>
                    <a:lnTo>
                      <a:pt x="1505" y="802"/>
                    </a:lnTo>
                    <a:lnTo>
                      <a:pt x="1470" y="829"/>
                    </a:lnTo>
                    <a:lnTo>
                      <a:pt x="1437" y="855"/>
                    </a:lnTo>
                    <a:lnTo>
                      <a:pt x="1403" y="883"/>
                    </a:lnTo>
                    <a:lnTo>
                      <a:pt x="1372" y="911"/>
                    </a:lnTo>
                    <a:lnTo>
                      <a:pt x="1341" y="940"/>
                    </a:lnTo>
                    <a:lnTo>
                      <a:pt x="1311" y="969"/>
                    </a:lnTo>
                    <a:lnTo>
                      <a:pt x="1282" y="999"/>
                    </a:lnTo>
                    <a:lnTo>
                      <a:pt x="1254" y="1030"/>
                    </a:lnTo>
                    <a:lnTo>
                      <a:pt x="1227" y="1061"/>
                    </a:lnTo>
                    <a:lnTo>
                      <a:pt x="1200" y="1092"/>
                    </a:lnTo>
                    <a:lnTo>
                      <a:pt x="1175" y="1124"/>
                    </a:lnTo>
                    <a:lnTo>
                      <a:pt x="1150" y="1157"/>
                    </a:lnTo>
                    <a:lnTo>
                      <a:pt x="1126" y="1189"/>
                    </a:lnTo>
                    <a:lnTo>
                      <a:pt x="1102" y="1223"/>
                    </a:lnTo>
                    <a:lnTo>
                      <a:pt x="1079" y="1256"/>
                    </a:lnTo>
                    <a:lnTo>
                      <a:pt x="1057" y="1289"/>
                    </a:lnTo>
                    <a:lnTo>
                      <a:pt x="1035" y="1323"/>
                    </a:lnTo>
                    <a:lnTo>
                      <a:pt x="1013" y="1357"/>
                    </a:lnTo>
                    <a:lnTo>
                      <a:pt x="993" y="1391"/>
                    </a:lnTo>
                    <a:lnTo>
                      <a:pt x="973" y="1426"/>
                    </a:lnTo>
                    <a:lnTo>
                      <a:pt x="953" y="1460"/>
                    </a:lnTo>
                    <a:lnTo>
                      <a:pt x="933" y="1494"/>
                    </a:lnTo>
                    <a:lnTo>
                      <a:pt x="913" y="1529"/>
                    </a:lnTo>
                    <a:lnTo>
                      <a:pt x="895" y="1563"/>
                    </a:lnTo>
                    <a:lnTo>
                      <a:pt x="876" y="1597"/>
                    </a:lnTo>
                    <a:lnTo>
                      <a:pt x="858" y="1632"/>
                    </a:lnTo>
                    <a:lnTo>
                      <a:pt x="840" y="1666"/>
                    </a:lnTo>
                    <a:lnTo>
                      <a:pt x="822" y="1699"/>
                    </a:lnTo>
                    <a:lnTo>
                      <a:pt x="803" y="1734"/>
                    </a:lnTo>
                    <a:lnTo>
                      <a:pt x="785" y="1767"/>
                    </a:lnTo>
                    <a:lnTo>
                      <a:pt x="767" y="1800"/>
                    </a:lnTo>
                    <a:lnTo>
                      <a:pt x="750" y="1834"/>
                    </a:lnTo>
                    <a:lnTo>
                      <a:pt x="732" y="1866"/>
                    </a:lnTo>
                    <a:lnTo>
                      <a:pt x="714" y="1898"/>
                    </a:lnTo>
                    <a:lnTo>
                      <a:pt x="695" y="1930"/>
                    </a:lnTo>
                    <a:lnTo>
                      <a:pt x="660" y="2001"/>
                    </a:lnTo>
                    <a:lnTo>
                      <a:pt x="620" y="2061"/>
                    </a:lnTo>
                    <a:lnTo>
                      <a:pt x="577" y="2111"/>
                    </a:lnTo>
                    <a:lnTo>
                      <a:pt x="533" y="2153"/>
                    </a:lnTo>
                    <a:lnTo>
                      <a:pt x="487" y="2186"/>
                    </a:lnTo>
                    <a:lnTo>
                      <a:pt x="442" y="2211"/>
                    </a:lnTo>
                    <a:lnTo>
                      <a:pt x="397" y="2232"/>
                    </a:lnTo>
                    <a:lnTo>
                      <a:pt x="354" y="2245"/>
                    </a:lnTo>
                    <a:lnTo>
                      <a:pt x="314" y="2254"/>
                    </a:lnTo>
                    <a:lnTo>
                      <a:pt x="277" y="2260"/>
                    </a:lnTo>
                    <a:lnTo>
                      <a:pt x="246" y="2262"/>
                    </a:lnTo>
                    <a:lnTo>
                      <a:pt x="219" y="2263"/>
                    </a:lnTo>
                    <a:lnTo>
                      <a:pt x="198" y="2262"/>
                    </a:lnTo>
                    <a:lnTo>
                      <a:pt x="186" y="2261"/>
                    </a:lnTo>
                    <a:lnTo>
                      <a:pt x="181" y="2260"/>
                    </a:lnTo>
                    <a:lnTo>
                      <a:pt x="0" y="2260"/>
                    </a:lnTo>
                    <a:lnTo>
                      <a:pt x="0" y="2541"/>
                    </a:lnTo>
                    <a:lnTo>
                      <a:pt x="280" y="2541"/>
                    </a:lnTo>
                    <a:lnTo>
                      <a:pt x="335" y="2532"/>
                    </a:lnTo>
                    <a:lnTo>
                      <a:pt x="385" y="2523"/>
                    </a:lnTo>
                    <a:lnTo>
                      <a:pt x="432" y="2512"/>
                    </a:lnTo>
                    <a:lnTo>
                      <a:pt x="474" y="2500"/>
                    </a:lnTo>
                    <a:lnTo>
                      <a:pt x="514" y="2488"/>
                    </a:lnTo>
                    <a:lnTo>
                      <a:pt x="550" y="2474"/>
                    </a:lnTo>
                    <a:lnTo>
                      <a:pt x="584" y="2458"/>
                    </a:lnTo>
                    <a:lnTo>
                      <a:pt x="617" y="2440"/>
                    </a:lnTo>
                    <a:lnTo>
                      <a:pt x="648" y="2419"/>
                    </a:lnTo>
                    <a:lnTo>
                      <a:pt x="677" y="2395"/>
                    </a:lnTo>
                    <a:lnTo>
                      <a:pt x="706" y="2369"/>
                    </a:lnTo>
                    <a:lnTo>
                      <a:pt x="737" y="2340"/>
                    </a:lnTo>
                    <a:lnTo>
                      <a:pt x="766" y="2307"/>
                    </a:lnTo>
                    <a:lnTo>
                      <a:pt x="797" y="2270"/>
                    </a:lnTo>
                    <a:lnTo>
                      <a:pt x="830" y="2230"/>
                    </a:lnTo>
                    <a:lnTo>
                      <a:pt x="864" y="2185"/>
                    </a:lnTo>
                    <a:lnTo>
                      <a:pt x="900" y="2136"/>
                    </a:lnTo>
                    <a:lnTo>
                      <a:pt x="940" y="2081"/>
                    </a:lnTo>
                    <a:lnTo>
                      <a:pt x="982" y="2022"/>
                    </a:lnTo>
                    <a:lnTo>
                      <a:pt x="998" y="1991"/>
                    </a:lnTo>
                    <a:lnTo>
                      <a:pt x="1015" y="1960"/>
                    </a:lnTo>
                    <a:lnTo>
                      <a:pt x="1033" y="1928"/>
                    </a:lnTo>
                    <a:lnTo>
                      <a:pt x="1049" y="1894"/>
                    </a:lnTo>
                    <a:lnTo>
                      <a:pt x="1066" y="1862"/>
                    </a:lnTo>
                    <a:lnTo>
                      <a:pt x="1083" y="1829"/>
                    </a:lnTo>
                    <a:lnTo>
                      <a:pt x="1100" y="1795"/>
                    </a:lnTo>
                    <a:lnTo>
                      <a:pt x="1117" y="1761"/>
                    </a:lnTo>
                    <a:lnTo>
                      <a:pt x="1136" y="1728"/>
                    </a:lnTo>
                    <a:lnTo>
                      <a:pt x="1153" y="1693"/>
                    </a:lnTo>
                    <a:lnTo>
                      <a:pt x="1171" y="1659"/>
                    </a:lnTo>
                    <a:lnTo>
                      <a:pt x="1190" y="1625"/>
                    </a:lnTo>
                    <a:lnTo>
                      <a:pt x="1208" y="1591"/>
                    </a:lnTo>
                    <a:lnTo>
                      <a:pt x="1229" y="1557"/>
                    </a:lnTo>
                    <a:lnTo>
                      <a:pt x="1248" y="1523"/>
                    </a:lnTo>
                    <a:lnTo>
                      <a:pt x="1269" y="1489"/>
                    </a:lnTo>
                    <a:lnTo>
                      <a:pt x="1289" y="1456"/>
                    </a:lnTo>
                    <a:lnTo>
                      <a:pt x="1311" y="1423"/>
                    </a:lnTo>
                    <a:lnTo>
                      <a:pt x="1333" y="1389"/>
                    </a:lnTo>
                    <a:lnTo>
                      <a:pt x="1356" y="1357"/>
                    </a:lnTo>
                    <a:lnTo>
                      <a:pt x="1379" y="1325"/>
                    </a:lnTo>
                    <a:lnTo>
                      <a:pt x="1403" y="1293"/>
                    </a:lnTo>
                    <a:lnTo>
                      <a:pt x="1429" y="1262"/>
                    </a:lnTo>
                    <a:lnTo>
                      <a:pt x="1455" y="1232"/>
                    </a:lnTo>
                    <a:lnTo>
                      <a:pt x="1481" y="1202"/>
                    </a:lnTo>
                    <a:lnTo>
                      <a:pt x="1509" y="1173"/>
                    </a:lnTo>
                    <a:lnTo>
                      <a:pt x="1538" y="1145"/>
                    </a:lnTo>
                    <a:lnTo>
                      <a:pt x="1567" y="1117"/>
                    </a:lnTo>
                    <a:lnTo>
                      <a:pt x="1597" y="1089"/>
                    </a:lnTo>
                    <a:lnTo>
                      <a:pt x="1630" y="1064"/>
                    </a:lnTo>
                    <a:lnTo>
                      <a:pt x="1662" y="1039"/>
                    </a:lnTo>
                    <a:lnTo>
                      <a:pt x="1696" y="1015"/>
                    </a:lnTo>
                    <a:lnTo>
                      <a:pt x="1732" y="991"/>
                    </a:lnTo>
                    <a:lnTo>
                      <a:pt x="1767" y="969"/>
                    </a:lnTo>
                    <a:lnTo>
                      <a:pt x="1805" y="949"/>
                    </a:lnTo>
                    <a:lnTo>
                      <a:pt x="1844" y="929"/>
                    </a:lnTo>
                    <a:lnTo>
                      <a:pt x="1884" y="911"/>
                    </a:lnTo>
                    <a:lnTo>
                      <a:pt x="1925" y="893"/>
                    </a:lnTo>
                    <a:lnTo>
                      <a:pt x="1969" y="877"/>
                    </a:lnTo>
                    <a:lnTo>
                      <a:pt x="2012" y="862"/>
                    </a:lnTo>
                    <a:lnTo>
                      <a:pt x="2059" y="849"/>
                    </a:lnTo>
                    <a:lnTo>
                      <a:pt x="2106" y="838"/>
                    </a:lnTo>
                    <a:lnTo>
                      <a:pt x="2155" y="828"/>
                    </a:lnTo>
                    <a:lnTo>
                      <a:pt x="2206" y="819"/>
                    </a:lnTo>
                    <a:lnTo>
                      <a:pt x="2258" y="812"/>
                    </a:lnTo>
                    <a:lnTo>
                      <a:pt x="2312" y="806"/>
                    </a:lnTo>
                    <a:lnTo>
                      <a:pt x="2368" y="802"/>
                    </a:lnTo>
                    <a:lnTo>
                      <a:pt x="2425" y="801"/>
                    </a:lnTo>
                    <a:lnTo>
                      <a:pt x="2484" y="801"/>
                    </a:lnTo>
                    <a:lnTo>
                      <a:pt x="2562" y="798"/>
                    </a:lnTo>
                    <a:lnTo>
                      <a:pt x="2638" y="796"/>
                    </a:lnTo>
                    <a:lnTo>
                      <a:pt x="2712" y="794"/>
                    </a:lnTo>
                    <a:lnTo>
                      <a:pt x="2785" y="793"/>
                    </a:lnTo>
                    <a:lnTo>
                      <a:pt x="2854" y="792"/>
                    </a:lnTo>
                    <a:lnTo>
                      <a:pt x="2918" y="792"/>
                    </a:lnTo>
                    <a:lnTo>
                      <a:pt x="2979" y="791"/>
                    </a:lnTo>
                    <a:lnTo>
                      <a:pt x="3034" y="791"/>
                    </a:lnTo>
                    <a:lnTo>
                      <a:pt x="3084" y="791"/>
                    </a:lnTo>
                    <a:lnTo>
                      <a:pt x="3128" y="791"/>
                    </a:lnTo>
                    <a:lnTo>
                      <a:pt x="3166" y="791"/>
                    </a:lnTo>
                    <a:lnTo>
                      <a:pt x="3196" y="792"/>
                    </a:lnTo>
                    <a:lnTo>
                      <a:pt x="3217" y="792"/>
                    </a:lnTo>
                    <a:lnTo>
                      <a:pt x="3231" y="792"/>
                    </a:lnTo>
                    <a:lnTo>
                      <a:pt x="3236" y="792"/>
                    </a:lnTo>
                    <a:close/>
                  </a:path>
                </a:pathLst>
              </a:custGeom>
              <a:solidFill>
                <a:srgbClr val="F6A472">
                  <a:alpha val="50195"/>
                </a:srgbClr>
              </a:solidFill>
              <a:ln w="3175">
                <a:solidFill>
                  <a:srgbClr val="000000"/>
                </a:solidFill>
                <a:round/>
                <a:headEnd/>
                <a:tailEnd/>
              </a:ln>
            </p:spPr>
            <p:txBody>
              <a:bodyPr>
                <a:prstTxWarp prst="textNoShape">
                  <a:avLst/>
                </a:prstTxWarp>
              </a:bodyPr>
              <a:lstStyle/>
              <a:p>
                <a:endParaRPr lang="en-US"/>
              </a:p>
            </p:txBody>
          </p:sp>
          <p:grpSp>
            <p:nvGrpSpPr>
              <p:cNvPr id="617" name="Group 77"/>
              <p:cNvGrpSpPr>
                <a:grpSpLocks/>
              </p:cNvGrpSpPr>
              <p:nvPr/>
            </p:nvGrpSpPr>
            <p:grpSpPr bwMode="auto">
              <a:xfrm>
                <a:off x="3328" y="1564"/>
                <a:ext cx="773" cy="445"/>
                <a:chOff x="3328" y="1564"/>
                <a:chExt cx="773" cy="445"/>
              </a:xfrm>
            </p:grpSpPr>
            <p:sp>
              <p:nvSpPr>
                <p:cNvPr id="618" name="Freeform 78"/>
                <p:cNvSpPr>
                  <a:spLocks noEditPoints="1"/>
                </p:cNvSpPr>
                <p:nvPr/>
              </p:nvSpPr>
              <p:spPr bwMode="auto">
                <a:xfrm>
                  <a:off x="3328" y="1967"/>
                  <a:ext cx="46" cy="42"/>
                </a:xfrm>
                <a:custGeom>
                  <a:avLst/>
                  <a:gdLst>
                    <a:gd name="T0" fmla="*/ 0 w 138"/>
                    <a:gd name="T1" fmla="*/ 62 h 128"/>
                    <a:gd name="T2" fmla="*/ 30 w 138"/>
                    <a:gd name="T3" fmla="*/ 18 h 128"/>
                    <a:gd name="T4" fmla="*/ 30 w 138"/>
                    <a:gd name="T5" fmla="*/ 18 h 128"/>
                    <a:gd name="T6" fmla="*/ 43 w 138"/>
                    <a:gd name="T7" fmla="*/ 4 h 128"/>
                    <a:gd name="T8" fmla="*/ 59 w 138"/>
                    <a:gd name="T9" fmla="*/ 0 h 128"/>
                    <a:gd name="T10" fmla="*/ 74 w 138"/>
                    <a:gd name="T11" fmla="*/ 6 h 128"/>
                    <a:gd name="T12" fmla="*/ 74 w 138"/>
                    <a:gd name="T13" fmla="*/ 6 h 128"/>
                    <a:gd name="T14" fmla="*/ 80 w 138"/>
                    <a:gd name="T15" fmla="*/ 12 h 128"/>
                    <a:gd name="T16" fmla="*/ 85 w 138"/>
                    <a:gd name="T17" fmla="*/ 20 h 128"/>
                    <a:gd name="T18" fmla="*/ 86 w 138"/>
                    <a:gd name="T19" fmla="*/ 33 h 128"/>
                    <a:gd name="T20" fmla="*/ 86 w 138"/>
                    <a:gd name="T21" fmla="*/ 33 h 128"/>
                    <a:gd name="T22" fmla="*/ 94 w 138"/>
                    <a:gd name="T23" fmla="*/ 28 h 128"/>
                    <a:gd name="T24" fmla="*/ 107 w 138"/>
                    <a:gd name="T25" fmla="*/ 25 h 128"/>
                    <a:gd name="T26" fmla="*/ 123 w 138"/>
                    <a:gd name="T27" fmla="*/ 31 h 128"/>
                    <a:gd name="T28" fmla="*/ 123 w 138"/>
                    <a:gd name="T29" fmla="*/ 31 h 128"/>
                    <a:gd name="T30" fmla="*/ 135 w 138"/>
                    <a:gd name="T31" fmla="*/ 44 h 128"/>
                    <a:gd name="T32" fmla="*/ 138 w 138"/>
                    <a:gd name="T33" fmla="*/ 63 h 128"/>
                    <a:gd name="T34" fmla="*/ 130 w 138"/>
                    <a:gd name="T35" fmla="*/ 84 h 128"/>
                    <a:gd name="T36" fmla="*/ 130 w 138"/>
                    <a:gd name="T37" fmla="*/ 84 h 128"/>
                    <a:gd name="T38" fmla="*/ 101 w 138"/>
                    <a:gd name="T39" fmla="*/ 128 h 128"/>
                    <a:gd name="T40" fmla="*/ 0 w 138"/>
                    <a:gd name="T41" fmla="*/ 62 h 128"/>
                    <a:gd name="T42" fmla="*/ 0 w 138"/>
                    <a:gd name="T43" fmla="*/ 62 h 128"/>
                    <a:gd name="T44" fmla="*/ 52 w 138"/>
                    <a:gd name="T45" fmla="*/ 76 h 128"/>
                    <a:gd name="T46" fmla="*/ 68 w 138"/>
                    <a:gd name="T47" fmla="*/ 51 h 128"/>
                    <a:gd name="T48" fmla="*/ 68 w 138"/>
                    <a:gd name="T49" fmla="*/ 51 h 128"/>
                    <a:gd name="T50" fmla="*/ 74 w 138"/>
                    <a:gd name="T51" fmla="*/ 39 h 128"/>
                    <a:gd name="T52" fmla="*/ 74 w 138"/>
                    <a:gd name="T53" fmla="*/ 29 h 128"/>
                    <a:gd name="T54" fmla="*/ 66 w 138"/>
                    <a:gd name="T55" fmla="*/ 20 h 128"/>
                    <a:gd name="T56" fmla="*/ 66 w 138"/>
                    <a:gd name="T57" fmla="*/ 20 h 128"/>
                    <a:gd name="T58" fmla="*/ 56 w 138"/>
                    <a:gd name="T59" fmla="*/ 17 h 128"/>
                    <a:gd name="T60" fmla="*/ 47 w 138"/>
                    <a:gd name="T61" fmla="*/ 20 h 128"/>
                    <a:gd name="T62" fmla="*/ 37 w 138"/>
                    <a:gd name="T63" fmla="*/ 31 h 128"/>
                    <a:gd name="T64" fmla="*/ 37 w 138"/>
                    <a:gd name="T65" fmla="*/ 31 h 128"/>
                    <a:gd name="T66" fmla="*/ 21 w 138"/>
                    <a:gd name="T67" fmla="*/ 56 h 128"/>
                    <a:gd name="T68" fmla="*/ 52 w 138"/>
                    <a:gd name="T69" fmla="*/ 76 h 128"/>
                    <a:gd name="T70" fmla="*/ 52 w 138"/>
                    <a:gd name="T71" fmla="*/ 76 h 128"/>
                    <a:gd name="T72" fmla="*/ 98 w 138"/>
                    <a:gd name="T73" fmla="*/ 107 h 128"/>
                    <a:gd name="T74" fmla="*/ 117 w 138"/>
                    <a:gd name="T75" fmla="*/ 77 h 128"/>
                    <a:gd name="T76" fmla="*/ 117 w 138"/>
                    <a:gd name="T77" fmla="*/ 77 h 128"/>
                    <a:gd name="T78" fmla="*/ 124 w 138"/>
                    <a:gd name="T79" fmla="*/ 64 h 128"/>
                    <a:gd name="T80" fmla="*/ 122 w 138"/>
                    <a:gd name="T81" fmla="*/ 53 h 128"/>
                    <a:gd name="T82" fmla="*/ 113 w 138"/>
                    <a:gd name="T83" fmla="*/ 44 h 128"/>
                    <a:gd name="T84" fmla="*/ 113 w 138"/>
                    <a:gd name="T85" fmla="*/ 44 h 128"/>
                    <a:gd name="T86" fmla="*/ 100 w 138"/>
                    <a:gd name="T87" fmla="*/ 41 h 128"/>
                    <a:gd name="T88" fmla="*/ 89 w 138"/>
                    <a:gd name="T89" fmla="*/ 46 h 128"/>
                    <a:gd name="T90" fmla="*/ 81 w 138"/>
                    <a:gd name="T91" fmla="*/ 56 h 128"/>
                    <a:gd name="T92" fmla="*/ 81 w 138"/>
                    <a:gd name="T93" fmla="*/ 56 h 128"/>
                    <a:gd name="T94" fmla="*/ 63 w 138"/>
                    <a:gd name="T95" fmla="*/ 83 h 128"/>
                    <a:gd name="T96" fmla="*/ 98 w 138"/>
                    <a:gd name="T97" fmla="*/ 107 h 128"/>
                    <a:gd name="T98" fmla="*/ 98 w 138"/>
                    <a:gd name="T99" fmla="*/ 107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28"/>
                    <a:gd name="T152" fmla="*/ 138 w 138"/>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28">
                      <a:moveTo>
                        <a:pt x="0" y="62"/>
                      </a:moveTo>
                      <a:lnTo>
                        <a:pt x="30" y="18"/>
                      </a:lnTo>
                      <a:lnTo>
                        <a:pt x="43" y="4"/>
                      </a:lnTo>
                      <a:lnTo>
                        <a:pt x="59" y="0"/>
                      </a:lnTo>
                      <a:lnTo>
                        <a:pt x="74" y="6"/>
                      </a:lnTo>
                      <a:lnTo>
                        <a:pt x="80" y="12"/>
                      </a:lnTo>
                      <a:lnTo>
                        <a:pt x="85" y="20"/>
                      </a:lnTo>
                      <a:lnTo>
                        <a:pt x="86" y="33"/>
                      </a:lnTo>
                      <a:lnTo>
                        <a:pt x="94" y="28"/>
                      </a:lnTo>
                      <a:lnTo>
                        <a:pt x="107" y="25"/>
                      </a:lnTo>
                      <a:lnTo>
                        <a:pt x="123" y="31"/>
                      </a:lnTo>
                      <a:lnTo>
                        <a:pt x="135" y="44"/>
                      </a:lnTo>
                      <a:lnTo>
                        <a:pt x="138" y="63"/>
                      </a:lnTo>
                      <a:lnTo>
                        <a:pt x="130" y="84"/>
                      </a:lnTo>
                      <a:lnTo>
                        <a:pt x="101" y="128"/>
                      </a:lnTo>
                      <a:lnTo>
                        <a:pt x="0" y="62"/>
                      </a:lnTo>
                      <a:close/>
                      <a:moveTo>
                        <a:pt x="52" y="76"/>
                      </a:moveTo>
                      <a:lnTo>
                        <a:pt x="68" y="51"/>
                      </a:lnTo>
                      <a:lnTo>
                        <a:pt x="74" y="39"/>
                      </a:lnTo>
                      <a:lnTo>
                        <a:pt x="74" y="29"/>
                      </a:lnTo>
                      <a:lnTo>
                        <a:pt x="66" y="20"/>
                      </a:lnTo>
                      <a:lnTo>
                        <a:pt x="56" y="17"/>
                      </a:lnTo>
                      <a:lnTo>
                        <a:pt x="47" y="20"/>
                      </a:lnTo>
                      <a:lnTo>
                        <a:pt x="37" y="31"/>
                      </a:lnTo>
                      <a:lnTo>
                        <a:pt x="21" y="56"/>
                      </a:lnTo>
                      <a:lnTo>
                        <a:pt x="52" y="76"/>
                      </a:lnTo>
                      <a:close/>
                      <a:moveTo>
                        <a:pt x="98" y="107"/>
                      </a:moveTo>
                      <a:lnTo>
                        <a:pt x="117" y="77"/>
                      </a:lnTo>
                      <a:lnTo>
                        <a:pt x="124" y="64"/>
                      </a:lnTo>
                      <a:lnTo>
                        <a:pt x="122" y="53"/>
                      </a:lnTo>
                      <a:lnTo>
                        <a:pt x="113" y="44"/>
                      </a:lnTo>
                      <a:lnTo>
                        <a:pt x="100" y="41"/>
                      </a:lnTo>
                      <a:lnTo>
                        <a:pt x="89" y="46"/>
                      </a:lnTo>
                      <a:lnTo>
                        <a:pt x="81" y="56"/>
                      </a:lnTo>
                      <a:lnTo>
                        <a:pt x="63" y="83"/>
                      </a:lnTo>
                      <a:lnTo>
                        <a:pt x="98" y="10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19" name="Freeform 79"/>
                <p:cNvSpPr>
                  <a:spLocks/>
                </p:cNvSpPr>
                <p:nvPr/>
              </p:nvSpPr>
              <p:spPr bwMode="auto">
                <a:xfrm>
                  <a:off x="3357" y="1943"/>
                  <a:ext cx="38" cy="33"/>
                </a:xfrm>
                <a:custGeom>
                  <a:avLst/>
                  <a:gdLst>
                    <a:gd name="T0" fmla="*/ 105 w 112"/>
                    <a:gd name="T1" fmla="*/ 59 h 99"/>
                    <a:gd name="T2" fmla="*/ 94 w 112"/>
                    <a:gd name="T3" fmla="*/ 52 h 99"/>
                    <a:gd name="T4" fmla="*/ 93 w 112"/>
                    <a:gd name="T5" fmla="*/ 52 h 99"/>
                    <a:gd name="T6" fmla="*/ 93 w 112"/>
                    <a:gd name="T7" fmla="*/ 52 h 99"/>
                    <a:gd name="T8" fmla="*/ 97 w 112"/>
                    <a:gd name="T9" fmla="*/ 62 h 99"/>
                    <a:gd name="T10" fmla="*/ 97 w 112"/>
                    <a:gd name="T11" fmla="*/ 74 h 99"/>
                    <a:gd name="T12" fmla="*/ 92 w 112"/>
                    <a:gd name="T13" fmla="*/ 85 h 99"/>
                    <a:gd name="T14" fmla="*/ 92 w 112"/>
                    <a:gd name="T15" fmla="*/ 85 h 99"/>
                    <a:gd name="T16" fmla="*/ 83 w 112"/>
                    <a:gd name="T17" fmla="*/ 94 h 99"/>
                    <a:gd name="T18" fmla="*/ 70 w 112"/>
                    <a:gd name="T19" fmla="*/ 99 h 99"/>
                    <a:gd name="T20" fmla="*/ 54 w 112"/>
                    <a:gd name="T21" fmla="*/ 94 h 99"/>
                    <a:gd name="T22" fmla="*/ 54 w 112"/>
                    <a:gd name="T23" fmla="*/ 94 h 99"/>
                    <a:gd name="T24" fmla="*/ 0 w 112"/>
                    <a:gd name="T25" fmla="*/ 59 h 99"/>
                    <a:gd name="T26" fmla="*/ 8 w 112"/>
                    <a:gd name="T27" fmla="*/ 47 h 99"/>
                    <a:gd name="T28" fmla="*/ 58 w 112"/>
                    <a:gd name="T29" fmla="*/ 79 h 99"/>
                    <a:gd name="T30" fmla="*/ 58 w 112"/>
                    <a:gd name="T31" fmla="*/ 79 h 99"/>
                    <a:gd name="T32" fmla="*/ 68 w 112"/>
                    <a:gd name="T33" fmla="*/ 83 h 99"/>
                    <a:gd name="T34" fmla="*/ 77 w 112"/>
                    <a:gd name="T35" fmla="*/ 82 h 99"/>
                    <a:gd name="T36" fmla="*/ 83 w 112"/>
                    <a:gd name="T37" fmla="*/ 75 h 99"/>
                    <a:gd name="T38" fmla="*/ 83 w 112"/>
                    <a:gd name="T39" fmla="*/ 75 h 99"/>
                    <a:gd name="T40" fmla="*/ 87 w 112"/>
                    <a:gd name="T41" fmla="*/ 60 h 99"/>
                    <a:gd name="T42" fmla="*/ 81 w 112"/>
                    <a:gd name="T43" fmla="*/ 47 h 99"/>
                    <a:gd name="T44" fmla="*/ 71 w 112"/>
                    <a:gd name="T45" fmla="*/ 38 h 99"/>
                    <a:gd name="T46" fmla="*/ 71 w 112"/>
                    <a:gd name="T47" fmla="*/ 38 h 99"/>
                    <a:gd name="T48" fmla="*/ 30 w 112"/>
                    <a:gd name="T49" fmla="*/ 13 h 99"/>
                    <a:gd name="T50" fmla="*/ 39 w 112"/>
                    <a:gd name="T51" fmla="*/ 0 h 99"/>
                    <a:gd name="T52" fmla="*/ 112 w 112"/>
                    <a:gd name="T53" fmla="*/ 47 h 99"/>
                    <a:gd name="T54" fmla="*/ 105 w 112"/>
                    <a:gd name="T55" fmla="*/ 59 h 99"/>
                    <a:gd name="T56" fmla="*/ 105 w 112"/>
                    <a:gd name="T57" fmla="*/ 59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99"/>
                    <a:gd name="T89" fmla="*/ 112 w 11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99">
                      <a:moveTo>
                        <a:pt x="105" y="59"/>
                      </a:moveTo>
                      <a:lnTo>
                        <a:pt x="94" y="52"/>
                      </a:lnTo>
                      <a:lnTo>
                        <a:pt x="93" y="52"/>
                      </a:lnTo>
                      <a:lnTo>
                        <a:pt x="97" y="62"/>
                      </a:lnTo>
                      <a:lnTo>
                        <a:pt x="97" y="74"/>
                      </a:lnTo>
                      <a:lnTo>
                        <a:pt x="92" y="85"/>
                      </a:lnTo>
                      <a:lnTo>
                        <a:pt x="83" y="94"/>
                      </a:lnTo>
                      <a:lnTo>
                        <a:pt x="70" y="99"/>
                      </a:lnTo>
                      <a:lnTo>
                        <a:pt x="54" y="94"/>
                      </a:lnTo>
                      <a:lnTo>
                        <a:pt x="0" y="59"/>
                      </a:lnTo>
                      <a:lnTo>
                        <a:pt x="8" y="47"/>
                      </a:lnTo>
                      <a:lnTo>
                        <a:pt x="58" y="79"/>
                      </a:lnTo>
                      <a:lnTo>
                        <a:pt x="68" y="83"/>
                      </a:lnTo>
                      <a:lnTo>
                        <a:pt x="77" y="82"/>
                      </a:lnTo>
                      <a:lnTo>
                        <a:pt x="83" y="75"/>
                      </a:lnTo>
                      <a:lnTo>
                        <a:pt x="87" y="60"/>
                      </a:lnTo>
                      <a:lnTo>
                        <a:pt x="81" y="47"/>
                      </a:lnTo>
                      <a:lnTo>
                        <a:pt x="71" y="38"/>
                      </a:lnTo>
                      <a:lnTo>
                        <a:pt x="30" y="13"/>
                      </a:lnTo>
                      <a:lnTo>
                        <a:pt x="39" y="0"/>
                      </a:lnTo>
                      <a:lnTo>
                        <a:pt x="112" y="47"/>
                      </a:lnTo>
                      <a:lnTo>
                        <a:pt x="105" y="5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0" name="Freeform 80"/>
                <p:cNvSpPr>
                  <a:spLocks/>
                </p:cNvSpPr>
                <p:nvPr/>
              </p:nvSpPr>
              <p:spPr bwMode="auto">
                <a:xfrm>
                  <a:off x="3376" y="1922"/>
                  <a:ext cx="31" cy="29"/>
                </a:xfrm>
                <a:custGeom>
                  <a:avLst/>
                  <a:gdLst>
                    <a:gd name="T0" fmla="*/ 39 w 93"/>
                    <a:gd name="T1" fmla="*/ 15 h 86"/>
                    <a:gd name="T2" fmla="*/ 33 w 93"/>
                    <a:gd name="T3" fmla="*/ 13 h 86"/>
                    <a:gd name="T4" fmla="*/ 25 w 93"/>
                    <a:gd name="T5" fmla="*/ 15 h 86"/>
                    <a:gd name="T6" fmla="*/ 16 w 93"/>
                    <a:gd name="T7" fmla="*/ 25 h 86"/>
                    <a:gd name="T8" fmla="*/ 16 w 93"/>
                    <a:gd name="T9" fmla="*/ 25 h 86"/>
                    <a:gd name="T10" fmla="*/ 13 w 93"/>
                    <a:gd name="T11" fmla="*/ 31 h 86"/>
                    <a:gd name="T12" fmla="*/ 12 w 93"/>
                    <a:gd name="T13" fmla="*/ 40 h 86"/>
                    <a:gd name="T14" fmla="*/ 17 w 93"/>
                    <a:gd name="T15" fmla="*/ 47 h 86"/>
                    <a:gd name="T16" fmla="*/ 17 w 93"/>
                    <a:gd name="T17" fmla="*/ 47 h 86"/>
                    <a:gd name="T18" fmla="*/ 23 w 93"/>
                    <a:gd name="T19" fmla="*/ 49 h 86"/>
                    <a:gd name="T20" fmla="*/ 28 w 93"/>
                    <a:gd name="T21" fmla="*/ 46 h 86"/>
                    <a:gd name="T22" fmla="*/ 36 w 93"/>
                    <a:gd name="T23" fmla="*/ 40 h 86"/>
                    <a:gd name="T24" fmla="*/ 36 w 93"/>
                    <a:gd name="T25" fmla="*/ 40 h 86"/>
                    <a:gd name="T26" fmla="*/ 46 w 93"/>
                    <a:gd name="T27" fmla="*/ 29 h 86"/>
                    <a:gd name="T28" fmla="*/ 46 w 93"/>
                    <a:gd name="T29" fmla="*/ 29 h 86"/>
                    <a:gd name="T30" fmla="*/ 59 w 93"/>
                    <a:gd name="T31" fmla="*/ 19 h 86"/>
                    <a:gd name="T32" fmla="*/ 69 w 93"/>
                    <a:gd name="T33" fmla="*/ 17 h 86"/>
                    <a:gd name="T34" fmla="*/ 80 w 93"/>
                    <a:gd name="T35" fmla="*/ 20 h 86"/>
                    <a:gd name="T36" fmla="*/ 80 w 93"/>
                    <a:gd name="T37" fmla="*/ 20 h 86"/>
                    <a:gd name="T38" fmla="*/ 91 w 93"/>
                    <a:gd name="T39" fmla="*/ 32 h 86"/>
                    <a:gd name="T40" fmla="*/ 93 w 93"/>
                    <a:gd name="T41" fmla="*/ 49 h 86"/>
                    <a:gd name="T42" fmla="*/ 86 w 93"/>
                    <a:gd name="T43" fmla="*/ 65 h 86"/>
                    <a:gd name="T44" fmla="*/ 86 w 93"/>
                    <a:gd name="T45" fmla="*/ 65 h 86"/>
                    <a:gd name="T46" fmla="*/ 67 w 93"/>
                    <a:gd name="T47" fmla="*/ 84 h 86"/>
                    <a:gd name="T48" fmla="*/ 51 w 93"/>
                    <a:gd name="T49" fmla="*/ 86 h 86"/>
                    <a:gd name="T50" fmla="*/ 39 w 93"/>
                    <a:gd name="T51" fmla="*/ 81 h 86"/>
                    <a:gd name="T52" fmla="*/ 39 w 93"/>
                    <a:gd name="T53" fmla="*/ 81 h 86"/>
                    <a:gd name="T54" fmla="*/ 47 w 93"/>
                    <a:gd name="T55" fmla="*/ 69 h 86"/>
                    <a:gd name="T56" fmla="*/ 47 w 93"/>
                    <a:gd name="T57" fmla="*/ 69 h 86"/>
                    <a:gd name="T58" fmla="*/ 54 w 93"/>
                    <a:gd name="T59" fmla="*/ 72 h 86"/>
                    <a:gd name="T60" fmla="*/ 64 w 93"/>
                    <a:gd name="T61" fmla="*/ 70 h 86"/>
                    <a:gd name="T62" fmla="*/ 74 w 93"/>
                    <a:gd name="T63" fmla="*/ 59 h 86"/>
                    <a:gd name="T64" fmla="*/ 74 w 93"/>
                    <a:gd name="T65" fmla="*/ 59 h 86"/>
                    <a:gd name="T66" fmla="*/ 78 w 93"/>
                    <a:gd name="T67" fmla="*/ 50 h 86"/>
                    <a:gd name="T68" fmla="*/ 78 w 93"/>
                    <a:gd name="T69" fmla="*/ 41 h 86"/>
                    <a:gd name="T70" fmla="*/ 73 w 93"/>
                    <a:gd name="T71" fmla="*/ 34 h 86"/>
                    <a:gd name="T72" fmla="*/ 73 w 93"/>
                    <a:gd name="T73" fmla="*/ 34 h 86"/>
                    <a:gd name="T74" fmla="*/ 67 w 93"/>
                    <a:gd name="T75" fmla="*/ 32 h 86"/>
                    <a:gd name="T76" fmla="*/ 61 w 93"/>
                    <a:gd name="T77" fmla="*/ 36 h 86"/>
                    <a:gd name="T78" fmla="*/ 53 w 93"/>
                    <a:gd name="T79" fmla="*/ 43 h 86"/>
                    <a:gd name="T80" fmla="*/ 53 w 93"/>
                    <a:gd name="T81" fmla="*/ 43 h 86"/>
                    <a:gd name="T82" fmla="*/ 41 w 93"/>
                    <a:gd name="T83" fmla="*/ 55 h 86"/>
                    <a:gd name="T84" fmla="*/ 41 w 93"/>
                    <a:gd name="T85" fmla="*/ 55 h 86"/>
                    <a:gd name="T86" fmla="*/ 32 w 93"/>
                    <a:gd name="T87" fmla="*/ 62 h 86"/>
                    <a:gd name="T88" fmla="*/ 22 w 93"/>
                    <a:gd name="T89" fmla="*/ 64 h 86"/>
                    <a:gd name="T90" fmla="*/ 12 w 93"/>
                    <a:gd name="T91" fmla="*/ 61 h 86"/>
                    <a:gd name="T92" fmla="*/ 12 w 93"/>
                    <a:gd name="T93" fmla="*/ 61 h 86"/>
                    <a:gd name="T94" fmla="*/ 1 w 93"/>
                    <a:gd name="T95" fmla="*/ 49 h 86"/>
                    <a:gd name="T96" fmla="*/ 0 w 93"/>
                    <a:gd name="T97" fmla="*/ 32 h 86"/>
                    <a:gd name="T98" fmla="*/ 6 w 93"/>
                    <a:gd name="T99" fmla="*/ 17 h 86"/>
                    <a:gd name="T100" fmla="*/ 6 w 93"/>
                    <a:gd name="T101" fmla="*/ 17 h 86"/>
                    <a:gd name="T102" fmla="*/ 23 w 93"/>
                    <a:gd name="T103" fmla="*/ 1 h 86"/>
                    <a:gd name="T104" fmla="*/ 38 w 93"/>
                    <a:gd name="T105" fmla="*/ 0 h 86"/>
                    <a:gd name="T106" fmla="*/ 47 w 93"/>
                    <a:gd name="T107" fmla="*/ 3 h 86"/>
                    <a:gd name="T108" fmla="*/ 47 w 93"/>
                    <a:gd name="T109" fmla="*/ 3 h 86"/>
                    <a:gd name="T110" fmla="*/ 39 w 93"/>
                    <a:gd name="T111" fmla="*/ 15 h 86"/>
                    <a:gd name="T112" fmla="*/ 39 w 93"/>
                    <a:gd name="T113" fmla="*/ 15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39" y="15"/>
                      </a:moveTo>
                      <a:lnTo>
                        <a:pt x="33" y="13"/>
                      </a:lnTo>
                      <a:lnTo>
                        <a:pt x="25" y="15"/>
                      </a:lnTo>
                      <a:lnTo>
                        <a:pt x="16" y="25"/>
                      </a:lnTo>
                      <a:lnTo>
                        <a:pt x="13" y="31"/>
                      </a:lnTo>
                      <a:lnTo>
                        <a:pt x="12" y="40"/>
                      </a:lnTo>
                      <a:lnTo>
                        <a:pt x="17" y="47"/>
                      </a:lnTo>
                      <a:lnTo>
                        <a:pt x="23" y="49"/>
                      </a:lnTo>
                      <a:lnTo>
                        <a:pt x="28" y="46"/>
                      </a:lnTo>
                      <a:lnTo>
                        <a:pt x="36" y="40"/>
                      </a:lnTo>
                      <a:lnTo>
                        <a:pt x="46" y="29"/>
                      </a:lnTo>
                      <a:lnTo>
                        <a:pt x="59" y="19"/>
                      </a:lnTo>
                      <a:lnTo>
                        <a:pt x="69" y="17"/>
                      </a:lnTo>
                      <a:lnTo>
                        <a:pt x="80" y="20"/>
                      </a:lnTo>
                      <a:lnTo>
                        <a:pt x="91" y="32"/>
                      </a:lnTo>
                      <a:lnTo>
                        <a:pt x="93" y="49"/>
                      </a:lnTo>
                      <a:lnTo>
                        <a:pt x="86" y="65"/>
                      </a:lnTo>
                      <a:lnTo>
                        <a:pt x="67" y="84"/>
                      </a:lnTo>
                      <a:lnTo>
                        <a:pt x="51" y="86"/>
                      </a:lnTo>
                      <a:lnTo>
                        <a:pt x="39" y="81"/>
                      </a:lnTo>
                      <a:lnTo>
                        <a:pt x="47" y="69"/>
                      </a:lnTo>
                      <a:lnTo>
                        <a:pt x="54" y="72"/>
                      </a:lnTo>
                      <a:lnTo>
                        <a:pt x="64" y="70"/>
                      </a:lnTo>
                      <a:lnTo>
                        <a:pt x="74" y="59"/>
                      </a:lnTo>
                      <a:lnTo>
                        <a:pt x="78" y="50"/>
                      </a:lnTo>
                      <a:lnTo>
                        <a:pt x="78" y="41"/>
                      </a:lnTo>
                      <a:lnTo>
                        <a:pt x="73" y="34"/>
                      </a:lnTo>
                      <a:lnTo>
                        <a:pt x="67" y="32"/>
                      </a:lnTo>
                      <a:lnTo>
                        <a:pt x="61" y="36"/>
                      </a:lnTo>
                      <a:lnTo>
                        <a:pt x="53" y="43"/>
                      </a:lnTo>
                      <a:lnTo>
                        <a:pt x="41" y="55"/>
                      </a:lnTo>
                      <a:lnTo>
                        <a:pt x="32" y="62"/>
                      </a:lnTo>
                      <a:lnTo>
                        <a:pt x="22" y="64"/>
                      </a:lnTo>
                      <a:lnTo>
                        <a:pt x="12" y="61"/>
                      </a:lnTo>
                      <a:lnTo>
                        <a:pt x="1" y="49"/>
                      </a:lnTo>
                      <a:lnTo>
                        <a:pt x="0" y="32"/>
                      </a:lnTo>
                      <a:lnTo>
                        <a:pt x="6" y="17"/>
                      </a:lnTo>
                      <a:lnTo>
                        <a:pt x="23" y="1"/>
                      </a:lnTo>
                      <a:lnTo>
                        <a:pt x="38" y="0"/>
                      </a:lnTo>
                      <a:lnTo>
                        <a:pt x="47" y="3"/>
                      </a:lnTo>
                      <a:lnTo>
                        <a:pt x="39"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1" name="Freeform 81"/>
                <p:cNvSpPr>
                  <a:spLocks noEditPoints="1"/>
                </p:cNvSpPr>
                <p:nvPr/>
              </p:nvSpPr>
              <p:spPr bwMode="auto">
                <a:xfrm>
                  <a:off x="3379" y="1904"/>
                  <a:ext cx="37" cy="25"/>
                </a:xfrm>
                <a:custGeom>
                  <a:avLst/>
                  <a:gdLst>
                    <a:gd name="T0" fmla="*/ 111 w 111"/>
                    <a:gd name="T1" fmla="*/ 63 h 76"/>
                    <a:gd name="T2" fmla="*/ 103 w 111"/>
                    <a:gd name="T3" fmla="*/ 76 h 76"/>
                    <a:gd name="T4" fmla="*/ 28 w 111"/>
                    <a:gd name="T5" fmla="*/ 30 h 76"/>
                    <a:gd name="T6" fmla="*/ 36 w 111"/>
                    <a:gd name="T7" fmla="*/ 17 h 76"/>
                    <a:gd name="T8" fmla="*/ 111 w 111"/>
                    <a:gd name="T9" fmla="*/ 63 h 76"/>
                    <a:gd name="T10" fmla="*/ 111 w 111"/>
                    <a:gd name="T11" fmla="*/ 63 h 76"/>
                    <a:gd name="T12" fmla="*/ 14 w 111"/>
                    <a:gd name="T13" fmla="*/ 21 h 76"/>
                    <a:gd name="T14" fmla="*/ 0 w 111"/>
                    <a:gd name="T15" fmla="*/ 13 h 76"/>
                    <a:gd name="T16" fmla="*/ 8 w 111"/>
                    <a:gd name="T17" fmla="*/ 0 h 76"/>
                    <a:gd name="T18" fmla="*/ 22 w 111"/>
                    <a:gd name="T19" fmla="*/ 9 h 76"/>
                    <a:gd name="T20" fmla="*/ 14 w 111"/>
                    <a:gd name="T21" fmla="*/ 21 h 76"/>
                    <a:gd name="T22" fmla="*/ 14 w 111"/>
                    <a:gd name="T23" fmla="*/ 2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76"/>
                    <a:gd name="T38" fmla="*/ 111 w 111"/>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76">
                      <a:moveTo>
                        <a:pt x="111" y="63"/>
                      </a:moveTo>
                      <a:lnTo>
                        <a:pt x="103" y="76"/>
                      </a:lnTo>
                      <a:lnTo>
                        <a:pt x="28" y="30"/>
                      </a:lnTo>
                      <a:lnTo>
                        <a:pt x="36" y="17"/>
                      </a:lnTo>
                      <a:lnTo>
                        <a:pt x="111" y="63"/>
                      </a:lnTo>
                      <a:close/>
                      <a:moveTo>
                        <a:pt x="14" y="21"/>
                      </a:moveTo>
                      <a:lnTo>
                        <a:pt x="0" y="13"/>
                      </a:lnTo>
                      <a:lnTo>
                        <a:pt x="8" y="0"/>
                      </a:lnTo>
                      <a:lnTo>
                        <a:pt x="22" y="9"/>
                      </a:lnTo>
                      <a:lnTo>
                        <a:pt x="14" y="2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2" name="Freeform 82"/>
                <p:cNvSpPr>
                  <a:spLocks/>
                </p:cNvSpPr>
                <p:nvPr/>
              </p:nvSpPr>
              <p:spPr bwMode="auto">
                <a:xfrm>
                  <a:off x="3395" y="1886"/>
                  <a:ext cx="37" cy="33"/>
                </a:xfrm>
                <a:custGeom>
                  <a:avLst/>
                  <a:gdLst>
                    <a:gd name="T0" fmla="*/ 112 w 112"/>
                    <a:gd name="T1" fmla="*/ 37 h 98"/>
                    <a:gd name="T2" fmla="*/ 105 w 112"/>
                    <a:gd name="T3" fmla="*/ 50 h 98"/>
                    <a:gd name="T4" fmla="*/ 59 w 112"/>
                    <a:gd name="T5" fmla="*/ 21 h 98"/>
                    <a:gd name="T6" fmla="*/ 59 w 112"/>
                    <a:gd name="T7" fmla="*/ 21 h 98"/>
                    <a:gd name="T8" fmla="*/ 47 w 112"/>
                    <a:gd name="T9" fmla="*/ 16 h 98"/>
                    <a:gd name="T10" fmla="*/ 38 w 112"/>
                    <a:gd name="T11" fmla="*/ 16 h 98"/>
                    <a:gd name="T12" fmla="*/ 30 w 112"/>
                    <a:gd name="T13" fmla="*/ 25 h 98"/>
                    <a:gd name="T14" fmla="*/ 30 w 112"/>
                    <a:gd name="T15" fmla="*/ 25 h 98"/>
                    <a:gd name="T16" fmla="*/ 27 w 112"/>
                    <a:gd name="T17" fmla="*/ 34 h 98"/>
                    <a:gd name="T18" fmla="*/ 29 w 112"/>
                    <a:gd name="T19" fmla="*/ 48 h 98"/>
                    <a:gd name="T20" fmla="*/ 42 w 112"/>
                    <a:gd name="T21" fmla="*/ 61 h 98"/>
                    <a:gd name="T22" fmla="*/ 42 w 112"/>
                    <a:gd name="T23" fmla="*/ 61 h 98"/>
                    <a:gd name="T24" fmla="*/ 83 w 112"/>
                    <a:gd name="T25" fmla="*/ 86 h 98"/>
                    <a:gd name="T26" fmla="*/ 75 w 112"/>
                    <a:gd name="T27" fmla="*/ 98 h 98"/>
                    <a:gd name="T28" fmla="*/ 0 w 112"/>
                    <a:gd name="T29" fmla="*/ 52 h 98"/>
                    <a:gd name="T30" fmla="*/ 7 w 112"/>
                    <a:gd name="T31" fmla="*/ 39 h 98"/>
                    <a:gd name="T32" fmla="*/ 18 w 112"/>
                    <a:gd name="T33" fmla="*/ 47 h 98"/>
                    <a:gd name="T34" fmla="*/ 18 w 112"/>
                    <a:gd name="T35" fmla="*/ 47 h 98"/>
                    <a:gd name="T36" fmla="*/ 18 w 112"/>
                    <a:gd name="T37" fmla="*/ 47 h 98"/>
                    <a:gd name="T38" fmla="*/ 15 w 112"/>
                    <a:gd name="T39" fmla="*/ 38 h 98"/>
                    <a:gd name="T40" fmla="*/ 15 w 112"/>
                    <a:gd name="T41" fmla="*/ 28 h 98"/>
                    <a:gd name="T42" fmla="*/ 19 w 112"/>
                    <a:gd name="T43" fmla="*/ 15 h 98"/>
                    <a:gd name="T44" fmla="*/ 19 w 112"/>
                    <a:gd name="T45" fmla="*/ 15 h 98"/>
                    <a:gd name="T46" fmla="*/ 29 w 112"/>
                    <a:gd name="T47" fmla="*/ 5 h 98"/>
                    <a:gd name="T48" fmla="*/ 43 w 112"/>
                    <a:gd name="T49" fmla="*/ 0 h 98"/>
                    <a:gd name="T50" fmla="*/ 62 w 112"/>
                    <a:gd name="T51" fmla="*/ 5 h 98"/>
                    <a:gd name="T52" fmla="*/ 62 w 112"/>
                    <a:gd name="T53" fmla="*/ 5 h 98"/>
                    <a:gd name="T54" fmla="*/ 112 w 112"/>
                    <a:gd name="T55" fmla="*/ 37 h 98"/>
                    <a:gd name="T56" fmla="*/ 112 w 112"/>
                    <a:gd name="T57" fmla="*/ 3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98"/>
                    <a:gd name="T89" fmla="*/ 112 w 11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98">
                      <a:moveTo>
                        <a:pt x="112" y="37"/>
                      </a:moveTo>
                      <a:lnTo>
                        <a:pt x="105" y="50"/>
                      </a:lnTo>
                      <a:lnTo>
                        <a:pt x="59" y="21"/>
                      </a:lnTo>
                      <a:lnTo>
                        <a:pt x="47" y="16"/>
                      </a:lnTo>
                      <a:lnTo>
                        <a:pt x="38" y="16"/>
                      </a:lnTo>
                      <a:lnTo>
                        <a:pt x="30" y="25"/>
                      </a:lnTo>
                      <a:lnTo>
                        <a:pt x="27" y="34"/>
                      </a:lnTo>
                      <a:lnTo>
                        <a:pt x="29" y="48"/>
                      </a:lnTo>
                      <a:lnTo>
                        <a:pt x="42" y="61"/>
                      </a:lnTo>
                      <a:lnTo>
                        <a:pt x="83" y="86"/>
                      </a:lnTo>
                      <a:lnTo>
                        <a:pt x="75" y="98"/>
                      </a:lnTo>
                      <a:lnTo>
                        <a:pt x="0" y="52"/>
                      </a:lnTo>
                      <a:lnTo>
                        <a:pt x="7" y="39"/>
                      </a:lnTo>
                      <a:lnTo>
                        <a:pt x="18" y="47"/>
                      </a:lnTo>
                      <a:lnTo>
                        <a:pt x="15" y="38"/>
                      </a:lnTo>
                      <a:lnTo>
                        <a:pt x="15" y="28"/>
                      </a:lnTo>
                      <a:lnTo>
                        <a:pt x="19" y="15"/>
                      </a:lnTo>
                      <a:lnTo>
                        <a:pt x="29" y="5"/>
                      </a:lnTo>
                      <a:lnTo>
                        <a:pt x="43" y="0"/>
                      </a:lnTo>
                      <a:lnTo>
                        <a:pt x="62" y="5"/>
                      </a:lnTo>
                      <a:lnTo>
                        <a:pt x="112" y="3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3" name="Freeform 83"/>
                <p:cNvSpPr>
                  <a:spLocks noEditPoints="1"/>
                </p:cNvSpPr>
                <p:nvPr/>
              </p:nvSpPr>
              <p:spPr bwMode="auto">
                <a:xfrm>
                  <a:off x="3415" y="1860"/>
                  <a:ext cx="30" cy="29"/>
                </a:xfrm>
                <a:custGeom>
                  <a:avLst/>
                  <a:gdLst>
                    <a:gd name="T0" fmla="*/ 80 w 92"/>
                    <a:gd name="T1" fmla="*/ 18 h 86"/>
                    <a:gd name="T2" fmla="*/ 85 w 92"/>
                    <a:gd name="T3" fmla="*/ 24 h 86"/>
                    <a:gd name="T4" fmla="*/ 90 w 92"/>
                    <a:gd name="T5" fmla="*/ 33 h 86"/>
                    <a:gd name="T6" fmla="*/ 92 w 92"/>
                    <a:gd name="T7" fmla="*/ 45 h 86"/>
                    <a:gd name="T8" fmla="*/ 92 w 92"/>
                    <a:gd name="T9" fmla="*/ 45 h 86"/>
                    <a:gd name="T10" fmla="*/ 92 w 92"/>
                    <a:gd name="T11" fmla="*/ 50 h 86"/>
                    <a:gd name="T12" fmla="*/ 90 w 92"/>
                    <a:gd name="T13" fmla="*/ 58 h 86"/>
                    <a:gd name="T14" fmla="*/ 85 w 92"/>
                    <a:gd name="T15" fmla="*/ 68 h 86"/>
                    <a:gd name="T16" fmla="*/ 85 w 92"/>
                    <a:gd name="T17" fmla="*/ 68 h 86"/>
                    <a:gd name="T18" fmla="*/ 69 w 92"/>
                    <a:gd name="T19" fmla="*/ 83 h 86"/>
                    <a:gd name="T20" fmla="*/ 48 w 92"/>
                    <a:gd name="T21" fmla="*/ 86 h 86"/>
                    <a:gd name="T22" fmla="*/ 26 w 92"/>
                    <a:gd name="T23" fmla="*/ 78 h 86"/>
                    <a:gd name="T24" fmla="*/ 26 w 92"/>
                    <a:gd name="T25" fmla="*/ 78 h 86"/>
                    <a:gd name="T26" fmla="*/ 7 w 92"/>
                    <a:gd name="T27" fmla="*/ 61 h 86"/>
                    <a:gd name="T28" fmla="*/ 0 w 92"/>
                    <a:gd name="T29" fmla="*/ 40 h 86"/>
                    <a:gd name="T30" fmla="*/ 7 w 92"/>
                    <a:gd name="T31" fmla="*/ 16 h 86"/>
                    <a:gd name="T32" fmla="*/ 7 w 92"/>
                    <a:gd name="T33" fmla="*/ 16 h 86"/>
                    <a:gd name="T34" fmla="*/ 23 w 92"/>
                    <a:gd name="T35" fmla="*/ 1 h 86"/>
                    <a:gd name="T36" fmla="*/ 45 w 92"/>
                    <a:gd name="T37" fmla="*/ 0 h 86"/>
                    <a:gd name="T38" fmla="*/ 71 w 92"/>
                    <a:gd name="T39" fmla="*/ 11 h 86"/>
                    <a:gd name="T40" fmla="*/ 71 w 92"/>
                    <a:gd name="T41" fmla="*/ 11 h 86"/>
                    <a:gd name="T42" fmla="*/ 36 w 92"/>
                    <a:gd name="T43" fmla="*/ 66 h 86"/>
                    <a:gd name="T44" fmla="*/ 36 w 92"/>
                    <a:gd name="T45" fmla="*/ 66 h 86"/>
                    <a:gd name="T46" fmla="*/ 51 w 92"/>
                    <a:gd name="T47" fmla="*/ 72 h 86"/>
                    <a:gd name="T48" fmla="*/ 64 w 92"/>
                    <a:gd name="T49" fmla="*/ 70 h 86"/>
                    <a:gd name="T50" fmla="*/ 75 w 92"/>
                    <a:gd name="T51" fmla="*/ 60 h 86"/>
                    <a:gd name="T52" fmla="*/ 75 w 92"/>
                    <a:gd name="T53" fmla="*/ 60 h 86"/>
                    <a:gd name="T54" fmla="*/ 79 w 92"/>
                    <a:gd name="T55" fmla="*/ 48 h 86"/>
                    <a:gd name="T56" fmla="*/ 77 w 92"/>
                    <a:gd name="T57" fmla="*/ 38 h 86"/>
                    <a:gd name="T58" fmla="*/ 72 w 92"/>
                    <a:gd name="T59" fmla="*/ 31 h 86"/>
                    <a:gd name="T60" fmla="*/ 72 w 92"/>
                    <a:gd name="T61" fmla="*/ 31 h 86"/>
                    <a:gd name="T62" fmla="*/ 80 w 92"/>
                    <a:gd name="T63" fmla="*/ 18 h 86"/>
                    <a:gd name="T64" fmla="*/ 80 w 92"/>
                    <a:gd name="T65" fmla="*/ 18 h 86"/>
                    <a:gd name="T66" fmla="*/ 52 w 92"/>
                    <a:gd name="T67" fmla="*/ 18 h 86"/>
                    <a:gd name="T68" fmla="*/ 40 w 92"/>
                    <a:gd name="T69" fmla="*/ 13 h 86"/>
                    <a:gd name="T70" fmla="*/ 28 w 92"/>
                    <a:gd name="T71" fmla="*/ 15 h 86"/>
                    <a:gd name="T72" fmla="*/ 17 w 92"/>
                    <a:gd name="T73" fmla="*/ 25 h 86"/>
                    <a:gd name="T74" fmla="*/ 17 w 92"/>
                    <a:gd name="T75" fmla="*/ 25 h 86"/>
                    <a:gd name="T76" fmla="*/ 14 w 92"/>
                    <a:gd name="T77" fmla="*/ 38 h 86"/>
                    <a:gd name="T78" fmla="*/ 17 w 92"/>
                    <a:gd name="T79" fmla="*/ 50 h 86"/>
                    <a:gd name="T80" fmla="*/ 26 w 92"/>
                    <a:gd name="T81" fmla="*/ 60 h 86"/>
                    <a:gd name="T82" fmla="*/ 26 w 92"/>
                    <a:gd name="T83" fmla="*/ 60 h 86"/>
                    <a:gd name="T84" fmla="*/ 52 w 92"/>
                    <a:gd name="T85" fmla="*/ 18 h 86"/>
                    <a:gd name="T86" fmla="*/ 52 w 92"/>
                    <a:gd name="T87" fmla="*/ 18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6"/>
                    <a:gd name="T134" fmla="*/ 92 w 92"/>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6">
                      <a:moveTo>
                        <a:pt x="80" y="18"/>
                      </a:moveTo>
                      <a:lnTo>
                        <a:pt x="85" y="24"/>
                      </a:lnTo>
                      <a:lnTo>
                        <a:pt x="90" y="33"/>
                      </a:lnTo>
                      <a:lnTo>
                        <a:pt x="92" y="45"/>
                      </a:lnTo>
                      <a:lnTo>
                        <a:pt x="92" y="50"/>
                      </a:lnTo>
                      <a:lnTo>
                        <a:pt x="90" y="58"/>
                      </a:lnTo>
                      <a:lnTo>
                        <a:pt x="85" y="68"/>
                      </a:lnTo>
                      <a:lnTo>
                        <a:pt x="69" y="83"/>
                      </a:lnTo>
                      <a:lnTo>
                        <a:pt x="48" y="86"/>
                      </a:lnTo>
                      <a:lnTo>
                        <a:pt x="26" y="78"/>
                      </a:lnTo>
                      <a:lnTo>
                        <a:pt x="7" y="61"/>
                      </a:lnTo>
                      <a:lnTo>
                        <a:pt x="0" y="40"/>
                      </a:lnTo>
                      <a:lnTo>
                        <a:pt x="7" y="16"/>
                      </a:lnTo>
                      <a:lnTo>
                        <a:pt x="23" y="1"/>
                      </a:lnTo>
                      <a:lnTo>
                        <a:pt x="45" y="0"/>
                      </a:lnTo>
                      <a:lnTo>
                        <a:pt x="71" y="11"/>
                      </a:lnTo>
                      <a:lnTo>
                        <a:pt x="36" y="66"/>
                      </a:lnTo>
                      <a:lnTo>
                        <a:pt x="51" y="72"/>
                      </a:lnTo>
                      <a:lnTo>
                        <a:pt x="64" y="70"/>
                      </a:lnTo>
                      <a:lnTo>
                        <a:pt x="75" y="60"/>
                      </a:lnTo>
                      <a:lnTo>
                        <a:pt x="79" y="48"/>
                      </a:lnTo>
                      <a:lnTo>
                        <a:pt x="77" y="38"/>
                      </a:lnTo>
                      <a:lnTo>
                        <a:pt x="72" y="31"/>
                      </a:lnTo>
                      <a:lnTo>
                        <a:pt x="80" y="18"/>
                      </a:lnTo>
                      <a:close/>
                      <a:moveTo>
                        <a:pt x="52" y="18"/>
                      </a:moveTo>
                      <a:lnTo>
                        <a:pt x="40" y="13"/>
                      </a:lnTo>
                      <a:lnTo>
                        <a:pt x="28" y="15"/>
                      </a:lnTo>
                      <a:lnTo>
                        <a:pt x="17" y="25"/>
                      </a:lnTo>
                      <a:lnTo>
                        <a:pt x="14" y="38"/>
                      </a:lnTo>
                      <a:lnTo>
                        <a:pt x="17" y="50"/>
                      </a:lnTo>
                      <a:lnTo>
                        <a:pt x="26" y="60"/>
                      </a:lnTo>
                      <a:lnTo>
                        <a:pt x="52" y="1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4" name="Freeform 84"/>
                <p:cNvSpPr>
                  <a:spLocks/>
                </p:cNvSpPr>
                <p:nvPr/>
              </p:nvSpPr>
              <p:spPr bwMode="auto">
                <a:xfrm>
                  <a:off x="3430" y="1836"/>
                  <a:ext cx="31" cy="28"/>
                </a:xfrm>
                <a:custGeom>
                  <a:avLst/>
                  <a:gdLst>
                    <a:gd name="T0" fmla="*/ 41 w 92"/>
                    <a:gd name="T1" fmla="*/ 15 h 85"/>
                    <a:gd name="T2" fmla="*/ 35 w 92"/>
                    <a:gd name="T3" fmla="*/ 13 h 85"/>
                    <a:gd name="T4" fmla="*/ 27 w 92"/>
                    <a:gd name="T5" fmla="*/ 15 h 85"/>
                    <a:gd name="T6" fmla="*/ 16 w 92"/>
                    <a:gd name="T7" fmla="*/ 25 h 85"/>
                    <a:gd name="T8" fmla="*/ 16 w 92"/>
                    <a:gd name="T9" fmla="*/ 25 h 85"/>
                    <a:gd name="T10" fmla="*/ 13 w 92"/>
                    <a:gd name="T11" fmla="*/ 31 h 85"/>
                    <a:gd name="T12" fmla="*/ 12 w 92"/>
                    <a:gd name="T13" fmla="*/ 39 h 85"/>
                    <a:gd name="T14" fmla="*/ 17 w 92"/>
                    <a:gd name="T15" fmla="*/ 46 h 85"/>
                    <a:gd name="T16" fmla="*/ 17 w 92"/>
                    <a:gd name="T17" fmla="*/ 46 h 85"/>
                    <a:gd name="T18" fmla="*/ 24 w 92"/>
                    <a:gd name="T19" fmla="*/ 48 h 85"/>
                    <a:gd name="T20" fmla="*/ 29 w 92"/>
                    <a:gd name="T21" fmla="*/ 45 h 85"/>
                    <a:gd name="T22" fmla="*/ 37 w 92"/>
                    <a:gd name="T23" fmla="*/ 39 h 85"/>
                    <a:gd name="T24" fmla="*/ 37 w 92"/>
                    <a:gd name="T25" fmla="*/ 39 h 85"/>
                    <a:gd name="T26" fmla="*/ 48 w 92"/>
                    <a:gd name="T27" fmla="*/ 29 h 85"/>
                    <a:gd name="T28" fmla="*/ 48 w 92"/>
                    <a:gd name="T29" fmla="*/ 29 h 85"/>
                    <a:gd name="T30" fmla="*/ 60 w 92"/>
                    <a:gd name="T31" fmla="*/ 19 h 85"/>
                    <a:gd name="T32" fmla="*/ 70 w 92"/>
                    <a:gd name="T33" fmla="*/ 17 h 85"/>
                    <a:gd name="T34" fmla="*/ 80 w 92"/>
                    <a:gd name="T35" fmla="*/ 20 h 85"/>
                    <a:gd name="T36" fmla="*/ 80 w 92"/>
                    <a:gd name="T37" fmla="*/ 20 h 85"/>
                    <a:gd name="T38" fmla="*/ 91 w 92"/>
                    <a:gd name="T39" fmla="*/ 32 h 85"/>
                    <a:gd name="T40" fmla="*/ 92 w 92"/>
                    <a:gd name="T41" fmla="*/ 48 h 85"/>
                    <a:gd name="T42" fmla="*/ 86 w 92"/>
                    <a:gd name="T43" fmla="*/ 65 h 85"/>
                    <a:gd name="T44" fmla="*/ 86 w 92"/>
                    <a:gd name="T45" fmla="*/ 65 h 85"/>
                    <a:gd name="T46" fmla="*/ 68 w 92"/>
                    <a:gd name="T47" fmla="*/ 83 h 85"/>
                    <a:gd name="T48" fmla="*/ 52 w 92"/>
                    <a:gd name="T49" fmla="*/ 85 h 85"/>
                    <a:gd name="T50" fmla="*/ 40 w 92"/>
                    <a:gd name="T51" fmla="*/ 80 h 85"/>
                    <a:gd name="T52" fmla="*/ 40 w 92"/>
                    <a:gd name="T53" fmla="*/ 80 h 85"/>
                    <a:gd name="T54" fmla="*/ 48 w 92"/>
                    <a:gd name="T55" fmla="*/ 68 h 85"/>
                    <a:gd name="T56" fmla="*/ 48 w 92"/>
                    <a:gd name="T57" fmla="*/ 68 h 85"/>
                    <a:gd name="T58" fmla="*/ 55 w 92"/>
                    <a:gd name="T59" fmla="*/ 71 h 85"/>
                    <a:gd name="T60" fmla="*/ 64 w 92"/>
                    <a:gd name="T61" fmla="*/ 69 h 85"/>
                    <a:gd name="T62" fmla="*/ 75 w 92"/>
                    <a:gd name="T63" fmla="*/ 58 h 85"/>
                    <a:gd name="T64" fmla="*/ 75 w 92"/>
                    <a:gd name="T65" fmla="*/ 58 h 85"/>
                    <a:gd name="T66" fmla="*/ 79 w 92"/>
                    <a:gd name="T67" fmla="*/ 49 h 85"/>
                    <a:gd name="T68" fmla="*/ 79 w 92"/>
                    <a:gd name="T69" fmla="*/ 41 h 85"/>
                    <a:gd name="T70" fmla="*/ 74 w 92"/>
                    <a:gd name="T71" fmla="*/ 34 h 85"/>
                    <a:gd name="T72" fmla="*/ 74 w 92"/>
                    <a:gd name="T73" fmla="*/ 34 h 85"/>
                    <a:gd name="T74" fmla="*/ 69 w 92"/>
                    <a:gd name="T75" fmla="*/ 32 h 85"/>
                    <a:gd name="T76" fmla="*/ 62 w 92"/>
                    <a:gd name="T77" fmla="*/ 35 h 85"/>
                    <a:gd name="T78" fmla="*/ 54 w 92"/>
                    <a:gd name="T79" fmla="*/ 42 h 85"/>
                    <a:gd name="T80" fmla="*/ 54 w 92"/>
                    <a:gd name="T81" fmla="*/ 42 h 85"/>
                    <a:gd name="T82" fmla="*/ 42 w 92"/>
                    <a:gd name="T83" fmla="*/ 54 h 85"/>
                    <a:gd name="T84" fmla="*/ 42 w 92"/>
                    <a:gd name="T85" fmla="*/ 54 h 85"/>
                    <a:gd name="T86" fmla="*/ 33 w 92"/>
                    <a:gd name="T87" fmla="*/ 61 h 85"/>
                    <a:gd name="T88" fmla="*/ 23 w 92"/>
                    <a:gd name="T89" fmla="*/ 63 h 85"/>
                    <a:gd name="T90" fmla="*/ 12 w 92"/>
                    <a:gd name="T91" fmla="*/ 60 h 85"/>
                    <a:gd name="T92" fmla="*/ 12 w 92"/>
                    <a:gd name="T93" fmla="*/ 60 h 85"/>
                    <a:gd name="T94" fmla="*/ 1 w 92"/>
                    <a:gd name="T95" fmla="*/ 47 h 85"/>
                    <a:gd name="T96" fmla="*/ 0 w 92"/>
                    <a:gd name="T97" fmla="*/ 32 h 85"/>
                    <a:gd name="T98" fmla="*/ 6 w 92"/>
                    <a:gd name="T99" fmla="*/ 17 h 85"/>
                    <a:gd name="T100" fmla="*/ 6 w 92"/>
                    <a:gd name="T101" fmla="*/ 17 h 85"/>
                    <a:gd name="T102" fmla="*/ 25 w 92"/>
                    <a:gd name="T103" fmla="*/ 1 h 85"/>
                    <a:gd name="T104" fmla="*/ 40 w 92"/>
                    <a:gd name="T105" fmla="*/ 0 h 85"/>
                    <a:gd name="T106" fmla="*/ 48 w 92"/>
                    <a:gd name="T107" fmla="*/ 3 h 85"/>
                    <a:gd name="T108" fmla="*/ 48 w 92"/>
                    <a:gd name="T109" fmla="*/ 3 h 85"/>
                    <a:gd name="T110" fmla="*/ 41 w 92"/>
                    <a:gd name="T111" fmla="*/ 15 h 85"/>
                    <a:gd name="T112" fmla="*/ 41 w 92"/>
                    <a:gd name="T113" fmla="*/ 15 h 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85"/>
                    <a:gd name="T173" fmla="*/ 92 w 92"/>
                    <a:gd name="T174" fmla="*/ 85 h 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85">
                      <a:moveTo>
                        <a:pt x="41" y="15"/>
                      </a:moveTo>
                      <a:lnTo>
                        <a:pt x="35" y="13"/>
                      </a:lnTo>
                      <a:lnTo>
                        <a:pt x="27" y="15"/>
                      </a:lnTo>
                      <a:lnTo>
                        <a:pt x="16" y="25"/>
                      </a:lnTo>
                      <a:lnTo>
                        <a:pt x="13" y="31"/>
                      </a:lnTo>
                      <a:lnTo>
                        <a:pt x="12" y="39"/>
                      </a:lnTo>
                      <a:lnTo>
                        <a:pt x="17" y="46"/>
                      </a:lnTo>
                      <a:lnTo>
                        <a:pt x="24" y="48"/>
                      </a:lnTo>
                      <a:lnTo>
                        <a:pt x="29" y="45"/>
                      </a:lnTo>
                      <a:lnTo>
                        <a:pt x="37" y="39"/>
                      </a:lnTo>
                      <a:lnTo>
                        <a:pt x="48" y="29"/>
                      </a:lnTo>
                      <a:lnTo>
                        <a:pt x="60" y="19"/>
                      </a:lnTo>
                      <a:lnTo>
                        <a:pt x="70" y="17"/>
                      </a:lnTo>
                      <a:lnTo>
                        <a:pt x="80" y="20"/>
                      </a:lnTo>
                      <a:lnTo>
                        <a:pt x="91" y="32"/>
                      </a:lnTo>
                      <a:lnTo>
                        <a:pt x="92" y="48"/>
                      </a:lnTo>
                      <a:lnTo>
                        <a:pt x="86" y="65"/>
                      </a:lnTo>
                      <a:lnTo>
                        <a:pt x="68" y="83"/>
                      </a:lnTo>
                      <a:lnTo>
                        <a:pt x="52" y="85"/>
                      </a:lnTo>
                      <a:lnTo>
                        <a:pt x="40" y="80"/>
                      </a:lnTo>
                      <a:lnTo>
                        <a:pt x="48" y="68"/>
                      </a:lnTo>
                      <a:lnTo>
                        <a:pt x="55" y="71"/>
                      </a:lnTo>
                      <a:lnTo>
                        <a:pt x="64" y="69"/>
                      </a:lnTo>
                      <a:lnTo>
                        <a:pt x="75" y="58"/>
                      </a:lnTo>
                      <a:lnTo>
                        <a:pt x="79" y="49"/>
                      </a:lnTo>
                      <a:lnTo>
                        <a:pt x="79" y="41"/>
                      </a:lnTo>
                      <a:lnTo>
                        <a:pt x="74" y="34"/>
                      </a:lnTo>
                      <a:lnTo>
                        <a:pt x="69" y="32"/>
                      </a:lnTo>
                      <a:lnTo>
                        <a:pt x="62" y="35"/>
                      </a:lnTo>
                      <a:lnTo>
                        <a:pt x="54" y="42"/>
                      </a:lnTo>
                      <a:lnTo>
                        <a:pt x="42" y="54"/>
                      </a:lnTo>
                      <a:lnTo>
                        <a:pt x="33" y="61"/>
                      </a:lnTo>
                      <a:lnTo>
                        <a:pt x="23" y="63"/>
                      </a:lnTo>
                      <a:lnTo>
                        <a:pt x="12" y="60"/>
                      </a:lnTo>
                      <a:lnTo>
                        <a:pt x="1" y="47"/>
                      </a:lnTo>
                      <a:lnTo>
                        <a:pt x="0" y="32"/>
                      </a:lnTo>
                      <a:lnTo>
                        <a:pt x="6" y="17"/>
                      </a:lnTo>
                      <a:lnTo>
                        <a:pt x="25" y="1"/>
                      </a:lnTo>
                      <a:lnTo>
                        <a:pt x="40" y="0"/>
                      </a:lnTo>
                      <a:lnTo>
                        <a:pt x="48" y="3"/>
                      </a:lnTo>
                      <a:lnTo>
                        <a:pt x="41"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5" name="Freeform 85"/>
                <p:cNvSpPr>
                  <a:spLocks/>
                </p:cNvSpPr>
                <p:nvPr/>
              </p:nvSpPr>
              <p:spPr bwMode="auto">
                <a:xfrm>
                  <a:off x="3634" y="1621"/>
                  <a:ext cx="35" cy="34"/>
                </a:xfrm>
                <a:custGeom>
                  <a:avLst/>
                  <a:gdLst>
                    <a:gd name="T0" fmla="*/ 105 w 105"/>
                    <a:gd name="T1" fmla="*/ 70 h 104"/>
                    <a:gd name="T2" fmla="*/ 92 w 105"/>
                    <a:gd name="T3" fmla="*/ 77 h 104"/>
                    <a:gd name="T4" fmla="*/ 67 w 105"/>
                    <a:gd name="T5" fmla="*/ 29 h 104"/>
                    <a:gd name="T6" fmla="*/ 67 w 105"/>
                    <a:gd name="T7" fmla="*/ 29 h 104"/>
                    <a:gd name="T8" fmla="*/ 59 w 105"/>
                    <a:gd name="T9" fmla="*/ 18 h 104"/>
                    <a:gd name="T10" fmla="*/ 51 w 105"/>
                    <a:gd name="T11" fmla="*/ 14 h 104"/>
                    <a:gd name="T12" fmla="*/ 40 w 105"/>
                    <a:gd name="T13" fmla="*/ 17 h 104"/>
                    <a:gd name="T14" fmla="*/ 40 w 105"/>
                    <a:gd name="T15" fmla="*/ 17 h 104"/>
                    <a:gd name="T16" fmla="*/ 32 w 105"/>
                    <a:gd name="T17" fmla="*/ 24 h 104"/>
                    <a:gd name="T18" fmla="*/ 28 w 105"/>
                    <a:gd name="T19" fmla="*/ 37 h 104"/>
                    <a:gd name="T20" fmla="*/ 33 w 105"/>
                    <a:gd name="T21" fmla="*/ 55 h 104"/>
                    <a:gd name="T22" fmla="*/ 33 w 105"/>
                    <a:gd name="T23" fmla="*/ 55 h 104"/>
                    <a:gd name="T24" fmla="*/ 55 w 105"/>
                    <a:gd name="T25" fmla="*/ 97 h 104"/>
                    <a:gd name="T26" fmla="*/ 42 w 105"/>
                    <a:gd name="T27" fmla="*/ 104 h 104"/>
                    <a:gd name="T28" fmla="*/ 0 w 105"/>
                    <a:gd name="T29" fmla="*/ 25 h 104"/>
                    <a:gd name="T30" fmla="*/ 13 w 105"/>
                    <a:gd name="T31" fmla="*/ 19 h 104"/>
                    <a:gd name="T32" fmla="*/ 19 w 105"/>
                    <a:gd name="T33" fmla="*/ 30 h 104"/>
                    <a:gd name="T34" fmla="*/ 20 w 105"/>
                    <a:gd name="T35" fmla="*/ 30 h 104"/>
                    <a:gd name="T36" fmla="*/ 20 w 105"/>
                    <a:gd name="T37" fmla="*/ 30 h 104"/>
                    <a:gd name="T38" fmla="*/ 21 w 105"/>
                    <a:gd name="T39" fmla="*/ 22 h 104"/>
                    <a:gd name="T40" fmla="*/ 26 w 105"/>
                    <a:gd name="T41" fmla="*/ 13 h 104"/>
                    <a:gd name="T42" fmla="*/ 36 w 105"/>
                    <a:gd name="T43" fmla="*/ 4 h 104"/>
                    <a:gd name="T44" fmla="*/ 36 w 105"/>
                    <a:gd name="T45" fmla="*/ 4 h 104"/>
                    <a:gd name="T46" fmla="*/ 49 w 105"/>
                    <a:gd name="T47" fmla="*/ 0 h 104"/>
                    <a:gd name="T48" fmla="*/ 64 w 105"/>
                    <a:gd name="T49" fmla="*/ 2 h 104"/>
                    <a:gd name="T50" fmla="*/ 77 w 105"/>
                    <a:gd name="T51" fmla="*/ 17 h 104"/>
                    <a:gd name="T52" fmla="*/ 77 w 105"/>
                    <a:gd name="T53" fmla="*/ 17 h 104"/>
                    <a:gd name="T54" fmla="*/ 105 w 105"/>
                    <a:gd name="T55" fmla="*/ 70 h 104"/>
                    <a:gd name="T56" fmla="*/ 105 w 105"/>
                    <a:gd name="T57" fmla="*/ 70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104"/>
                    <a:gd name="T89" fmla="*/ 105 w 105"/>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104">
                      <a:moveTo>
                        <a:pt x="105" y="70"/>
                      </a:moveTo>
                      <a:lnTo>
                        <a:pt x="92" y="77"/>
                      </a:lnTo>
                      <a:lnTo>
                        <a:pt x="67" y="29"/>
                      </a:lnTo>
                      <a:lnTo>
                        <a:pt x="59" y="18"/>
                      </a:lnTo>
                      <a:lnTo>
                        <a:pt x="51" y="14"/>
                      </a:lnTo>
                      <a:lnTo>
                        <a:pt x="40" y="17"/>
                      </a:lnTo>
                      <a:lnTo>
                        <a:pt x="32" y="24"/>
                      </a:lnTo>
                      <a:lnTo>
                        <a:pt x="28" y="37"/>
                      </a:lnTo>
                      <a:lnTo>
                        <a:pt x="33" y="55"/>
                      </a:lnTo>
                      <a:lnTo>
                        <a:pt x="55" y="97"/>
                      </a:lnTo>
                      <a:lnTo>
                        <a:pt x="42" y="104"/>
                      </a:lnTo>
                      <a:lnTo>
                        <a:pt x="0" y="25"/>
                      </a:lnTo>
                      <a:lnTo>
                        <a:pt x="13" y="19"/>
                      </a:lnTo>
                      <a:lnTo>
                        <a:pt x="19" y="30"/>
                      </a:lnTo>
                      <a:lnTo>
                        <a:pt x="20" y="30"/>
                      </a:lnTo>
                      <a:lnTo>
                        <a:pt x="21" y="22"/>
                      </a:lnTo>
                      <a:lnTo>
                        <a:pt x="26" y="13"/>
                      </a:lnTo>
                      <a:lnTo>
                        <a:pt x="36" y="4"/>
                      </a:lnTo>
                      <a:lnTo>
                        <a:pt x="49" y="0"/>
                      </a:lnTo>
                      <a:lnTo>
                        <a:pt x="64" y="2"/>
                      </a:lnTo>
                      <a:lnTo>
                        <a:pt x="77" y="17"/>
                      </a:lnTo>
                      <a:lnTo>
                        <a:pt x="105" y="7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6" name="Freeform 86"/>
                <p:cNvSpPr>
                  <a:spLocks/>
                </p:cNvSpPr>
                <p:nvPr/>
              </p:nvSpPr>
              <p:spPr bwMode="auto">
                <a:xfrm>
                  <a:off x="3661" y="1604"/>
                  <a:ext cx="25" cy="35"/>
                </a:xfrm>
                <a:custGeom>
                  <a:avLst/>
                  <a:gdLst>
                    <a:gd name="T0" fmla="*/ 29 w 74"/>
                    <a:gd name="T1" fmla="*/ 33 h 105"/>
                    <a:gd name="T2" fmla="*/ 53 w 74"/>
                    <a:gd name="T3" fmla="*/ 86 h 105"/>
                    <a:gd name="T4" fmla="*/ 53 w 74"/>
                    <a:gd name="T5" fmla="*/ 86 h 105"/>
                    <a:gd name="T6" fmla="*/ 57 w 74"/>
                    <a:gd name="T7" fmla="*/ 90 h 105"/>
                    <a:gd name="T8" fmla="*/ 61 w 74"/>
                    <a:gd name="T9" fmla="*/ 90 h 105"/>
                    <a:gd name="T10" fmla="*/ 64 w 74"/>
                    <a:gd name="T11" fmla="*/ 88 h 105"/>
                    <a:gd name="T12" fmla="*/ 64 w 74"/>
                    <a:gd name="T13" fmla="*/ 88 h 105"/>
                    <a:gd name="T14" fmla="*/ 69 w 74"/>
                    <a:gd name="T15" fmla="*/ 86 h 105"/>
                    <a:gd name="T16" fmla="*/ 74 w 74"/>
                    <a:gd name="T17" fmla="*/ 97 h 105"/>
                    <a:gd name="T18" fmla="*/ 74 w 74"/>
                    <a:gd name="T19" fmla="*/ 97 h 105"/>
                    <a:gd name="T20" fmla="*/ 70 w 74"/>
                    <a:gd name="T21" fmla="*/ 99 h 105"/>
                    <a:gd name="T22" fmla="*/ 66 w 74"/>
                    <a:gd name="T23" fmla="*/ 101 h 105"/>
                    <a:gd name="T24" fmla="*/ 64 w 74"/>
                    <a:gd name="T25" fmla="*/ 102 h 105"/>
                    <a:gd name="T26" fmla="*/ 64 w 74"/>
                    <a:gd name="T27" fmla="*/ 102 h 105"/>
                    <a:gd name="T28" fmla="*/ 53 w 74"/>
                    <a:gd name="T29" fmla="*/ 105 h 105"/>
                    <a:gd name="T30" fmla="*/ 46 w 74"/>
                    <a:gd name="T31" fmla="*/ 101 h 105"/>
                    <a:gd name="T32" fmla="*/ 40 w 74"/>
                    <a:gd name="T33" fmla="*/ 93 h 105"/>
                    <a:gd name="T34" fmla="*/ 40 w 74"/>
                    <a:gd name="T35" fmla="*/ 93 h 105"/>
                    <a:gd name="T36" fmla="*/ 16 w 74"/>
                    <a:gd name="T37" fmla="*/ 39 h 105"/>
                    <a:gd name="T38" fmla="*/ 5 w 74"/>
                    <a:gd name="T39" fmla="*/ 44 h 105"/>
                    <a:gd name="T40" fmla="*/ 0 w 74"/>
                    <a:gd name="T41" fmla="*/ 33 h 105"/>
                    <a:gd name="T42" fmla="*/ 11 w 74"/>
                    <a:gd name="T43" fmla="*/ 28 h 105"/>
                    <a:gd name="T44" fmla="*/ 1 w 74"/>
                    <a:gd name="T45" fmla="*/ 6 h 105"/>
                    <a:gd name="T46" fmla="*/ 14 w 74"/>
                    <a:gd name="T47" fmla="*/ 0 h 105"/>
                    <a:gd name="T48" fmla="*/ 24 w 74"/>
                    <a:gd name="T49" fmla="*/ 22 h 105"/>
                    <a:gd name="T50" fmla="*/ 37 w 74"/>
                    <a:gd name="T51" fmla="*/ 16 h 105"/>
                    <a:gd name="T52" fmla="*/ 43 w 74"/>
                    <a:gd name="T53" fmla="*/ 27 h 105"/>
                    <a:gd name="T54" fmla="*/ 29 w 74"/>
                    <a:gd name="T55" fmla="*/ 33 h 105"/>
                    <a:gd name="T56" fmla="*/ 29 w 74"/>
                    <a:gd name="T57" fmla="*/ 33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105"/>
                    <a:gd name="T89" fmla="*/ 74 w 74"/>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105">
                      <a:moveTo>
                        <a:pt x="29" y="33"/>
                      </a:moveTo>
                      <a:lnTo>
                        <a:pt x="53" y="86"/>
                      </a:lnTo>
                      <a:lnTo>
                        <a:pt x="57" y="90"/>
                      </a:lnTo>
                      <a:lnTo>
                        <a:pt x="61" y="90"/>
                      </a:lnTo>
                      <a:lnTo>
                        <a:pt x="64" y="88"/>
                      </a:lnTo>
                      <a:lnTo>
                        <a:pt x="69" y="86"/>
                      </a:lnTo>
                      <a:lnTo>
                        <a:pt x="74" y="97"/>
                      </a:lnTo>
                      <a:lnTo>
                        <a:pt x="70" y="99"/>
                      </a:lnTo>
                      <a:lnTo>
                        <a:pt x="66" y="101"/>
                      </a:lnTo>
                      <a:lnTo>
                        <a:pt x="64" y="102"/>
                      </a:lnTo>
                      <a:lnTo>
                        <a:pt x="53" y="105"/>
                      </a:lnTo>
                      <a:lnTo>
                        <a:pt x="46" y="101"/>
                      </a:lnTo>
                      <a:lnTo>
                        <a:pt x="40" y="93"/>
                      </a:lnTo>
                      <a:lnTo>
                        <a:pt x="16" y="39"/>
                      </a:lnTo>
                      <a:lnTo>
                        <a:pt x="5" y="44"/>
                      </a:lnTo>
                      <a:lnTo>
                        <a:pt x="0" y="33"/>
                      </a:lnTo>
                      <a:lnTo>
                        <a:pt x="11" y="28"/>
                      </a:lnTo>
                      <a:lnTo>
                        <a:pt x="1" y="6"/>
                      </a:lnTo>
                      <a:lnTo>
                        <a:pt x="14" y="0"/>
                      </a:lnTo>
                      <a:lnTo>
                        <a:pt x="24" y="22"/>
                      </a:lnTo>
                      <a:lnTo>
                        <a:pt x="37" y="16"/>
                      </a:lnTo>
                      <a:lnTo>
                        <a:pt x="43" y="27"/>
                      </a:lnTo>
                      <a:lnTo>
                        <a:pt x="29" y="3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7" name="Freeform 87"/>
                <p:cNvSpPr>
                  <a:spLocks noEditPoints="1"/>
                </p:cNvSpPr>
                <p:nvPr/>
              </p:nvSpPr>
              <p:spPr bwMode="auto">
                <a:xfrm>
                  <a:off x="3698" y="1595"/>
                  <a:ext cx="28" cy="31"/>
                </a:xfrm>
                <a:custGeom>
                  <a:avLst/>
                  <a:gdLst>
                    <a:gd name="T0" fmla="*/ 83 w 84"/>
                    <a:gd name="T1" fmla="*/ 49 h 91"/>
                    <a:gd name="T2" fmla="*/ 84 w 84"/>
                    <a:gd name="T3" fmla="*/ 55 h 91"/>
                    <a:gd name="T4" fmla="*/ 82 w 84"/>
                    <a:gd name="T5" fmla="*/ 65 h 91"/>
                    <a:gd name="T6" fmla="*/ 77 w 84"/>
                    <a:gd name="T7" fmla="*/ 76 h 91"/>
                    <a:gd name="T8" fmla="*/ 77 w 84"/>
                    <a:gd name="T9" fmla="*/ 76 h 91"/>
                    <a:gd name="T10" fmla="*/ 73 w 84"/>
                    <a:gd name="T11" fmla="*/ 80 h 91"/>
                    <a:gd name="T12" fmla="*/ 67 w 84"/>
                    <a:gd name="T13" fmla="*/ 85 h 91"/>
                    <a:gd name="T14" fmla="*/ 56 w 84"/>
                    <a:gd name="T15" fmla="*/ 90 h 91"/>
                    <a:gd name="T16" fmla="*/ 56 w 84"/>
                    <a:gd name="T17" fmla="*/ 90 h 91"/>
                    <a:gd name="T18" fmla="*/ 35 w 84"/>
                    <a:gd name="T19" fmla="*/ 91 h 91"/>
                    <a:gd name="T20" fmla="*/ 16 w 84"/>
                    <a:gd name="T21" fmla="*/ 81 h 91"/>
                    <a:gd name="T22" fmla="*/ 4 w 84"/>
                    <a:gd name="T23" fmla="*/ 61 h 91"/>
                    <a:gd name="T24" fmla="*/ 4 w 84"/>
                    <a:gd name="T25" fmla="*/ 61 h 91"/>
                    <a:gd name="T26" fmla="*/ 0 w 84"/>
                    <a:gd name="T27" fmla="*/ 37 h 91"/>
                    <a:gd name="T28" fmla="*/ 7 w 84"/>
                    <a:gd name="T29" fmla="*/ 16 h 91"/>
                    <a:gd name="T30" fmla="*/ 27 w 84"/>
                    <a:gd name="T31" fmla="*/ 1 h 91"/>
                    <a:gd name="T32" fmla="*/ 27 w 84"/>
                    <a:gd name="T33" fmla="*/ 1 h 91"/>
                    <a:gd name="T34" fmla="*/ 50 w 84"/>
                    <a:gd name="T35" fmla="*/ 0 h 91"/>
                    <a:gd name="T36" fmla="*/ 68 w 84"/>
                    <a:gd name="T37" fmla="*/ 13 h 91"/>
                    <a:gd name="T38" fmla="*/ 81 w 84"/>
                    <a:gd name="T39" fmla="*/ 37 h 91"/>
                    <a:gd name="T40" fmla="*/ 81 w 84"/>
                    <a:gd name="T41" fmla="*/ 37 h 91"/>
                    <a:gd name="T42" fmla="*/ 20 w 84"/>
                    <a:gd name="T43" fmla="*/ 58 h 91"/>
                    <a:gd name="T44" fmla="*/ 20 w 84"/>
                    <a:gd name="T45" fmla="*/ 58 h 91"/>
                    <a:gd name="T46" fmla="*/ 27 w 84"/>
                    <a:gd name="T47" fmla="*/ 72 h 91"/>
                    <a:gd name="T48" fmla="*/ 40 w 84"/>
                    <a:gd name="T49" fmla="*/ 78 h 91"/>
                    <a:gd name="T50" fmla="*/ 54 w 84"/>
                    <a:gd name="T51" fmla="*/ 77 h 91"/>
                    <a:gd name="T52" fmla="*/ 54 w 84"/>
                    <a:gd name="T53" fmla="*/ 77 h 91"/>
                    <a:gd name="T54" fmla="*/ 64 w 84"/>
                    <a:gd name="T55" fmla="*/ 70 h 91"/>
                    <a:gd name="T56" fmla="*/ 69 w 84"/>
                    <a:gd name="T57" fmla="*/ 61 h 91"/>
                    <a:gd name="T58" fmla="*/ 70 w 84"/>
                    <a:gd name="T59" fmla="*/ 53 h 91"/>
                    <a:gd name="T60" fmla="*/ 70 w 84"/>
                    <a:gd name="T61" fmla="*/ 53 h 91"/>
                    <a:gd name="T62" fmla="*/ 83 w 84"/>
                    <a:gd name="T63" fmla="*/ 49 h 91"/>
                    <a:gd name="T64" fmla="*/ 83 w 84"/>
                    <a:gd name="T65" fmla="*/ 49 h 91"/>
                    <a:gd name="T66" fmla="*/ 63 w 84"/>
                    <a:gd name="T67" fmla="*/ 31 h 91"/>
                    <a:gd name="T68" fmla="*/ 56 w 84"/>
                    <a:gd name="T69" fmla="*/ 20 h 91"/>
                    <a:gd name="T70" fmla="*/ 45 w 84"/>
                    <a:gd name="T71" fmla="*/ 14 h 91"/>
                    <a:gd name="T72" fmla="*/ 31 w 84"/>
                    <a:gd name="T73" fmla="*/ 15 h 91"/>
                    <a:gd name="T74" fmla="*/ 31 w 84"/>
                    <a:gd name="T75" fmla="*/ 15 h 91"/>
                    <a:gd name="T76" fmla="*/ 20 w 84"/>
                    <a:gd name="T77" fmla="*/ 22 h 91"/>
                    <a:gd name="T78" fmla="*/ 15 w 84"/>
                    <a:gd name="T79" fmla="*/ 34 h 91"/>
                    <a:gd name="T80" fmla="*/ 16 w 84"/>
                    <a:gd name="T81" fmla="*/ 47 h 91"/>
                    <a:gd name="T82" fmla="*/ 16 w 84"/>
                    <a:gd name="T83" fmla="*/ 47 h 91"/>
                    <a:gd name="T84" fmla="*/ 63 w 84"/>
                    <a:gd name="T85" fmla="*/ 31 h 91"/>
                    <a:gd name="T86" fmla="*/ 63 w 84"/>
                    <a:gd name="T87" fmla="*/ 31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91"/>
                    <a:gd name="T134" fmla="*/ 84 w 84"/>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91">
                      <a:moveTo>
                        <a:pt x="83" y="49"/>
                      </a:moveTo>
                      <a:lnTo>
                        <a:pt x="84" y="55"/>
                      </a:lnTo>
                      <a:lnTo>
                        <a:pt x="82" y="65"/>
                      </a:lnTo>
                      <a:lnTo>
                        <a:pt x="77" y="76"/>
                      </a:lnTo>
                      <a:lnTo>
                        <a:pt x="73" y="80"/>
                      </a:lnTo>
                      <a:lnTo>
                        <a:pt x="67" y="85"/>
                      </a:lnTo>
                      <a:lnTo>
                        <a:pt x="56" y="90"/>
                      </a:lnTo>
                      <a:lnTo>
                        <a:pt x="35" y="91"/>
                      </a:lnTo>
                      <a:lnTo>
                        <a:pt x="16" y="81"/>
                      </a:lnTo>
                      <a:lnTo>
                        <a:pt x="4" y="61"/>
                      </a:lnTo>
                      <a:lnTo>
                        <a:pt x="0" y="37"/>
                      </a:lnTo>
                      <a:lnTo>
                        <a:pt x="7" y="16"/>
                      </a:lnTo>
                      <a:lnTo>
                        <a:pt x="27" y="1"/>
                      </a:lnTo>
                      <a:lnTo>
                        <a:pt x="50" y="0"/>
                      </a:lnTo>
                      <a:lnTo>
                        <a:pt x="68" y="13"/>
                      </a:lnTo>
                      <a:lnTo>
                        <a:pt x="81" y="37"/>
                      </a:lnTo>
                      <a:lnTo>
                        <a:pt x="20" y="58"/>
                      </a:lnTo>
                      <a:lnTo>
                        <a:pt x="27" y="72"/>
                      </a:lnTo>
                      <a:lnTo>
                        <a:pt x="40" y="78"/>
                      </a:lnTo>
                      <a:lnTo>
                        <a:pt x="54" y="77"/>
                      </a:lnTo>
                      <a:lnTo>
                        <a:pt x="64" y="70"/>
                      </a:lnTo>
                      <a:lnTo>
                        <a:pt x="69" y="61"/>
                      </a:lnTo>
                      <a:lnTo>
                        <a:pt x="70" y="53"/>
                      </a:lnTo>
                      <a:lnTo>
                        <a:pt x="83" y="49"/>
                      </a:lnTo>
                      <a:close/>
                      <a:moveTo>
                        <a:pt x="63" y="31"/>
                      </a:moveTo>
                      <a:lnTo>
                        <a:pt x="56" y="20"/>
                      </a:lnTo>
                      <a:lnTo>
                        <a:pt x="45" y="14"/>
                      </a:lnTo>
                      <a:lnTo>
                        <a:pt x="31" y="15"/>
                      </a:lnTo>
                      <a:lnTo>
                        <a:pt x="20" y="22"/>
                      </a:lnTo>
                      <a:lnTo>
                        <a:pt x="15" y="34"/>
                      </a:lnTo>
                      <a:lnTo>
                        <a:pt x="16" y="47"/>
                      </a:lnTo>
                      <a:lnTo>
                        <a:pt x="63" y="3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8" name="Freeform 88"/>
                <p:cNvSpPr>
                  <a:spLocks/>
                </p:cNvSpPr>
                <p:nvPr/>
              </p:nvSpPr>
              <p:spPr bwMode="auto">
                <a:xfrm>
                  <a:off x="3722" y="1584"/>
                  <a:ext cx="34" cy="36"/>
                </a:xfrm>
                <a:custGeom>
                  <a:avLst/>
                  <a:gdLst>
                    <a:gd name="T0" fmla="*/ 101 w 101"/>
                    <a:gd name="T1" fmla="*/ 85 h 107"/>
                    <a:gd name="T2" fmla="*/ 83 w 101"/>
                    <a:gd name="T3" fmla="*/ 90 h 107"/>
                    <a:gd name="T4" fmla="*/ 52 w 101"/>
                    <a:gd name="T5" fmla="*/ 65 h 107"/>
                    <a:gd name="T6" fmla="*/ 41 w 101"/>
                    <a:gd name="T7" fmla="*/ 102 h 107"/>
                    <a:gd name="T8" fmla="*/ 23 w 101"/>
                    <a:gd name="T9" fmla="*/ 107 h 107"/>
                    <a:gd name="T10" fmla="*/ 40 w 101"/>
                    <a:gd name="T11" fmla="*/ 56 h 107"/>
                    <a:gd name="T12" fmla="*/ 0 w 101"/>
                    <a:gd name="T13" fmla="*/ 22 h 107"/>
                    <a:gd name="T14" fmla="*/ 19 w 101"/>
                    <a:gd name="T15" fmla="*/ 17 h 107"/>
                    <a:gd name="T16" fmla="*/ 47 w 101"/>
                    <a:gd name="T17" fmla="*/ 41 h 107"/>
                    <a:gd name="T18" fmla="*/ 57 w 101"/>
                    <a:gd name="T19" fmla="*/ 5 h 107"/>
                    <a:gd name="T20" fmla="*/ 76 w 101"/>
                    <a:gd name="T21" fmla="*/ 0 h 107"/>
                    <a:gd name="T22" fmla="*/ 58 w 101"/>
                    <a:gd name="T23" fmla="*/ 50 h 107"/>
                    <a:gd name="T24" fmla="*/ 101 w 101"/>
                    <a:gd name="T25" fmla="*/ 85 h 107"/>
                    <a:gd name="T26" fmla="*/ 101 w 101"/>
                    <a:gd name="T27" fmla="*/ 85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107"/>
                    <a:gd name="T44" fmla="*/ 101 w 101"/>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107">
                      <a:moveTo>
                        <a:pt x="101" y="85"/>
                      </a:moveTo>
                      <a:lnTo>
                        <a:pt x="83" y="90"/>
                      </a:lnTo>
                      <a:lnTo>
                        <a:pt x="52" y="65"/>
                      </a:lnTo>
                      <a:lnTo>
                        <a:pt x="41" y="102"/>
                      </a:lnTo>
                      <a:lnTo>
                        <a:pt x="23" y="107"/>
                      </a:lnTo>
                      <a:lnTo>
                        <a:pt x="40" y="56"/>
                      </a:lnTo>
                      <a:lnTo>
                        <a:pt x="0" y="22"/>
                      </a:lnTo>
                      <a:lnTo>
                        <a:pt x="19" y="17"/>
                      </a:lnTo>
                      <a:lnTo>
                        <a:pt x="47" y="41"/>
                      </a:lnTo>
                      <a:lnTo>
                        <a:pt x="57" y="5"/>
                      </a:lnTo>
                      <a:lnTo>
                        <a:pt x="76" y="0"/>
                      </a:lnTo>
                      <a:lnTo>
                        <a:pt x="58" y="50"/>
                      </a:lnTo>
                      <a:lnTo>
                        <a:pt x="101" y="8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29" name="Freeform 89"/>
                <p:cNvSpPr>
                  <a:spLocks noEditPoints="1"/>
                </p:cNvSpPr>
                <p:nvPr/>
              </p:nvSpPr>
              <p:spPr bwMode="auto">
                <a:xfrm>
                  <a:off x="3752" y="1579"/>
                  <a:ext cx="29" cy="44"/>
                </a:xfrm>
                <a:custGeom>
                  <a:avLst/>
                  <a:gdLst>
                    <a:gd name="T0" fmla="*/ 0 w 86"/>
                    <a:gd name="T1" fmla="*/ 12 h 131"/>
                    <a:gd name="T2" fmla="*/ 13 w 86"/>
                    <a:gd name="T3" fmla="*/ 9 h 131"/>
                    <a:gd name="T4" fmla="*/ 16 w 86"/>
                    <a:gd name="T5" fmla="*/ 21 h 131"/>
                    <a:gd name="T6" fmla="*/ 16 w 86"/>
                    <a:gd name="T7" fmla="*/ 20 h 131"/>
                    <a:gd name="T8" fmla="*/ 16 w 86"/>
                    <a:gd name="T9" fmla="*/ 20 h 131"/>
                    <a:gd name="T10" fmla="*/ 20 w 86"/>
                    <a:gd name="T11" fmla="*/ 14 h 131"/>
                    <a:gd name="T12" fmla="*/ 26 w 86"/>
                    <a:gd name="T13" fmla="*/ 6 h 131"/>
                    <a:gd name="T14" fmla="*/ 38 w 86"/>
                    <a:gd name="T15" fmla="*/ 0 h 131"/>
                    <a:gd name="T16" fmla="*/ 38 w 86"/>
                    <a:gd name="T17" fmla="*/ 0 h 131"/>
                    <a:gd name="T18" fmla="*/ 59 w 86"/>
                    <a:gd name="T19" fmla="*/ 1 h 131"/>
                    <a:gd name="T20" fmla="*/ 75 w 86"/>
                    <a:gd name="T21" fmla="*/ 14 h 131"/>
                    <a:gd name="T22" fmla="*/ 85 w 86"/>
                    <a:gd name="T23" fmla="*/ 34 h 131"/>
                    <a:gd name="T24" fmla="*/ 85 w 86"/>
                    <a:gd name="T25" fmla="*/ 34 h 131"/>
                    <a:gd name="T26" fmla="*/ 86 w 86"/>
                    <a:gd name="T27" fmla="*/ 56 h 131"/>
                    <a:gd name="T28" fmla="*/ 79 w 86"/>
                    <a:gd name="T29" fmla="*/ 78 h 131"/>
                    <a:gd name="T30" fmla="*/ 57 w 86"/>
                    <a:gd name="T31" fmla="*/ 91 h 131"/>
                    <a:gd name="T32" fmla="*/ 57 w 86"/>
                    <a:gd name="T33" fmla="*/ 91 h 131"/>
                    <a:gd name="T34" fmla="*/ 47 w 86"/>
                    <a:gd name="T35" fmla="*/ 92 h 131"/>
                    <a:gd name="T36" fmla="*/ 38 w 86"/>
                    <a:gd name="T37" fmla="*/ 90 h 131"/>
                    <a:gd name="T38" fmla="*/ 32 w 86"/>
                    <a:gd name="T39" fmla="*/ 85 h 131"/>
                    <a:gd name="T40" fmla="*/ 32 w 86"/>
                    <a:gd name="T41" fmla="*/ 85 h 131"/>
                    <a:gd name="T42" fmla="*/ 32 w 86"/>
                    <a:gd name="T43" fmla="*/ 85 h 131"/>
                    <a:gd name="T44" fmla="*/ 42 w 86"/>
                    <a:gd name="T45" fmla="*/ 128 h 131"/>
                    <a:gd name="T46" fmla="*/ 28 w 86"/>
                    <a:gd name="T47" fmla="*/ 131 h 131"/>
                    <a:gd name="T48" fmla="*/ 0 w 86"/>
                    <a:gd name="T49" fmla="*/ 12 h 131"/>
                    <a:gd name="T50" fmla="*/ 0 w 86"/>
                    <a:gd name="T51" fmla="*/ 12 h 131"/>
                    <a:gd name="T52" fmla="*/ 54 w 86"/>
                    <a:gd name="T53" fmla="*/ 79 h 131"/>
                    <a:gd name="T54" fmla="*/ 66 w 86"/>
                    <a:gd name="T55" fmla="*/ 72 h 131"/>
                    <a:gd name="T56" fmla="*/ 72 w 86"/>
                    <a:gd name="T57" fmla="*/ 57 h 131"/>
                    <a:gd name="T58" fmla="*/ 69 w 86"/>
                    <a:gd name="T59" fmla="*/ 40 h 131"/>
                    <a:gd name="T60" fmla="*/ 69 w 86"/>
                    <a:gd name="T61" fmla="*/ 40 h 131"/>
                    <a:gd name="T62" fmla="*/ 65 w 86"/>
                    <a:gd name="T63" fmla="*/ 27 h 131"/>
                    <a:gd name="T64" fmla="*/ 56 w 86"/>
                    <a:gd name="T65" fmla="*/ 16 h 131"/>
                    <a:gd name="T66" fmla="*/ 39 w 86"/>
                    <a:gd name="T67" fmla="*/ 14 h 131"/>
                    <a:gd name="T68" fmla="*/ 39 w 86"/>
                    <a:gd name="T69" fmla="*/ 14 h 131"/>
                    <a:gd name="T70" fmla="*/ 25 w 86"/>
                    <a:gd name="T71" fmla="*/ 23 h 131"/>
                    <a:gd name="T72" fmla="*/ 22 w 86"/>
                    <a:gd name="T73" fmla="*/ 39 h 131"/>
                    <a:gd name="T74" fmla="*/ 24 w 86"/>
                    <a:gd name="T75" fmla="*/ 55 h 131"/>
                    <a:gd name="T76" fmla="*/ 24 w 86"/>
                    <a:gd name="T77" fmla="*/ 55 h 131"/>
                    <a:gd name="T78" fmla="*/ 32 w 86"/>
                    <a:gd name="T79" fmla="*/ 72 h 131"/>
                    <a:gd name="T80" fmla="*/ 44 w 86"/>
                    <a:gd name="T81" fmla="*/ 79 h 131"/>
                    <a:gd name="T82" fmla="*/ 54 w 86"/>
                    <a:gd name="T83" fmla="*/ 79 h 131"/>
                    <a:gd name="T84" fmla="*/ 54 w 86"/>
                    <a:gd name="T85" fmla="*/ 79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131"/>
                    <a:gd name="T131" fmla="*/ 86 w 86"/>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131">
                      <a:moveTo>
                        <a:pt x="0" y="12"/>
                      </a:moveTo>
                      <a:lnTo>
                        <a:pt x="13" y="9"/>
                      </a:lnTo>
                      <a:lnTo>
                        <a:pt x="16" y="21"/>
                      </a:lnTo>
                      <a:lnTo>
                        <a:pt x="16" y="20"/>
                      </a:lnTo>
                      <a:lnTo>
                        <a:pt x="20" y="14"/>
                      </a:lnTo>
                      <a:lnTo>
                        <a:pt x="26" y="6"/>
                      </a:lnTo>
                      <a:lnTo>
                        <a:pt x="38" y="0"/>
                      </a:lnTo>
                      <a:lnTo>
                        <a:pt x="59" y="1"/>
                      </a:lnTo>
                      <a:lnTo>
                        <a:pt x="75" y="14"/>
                      </a:lnTo>
                      <a:lnTo>
                        <a:pt x="85" y="34"/>
                      </a:lnTo>
                      <a:lnTo>
                        <a:pt x="86" y="56"/>
                      </a:lnTo>
                      <a:lnTo>
                        <a:pt x="79" y="78"/>
                      </a:lnTo>
                      <a:lnTo>
                        <a:pt x="57" y="91"/>
                      </a:lnTo>
                      <a:lnTo>
                        <a:pt x="47" y="92"/>
                      </a:lnTo>
                      <a:lnTo>
                        <a:pt x="38" y="90"/>
                      </a:lnTo>
                      <a:lnTo>
                        <a:pt x="32" y="85"/>
                      </a:lnTo>
                      <a:lnTo>
                        <a:pt x="42" y="128"/>
                      </a:lnTo>
                      <a:lnTo>
                        <a:pt x="28" y="131"/>
                      </a:lnTo>
                      <a:lnTo>
                        <a:pt x="0" y="12"/>
                      </a:lnTo>
                      <a:close/>
                      <a:moveTo>
                        <a:pt x="54" y="79"/>
                      </a:moveTo>
                      <a:lnTo>
                        <a:pt x="66" y="72"/>
                      </a:lnTo>
                      <a:lnTo>
                        <a:pt x="72" y="57"/>
                      </a:lnTo>
                      <a:lnTo>
                        <a:pt x="69" y="40"/>
                      </a:lnTo>
                      <a:lnTo>
                        <a:pt x="65" y="27"/>
                      </a:lnTo>
                      <a:lnTo>
                        <a:pt x="56" y="16"/>
                      </a:lnTo>
                      <a:lnTo>
                        <a:pt x="39" y="14"/>
                      </a:lnTo>
                      <a:lnTo>
                        <a:pt x="25" y="23"/>
                      </a:lnTo>
                      <a:lnTo>
                        <a:pt x="22" y="39"/>
                      </a:lnTo>
                      <a:lnTo>
                        <a:pt x="24" y="55"/>
                      </a:lnTo>
                      <a:lnTo>
                        <a:pt x="32" y="72"/>
                      </a:lnTo>
                      <a:lnTo>
                        <a:pt x="44" y="79"/>
                      </a:lnTo>
                      <a:lnTo>
                        <a:pt x="54" y="7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0" name="Freeform 90"/>
                <p:cNvSpPr>
                  <a:spLocks noEditPoints="1"/>
                </p:cNvSpPr>
                <p:nvPr/>
              </p:nvSpPr>
              <p:spPr bwMode="auto">
                <a:xfrm>
                  <a:off x="3787" y="1574"/>
                  <a:ext cx="26" cy="31"/>
                </a:xfrm>
                <a:custGeom>
                  <a:avLst/>
                  <a:gdLst>
                    <a:gd name="T0" fmla="*/ 78 w 80"/>
                    <a:gd name="T1" fmla="*/ 63 h 92"/>
                    <a:gd name="T2" fmla="*/ 76 w 80"/>
                    <a:gd name="T3" fmla="*/ 70 h 92"/>
                    <a:gd name="T4" fmla="*/ 71 w 80"/>
                    <a:gd name="T5" fmla="*/ 79 h 92"/>
                    <a:gd name="T6" fmla="*/ 61 w 80"/>
                    <a:gd name="T7" fmla="*/ 88 h 92"/>
                    <a:gd name="T8" fmla="*/ 61 w 80"/>
                    <a:gd name="T9" fmla="*/ 88 h 92"/>
                    <a:gd name="T10" fmla="*/ 56 w 80"/>
                    <a:gd name="T11" fmla="*/ 90 h 92"/>
                    <a:gd name="T12" fmla="*/ 48 w 80"/>
                    <a:gd name="T13" fmla="*/ 92 h 92"/>
                    <a:gd name="T14" fmla="*/ 37 w 80"/>
                    <a:gd name="T15" fmla="*/ 92 h 92"/>
                    <a:gd name="T16" fmla="*/ 37 w 80"/>
                    <a:gd name="T17" fmla="*/ 92 h 92"/>
                    <a:gd name="T18" fmla="*/ 16 w 80"/>
                    <a:gd name="T19" fmla="*/ 86 h 92"/>
                    <a:gd name="T20" fmla="*/ 4 w 80"/>
                    <a:gd name="T21" fmla="*/ 69 h 92"/>
                    <a:gd name="T22" fmla="*/ 0 w 80"/>
                    <a:gd name="T23" fmla="*/ 46 h 92"/>
                    <a:gd name="T24" fmla="*/ 0 w 80"/>
                    <a:gd name="T25" fmla="*/ 46 h 92"/>
                    <a:gd name="T26" fmla="*/ 5 w 80"/>
                    <a:gd name="T27" fmla="*/ 22 h 92"/>
                    <a:gd name="T28" fmla="*/ 20 w 80"/>
                    <a:gd name="T29" fmla="*/ 5 h 92"/>
                    <a:gd name="T30" fmla="*/ 44 w 80"/>
                    <a:gd name="T31" fmla="*/ 0 h 92"/>
                    <a:gd name="T32" fmla="*/ 44 w 80"/>
                    <a:gd name="T33" fmla="*/ 0 h 92"/>
                    <a:gd name="T34" fmla="*/ 64 w 80"/>
                    <a:gd name="T35" fmla="*/ 7 h 92"/>
                    <a:gd name="T36" fmla="*/ 77 w 80"/>
                    <a:gd name="T37" fmla="*/ 25 h 92"/>
                    <a:gd name="T38" fmla="*/ 80 w 80"/>
                    <a:gd name="T39" fmla="*/ 52 h 92"/>
                    <a:gd name="T40" fmla="*/ 80 w 80"/>
                    <a:gd name="T41" fmla="*/ 52 h 92"/>
                    <a:gd name="T42" fmla="*/ 15 w 80"/>
                    <a:gd name="T43" fmla="*/ 49 h 92"/>
                    <a:gd name="T44" fmla="*/ 15 w 80"/>
                    <a:gd name="T45" fmla="*/ 49 h 92"/>
                    <a:gd name="T46" fmla="*/ 18 w 80"/>
                    <a:gd name="T47" fmla="*/ 65 h 92"/>
                    <a:gd name="T48" fmla="*/ 26 w 80"/>
                    <a:gd name="T49" fmla="*/ 76 h 92"/>
                    <a:gd name="T50" fmla="*/ 39 w 80"/>
                    <a:gd name="T51" fmla="*/ 80 h 92"/>
                    <a:gd name="T52" fmla="*/ 39 w 80"/>
                    <a:gd name="T53" fmla="*/ 80 h 92"/>
                    <a:gd name="T54" fmla="*/ 51 w 80"/>
                    <a:gd name="T55" fmla="*/ 77 h 92"/>
                    <a:gd name="T56" fmla="*/ 59 w 80"/>
                    <a:gd name="T57" fmla="*/ 70 h 92"/>
                    <a:gd name="T58" fmla="*/ 63 w 80"/>
                    <a:gd name="T59" fmla="*/ 63 h 92"/>
                    <a:gd name="T60" fmla="*/ 63 w 80"/>
                    <a:gd name="T61" fmla="*/ 63 h 92"/>
                    <a:gd name="T62" fmla="*/ 78 w 80"/>
                    <a:gd name="T63" fmla="*/ 63 h 92"/>
                    <a:gd name="T64" fmla="*/ 78 w 80"/>
                    <a:gd name="T65" fmla="*/ 63 h 92"/>
                    <a:gd name="T66" fmla="*/ 64 w 80"/>
                    <a:gd name="T67" fmla="*/ 40 h 92"/>
                    <a:gd name="T68" fmla="*/ 62 w 80"/>
                    <a:gd name="T69" fmla="*/ 27 h 92"/>
                    <a:gd name="T70" fmla="*/ 55 w 80"/>
                    <a:gd name="T71" fmla="*/ 17 h 92"/>
                    <a:gd name="T72" fmla="*/ 41 w 80"/>
                    <a:gd name="T73" fmla="*/ 13 h 92"/>
                    <a:gd name="T74" fmla="*/ 41 w 80"/>
                    <a:gd name="T75" fmla="*/ 13 h 92"/>
                    <a:gd name="T76" fmla="*/ 29 w 80"/>
                    <a:gd name="T77" fmla="*/ 16 h 92"/>
                    <a:gd name="T78" fmla="*/ 20 w 80"/>
                    <a:gd name="T79" fmla="*/ 25 h 92"/>
                    <a:gd name="T80" fmla="*/ 16 w 80"/>
                    <a:gd name="T81" fmla="*/ 38 h 92"/>
                    <a:gd name="T82" fmla="*/ 16 w 80"/>
                    <a:gd name="T83" fmla="*/ 38 h 92"/>
                    <a:gd name="T84" fmla="*/ 64 w 80"/>
                    <a:gd name="T85" fmla="*/ 40 h 92"/>
                    <a:gd name="T86" fmla="*/ 64 w 80"/>
                    <a:gd name="T87" fmla="*/ 4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2"/>
                    <a:gd name="T134" fmla="*/ 80 w 80"/>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2">
                      <a:moveTo>
                        <a:pt x="78" y="63"/>
                      </a:moveTo>
                      <a:lnTo>
                        <a:pt x="76" y="70"/>
                      </a:lnTo>
                      <a:lnTo>
                        <a:pt x="71" y="79"/>
                      </a:lnTo>
                      <a:lnTo>
                        <a:pt x="61" y="88"/>
                      </a:lnTo>
                      <a:lnTo>
                        <a:pt x="56" y="90"/>
                      </a:lnTo>
                      <a:lnTo>
                        <a:pt x="48" y="92"/>
                      </a:lnTo>
                      <a:lnTo>
                        <a:pt x="37" y="92"/>
                      </a:lnTo>
                      <a:lnTo>
                        <a:pt x="16" y="86"/>
                      </a:lnTo>
                      <a:lnTo>
                        <a:pt x="4" y="69"/>
                      </a:lnTo>
                      <a:lnTo>
                        <a:pt x="0" y="46"/>
                      </a:lnTo>
                      <a:lnTo>
                        <a:pt x="5" y="22"/>
                      </a:lnTo>
                      <a:lnTo>
                        <a:pt x="20" y="5"/>
                      </a:lnTo>
                      <a:lnTo>
                        <a:pt x="44" y="0"/>
                      </a:lnTo>
                      <a:lnTo>
                        <a:pt x="64" y="7"/>
                      </a:lnTo>
                      <a:lnTo>
                        <a:pt x="77" y="25"/>
                      </a:lnTo>
                      <a:lnTo>
                        <a:pt x="80" y="52"/>
                      </a:lnTo>
                      <a:lnTo>
                        <a:pt x="15" y="49"/>
                      </a:lnTo>
                      <a:lnTo>
                        <a:pt x="18" y="65"/>
                      </a:lnTo>
                      <a:lnTo>
                        <a:pt x="26" y="76"/>
                      </a:lnTo>
                      <a:lnTo>
                        <a:pt x="39" y="80"/>
                      </a:lnTo>
                      <a:lnTo>
                        <a:pt x="51" y="77"/>
                      </a:lnTo>
                      <a:lnTo>
                        <a:pt x="59" y="70"/>
                      </a:lnTo>
                      <a:lnTo>
                        <a:pt x="63" y="63"/>
                      </a:lnTo>
                      <a:lnTo>
                        <a:pt x="78" y="63"/>
                      </a:lnTo>
                      <a:close/>
                      <a:moveTo>
                        <a:pt x="64" y="40"/>
                      </a:moveTo>
                      <a:lnTo>
                        <a:pt x="62" y="27"/>
                      </a:lnTo>
                      <a:lnTo>
                        <a:pt x="55" y="17"/>
                      </a:lnTo>
                      <a:lnTo>
                        <a:pt x="41" y="13"/>
                      </a:lnTo>
                      <a:lnTo>
                        <a:pt x="29" y="16"/>
                      </a:lnTo>
                      <a:lnTo>
                        <a:pt x="20" y="25"/>
                      </a:lnTo>
                      <a:lnTo>
                        <a:pt x="16" y="38"/>
                      </a:lnTo>
                      <a:lnTo>
                        <a:pt x="64" y="4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1" name="Freeform 91"/>
                <p:cNvSpPr>
                  <a:spLocks/>
                </p:cNvSpPr>
                <p:nvPr/>
              </p:nvSpPr>
              <p:spPr bwMode="auto">
                <a:xfrm>
                  <a:off x="3820" y="1575"/>
                  <a:ext cx="24" cy="30"/>
                </a:xfrm>
                <a:custGeom>
                  <a:avLst/>
                  <a:gdLst>
                    <a:gd name="T0" fmla="*/ 71 w 73"/>
                    <a:gd name="T1" fmla="*/ 91 h 91"/>
                    <a:gd name="T2" fmla="*/ 56 w 73"/>
                    <a:gd name="T3" fmla="*/ 91 h 91"/>
                    <a:gd name="T4" fmla="*/ 57 w 73"/>
                    <a:gd name="T5" fmla="*/ 36 h 91"/>
                    <a:gd name="T6" fmla="*/ 57 w 73"/>
                    <a:gd name="T7" fmla="*/ 36 h 91"/>
                    <a:gd name="T8" fmla="*/ 55 w 73"/>
                    <a:gd name="T9" fmla="*/ 24 h 91"/>
                    <a:gd name="T10" fmla="*/ 50 w 73"/>
                    <a:gd name="T11" fmla="*/ 16 h 91"/>
                    <a:gd name="T12" fmla="*/ 38 w 73"/>
                    <a:gd name="T13" fmla="*/ 13 h 91"/>
                    <a:gd name="T14" fmla="*/ 38 w 73"/>
                    <a:gd name="T15" fmla="*/ 13 h 91"/>
                    <a:gd name="T16" fmla="*/ 29 w 73"/>
                    <a:gd name="T17" fmla="*/ 15 h 91"/>
                    <a:gd name="T18" fmla="*/ 19 w 73"/>
                    <a:gd name="T19" fmla="*/ 24 h 91"/>
                    <a:gd name="T20" fmla="*/ 15 w 73"/>
                    <a:gd name="T21" fmla="*/ 42 h 91"/>
                    <a:gd name="T22" fmla="*/ 15 w 73"/>
                    <a:gd name="T23" fmla="*/ 42 h 91"/>
                    <a:gd name="T24" fmla="*/ 15 w 73"/>
                    <a:gd name="T25" fmla="*/ 91 h 91"/>
                    <a:gd name="T26" fmla="*/ 0 w 73"/>
                    <a:gd name="T27" fmla="*/ 91 h 91"/>
                    <a:gd name="T28" fmla="*/ 1 w 73"/>
                    <a:gd name="T29" fmla="*/ 2 h 91"/>
                    <a:gd name="T30" fmla="*/ 15 w 73"/>
                    <a:gd name="T31" fmla="*/ 2 h 91"/>
                    <a:gd name="T32" fmla="*/ 15 w 73"/>
                    <a:gd name="T33" fmla="*/ 15 h 91"/>
                    <a:gd name="T34" fmla="*/ 15 w 73"/>
                    <a:gd name="T35" fmla="*/ 15 h 91"/>
                    <a:gd name="T36" fmla="*/ 15 w 73"/>
                    <a:gd name="T37" fmla="*/ 15 h 91"/>
                    <a:gd name="T38" fmla="*/ 20 w 73"/>
                    <a:gd name="T39" fmla="*/ 9 h 91"/>
                    <a:gd name="T40" fmla="*/ 29 w 73"/>
                    <a:gd name="T41" fmla="*/ 3 h 91"/>
                    <a:gd name="T42" fmla="*/ 41 w 73"/>
                    <a:gd name="T43" fmla="*/ 0 h 91"/>
                    <a:gd name="T44" fmla="*/ 41 w 73"/>
                    <a:gd name="T45" fmla="*/ 0 h 91"/>
                    <a:gd name="T46" fmla="*/ 55 w 73"/>
                    <a:gd name="T47" fmla="*/ 3 h 91"/>
                    <a:gd name="T48" fmla="*/ 67 w 73"/>
                    <a:gd name="T49" fmla="*/ 12 h 91"/>
                    <a:gd name="T50" fmla="*/ 73 w 73"/>
                    <a:gd name="T51" fmla="*/ 31 h 91"/>
                    <a:gd name="T52" fmla="*/ 73 w 73"/>
                    <a:gd name="T53" fmla="*/ 31 h 91"/>
                    <a:gd name="T54" fmla="*/ 71 w 73"/>
                    <a:gd name="T55" fmla="*/ 91 h 91"/>
                    <a:gd name="T56" fmla="*/ 71 w 73"/>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91"/>
                    <a:gd name="T89" fmla="*/ 73 w 73"/>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91">
                      <a:moveTo>
                        <a:pt x="71" y="91"/>
                      </a:moveTo>
                      <a:lnTo>
                        <a:pt x="56" y="91"/>
                      </a:lnTo>
                      <a:lnTo>
                        <a:pt x="57" y="36"/>
                      </a:lnTo>
                      <a:lnTo>
                        <a:pt x="55" y="24"/>
                      </a:lnTo>
                      <a:lnTo>
                        <a:pt x="50" y="16"/>
                      </a:lnTo>
                      <a:lnTo>
                        <a:pt x="38" y="13"/>
                      </a:lnTo>
                      <a:lnTo>
                        <a:pt x="29" y="15"/>
                      </a:lnTo>
                      <a:lnTo>
                        <a:pt x="19" y="24"/>
                      </a:lnTo>
                      <a:lnTo>
                        <a:pt x="15" y="42"/>
                      </a:lnTo>
                      <a:lnTo>
                        <a:pt x="15" y="91"/>
                      </a:lnTo>
                      <a:lnTo>
                        <a:pt x="0" y="91"/>
                      </a:lnTo>
                      <a:lnTo>
                        <a:pt x="1" y="2"/>
                      </a:lnTo>
                      <a:lnTo>
                        <a:pt x="15" y="2"/>
                      </a:lnTo>
                      <a:lnTo>
                        <a:pt x="15" y="15"/>
                      </a:lnTo>
                      <a:lnTo>
                        <a:pt x="20" y="9"/>
                      </a:lnTo>
                      <a:lnTo>
                        <a:pt x="29" y="3"/>
                      </a:lnTo>
                      <a:lnTo>
                        <a:pt x="41" y="0"/>
                      </a:lnTo>
                      <a:lnTo>
                        <a:pt x="55" y="3"/>
                      </a:lnTo>
                      <a:lnTo>
                        <a:pt x="67" y="12"/>
                      </a:lnTo>
                      <a:lnTo>
                        <a:pt x="73" y="31"/>
                      </a:lnTo>
                      <a:lnTo>
                        <a:pt x="71" y="9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2" name="Freeform 92"/>
                <p:cNvSpPr>
                  <a:spLocks noEditPoints="1"/>
                </p:cNvSpPr>
                <p:nvPr/>
              </p:nvSpPr>
              <p:spPr bwMode="auto">
                <a:xfrm>
                  <a:off x="3850" y="1565"/>
                  <a:ext cx="25" cy="41"/>
                </a:xfrm>
                <a:custGeom>
                  <a:avLst/>
                  <a:gdLst>
                    <a:gd name="T0" fmla="*/ 77 w 77"/>
                    <a:gd name="T1" fmla="*/ 121 h 124"/>
                    <a:gd name="T2" fmla="*/ 63 w 77"/>
                    <a:gd name="T3" fmla="*/ 121 h 124"/>
                    <a:gd name="T4" fmla="*/ 63 w 77"/>
                    <a:gd name="T5" fmla="*/ 109 h 124"/>
                    <a:gd name="T6" fmla="*/ 63 w 77"/>
                    <a:gd name="T7" fmla="*/ 109 h 124"/>
                    <a:gd name="T8" fmla="*/ 63 w 77"/>
                    <a:gd name="T9" fmla="*/ 109 h 124"/>
                    <a:gd name="T10" fmla="*/ 55 w 77"/>
                    <a:gd name="T11" fmla="*/ 118 h 124"/>
                    <a:gd name="T12" fmla="*/ 47 w 77"/>
                    <a:gd name="T13" fmla="*/ 123 h 124"/>
                    <a:gd name="T14" fmla="*/ 38 w 77"/>
                    <a:gd name="T15" fmla="*/ 124 h 124"/>
                    <a:gd name="T16" fmla="*/ 38 w 77"/>
                    <a:gd name="T17" fmla="*/ 124 h 124"/>
                    <a:gd name="T18" fmla="*/ 15 w 77"/>
                    <a:gd name="T19" fmla="*/ 116 h 124"/>
                    <a:gd name="T20" fmla="*/ 3 w 77"/>
                    <a:gd name="T21" fmla="*/ 96 h 124"/>
                    <a:gd name="T22" fmla="*/ 0 w 77"/>
                    <a:gd name="T23" fmla="*/ 74 h 124"/>
                    <a:gd name="T24" fmla="*/ 0 w 77"/>
                    <a:gd name="T25" fmla="*/ 74 h 124"/>
                    <a:gd name="T26" fmla="*/ 4 w 77"/>
                    <a:gd name="T27" fmla="*/ 52 h 124"/>
                    <a:gd name="T28" fmla="*/ 16 w 77"/>
                    <a:gd name="T29" fmla="*/ 36 h 124"/>
                    <a:gd name="T30" fmla="*/ 36 w 77"/>
                    <a:gd name="T31" fmla="*/ 31 h 124"/>
                    <a:gd name="T32" fmla="*/ 36 w 77"/>
                    <a:gd name="T33" fmla="*/ 31 h 124"/>
                    <a:gd name="T34" fmla="*/ 49 w 77"/>
                    <a:gd name="T35" fmla="*/ 33 h 124"/>
                    <a:gd name="T36" fmla="*/ 57 w 77"/>
                    <a:gd name="T37" fmla="*/ 39 h 124"/>
                    <a:gd name="T38" fmla="*/ 62 w 77"/>
                    <a:gd name="T39" fmla="*/ 45 h 124"/>
                    <a:gd name="T40" fmla="*/ 62 w 77"/>
                    <a:gd name="T41" fmla="*/ 45 h 124"/>
                    <a:gd name="T42" fmla="*/ 62 w 77"/>
                    <a:gd name="T43" fmla="*/ 44 h 124"/>
                    <a:gd name="T44" fmla="*/ 63 w 77"/>
                    <a:gd name="T45" fmla="*/ 0 h 124"/>
                    <a:gd name="T46" fmla="*/ 77 w 77"/>
                    <a:gd name="T47" fmla="*/ 0 h 124"/>
                    <a:gd name="T48" fmla="*/ 77 w 77"/>
                    <a:gd name="T49" fmla="*/ 121 h 124"/>
                    <a:gd name="T50" fmla="*/ 77 w 77"/>
                    <a:gd name="T51" fmla="*/ 121 h 124"/>
                    <a:gd name="T52" fmla="*/ 38 w 77"/>
                    <a:gd name="T53" fmla="*/ 111 h 124"/>
                    <a:gd name="T54" fmla="*/ 49 w 77"/>
                    <a:gd name="T55" fmla="*/ 109 h 124"/>
                    <a:gd name="T56" fmla="*/ 58 w 77"/>
                    <a:gd name="T57" fmla="*/ 99 h 124"/>
                    <a:gd name="T58" fmla="*/ 62 w 77"/>
                    <a:gd name="T59" fmla="*/ 81 h 124"/>
                    <a:gd name="T60" fmla="*/ 62 w 77"/>
                    <a:gd name="T61" fmla="*/ 81 h 124"/>
                    <a:gd name="T62" fmla="*/ 61 w 77"/>
                    <a:gd name="T63" fmla="*/ 65 h 124"/>
                    <a:gd name="T64" fmla="*/ 54 w 77"/>
                    <a:gd name="T65" fmla="*/ 50 h 124"/>
                    <a:gd name="T66" fmla="*/ 39 w 77"/>
                    <a:gd name="T67" fmla="*/ 44 h 124"/>
                    <a:gd name="T68" fmla="*/ 39 w 77"/>
                    <a:gd name="T69" fmla="*/ 44 h 124"/>
                    <a:gd name="T70" fmla="*/ 22 w 77"/>
                    <a:gd name="T71" fmla="*/ 50 h 124"/>
                    <a:gd name="T72" fmla="*/ 16 w 77"/>
                    <a:gd name="T73" fmla="*/ 63 h 124"/>
                    <a:gd name="T74" fmla="*/ 15 w 77"/>
                    <a:gd name="T75" fmla="*/ 76 h 124"/>
                    <a:gd name="T76" fmla="*/ 15 w 77"/>
                    <a:gd name="T77" fmla="*/ 76 h 124"/>
                    <a:gd name="T78" fmla="*/ 17 w 77"/>
                    <a:gd name="T79" fmla="*/ 94 h 124"/>
                    <a:gd name="T80" fmla="*/ 25 w 77"/>
                    <a:gd name="T81" fmla="*/ 107 h 124"/>
                    <a:gd name="T82" fmla="*/ 38 w 77"/>
                    <a:gd name="T83" fmla="*/ 111 h 124"/>
                    <a:gd name="T84" fmla="*/ 38 w 77"/>
                    <a:gd name="T85" fmla="*/ 1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4"/>
                    <a:gd name="T131" fmla="*/ 77 w 7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4">
                      <a:moveTo>
                        <a:pt x="77" y="121"/>
                      </a:moveTo>
                      <a:lnTo>
                        <a:pt x="63" y="121"/>
                      </a:lnTo>
                      <a:lnTo>
                        <a:pt x="63" y="109"/>
                      </a:lnTo>
                      <a:lnTo>
                        <a:pt x="55" y="118"/>
                      </a:lnTo>
                      <a:lnTo>
                        <a:pt x="47" y="123"/>
                      </a:lnTo>
                      <a:lnTo>
                        <a:pt x="38" y="124"/>
                      </a:lnTo>
                      <a:lnTo>
                        <a:pt x="15" y="116"/>
                      </a:lnTo>
                      <a:lnTo>
                        <a:pt x="3" y="96"/>
                      </a:lnTo>
                      <a:lnTo>
                        <a:pt x="0" y="74"/>
                      </a:lnTo>
                      <a:lnTo>
                        <a:pt x="4" y="52"/>
                      </a:lnTo>
                      <a:lnTo>
                        <a:pt x="16" y="36"/>
                      </a:lnTo>
                      <a:lnTo>
                        <a:pt x="36" y="31"/>
                      </a:lnTo>
                      <a:lnTo>
                        <a:pt x="49" y="33"/>
                      </a:lnTo>
                      <a:lnTo>
                        <a:pt x="57" y="39"/>
                      </a:lnTo>
                      <a:lnTo>
                        <a:pt x="62" y="45"/>
                      </a:lnTo>
                      <a:lnTo>
                        <a:pt x="62" y="44"/>
                      </a:lnTo>
                      <a:lnTo>
                        <a:pt x="63" y="0"/>
                      </a:lnTo>
                      <a:lnTo>
                        <a:pt x="77" y="0"/>
                      </a:lnTo>
                      <a:lnTo>
                        <a:pt x="77" y="121"/>
                      </a:lnTo>
                      <a:close/>
                      <a:moveTo>
                        <a:pt x="38" y="111"/>
                      </a:moveTo>
                      <a:lnTo>
                        <a:pt x="49" y="109"/>
                      </a:lnTo>
                      <a:lnTo>
                        <a:pt x="58" y="99"/>
                      </a:lnTo>
                      <a:lnTo>
                        <a:pt x="62" y="81"/>
                      </a:lnTo>
                      <a:lnTo>
                        <a:pt x="61" y="65"/>
                      </a:lnTo>
                      <a:lnTo>
                        <a:pt x="54" y="50"/>
                      </a:lnTo>
                      <a:lnTo>
                        <a:pt x="39" y="44"/>
                      </a:lnTo>
                      <a:lnTo>
                        <a:pt x="22" y="50"/>
                      </a:lnTo>
                      <a:lnTo>
                        <a:pt x="16" y="63"/>
                      </a:lnTo>
                      <a:lnTo>
                        <a:pt x="15" y="76"/>
                      </a:lnTo>
                      <a:lnTo>
                        <a:pt x="17" y="94"/>
                      </a:lnTo>
                      <a:lnTo>
                        <a:pt x="25" y="107"/>
                      </a:lnTo>
                      <a:lnTo>
                        <a:pt x="38" y="11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3" name="Freeform 93"/>
                <p:cNvSpPr>
                  <a:spLocks noEditPoints="1"/>
                </p:cNvSpPr>
                <p:nvPr/>
              </p:nvSpPr>
              <p:spPr bwMode="auto">
                <a:xfrm>
                  <a:off x="3884" y="1565"/>
                  <a:ext cx="4" cy="40"/>
                </a:xfrm>
                <a:custGeom>
                  <a:avLst/>
                  <a:gdLst>
                    <a:gd name="T0" fmla="*/ 14 w 14"/>
                    <a:gd name="T1" fmla="*/ 121 h 121"/>
                    <a:gd name="T2" fmla="*/ 0 w 14"/>
                    <a:gd name="T3" fmla="*/ 121 h 121"/>
                    <a:gd name="T4" fmla="*/ 0 w 14"/>
                    <a:gd name="T5" fmla="*/ 33 h 121"/>
                    <a:gd name="T6" fmla="*/ 14 w 14"/>
                    <a:gd name="T7" fmla="*/ 33 h 121"/>
                    <a:gd name="T8" fmla="*/ 14 w 14"/>
                    <a:gd name="T9" fmla="*/ 121 h 121"/>
                    <a:gd name="T10" fmla="*/ 14 w 14"/>
                    <a:gd name="T11" fmla="*/ 121 h 121"/>
                    <a:gd name="T12" fmla="*/ 0 w 14"/>
                    <a:gd name="T13" fmla="*/ 17 h 121"/>
                    <a:gd name="T14" fmla="*/ 0 w 14"/>
                    <a:gd name="T15" fmla="*/ 0 h 121"/>
                    <a:gd name="T16" fmla="*/ 14 w 14"/>
                    <a:gd name="T17" fmla="*/ 0 h 121"/>
                    <a:gd name="T18" fmla="*/ 14 w 14"/>
                    <a:gd name="T19" fmla="*/ 17 h 121"/>
                    <a:gd name="T20" fmla="*/ 0 w 14"/>
                    <a:gd name="T21" fmla="*/ 17 h 121"/>
                    <a:gd name="T22" fmla="*/ 0 w 14"/>
                    <a:gd name="T23" fmla="*/ 17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1"/>
                    <a:gd name="T38" fmla="*/ 14 w 1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1">
                      <a:moveTo>
                        <a:pt x="14" y="121"/>
                      </a:moveTo>
                      <a:lnTo>
                        <a:pt x="0" y="121"/>
                      </a:lnTo>
                      <a:lnTo>
                        <a:pt x="0" y="33"/>
                      </a:lnTo>
                      <a:lnTo>
                        <a:pt x="14" y="33"/>
                      </a:lnTo>
                      <a:lnTo>
                        <a:pt x="14" y="121"/>
                      </a:lnTo>
                      <a:close/>
                      <a:moveTo>
                        <a:pt x="0" y="17"/>
                      </a:moveTo>
                      <a:lnTo>
                        <a:pt x="0" y="0"/>
                      </a:lnTo>
                      <a:lnTo>
                        <a:pt x="14" y="0"/>
                      </a:lnTo>
                      <a:lnTo>
                        <a:pt x="14" y="17"/>
                      </a:lnTo>
                      <a:lnTo>
                        <a:pt x="0" y="1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4" name="Freeform 94"/>
                <p:cNvSpPr>
                  <a:spLocks/>
                </p:cNvSpPr>
                <p:nvPr/>
              </p:nvSpPr>
              <p:spPr bwMode="auto">
                <a:xfrm>
                  <a:off x="3893" y="1568"/>
                  <a:ext cx="14" cy="38"/>
                </a:xfrm>
                <a:custGeom>
                  <a:avLst/>
                  <a:gdLst>
                    <a:gd name="T0" fmla="*/ 26 w 40"/>
                    <a:gd name="T1" fmla="*/ 36 h 114"/>
                    <a:gd name="T2" fmla="*/ 26 w 40"/>
                    <a:gd name="T3" fmla="*/ 94 h 114"/>
                    <a:gd name="T4" fmla="*/ 26 w 40"/>
                    <a:gd name="T5" fmla="*/ 94 h 114"/>
                    <a:gd name="T6" fmla="*/ 28 w 40"/>
                    <a:gd name="T7" fmla="*/ 99 h 114"/>
                    <a:gd name="T8" fmla="*/ 31 w 40"/>
                    <a:gd name="T9" fmla="*/ 101 h 114"/>
                    <a:gd name="T10" fmla="*/ 35 w 40"/>
                    <a:gd name="T11" fmla="*/ 101 h 114"/>
                    <a:gd name="T12" fmla="*/ 35 w 40"/>
                    <a:gd name="T13" fmla="*/ 101 h 114"/>
                    <a:gd name="T14" fmla="*/ 40 w 40"/>
                    <a:gd name="T15" fmla="*/ 101 h 114"/>
                    <a:gd name="T16" fmla="*/ 40 w 40"/>
                    <a:gd name="T17" fmla="*/ 112 h 114"/>
                    <a:gd name="T18" fmla="*/ 40 w 40"/>
                    <a:gd name="T19" fmla="*/ 112 h 114"/>
                    <a:gd name="T20" fmla="*/ 35 w 40"/>
                    <a:gd name="T21" fmla="*/ 113 h 114"/>
                    <a:gd name="T22" fmla="*/ 31 w 40"/>
                    <a:gd name="T23" fmla="*/ 113 h 114"/>
                    <a:gd name="T24" fmla="*/ 29 w 40"/>
                    <a:gd name="T25" fmla="*/ 114 h 114"/>
                    <a:gd name="T26" fmla="*/ 29 w 40"/>
                    <a:gd name="T27" fmla="*/ 114 h 114"/>
                    <a:gd name="T28" fmla="*/ 18 w 40"/>
                    <a:gd name="T29" fmla="*/ 111 h 114"/>
                    <a:gd name="T30" fmla="*/ 13 w 40"/>
                    <a:gd name="T31" fmla="*/ 104 h 114"/>
                    <a:gd name="T32" fmla="*/ 11 w 40"/>
                    <a:gd name="T33" fmla="*/ 95 h 114"/>
                    <a:gd name="T34" fmla="*/ 11 w 40"/>
                    <a:gd name="T35" fmla="*/ 95 h 114"/>
                    <a:gd name="T36" fmla="*/ 11 w 40"/>
                    <a:gd name="T37" fmla="*/ 36 h 114"/>
                    <a:gd name="T38" fmla="*/ 0 w 40"/>
                    <a:gd name="T39" fmla="*/ 36 h 114"/>
                    <a:gd name="T40" fmla="*/ 0 w 40"/>
                    <a:gd name="T41" fmla="*/ 24 h 114"/>
                    <a:gd name="T42" fmla="*/ 11 w 40"/>
                    <a:gd name="T43" fmla="*/ 24 h 114"/>
                    <a:gd name="T44" fmla="*/ 11 w 40"/>
                    <a:gd name="T45" fmla="*/ 0 h 114"/>
                    <a:gd name="T46" fmla="*/ 26 w 40"/>
                    <a:gd name="T47" fmla="*/ 0 h 114"/>
                    <a:gd name="T48" fmla="*/ 26 w 40"/>
                    <a:gd name="T49" fmla="*/ 24 h 114"/>
                    <a:gd name="T50" fmla="*/ 40 w 40"/>
                    <a:gd name="T51" fmla="*/ 24 h 114"/>
                    <a:gd name="T52" fmla="*/ 40 w 40"/>
                    <a:gd name="T53" fmla="*/ 36 h 114"/>
                    <a:gd name="T54" fmla="*/ 26 w 40"/>
                    <a:gd name="T55" fmla="*/ 36 h 114"/>
                    <a:gd name="T56" fmla="*/ 26 w 40"/>
                    <a:gd name="T57" fmla="*/ 36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14"/>
                    <a:gd name="T89" fmla="*/ 40 w 40"/>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14">
                      <a:moveTo>
                        <a:pt x="26" y="36"/>
                      </a:moveTo>
                      <a:lnTo>
                        <a:pt x="26" y="94"/>
                      </a:lnTo>
                      <a:lnTo>
                        <a:pt x="28" y="99"/>
                      </a:lnTo>
                      <a:lnTo>
                        <a:pt x="31" y="101"/>
                      </a:lnTo>
                      <a:lnTo>
                        <a:pt x="35" y="101"/>
                      </a:lnTo>
                      <a:lnTo>
                        <a:pt x="40" y="101"/>
                      </a:lnTo>
                      <a:lnTo>
                        <a:pt x="40" y="112"/>
                      </a:lnTo>
                      <a:lnTo>
                        <a:pt x="35" y="113"/>
                      </a:lnTo>
                      <a:lnTo>
                        <a:pt x="31" y="113"/>
                      </a:lnTo>
                      <a:lnTo>
                        <a:pt x="29" y="114"/>
                      </a:lnTo>
                      <a:lnTo>
                        <a:pt x="18" y="111"/>
                      </a:lnTo>
                      <a:lnTo>
                        <a:pt x="13" y="104"/>
                      </a:lnTo>
                      <a:lnTo>
                        <a:pt x="11" y="95"/>
                      </a:lnTo>
                      <a:lnTo>
                        <a:pt x="11" y="36"/>
                      </a:lnTo>
                      <a:lnTo>
                        <a:pt x="0" y="36"/>
                      </a:lnTo>
                      <a:lnTo>
                        <a:pt x="0" y="24"/>
                      </a:lnTo>
                      <a:lnTo>
                        <a:pt x="11" y="24"/>
                      </a:lnTo>
                      <a:lnTo>
                        <a:pt x="11" y="0"/>
                      </a:lnTo>
                      <a:lnTo>
                        <a:pt x="26" y="0"/>
                      </a:lnTo>
                      <a:lnTo>
                        <a:pt x="26" y="24"/>
                      </a:lnTo>
                      <a:lnTo>
                        <a:pt x="40" y="24"/>
                      </a:lnTo>
                      <a:lnTo>
                        <a:pt x="40" y="36"/>
                      </a:lnTo>
                      <a:lnTo>
                        <a:pt x="26"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5" name="Freeform 95"/>
                <p:cNvSpPr>
                  <a:spLocks/>
                </p:cNvSpPr>
                <p:nvPr/>
              </p:nvSpPr>
              <p:spPr bwMode="auto">
                <a:xfrm>
                  <a:off x="3912" y="1576"/>
                  <a:ext cx="24" cy="30"/>
                </a:xfrm>
                <a:custGeom>
                  <a:avLst/>
                  <a:gdLst>
                    <a:gd name="T0" fmla="*/ 57 w 71"/>
                    <a:gd name="T1" fmla="*/ 88 h 91"/>
                    <a:gd name="T2" fmla="*/ 57 w 71"/>
                    <a:gd name="T3" fmla="*/ 75 h 91"/>
                    <a:gd name="T4" fmla="*/ 56 w 71"/>
                    <a:gd name="T5" fmla="*/ 75 h 91"/>
                    <a:gd name="T6" fmla="*/ 56 w 71"/>
                    <a:gd name="T7" fmla="*/ 75 h 91"/>
                    <a:gd name="T8" fmla="*/ 50 w 71"/>
                    <a:gd name="T9" fmla="*/ 84 h 91"/>
                    <a:gd name="T10" fmla="*/ 41 w 71"/>
                    <a:gd name="T11" fmla="*/ 89 h 91"/>
                    <a:gd name="T12" fmla="*/ 29 w 71"/>
                    <a:gd name="T13" fmla="*/ 91 h 91"/>
                    <a:gd name="T14" fmla="*/ 29 w 71"/>
                    <a:gd name="T15" fmla="*/ 91 h 91"/>
                    <a:gd name="T16" fmla="*/ 16 w 71"/>
                    <a:gd name="T17" fmla="*/ 88 h 91"/>
                    <a:gd name="T18" fmla="*/ 5 w 71"/>
                    <a:gd name="T19" fmla="*/ 80 h 91"/>
                    <a:gd name="T20" fmla="*/ 0 w 71"/>
                    <a:gd name="T21" fmla="*/ 63 h 91"/>
                    <a:gd name="T22" fmla="*/ 0 w 71"/>
                    <a:gd name="T23" fmla="*/ 63 h 91"/>
                    <a:gd name="T24" fmla="*/ 0 w 71"/>
                    <a:gd name="T25" fmla="*/ 0 h 91"/>
                    <a:gd name="T26" fmla="*/ 15 w 71"/>
                    <a:gd name="T27" fmla="*/ 0 h 91"/>
                    <a:gd name="T28" fmla="*/ 15 w 71"/>
                    <a:gd name="T29" fmla="*/ 58 h 91"/>
                    <a:gd name="T30" fmla="*/ 15 w 71"/>
                    <a:gd name="T31" fmla="*/ 58 h 91"/>
                    <a:gd name="T32" fmla="*/ 17 w 71"/>
                    <a:gd name="T33" fmla="*/ 70 h 91"/>
                    <a:gd name="T34" fmla="*/ 23 w 71"/>
                    <a:gd name="T35" fmla="*/ 76 h 91"/>
                    <a:gd name="T36" fmla="*/ 32 w 71"/>
                    <a:gd name="T37" fmla="*/ 78 h 91"/>
                    <a:gd name="T38" fmla="*/ 32 w 71"/>
                    <a:gd name="T39" fmla="*/ 78 h 91"/>
                    <a:gd name="T40" fmla="*/ 46 w 71"/>
                    <a:gd name="T41" fmla="*/ 73 h 91"/>
                    <a:gd name="T42" fmla="*/ 54 w 71"/>
                    <a:gd name="T43" fmla="*/ 61 h 91"/>
                    <a:gd name="T44" fmla="*/ 56 w 71"/>
                    <a:gd name="T45" fmla="*/ 48 h 91"/>
                    <a:gd name="T46" fmla="*/ 56 w 71"/>
                    <a:gd name="T47" fmla="*/ 48 h 91"/>
                    <a:gd name="T48" fmla="*/ 56 w 71"/>
                    <a:gd name="T49" fmla="*/ 0 h 91"/>
                    <a:gd name="T50" fmla="*/ 70 w 71"/>
                    <a:gd name="T51" fmla="*/ 0 h 91"/>
                    <a:gd name="T52" fmla="*/ 71 w 71"/>
                    <a:gd name="T53" fmla="*/ 88 h 91"/>
                    <a:gd name="T54" fmla="*/ 57 w 71"/>
                    <a:gd name="T55" fmla="*/ 88 h 91"/>
                    <a:gd name="T56" fmla="*/ 57 w 71"/>
                    <a:gd name="T57" fmla="*/ 88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57" y="88"/>
                      </a:moveTo>
                      <a:lnTo>
                        <a:pt x="57" y="75"/>
                      </a:lnTo>
                      <a:lnTo>
                        <a:pt x="56" y="75"/>
                      </a:lnTo>
                      <a:lnTo>
                        <a:pt x="50" y="84"/>
                      </a:lnTo>
                      <a:lnTo>
                        <a:pt x="41" y="89"/>
                      </a:lnTo>
                      <a:lnTo>
                        <a:pt x="29" y="91"/>
                      </a:lnTo>
                      <a:lnTo>
                        <a:pt x="16" y="88"/>
                      </a:lnTo>
                      <a:lnTo>
                        <a:pt x="5" y="80"/>
                      </a:lnTo>
                      <a:lnTo>
                        <a:pt x="0" y="63"/>
                      </a:lnTo>
                      <a:lnTo>
                        <a:pt x="0" y="0"/>
                      </a:lnTo>
                      <a:lnTo>
                        <a:pt x="15" y="0"/>
                      </a:lnTo>
                      <a:lnTo>
                        <a:pt x="15" y="58"/>
                      </a:lnTo>
                      <a:lnTo>
                        <a:pt x="17" y="70"/>
                      </a:lnTo>
                      <a:lnTo>
                        <a:pt x="23" y="76"/>
                      </a:lnTo>
                      <a:lnTo>
                        <a:pt x="32" y="78"/>
                      </a:lnTo>
                      <a:lnTo>
                        <a:pt x="46" y="73"/>
                      </a:lnTo>
                      <a:lnTo>
                        <a:pt x="54" y="61"/>
                      </a:lnTo>
                      <a:lnTo>
                        <a:pt x="56" y="48"/>
                      </a:lnTo>
                      <a:lnTo>
                        <a:pt x="56" y="0"/>
                      </a:lnTo>
                      <a:lnTo>
                        <a:pt x="70" y="0"/>
                      </a:lnTo>
                      <a:lnTo>
                        <a:pt x="71" y="88"/>
                      </a:lnTo>
                      <a:lnTo>
                        <a:pt x="57" y="8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6" name="Freeform 96"/>
                <p:cNvSpPr>
                  <a:spLocks/>
                </p:cNvSpPr>
                <p:nvPr/>
              </p:nvSpPr>
              <p:spPr bwMode="auto">
                <a:xfrm>
                  <a:off x="3944" y="1575"/>
                  <a:ext cx="14" cy="30"/>
                </a:xfrm>
                <a:custGeom>
                  <a:avLst/>
                  <a:gdLst>
                    <a:gd name="T0" fmla="*/ 16 w 44"/>
                    <a:gd name="T1" fmla="*/ 91 h 91"/>
                    <a:gd name="T2" fmla="*/ 0 w 44"/>
                    <a:gd name="T3" fmla="*/ 91 h 91"/>
                    <a:gd name="T4" fmla="*/ 0 w 44"/>
                    <a:gd name="T5" fmla="*/ 3 h 91"/>
                    <a:gd name="T6" fmla="*/ 15 w 44"/>
                    <a:gd name="T7" fmla="*/ 3 h 91"/>
                    <a:gd name="T8" fmla="*/ 15 w 44"/>
                    <a:gd name="T9" fmla="*/ 17 h 91"/>
                    <a:gd name="T10" fmla="*/ 15 w 44"/>
                    <a:gd name="T11" fmla="*/ 17 h 91"/>
                    <a:gd name="T12" fmla="*/ 15 w 44"/>
                    <a:gd name="T13" fmla="*/ 17 h 91"/>
                    <a:gd name="T14" fmla="*/ 22 w 44"/>
                    <a:gd name="T15" fmla="*/ 8 h 91"/>
                    <a:gd name="T16" fmla="*/ 30 w 44"/>
                    <a:gd name="T17" fmla="*/ 2 h 91"/>
                    <a:gd name="T18" fmla="*/ 40 w 44"/>
                    <a:gd name="T19" fmla="*/ 0 h 91"/>
                    <a:gd name="T20" fmla="*/ 40 w 44"/>
                    <a:gd name="T21" fmla="*/ 0 h 91"/>
                    <a:gd name="T22" fmla="*/ 41 w 44"/>
                    <a:gd name="T23" fmla="*/ 0 h 91"/>
                    <a:gd name="T24" fmla="*/ 42 w 44"/>
                    <a:gd name="T25" fmla="*/ 0 h 91"/>
                    <a:gd name="T26" fmla="*/ 44 w 44"/>
                    <a:gd name="T27" fmla="*/ 1 h 91"/>
                    <a:gd name="T28" fmla="*/ 44 w 44"/>
                    <a:gd name="T29" fmla="*/ 1 h 91"/>
                    <a:gd name="T30" fmla="*/ 44 w 44"/>
                    <a:gd name="T31" fmla="*/ 16 h 91"/>
                    <a:gd name="T32" fmla="*/ 38 w 44"/>
                    <a:gd name="T33" fmla="*/ 16 h 91"/>
                    <a:gd name="T34" fmla="*/ 38 w 44"/>
                    <a:gd name="T35" fmla="*/ 16 h 91"/>
                    <a:gd name="T36" fmla="*/ 26 w 44"/>
                    <a:gd name="T37" fmla="*/ 19 h 91"/>
                    <a:gd name="T38" fmla="*/ 19 w 44"/>
                    <a:gd name="T39" fmla="*/ 28 h 91"/>
                    <a:gd name="T40" fmla="*/ 16 w 44"/>
                    <a:gd name="T41" fmla="*/ 39 h 91"/>
                    <a:gd name="T42" fmla="*/ 16 w 44"/>
                    <a:gd name="T43" fmla="*/ 39 h 91"/>
                    <a:gd name="T44" fmla="*/ 16 w 44"/>
                    <a:gd name="T45" fmla="*/ 91 h 91"/>
                    <a:gd name="T46" fmla="*/ 16 w 44"/>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91"/>
                    <a:gd name="T74" fmla="*/ 44 w 44"/>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91">
                      <a:moveTo>
                        <a:pt x="16" y="91"/>
                      </a:moveTo>
                      <a:lnTo>
                        <a:pt x="0" y="91"/>
                      </a:lnTo>
                      <a:lnTo>
                        <a:pt x="0" y="3"/>
                      </a:lnTo>
                      <a:lnTo>
                        <a:pt x="15" y="3"/>
                      </a:lnTo>
                      <a:lnTo>
                        <a:pt x="15" y="17"/>
                      </a:lnTo>
                      <a:lnTo>
                        <a:pt x="22" y="8"/>
                      </a:lnTo>
                      <a:lnTo>
                        <a:pt x="30" y="2"/>
                      </a:lnTo>
                      <a:lnTo>
                        <a:pt x="40" y="0"/>
                      </a:lnTo>
                      <a:lnTo>
                        <a:pt x="41" y="0"/>
                      </a:lnTo>
                      <a:lnTo>
                        <a:pt x="42" y="0"/>
                      </a:lnTo>
                      <a:lnTo>
                        <a:pt x="44" y="1"/>
                      </a:lnTo>
                      <a:lnTo>
                        <a:pt x="44" y="16"/>
                      </a:lnTo>
                      <a:lnTo>
                        <a:pt x="38" y="16"/>
                      </a:lnTo>
                      <a:lnTo>
                        <a:pt x="26" y="19"/>
                      </a:lnTo>
                      <a:lnTo>
                        <a:pt x="19" y="28"/>
                      </a:lnTo>
                      <a:lnTo>
                        <a:pt x="16" y="39"/>
                      </a:lnTo>
                      <a:lnTo>
                        <a:pt x="16" y="9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7" name="Freeform 97"/>
                <p:cNvSpPr>
                  <a:spLocks noEditPoints="1"/>
                </p:cNvSpPr>
                <p:nvPr/>
              </p:nvSpPr>
              <p:spPr bwMode="auto">
                <a:xfrm>
                  <a:off x="3960" y="1575"/>
                  <a:ext cx="27" cy="31"/>
                </a:xfrm>
                <a:custGeom>
                  <a:avLst/>
                  <a:gdLst>
                    <a:gd name="T0" fmla="*/ 80 w 81"/>
                    <a:gd name="T1" fmla="*/ 62 h 93"/>
                    <a:gd name="T2" fmla="*/ 78 w 81"/>
                    <a:gd name="T3" fmla="*/ 68 h 93"/>
                    <a:gd name="T4" fmla="*/ 73 w 81"/>
                    <a:gd name="T5" fmla="*/ 78 h 93"/>
                    <a:gd name="T6" fmla="*/ 64 w 81"/>
                    <a:gd name="T7" fmla="*/ 87 h 93"/>
                    <a:gd name="T8" fmla="*/ 64 w 81"/>
                    <a:gd name="T9" fmla="*/ 87 h 93"/>
                    <a:gd name="T10" fmla="*/ 59 w 81"/>
                    <a:gd name="T11" fmla="*/ 90 h 93"/>
                    <a:gd name="T12" fmla="*/ 51 w 81"/>
                    <a:gd name="T13" fmla="*/ 92 h 93"/>
                    <a:gd name="T14" fmla="*/ 40 w 81"/>
                    <a:gd name="T15" fmla="*/ 93 h 93"/>
                    <a:gd name="T16" fmla="*/ 40 w 81"/>
                    <a:gd name="T17" fmla="*/ 93 h 93"/>
                    <a:gd name="T18" fmla="*/ 18 w 81"/>
                    <a:gd name="T19" fmla="*/ 87 h 93"/>
                    <a:gd name="T20" fmla="*/ 5 w 81"/>
                    <a:gd name="T21" fmla="*/ 71 h 93"/>
                    <a:gd name="T22" fmla="*/ 0 w 81"/>
                    <a:gd name="T23" fmla="*/ 49 h 93"/>
                    <a:gd name="T24" fmla="*/ 0 w 81"/>
                    <a:gd name="T25" fmla="*/ 49 h 93"/>
                    <a:gd name="T26" fmla="*/ 5 w 81"/>
                    <a:gd name="T27" fmla="*/ 24 h 93"/>
                    <a:gd name="T28" fmla="*/ 18 w 81"/>
                    <a:gd name="T29" fmla="*/ 6 h 93"/>
                    <a:gd name="T30" fmla="*/ 42 w 81"/>
                    <a:gd name="T31" fmla="*/ 0 h 93"/>
                    <a:gd name="T32" fmla="*/ 42 w 81"/>
                    <a:gd name="T33" fmla="*/ 0 h 93"/>
                    <a:gd name="T34" fmla="*/ 64 w 81"/>
                    <a:gd name="T35" fmla="*/ 6 h 93"/>
                    <a:gd name="T36" fmla="*/ 76 w 81"/>
                    <a:gd name="T37" fmla="*/ 24 h 93"/>
                    <a:gd name="T38" fmla="*/ 81 w 81"/>
                    <a:gd name="T39" fmla="*/ 50 h 93"/>
                    <a:gd name="T40" fmla="*/ 81 w 81"/>
                    <a:gd name="T41" fmla="*/ 50 h 93"/>
                    <a:gd name="T42" fmla="*/ 16 w 81"/>
                    <a:gd name="T43" fmla="*/ 51 h 93"/>
                    <a:gd name="T44" fmla="*/ 16 w 81"/>
                    <a:gd name="T45" fmla="*/ 51 h 93"/>
                    <a:gd name="T46" fmla="*/ 19 w 81"/>
                    <a:gd name="T47" fmla="*/ 66 h 93"/>
                    <a:gd name="T48" fmla="*/ 27 w 81"/>
                    <a:gd name="T49" fmla="*/ 77 h 93"/>
                    <a:gd name="T50" fmla="*/ 41 w 81"/>
                    <a:gd name="T51" fmla="*/ 80 h 93"/>
                    <a:gd name="T52" fmla="*/ 41 w 81"/>
                    <a:gd name="T53" fmla="*/ 80 h 93"/>
                    <a:gd name="T54" fmla="*/ 53 w 81"/>
                    <a:gd name="T55" fmla="*/ 77 h 93"/>
                    <a:gd name="T56" fmla="*/ 62 w 81"/>
                    <a:gd name="T57" fmla="*/ 69 h 93"/>
                    <a:gd name="T58" fmla="*/ 65 w 81"/>
                    <a:gd name="T59" fmla="*/ 62 h 93"/>
                    <a:gd name="T60" fmla="*/ 65 w 81"/>
                    <a:gd name="T61" fmla="*/ 62 h 93"/>
                    <a:gd name="T62" fmla="*/ 80 w 81"/>
                    <a:gd name="T63" fmla="*/ 62 h 93"/>
                    <a:gd name="T64" fmla="*/ 80 w 81"/>
                    <a:gd name="T65" fmla="*/ 62 h 93"/>
                    <a:gd name="T66" fmla="*/ 65 w 81"/>
                    <a:gd name="T67" fmla="*/ 39 h 93"/>
                    <a:gd name="T68" fmla="*/ 63 w 81"/>
                    <a:gd name="T69" fmla="*/ 26 h 93"/>
                    <a:gd name="T70" fmla="*/ 54 w 81"/>
                    <a:gd name="T71" fmla="*/ 17 h 93"/>
                    <a:gd name="T72" fmla="*/ 40 w 81"/>
                    <a:gd name="T73" fmla="*/ 13 h 93"/>
                    <a:gd name="T74" fmla="*/ 40 w 81"/>
                    <a:gd name="T75" fmla="*/ 13 h 93"/>
                    <a:gd name="T76" fmla="*/ 28 w 81"/>
                    <a:gd name="T77" fmla="*/ 17 h 93"/>
                    <a:gd name="T78" fmla="*/ 19 w 81"/>
                    <a:gd name="T79" fmla="*/ 26 h 93"/>
                    <a:gd name="T80" fmla="*/ 16 w 81"/>
                    <a:gd name="T81" fmla="*/ 39 h 93"/>
                    <a:gd name="T82" fmla="*/ 16 w 81"/>
                    <a:gd name="T83" fmla="*/ 39 h 93"/>
                    <a:gd name="T84" fmla="*/ 65 w 81"/>
                    <a:gd name="T85" fmla="*/ 39 h 93"/>
                    <a:gd name="T86" fmla="*/ 65 w 81"/>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93"/>
                    <a:gd name="T134" fmla="*/ 81 w 81"/>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93">
                      <a:moveTo>
                        <a:pt x="80" y="62"/>
                      </a:moveTo>
                      <a:lnTo>
                        <a:pt x="78" y="68"/>
                      </a:lnTo>
                      <a:lnTo>
                        <a:pt x="73" y="78"/>
                      </a:lnTo>
                      <a:lnTo>
                        <a:pt x="64" y="87"/>
                      </a:lnTo>
                      <a:lnTo>
                        <a:pt x="59" y="90"/>
                      </a:lnTo>
                      <a:lnTo>
                        <a:pt x="51" y="92"/>
                      </a:lnTo>
                      <a:lnTo>
                        <a:pt x="40" y="93"/>
                      </a:lnTo>
                      <a:lnTo>
                        <a:pt x="18" y="87"/>
                      </a:lnTo>
                      <a:lnTo>
                        <a:pt x="5" y="71"/>
                      </a:lnTo>
                      <a:lnTo>
                        <a:pt x="0" y="49"/>
                      </a:lnTo>
                      <a:lnTo>
                        <a:pt x="5" y="24"/>
                      </a:lnTo>
                      <a:lnTo>
                        <a:pt x="18" y="6"/>
                      </a:lnTo>
                      <a:lnTo>
                        <a:pt x="42" y="0"/>
                      </a:lnTo>
                      <a:lnTo>
                        <a:pt x="64" y="6"/>
                      </a:lnTo>
                      <a:lnTo>
                        <a:pt x="76" y="24"/>
                      </a:lnTo>
                      <a:lnTo>
                        <a:pt x="81" y="50"/>
                      </a:lnTo>
                      <a:lnTo>
                        <a:pt x="16" y="51"/>
                      </a:lnTo>
                      <a:lnTo>
                        <a:pt x="19" y="66"/>
                      </a:lnTo>
                      <a:lnTo>
                        <a:pt x="27" y="77"/>
                      </a:lnTo>
                      <a:lnTo>
                        <a:pt x="41" y="80"/>
                      </a:lnTo>
                      <a:lnTo>
                        <a:pt x="53" y="77"/>
                      </a:lnTo>
                      <a:lnTo>
                        <a:pt x="62" y="69"/>
                      </a:lnTo>
                      <a:lnTo>
                        <a:pt x="65" y="62"/>
                      </a:lnTo>
                      <a:lnTo>
                        <a:pt x="80" y="62"/>
                      </a:lnTo>
                      <a:close/>
                      <a:moveTo>
                        <a:pt x="65" y="39"/>
                      </a:moveTo>
                      <a:lnTo>
                        <a:pt x="63" y="26"/>
                      </a:lnTo>
                      <a:lnTo>
                        <a:pt x="54" y="17"/>
                      </a:lnTo>
                      <a:lnTo>
                        <a:pt x="40" y="13"/>
                      </a:lnTo>
                      <a:lnTo>
                        <a:pt x="28" y="17"/>
                      </a:lnTo>
                      <a:lnTo>
                        <a:pt x="19" y="26"/>
                      </a:lnTo>
                      <a:lnTo>
                        <a:pt x="16" y="39"/>
                      </a:lnTo>
                      <a:lnTo>
                        <a:pt x="65" y="3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8" name="Freeform 98"/>
                <p:cNvSpPr>
                  <a:spLocks/>
                </p:cNvSpPr>
                <p:nvPr/>
              </p:nvSpPr>
              <p:spPr bwMode="auto">
                <a:xfrm>
                  <a:off x="3991" y="1574"/>
                  <a:ext cx="24" cy="32"/>
                </a:xfrm>
                <a:custGeom>
                  <a:avLst/>
                  <a:gdLst>
                    <a:gd name="T0" fmla="*/ 55 w 73"/>
                    <a:gd name="T1" fmla="*/ 28 h 94"/>
                    <a:gd name="T2" fmla="*/ 54 w 73"/>
                    <a:gd name="T3" fmla="*/ 21 h 94"/>
                    <a:gd name="T4" fmla="*/ 48 w 73"/>
                    <a:gd name="T5" fmla="*/ 16 h 94"/>
                    <a:gd name="T6" fmla="*/ 34 w 73"/>
                    <a:gd name="T7" fmla="*/ 13 h 94"/>
                    <a:gd name="T8" fmla="*/ 34 w 73"/>
                    <a:gd name="T9" fmla="*/ 13 h 94"/>
                    <a:gd name="T10" fmla="*/ 28 w 73"/>
                    <a:gd name="T11" fmla="*/ 14 h 94"/>
                    <a:gd name="T12" fmla="*/ 21 w 73"/>
                    <a:gd name="T13" fmla="*/ 17 h 94"/>
                    <a:gd name="T14" fmla="*/ 17 w 73"/>
                    <a:gd name="T15" fmla="*/ 25 h 94"/>
                    <a:gd name="T16" fmla="*/ 17 w 73"/>
                    <a:gd name="T17" fmla="*/ 25 h 94"/>
                    <a:gd name="T18" fmla="*/ 19 w 73"/>
                    <a:gd name="T19" fmla="*/ 31 h 94"/>
                    <a:gd name="T20" fmla="*/ 24 w 73"/>
                    <a:gd name="T21" fmla="*/ 34 h 94"/>
                    <a:gd name="T22" fmla="*/ 33 w 73"/>
                    <a:gd name="T23" fmla="*/ 37 h 94"/>
                    <a:gd name="T24" fmla="*/ 33 w 73"/>
                    <a:gd name="T25" fmla="*/ 37 h 94"/>
                    <a:gd name="T26" fmla="*/ 48 w 73"/>
                    <a:gd name="T27" fmla="*/ 41 h 94"/>
                    <a:gd name="T28" fmla="*/ 48 w 73"/>
                    <a:gd name="T29" fmla="*/ 41 h 94"/>
                    <a:gd name="T30" fmla="*/ 62 w 73"/>
                    <a:gd name="T31" fmla="*/ 46 h 94"/>
                    <a:gd name="T32" fmla="*/ 71 w 73"/>
                    <a:gd name="T33" fmla="*/ 53 h 94"/>
                    <a:gd name="T34" fmla="*/ 73 w 73"/>
                    <a:gd name="T35" fmla="*/ 64 h 94"/>
                    <a:gd name="T36" fmla="*/ 73 w 73"/>
                    <a:gd name="T37" fmla="*/ 64 h 94"/>
                    <a:gd name="T38" fmla="*/ 69 w 73"/>
                    <a:gd name="T39" fmla="*/ 80 h 94"/>
                    <a:gd name="T40" fmla="*/ 56 w 73"/>
                    <a:gd name="T41" fmla="*/ 90 h 94"/>
                    <a:gd name="T42" fmla="*/ 38 w 73"/>
                    <a:gd name="T43" fmla="*/ 94 h 94"/>
                    <a:gd name="T44" fmla="*/ 38 w 73"/>
                    <a:gd name="T45" fmla="*/ 94 h 94"/>
                    <a:gd name="T46" fmla="*/ 13 w 73"/>
                    <a:gd name="T47" fmla="*/ 88 h 94"/>
                    <a:gd name="T48" fmla="*/ 3 w 73"/>
                    <a:gd name="T49" fmla="*/ 76 h 94"/>
                    <a:gd name="T50" fmla="*/ 0 w 73"/>
                    <a:gd name="T51" fmla="*/ 62 h 94"/>
                    <a:gd name="T52" fmla="*/ 0 w 73"/>
                    <a:gd name="T53" fmla="*/ 62 h 94"/>
                    <a:gd name="T54" fmla="*/ 15 w 73"/>
                    <a:gd name="T55" fmla="*/ 62 h 94"/>
                    <a:gd name="T56" fmla="*/ 15 w 73"/>
                    <a:gd name="T57" fmla="*/ 62 h 94"/>
                    <a:gd name="T58" fmla="*/ 16 w 73"/>
                    <a:gd name="T59" fmla="*/ 70 h 94"/>
                    <a:gd name="T60" fmla="*/ 23 w 73"/>
                    <a:gd name="T61" fmla="*/ 78 h 94"/>
                    <a:gd name="T62" fmla="*/ 38 w 73"/>
                    <a:gd name="T63" fmla="*/ 81 h 94"/>
                    <a:gd name="T64" fmla="*/ 38 w 73"/>
                    <a:gd name="T65" fmla="*/ 81 h 94"/>
                    <a:gd name="T66" fmla="*/ 48 w 73"/>
                    <a:gd name="T67" fmla="*/ 79 h 94"/>
                    <a:gd name="T68" fmla="*/ 55 w 73"/>
                    <a:gd name="T69" fmla="*/ 75 h 94"/>
                    <a:gd name="T70" fmla="*/ 58 w 73"/>
                    <a:gd name="T71" fmla="*/ 66 h 94"/>
                    <a:gd name="T72" fmla="*/ 58 w 73"/>
                    <a:gd name="T73" fmla="*/ 66 h 94"/>
                    <a:gd name="T74" fmla="*/ 56 w 73"/>
                    <a:gd name="T75" fmla="*/ 60 h 94"/>
                    <a:gd name="T76" fmla="*/ 50 w 73"/>
                    <a:gd name="T77" fmla="*/ 57 h 94"/>
                    <a:gd name="T78" fmla="*/ 40 w 73"/>
                    <a:gd name="T79" fmla="*/ 54 h 94"/>
                    <a:gd name="T80" fmla="*/ 40 w 73"/>
                    <a:gd name="T81" fmla="*/ 54 h 94"/>
                    <a:gd name="T82" fmla="*/ 23 w 73"/>
                    <a:gd name="T83" fmla="*/ 49 h 94"/>
                    <a:gd name="T84" fmla="*/ 23 w 73"/>
                    <a:gd name="T85" fmla="*/ 49 h 94"/>
                    <a:gd name="T86" fmla="*/ 13 w 73"/>
                    <a:gd name="T87" fmla="*/ 45 h 94"/>
                    <a:gd name="T88" fmla="*/ 6 w 73"/>
                    <a:gd name="T89" fmla="*/ 39 h 94"/>
                    <a:gd name="T90" fmla="*/ 3 w 73"/>
                    <a:gd name="T91" fmla="*/ 28 h 94"/>
                    <a:gd name="T92" fmla="*/ 3 w 73"/>
                    <a:gd name="T93" fmla="*/ 28 h 94"/>
                    <a:gd name="T94" fmla="*/ 8 w 73"/>
                    <a:gd name="T95" fmla="*/ 13 h 94"/>
                    <a:gd name="T96" fmla="*/ 20 w 73"/>
                    <a:gd name="T97" fmla="*/ 3 h 94"/>
                    <a:gd name="T98" fmla="*/ 36 w 73"/>
                    <a:gd name="T99" fmla="*/ 0 h 94"/>
                    <a:gd name="T100" fmla="*/ 36 w 73"/>
                    <a:gd name="T101" fmla="*/ 0 h 94"/>
                    <a:gd name="T102" fmla="*/ 58 w 73"/>
                    <a:gd name="T103" fmla="*/ 6 h 94"/>
                    <a:gd name="T104" fmla="*/ 69 w 73"/>
                    <a:gd name="T105" fmla="*/ 19 h 94"/>
                    <a:gd name="T106" fmla="*/ 70 w 73"/>
                    <a:gd name="T107" fmla="*/ 28 h 94"/>
                    <a:gd name="T108" fmla="*/ 70 w 73"/>
                    <a:gd name="T109" fmla="*/ 28 h 94"/>
                    <a:gd name="T110" fmla="*/ 55 w 73"/>
                    <a:gd name="T111" fmla="*/ 28 h 94"/>
                    <a:gd name="T112" fmla="*/ 55 w 73"/>
                    <a:gd name="T113" fmla="*/ 28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4"/>
                    <a:gd name="T173" fmla="*/ 73 w 7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4">
                      <a:moveTo>
                        <a:pt x="55" y="28"/>
                      </a:moveTo>
                      <a:lnTo>
                        <a:pt x="54" y="21"/>
                      </a:lnTo>
                      <a:lnTo>
                        <a:pt x="48" y="16"/>
                      </a:lnTo>
                      <a:lnTo>
                        <a:pt x="34" y="13"/>
                      </a:lnTo>
                      <a:lnTo>
                        <a:pt x="28" y="14"/>
                      </a:lnTo>
                      <a:lnTo>
                        <a:pt x="21" y="17"/>
                      </a:lnTo>
                      <a:lnTo>
                        <a:pt x="17" y="25"/>
                      </a:lnTo>
                      <a:lnTo>
                        <a:pt x="19" y="31"/>
                      </a:lnTo>
                      <a:lnTo>
                        <a:pt x="24" y="34"/>
                      </a:lnTo>
                      <a:lnTo>
                        <a:pt x="33" y="37"/>
                      </a:lnTo>
                      <a:lnTo>
                        <a:pt x="48" y="41"/>
                      </a:lnTo>
                      <a:lnTo>
                        <a:pt x="62" y="46"/>
                      </a:lnTo>
                      <a:lnTo>
                        <a:pt x="71" y="53"/>
                      </a:lnTo>
                      <a:lnTo>
                        <a:pt x="73" y="64"/>
                      </a:lnTo>
                      <a:lnTo>
                        <a:pt x="69" y="80"/>
                      </a:lnTo>
                      <a:lnTo>
                        <a:pt x="56" y="90"/>
                      </a:lnTo>
                      <a:lnTo>
                        <a:pt x="38" y="94"/>
                      </a:lnTo>
                      <a:lnTo>
                        <a:pt x="13" y="88"/>
                      </a:lnTo>
                      <a:lnTo>
                        <a:pt x="3" y="76"/>
                      </a:lnTo>
                      <a:lnTo>
                        <a:pt x="0" y="62"/>
                      </a:lnTo>
                      <a:lnTo>
                        <a:pt x="15" y="62"/>
                      </a:lnTo>
                      <a:lnTo>
                        <a:pt x="16" y="70"/>
                      </a:lnTo>
                      <a:lnTo>
                        <a:pt x="23" y="78"/>
                      </a:lnTo>
                      <a:lnTo>
                        <a:pt x="38" y="81"/>
                      </a:lnTo>
                      <a:lnTo>
                        <a:pt x="48" y="79"/>
                      </a:lnTo>
                      <a:lnTo>
                        <a:pt x="55" y="75"/>
                      </a:lnTo>
                      <a:lnTo>
                        <a:pt x="58" y="66"/>
                      </a:lnTo>
                      <a:lnTo>
                        <a:pt x="56" y="60"/>
                      </a:lnTo>
                      <a:lnTo>
                        <a:pt x="50" y="57"/>
                      </a:lnTo>
                      <a:lnTo>
                        <a:pt x="40" y="54"/>
                      </a:lnTo>
                      <a:lnTo>
                        <a:pt x="23" y="49"/>
                      </a:lnTo>
                      <a:lnTo>
                        <a:pt x="13" y="45"/>
                      </a:lnTo>
                      <a:lnTo>
                        <a:pt x="6" y="39"/>
                      </a:lnTo>
                      <a:lnTo>
                        <a:pt x="3" y="28"/>
                      </a:lnTo>
                      <a:lnTo>
                        <a:pt x="8" y="13"/>
                      </a:lnTo>
                      <a:lnTo>
                        <a:pt x="20" y="3"/>
                      </a:lnTo>
                      <a:lnTo>
                        <a:pt x="36" y="0"/>
                      </a:lnTo>
                      <a:lnTo>
                        <a:pt x="58" y="6"/>
                      </a:lnTo>
                      <a:lnTo>
                        <a:pt x="69" y="19"/>
                      </a:lnTo>
                      <a:lnTo>
                        <a:pt x="70" y="28"/>
                      </a:lnTo>
                      <a:lnTo>
                        <a:pt x="55" y="2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39" name="Freeform 99"/>
                <p:cNvSpPr>
                  <a:spLocks/>
                </p:cNvSpPr>
                <p:nvPr/>
              </p:nvSpPr>
              <p:spPr bwMode="auto">
                <a:xfrm>
                  <a:off x="4032" y="1564"/>
                  <a:ext cx="69" cy="45"/>
                </a:xfrm>
                <a:custGeom>
                  <a:avLst/>
                  <a:gdLst>
                    <a:gd name="T0" fmla="*/ 208 w 208"/>
                    <a:gd name="T1" fmla="*/ 67 h 136"/>
                    <a:gd name="T2" fmla="*/ 1 w 208"/>
                    <a:gd name="T3" fmla="*/ 136 h 136"/>
                    <a:gd name="T4" fmla="*/ 50 w 208"/>
                    <a:gd name="T5" fmla="*/ 68 h 136"/>
                    <a:gd name="T6" fmla="*/ 0 w 208"/>
                    <a:gd name="T7" fmla="*/ 0 h 136"/>
                    <a:gd name="T8" fmla="*/ 208 w 208"/>
                    <a:gd name="T9" fmla="*/ 67 h 136"/>
                    <a:gd name="T10" fmla="*/ 208 w 208"/>
                    <a:gd name="T11" fmla="*/ 67 h 136"/>
                    <a:gd name="T12" fmla="*/ 0 60000 65536"/>
                    <a:gd name="T13" fmla="*/ 0 60000 65536"/>
                    <a:gd name="T14" fmla="*/ 0 60000 65536"/>
                    <a:gd name="T15" fmla="*/ 0 60000 65536"/>
                    <a:gd name="T16" fmla="*/ 0 60000 65536"/>
                    <a:gd name="T17" fmla="*/ 0 60000 65536"/>
                    <a:gd name="T18" fmla="*/ 0 w 208"/>
                    <a:gd name="T19" fmla="*/ 0 h 136"/>
                    <a:gd name="T20" fmla="*/ 208 w 208"/>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08" h="136">
                      <a:moveTo>
                        <a:pt x="208" y="67"/>
                      </a:moveTo>
                      <a:lnTo>
                        <a:pt x="1" y="136"/>
                      </a:lnTo>
                      <a:lnTo>
                        <a:pt x="50" y="68"/>
                      </a:lnTo>
                      <a:lnTo>
                        <a:pt x="0" y="0"/>
                      </a:lnTo>
                      <a:lnTo>
                        <a:pt x="208" y="6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0" name="Freeform 100"/>
                <p:cNvSpPr>
                  <a:spLocks/>
                </p:cNvSpPr>
                <p:nvPr/>
              </p:nvSpPr>
              <p:spPr bwMode="auto">
                <a:xfrm>
                  <a:off x="3445" y="1812"/>
                  <a:ext cx="31" cy="29"/>
                </a:xfrm>
                <a:custGeom>
                  <a:avLst/>
                  <a:gdLst>
                    <a:gd name="T0" fmla="*/ 40 w 92"/>
                    <a:gd name="T1" fmla="*/ 16 h 86"/>
                    <a:gd name="T2" fmla="*/ 34 w 92"/>
                    <a:gd name="T3" fmla="*/ 13 h 86"/>
                    <a:gd name="T4" fmla="*/ 26 w 92"/>
                    <a:gd name="T5" fmla="*/ 15 h 86"/>
                    <a:gd name="T6" fmla="*/ 17 w 92"/>
                    <a:gd name="T7" fmla="*/ 25 h 86"/>
                    <a:gd name="T8" fmla="*/ 17 w 92"/>
                    <a:gd name="T9" fmla="*/ 25 h 86"/>
                    <a:gd name="T10" fmla="*/ 14 w 92"/>
                    <a:gd name="T11" fmla="*/ 31 h 86"/>
                    <a:gd name="T12" fmla="*/ 13 w 92"/>
                    <a:gd name="T13" fmla="*/ 39 h 86"/>
                    <a:gd name="T14" fmla="*/ 17 w 92"/>
                    <a:gd name="T15" fmla="*/ 46 h 86"/>
                    <a:gd name="T16" fmla="*/ 17 w 92"/>
                    <a:gd name="T17" fmla="*/ 46 h 86"/>
                    <a:gd name="T18" fmla="*/ 23 w 92"/>
                    <a:gd name="T19" fmla="*/ 48 h 86"/>
                    <a:gd name="T20" fmla="*/ 28 w 92"/>
                    <a:gd name="T21" fmla="*/ 45 h 86"/>
                    <a:gd name="T22" fmla="*/ 36 w 92"/>
                    <a:gd name="T23" fmla="*/ 39 h 86"/>
                    <a:gd name="T24" fmla="*/ 36 w 92"/>
                    <a:gd name="T25" fmla="*/ 39 h 86"/>
                    <a:gd name="T26" fmla="*/ 47 w 92"/>
                    <a:gd name="T27" fmla="*/ 29 h 86"/>
                    <a:gd name="T28" fmla="*/ 47 w 92"/>
                    <a:gd name="T29" fmla="*/ 29 h 86"/>
                    <a:gd name="T30" fmla="*/ 59 w 92"/>
                    <a:gd name="T31" fmla="*/ 20 h 86"/>
                    <a:gd name="T32" fmla="*/ 70 w 92"/>
                    <a:gd name="T33" fmla="*/ 17 h 86"/>
                    <a:gd name="T34" fmla="*/ 80 w 92"/>
                    <a:gd name="T35" fmla="*/ 21 h 86"/>
                    <a:gd name="T36" fmla="*/ 80 w 92"/>
                    <a:gd name="T37" fmla="*/ 21 h 86"/>
                    <a:gd name="T38" fmla="*/ 91 w 92"/>
                    <a:gd name="T39" fmla="*/ 33 h 86"/>
                    <a:gd name="T40" fmla="*/ 92 w 92"/>
                    <a:gd name="T41" fmla="*/ 49 h 86"/>
                    <a:gd name="T42" fmla="*/ 86 w 92"/>
                    <a:gd name="T43" fmla="*/ 67 h 86"/>
                    <a:gd name="T44" fmla="*/ 86 w 92"/>
                    <a:gd name="T45" fmla="*/ 67 h 86"/>
                    <a:gd name="T46" fmla="*/ 66 w 92"/>
                    <a:gd name="T47" fmla="*/ 84 h 86"/>
                    <a:gd name="T48" fmla="*/ 50 w 92"/>
                    <a:gd name="T49" fmla="*/ 86 h 86"/>
                    <a:gd name="T50" fmla="*/ 39 w 92"/>
                    <a:gd name="T51" fmla="*/ 81 h 86"/>
                    <a:gd name="T52" fmla="*/ 39 w 92"/>
                    <a:gd name="T53" fmla="*/ 81 h 86"/>
                    <a:gd name="T54" fmla="*/ 46 w 92"/>
                    <a:gd name="T55" fmla="*/ 69 h 86"/>
                    <a:gd name="T56" fmla="*/ 46 w 92"/>
                    <a:gd name="T57" fmla="*/ 69 h 86"/>
                    <a:gd name="T58" fmla="*/ 54 w 92"/>
                    <a:gd name="T59" fmla="*/ 72 h 86"/>
                    <a:gd name="T60" fmla="*/ 63 w 92"/>
                    <a:gd name="T61" fmla="*/ 71 h 86"/>
                    <a:gd name="T62" fmla="*/ 74 w 92"/>
                    <a:gd name="T63" fmla="*/ 59 h 86"/>
                    <a:gd name="T64" fmla="*/ 74 w 92"/>
                    <a:gd name="T65" fmla="*/ 59 h 86"/>
                    <a:gd name="T66" fmla="*/ 79 w 92"/>
                    <a:gd name="T67" fmla="*/ 50 h 86"/>
                    <a:gd name="T68" fmla="*/ 79 w 92"/>
                    <a:gd name="T69" fmla="*/ 41 h 86"/>
                    <a:gd name="T70" fmla="*/ 73 w 92"/>
                    <a:gd name="T71" fmla="*/ 35 h 86"/>
                    <a:gd name="T72" fmla="*/ 73 w 92"/>
                    <a:gd name="T73" fmla="*/ 35 h 86"/>
                    <a:gd name="T74" fmla="*/ 68 w 92"/>
                    <a:gd name="T75" fmla="*/ 33 h 86"/>
                    <a:gd name="T76" fmla="*/ 62 w 92"/>
                    <a:gd name="T77" fmla="*/ 36 h 86"/>
                    <a:gd name="T78" fmla="*/ 53 w 92"/>
                    <a:gd name="T79" fmla="*/ 42 h 86"/>
                    <a:gd name="T80" fmla="*/ 53 w 92"/>
                    <a:gd name="T81" fmla="*/ 42 h 86"/>
                    <a:gd name="T82" fmla="*/ 41 w 92"/>
                    <a:gd name="T83" fmla="*/ 54 h 86"/>
                    <a:gd name="T84" fmla="*/ 41 w 92"/>
                    <a:gd name="T85" fmla="*/ 54 h 86"/>
                    <a:gd name="T86" fmla="*/ 31 w 92"/>
                    <a:gd name="T87" fmla="*/ 61 h 86"/>
                    <a:gd name="T88" fmla="*/ 22 w 92"/>
                    <a:gd name="T89" fmla="*/ 64 h 86"/>
                    <a:gd name="T90" fmla="*/ 12 w 92"/>
                    <a:gd name="T91" fmla="*/ 59 h 86"/>
                    <a:gd name="T92" fmla="*/ 12 w 92"/>
                    <a:gd name="T93" fmla="*/ 59 h 86"/>
                    <a:gd name="T94" fmla="*/ 1 w 92"/>
                    <a:gd name="T95" fmla="*/ 47 h 86"/>
                    <a:gd name="T96" fmla="*/ 0 w 92"/>
                    <a:gd name="T97" fmla="*/ 32 h 86"/>
                    <a:gd name="T98" fmla="*/ 7 w 92"/>
                    <a:gd name="T99" fmla="*/ 17 h 86"/>
                    <a:gd name="T100" fmla="*/ 7 w 92"/>
                    <a:gd name="T101" fmla="*/ 17 h 86"/>
                    <a:gd name="T102" fmla="*/ 24 w 92"/>
                    <a:gd name="T103" fmla="*/ 1 h 86"/>
                    <a:gd name="T104" fmla="*/ 39 w 92"/>
                    <a:gd name="T105" fmla="*/ 0 h 86"/>
                    <a:gd name="T106" fmla="*/ 48 w 92"/>
                    <a:gd name="T107" fmla="*/ 4 h 86"/>
                    <a:gd name="T108" fmla="*/ 48 w 92"/>
                    <a:gd name="T109" fmla="*/ 4 h 86"/>
                    <a:gd name="T110" fmla="*/ 40 w 92"/>
                    <a:gd name="T111" fmla="*/ 16 h 86"/>
                    <a:gd name="T112" fmla="*/ 40 w 92"/>
                    <a:gd name="T113" fmla="*/ 16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86"/>
                    <a:gd name="T173" fmla="*/ 92 w 92"/>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86">
                      <a:moveTo>
                        <a:pt x="40" y="16"/>
                      </a:moveTo>
                      <a:lnTo>
                        <a:pt x="34" y="13"/>
                      </a:lnTo>
                      <a:lnTo>
                        <a:pt x="26" y="15"/>
                      </a:lnTo>
                      <a:lnTo>
                        <a:pt x="17" y="25"/>
                      </a:lnTo>
                      <a:lnTo>
                        <a:pt x="14" y="31"/>
                      </a:lnTo>
                      <a:lnTo>
                        <a:pt x="13" y="39"/>
                      </a:lnTo>
                      <a:lnTo>
                        <a:pt x="17" y="46"/>
                      </a:lnTo>
                      <a:lnTo>
                        <a:pt x="23" y="48"/>
                      </a:lnTo>
                      <a:lnTo>
                        <a:pt x="28" y="45"/>
                      </a:lnTo>
                      <a:lnTo>
                        <a:pt x="36" y="39"/>
                      </a:lnTo>
                      <a:lnTo>
                        <a:pt x="47" y="29"/>
                      </a:lnTo>
                      <a:lnTo>
                        <a:pt x="59" y="20"/>
                      </a:lnTo>
                      <a:lnTo>
                        <a:pt x="70" y="17"/>
                      </a:lnTo>
                      <a:lnTo>
                        <a:pt x="80" y="21"/>
                      </a:lnTo>
                      <a:lnTo>
                        <a:pt x="91" y="33"/>
                      </a:lnTo>
                      <a:lnTo>
                        <a:pt x="92" y="49"/>
                      </a:lnTo>
                      <a:lnTo>
                        <a:pt x="86" y="67"/>
                      </a:lnTo>
                      <a:lnTo>
                        <a:pt x="66" y="84"/>
                      </a:lnTo>
                      <a:lnTo>
                        <a:pt x="50" y="86"/>
                      </a:lnTo>
                      <a:lnTo>
                        <a:pt x="39" y="81"/>
                      </a:lnTo>
                      <a:lnTo>
                        <a:pt x="46" y="69"/>
                      </a:lnTo>
                      <a:lnTo>
                        <a:pt x="54" y="72"/>
                      </a:lnTo>
                      <a:lnTo>
                        <a:pt x="63" y="71"/>
                      </a:lnTo>
                      <a:lnTo>
                        <a:pt x="74" y="59"/>
                      </a:lnTo>
                      <a:lnTo>
                        <a:pt x="79" y="50"/>
                      </a:lnTo>
                      <a:lnTo>
                        <a:pt x="79" y="41"/>
                      </a:lnTo>
                      <a:lnTo>
                        <a:pt x="73" y="35"/>
                      </a:lnTo>
                      <a:lnTo>
                        <a:pt x="68" y="33"/>
                      </a:lnTo>
                      <a:lnTo>
                        <a:pt x="62" y="36"/>
                      </a:lnTo>
                      <a:lnTo>
                        <a:pt x="53" y="42"/>
                      </a:lnTo>
                      <a:lnTo>
                        <a:pt x="41" y="54"/>
                      </a:lnTo>
                      <a:lnTo>
                        <a:pt x="31" y="61"/>
                      </a:lnTo>
                      <a:lnTo>
                        <a:pt x="22" y="64"/>
                      </a:lnTo>
                      <a:lnTo>
                        <a:pt x="12" y="59"/>
                      </a:lnTo>
                      <a:lnTo>
                        <a:pt x="1" y="47"/>
                      </a:lnTo>
                      <a:lnTo>
                        <a:pt x="0" y="32"/>
                      </a:lnTo>
                      <a:lnTo>
                        <a:pt x="7" y="17"/>
                      </a:lnTo>
                      <a:lnTo>
                        <a:pt x="24" y="1"/>
                      </a:lnTo>
                      <a:lnTo>
                        <a:pt x="39" y="0"/>
                      </a:lnTo>
                      <a:lnTo>
                        <a:pt x="48" y="4"/>
                      </a:lnTo>
                      <a:lnTo>
                        <a:pt x="40" y="1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1" name="Freeform 101"/>
                <p:cNvSpPr>
                  <a:spLocks noEditPoints="1"/>
                </p:cNvSpPr>
                <p:nvPr/>
              </p:nvSpPr>
              <p:spPr bwMode="auto">
                <a:xfrm>
                  <a:off x="3458" y="1780"/>
                  <a:ext cx="36" cy="27"/>
                </a:xfrm>
                <a:custGeom>
                  <a:avLst/>
                  <a:gdLst>
                    <a:gd name="T0" fmla="*/ 108 w 108"/>
                    <a:gd name="T1" fmla="*/ 70 h 82"/>
                    <a:gd name="T2" fmla="*/ 99 w 108"/>
                    <a:gd name="T3" fmla="*/ 82 h 82"/>
                    <a:gd name="T4" fmla="*/ 27 w 108"/>
                    <a:gd name="T5" fmla="*/ 31 h 82"/>
                    <a:gd name="T6" fmla="*/ 35 w 108"/>
                    <a:gd name="T7" fmla="*/ 19 h 82"/>
                    <a:gd name="T8" fmla="*/ 108 w 108"/>
                    <a:gd name="T9" fmla="*/ 70 h 82"/>
                    <a:gd name="T10" fmla="*/ 108 w 108"/>
                    <a:gd name="T11" fmla="*/ 70 h 82"/>
                    <a:gd name="T12" fmla="*/ 14 w 108"/>
                    <a:gd name="T13" fmla="*/ 22 h 82"/>
                    <a:gd name="T14" fmla="*/ 0 w 108"/>
                    <a:gd name="T15" fmla="*/ 12 h 82"/>
                    <a:gd name="T16" fmla="*/ 9 w 108"/>
                    <a:gd name="T17" fmla="*/ 0 h 82"/>
                    <a:gd name="T18" fmla="*/ 22 w 108"/>
                    <a:gd name="T19" fmla="*/ 10 h 82"/>
                    <a:gd name="T20" fmla="*/ 14 w 108"/>
                    <a:gd name="T21" fmla="*/ 22 h 82"/>
                    <a:gd name="T22" fmla="*/ 14 w 108"/>
                    <a:gd name="T23" fmla="*/ 22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82"/>
                    <a:gd name="T38" fmla="*/ 108 w 108"/>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82">
                      <a:moveTo>
                        <a:pt x="108" y="70"/>
                      </a:moveTo>
                      <a:lnTo>
                        <a:pt x="99" y="82"/>
                      </a:lnTo>
                      <a:lnTo>
                        <a:pt x="27" y="31"/>
                      </a:lnTo>
                      <a:lnTo>
                        <a:pt x="35" y="19"/>
                      </a:lnTo>
                      <a:lnTo>
                        <a:pt x="108" y="70"/>
                      </a:lnTo>
                      <a:close/>
                      <a:moveTo>
                        <a:pt x="14" y="22"/>
                      </a:moveTo>
                      <a:lnTo>
                        <a:pt x="0" y="12"/>
                      </a:lnTo>
                      <a:lnTo>
                        <a:pt x="9" y="0"/>
                      </a:lnTo>
                      <a:lnTo>
                        <a:pt x="22" y="10"/>
                      </a:lnTo>
                      <a:lnTo>
                        <a:pt x="14" y="2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2" name="Freeform 102"/>
                <p:cNvSpPr>
                  <a:spLocks/>
                </p:cNvSpPr>
                <p:nvPr/>
              </p:nvSpPr>
              <p:spPr bwMode="auto">
                <a:xfrm>
                  <a:off x="3475" y="1763"/>
                  <a:ext cx="38" cy="34"/>
                </a:xfrm>
                <a:custGeom>
                  <a:avLst/>
                  <a:gdLst>
                    <a:gd name="T0" fmla="*/ 113 w 113"/>
                    <a:gd name="T1" fmla="*/ 43 h 100"/>
                    <a:gd name="T2" fmla="*/ 104 w 113"/>
                    <a:gd name="T3" fmla="*/ 55 h 100"/>
                    <a:gd name="T4" fmla="*/ 60 w 113"/>
                    <a:gd name="T5" fmla="*/ 23 h 100"/>
                    <a:gd name="T6" fmla="*/ 60 w 113"/>
                    <a:gd name="T7" fmla="*/ 23 h 100"/>
                    <a:gd name="T8" fmla="*/ 49 w 113"/>
                    <a:gd name="T9" fmla="*/ 17 h 100"/>
                    <a:gd name="T10" fmla="*/ 40 w 113"/>
                    <a:gd name="T11" fmla="*/ 17 h 100"/>
                    <a:gd name="T12" fmla="*/ 31 w 113"/>
                    <a:gd name="T13" fmla="*/ 24 h 100"/>
                    <a:gd name="T14" fmla="*/ 31 w 113"/>
                    <a:gd name="T15" fmla="*/ 24 h 100"/>
                    <a:gd name="T16" fmla="*/ 27 w 113"/>
                    <a:gd name="T17" fmla="*/ 33 h 100"/>
                    <a:gd name="T18" fmla="*/ 28 w 113"/>
                    <a:gd name="T19" fmla="*/ 46 h 100"/>
                    <a:gd name="T20" fmla="*/ 40 w 113"/>
                    <a:gd name="T21" fmla="*/ 60 h 100"/>
                    <a:gd name="T22" fmla="*/ 40 w 113"/>
                    <a:gd name="T23" fmla="*/ 60 h 100"/>
                    <a:gd name="T24" fmla="*/ 79 w 113"/>
                    <a:gd name="T25" fmla="*/ 88 h 100"/>
                    <a:gd name="T26" fmla="*/ 70 w 113"/>
                    <a:gd name="T27" fmla="*/ 100 h 100"/>
                    <a:gd name="T28" fmla="*/ 0 w 113"/>
                    <a:gd name="T29" fmla="*/ 48 h 100"/>
                    <a:gd name="T30" fmla="*/ 8 w 113"/>
                    <a:gd name="T31" fmla="*/ 37 h 100"/>
                    <a:gd name="T32" fmla="*/ 18 w 113"/>
                    <a:gd name="T33" fmla="*/ 45 h 100"/>
                    <a:gd name="T34" fmla="*/ 18 w 113"/>
                    <a:gd name="T35" fmla="*/ 44 h 100"/>
                    <a:gd name="T36" fmla="*/ 18 w 113"/>
                    <a:gd name="T37" fmla="*/ 44 h 100"/>
                    <a:gd name="T38" fmla="*/ 16 w 113"/>
                    <a:gd name="T39" fmla="*/ 37 h 100"/>
                    <a:gd name="T40" fmla="*/ 17 w 113"/>
                    <a:gd name="T41" fmla="*/ 26 h 100"/>
                    <a:gd name="T42" fmla="*/ 22 w 113"/>
                    <a:gd name="T43" fmla="*/ 14 h 100"/>
                    <a:gd name="T44" fmla="*/ 22 w 113"/>
                    <a:gd name="T45" fmla="*/ 14 h 100"/>
                    <a:gd name="T46" fmla="*/ 32 w 113"/>
                    <a:gd name="T47" fmla="*/ 3 h 100"/>
                    <a:gd name="T48" fmla="*/ 46 w 113"/>
                    <a:gd name="T49" fmla="*/ 0 h 100"/>
                    <a:gd name="T50" fmla="*/ 64 w 113"/>
                    <a:gd name="T51" fmla="*/ 7 h 100"/>
                    <a:gd name="T52" fmla="*/ 64 w 113"/>
                    <a:gd name="T53" fmla="*/ 7 h 100"/>
                    <a:gd name="T54" fmla="*/ 113 w 113"/>
                    <a:gd name="T55" fmla="*/ 43 h 100"/>
                    <a:gd name="T56" fmla="*/ 113 w 113"/>
                    <a:gd name="T57" fmla="*/ 43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100"/>
                    <a:gd name="T89" fmla="*/ 113 w 113"/>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100">
                      <a:moveTo>
                        <a:pt x="113" y="43"/>
                      </a:moveTo>
                      <a:lnTo>
                        <a:pt x="104" y="55"/>
                      </a:lnTo>
                      <a:lnTo>
                        <a:pt x="60" y="23"/>
                      </a:lnTo>
                      <a:lnTo>
                        <a:pt x="49" y="17"/>
                      </a:lnTo>
                      <a:lnTo>
                        <a:pt x="40" y="17"/>
                      </a:lnTo>
                      <a:lnTo>
                        <a:pt x="31" y="24"/>
                      </a:lnTo>
                      <a:lnTo>
                        <a:pt x="27" y="33"/>
                      </a:lnTo>
                      <a:lnTo>
                        <a:pt x="28" y="46"/>
                      </a:lnTo>
                      <a:lnTo>
                        <a:pt x="40" y="60"/>
                      </a:lnTo>
                      <a:lnTo>
                        <a:pt x="79" y="88"/>
                      </a:lnTo>
                      <a:lnTo>
                        <a:pt x="70" y="100"/>
                      </a:lnTo>
                      <a:lnTo>
                        <a:pt x="0" y="48"/>
                      </a:lnTo>
                      <a:lnTo>
                        <a:pt x="8" y="37"/>
                      </a:lnTo>
                      <a:lnTo>
                        <a:pt x="18" y="45"/>
                      </a:lnTo>
                      <a:lnTo>
                        <a:pt x="18" y="44"/>
                      </a:lnTo>
                      <a:lnTo>
                        <a:pt x="16" y="37"/>
                      </a:lnTo>
                      <a:lnTo>
                        <a:pt x="17" y="26"/>
                      </a:lnTo>
                      <a:lnTo>
                        <a:pt x="22" y="14"/>
                      </a:lnTo>
                      <a:lnTo>
                        <a:pt x="32" y="3"/>
                      </a:lnTo>
                      <a:lnTo>
                        <a:pt x="46" y="0"/>
                      </a:lnTo>
                      <a:lnTo>
                        <a:pt x="64" y="7"/>
                      </a:lnTo>
                      <a:lnTo>
                        <a:pt x="113" y="4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3" name="Freeform 103"/>
                <p:cNvSpPr>
                  <a:spLocks/>
                </p:cNvSpPr>
                <p:nvPr/>
              </p:nvSpPr>
              <p:spPr bwMode="auto">
                <a:xfrm>
                  <a:off x="3491" y="1736"/>
                  <a:ext cx="33" cy="31"/>
                </a:xfrm>
                <a:custGeom>
                  <a:avLst/>
                  <a:gdLst>
                    <a:gd name="T0" fmla="*/ 42 w 99"/>
                    <a:gd name="T1" fmla="*/ 12 h 94"/>
                    <a:gd name="T2" fmla="*/ 52 w 99"/>
                    <a:gd name="T3" fmla="*/ 0 h 94"/>
                    <a:gd name="T4" fmla="*/ 99 w 99"/>
                    <a:gd name="T5" fmla="*/ 80 h 94"/>
                    <a:gd name="T6" fmla="*/ 89 w 99"/>
                    <a:gd name="T7" fmla="*/ 94 h 94"/>
                    <a:gd name="T8" fmla="*/ 0 w 99"/>
                    <a:gd name="T9" fmla="*/ 63 h 94"/>
                    <a:gd name="T10" fmla="*/ 11 w 99"/>
                    <a:gd name="T11" fmla="*/ 49 h 94"/>
                    <a:gd name="T12" fmla="*/ 81 w 99"/>
                    <a:gd name="T13" fmla="*/ 76 h 94"/>
                    <a:gd name="T14" fmla="*/ 82 w 99"/>
                    <a:gd name="T15" fmla="*/ 76 h 94"/>
                    <a:gd name="T16" fmla="*/ 42 w 99"/>
                    <a:gd name="T17" fmla="*/ 12 h 94"/>
                    <a:gd name="T18" fmla="*/ 42 w 99"/>
                    <a:gd name="T19" fmla="*/ 12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94"/>
                    <a:gd name="T32" fmla="*/ 99 w 9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94">
                      <a:moveTo>
                        <a:pt x="42" y="12"/>
                      </a:moveTo>
                      <a:lnTo>
                        <a:pt x="52" y="0"/>
                      </a:lnTo>
                      <a:lnTo>
                        <a:pt x="99" y="80"/>
                      </a:lnTo>
                      <a:lnTo>
                        <a:pt x="89" y="94"/>
                      </a:lnTo>
                      <a:lnTo>
                        <a:pt x="0" y="63"/>
                      </a:lnTo>
                      <a:lnTo>
                        <a:pt x="11" y="49"/>
                      </a:lnTo>
                      <a:lnTo>
                        <a:pt x="81" y="76"/>
                      </a:lnTo>
                      <a:lnTo>
                        <a:pt x="82" y="76"/>
                      </a:lnTo>
                      <a:lnTo>
                        <a:pt x="42" y="1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4" name="Freeform 104"/>
                <p:cNvSpPr>
                  <a:spLocks noEditPoints="1"/>
                </p:cNvSpPr>
                <p:nvPr/>
              </p:nvSpPr>
              <p:spPr bwMode="auto">
                <a:xfrm>
                  <a:off x="3515" y="1719"/>
                  <a:ext cx="30" cy="29"/>
                </a:xfrm>
                <a:custGeom>
                  <a:avLst/>
                  <a:gdLst>
                    <a:gd name="T0" fmla="*/ 82 w 90"/>
                    <a:gd name="T1" fmla="*/ 25 h 87"/>
                    <a:gd name="T2" fmla="*/ 86 w 90"/>
                    <a:gd name="T3" fmla="*/ 31 h 87"/>
                    <a:gd name="T4" fmla="*/ 89 w 90"/>
                    <a:gd name="T5" fmla="*/ 42 h 87"/>
                    <a:gd name="T6" fmla="*/ 90 w 90"/>
                    <a:gd name="T7" fmla="*/ 54 h 87"/>
                    <a:gd name="T8" fmla="*/ 90 w 90"/>
                    <a:gd name="T9" fmla="*/ 54 h 87"/>
                    <a:gd name="T10" fmla="*/ 89 w 90"/>
                    <a:gd name="T11" fmla="*/ 59 h 87"/>
                    <a:gd name="T12" fmla="*/ 85 w 90"/>
                    <a:gd name="T13" fmla="*/ 66 h 87"/>
                    <a:gd name="T14" fmla="*/ 79 w 90"/>
                    <a:gd name="T15" fmla="*/ 75 h 87"/>
                    <a:gd name="T16" fmla="*/ 79 w 90"/>
                    <a:gd name="T17" fmla="*/ 75 h 87"/>
                    <a:gd name="T18" fmla="*/ 59 w 90"/>
                    <a:gd name="T19" fmla="*/ 87 h 87"/>
                    <a:gd name="T20" fmla="*/ 39 w 90"/>
                    <a:gd name="T21" fmla="*/ 87 h 87"/>
                    <a:gd name="T22" fmla="*/ 19 w 90"/>
                    <a:gd name="T23" fmla="*/ 76 h 87"/>
                    <a:gd name="T24" fmla="*/ 19 w 90"/>
                    <a:gd name="T25" fmla="*/ 76 h 87"/>
                    <a:gd name="T26" fmla="*/ 4 w 90"/>
                    <a:gd name="T27" fmla="*/ 56 h 87"/>
                    <a:gd name="T28" fmla="*/ 0 w 90"/>
                    <a:gd name="T29" fmla="*/ 33 h 87"/>
                    <a:gd name="T30" fmla="*/ 11 w 90"/>
                    <a:gd name="T31" fmla="*/ 11 h 87"/>
                    <a:gd name="T32" fmla="*/ 11 w 90"/>
                    <a:gd name="T33" fmla="*/ 11 h 87"/>
                    <a:gd name="T34" fmla="*/ 29 w 90"/>
                    <a:gd name="T35" fmla="*/ 0 h 87"/>
                    <a:gd name="T36" fmla="*/ 51 w 90"/>
                    <a:gd name="T37" fmla="*/ 2 h 87"/>
                    <a:gd name="T38" fmla="*/ 75 w 90"/>
                    <a:gd name="T39" fmla="*/ 17 h 87"/>
                    <a:gd name="T40" fmla="*/ 75 w 90"/>
                    <a:gd name="T41" fmla="*/ 17 h 87"/>
                    <a:gd name="T42" fmla="*/ 31 w 90"/>
                    <a:gd name="T43" fmla="*/ 65 h 87"/>
                    <a:gd name="T44" fmla="*/ 31 w 90"/>
                    <a:gd name="T45" fmla="*/ 65 h 87"/>
                    <a:gd name="T46" fmla="*/ 45 w 90"/>
                    <a:gd name="T47" fmla="*/ 74 h 87"/>
                    <a:gd name="T48" fmla="*/ 58 w 90"/>
                    <a:gd name="T49" fmla="*/ 74 h 87"/>
                    <a:gd name="T50" fmla="*/ 70 w 90"/>
                    <a:gd name="T51" fmla="*/ 66 h 87"/>
                    <a:gd name="T52" fmla="*/ 70 w 90"/>
                    <a:gd name="T53" fmla="*/ 66 h 87"/>
                    <a:gd name="T54" fmla="*/ 76 w 90"/>
                    <a:gd name="T55" fmla="*/ 55 h 87"/>
                    <a:gd name="T56" fmla="*/ 76 w 90"/>
                    <a:gd name="T57" fmla="*/ 44 h 87"/>
                    <a:gd name="T58" fmla="*/ 73 w 90"/>
                    <a:gd name="T59" fmla="*/ 36 h 87"/>
                    <a:gd name="T60" fmla="*/ 73 w 90"/>
                    <a:gd name="T61" fmla="*/ 36 h 87"/>
                    <a:gd name="T62" fmla="*/ 82 w 90"/>
                    <a:gd name="T63" fmla="*/ 25 h 87"/>
                    <a:gd name="T64" fmla="*/ 82 w 90"/>
                    <a:gd name="T65" fmla="*/ 25 h 87"/>
                    <a:gd name="T66" fmla="*/ 55 w 90"/>
                    <a:gd name="T67" fmla="*/ 20 h 87"/>
                    <a:gd name="T68" fmla="*/ 43 w 90"/>
                    <a:gd name="T69" fmla="*/ 14 h 87"/>
                    <a:gd name="T70" fmla="*/ 31 w 90"/>
                    <a:gd name="T71" fmla="*/ 13 h 87"/>
                    <a:gd name="T72" fmla="*/ 19 w 90"/>
                    <a:gd name="T73" fmla="*/ 21 h 87"/>
                    <a:gd name="T74" fmla="*/ 19 w 90"/>
                    <a:gd name="T75" fmla="*/ 21 h 87"/>
                    <a:gd name="T76" fmla="*/ 14 w 90"/>
                    <a:gd name="T77" fmla="*/ 33 h 87"/>
                    <a:gd name="T78" fmla="*/ 15 w 90"/>
                    <a:gd name="T79" fmla="*/ 47 h 87"/>
                    <a:gd name="T80" fmla="*/ 22 w 90"/>
                    <a:gd name="T81" fmla="*/ 58 h 87"/>
                    <a:gd name="T82" fmla="*/ 22 w 90"/>
                    <a:gd name="T83" fmla="*/ 58 h 87"/>
                    <a:gd name="T84" fmla="*/ 55 w 90"/>
                    <a:gd name="T85" fmla="*/ 20 h 87"/>
                    <a:gd name="T86" fmla="*/ 55 w 90"/>
                    <a:gd name="T87" fmla="*/ 20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87"/>
                    <a:gd name="T134" fmla="*/ 90 w 90"/>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87">
                      <a:moveTo>
                        <a:pt x="82" y="25"/>
                      </a:moveTo>
                      <a:lnTo>
                        <a:pt x="86" y="31"/>
                      </a:lnTo>
                      <a:lnTo>
                        <a:pt x="89" y="42"/>
                      </a:lnTo>
                      <a:lnTo>
                        <a:pt x="90" y="54"/>
                      </a:lnTo>
                      <a:lnTo>
                        <a:pt x="89" y="59"/>
                      </a:lnTo>
                      <a:lnTo>
                        <a:pt x="85" y="66"/>
                      </a:lnTo>
                      <a:lnTo>
                        <a:pt x="79" y="75"/>
                      </a:lnTo>
                      <a:lnTo>
                        <a:pt x="59" y="87"/>
                      </a:lnTo>
                      <a:lnTo>
                        <a:pt x="39" y="87"/>
                      </a:lnTo>
                      <a:lnTo>
                        <a:pt x="19" y="76"/>
                      </a:lnTo>
                      <a:lnTo>
                        <a:pt x="4" y="56"/>
                      </a:lnTo>
                      <a:lnTo>
                        <a:pt x="0" y="33"/>
                      </a:lnTo>
                      <a:lnTo>
                        <a:pt x="11" y="11"/>
                      </a:lnTo>
                      <a:lnTo>
                        <a:pt x="29" y="0"/>
                      </a:lnTo>
                      <a:lnTo>
                        <a:pt x="51" y="2"/>
                      </a:lnTo>
                      <a:lnTo>
                        <a:pt x="75" y="17"/>
                      </a:lnTo>
                      <a:lnTo>
                        <a:pt x="31" y="65"/>
                      </a:lnTo>
                      <a:lnTo>
                        <a:pt x="45" y="74"/>
                      </a:lnTo>
                      <a:lnTo>
                        <a:pt x="58" y="74"/>
                      </a:lnTo>
                      <a:lnTo>
                        <a:pt x="70" y="66"/>
                      </a:lnTo>
                      <a:lnTo>
                        <a:pt x="76" y="55"/>
                      </a:lnTo>
                      <a:lnTo>
                        <a:pt x="76" y="44"/>
                      </a:lnTo>
                      <a:lnTo>
                        <a:pt x="73" y="36"/>
                      </a:lnTo>
                      <a:lnTo>
                        <a:pt x="82" y="25"/>
                      </a:lnTo>
                      <a:close/>
                      <a:moveTo>
                        <a:pt x="55" y="20"/>
                      </a:moveTo>
                      <a:lnTo>
                        <a:pt x="43" y="14"/>
                      </a:lnTo>
                      <a:lnTo>
                        <a:pt x="31" y="13"/>
                      </a:lnTo>
                      <a:lnTo>
                        <a:pt x="19" y="21"/>
                      </a:lnTo>
                      <a:lnTo>
                        <a:pt x="14" y="33"/>
                      </a:lnTo>
                      <a:lnTo>
                        <a:pt x="15" y="47"/>
                      </a:lnTo>
                      <a:lnTo>
                        <a:pt x="22" y="58"/>
                      </a:lnTo>
                      <a:lnTo>
                        <a:pt x="55" y="2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5" name="Freeform 105"/>
                <p:cNvSpPr>
                  <a:spLocks/>
                </p:cNvSpPr>
                <p:nvPr/>
              </p:nvSpPr>
              <p:spPr bwMode="auto">
                <a:xfrm>
                  <a:off x="3536" y="1697"/>
                  <a:ext cx="30" cy="30"/>
                </a:xfrm>
                <a:custGeom>
                  <a:avLst/>
                  <a:gdLst>
                    <a:gd name="T0" fmla="*/ 45 w 91"/>
                    <a:gd name="T1" fmla="*/ 18 h 90"/>
                    <a:gd name="T2" fmla="*/ 40 w 91"/>
                    <a:gd name="T3" fmla="*/ 15 h 90"/>
                    <a:gd name="T4" fmla="*/ 32 w 91"/>
                    <a:gd name="T5" fmla="*/ 15 h 90"/>
                    <a:gd name="T6" fmla="*/ 20 w 91"/>
                    <a:gd name="T7" fmla="*/ 22 h 90"/>
                    <a:gd name="T8" fmla="*/ 20 w 91"/>
                    <a:gd name="T9" fmla="*/ 22 h 90"/>
                    <a:gd name="T10" fmla="*/ 16 w 91"/>
                    <a:gd name="T11" fmla="*/ 27 h 90"/>
                    <a:gd name="T12" fmla="*/ 14 w 91"/>
                    <a:gd name="T13" fmla="*/ 35 h 90"/>
                    <a:gd name="T14" fmla="*/ 17 w 91"/>
                    <a:gd name="T15" fmla="*/ 43 h 90"/>
                    <a:gd name="T16" fmla="*/ 17 w 91"/>
                    <a:gd name="T17" fmla="*/ 43 h 90"/>
                    <a:gd name="T18" fmla="*/ 22 w 91"/>
                    <a:gd name="T19" fmla="*/ 46 h 90"/>
                    <a:gd name="T20" fmla="*/ 28 w 91"/>
                    <a:gd name="T21" fmla="*/ 45 h 90"/>
                    <a:gd name="T22" fmla="*/ 36 w 91"/>
                    <a:gd name="T23" fmla="*/ 40 h 90"/>
                    <a:gd name="T24" fmla="*/ 36 w 91"/>
                    <a:gd name="T25" fmla="*/ 40 h 90"/>
                    <a:gd name="T26" fmla="*/ 49 w 91"/>
                    <a:gd name="T27" fmla="*/ 33 h 90"/>
                    <a:gd name="T28" fmla="*/ 49 w 91"/>
                    <a:gd name="T29" fmla="*/ 33 h 90"/>
                    <a:gd name="T30" fmla="*/ 63 w 91"/>
                    <a:gd name="T31" fmla="*/ 26 h 90"/>
                    <a:gd name="T32" fmla="*/ 74 w 91"/>
                    <a:gd name="T33" fmla="*/ 26 h 90"/>
                    <a:gd name="T34" fmla="*/ 83 w 91"/>
                    <a:gd name="T35" fmla="*/ 32 h 90"/>
                    <a:gd name="T36" fmla="*/ 83 w 91"/>
                    <a:gd name="T37" fmla="*/ 32 h 90"/>
                    <a:gd name="T38" fmla="*/ 91 w 91"/>
                    <a:gd name="T39" fmla="*/ 46 h 90"/>
                    <a:gd name="T40" fmla="*/ 89 w 91"/>
                    <a:gd name="T41" fmla="*/ 61 h 90"/>
                    <a:gd name="T42" fmla="*/ 79 w 91"/>
                    <a:gd name="T43" fmla="*/ 76 h 90"/>
                    <a:gd name="T44" fmla="*/ 79 w 91"/>
                    <a:gd name="T45" fmla="*/ 76 h 90"/>
                    <a:gd name="T46" fmla="*/ 57 w 91"/>
                    <a:gd name="T47" fmla="*/ 90 h 90"/>
                    <a:gd name="T48" fmla="*/ 41 w 91"/>
                    <a:gd name="T49" fmla="*/ 89 h 90"/>
                    <a:gd name="T50" fmla="*/ 31 w 91"/>
                    <a:gd name="T51" fmla="*/ 81 h 90"/>
                    <a:gd name="T52" fmla="*/ 31 w 91"/>
                    <a:gd name="T53" fmla="*/ 81 h 90"/>
                    <a:gd name="T54" fmla="*/ 41 w 91"/>
                    <a:gd name="T55" fmla="*/ 71 h 90"/>
                    <a:gd name="T56" fmla="*/ 41 w 91"/>
                    <a:gd name="T57" fmla="*/ 71 h 90"/>
                    <a:gd name="T58" fmla="*/ 47 w 91"/>
                    <a:gd name="T59" fmla="*/ 76 h 90"/>
                    <a:gd name="T60" fmla="*/ 57 w 91"/>
                    <a:gd name="T61" fmla="*/ 76 h 90"/>
                    <a:gd name="T62" fmla="*/ 70 w 91"/>
                    <a:gd name="T63" fmla="*/ 67 h 90"/>
                    <a:gd name="T64" fmla="*/ 70 w 91"/>
                    <a:gd name="T65" fmla="*/ 67 h 90"/>
                    <a:gd name="T66" fmla="*/ 76 w 91"/>
                    <a:gd name="T67" fmla="*/ 59 h 90"/>
                    <a:gd name="T68" fmla="*/ 78 w 91"/>
                    <a:gd name="T69" fmla="*/ 51 h 90"/>
                    <a:gd name="T70" fmla="*/ 74 w 91"/>
                    <a:gd name="T71" fmla="*/ 44 h 90"/>
                    <a:gd name="T72" fmla="*/ 74 w 91"/>
                    <a:gd name="T73" fmla="*/ 44 h 90"/>
                    <a:gd name="T74" fmla="*/ 69 w 91"/>
                    <a:gd name="T75" fmla="*/ 41 h 90"/>
                    <a:gd name="T76" fmla="*/ 62 w 91"/>
                    <a:gd name="T77" fmla="*/ 42 h 90"/>
                    <a:gd name="T78" fmla="*/ 53 w 91"/>
                    <a:gd name="T79" fmla="*/ 47 h 90"/>
                    <a:gd name="T80" fmla="*/ 53 w 91"/>
                    <a:gd name="T81" fmla="*/ 47 h 90"/>
                    <a:gd name="T82" fmla="*/ 38 w 91"/>
                    <a:gd name="T83" fmla="*/ 56 h 90"/>
                    <a:gd name="T84" fmla="*/ 38 w 91"/>
                    <a:gd name="T85" fmla="*/ 56 h 90"/>
                    <a:gd name="T86" fmla="*/ 28 w 91"/>
                    <a:gd name="T87" fmla="*/ 61 h 90"/>
                    <a:gd name="T88" fmla="*/ 18 w 91"/>
                    <a:gd name="T89" fmla="*/ 61 h 90"/>
                    <a:gd name="T90" fmla="*/ 9 w 91"/>
                    <a:gd name="T91" fmla="*/ 55 h 90"/>
                    <a:gd name="T92" fmla="*/ 9 w 91"/>
                    <a:gd name="T93" fmla="*/ 55 h 90"/>
                    <a:gd name="T94" fmla="*/ 0 w 91"/>
                    <a:gd name="T95" fmla="*/ 41 h 90"/>
                    <a:gd name="T96" fmla="*/ 2 w 91"/>
                    <a:gd name="T97" fmla="*/ 26 h 90"/>
                    <a:gd name="T98" fmla="*/ 12 w 91"/>
                    <a:gd name="T99" fmla="*/ 12 h 90"/>
                    <a:gd name="T100" fmla="*/ 12 w 91"/>
                    <a:gd name="T101" fmla="*/ 12 h 90"/>
                    <a:gd name="T102" fmla="*/ 33 w 91"/>
                    <a:gd name="T103" fmla="*/ 0 h 90"/>
                    <a:gd name="T104" fmla="*/ 48 w 91"/>
                    <a:gd name="T105" fmla="*/ 2 h 90"/>
                    <a:gd name="T106" fmla="*/ 55 w 91"/>
                    <a:gd name="T107" fmla="*/ 7 h 90"/>
                    <a:gd name="T108" fmla="*/ 55 w 91"/>
                    <a:gd name="T109" fmla="*/ 7 h 90"/>
                    <a:gd name="T110" fmla="*/ 45 w 91"/>
                    <a:gd name="T111" fmla="*/ 18 h 90"/>
                    <a:gd name="T112" fmla="*/ 45 w 91"/>
                    <a:gd name="T113" fmla="*/ 18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90"/>
                    <a:gd name="T173" fmla="*/ 91 w 91"/>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90">
                      <a:moveTo>
                        <a:pt x="45" y="18"/>
                      </a:moveTo>
                      <a:lnTo>
                        <a:pt x="40" y="15"/>
                      </a:lnTo>
                      <a:lnTo>
                        <a:pt x="32" y="15"/>
                      </a:lnTo>
                      <a:lnTo>
                        <a:pt x="20" y="22"/>
                      </a:lnTo>
                      <a:lnTo>
                        <a:pt x="16" y="27"/>
                      </a:lnTo>
                      <a:lnTo>
                        <a:pt x="14" y="35"/>
                      </a:lnTo>
                      <a:lnTo>
                        <a:pt x="17" y="43"/>
                      </a:lnTo>
                      <a:lnTo>
                        <a:pt x="22" y="46"/>
                      </a:lnTo>
                      <a:lnTo>
                        <a:pt x="28" y="45"/>
                      </a:lnTo>
                      <a:lnTo>
                        <a:pt x="36" y="40"/>
                      </a:lnTo>
                      <a:lnTo>
                        <a:pt x="49" y="33"/>
                      </a:lnTo>
                      <a:lnTo>
                        <a:pt x="63" y="26"/>
                      </a:lnTo>
                      <a:lnTo>
                        <a:pt x="74" y="26"/>
                      </a:lnTo>
                      <a:lnTo>
                        <a:pt x="83" y="32"/>
                      </a:lnTo>
                      <a:lnTo>
                        <a:pt x="91" y="46"/>
                      </a:lnTo>
                      <a:lnTo>
                        <a:pt x="89" y="61"/>
                      </a:lnTo>
                      <a:lnTo>
                        <a:pt x="79" y="76"/>
                      </a:lnTo>
                      <a:lnTo>
                        <a:pt x="57" y="90"/>
                      </a:lnTo>
                      <a:lnTo>
                        <a:pt x="41" y="89"/>
                      </a:lnTo>
                      <a:lnTo>
                        <a:pt x="31" y="81"/>
                      </a:lnTo>
                      <a:lnTo>
                        <a:pt x="41" y="71"/>
                      </a:lnTo>
                      <a:lnTo>
                        <a:pt x="47" y="76"/>
                      </a:lnTo>
                      <a:lnTo>
                        <a:pt x="57" y="76"/>
                      </a:lnTo>
                      <a:lnTo>
                        <a:pt x="70" y="67"/>
                      </a:lnTo>
                      <a:lnTo>
                        <a:pt x="76" y="59"/>
                      </a:lnTo>
                      <a:lnTo>
                        <a:pt x="78" y="51"/>
                      </a:lnTo>
                      <a:lnTo>
                        <a:pt x="74" y="44"/>
                      </a:lnTo>
                      <a:lnTo>
                        <a:pt x="69" y="41"/>
                      </a:lnTo>
                      <a:lnTo>
                        <a:pt x="62" y="42"/>
                      </a:lnTo>
                      <a:lnTo>
                        <a:pt x="53" y="47"/>
                      </a:lnTo>
                      <a:lnTo>
                        <a:pt x="38" y="56"/>
                      </a:lnTo>
                      <a:lnTo>
                        <a:pt x="28" y="61"/>
                      </a:lnTo>
                      <a:lnTo>
                        <a:pt x="18" y="61"/>
                      </a:lnTo>
                      <a:lnTo>
                        <a:pt x="9" y="55"/>
                      </a:lnTo>
                      <a:lnTo>
                        <a:pt x="0" y="41"/>
                      </a:lnTo>
                      <a:lnTo>
                        <a:pt x="2" y="26"/>
                      </a:lnTo>
                      <a:lnTo>
                        <a:pt x="12" y="12"/>
                      </a:lnTo>
                      <a:lnTo>
                        <a:pt x="33" y="0"/>
                      </a:lnTo>
                      <a:lnTo>
                        <a:pt x="48" y="2"/>
                      </a:lnTo>
                      <a:lnTo>
                        <a:pt x="55" y="7"/>
                      </a:lnTo>
                      <a:lnTo>
                        <a:pt x="45" y="1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6" name="Freeform 106"/>
                <p:cNvSpPr>
                  <a:spLocks/>
                </p:cNvSpPr>
                <p:nvPr/>
              </p:nvSpPr>
              <p:spPr bwMode="auto">
                <a:xfrm>
                  <a:off x="3550" y="1678"/>
                  <a:ext cx="32" cy="29"/>
                </a:xfrm>
                <a:custGeom>
                  <a:avLst/>
                  <a:gdLst>
                    <a:gd name="T0" fmla="*/ 35 w 97"/>
                    <a:gd name="T1" fmla="*/ 27 h 88"/>
                    <a:gd name="T2" fmla="*/ 74 w 97"/>
                    <a:gd name="T3" fmla="*/ 70 h 88"/>
                    <a:gd name="T4" fmla="*/ 74 w 97"/>
                    <a:gd name="T5" fmla="*/ 70 h 88"/>
                    <a:gd name="T6" fmla="*/ 79 w 97"/>
                    <a:gd name="T7" fmla="*/ 73 h 88"/>
                    <a:gd name="T8" fmla="*/ 82 w 97"/>
                    <a:gd name="T9" fmla="*/ 72 h 88"/>
                    <a:gd name="T10" fmla="*/ 85 w 97"/>
                    <a:gd name="T11" fmla="*/ 69 h 88"/>
                    <a:gd name="T12" fmla="*/ 85 w 97"/>
                    <a:gd name="T13" fmla="*/ 69 h 88"/>
                    <a:gd name="T14" fmla="*/ 89 w 97"/>
                    <a:gd name="T15" fmla="*/ 66 h 88"/>
                    <a:gd name="T16" fmla="*/ 97 w 97"/>
                    <a:gd name="T17" fmla="*/ 74 h 88"/>
                    <a:gd name="T18" fmla="*/ 97 w 97"/>
                    <a:gd name="T19" fmla="*/ 74 h 88"/>
                    <a:gd name="T20" fmla="*/ 94 w 97"/>
                    <a:gd name="T21" fmla="*/ 78 h 88"/>
                    <a:gd name="T22" fmla="*/ 91 w 97"/>
                    <a:gd name="T23" fmla="*/ 81 h 88"/>
                    <a:gd name="T24" fmla="*/ 89 w 97"/>
                    <a:gd name="T25" fmla="*/ 83 h 88"/>
                    <a:gd name="T26" fmla="*/ 89 w 97"/>
                    <a:gd name="T27" fmla="*/ 83 h 88"/>
                    <a:gd name="T28" fmla="*/ 80 w 97"/>
                    <a:gd name="T29" fmla="*/ 88 h 88"/>
                    <a:gd name="T30" fmla="*/ 71 w 97"/>
                    <a:gd name="T31" fmla="*/ 87 h 88"/>
                    <a:gd name="T32" fmla="*/ 63 w 97"/>
                    <a:gd name="T33" fmla="*/ 81 h 88"/>
                    <a:gd name="T34" fmla="*/ 63 w 97"/>
                    <a:gd name="T35" fmla="*/ 81 h 88"/>
                    <a:gd name="T36" fmla="*/ 24 w 97"/>
                    <a:gd name="T37" fmla="*/ 37 h 88"/>
                    <a:gd name="T38" fmla="*/ 16 w 97"/>
                    <a:gd name="T39" fmla="*/ 45 h 88"/>
                    <a:gd name="T40" fmla="*/ 7 w 97"/>
                    <a:gd name="T41" fmla="*/ 36 h 88"/>
                    <a:gd name="T42" fmla="*/ 16 w 97"/>
                    <a:gd name="T43" fmla="*/ 28 h 88"/>
                    <a:gd name="T44" fmla="*/ 0 w 97"/>
                    <a:gd name="T45" fmla="*/ 10 h 88"/>
                    <a:gd name="T46" fmla="*/ 11 w 97"/>
                    <a:gd name="T47" fmla="*/ 0 h 88"/>
                    <a:gd name="T48" fmla="*/ 27 w 97"/>
                    <a:gd name="T49" fmla="*/ 18 h 88"/>
                    <a:gd name="T50" fmla="*/ 37 w 97"/>
                    <a:gd name="T51" fmla="*/ 9 h 88"/>
                    <a:gd name="T52" fmla="*/ 46 w 97"/>
                    <a:gd name="T53" fmla="*/ 18 h 88"/>
                    <a:gd name="T54" fmla="*/ 35 w 97"/>
                    <a:gd name="T55" fmla="*/ 27 h 88"/>
                    <a:gd name="T56" fmla="*/ 35 w 97"/>
                    <a:gd name="T57" fmla="*/ 27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
                    <a:gd name="T88" fmla="*/ 0 h 88"/>
                    <a:gd name="T89" fmla="*/ 97 w 97"/>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 h="88">
                      <a:moveTo>
                        <a:pt x="35" y="27"/>
                      </a:moveTo>
                      <a:lnTo>
                        <a:pt x="74" y="70"/>
                      </a:lnTo>
                      <a:lnTo>
                        <a:pt x="79" y="73"/>
                      </a:lnTo>
                      <a:lnTo>
                        <a:pt x="82" y="72"/>
                      </a:lnTo>
                      <a:lnTo>
                        <a:pt x="85" y="69"/>
                      </a:lnTo>
                      <a:lnTo>
                        <a:pt x="89" y="66"/>
                      </a:lnTo>
                      <a:lnTo>
                        <a:pt x="97" y="74"/>
                      </a:lnTo>
                      <a:lnTo>
                        <a:pt x="94" y="78"/>
                      </a:lnTo>
                      <a:lnTo>
                        <a:pt x="91" y="81"/>
                      </a:lnTo>
                      <a:lnTo>
                        <a:pt x="89" y="83"/>
                      </a:lnTo>
                      <a:lnTo>
                        <a:pt x="80" y="88"/>
                      </a:lnTo>
                      <a:lnTo>
                        <a:pt x="71" y="87"/>
                      </a:lnTo>
                      <a:lnTo>
                        <a:pt x="63" y="81"/>
                      </a:lnTo>
                      <a:lnTo>
                        <a:pt x="24" y="37"/>
                      </a:lnTo>
                      <a:lnTo>
                        <a:pt x="16" y="45"/>
                      </a:lnTo>
                      <a:lnTo>
                        <a:pt x="7" y="36"/>
                      </a:lnTo>
                      <a:lnTo>
                        <a:pt x="16" y="28"/>
                      </a:lnTo>
                      <a:lnTo>
                        <a:pt x="0" y="10"/>
                      </a:lnTo>
                      <a:lnTo>
                        <a:pt x="11" y="0"/>
                      </a:lnTo>
                      <a:lnTo>
                        <a:pt x="27" y="18"/>
                      </a:lnTo>
                      <a:lnTo>
                        <a:pt x="37" y="9"/>
                      </a:lnTo>
                      <a:lnTo>
                        <a:pt x="46" y="18"/>
                      </a:lnTo>
                      <a:lnTo>
                        <a:pt x="35" y="2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7" name="Freeform 107"/>
                <p:cNvSpPr>
                  <a:spLocks/>
                </p:cNvSpPr>
                <p:nvPr/>
              </p:nvSpPr>
              <p:spPr bwMode="auto">
                <a:xfrm>
                  <a:off x="3567" y="1654"/>
                  <a:ext cx="50" cy="45"/>
                </a:xfrm>
                <a:custGeom>
                  <a:avLst/>
                  <a:gdLst>
                    <a:gd name="T0" fmla="*/ 0 w 148"/>
                    <a:gd name="T1" fmla="*/ 64 h 133"/>
                    <a:gd name="T2" fmla="*/ 11 w 148"/>
                    <a:gd name="T3" fmla="*/ 55 h 133"/>
                    <a:gd name="T4" fmla="*/ 19 w 148"/>
                    <a:gd name="T5" fmla="*/ 65 h 133"/>
                    <a:gd name="T6" fmla="*/ 20 w 148"/>
                    <a:gd name="T7" fmla="*/ 65 h 133"/>
                    <a:gd name="T8" fmla="*/ 20 w 148"/>
                    <a:gd name="T9" fmla="*/ 65 h 133"/>
                    <a:gd name="T10" fmla="*/ 20 w 148"/>
                    <a:gd name="T11" fmla="*/ 57 h 133"/>
                    <a:gd name="T12" fmla="*/ 23 w 148"/>
                    <a:gd name="T13" fmla="*/ 47 h 133"/>
                    <a:gd name="T14" fmla="*/ 32 w 148"/>
                    <a:gd name="T15" fmla="*/ 37 h 133"/>
                    <a:gd name="T16" fmla="*/ 32 w 148"/>
                    <a:gd name="T17" fmla="*/ 37 h 133"/>
                    <a:gd name="T18" fmla="*/ 43 w 148"/>
                    <a:gd name="T19" fmla="*/ 31 h 133"/>
                    <a:gd name="T20" fmla="*/ 52 w 148"/>
                    <a:gd name="T21" fmla="*/ 31 h 133"/>
                    <a:gd name="T22" fmla="*/ 59 w 148"/>
                    <a:gd name="T23" fmla="*/ 33 h 133"/>
                    <a:gd name="T24" fmla="*/ 59 w 148"/>
                    <a:gd name="T25" fmla="*/ 33 h 133"/>
                    <a:gd name="T26" fmla="*/ 60 w 148"/>
                    <a:gd name="T27" fmla="*/ 23 h 133"/>
                    <a:gd name="T28" fmla="*/ 63 w 148"/>
                    <a:gd name="T29" fmla="*/ 14 h 133"/>
                    <a:gd name="T30" fmla="*/ 71 w 148"/>
                    <a:gd name="T31" fmla="*/ 6 h 133"/>
                    <a:gd name="T32" fmla="*/ 71 w 148"/>
                    <a:gd name="T33" fmla="*/ 6 h 133"/>
                    <a:gd name="T34" fmla="*/ 81 w 148"/>
                    <a:gd name="T35" fmla="*/ 0 h 133"/>
                    <a:gd name="T36" fmla="*/ 95 w 148"/>
                    <a:gd name="T37" fmla="*/ 1 h 133"/>
                    <a:gd name="T38" fmla="*/ 110 w 148"/>
                    <a:gd name="T39" fmla="*/ 12 h 133"/>
                    <a:gd name="T40" fmla="*/ 110 w 148"/>
                    <a:gd name="T41" fmla="*/ 12 h 133"/>
                    <a:gd name="T42" fmla="*/ 148 w 148"/>
                    <a:gd name="T43" fmla="*/ 61 h 133"/>
                    <a:gd name="T44" fmla="*/ 137 w 148"/>
                    <a:gd name="T45" fmla="*/ 70 h 133"/>
                    <a:gd name="T46" fmla="*/ 101 w 148"/>
                    <a:gd name="T47" fmla="*/ 24 h 133"/>
                    <a:gd name="T48" fmla="*/ 101 w 148"/>
                    <a:gd name="T49" fmla="*/ 24 h 133"/>
                    <a:gd name="T50" fmla="*/ 94 w 148"/>
                    <a:gd name="T51" fmla="*/ 17 h 133"/>
                    <a:gd name="T52" fmla="*/ 85 w 148"/>
                    <a:gd name="T53" fmla="*/ 14 h 133"/>
                    <a:gd name="T54" fmla="*/ 76 w 148"/>
                    <a:gd name="T55" fmla="*/ 18 h 133"/>
                    <a:gd name="T56" fmla="*/ 76 w 148"/>
                    <a:gd name="T57" fmla="*/ 18 h 133"/>
                    <a:gd name="T58" fmla="*/ 70 w 148"/>
                    <a:gd name="T59" fmla="*/ 28 h 133"/>
                    <a:gd name="T60" fmla="*/ 69 w 148"/>
                    <a:gd name="T61" fmla="*/ 40 h 133"/>
                    <a:gd name="T62" fmla="*/ 74 w 148"/>
                    <a:gd name="T63" fmla="*/ 50 h 133"/>
                    <a:gd name="T64" fmla="*/ 74 w 148"/>
                    <a:gd name="T65" fmla="*/ 50 h 133"/>
                    <a:gd name="T66" fmla="*/ 107 w 148"/>
                    <a:gd name="T67" fmla="*/ 92 h 133"/>
                    <a:gd name="T68" fmla="*/ 95 w 148"/>
                    <a:gd name="T69" fmla="*/ 101 h 133"/>
                    <a:gd name="T70" fmla="*/ 58 w 148"/>
                    <a:gd name="T71" fmla="*/ 54 h 133"/>
                    <a:gd name="T72" fmla="*/ 58 w 148"/>
                    <a:gd name="T73" fmla="*/ 54 h 133"/>
                    <a:gd name="T74" fmla="*/ 53 w 148"/>
                    <a:gd name="T75" fmla="*/ 48 h 133"/>
                    <a:gd name="T76" fmla="*/ 46 w 148"/>
                    <a:gd name="T77" fmla="*/ 46 h 133"/>
                    <a:gd name="T78" fmla="*/ 37 w 148"/>
                    <a:gd name="T79" fmla="*/ 49 h 133"/>
                    <a:gd name="T80" fmla="*/ 37 w 148"/>
                    <a:gd name="T81" fmla="*/ 49 h 133"/>
                    <a:gd name="T82" fmla="*/ 31 w 148"/>
                    <a:gd name="T83" fmla="*/ 57 h 133"/>
                    <a:gd name="T84" fmla="*/ 29 w 148"/>
                    <a:gd name="T85" fmla="*/ 69 h 133"/>
                    <a:gd name="T86" fmla="*/ 37 w 148"/>
                    <a:gd name="T87" fmla="*/ 86 h 133"/>
                    <a:gd name="T88" fmla="*/ 37 w 148"/>
                    <a:gd name="T89" fmla="*/ 86 h 133"/>
                    <a:gd name="T90" fmla="*/ 66 w 148"/>
                    <a:gd name="T91" fmla="*/ 124 h 133"/>
                    <a:gd name="T92" fmla="*/ 54 w 148"/>
                    <a:gd name="T93" fmla="*/ 133 h 133"/>
                    <a:gd name="T94" fmla="*/ 0 w 148"/>
                    <a:gd name="T95" fmla="*/ 64 h 133"/>
                    <a:gd name="T96" fmla="*/ 0 w 148"/>
                    <a:gd name="T97" fmla="*/ 64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8"/>
                    <a:gd name="T148" fmla="*/ 0 h 133"/>
                    <a:gd name="T149" fmla="*/ 148 w 148"/>
                    <a:gd name="T150" fmla="*/ 133 h 1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8" h="133">
                      <a:moveTo>
                        <a:pt x="0" y="64"/>
                      </a:moveTo>
                      <a:lnTo>
                        <a:pt x="11" y="55"/>
                      </a:lnTo>
                      <a:lnTo>
                        <a:pt x="19" y="65"/>
                      </a:lnTo>
                      <a:lnTo>
                        <a:pt x="20" y="65"/>
                      </a:lnTo>
                      <a:lnTo>
                        <a:pt x="20" y="57"/>
                      </a:lnTo>
                      <a:lnTo>
                        <a:pt x="23" y="47"/>
                      </a:lnTo>
                      <a:lnTo>
                        <a:pt x="32" y="37"/>
                      </a:lnTo>
                      <a:lnTo>
                        <a:pt x="43" y="31"/>
                      </a:lnTo>
                      <a:lnTo>
                        <a:pt x="52" y="31"/>
                      </a:lnTo>
                      <a:lnTo>
                        <a:pt x="59" y="33"/>
                      </a:lnTo>
                      <a:lnTo>
                        <a:pt x="60" y="23"/>
                      </a:lnTo>
                      <a:lnTo>
                        <a:pt x="63" y="14"/>
                      </a:lnTo>
                      <a:lnTo>
                        <a:pt x="71" y="6"/>
                      </a:lnTo>
                      <a:lnTo>
                        <a:pt x="81" y="0"/>
                      </a:lnTo>
                      <a:lnTo>
                        <a:pt x="95" y="1"/>
                      </a:lnTo>
                      <a:lnTo>
                        <a:pt x="110" y="12"/>
                      </a:lnTo>
                      <a:lnTo>
                        <a:pt x="148" y="61"/>
                      </a:lnTo>
                      <a:lnTo>
                        <a:pt x="137" y="70"/>
                      </a:lnTo>
                      <a:lnTo>
                        <a:pt x="101" y="24"/>
                      </a:lnTo>
                      <a:lnTo>
                        <a:pt x="94" y="17"/>
                      </a:lnTo>
                      <a:lnTo>
                        <a:pt x="85" y="14"/>
                      </a:lnTo>
                      <a:lnTo>
                        <a:pt x="76" y="18"/>
                      </a:lnTo>
                      <a:lnTo>
                        <a:pt x="70" y="28"/>
                      </a:lnTo>
                      <a:lnTo>
                        <a:pt x="69" y="40"/>
                      </a:lnTo>
                      <a:lnTo>
                        <a:pt x="74" y="50"/>
                      </a:lnTo>
                      <a:lnTo>
                        <a:pt x="107" y="92"/>
                      </a:lnTo>
                      <a:lnTo>
                        <a:pt x="95" y="101"/>
                      </a:lnTo>
                      <a:lnTo>
                        <a:pt x="58" y="54"/>
                      </a:lnTo>
                      <a:lnTo>
                        <a:pt x="53" y="48"/>
                      </a:lnTo>
                      <a:lnTo>
                        <a:pt x="46" y="46"/>
                      </a:lnTo>
                      <a:lnTo>
                        <a:pt x="37" y="49"/>
                      </a:lnTo>
                      <a:lnTo>
                        <a:pt x="31" y="57"/>
                      </a:lnTo>
                      <a:lnTo>
                        <a:pt x="29" y="69"/>
                      </a:lnTo>
                      <a:lnTo>
                        <a:pt x="37" y="86"/>
                      </a:lnTo>
                      <a:lnTo>
                        <a:pt x="66" y="124"/>
                      </a:lnTo>
                      <a:lnTo>
                        <a:pt x="54" y="133"/>
                      </a:lnTo>
                      <a:lnTo>
                        <a:pt x="0" y="6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48" name="Freeform 108"/>
                <p:cNvSpPr>
                  <a:spLocks noEditPoints="1"/>
                </p:cNvSpPr>
                <p:nvPr/>
              </p:nvSpPr>
              <p:spPr bwMode="auto">
                <a:xfrm>
                  <a:off x="3610" y="1637"/>
                  <a:ext cx="29" cy="31"/>
                </a:xfrm>
                <a:custGeom>
                  <a:avLst/>
                  <a:gdLst>
                    <a:gd name="T0" fmla="*/ 83 w 86"/>
                    <a:gd name="T1" fmla="*/ 40 h 93"/>
                    <a:gd name="T2" fmla="*/ 85 w 86"/>
                    <a:gd name="T3" fmla="*/ 46 h 93"/>
                    <a:gd name="T4" fmla="*/ 86 w 86"/>
                    <a:gd name="T5" fmla="*/ 56 h 93"/>
                    <a:gd name="T6" fmla="*/ 83 w 86"/>
                    <a:gd name="T7" fmla="*/ 68 h 93"/>
                    <a:gd name="T8" fmla="*/ 83 w 86"/>
                    <a:gd name="T9" fmla="*/ 68 h 93"/>
                    <a:gd name="T10" fmla="*/ 80 w 86"/>
                    <a:gd name="T11" fmla="*/ 73 h 93"/>
                    <a:gd name="T12" fmla="*/ 75 w 86"/>
                    <a:gd name="T13" fmla="*/ 79 h 93"/>
                    <a:gd name="T14" fmla="*/ 66 w 86"/>
                    <a:gd name="T15" fmla="*/ 87 h 93"/>
                    <a:gd name="T16" fmla="*/ 66 w 86"/>
                    <a:gd name="T17" fmla="*/ 87 h 93"/>
                    <a:gd name="T18" fmla="*/ 45 w 86"/>
                    <a:gd name="T19" fmla="*/ 93 h 93"/>
                    <a:gd name="T20" fmla="*/ 25 w 86"/>
                    <a:gd name="T21" fmla="*/ 87 h 93"/>
                    <a:gd name="T22" fmla="*/ 10 w 86"/>
                    <a:gd name="T23" fmla="*/ 70 h 93"/>
                    <a:gd name="T24" fmla="*/ 10 w 86"/>
                    <a:gd name="T25" fmla="*/ 70 h 93"/>
                    <a:gd name="T26" fmla="*/ 0 w 86"/>
                    <a:gd name="T27" fmla="*/ 46 h 93"/>
                    <a:gd name="T28" fmla="*/ 3 w 86"/>
                    <a:gd name="T29" fmla="*/ 24 h 93"/>
                    <a:gd name="T30" fmla="*/ 19 w 86"/>
                    <a:gd name="T31" fmla="*/ 6 h 93"/>
                    <a:gd name="T32" fmla="*/ 19 w 86"/>
                    <a:gd name="T33" fmla="*/ 6 h 93"/>
                    <a:gd name="T34" fmla="*/ 40 w 86"/>
                    <a:gd name="T35" fmla="*/ 0 h 93"/>
                    <a:gd name="T36" fmla="*/ 60 w 86"/>
                    <a:gd name="T37" fmla="*/ 9 h 93"/>
                    <a:gd name="T38" fmla="*/ 78 w 86"/>
                    <a:gd name="T39" fmla="*/ 29 h 93"/>
                    <a:gd name="T40" fmla="*/ 78 w 86"/>
                    <a:gd name="T41" fmla="*/ 29 h 93"/>
                    <a:gd name="T42" fmla="*/ 24 w 86"/>
                    <a:gd name="T43" fmla="*/ 63 h 93"/>
                    <a:gd name="T44" fmla="*/ 24 w 86"/>
                    <a:gd name="T45" fmla="*/ 63 h 93"/>
                    <a:gd name="T46" fmla="*/ 35 w 86"/>
                    <a:gd name="T47" fmla="*/ 75 h 93"/>
                    <a:gd name="T48" fmla="*/ 47 w 86"/>
                    <a:gd name="T49" fmla="*/ 79 h 93"/>
                    <a:gd name="T50" fmla="*/ 61 w 86"/>
                    <a:gd name="T51" fmla="*/ 74 h 93"/>
                    <a:gd name="T52" fmla="*/ 61 w 86"/>
                    <a:gd name="T53" fmla="*/ 74 h 93"/>
                    <a:gd name="T54" fmla="*/ 69 w 86"/>
                    <a:gd name="T55" fmla="*/ 65 h 93"/>
                    <a:gd name="T56" fmla="*/ 72 w 86"/>
                    <a:gd name="T57" fmla="*/ 55 h 93"/>
                    <a:gd name="T58" fmla="*/ 71 w 86"/>
                    <a:gd name="T59" fmla="*/ 47 h 93"/>
                    <a:gd name="T60" fmla="*/ 71 w 86"/>
                    <a:gd name="T61" fmla="*/ 47 h 93"/>
                    <a:gd name="T62" fmla="*/ 83 w 86"/>
                    <a:gd name="T63" fmla="*/ 40 h 93"/>
                    <a:gd name="T64" fmla="*/ 83 w 86"/>
                    <a:gd name="T65" fmla="*/ 40 h 93"/>
                    <a:gd name="T66" fmla="*/ 59 w 86"/>
                    <a:gd name="T67" fmla="*/ 27 h 93"/>
                    <a:gd name="T68" fmla="*/ 50 w 86"/>
                    <a:gd name="T69" fmla="*/ 18 h 93"/>
                    <a:gd name="T70" fmla="*/ 38 w 86"/>
                    <a:gd name="T71" fmla="*/ 14 h 93"/>
                    <a:gd name="T72" fmla="*/ 24 w 86"/>
                    <a:gd name="T73" fmla="*/ 18 h 93"/>
                    <a:gd name="T74" fmla="*/ 24 w 86"/>
                    <a:gd name="T75" fmla="*/ 18 h 93"/>
                    <a:gd name="T76" fmla="*/ 16 w 86"/>
                    <a:gd name="T77" fmla="*/ 28 h 93"/>
                    <a:gd name="T78" fmla="*/ 14 w 86"/>
                    <a:gd name="T79" fmla="*/ 41 h 93"/>
                    <a:gd name="T80" fmla="*/ 18 w 86"/>
                    <a:gd name="T81" fmla="*/ 53 h 93"/>
                    <a:gd name="T82" fmla="*/ 18 w 86"/>
                    <a:gd name="T83" fmla="*/ 53 h 93"/>
                    <a:gd name="T84" fmla="*/ 59 w 86"/>
                    <a:gd name="T85" fmla="*/ 27 h 93"/>
                    <a:gd name="T86" fmla="*/ 59 w 86"/>
                    <a:gd name="T87" fmla="*/ 27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93"/>
                    <a:gd name="T134" fmla="*/ 86 w 86"/>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93">
                      <a:moveTo>
                        <a:pt x="83" y="40"/>
                      </a:moveTo>
                      <a:lnTo>
                        <a:pt x="85" y="46"/>
                      </a:lnTo>
                      <a:lnTo>
                        <a:pt x="86" y="56"/>
                      </a:lnTo>
                      <a:lnTo>
                        <a:pt x="83" y="68"/>
                      </a:lnTo>
                      <a:lnTo>
                        <a:pt x="80" y="73"/>
                      </a:lnTo>
                      <a:lnTo>
                        <a:pt x="75" y="79"/>
                      </a:lnTo>
                      <a:lnTo>
                        <a:pt x="66" y="87"/>
                      </a:lnTo>
                      <a:lnTo>
                        <a:pt x="45" y="93"/>
                      </a:lnTo>
                      <a:lnTo>
                        <a:pt x="25" y="87"/>
                      </a:lnTo>
                      <a:lnTo>
                        <a:pt x="10" y="70"/>
                      </a:lnTo>
                      <a:lnTo>
                        <a:pt x="0" y="46"/>
                      </a:lnTo>
                      <a:lnTo>
                        <a:pt x="3" y="24"/>
                      </a:lnTo>
                      <a:lnTo>
                        <a:pt x="19" y="6"/>
                      </a:lnTo>
                      <a:lnTo>
                        <a:pt x="40" y="0"/>
                      </a:lnTo>
                      <a:lnTo>
                        <a:pt x="60" y="9"/>
                      </a:lnTo>
                      <a:lnTo>
                        <a:pt x="78" y="29"/>
                      </a:lnTo>
                      <a:lnTo>
                        <a:pt x="24" y="63"/>
                      </a:lnTo>
                      <a:lnTo>
                        <a:pt x="35" y="75"/>
                      </a:lnTo>
                      <a:lnTo>
                        <a:pt x="47" y="79"/>
                      </a:lnTo>
                      <a:lnTo>
                        <a:pt x="61" y="74"/>
                      </a:lnTo>
                      <a:lnTo>
                        <a:pt x="69" y="65"/>
                      </a:lnTo>
                      <a:lnTo>
                        <a:pt x="72" y="55"/>
                      </a:lnTo>
                      <a:lnTo>
                        <a:pt x="71" y="47"/>
                      </a:lnTo>
                      <a:lnTo>
                        <a:pt x="83" y="40"/>
                      </a:lnTo>
                      <a:close/>
                      <a:moveTo>
                        <a:pt x="59" y="27"/>
                      </a:moveTo>
                      <a:lnTo>
                        <a:pt x="50" y="18"/>
                      </a:lnTo>
                      <a:lnTo>
                        <a:pt x="38" y="14"/>
                      </a:lnTo>
                      <a:lnTo>
                        <a:pt x="24" y="18"/>
                      </a:lnTo>
                      <a:lnTo>
                        <a:pt x="16" y="28"/>
                      </a:lnTo>
                      <a:lnTo>
                        <a:pt x="14" y="41"/>
                      </a:lnTo>
                      <a:lnTo>
                        <a:pt x="18" y="53"/>
                      </a:lnTo>
                      <a:lnTo>
                        <a:pt x="59" y="2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grpSp>
      <p:grpSp>
        <p:nvGrpSpPr>
          <p:cNvPr id="649" name="Group 109"/>
          <p:cNvGrpSpPr>
            <a:grpSpLocks/>
          </p:cNvGrpSpPr>
          <p:nvPr/>
        </p:nvGrpSpPr>
        <p:grpSpPr bwMode="auto">
          <a:xfrm>
            <a:off x="4334788" y="3484791"/>
            <a:ext cx="939800" cy="619125"/>
            <a:chOff x="1416" y="2251"/>
            <a:chExt cx="592" cy="390"/>
          </a:xfrm>
        </p:grpSpPr>
        <p:sp>
          <p:nvSpPr>
            <p:cNvPr id="650" name="Freeform 110"/>
            <p:cNvSpPr>
              <a:spLocks/>
            </p:cNvSpPr>
            <p:nvPr/>
          </p:nvSpPr>
          <p:spPr bwMode="auto">
            <a:xfrm>
              <a:off x="1416" y="2251"/>
              <a:ext cx="592" cy="323"/>
            </a:xfrm>
            <a:custGeom>
              <a:avLst/>
              <a:gdLst>
                <a:gd name="T0" fmla="*/ 1775 w 1775"/>
                <a:gd name="T1" fmla="*/ 969 h 969"/>
                <a:gd name="T2" fmla="*/ 0 w 1775"/>
                <a:gd name="T3" fmla="*/ 969 h 969"/>
                <a:gd name="T4" fmla="*/ 0 w 1775"/>
                <a:gd name="T5" fmla="*/ 554 h 969"/>
                <a:gd name="T6" fmla="*/ 357 w 1775"/>
                <a:gd name="T7" fmla="*/ 365 h 969"/>
                <a:gd name="T8" fmla="*/ 357 w 1775"/>
                <a:gd name="T9" fmla="*/ 548 h 969"/>
                <a:gd name="T10" fmla="*/ 707 w 1775"/>
                <a:gd name="T11" fmla="*/ 365 h 969"/>
                <a:gd name="T12" fmla="*/ 707 w 1775"/>
                <a:gd name="T13" fmla="*/ 548 h 969"/>
                <a:gd name="T14" fmla="*/ 1011 w 1775"/>
                <a:gd name="T15" fmla="*/ 379 h 969"/>
                <a:gd name="T16" fmla="*/ 1011 w 1775"/>
                <a:gd name="T17" fmla="*/ 548 h 969"/>
                <a:gd name="T18" fmla="*/ 1306 w 1775"/>
                <a:gd name="T19" fmla="*/ 407 h 969"/>
                <a:gd name="T20" fmla="*/ 1306 w 1775"/>
                <a:gd name="T21" fmla="*/ 540 h 969"/>
                <a:gd name="T22" fmla="*/ 1306 w 1775"/>
                <a:gd name="T23" fmla="*/ 595 h 969"/>
                <a:gd name="T24" fmla="*/ 1368 w 1775"/>
                <a:gd name="T25" fmla="*/ 595 h 969"/>
                <a:gd name="T26" fmla="*/ 1396 w 1775"/>
                <a:gd name="T27" fmla="*/ 0 h 969"/>
                <a:gd name="T28" fmla="*/ 1447 w 1775"/>
                <a:gd name="T29" fmla="*/ 6 h 969"/>
                <a:gd name="T30" fmla="*/ 1480 w 1775"/>
                <a:gd name="T31" fmla="*/ 590 h 969"/>
                <a:gd name="T32" fmla="*/ 1545 w 1775"/>
                <a:gd name="T33" fmla="*/ 590 h 969"/>
                <a:gd name="T34" fmla="*/ 1559 w 1775"/>
                <a:gd name="T35" fmla="*/ 6 h 969"/>
                <a:gd name="T36" fmla="*/ 1620 w 1775"/>
                <a:gd name="T37" fmla="*/ 6 h 969"/>
                <a:gd name="T38" fmla="*/ 1657 w 1775"/>
                <a:gd name="T39" fmla="*/ 590 h 969"/>
                <a:gd name="T40" fmla="*/ 1775 w 1775"/>
                <a:gd name="T41" fmla="*/ 590 h 969"/>
                <a:gd name="T42" fmla="*/ 1775 w 1775"/>
                <a:gd name="T43" fmla="*/ 969 h 969"/>
                <a:gd name="T44" fmla="*/ 1775 w 1775"/>
                <a:gd name="T45" fmla="*/ 969 h 9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5"/>
                <a:gd name="T70" fmla="*/ 0 h 969"/>
                <a:gd name="T71" fmla="*/ 1775 w 1775"/>
                <a:gd name="T72" fmla="*/ 969 h 9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5" h="969">
                  <a:moveTo>
                    <a:pt x="1775" y="969"/>
                  </a:moveTo>
                  <a:lnTo>
                    <a:pt x="0" y="969"/>
                  </a:lnTo>
                  <a:lnTo>
                    <a:pt x="0" y="554"/>
                  </a:lnTo>
                  <a:lnTo>
                    <a:pt x="357" y="365"/>
                  </a:lnTo>
                  <a:lnTo>
                    <a:pt x="357" y="548"/>
                  </a:lnTo>
                  <a:lnTo>
                    <a:pt x="707" y="365"/>
                  </a:lnTo>
                  <a:lnTo>
                    <a:pt x="707" y="548"/>
                  </a:lnTo>
                  <a:lnTo>
                    <a:pt x="1011" y="379"/>
                  </a:lnTo>
                  <a:lnTo>
                    <a:pt x="1011" y="548"/>
                  </a:lnTo>
                  <a:lnTo>
                    <a:pt x="1306" y="407"/>
                  </a:lnTo>
                  <a:lnTo>
                    <a:pt x="1306" y="540"/>
                  </a:lnTo>
                  <a:lnTo>
                    <a:pt x="1306" y="595"/>
                  </a:lnTo>
                  <a:lnTo>
                    <a:pt x="1368" y="595"/>
                  </a:lnTo>
                  <a:lnTo>
                    <a:pt x="1396" y="0"/>
                  </a:lnTo>
                  <a:lnTo>
                    <a:pt x="1447" y="6"/>
                  </a:lnTo>
                  <a:lnTo>
                    <a:pt x="1480" y="590"/>
                  </a:lnTo>
                  <a:lnTo>
                    <a:pt x="1545" y="590"/>
                  </a:lnTo>
                  <a:lnTo>
                    <a:pt x="1559" y="6"/>
                  </a:lnTo>
                  <a:lnTo>
                    <a:pt x="1620" y="6"/>
                  </a:lnTo>
                  <a:lnTo>
                    <a:pt x="1657" y="590"/>
                  </a:lnTo>
                  <a:lnTo>
                    <a:pt x="1775" y="590"/>
                  </a:lnTo>
                  <a:lnTo>
                    <a:pt x="1775" y="969"/>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651" name="Freeform 111"/>
            <p:cNvSpPr>
              <a:spLocks/>
            </p:cNvSpPr>
            <p:nvPr/>
          </p:nvSpPr>
          <p:spPr bwMode="auto">
            <a:xfrm>
              <a:off x="1416" y="2251"/>
              <a:ext cx="592" cy="323"/>
            </a:xfrm>
            <a:custGeom>
              <a:avLst/>
              <a:gdLst>
                <a:gd name="T0" fmla="*/ 1775 w 1775"/>
                <a:gd name="T1" fmla="*/ 969 h 969"/>
                <a:gd name="T2" fmla="*/ 0 w 1775"/>
                <a:gd name="T3" fmla="*/ 969 h 969"/>
                <a:gd name="T4" fmla="*/ 0 w 1775"/>
                <a:gd name="T5" fmla="*/ 554 h 969"/>
                <a:gd name="T6" fmla="*/ 357 w 1775"/>
                <a:gd name="T7" fmla="*/ 365 h 969"/>
                <a:gd name="T8" fmla="*/ 357 w 1775"/>
                <a:gd name="T9" fmla="*/ 548 h 969"/>
                <a:gd name="T10" fmla="*/ 707 w 1775"/>
                <a:gd name="T11" fmla="*/ 365 h 969"/>
                <a:gd name="T12" fmla="*/ 707 w 1775"/>
                <a:gd name="T13" fmla="*/ 548 h 969"/>
                <a:gd name="T14" fmla="*/ 1011 w 1775"/>
                <a:gd name="T15" fmla="*/ 379 h 969"/>
                <a:gd name="T16" fmla="*/ 1011 w 1775"/>
                <a:gd name="T17" fmla="*/ 548 h 969"/>
                <a:gd name="T18" fmla="*/ 1306 w 1775"/>
                <a:gd name="T19" fmla="*/ 407 h 969"/>
                <a:gd name="T20" fmla="*/ 1306 w 1775"/>
                <a:gd name="T21" fmla="*/ 540 h 969"/>
                <a:gd name="T22" fmla="*/ 1306 w 1775"/>
                <a:gd name="T23" fmla="*/ 595 h 969"/>
                <a:gd name="T24" fmla="*/ 1368 w 1775"/>
                <a:gd name="T25" fmla="*/ 595 h 969"/>
                <a:gd name="T26" fmla="*/ 1396 w 1775"/>
                <a:gd name="T27" fmla="*/ 0 h 969"/>
                <a:gd name="T28" fmla="*/ 1447 w 1775"/>
                <a:gd name="T29" fmla="*/ 6 h 969"/>
                <a:gd name="T30" fmla="*/ 1480 w 1775"/>
                <a:gd name="T31" fmla="*/ 590 h 969"/>
                <a:gd name="T32" fmla="*/ 1545 w 1775"/>
                <a:gd name="T33" fmla="*/ 590 h 969"/>
                <a:gd name="T34" fmla="*/ 1559 w 1775"/>
                <a:gd name="T35" fmla="*/ 6 h 969"/>
                <a:gd name="T36" fmla="*/ 1620 w 1775"/>
                <a:gd name="T37" fmla="*/ 6 h 969"/>
                <a:gd name="T38" fmla="*/ 1657 w 1775"/>
                <a:gd name="T39" fmla="*/ 590 h 969"/>
                <a:gd name="T40" fmla="*/ 1775 w 1775"/>
                <a:gd name="T41" fmla="*/ 590 h 969"/>
                <a:gd name="T42" fmla="*/ 1775 w 1775"/>
                <a:gd name="T43" fmla="*/ 969 h 969"/>
                <a:gd name="T44" fmla="*/ 1775 w 1775"/>
                <a:gd name="T45" fmla="*/ 969 h 969"/>
                <a:gd name="T46" fmla="*/ 1775 w 1775"/>
                <a:gd name="T47" fmla="*/ 969 h 9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5"/>
                <a:gd name="T73" fmla="*/ 0 h 969"/>
                <a:gd name="T74" fmla="*/ 1775 w 1775"/>
                <a:gd name="T75" fmla="*/ 969 h 9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5" h="969">
                  <a:moveTo>
                    <a:pt x="1775" y="969"/>
                  </a:moveTo>
                  <a:lnTo>
                    <a:pt x="0" y="969"/>
                  </a:lnTo>
                  <a:lnTo>
                    <a:pt x="0" y="554"/>
                  </a:lnTo>
                  <a:lnTo>
                    <a:pt x="357" y="365"/>
                  </a:lnTo>
                  <a:lnTo>
                    <a:pt x="357" y="548"/>
                  </a:lnTo>
                  <a:lnTo>
                    <a:pt x="707" y="365"/>
                  </a:lnTo>
                  <a:lnTo>
                    <a:pt x="707" y="548"/>
                  </a:lnTo>
                  <a:lnTo>
                    <a:pt x="1011" y="379"/>
                  </a:lnTo>
                  <a:lnTo>
                    <a:pt x="1011" y="548"/>
                  </a:lnTo>
                  <a:lnTo>
                    <a:pt x="1306" y="407"/>
                  </a:lnTo>
                  <a:lnTo>
                    <a:pt x="1306" y="540"/>
                  </a:lnTo>
                  <a:lnTo>
                    <a:pt x="1306" y="595"/>
                  </a:lnTo>
                  <a:lnTo>
                    <a:pt x="1368" y="595"/>
                  </a:lnTo>
                  <a:lnTo>
                    <a:pt x="1396" y="0"/>
                  </a:lnTo>
                  <a:lnTo>
                    <a:pt x="1447" y="6"/>
                  </a:lnTo>
                  <a:lnTo>
                    <a:pt x="1480" y="590"/>
                  </a:lnTo>
                  <a:lnTo>
                    <a:pt x="1545" y="590"/>
                  </a:lnTo>
                  <a:lnTo>
                    <a:pt x="1559" y="6"/>
                  </a:lnTo>
                  <a:lnTo>
                    <a:pt x="1620" y="6"/>
                  </a:lnTo>
                  <a:lnTo>
                    <a:pt x="1657" y="590"/>
                  </a:lnTo>
                  <a:lnTo>
                    <a:pt x="1775" y="590"/>
                  </a:lnTo>
                  <a:lnTo>
                    <a:pt x="1775" y="969"/>
                  </a:lnTo>
                </a:path>
              </a:pathLst>
            </a:custGeom>
            <a:noFill/>
            <a:ln w="3175">
              <a:solidFill>
                <a:srgbClr val="000000"/>
              </a:solidFill>
              <a:round/>
              <a:headEnd/>
              <a:tailEnd/>
            </a:ln>
          </p:spPr>
          <p:txBody>
            <a:bodyPr>
              <a:prstTxWarp prst="textNoShape">
                <a:avLst/>
              </a:prstTxWarp>
            </a:bodyPr>
            <a:lstStyle/>
            <a:p>
              <a:endParaRPr lang="en-US"/>
            </a:p>
          </p:txBody>
        </p:sp>
        <p:sp>
          <p:nvSpPr>
            <p:cNvPr id="652" name="Freeform 112"/>
            <p:cNvSpPr>
              <a:spLocks noEditPoints="1"/>
            </p:cNvSpPr>
            <p:nvPr/>
          </p:nvSpPr>
          <p:spPr bwMode="auto">
            <a:xfrm>
              <a:off x="1536" y="2586"/>
              <a:ext cx="41" cy="54"/>
            </a:xfrm>
            <a:custGeom>
              <a:avLst/>
              <a:gdLst>
                <a:gd name="T0" fmla="*/ 0 w 124"/>
                <a:gd name="T1" fmla="*/ 0 h 162"/>
                <a:gd name="T2" fmla="*/ 72 w 124"/>
                <a:gd name="T3" fmla="*/ 0 h 162"/>
                <a:gd name="T4" fmla="*/ 72 w 124"/>
                <a:gd name="T5" fmla="*/ 0 h 162"/>
                <a:gd name="T6" fmla="*/ 97 w 124"/>
                <a:gd name="T7" fmla="*/ 6 h 162"/>
                <a:gd name="T8" fmla="*/ 112 w 124"/>
                <a:gd name="T9" fmla="*/ 20 h 162"/>
                <a:gd name="T10" fmla="*/ 117 w 124"/>
                <a:gd name="T11" fmla="*/ 41 h 162"/>
                <a:gd name="T12" fmla="*/ 117 w 124"/>
                <a:gd name="T13" fmla="*/ 41 h 162"/>
                <a:gd name="T14" fmla="*/ 115 w 124"/>
                <a:gd name="T15" fmla="*/ 53 h 162"/>
                <a:gd name="T16" fmla="*/ 109 w 124"/>
                <a:gd name="T17" fmla="*/ 65 h 162"/>
                <a:gd name="T18" fmla="*/ 96 w 124"/>
                <a:gd name="T19" fmla="*/ 75 h 162"/>
                <a:gd name="T20" fmla="*/ 96 w 124"/>
                <a:gd name="T21" fmla="*/ 75 h 162"/>
                <a:gd name="T22" fmla="*/ 108 w 124"/>
                <a:gd name="T23" fmla="*/ 80 h 162"/>
                <a:gd name="T24" fmla="*/ 119 w 124"/>
                <a:gd name="T25" fmla="*/ 92 h 162"/>
                <a:gd name="T26" fmla="*/ 124 w 124"/>
                <a:gd name="T27" fmla="*/ 114 h 162"/>
                <a:gd name="T28" fmla="*/ 124 w 124"/>
                <a:gd name="T29" fmla="*/ 114 h 162"/>
                <a:gd name="T30" fmla="*/ 118 w 124"/>
                <a:gd name="T31" fmla="*/ 138 h 162"/>
                <a:gd name="T32" fmla="*/ 100 w 124"/>
                <a:gd name="T33" fmla="*/ 155 h 162"/>
                <a:gd name="T34" fmla="*/ 70 w 124"/>
                <a:gd name="T35" fmla="*/ 162 h 162"/>
                <a:gd name="T36" fmla="*/ 70 w 124"/>
                <a:gd name="T37" fmla="*/ 162 h 162"/>
                <a:gd name="T38" fmla="*/ 0 w 124"/>
                <a:gd name="T39" fmla="*/ 162 h 162"/>
                <a:gd name="T40" fmla="*/ 0 w 124"/>
                <a:gd name="T41" fmla="*/ 0 h 162"/>
                <a:gd name="T42" fmla="*/ 0 w 124"/>
                <a:gd name="T43" fmla="*/ 0 h 162"/>
                <a:gd name="T44" fmla="*/ 22 w 124"/>
                <a:gd name="T45" fmla="*/ 69 h 162"/>
                <a:gd name="T46" fmla="*/ 62 w 124"/>
                <a:gd name="T47" fmla="*/ 69 h 162"/>
                <a:gd name="T48" fmla="*/ 62 w 124"/>
                <a:gd name="T49" fmla="*/ 69 h 162"/>
                <a:gd name="T50" fmla="*/ 80 w 124"/>
                <a:gd name="T51" fmla="*/ 66 h 162"/>
                <a:gd name="T52" fmla="*/ 91 w 124"/>
                <a:gd name="T53" fmla="*/ 58 h 162"/>
                <a:gd name="T54" fmla="*/ 95 w 124"/>
                <a:gd name="T55" fmla="*/ 43 h 162"/>
                <a:gd name="T56" fmla="*/ 95 w 124"/>
                <a:gd name="T57" fmla="*/ 43 h 162"/>
                <a:gd name="T58" fmla="*/ 92 w 124"/>
                <a:gd name="T59" fmla="*/ 30 h 162"/>
                <a:gd name="T60" fmla="*/ 81 w 124"/>
                <a:gd name="T61" fmla="*/ 21 h 162"/>
                <a:gd name="T62" fmla="*/ 62 w 124"/>
                <a:gd name="T63" fmla="*/ 18 h 162"/>
                <a:gd name="T64" fmla="*/ 62 w 124"/>
                <a:gd name="T65" fmla="*/ 18 h 162"/>
                <a:gd name="T66" fmla="*/ 22 w 124"/>
                <a:gd name="T67" fmla="*/ 18 h 162"/>
                <a:gd name="T68" fmla="*/ 22 w 124"/>
                <a:gd name="T69" fmla="*/ 69 h 162"/>
                <a:gd name="T70" fmla="*/ 22 w 124"/>
                <a:gd name="T71" fmla="*/ 69 h 162"/>
                <a:gd name="T72" fmla="*/ 22 w 124"/>
                <a:gd name="T73" fmla="*/ 143 h 162"/>
                <a:gd name="T74" fmla="*/ 69 w 124"/>
                <a:gd name="T75" fmla="*/ 143 h 162"/>
                <a:gd name="T76" fmla="*/ 69 w 124"/>
                <a:gd name="T77" fmla="*/ 143 h 162"/>
                <a:gd name="T78" fmla="*/ 88 w 124"/>
                <a:gd name="T79" fmla="*/ 140 h 162"/>
                <a:gd name="T80" fmla="*/ 99 w 124"/>
                <a:gd name="T81" fmla="*/ 130 h 162"/>
                <a:gd name="T82" fmla="*/ 103 w 124"/>
                <a:gd name="T83" fmla="*/ 113 h 162"/>
                <a:gd name="T84" fmla="*/ 103 w 124"/>
                <a:gd name="T85" fmla="*/ 113 h 162"/>
                <a:gd name="T86" fmla="*/ 97 w 124"/>
                <a:gd name="T87" fmla="*/ 96 h 162"/>
                <a:gd name="T88" fmla="*/ 83 w 124"/>
                <a:gd name="T89" fmla="*/ 88 h 162"/>
                <a:gd name="T90" fmla="*/ 66 w 124"/>
                <a:gd name="T91" fmla="*/ 86 h 162"/>
                <a:gd name="T92" fmla="*/ 66 w 124"/>
                <a:gd name="T93" fmla="*/ 86 h 162"/>
                <a:gd name="T94" fmla="*/ 22 w 124"/>
                <a:gd name="T95" fmla="*/ 86 h 162"/>
                <a:gd name="T96" fmla="*/ 22 w 124"/>
                <a:gd name="T97" fmla="*/ 143 h 162"/>
                <a:gd name="T98" fmla="*/ 22 w 124"/>
                <a:gd name="T99" fmla="*/ 143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62"/>
                <a:gd name="T152" fmla="*/ 124 w 124"/>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62">
                  <a:moveTo>
                    <a:pt x="0" y="0"/>
                  </a:moveTo>
                  <a:lnTo>
                    <a:pt x="72" y="0"/>
                  </a:lnTo>
                  <a:lnTo>
                    <a:pt x="97" y="6"/>
                  </a:lnTo>
                  <a:lnTo>
                    <a:pt x="112" y="20"/>
                  </a:lnTo>
                  <a:lnTo>
                    <a:pt x="117" y="41"/>
                  </a:lnTo>
                  <a:lnTo>
                    <a:pt x="115" y="53"/>
                  </a:lnTo>
                  <a:lnTo>
                    <a:pt x="109" y="65"/>
                  </a:lnTo>
                  <a:lnTo>
                    <a:pt x="96" y="75"/>
                  </a:lnTo>
                  <a:lnTo>
                    <a:pt x="108" y="80"/>
                  </a:lnTo>
                  <a:lnTo>
                    <a:pt x="119" y="92"/>
                  </a:lnTo>
                  <a:lnTo>
                    <a:pt x="124" y="114"/>
                  </a:lnTo>
                  <a:lnTo>
                    <a:pt x="118" y="138"/>
                  </a:lnTo>
                  <a:lnTo>
                    <a:pt x="100" y="155"/>
                  </a:lnTo>
                  <a:lnTo>
                    <a:pt x="70" y="162"/>
                  </a:lnTo>
                  <a:lnTo>
                    <a:pt x="0" y="162"/>
                  </a:lnTo>
                  <a:lnTo>
                    <a:pt x="0" y="0"/>
                  </a:lnTo>
                  <a:close/>
                  <a:moveTo>
                    <a:pt x="22" y="69"/>
                  </a:moveTo>
                  <a:lnTo>
                    <a:pt x="62" y="69"/>
                  </a:lnTo>
                  <a:lnTo>
                    <a:pt x="80" y="66"/>
                  </a:lnTo>
                  <a:lnTo>
                    <a:pt x="91" y="58"/>
                  </a:lnTo>
                  <a:lnTo>
                    <a:pt x="95" y="43"/>
                  </a:lnTo>
                  <a:lnTo>
                    <a:pt x="92" y="30"/>
                  </a:lnTo>
                  <a:lnTo>
                    <a:pt x="81" y="21"/>
                  </a:lnTo>
                  <a:lnTo>
                    <a:pt x="62" y="18"/>
                  </a:lnTo>
                  <a:lnTo>
                    <a:pt x="22" y="18"/>
                  </a:lnTo>
                  <a:lnTo>
                    <a:pt x="22" y="69"/>
                  </a:lnTo>
                  <a:close/>
                  <a:moveTo>
                    <a:pt x="22" y="143"/>
                  </a:moveTo>
                  <a:lnTo>
                    <a:pt x="69" y="143"/>
                  </a:lnTo>
                  <a:lnTo>
                    <a:pt x="88" y="140"/>
                  </a:lnTo>
                  <a:lnTo>
                    <a:pt x="99" y="130"/>
                  </a:lnTo>
                  <a:lnTo>
                    <a:pt x="103" y="113"/>
                  </a:lnTo>
                  <a:lnTo>
                    <a:pt x="97" y="96"/>
                  </a:lnTo>
                  <a:lnTo>
                    <a:pt x="83" y="88"/>
                  </a:lnTo>
                  <a:lnTo>
                    <a:pt x="66" y="86"/>
                  </a:lnTo>
                  <a:lnTo>
                    <a:pt x="22" y="86"/>
                  </a:lnTo>
                  <a:lnTo>
                    <a:pt x="22" y="14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53" name="Freeform 113"/>
            <p:cNvSpPr>
              <a:spLocks/>
            </p:cNvSpPr>
            <p:nvPr/>
          </p:nvSpPr>
          <p:spPr bwMode="auto">
            <a:xfrm>
              <a:off x="1585" y="2601"/>
              <a:ext cx="32" cy="40"/>
            </a:xfrm>
            <a:custGeom>
              <a:avLst/>
              <a:gdLst>
                <a:gd name="T0" fmla="*/ 77 w 95"/>
                <a:gd name="T1" fmla="*/ 118 h 121"/>
                <a:gd name="T2" fmla="*/ 77 w 95"/>
                <a:gd name="T3" fmla="*/ 101 h 121"/>
                <a:gd name="T4" fmla="*/ 76 w 95"/>
                <a:gd name="T5" fmla="*/ 100 h 121"/>
                <a:gd name="T6" fmla="*/ 76 w 95"/>
                <a:gd name="T7" fmla="*/ 100 h 121"/>
                <a:gd name="T8" fmla="*/ 67 w 95"/>
                <a:gd name="T9" fmla="*/ 112 h 121"/>
                <a:gd name="T10" fmla="*/ 55 w 95"/>
                <a:gd name="T11" fmla="*/ 119 h 121"/>
                <a:gd name="T12" fmla="*/ 39 w 95"/>
                <a:gd name="T13" fmla="*/ 121 h 121"/>
                <a:gd name="T14" fmla="*/ 39 w 95"/>
                <a:gd name="T15" fmla="*/ 121 h 121"/>
                <a:gd name="T16" fmla="*/ 22 w 95"/>
                <a:gd name="T17" fmla="*/ 118 h 121"/>
                <a:gd name="T18" fmla="*/ 6 w 95"/>
                <a:gd name="T19" fmla="*/ 107 h 121"/>
                <a:gd name="T20" fmla="*/ 0 w 95"/>
                <a:gd name="T21" fmla="*/ 85 h 121"/>
                <a:gd name="T22" fmla="*/ 0 w 95"/>
                <a:gd name="T23" fmla="*/ 85 h 121"/>
                <a:gd name="T24" fmla="*/ 0 w 95"/>
                <a:gd name="T25" fmla="*/ 0 h 121"/>
                <a:gd name="T26" fmla="*/ 21 w 95"/>
                <a:gd name="T27" fmla="*/ 0 h 121"/>
                <a:gd name="T28" fmla="*/ 21 w 95"/>
                <a:gd name="T29" fmla="*/ 78 h 121"/>
                <a:gd name="T30" fmla="*/ 21 w 95"/>
                <a:gd name="T31" fmla="*/ 78 h 121"/>
                <a:gd name="T32" fmla="*/ 24 w 95"/>
                <a:gd name="T33" fmla="*/ 94 h 121"/>
                <a:gd name="T34" fmla="*/ 32 w 95"/>
                <a:gd name="T35" fmla="*/ 102 h 121"/>
                <a:gd name="T36" fmla="*/ 44 w 95"/>
                <a:gd name="T37" fmla="*/ 104 h 121"/>
                <a:gd name="T38" fmla="*/ 44 w 95"/>
                <a:gd name="T39" fmla="*/ 104 h 121"/>
                <a:gd name="T40" fmla="*/ 63 w 95"/>
                <a:gd name="T41" fmla="*/ 98 h 121"/>
                <a:gd name="T42" fmla="*/ 73 w 95"/>
                <a:gd name="T43" fmla="*/ 82 h 121"/>
                <a:gd name="T44" fmla="*/ 76 w 95"/>
                <a:gd name="T45" fmla="*/ 64 h 121"/>
                <a:gd name="T46" fmla="*/ 76 w 95"/>
                <a:gd name="T47" fmla="*/ 64 h 121"/>
                <a:gd name="T48" fmla="*/ 76 w 95"/>
                <a:gd name="T49" fmla="*/ 0 h 121"/>
                <a:gd name="T50" fmla="*/ 95 w 95"/>
                <a:gd name="T51" fmla="*/ 0 h 121"/>
                <a:gd name="T52" fmla="*/ 95 w 95"/>
                <a:gd name="T53" fmla="*/ 118 h 121"/>
                <a:gd name="T54" fmla="*/ 77 w 95"/>
                <a:gd name="T55" fmla="*/ 118 h 121"/>
                <a:gd name="T56" fmla="*/ 77 w 95"/>
                <a:gd name="T57" fmla="*/ 118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21"/>
                <a:gd name="T89" fmla="*/ 95 w 95"/>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21">
                  <a:moveTo>
                    <a:pt x="77" y="118"/>
                  </a:moveTo>
                  <a:lnTo>
                    <a:pt x="77" y="101"/>
                  </a:lnTo>
                  <a:lnTo>
                    <a:pt x="76" y="100"/>
                  </a:lnTo>
                  <a:lnTo>
                    <a:pt x="67" y="112"/>
                  </a:lnTo>
                  <a:lnTo>
                    <a:pt x="55" y="119"/>
                  </a:lnTo>
                  <a:lnTo>
                    <a:pt x="39" y="121"/>
                  </a:lnTo>
                  <a:lnTo>
                    <a:pt x="22" y="118"/>
                  </a:lnTo>
                  <a:lnTo>
                    <a:pt x="6" y="107"/>
                  </a:lnTo>
                  <a:lnTo>
                    <a:pt x="0" y="85"/>
                  </a:lnTo>
                  <a:lnTo>
                    <a:pt x="0" y="0"/>
                  </a:lnTo>
                  <a:lnTo>
                    <a:pt x="21" y="0"/>
                  </a:lnTo>
                  <a:lnTo>
                    <a:pt x="21" y="78"/>
                  </a:lnTo>
                  <a:lnTo>
                    <a:pt x="24" y="94"/>
                  </a:lnTo>
                  <a:lnTo>
                    <a:pt x="32" y="102"/>
                  </a:lnTo>
                  <a:lnTo>
                    <a:pt x="44" y="104"/>
                  </a:lnTo>
                  <a:lnTo>
                    <a:pt x="63" y="98"/>
                  </a:lnTo>
                  <a:lnTo>
                    <a:pt x="73" y="82"/>
                  </a:lnTo>
                  <a:lnTo>
                    <a:pt x="76" y="64"/>
                  </a:lnTo>
                  <a:lnTo>
                    <a:pt x="76" y="0"/>
                  </a:lnTo>
                  <a:lnTo>
                    <a:pt x="95" y="0"/>
                  </a:lnTo>
                  <a:lnTo>
                    <a:pt x="95" y="118"/>
                  </a:lnTo>
                  <a:lnTo>
                    <a:pt x="77" y="11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54" name="Freeform 114"/>
            <p:cNvSpPr>
              <a:spLocks/>
            </p:cNvSpPr>
            <p:nvPr/>
          </p:nvSpPr>
          <p:spPr bwMode="auto">
            <a:xfrm>
              <a:off x="1625" y="2600"/>
              <a:ext cx="32" cy="41"/>
            </a:xfrm>
            <a:custGeom>
              <a:avLst/>
              <a:gdLst>
                <a:gd name="T0" fmla="*/ 74 w 96"/>
                <a:gd name="T1" fmla="*/ 36 h 124"/>
                <a:gd name="T2" fmla="*/ 72 w 96"/>
                <a:gd name="T3" fmla="*/ 28 h 124"/>
                <a:gd name="T4" fmla="*/ 64 w 96"/>
                <a:gd name="T5" fmla="*/ 20 h 124"/>
                <a:gd name="T6" fmla="*/ 46 w 96"/>
                <a:gd name="T7" fmla="*/ 17 h 124"/>
                <a:gd name="T8" fmla="*/ 46 w 96"/>
                <a:gd name="T9" fmla="*/ 17 h 124"/>
                <a:gd name="T10" fmla="*/ 37 w 96"/>
                <a:gd name="T11" fmla="*/ 18 h 124"/>
                <a:gd name="T12" fmla="*/ 27 w 96"/>
                <a:gd name="T13" fmla="*/ 23 h 124"/>
                <a:gd name="T14" fmla="*/ 23 w 96"/>
                <a:gd name="T15" fmla="*/ 33 h 124"/>
                <a:gd name="T16" fmla="*/ 23 w 96"/>
                <a:gd name="T17" fmla="*/ 33 h 124"/>
                <a:gd name="T18" fmla="*/ 25 w 96"/>
                <a:gd name="T19" fmla="*/ 41 h 124"/>
                <a:gd name="T20" fmla="*/ 32 w 96"/>
                <a:gd name="T21" fmla="*/ 45 h 124"/>
                <a:gd name="T22" fmla="*/ 44 w 96"/>
                <a:gd name="T23" fmla="*/ 49 h 124"/>
                <a:gd name="T24" fmla="*/ 44 w 96"/>
                <a:gd name="T25" fmla="*/ 49 h 124"/>
                <a:gd name="T26" fmla="*/ 64 w 96"/>
                <a:gd name="T27" fmla="*/ 54 h 124"/>
                <a:gd name="T28" fmla="*/ 64 w 96"/>
                <a:gd name="T29" fmla="*/ 54 h 124"/>
                <a:gd name="T30" fmla="*/ 83 w 96"/>
                <a:gd name="T31" fmla="*/ 61 h 124"/>
                <a:gd name="T32" fmla="*/ 93 w 96"/>
                <a:gd name="T33" fmla="*/ 71 h 124"/>
                <a:gd name="T34" fmla="*/ 96 w 96"/>
                <a:gd name="T35" fmla="*/ 85 h 124"/>
                <a:gd name="T36" fmla="*/ 96 w 96"/>
                <a:gd name="T37" fmla="*/ 85 h 124"/>
                <a:gd name="T38" fmla="*/ 90 w 96"/>
                <a:gd name="T39" fmla="*/ 106 h 124"/>
                <a:gd name="T40" fmla="*/ 74 w 96"/>
                <a:gd name="T41" fmla="*/ 119 h 124"/>
                <a:gd name="T42" fmla="*/ 50 w 96"/>
                <a:gd name="T43" fmla="*/ 124 h 124"/>
                <a:gd name="T44" fmla="*/ 50 w 96"/>
                <a:gd name="T45" fmla="*/ 124 h 124"/>
                <a:gd name="T46" fmla="*/ 17 w 96"/>
                <a:gd name="T47" fmla="*/ 117 h 124"/>
                <a:gd name="T48" fmla="*/ 3 w 96"/>
                <a:gd name="T49" fmla="*/ 100 h 124"/>
                <a:gd name="T50" fmla="*/ 0 w 96"/>
                <a:gd name="T51" fmla="*/ 82 h 124"/>
                <a:gd name="T52" fmla="*/ 0 w 96"/>
                <a:gd name="T53" fmla="*/ 82 h 124"/>
                <a:gd name="T54" fmla="*/ 19 w 96"/>
                <a:gd name="T55" fmla="*/ 82 h 124"/>
                <a:gd name="T56" fmla="*/ 19 w 96"/>
                <a:gd name="T57" fmla="*/ 82 h 124"/>
                <a:gd name="T58" fmla="*/ 21 w 96"/>
                <a:gd name="T59" fmla="*/ 94 h 124"/>
                <a:gd name="T60" fmla="*/ 30 w 96"/>
                <a:gd name="T61" fmla="*/ 103 h 124"/>
                <a:gd name="T62" fmla="*/ 50 w 96"/>
                <a:gd name="T63" fmla="*/ 107 h 124"/>
                <a:gd name="T64" fmla="*/ 50 w 96"/>
                <a:gd name="T65" fmla="*/ 107 h 124"/>
                <a:gd name="T66" fmla="*/ 63 w 96"/>
                <a:gd name="T67" fmla="*/ 105 h 124"/>
                <a:gd name="T68" fmla="*/ 73 w 96"/>
                <a:gd name="T69" fmla="*/ 99 h 124"/>
                <a:gd name="T70" fmla="*/ 77 w 96"/>
                <a:gd name="T71" fmla="*/ 89 h 124"/>
                <a:gd name="T72" fmla="*/ 77 w 96"/>
                <a:gd name="T73" fmla="*/ 89 h 124"/>
                <a:gd name="T74" fmla="*/ 74 w 96"/>
                <a:gd name="T75" fmla="*/ 80 h 124"/>
                <a:gd name="T76" fmla="*/ 67 w 96"/>
                <a:gd name="T77" fmla="*/ 75 h 124"/>
                <a:gd name="T78" fmla="*/ 54 w 96"/>
                <a:gd name="T79" fmla="*/ 71 h 124"/>
                <a:gd name="T80" fmla="*/ 54 w 96"/>
                <a:gd name="T81" fmla="*/ 71 h 124"/>
                <a:gd name="T82" fmla="*/ 31 w 96"/>
                <a:gd name="T83" fmla="*/ 65 h 124"/>
                <a:gd name="T84" fmla="*/ 31 w 96"/>
                <a:gd name="T85" fmla="*/ 65 h 124"/>
                <a:gd name="T86" fmla="*/ 17 w 96"/>
                <a:gd name="T87" fmla="*/ 60 h 124"/>
                <a:gd name="T88" fmla="*/ 7 w 96"/>
                <a:gd name="T89" fmla="*/ 51 h 124"/>
                <a:gd name="T90" fmla="*/ 4 w 96"/>
                <a:gd name="T91" fmla="*/ 37 h 124"/>
                <a:gd name="T92" fmla="*/ 4 w 96"/>
                <a:gd name="T93" fmla="*/ 37 h 124"/>
                <a:gd name="T94" fmla="*/ 10 w 96"/>
                <a:gd name="T95" fmla="*/ 16 h 124"/>
                <a:gd name="T96" fmla="*/ 26 w 96"/>
                <a:gd name="T97" fmla="*/ 4 h 124"/>
                <a:gd name="T98" fmla="*/ 48 w 96"/>
                <a:gd name="T99" fmla="*/ 0 h 124"/>
                <a:gd name="T100" fmla="*/ 48 w 96"/>
                <a:gd name="T101" fmla="*/ 0 h 124"/>
                <a:gd name="T102" fmla="*/ 78 w 96"/>
                <a:gd name="T103" fmla="*/ 8 h 124"/>
                <a:gd name="T104" fmla="*/ 90 w 96"/>
                <a:gd name="T105" fmla="*/ 24 h 124"/>
                <a:gd name="T106" fmla="*/ 92 w 96"/>
                <a:gd name="T107" fmla="*/ 36 h 124"/>
                <a:gd name="T108" fmla="*/ 92 w 96"/>
                <a:gd name="T109" fmla="*/ 36 h 124"/>
                <a:gd name="T110" fmla="*/ 74 w 96"/>
                <a:gd name="T111" fmla="*/ 36 h 124"/>
                <a:gd name="T112" fmla="*/ 74 w 96"/>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4"/>
                <a:gd name="T173" fmla="*/ 96 w 96"/>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4">
                  <a:moveTo>
                    <a:pt x="74" y="36"/>
                  </a:moveTo>
                  <a:lnTo>
                    <a:pt x="72" y="28"/>
                  </a:lnTo>
                  <a:lnTo>
                    <a:pt x="64" y="20"/>
                  </a:lnTo>
                  <a:lnTo>
                    <a:pt x="46" y="17"/>
                  </a:lnTo>
                  <a:lnTo>
                    <a:pt x="37" y="18"/>
                  </a:lnTo>
                  <a:lnTo>
                    <a:pt x="27" y="23"/>
                  </a:lnTo>
                  <a:lnTo>
                    <a:pt x="23" y="33"/>
                  </a:lnTo>
                  <a:lnTo>
                    <a:pt x="25" y="41"/>
                  </a:lnTo>
                  <a:lnTo>
                    <a:pt x="32" y="45"/>
                  </a:lnTo>
                  <a:lnTo>
                    <a:pt x="44" y="49"/>
                  </a:lnTo>
                  <a:lnTo>
                    <a:pt x="64" y="54"/>
                  </a:lnTo>
                  <a:lnTo>
                    <a:pt x="83" y="61"/>
                  </a:lnTo>
                  <a:lnTo>
                    <a:pt x="93" y="71"/>
                  </a:lnTo>
                  <a:lnTo>
                    <a:pt x="96" y="85"/>
                  </a:lnTo>
                  <a:lnTo>
                    <a:pt x="90" y="106"/>
                  </a:lnTo>
                  <a:lnTo>
                    <a:pt x="74" y="119"/>
                  </a:lnTo>
                  <a:lnTo>
                    <a:pt x="50" y="124"/>
                  </a:lnTo>
                  <a:lnTo>
                    <a:pt x="17" y="117"/>
                  </a:lnTo>
                  <a:lnTo>
                    <a:pt x="3" y="100"/>
                  </a:lnTo>
                  <a:lnTo>
                    <a:pt x="0" y="82"/>
                  </a:lnTo>
                  <a:lnTo>
                    <a:pt x="19" y="82"/>
                  </a:lnTo>
                  <a:lnTo>
                    <a:pt x="21" y="94"/>
                  </a:lnTo>
                  <a:lnTo>
                    <a:pt x="30" y="103"/>
                  </a:lnTo>
                  <a:lnTo>
                    <a:pt x="50" y="107"/>
                  </a:lnTo>
                  <a:lnTo>
                    <a:pt x="63" y="105"/>
                  </a:lnTo>
                  <a:lnTo>
                    <a:pt x="73" y="99"/>
                  </a:lnTo>
                  <a:lnTo>
                    <a:pt x="77" y="89"/>
                  </a:lnTo>
                  <a:lnTo>
                    <a:pt x="74" y="80"/>
                  </a:lnTo>
                  <a:lnTo>
                    <a:pt x="67" y="75"/>
                  </a:lnTo>
                  <a:lnTo>
                    <a:pt x="54" y="71"/>
                  </a:lnTo>
                  <a:lnTo>
                    <a:pt x="31" y="65"/>
                  </a:lnTo>
                  <a:lnTo>
                    <a:pt x="17" y="60"/>
                  </a:lnTo>
                  <a:lnTo>
                    <a:pt x="7" y="51"/>
                  </a:lnTo>
                  <a:lnTo>
                    <a:pt x="4" y="37"/>
                  </a:lnTo>
                  <a:lnTo>
                    <a:pt x="10" y="16"/>
                  </a:lnTo>
                  <a:lnTo>
                    <a:pt x="26" y="4"/>
                  </a:lnTo>
                  <a:lnTo>
                    <a:pt x="48" y="0"/>
                  </a:lnTo>
                  <a:lnTo>
                    <a:pt x="78" y="8"/>
                  </a:lnTo>
                  <a:lnTo>
                    <a:pt x="90" y="24"/>
                  </a:lnTo>
                  <a:lnTo>
                    <a:pt x="92"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55" name="Freeform 115"/>
            <p:cNvSpPr>
              <a:spLocks noEditPoints="1"/>
            </p:cNvSpPr>
            <p:nvPr/>
          </p:nvSpPr>
          <p:spPr bwMode="auto">
            <a:xfrm>
              <a:off x="1665" y="2586"/>
              <a:ext cx="6" cy="54"/>
            </a:xfrm>
            <a:custGeom>
              <a:avLst/>
              <a:gdLst>
                <a:gd name="T0" fmla="*/ 20 w 20"/>
                <a:gd name="T1" fmla="*/ 162 h 162"/>
                <a:gd name="T2" fmla="*/ 0 w 20"/>
                <a:gd name="T3" fmla="*/ 162 h 162"/>
                <a:gd name="T4" fmla="*/ 0 w 20"/>
                <a:gd name="T5" fmla="*/ 44 h 162"/>
                <a:gd name="T6" fmla="*/ 20 w 20"/>
                <a:gd name="T7" fmla="*/ 44 h 162"/>
                <a:gd name="T8" fmla="*/ 20 w 20"/>
                <a:gd name="T9" fmla="*/ 162 h 162"/>
                <a:gd name="T10" fmla="*/ 20 w 20"/>
                <a:gd name="T11" fmla="*/ 162 h 162"/>
                <a:gd name="T12" fmla="*/ 0 w 20"/>
                <a:gd name="T13" fmla="*/ 22 h 162"/>
                <a:gd name="T14" fmla="*/ 0 w 20"/>
                <a:gd name="T15" fmla="*/ 0 h 162"/>
                <a:gd name="T16" fmla="*/ 20 w 20"/>
                <a:gd name="T17" fmla="*/ 0 h 162"/>
                <a:gd name="T18" fmla="*/ 20 w 20"/>
                <a:gd name="T19" fmla="*/ 22 h 162"/>
                <a:gd name="T20" fmla="*/ 0 w 20"/>
                <a:gd name="T21" fmla="*/ 22 h 162"/>
                <a:gd name="T22" fmla="*/ 0 w 20"/>
                <a:gd name="T23" fmla="*/ 2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2"/>
                <a:gd name="T38" fmla="*/ 20 w 20"/>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2">
                  <a:moveTo>
                    <a:pt x="20" y="162"/>
                  </a:moveTo>
                  <a:lnTo>
                    <a:pt x="0" y="162"/>
                  </a:lnTo>
                  <a:lnTo>
                    <a:pt x="0" y="44"/>
                  </a:lnTo>
                  <a:lnTo>
                    <a:pt x="20" y="44"/>
                  </a:lnTo>
                  <a:lnTo>
                    <a:pt x="20" y="162"/>
                  </a:lnTo>
                  <a:close/>
                  <a:moveTo>
                    <a:pt x="0" y="22"/>
                  </a:moveTo>
                  <a:lnTo>
                    <a:pt x="0" y="0"/>
                  </a:lnTo>
                  <a:lnTo>
                    <a:pt x="20" y="0"/>
                  </a:lnTo>
                  <a:lnTo>
                    <a:pt x="20" y="22"/>
                  </a:lnTo>
                  <a:lnTo>
                    <a:pt x="0" y="2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56" name="Freeform 116"/>
            <p:cNvSpPr>
              <a:spLocks/>
            </p:cNvSpPr>
            <p:nvPr/>
          </p:nvSpPr>
          <p:spPr bwMode="auto">
            <a:xfrm>
              <a:off x="1681" y="2600"/>
              <a:ext cx="32" cy="40"/>
            </a:xfrm>
            <a:custGeom>
              <a:avLst/>
              <a:gdLst>
                <a:gd name="T0" fmla="*/ 96 w 96"/>
                <a:gd name="T1" fmla="*/ 121 h 121"/>
                <a:gd name="T2" fmla="*/ 76 w 96"/>
                <a:gd name="T3" fmla="*/ 121 h 121"/>
                <a:gd name="T4" fmla="*/ 76 w 96"/>
                <a:gd name="T5" fmla="*/ 48 h 121"/>
                <a:gd name="T6" fmla="*/ 76 w 96"/>
                <a:gd name="T7" fmla="*/ 48 h 121"/>
                <a:gd name="T8" fmla="*/ 74 w 96"/>
                <a:gd name="T9" fmla="*/ 31 h 121"/>
                <a:gd name="T10" fmla="*/ 66 w 96"/>
                <a:gd name="T11" fmla="*/ 21 h 121"/>
                <a:gd name="T12" fmla="*/ 51 w 96"/>
                <a:gd name="T13" fmla="*/ 18 h 121"/>
                <a:gd name="T14" fmla="*/ 51 w 96"/>
                <a:gd name="T15" fmla="*/ 18 h 121"/>
                <a:gd name="T16" fmla="*/ 38 w 96"/>
                <a:gd name="T17" fmla="*/ 21 h 121"/>
                <a:gd name="T18" fmla="*/ 25 w 96"/>
                <a:gd name="T19" fmla="*/ 32 h 121"/>
                <a:gd name="T20" fmla="*/ 20 w 96"/>
                <a:gd name="T21" fmla="*/ 56 h 121"/>
                <a:gd name="T22" fmla="*/ 20 w 96"/>
                <a:gd name="T23" fmla="*/ 56 h 121"/>
                <a:gd name="T24" fmla="*/ 20 w 96"/>
                <a:gd name="T25" fmla="*/ 121 h 121"/>
                <a:gd name="T26" fmla="*/ 0 w 96"/>
                <a:gd name="T27" fmla="*/ 121 h 121"/>
                <a:gd name="T28" fmla="*/ 0 w 96"/>
                <a:gd name="T29" fmla="*/ 3 h 121"/>
                <a:gd name="T30" fmla="*/ 19 w 96"/>
                <a:gd name="T31" fmla="*/ 3 h 121"/>
                <a:gd name="T32" fmla="*/ 19 w 96"/>
                <a:gd name="T33" fmla="*/ 20 h 121"/>
                <a:gd name="T34" fmla="*/ 19 w 96"/>
                <a:gd name="T35" fmla="*/ 20 h 121"/>
                <a:gd name="T36" fmla="*/ 19 w 96"/>
                <a:gd name="T37" fmla="*/ 20 h 121"/>
                <a:gd name="T38" fmla="*/ 26 w 96"/>
                <a:gd name="T39" fmla="*/ 12 h 121"/>
                <a:gd name="T40" fmla="*/ 38 w 96"/>
                <a:gd name="T41" fmla="*/ 4 h 121"/>
                <a:gd name="T42" fmla="*/ 55 w 96"/>
                <a:gd name="T43" fmla="*/ 0 h 121"/>
                <a:gd name="T44" fmla="*/ 55 w 96"/>
                <a:gd name="T45" fmla="*/ 0 h 121"/>
                <a:gd name="T46" fmla="*/ 74 w 96"/>
                <a:gd name="T47" fmla="*/ 3 h 121"/>
                <a:gd name="T48" fmla="*/ 89 w 96"/>
                <a:gd name="T49" fmla="*/ 15 h 121"/>
                <a:gd name="T50" fmla="*/ 96 w 96"/>
                <a:gd name="T51" fmla="*/ 40 h 121"/>
                <a:gd name="T52" fmla="*/ 96 w 96"/>
                <a:gd name="T53" fmla="*/ 40 h 121"/>
                <a:gd name="T54" fmla="*/ 96 w 96"/>
                <a:gd name="T55" fmla="*/ 121 h 121"/>
                <a:gd name="T56" fmla="*/ 96 w 96"/>
                <a:gd name="T57" fmla="*/ 121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21"/>
                <a:gd name="T89" fmla="*/ 96 w 9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21">
                  <a:moveTo>
                    <a:pt x="96" y="121"/>
                  </a:moveTo>
                  <a:lnTo>
                    <a:pt x="76" y="121"/>
                  </a:lnTo>
                  <a:lnTo>
                    <a:pt x="76" y="48"/>
                  </a:lnTo>
                  <a:lnTo>
                    <a:pt x="74" y="31"/>
                  </a:lnTo>
                  <a:lnTo>
                    <a:pt x="66" y="21"/>
                  </a:lnTo>
                  <a:lnTo>
                    <a:pt x="51" y="18"/>
                  </a:lnTo>
                  <a:lnTo>
                    <a:pt x="38" y="21"/>
                  </a:lnTo>
                  <a:lnTo>
                    <a:pt x="25" y="32"/>
                  </a:lnTo>
                  <a:lnTo>
                    <a:pt x="20" y="56"/>
                  </a:lnTo>
                  <a:lnTo>
                    <a:pt x="20" y="121"/>
                  </a:lnTo>
                  <a:lnTo>
                    <a:pt x="0" y="121"/>
                  </a:lnTo>
                  <a:lnTo>
                    <a:pt x="0" y="3"/>
                  </a:lnTo>
                  <a:lnTo>
                    <a:pt x="19" y="3"/>
                  </a:lnTo>
                  <a:lnTo>
                    <a:pt x="19" y="20"/>
                  </a:lnTo>
                  <a:lnTo>
                    <a:pt x="26" y="12"/>
                  </a:lnTo>
                  <a:lnTo>
                    <a:pt x="38" y="4"/>
                  </a:lnTo>
                  <a:lnTo>
                    <a:pt x="55" y="0"/>
                  </a:lnTo>
                  <a:lnTo>
                    <a:pt x="74" y="3"/>
                  </a:lnTo>
                  <a:lnTo>
                    <a:pt x="89" y="15"/>
                  </a:lnTo>
                  <a:lnTo>
                    <a:pt x="96" y="40"/>
                  </a:lnTo>
                  <a:lnTo>
                    <a:pt x="96" y="12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57" name="Freeform 117"/>
            <p:cNvSpPr>
              <a:spLocks noEditPoints="1"/>
            </p:cNvSpPr>
            <p:nvPr/>
          </p:nvSpPr>
          <p:spPr bwMode="auto">
            <a:xfrm>
              <a:off x="1721" y="2600"/>
              <a:ext cx="35" cy="41"/>
            </a:xfrm>
            <a:custGeom>
              <a:avLst/>
              <a:gdLst>
                <a:gd name="T0" fmla="*/ 106 w 107"/>
                <a:gd name="T1" fmla="*/ 83 h 124"/>
                <a:gd name="T2" fmla="*/ 103 w 107"/>
                <a:gd name="T3" fmla="*/ 93 h 124"/>
                <a:gd name="T4" fmla="*/ 97 w 107"/>
                <a:gd name="T5" fmla="*/ 105 h 124"/>
                <a:gd name="T6" fmla="*/ 85 w 107"/>
                <a:gd name="T7" fmla="*/ 116 h 124"/>
                <a:gd name="T8" fmla="*/ 85 w 107"/>
                <a:gd name="T9" fmla="*/ 116 h 124"/>
                <a:gd name="T10" fmla="*/ 78 w 107"/>
                <a:gd name="T11" fmla="*/ 120 h 124"/>
                <a:gd name="T12" fmla="*/ 69 w 107"/>
                <a:gd name="T13" fmla="*/ 123 h 124"/>
                <a:gd name="T14" fmla="*/ 53 w 107"/>
                <a:gd name="T15" fmla="*/ 124 h 124"/>
                <a:gd name="T16" fmla="*/ 53 w 107"/>
                <a:gd name="T17" fmla="*/ 124 h 124"/>
                <a:gd name="T18" fmla="*/ 25 w 107"/>
                <a:gd name="T19" fmla="*/ 116 h 124"/>
                <a:gd name="T20" fmla="*/ 6 w 107"/>
                <a:gd name="T21" fmla="*/ 96 h 124"/>
                <a:gd name="T22" fmla="*/ 0 w 107"/>
                <a:gd name="T23" fmla="*/ 65 h 124"/>
                <a:gd name="T24" fmla="*/ 0 w 107"/>
                <a:gd name="T25" fmla="*/ 65 h 124"/>
                <a:gd name="T26" fmla="*/ 6 w 107"/>
                <a:gd name="T27" fmla="*/ 32 h 124"/>
                <a:gd name="T28" fmla="*/ 25 w 107"/>
                <a:gd name="T29" fmla="*/ 9 h 124"/>
                <a:gd name="T30" fmla="*/ 57 w 107"/>
                <a:gd name="T31" fmla="*/ 0 h 124"/>
                <a:gd name="T32" fmla="*/ 57 w 107"/>
                <a:gd name="T33" fmla="*/ 0 h 124"/>
                <a:gd name="T34" fmla="*/ 85 w 107"/>
                <a:gd name="T35" fmla="*/ 8 h 124"/>
                <a:gd name="T36" fmla="*/ 102 w 107"/>
                <a:gd name="T37" fmla="*/ 32 h 124"/>
                <a:gd name="T38" fmla="*/ 107 w 107"/>
                <a:gd name="T39" fmla="*/ 68 h 124"/>
                <a:gd name="T40" fmla="*/ 107 w 107"/>
                <a:gd name="T41" fmla="*/ 68 h 124"/>
                <a:gd name="T42" fmla="*/ 22 w 107"/>
                <a:gd name="T43" fmla="*/ 68 h 124"/>
                <a:gd name="T44" fmla="*/ 22 w 107"/>
                <a:gd name="T45" fmla="*/ 68 h 124"/>
                <a:gd name="T46" fmla="*/ 26 w 107"/>
                <a:gd name="T47" fmla="*/ 90 h 124"/>
                <a:gd name="T48" fmla="*/ 37 w 107"/>
                <a:gd name="T49" fmla="*/ 103 h 124"/>
                <a:gd name="T50" fmla="*/ 56 w 107"/>
                <a:gd name="T51" fmla="*/ 107 h 124"/>
                <a:gd name="T52" fmla="*/ 56 w 107"/>
                <a:gd name="T53" fmla="*/ 107 h 124"/>
                <a:gd name="T54" fmla="*/ 72 w 107"/>
                <a:gd name="T55" fmla="*/ 103 h 124"/>
                <a:gd name="T56" fmla="*/ 82 w 107"/>
                <a:gd name="T57" fmla="*/ 94 h 124"/>
                <a:gd name="T58" fmla="*/ 86 w 107"/>
                <a:gd name="T59" fmla="*/ 83 h 124"/>
                <a:gd name="T60" fmla="*/ 86 w 107"/>
                <a:gd name="T61" fmla="*/ 83 h 124"/>
                <a:gd name="T62" fmla="*/ 106 w 107"/>
                <a:gd name="T63" fmla="*/ 83 h 124"/>
                <a:gd name="T64" fmla="*/ 106 w 107"/>
                <a:gd name="T65" fmla="*/ 83 h 124"/>
                <a:gd name="T66" fmla="*/ 87 w 107"/>
                <a:gd name="T67" fmla="*/ 52 h 124"/>
                <a:gd name="T68" fmla="*/ 83 w 107"/>
                <a:gd name="T69" fmla="*/ 35 h 124"/>
                <a:gd name="T70" fmla="*/ 73 w 107"/>
                <a:gd name="T71" fmla="*/ 23 h 124"/>
                <a:gd name="T72" fmla="*/ 54 w 107"/>
                <a:gd name="T73" fmla="*/ 18 h 124"/>
                <a:gd name="T74" fmla="*/ 54 w 107"/>
                <a:gd name="T75" fmla="*/ 18 h 124"/>
                <a:gd name="T76" fmla="*/ 38 w 107"/>
                <a:gd name="T77" fmla="*/ 23 h 124"/>
                <a:gd name="T78" fmla="*/ 26 w 107"/>
                <a:gd name="T79" fmla="*/ 35 h 124"/>
                <a:gd name="T80" fmla="*/ 22 w 107"/>
                <a:gd name="T81" fmla="*/ 52 h 124"/>
                <a:gd name="T82" fmla="*/ 22 w 107"/>
                <a:gd name="T83" fmla="*/ 52 h 124"/>
                <a:gd name="T84" fmla="*/ 87 w 107"/>
                <a:gd name="T85" fmla="*/ 52 h 124"/>
                <a:gd name="T86" fmla="*/ 87 w 107"/>
                <a:gd name="T87" fmla="*/ 52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124"/>
                <a:gd name="T134" fmla="*/ 107 w 107"/>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124">
                  <a:moveTo>
                    <a:pt x="106" y="83"/>
                  </a:moveTo>
                  <a:lnTo>
                    <a:pt x="103" y="93"/>
                  </a:lnTo>
                  <a:lnTo>
                    <a:pt x="97" y="105"/>
                  </a:lnTo>
                  <a:lnTo>
                    <a:pt x="85" y="116"/>
                  </a:lnTo>
                  <a:lnTo>
                    <a:pt x="78" y="120"/>
                  </a:lnTo>
                  <a:lnTo>
                    <a:pt x="69" y="123"/>
                  </a:lnTo>
                  <a:lnTo>
                    <a:pt x="53" y="124"/>
                  </a:lnTo>
                  <a:lnTo>
                    <a:pt x="25" y="116"/>
                  </a:lnTo>
                  <a:lnTo>
                    <a:pt x="6" y="96"/>
                  </a:lnTo>
                  <a:lnTo>
                    <a:pt x="0" y="65"/>
                  </a:lnTo>
                  <a:lnTo>
                    <a:pt x="6" y="32"/>
                  </a:lnTo>
                  <a:lnTo>
                    <a:pt x="25" y="9"/>
                  </a:lnTo>
                  <a:lnTo>
                    <a:pt x="57" y="0"/>
                  </a:lnTo>
                  <a:lnTo>
                    <a:pt x="85" y="8"/>
                  </a:lnTo>
                  <a:lnTo>
                    <a:pt x="102" y="32"/>
                  </a:lnTo>
                  <a:lnTo>
                    <a:pt x="107" y="68"/>
                  </a:lnTo>
                  <a:lnTo>
                    <a:pt x="22" y="68"/>
                  </a:lnTo>
                  <a:lnTo>
                    <a:pt x="26" y="90"/>
                  </a:lnTo>
                  <a:lnTo>
                    <a:pt x="37" y="103"/>
                  </a:lnTo>
                  <a:lnTo>
                    <a:pt x="56" y="107"/>
                  </a:lnTo>
                  <a:lnTo>
                    <a:pt x="72" y="103"/>
                  </a:lnTo>
                  <a:lnTo>
                    <a:pt x="82" y="94"/>
                  </a:lnTo>
                  <a:lnTo>
                    <a:pt x="86" y="83"/>
                  </a:lnTo>
                  <a:lnTo>
                    <a:pt x="106" y="83"/>
                  </a:lnTo>
                  <a:close/>
                  <a:moveTo>
                    <a:pt x="87" y="52"/>
                  </a:moveTo>
                  <a:lnTo>
                    <a:pt x="83" y="35"/>
                  </a:lnTo>
                  <a:lnTo>
                    <a:pt x="73" y="23"/>
                  </a:lnTo>
                  <a:lnTo>
                    <a:pt x="54" y="18"/>
                  </a:lnTo>
                  <a:lnTo>
                    <a:pt x="38" y="23"/>
                  </a:lnTo>
                  <a:lnTo>
                    <a:pt x="26" y="35"/>
                  </a:lnTo>
                  <a:lnTo>
                    <a:pt x="22" y="52"/>
                  </a:lnTo>
                  <a:lnTo>
                    <a:pt x="87" y="5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58" name="Freeform 118"/>
            <p:cNvSpPr>
              <a:spLocks/>
            </p:cNvSpPr>
            <p:nvPr/>
          </p:nvSpPr>
          <p:spPr bwMode="auto">
            <a:xfrm>
              <a:off x="1762" y="2600"/>
              <a:ext cx="32" cy="41"/>
            </a:xfrm>
            <a:custGeom>
              <a:avLst/>
              <a:gdLst>
                <a:gd name="T0" fmla="*/ 73 w 97"/>
                <a:gd name="T1" fmla="*/ 36 h 124"/>
                <a:gd name="T2" fmla="*/ 72 w 97"/>
                <a:gd name="T3" fmla="*/ 28 h 124"/>
                <a:gd name="T4" fmla="*/ 64 w 97"/>
                <a:gd name="T5" fmla="*/ 20 h 124"/>
                <a:gd name="T6" fmla="*/ 46 w 97"/>
                <a:gd name="T7" fmla="*/ 17 h 124"/>
                <a:gd name="T8" fmla="*/ 46 w 97"/>
                <a:gd name="T9" fmla="*/ 17 h 124"/>
                <a:gd name="T10" fmla="*/ 37 w 97"/>
                <a:gd name="T11" fmla="*/ 18 h 124"/>
                <a:gd name="T12" fmla="*/ 27 w 97"/>
                <a:gd name="T13" fmla="*/ 23 h 124"/>
                <a:gd name="T14" fmla="*/ 23 w 97"/>
                <a:gd name="T15" fmla="*/ 33 h 124"/>
                <a:gd name="T16" fmla="*/ 23 w 97"/>
                <a:gd name="T17" fmla="*/ 33 h 124"/>
                <a:gd name="T18" fmla="*/ 25 w 97"/>
                <a:gd name="T19" fmla="*/ 41 h 124"/>
                <a:gd name="T20" fmla="*/ 32 w 97"/>
                <a:gd name="T21" fmla="*/ 45 h 124"/>
                <a:gd name="T22" fmla="*/ 44 w 97"/>
                <a:gd name="T23" fmla="*/ 49 h 124"/>
                <a:gd name="T24" fmla="*/ 44 w 97"/>
                <a:gd name="T25" fmla="*/ 49 h 124"/>
                <a:gd name="T26" fmla="*/ 63 w 97"/>
                <a:gd name="T27" fmla="*/ 54 h 124"/>
                <a:gd name="T28" fmla="*/ 63 w 97"/>
                <a:gd name="T29" fmla="*/ 54 h 124"/>
                <a:gd name="T30" fmla="*/ 83 w 97"/>
                <a:gd name="T31" fmla="*/ 61 h 124"/>
                <a:gd name="T32" fmla="*/ 93 w 97"/>
                <a:gd name="T33" fmla="*/ 71 h 124"/>
                <a:gd name="T34" fmla="*/ 97 w 97"/>
                <a:gd name="T35" fmla="*/ 85 h 124"/>
                <a:gd name="T36" fmla="*/ 97 w 97"/>
                <a:gd name="T37" fmla="*/ 85 h 124"/>
                <a:gd name="T38" fmla="*/ 90 w 97"/>
                <a:gd name="T39" fmla="*/ 106 h 124"/>
                <a:gd name="T40" fmla="*/ 74 w 97"/>
                <a:gd name="T41" fmla="*/ 119 h 124"/>
                <a:gd name="T42" fmla="*/ 50 w 97"/>
                <a:gd name="T43" fmla="*/ 124 h 124"/>
                <a:gd name="T44" fmla="*/ 50 w 97"/>
                <a:gd name="T45" fmla="*/ 124 h 124"/>
                <a:gd name="T46" fmla="*/ 17 w 97"/>
                <a:gd name="T47" fmla="*/ 117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4 h 124"/>
                <a:gd name="T60" fmla="*/ 30 w 97"/>
                <a:gd name="T61" fmla="*/ 103 h 124"/>
                <a:gd name="T62" fmla="*/ 50 w 97"/>
                <a:gd name="T63" fmla="*/ 107 h 124"/>
                <a:gd name="T64" fmla="*/ 50 w 97"/>
                <a:gd name="T65" fmla="*/ 107 h 124"/>
                <a:gd name="T66" fmla="*/ 63 w 97"/>
                <a:gd name="T67" fmla="*/ 105 h 124"/>
                <a:gd name="T68" fmla="*/ 73 w 97"/>
                <a:gd name="T69" fmla="*/ 99 h 124"/>
                <a:gd name="T70" fmla="*/ 77 w 97"/>
                <a:gd name="T71" fmla="*/ 89 h 124"/>
                <a:gd name="T72" fmla="*/ 77 w 97"/>
                <a:gd name="T73" fmla="*/ 89 h 124"/>
                <a:gd name="T74" fmla="*/ 74 w 97"/>
                <a:gd name="T75" fmla="*/ 80 h 124"/>
                <a:gd name="T76" fmla="*/ 67 w 97"/>
                <a:gd name="T77" fmla="*/ 75 h 124"/>
                <a:gd name="T78" fmla="*/ 53 w 97"/>
                <a:gd name="T79" fmla="*/ 71 h 124"/>
                <a:gd name="T80" fmla="*/ 53 w 97"/>
                <a:gd name="T81" fmla="*/ 71 h 124"/>
                <a:gd name="T82" fmla="*/ 31 w 97"/>
                <a:gd name="T83" fmla="*/ 65 h 124"/>
                <a:gd name="T84" fmla="*/ 31 w 97"/>
                <a:gd name="T85" fmla="*/ 65 h 124"/>
                <a:gd name="T86" fmla="*/ 17 w 97"/>
                <a:gd name="T87" fmla="*/ 60 h 124"/>
                <a:gd name="T88" fmla="*/ 7 w 97"/>
                <a:gd name="T89" fmla="*/ 51 h 124"/>
                <a:gd name="T90" fmla="*/ 4 w 97"/>
                <a:gd name="T91" fmla="*/ 37 h 124"/>
                <a:gd name="T92" fmla="*/ 4 w 97"/>
                <a:gd name="T93" fmla="*/ 37 h 124"/>
                <a:gd name="T94" fmla="*/ 10 w 97"/>
                <a:gd name="T95" fmla="*/ 16 h 124"/>
                <a:gd name="T96" fmla="*/ 26 w 97"/>
                <a:gd name="T97" fmla="*/ 4 h 124"/>
                <a:gd name="T98" fmla="*/ 48 w 97"/>
                <a:gd name="T99" fmla="*/ 0 h 124"/>
                <a:gd name="T100" fmla="*/ 48 w 97"/>
                <a:gd name="T101" fmla="*/ 0 h 124"/>
                <a:gd name="T102" fmla="*/ 78 w 97"/>
                <a:gd name="T103" fmla="*/ 8 h 124"/>
                <a:gd name="T104" fmla="*/ 90 w 97"/>
                <a:gd name="T105" fmla="*/ 24 h 124"/>
                <a:gd name="T106" fmla="*/ 92 w 97"/>
                <a:gd name="T107" fmla="*/ 36 h 124"/>
                <a:gd name="T108" fmla="*/ 92 w 97"/>
                <a:gd name="T109" fmla="*/ 36 h 124"/>
                <a:gd name="T110" fmla="*/ 73 w 97"/>
                <a:gd name="T111" fmla="*/ 36 h 124"/>
                <a:gd name="T112" fmla="*/ 73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3" y="36"/>
                  </a:moveTo>
                  <a:lnTo>
                    <a:pt x="72" y="28"/>
                  </a:lnTo>
                  <a:lnTo>
                    <a:pt x="64" y="20"/>
                  </a:lnTo>
                  <a:lnTo>
                    <a:pt x="46" y="17"/>
                  </a:lnTo>
                  <a:lnTo>
                    <a:pt x="37" y="18"/>
                  </a:lnTo>
                  <a:lnTo>
                    <a:pt x="27" y="23"/>
                  </a:lnTo>
                  <a:lnTo>
                    <a:pt x="23" y="33"/>
                  </a:lnTo>
                  <a:lnTo>
                    <a:pt x="25" y="41"/>
                  </a:lnTo>
                  <a:lnTo>
                    <a:pt x="32" y="45"/>
                  </a:lnTo>
                  <a:lnTo>
                    <a:pt x="44" y="49"/>
                  </a:lnTo>
                  <a:lnTo>
                    <a:pt x="63" y="54"/>
                  </a:lnTo>
                  <a:lnTo>
                    <a:pt x="83" y="61"/>
                  </a:lnTo>
                  <a:lnTo>
                    <a:pt x="93" y="71"/>
                  </a:lnTo>
                  <a:lnTo>
                    <a:pt x="97" y="85"/>
                  </a:lnTo>
                  <a:lnTo>
                    <a:pt x="90" y="106"/>
                  </a:lnTo>
                  <a:lnTo>
                    <a:pt x="74" y="119"/>
                  </a:lnTo>
                  <a:lnTo>
                    <a:pt x="50" y="124"/>
                  </a:lnTo>
                  <a:lnTo>
                    <a:pt x="17" y="117"/>
                  </a:lnTo>
                  <a:lnTo>
                    <a:pt x="3" y="100"/>
                  </a:lnTo>
                  <a:lnTo>
                    <a:pt x="0" y="82"/>
                  </a:lnTo>
                  <a:lnTo>
                    <a:pt x="19" y="82"/>
                  </a:lnTo>
                  <a:lnTo>
                    <a:pt x="21" y="94"/>
                  </a:lnTo>
                  <a:lnTo>
                    <a:pt x="30" y="103"/>
                  </a:lnTo>
                  <a:lnTo>
                    <a:pt x="50" y="107"/>
                  </a:lnTo>
                  <a:lnTo>
                    <a:pt x="63" y="105"/>
                  </a:lnTo>
                  <a:lnTo>
                    <a:pt x="73" y="99"/>
                  </a:lnTo>
                  <a:lnTo>
                    <a:pt x="77" y="89"/>
                  </a:lnTo>
                  <a:lnTo>
                    <a:pt x="74" y="80"/>
                  </a:lnTo>
                  <a:lnTo>
                    <a:pt x="67" y="75"/>
                  </a:lnTo>
                  <a:lnTo>
                    <a:pt x="53" y="71"/>
                  </a:lnTo>
                  <a:lnTo>
                    <a:pt x="31" y="65"/>
                  </a:lnTo>
                  <a:lnTo>
                    <a:pt x="17" y="60"/>
                  </a:lnTo>
                  <a:lnTo>
                    <a:pt x="7" y="51"/>
                  </a:lnTo>
                  <a:lnTo>
                    <a:pt x="4" y="37"/>
                  </a:lnTo>
                  <a:lnTo>
                    <a:pt x="10" y="16"/>
                  </a:lnTo>
                  <a:lnTo>
                    <a:pt x="26" y="4"/>
                  </a:lnTo>
                  <a:lnTo>
                    <a:pt x="48" y="0"/>
                  </a:lnTo>
                  <a:lnTo>
                    <a:pt x="78" y="8"/>
                  </a:lnTo>
                  <a:lnTo>
                    <a:pt x="90" y="24"/>
                  </a:lnTo>
                  <a:lnTo>
                    <a:pt x="92" y="36"/>
                  </a:lnTo>
                  <a:lnTo>
                    <a:pt x="73"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59" name="Freeform 119"/>
            <p:cNvSpPr>
              <a:spLocks/>
            </p:cNvSpPr>
            <p:nvPr/>
          </p:nvSpPr>
          <p:spPr bwMode="auto">
            <a:xfrm>
              <a:off x="1799" y="2600"/>
              <a:ext cx="33" cy="41"/>
            </a:xfrm>
            <a:custGeom>
              <a:avLst/>
              <a:gdLst>
                <a:gd name="T0" fmla="*/ 74 w 97"/>
                <a:gd name="T1" fmla="*/ 36 h 124"/>
                <a:gd name="T2" fmla="*/ 72 w 97"/>
                <a:gd name="T3" fmla="*/ 28 h 124"/>
                <a:gd name="T4" fmla="*/ 64 w 97"/>
                <a:gd name="T5" fmla="*/ 20 h 124"/>
                <a:gd name="T6" fmla="*/ 46 w 97"/>
                <a:gd name="T7" fmla="*/ 17 h 124"/>
                <a:gd name="T8" fmla="*/ 46 w 97"/>
                <a:gd name="T9" fmla="*/ 17 h 124"/>
                <a:gd name="T10" fmla="*/ 37 w 97"/>
                <a:gd name="T11" fmla="*/ 18 h 124"/>
                <a:gd name="T12" fmla="*/ 28 w 97"/>
                <a:gd name="T13" fmla="*/ 23 h 124"/>
                <a:gd name="T14" fmla="*/ 23 w 97"/>
                <a:gd name="T15" fmla="*/ 33 h 124"/>
                <a:gd name="T16" fmla="*/ 23 w 97"/>
                <a:gd name="T17" fmla="*/ 33 h 124"/>
                <a:gd name="T18" fmla="*/ 25 w 97"/>
                <a:gd name="T19" fmla="*/ 41 h 124"/>
                <a:gd name="T20" fmla="*/ 32 w 97"/>
                <a:gd name="T21" fmla="*/ 45 h 124"/>
                <a:gd name="T22" fmla="*/ 44 w 97"/>
                <a:gd name="T23" fmla="*/ 49 h 124"/>
                <a:gd name="T24" fmla="*/ 44 w 97"/>
                <a:gd name="T25" fmla="*/ 49 h 124"/>
                <a:gd name="T26" fmla="*/ 64 w 97"/>
                <a:gd name="T27" fmla="*/ 54 h 124"/>
                <a:gd name="T28" fmla="*/ 64 w 97"/>
                <a:gd name="T29" fmla="*/ 54 h 124"/>
                <a:gd name="T30" fmla="*/ 83 w 97"/>
                <a:gd name="T31" fmla="*/ 61 h 124"/>
                <a:gd name="T32" fmla="*/ 94 w 97"/>
                <a:gd name="T33" fmla="*/ 71 h 124"/>
                <a:gd name="T34" fmla="*/ 97 w 97"/>
                <a:gd name="T35" fmla="*/ 85 h 124"/>
                <a:gd name="T36" fmla="*/ 97 w 97"/>
                <a:gd name="T37" fmla="*/ 85 h 124"/>
                <a:gd name="T38" fmla="*/ 91 w 97"/>
                <a:gd name="T39" fmla="*/ 106 h 124"/>
                <a:gd name="T40" fmla="*/ 74 w 97"/>
                <a:gd name="T41" fmla="*/ 119 h 124"/>
                <a:gd name="T42" fmla="*/ 50 w 97"/>
                <a:gd name="T43" fmla="*/ 124 h 124"/>
                <a:gd name="T44" fmla="*/ 50 w 97"/>
                <a:gd name="T45" fmla="*/ 124 h 124"/>
                <a:gd name="T46" fmla="*/ 17 w 97"/>
                <a:gd name="T47" fmla="*/ 117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4 h 124"/>
                <a:gd name="T60" fmla="*/ 30 w 97"/>
                <a:gd name="T61" fmla="*/ 103 h 124"/>
                <a:gd name="T62" fmla="*/ 50 w 97"/>
                <a:gd name="T63" fmla="*/ 107 h 124"/>
                <a:gd name="T64" fmla="*/ 50 w 97"/>
                <a:gd name="T65" fmla="*/ 107 h 124"/>
                <a:gd name="T66" fmla="*/ 63 w 97"/>
                <a:gd name="T67" fmla="*/ 105 h 124"/>
                <a:gd name="T68" fmla="*/ 73 w 97"/>
                <a:gd name="T69" fmla="*/ 99 h 124"/>
                <a:gd name="T70" fmla="*/ 77 w 97"/>
                <a:gd name="T71" fmla="*/ 89 h 124"/>
                <a:gd name="T72" fmla="*/ 77 w 97"/>
                <a:gd name="T73" fmla="*/ 89 h 124"/>
                <a:gd name="T74" fmla="*/ 75 w 97"/>
                <a:gd name="T75" fmla="*/ 80 h 124"/>
                <a:gd name="T76" fmla="*/ 67 w 97"/>
                <a:gd name="T77" fmla="*/ 75 h 124"/>
                <a:gd name="T78" fmla="*/ 54 w 97"/>
                <a:gd name="T79" fmla="*/ 71 h 124"/>
                <a:gd name="T80" fmla="*/ 54 w 97"/>
                <a:gd name="T81" fmla="*/ 71 h 124"/>
                <a:gd name="T82" fmla="*/ 31 w 97"/>
                <a:gd name="T83" fmla="*/ 65 h 124"/>
                <a:gd name="T84" fmla="*/ 31 w 97"/>
                <a:gd name="T85" fmla="*/ 65 h 124"/>
                <a:gd name="T86" fmla="*/ 17 w 97"/>
                <a:gd name="T87" fmla="*/ 60 h 124"/>
                <a:gd name="T88" fmla="*/ 7 w 97"/>
                <a:gd name="T89" fmla="*/ 51 h 124"/>
                <a:gd name="T90" fmla="*/ 4 w 97"/>
                <a:gd name="T91" fmla="*/ 37 h 124"/>
                <a:gd name="T92" fmla="*/ 4 w 97"/>
                <a:gd name="T93" fmla="*/ 37 h 124"/>
                <a:gd name="T94" fmla="*/ 10 w 97"/>
                <a:gd name="T95" fmla="*/ 16 h 124"/>
                <a:gd name="T96" fmla="*/ 26 w 97"/>
                <a:gd name="T97" fmla="*/ 4 h 124"/>
                <a:gd name="T98" fmla="*/ 48 w 97"/>
                <a:gd name="T99" fmla="*/ 0 h 124"/>
                <a:gd name="T100" fmla="*/ 48 w 97"/>
                <a:gd name="T101" fmla="*/ 0 h 124"/>
                <a:gd name="T102" fmla="*/ 78 w 97"/>
                <a:gd name="T103" fmla="*/ 8 h 124"/>
                <a:gd name="T104" fmla="*/ 91 w 97"/>
                <a:gd name="T105" fmla="*/ 24 h 124"/>
                <a:gd name="T106" fmla="*/ 94 w 97"/>
                <a:gd name="T107" fmla="*/ 36 h 124"/>
                <a:gd name="T108" fmla="*/ 94 w 97"/>
                <a:gd name="T109" fmla="*/ 36 h 124"/>
                <a:gd name="T110" fmla="*/ 74 w 97"/>
                <a:gd name="T111" fmla="*/ 36 h 124"/>
                <a:gd name="T112" fmla="*/ 74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4" y="36"/>
                  </a:moveTo>
                  <a:lnTo>
                    <a:pt x="72" y="28"/>
                  </a:lnTo>
                  <a:lnTo>
                    <a:pt x="64" y="20"/>
                  </a:lnTo>
                  <a:lnTo>
                    <a:pt x="46" y="17"/>
                  </a:lnTo>
                  <a:lnTo>
                    <a:pt x="37" y="18"/>
                  </a:lnTo>
                  <a:lnTo>
                    <a:pt x="28" y="23"/>
                  </a:lnTo>
                  <a:lnTo>
                    <a:pt x="23" y="33"/>
                  </a:lnTo>
                  <a:lnTo>
                    <a:pt x="25" y="41"/>
                  </a:lnTo>
                  <a:lnTo>
                    <a:pt x="32" y="45"/>
                  </a:lnTo>
                  <a:lnTo>
                    <a:pt x="44" y="49"/>
                  </a:lnTo>
                  <a:lnTo>
                    <a:pt x="64" y="54"/>
                  </a:lnTo>
                  <a:lnTo>
                    <a:pt x="83" y="61"/>
                  </a:lnTo>
                  <a:lnTo>
                    <a:pt x="94" y="71"/>
                  </a:lnTo>
                  <a:lnTo>
                    <a:pt x="97" y="85"/>
                  </a:lnTo>
                  <a:lnTo>
                    <a:pt x="91" y="106"/>
                  </a:lnTo>
                  <a:lnTo>
                    <a:pt x="74" y="119"/>
                  </a:lnTo>
                  <a:lnTo>
                    <a:pt x="50" y="124"/>
                  </a:lnTo>
                  <a:lnTo>
                    <a:pt x="17" y="117"/>
                  </a:lnTo>
                  <a:lnTo>
                    <a:pt x="3" y="100"/>
                  </a:lnTo>
                  <a:lnTo>
                    <a:pt x="0" y="82"/>
                  </a:lnTo>
                  <a:lnTo>
                    <a:pt x="19" y="82"/>
                  </a:lnTo>
                  <a:lnTo>
                    <a:pt x="21" y="94"/>
                  </a:lnTo>
                  <a:lnTo>
                    <a:pt x="30" y="103"/>
                  </a:lnTo>
                  <a:lnTo>
                    <a:pt x="50" y="107"/>
                  </a:lnTo>
                  <a:lnTo>
                    <a:pt x="63" y="105"/>
                  </a:lnTo>
                  <a:lnTo>
                    <a:pt x="73" y="99"/>
                  </a:lnTo>
                  <a:lnTo>
                    <a:pt x="77" y="89"/>
                  </a:lnTo>
                  <a:lnTo>
                    <a:pt x="75" y="80"/>
                  </a:lnTo>
                  <a:lnTo>
                    <a:pt x="67" y="75"/>
                  </a:lnTo>
                  <a:lnTo>
                    <a:pt x="54" y="71"/>
                  </a:lnTo>
                  <a:lnTo>
                    <a:pt x="31" y="65"/>
                  </a:lnTo>
                  <a:lnTo>
                    <a:pt x="17" y="60"/>
                  </a:lnTo>
                  <a:lnTo>
                    <a:pt x="7" y="51"/>
                  </a:lnTo>
                  <a:lnTo>
                    <a:pt x="4" y="37"/>
                  </a:lnTo>
                  <a:lnTo>
                    <a:pt x="10" y="16"/>
                  </a:lnTo>
                  <a:lnTo>
                    <a:pt x="26" y="4"/>
                  </a:lnTo>
                  <a:lnTo>
                    <a:pt x="48" y="0"/>
                  </a:lnTo>
                  <a:lnTo>
                    <a:pt x="78" y="8"/>
                  </a:lnTo>
                  <a:lnTo>
                    <a:pt x="91" y="24"/>
                  </a:lnTo>
                  <a:lnTo>
                    <a:pt x="94"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60" name="Freeform 120"/>
            <p:cNvSpPr>
              <a:spLocks noEditPoints="1"/>
            </p:cNvSpPr>
            <p:nvPr/>
          </p:nvSpPr>
          <p:spPr bwMode="auto">
            <a:xfrm>
              <a:off x="1837" y="2600"/>
              <a:ext cx="36" cy="41"/>
            </a:xfrm>
            <a:custGeom>
              <a:avLst/>
              <a:gdLst>
                <a:gd name="T0" fmla="*/ 106 w 107"/>
                <a:gd name="T1" fmla="*/ 83 h 124"/>
                <a:gd name="T2" fmla="*/ 103 w 107"/>
                <a:gd name="T3" fmla="*/ 93 h 124"/>
                <a:gd name="T4" fmla="*/ 97 w 107"/>
                <a:gd name="T5" fmla="*/ 105 h 124"/>
                <a:gd name="T6" fmla="*/ 85 w 107"/>
                <a:gd name="T7" fmla="*/ 116 h 124"/>
                <a:gd name="T8" fmla="*/ 85 w 107"/>
                <a:gd name="T9" fmla="*/ 116 h 124"/>
                <a:gd name="T10" fmla="*/ 79 w 107"/>
                <a:gd name="T11" fmla="*/ 120 h 124"/>
                <a:gd name="T12" fmla="*/ 68 w 107"/>
                <a:gd name="T13" fmla="*/ 123 h 124"/>
                <a:gd name="T14" fmla="*/ 52 w 107"/>
                <a:gd name="T15" fmla="*/ 124 h 124"/>
                <a:gd name="T16" fmla="*/ 52 w 107"/>
                <a:gd name="T17" fmla="*/ 124 h 124"/>
                <a:gd name="T18" fmla="*/ 24 w 107"/>
                <a:gd name="T19" fmla="*/ 116 h 124"/>
                <a:gd name="T20" fmla="*/ 6 w 107"/>
                <a:gd name="T21" fmla="*/ 96 h 124"/>
                <a:gd name="T22" fmla="*/ 0 w 107"/>
                <a:gd name="T23" fmla="*/ 65 h 124"/>
                <a:gd name="T24" fmla="*/ 0 w 107"/>
                <a:gd name="T25" fmla="*/ 65 h 124"/>
                <a:gd name="T26" fmla="*/ 6 w 107"/>
                <a:gd name="T27" fmla="*/ 32 h 124"/>
                <a:gd name="T28" fmla="*/ 25 w 107"/>
                <a:gd name="T29" fmla="*/ 9 h 124"/>
                <a:gd name="T30" fmla="*/ 56 w 107"/>
                <a:gd name="T31" fmla="*/ 0 h 124"/>
                <a:gd name="T32" fmla="*/ 56 w 107"/>
                <a:gd name="T33" fmla="*/ 0 h 124"/>
                <a:gd name="T34" fmla="*/ 85 w 107"/>
                <a:gd name="T35" fmla="*/ 8 h 124"/>
                <a:gd name="T36" fmla="*/ 102 w 107"/>
                <a:gd name="T37" fmla="*/ 32 h 124"/>
                <a:gd name="T38" fmla="*/ 107 w 107"/>
                <a:gd name="T39" fmla="*/ 68 h 124"/>
                <a:gd name="T40" fmla="*/ 107 w 107"/>
                <a:gd name="T41" fmla="*/ 68 h 124"/>
                <a:gd name="T42" fmla="*/ 21 w 107"/>
                <a:gd name="T43" fmla="*/ 68 h 124"/>
                <a:gd name="T44" fmla="*/ 21 w 107"/>
                <a:gd name="T45" fmla="*/ 68 h 124"/>
                <a:gd name="T46" fmla="*/ 25 w 107"/>
                <a:gd name="T47" fmla="*/ 90 h 124"/>
                <a:gd name="T48" fmla="*/ 36 w 107"/>
                <a:gd name="T49" fmla="*/ 103 h 124"/>
                <a:gd name="T50" fmla="*/ 55 w 107"/>
                <a:gd name="T51" fmla="*/ 107 h 124"/>
                <a:gd name="T52" fmla="*/ 55 w 107"/>
                <a:gd name="T53" fmla="*/ 107 h 124"/>
                <a:gd name="T54" fmla="*/ 71 w 107"/>
                <a:gd name="T55" fmla="*/ 103 h 124"/>
                <a:gd name="T56" fmla="*/ 82 w 107"/>
                <a:gd name="T57" fmla="*/ 94 h 124"/>
                <a:gd name="T58" fmla="*/ 86 w 107"/>
                <a:gd name="T59" fmla="*/ 83 h 124"/>
                <a:gd name="T60" fmla="*/ 86 w 107"/>
                <a:gd name="T61" fmla="*/ 83 h 124"/>
                <a:gd name="T62" fmla="*/ 106 w 107"/>
                <a:gd name="T63" fmla="*/ 83 h 124"/>
                <a:gd name="T64" fmla="*/ 106 w 107"/>
                <a:gd name="T65" fmla="*/ 83 h 124"/>
                <a:gd name="T66" fmla="*/ 87 w 107"/>
                <a:gd name="T67" fmla="*/ 52 h 124"/>
                <a:gd name="T68" fmla="*/ 83 w 107"/>
                <a:gd name="T69" fmla="*/ 35 h 124"/>
                <a:gd name="T70" fmla="*/ 72 w 107"/>
                <a:gd name="T71" fmla="*/ 23 h 124"/>
                <a:gd name="T72" fmla="*/ 53 w 107"/>
                <a:gd name="T73" fmla="*/ 18 h 124"/>
                <a:gd name="T74" fmla="*/ 53 w 107"/>
                <a:gd name="T75" fmla="*/ 18 h 124"/>
                <a:gd name="T76" fmla="*/ 37 w 107"/>
                <a:gd name="T77" fmla="*/ 23 h 124"/>
                <a:gd name="T78" fmla="*/ 26 w 107"/>
                <a:gd name="T79" fmla="*/ 35 h 124"/>
                <a:gd name="T80" fmla="*/ 21 w 107"/>
                <a:gd name="T81" fmla="*/ 52 h 124"/>
                <a:gd name="T82" fmla="*/ 21 w 107"/>
                <a:gd name="T83" fmla="*/ 52 h 124"/>
                <a:gd name="T84" fmla="*/ 87 w 107"/>
                <a:gd name="T85" fmla="*/ 52 h 124"/>
                <a:gd name="T86" fmla="*/ 87 w 107"/>
                <a:gd name="T87" fmla="*/ 52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124"/>
                <a:gd name="T134" fmla="*/ 107 w 107"/>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124">
                  <a:moveTo>
                    <a:pt x="106" y="83"/>
                  </a:moveTo>
                  <a:lnTo>
                    <a:pt x="103" y="93"/>
                  </a:lnTo>
                  <a:lnTo>
                    <a:pt x="97" y="105"/>
                  </a:lnTo>
                  <a:lnTo>
                    <a:pt x="85" y="116"/>
                  </a:lnTo>
                  <a:lnTo>
                    <a:pt x="79" y="120"/>
                  </a:lnTo>
                  <a:lnTo>
                    <a:pt x="68" y="123"/>
                  </a:lnTo>
                  <a:lnTo>
                    <a:pt x="52" y="124"/>
                  </a:lnTo>
                  <a:lnTo>
                    <a:pt x="24" y="116"/>
                  </a:lnTo>
                  <a:lnTo>
                    <a:pt x="6" y="96"/>
                  </a:lnTo>
                  <a:lnTo>
                    <a:pt x="0" y="65"/>
                  </a:lnTo>
                  <a:lnTo>
                    <a:pt x="6" y="32"/>
                  </a:lnTo>
                  <a:lnTo>
                    <a:pt x="25" y="9"/>
                  </a:lnTo>
                  <a:lnTo>
                    <a:pt x="56" y="0"/>
                  </a:lnTo>
                  <a:lnTo>
                    <a:pt x="85" y="8"/>
                  </a:lnTo>
                  <a:lnTo>
                    <a:pt x="102" y="32"/>
                  </a:lnTo>
                  <a:lnTo>
                    <a:pt x="107" y="68"/>
                  </a:lnTo>
                  <a:lnTo>
                    <a:pt x="21" y="68"/>
                  </a:lnTo>
                  <a:lnTo>
                    <a:pt x="25" y="90"/>
                  </a:lnTo>
                  <a:lnTo>
                    <a:pt x="36" y="103"/>
                  </a:lnTo>
                  <a:lnTo>
                    <a:pt x="55" y="107"/>
                  </a:lnTo>
                  <a:lnTo>
                    <a:pt x="71" y="103"/>
                  </a:lnTo>
                  <a:lnTo>
                    <a:pt x="82" y="94"/>
                  </a:lnTo>
                  <a:lnTo>
                    <a:pt x="86" y="83"/>
                  </a:lnTo>
                  <a:lnTo>
                    <a:pt x="106" y="83"/>
                  </a:lnTo>
                  <a:close/>
                  <a:moveTo>
                    <a:pt x="87" y="52"/>
                  </a:moveTo>
                  <a:lnTo>
                    <a:pt x="83" y="35"/>
                  </a:lnTo>
                  <a:lnTo>
                    <a:pt x="72" y="23"/>
                  </a:lnTo>
                  <a:lnTo>
                    <a:pt x="53" y="18"/>
                  </a:lnTo>
                  <a:lnTo>
                    <a:pt x="37" y="23"/>
                  </a:lnTo>
                  <a:lnTo>
                    <a:pt x="26" y="35"/>
                  </a:lnTo>
                  <a:lnTo>
                    <a:pt x="21" y="52"/>
                  </a:lnTo>
                  <a:lnTo>
                    <a:pt x="87" y="5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61" name="Freeform 121"/>
            <p:cNvSpPr>
              <a:spLocks/>
            </p:cNvSpPr>
            <p:nvPr/>
          </p:nvSpPr>
          <p:spPr bwMode="auto">
            <a:xfrm>
              <a:off x="1878" y="2600"/>
              <a:ext cx="33" cy="41"/>
            </a:xfrm>
            <a:custGeom>
              <a:avLst/>
              <a:gdLst>
                <a:gd name="T0" fmla="*/ 75 w 97"/>
                <a:gd name="T1" fmla="*/ 36 h 124"/>
                <a:gd name="T2" fmla="*/ 73 w 97"/>
                <a:gd name="T3" fmla="*/ 28 h 124"/>
                <a:gd name="T4" fmla="*/ 65 w 97"/>
                <a:gd name="T5" fmla="*/ 20 h 124"/>
                <a:gd name="T6" fmla="*/ 46 w 97"/>
                <a:gd name="T7" fmla="*/ 17 h 124"/>
                <a:gd name="T8" fmla="*/ 46 w 97"/>
                <a:gd name="T9" fmla="*/ 17 h 124"/>
                <a:gd name="T10" fmla="*/ 37 w 97"/>
                <a:gd name="T11" fmla="*/ 18 h 124"/>
                <a:gd name="T12" fmla="*/ 28 w 97"/>
                <a:gd name="T13" fmla="*/ 23 h 124"/>
                <a:gd name="T14" fmla="*/ 23 w 97"/>
                <a:gd name="T15" fmla="*/ 33 h 124"/>
                <a:gd name="T16" fmla="*/ 23 w 97"/>
                <a:gd name="T17" fmla="*/ 33 h 124"/>
                <a:gd name="T18" fmla="*/ 25 w 97"/>
                <a:gd name="T19" fmla="*/ 41 h 124"/>
                <a:gd name="T20" fmla="*/ 32 w 97"/>
                <a:gd name="T21" fmla="*/ 45 h 124"/>
                <a:gd name="T22" fmla="*/ 44 w 97"/>
                <a:gd name="T23" fmla="*/ 49 h 124"/>
                <a:gd name="T24" fmla="*/ 44 w 97"/>
                <a:gd name="T25" fmla="*/ 49 h 124"/>
                <a:gd name="T26" fmla="*/ 65 w 97"/>
                <a:gd name="T27" fmla="*/ 54 h 124"/>
                <a:gd name="T28" fmla="*/ 65 w 97"/>
                <a:gd name="T29" fmla="*/ 54 h 124"/>
                <a:gd name="T30" fmla="*/ 84 w 97"/>
                <a:gd name="T31" fmla="*/ 61 h 124"/>
                <a:gd name="T32" fmla="*/ 94 w 97"/>
                <a:gd name="T33" fmla="*/ 71 h 124"/>
                <a:gd name="T34" fmla="*/ 97 w 97"/>
                <a:gd name="T35" fmla="*/ 85 h 124"/>
                <a:gd name="T36" fmla="*/ 97 w 97"/>
                <a:gd name="T37" fmla="*/ 85 h 124"/>
                <a:gd name="T38" fmla="*/ 91 w 97"/>
                <a:gd name="T39" fmla="*/ 106 h 124"/>
                <a:gd name="T40" fmla="*/ 75 w 97"/>
                <a:gd name="T41" fmla="*/ 119 h 124"/>
                <a:gd name="T42" fmla="*/ 50 w 97"/>
                <a:gd name="T43" fmla="*/ 124 h 124"/>
                <a:gd name="T44" fmla="*/ 50 w 97"/>
                <a:gd name="T45" fmla="*/ 124 h 124"/>
                <a:gd name="T46" fmla="*/ 17 w 97"/>
                <a:gd name="T47" fmla="*/ 117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4 h 124"/>
                <a:gd name="T60" fmla="*/ 30 w 97"/>
                <a:gd name="T61" fmla="*/ 103 h 124"/>
                <a:gd name="T62" fmla="*/ 50 w 97"/>
                <a:gd name="T63" fmla="*/ 107 h 124"/>
                <a:gd name="T64" fmla="*/ 50 w 97"/>
                <a:gd name="T65" fmla="*/ 107 h 124"/>
                <a:gd name="T66" fmla="*/ 64 w 97"/>
                <a:gd name="T67" fmla="*/ 105 h 124"/>
                <a:gd name="T68" fmla="*/ 74 w 97"/>
                <a:gd name="T69" fmla="*/ 99 h 124"/>
                <a:gd name="T70" fmla="*/ 78 w 97"/>
                <a:gd name="T71" fmla="*/ 89 h 124"/>
                <a:gd name="T72" fmla="*/ 78 w 97"/>
                <a:gd name="T73" fmla="*/ 89 h 124"/>
                <a:gd name="T74" fmla="*/ 75 w 97"/>
                <a:gd name="T75" fmla="*/ 80 h 124"/>
                <a:gd name="T76" fmla="*/ 68 w 97"/>
                <a:gd name="T77" fmla="*/ 75 h 124"/>
                <a:gd name="T78" fmla="*/ 55 w 97"/>
                <a:gd name="T79" fmla="*/ 71 h 124"/>
                <a:gd name="T80" fmla="*/ 55 w 97"/>
                <a:gd name="T81" fmla="*/ 71 h 124"/>
                <a:gd name="T82" fmla="*/ 31 w 97"/>
                <a:gd name="T83" fmla="*/ 65 h 124"/>
                <a:gd name="T84" fmla="*/ 31 w 97"/>
                <a:gd name="T85" fmla="*/ 65 h 124"/>
                <a:gd name="T86" fmla="*/ 17 w 97"/>
                <a:gd name="T87" fmla="*/ 60 h 124"/>
                <a:gd name="T88" fmla="*/ 7 w 97"/>
                <a:gd name="T89" fmla="*/ 51 h 124"/>
                <a:gd name="T90" fmla="*/ 4 w 97"/>
                <a:gd name="T91" fmla="*/ 37 h 124"/>
                <a:gd name="T92" fmla="*/ 4 w 97"/>
                <a:gd name="T93" fmla="*/ 37 h 124"/>
                <a:gd name="T94" fmla="*/ 10 w 97"/>
                <a:gd name="T95" fmla="*/ 16 h 124"/>
                <a:gd name="T96" fmla="*/ 26 w 97"/>
                <a:gd name="T97" fmla="*/ 4 h 124"/>
                <a:gd name="T98" fmla="*/ 48 w 97"/>
                <a:gd name="T99" fmla="*/ 0 h 124"/>
                <a:gd name="T100" fmla="*/ 48 w 97"/>
                <a:gd name="T101" fmla="*/ 0 h 124"/>
                <a:gd name="T102" fmla="*/ 79 w 97"/>
                <a:gd name="T103" fmla="*/ 8 h 124"/>
                <a:gd name="T104" fmla="*/ 91 w 97"/>
                <a:gd name="T105" fmla="*/ 24 h 124"/>
                <a:gd name="T106" fmla="*/ 93 w 97"/>
                <a:gd name="T107" fmla="*/ 36 h 124"/>
                <a:gd name="T108" fmla="*/ 93 w 97"/>
                <a:gd name="T109" fmla="*/ 36 h 124"/>
                <a:gd name="T110" fmla="*/ 75 w 97"/>
                <a:gd name="T111" fmla="*/ 36 h 124"/>
                <a:gd name="T112" fmla="*/ 75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5" y="36"/>
                  </a:moveTo>
                  <a:lnTo>
                    <a:pt x="73" y="28"/>
                  </a:lnTo>
                  <a:lnTo>
                    <a:pt x="65" y="20"/>
                  </a:lnTo>
                  <a:lnTo>
                    <a:pt x="46" y="17"/>
                  </a:lnTo>
                  <a:lnTo>
                    <a:pt x="37" y="18"/>
                  </a:lnTo>
                  <a:lnTo>
                    <a:pt x="28" y="23"/>
                  </a:lnTo>
                  <a:lnTo>
                    <a:pt x="23" y="33"/>
                  </a:lnTo>
                  <a:lnTo>
                    <a:pt x="25" y="41"/>
                  </a:lnTo>
                  <a:lnTo>
                    <a:pt x="32" y="45"/>
                  </a:lnTo>
                  <a:lnTo>
                    <a:pt x="44" y="49"/>
                  </a:lnTo>
                  <a:lnTo>
                    <a:pt x="65" y="54"/>
                  </a:lnTo>
                  <a:lnTo>
                    <a:pt x="84" y="61"/>
                  </a:lnTo>
                  <a:lnTo>
                    <a:pt x="94" y="71"/>
                  </a:lnTo>
                  <a:lnTo>
                    <a:pt x="97" y="85"/>
                  </a:lnTo>
                  <a:lnTo>
                    <a:pt x="91" y="106"/>
                  </a:lnTo>
                  <a:lnTo>
                    <a:pt x="75" y="119"/>
                  </a:lnTo>
                  <a:lnTo>
                    <a:pt x="50" y="124"/>
                  </a:lnTo>
                  <a:lnTo>
                    <a:pt x="17" y="117"/>
                  </a:lnTo>
                  <a:lnTo>
                    <a:pt x="3" y="100"/>
                  </a:lnTo>
                  <a:lnTo>
                    <a:pt x="0" y="82"/>
                  </a:lnTo>
                  <a:lnTo>
                    <a:pt x="19" y="82"/>
                  </a:lnTo>
                  <a:lnTo>
                    <a:pt x="21" y="94"/>
                  </a:lnTo>
                  <a:lnTo>
                    <a:pt x="30" y="103"/>
                  </a:lnTo>
                  <a:lnTo>
                    <a:pt x="50" y="107"/>
                  </a:lnTo>
                  <a:lnTo>
                    <a:pt x="64" y="105"/>
                  </a:lnTo>
                  <a:lnTo>
                    <a:pt x="74" y="99"/>
                  </a:lnTo>
                  <a:lnTo>
                    <a:pt x="78" y="89"/>
                  </a:lnTo>
                  <a:lnTo>
                    <a:pt x="75" y="80"/>
                  </a:lnTo>
                  <a:lnTo>
                    <a:pt x="68" y="75"/>
                  </a:lnTo>
                  <a:lnTo>
                    <a:pt x="55" y="71"/>
                  </a:lnTo>
                  <a:lnTo>
                    <a:pt x="31" y="65"/>
                  </a:lnTo>
                  <a:lnTo>
                    <a:pt x="17" y="60"/>
                  </a:lnTo>
                  <a:lnTo>
                    <a:pt x="7" y="51"/>
                  </a:lnTo>
                  <a:lnTo>
                    <a:pt x="4" y="37"/>
                  </a:lnTo>
                  <a:lnTo>
                    <a:pt x="10" y="16"/>
                  </a:lnTo>
                  <a:lnTo>
                    <a:pt x="26" y="4"/>
                  </a:lnTo>
                  <a:lnTo>
                    <a:pt x="48" y="0"/>
                  </a:lnTo>
                  <a:lnTo>
                    <a:pt x="79" y="8"/>
                  </a:lnTo>
                  <a:lnTo>
                    <a:pt x="91" y="24"/>
                  </a:lnTo>
                  <a:lnTo>
                    <a:pt x="93" y="36"/>
                  </a:lnTo>
                  <a:lnTo>
                    <a:pt x="75"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nvGrpSpPr>
          <p:cNvPr id="662" name="Group 122"/>
          <p:cNvGrpSpPr>
            <a:grpSpLocks/>
          </p:cNvGrpSpPr>
          <p:nvPr/>
        </p:nvGrpSpPr>
        <p:grpSpPr bwMode="auto">
          <a:xfrm>
            <a:off x="6396951" y="2749778"/>
            <a:ext cx="555625" cy="557213"/>
            <a:chOff x="2715" y="1788"/>
            <a:chExt cx="350" cy="351"/>
          </a:xfrm>
        </p:grpSpPr>
        <p:sp>
          <p:nvSpPr>
            <p:cNvPr id="663" name="Freeform 123"/>
            <p:cNvSpPr>
              <a:spLocks/>
            </p:cNvSpPr>
            <p:nvPr/>
          </p:nvSpPr>
          <p:spPr bwMode="auto">
            <a:xfrm>
              <a:off x="2715" y="1788"/>
              <a:ext cx="350" cy="351"/>
            </a:xfrm>
            <a:custGeom>
              <a:avLst/>
              <a:gdLst>
                <a:gd name="T0" fmla="*/ 0 w 1052"/>
                <a:gd name="T1" fmla="*/ 0 h 1053"/>
                <a:gd name="T2" fmla="*/ 1052 w 1052"/>
                <a:gd name="T3" fmla="*/ 0 h 1053"/>
                <a:gd name="T4" fmla="*/ 1052 w 1052"/>
                <a:gd name="T5" fmla="*/ 1053 h 1053"/>
                <a:gd name="T6" fmla="*/ 0 w 1052"/>
                <a:gd name="T7" fmla="*/ 1053 h 1053"/>
                <a:gd name="T8" fmla="*/ 0 w 1052"/>
                <a:gd name="T9" fmla="*/ 0 h 1053"/>
                <a:gd name="T10" fmla="*/ 0 w 1052"/>
                <a:gd name="T11" fmla="*/ 0 h 1053"/>
                <a:gd name="T12" fmla="*/ 0 60000 65536"/>
                <a:gd name="T13" fmla="*/ 0 60000 65536"/>
                <a:gd name="T14" fmla="*/ 0 60000 65536"/>
                <a:gd name="T15" fmla="*/ 0 60000 65536"/>
                <a:gd name="T16" fmla="*/ 0 60000 65536"/>
                <a:gd name="T17" fmla="*/ 0 60000 65536"/>
                <a:gd name="T18" fmla="*/ 0 w 1052"/>
                <a:gd name="T19" fmla="*/ 0 h 1053"/>
                <a:gd name="T20" fmla="*/ 1052 w 1052"/>
                <a:gd name="T21" fmla="*/ 1053 h 1053"/>
              </a:gdLst>
              <a:ahLst/>
              <a:cxnLst>
                <a:cxn ang="T12">
                  <a:pos x="T0" y="T1"/>
                </a:cxn>
                <a:cxn ang="T13">
                  <a:pos x="T2" y="T3"/>
                </a:cxn>
                <a:cxn ang="T14">
                  <a:pos x="T4" y="T5"/>
                </a:cxn>
                <a:cxn ang="T15">
                  <a:pos x="T6" y="T7"/>
                </a:cxn>
                <a:cxn ang="T16">
                  <a:pos x="T8" y="T9"/>
                </a:cxn>
                <a:cxn ang="T17">
                  <a:pos x="T10" y="T11"/>
                </a:cxn>
              </a:cxnLst>
              <a:rect l="T18" t="T19" r="T20" b="T21"/>
              <a:pathLst>
                <a:path w="1052" h="1053">
                  <a:moveTo>
                    <a:pt x="0" y="0"/>
                  </a:moveTo>
                  <a:lnTo>
                    <a:pt x="1052" y="0"/>
                  </a:lnTo>
                  <a:lnTo>
                    <a:pt x="1052" y="1053"/>
                  </a:lnTo>
                  <a:lnTo>
                    <a:pt x="0" y="1053"/>
                  </a:lnTo>
                  <a:lnTo>
                    <a:pt x="0" y="0"/>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664" name="Freeform 124"/>
            <p:cNvSpPr>
              <a:spLocks/>
            </p:cNvSpPr>
            <p:nvPr/>
          </p:nvSpPr>
          <p:spPr bwMode="auto">
            <a:xfrm>
              <a:off x="2715" y="1788"/>
              <a:ext cx="350" cy="351"/>
            </a:xfrm>
            <a:custGeom>
              <a:avLst/>
              <a:gdLst>
                <a:gd name="T0" fmla="*/ 0 w 1052"/>
                <a:gd name="T1" fmla="*/ 0 h 1053"/>
                <a:gd name="T2" fmla="*/ 1052 w 1052"/>
                <a:gd name="T3" fmla="*/ 0 h 1053"/>
                <a:gd name="T4" fmla="*/ 1052 w 1052"/>
                <a:gd name="T5" fmla="*/ 1053 h 1053"/>
                <a:gd name="T6" fmla="*/ 0 w 1052"/>
                <a:gd name="T7" fmla="*/ 1053 h 1053"/>
                <a:gd name="T8" fmla="*/ 0 w 1052"/>
                <a:gd name="T9" fmla="*/ 0 h 1053"/>
                <a:gd name="T10" fmla="*/ 0 w 1052"/>
                <a:gd name="T11" fmla="*/ 0 h 1053"/>
                <a:gd name="T12" fmla="*/ 0 w 1052"/>
                <a:gd name="T13" fmla="*/ 0 h 1053"/>
                <a:gd name="T14" fmla="*/ 0 60000 65536"/>
                <a:gd name="T15" fmla="*/ 0 60000 65536"/>
                <a:gd name="T16" fmla="*/ 0 60000 65536"/>
                <a:gd name="T17" fmla="*/ 0 60000 65536"/>
                <a:gd name="T18" fmla="*/ 0 60000 65536"/>
                <a:gd name="T19" fmla="*/ 0 60000 65536"/>
                <a:gd name="T20" fmla="*/ 0 60000 65536"/>
                <a:gd name="T21" fmla="*/ 0 w 1052"/>
                <a:gd name="T22" fmla="*/ 0 h 1053"/>
                <a:gd name="T23" fmla="*/ 1052 w 1052"/>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2" h="1053">
                  <a:moveTo>
                    <a:pt x="0" y="0"/>
                  </a:moveTo>
                  <a:lnTo>
                    <a:pt x="1052" y="0"/>
                  </a:lnTo>
                  <a:lnTo>
                    <a:pt x="1052" y="1053"/>
                  </a:lnTo>
                  <a:lnTo>
                    <a:pt x="0" y="1053"/>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665" name="Freeform 125"/>
            <p:cNvSpPr>
              <a:spLocks/>
            </p:cNvSpPr>
            <p:nvPr/>
          </p:nvSpPr>
          <p:spPr bwMode="auto">
            <a:xfrm>
              <a:off x="2878" y="1998"/>
              <a:ext cx="73" cy="14"/>
            </a:xfrm>
            <a:custGeom>
              <a:avLst/>
              <a:gdLst>
                <a:gd name="T0" fmla="*/ 0 w 219"/>
                <a:gd name="T1" fmla="*/ 0 h 42"/>
                <a:gd name="T2" fmla="*/ 219 w 219"/>
                <a:gd name="T3" fmla="*/ 0 h 42"/>
                <a:gd name="T4" fmla="*/ 219 w 219"/>
                <a:gd name="T5" fmla="*/ 42 h 42"/>
                <a:gd name="T6" fmla="*/ 0 w 219"/>
                <a:gd name="T7" fmla="*/ 0 h 42"/>
                <a:gd name="T8" fmla="*/ 0 w 219"/>
                <a:gd name="T9" fmla="*/ 0 h 42"/>
                <a:gd name="T10" fmla="*/ 0 60000 65536"/>
                <a:gd name="T11" fmla="*/ 0 60000 65536"/>
                <a:gd name="T12" fmla="*/ 0 60000 65536"/>
                <a:gd name="T13" fmla="*/ 0 60000 65536"/>
                <a:gd name="T14" fmla="*/ 0 60000 65536"/>
                <a:gd name="T15" fmla="*/ 0 w 219"/>
                <a:gd name="T16" fmla="*/ 0 h 42"/>
                <a:gd name="T17" fmla="*/ 219 w 219"/>
                <a:gd name="T18" fmla="*/ 42 h 42"/>
              </a:gdLst>
              <a:ahLst/>
              <a:cxnLst>
                <a:cxn ang="T10">
                  <a:pos x="T0" y="T1"/>
                </a:cxn>
                <a:cxn ang="T11">
                  <a:pos x="T2" y="T3"/>
                </a:cxn>
                <a:cxn ang="T12">
                  <a:pos x="T4" y="T5"/>
                </a:cxn>
                <a:cxn ang="T13">
                  <a:pos x="T6" y="T7"/>
                </a:cxn>
                <a:cxn ang="T14">
                  <a:pos x="T8" y="T9"/>
                </a:cxn>
              </a:cxnLst>
              <a:rect l="T15" t="T16" r="T17" b="T18"/>
              <a:pathLst>
                <a:path w="219" h="42">
                  <a:moveTo>
                    <a:pt x="0" y="0"/>
                  </a:moveTo>
                  <a:lnTo>
                    <a:pt x="219" y="0"/>
                  </a:lnTo>
                  <a:lnTo>
                    <a:pt x="219" y="42"/>
                  </a:lnTo>
                  <a:lnTo>
                    <a:pt x="0" y="0"/>
                  </a:lnTo>
                  <a:close/>
                </a:path>
              </a:pathLst>
            </a:custGeom>
            <a:noFill/>
            <a:ln w="3175">
              <a:solidFill>
                <a:srgbClr val="000000"/>
              </a:solidFill>
              <a:round/>
              <a:headEnd/>
              <a:tailEnd/>
            </a:ln>
          </p:spPr>
          <p:txBody>
            <a:bodyPr>
              <a:prstTxWarp prst="textNoShape">
                <a:avLst/>
              </a:prstTxWarp>
            </a:bodyPr>
            <a:lstStyle/>
            <a:p>
              <a:endParaRPr lang="en-US"/>
            </a:p>
          </p:txBody>
        </p:sp>
        <p:sp>
          <p:nvSpPr>
            <p:cNvPr id="666" name="Freeform 126"/>
            <p:cNvSpPr>
              <a:spLocks/>
            </p:cNvSpPr>
            <p:nvPr/>
          </p:nvSpPr>
          <p:spPr bwMode="auto">
            <a:xfrm>
              <a:off x="2878" y="1998"/>
              <a:ext cx="73" cy="14"/>
            </a:xfrm>
            <a:custGeom>
              <a:avLst/>
              <a:gdLst>
                <a:gd name="T0" fmla="*/ 0 w 219"/>
                <a:gd name="T1" fmla="*/ 0 h 42"/>
                <a:gd name="T2" fmla="*/ 219 w 219"/>
                <a:gd name="T3" fmla="*/ 0 h 42"/>
                <a:gd name="T4" fmla="*/ 219 w 219"/>
                <a:gd name="T5" fmla="*/ 42 h 42"/>
                <a:gd name="T6" fmla="*/ 0 w 219"/>
                <a:gd name="T7" fmla="*/ 0 h 42"/>
                <a:gd name="T8" fmla="*/ 0 w 219"/>
                <a:gd name="T9" fmla="*/ 0 h 42"/>
                <a:gd name="T10" fmla="*/ 0 w 219"/>
                <a:gd name="T11" fmla="*/ 0 h 42"/>
                <a:gd name="T12" fmla="*/ 0 60000 65536"/>
                <a:gd name="T13" fmla="*/ 0 60000 65536"/>
                <a:gd name="T14" fmla="*/ 0 60000 65536"/>
                <a:gd name="T15" fmla="*/ 0 60000 65536"/>
                <a:gd name="T16" fmla="*/ 0 60000 65536"/>
                <a:gd name="T17" fmla="*/ 0 60000 65536"/>
                <a:gd name="T18" fmla="*/ 0 w 219"/>
                <a:gd name="T19" fmla="*/ 0 h 42"/>
                <a:gd name="T20" fmla="*/ 219 w 21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19" h="42">
                  <a:moveTo>
                    <a:pt x="0" y="0"/>
                  </a:moveTo>
                  <a:lnTo>
                    <a:pt x="219" y="0"/>
                  </a:lnTo>
                  <a:lnTo>
                    <a:pt x="219" y="4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667" name="Line 127"/>
            <p:cNvSpPr>
              <a:spLocks noChangeShapeType="1"/>
            </p:cNvSpPr>
            <p:nvPr/>
          </p:nvSpPr>
          <p:spPr bwMode="auto">
            <a:xfrm>
              <a:off x="2937" y="1926"/>
              <a:ext cx="1" cy="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668" name="Line 128"/>
            <p:cNvSpPr>
              <a:spLocks noChangeShapeType="1"/>
            </p:cNvSpPr>
            <p:nvPr/>
          </p:nvSpPr>
          <p:spPr bwMode="auto">
            <a:xfrm>
              <a:off x="2923" y="1926"/>
              <a:ext cx="1" cy="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669" name="Line 129"/>
            <p:cNvSpPr>
              <a:spLocks noChangeShapeType="1"/>
            </p:cNvSpPr>
            <p:nvPr/>
          </p:nvSpPr>
          <p:spPr bwMode="auto">
            <a:xfrm flipV="1">
              <a:off x="2906" y="1926"/>
              <a:ext cx="1" cy="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670" name="Line 130"/>
            <p:cNvSpPr>
              <a:spLocks noChangeShapeType="1"/>
            </p:cNvSpPr>
            <p:nvPr/>
          </p:nvSpPr>
          <p:spPr bwMode="auto">
            <a:xfrm>
              <a:off x="2892" y="1928"/>
              <a:ext cx="1" cy="68"/>
            </a:xfrm>
            <a:prstGeom prst="line">
              <a:avLst/>
            </a:prstGeom>
            <a:noFill/>
            <a:ln w="3175">
              <a:solidFill>
                <a:srgbClr val="000000"/>
              </a:solidFill>
              <a:round/>
              <a:headEnd/>
              <a:tailEnd/>
            </a:ln>
          </p:spPr>
          <p:txBody>
            <a:bodyPr>
              <a:prstTxWarp prst="textNoShape">
                <a:avLst/>
              </a:prstTxWarp>
            </a:bodyPr>
            <a:lstStyle/>
            <a:p>
              <a:endParaRPr lang="en-US"/>
            </a:p>
          </p:txBody>
        </p:sp>
        <p:sp>
          <p:nvSpPr>
            <p:cNvPr id="671" name="Freeform 131"/>
            <p:cNvSpPr>
              <a:spLocks/>
            </p:cNvSpPr>
            <p:nvPr/>
          </p:nvSpPr>
          <p:spPr bwMode="auto">
            <a:xfrm>
              <a:off x="2805" y="1998"/>
              <a:ext cx="73" cy="14"/>
            </a:xfrm>
            <a:custGeom>
              <a:avLst/>
              <a:gdLst>
                <a:gd name="T0" fmla="*/ 219 w 219"/>
                <a:gd name="T1" fmla="*/ 0 h 42"/>
                <a:gd name="T2" fmla="*/ 0 w 219"/>
                <a:gd name="T3" fmla="*/ 0 h 42"/>
                <a:gd name="T4" fmla="*/ 0 w 219"/>
                <a:gd name="T5" fmla="*/ 42 h 42"/>
                <a:gd name="T6" fmla="*/ 219 w 219"/>
                <a:gd name="T7" fmla="*/ 0 h 42"/>
                <a:gd name="T8" fmla="*/ 219 w 219"/>
                <a:gd name="T9" fmla="*/ 0 h 42"/>
                <a:gd name="T10" fmla="*/ 0 60000 65536"/>
                <a:gd name="T11" fmla="*/ 0 60000 65536"/>
                <a:gd name="T12" fmla="*/ 0 60000 65536"/>
                <a:gd name="T13" fmla="*/ 0 60000 65536"/>
                <a:gd name="T14" fmla="*/ 0 60000 65536"/>
                <a:gd name="T15" fmla="*/ 0 w 219"/>
                <a:gd name="T16" fmla="*/ 0 h 42"/>
                <a:gd name="T17" fmla="*/ 219 w 219"/>
                <a:gd name="T18" fmla="*/ 42 h 42"/>
              </a:gdLst>
              <a:ahLst/>
              <a:cxnLst>
                <a:cxn ang="T10">
                  <a:pos x="T0" y="T1"/>
                </a:cxn>
                <a:cxn ang="T11">
                  <a:pos x="T2" y="T3"/>
                </a:cxn>
                <a:cxn ang="T12">
                  <a:pos x="T4" y="T5"/>
                </a:cxn>
                <a:cxn ang="T13">
                  <a:pos x="T6" y="T7"/>
                </a:cxn>
                <a:cxn ang="T14">
                  <a:pos x="T8" y="T9"/>
                </a:cxn>
              </a:cxnLst>
              <a:rect l="T15" t="T16" r="T17" b="T18"/>
              <a:pathLst>
                <a:path w="219" h="42">
                  <a:moveTo>
                    <a:pt x="219" y="0"/>
                  </a:moveTo>
                  <a:lnTo>
                    <a:pt x="0" y="0"/>
                  </a:lnTo>
                  <a:lnTo>
                    <a:pt x="0" y="42"/>
                  </a:lnTo>
                  <a:lnTo>
                    <a:pt x="219" y="0"/>
                  </a:lnTo>
                  <a:close/>
                </a:path>
              </a:pathLst>
            </a:custGeom>
            <a:noFill/>
            <a:ln w="3175">
              <a:solidFill>
                <a:srgbClr val="000000"/>
              </a:solidFill>
              <a:round/>
              <a:headEnd/>
              <a:tailEnd/>
            </a:ln>
          </p:spPr>
          <p:txBody>
            <a:bodyPr>
              <a:prstTxWarp prst="textNoShape">
                <a:avLst/>
              </a:prstTxWarp>
            </a:bodyPr>
            <a:lstStyle/>
            <a:p>
              <a:endParaRPr lang="en-US"/>
            </a:p>
          </p:txBody>
        </p:sp>
        <p:sp>
          <p:nvSpPr>
            <p:cNvPr id="672" name="Freeform 132"/>
            <p:cNvSpPr>
              <a:spLocks/>
            </p:cNvSpPr>
            <p:nvPr/>
          </p:nvSpPr>
          <p:spPr bwMode="auto">
            <a:xfrm>
              <a:off x="2805" y="1998"/>
              <a:ext cx="73" cy="14"/>
            </a:xfrm>
            <a:custGeom>
              <a:avLst/>
              <a:gdLst>
                <a:gd name="T0" fmla="*/ 219 w 219"/>
                <a:gd name="T1" fmla="*/ 0 h 42"/>
                <a:gd name="T2" fmla="*/ 0 w 219"/>
                <a:gd name="T3" fmla="*/ 0 h 42"/>
                <a:gd name="T4" fmla="*/ 0 w 219"/>
                <a:gd name="T5" fmla="*/ 42 h 42"/>
                <a:gd name="T6" fmla="*/ 219 w 219"/>
                <a:gd name="T7" fmla="*/ 0 h 42"/>
                <a:gd name="T8" fmla="*/ 219 w 219"/>
                <a:gd name="T9" fmla="*/ 0 h 42"/>
                <a:gd name="T10" fmla="*/ 219 w 219"/>
                <a:gd name="T11" fmla="*/ 0 h 42"/>
                <a:gd name="T12" fmla="*/ 0 60000 65536"/>
                <a:gd name="T13" fmla="*/ 0 60000 65536"/>
                <a:gd name="T14" fmla="*/ 0 60000 65536"/>
                <a:gd name="T15" fmla="*/ 0 60000 65536"/>
                <a:gd name="T16" fmla="*/ 0 60000 65536"/>
                <a:gd name="T17" fmla="*/ 0 60000 65536"/>
                <a:gd name="T18" fmla="*/ 0 w 219"/>
                <a:gd name="T19" fmla="*/ 0 h 42"/>
                <a:gd name="T20" fmla="*/ 219 w 21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19" h="42">
                  <a:moveTo>
                    <a:pt x="219" y="0"/>
                  </a:moveTo>
                  <a:lnTo>
                    <a:pt x="0" y="0"/>
                  </a:lnTo>
                  <a:lnTo>
                    <a:pt x="0" y="42"/>
                  </a:lnTo>
                  <a:lnTo>
                    <a:pt x="219" y="0"/>
                  </a:lnTo>
                </a:path>
              </a:pathLst>
            </a:custGeom>
            <a:noFill/>
            <a:ln w="3175">
              <a:solidFill>
                <a:srgbClr val="000000"/>
              </a:solidFill>
              <a:round/>
              <a:headEnd/>
              <a:tailEnd/>
            </a:ln>
          </p:spPr>
          <p:txBody>
            <a:bodyPr>
              <a:prstTxWarp prst="textNoShape">
                <a:avLst/>
              </a:prstTxWarp>
            </a:bodyPr>
            <a:lstStyle/>
            <a:p>
              <a:endParaRPr lang="en-US"/>
            </a:p>
          </p:txBody>
        </p:sp>
        <p:sp>
          <p:nvSpPr>
            <p:cNvPr id="673" name="Line 133"/>
            <p:cNvSpPr>
              <a:spLocks noChangeShapeType="1"/>
            </p:cNvSpPr>
            <p:nvPr/>
          </p:nvSpPr>
          <p:spPr bwMode="auto">
            <a:xfrm>
              <a:off x="2820" y="1926"/>
              <a:ext cx="1" cy="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674" name="Line 134"/>
            <p:cNvSpPr>
              <a:spLocks noChangeShapeType="1"/>
            </p:cNvSpPr>
            <p:nvPr/>
          </p:nvSpPr>
          <p:spPr bwMode="auto">
            <a:xfrm>
              <a:off x="2834" y="1926"/>
              <a:ext cx="1" cy="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675" name="Line 135"/>
            <p:cNvSpPr>
              <a:spLocks noChangeShapeType="1"/>
            </p:cNvSpPr>
            <p:nvPr/>
          </p:nvSpPr>
          <p:spPr bwMode="auto">
            <a:xfrm flipV="1">
              <a:off x="2851" y="1926"/>
              <a:ext cx="1" cy="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676" name="Line 136"/>
            <p:cNvSpPr>
              <a:spLocks noChangeShapeType="1"/>
            </p:cNvSpPr>
            <p:nvPr/>
          </p:nvSpPr>
          <p:spPr bwMode="auto">
            <a:xfrm>
              <a:off x="2864" y="1926"/>
              <a:ext cx="1" cy="70"/>
            </a:xfrm>
            <a:prstGeom prst="line">
              <a:avLst/>
            </a:prstGeom>
            <a:noFill/>
            <a:ln w="3175">
              <a:solidFill>
                <a:srgbClr val="000000"/>
              </a:solidFill>
              <a:round/>
              <a:headEnd/>
              <a:tailEnd/>
            </a:ln>
          </p:spPr>
          <p:txBody>
            <a:bodyPr>
              <a:prstTxWarp prst="textNoShape">
                <a:avLst/>
              </a:prstTxWarp>
            </a:bodyPr>
            <a:lstStyle/>
            <a:p>
              <a:endParaRPr lang="en-US"/>
            </a:p>
          </p:txBody>
        </p:sp>
        <p:sp>
          <p:nvSpPr>
            <p:cNvPr id="677" name="Freeform 137"/>
            <p:cNvSpPr>
              <a:spLocks/>
            </p:cNvSpPr>
            <p:nvPr/>
          </p:nvSpPr>
          <p:spPr bwMode="auto">
            <a:xfrm>
              <a:off x="2735" y="2056"/>
              <a:ext cx="36" cy="43"/>
            </a:xfrm>
            <a:custGeom>
              <a:avLst/>
              <a:gdLst>
                <a:gd name="T0" fmla="*/ 58 w 110"/>
                <a:gd name="T1" fmla="*/ 60 h 128"/>
                <a:gd name="T2" fmla="*/ 110 w 110"/>
                <a:gd name="T3" fmla="*/ 60 h 128"/>
                <a:gd name="T4" fmla="*/ 110 w 110"/>
                <a:gd name="T5" fmla="*/ 125 h 128"/>
                <a:gd name="T6" fmla="*/ 100 w 110"/>
                <a:gd name="T7" fmla="*/ 125 h 128"/>
                <a:gd name="T8" fmla="*/ 96 w 110"/>
                <a:gd name="T9" fmla="*/ 110 h 128"/>
                <a:gd name="T10" fmla="*/ 96 w 110"/>
                <a:gd name="T11" fmla="*/ 110 h 128"/>
                <a:gd name="T12" fmla="*/ 86 w 110"/>
                <a:gd name="T13" fmla="*/ 119 h 128"/>
                <a:gd name="T14" fmla="*/ 72 w 110"/>
                <a:gd name="T15" fmla="*/ 126 h 128"/>
                <a:gd name="T16" fmla="*/ 56 w 110"/>
                <a:gd name="T17" fmla="*/ 128 h 128"/>
                <a:gd name="T18" fmla="*/ 56 w 110"/>
                <a:gd name="T19" fmla="*/ 128 h 128"/>
                <a:gd name="T20" fmla="*/ 39 w 110"/>
                <a:gd name="T21" fmla="*/ 126 h 128"/>
                <a:gd name="T22" fmla="*/ 26 w 110"/>
                <a:gd name="T23" fmla="*/ 121 h 128"/>
                <a:gd name="T24" fmla="*/ 19 w 110"/>
                <a:gd name="T25" fmla="*/ 115 h 128"/>
                <a:gd name="T26" fmla="*/ 19 w 110"/>
                <a:gd name="T27" fmla="*/ 115 h 128"/>
                <a:gd name="T28" fmla="*/ 6 w 110"/>
                <a:gd name="T29" fmla="*/ 96 h 128"/>
                <a:gd name="T30" fmla="*/ 1 w 110"/>
                <a:gd name="T31" fmla="*/ 78 h 128"/>
                <a:gd name="T32" fmla="*/ 0 w 110"/>
                <a:gd name="T33" fmla="*/ 63 h 128"/>
                <a:gd name="T34" fmla="*/ 0 w 110"/>
                <a:gd name="T35" fmla="*/ 63 h 128"/>
                <a:gd name="T36" fmla="*/ 6 w 110"/>
                <a:gd name="T37" fmla="*/ 34 h 128"/>
                <a:gd name="T38" fmla="*/ 24 w 110"/>
                <a:gd name="T39" fmla="*/ 11 h 128"/>
                <a:gd name="T40" fmla="*/ 58 w 110"/>
                <a:gd name="T41" fmla="*/ 0 h 128"/>
                <a:gd name="T42" fmla="*/ 58 w 110"/>
                <a:gd name="T43" fmla="*/ 0 h 128"/>
                <a:gd name="T44" fmla="*/ 80 w 110"/>
                <a:gd name="T45" fmla="*/ 4 h 128"/>
                <a:gd name="T46" fmla="*/ 99 w 110"/>
                <a:gd name="T47" fmla="*/ 18 h 128"/>
                <a:gd name="T48" fmla="*/ 108 w 110"/>
                <a:gd name="T49" fmla="*/ 41 h 128"/>
                <a:gd name="T50" fmla="*/ 108 w 110"/>
                <a:gd name="T51" fmla="*/ 41 h 128"/>
                <a:gd name="T52" fmla="*/ 93 w 110"/>
                <a:gd name="T53" fmla="*/ 41 h 128"/>
                <a:gd name="T54" fmla="*/ 93 w 110"/>
                <a:gd name="T55" fmla="*/ 41 h 128"/>
                <a:gd name="T56" fmla="*/ 84 w 110"/>
                <a:gd name="T57" fmla="*/ 25 h 128"/>
                <a:gd name="T58" fmla="*/ 71 w 110"/>
                <a:gd name="T59" fmla="*/ 17 h 128"/>
                <a:gd name="T60" fmla="*/ 57 w 110"/>
                <a:gd name="T61" fmla="*/ 15 h 128"/>
                <a:gd name="T62" fmla="*/ 57 w 110"/>
                <a:gd name="T63" fmla="*/ 15 h 128"/>
                <a:gd name="T64" fmla="*/ 37 w 110"/>
                <a:gd name="T65" fmla="*/ 21 h 128"/>
                <a:gd name="T66" fmla="*/ 22 w 110"/>
                <a:gd name="T67" fmla="*/ 37 h 128"/>
                <a:gd name="T68" fmla="*/ 16 w 110"/>
                <a:gd name="T69" fmla="*/ 64 h 128"/>
                <a:gd name="T70" fmla="*/ 16 w 110"/>
                <a:gd name="T71" fmla="*/ 64 h 128"/>
                <a:gd name="T72" fmla="*/ 20 w 110"/>
                <a:gd name="T73" fmla="*/ 88 h 128"/>
                <a:gd name="T74" fmla="*/ 33 w 110"/>
                <a:gd name="T75" fmla="*/ 106 h 128"/>
                <a:gd name="T76" fmla="*/ 57 w 110"/>
                <a:gd name="T77" fmla="*/ 114 h 128"/>
                <a:gd name="T78" fmla="*/ 57 w 110"/>
                <a:gd name="T79" fmla="*/ 114 h 128"/>
                <a:gd name="T80" fmla="*/ 64 w 110"/>
                <a:gd name="T81" fmla="*/ 114 h 128"/>
                <a:gd name="T82" fmla="*/ 73 w 110"/>
                <a:gd name="T83" fmla="*/ 112 h 128"/>
                <a:gd name="T84" fmla="*/ 82 w 110"/>
                <a:gd name="T85" fmla="*/ 106 h 128"/>
                <a:gd name="T86" fmla="*/ 82 w 110"/>
                <a:gd name="T87" fmla="*/ 106 h 128"/>
                <a:gd name="T88" fmla="*/ 90 w 110"/>
                <a:gd name="T89" fmla="*/ 97 h 128"/>
                <a:gd name="T90" fmla="*/ 94 w 110"/>
                <a:gd name="T91" fmla="*/ 86 h 128"/>
                <a:gd name="T92" fmla="*/ 95 w 110"/>
                <a:gd name="T93" fmla="*/ 74 h 128"/>
                <a:gd name="T94" fmla="*/ 95 w 110"/>
                <a:gd name="T95" fmla="*/ 74 h 128"/>
                <a:gd name="T96" fmla="*/ 58 w 110"/>
                <a:gd name="T97" fmla="*/ 74 h 128"/>
                <a:gd name="T98" fmla="*/ 58 w 110"/>
                <a:gd name="T99" fmla="*/ 60 h 128"/>
                <a:gd name="T100" fmla="*/ 58 w 110"/>
                <a:gd name="T101" fmla="*/ 60 h 1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128"/>
                <a:gd name="T155" fmla="*/ 110 w 110"/>
                <a:gd name="T156" fmla="*/ 128 h 1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128">
                  <a:moveTo>
                    <a:pt x="58" y="60"/>
                  </a:moveTo>
                  <a:lnTo>
                    <a:pt x="110" y="60"/>
                  </a:lnTo>
                  <a:lnTo>
                    <a:pt x="110" y="125"/>
                  </a:lnTo>
                  <a:lnTo>
                    <a:pt x="100" y="125"/>
                  </a:lnTo>
                  <a:lnTo>
                    <a:pt x="96" y="110"/>
                  </a:lnTo>
                  <a:lnTo>
                    <a:pt x="86" y="119"/>
                  </a:lnTo>
                  <a:lnTo>
                    <a:pt x="72" y="126"/>
                  </a:lnTo>
                  <a:lnTo>
                    <a:pt x="56" y="128"/>
                  </a:lnTo>
                  <a:lnTo>
                    <a:pt x="39" y="126"/>
                  </a:lnTo>
                  <a:lnTo>
                    <a:pt x="26" y="121"/>
                  </a:lnTo>
                  <a:lnTo>
                    <a:pt x="19" y="115"/>
                  </a:lnTo>
                  <a:lnTo>
                    <a:pt x="6" y="96"/>
                  </a:lnTo>
                  <a:lnTo>
                    <a:pt x="1" y="78"/>
                  </a:lnTo>
                  <a:lnTo>
                    <a:pt x="0" y="63"/>
                  </a:lnTo>
                  <a:lnTo>
                    <a:pt x="6" y="34"/>
                  </a:lnTo>
                  <a:lnTo>
                    <a:pt x="24" y="11"/>
                  </a:lnTo>
                  <a:lnTo>
                    <a:pt x="58" y="0"/>
                  </a:lnTo>
                  <a:lnTo>
                    <a:pt x="80" y="4"/>
                  </a:lnTo>
                  <a:lnTo>
                    <a:pt x="99" y="18"/>
                  </a:lnTo>
                  <a:lnTo>
                    <a:pt x="108" y="41"/>
                  </a:lnTo>
                  <a:lnTo>
                    <a:pt x="93" y="41"/>
                  </a:lnTo>
                  <a:lnTo>
                    <a:pt x="84" y="25"/>
                  </a:lnTo>
                  <a:lnTo>
                    <a:pt x="71" y="17"/>
                  </a:lnTo>
                  <a:lnTo>
                    <a:pt x="57" y="15"/>
                  </a:lnTo>
                  <a:lnTo>
                    <a:pt x="37" y="21"/>
                  </a:lnTo>
                  <a:lnTo>
                    <a:pt x="22" y="37"/>
                  </a:lnTo>
                  <a:lnTo>
                    <a:pt x="16" y="64"/>
                  </a:lnTo>
                  <a:lnTo>
                    <a:pt x="20" y="88"/>
                  </a:lnTo>
                  <a:lnTo>
                    <a:pt x="33" y="106"/>
                  </a:lnTo>
                  <a:lnTo>
                    <a:pt x="57" y="114"/>
                  </a:lnTo>
                  <a:lnTo>
                    <a:pt x="64" y="114"/>
                  </a:lnTo>
                  <a:lnTo>
                    <a:pt x="73" y="112"/>
                  </a:lnTo>
                  <a:lnTo>
                    <a:pt x="82" y="106"/>
                  </a:lnTo>
                  <a:lnTo>
                    <a:pt x="90" y="97"/>
                  </a:lnTo>
                  <a:lnTo>
                    <a:pt x="94" y="86"/>
                  </a:lnTo>
                  <a:lnTo>
                    <a:pt x="95" y="74"/>
                  </a:lnTo>
                  <a:lnTo>
                    <a:pt x="58" y="74"/>
                  </a:lnTo>
                  <a:lnTo>
                    <a:pt x="58" y="6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78" name="Freeform 138"/>
            <p:cNvSpPr>
              <a:spLocks noEditPoints="1"/>
            </p:cNvSpPr>
            <p:nvPr/>
          </p:nvSpPr>
          <p:spPr bwMode="auto">
            <a:xfrm>
              <a:off x="2777" y="2067"/>
              <a:ext cx="28" cy="31"/>
            </a:xfrm>
            <a:custGeom>
              <a:avLst/>
              <a:gdLst>
                <a:gd name="T0" fmla="*/ 42 w 82"/>
                <a:gd name="T1" fmla="*/ 0 h 93"/>
                <a:gd name="T2" fmla="*/ 65 w 82"/>
                <a:gd name="T3" fmla="*/ 7 h 93"/>
                <a:gd name="T4" fmla="*/ 78 w 82"/>
                <a:gd name="T5" fmla="*/ 24 h 93"/>
                <a:gd name="T6" fmla="*/ 82 w 82"/>
                <a:gd name="T7" fmla="*/ 46 h 93"/>
                <a:gd name="T8" fmla="*/ 82 w 82"/>
                <a:gd name="T9" fmla="*/ 46 h 93"/>
                <a:gd name="T10" fmla="*/ 78 w 82"/>
                <a:gd name="T11" fmla="*/ 68 h 93"/>
                <a:gd name="T12" fmla="*/ 65 w 82"/>
                <a:gd name="T13" fmla="*/ 87 h 93"/>
                <a:gd name="T14" fmla="*/ 42 w 82"/>
                <a:gd name="T15" fmla="*/ 93 h 93"/>
                <a:gd name="T16" fmla="*/ 42 w 82"/>
                <a:gd name="T17" fmla="*/ 93 h 93"/>
                <a:gd name="T18" fmla="*/ 19 w 82"/>
                <a:gd name="T19" fmla="*/ 87 h 93"/>
                <a:gd name="T20" fmla="*/ 6 w 82"/>
                <a:gd name="T21" fmla="*/ 68 h 93"/>
                <a:gd name="T22" fmla="*/ 0 w 82"/>
                <a:gd name="T23" fmla="*/ 46 h 93"/>
                <a:gd name="T24" fmla="*/ 0 w 82"/>
                <a:gd name="T25" fmla="*/ 46 h 93"/>
                <a:gd name="T26" fmla="*/ 6 w 82"/>
                <a:gd name="T27" fmla="*/ 24 h 93"/>
                <a:gd name="T28" fmla="*/ 19 w 82"/>
                <a:gd name="T29" fmla="*/ 7 h 93"/>
                <a:gd name="T30" fmla="*/ 42 w 82"/>
                <a:gd name="T31" fmla="*/ 0 h 93"/>
                <a:gd name="T32" fmla="*/ 42 w 82"/>
                <a:gd name="T33" fmla="*/ 0 h 93"/>
                <a:gd name="T34" fmla="*/ 42 w 82"/>
                <a:gd name="T35" fmla="*/ 81 h 93"/>
                <a:gd name="T36" fmla="*/ 58 w 82"/>
                <a:gd name="T37" fmla="*/ 74 h 93"/>
                <a:gd name="T38" fmla="*/ 65 w 82"/>
                <a:gd name="T39" fmla="*/ 60 h 93"/>
                <a:gd name="T40" fmla="*/ 67 w 82"/>
                <a:gd name="T41" fmla="*/ 46 h 93"/>
                <a:gd name="T42" fmla="*/ 67 w 82"/>
                <a:gd name="T43" fmla="*/ 46 h 93"/>
                <a:gd name="T44" fmla="*/ 65 w 82"/>
                <a:gd name="T45" fmla="*/ 33 h 93"/>
                <a:gd name="T46" fmla="*/ 58 w 82"/>
                <a:gd name="T47" fmla="*/ 19 h 93"/>
                <a:gd name="T48" fmla="*/ 42 w 82"/>
                <a:gd name="T49" fmla="*/ 13 h 93"/>
                <a:gd name="T50" fmla="*/ 42 w 82"/>
                <a:gd name="T51" fmla="*/ 13 h 93"/>
                <a:gd name="T52" fmla="*/ 26 w 82"/>
                <a:gd name="T53" fmla="*/ 19 h 93"/>
                <a:gd name="T54" fmla="*/ 18 w 82"/>
                <a:gd name="T55" fmla="*/ 33 h 93"/>
                <a:gd name="T56" fmla="*/ 17 w 82"/>
                <a:gd name="T57" fmla="*/ 46 h 93"/>
                <a:gd name="T58" fmla="*/ 17 w 82"/>
                <a:gd name="T59" fmla="*/ 46 h 93"/>
                <a:gd name="T60" fmla="*/ 18 w 82"/>
                <a:gd name="T61" fmla="*/ 60 h 93"/>
                <a:gd name="T62" fmla="*/ 26 w 82"/>
                <a:gd name="T63" fmla="*/ 74 h 93"/>
                <a:gd name="T64" fmla="*/ 42 w 82"/>
                <a:gd name="T65" fmla="*/ 81 h 93"/>
                <a:gd name="T66" fmla="*/ 42 w 82"/>
                <a:gd name="T67" fmla="*/ 81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2" y="0"/>
                  </a:moveTo>
                  <a:lnTo>
                    <a:pt x="65" y="7"/>
                  </a:lnTo>
                  <a:lnTo>
                    <a:pt x="78" y="24"/>
                  </a:lnTo>
                  <a:lnTo>
                    <a:pt x="82" y="46"/>
                  </a:lnTo>
                  <a:lnTo>
                    <a:pt x="78" y="68"/>
                  </a:lnTo>
                  <a:lnTo>
                    <a:pt x="65" y="87"/>
                  </a:lnTo>
                  <a:lnTo>
                    <a:pt x="42" y="93"/>
                  </a:lnTo>
                  <a:lnTo>
                    <a:pt x="19" y="87"/>
                  </a:lnTo>
                  <a:lnTo>
                    <a:pt x="6" y="68"/>
                  </a:lnTo>
                  <a:lnTo>
                    <a:pt x="0" y="46"/>
                  </a:lnTo>
                  <a:lnTo>
                    <a:pt x="6" y="24"/>
                  </a:lnTo>
                  <a:lnTo>
                    <a:pt x="19" y="7"/>
                  </a:lnTo>
                  <a:lnTo>
                    <a:pt x="42" y="0"/>
                  </a:lnTo>
                  <a:close/>
                  <a:moveTo>
                    <a:pt x="42" y="81"/>
                  </a:moveTo>
                  <a:lnTo>
                    <a:pt x="58" y="74"/>
                  </a:lnTo>
                  <a:lnTo>
                    <a:pt x="65" y="60"/>
                  </a:lnTo>
                  <a:lnTo>
                    <a:pt x="67" y="46"/>
                  </a:lnTo>
                  <a:lnTo>
                    <a:pt x="65" y="33"/>
                  </a:lnTo>
                  <a:lnTo>
                    <a:pt x="58" y="19"/>
                  </a:lnTo>
                  <a:lnTo>
                    <a:pt x="42" y="13"/>
                  </a:lnTo>
                  <a:lnTo>
                    <a:pt x="26" y="19"/>
                  </a:lnTo>
                  <a:lnTo>
                    <a:pt x="18" y="33"/>
                  </a:lnTo>
                  <a:lnTo>
                    <a:pt x="17" y="46"/>
                  </a:lnTo>
                  <a:lnTo>
                    <a:pt x="18" y="60"/>
                  </a:lnTo>
                  <a:lnTo>
                    <a:pt x="26" y="74"/>
                  </a:lnTo>
                  <a:lnTo>
                    <a:pt x="42" y="8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79" name="Freeform 139"/>
            <p:cNvSpPr>
              <a:spLocks/>
            </p:cNvSpPr>
            <p:nvPr/>
          </p:nvSpPr>
          <p:spPr bwMode="auto">
            <a:xfrm>
              <a:off x="2806" y="2068"/>
              <a:ext cx="28" cy="30"/>
            </a:xfrm>
            <a:custGeom>
              <a:avLst/>
              <a:gdLst>
                <a:gd name="T0" fmla="*/ 66 w 82"/>
                <a:gd name="T1" fmla="*/ 0 h 88"/>
                <a:gd name="T2" fmla="*/ 82 w 82"/>
                <a:gd name="T3" fmla="*/ 0 h 88"/>
                <a:gd name="T4" fmla="*/ 49 w 82"/>
                <a:gd name="T5" fmla="*/ 88 h 88"/>
                <a:gd name="T6" fmla="*/ 33 w 82"/>
                <a:gd name="T7" fmla="*/ 88 h 88"/>
                <a:gd name="T8" fmla="*/ 0 w 82"/>
                <a:gd name="T9" fmla="*/ 0 h 88"/>
                <a:gd name="T10" fmla="*/ 18 w 82"/>
                <a:gd name="T11" fmla="*/ 0 h 88"/>
                <a:gd name="T12" fmla="*/ 41 w 82"/>
                <a:gd name="T13" fmla="*/ 71 h 88"/>
                <a:gd name="T14" fmla="*/ 41 w 82"/>
                <a:gd name="T15" fmla="*/ 71 h 88"/>
                <a:gd name="T16" fmla="*/ 66 w 82"/>
                <a:gd name="T17" fmla="*/ 0 h 88"/>
                <a:gd name="T18" fmla="*/ 66 w 8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8"/>
                <a:gd name="T32" fmla="*/ 82 w 8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8">
                  <a:moveTo>
                    <a:pt x="66" y="0"/>
                  </a:moveTo>
                  <a:lnTo>
                    <a:pt x="82" y="0"/>
                  </a:lnTo>
                  <a:lnTo>
                    <a:pt x="49" y="88"/>
                  </a:lnTo>
                  <a:lnTo>
                    <a:pt x="33" y="88"/>
                  </a:lnTo>
                  <a:lnTo>
                    <a:pt x="0" y="0"/>
                  </a:lnTo>
                  <a:lnTo>
                    <a:pt x="18" y="0"/>
                  </a:lnTo>
                  <a:lnTo>
                    <a:pt x="41" y="71"/>
                  </a:lnTo>
                  <a:lnTo>
                    <a:pt x="66"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0" name="Freeform 140"/>
            <p:cNvSpPr>
              <a:spLocks noEditPoints="1"/>
            </p:cNvSpPr>
            <p:nvPr/>
          </p:nvSpPr>
          <p:spPr bwMode="auto">
            <a:xfrm>
              <a:off x="2835" y="2067"/>
              <a:ext cx="27" cy="32"/>
            </a:xfrm>
            <a:custGeom>
              <a:avLst/>
              <a:gdLst>
                <a:gd name="T0" fmla="*/ 79 w 80"/>
                <a:gd name="T1" fmla="*/ 63 h 94"/>
                <a:gd name="T2" fmla="*/ 77 w 80"/>
                <a:gd name="T3" fmla="*/ 69 h 94"/>
                <a:gd name="T4" fmla="*/ 72 w 80"/>
                <a:gd name="T5" fmla="*/ 79 h 94"/>
                <a:gd name="T6" fmla="*/ 63 w 80"/>
                <a:gd name="T7" fmla="*/ 88 h 94"/>
                <a:gd name="T8" fmla="*/ 63 w 80"/>
                <a:gd name="T9" fmla="*/ 88 h 94"/>
                <a:gd name="T10" fmla="*/ 59 w 80"/>
                <a:gd name="T11" fmla="*/ 90 h 94"/>
                <a:gd name="T12" fmla="*/ 51 w 80"/>
                <a:gd name="T13" fmla="*/ 93 h 94"/>
                <a:gd name="T14" fmla="*/ 40 w 80"/>
                <a:gd name="T15" fmla="*/ 94 h 94"/>
                <a:gd name="T16" fmla="*/ 40 w 80"/>
                <a:gd name="T17" fmla="*/ 94 h 94"/>
                <a:gd name="T18" fmla="*/ 18 w 80"/>
                <a:gd name="T19" fmla="*/ 88 h 94"/>
                <a:gd name="T20" fmla="*/ 4 w 80"/>
                <a:gd name="T21" fmla="*/ 71 h 94"/>
                <a:gd name="T22" fmla="*/ 0 w 80"/>
                <a:gd name="T23" fmla="*/ 49 h 94"/>
                <a:gd name="T24" fmla="*/ 0 w 80"/>
                <a:gd name="T25" fmla="*/ 49 h 94"/>
                <a:gd name="T26" fmla="*/ 4 w 80"/>
                <a:gd name="T27" fmla="*/ 24 h 94"/>
                <a:gd name="T28" fmla="*/ 18 w 80"/>
                <a:gd name="T29" fmla="*/ 7 h 94"/>
                <a:gd name="T30" fmla="*/ 43 w 80"/>
                <a:gd name="T31" fmla="*/ 0 h 94"/>
                <a:gd name="T32" fmla="*/ 43 w 80"/>
                <a:gd name="T33" fmla="*/ 0 h 94"/>
                <a:gd name="T34" fmla="*/ 64 w 80"/>
                <a:gd name="T35" fmla="*/ 7 h 94"/>
                <a:gd name="T36" fmla="*/ 76 w 80"/>
                <a:gd name="T37" fmla="*/ 24 h 94"/>
                <a:gd name="T38" fmla="*/ 80 w 80"/>
                <a:gd name="T39" fmla="*/ 51 h 94"/>
                <a:gd name="T40" fmla="*/ 80 w 80"/>
                <a:gd name="T41" fmla="*/ 51 h 94"/>
                <a:gd name="T42" fmla="*/ 15 w 80"/>
                <a:gd name="T43" fmla="*/ 51 h 94"/>
                <a:gd name="T44" fmla="*/ 15 w 80"/>
                <a:gd name="T45" fmla="*/ 51 h 94"/>
                <a:gd name="T46" fmla="*/ 18 w 80"/>
                <a:gd name="T47" fmla="*/ 67 h 94"/>
                <a:gd name="T48" fmla="*/ 27 w 80"/>
                <a:gd name="T49" fmla="*/ 78 h 94"/>
                <a:gd name="T50" fmla="*/ 42 w 80"/>
                <a:gd name="T51" fmla="*/ 81 h 94"/>
                <a:gd name="T52" fmla="*/ 42 w 80"/>
                <a:gd name="T53" fmla="*/ 81 h 94"/>
                <a:gd name="T54" fmla="*/ 54 w 80"/>
                <a:gd name="T55" fmla="*/ 78 h 94"/>
                <a:gd name="T56" fmla="*/ 61 w 80"/>
                <a:gd name="T57" fmla="*/ 70 h 94"/>
                <a:gd name="T58" fmla="*/ 64 w 80"/>
                <a:gd name="T59" fmla="*/ 63 h 94"/>
                <a:gd name="T60" fmla="*/ 64 w 80"/>
                <a:gd name="T61" fmla="*/ 63 h 94"/>
                <a:gd name="T62" fmla="*/ 79 w 80"/>
                <a:gd name="T63" fmla="*/ 63 h 94"/>
                <a:gd name="T64" fmla="*/ 79 w 80"/>
                <a:gd name="T65" fmla="*/ 63 h 94"/>
                <a:gd name="T66" fmla="*/ 65 w 80"/>
                <a:gd name="T67" fmla="*/ 40 h 94"/>
                <a:gd name="T68" fmla="*/ 62 w 80"/>
                <a:gd name="T69" fmla="*/ 27 h 94"/>
                <a:gd name="T70" fmla="*/ 55 w 80"/>
                <a:gd name="T71" fmla="*/ 17 h 94"/>
                <a:gd name="T72" fmla="*/ 41 w 80"/>
                <a:gd name="T73" fmla="*/ 14 h 94"/>
                <a:gd name="T74" fmla="*/ 41 w 80"/>
                <a:gd name="T75" fmla="*/ 14 h 94"/>
                <a:gd name="T76" fmla="*/ 27 w 80"/>
                <a:gd name="T77" fmla="*/ 17 h 94"/>
                <a:gd name="T78" fmla="*/ 19 w 80"/>
                <a:gd name="T79" fmla="*/ 27 h 94"/>
                <a:gd name="T80" fmla="*/ 15 w 80"/>
                <a:gd name="T81" fmla="*/ 40 h 94"/>
                <a:gd name="T82" fmla="*/ 15 w 80"/>
                <a:gd name="T83" fmla="*/ 40 h 94"/>
                <a:gd name="T84" fmla="*/ 65 w 80"/>
                <a:gd name="T85" fmla="*/ 40 h 94"/>
                <a:gd name="T86" fmla="*/ 65 w 80"/>
                <a:gd name="T87" fmla="*/ 4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4"/>
                <a:gd name="T134" fmla="*/ 80 w 80"/>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4">
                  <a:moveTo>
                    <a:pt x="79" y="63"/>
                  </a:moveTo>
                  <a:lnTo>
                    <a:pt x="77" y="69"/>
                  </a:lnTo>
                  <a:lnTo>
                    <a:pt x="72" y="79"/>
                  </a:lnTo>
                  <a:lnTo>
                    <a:pt x="63" y="88"/>
                  </a:lnTo>
                  <a:lnTo>
                    <a:pt x="59" y="90"/>
                  </a:lnTo>
                  <a:lnTo>
                    <a:pt x="51" y="93"/>
                  </a:lnTo>
                  <a:lnTo>
                    <a:pt x="40" y="94"/>
                  </a:lnTo>
                  <a:lnTo>
                    <a:pt x="18" y="88"/>
                  </a:lnTo>
                  <a:lnTo>
                    <a:pt x="4" y="71"/>
                  </a:lnTo>
                  <a:lnTo>
                    <a:pt x="0" y="49"/>
                  </a:lnTo>
                  <a:lnTo>
                    <a:pt x="4" y="24"/>
                  </a:lnTo>
                  <a:lnTo>
                    <a:pt x="18" y="7"/>
                  </a:lnTo>
                  <a:lnTo>
                    <a:pt x="43" y="0"/>
                  </a:lnTo>
                  <a:lnTo>
                    <a:pt x="64" y="7"/>
                  </a:lnTo>
                  <a:lnTo>
                    <a:pt x="76" y="24"/>
                  </a:lnTo>
                  <a:lnTo>
                    <a:pt x="80" y="51"/>
                  </a:lnTo>
                  <a:lnTo>
                    <a:pt x="15" y="51"/>
                  </a:lnTo>
                  <a:lnTo>
                    <a:pt x="18" y="67"/>
                  </a:lnTo>
                  <a:lnTo>
                    <a:pt x="27" y="78"/>
                  </a:lnTo>
                  <a:lnTo>
                    <a:pt x="42" y="81"/>
                  </a:lnTo>
                  <a:lnTo>
                    <a:pt x="54" y="78"/>
                  </a:lnTo>
                  <a:lnTo>
                    <a:pt x="61" y="70"/>
                  </a:lnTo>
                  <a:lnTo>
                    <a:pt x="64" y="63"/>
                  </a:lnTo>
                  <a:lnTo>
                    <a:pt x="79" y="63"/>
                  </a:lnTo>
                  <a:close/>
                  <a:moveTo>
                    <a:pt x="65" y="40"/>
                  </a:moveTo>
                  <a:lnTo>
                    <a:pt x="62" y="27"/>
                  </a:lnTo>
                  <a:lnTo>
                    <a:pt x="55" y="17"/>
                  </a:lnTo>
                  <a:lnTo>
                    <a:pt x="41" y="14"/>
                  </a:lnTo>
                  <a:lnTo>
                    <a:pt x="27" y="17"/>
                  </a:lnTo>
                  <a:lnTo>
                    <a:pt x="19" y="27"/>
                  </a:lnTo>
                  <a:lnTo>
                    <a:pt x="15" y="40"/>
                  </a:lnTo>
                  <a:lnTo>
                    <a:pt x="65" y="4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1" name="Freeform 141"/>
            <p:cNvSpPr>
              <a:spLocks/>
            </p:cNvSpPr>
            <p:nvPr/>
          </p:nvSpPr>
          <p:spPr bwMode="auto">
            <a:xfrm>
              <a:off x="2868" y="2067"/>
              <a:ext cx="14" cy="31"/>
            </a:xfrm>
            <a:custGeom>
              <a:avLst/>
              <a:gdLst>
                <a:gd name="T0" fmla="*/ 14 w 42"/>
                <a:gd name="T1" fmla="*/ 91 h 91"/>
                <a:gd name="T2" fmla="*/ 0 w 42"/>
                <a:gd name="T3" fmla="*/ 91 h 91"/>
                <a:gd name="T4" fmla="*/ 0 w 42"/>
                <a:gd name="T5" fmla="*/ 3 h 91"/>
                <a:gd name="T6" fmla="*/ 14 w 42"/>
                <a:gd name="T7" fmla="*/ 3 h 91"/>
                <a:gd name="T8" fmla="*/ 14 w 42"/>
                <a:gd name="T9" fmla="*/ 17 h 91"/>
                <a:gd name="T10" fmla="*/ 14 w 42"/>
                <a:gd name="T11" fmla="*/ 17 h 91"/>
                <a:gd name="T12" fmla="*/ 14 w 42"/>
                <a:gd name="T13" fmla="*/ 17 h 91"/>
                <a:gd name="T14" fmla="*/ 20 w 42"/>
                <a:gd name="T15" fmla="*/ 8 h 91"/>
                <a:gd name="T16" fmla="*/ 28 w 42"/>
                <a:gd name="T17" fmla="*/ 2 h 91"/>
                <a:gd name="T18" fmla="*/ 38 w 42"/>
                <a:gd name="T19" fmla="*/ 0 h 91"/>
                <a:gd name="T20" fmla="*/ 38 w 42"/>
                <a:gd name="T21" fmla="*/ 0 h 91"/>
                <a:gd name="T22" fmla="*/ 40 w 42"/>
                <a:gd name="T23" fmla="*/ 0 h 91"/>
                <a:gd name="T24" fmla="*/ 41 w 42"/>
                <a:gd name="T25" fmla="*/ 1 h 91"/>
                <a:gd name="T26" fmla="*/ 42 w 42"/>
                <a:gd name="T27" fmla="*/ 1 h 91"/>
                <a:gd name="T28" fmla="*/ 42 w 42"/>
                <a:gd name="T29" fmla="*/ 1 h 91"/>
                <a:gd name="T30" fmla="*/ 42 w 42"/>
                <a:gd name="T31" fmla="*/ 16 h 91"/>
                <a:gd name="T32" fmla="*/ 37 w 42"/>
                <a:gd name="T33" fmla="*/ 16 h 91"/>
                <a:gd name="T34" fmla="*/ 37 w 42"/>
                <a:gd name="T35" fmla="*/ 16 h 91"/>
                <a:gd name="T36" fmla="*/ 25 w 42"/>
                <a:gd name="T37" fmla="*/ 19 h 91"/>
                <a:gd name="T38" fmla="*/ 17 w 42"/>
                <a:gd name="T39" fmla="*/ 28 h 91"/>
                <a:gd name="T40" fmla="*/ 14 w 42"/>
                <a:gd name="T41" fmla="*/ 39 h 91"/>
                <a:gd name="T42" fmla="*/ 14 w 42"/>
                <a:gd name="T43" fmla="*/ 39 h 91"/>
                <a:gd name="T44" fmla="*/ 14 w 42"/>
                <a:gd name="T45" fmla="*/ 91 h 91"/>
                <a:gd name="T46" fmla="*/ 14 w 42"/>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1"/>
                <a:gd name="T74" fmla="*/ 42 w 42"/>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1">
                  <a:moveTo>
                    <a:pt x="14" y="91"/>
                  </a:moveTo>
                  <a:lnTo>
                    <a:pt x="0" y="91"/>
                  </a:lnTo>
                  <a:lnTo>
                    <a:pt x="0" y="3"/>
                  </a:lnTo>
                  <a:lnTo>
                    <a:pt x="14" y="3"/>
                  </a:lnTo>
                  <a:lnTo>
                    <a:pt x="14" y="17"/>
                  </a:lnTo>
                  <a:lnTo>
                    <a:pt x="20" y="8"/>
                  </a:lnTo>
                  <a:lnTo>
                    <a:pt x="28" y="2"/>
                  </a:lnTo>
                  <a:lnTo>
                    <a:pt x="38" y="0"/>
                  </a:lnTo>
                  <a:lnTo>
                    <a:pt x="40" y="0"/>
                  </a:lnTo>
                  <a:lnTo>
                    <a:pt x="41" y="1"/>
                  </a:lnTo>
                  <a:lnTo>
                    <a:pt x="42" y="1"/>
                  </a:lnTo>
                  <a:lnTo>
                    <a:pt x="42" y="16"/>
                  </a:lnTo>
                  <a:lnTo>
                    <a:pt x="37" y="16"/>
                  </a:lnTo>
                  <a:lnTo>
                    <a:pt x="25" y="19"/>
                  </a:lnTo>
                  <a:lnTo>
                    <a:pt x="17" y="28"/>
                  </a:lnTo>
                  <a:lnTo>
                    <a:pt x="14" y="39"/>
                  </a:lnTo>
                  <a:lnTo>
                    <a:pt x="14" y="9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2" name="Freeform 142"/>
            <p:cNvSpPr>
              <a:spLocks/>
            </p:cNvSpPr>
            <p:nvPr/>
          </p:nvSpPr>
          <p:spPr bwMode="auto">
            <a:xfrm>
              <a:off x="2887" y="2067"/>
              <a:ext cx="24" cy="31"/>
            </a:xfrm>
            <a:custGeom>
              <a:avLst/>
              <a:gdLst>
                <a:gd name="T0" fmla="*/ 71 w 71"/>
                <a:gd name="T1" fmla="*/ 91 h 91"/>
                <a:gd name="T2" fmla="*/ 57 w 71"/>
                <a:gd name="T3" fmla="*/ 91 h 91"/>
                <a:gd name="T4" fmla="*/ 57 w 71"/>
                <a:gd name="T5" fmla="*/ 36 h 91"/>
                <a:gd name="T6" fmla="*/ 57 w 71"/>
                <a:gd name="T7" fmla="*/ 36 h 91"/>
                <a:gd name="T8" fmla="*/ 55 w 71"/>
                <a:gd name="T9" fmla="*/ 24 h 91"/>
                <a:gd name="T10" fmla="*/ 49 w 71"/>
                <a:gd name="T11" fmla="*/ 16 h 91"/>
                <a:gd name="T12" fmla="*/ 38 w 71"/>
                <a:gd name="T13" fmla="*/ 14 h 91"/>
                <a:gd name="T14" fmla="*/ 38 w 71"/>
                <a:gd name="T15" fmla="*/ 14 h 91"/>
                <a:gd name="T16" fmla="*/ 28 w 71"/>
                <a:gd name="T17" fmla="*/ 16 h 91"/>
                <a:gd name="T18" fmla="*/ 19 w 71"/>
                <a:gd name="T19" fmla="*/ 24 h 91"/>
                <a:gd name="T20" fmla="*/ 15 w 71"/>
                <a:gd name="T21" fmla="*/ 43 h 91"/>
                <a:gd name="T22" fmla="*/ 15 w 71"/>
                <a:gd name="T23" fmla="*/ 43 h 91"/>
                <a:gd name="T24" fmla="*/ 15 w 71"/>
                <a:gd name="T25" fmla="*/ 91 h 91"/>
                <a:gd name="T26" fmla="*/ 0 w 71"/>
                <a:gd name="T27" fmla="*/ 91 h 91"/>
                <a:gd name="T28" fmla="*/ 0 w 71"/>
                <a:gd name="T29" fmla="*/ 3 h 91"/>
                <a:gd name="T30" fmla="*/ 14 w 71"/>
                <a:gd name="T31" fmla="*/ 3 h 91"/>
                <a:gd name="T32" fmla="*/ 14 w 71"/>
                <a:gd name="T33" fmla="*/ 15 h 91"/>
                <a:gd name="T34" fmla="*/ 15 w 71"/>
                <a:gd name="T35" fmla="*/ 15 h 91"/>
                <a:gd name="T36" fmla="*/ 15 w 71"/>
                <a:gd name="T37" fmla="*/ 15 h 91"/>
                <a:gd name="T38" fmla="*/ 19 w 71"/>
                <a:gd name="T39" fmla="*/ 9 h 91"/>
                <a:gd name="T40" fmla="*/ 28 w 71"/>
                <a:gd name="T41" fmla="*/ 3 h 91"/>
                <a:gd name="T42" fmla="*/ 41 w 71"/>
                <a:gd name="T43" fmla="*/ 0 h 91"/>
                <a:gd name="T44" fmla="*/ 41 w 71"/>
                <a:gd name="T45" fmla="*/ 0 h 91"/>
                <a:gd name="T46" fmla="*/ 55 w 71"/>
                <a:gd name="T47" fmla="*/ 3 h 91"/>
                <a:gd name="T48" fmla="*/ 67 w 71"/>
                <a:gd name="T49" fmla="*/ 12 h 91"/>
                <a:gd name="T50" fmla="*/ 71 w 71"/>
                <a:gd name="T51" fmla="*/ 31 h 91"/>
                <a:gd name="T52" fmla="*/ 71 w 71"/>
                <a:gd name="T53" fmla="*/ 31 h 91"/>
                <a:gd name="T54" fmla="*/ 71 w 71"/>
                <a:gd name="T55" fmla="*/ 91 h 91"/>
                <a:gd name="T56" fmla="*/ 71 w 71"/>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71" y="91"/>
                  </a:moveTo>
                  <a:lnTo>
                    <a:pt x="57" y="91"/>
                  </a:lnTo>
                  <a:lnTo>
                    <a:pt x="57" y="36"/>
                  </a:lnTo>
                  <a:lnTo>
                    <a:pt x="55" y="24"/>
                  </a:lnTo>
                  <a:lnTo>
                    <a:pt x="49" y="16"/>
                  </a:lnTo>
                  <a:lnTo>
                    <a:pt x="38" y="14"/>
                  </a:lnTo>
                  <a:lnTo>
                    <a:pt x="28" y="16"/>
                  </a:lnTo>
                  <a:lnTo>
                    <a:pt x="19" y="24"/>
                  </a:lnTo>
                  <a:lnTo>
                    <a:pt x="15" y="43"/>
                  </a:lnTo>
                  <a:lnTo>
                    <a:pt x="15" y="91"/>
                  </a:lnTo>
                  <a:lnTo>
                    <a:pt x="0" y="91"/>
                  </a:lnTo>
                  <a:lnTo>
                    <a:pt x="0" y="3"/>
                  </a:lnTo>
                  <a:lnTo>
                    <a:pt x="14" y="3"/>
                  </a:lnTo>
                  <a:lnTo>
                    <a:pt x="14" y="15"/>
                  </a:lnTo>
                  <a:lnTo>
                    <a:pt x="15" y="15"/>
                  </a:lnTo>
                  <a:lnTo>
                    <a:pt x="19" y="9"/>
                  </a:lnTo>
                  <a:lnTo>
                    <a:pt x="28" y="3"/>
                  </a:lnTo>
                  <a:lnTo>
                    <a:pt x="41" y="0"/>
                  </a:lnTo>
                  <a:lnTo>
                    <a:pt x="55" y="3"/>
                  </a:lnTo>
                  <a:lnTo>
                    <a:pt x="67" y="12"/>
                  </a:lnTo>
                  <a:lnTo>
                    <a:pt x="71" y="31"/>
                  </a:lnTo>
                  <a:lnTo>
                    <a:pt x="71" y="9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3" name="Freeform 143"/>
            <p:cNvSpPr>
              <a:spLocks/>
            </p:cNvSpPr>
            <p:nvPr/>
          </p:nvSpPr>
          <p:spPr bwMode="auto">
            <a:xfrm>
              <a:off x="2919" y="2067"/>
              <a:ext cx="39" cy="31"/>
            </a:xfrm>
            <a:custGeom>
              <a:avLst/>
              <a:gdLst>
                <a:gd name="T0" fmla="*/ 0 w 119"/>
                <a:gd name="T1" fmla="*/ 3 h 91"/>
                <a:gd name="T2" fmla="*/ 14 w 119"/>
                <a:gd name="T3" fmla="*/ 3 h 91"/>
                <a:gd name="T4" fmla="*/ 14 w 119"/>
                <a:gd name="T5" fmla="*/ 15 h 91"/>
                <a:gd name="T6" fmla="*/ 14 w 119"/>
                <a:gd name="T7" fmla="*/ 15 h 91"/>
                <a:gd name="T8" fmla="*/ 14 w 119"/>
                <a:gd name="T9" fmla="*/ 15 h 91"/>
                <a:gd name="T10" fmla="*/ 19 w 119"/>
                <a:gd name="T11" fmla="*/ 9 h 91"/>
                <a:gd name="T12" fmla="*/ 28 w 119"/>
                <a:gd name="T13" fmla="*/ 3 h 91"/>
                <a:gd name="T14" fmla="*/ 41 w 119"/>
                <a:gd name="T15" fmla="*/ 0 h 91"/>
                <a:gd name="T16" fmla="*/ 41 w 119"/>
                <a:gd name="T17" fmla="*/ 0 h 91"/>
                <a:gd name="T18" fmla="*/ 53 w 119"/>
                <a:gd name="T19" fmla="*/ 3 h 91"/>
                <a:gd name="T20" fmla="*/ 60 w 119"/>
                <a:gd name="T21" fmla="*/ 9 h 91"/>
                <a:gd name="T22" fmla="*/ 64 w 119"/>
                <a:gd name="T23" fmla="*/ 15 h 91"/>
                <a:gd name="T24" fmla="*/ 64 w 119"/>
                <a:gd name="T25" fmla="*/ 15 h 91"/>
                <a:gd name="T26" fmla="*/ 71 w 119"/>
                <a:gd name="T27" fmla="*/ 7 h 91"/>
                <a:gd name="T28" fmla="*/ 79 w 119"/>
                <a:gd name="T29" fmla="*/ 2 h 91"/>
                <a:gd name="T30" fmla="*/ 92 w 119"/>
                <a:gd name="T31" fmla="*/ 0 h 91"/>
                <a:gd name="T32" fmla="*/ 92 w 119"/>
                <a:gd name="T33" fmla="*/ 0 h 91"/>
                <a:gd name="T34" fmla="*/ 103 w 119"/>
                <a:gd name="T35" fmla="*/ 2 h 91"/>
                <a:gd name="T36" fmla="*/ 114 w 119"/>
                <a:gd name="T37" fmla="*/ 11 h 91"/>
                <a:gd name="T38" fmla="*/ 119 w 119"/>
                <a:gd name="T39" fmla="*/ 30 h 91"/>
                <a:gd name="T40" fmla="*/ 119 w 119"/>
                <a:gd name="T41" fmla="*/ 30 h 91"/>
                <a:gd name="T42" fmla="*/ 119 w 119"/>
                <a:gd name="T43" fmla="*/ 91 h 91"/>
                <a:gd name="T44" fmla="*/ 104 w 119"/>
                <a:gd name="T45" fmla="*/ 91 h 91"/>
                <a:gd name="T46" fmla="*/ 104 w 119"/>
                <a:gd name="T47" fmla="*/ 34 h 91"/>
                <a:gd name="T48" fmla="*/ 104 w 119"/>
                <a:gd name="T49" fmla="*/ 34 h 91"/>
                <a:gd name="T50" fmla="*/ 102 w 119"/>
                <a:gd name="T51" fmla="*/ 23 h 91"/>
                <a:gd name="T52" fmla="*/ 97 w 119"/>
                <a:gd name="T53" fmla="*/ 16 h 91"/>
                <a:gd name="T54" fmla="*/ 88 w 119"/>
                <a:gd name="T55" fmla="*/ 14 h 91"/>
                <a:gd name="T56" fmla="*/ 88 w 119"/>
                <a:gd name="T57" fmla="*/ 14 h 91"/>
                <a:gd name="T58" fmla="*/ 76 w 119"/>
                <a:gd name="T59" fmla="*/ 17 h 91"/>
                <a:gd name="T60" fmla="*/ 69 w 119"/>
                <a:gd name="T61" fmla="*/ 26 h 91"/>
                <a:gd name="T62" fmla="*/ 66 w 119"/>
                <a:gd name="T63" fmla="*/ 37 h 91"/>
                <a:gd name="T64" fmla="*/ 66 w 119"/>
                <a:gd name="T65" fmla="*/ 37 h 91"/>
                <a:gd name="T66" fmla="*/ 66 w 119"/>
                <a:gd name="T67" fmla="*/ 91 h 91"/>
                <a:gd name="T68" fmla="*/ 51 w 119"/>
                <a:gd name="T69" fmla="*/ 91 h 91"/>
                <a:gd name="T70" fmla="*/ 51 w 119"/>
                <a:gd name="T71" fmla="*/ 30 h 91"/>
                <a:gd name="T72" fmla="*/ 51 w 119"/>
                <a:gd name="T73" fmla="*/ 30 h 91"/>
                <a:gd name="T74" fmla="*/ 50 w 119"/>
                <a:gd name="T75" fmla="*/ 22 h 91"/>
                <a:gd name="T76" fmla="*/ 46 w 119"/>
                <a:gd name="T77" fmla="*/ 16 h 91"/>
                <a:gd name="T78" fmla="*/ 38 w 119"/>
                <a:gd name="T79" fmla="*/ 14 h 91"/>
                <a:gd name="T80" fmla="*/ 38 w 119"/>
                <a:gd name="T81" fmla="*/ 14 h 91"/>
                <a:gd name="T82" fmla="*/ 28 w 119"/>
                <a:gd name="T83" fmla="*/ 16 h 91"/>
                <a:gd name="T84" fmla="*/ 19 w 119"/>
                <a:gd name="T85" fmla="*/ 24 h 91"/>
                <a:gd name="T86" fmla="*/ 15 w 119"/>
                <a:gd name="T87" fmla="*/ 43 h 91"/>
                <a:gd name="T88" fmla="*/ 15 w 119"/>
                <a:gd name="T89" fmla="*/ 43 h 91"/>
                <a:gd name="T90" fmla="*/ 15 w 119"/>
                <a:gd name="T91" fmla="*/ 91 h 91"/>
                <a:gd name="T92" fmla="*/ 0 w 119"/>
                <a:gd name="T93" fmla="*/ 91 h 91"/>
                <a:gd name="T94" fmla="*/ 0 w 119"/>
                <a:gd name="T95" fmla="*/ 3 h 91"/>
                <a:gd name="T96" fmla="*/ 0 w 119"/>
                <a:gd name="T97" fmla="*/ 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91"/>
                <a:gd name="T149" fmla="*/ 119 w 11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91">
                  <a:moveTo>
                    <a:pt x="0" y="3"/>
                  </a:moveTo>
                  <a:lnTo>
                    <a:pt x="14" y="3"/>
                  </a:lnTo>
                  <a:lnTo>
                    <a:pt x="14" y="15"/>
                  </a:lnTo>
                  <a:lnTo>
                    <a:pt x="19" y="9"/>
                  </a:lnTo>
                  <a:lnTo>
                    <a:pt x="28" y="3"/>
                  </a:lnTo>
                  <a:lnTo>
                    <a:pt x="41" y="0"/>
                  </a:lnTo>
                  <a:lnTo>
                    <a:pt x="53" y="3"/>
                  </a:lnTo>
                  <a:lnTo>
                    <a:pt x="60" y="9"/>
                  </a:lnTo>
                  <a:lnTo>
                    <a:pt x="64" y="15"/>
                  </a:lnTo>
                  <a:lnTo>
                    <a:pt x="71" y="7"/>
                  </a:lnTo>
                  <a:lnTo>
                    <a:pt x="79" y="2"/>
                  </a:lnTo>
                  <a:lnTo>
                    <a:pt x="92" y="0"/>
                  </a:lnTo>
                  <a:lnTo>
                    <a:pt x="103" y="2"/>
                  </a:lnTo>
                  <a:lnTo>
                    <a:pt x="114" y="11"/>
                  </a:lnTo>
                  <a:lnTo>
                    <a:pt x="119" y="30"/>
                  </a:lnTo>
                  <a:lnTo>
                    <a:pt x="119" y="91"/>
                  </a:lnTo>
                  <a:lnTo>
                    <a:pt x="104" y="91"/>
                  </a:lnTo>
                  <a:lnTo>
                    <a:pt x="104" y="34"/>
                  </a:lnTo>
                  <a:lnTo>
                    <a:pt x="102" y="23"/>
                  </a:lnTo>
                  <a:lnTo>
                    <a:pt x="97" y="16"/>
                  </a:lnTo>
                  <a:lnTo>
                    <a:pt x="88" y="14"/>
                  </a:lnTo>
                  <a:lnTo>
                    <a:pt x="76" y="17"/>
                  </a:lnTo>
                  <a:lnTo>
                    <a:pt x="69" y="26"/>
                  </a:lnTo>
                  <a:lnTo>
                    <a:pt x="66" y="37"/>
                  </a:lnTo>
                  <a:lnTo>
                    <a:pt x="66" y="91"/>
                  </a:lnTo>
                  <a:lnTo>
                    <a:pt x="51" y="91"/>
                  </a:lnTo>
                  <a:lnTo>
                    <a:pt x="51" y="30"/>
                  </a:lnTo>
                  <a:lnTo>
                    <a:pt x="50" y="22"/>
                  </a:lnTo>
                  <a:lnTo>
                    <a:pt x="46" y="16"/>
                  </a:lnTo>
                  <a:lnTo>
                    <a:pt x="38" y="14"/>
                  </a:lnTo>
                  <a:lnTo>
                    <a:pt x="28" y="16"/>
                  </a:lnTo>
                  <a:lnTo>
                    <a:pt x="19" y="24"/>
                  </a:lnTo>
                  <a:lnTo>
                    <a:pt x="15" y="43"/>
                  </a:lnTo>
                  <a:lnTo>
                    <a:pt x="15" y="91"/>
                  </a:lnTo>
                  <a:lnTo>
                    <a:pt x="0" y="91"/>
                  </a:lnTo>
                  <a:lnTo>
                    <a:pt x="0" y="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4" name="Freeform 144"/>
            <p:cNvSpPr>
              <a:spLocks noEditPoints="1"/>
            </p:cNvSpPr>
            <p:nvPr/>
          </p:nvSpPr>
          <p:spPr bwMode="auto">
            <a:xfrm>
              <a:off x="2964" y="2067"/>
              <a:ext cx="27" cy="32"/>
            </a:xfrm>
            <a:custGeom>
              <a:avLst/>
              <a:gdLst>
                <a:gd name="T0" fmla="*/ 79 w 80"/>
                <a:gd name="T1" fmla="*/ 63 h 94"/>
                <a:gd name="T2" fmla="*/ 77 w 80"/>
                <a:gd name="T3" fmla="*/ 69 h 94"/>
                <a:gd name="T4" fmla="*/ 72 w 80"/>
                <a:gd name="T5" fmla="*/ 79 h 94"/>
                <a:gd name="T6" fmla="*/ 64 w 80"/>
                <a:gd name="T7" fmla="*/ 88 h 94"/>
                <a:gd name="T8" fmla="*/ 64 w 80"/>
                <a:gd name="T9" fmla="*/ 88 h 94"/>
                <a:gd name="T10" fmla="*/ 59 w 80"/>
                <a:gd name="T11" fmla="*/ 90 h 94"/>
                <a:gd name="T12" fmla="*/ 50 w 80"/>
                <a:gd name="T13" fmla="*/ 93 h 94"/>
                <a:gd name="T14" fmla="*/ 39 w 80"/>
                <a:gd name="T15" fmla="*/ 94 h 94"/>
                <a:gd name="T16" fmla="*/ 39 w 80"/>
                <a:gd name="T17" fmla="*/ 94 h 94"/>
                <a:gd name="T18" fmla="*/ 18 w 80"/>
                <a:gd name="T19" fmla="*/ 88 h 94"/>
                <a:gd name="T20" fmla="*/ 5 w 80"/>
                <a:gd name="T21" fmla="*/ 71 h 94"/>
                <a:gd name="T22" fmla="*/ 0 w 80"/>
                <a:gd name="T23" fmla="*/ 49 h 94"/>
                <a:gd name="T24" fmla="*/ 0 w 80"/>
                <a:gd name="T25" fmla="*/ 49 h 94"/>
                <a:gd name="T26" fmla="*/ 4 w 80"/>
                <a:gd name="T27" fmla="*/ 24 h 94"/>
                <a:gd name="T28" fmla="*/ 18 w 80"/>
                <a:gd name="T29" fmla="*/ 7 h 94"/>
                <a:gd name="T30" fmla="*/ 42 w 80"/>
                <a:gd name="T31" fmla="*/ 0 h 94"/>
                <a:gd name="T32" fmla="*/ 42 w 80"/>
                <a:gd name="T33" fmla="*/ 0 h 94"/>
                <a:gd name="T34" fmla="*/ 64 w 80"/>
                <a:gd name="T35" fmla="*/ 7 h 94"/>
                <a:gd name="T36" fmla="*/ 76 w 80"/>
                <a:gd name="T37" fmla="*/ 24 h 94"/>
                <a:gd name="T38" fmla="*/ 80 w 80"/>
                <a:gd name="T39" fmla="*/ 51 h 94"/>
                <a:gd name="T40" fmla="*/ 80 w 80"/>
                <a:gd name="T41" fmla="*/ 51 h 94"/>
                <a:gd name="T42" fmla="*/ 16 w 80"/>
                <a:gd name="T43" fmla="*/ 51 h 94"/>
                <a:gd name="T44" fmla="*/ 16 w 80"/>
                <a:gd name="T45" fmla="*/ 51 h 94"/>
                <a:gd name="T46" fmla="*/ 18 w 80"/>
                <a:gd name="T47" fmla="*/ 67 h 94"/>
                <a:gd name="T48" fmla="*/ 27 w 80"/>
                <a:gd name="T49" fmla="*/ 78 h 94"/>
                <a:gd name="T50" fmla="*/ 41 w 80"/>
                <a:gd name="T51" fmla="*/ 81 h 94"/>
                <a:gd name="T52" fmla="*/ 41 w 80"/>
                <a:gd name="T53" fmla="*/ 81 h 94"/>
                <a:gd name="T54" fmla="*/ 54 w 80"/>
                <a:gd name="T55" fmla="*/ 78 h 94"/>
                <a:gd name="T56" fmla="*/ 61 w 80"/>
                <a:gd name="T57" fmla="*/ 70 h 94"/>
                <a:gd name="T58" fmla="*/ 64 w 80"/>
                <a:gd name="T59" fmla="*/ 63 h 94"/>
                <a:gd name="T60" fmla="*/ 64 w 80"/>
                <a:gd name="T61" fmla="*/ 63 h 94"/>
                <a:gd name="T62" fmla="*/ 79 w 80"/>
                <a:gd name="T63" fmla="*/ 63 h 94"/>
                <a:gd name="T64" fmla="*/ 79 w 80"/>
                <a:gd name="T65" fmla="*/ 63 h 94"/>
                <a:gd name="T66" fmla="*/ 65 w 80"/>
                <a:gd name="T67" fmla="*/ 40 h 94"/>
                <a:gd name="T68" fmla="*/ 62 w 80"/>
                <a:gd name="T69" fmla="*/ 27 h 94"/>
                <a:gd name="T70" fmla="*/ 55 w 80"/>
                <a:gd name="T71" fmla="*/ 17 h 94"/>
                <a:gd name="T72" fmla="*/ 40 w 80"/>
                <a:gd name="T73" fmla="*/ 14 h 94"/>
                <a:gd name="T74" fmla="*/ 40 w 80"/>
                <a:gd name="T75" fmla="*/ 14 h 94"/>
                <a:gd name="T76" fmla="*/ 27 w 80"/>
                <a:gd name="T77" fmla="*/ 17 h 94"/>
                <a:gd name="T78" fmla="*/ 19 w 80"/>
                <a:gd name="T79" fmla="*/ 27 h 94"/>
                <a:gd name="T80" fmla="*/ 16 w 80"/>
                <a:gd name="T81" fmla="*/ 40 h 94"/>
                <a:gd name="T82" fmla="*/ 16 w 80"/>
                <a:gd name="T83" fmla="*/ 40 h 94"/>
                <a:gd name="T84" fmla="*/ 65 w 80"/>
                <a:gd name="T85" fmla="*/ 40 h 94"/>
                <a:gd name="T86" fmla="*/ 65 w 80"/>
                <a:gd name="T87" fmla="*/ 4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4"/>
                <a:gd name="T134" fmla="*/ 80 w 80"/>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4">
                  <a:moveTo>
                    <a:pt x="79" y="63"/>
                  </a:moveTo>
                  <a:lnTo>
                    <a:pt x="77" y="69"/>
                  </a:lnTo>
                  <a:lnTo>
                    <a:pt x="72" y="79"/>
                  </a:lnTo>
                  <a:lnTo>
                    <a:pt x="64" y="88"/>
                  </a:lnTo>
                  <a:lnTo>
                    <a:pt x="59" y="90"/>
                  </a:lnTo>
                  <a:lnTo>
                    <a:pt x="50" y="93"/>
                  </a:lnTo>
                  <a:lnTo>
                    <a:pt x="39" y="94"/>
                  </a:lnTo>
                  <a:lnTo>
                    <a:pt x="18" y="88"/>
                  </a:lnTo>
                  <a:lnTo>
                    <a:pt x="5" y="71"/>
                  </a:lnTo>
                  <a:lnTo>
                    <a:pt x="0" y="49"/>
                  </a:lnTo>
                  <a:lnTo>
                    <a:pt x="4" y="24"/>
                  </a:lnTo>
                  <a:lnTo>
                    <a:pt x="18" y="7"/>
                  </a:lnTo>
                  <a:lnTo>
                    <a:pt x="42" y="0"/>
                  </a:lnTo>
                  <a:lnTo>
                    <a:pt x="64" y="7"/>
                  </a:lnTo>
                  <a:lnTo>
                    <a:pt x="76" y="24"/>
                  </a:lnTo>
                  <a:lnTo>
                    <a:pt x="80" y="51"/>
                  </a:lnTo>
                  <a:lnTo>
                    <a:pt x="16" y="51"/>
                  </a:lnTo>
                  <a:lnTo>
                    <a:pt x="18" y="67"/>
                  </a:lnTo>
                  <a:lnTo>
                    <a:pt x="27" y="78"/>
                  </a:lnTo>
                  <a:lnTo>
                    <a:pt x="41" y="81"/>
                  </a:lnTo>
                  <a:lnTo>
                    <a:pt x="54" y="78"/>
                  </a:lnTo>
                  <a:lnTo>
                    <a:pt x="61" y="70"/>
                  </a:lnTo>
                  <a:lnTo>
                    <a:pt x="64" y="63"/>
                  </a:lnTo>
                  <a:lnTo>
                    <a:pt x="79" y="63"/>
                  </a:lnTo>
                  <a:close/>
                  <a:moveTo>
                    <a:pt x="65" y="40"/>
                  </a:moveTo>
                  <a:lnTo>
                    <a:pt x="62" y="27"/>
                  </a:lnTo>
                  <a:lnTo>
                    <a:pt x="55" y="17"/>
                  </a:lnTo>
                  <a:lnTo>
                    <a:pt x="40" y="14"/>
                  </a:lnTo>
                  <a:lnTo>
                    <a:pt x="27" y="17"/>
                  </a:lnTo>
                  <a:lnTo>
                    <a:pt x="19" y="27"/>
                  </a:lnTo>
                  <a:lnTo>
                    <a:pt x="16" y="40"/>
                  </a:lnTo>
                  <a:lnTo>
                    <a:pt x="65" y="4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5" name="Freeform 145"/>
            <p:cNvSpPr>
              <a:spLocks/>
            </p:cNvSpPr>
            <p:nvPr/>
          </p:nvSpPr>
          <p:spPr bwMode="auto">
            <a:xfrm>
              <a:off x="2997" y="2067"/>
              <a:ext cx="24" cy="31"/>
            </a:xfrm>
            <a:custGeom>
              <a:avLst/>
              <a:gdLst>
                <a:gd name="T0" fmla="*/ 72 w 72"/>
                <a:gd name="T1" fmla="*/ 91 h 91"/>
                <a:gd name="T2" fmla="*/ 57 w 72"/>
                <a:gd name="T3" fmla="*/ 91 h 91"/>
                <a:gd name="T4" fmla="*/ 57 w 72"/>
                <a:gd name="T5" fmla="*/ 36 h 91"/>
                <a:gd name="T6" fmla="*/ 57 w 72"/>
                <a:gd name="T7" fmla="*/ 36 h 91"/>
                <a:gd name="T8" fmla="*/ 55 w 72"/>
                <a:gd name="T9" fmla="*/ 24 h 91"/>
                <a:gd name="T10" fmla="*/ 49 w 72"/>
                <a:gd name="T11" fmla="*/ 16 h 91"/>
                <a:gd name="T12" fmla="*/ 37 w 72"/>
                <a:gd name="T13" fmla="*/ 14 h 91"/>
                <a:gd name="T14" fmla="*/ 37 w 72"/>
                <a:gd name="T15" fmla="*/ 14 h 91"/>
                <a:gd name="T16" fmla="*/ 28 w 72"/>
                <a:gd name="T17" fmla="*/ 16 h 91"/>
                <a:gd name="T18" fmla="*/ 19 w 72"/>
                <a:gd name="T19" fmla="*/ 24 h 91"/>
                <a:gd name="T20" fmla="*/ 14 w 72"/>
                <a:gd name="T21" fmla="*/ 43 h 91"/>
                <a:gd name="T22" fmla="*/ 14 w 72"/>
                <a:gd name="T23" fmla="*/ 43 h 91"/>
                <a:gd name="T24" fmla="*/ 14 w 72"/>
                <a:gd name="T25" fmla="*/ 91 h 91"/>
                <a:gd name="T26" fmla="*/ 0 w 72"/>
                <a:gd name="T27" fmla="*/ 91 h 91"/>
                <a:gd name="T28" fmla="*/ 0 w 72"/>
                <a:gd name="T29" fmla="*/ 3 h 91"/>
                <a:gd name="T30" fmla="*/ 14 w 72"/>
                <a:gd name="T31" fmla="*/ 3 h 91"/>
                <a:gd name="T32" fmla="*/ 14 w 72"/>
                <a:gd name="T33" fmla="*/ 15 h 91"/>
                <a:gd name="T34" fmla="*/ 14 w 72"/>
                <a:gd name="T35" fmla="*/ 15 h 91"/>
                <a:gd name="T36" fmla="*/ 14 w 72"/>
                <a:gd name="T37" fmla="*/ 15 h 91"/>
                <a:gd name="T38" fmla="*/ 19 w 72"/>
                <a:gd name="T39" fmla="*/ 9 h 91"/>
                <a:gd name="T40" fmla="*/ 28 w 72"/>
                <a:gd name="T41" fmla="*/ 3 h 91"/>
                <a:gd name="T42" fmla="*/ 40 w 72"/>
                <a:gd name="T43" fmla="*/ 0 h 91"/>
                <a:gd name="T44" fmla="*/ 40 w 72"/>
                <a:gd name="T45" fmla="*/ 0 h 91"/>
                <a:gd name="T46" fmla="*/ 54 w 72"/>
                <a:gd name="T47" fmla="*/ 3 h 91"/>
                <a:gd name="T48" fmla="*/ 67 w 72"/>
                <a:gd name="T49" fmla="*/ 12 h 91"/>
                <a:gd name="T50" fmla="*/ 72 w 72"/>
                <a:gd name="T51" fmla="*/ 31 h 91"/>
                <a:gd name="T52" fmla="*/ 72 w 72"/>
                <a:gd name="T53" fmla="*/ 31 h 91"/>
                <a:gd name="T54" fmla="*/ 72 w 72"/>
                <a:gd name="T55" fmla="*/ 91 h 91"/>
                <a:gd name="T56" fmla="*/ 72 w 72"/>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1"/>
                <a:gd name="T89" fmla="*/ 72 w 72"/>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1">
                  <a:moveTo>
                    <a:pt x="72" y="91"/>
                  </a:moveTo>
                  <a:lnTo>
                    <a:pt x="57" y="91"/>
                  </a:lnTo>
                  <a:lnTo>
                    <a:pt x="57" y="36"/>
                  </a:lnTo>
                  <a:lnTo>
                    <a:pt x="55" y="24"/>
                  </a:lnTo>
                  <a:lnTo>
                    <a:pt x="49" y="16"/>
                  </a:lnTo>
                  <a:lnTo>
                    <a:pt x="37" y="14"/>
                  </a:lnTo>
                  <a:lnTo>
                    <a:pt x="28" y="16"/>
                  </a:lnTo>
                  <a:lnTo>
                    <a:pt x="19" y="24"/>
                  </a:lnTo>
                  <a:lnTo>
                    <a:pt x="14" y="43"/>
                  </a:lnTo>
                  <a:lnTo>
                    <a:pt x="14" y="91"/>
                  </a:lnTo>
                  <a:lnTo>
                    <a:pt x="0" y="91"/>
                  </a:lnTo>
                  <a:lnTo>
                    <a:pt x="0" y="3"/>
                  </a:lnTo>
                  <a:lnTo>
                    <a:pt x="14" y="3"/>
                  </a:lnTo>
                  <a:lnTo>
                    <a:pt x="14" y="15"/>
                  </a:lnTo>
                  <a:lnTo>
                    <a:pt x="19" y="9"/>
                  </a:lnTo>
                  <a:lnTo>
                    <a:pt x="28" y="3"/>
                  </a:lnTo>
                  <a:lnTo>
                    <a:pt x="40" y="0"/>
                  </a:lnTo>
                  <a:lnTo>
                    <a:pt x="54" y="3"/>
                  </a:lnTo>
                  <a:lnTo>
                    <a:pt x="67" y="12"/>
                  </a:lnTo>
                  <a:lnTo>
                    <a:pt x="72" y="31"/>
                  </a:lnTo>
                  <a:lnTo>
                    <a:pt x="72" y="9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6" name="Freeform 146"/>
            <p:cNvSpPr>
              <a:spLocks/>
            </p:cNvSpPr>
            <p:nvPr/>
          </p:nvSpPr>
          <p:spPr bwMode="auto">
            <a:xfrm>
              <a:off x="3025" y="2060"/>
              <a:ext cx="14" cy="38"/>
            </a:xfrm>
            <a:custGeom>
              <a:avLst/>
              <a:gdLst>
                <a:gd name="T0" fmla="*/ 27 w 41"/>
                <a:gd name="T1" fmla="*/ 37 h 114"/>
                <a:gd name="T2" fmla="*/ 27 w 41"/>
                <a:gd name="T3" fmla="*/ 94 h 114"/>
                <a:gd name="T4" fmla="*/ 27 w 41"/>
                <a:gd name="T5" fmla="*/ 94 h 114"/>
                <a:gd name="T6" fmla="*/ 28 w 41"/>
                <a:gd name="T7" fmla="*/ 100 h 114"/>
                <a:gd name="T8" fmla="*/ 32 w 41"/>
                <a:gd name="T9" fmla="*/ 101 h 114"/>
                <a:gd name="T10" fmla="*/ 35 w 41"/>
                <a:gd name="T11" fmla="*/ 102 h 114"/>
                <a:gd name="T12" fmla="*/ 35 w 41"/>
                <a:gd name="T13" fmla="*/ 102 h 114"/>
                <a:gd name="T14" fmla="*/ 41 w 41"/>
                <a:gd name="T15" fmla="*/ 102 h 114"/>
                <a:gd name="T16" fmla="*/ 41 w 41"/>
                <a:gd name="T17" fmla="*/ 113 h 114"/>
                <a:gd name="T18" fmla="*/ 41 w 41"/>
                <a:gd name="T19" fmla="*/ 113 h 114"/>
                <a:gd name="T20" fmla="*/ 36 w 41"/>
                <a:gd name="T21" fmla="*/ 114 h 114"/>
                <a:gd name="T22" fmla="*/ 32 w 41"/>
                <a:gd name="T23" fmla="*/ 114 h 114"/>
                <a:gd name="T24" fmla="*/ 30 w 41"/>
                <a:gd name="T25" fmla="*/ 114 h 114"/>
                <a:gd name="T26" fmla="*/ 30 w 41"/>
                <a:gd name="T27" fmla="*/ 114 h 114"/>
                <a:gd name="T28" fmla="*/ 18 w 41"/>
                <a:gd name="T29" fmla="*/ 112 h 114"/>
                <a:gd name="T30" fmla="*/ 13 w 41"/>
                <a:gd name="T31" fmla="*/ 105 h 114"/>
                <a:gd name="T32" fmla="*/ 12 w 41"/>
                <a:gd name="T33" fmla="*/ 95 h 114"/>
                <a:gd name="T34" fmla="*/ 12 w 41"/>
                <a:gd name="T35" fmla="*/ 95 h 114"/>
                <a:gd name="T36" fmla="*/ 12 w 41"/>
                <a:gd name="T37" fmla="*/ 37 h 114"/>
                <a:gd name="T38" fmla="*/ 0 w 41"/>
                <a:gd name="T39" fmla="*/ 37 h 114"/>
                <a:gd name="T40" fmla="*/ 0 w 41"/>
                <a:gd name="T41" fmla="*/ 25 h 114"/>
                <a:gd name="T42" fmla="*/ 12 w 41"/>
                <a:gd name="T43" fmla="*/ 25 h 114"/>
                <a:gd name="T44" fmla="*/ 12 w 41"/>
                <a:gd name="T45" fmla="*/ 0 h 114"/>
                <a:gd name="T46" fmla="*/ 27 w 41"/>
                <a:gd name="T47" fmla="*/ 0 h 114"/>
                <a:gd name="T48" fmla="*/ 27 w 41"/>
                <a:gd name="T49" fmla="*/ 25 h 114"/>
                <a:gd name="T50" fmla="*/ 41 w 41"/>
                <a:gd name="T51" fmla="*/ 25 h 114"/>
                <a:gd name="T52" fmla="*/ 41 w 41"/>
                <a:gd name="T53" fmla="*/ 37 h 114"/>
                <a:gd name="T54" fmla="*/ 27 w 41"/>
                <a:gd name="T55" fmla="*/ 37 h 114"/>
                <a:gd name="T56" fmla="*/ 27 w 41"/>
                <a:gd name="T57" fmla="*/ 3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7" y="37"/>
                  </a:moveTo>
                  <a:lnTo>
                    <a:pt x="27" y="94"/>
                  </a:lnTo>
                  <a:lnTo>
                    <a:pt x="28" y="100"/>
                  </a:lnTo>
                  <a:lnTo>
                    <a:pt x="32" y="101"/>
                  </a:lnTo>
                  <a:lnTo>
                    <a:pt x="35" y="102"/>
                  </a:lnTo>
                  <a:lnTo>
                    <a:pt x="41" y="102"/>
                  </a:lnTo>
                  <a:lnTo>
                    <a:pt x="41" y="113"/>
                  </a:lnTo>
                  <a:lnTo>
                    <a:pt x="36" y="114"/>
                  </a:lnTo>
                  <a:lnTo>
                    <a:pt x="32" y="114"/>
                  </a:lnTo>
                  <a:lnTo>
                    <a:pt x="30" y="114"/>
                  </a:lnTo>
                  <a:lnTo>
                    <a:pt x="18" y="112"/>
                  </a:lnTo>
                  <a:lnTo>
                    <a:pt x="13" y="105"/>
                  </a:lnTo>
                  <a:lnTo>
                    <a:pt x="12" y="95"/>
                  </a:lnTo>
                  <a:lnTo>
                    <a:pt x="12" y="37"/>
                  </a:lnTo>
                  <a:lnTo>
                    <a:pt x="0" y="37"/>
                  </a:lnTo>
                  <a:lnTo>
                    <a:pt x="0" y="25"/>
                  </a:lnTo>
                  <a:lnTo>
                    <a:pt x="12" y="25"/>
                  </a:lnTo>
                  <a:lnTo>
                    <a:pt x="12" y="0"/>
                  </a:lnTo>
                  <a:lnTo>
                    <a:pt x="27" y="0"/>
                  </a:lnTo>
                  <a:lnTo>
                    <a:pt x="27" y="25"/>
                  </a:lnTo>
                  <a:lnTo>
                    <a:pt x="41" y="25"/>
                  </a:lnTo>
                  <a:lnTo>
                    <a:pt x="41" y="37"/>
                  </a:lnTo>
                  <a:lnTo>
                    <a:pt x="27" y="3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687" name="Line 147"/>
            <p:cNvSpPr>
              <a:spLocks noChangeShapeType="1"/>
            </p:cNvSpPr>
            <p:nvPr/>
          </p:nvSpPr>
          <p:spPr bwMode="auto">
            <a:xfrm flipH="1">
              <a:off x="2796" y="1926"/>
              <a:ext cx="80"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688" name="Freeform 148"/>
            <p:cNvSpPr>
              <a:spLocks/>
            </p:cNvSpPr>
            <p:nvPr/>
          </p:nvSpPr>
          <p:spPr bwMode="auto">
            <a:xfrm>
              <a:off x="2796" y="1841"/>
              <a:ext cx="24" cy="85"/>
            </a:xfrm>
            <a:custGeom>
              <a:avLst/>
              <a:gdLst>
                <a:gd name="T0" fmla="*/ 0 w 71"/>
                <a:gd name="T1" fmla="*/ 254 h 254"/>
                <a:gd name="T2" fmla="*/ 11 w 71"/>
                <a:gd name="T3" fmla="*/ 148 h 254"/>
                <a:gd name="T4" fmla="*/ 35 w 71"/>
                <a:gd name="T5" fmla="*/ 69 h 254"/>
                <a:gd name="T6" fmla="*/ 60 w 71"/>
                <a:gd name="T7" fmla="*/ 18 h 254"/>
                <a:gd name="T8" fmla="*/ 71 w 71"/>
                <a:gd name="T9" fmla="*/ 0 h 254"/>
                <a:gd name="T10" fmla="*/ 0 60000 65536"/>
                <a:gd name="T11" fmla="*/ 0 60000 65536"/>
                <a:gd name="T12" fmla="*/ 0 60000 65536"/>
                <a:gd name="T13" fmla="*/ 0 60000 65536"/>
                <a:gd name="T14" fmla="*/ 0 60000 65536"/>
                <a:gd name="T15" fmla="*/ 0 w 71"/>
                <a:gd name="T16" fmla="*/ 0 h 254"/>
                <a:gd name="T17" fmla="*/ 71 w 71"/>
                <a:gd name="T18" fmla="*/ 254 h 254"/>
              </a:gdLst>
              <a:ahLst/>
              <a:cxnLst>
                <a:cxn ang="T10">
                  <a:pos x="T0" y="T1"/>
                </a:cxn>
                <a:cxn ang="T11">
                  <a:pos x="T2" y="T3"/>
                </a:cxn>
                <a:cxn ang="T12">
                  <a:pos x="T4" y="T5"/>
                </a:cxn>
                <a:cxn ang="T13">
                  <a:pos x="T6" y="T7"/>
                </a:cxn>
                <a:cxn ang="T14">
                  <a:pos x="T8" y="T9"/>
                </a:cxn>
              </a:cxnLst>
              <a:rect l="T15" t="T16" r="T17" b="T18"/>
              <a:pathLst>
                <a:path w="71" h="254">
                  <a:moveTo>
                    <a:pt x="0" y="254"/>
                  </a:moveTo>
                  <a:lnTo>
                    <a:pt x="11" y="148"/>
                  </a:lnTo>
                  <a:lnTo>
                    <a:pt x="35" y="69"/>
                  </a:lnTo>
                  <a:lnTo>
                    <a:pt x="60" y="18"/>
                  </a:lnTo>
                  <a:lnTo>
                    <a:pt x="71" y="0"/>
                  </a:lnTo>
                </a:path>
              </a:pathLst>
            </a:custGeom>
            <a:noFill/>
            <a:ln w="3175">
              <a:solidFill>
                <a:srgbClr val="000000"/>
              </a:solidFill>
              <a:round/>
              <a:headEnd/>
              <a:tailEnd/>
            </a:ln>
          </p:spPr>
          <p:txBody>
            <a:bodyPr>
              <a:prstTxWarp prst="textNoShape">
                <a:avLst/>
              </a:prstTxWarp>
            </a:bodyPr>
            <a:lstStyle/>
            <a:p>
              <a:endParaRPr lang="en-US"/>
            </a:p>
          </p:txBody>
        </p:sp>
        <p:sp>
          <p:nvSpPr>
            <p:cNvPr id="689" name="Freeform 149"/>
            <p:cNvSpPr>
              <a:spLocks/>
            </p:cNvSpPr>
            <p:nvPr/>
          </p:nvSpPr>
          <p:spPr bwMode="auto">
            <a:xfrm>
              <a:off x="2820" y="1799"/>
              <a:ext cx="61" cy="42"/>
            </a:xfrm>
            <a:custGeom>
              <a:avLst/>
              <a:gdLst>
                <a:gd name="T0" fmla="*/ 0 w 184"/>
                <a:gd name="T1" fmla="*/ 126 h 126"/>
                <a:gd name="T2" fmla="*/ 47 w 184"/>
                <a:gd name="T3" fmla="*/ 62 h 126"/>
                <a:gd name="T4" fmla="*/ 109 w 184"/>
                <a:gd name="T5" fmla="*/ 24 h 126"/>
                <a:gd name="T6" fmla="*/ 162 w 184"/>
                <a:gd name="T7" fmla="*/ 5 h 126"/>
                <a:gd name="T8" fmla="*/ 184 w 184"/>
                <a:gd name="T9" fmla="*/ 0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0" y="126"/>
                  </a:moveTo>
                  <a:lnTo>
                    <a:pt x="47" y="62"/>
                  </a:lnTo>
                  <a:lnTo>
                    <a:pt x="109" y="24"/>
                  </a:lnTo>
                  <a:lnTo>
                    <a:pt x="162" y="5"/>
                  </a:lnTo>
                  <a:lnTo>
                    <a:pt x="184" y="0"/>
                  </a:lnTo>
                </a:path>
              </a:pathLst>
            </a:custGeom>
            <a:noFill/>
            <a:ln w="3175">
              <a:solidFill>
                <a:srgbClr val="000000"/>
              </a:solidFill>
              <a:round/>
              <a:headEnd/>
              <a:tailEnd/>
            </a:ln>
          </p:spPr>
          <p:txBody>
            <a:bodyPr>
              <a:prstTxWarp prst="textNoShape">
                <a:avLst/>
              </a:prstTxWarp>
            </a:bodyPr>
            <a:lstStyle/>
            <a:p>
              <a:endParaRPr lang="en-US"/>
            </a:p>
          </p:txBody>
        </p:sp>
        <p:sp>
          <p:nvSpPr>
            <p:cNvPr id="690" name="Freeform 150"/>
            <p:cNvSpPr>
              <a:spLocks/>
            </p:cNvSpPr>
            <p:nvPr/>
          </p:nvSpPr>
          <p:spPr bwMode="auto">
            <a:xfrm>
              <a:off x="2881" y="1799"/>
              <a:ext cx="56" cy="42"/>
            </a:xfrm>
            <a:custGeom>
              <a:avLst/>
              <a:gdLst>
                <a:gd name="T0" fmla="*/ 0 w 168"/>
                <a:gd name="T1" fmla="*/ 0 h 126"/>
                <a:gd name="T2" fmla="*/ 21 w 168"/>
                <a:gd name="T3" fmla="*/ 6 h 126"/>
                <a:gd name="T4" fmla="*/ 68 w 168"/>
                <a:gd name="T5" fmla="*/ 26 h 126"/>
                <a:gd name="T6" fmla="*/ 125 w 168"/>
                <a:gd name="T7" fmla="*/ 65 h 126"/>
                <a:gd name="T8" fmla="*/ 168 w 168"/>
                <a:gd name="T9" fmla="*/ 126 h 126"/>
                <a:gd name="T10" fmla="*/ 0 60000 65536"/>
                <a:gd name="T11" fmla="*/ 0 60000 65536"/>
                <a:gd name="T12" fmla="*/ 0 60000 65536"/>
                <a:gd name="T13" fmla="*/ 0 60000 65536"/>
                <a:gd name="T14" fmla="*/ 0 60000 65536"/>
                <a:gd name="T15" fmla="*/ 0 w 168"/>
                <a:gd name="T16" fmla="*/ 0 h 126"/>
                <a:gd name="T17" fmla="*/ 168 w 168"/>
                <a:gd name="T18" fmla="*/ 126 h 126"/>
              </a:gdLst>
              <a:ahLst/>
              <a:cxnLst>
                <a:cxn ang="T10">
                  <a:pos x="T0" y="T1"/>
                </a:cxn>
                <a:cxn ang="T11">
                  <a:pos x="T2" y="T3"/>
                </a:cxn>
                <a:cxn ang="T12">
                  <a:pos x="T4" y="T5"/>
                </a:cxn>
                <a:cxn ang="T13">
                  <a:pos x="T6" y="T7"/>
                </a:cxn>
                <a:cxn ang="T14">
                  <a:pos x="T8" y="T9"/>
                </a:cxn>
              </a:cxnLst>
              <a:rect l="T15" t="T16" r="T17" b="T18"/>
              <a:pathLst>
                <a:path w="168" h="126">
                  <a:moveTo>
                    <a:pt x="0" y="0"/>
                  </a:moveTo>
                  <a:lnTo>
                    <a:pt x="21" y="6"/>
                  </a:lnTo>
                  <a:lnTo>
                    <a:pt x="68" y="26"/>
                  </a:lnTo>
                  <a:lnTo>
                    <a:pt x="125" y="65"/>
                  </a:lnTo>
                  <a:lnTo>
                    <a:pt x="168" y="126"/>
                  </a:lnTo>
                </a:path>
              </a:pathLst>
            </a:custGeom>
            <a:noFill/>
            <a:ln w="3175">
              <a:solidFill>
                <a:srgbClr val="000000"/>
              </a:solidFill>
              <a:round/>
              <a:headEnd/>
              <a:tailEnd/>
            </a:ln>
          </p:spPr>
          <p:txBody>
            <a:bodyPr>
              <a:prstTxWarp prst="textNoShape">
                <a:avLst/>
              </a:prstTxWarp>
            </a:bodyPr>
            <a:lstStyle/>
            <a:p>
              <a:endParaRPr lang="en-US"/>
            </a:p>
          </p:txBody>
        </p:sp>
        <p:sp>
          <p:nvSpPr>
            <p:cNvPr id="691" name="Freeform 151"/>
            <p:cNvSpPr>
              <a:spLocks/>
            </p:cNvSpPr>
            <p:nvPr/>
          </p:nvSpPr>
          <p:spPr bwMode="auto">
            <a:xfrm>
              <a:off x="2937" y="1841"/>
              <a:ext cx="22" cy="64"/>
            </a:xfrm>
            <a:custGeom>
              <a:avLst/>
              <a:gdLst>
                <a:gd name="T0" fmla="*/ 0 w 65"/>
                <a:gd name="T1" fmla="*/ 0 h 191"/>
                <a:gd name="T2" fmla="*/ 14 w 65"/>
                <a:gd name="T3" fmla="*/ 24 h 191"/>
                <a:gd name="T4" fmla="*/ 42 w 65"/>
                <a:gd name="T5" fmla="*/ 91 h 191"/>
                <a:gd name="T6" fmla="*/ 65 w 65"/>
                <a:gd name="T7" fmla="*/ 191 h 191"/>
                <a:gd name="T8" fmla="*/ 0 60000 65536"/>
                <a:gd name="T9" fmla="*/ 0 60000 65536"/>
                <a:gd name="T10" fmla="*/ 0 60000 65536"/>
                <a:gd name="T11" fmla="*/ 0 60000 65536"/>
                <a:gd name="T12" fmla="*/ 0 w 65"/>
                <a:gd name="T13" fmla="*/ 0 h 191"/>
                <a:gd name="T14" fmla="*/ 65 w 65"/>
                <a:gd name="T15" fmla="*/ 191 h 191"/>
              </a:gdLst>
              <a:ahLst/>
              <a:cxnLst>
                <a:cxn ang="T8">
                  <a:pos x="T0" y="T1"/>
                </a:cxn>
                <a:cxn ang="T9">
                  <a:pos x="T2" y="T3"/>
                </a:cxn>
                <a:cxn ang="T10">
                  <a:pos x="T4" y="T5"/>
                </a:cxn>
                <a:cxn ang="T11">
                  <a:pos x="T6" y="T7"/>
                </a:cxn>
              </a:cxnLst>
              <a:rect l="T12" t="T13" r="T14" b="T15"/>
              <a:pathLst>
                <a:path w="65" h="191">
                  <a:moveTo>
                    <a:pt x="0" y="0"/>
                  </a:moveTo>
                  <a:lnTo>
                    <a:pt x="14" y="24"/>
                  </a:lnTo>
                  <a:lnTo>
                    <a:pt x="42" y="91"/>
                  </a:lnTo>
                  <a:lnTo>
                    <a:pt x="65" y="191"/>
                  </a:lnTo>
                </a:path>
              </a:pathLst>
            </a:custGeom>
            <a:noFill/>
            <a:ln w="3175">
              <a:solidFill>
                <a:srgbClr val="000000"/>
              </a:solidFill>
              <a:round/>
              <a:headEnd/>
              <a:tailEnd/>
            </a:ln>
          </p:spPr>
          <p:txBody>
            <a:bodyPr>
              <a:prstTxWarp prst="textNoShape">
                <a:avLst/>
              </a:prstTxWarp>
            </a:bodyPr>
            <a:lstStyle/>
            <a:p>
              <a:endParaRPr lang="en-US"/>
            </a:p>
          </p:txBody>
        </p:sp>
        <p:sp>
          <p:nvSpPr>
            <p:cNvPr id="692" name="Freeform 152"/>
            <p:cNvSpPr>
              <a:spLocks/>
            </p:cNvSpPr>
            <p:nvPr/>
          </p:nvSpPr>
          <p:spPr bwMode="auto">
            <a:xfrm>
              <a:off x="2959" y="1905"/>
              <a:ext cx="2" cy="21"/>
            </a:xfrm>
            <a:custGeom>
              <a:avLst/>
              <a:gdLst>
                <a:gd name="T0" fmla="*/ 0 w 6"/>
                <a:gd name="T1" fmla="*/ 0 h 63"/>
                <a:gd name="T2" fmla="*/ 3 w 6"/>
                <a:gd name="T3" fmla="*/ 21 h 63"/>
                <a:gd name="T4" fmla="*/ 5 w 6"/>
                <a:gd name="T5" fmla="*/ 39 h 63"/>
                <a:gd name="T6" fmla="*/ 6 w 6"/>
                <a:gd name="T7" fmla="*/ 63 h 63"/>
                <a:gd name="T8" fmla="*/ 0 60000 65536"/>
                <a:gd name="T9" fmla="*/ 0 60000 65536"/>
                <a:gd name="T10" fmla="*/ 0 60000 65536"/>
                <a:gd name="T11" fmla="*/ 0 60000 65536"/>
                <a:gd name="T12" fmla="*/ 0 w 6"/>
                <a:gd name="T13" fmla="*/ 0 h 63"/>
                <a:gd name="T14" fmla="*/ 6 w 6"/>
                <a:gd name="T15" fmla="*/ 63 h 63"/>
              </a:gdLst>
              <a:ahLst/>
              <a:cxnLst>
                <a:cxn ang="T8">
                  <a:pos x="T0" y="T1"/>
                </a:cxn>
                <a:cxn ang="T9">
                  <a:pos x="T2" y="T3"/>
                </a:cxn>
                <a:cxn ang="T10">
                  <a:pos x="T4" y="T5"/>
                </a:cxn>
                <a:cxn ang="T11">
                  <a:pos x="T6" y="T7"/>
                </a:cxn>
              </a:cxnLst>
              <a:rect l="T12" t="T13" r="T14" b="T15"/>
              <a:pathLst>
                <a:path w="6" h="63">
                  <a:moveTo>
                    <a:pt x="0" y="0"/>
                  </a:moveTo>
                  <a:lnTo>
                    <a:pt x="3" y="21"/>
                  </a:lnTo>
                  <a:lnTo>
                    <a:pt x="5" y="39"/>
                  </a:lnTo>
                  <a:lnTo>
                    <a:pt x="6" y="63"/>
                  </a:lnTo>
                </a:path>
              </a:pathLst>
            </a:custGeom>
            <a:noFill/>
            <a:ln w="3175">
              <a:solidFill>
                <a:srgbClr val="000000"/>
              </a:solidFill>
              <a:round/>
              <a:headEnd/>
              <a:tailEnd/>
            </a:ln>
          </p:spPr>
          <p:txBody>
            <a:bodyPr>
              <a:prstTxWarp prst="textNoShape">
                <a:avLst/>
              </a:prstTxWarp>
            </a:bodyPr>
            <a:lstStyle/>
            <a:p>
              <a:endParaRPr lang="en-US"/>
            </a:p>
          </p:txBody>
        </p:sp>
        <p:sp>
          <p:nvSpPr>
            <p:cNvPr id="693" name="Freeform 153"/>
            <p:cNvSpPr>
              <a:spLocks/>
            </p:cNvSpPr>
            <p:nvPr/>
          </p:nvSpPr>
          <p:spPr bwMode="auto">
            <a:xfrm>
              <a:off x="2876" y="1926"/>
              <a:ext cx="85" cy="1"/>
            </a:xfrm>
            <a:custGeom>
              <a:avLst/>
              <a:gdLst>
                <a:gd name="T0" fmla="*/ 255 w 255"/>
                <a:gd name="T1" fmla="*/ 0 h 1"/>
                <a:gd name="T2" fmla="*/ 16 w 255"/>
                <a:gd name="T3" fmla="*/ 0 h 1"/>
                <a:gd name="T4" fmla="*/ 0 w 255"/>
                <a:gd name="T5" fmla="*/ 0 h 1"/>
                <a:gd name="T6" fmla="*/ 0 60000 65536"/>
                <a:gd name="T7" fmla="*/ 0 60000 65536"/>
                <a:gd name="T8" fmla="*/ 0 60000 65536"/>
                <a:gd name="T9" fmla="*/ 0 w 255"/>
                <a:gd name="T10" fmla="*/ 0 h 1"/>
                <a:gd name="T11" fmla="*/ 255 w 255"/>
                <a:gd name="T12" fmla="*/ 1 h 1"/>
              </a:gdLst>
              <a:ahLst/>
              <a:cxnLst>
                <a:cxn ang="T6">
                  <a:pos x="T0" y="T1"/>
                </a:cxn>
                <a:cxn ang="T7">
                  <a:pos x="T2" y="T3"/>
                </a:cxn>
                <a:cxn ang="T8">
                  <a:pos x="T4" y="T5"/>
                </a:cxn>
              </a:cxnLst>
              <a:rect l="T9" t="T10" r="T11" b="T12"/>
              <a:pathLst>
                <a:path w="255" h="1">
                  <a:moveTo>
                    <a:pt x="255" y="0"/>
                  </a:moveTo>
                  <a:lnTo>
                    <a:pt x="16"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694" name="Freeform 154"/>
            <p:cNvSpPr>
              <a:spLocks/>
            </p:cNvSpPr>
            <p:nvPr/>
          </p:nvSpPr>
          <p:spPr bwMode="auto">
            <a:xfrm>
              <a:off x="2731" y="2012"/>
              <a:ext cx="295" cy="16"/>
            </a:xfrm>
            <a:custGeom>
              <a:avLst/>
              <a:gdLst>
                <a:gd name="T0" fmla="*/ 662 w 886"/>
                <a:gd name="T1" fmla="*/ 0 h 48"/>
                <a:gd name="T2" fmla="*/ 886 w 886"/>
                <a:gd name="T3" fmla="*/ 0 h 48"/>
                <a:gd name="T4" fmla="*/ 886 w 886"/>
                <a:gd name="T5" fmla="*/ 48 h 48"/>
                <a:gd name="T6" fmla="*/ 435 w 886"/>
                <a:gd name="T7" fmla="*/ 48 h 48"/>
                <a:gd name="T8" fmla="*/ 0 w 886"/>
                <a:gd name="T9" fmla="*/ 48 h 48"/>
                <a:gd name="T10" fmla="*/ 0 w 886"/>
                <a:gd name="T11" fmla="*/ 0 h 48"/>
                <a:gd name="T12" fmla="*/ 224 w 886"/>
                <a:gd name="T13" fmla="*/ 0 h 48"/>
                <a:gd name="T14" fmla="*/ 0 60000 65536"/>
                <a:gd name="T15" fmla="*/ 0 60000 65536"/>
                <a:gd name="T16" fmla="*/ 0 60000 65536"/>
                <a:gd name="T17" fmla="*/ 0 60000 65536"/>
                <a:gd name="T18" fmla="*/ 0 60000 65536"/>
                <a:gd name="T19" fmla="*/ 0 60000 65536"/>
                <a:gd name="T20" fmla="*/ 0 60000 65536"/>
                <a:gd name="T21" fmla="*/ 0 w 886"/>
                <a:gd name="T22" fmla="*/ 0 h 48"/>
                <a:gd name="T23" fmla="*/ 886 w 88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6" h="48">
                  <a:moveTo>
                    <a:pt x="662" y="0"/>
                  </a:moveTo>
                  <a:lnTo>
                    <a:pt x="886" y="0"/>
                  </a:lnTo>
                  <a:lnTo>
                    <a:pt x="886" y="48"/>
                  </a:lnTo>
                  <a:lnTo>
                    <a:pt x="435" y="48"/>
                  </a:lnTo>
                  <a:lnTo>
                    <a:pt x="0" y="48"/>
                  </a:lnTo>
                  <a:lnTo>
                    <a:pt x="0" y="0"/>
                  </a:lnTo>
                  <a:lnTo>
                    <a:pt x="224" y="0"/>
                  </a:lnTo>
                </a:path>
              </a:pathLst>
            </a:custGeom>
            <a:noFill/>
            <a:ln w="3175">
              <a:solidFill>
                <a:srgbClr val="000000"/>
              </a:solidFill>
              <a:round/>
              <a:headEnd/>
              <a:tailEnd/>
            </a:ln>
          </p:spPr>
          <p:txBody>
            <a:bodyPr>
              <a:prstTxWarp prst="textNoShape">
                <a:avLst/>
              </a:prstTxWarp>
            </a:bodyPr>
            <a:lstStyle/>
            <a:p>
              <a:endParaRPr lang="en-US"/>
            </a:p>
          </p:txBody>
        </p:sp>
        <p:sp>
          <p:nvSpPr>
            <p:cNvPr id="695" name="Line 155"/>
            <p:cNvSpPr>
              <a:spLocks noChangeShapeType="1"/>
            </p:cNvSpPr>
            <p:nvPr/>
          </p:nvSpPr>
          <p:spPr bwMode="auto">
            <a:xfrm>
              <a:off x="2799" y="1907"/>
              <a:ext cx="159" cy="1"/>
            </a:xfrm>
            <a:prstGeom prst="line">
              <a:avLst/>
            </a:prstGeom>
            <a:noFill/>
            <a:ln w="3175">
              <a:solidFill>
                <a:srgbClr val="000000"/>
              </a:solidFill>
              <a:round/>
              <a:headEnd/>
              <a:tailEnd/>
            </a:ln>
          </p:spPr>
          <p:txBody>
            <a:bodyPr>
              <a:prstTxWarp prst="textNoShape">
                <a:avLst/>
              </a:prstTxWarp>
            </a:bodyPr>
            <a:lstStyle/>
            <a:p>
              <a:endParaRPr lang="en-US"/>
            </a:p>
          </p:txBody>
        </p:sp>
      </p:grpSp>
      <p:grpSp>
        <p:nvGrpSpPr>
          <p:cNvPr id="696" name="Group 156"/>
          <p:cNvGrpSpPr>
            <a:grpSpLocks/>
          </p:cNvGrpSpPr>
          <p:nvPr/>
        </p:nvGrpSpPr>
        <p:grpSpPr bwMode="auto">
          <a:xfrm>
            <a:off x="8276551" y="1084491"/>
            <a:ext cx="560387" cy="565150"/>
            <a:chOff x="4931" y="614"/>
            <a:chExt cx="353" cy="356"/>
          </a:xfrm>
        </p:grpSpPr>
        <p:sp>
          <p:nvSpPr>
            <p:cNvPr id="697" name="Freeform 157"/>
            <p:cNvSpPr>
              <a:spLocks/>
            </p:cNvSpPr>
            <p:nvPr/>
          </p:nvSpPr>
          <p:spPr bwMode="auto">
            <a:xfrm>
              <a:off x="4931" y="614"/>
              <a:ext cx="353" cy="356"/>
            </a:xfrm>
            <a:custGeom>
              <a:avLst/>
              <a:gdLst>
                <a:gd name="T0" fmla="*/ 0 w 1061"/>
                <a:gd name="T1" fmla="*/ 0 h 1067"/>
                <a:gd name="T2" fmla="*/ 1061 w 1061"/>
                <a:gd name="T3" fmla="*/ 0 h 1067"/>
                <a:gd name="T4" fmla="*/ 1061 w 1061"/>
                <a:gd name="T5" fmla="*/ 1067 h 1067"/>
                <a:gd name="T6" fmla="*/ 0 w 1061"/>
                <a:gd name="T7" fmla="*/ 1067 h 1067"/>
                <a:gd name="T8" fmla="*/ 0 w 1061"/>
                <a:gd name="T9" fmla="*/ 0 h 1067"/>
                <a:gd name="T10" fmla="*/ 0 w 1061"/>
                <a:gd name="T11" fmla="*/ 0 h 1067"/>
                <a:gd name="T12" fmla="*/ 0 60000 65536"/>
                <a:gd name="T13" fmla="*/ 0 60000 65536"/>
                <a:gd name="T14" fmla="*/ 0 60000 65536"/>
                <a:gd name="T15" fmla="*/ 0 60000 65536"/>
                <a:gd name="T16" fmla="*/ 0 60000 65536"/>
                <a:gd name="T17" fmla="*/ 0 60000 65536"/>
                <a:gd name="T18" fmla="*/ 0 w 1061"/>
                <a:gd name="T19" fmla="*/ 0 h 1067"/>
                <a:gd name="T20" fmla="*/ 1061 w 1061"/>
                <a:gd name="T21" fmla="*/ 1067 h 1067"/>
              </a:gdLst>
              <a:ahLst/>
              <a:cxnLst>
                <a:cxn ang="T12">
                  <a:pos x="T0" y="T1"/>
                </a:cxn>
                <a:cxn ang="T13">
                  <a:pos x="T2" y="T3"/>
                </a:cxn>
                <a:cxn ang="T14">
                  <a:pos x="T4" y="T5"/>
                </a:cxn>
                <a:cxn ang="T15">
                  <a:pos x="T6" y="T7"/>
                </a:cxn>
                <a:cxn ang="T16">
                  <a:pos x="T8" y="T9"/>
                </a:cxn>
                <a:cxn ang="T17">
                  <a:pos x="T10" y="T11"/>
                </a:cxn>
              </a:cxnLst>
              <a:rect l="T18" t="T19" r="T20" b="T21"/>
              <a:pathLst>
                <a:path w="1061" h="1067">
                  <a:moveTo>
                    <a:pt x="0" y="0"/>
                  </a:moveTo>
                  <a:lnTo>
                    <a:pt x="1061" y="0"/>
                  </a:lnTo>
                  <a:lnTo>
                    <a:pt x="1061" y="1067"/>
                  </a:lnTo>
                  <a:lnTo>
                    <a:pt x="0" y="1067"/>
                  </a:lnTo>
                  <a:lnTo>
                    <a:pt x="0" y="0"/>
                  </a:lnTo>
                  <a:close/>
                </a:path>
              </a:pathLst>
            </a:custGeom>
            <a:solidFill>
              <a:schemeClr val="bg1">
                <a:alpha val="50195"/>
              </a:schemeClr>
            </a:solidFill>
            <a:ln w="3175">
              <a:solidFill>
                <a:srgbClr val="000000"/>
              </a:solidFill>
              <a:round/>
              <a:headEnd/>
              <a:tailEnd/>
            </a:ln>
          </p:spPr>
          <p:txBody>
            <a:bodyPr>
              <a:prstTxWarp prst="textNoShape">
                <a:avLst/>
              </a:prstTxWarp>
            </a:bodyPr>
            <a:lstStyle/>
            <a:p>
              <a:endParaRPr lang="en-US"/>
            </a:p>
          </p:txBody>
        </p:sp>
        <p:sp>
          <p:nvSpPr>
            <p:cNvPr id="698" name="Freeform 158"/>
            <p:cNvSpPr>
              <a:spLocks/>
            </p:cNvSpPr>
            <p:nvPr/>
          </p:nvSpPr>
          <p:spPr bwMode="auto">
            <a:xfrm>
              <a:off x="4931" y="614"/>
              <a:ext cx="353" cy="356"/>
            </a:xfrm>
            <a:custGeom>
              <a:avLst/>
              <a:gdLst>
                <a:gd name="T0" fmla="*/ 0 w 1061"/>
                <a:gd name="T1" fmla="*/ 0 h 1067"/>
                <a:gd name="T2" fmla="*/ 1061 w 1061"/>
                <a:gd name="T3" fmla="*/ 0 h 1067"/>
                <a:gd name="T4" fmla="*/ 1061 w 1061"/>
                <a:gd name="T5" fmla="*/ 1067 h 1067"/>
                <a:gd name="T6" fmla="*/ 0 w 1061"/>
                <a:gd name="T7" fmla="*/ 1067 h 1067"/>
                <a:gd name="T8" fmla="*/ 0 w 1061"/>
                <a:gd name="T9" fmla="*/ 0 h 1067"/>
                <a:gd name="T10" fmla="*/ 0 w 1061"/>
                <a:gd name="T11" fmla="*/ 0 h 1067"/>
                <a:gd name="T12" fmla="*/ 0 w 1061"/>
                <a:gd name="T13" fmla="*/ 0 h 1067"/>
                <a:gd name="T14" fmla="*/ 0 60000 65536"/>
                <a:gd name="T15" fmla="*/ 0 60000 65536"/>
                <a:gd name="T16" fmla="*/ 0 60000 65536"/>
                <a:gd name="T17" fmla="*/ 0 60000 65536"/>
                <a:gd name="T18" fmla="*/ 0 60000 65536"/>
                <a:gd name="T19" fmla="*/ 0 60000 65536"/>
                <a:gd name="T20" fmla="*/ 0 60000 65536"/>
                <a:gd name="T21" fmla="*/ 0 w 1061"/>
                <a:gd name="T22" fmla="*/ 0 h 1067"/>
                <a:gd name="T23" fmla="*/ 1061 w 1061"/>
                <a:gd name="T24" fmla="*/ 1067 h 1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1" h="1067">
                  <a:moveTo>
                    <a:pt x="0" y="0"/>
                  </a:moveTo>
                  <a:lnTo>
                    <a:pt x="1061" y="0"/>
                  </a:lnTo>
                  <a:lnTo>
                    <a:pt x="1061" y="1067"/>
                  </a:lnTo>
                  <a:lnTo>
                    <a:pt x="0" y="1067"/>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699" name="Freeform 159"/>
            <p:cNvSpPr>
              <a:spLocks/>
            </p:cNvSpPr>
            <p:nvPr/>
          </p:nvSpPr>
          <p:spPr bwMode="auto">
            <a:xfrm>
              <a:off x="5003" y="697"/>
              <a:ext cx="33" cy="47"/>
            </a:xfrm>
            <a:custGeom>
              <a:avLst/>
              <a:gdLst>
                <a:gd name="T0" fmla="*/ 19 w 98"/>
                <a:gd name="T1" fmla="*/ 141 h 141"/>
                <a:gd name="T2" fmla="*/ 0 w 98"/>
                <a:gd name="T3" fmla="*/ 141 h 141"/>
                <a:gd name="T4" fmla="*/ 0 w 98"/>
                <a:gd name="T5" fmla="*/ 0 h 141"/>
                <a:gd name="T6" fmla="*/ 98 w 98"/>
                <a:gd name="T7" fmla="*/ 0 h 141"/>
                <a:gd name="T8" fmla="*/ 98 w 98"/>
                <a:gd name="T9" fmla="*/ 17 h 141"/>
                <a:gd name="T10" fmla="*/ 19 w 98"/>
                <a:gd name="T11" fmla="*/ 17 h 141"/>
                <a:gd name="T12" fmla="*/ 19 w 98"/>
                <a:gd name="T13" fmla="*/ 60 h 141"/>
                <a:gd name="T14" fmla="*/ 88 w 98"/>
                <a:gd name="T15" fmla="*/ 60 h 141"/>
                <a:gd name="T16" fmla="*/ 88 w 98"/>
                <a:gd name="T17" fmla="*/ 76 h 141"/>
                <a:gd name="T18" fmla="*/ 19 w 98"/>
                <a:gd name="T19" fmla="*/ 76 h 141"/>
                <a:gd name="T20" fmla="*/ 19 w 98"/>
                <a:gd name="T21" fmla="*/ 141 h 141"/>
                <a:gd name="T22" fmla="*/ 19 w 98"/>
                <a:gd name="T23" fmla="*/ 141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41"/>
                <a:gd name="T38" fmla="*/ 98 w 98"/>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41">
                  <a:moveTo>
                    <a:pt x="19" y="141"/>
                  </a:moveTo>
                  <a:lnTo>
                    <a:pt x="0" y="141"/>
                  </a:lnTo>
                  <a:lnTo>
                    <a:pt x="0" y="0"/>
                  </a:lnTo>
                  <a:lnTo>
                    <a:pt x="98" y="0"/>
                  </a:lnTo>
                  <a:lnTo>
                    <a:pt x="98" y="17"/>
                  </a:lnTo>
                  <a:lnTo>
                    <a:pt x="19" y="17"/>
                  </a:lnTo>
                  <a:lnTo>
                    <a:pt x="19" y="60"/>
                  </a:lnTo>
                  <a:lnTo>
                    <a:pt x="88" y="60"/>
                  </a:lnTo>
                  <a:lnTo>
                    <a:pt x="88" y="76"/>
                  </a:lnTo>
                  <a:lnTo>
                    <a:pt x="19" y="76"/>
                  </a:lnTo>
                  <a:lnTo>
                    <a:pt x="19" y="14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0" name="Freeform 160"/>
            <p:cNvSpPr>
              <a:spLocks noEditPoints="1"/>
            </p:cNvSpPr>
            <p:nvPr/>
          </p:nvSpPr>
          <p:spPr bwMode="auto">
            <a:xfrm>
              <a:off x="5038" y="709"/>
              <a:ext cx="32" cy="36"/>
            </a:xfrm>
            <a:custGeom>
              <a:avLst/>
              <a:gdLst>
                <a:gd name="T0" fmla="*/ 47 w 96"/>
                <a:gd name="T1" fmla="*/ 0 h 108"/>
                <a:gd name="T2" fmla="*/ 74 w 96"/>
                <a:gd name="T3" fmla="*/ 8 h 108"/>
                <a:gd name="T4" fmla="*/ 91 w 96"/>
                <a:gd name="T5" fmla="*/ 28 h 108"/>
                <a:gd name="T6" fmla="*/ 96 w 96"/>
                <a:gd name="T7" fmla="*/ 55 h 108"/>
                <a:gd name="T8" fmla="*/ 96 w 96"/>
                <a:gd name="T9" fmla="*/ 55 h 108"/>
                <a:gd name="T10" fmla="*/ 91 w 96"/>
                <a:gd name="T11" fmla="*/ 80 h 108"/>
                <a:gd name="T12" fmla="*/ 74 w 96"/>
                <a:gd name="T13" fmla="*/ 100 h 108"/>
                <a:gd name="T14" fmla="*/ 47 w 96"/>
                <a:gd name="T15" fmla="*/ 108 h 108"/>
                <a:gd name="T16" fmla="*/ 47 w 96"/>
                <a:gd name="T17" fmla="*/ 108 h 108"/>
                <a:gd name="T18" fmla="*/ 21 w 96"/>
                <a:gd name="T19" fmla="*/ 100 h 108"/>
                <a:gd name="T20" fmla="*/ 5 w 96"/>
                <a:gd name="T21" fmla="*/ 80 h 108"/>
                <a:gd name="T22" fmla="*/ 0 w 96"/>
                <a:gd name="T23" fmla="*/ 55 h 108"/>
                <a:gd name="T24" fmla="*/ 0 w 96"/>
                <a:gd name="T25" fmla="*/ 55 h 108"/>
                <a:gd name="T26" fmla="*/ 5 w 96"/>
                <a:gd name="T27" fmla="*/ 28 h 108"/>
                <a:gd name="T28" fmla="*/ 21 w 96"/>
                <a:gd name="T29" fmla="*/ 8 h 108"/>
                <a:gd name="T30" fmla="*/ 47 w 96"/>
                <a:gd name="T31" fmla="*/ 0 h 108"/>
                <a:gd name="T32" fmla="*/ 47 w 96"/>
                <a:gd name="T33" fmla="*/ 0 h 108"/>
                <a:gd name="T34" fmla="*/ 47 w 96"/>
                <a:gd name="T35" fmla="*/ 94 h 108"/>
                <a:gd name="T36" fmla="*/ 66 w 96"/>
                <a:gd name="T37" fmla="*/ 87 h 108"/>
                <a:gd name="T38" fmla="*/ 75 w 96"/>
                <a:gd name="T39" fmla="*/ 71 h 108"/>
                <a:gd name="T40" fmla="*/ 77 w 96"/>
                <a:gd name="T41" fmla="*/ 55 h 108"/>
                <a:gd name="T42" fmla="*/ 77 w 96"/>
                <a:gd name="T43" fmla="*/ 55 h 108"/>
                <a:gd name="T44" fmla="*/ 75 w 96"/>
                <a:gd name="T45" fmla="*/ 38 h 108"/>
                <a:gd name="T46" fmla="*/ 66 w 96"/>
                <a:gd name="T47" fmla="*/ 22 h 108"/>
                <a:gd name="T48" fmla="*/ 47 w 96"/>
                <a:gd name="T49" fmla="*/ 15 h 108"/>
                <a:gd name="T50" fmla="*/ 47 w 96"/>
                <a:gd name="T51" fmla="*/ 15 h 108"/>
                <a:gd name="T52" fmla="*/ 29 w 96"/>
                <a:gd name="T53" fmla="*/ 22 h 108"/>
                <a:gd name="T54" fmla="*/ 20 w 96"/>
                <a:gd name="T55" fmla="*/ 38 h 108"/>
                <a:gd name="T56" fmla="*/ 18 w 96"/>
                <a:gd name="T57" fmla="*/ 55 h 108"/>
                <a:gd name="T58" fmla="*/ 18 w 96"/>
                <a:gd name="T59" fmla="*/ 55 h 108"/>
                <a:gd name="T60" fmla="*/ 20 w 96"/>
                <a:gd name="T61" fmla="*/ 71 h 108"/>
                <a:gd name="T62" fmla="*/ 29 w 96"/>
                <a:gd name="T63" fmla="*/ 87 h 108"/>
                <a:gd name="T64" fmla="*/ 47 w 96"/>
                <a:gd name="T65" fmla="*/ 94 h 108"/>
                <a:gd name="T66" fmla="*/ 47 w 96"/>
                <a:gd name="T67" fmla="*/ 94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08"/>
                <a:gd name="T104" fmla="*/ 96 w 96"/>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08">
                  <a:moveTo>
                    <a:pt x="47" y="0"/>
                  </a:moveTo>
                  <a:lnTo>
                    <a:pt x="74" y="8"/>
                  </a:lnTo>
                  <a:lnTo>
                    <a:pt x="91" y="28"/>
                  </a:lnTo>
                  <a:lnTo>
                    <a:pt x="96" y="55"/>
                  </a:lnTo>
                  <a:lnTo>
                    <a:pt x="91" y="80"/>
                  </a:lnTo>
                  <a:lnTo>
                    <a:pt x="74" y="100"/>
                  </a:lnTo>
                  <a:lnTo>
                    <a:pt x="47" y="108"/>
                  </a:lnTo>
                  <a:lnTo>
                    <a:pt x="21" y="100"/>
                  </a:lnTo>
                  <a:lnTo>
                    <a:pt x="5" y="80"/>
                  </a:lnTo>
                  <a:lnTo>
                    <a:pt x="0" y="55"/>
                  </a:lnTo>
                  <a:lnTo>
                    <a:pt x="5" y="28"/>
                  </a:lnTo>
                  <a:lnTo>
                    <a:pt x="21" y="8"/>
                  </a:lnTo>
                  <a:lnTo>
                    <a:pt x="47" y="0"/>
                  </a:lnTo>
                  <a:close/>
                  <a:moveTo>
                    <a:pt x="47" y="94"/>
                  </a:moveTo>
                  <a:lnTo>
                    <a:pt x="66" y="87"/>
                  </a:lnTo>
                  <a:lnTo>
                    <a:pt x="75" y="71"/>
                  </a:lnTo>
                  <a:lnTo>
                    <a:pt x="77" y="55"/>
                  </a:lnTo>
                  <a:lnTo>
                    <a:pt x="75" y="38"/>
                  </a:lnTo>
                  <a:lnTo>
                    <a:pt x="66" y="22"/>
                  </a:lnTo>
                  <a:lnTo>
                    <a:pt x="47" y="15"/>
                  </a:lnTo>
                  <a:lnTo>
                    <a:pt x="29" y="22"/>
                  </a:lnTo>
                  <a:lnTo>
                    <a:pt x="20" y="38"/>
                  </a:lnTo>
                  <a:lnTo>
                    <a:pt x="18" y="55"/>
                  </a:lnTo>
                  <a:lnTo>
                    <a:pt x="20" y="71"/>
                  </a:lnTo>
                  <a:lnTo>
                    <a:pt x="29" y="87"/>
                  </a:lnTo>
                  <a:lnTo>
                    <a:pt x="47" y="9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1" name="Freeform 161"/>
            <p:cNvSpPr>
              <a:spLocks/>
            </p:cNvSpPr>
            <p:nvPr/>
          </p:nvSpPr>
          <p:spPr bwMode="auto">
            <a:xfrm>
              <a:off x="5077" y="709"/>
              <a:ext cx="17" cy="35"/>
            </a:xfrm>
            <a:custGeom>
              <a:avLst/>
              <a:gdLst>
                <a:gd name="T0" fmla="*/ 18 w 50"/>
                <a:gd name="T1" fmla="*/ 106 h 106"/>
                <a:gd name="T2" fmla="*/ 0 w 50"/>
                <a:gd name="T3" fmla="*/ 106 h 106"/>
                <a:gd name="T4" fmla="*/ 0 w 50"/>
                <a:gd name="T5" fmla="*/ 3 h 106"/>
                <a:gd name="T6" fmla="*/ 17 w 50"/>
                <a:gd name="T7" fmla="*/ 3 h 106"/>
                <a:gd name="T8" fmla="*/ 17 w 50"/>
                <a:gd name="T9" fmla="*/ 20 h 106"/>
                <a:gd name="T10" fmla="*/ 17 w 50"/>
                <a:gd name="T11" fmla="*/ 20 h 106"/>
                <a:gd name="T12" fmla="*/ 17 w 50"/>
                <a:gd name="T13" fmla="*/ 20 h 106"/>
                <a:gd name="T14" fmla="*/ 25 w 50"/>
                <a:gd name="T15" fmla="*/ 9 h 106"/>
                <a:gd name="T16" fmla="*/ 34 w 50"/>
                <a:gd name="T17" fmla="*/ 2 h 106"/>
                <a:gd name="T18" fmla="*/ 46 w 50"/>
                <a:gd name="T19" fmla="*/ 0 h 106"/>
                <a:gd name="T20" fmla="*/ 46 w 50"/>
                <a:gd name="T21" fmla="*/ 0 h 106"/>
                <a:gd name="T22" fmla="*/ 47 w 50"/>
                <a:gd name="T23" fmla="*/ 0 h 106"/>
                <a:gd name="T24" fmla="*/ 49 w 50"/>
                <a:gd name="T25" fmla="*/ 0 h 106"/>
                <a:gd name="T26" fmla="*/ 50 w 50"/>
                <a:gd name="T27" fmla="*/ 1 h 106"/>
                <a:gd name="T28" fmla="*/ 50 w 50"/>
                <a:gd name="T29" fmla="*/ 1 h 106"/>
                <a:gd name="T30" fmla="*/ 50 w 50"/>
                <a:gd name="T31" fmla="*/ 18 h 106"/>
                <a:gd name="T32" fmla="*/ 44 w 50"/>
                <a:gd name="T33" fmla="*/ 18 h 106"/>
                <a:gd name="T34" fmla="*/ 44 w 50"/>
                <a:gd name="T35" fmla="*/ 18 h 106"/>
                <a:gd name="T36" fmla="*/ 30 w 50"/>
                <a:gd name="T37" fmla="*/ 22 h 106"/>
                <a:gd name="T38" fmla="*/ 21 w 50"/>
                <a:gd name="T39" fmla="*/ 32 h 106"/>
                <a:gd name="T40" fmla="*/ 18 w 50"/>
                <a:gd name="T41" fmla="*/ 46 h 106"/>
                <a:gd name="T42" fmla="*/ 18 w 50"/>
                <a:gd name="T43" fmla="*/ 46 h 106"/>
                <a:gd name="T44" fmla="*/ 18 w 50"/>
                <a:gd name="T45" fmla="*/ 106 h 106"/>
                <a:gd name="T46" fmla="*/ 18 w 50"/>
                <a:gd name="T47" fmla="*/ 106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06"/>
                <a:gd name="T74" fmla="*/ 50 w 50"/>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06">
                  <a:moveTo>
                    <a:pt x="18" y="106"/>
                  </a:moveTo>
                  <a:lnTo>
                    <a:pt x="0" y="106"/>
                  </a:lnTo>
                  <a:lnTo>
                    <a:pt x="0" y="3"/>
                  </a:lnTo>
                  <a:lnTo>
                    <a:pt x="17" y="3"/>
                  </a:lnTo>
                  <a:lnTo>
                    <a:pt x="17" y="20"/>
                  </a:lnTo>
                  <a:lnTo>
                    <a:pt x="25" y="9"/>
                  </a:lnTo>
                  <a:lnTo>
                    <a:pt x="34" y="2"/>
                  </a:lnTo>
                  <a:lnTo>
                    <a:pt x="46" y="0"/>
                  </a:lnTo>
                  <a:lnTo>
                    <a:pt x="47" y="0"/>
                  </a:lnTo>
                  <a:lnTo>
                    <a:pt x="49" y="0"/>
                  </a:lnTo>
                  <a:lnTo>
                    <a:pt x="50" y="1"/>
                  </a:lnTo>
                  <a:lnTo>
                    <a:pt x="50" y="18"/>
                  </a:lnTo>
                  <a:lnTo>
                    <a:pt x="44" y="18"/>
                  </a:lnTo>
                  <a:lnTo>
                    <a:pt x="30" y="22"/>
                  </a:lnTo>
                  <a:lnTo>
                    <a:pt x="21" y="32"/>
                  </a:lnTo>
                  <a:lnTo>
                    <a:pt x="18" y="46"/>
                  </a:lnTo>
                  <a:lnTo>
                    <a:pt x="18" y="10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2" name="Freeform 162"/>
            <p:cNvSpPr>
              <a:spLocks noEditPoints="1"/>
            </p:cNvSpPr>
            <p:nvPr/>
          </p:nvSpPr>
          <p:spPr bwMode="auto">
            <a:xfrm>
              <a:off x="5096" y="709"/>
              <a:ext cx="32" cy="36"/>
            </a:xfrm>
            <a:custGeom>
              <a:avLst/>
              <a:gdLst>
                <a:gd name="T0" fmla="*/ 92 w 94"/>
                <a:gd name="T1" fmla="*/ 74 h 109"/>
                <a:gd name="T2" fmla="*/ 90 w 94"/>
                <a:gd name="T3" fmla="*/ 81 h 109"/>
                <a:gd name="T4" fmla="*/ 84 w 94"/>
                <a:gd name="T5" fmla="*/ 92 h 109"/>
                <a:gd name="T6" fmla="*/ 74 w 94"/>
                <a:gd name="T7" fmla="*/ 102 h 109"/>
                <a:gd name="T8" fmla="*/ 74 w 94"/>
                <a:gd name="T9" fmla="*/ 102 h 109"/>
                <a:gd name="T10" fmla="*/ 69 w 94"/>
                <a:gd name="T11" fmla="*/ 105 h 109"/>
                <a:gd name="T12" fmla="*/ 60 w 94"/>
                <a:gd name="T13" fmla="*/ 108 h 109"/>
                <a:gd name="T14" fmla="*/ 47 w 94"/>
                <a:gd name="T15" fmla="*/ 109 h 109"/>
                <a:gd name="T16" fmla="*/ 47 w 94"/>
                <a:gd name="T17" fmla="*/ 109 h 109"/>
                <a:gd name="T18" fmla="*/ 22 w 94"/>
                <a:gd name="T19" fmla="*/ 102 h 109"/>
                <a:gd name="T20" fmla="*/ 5 w 94"/>
                <a:gd name="T21" fmla="*/ 84 h 109"/>
                <a:gd name="T22" fmla="*/ 0 w 94"/>
                <a:gd name="T23" fmla="*/ 58 h 109"/>
                <a:gd name="T24" fmla="*/ 0 w 94"/>
                <a:gd name="T25" fmla="*/ 58 h 109"/>
                <a:gd name="T26" fmla="*/ 5 w 94"/>
                <a:gd name="T27" fmla="*/ 28 h 109"/>
                <a:gd name="T28" fmla="*/ 22 w 94"/>
                <a:gd name="T29" fmla="*/ 8 h 109"/>
                <a:gd name="T30" fmla="*/ 50 w 94"/>
                <a:gd name="T31" fmla="*/ 0 h 109"/>
                <a:gd name="T32" fmla="*/ 50 w 94"/>
                <a:gd name="T33" fmla="*/ 0 h 109"/>
                <a:gd name="T34" fmla="*/ 74 w 94"/>
                <a:gd name="T35" fmla="*/ 7 h 109"/>
                <a:gd name="T36" fmla="*/ 89 w 94"/>
                <a:gd name="T37" fmla="*/ 28 h 109"/>
                <a:gd name="T38" fmla="*/ 94 w 94"/>
                <a:gd name="T39" fmla="*/ 60 h 109"/>
                <a:gd name="T40" fmla="*/ 94 w 94"/>
                <a:gd name="T41" fmla="*/ 60 h 109"/>
                <a:gd name="T42" fmla="*/ 19 w 94"/>
                <a:gd name="T43" fmla="*/ 60 h 109"/>
                <a:gd name="T44" fmla="*/ 19 w 94"/>
                <a:gd name="T45" fmla="*/ 60 h 109"/>
                <a:gd name="T46" fmla="*/ 23 w 94"/>
                <a:gd name="T47" fmla="*/ 78 h 109"/>
                <a:gd name="T48" fmla="*/ 32 w 94"/>
                <a:gd name="T49" fmla="*/ 90 h 109"/>
                <a:gd name="T50" fmla="*/ 49 w 94"/>
                <a:gd name="T51" fmla="*/ 94 h 109"/>
                <a:gd name="T52" fmla="*/ 49 w 94"/>
                <a:gd name="T53" fmla="*/ 94 h 109"/>
                <a:gd name="T54" fmla="*/ 63 w 94"/>
                <a:gd name="T55" fmla="*/ 90 h 109"/>
                <a:gd name="T56" fmla="*/ 72 w 94"/>
                <a:gd name="T57" fmla="*/ 82 h 109"/>
                <a:gd name="T58" fmla="*/ 75 w 94"/>
                <a:gd name="T59" fmla="*/ 74 h 109"/>
                <a:gd name="T60" fmla="*/ 75 w 94"/>
                <a:gd name="T61" fmla="*/ 74 h 109"/>
                <a:gd name="T62" fmla="*/ 92 w 94"/>
                <a:gd name="T63" fmla="*/ 74 h 109"/>
                <a:gd name="T64" fmla="*/ 92 w 94"/>
                <a:gd name="T65" fmla="*/ 74 h 109"/>
                <a:gd name="T66" fmla="*/ 76 w 94"/>
                <a:gd name="T67" fmla="*/ 46 h 109"/>
                <a:gd name="T68" fmla="*/ 73 w 94"/>
                <a:gd name="T69" fmla="*/ 31 h 109"/>
                <a:gd name="T70" fmla="*/ 64 w 94"/>
                <a:gd name="T71" fmla="*/ 20 h 109"/>
                <a:gd name="T72" fmla="*/ 48 w 94"/>
                <a:gd name="T73" fmla="*/ 15 h 109"/>
                <a:gd name="T74" fmla="*/ 48 w 94"/>
                <a:gd name="T75" fmla="*/ 15 h 109"/>
                <a:gd name="T76" fmla="*/ 33 w 94"/>
                <a:gd name="T77" fmla="*/ 20 h 109"/>
                <a:gd name="T78" fmla="*/ 23 w 94"/>
                <a:gd name="T79" fmla="*/ 31 h 109"/>
                <a:gd name="T80" fmla="*/ 19 w 94"/>
                <a:gd name="T81" fmla="*/ 46 h 109"/>
                <a:gd name="T82" fmla="*/ 19 w 94"/>
                <a:gd name="T83" fmla="*/ 46 h 109"/>
                <a:gd name="T84" fmla="*/ 76 w 94"/>
                <a:gd name="T85" fmla="*/ 46 h 109"/>
                <a:gd name="T86" fmla="*/ 76 w 94"/>
                <a:gd name="T87" fmla="*/ 46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109"/>
                <a:gd name="T134" fmla="*/ 94 w 9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109">
                  <a:moveTo>
                    <a:pt x="92" y="74"/>
                  </a:moveTo>
                  <a:lnTo>
                    <a:pt x="90" y="81"/>
                  </a:lnTo>
                  <a:lnTo>
                    <a:pt x="84" y="92"/>
                  </a:lnTo>
                  <a:lnTo>
                    <a:pt x="74" y="102"/>
                  </a:lnTo>
                  <a:lnTo>
                    <a:pt x="69" y="105"/>
                  </a:lnTo>
                  <a:lnTo>
                    <a:pt x="60" y="108"/>
                  </a:lnTo>
                  <a:lnTo>
                    <a:pt x="47" y="109"/>
                  </a:lnTo>
                  <a:lnTo>
                    <a:pt x="22" y="102"/>
                  </a:lnTo>
                  <a:lnTo>
                    <a:pt x="5" y="84"/>
                  </a:lnTo>
                  <a:lnTo>
                    <a:pt x="0" y="58"/>
                  </a:lnTo>
                  <a:lnTo>
                    <a:pt x="5" y="28"/>
                  </a:lnTo>
                  <a:lnTo>
                    <a:pt x="22" y="8"/>
                  </a:lnTo>
                  <a:lnTo>
                    <a:pt x="50" y="0"/>
                  </a:lnTo>
                  <a:lnTo>
                    <a:pt x="74" y="7"/>
                  </a:lnTo>
                  <a:lnTo>
                    <a:pt x="89" y="28"/>
                  </a:lnTo>
                  <a:lnTo>
                    <a:pt x="94" y="60"/>
                  </a:lnTo>
                  <a:lnTo>
                    <a:pt x="19" y="60"/>
                  </a:lnTo>
                  <a:lnTo>
                    <a:pt x="23" y="78"/>
                  </a:lnTo>
                  <a:lnTo>
                    <a:pt x="32" y="90"/>
                  </a:lnTo>
                  <a:lnTo>
                    <a:pt x="49" y="94"/>
                  </a:lnTo>
                  <a:lnTo>
                    <a:pt x="63" y="90"/>
                  </a:lnTo>
                  <a:lnTo>
                    <a:pt x="72" y="82"/>
                  </a:lnTo>
                  <a:lnTo>
                    <a:pt x="75" y="74"/>
                  </a:lnTo>
                  <a:lnTo>
                    <a:pt x="92" y="74"/>
                  </a:lnTo>
                  <a:close/>
                  <a:moveTo>
                    <a:pt x="76" y="46"/>
                  </a:moveTo>
                  <a:lnTo>
                    <a:pt x="73" y="31"/>
                  </a:lnTo>
                  <a:lnTo>
                    <a:pt x="64" y="20"/>
                  </a:lnTo>
                  <a:lnTo>
                    <a:pt x="48" y="15"/>
                  </a:lnTo>
                  <a:lnTo>
                    <a:pt x="33" y="20"/>
                  </a:lnTo>
                  <a:lnTo>
                    <a:pt x="23" y="31"/>
                  </a:lnTo>
                  <a:lnTo>
                    <a:pt x="19" y="46"/>
                  </a:lnTo>
                  <a:lnTo>
                    <a:pt x="76" y="4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3" name="Freeform 163"/>
            <p:cNvSpPr>
              <a:spLocks noEditPoints="1"/>
            </p:cNvSpPr>
            <p:nvPr/>
          </p:nvSpPr>
          <p:spPr bwMode="auto">
            <a:xfrm>
              <a:off x="5135" y="697"/>
              <a:ext cx="6" cy="47"/>
            </a:xfrm>
            <a:custGeom>
              <a:avLst/>
              <a:gdLst>
                <a:gd name="T0" fmla="*/ 18 w 18"/>
                <a:gd name="T1" fmla="*/ 141 h 141"/>
                <a:gd name="T2" fmla="*/ 0 w 18"/>
                <a:gd name="T3" fmla="*/ 141 h 141"/>
                <a:gd name="T4" fmla="*/ 0 w 18"/>
                <a:gd name="T5" fmla="*/ 38 h 141"/>
                <a:gd name="T6" fmla="*/ 18 w 18"/>
                <a:gd name="T7" fmla="*/ 38 h 141"/>
                <a:gd name="T8" fmla="*/ 18 w 18"/>
                <a:gd name="T9" fmla="*/ 141 h 141"/>
                <a:gd name="T10" fmla="*/ 18 w 18"/>
                <a:gd name="T11" fmla="*/ 141 h 141"/>
                <a:gd name="T12" fmla="*/ 0 w 18"/>
                <a:gd name="T13" fmla="*/ 19 h 141"/>
                <a:gd name="T14" fmla="*/ 0 w 18"/>
                <a:gd name="T15" fmla="*/ 0 h 141"/>
                <a:gd name="T16" fmla="*/ 18 w 18"/>
                <a:gd name="T17" fmla="*/ 0 h 141"/>
                <a:gd name="T18" fmla="*/ 18 w 18"/>
                <a:gd name="T19" fmla="*/ 19 h 141"/>
                <a:gd name="T20" fmla="*/ 0 w 18"/>
                <a:gd name="T21" fmla="*/ 19 h 141"/>
                <a:gd name="T22" fmla="*/ 0 w 18"/>
                <a:gd name="T23" fmla="*/ 19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1"/>
                <a:gd name="T38" fmla="*/ 18 w 18"/>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1">
                  <a:moveTo>
                    <a:pt x="18" y="141"/>
                  </a:moveTo>
                  <a:lnTo>
                    <a:pt x="0" y="141"/>
                  </a:lnTo>
                  <a:lnTo>
                    <a:pt x="0" y="38"/>
                  </a:lnTo>
                  <a:lnTo>
                    <a:pt x="18" y="38"/>
                  </a:lnTo>
                  <a:lnTo>
                    <a:pt x="18" y="141"/>
                  </a:lnTo>
                  <a:close/>
                  <a:moveTo>
                    <a:pt x="0" y="19"/>
                  </a:moveTo>
                  <a:lnTo>
                    <a:pt x="0" y="0"/>
                  </a:lnTo>
                  <a:lnTo>
                    <a:pt x="18" y="0"/>
                  </a:lnTo>
                  <a:lnTo>
                    <a:pt x="18" y="19"/>
                  </a:lnTo>
                  <a:lnTo>
                    <a:pt x="0" y="1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4" name="Freeform 164"/>
            <p:cNvSpPr>
              <a:spLocks noEditPoints="1"/>
            </p:cNvSpPr>
            <p:nvPr/>
          </p:nvSpPr>
          <p:spPr bwMode="auto">
            <a:xfrm>
              <a:off x="5147" y="709"/>
              <a:ext cx="31" cy="50"/>
            </a:xfrm>
            <a:custGeom>
              <a:avLst/>
              <a:gdLst>
                <a:gd name="T0" fmla="*/ 91 w 91"/>
                <a:gd name="T1" fmla="*/ 97 h 149"/>
                <a:gd name="T2" fmla="*/ 89 w 91"/>
                <a:gd name="T3" fmla="*/ 117 h 149"/>
                <a:gd name="T4" fmla="*/ 77 w 91"/>
                <a:gd name="T5" fmla="*/ 139 h 149"/>
                <a:gd name="T6" fmla="*/ 42 w 91"/>
                <a:gd name="T7" fmla="*/ 149 h 149"/>
                <a:gd name="T8" fmla="*/ 42 w 91"/>
                <a:gd name="T9" fmla="*/ 149 h 149"/>
                <a:gd name="T10" fmla="*/ 28 w 91"/>
                <a:gd name="T11" fmla="*/ 147 h 149"/>
                <a:gd name="T12" fmla="*/ 12 w 91"/>
                <a:gd name="T13" fmla="*/ 138 h 149"/>
                <a:gd name="T14" fmla="*/ 4 w 91"/>
                <a:gd name="T15" fmla="*/ 118 h 149"/>
                <a:gd name="T16" fmla="*/ 4 w 91"/>
                <a:gd name="T17" fmla="*/ 118 h 149"/>
                <a:gd name="T18" fmla="*/ 21 w 91"/>
                <a:gd name="T19" fmla="*/ 118 h 149"/>
                <a:gd name="T20" fmla="*/ 21 w 91"/>
                <a:gd name="T21" fmla="*/ 118 h 149"/>
                <a:gd name="T22" fmla="*/ 27 w 91"/>
                <a:gd name="T23" fmla="*/ 130 h 149"/>
                <a:gd name="T24" fmla="*/ 37 w 91"/>
                <a:gd name="T25" fmla="*/ 134 h 149"/>
                <a:gd name="T26" fmla="*/ 44 w 91"/>
                <a:gd name="T27" fmla="*/ 134 h 149"/>
                <a:gd name="T28" fmla="*/ 44 w 91"/>
                <a:gd name="T29" fmla="*/ 134 h 149"/>
                <a:gd name="T30" fmla="*/ 65 w 91"/>
                <a:gd name="T31" fmla="*/ 128 h 149"/>
                <a:gd name="T32" fmla="*/ 73 w 91"/>
                <a:gd name="T33" fmla="*/ 113 h 149"/>
                <a:gd name="T34" fmla="*/ 74 w 91"/>
                <a:gd name="T35" fmla="*/ 99 h 149"/>
                <a:gd name="T36" fmla="*/ 74 w 91"/>
                <a:gd name="T37" fmla="*/ 99 h 149"/>
                <a:gd name="T38" fmla="*/ 74 w 91"/>
                <a:gd name="T39" fmla="*/ 94 h 149"/>
                <a:gd name="T40" fmla="*/ 73 w 91"/>
                <a:gd name="T41" fmla="*/ 94 h 149"/>
                <a:gd name="T42" fmla="*/ 73 w 91"/>
                <a:gd name="T43" fmla="*/ 95 h 149"/>
                <a:gd name="T44" fmla="*/ 73 w 91"/>
                <a:gd name="T45" fmla="*/ 95 h 149"/>
                <a:gd name="T46" fmla="*/ 67 w 91"/>
                <a:gd name="T47" fmla="*/ 102 h 149"/>
                <a:gd name="T48" fmla="*/ 57 w 91"/>
                <a:gd name="T49" fmla="*/ 107 h 149"/>
                <a:gd name="T50" fmla="*/ 45 w 91"/>
                <a:gd name="T51" fmla="*/ 109 h 149"/>
                <a:gd name="T52" fmla="*/ 45 w 91"/>
                <a:gd name="T53" fmla="*/ 109 h 149"/>
                <a:gd name="T54" fmla="*/ 18 w 91"/>
                <a:gd name="T55" fmla="*/ 99 h 149"/>
                <a:gd name="T56" fmla="*/ 4 w 91"/>
                <a:gd name="T57" fmla="*/ 77 h 149"/>
                <a:gd name="T58" fmla="*/ 0 w 91"/>
                <a:gd name="T59" fmla="*/ 51 h 149"/>
                <a:gd name="T60" fmla="*/ 0 w 91"/>
                <a:gd name="T61" fmla="*/ 51 h 149"/>
                <a:gd name="T62" fmla="*/ 5 w 91"/>
                <a:gd name="T63" fmla="*/ 25 h 149"/>
                <a:gd name="T64" fmla="*/ 20 w 91"/>
                <a:gd name="T65" fmla="*/ 7 h 149"/>
                <a:gd name="T66" fmla="*/ 43 w 91"/>
                <a:gd name="T67" fmla="*/ 0 h 149"/>
                <a:gd name="T68" fmla="*/ 43 w 91"/>
                <a:gd name="T69" fmla="*/ 0 h 149"/>
                <a:gd name="T70" fmla="*/ 58 w 91"/>
                <a:gd name="T71" fmla="*/ 3 h 149"/>
                <a:gd name="T72" fmla="*/ 69 w 91"/>
                <a:gd name="T73" fmla="*/ 10 h 149"/>
                <a:gd name="T74" fmla="*/ 74 w 91"/>
                <a:gd name="T75" fmla="*/ 17 h 149"/>
                <a:gd name="T76" fmla="*/ 74 w 91"/>
                <a:gd name="T77" fmla="*/ 17 h 149"/>
                <a:gd name="T78" fmla="*/ 75 w 91"/>
                <a:gd name="T79" fmla="*/ 17 h 149"/>
                <a:gd name="T80" fmla="*/ 75 w 91"/>
                <a:gd name="T81" fmla="*/ 3 h 149"/>
                <a:gd name="T82" fmla="*/ 91 w 91"/>
                <a:gd name="T83" fmla="*/ 3 h 149"/>
                <a:gd name="T84" fmla="*/ 91 w 91"/>
                <a:gd name="T85" fmla="*/ 97 h 149"/>
                <a:gd name="T86" fmla="*/ 91 w 91"/>
                <a:gd name="T87" fmla="*/ 97 h 149"/>
                <a:gd name="T88" fmla="*/ 46 w 91"/>
                <a:gd name="T89" fmla="*/ 94 h 149"/>
                <a:gd name="T90" fmla="*/ 58 w 91"/>
                <a:gd name="T91" fmla="*/ 91 h 149"/>
                <a:gd name="T92" fmla="*/ 70 w 91"/>
                <a:gd name="T93" fmla="*/ 80 h 149"/>
                <a:gd name="T94" fmla="*/ 74 w 91"/>
                <a:gd name="T95" fmla="*/ 60 h 149"/>
                <a:gd name="T96" fmla="*/ 74 w 91"/>
                <a:gd name="T97" fmla="*/ 60 h 149"/>
                <a:gd name="T98" fmla="*/ 73 w 91"/>
                <a:gd name="T99" fmla="*/ 40 h 149"/>
                <a:gd name="T100" fmla="*/ 65 w 91"/>
                <a:gd name="T101" fmla="*/ 23 h 149"/>
                <a:gd name="T102" fmla="*/ 46 w 91"/>
                <a:gd name="T103" fmla="*/ 15 h 149"/>
                <a:gd name="T104" fmla="*/ 46 w 91"/>
                <a:gd name="T105" fmla="*/ 15 h 149"/>
                <a:gd name="T106" fmla="*/ 27 w 91"/>
                <a:gd name="T107" fmla="*/ 22 h 149"/>
                <a:gd name="T108" fmla="*/ 19 w 91"/>
                <a:gd name="T109" fmla="*/ 38 h 149"/>
                <a:gd name="T110" fmla="*/ 18 w 91"/>
                <a:gd name="T111" fmla="*/ 55 h 149"/>
                <a:gd name="T112" fmla="*/ 18 w 91"/>
                <a:gd name="T113" fmla="*/ 55 h 149"/>
                <a:gd name="T114" fmla="*/ 21 w 91"/>
                <a:gd name="T115" fmla="*/ 75 h 149"/>
                <a:gd name="T116" fmla="*/ 30 w 91"/>
                <a:gd name="T117" fmla="*/ 89 h 149"/>
                <a:gd name="T118" fmla="*/ 46 w 91"/>
                <a:gd name="T119" fmla="*/ 94 h 149"/>
                <a:gd name="T120" fmla="*/ 46 w 91"/>
                <a:gd name="T121" fmla="*/ 94 h 1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
                <a:gd name="T184" fmla="*/ 0 h 149"/>
                <a:gd name="T185" fmla="*/ 91 w 91"/>
                <a:gd name="T186" fmla="*/ 149 h 1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 h="149">
                  <a:moveTo>
                    <a:pt x="91" y="97"/>
                  </a:moveTo>
                  <a:lnTo>
                    <a:pt x="89" y="117"/>
                  </a:lnTo>
                  <a:lnTo>
                    <a:pt x="77" y="139"/>
                  </a:lnTo>
                  <a:lnTo>
                    <a:pt x="42" y="149"/>
                  </a:lnTo>
                  <a:lnTo>
                    <a:pt x="28" y="147"/>
                  </a:lnTo>
                  <a:lnTo>
                    <a:pt x="12" y="138"/>
                  </a:lnTo>
                  <a:lnTo>
                    <a:pt x="4" y="118"/>
                  </a:lnTo>
                  <a:lnTo>
                    <a:pt x="21" y="118"/>
                  </a:lnTo>
                  <a:lnTo>
                    <a:pt x="27" y="130"/>
                  </a:lnTo>
                  <a:lnTo>
                    <a:pt x="37" y="134"/>
                  </a:lnTo>
                  <a:lnTo>
                    <a:pt x="44" y="134"/>
                  </a:lnTo>
                  <a:lnTo>
                    <a:pt x="65" y="128"/>
                  </a:lnTo>
                  <a:lnTo>
                    <a:pt x="73" y="113"/>
                  </a:lnTo>
                  <a:lnTo>
                    <a:pt x="74" y="99"/>
                  </a:lnTo>
                  <a:lnTo>
                    <a:pt x="74" y="94"/>
                  </a:lnTo>
                  <a:lnTo>
                    <a:pt x="73" y="94"/>
                  </a:lnTo>
                  <a:lnTo>
                    <a:pt x="73" y="95"/>
                  </a:lnTo>
                  <a:lnTo>
                    <a:pt x="67" y="102"/>
                  </a:lnTo>
                  <a:lnTo>
                    <a:pt x="57" y="107"/>
                  </a:lnTo>
                  <a:lnTo>
                    <a:pt x="45" y="109"/>
                  </a:lnTo>
                  <a:lnTo>
                    <a:pt x="18" y="99"/>
                  </a:lnTo>
                  <a:lnTo>
                    <a:pt x="4" y="77"/>
                  </a:lnTo>
                  <a:lnTo>
                    <a:pt x="0" y="51"/>
                  </a:lnTo>
                  <a:lnTo>
                    <a:pt x="5" y="25"/>
                  </a:lnTo>
                  <a:lnTo>
                    <a:pt x="20" y="7"/>
                  </a:lnTo>
                  <a:lnTo>
                    <a:pt x="43" y="0"/>
                  </a:lnTo>
                  <a:lnTo>
                    <a:pt x="58" y="3"/>
                  </a:lnTo>
                  <a:lnTo>
                    <a:pt x="69" y="10"/>
                  </a:lnTo>
                  <a:lnTo>
                    <a:pt x="74" y="17"/>
                  </a:lnTo>
                  <a:lnTo>
                    <a:pt x="75" y="17"/>
                  </a:lnTo>
                  <a:lnTo>
                    <a:pt x="75" y="3"/>
                  </a:lnTo>
                  <a:lnTo>
                    <a:pt x="91" y="3"/>
                  </a:lnTo>
                  <a:lnTo>
                    <a:pt x="91" y="97"/>
                  </a:lnTo>
                  <a:close/>
                  <a:moveTo>
                    <a:pt x="46" y="94"/>
                  </a:moveTo>
                  <a:lnTo>
                    <a:pt x="58" y="91"/>
                  </a:lnTo>
                  <a:lnTo>
                    <a:pt x="70" y="80"/>
                  </a:lnTo>
                  <a:lnTo>
                    <a:pt x="74" y="60"/>
                  </a:lnTo>
                  <a:lnTo>
                    <a:pt x="73" y="40"/>
                  </a:lnTo>
                  <a:lnTo>
                    <a:pt x="65" y="23"/>
                  </a:lnTo>
                  <a:lnTo>
                    <a:pt x="46" y="15"/>
                  </a:lnTo>
                  <a:lnTo>
                    <a:pt x="27" y="22"/>
                  </a:lnTo>
                  <a:lnTo>
                    <a:pt x="19" y="38"/>
                  </a:lnTo>
                  <a:lnTo>
                    <a:pt x="18" y="55"/>
                  </a:lnTo>
                  <a:lnTo>
                    <a:pt x="21" y="75"/>
                  </a:lnTo>
                  <a:lnTo>
                    <a:pt x="30" y="89"/>
                  </a:lnTo>
                  <a:lnTo>
                    <a:pt x="46" y="9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5" name="Freeform 165"/>
            <p:cNvSpPr>
              <a:spLocks/>
            </p:cNvSpPr>
            <p:nvPr/>
          </p:nvSpPr>
          <p:spPr bwMode="auto">
            <a:xfrm>
              <a:off x="5185" y="709"/>
              <a:ext cx="28" cy="35"/>
            </a:xfrm>
            <a:custGeom>
              <a:avLst/>
              <a:gdLst>
                <a:gd name="T0" fmla="*/ 84 w 84"/>
                <a:gd name="T1" fmla="*/ 106 h 106"/>
                <a:gd name="T2" fmla="*/ 67 w 84"/>
                <a:gd name="T3" fmla="*/ 106 h 106"/>
                <a:gd name="T4" fmla="*/ 67 w 84"/>
                <a:gd name="T5" fmla="*/ 42 h 106"/>
                <a:gd name="T6" fmla="*/ 67 w 84"/>
                <a:gd name="T7" fmla="*/ 42 h 106"/>
                <a:gd name="T8" fmla="*/ 65 w 84"/>
                <a:gd name="T9" fmla="*/ 27 h 106"/>
                <a:gd name="T10" fmla="*/ 59 w 84"/>
                <a:gd name="T11" fmla="*/ 18 h 106"/>
                <a:gd name="T12" fmla="*/ 44 w 84"/>
                <a:gd name="T13" fmla="*/ 15 h 106"/>
                <a:gd name="T14" fmla="*/ 44 w 84"/>
                <a:gd name="T15" fmla="*/ 15 h 106"/>
                <a:gd name="T16" fmla="*/ 33 w 84"/>
                <a:gd name="T17" fmla="*/ 18 h 106"/>
                <a:gd name="T18" fmla="*/ 22 w 84"/>
                <a:gd name="T19" fmla="*/ 28 h 106"/>
                <a:gd name="T20" fmla="*/ 18 w 84"/>
                <a:gd name="T21" fmla="*/ 49 h 106"/>
                <a:gd name="T22" fmla="*/ 18 w 84"/>
                <a:gd name="T23" fmla="*/ 49 h 106"/>
                <a:gd name="T24" fmla="*/ 18 w 84"/>
                <a:gd name="T25" fmla="*/ 106 h 106"/>
                <a:gd name="T26" fmla="*/ 0 w 84"/>
                <a:gd name="T27" fmla="*/ 106 h 106"/>
                <a:gd name="T28" fmla="*/ 0 w 84"/>
                <a:gd name="T29" fmla="*/ 3 h 106"/>
                <a:gd name="T30" fmla="*/ 17 w 84"/>
                <a:gd name="T31" fmla="*/ 3 h 106"/>
                <a:gd name="T32" fmla="*/ 17 w 84"/>
                <a:gd name="T33" fmla="*/ 17 h 106"/>
                <a:gd name="T34" fmla="*/ 17 w 84"/>
                <a:gd name="T35" fmla="*/ 17 h 106"/>
                <a:gd name="T36" fmla="*/ 17 w 84"/>
                <a:gd name="T37" fmla="*/ 17 h 106"/>
                <a:gd name="T38" fmla="*/ 23 w 84"/>
                <a:gd name="T39" fmla="*/ 10 h 106"/>
                <a:gd name="T40" fmla="*/ 33 w 84"/>
                <a:gd name="T41" fmla="*/ 3 h 106"/>
                <a:gd name="T42" fmla="*/ 49 w 84"/>
                <a:gd name="T43" fmla="*/ 0 h 106"/>
                <a:gd name="T44" fmla="*/ 49 w 84"/>
                <a:gd name="T45" fmla="*/ 0 h 106"/>
                <a:gd name="T46" fmla="*/ 65 w 84"/>
                <a:gd name="T47" fmla="*/ 3 h 106"/>
                <a:gd name="T48" fmla="*/ 79 w 84"/>
                <a:gd name="T49" fmla="*/ 13 h 106"/>
                <a:gd name="T50" fmla="*/ 84 w 84"/>
                <a:gd name="T51" fmla="*/ 35 h 106"/>
                <a:gd name="T52" fmla="*/ 84 w 84"/>
                <a:gd name="T53" fmla="*/ 35 h 106"/>
                <a:gd name="T54" fmla="*/ 84 w 84"/>
                <a:gd name="T55" fmla="*/ 106 h 106"/>
                <a:gd name="T56" fmla="*/ 84 w 84"/>
                <a:gd name="T57" fmla="*/ 10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106"/>
                <a:gd name="T89" fmla="*/ 84 w 84"/>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106">
                  <a:moveTo>
                    <a:pt x="84" y="106"/>
                  </a:moveTo>
                  <a:lnTo>
                    <a:pt x="67" y="106"/>
                  </a:lnTo>
                  <a:lnTo>
                    <a:pt x="67" y="42"/>
                  </a:lnTo>
                  <a:lnTo>
                    <a:pt x="65" y="27"/>
                  </a:lnTo>
                  <a:lnTo>
                    <a:pt x="59" y="18"/>
                  </a:lnTo>
                  <a:lnTo>
                    <a:pt x="44" y="15"/>
                  </a:lnTo>
                  <a:lnTo>
                    <a:pt x="33" y="18"/>
                  </a:lnTo>
                  <a:lnTo>
                    <a:pt x="22" y="28"/>
                  </a:lnTo>
                  <a:lnTo>
                    <a:pt x="18" y="49"/>
                  </a:lnTo>
                  <a:lnTo>
                    <a:pt x="18" y="106"/>
                  </a:lnTo>
                  <a:lnTo>
                    <a:pt x="0" y="106"/>
                  </a:lnTo>
                  <a:lnTo>
                    <a:pt x="0" y="3"/>
                  </a:lnTo>
                  <a:lnTo>
                    <a:pt x="17" y="3"/>
                  </a:lnTo>
                  <a:lnTo>
                    <a:pt x="17" y="17"/>
                  </a:lnTo>
                  <a:lnTo>
                    <a:pt x="23" y="10"/>
                  </a:lnTo>
                  <a:lnTo>
                    <a:pt x="33" y="3"/>
                  </a:lnTo>
                  <a:lnTo>
                    <a:pt x="49" y="0"/>
                  </a:lnTo>
                  <a:lnTo>
                    <a:pt x="65" y="3"/>
                  </a:lnTo>
                  <a:lnTo>
                    <a:pt x="79" y="13"/>
                  </a:lnTo>
                  <a:lnTo>
                    <a:pt x="84" y="35"/>
                  </a:lnTo>
                  <a:lnTo>
                    <a:pt x="84" y="10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6" name="Freeform 166"/>
            <p:cNvSpPr>
              <a:spLocks noEditPoints="1"/>
            </p:cNvSpPr>
            <p:nvPr/>
          </p:nvSpPr>
          <p:spPr bwMode="auto">
            <a:xfrm>
              <a:off x="4969" y="782"/>
              <a:ext cx="31" cy="36"/>
            </a:xfrm>
            <a:custGeom>
              <a:avLst/>
              <a:gdLst>
                <a:gd name="T0" fmla="*/ 92 w 93"/>
                <a:gd name="T1" fmla="*/ 74 h 109"/>
                <a:gd name="T2" fmla="*/ 90 w 93"/>
                <a:gd name="T3" fmla="*/ 82 h 109"/>
                <a:gd name="T4" fmla="*/ 83 w 93"/>
                <a:gd name="T5" fmla="*/ 92 h 109"/>
                <a:gd name="T6" fmla="*/ 73 w 93"/>
                <a:gd name="T7" fmla="*/ 102 h 109"/>
                <a:gd name="T8" fmla="*/ 73 w 93"/>
                <a:gd name="T9" fmla="*/ 102 h 109"/>
                <a:gd name="T10" fmla="*/ 67 w 93"/>
                <a:gd name="T11" fmla="*/ 105 h 109"/>
                <a:gd name="T12" fmla="*/ 59 w 93"/>
                <a:gd name="T13" fmla="*/ 108 h 109"/>
                <a:gd name="T14" fmla="*/ 45 w 93"/>
                <a:gd name="T15" fmla="*/ 109 h 109"/>
                <a:gd name="T16" fmla="*/ 45 w 93"/>
                <a:gd name="T17" fmla="*/ 109 h 109"/>
                <a:gd name="T18" fmla="*/ 21 w 93"/>
                <a:gd name="T19" fmla="*/ 102 h 109"/>
                <a:gd name="T20" fmla="*/ 5 w 93"/>
                <a:gd name="T21" fmla="*/ 84 h 109"/>
                <a:gd name="T22" fmla="*/ 0 w 93"/>
                <a:gd name="T23" fmla="*/ 58 h 109"/>
                <a:gd name="T24" fmla="*/ 0 w 93"/>
                <a:gd name="T25" fmla="*/ 58 h 109"/>
                <a:gd name="T26" fmla="*/ 5 w 93"/>
                <a:gd name="T27" fmla="*/ 28 h 109"/>
                <a:gd name="T28" fmla="*/ 21 w 93"/>
                <a:gd name="T29" fmla="*/ 8 h 109"/>
                <a:gd name="T30" fmla="*/ 49 w 93"/>
                <a:gd name="T31" fmla="*/ 0 h 109"/>
                <a:gd name="T32" fmla="*/ 49 w 93"/>
                <a:gd name="T33" fmla="*/ 0 h 109"/>
                <a:gd name="T34" fmla="*/ 73 w 93"/>
                <a:gd name="T35" fmla="*/ 8 h 109"/>
                <a:gd name="T36" fmla="*/ 89 w 93"/>
                <a:gd name="T37" fmla="*/ 28 h 109"/>
                <a:gd name="T38" fmla="*/ 93 w 93"/>
                <a:gd name="T39" fmla="*/ 61 h 109"/>
                <a:gd name="T40" fmla="*/ 93 w 93"/>
                <a:gd name="T41" fmla="*/ 61 h 109"/>
                <a:gd name="T42" fmla="*/ 18 w 93"/>
                <a:gd name="T43" fmla="*/ 61 h 109"/>
                <a:gd name="T44" fmla="*/ 18 w 93"/>
                <a:gd name="T45" fmla="*/ 61 h 109"/>
                <a:gd name="T46" fmla="*/ 21 w 93"/>
                <a:gd name="T47" fmla="*/ 79 h 109"/>
                <a:gd name="T48" fmla="*/ 31 w 93"/>
                <a:gd name="T49" fmla="*/ 90 h 109"/>
                <a:gd name="T50" fmla="*/ 48 w 93"/>
                <a:gd name="T51" fmla="*/ 94 h 109"/>
                <a:gd name="T52" fmla="*/ 48 w 93"/>
                <a:gd name="T53" fmla="*/ 94 h 109"/>
                <a:gd name="T54" fmla="*/ 62 w 93"/>
                <a:gd name="T55" fmla="*/ 91 h 109"/>
                <a:gd name="T56" fmla="*/ 71 w 93"/>
                <a:gd name="T57" fmla="*/ 83 h 109"/>
                <a:gd name="T58" fmla="*/ 74 w 93"/>
                <a:gd name="T59" fmla="*/ 74 h 109"/>
                <a:gd name="T60" fmla="*/ 74 w 93"/>
                <a:gd name="T61" fmla="*/ 74 h 109"/>
                <a:gd name="T62" fmla="*/ 92 w 93"/>
                <a:gd name="T63" fmla="*/ 74 h 109"/>
                <a:gd name="T64" fmla="*/ 92 w 93"/>
                <a:gd name="T65" fmla="*/ 74 h 109"/>
                <a:gd name="T66" fmla="*/ 75 w 93"/>
                <a:gd name="T67" fmla="*/ 47 h 109"/>
                <a:gd name="T68" fmla="*/ 72 w 93"/>
                <a:gd name="T69" fmla="*/ 31 h 109"/>
                <a:gd name="T70" fmla="*/ 63 w 93"/>
                <a:gd name="T71" fmla="*/ 20 h 109"/>
                <a:gd name="T72" fmla="*/ 46 w 93"/>
                <a:gd name="T73" fmla="*/ 16 h 109"/>
                <a:gd name="T74" fmla="*/ 46 w 93"/>
                <a:gd name="T75" fmla="*/ 16 h 109"/>
                <a:gd name="T76" fmla="*/ 32 w 93"/>
                <a:gd name="T77" fmla="*/ 20 h 109"/>
                <a:gd name="T78" fmla="*/ 22 w 93"/>
                <a:gd name="T79" fmla="*/ 31 h 109"/>
                <a:gd name="T80" fmla="*/ 18 w 93"/>
                <a:gd name="T81" fmla="*/ 47 h 109"/>
                <a:gd name="T82" fmla="*/ 18 w 93"/>
                <a:gd name="T83" fmla="*/ 47 h 109"/>
                <a:gd name="T84" fmla="*/ 75 w 93"/>
                <a:gd name="T85" fmla="*/ 47 h 109"/>
                <a:gd name="T86" fmla="*/ 75 w 93"/>
                <a:gd name="T87" fmla="*/ 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09"/>
                <a:gd name="T134" fmla="*/ 93 w 93"/>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09">
                  <a:moveTo>
                    <a:pt x="92" y="74"/>
                  </a:moveTo>
                  <a:lnTo>
                    <a:pt x="90" y="82"/>
                  </a:lnTo>
                  <a:lnTo>
                    <a:pt x="83" y="92"/>
                  </a:lnTo>
                  <a:lnTo>
                    <a:pt x="73" y="102"/>
                  </a:lnTo>
                  <a:lnTo>
                    <a:pt x="67" y="105"/>
                  </a:lnTo>
                  <a:lnTo>
                    <a:pt x="59" y="108"/>
                  </a:lnTo>
                  <a:lnTo>
                    <a:pt x="45" y="109"/>
                  </a:lnTo>
                  <a:lnTo>
                    <a:pt x="21" y="102"/>
                  </a:lnTo>
                  <a:lnTo>
                    <a:pt x="5" y="84"/>
                  </a:lnTo>
                  <a:lnTo>
                    <a:pt x="0" y="58"/>
                  </a:lnTo>
                  <a:lnTo>
                    <a:pt x="5" y="28"/>
                  </a:lnTo>
                  <a:lnTo>
                    <a:pt x="21" y="8"/>
                  </a:lnTo>
                  <a:lnTo>
                    <a:pt x="49" y="0"/>
                  </a:lnTo>
                  <a:lnTo>
                    <a:pt x="73" y="8"/>
                  </a:lnTo>
                  <a:lnTo>
                    <a:pt x="89" y="28"/>
                  </a:lnTo>
                  <a:lnTo>
                    <a:pt x="93" y="61"/>
                  </a:lnTo>
                  <a:lnTo>
                    <a:pt x="18" y="61"/>
                  </a:lnTo>
                  <a:lnTo>
                    <a:pt x="21" y="79"/>
                  </a:lnTo>
                  <a:lnTo>
                    <a:pt x="31" y="90"/>
                  </a:lnTo>
                  <a:lnTo>
                    <a:pt x="48" y="94"/>
                  </a:lnTo>
                  <a:lnTo>
                    <a:pt x="62" y="91"/>
                  </a:lnTo>
                  <a:lnTo>
                    <a:pt x="71" y="83"/>
                  </a:lnTo>
                  <a:lnTo>
                    <a:pt x="74" y="74"/>
                  </a:lnTo>
                  <a:lnTo>
                    <a:pt x="92" y="74"/>
                  </a:lnTo>
                  <a:close/>
                  <a:moveTo>
                    <a:pt x="75" y="47"/>
                  </a:moveTo>
                  <a:lnTo>
                    <a:pt x="72" y="31"/>
                  </a:lnTo>
                  <a:lnTo>
                    <a:pt x="63" y="20"/>
                  </a:lnTo>
                  <a:lnTo>
                    <a:pt x="46" y="16"/>
                  </a:lnTo>
                  <a:lnTo>
                    <a:pt x="32" y="20"/>
                  </a:lnTo>
                  <a:lnTo>
                    <a:pt x="22" y="31"/>
                  </a:lnTo>
                  <a:lnTo>
                    <a:pt x="18" y="47"/>
                  </a:lnTo>
                  <a:lnTo>
                    <a:pt x="75" y="4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7" name="Freeform 167"/>
            <p:cNvSpPr>
              <a:spLocks/>
            </p:cNvSpPr>
            <p:nvPr/>
          </p:nvSpPr>
          <p:spPr bwMode="auto">
            <a:xfrm>
              <a:off x="5002" y="783"/>
              <a:ext cx="31" cy="34"/>
            </a:xfrm>
            <a:custGeom>
              <a:avLst/>
              <a:gdLst>
                <a:gd name="T0" fmla="*/ 94 w 94"/>
                <a:gd name="T1" fmla="*/ 103 h 103"/>
                <a:gd name="T2" fmla="*/ 71 w 94"/>
                <a:gd name="T3" fmla="*/ 103 h 103"/>
                <a:gd name="T4" fmla="*/ 46 w 94"/>
                <a:gd name="T5" fmla="*/ 65 h 103"/>
                <a:gd name="T6" fmla="*/ 21 w 94"/>
                <a:gd name="T7" fmla="*/ 103 h 103"/>
                <a:gd name="T8" fmla="*/ 0 w 94"/>
                <a:gd name="T9" fmla="*/ 103 h 103"/>
                <a:gd name="T10" fmla="*/ 35 w 94"/>
                <a:gd name="T11" fmla="*/ 51 h 103"/>
                <a:gd name="T12" fmla="*/ 1 w 94"/>
                <a:gd name="T13" fmla="*/ 0 h 103"/>
                <a:gd name="T14" fmla="*/ 23 w 94"/>
                <a:gd name="T15" fmla="*/ 0 h 103"/>
                <a:gd name="T16" fmla="*/ 47 w 94"/>
                <a:gd name="T17" fmla="*/ 37 h 103"/>
                <a:gd name="T18" fmla="*/ 70 w 94"/>
                <a:gd name="T19" fmla="*/ 0 h 103"/>
                <a:gd name="T20" fmla="*/ 92 w 94"/>
                <a:gd name="T21" fmla="*/ 0 h 103"/>
                <a:gd name="T22" fmla="*/ 57 w 94"/>
                <a:gd name="T23" fmla="*/ 51 h 103"/>
                <a:gd name="T24" fmla="*/ 94 w 94"/>
                <a:gd name="T25" fmla="*/ 103 h 103"/>
                <a:gd name="T26" fmla="*/ 94 w 94"/>
                <a:gd name="T27" fmla="*/ 10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03"/>
                <a:gd name="T44" fmla="*/ 94 w 9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03">
                  <a:moveTo>
                    <a:pt x="94" y="103"/>
                  </a:moveTo>
                  <a:lnTo>
                    <a:pt x="71" y="103"/>
                  </a:lnTo>
                  <a:lnTo>
                    <a:pt x="46" y="65"/>
                  </a:lnTo>
                  <a:lnTo>
                    <a:pt x="21" y="103"/>
                  </a:lnTo>
                  <a:lnTo>
                    <a:pt x="0" y="103"/>
                  </a:lnTo>
                  <a:lnTo>
                    <a:pt x="35" y="51"/>
                  </a:lnTo>
                  <a:lnTo>
                    <a:pt x="1" y="0"/>
                  </a:lnTo>
                  <a:lnTo>
                    <a:pt x="23" y="0"/>
                  </a:lnTo>
                  <a:lnTo>
                    <a:pt x="47" y="37"/>
                  </a:lnTo>
                  <a:lnTo>
                    <a:pt x="70" y="0"/>
                  </a:lnTo>
                  <a:lnTo>
                    <a:pt x="92" y="0"/>
                  </a:lnTo>
                  <a:lnTo>
                    <a:pt x="57" y="51"/>
                  </a:lnTo>
                  <a:lnTo>
                    <a:pt x="94" y="10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8" name="Freeform 168"/>
            <p:cNvSpPr>
              <a:spLocks/>
            </p:cNvSpPr>
            <p:nvPr/>
          </p:nvSpPr>
          <p:spPr bwMode="auto">
            <a:xfrm>
              <a:off x="5036" y="782"/>
              <a:ext cx="29" cy="36"/>
            </a:xfrm>
            <a:custGeom>
              <a:avLst/>
              <a:gdLst>
                <a:gd name="T0" fmla="*/ 70 w 88"/>
                <a:gd name="T1" fmla="*/ 38 h 109"/>
                <a:gd name="T2" fmla="*/ 66 w 88"/>
                <a:gd name="T3" fmla="*/ 26 h 109"/>
                <a:gd name="T4" fmla="*/ 58 w 88"/>
                <a:gd name="T5" fmla="*/ 18 h 109"/>
                <a:gd name="T6" fmla="*/ 46 w 88"/>
                <a:gd name="T7" fmla="*/ 16 h 109"/>
                <a:gd name="T8" fmla="*/ 46 w 88"/>
                <a:gd name="T9" fmla="*/ 16 h 109"/>
                <a:gd name="T10" fmla="*/ 29 w 88"/>
                <a:gd name="T11" fmla="*/ 22 h 109"/>
                <a:gd name="T12" fmla="*/ 20 w 88"/>
                <a:gd name="T13" fmla="*/ 36 h 109"/>
                <a:gd name="T14" fmla="*/ 18 w 88"/>
                <a:gd name="T15" fmla="*/ 55 h 109"/>
                <a:gd name="T16" fmla="*/ 18 w 88"/>
                <a:gd name="T17" fmla="*/ 55 h 109"/>
                <a:gd name="T18" fmla="*/ 20 w 88"/>
                <a:gd name="T19" fmla="*/ 73 h 109"/>
                <a:gd name="T20" fmla="*/ 28 w 88"/>
                <a:gd name="T21" fmla="*/ 88 h 109"/>
                <a:gd name="T22" fmla="*/ 46 w 88"/>
                <a:gd name="T23" fmla="*/ 94 h 109"/>
                <a:gd name="T24" fmla="*/ 46 w 88"/>
                <a:gd name="T25" fmla="*/ 94 h 109"/>
                <a:gd name="T26" fmla="*/ 57 w 88"/>
                <a:gd name="T27" fmla="*/ 91 h 109"/>
                <a:gd name="T28" fmla="*/ 65 w 88"/>
                <a:gd name="T29" fmla="*/ 83 h 109"/>
                <a:gd name="T30" fmla="*/ 70 w 88"/>
                <a:gd name="T31" fmla="*/ 70 h 109"/>
                <a:gd name="T32" fmla="*/ 70 w 88"/>
                <a:gd name="T33" fmla="*/ 70 h 109"/>
                <a:gd name="T34" fmla="*/ 88 w 88"/>
                <a:gd name="T35" fmla="*/ 70 h 109"/>
                <a:gd name="T36" fmla="*/ 88 w 88"/>
                <a:gd name="T37" fmla="*/ 70 h 109"/>
                <a:gd name="T38" fmla="*/ 82 w 88"/>
                <a:gd name="T39" fmla="*/ 87 h 109"/>
                <a:gd name="T40" fmla="*/ 69 w 88"/>
                <a:gd name="T41" fmla="*/ 102 h 109"/>
                <a:gd name="T42" fmla="*/ 45 w 88"/>
                <a:gd name="T43" fmla="*/ 109 h 109"/>
                <a:gd name="T44" fmla="*/ 45 w 88"/>
                <a:gd name="T45" fmla="*/ 109 h 109"/>
                <a:gd name="T46" fmla="*/ 21 w 88"/>
                <a:gd name="T47" fmla="*/ 102 h 109"/>
                <a:gd name="T48" fmla="*/ 5 w 88"/>
                <a:gd name="T49" fmla="*/ 84 h 109"/>
                <a:gd name="T50" fmla="*/ 0 w 88"/>
                <a:gd name="T51" fmla="*/ 58 h 109"/>
                <a:gd name="T52" fmla="*/ 0 w 88"/>
                <a:gd name="T53" fmla="*/ 58 h 109"/>
                <a:gd name="T54" fmla="*/ 5 w 88"/>
                <a:gd name="T55" fmla="*/ 28 h 109"/>
                <a:gd name="T56" fmla="*/ 21 w 88"/>
                <a:gd name="T57" fmla="*/ 8 h 109"/>
                <a:gd name="T58" fmla="*/ 48 w 88"/>
                <a:gd name="T59" fmla="*/ 0 h 109"/>
                <a:gd name="T60" fmla="*/ 48 w 88"/>
                <a:gd name="T61" fmla="*/ 0 h 109"/>
                <a:gd name="T62" fmla="*/ 70 w 88"/>
                <a:gd name="T63" fmla="*/ 6 h 109"/>
                <a:gd name="T64" fmla="*/ 82 w 88"/>
                <a:gd name="T65" fmla="*/ 20 h 109"/>
                <a:gd name="T66" fmla="*/ 88 w 88"/>
                <a:gd name="T67" fmla="*/ 38 h 109"/>
                <a:gd name="T68" fmla="*/ 88 w 88"/>
                <a:gd name="T69" fmla="*/ 38 h 109"/>
                <a:gd name="T70" fmla="*/ 70 w 88"/>
                <a:gd name="T71" fmla="*/ 38 h 109"/>
                <a:gd name="T72" fmla="*/ 70 w 88"/>
                <a:gd name="T73" fmla="*/ 38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09"/>
                <a:gd name="T113" fmla="*/ 88 w 88"/>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09">
                  <a:moveTo>
                    <a:pt x="70" y="38"/>
                  </a:moveTo>
                  <a:lnTo>
                    <a:pt x="66" y="26"/>
                  </a:lnTo>
                  <a:lnTo>
                    <a:pt x="58" y="18"/>
                  </a:lnTo>
                  <a:lnTo>
                    <a:pt x="46" y="16"/>
                  </a:lnTo>
                  <a:lnTo>
                    <a:pt x="29" y="22"/>
                  </a:lnTo>
                  <a:lnTo>
                    <a:pt x="20" y="36"/>
                  </a:lnTo>
                  <a:lnTo>
                    <a:pt x="18" y="55"/>
                  </a:lnTo>
                  <a:lnTo>
                    <a:pt x="20" y="73"/>
                  </a:lnTo>
                  <a:lnTo>
                    <a:pt x="28" y="88"/>
                  </a:lnTo>
                  <a:lnTo>
                    <a:pt x="46" y="94"/>
                  </a:lnTo>
                  <a:lnTo>
                    <a:pt x="57" y="91"/>
                  </a:lnTo>
                  <a:lnTo>
                    <a:pt x="65" y="83"/>
                  </a:lnTo>
                  <a:lnTo>
                    <a:pt x="70" y="70"/>
                  </a:lnTo>
                  <a:lnTo>
                    <a:pt x="88" y="70"/>
                  </a:lnTo>
                  <a:lnTo>
                    <a:pt x="82" y="87"/>
                  </a:lnTo>
                  <a:lnTo>
                    <a:pt x="69" y="102"/>
                  </a:lnTo>
                  <a:lnTo>
                    <a:pt x="45" y="109"/>
                  </a:lnTo>
                  <a:lnTo>
                    <a:pt x="21" y="102"/>
                  </a:lnTo>
                  <a:lnTo>
                    <a:pt x="5" y="84"/>
                  </a:lnTo>
                  <a:lnTo>
                    <a:pt x="0" y="58"/>
                  </a:lnTo>
                  <a:lnTo>
                    <a:pt x="5" y="28"/>
                  </a:lnTo>
                  <a:lnTo>
                    <a:pt x="21" y="8"/>
                  </a:lnTo>
                  <a:lnTo>
                    <a:pt x="48" y="0"/>
                  </a:lnTo>
                  <a:lnTo>
                    <a:pt x="70" y="6"/>
                  </a:lnTo>
                  <a:lnTo>
                    <a:pt x="82" y="20"/>
                  </a:lnTo>
                  <a:lnTo>
                    <a:pt x="88" y="38"/>
                  </a:lnTo>
                  <a:lnTo>
                    <a:pt x="70" y="3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09" name="Freeform 169"/>
            <p:cNvSpPr>
              <a:spLocks/>
            </p:cNvSpPr>
            <p:nvPr/>
          </p:nvSpPr>
          <p:spPr bwMode="auto">
            <a:xfrm>
              <a:off x="5071" y="770"/>
              <a:ext cx="28" cy="47"/>
            </a:xfrm>
            <a:custGeom>
              <a:avLst/>
              <a:gdLst>
                <a:gd name="T0" fmla="*/ 83 w 83"/>
                <a:gd name="T1" fmla="*/ 141 h 141"/>
                <a:gd name="T2" fmla="*/ 66 w 83"/>
                <a:gd name="T3" fmla="*/ 141 h 141"/>
                <a:gd name="T4" fmla="*/ 66 w 83"/>
                <a:gd name="T5" fmla="*/ 74 h 141"/>
                <a:gd name="T6" fmla="*/ 66 w 83"/>
                <a:gd name="T7" fmla="*/ 74 h 141"/>
                <a:gd name="T8" fmla="*/ 64 w 83"/>
                <a:gd name="T9" fmla="*/ 61 h 141"/>
                <a:gd name="T10" fmla="*/ 58 w 83"/>
                <a:gd name="T11" fmla="*/ 53 h 141"/>
                <a:gd name="T12" fmla="*/ 45 w 83"/>
                <a:gd name="T13" fmla="*/ 51 h 141"/>
                <a:gd name="T14" fmla="*/ 45 w 83"/>
                <a:gd name="T15" fmla="*/ 51 h 141"/>
                <a:gd name="T16" fmla="*/ 32 w 83"/>
                <a:gd name="T17" fmla="*/ 54 h 141"/>
                <a:gd name="T18" fmla="*/ 21 w 83"/>
                <a:gd name="T19" fmla="*/ 64 h 141"/>
                <a:gd name="T20" fmla="*/ 17 w 83"/>
                <a:gd name="T21" fmla="*/ 85 h 141"/>
                <a:gd name="T22" fmla="*/ 17 w 83"/>
                <a:gd name="T23" fmla="*/ 85 h 141"/>
                <a:gd name="T24" fmla="*/ 17 w 83"/>
                <a:gd name="T25" fmla="*/ 141 h 141"/>
                <a:gd name="T26" fmla="*/ 0 w 83"/>
                <a:gd name="T27" fmla="*/ 141 h 141"/>
                <a:gd name="T28" fmla="*/ 0 w 83"/>
                <a:gd name="T29" fmla="*/ 0 h 141"/>
                <a:gd name="T30" fmla="*/ 17 w 83"/>
                <a:gd name="T31" fmla="*/ 0 h 141"/>
                <a:gd name="T32" fmla="*/ 17 w 83"/>
                <a:gd name="T33" fmla="*/ 52 h 141"/>
                <a:gd name="T34" fmla="*/ 17 w 83"/>
                <a:gd name="T35" fmla="*/ 52 h 141"/>
                <a:gd name="T36" fmla="*/ 17 w 83"/>
                <a:gd name="T37" fmla="*/ 52 h 141"/>
                <a:gd name="T38" fmla="*/ 24 w 83"/>
                <a:gd name="T39" fmla="*/ 45 h 141"/>
                <a:gd name="T40" fmla="*/ 33 w 83"/>
                <a:gd name="T41" fmla="*/ 38 h 141"/>
                <a:gd name="T42" fmla="*/ 47 w 83"/>
                <a:gd name="T43" fmla="*/ 35 h 141"/>
                <a:gd name="T44" fmla="*/ 47 w 83"/>
                <a:gd name="T45" fmla="*/ 35 h 141"/>
                <a:gd name="T46" fmla="*/ 63 w 83"/>
                <a:gd name="T47" fmla="*/ 38 h 141"/>
                <a:gd name="T48" fmla="*/ 77 w 83"/>
                <a:gd name="T49" fmla="*/ 49 h 141"/>
                <a:gd name="T50" fmla="*/ 83 w 83"/>
                <a:gd name="T51" fmla="*/ 71 h 141"/>
                <a:gd name="T52" fmla="*/ 83 w 83"/>
                <a:gd name="T53" fmla="*/ 71 h 141"/>
                <a:gd name="T54" fmla="*/ 83 w 83"/>
                <a:gd name="T55" fmla="*/ 141 h 141"/>
                <a:gd name="T56" fmla="*/ 83 w 83"/>
                <a:gd name="T57" fmla="*/ 141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41"/>
                <a:gd name="T89" fmla="*/ 83 w 83"/>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41">
                  <a:moveTo>
                    <a:pt x="83" y="141"/>
                  </a:moveTo>
                  <a:lnTo>
                    <a:pt x="66" y="141"/>
                  </a:lnTo>
                  <a:lnTo>
                    <a:pt x="66" y="74"/>
                  </a:lnTo>
                  <a:lnTo>
                    <a:pt x="64" y="61"/>
                  </a:lnTo>
                  <a:lnTo>
                    <a:pt x="58" y="53"/>
                  </a:lnTo>
                  <a:lnTo>
                    <a:pt x="45" y="51"/>
                  </a:lnTo>
                  <a:lnTo>
                    <a:pt x="32" y="54"/>
                  </a:lnTo>
                  <a:lnTo>
                    <a:pt x="21" y="64"/>
                  </a:lnTo>
                  <a:lnTo>
                    <a:pt x="17" y="85"/>
                  </a:lnTo>
                  <a:lnTo>
                    <a:pt x="17" y="141"/>
                  </a:lnTo>
                  <a:lnTo>
                    <a:pt x="0" y="141"/>
                  </a:lnTo>
                  <a:lnTo>
                    <a:pt x="0" y="0"/>
                  </a:lnTo>
                  <a:lnTo>
                    <a:pt x="17" y="0"/>
                  </a:lnTo>
                  <a:lnTo>
                    <a:pt x="17" y="52"/>
                  </a:lnTo>
                  <a:lnTo>
                    <a:pt x="24" y="45"/>
                  </a:lnTo>
                  <a:lnTo>
                    <a:pt x="33" y="38"/>
                  </a:lnTo>
                  <a:lnTo>
                    <a:pt x="47" y="35"/>
                  </a:lnTo>
                  <a:lnTo>
                    <a:pt x="63" y="38"/>
                  </a:lnTo>
                  <a:lnTo>
                    <a:pt x="77" y="49"/>
                  </a:lnTo>
                  <a:lnTo>
                    <a:pt x="83" y="71"/>
                  </a:lnTo>
                  <a:lnTo>
                    <a:pt x="83" y="14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0" name="Freeform 170"/>
            <p:cNvSpPr>
              <a:spLocks noEditPoints="1"/>
            </p:cNvSpPr>
            <p:nvPr/>
          </p:nvSpPr>
          <p:spPr bwMode="auto">
            <a:xfrm>
              <a:off x="5105" y="782"/>
              <a:ext cx="33" cy="36"/>
            </a:xfrm>
            <a:custGeom>
              <a:avLst/>
              <a:gdLst>
                <a:gd name="T0" fmla="*/ 11 w 97"/>
                <a:gd name="T1" fmla="*/ 14 h 109"/>
                <a:gd name="T2" fmla="*/ 47 w 97"/>
                <a:gd name="T3" fmla="*/ 0 h 109"/>
                <a:gd name="T4" fmla="*/ 61 w 97"/>
                <a:gd name="T5" fmla="*/ 2 h 109"/>
                <a:gd name="T6" fmla="*/ 86 w 97"/>
                <a:gd name="T7" fmla="*/ 29 h 109"/>
                <a:gd name="T8" fmla="*/ 86 w 97"/>
                <a:gd name="T9" fmla="*/ 88 h 109"/>
                <a:gd name="T10" fmla="*/ 87 w 97"/>
                <a:gd name="T11" fmla="*/ 92 h 109"/>
                <a:gd name="T12" fmla="*/ 92 w 97"/>
                <a:gd name="T13" fmla="*/ 94 h 109"/>
                <a:gd name="T14" fmla="*/ 94 w 97"/>
                <a:gd name="T15" fmla="*/ 94 h 109"/>
                <a:gd name="T16" fmla="*/ 97 w 97"/>
                <a:gd name="T17" fmla="*/ 94 h 109"/>
                <a:gd name="T18" fmla="*/ 97 w 97"/>
                <a:gd name="T19" fmla="*/ 106 h 109"/>
                <a:gd name="T20" fmla="*/ 95 w 97"/>
                <a:gd name="T21" fmla="*/ 107 h 109"/>
                <a:gd name="T22" fmla="*/ 88 w 97"/>
                <a:gd name="T23" fmla="*/ 108 h 109"/>
                <a:gd name="T24" fmla="*/ 76 w 97"/>
                <a:gd name="T25" fmla="*/ 106 h 109"/>
                <a:gd name="T26" fmla="*/ 69 w 97"/>
                <a:gd name="T27" fmla="*/ 92 h 109"/>
                <a:gd name="T28" fmla="*/ 61 w 97"/>
                <a:gd name="T29" fmla="*/ 100 h 109"/>
                <a:gd name="T30" fmla="*/ 32 w 97"/>
                <a:gd name="T31" fmla="*/ 109 h 109"/>
                <a:gd name="T32" fmla="*/ 16 w 97"/>
                <a:gd name="T33" fmla="*/ 105 h 109"/>
                <a:gd name="T34" fmla="*/ 0 w 97"/>
                <a:gd name="T35" fmla="*/ 79 h 109"/>
                <a:gd name="T36" fmla="*/ 2 w 97"/>
                <a:gd name="T37" fmla="*/ 68 h 109"/>
                <a:gd name="T38" fmla="*/ 31 w 97"/>
                <a:gd name="T39" fmla="*/ 48 h 109"/>
                <a:gd name="T40" fmla="*/ 59 w 97"/>
                <a:gd name="T41" fmla="*/ 44 h 109"/>
                <a:gd name="T42" fmla="*/ 64 w 97"/>
                <a:gd name="T43" fmla="*/ 43 h 109"/>
                <a:gd name="T44" fmla="*/ 68 w 97"/>
                <a:gd name="T45" fmla="*/ 31 h 109"/>
                <a:gd name="T46" fmla="*/ 66 w 97"/>
                <a:gd name="T47" fmla="*/ 22 h 109"/>
                <a:gd name="T48" fmla="*/ 45 w 97"/>
                <a:gd name="T49" fmla="*/ 14 h 109"/>
                <a:gd name="T50" fmla="*/ 30 w 97"/>
                <a:gd name="T51" fmla="*/ 18 h 109"/>
                <a:gd name="T52" fmla="*/ 21 w 97"/>
                <a:gd name="T53" fmla="*/ 34 h 109"/>
                <a:gd name="T54" fmla="*/ 5 w 97"/>
                <a:gd name="T55" fmla="*/ 34 h 109"/>
                <a:gd name="T56" fmla="*/ 68 w 97"/>
                <a:gd name="T57" fmla="*/ 54 h 109"/>
                <a:gd name="T58" fmla="*/ 56 w 97"/>
                <a:gd name="T59" fmla="*/ 58 h 109"/>
                <a:gd name="T60" fmla="*/ 40 w 97"/>
                <a:gd name="T61" fmla="*/ 60 h 109"/>
                <a:gd name="T62" fmla="*/ 22 w 97"/>
                <a:gd name="T63" fmla="*/ 67 h 109"/>
                <a:gd name="T64" fmla="*/ 18 w 97"/>
                <a:gd name="T65" fmla="*/ 77 h 109"/>
                <a:gd name="T66" fmla="*/ 26 w 97"/>
                <a:gd name="T67" fmla="*/ 93 h 109"/>
                <a:gd name="T68" fmla="*/ 37 w 97"/>
                <a:gd name="T69" fmla="*/ 95 h 109"/>
                <a:gd name="T70" fmla="*/ 63 w 97"/>
                <a:gd name="T71" fmla="*/ 83 h 109"/>
                <a:gd name="T72" fmla="*/ 68 w 97"/>
                <a:gd name="T73" fmla="*/ 71 h 109"/>
                <a:gd name="T74" fmla="*/ 68 w 97"/>
                <a:gd name="T75" fmla="*/ 54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109"/>
                <a:gd name="T116" fmla="*/ 97 w 97"/>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109">
                  <a:moveTo>
                    <a:pt x="5" y="34"/>
                  </a:moveTo>
                  <a:lnTo>
                    <a:pt x="11" y="14"/>
                  </a:lnTo>
                  <a:lnTo>
                    <a:pt x="26" y="4"/>
                  </a:lnTo>
                  <a:lnTo>
                    <a:pt x="47" y="0"/>
                  </a:lnTo>
                  <a:lnTo>
                    <a:pt x="61" y="2"/>
                  </a:lnTo>
                  <a:lnTo>
                    <a:pt x="77" y="10"/>
                  </a:lnTo>
                  <a:lnTo>
                    <a:pt x="86" y="29"/>
                  </a:lnTo>
                  <a:lnTo>
                    <a:pt x="86" y="88"/>
                  </a:lnTo>
                  <a:lnTo>
                    <a:pt x="87" y="92"/>
                  </a:lnTo>
                  <a:lnTo>
                    <a:pt x="89" y="94"/>
                  </a:lnTo>
                  <a:lnTo>
                    <a:pt x="92" y="94"/>
                  </a:lnTo>
                  <a:lnTo>
                    <a:pt x="94" y="94"/>
                  </a:lnTo>
                  <a:lnTo>
                    <a:pt x="96" y="94"/>
                  </a:lnTo>
                  <a:lnTo>
                    <a:pt x="97" y="94"/>
                  </a:lnTo>
                  <a:lnTo>
                    <a:pt x="97" y="106"/>
                  </a:lnTo>
                  <a:lnTo>
                    <a:pt x="95" y="107"/>
                  </a:lnTo>
                  <a:lnTo>
                    <a:pt x="92" y="108"/>
                  </a:lnTo>
                  <a:lnTo>
                    <a:pt x="88" y="108"/>
                  </a:lnTo>
                  <a:lnTo>
                    <a:pt x="76" y="106"/>
                  </a:lnTo>
                  <a:lnTo>
                    <a:pt x="71" y="100"/>
                  </a:lnTo>
                  <a:lnTo>
                    <a:pt x="69" y="92"/>
                  </a:lnTo>
                  <a:lnTo>
                    <a:pt x="61" y="100"/>
                  </a:lnTo>
                  <a:lnTo>
                    <a:pt x="49" y="106"/>
                  </a:lnTo>
                  <a:lnTo>
                    <a:pt x="32" y="109"/>
                  </a:lnTo>
                  <a:lnTo>
                    <a:pt x="16" y="105"/>
                  </a:lnTo>
                  <a:lnTo>
                    <a:pt x="4" y="95"/>
                  </a:lnTo>
                  <a:lnTo>
                    <a:pt x="0" y="79"/>
                  </a:lnTo>
                  <a:lnTo>
                    <a:pt x="2" y="68"/>
                  </a:lnTo>
                  <a:lnTo>
                    <a:pt x="11" y="55"/>
                  </a:lnTo>
                  <a:lnTo>
                    <a:pt x="31" y="48"/>
                  </a:lnTo>
                  <a:lnTo>
                    <a:pt x="59" y="44"/>
                  </a:lnTo>
                  <a:lnTo>
                    <a:pt x="64" y="43"/>
                  </a:lnTo>
                  <a:lnTo>
                    <a:pt x="67" y="40"/>
                  </a:lnTo>
                  <a:lnTo>
                    <a:pt x="68" y="31"/>
                  </a:lnTo>
                  <a:lnTo>
                    <a:pt x="66" y="22"/>
                  </a:lnTo>
                  <a:lnTo>
                    <a:pt x="58" y="16"/>
                  </a:lnTo>
                  <a:lnTo>
                    <a:pt x="45" y="14"/>
                  </a:lnTo>
                  <a:lnTo>
                    <a:pt x="30" y="18"/>
                  </a:lnTo>
                  <a:lnTo>
                    <a:pt x="23" y="26"/>
                  </a:lnTo>
                  <a:lnTo>
                    <a:pt x="21" y="34"/>
                  </a:lnTo>
                  <a:lnTo>
                    <a:pt x="5" y="34"/>
                  </a:lnTo>
                  <a:close/>
                  <a:moveTo>
                    <a:pt x="68" y="54"/>
                  </a:moveTo>
                  <a:lnTo>
                    <a:pt x="64" y="56"/>
                  </a:lnTo>
                  <a:lnTo>
                    <a:pt x="56" y="58"/>
                  </a:lnTo>
                  <a:lnTo>
                    <a:pt x="40" y="60"/>
                  </a:lnTo>
                  <a:lnTo>
                    <a:pt x="30" y="62"/>
                  </a:lnTo>
                  <a:lnTo>
                    <a:pt x="22" y="67"/>
                  </a:lnTo>
                  <a:lnTo>
                    <a:pt x="18" y="77"/>
                  </a:lnTo>
                  <a:lnTo>
                    <a:pt x="20" y="86"/>
                  </a:lnTo>
                  <a:lnTo>
                    <a:pt x="26" y="93"/>
                  </a:lnTo>
                  <a:lnTo>
                    <a:pt x="37" y="95"/>
                  </a:lnTo>
                  <a:lnTo>
                    <a:pt x="52" y="91"/>
                  </a:lnTo>
                  <a:lnTo>
                    <a:pt x="63" y="83"/>
                  </a:lnTo>
                  <a:lnTo>
                    <a:pt x="68" y="71"/>
                  </a:lnTo>
                  <a:lnTo>
                    <a:pt x="68" y="5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1" name="Freeform 171"/>
            <p:cNvSpPr>
              <a:spLocks/>
            </p:cNvSpPr>
            <p:nvPr/>
          </p:nvSpPr>
          <p:spPr bwMode="auto">
            <a:xfrm>
              <a:off x="5144" y="782"/>
              <a:ext cx="28" cy="35"/>
            </a:xfrm>
            <a:custGeom>
              <a:avLst/>
              <a:gdLst>
                <a:gd name="T0" fmla="*/ 84 w 84"/>
                <a:gd name="T1" fmla="*/ 106 h 106"/>
                <a:gd name="T2" fmla="*/ 66 w 84"/>
                <a:gd name="T3" fmla="*/ 106 h 106"/>
                <a:gd name="T4" fmla="*/ 66 w 84"/>
                <a:gd name="T5" fmla="*/ 43 h 106"/>
                <a:gd name="T6" fmla="*/ 66 w 84"/>
                <a:gd name="T7" fmla="*/ 43 h 106"/>
                <a:gd name="T8" fmla="*/ 64 w 84"/>
                <a:gd name="T9" fmla="*/ 27 h 106"/>
                <a:gd name="T10" fmla="*/ 57 w 84"/>
                <a:gd name="T11" fmla="*/ 19 h 106"/>
                <a:gd name="T12" fmla="*/ 44 w 84"/>
                <a:gd name="T13" fmla="*/ 16 h 106"/>
                <a:gd name="T14" fmla="*/ 44 w 84"/>
                <a:gd name="T15" fmla="*/ 16 h 106"/>
                <a:gd name="T16" fmla="*/ 33 w 84"/>
                <a:gd name="T17" fmla="*/ 18 h 106"/>
                <a:gd name="T18" fmla="*/ 22 w 84"/>
                <a:gd name="T19" fmla="*/ 28 h 106"/>
                <a:gd name="T20" fmla="*/ 17 w 84"/>
                <a:gd name="T21" fmla="*/ 50 h 106"/>
                <a:gd name="T22" fmla="*/ 17 w 84"/>
                <a:gd name="T23" fmla="*/ 50 h 106"/>
                <a:gd name="T24" fmla="*/ 17 w 84"/>
                <a:gd name="T25" fmla="*/ 106 h 106"/>
                <a:gd name="T26" fmla="*/ 0 w 84"/>
                <a:gd name="T27" fmla="*/ 106 h 106"/>
                <a:gd name="T28" fmla="*/ 0 w 84"/>
                <a:gd name="T29" fmla="*/ 3 h 106"/>
                <a:gd name="T30" fmla="*/ 16 w 84"/>
                <a:gd name="T31" fmla="*/ 3 h 106"/>
                <a:gd name="T32" fmla="*/ 16 w 84"/>
                <a:gd name="T33" fmla="*/ 18 h 106"/>
                <a:gd name="T34" fmla="*/ 17 w 84"/>
                <a:gd name="T35" fmla="*/ 18 h 106"/>
                <a:gd name="T36" fmla="*/ 17 w 84"/>
                <a:gd name="T37" fmla="*/ 18 h 106"/>
                <a:gd name="T38" fmla="*/ 22 w 84"/>
                <a:gd name="T39" fmla="*/ 11 h 106"/>
                <a:gd name="T40" fmla="*/ 33 w 84"/>
                <a:gd name="T41" fmla="*/ 4 h 106"/>
                <a:gd name="T42" fmla="*/ 47 w 84"/>
                <a:gd name="T43" fmla="*/ 0 h 106"/>
                <a:gd name="T44" fmla="*/ 47 w 84"/>
                <a:gd name="T45" fmla="*/ 0 h 106"/>
                <a:gd name="T46" fmla="*/ 64 w 84"/>
                <a:gd name="T47" fmla="*/ 3 h 106"/>
                <a:gd name="T48" fmla="*/ 78 w 84"/>
                <a:gd name="T49" fmla="*/ 14 h 106"/>
                <a:gd name="T50" fmla="*/ 84 w 84"/>
                <a:gd name="T51" fmla="*/ 36 h 106"/>
                <a:gd name="T52" fmla="*/ 84 w 84"/>
                <a:gd name="T53" fmla="*/ 36 h 106"/>
                <a:gd name="T54" fmla="*/ 84 w 84"/>
                <a:gd name="T55" fmla="*/ 106 h 106"/>
                <a:gd name="T56" fmla="*/ 84 w 84"/>
                <a:gd name="T57" fmla="*/ 10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106"/>
                <a:gd name="T89" fmla="*/ 84 w 84"/>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106">
                  <a:moveTo>
                    <a:pt x="84" y="106"/>
                  </a:moveTo>
                  <a:lnTo>
                    <a:pt x="66" y="106"/>
                  </a:lnTo>
                  <a:lnTo>
                    <a:pt x="66" y="43"/>
                  </a:lnTo>
                  <a:lnTo>
                    <a:pt x="64" y="27"/>
                  </a:lnTo>
                  <a:lnTo>
                    <a:pt x="57" y="19"/>
                  </a:lnTo>
                  <a:lnTo>
                    <a:pt x="44" y="16"/>
                  </a:lnTo>
                  <a:lnTo>
                    <a:pt x="33" y="18"/>
                  </a:lnTo>
                  <a:lnTo>
                    <a:pt x="22" y="28"/>
                  </a:lnTo>
                  <a:lnTo>
                    <a:pt x="17" y="50"/>
                  </a:lnTo>
                  <a:lnTo>
                    <a:pt x="17" y="106"/>
                  </a:lnTo>
                  <a:lnTo>
                    <a:pt x="0" y="106"/>
                  </a:lnTo>
                  <a:lnTo>
                    <a:pt x="0" y="3"/>
                  </a:lnTo>
                  <a:lnTo>
                    <a:pt x="16" y="3"/>
                  </a:lnTo>
                  <a:lnTo>
                    <a:pt x="16" y="18"/>
                  </a:lnTo>
                  <a:lnTo>
                    <a:pt x="17" y="18"/>
                  </a:lnTo>
                  <a:lnTo>
                    <a:pt x="22" y="11"/>
                  </a:lnTo>
                  <a:lnTo>
                    <a:pt x="33" y="4"/>
                  </a:lnTo>
                  <a:lnTo>
                    <a:pt x="47" y="0"/>
                  </a:lnTo>
                  <a:lnTo>
                    <a:pt x="64" y="3"/>
                  </a:lnTo>
                  <a:lnTo>
                    <a:pt x="78" y="14"/>
                  </a:lnTo>
                  <a:lnTo>
                    <a:pt x="84" y="36"/>
                  </a:lnTo>
                  <a:lnTo>
                    <a:pt x="84" y="10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2" name="Freeform 172"/>
            <p:cNvSpPr>
              <a:spLocks noEditPoints="1"/>
            </p:cNvSpPr>
            <p:nvPr/>
          </p:nvSpPr>
          <p:spPr bwMode="auto">
            <a:xfrm>
              <a:off x="5178" y="782"/>
              <a:ext cx="31" cy="50"/>
            </a:xfrm>
            <a:custGeom>
              <a:avLst/>
              <a:gdLst>
                <a:gd name="T0" fmla="*/ 91 w 91"/>
                <a:gd name="T1" fmla="*/ 98 h 150"/>
                <a:gd name="T2" fmla="*/ 89 w 91"/>
                <a:gd name="T3" fmla="*/ 117 h 150"/>
                <a:gd name="T4" fmla="*/ 77 w 91"/>
                <a:gd name="T5" fmla="*/ 140 h 150"/>
                <a:gd name="T6" fmla="*/ 43 w 91"/>
                <a:gd name="T7" fmla="*/ 150 h 150"/>
                <a:gd name="T8" fmla="*/ 43 w 91"/>
                <a:gd name="T9" fmla="*/ 150 h 150"/>
                <a:gd name="T10" fmla="*/ 28 w 91"/>
                <a:gd name="T11" fmla="*/ 148 h 150"/>
                <a:gd name="T12" fmla="*/ 12 w 91"/>
                <a:gd name="T13" fmla="*/ 139 h 150"/>
                <a:gd name="T14" fmla="*/ 4 w 91"/>
                <a:gd name="T15" fmla="*/ 118 h 150"/>
                <a:gd name="T16" fmla="*/ 4 w 91"/>
                <a:gd name="T17" fmla="*/ 118 h 150"/>
                <a:gd name="T18" fmla="*/ 21 w 91"/>
                <a:gd name="T19" fmla="*/ 118 h 150"/>
                <a:gd name="T20" fmla="*/ 21 w 91"/>
                <a:gd name="T21" fmla="*/ 118 h 150"/>
                <a:gd name="T22" fmla="*/ 27 w 91"/>
                <a:gd name="T23" fmla="*/ 130 h 150"/>
                <a:gd name="T24" fmla="*/ 37 w 91"/>
                <a:gd name="T25" fmla="*/ 134 h 150"/>
                <a:gd name="T26" fmla="*/ 44 w 91"/>
                <a:gd name="T27" fmla="*/ 135 h 150"/>
                <a:gd name="T28" fmla="*/ 44 w 91"/>
                <a:gd name="T29" fmla="*/ 135 h 150"/>
                <a:gd name="T30" fmla="*/ 64 w 91"/>
                <a:gd name="T31" fmla="*/ 128 h 150"/>
                <a:gd name="T32" fmla="*/ 73 w 91"/>
                <a:gd name="T33" fmla="*/ 113 h 150"/>
                <a:gd name="T34" fmla="*/ 74 w 91"/>
                <a:gd name="T35" fmla="*/ 99 h 150"/>
                <a:gd name="T36" fmla="*/ 74 w 91"/>
                <a:gd name="T37" fmla="*/ 99 h 150"/>
                <a:gd name="T38" fmla="*/ 74 w 91"/>
                <a:gd name="T39" fmla="*/ 94 h 150"/>
                <a:gd name="T40" fmla="*/ 73 w 91"/>
                <a:gd name="T41" fmla="*/ 94 h 150"/>
                <a:gd name="T42" fmla="*/ 73 w 91"/>
                <a:gd name="T43" fmla="*/ 95 h 150"/>
                <a:gd name="T44" fmla="*/ 73 w 91"/>
                <a:gd name="T45" fmla="*/ 95 h 150"/>
                <a:gd name="T46" fmla="*/ 66 w 91"/>
                <a:gd name="T47" fmla="*/ 102 h 150"/>
                <a:gd name="T48" fmla="*/ 57 w 91"/>
                <a:gd name="T49" fmla="*/ 107 h 150"/>
                <a:gd name="T50" fmla="*/ 45 w 91"/>
                <a:gd name="T51" fmla="*/ 109 h 150"/>
                <a:gd name="T52" fmla="*/ 45 w 91"/>
                <a:gd name="T53" fmla="*/ 109 h 150"/>
                <a:gd name="T54" fmla="*/ 18 w 91"/>
                <a:gd name="T55" fmla="*/ 100 h 150"/>
                <a:gd name="T56" fmla="*/ 4 w 91"/>
                <a:gd name="T57" fmla="*/ 78 h 150"/>
                <a:gd name="T58" fmla="*/ 0 w 91"/>
                <a:gd name="T59" fmla="*/ 52 h 150"/>
                <a:gd name="T60" fmla="*/ 0 w 91"/>
                <a:gd name="T61" fmla="*/ 52 h 150"/>
                <a:gd name="T62" fmla="*/ 5 w 91"/>
                <a:gd name="T63" fmla="*/ 25 h 150"/>
                <a:gd name="T64" fmla="*/ 20 w 91"/>
                <a:gd name="T65" fmla="*/ 7 h 150"/>
                <a:gd name="T66" fmla="*/ 43 w 91"/>
                <a:gd name="T67" fmla="*/ 0 h 150"/>
                <a:gd name="T68" fmla="*/ 43 w 91"/>
                <a:gd name="T69" fmla="*/ 0 h 150"/>
                <a:gd name="T70" fmla="*/ 58 w 91"/>
                <a:gd name="T71" fmla="*/ 3 h 150"/>
                <a:gd name="T72" fmla="*/ 69 w 91"/>
                <a:gd name="T73" fmla="*/ 10 h 150"/>
                <a:gd name="T74" fmla="*/ 74 w 91"/>
                <a:gd name="T75" fmla="*/ 18 h 150"/>
                <a:gd name="T76" fmla="*/ 74 w 91"/>
                <a:gd name="T77" fmla="*/ 18 h 150"/>
                <a:gd name="T78" fmla="*/ 75 w 91"/>
                <a:gd name="T79" fmla="*/ 18 h 150"/>
                <a:gd name="T80" fmla="*/ 75 w 91"/>
                <a:gd name="T81" fmla="*/ 3 h 150"/>
                <a:gd name="T82" fmla="*/ 91 w 91"/>
                <a:gd name="T83" fmla="*/ 3 h 150"/>
                <a:gd name="T84" fmla="*/ 91 w 91"/>
                <a:gd name="T85" fmla="*/ 98 h 150"/>
                <a:gd name="T86" fmla="*/ 91 w 91"/>
                <a:gd name="T87" fmla="*/ 98 h 150"/>
                <a:gd name="T88" fmla="*/ 46 w 91"/>
                <a:gd name="T89" fmla="*/ 94 h 150"/>
                <a:gd name="T90" fmla="*/ 58 w 91"/>
                <a:gd name="T91" fmla="*/ 91 h 150"/>
                <a:gd name="T92" fmla="*/ 70 w 91"/>
                <a:gd name="T93" fmla="*/ 81 h 150"/>
                <a:gd name="T94" fmla="*/ 75 w 91"/>
                <a:gd name="T95" fmla="*/ 60 h 150"/>
                <a:gd name="T96" fmla="*/ 75 w 91"/>
                <a:gd name="T97" fmla="*/ 60 h 150"/>
                <a:gd name="T98" fmla="*/ 73 w 91"/>
                <a:gd name="T99" fmla="*/ 41 h 150"/>
                <a:gd name="T100" fmla="*/ 64 w 91"/>
                <a:gd name="T101" fmla="*/ 23 h 150"/>
                <a:gd name="T102" fmla="*/ 46 w 91"/>
                <a:gd name="T103" fmla="*/ 16 h 150"/>
                <a:gd name="T104" fmla="*/ 46 w 91"/>
                <a:gd name="T105" fmla="*/ 16 h 150"/>
                <a:gd name="T106" fmla="*/ 27 w 91"/>
                <a:gd name="T107" fmla="*/ 23 h 150"/>
                <a:gd name="T108" fmla="*/ 20 w 91"/>
                <a:gd name="T109" fmla="*/ 39 h 150"/>
                <a:gd name="T110" fmla="*/ 18 w 91"/>
                <a:gd name="T111" fmla="*/ 55 h 150"/>
                <a:gd name="T112" fmla="*/ 18 w 91"/>
                <a:gd name="T113" fmla="*/ 55 h 150"/>
                <a:gd name="T114" fmla="*/ 21 w 91"/>
                <a:gd name="T115" fmla="*/ 75 h 150"/>
                <a:gd name="T116" fmla="*/ 30 w 91"/>
                <a:gd name="T117" fmla="*/ 89 h 150"/>
                <a:gd name="T118" fmla="*/ 46 w 91"/>
                <a:gd name="T119" fmla="*/ 94 h 150"/>
                <a:gd name="T120" fmla="*/ 46 w 91"/>
                <a:gd name="T121" fmla="*/ 94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
                <a:gd name="T184" fmla="*/ 0 h 150"/>
                <a:gd name="T185" fmla="*/ 91 w 91"/>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 h="150">
                  <a:moveTo>
                    <a:pt x="91" y="98"/>
                  </a:moveTo>
                  <a:lnTo>
                    <a:pt x="89" y="117"/>
                  </a:lnTo>
                  <a:lnTo>
                    <a:pt x="77" y="140"/>
                  </a:lnTo>
                  <a:lnTo>
                    <a:pt x="43" y="150"/>
                  </a:lnTo>
                  <a:lnTo>
                    <a:pt x="28" y="148"/>
                  </a:lnTo>
                  <a:lnTo>
                    <a:pt x="12" y="139"/>
                  </a:lnTo>
                  <a:lnTo>
                    <a:pt x="4" y="118"/>
                  </a:lnTo>
                  <a:lnTo>
                    <a:pt x="21" y="118"/>
                  </a:lnTo>
                  <a:lnTo>
                    <a:pt x="27" y="130"/>
                  </a:lnTo>
                  <a:lnTo>
                    <a:pt x="37" y="134"/>
                  </a:lnTo>
                  <a:lnTo>
                    <a:pt x="44" y="135"/>
                  </a:lnTo>
                  <a:lnTo>
                    <a:pt x="64" y="128"/>
                  </a:lnTo>
                  <a:lnTo>
                    <a:pt x="73" y="113"/>
                  </a:lnTo>
                  <a:lnTo>
                    <a:pt x="74" y="99"/>
                  </a:lnTo>
                  <a:lnTo>
                    <a:pt x="74" y="94"/>
                  </a:lnTo>
                  <a:lnTo>
                    <a:pt x="73" y="94"/>
                  </a:lnTo>
                  <a:lnTo>
                    <a:pt x="73" y="95"/>
                  </a:lnTo>
                  <a:lnTo>
                    <a:pt x="66" y="102"/>
                  </a:lnTo>
                  <a:lnTo>
                    <a:pt x="57" y="107"/>
                  </a:lnTo>
                  <a:lnTo>
                    <a:pt x="45" y="109"/>
                  </a:lnTo>
                  <a:lnTo>
                    <a:pt x="18" y="100"/>
                  </a:lnTo>
                  <a:lnTo>
                    <a:pt x="4" y="78"/>
                  </a:lnTo>
                  <a:lnTo>
                    <a:pt x="0" y="52"/>
                  </a:lnTo>
                  <a:lnTo>
                    <a:pt x="5" y="25"/>
                  </a:lnTo>
                  <a:lnTo>
                    <a:pt x="20" y="7"/>
                  </a:lnTo>
                  <a:lnTo>
                    <a:pt x="43" y="0"/>
                  </a:lnTo>
                  <a:lnTo>
                    <a:pt x="58" y="3"/>
                  </a:lnTo>
                  <a:lnTo>
                    <a:pt x="69" y="10"/>
                  </a:lnTo>
                  <a:lnTo>
                    <a:pt x="74" y="18"/>
                  </a:lnTo>
                  <a:lnTo>
                    <a:pt x="75" y="18"/>
                  </a:lnTo>
                  <a:lnTo>
                    <a:pt x="75" y="3"/>
                  </a:lnTo>
                  <a:lnTo>
                    <a:pt x="91" y="3"/>
                  </a:lnTo>
                  <a:lnTo>
                    <a:pt x="91" y="98"/>
                  </a:lnTo>
                  <a:close/>
                  <a:moveTo>
                    <a:pt x="46" y="94"/>
                  </a:moveTo>
                  <a:lnTo>
                    <a:pt x="58" y="91"/>
                  </a:lnTo>
                  <a:lnTo>
                    <a:pt x="70" y="81"/>
                  </a:lnTo>
                  <a:lnTo>
                    <a:pt x="75" y="60"/>
                  </a:lnTo>
                  <a:lnTo>
                    <a:pt x="73" y="41"/>
                  </a:lnTo>
                  <a:lnTo>
                    <a:pt x="64" y="23"/>
                  </a:lnTo>
                  <a:lnTo>
                    <a:pt x="46" y="16"/>
                  </a:lnTo>
                  <a:lnTo>
                    <a:pt x="27" y="23"/>
                  </a:lnTo>
                  <a:lnTo>
                    <a:pt x="20" y="39"/>
                  </a:lnTo>
                  <a:lnTo>
                    <a:pt x="18" y="55"/>
                  </a:lnTo>
                  <a:lnTo>
                    <a:pt x="21" y="75"/>
                  </a:lnTo>
                  <a:lnTo>
                    <a:pt x="30" y="89"/>
                  </a:lnTo>
                  <a:lnTo>
                    <a:pt x="46" y="9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3" name="Freeform 173"/>
            <p:cNvSpPr>
              <a:spLocks noEditPoints="1"/>
            </p:cNvSpPr>
            <p:nvPr/>
          </p:nvSpPr>
          <p:spPr bwMode="auto">
            <a:xfrm>
              <a:off x="5215" y="782"/>
              <a:ext cx="31" cy="36"/>
            </a:xfrm>
            <a:custGeom>
              <a:avLst/>
              <a:gdLst>
                <a:gd name="T0" fmla="*/ 92 w 93"/>
                <a:gd name="T1" fmla="*/ 74 h 109"/>
                <a:gd name="T2" fmla="*/ 90 w 93"/>
                <a:gd name="T3" fmla="*/ 82 h 109"/>
                <a:gd name="T4" fmla="*/ 84 w 93"/>
                <a:gd name="T5" fmla="*/ 92 h 109"/>
                <a:gd name="T6" fmla="*/ 74 w 93"/>
                <a:gd name="T7" fmla="*/ 102 h 109"/>
                <a:gd name="T8" fmla="*/ 74 w 93"/>
                <a:gd name="T9" fmla="*/ 102 h 109"/>
                <a:gd name="T10" fmla="*/ 68 w 93"/>
                <a:gd name="T11" fmla="*/ 105 h 109"/>
                <a:gd name="T12" fmla="*/ 60 w 93"/>
                <a:gd name="T13" fmla="*/ 108 h 109"/>
                <a:gd name="T14" fmla="*/ 45 w 93"/>
                <a:gd name="T15" fmla="*/ 109 h 109"/>
                <a:gd name="T16" fmla="*/ 45 w 93"/>
                <a:gd name="T17" fmla="*/ 109 h 109"/>
                <a:gd name="T18" fmla="*/ 21 w 93"/>
                <a:gd name="T19" fmla="*/ 102 h 109"/>
                <a:gd name="T20" fmla="*/ 5 w 93"/>
                <a:gd name="T21" fmla="*/ 84 h 109"/>
                <a:gd name="T22" fmla="*/ 0 w 93"/>
                <a:gd name="T23" fmla="*/ 58 h 109"/>
                <a:gd name="T24" fmla="*/ 0 w 93"/>
                <a:gd name="T25" fmla="*/ 58 h 109"/>
                <a:gd name="T26" fmla="*/ 5 w 93"/>
                <a:gd name="T27" fmla="*/ 28 h 109"/>
                <a:gd name="T28" fmla="*/ 21 w 93"/>
                <a:gd name="T29" fmla="*/ 8 h 109"/>
                <a:gd name="T30" fmla="*/ 49 w 93"/>
                <a:gd name="T31" fmla="*/ 0 h 109"/>
                <a:gd name="T32" fmla="*/ 49 w 93"/>
                <a:gd name="T33" fmla="*/ 0 h 109"/>
                <a:gd name="T34" fmla="*/ 74 w 93"/>
                <a:gd name="T35" fmla="*/ 8 h 109"/>
                <a:gd name="T36" fmla="*/ 89 w 93"/>
                <a:gd name="T37" fmla="*/ 28 h 109"/>
                <a:gd name="T38" fmla="*/ 93 w 93"/>
                <a:gd name="T39" fmla="*/ 61 h 109"/>
                <a:gd name="T40" fmla="*/ 93 w 93"/>
                <a:gd name="T41" fmla="*/ 61 h 109"/>
                <a:gd name="T42" fmla="*/ 18 w 93"/>
                <a:gd name="T43" fmla="*/ 61 h 109"/>
                <a:gd name="T44" fmla="*/ 18 w 93"/>
                <a:gd name="T45" fmla="*/ 61 h 109"/>
                <a:gd name="T46" fmla="*/ 21 w 93"/>
                <a:gd name="T47" fmla="*/ 79 h 109"/>
                <a:gd name="T48" fmla="*/ 31 w 93"/>
                <a:gd name="T49" fmla="*/ 90 h 109"/>
                <a:gd name="T50" fmla="*/ 48 w 93"/>
                <a:gd name="T51" fmla="*/ 94 h 109"/>
                <a:gd name="T52" fmla="*/ 48 w 93"/>
                <a:gd name="T53" fmla="*/ 94 h 109"/>
                <a:gd name="T54" fmla="*/ 62 w 93"/>
                <a:gd name="T55" fmla="*/ 91 h 109"/>
                <a:gd name="T56" fmla="*/ 71 w 93"/>
                <a:gd name="T57" fmla="*/ 83 h 109"/>
                <a:gd name="T58" fmla="*/ 75 w 93"/>
                <a:gd name="T59" fmla="*/ 74 h 109"/>
                <a:gd name="T60" fmla="*/ 75 w 93"/>
                <a:gd name="T61" fmla="*/ 74 h 109"/>
                <a:gd name="T62" fmla="*/ 92 w 93"/>
                <a:gd name="T63" fmla="*/ 74 h 109"/>
                <a:gd name="T64" fmla="*/ 92 w 93"/>
                <a:gd name="T65" fmla="*/ 74 h 109"/>
                <a:gd name="T66" fmla="*/ 76 w 93"/>
                <a:gd name="T67" fmla="*/ 47 h 109"/>
                <a:gd name="T68" fmla="*/ 72 w 93"/>
                <a:gd name="T69" fmla="*/ 31 h 109"/>
                <a:gd name="T70" fmla="*/ 64 w 93"/>
                <a:gd name="T71" fmla="*/ 20 h 109"/>
                <a:gd name="T72" fmla="*/ 46 w 93"/>
                <a:gd name="T73" fmla="*/ 16 h 109"/>
                <a:gd name="T74" fmla="*/ 46 w 93"/>
                <a:gd name="T75" fmla="*/ 16 h 109"/>
                <a:gd name="T76" fmla="*/ 32 w 93"/>
                <a:gd name="T77" fmla="*/ 20 h 109"/>
                <a:gd name="T78" fmla="*/ 22 w 93"/>
                <a:gd name="T79" fmla="*/ 31 h 109"/>
                <a:gd name="T80" fmla="*/ 18 w 93"/>
                <a:gd name="T81" fmla="*/ 47 h 109"/>
                <a:gd name="T82" fmla="*/ 18 w 93"/>
                <a:gd name="T83" fmla="*/ 47 h 109"/>
                <a:gd name="T84" fmla="*/ 76 w 93"/>
                <a:gd name="T85" fmla="*/ 47 h 109"/>
                <a:gd name="T86" fmla="*/ 76 w 93"/>
                <a:gd name="T87" fmla="*/ 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09"/>
                <a:gd name="T134" fmla="*/ 93 w 93"/>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09">
                  <a:moveTo>
                    <a:pt x="92" y="74"/>
                  </a:moveTo>
                  <a:lnTo>
                    <a:pt x="90" y="82"/>
                  </a:lnTo>
                  <a:lnTo>
                    <a:pt x="84" y="92"/>
                  </a:lnTo>
                  <a:lnTo>
                    <a:pt x="74" y="102"/>
                  </a:lnTo>
                  <a:lnTo>
                    <a:pt x="68" y="105"/>
                  </a:lnTo>
                  <a:lnTo>
                    <a:pt x="60" y="108"/>
                  </a:lnTo>
                  <a:lnTo>
                    <a:pt x="45" y="109"/>
                  </a:lnTo>
                  <a:lnTo>
                    <a:pt x="21" y="102"/>
                  </a:lnTo>
                  <a:lnTo>
                    <a:pt x="5" y="84"/>
                  </a:lnTo>
                  <a:lnTo>
                    <a:pt x="0" y="58"/>
                  </a:lnTo>
                  <a:lnTo>
                    <a:pt x="5" y="28"/>
                  </a:lnTo>
                  <a:lnTo>
                    <a:pt x="21" y="8"/>
                  </a:lnTo>
                  <a:lnTo>
                    <a:pt x="49" y="0"/>
                  </a:lnTo>
                  <a:lnTo>
                    <a:pt x="74" y="8"/>
                  </a:lnTo>
                  <a:lnTo>
                    <a:pt x="89" y="28"/>
                  </a:lnTo>
                  <a:lnTo>
                    <a:pt x="93" y="61"/>
                  </a:lnTo>
                  <a:lnTo>
                    <a:pt x="18" y="61"/>
                  </a:lnTo>
                  <a:lnTo>
                    <a:pt x="21" y="79"/>
                  </a:lnTo>
                  <a:lnTo>
                    <a:pt x="31" y="90"/>
                  </a:lnTo>
                  <a:lnTo>
                    <a:pt x="48" y="94"/>
                  </a:lnTo>
                  <a:lnTo>
                    <a:pt x="62" y="91"/>
                  </a:lnTo>
                  <a:lnTo>
                    <a:pt x="71" y="83"/>
                  </a:lnTo>
                  <a:lnTo>
                    <a:pt x="75" y="74"/>
                  </a:lnTo>
                  <a:lnTo>
                    <a:pt x="92" y="74"/>
                  </a:lnTo>
                  <a:close/>
                  <a:moveTo>
                    <a:pt x="76" y="47"/>
                  </a:moveTo>
                  <a:lnTo>
                    <a:pt x="72" y="31"/>
                  </a:lnTo>
                  <a:lnTo>
                    <a:pt x="64" y="20"/>
                  </a:lnTo>
                  <a:lnTo>
                    <a:pt x="46" y="16"/>
                  </a:lnTo>
                  <a:lnTo>
                    <a:pt x="32" y="20"/>
                  </a:lnTo>
                  <a:lnTo>
                    <a:pt x="22" y="31"/>
                  </a:lnTo>
                  <a:lnTo>
                    <a:pt x="18" y="47"/>
                  </a:lnTo>
                  <a:lnTo>
                    <a:pt x="76" y="4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4" name="Freeform 174"/>
            <p:cNvSpPr>
              <a:spLocks/>
            </p:cNvSpPr>
            <p:nvPr/>
          </p:nvSpPr>
          <p:spPr bwMode="auto">
            <a:xfrm>
              <a:off x="5012" y="854"/>
              <a:ext cx="46" cy="36"/>
            </a:xfrm>
            <a:custGeom>
              <a:avLst/>
              <a:gdLst>
                <a:gd name="T0" fmla="*/ 0 w 138"/>
                <a:gd name="T1" fmla="*/ 3 h 106"/>
                <a:gd name="T2" fmla="*/ 16 w 138"/>
                <a:gd name="T3" fmla="*/ 3 h 106"/>
                <a:gd name="T4" fmla="*/ 16 w 138"/>
                <a:gd name="T5" fmla="*/ 18 h 106"/>
                <a:gd name="T6" fmla="*/ 16 w 138"/>
                <a:gd name="T7" fmla="*/ 18 h 106"/>
                <a:gd name="T8" fmla="*/ 16 w 138"/>
                <a:gd name="T9" fmla="*/ 18 h 106"/>
                <a:gd name="T10" fmla="*/ 22 w 138"/>
                <a:gd name="T11" fmla="*/ 11 h 106"/>
                <a:gd name="T12" fmla="*/ 32 w 138"/>
                <a:gd name="T13" fmla="*/ 4 h 106"/>
                <a:gd name="T14" fmla="*/ 47 w 138"/>
                <a:gd name="T15" fmla="*/ 0 h 106"/>
                <a:gd name="T16" fmla="*/ 47 w 138"/>
                <a:gd name="T17" fmla="*/ 0 h 106"/>
                <a:gd name="T18" fmla="*/ 63 w 138"/>
                <a:gd name="T19" fmla="*/ 4 h 106"/>
                <a:gd name="T20" fmla="*/ 71 w 138"/>
                <a:gd name="T21" fmla="*/ 10 h 106"/>
                <a:gd name="T22" fmla="*/ 75 w 138"/>
                <a:gd name="T23" fmla="*/ 17 h 106"/>
                <a:gd name="T24" fmla="*/ 75 w 138"/>
                <a:gd name="T25" fmla="*/ 17 h 106"/>
                <a:gd name="T26" fmla="*/ 84 w 138"/>
                <a:gd name="T27" fmla="*/ 8 h 106"/>
                <a:gd name="T28" fmla="*/ 93 w 138"/>
                <a:gd name="T29" fmla="*/ 3 h 106"/>
                <a:gd name="T30" fmla="*/ 106 w 138"/>
                <a:gd name="T31" fmla="*/ 0 h 106"/>
                <a:gd name="T32" fmla="*/ 106 w 138"/>
                <a:gd name="T33" fmla="*/ 0 h 106"/>
                <a:gd name="T34" fmla="*/ 119 w 138"/>
                <a:gd name="T35" fmla="*/ 3 h 106"/>
                <a:gd name="T36" fmla="*/ 132 w 138"/>
                <a:gd name="T37" fmla="*/ 13 h 106"/>
                <a:gd name="T38" fmla="*/ 138 w 138"/>
                <a:gd name="T39" fmla="*/ 36 h 106"/>
                <a:gd name="T40" fmla="*/ 138 w 138"/>
                <a:gd name="T41" fmla="*/ 36 h 106"/>
                <a:gd name="T42" fmla="*/ 138 w 138"/>
                <a:gd name="T43" fmla="*/ 106 h 106"/>
                <a:gd name="T44" fmla="*/ 121 w 138"/>
                <a:gd name="T45" fmla="*/ 106 h 106"/>
                <a:gd name="T46" fmla="*/ 121 w 138"/>
                <a:gd name="T47" fmla="*/ 40 h 106"/>
                <a:gd name="T48" fmla="*/ 121 w 138"/>
                <a:gd name="T49" fmla="*/ 40 h 106"/>
                <a:gd name="T50" fmla="*/ 119 w 138"/>
                <a:gd name="T51" fmla="*/ 28 h 106"/>
                <a:gd name="T52" fmla="*/ 113 w 138"/>
                <a:gd name="T53" fmla="*/ 19 h 106"/>
                <a:gd name="T54" fmla="*/ 102 w 138"/>
                <a:gd name="T55" fmla="*/ 16 h 106"/>
                <a:gd name="T56" fmla="*/ 102 w 138"/>
                <a:gd name="T57" fmla="*/ 16 h 106"/>
                <a:gd name="T58" fmla="*/ 89 w 138"/>
                <a:gd name="T59" fmla="*/ 21 h 106"/>
                <a:gd name="T60" fmla="*/ 81 w 138"/>
                <a:gd name="T61" fmla="*/ 31 h 106"/>
                <a:gd name="T62" fmla="*/ 78 w 138"/>
                <a:gd name="T63" fmla="*/ 44 h 106"/>
                <a:gd name="T64" fmla="*/ 78 w 138"/>
                <a:gd name="T65" fmla="*/ 44 h 106"/>
                <a:gd name="T66" fmla="*/ 78 w 138"/>
                <a:gd name="T67" fmla="*/ 106 h 106"/>
                <a:gd name="T68" fmla="*/ 61 w 138"/>
                <a:gd name="T69" fmla="*/ 106 h 106"/>
                <a:gd name="T70" fmla="*/ 61 w 138"/>
                <a:gd name="T71" fmla="*/ 36 h 106"/>
                <a:gd name="T72" fmla="*/ 61 w 138"/>
                <a:gd name="T73" fmla="*/ 36 h 106"/>
                <a:gd name="T74" fmla="*/ 60 w 138"/>
                <a:gd name="T75" fmla="*/ 27 h 106"/>
                <a:gd name="T76" fmla="*/ 54 w 138"/>
                <a:gd name="T77" fmla="*/ 19 h 106"/>
                <a:gd name="T78" fmla="*/ 44 w 138"/>
                <a:gd name="T79" fmla="*/ 16 h 106"/>
                <a:gd name="T80" fmla="*/ 44 w 138"/>
                <a:gd name="T81" fmla="*/ 16 h 106"/>
                <a:gd name="T82" fmla="*/ 33 w 138"/>
                <a:gd name="T83" fmla="*/ 18 h 106"/>
                <a:gd name="T84" fmla="*/ 22 w 138"/>
                <a:gd name="T85" fmla="*/ 30 h 106"/>
                <a:gd name="T86" fmla="*/ 17 w 138"/>
                <a:gd name="T87" fmla="*/ 51 h 106"/>
                <a:gd name="T88" fmla="*/ 17 w 138"/>
                <a:gd name="T89" fmla="*/ 51 h 106"/>
                <a:gd name="T90" fmla="*/ 17 w 138"/>
                <a:gd name="T91" fmla="*/ 106 h 106"/>
                <a:gd name="T92" fmla="*/ 0 w 138"/>
                <a:gd name="T93" fmla="*/ 106 h 106"/>
                <a:gd name="T94" fmla="*/ 0 w 138"/>
                <a:gd name="T95" fmla="*/ 3 h 106"/>
                <a:gd name="T96" fmla="*/ 0 w 138"/>
                <a:gd name="T97" fmla="*/ 3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
                <a:gd name="T148" fmla="*/ 0 h 106"/>
                <a:gd name="T149" fmla="*/ 138 w 138"/>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 h="106">
                  <a:moveTo>
                    <a:pt x="0" y="3"/>
                  </a:moveTo>
                  <a:lnTo>
                    <a:pt x="16" y="3"/>
                  </a:lnTo>
                  <a:lnTo>
                    <a:pt x="16" y="18"/>
                  </a:lnTo>
                  <a:lnTo>
                    <a:pt x="22" y="11"/>
                  </a:lnTo>
                  <a:lnTo>
                    <a:pt x="32" y="4"/>
                  </a:lnTo>
                  <a:lnTo>
                    <a:pt x="47" y="0"/>
                  </a:lnTo>
                  <a:lnTo>
                    <a:pt x="63" y="4"/>
                  </a:lnTo>
                  <a:lnTo>
                    <a:pt x="71" y="10"/>
                  </a:lnTo>
                  <a:lnTo>
                    <a:pt x="75" y="17"/>
                  </a:lnTo>
                  <a:lnTo>
                    <a:pt x="84" y="8"/>
                  </a:lnTo>
                  <a:lnTo>
                    <a:pt x="93" y="3"/>
                  </a:lnTo>
                  <a:lnTo>
                    <a:pt x="106" y="0"/>
                  </a:lnTo>
                  <a:lnTo>
                    <a:pt x="119" y="3"/>
                  </a:lnTo>
                  <a:lnTo>
                    <a:pt x="132" y="13"/>
                  </a:lnTo>
                  <a:lnTo>
                    <a:pt x="138" y="36"/>
                  </a:lnTo>
                  <a:lnTo>
                    <a:pt x="138" y="106"/>
                  </a:lnTo>
                  <a:lnTo>
                    <a:pt x="121" y="106"/>
                  </a:lnTo>
                  <a:lnTo>
                    <a:pt x="121" y="40"/>
                  </a:lnTo>
                  <a:lnTo>
                    <a:pt x="119" y="28"/>
                  </a:lnTo>
                  <a:lnTo>
                    <a:pt x="113" y="19"/>
                  </a:lnTo>
                  <a:lnTo>
                    <a:pt x="102" y="16"/>
                  </a:lnTo>
                  <a:lnTo>
                    <a:pt x="89" y="21"/>
                  </a:lnTo>
                  <a:lnTo>
                    <a:pt x="81" y="31"/>
                  </a:lnTo>
                  <a:lnTo>
                    <a:pt x="78" y="44"/>
                  </a:lnTo>
                  <a:lnTo>
                    <a:pt x="78" y="106"/>
                  </a:lnTo>
                  <a:lnTo>
                    <a:pt x="61" y="106"/>
                  </a:lnTo>
                  <a:lnTo>
                    <a:pt x="61" y="36"/>
                  </a:lnTo>
                  <a:lnTo>
                    <a:pt x="60" y="27"/>
                  </a:lnTo>
                  <a:lnTo>
                    <a:pt x="54" y="19"/>
                  </a:lnTo>
                  <a:lnTo>
                    <a:pt x="44" y="16"/>
                  </a:lnTo>
                  <a:lnTo>
                    <a:pt x="33" y="18"/>
                  </a:lnTo>
                  <a:lnTo>
                    <a:pt x="22" y="30"/>
                  </a:lnTo>
                  <a:lnTo>
                    <a:pt x="17" y="51"/>
                  </a:lnTo>
                  <a:lnTo>
                    <a:pt x="17" y="106"/>
                  </a:lnTo>
                  <a:lnTo>
                    <a:pt x="0" y="106"/>
                  </a:lnTo>
                  <a:lnTo>
                    <a:pt x="0" y="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5" name="Freeform 175"/>
            <p:cNvSpPr>
              <a:spLocks noEditPoints="1"/>
            </p:cNvSpPr>
            <p:nvPr/>
          </p:nvSpPr>
          <p:spPr bwMode="auto">
            <a:xfrm>
              <a:off x="5064" y="854"/>
              <a:ext cx="33" cy="37"/>
            </a:xfrm>
            <a:custGeom>
              <a:avLst/>
              <a:gdLst>
                <a:gd name="T0" fmla="*/ 12 w 97"/>
                <a:gd name="T1" fmla="*/ 15 h 109"/>
                <a:gd name="T2" fmla="*/ 48 w 97"/>
                <a:gd name="T3" fmla="*/ 0 h 109"/>
                <a:gd name="T4" fmla="*/ 62 w 97"/>
                <a:gd name="T5" fmla="*/ 2 h 109"/>
                <a:gd name="T6" fmla="*/ 86 w 97"/>
                <a:gd name="T7" fmla="*/ 30 h 109"/>
                <a:gd name="T8" fmla="*/ 86 w 97"/>
                <a:gd name="T9" fmla="*/ 88 h 109"/>
                <a:gd name="T10" fmla="*/ 87 w 97"/>
                <a:gd name="T11" fmla="*/ 92 h 109"/>
                <a:gd name="T12" fmla="*/ 92 w 97"/>
                <a:gd name="T13" fmla="*/ 95 h 109"/>
                <a:gd name="T14" fmla="*/ 94 w 97"/>
                <a:gd name="T15" fmla="*/ 94 h 109"/>
                <a:gd name="T16" fmla="*/ 97 w 97"/>
                <a:gd name="T17" fmla="*/ 94 h 109"/>
                <a:gd name="T18" fmla="*/ 97 w 97"/>
                <a:gd name="T19" fmla="*/ 106 h 109"/>
                <a:gd name="T20" fmla="*/ 95 w 97"/>
                <a:gd name="T21" fmla="*/ 107 h 109"/>
                <a:gd name="T22" fmla="*/ 88 w 97"/>
                <a:gd name="T23" fmla="*/ 108 h 109"/>
                <a:gd name="T24" fmla="*/ 77 w 97"/>
                <a:gd name="T25" fmla="*/ 106 h 109"/>
                <a:gd name="T26" fmla="*/ 70 w 97"/>
                <a:gd name="T27" fmla="*/ 93 h 109"/>
                <a:gd name="T28" fmla="*/ 62 w 97"/>
                <a:gd name="T29" fmla="*/ 100 h 109"/>
                <a:gd name="T30" fmla="*/ 33 w 97"/>
                <a:gd name="T31" fmla="*/ 109 h 109"/>
                <a:gd name="T32" fmla="*/ 17 w 97"/>
                <a:gd name="T33" fmla="*/ 105 h 109"/>
                <a:gd name="T34" fmla="*/ 0 w 97"/>
                <a:gd name="T35" fmla="*/ 80 h 109"/>
                <a:gd name="T36" fmla="*/ 3 w 97"/>
                <a:gd name="T37" fmla="*/ 68 h 109"/>
                <a:gd name="T38" fmla="*/ 32 w 97"/>
                <a:gd name="T39" fmla="*/ 48 h 109"/>
                <a:gd name="T40" fmla="*/ 61 w 97"/>
                <a:gd name="T41" fmla="*/ 44 h 109"/>
                <a:gd name="T42" fmla="*/ 65 w 97"/>
                <a:gd name="T43" fmla="*/ 43 h 109"/>
                <a:gd name="T44" fmla="*/ 69 w 97"/>
                <a:gd name="T45" fmla="*/ 32 h 109"/>
                <a:gd name="T46" fmla="*/ 67 w 97"/>
                <a:gd name="T47" fmla="*/ 23 h 109"/>
                <a:gd name="T48" fmla="*/ 46 w 97"/>
                <a:gd name="T49" fmla="*/ 15 h 109"/>
                <a:gd name="T50" fmla="*/ 31 w 97"/>
                <a:gd name="T51" fmla="*/ 18 h 109"/>
                <a:gd name="T52" fmla="*/ 22 w 97"/>
                <a:gd name="T53" fmla="*/ 35 h 109"/>
                <a:gd name="T54" fmla="*/ 6 w 97"/>
                <a:gd name="T55" fmla="*/ 35 h 109"/>
                <a:gd name="T56" fmla="*/ 69 w 97"/>
                <a:gd name="T57" fmla="*/ 54 h 109"/>
                <a:gd name="T58" fmla="*/ 57 w 97"/>
                <a:gd name="T59" fmla="*/ 58 h 109"/>
                <a:gd name="T60" fmla="*/ 41 w 97"/>
                <a:gd name="T61" fmla="*/ 61 h 109"/>
                <a:gd name="T62" fmla="*/ 23 w 97"/>
                <a:gd name="T63" fmla="*/ 67 h 109"/>
                <a:gd name="T64" fmla="*/ 19 w 97"/>
                <a:gd name="T65" fmla="*/ 77 h 109"/>
                <a:gd name="T66" fmla="*/ 27 w 97"/>
                <a:gd name="T67" fmla="*/ 93 h 109"/>
                <a:gd name="T68" fmla="*/ 38 w 97"/>
                <a:gd name="T69" fmla="*/ 95 h 109"/>
                <a:gd name="T70" fmla="*/ 64 w 97"/>
                <a:gd name="T71" fmla="*/ 83 h 109"/>
                <a:gd name="T72" fmla="*/ 69 w 97"/>
                <a:gd name="T73" fmla="*/ 71 h 109"/>
                <a:gd name="T74" fmla="*/ 69 w 97"/>
                <a:gd name="T75" fmla="*/ 54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109"/>
                <a:gd name="T116" fmla="*/ 97 w 97"/>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109">
                  <a:moveTo>
                    <a:pt x="6" y="35"/>
                  </a:moveTo>
                  <a:lnTo>
                    <a:pt x="12" y="15"/>
                  </a:lnTo>
                  <a:lnTo>
                    <a:pt x="27" y="4"/>
                  </a:lnTo>
                  <a:lnTo>
                    <a:pt x="48" y="0"/>
                  </a:lnTo>
                  <a:lnTo>
                    <a:pt x="62" y="2"/>
                  </a:lnTo>
                  <a:lnTo>
                    <a:pt x="78" y="10"/>
                  </a:lnTo>
                  <a:lnTo>
                    <a:pt x="86" y="30"/>
                  </a:lnTo>
                  <a:lnTo>
                    <a:pt x="86" y="88"/>
                  </a:lnTo>
                  <a:lnTo>
                    <a:pt x="87" y="92"/>
                  </a:lnTo>
                  <a:lnTo>
                    <a:pt x="89" y="94"/>
                  </a:lnTo>
                  <a:lnTo>
                    <a:pt x="92" y="95"/>
                  </a:lnTo>
                  <a:lnTo>
                    <a:pt x="94" y="94"/>
                  </a:lnTo>
                  <a:lnTo>
                    <a:pt x="96" y="94"/>
                  </a:lnTo>
                  <a:lnTo>
                    <a:pt x="97" y="94"/>
                  </a:lnTo>
                  <a:lnTo>
                    <a:pt x="97" y="106"/>
                  </a:lnTo>
                  <a:lnTo>
                    <a:pt x="95" y="107"/>
                  </a:lnTo>
                  <a:lnTo>
                    <a:pt x="92" y="108"/>
                  </a:lnTo>
                  <a:lnTo>
                    <a:pt x="88" y="108"/>
                  </a:lnTo>
                  <a:lnTo>
                    <a:pt x="77" y="106"/>
                  </a:lnTo>
                  <a:lnTo>
                    <a:pt x="72" y="100"/>
                  </a:lnTo>
                  <a:lnTo>
                    <a:pt x="70" y="93"/>
                  </a:lnTo>
                  <a:lnTo>
                    <a:pt x="62" y="100"/>
                  </a:lnTo>
                  <a:lnTo>
                    <a:pt x="50" y="106"/>
                  </a:lnTo>
                  <a:lnTo>
                    <a:pt x="33" y="109"/>
                  </a:lnTo>
                  <a:lnTo>
                    <a:pt x="17" y="105"/>
                  </a:lnTo>
                  <a:lnTo>
                    <a:pt x="5" y="95"/>
                  </a:lnTo>
                  <a:lnTo>
                    <a:pt x="0" y="80"/>
                  </a:lnTo>
                  <a:lnTo>
                    <a:pt x="3" y="68"/>
                  </a:lnTo>
                  <a:lnTo>
                    <a:pt x="12" y="56"/>
                  </a:lnTo>
                  <a:lnTo>
                    <a:pt x="32" y="48"/>
                  </a:lnTo>
                  <a:lnTo>
                    <a:pt x="61" y="44"/>
                  </a:lnTo>
                  <a:lnTo>
                    <a:pt x="65" y="43"/>
                  </a:lnTo>
                  <a:lnTo>
                    <a:pt x="68" y="40"/>
                  </a:lnTo>
                  <a:lnTo>
                    <a:pt x="69" y="32"/>
                  </a:lnTo>
                  <a:lnTo>
                    <a:pt x="67" y="23"/>
                  </a:lnTo>
                  <a:lnTo>
                    <a:pt x="59" y="17"/>
                  </a:lnTo>
                  <a:lnTo>
                    <a:pt x="46" y="15"/>
                  </a:lnTo>
                  <a:lnTo>
                    <a:pt x="31" y="18"/>
                  </a:lnTo>
                  <a:lnTo>
                    <a:pt x="24" y="27"/>
                  </a:lnTo>
                  <a:lnTo>
                    <a:pt x="22" y="35"/>
                  </a:lnTo>
                  <a:lnTo>
                    <a:pt x="6" y="35"/>
                  </a:lnTo>
                  <a:close/>
                  <a:moveTo>
                    <a:pt x="69" y="54"/>
                  </a:moveTo>
                  <a:lnTo>
                    <a:pt x="65" y="56"/>
                  </a:lnTo>
                  <a:lnTo>
                    <a:pt x="57" y="58"/>
                  </a:lnTo>
                  <a:lnTo>
                    <a:pt x="41" y="61"/>
                  </a:lnTo>
                  <a:lnTo>
                    <a:pt x="31" y="63"/>
                  </a:lnTo>
                  <a:lnTo>
                    <a:pt x="23" y="67"/>
                  </a:lnTo>
                  <a:lnTo>
                    <a:pt x="19" y="77"/>
                  </a:lnTo>
                  <a:lnTo>
                    <a:pt x="21" y="87"/>
                  </a:lnTo>
                  <a:lnTo>
                    <a:pt x="27" y="93"/>
                  </a:lnTo>
                  <a:lnTo>
                    <a:pt x="38" y="95"/>
                  </a:lnTo>
                  <a:lnTo>
                    <a:pt x="53" y="92"/>
                  </a:lnTo>
                  <a:lnTo>
                    <a:pt x="64" y="83"/>
                  </a:lnTo>
                  <a:lnTo>
                    <a:pt x="69" y="71"/>
                  </a:lnTo>
                  <a:lnTo>
                    <a:pt x="69" y="5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6" name="Freeform 176"/>
            <p:cNvSpPr>
              <a:spLocks/>
            </p:cNvSpPr>
            <p:nvPr/>
          </p:nvSpPr>
          <p:spPr bwMode="auto">
            <a:xfrm>
              <a:off x="5104" y="854"/>
              <a:ext cx="16" cy="36"/>
            </a:xfrm>
            <a:custGeom>
              <a:avLst/>
              <a:gdLst>
                <a:gd name="T0" fmla="*/ 18 w 50"/>
                <a:gd name="T1" fmla="*/ 106 h 106"/>
                <a:gd name="T2" fmla="*/ 0 w 50"/>
                <a:gd name="T3" fmla="*/ 106 h 106"/>
                <a:gd name="T4" fmla="*/ 0 w 50"/>
                <a:gd name="T5" fmla="*/ 3 h 106"/>
                <a:gd name="T6" fmla="*/ 17 w 50"/>
                <a:gd name="T7" fmla="*/ 3 h 106"/>
                <a:gd name="T8" fmla="*/ 17 w 50"/>
                <a:gd name="T9" fmla="*/ 21 h 106"/>
                <a:gd name="T10" fmla="*/ 17 w 50"/>
                <a:gd name="T11" fmla="*/ 21 h 106"/>
                <a:gd name="T12" fmla="*/ 17 w 50"/>
                <a:gd name="T13" fmla="*/ 21 h 106"/>
                <a:gd name="T14" fmla="*/ 25 w 50"/>
                <a:gd name="T15" fmla="*/ 10 h 106"/>
                <a:gd name="T16" fmla="*/ 34 w 50"/>
                <a:gd name="T17" fmla="*/ 3 h 106"/>
                <a:gd name="T18" fmla="*/ 46 w 50"/>
                <a:gd name="T19" fmla="*/ 0 h 106"/>
                <a:gd name="T20" fmla="*/ 46 w 50"/>
                <a:gd name="T21" fmla="*/ 0 h 106"/>
                <a:gd name="T22" fmla="*/ 47 w 50"/>
                <a:gd name="T23" fmla="*/ 1 h 106"/>
                <a:gd name="T24" fmla="*/ 49 w 50"/>
                <a:gd name="T25" fmla="*/ 1 h 106"/>
                <a:gd name="T26" fmla="*/ 50 w 50"/>
                <a:gd name="T27" fmla="*/ 1 h 106"/>
                <a:gd name="T28" fmla="*/ 50 w 50"/>
                <a:gd name="T29" fmla="*/ 1 h 106"/>
                <a:gd name="T30" fmla="*/ 50 w 50"/>
                <a:gd name="T31" fmla="*/ 19 h 106"/>
                <a:gd name="T32" fmla="*/ 44 w 50"/>
                <a:gd name="T33" fmla="*/ 19 h 106"/>
                <a:gd name="T34" fmla="*/ 44 w 50"/>
                <a:gd name="T35" fmla="*/ 19 h 106"/>
                <a:gd name="T36" fmla="*/ 30 w 50"/>
                <a:gd name="T37" fmla="*/ 24 h 106"/>
                <a:gd name="T38" fmla="*/ 21 w 50"/>
                <a:gd name="T39" fmla="*/ 33 h 106"/>
                <a:gd name="T40" fmla="*/ 18 w 50"/>
                <a:gd name="T41" fmla="*/ 47 h 106"/>
                <a:gd name="T42" fmla="*/ 18 w 50"/>
                <a:gd name="T43" fmla="*/ 47 h 106"/>
                <a:gd name="T44" fmla="*/ 18 w 50"/>
                <a:gd name="T45" fmla="*/ 106 h 106"/>
                <a:gd name="T46" fmla="*/ 18 w 50"/>
                <a:gd name="T47" fmla="*/ 106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06"/>
                <a:gd name="T74" fmla="*/ 50 w 50"/>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06">
                  <a:moveTo>
                    <a:pt x="18" y="106"/>
                  </a:moveTo>
                  <a:lnTo>
                    <a:pt x="0" y="106"/>
                  </a:lnTo>
                  <a:lnTo>
                    <a:pt x="0" y="3"/>
                  </a:lnTo>
                  <a:lnTo>
                    <a:pt x="17" y="3"/>
                  </a:lnTo>
                  <a:lnTo>
                    <a:pt x="17" y="21"/>
                  </a:lnTo>
                  <a:lnTo>
                    <a:pt x="25" y="10"/>
                  </a:lnTo>
                  <a:lnTo>
                    <a:pt x="34" y="3"/>
                  </a:lnTo>
                  <a:lnTo>
                    <a:pt x="46" y="0"/>
                  </a:lnTo>
                  <a:lnTo>
                    <a:pt x="47" y="1"/>
                  </a:lnTo>
                  <a:lnTo>
                    <a:pt x="49" y="1"/>
                  </a:lnTo>
                  <a:lnTo>
                    <a:pt x="50" y="1"/>
                  </a:lnTo>
                  <a:lnTo>
                    <a:pt x="50" y="19"/>
                  </a:lnTo>
                  <a:lnTo>
                    <a:pt x="44" y="19"/>
                  </a:lnTo>
                  <a:lnTo>
                    <a:pt x="30" y="24"/>
                  </a:lnTo>
                  <a:lnTo>
                    <a:pt x="21" y="33"/>
                  </a:lnTo>
                  <a:lnTo>
                    <a:pt x="18" y="47"/>
                  </a:lnTo>
                  <a:lnTo>
                    <a:pt x="18" y="10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7" name="Freeform 177"/>
            <p:cNvSpPr>
              <a:spLocks/>
            </p:cNvSpPr>
            <p:nvPr/>
          </p:nvSpPr>
          <p:spPr bwMode="auto">
            <a:xfrm>
              <a:off x="5126" y="843"/>
              <a:ext cx="28" cy="47"/>
            </a:xfrm>
            <a:custGeom>
              <a:avLst/>
              <a:gdLst>
                <a:gd name="T0" fmla="*/ 86 w 86"/>
                <a:gd name="T1" fmla="*/ 141 h 141"/>
                <a:gd name="T2" fmla="*/ 64 w 86"/>
                <a:gd name="T3" fmla="*/ 141 h 141"/>
                <a:gd name="T4" fmla="*/ 32 w 86"/>
                <a:gd name="T5" fmla="*/ 90 h 141"/>
                <a:gd name="T6" fmla="*/ 17 w 86"/>
                <a:gd name="T7" fmla="*/ 103 h 141"/>
                <a:gd name="T8" fmla="*/ 17 w 86"/>
                <a:gd name="T9" fmla="*/ 141 h 141"/>
                <a:gd name="T10" fmla="*/ 0 w 86"/>
                <a:gd name="T11" fmla="*/ 141 h 141"/>
                <a:gd name="T12" fmla="*/ 0 w 86"/>
                <a:gd name="T13" fmla="*/ 0 h 141"/>
                <a:gd name="T14" fmla="*/ 17 w 86"/>
                <a:gd name="T15" fmla="*/ 0 h 141"/>
                <a:gd name="T16" fmla="*/ 17 w 86"/>
                <a:gd name="T17" fmla="*/ 82 h 141"/>
                <a:gd name="T18" fmla="*/ 62 w 86"/>
                <a:gd name="T19" fmla="*/ 38 h 141"/>
                <a:gd name="T20" fmla="*/ 83 w 86"/>
                <a:gd name="T21" fmla="*/ 38 h 141"/>
                <a:gd name="T22" fmla="*/ 44 w 86"/>
                <a:gd name="T23" fmla="*/ 77 h 141"/>
                <a:gd name="T24" fmla="*/ 86 w 86"/>
                <a:gd name="T25" fmla="*/ 141 h 141"/>
                <a:gd name="T26" fmla="*/ 86 w 86"/>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141"/>
                <a:gd name="T44" fmla="*/ 86 w 86"/>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141">
                  <a:moveTo>
                    <a:pt x="86" y="141"/>
                  </a:moveTo>
                  <a:lnTo>
                    <a:pt x="64" y="141"/>
                  </a:lnTo>
                  <a:lnTo>
                    <a:pt x="32" y="90"/>
                  </a:lnTo>
                  <a:lnTo>
                    <a:pt x="17" y="103"/>
                  </a:lnTo>
                  <a:lnTo>
                    <a:pt x="17" y="141"/>
                  </a:lnTo>
                  <a:lnTo>
                    <a:pt x="0" y="141"/>
                  </a:lnTo>
                  <a:lnTo>
                    <a:pt x="0" y="0"/>
                  </a:lnTo>
                  <a:lnTo>
                    <a:pt x="17" y="0"/>
                  </a:lnTo>
                  <a:lnTo>
                    <a:pt x="17" y="82"/>
                  </a:lnTo>
                  <a:lnTo>
                    <a:pt x="62" y="38"/>
                  </a:lnTo>
                  <a:lnTo>
                    <a:pt x="83" y="38"/>
                  </a:lnTo>
                  <a:lnTo>
                    <a:pt x="44" y="77"/>
                  </a:lnTo>
                  <a:lnTo>
                    <a:pt x="86" y="14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8" name="Freeform 178"/>
            <p:cNvSpPr>
              <a:spLocks noEditPoints="1"/>
            </p:cNvSpPr>
            <p:nvPr/>
          </p:nvSpPr>
          <p:spPr bwMode="auto">
            <a:xfrm>
              <a:off x="5155" y="854"/>
              <a:ext cx="32" cy="37"/>
            </a:xfrm>
            <a:custGeom>
              <a:avLst/>
              <a:gdLst>
                <a:gd name="T0" fmla="*/ 93 w 94"/>
                <a:gd name="T1" fmla="*/ 74 h 109"/>
                <a:gd name="T2" fmla="*/ 91 w 94"/>
                <a:gd name="T3" fmla="*/ 82 h 109"/>
                <a:gd name="T4" fmla="*/ 85 w 94"/>
                <a:gd name="T5" fmla="*/ 92 h 109"/>
                <a:gd name="T6" fmla="*/ 75 w 94"/>
                <a:gd name="T7" fmla="*/ 102 h 109"/>
                <a:gd name="T8" fmla="*/ 75 w 94"/>
                <a:gd name="T9" fmla="*/ 102 h 109"/>
                <a:gd name="T10" fmla="*/ 69 w 94"/>
                <a:gd name="T11" fmla="*/ 105 h 109"/>
                <a:gd name="T12" fmla="*/ 60 w 94"/>
                <a:gd name="T13" fmla="*/ 108 h 109"/>
                <a:gd name="T14" fmla="*/ 47 w 94"/>
                <a:gd name="T15" fmla="*/ 109 h 109"/>
                <a:gd name="T16" fmla="*/ 47 w 94"/>
                <a:gd name="T17" fmla="*/ 109 h 109"/>
                <a:gd name="T18" fmla="*/ 21 w 94"/>
                <a:gd name="T19" fmla="*/ 102 h 109"/>
                <a:gd name="T20" fmla="*/ 6 w 94"/>
                <a:gd name="T21" fmla="*/ 84 h 109"/>
                <a:gd name="T22" fmla="*/ 0 w 94"/>
                <a:gd name="T23" fmla="*/ 58 h 109"/>
                <a:gd name="T24" fmla="*/ 0 w 94"/>
                <a:gd name="T25" fmla="*/ 58 h 109"/>
                <a:gd name="T26" fmla="*/ 6 w 94"/>
                <a:gd name="T27" fmla="*/ 29 h 109"/>
                <a:gd name="T28" fmla="*/ 22 w 94"/>
                <a:gd name="T29" fmla="*/ 8 h 109"/>
                <a:gd name="T30" fmla="*/ 50 w 94"/>
                <a:gd name="T31" fmla="*/ 0 h 109"/>
                <a:gd name="T32" fmla="*/ 50 w 94"/>
                <a:gd name="T33" fmla="*/ 0 h 109"/>
                <a:gd name="T34" fmla="*/ 75 w 94"/>
                <a:gd name="T35" fmla="*/ 8 h 109"/>
                <a:gd name="T36" fmla="*/ 89 w 94"/>
                <a:gd name="T37" fmla="*/ 29 h 109"/>
                <a:gd name="T38" fmla="*/ 94 w 94"/>
                <a:gd name="T39" fmla="*/ 61 h 109"/>
                <a:gd name="T40" fmla="*/ 94 w 94"/>
                <a:gd name="T41" fmla="*/ 61 h 109"/>
                <a:gd name="T42" fmla="*/ 19 w 94"/>
                <a:gd name="T43" fmla="*/ 61 h 109"/>
                <a:gd name="T44" fmla="*/ 19 w 94"/>
                <a:gd name="T45" fmla="*/ 61 h 109"/>
                <a:gd name="T46" fmla="*/ 22 w 94"/>
                <a:gd name="T47" fmla="*/ 79 h 109"/>
                <a:gd name="T48" fmla="*/ 32 w 94"/>
                <a:gd name="T49" fmla="*/ 90 h 109"/>
                <a:gd name="T50" fmla="*/ 49 w 94"/>
                <a:gd name="T51" fmla="*/ 94 h 109"/>
                <a:gd name="T52" fmla="*/ 49 w 94"/>
                <a:gd name="T53" fmla="*/ 94 h 109"/>
                <a:gd name="T54" fmla="*/ 63 w 94"/>
                <a:gd name="T55" fmla="*/ 91 h 109"/>
                <a:gd name="T56" fmla="*/ 72 w 94"/>
                <a:gd name="T57" fmla="*/ 83 h 109"/>
                <a:gd name="T58" fmla="*/ 76 w 94"/>
                <a:gd name="T59" fmla="*/ 74 h 109"/>
                <a:gd name="T60" fmla="*/ 76 w 94"/>
                <a:gd name="T61" fmla="*/ 74 h 109"/>
                <a:gd name="T62" fmla="*/ 93 w 94"/>
                <a:gd name="T63" fmla="*/ 74 h 109"/>
                <a:gd name="T64" fmla="*/ 93 w 94"/>
                <a:gd name="T65" fmla="*/ 74 h 109"/>
                <a:gd name="T66" fmla="*/ 76 w 94"/>
                <a:gd name="T67" fmla="*/ 47 h 109"/>
                <a:gd name="T68" fmla="*/ 73 w 94"/>
                <a:gd name="T69" fmla="*/ 32 h 109"/>
                <a:gd name="T70" fmla="*/ 64 w 94"/>
                <a:gd name="T71" fmla="*/ 21 h 109"/>
                <a:gd name="T72" fmla="*/ 48 w 94"/>
                <a:gd name="T73" fmla="*/ 16 h 109"/>
                <a:gd name="T74" fmla="*/ 48 w 94"/>
                <a:gd name="T75" fmla="*/ 16 h 109"/>
                <a:gd name="T76" fmla="*/ 33 w 94"/>
                <a:gd name="T77" fmla="*/ 21 h 109"/>
                <a:gd name="T78" fmla="*/ 23 w 94"/>
                <a:gd name="T79" fmla="*/ 32 h 109"/>
                <a:gd name="T80" fmla="*/ 19 w 94"/>
                <a:gd name="T81" fmla="*/ 47 h 109"/>
                <a:gd name="T82" fmla="*/ 19 w 94"/>
                <a:gd name="T83" fmla="*/ 47 h 109"/>
                <a:gd name="T84" fmla="*/ 76 w 94"/>
                <a:gd name="T85" fmla="*/ 47 h 109"/>
                <a:gd name="T86" fmla="*/ 76 w 94"/>
                <a:gd name="T87" fmla="*/ 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109"/>
                <a:gd name="T134" fmla="*/ 94 w 9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109">
                  <a:moveTo>
                    <a:pt x="93" y="74"/>
                  </a:moveTo>
                  <a:lnTo>
                    <a:pt x="91" y="82"/>
                  </a:lnTo>
                  <a:lnTo>
                    <a:pt x="85" y="92"/>
                  </a:lnTo>
                  <a:lnTo>
                    <a:pt x="75" y="102"/>
                  </a:lnTo>
                  <a:lnTo>
                    <a:pt x="69" y="105"/>
                  </a:lnTo>
                  <a:lnTo>
                    <a:pt x="60" y="108"/>
                  </a:lnTo>
                  <a:lnTo>
                    <a:pt x="47" y="109"/>
                  </a:lnTo>
                  <a:lnTo>
                    <a:pt x="21" y="102"/>
                  </a:lnTo>
                  <a:lnTo>
                    <a:pt x="6" y="84"/>
                  </a:lnTo>
                  <a:lnTo>
                    <a:pt x="0" y="58"/>
                  </a:lnTo>
                  <a:lnTo>
                    <a:pt x="6" y="29"/>
                  </a:lnTo>
                  <a:lnTo>
                    <a:pt x="22" y="8"/>
                  </a:lnTo>
                  <a:lnTo>
                    <a:pt x="50" y="0"/>
                  </a:lnTo>
                  <a:lnTo>
                    <a:pt x="75" y="8"/>
                  </a:lnTo>
                  <a:lnTo>
                    <a:pt x="89" y="29"/>
                  </a:lnTo>
                  <a:lnTo>
                    <a:pt x="94" y="61"/>
                  </a:lnTo>
                  <a:lnTo>
                    <a:pt x="19" y="61"/>
                  </a:lnTo>
                  <a:lnTo>
                    <a:pt x="22" y="79"/>
                  </a:lnTo>
                  <a:lnTo>
                    <a:pt x="32" y="90"/>
                  </a:lnTo>
                  <a:lnTo>
                    <a:pt x="49" y="94"/>
                  </a:lnTo>
                  <a:lnTo>
                    <a:pt x="63" y="91"/>
                  </a:lnTo>
                  <a:lnTo>
                    <a:pt x="72" y="83"/>
                  </a:lnTo>
                  <a:lnTo>
                    <a:pt x="76" y="74"/>
                  </a:lnTo>
                  <a:lnTo>
                    <a:pt x="93" y="74"/>
                  </a:lnTo>
                  <a:close/>
                  <a:moveTo>
                    <a:pt x="76" y="47"/>
                  </a:moveTo>
                  <a:lnTo>
                    <a:pt x="73" y="32"/>
                  </a:lnTo>
                  <a:lnTo>
                    <a:pt x="64" y="21"/>
                  </a:lnTo>
                  <a:lnTo>
                    <a:pt x="48" y="16"/>
                  </a:lnTo>
                  <a:lnTo>
                    <a:pt x="33" y="21"/>
                  </a:lnTo>
                  <a:lnTo>
                    <a:pt x="23" y="32"/>
                  </a:lnTo>
                  <a:lnTo>
                    <a:pt x="19" y="47"/>
                  </a:lnTo>
                  <a:lnTo>
                    <a:pt x="76" y="4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19" name="Freeform 179"/>
            <p:cNvSpPr>
              <a:spLocks/>
            </p:cNvSpPr>
            <p:nvPr/>
          </p:nvSpPr>
          <p:spPr bwMode="auto">
            <a:xfrm>
              <a:off x="5190" y="846"/>
              <a:ext cx="16" cy="44"/>
            </a:xfrm>
            <a:custGeom>
              <a:avLst/>
              <a:gdLst>
                <a:gd name="T0" fmla="*/ 32 w 48"/>
                <a:gd name="T1" fmla="*/ 43 h 133"/>
                <a:gd name="T2" fmla="*/ 32 w 48"/>
                <a:gd name="T3" fmla="*/ 110 h 133"/>
                <a:gd name="T4" fmla="*/ 32 w 48"/>
                <a:gd name="T5" fmla="*/ 110 h 133"/>
                <a:gd name="T6" fmla="*/ 33 w 48"/>
                <a:gd name="T7" fmla="*/ 115 h 133"/>
                <a:gd name="T8" fmla="*/ 38 w 48"/>
                <a:gd name="T9" fmla="*/ 117 h 133"/>
                <a:gd name="T10" fmla="*/ 42 w 48"/>
                <a:gd name="T11" fmla="*/ 118 h 133"/>
                <a:gd name="T12" fmla="*/ 42 w 48"/>
                <a:gd name="T13" fmla="*/ 118 h 133"/>
                <a:gd name="T14" fmla="*/ 48 w 48"/>
                <a:gd name="T15" fmla="*/ 118 h 133"/>
                <a:gd name="T16" fmla="*/ 48 w 48"/>
                <a:gd name="T17" fmla="*/ 131 h 133"/>
                <a:gd name="T18" fmla="*/ 48 w 48"/>
                <a:gd name="T19" fmla="*/ 131 h 133"/>
                <a:gd name="T20" fmla="*/ 42 w 48"/>
                <a:gd name="T21" fmla="*/ 132 h 133"/>
                <a:gd name="T22" fmla="*/ 38 w 48"/>
                <a:gd name="T23" fmla="*/ 132 h 133"/>
                <a:gd name="T24" fmla="*/ 35 w 48"/>
                <a:gd name="T25" fmla="*/ 133 h 133"/>
                <a:gd name="T26" fmla="*/ 35 w 48"/>
                <a:gd name="T27" fmla="*/ 133 h 133"/>
                <a:gd name="T28" fmla="*/ 21 w 48"/>
                <a:gd name="T29" fmla="*/ 130 h 133"/>
                <a:gd name="T30" fmla="*/ 15 w 48"/>
                <a:gd name="T31" fmla="*/ 122 h 133"/>
                <a:gd name="T32" fmla="*/ 13 w 48"/>
                <a:gd name="T33" fmla="*/ 111 h 133"/>
                <a:gd name="T34" fmla="*/ 13 w 48"/>
                <a:gd name="T35" fmla="*/ 111 h 133"/>
                <a:gd name="T36" fmla="*/ 13 w 48"/>
                <a:gd name="T37" fmla="*/ 43 h 133"/>
                <a:gd name="T38" fmla="*/ 0 w 48"/>
                <a:gd name="T39" fmla="*/ 43 h 133"/>
                <a:gd name="T40" fmla="*/ 0 w 48"/>
                <a:gd name="T41" fmla="*/ 28 h 133"/>
                <a:gd name="T42" fmla="*/ 13 w 48"/>
                <a:gd name="T43" fmla="*/ 28 h 133"/>
                <a:gd name="T44" fmla="*/ 13 w 48"/>
                <a:gd name="T45" fmla="*/ 0 h 133"/>
                <a:gd name="T46" fmla="*/ 32 w 48"/>
                <a:gd name="T47" fmla="*/ 0 h 133"/>
                <a:gd name="T48" fmla="*/ 32 w 48"/>
                <a:gd name="T49" fmla="*/ 28 h 133"/>
                <a:gd name="T50" fmla="*/ 48 w 48"/>
                <a:gd name="T51" fmla="*/ 28 h 133"/>
                <a:gd name="T52" fmla="*/ 48 w 48"/>
                <a:gd name="T53" fmla="*/ 43 h 133"/>
                <a:gd name="T54" fmla="*/ 32 w 48"/>
                <a:gd name="T55" fmla="*/ 43 h 133"/>
                <a:gd name="T56" fmla="*/ 32 w 48"/>
                <a:gd name="T57" fmla="*/ 43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33"/>
                <a:gd name="T89" fmla="*/ 48 w 48"/>
                <a:gd name="T90" fmla="*/ 133 h 1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33">
                  <a:moveTo>
                    <a:pt x="32" y="43"/>
                  </a:moveTo>
                  <a:lnTo>
                    <a:pt x="32" y="110"/>
                  </a:lnTo>
                  <a:lnTo>
                    <a:pt x="33" y="115"/>
                  </a:lnTo>
                  <a:lnTo>
                    <a:pt x="38" y="117"/>
                  </a:lnTo>
                  <a:lnTo>
                    <a:pt x="42" y="118"/>
                  </a:lnTo>
                  <a:lnTo>
                    <a:pt x="48" y="118"/>
                  </a:lnTo>
                  <a:lnTo>
                    <a:pt x="48" y="131"/>
                  </a:lnTo>
                  <a:lnTo>
                    <a:pt x="42" y="132"/>
                  </a:lnTo>
                  <a:lnTo>
                    <a:pt x="38" y="132"/>
                  </a:lnTo>
                  <a:lnTo>
                    <a:pt x="35" y="133"/>
                  </a:lnTo>
                  <a:lnTo>
                    <a:pt x="21" y="130"/>
                  </a:lnTo>
                  <a:lnTo>
                    <a:pt x="15" y="122"/>
                  </a:lnTo>
                  <a:lnTo>
                    <a:pt x="13" y="111"/>
                  </a:lnTo>
                  <a:lnTo>
                    <a:pt x="13" y="43"/>
                  </a:lnTo>
                  <a:lnTo>
                    <a:pt x="0" y="43"/>
                  </a:lnTo>
                  <a:lnTo>
                    <a:pt x="0" y="28"/>
                  </a:lnTo>
                  <a:lnTo>
                    <a:pt x="13" y="28"/>
                  </a:lnTo>
                  <a:lnTo>
                    <a:pt x="13" y="0"/>
                  </a:lnTo>
                  <a:lnTo>
                    <a:pt x="32" y="0"/>
                  </a:lnTo>
                  <a:lnTo>
                    <a:pt x="32" y="28"/>
                  </a:lnTo>
                  <a:lnTo>
                    <a:pt x="48" y="28"/>
                  </a:lnTo>
                  <a:lnTo>
                    <a:pt x="48" y="43"/>
                  </a:lnTo>
                  <a:lnTo>
                    <a:pt x="32" y="4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nvGrpSpPr>
          <p:cNvPr id="720" name="Group 180"/>
          <p:cNvGrpSpPr>
            <a:grpSpLocks/>
          </p:cNvGrpSpPr>
          <p:nvPr/>
        </p:nvGrpSpPr>
        <p:grpSpPr bwMode="auto">
          <a:xfrm>
            <a:off x="8065413" y="3480028"/>
            <a:ext cx="920750" cy="565150"/>
            <a:chOff x="3766" y="2248"/>
            <a:chExt cx="580" cy="356"/>
          </a:xfrm>
        </p:grpSpPr>
        <p:sp>
          <p:nvSpPr>
            <p:cNvPr id="721" name="Freeform 181"/>
            <p:cNvSpPr>
              <a:spLocks/>
            </p:cNvSpPr>
            <p:nvPr/>
          </p:nvSpPr>
          <p:spPr bwMode="auto">
            <a:xfrm>
              <a:off x="4187" y="2394"/>
              <a:ext cx="103" cy="100"/>
            </a:xfrm>
            <a:custGeom>
              <a:avLst/>
              <a:gdLst>
                <a:gd name="T0" fmla="*/ 42 w 309"/>
                <a:gd name="T1" fmla="*/ 35 h 301"/>
                <a:gd name="T2" fmla="*/ 77 w 309"/>
                <a:gd name="T3" fmla="*/ 16 h 301"/>
                <a:gd name="T4" fmla="*/ 118 w 309"/>
                <a:gd name="T5" fmla="*/ 5 h 301"/>
                <a:gd name="T6" fmla="*/ 162 w 309"/>
                <a:gd name="T7" fmla="*/ 0 h 301"/>
                <a:gd name="T8" fmla="*/ 203 w 309"/>
                <a:gd name="T9" fmla="*/ 3 h 301"/>
                <a:gd name="T10" fmla="*/ 236 w 309"/>
                <a:gd name="T11" fmla="*/ 13 h 301"/>
                <a:gd name="T12" fmla="*/ 257 w 309"/>
                <a:gd name="T13" fmla="*/ 29 h 301"/>
                <a:gd name="T14" fmla="*/ 260 w 309"/>
                <a:gd name="T15" fmla="*/ 52 h 301"/>
                <a:gd name="T16" fmla="*/ 239 w 309"/>
                <a:gd name="T17" fmla="*/ 82 h 301"/>
                <a:gd name="T18" fmla="*/ 239 w 309"/>
                <a:gd name="T19" fmla="*/ 82 h 301"/>
                <a:gd name="T20" fmla="*/ 262 w 309"/>
                <a:gd name="T21" fmla="*/ 90 h 301"/>
                <a:gd name="T22" fmla="*/ 277 w 309"/>
                <a:gd name="T23" fmla="*/ 113 h 301"/>
                <a:gd name="T24" fmla="*/ 281 w 309"/>
                <a:gd name="T25" fmla="*/ 139 h 301"/>
                <a:gd name="T26" fmla="*/ 281 w 309"/>
                <a:gd name="T27" fmla="*/ 139 h 301"/>
                <a:gd name="T28" fmla="*/ 301 w 309"/>
                <a:gd name="T29" fmla="*/ 162 h 301"/>
                <a:gd name="T30" fmla="*/ 292 w 309"/>
                <a:gd name="T31" fmla="*/ 200 h 301"/>
                <a:gd name="T32" fmla="*/ 309 w 309"/>
                <a:gd name="T33" fmla="*/ 220 h 301"/>
                <a:gd name="T34" fmla="*/ 309 w 309"/>
                <a:gd name="T35" fmla="*/ 220 h 301"/>
                <a:gd name="T36" fmla="*/ 286 w 309"/>
                <a:gd name="T37" fmla="*/ 193 h 301"/>
                <a:gd name="T38" fmla="*/ 245 w 309"/>
                <a:gd name="T39" fmla="*/ 180 h 301"/>
                <a:gd name="T40" fmla="*/ 209 w 309"/>
                <a:gd name="T41" fmla="*/ 195 h 301"/>
                <a:gd name="T42" fmla="*/ 197 w 309"/>
                <a:gd name="T43" fmla="*/ 251 h 301"/>
                <a:gd name="T44" fmla="*/ 197 w 309"/>
                <a:gd name="T45" fmla="*/ 251 h 301"/>
                <a:gd name="T46" fmla="*/ 182 w 309"/>
                <a:gd name="T47" fmla="*/ 211 h 301"/>
                <a:gd name="T48" fmla="*/ 155 w 309"/>
                <a:gd name="T49" fmla="*/ 181 h 301"/>
                <a:gd name="T50" fmla="*/ 118 w 309"/>
                <a:gd name="T51" fmla="*/ 180 h 301"/>
                <a:gd name="T52" fmla="*/ 118 w 309"/>
                <a:gd name="T53" fmla="*/ 180 h 301"/>
                <a:gd name="T54" fmla="*/ 95 w 309"/>
                <a:gd name="T55" fmla="*/ 201 h 301"/>
                <a:gd name="T56" fmla="*/ 87 w 309"/>
                <a:gd name="T57" fmla="*/ 231 h 301"/>
                <a:gd name="T58" fmla="*/ 85 w 309"/>
                <a:gd name="T59" fmla="*/ 265 h 301"/>
                <a:gd name="T60" fmla="*/ 85 w 309"/>
                <a:gd name="T61" fmla="*/ 265 h 301"/>
                <a:gd name="T62" fmla="*/ 49 w 309"/>
                <a:gd name="T63" fmla="*/ 265 h 301"/>
                <a:gd name="T64" fmla="*/ 21 w 309"/>
                <a:gd name="T65" fmla="*/ 275 h 301"/>
                <a:gd name="T66" fmla="*/ 0 w 309"/>
                <a:gd name="T67" fmla="*/ 301 h 301"/>
                <a:gd name="T68" fmla="*/ 0 w 309"/>
                <a:gd name="T69" fmla="*/ 301 h 301"/>
                <a:gd name="T70" fmla="*/ 0 w 309"/>
                <a:gd name="T71" fmla="*/ 96 h 301"/>
                <a:gd name="T72" fmla="*/ 34 w 309"/>
                <a:gd name="T73" fmla="*/ 96 h 301"/>
                <a:gd name="T74" fmla="*/ 42 w 309"/>
                <a:gd name="T75" fmla="*/ 35 h 301"/>
                <a:gd name="T76" fmla="*/ 42 w 309"/>
                <a:gd name="T77" fmla="*/ 35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9"/>
                <a:gd name="T118" fmla="*/ 0 h 301"/>
                <a:gd name="T119" fmla="*/ 309 w 30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9" h="301">
                  <a:moveTo>
                    <a:pt x="42" y="35"/>
                  </a:moveTo>
                  <a:lnTo>
                    <a:pt x="77" y="16"/>
                  </a:lnTo>
                  <a:lnTo>
                    <a:pt x="118" y="5"/>
                  </a:lnTo>
                  <a:lnTo>
                    <a:pt x="162" y="0"/>
                  </a:lnTo>
                  <a:lnTo>
                    <a:pt x="203" y="3"/>
                  </a:lnTo>
                  <a:lnTo>
                    <a:pt x="236" y="13"/>
                  </a:lnTo>
                  <a:lnTo>
                    <a:pt x="257" y="29"/>
                  </a:lnTo>
                  <a:lnTo>
                    <a:pt x="260" y="52"/>
                  </a:lnTo>
                  <a:lnTo>
                    <a:pt x="239" y="82"/>
                  </a:lnTo>
                  <a:lnTo>
                    <a:pt x="262" y="90"/>
                  </a:lnTo>
                  <a:lnTo>
                    <a:pt x="277" y="113"/>
                  </a:lnTo>
                  <a:lnTo>
                    <a:pt x="281" y="139"/>
                  </a:lnTo>
                  <a:lnTo>
                    <a:pt x="301" y="162"/>
                  </a:lnTo>
                  <a:lnTo>
                    <a:pt x="292" y="200"/>
                  </a:lnTo>
                  <a:lnTo>
                    <a:pt x="309" y="220"/>
                  </a:lnTo>
                  <a:lnTo>
                    <a:pt x="286" y="193"/>
                  </a:lnTo>
                  <a:lnTo>
                    <a:pt x="245" y="180"/>
                  </a:lnTo>
                  <a:lnTo>
                    <a:pt x="209" y="195"/>
                  </a:lnTo>
                  <a:lnTo>
                    <a:pt x="197" y="251"/>
                  </a:lnTo>
                  <a:lnTo>
                    <a:pt x="182" y="211"/>
                  </a:lnTo>
                  <a:lnTo>
                    <a:pt x="155" y="181"/>
                  </a:lnTo>
                  <a:lnTo>
                    <a:pt x="118" y="180"/>
                  </a:lnTo>
                  <a:lnTo>
                    <a:pt x="95" y="201"/>
                  </a:lnTo>
                  <a:lnTo>
                    <a:pt x="87" y="231"/>
                  </a:lnTo>
                  <a:lnTo>
                    <a:pt x="85" y="265"/>
                  </a:lnTo>
                  <a:lnTo>
                    <a:pt x="49" y="265"/>
                  </a:lnTo>
                  <a:lnTo>
                    <a:pt x="21" y="275"/>
                  </a:lnTo>
                  <a:lnTo>
                    <a:pt x="0" y="301"/>
                  </a:lnTo>
                  <a:lnTo>
                    <a:pt x="0" y="96"/>
                  </a:lnTo>
                  <a:lnTo>
                    <a:pt x="34" y="96"/>
                  </a:lnTo>
                  <a:lnTo>
                    <a:pt x="42" y="35"/>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22" name="Freeform 182"/>
            <p:cNvSpPr>
              <a:spLocks/>
            </p:cNvSpPr>
            <p:nvPr/>
          </p:nvSpPr>
          <p:spPr bwMode="auto">
            <a:xfrm>
              <a:off x="4187" y="2394"/>
              <a:ext cx="103" cy="100"/>
            </a:xfrm>
            <a:custGeom>
              <a:avLst/>
              <a:gdLst>
                <a:gd name="T0" fmla="*/ 42 w 309"/>
                <a:gd name="T1" fmla="*/ 35 h 301"/>
                <a:gd name="T2" fmla="*/ 77 w 309"/>
                <a:gd name="T3" fmla="*/ 16 h 301"/>
                <a:gd name="T4" fmla="*/ 118 w 309"/>
                <a:gd name="T5" fmla="*/ 5 h 301"/>
                <a:gd name="T6" fmla="*/ 162 w 309"/>
                <a:gd name="T7" fmla="*/ 0 h 301"/>
                <a:gd name="T8" fmla="*/ 203 w 309"/>
                <a:gd name="T9" fmla="*/ 3 h 301"/>
                <a:gd name="T10" fmla="*/ 236 w 309"/>
                <a:gd name="T11" fmla="*/ 13 h 301"/>
                <a:gd name="T12" fmla="*/ 257 w 309"/>
                <a:gd name="T13" fmla="*/ 29 h 301"/>
                <a:gd name="T14" fmla="*/ 260 w 309"/>
                <a:gd name="T15" fmla="*/ 52 h 301"/>
                <a:gd name="T16" fmla="*/ 239 w 309"/>
                <a:gd name="T17" fmla="*/ 82 h 301"/>
                <a:gd name="T18" fmla="*/ 239 w 309"/>
                <a:gd name="T19" fmla="*/ 82 h 301"/>
                <a:gd name="T20" fmla="*/ 262 w 309"/>
                <a:gd name="T21" fmla="*/ 90 h 301"/>
                <a:gd name="T22" fmla="*/ 277 w 309"/>
                <a:gd name="T23" fmla="*/ 113 h 301"/>
                <a:gd name="T24" fmla="*/ 281 w 309"/>
                <a:gd name="T25" fmla="*/ 139 h 301"/>
                <a:gd name="T26" fmla="*/ 281 w 309"/>
                <a:gd name="T27" fmla="*/ 139 h 301"/>
                <a:gd name="T28" fmla="*/ 301 w 309"/>
                <a:gd name="T29" fmla="*/ 162 h 301"/>
                <a:gd name="T30" fmla="*/ 292 w 309"/>
                <a:gd name="T31" fmla="*/ 200 h 301"/>
                <a:gd name="T32" fmla="*/ 309 w 309"/>
                <a:gd name="T33" fmla="*/ 220 h 301"/>
                <a:gd name="T34" fmla="*/ 309 w 309"/>
                <a:gd name="T35" fmla="*/ 220 h 301"/>
                <a:gd name="T36" fmla="*/ 286 w 309"/>
                <a:gd name="T37" fmla="*/ 193 h 301"/>
                <a:gd name="T38" fmla="*/ 245 w 309"/>
                <a:gd name="T39" fmla="*/ 180 h 301"/>
                <a:gd name="T40" fmla="*/ 209 w 309"/>
                <a:gd name="T41" fmla="*/ 195 h 301"/>
                <a:gd name="T42" fmla="*/ 197 w 309"/>
                <a:gd name="T43" fmla="*/ 251 h 301"/>
                <a:gd name="T44" fmla="*/ 197 w 309"/>
                <a:gd name="T45" fmla="*/ 251 h 301"/>
                <a:gd name="T46" fmla="*/ 182 w 309"/>
                <a:gd name="T47" fmla="*/ 211 h 301"/>
                <a:gd name="T48" fmla="*/ 155 w 309"/>
                <a:gd name="T49" fmla="*/ 181 h 301"/>
                <a:gd name="T50" fmla="*/ 118 w 309"/>
                <a:gd name="T51" fmla="*/ 180 h 301"/>
                <a:gd name="T52" fmla="*/ 118 w 309"/>
                <a:gd name="T53" fmla="*/ 180 h 301"/>
                <a:gd name="T54" fmla="*/ 95 w 309"/>
                <a:gd name="T55" fmla="*/ 201 h 301"/>
                <a:gd name="T56" fmla="*/ 87 w 309"/>
                <a:gd name="T57" fmla="*/ 231 h 301"/>
                <a:gd name="T58" fmla="*/ 85 w 309"/>
                <a:gd name="T59" fmla="*/ 265 h 301"/>
                <a:gd name="T60" fmla="*/ 85 w 309"/>
                <a:gd name="T61" fmla="*/ 265 h 301"/>
                <a:gd name="T62" fmla="*/ 49 w 309"/>
                <a:gd name="T63" fmla="*/ 265 h 301"/>
                <a:gd name="T64" fmla="*/ 21 w 309"/>
                <a:gd name="T65" fmla="*/ 275 h 301"/>
                <a:gd name="T66" fmla="*/ 0 w 309"/>
                <a:gd name="T67" fmla="*/ 301 h 301"/>
                <a:gd name="T68" fmla="*/ 0 w 309"/>
                <a:gd name="T69" fmla="*/ 301 h 301"/>
                <a:gd name="T70" fmla="*/ 0 w 309"/>
                <a:gd name="T71" fmla="*/ 96 h 301"/>
                <a:gd name="T72" fmla="*/ 34 w 309"/>
                <a:gd name="T73" fmla="*/ 96 h 301"/>
                <a:gd name="T74" fmla="*/ 42 w 309"/>
                <a:gd name="T75" fmla="*/ 35 h 301"/>
                <a:gd name="T76" fmla="*/ 42 w 309"/>
                <a:gd name="T77" fmla="*/ 35 h 301"/>
                <a:gd name="T78" fmla="*/ 42 w 309"/>
                <a:gd name="T79" fmla="*/ 3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9"/>
                <a:gd name="T121" fmla="*/ 0 h 301"/>
                <a:gd name="T122" fmla="*/ 309 w 309"/>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9" h="301">
                  <a:moveTo>
                    <a:pt x="42" y="35"/>
                  </a:moveTo>
                  <a:lnTo>
                    <a:pt x="77" y="16"/>
                  </a:lnTo>
                  <a:lnTo>
                    <a:pt x="118" y="5"/>
                  </a:lnTo>
                  <a:lnTo>
                    <a:pt x="162" y="0"/>
                  </a:lnTo>
                  <a:lnTo>
                    <a:pt x="203" y="3"/>
                  </a:lnTo>
                  <a:lnTo>
                    <a:pt x="236" y="13"/>
                  </a:lnTo>
                  <a:lnTo>
                    <a:pt x="257" y="29"/>
                  </a:lnTo>
                  <a:lnTo>
                    <a:pt x="260" y="52"/>
                  </a:lnTo>
                  <a:lnTo>
                    <a:pt x="239" y="82"/>
                  </a:lnTo>
                  <a:lnTo>
                    <a:pt x="262" y="90"/>
                  </a:lnTo>
                  <a:lnTo>
                    <a:pt x="277" y="113"/>
                  </a:lnTo>
                  <a:lnTo>
                    <a:pt x="281" y="139"/>
                  </a:lnTo>
                  <a:lnTo>
                    <a:pt x="301" y="162"/>
                  </a:lnTo>
                  <a:lnTo>
                    <a:pt x="292" y="200"/>
                  </a:lnTo>
                  <a:lnTo>
                    <a:pt x="309" y="220"/>
                  </a:lnTo>
                  <a:lnTo>
                    <a:pt x="286" y="193"/>
                  </a:lnTo>
                  <a:lnTo>
                    <a:pt x="245" y="180"/>
                  </a:lnTo>
                  <a:lnTo>
                    <a:pt x="209" y="195"/>
                  </a:lnTo>
                  <a:lnTo>
                    <a:pt x="197" y="251"/>
                  </a:lnTo>
                  <a:lnTo>
                    <a:pt x="182" y="211"/>
                  </a:lnTo>
                  <a:lnTo>
                    <a:pt x="155" y="181"/>
                  </a:lnTo>
                  <a:lnTo>
                    <a:pt x="118" y="180"/>
                  </a:lnTo>
                  <a:lnTo>
                    <a:pt x="95" y="201"/>
                  </a:lnTo>
                  <a:lnTo>
                    <a:pt x="87" y="231"/>
                  </a:lnTo>
                  <a:lnTo>
                    <a:pt x="85" y="265"/>
                  </a:lnTo>
                  <a:lnTo>
                    <a:pt x="49" y="265"/>
                  </a:lnTo>
                  <a:lnTo>
                    <a:pt x="21" y="275"/>
                  </a:lnTo>
                  <a:lnTo>
                    <a:pt x="0" y="301"/>
                  </a:lnTo>
                  <a:lnTo>
                    <a:pt x="0" y="96"/>
                  </a:lnTo>
                  <a:lnTo>
                    <a:pt x="34" y="96"/>
                  </a:lnTo>
                  <a:lnTo>
                    <a:pt x="42" y="35"/>
                  </a:lnTo>
                </a:path>
              </a:pathLst>
            </a:custGeom>
            <a:noFill/>
            <a:ln w="3175">
              <a:solidFill>
                <a:srgbClr val="1F1A17"/>
              </a:solidFill>
              <a:round/>
              <a:headEnd/>
              <a:tailEnd/>
            </a:ln>
          </p:spPr>
          <p:txBody>
            <a:bodyPr>
              <a:prstTxWarp prst="textNoShape">
                <a:avLst/>
              </a:prstTxWarp>
            </a:bodyPr>
            <a:lstStyle/>
            <a:p>
              <a:endParaRPr lang="en-US"/>
            </a:p>
          </p:txBody>
        </p:sp>
        <p:sp>
          <p:nvSpPr>
            <p:cNvPr id="723" name="Freeform 183"/>
            <p:cNvSpPr>
              <a:spLocks/>
            </p:cNvSpPr>
            <p:nvPr/>
          </p:nvSpPr>
          <p:spPr bwMode="auto">
            <a:xfrm>
              <a:off x="3906" y="2321"/>
              <a:ext cx="97" cy="89"/>
            </a:xfrm>
            <a:custGeom>
              <a:avLst/>
              <a:gdLst>
                <a:gd name="T0" fmla="*/ 0 w 290"/>
                <a:gd name="T1" fmla="*/ 267 h 267"/>
                <a:gd name="T2" fmla="*/ 0 w 290"/>
                <a:gd name="T3" fmla="*/ 0 h 267"/>
                <a:gd name="T4" fmla="*/ 290 w 290"/>
                <a:gd name="T5" fmla="*/ 0 h 267"/>
                <a:gd name="T6" fmla="*/ 0 w 290"/>
                <a:gd name="T7" fmla="*/ 267 h 267"/>
                <a:gd name="T8" fmla="*/ 0 w 290"/>
                <a:gd name="T9" fmla="*/ 267 h 267"/>
                <a:gd name="T10" fmla="*/ 0 60000 65536"/>
                <a:gd name="T11" fmla="*/ 0 60000 65536"/>
                <a:gd name="T12" fmla="*/ 0 60000 65536"/>
                <a:gd name="T13" fmla="*/ 0 60000 65536"/>
                <a:gd name="T14" fmla="*/ 0 60000 65536"/>
                <a:gd name="T15" fmla="*/ 0 w 290"/>
                <a:gd name="T16" fmla="*/ 0 h 267"/>
                <a:gd name="T17" fmla="*/ 290 w 290"/>
                <a:gd name="T18" fmla="*/ 267 h 267"/>
              </a:gdLst>
              <a:ahLst/>
              <a:cxnLst>
                <a:cxn ang="T10">
                  <a:pos x="T0" y="T1"/>
                </a:cxn>
                <a:cxn ang="T11">
                  <a:pos x="T2" y="T3"/>
                </a:cxn>
                <a:cxn ang="T12">
                  <a:pos x="T4" y="T5"/>
                </a:cxn>
                <a:cxn ang="T13">
                  <a:pos x="T6" y="T7"/>
                </a:cxn>
                <a:cxn ang="T14">
                  <a:pos x="T8" y="T9"/>
                </a:cxn>
              </a:cxnLst>
              <a:rect l="T15" t="T16" r="T17" b="T18"/>
              <a:pathLst>
                <a:path w="290" h="267">
                  <a:moveTo>
                    <a:pt x="0" y="267"/>
                  </a:moveTo>
                  <a:lnTo>
                    <a:pt x="0" y="0"/>
                  </a:lnTo>
                  <a:lnTo>
                    <a:pt x="290" y="0"/>
                  </a:lnTo>
                  <a:lnTo>
                    <a:pt x="0" y="267"/>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24" name="Freeform 184"/>
            <p:cNvSpPr>
              <a:spLocks/>
            </p:cNvSpPr>
            <p:nvPr/>
          </p:nvSpPr>
          <p:spPr bwMode="auto">
            <a:xfrm>
              <a:off x="3906" y="2321"/>
              <a:ext cx="97" cy="89"/>
            </a:xfrm>
            <a:custGeom>
              <a:avLst/>
              <a:gdLst>
                <a:gd name="T0" fmla="*/ 0 w 290"/>
                <a:gd name="T1" fmla="*/ 267 h 267"/>
                <a:gd name="T2" fmla="*/ 0 w 290"/>
                <a:gd name="T3" fmla="*/ 0 h 267"/>
                <a:gd name="T4" fmla="*/ 290 w 290"/>
                <a:gd name="T5" fmla="*/ 0 h 267"/>
                <a:gd name="T6" fmla="*/ 0 w 290"/>
                <a:gd name="T7" fmla="*/ 267 h 267"/>
                <a:gd name="T8" fmla="*/ 0 w 290"/>
                <a:gd name="T9" fmla="*/ 267 h 267"/>
                <a:gd name="T10" fmla="*/ 0 w 290"/>
                <a:gd name="T11" fmla="*/ 267 h 267"/>
                <a:gd name="T12" fmla="*/ 0 60000 65536"/>
                <a:gd name="T13" fmla="*/ 0 60000 65536"/>
                <a:gd name="T14" fmla="*/ 0 60000 65536"/>
                <a:gd name="T15" fmla="*/ 0 60000 65536"/>
                <a:gd name="T16" fmla="*/ 0 60000 65536"/>
                <a:gd name="T17" fmla="*/ 0 60000 65536"/>
                <a:gd name="T18" fmla="*/ 0 w 290"/>
                <a:gd name="T19" fmla="*/ 0 h 267"/>
                <a:gd name="T20" fmla="*/ 290 w 290"/>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90" h="267">
                  <a:moveTo>
                    <a:pt x="0" y="267"/>
                  </a:moveTo>
                  <a:lnTo>
                    <a:pt x="0" y="0"/>
                  </a:lnTo>
                  <a:lnTo>
                    <a:pt x="290" y="0"/>
                  </a:lnTo>
                  <a:lnTo>
                    <a:pt x="0" y="267"/>
                  </a:lnTo>
                </a:path>
              </a:pathLst>
            </a:custGeom>
            <a:noFill/>
            <a:ln w="3175">
              <a:solidFill>
                <a:srgbClr val="1F1A17"/>
              </a:solidFill>
              <a:round/>
              <a:headEnd/>
              <a:tailEnd/>
            </a:ln>
          </p:spPr>
          <p:txBody>
            <a:bodyPr>
              <a:prstTxWarp prst="textNoShape">
                <a:avLst/>
              </a:prstTxWarp>
            </a:bodyPr>
            <a:lstStyle/>
            <a:p>
              <a:endParaRPr lang="en-US"/>
            </a:p>
          </p:txBody>
        </p:sp>
        <p:sp>
          <p:nvSpPr>
            <p:cNvPr id="725" name="Freeform 185"/>
            <p:cNvSpPr>
              <a:spLocks/>
            </p:cNvSpPr>
            <p:nvPr/>
          </p:nvSpPr>
          <p:spPr bwMode="auto">
            <a:xfrm>
              <a:off x="4032" y="2321"/>
              <a:ext cx="166" cy="105"/>
            </a:xfrm>
            <a:custGeom>
              <a:avLst/>
              <a:gdLst>
                <a:gd name="T0" fmla="*/ 497 w 497"/>
                <a:gd name="T1" fmla="*/ 314 h 314"/>
                <a:gd name="T2" fmla="*/ 497 w 497"/>
                <a:gd name="T3" fmla="*/ 0 h 314"/>
                <a:gd name="T4" fmla="*/ 0 w 497"/>
                <a:gd name="T5" fmla="*/ 0 h 314"/>
                <a:gd name="T6" fmla="*/ 329 w 497"/>
                <a:gd name="T7" fmla="*/ 308 h 314"/>
                <a:gd name="T8" fmla="*/ 497 w 497"/>
                <a:gd name="T9" fmla="*/ 314 h 314"/>
                <a:gd name="T10" fmla="*/ 497 w 497"/>
                <a:gd name="T11" fmla="*/ 314 h 314"/>
                <a:gd name="T12" fmla="*/ 0 60000 65536"/>
                <a:gd name="T13" fmla="*/ 0 60000 65536"/>
                <a:gd name="T14" fmla="*/ 0 60000 65536"/>
                <a:gd name="T15" fmla="*/ 0 60000 65536"/>
                <a:gd name="T16" fmla="*/ 0 60000 65536"/>
                <a:gd name="T17" fmla="*/ 0 60000 65536"/>
                <a:gd name="T18" fmla="*/ 0 w 497"/>
                <a:gd name="T19" fmla="*/ 0 h 314"/>
                <a:gd name="T20" fmla="*/ 497 w 497"/>
                <a:gd name="T21" fmla="*/ 314 h 314"/>
              </a:gdLst>
              <a:ahLst/>
              <a:cxnLst>
                <a:cxn ang="T12">
                  <a:pos x="T0" y="T1"/>
                </a:cxn>
                <a:cxn ang="T13">
                  <a:pos x="T2" y="T3"/>
                </a:cxn>
                <a:cxn ang="T14">
                  <a:pos x="T4" y="T5"/>
                </a:cxn>
                <a:cxn ang="T15">
                  <a:pos x="T6" y="T7"/>
                </a:cxn>
                <a:cxn ang="T16">
                  <a:pos x="T8" y="T9"/>
                </a:cxn>
                <a:cxn ang="T17">
                  <a:pos x="T10" y="T11"/>
                </a:cxn>
              </a:cxnLst>
              <a:rect l="T18" t="T19" r="T20" b="T21"/>
              <a:pathLst>
                <a:path w="497" h="314">
                  <a:moveTo>
                    <a:pt x="497" y="314"/>
                  </a:moveTo>
                  <a:lnTo>
                    <a:pt x="497" y="0"/>
                  </a:lnTo>
                  <a:lnTo>
                    <a:pt x="0" y="0"/>
                  </a:lnTo>
                  <a:lnTo>
                    <a:pt x="329" y="308"/>
                  </a:lnTo>
                  <a:lnTo>
                    <a:pt x="497" y="314"/>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26" name="Freeform 186"/>
            <p:cNvSpPr>
              <a:spLocks/>
            </p:cNvSpPr>
            <p:nvPr/>
          </p:nvSpPr>
          <p:spPr bwMode="auto">
            <a:xfrm>
              <a:off x="4032" y="2321"/>
              <a:ext cx="166" cy="105"/>
            </a:xfrm>
            <a:custGeom>
              <a:avLst/>
              <a:gdLst>
                <a:gd name="T0" fmla="*/ 497 w 497"/>
                <a:gd name="T1" fmla="*/ 314 h 314"/>
                <a:gd name="T2" fmla="*/ 497 w 497"/>
                <a:gd name="T3" fmla="*/ 0 h 314"/>
                <a:gd name="T4" fmla="*/ 0 w 497"/>
                <a:gd name="T5" fmla="*/ 0 h 314"/>
                <a:gd name="T6" fmla="*/ 329 w 497"/>
                <a:gd name="T7" fmla="*/ 308 h 314"/>
                <a:gd name="T8" fmla="*/ 497 w 497"/>
                <a:gd name="T9" fmla="*/ 314 h 314"/>
                <a:gd name="T10" fmla="*/ 497 w 497"/>
                <a:gd name="T11" fmla="*/ 314 h 314"/>
                <a:gd name="T12" fmla="*/ 497 w 497"/>
                <a:gd name="T13" fmla="*/ 314 h 314"/>
                <a:gd name="T14" fmla="*/ 0 60000 65536"/>
                <a:gd name="T15" fmla="*/ 0 60000 65536"/>
                <a:gd name="T16" fmla="*/ 0 60000 65536"/>
                <a:gd name="T17" fmla="*/ 0 60000 65536"/>
                <a:gd name="T18" fmla="*/ 0 60000 65536"/>
                <a:gd name="T19" fmla="*/ 0 60000 65536"/>
                <a:gd name="T20" fmla="*/ 0 60000 65536"/>
                <a:gd name="T21" fmla="*/ 0 w 497"/>
                <a:gd name="T22" fmla="*/ 0 h 314"/>
                <a:gd name="T23" fmla="*/ 497 w 497"/>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 h="314">
                  <a:moveTo>
                    <a:pt x="497" y="314"/>
                  </a:moveTo>
                  <a:lnTo>
                    <a:pt x="497" y="0"/>
                  </a:lnTo>
                  <a:lnTo>
                    <a:pt x="0" y="0"/>
                  </a:lnTo>
                  <a:lnTo>
                    <a:pt x="329" y="308"/>
                  </a:lnTo>
                  <a:lnTo>
                    <a:pt x="497" y="314"/>
                  </a:lnTo>
                </a:path>
              </a:pathLst>
            </a:custGeom>
            <a:noFill/>
            <a:ln w="3175">
              <a:solidFill>
                <a:srgbClr val="1F1A17"/>
              </a:solidFill>
              <a:round/>
              <a:headEnd/>
              <a:tailEnd/>
            </a:ln>
          </p:spPr>
          <p:txBody>
            <a:bodyPr>
              <a:prstTxWarp prst="textNoShape">
                <a:avLst/>
              </a:prstTxWarp>
            </a:bodyPr>
            <a:lstStyle/>
            <a:p>
              <a:endParaRPr lang="en-US"/>
            </a:p>
          </p:txBody>
        </p:sp>
        <p:sp>
          <p:nvSpPr>
            <p:cNvPr id="727" name="Freeform 187"/>
            <p:cNvSpPr>
              <a:spLocks/>
            </p:cNvSpPr>
            <p:nvPr/>
          </p:nvSpPr>
          <p:spPr bwMode="auto">
            <a:xfrm>
              <a:off x="3873" y="2298"/>
              <a:ext cx="33" cy="114"/>
            </a:xfrm>
            <a:custGeom>
              <a:avLst/>
              <a:gdLst>
                <a:gd name="T0" fmla="*/ 98 w 98"/>
                <a:gd name="T1" fmla="*/ 342 h 342"/>
                <a:gd name="T2" fmla="*/ 98 w 98"/>
                <a:gd name="T3" fmla="*/ 0 h 342"/>
                <a:gd name="T4" fmla="*/ 0 w 98"/>
                <a:gd name="T5" fmla="*/ 0 h 342"/>
                <a:gd name="T6" fmla="*/ 98 w 98"/>
                <a:gd name="T7" fmla="*/ 342 h 342"/>
                <a:gd name="T8" fmla="*/ 98 w 98"/>
                <a:gd name="T9" fmla="*/ 342 h 342"/>
                <a:gd name="T10" fmla="*/ 0 60000 65536"/>
                <a:gd name="T11" fmla="*/ 0 60000 65536"/>
                <a:gd name="T12" fmla="*/ 0 60000 65536"/>
                <a:gd name="T13" fmla="*/ 0 60000 65536"/>
                <a:gd name="T14" fmla="*/ 0 60000 65536"/>
                <a:gd name="T15" fmla="*/ 0 w 98"/>
                <a:gd name="T16" fmla="*/ 0 h 342"/>
                <a:gd name="T17" fmla="*/ 98 w 98"/>
                <a:gd name="T18" fmla="*/ 342 h 342"/>
              </a:gdLst>
              <a:ahLst/>
              <a:cxnLst>
                <a:cxn ang="T10">
                  <a:pos x="T0" y="T1"/>
                </a:cxn>
                <a:cxn ang="T11">
                  <a:pos x="T2" y="T3"/>
                </a:cxn>
                <a:cxn ang="T12">
                  <a:pos x="T4" y="T5"/>
                </a:cxn>
                <a:cxn ang="T13">
                  <a:pos x="T6" y="T7"/>
                </a:cxn>
                <a:cxn ang="T14">
                  <a:pos x="T8" y="T9"/>
                </a:cxn>
              </a:cxnLst>
              <a:rect l="T15" t="T16" r="T17" b="T18"/>
              <a:pathLst>
                <a:path w="98" h="342">
                  <a:moveTo>
                    <a:pt x="98" y="342"/>
                  </a:moveTo>
                  <a:lnTo>
                    <a:pt x="98" y="0"/>
                  </a:lnTo>
                  <a:lnTo>
                    <a:pt x="0" y="0"/>
                  </a:lnTo>
                  <a:lnTo>
                    <a:pt x="98" y="342"/>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28" name="Freeform 188"/>
            <p:cNvSpPr>
              <a:spLocks/>
            </p:cNvSpPr>
            <p:nvPr/>
          </p:nvSpPr>
          <p:spPr bwMode="auto">
            <a:xfrm>
              <a:off x="3873" y="2298"/>
              <a:ext cx="33" cy="114"/>
            </a:xfrm>
            <a:custGeom>
              <a:avLst/>
              <a:gdLst>
                <a:gd name="T0" fmla="*/ 98 w 98"/>
                <a:gd name="T1" fmla="*/ 342 h 342"/>
                <a:gd name="T2" fmla="*/ 98 w 98"/>
                <a:gd name="T3" fmla="*/ 0 h 342"/>
                <a:gd name="T4" fmla="*/ 0 w 98"/>
                <a:gd name="T5" fmla="*/ 0 h 342"/>
                <a:gd name="T6" fmla="*/ 98 w 98"/>
                <a:gd name="T7" fmla="*/ 342 h 342"/>
                <a:gd name="T8" fmla="*/ 98 w 98"/>
                <a:gd name="T9" fmla="*/ 342 h 342"/>
                <a:gd name="T10" fmla="*/ 98 w 98"/>
                <a:gd name="T11" fmla="*/ 342 h 342"/>
                <a:gd name="T12" fmla="*/ 0 60000 65536"/>
                <a:gd name="T13" fmla="*/ 0 60000 65536"/>
                <a:gd name="T14" fmla="*/ 0 60000 65536"/>
                <a:gd name="T15" fmla="*/ 0 60000 65536"/>
                <a:gd name="T16" fmla="*/ 0 60000 65536"/>
                <a:gd name="T17" fmla="*/ 0 60000 65536"/>
                <a:gd name="T18" fmla="*/ 0 w 98"/>
                <a:gd name="T19" fmla="*/ 0 h 342"/>
                <a:gd name="T20" fmla="*/ 98 w 98"/>
                <a:gd name="T21" fmla="*/ 342 h 342"/>
              </a:gdLst>
              <a:ahLst/>
              <a:cxnLst>
                <a:cxn ang="T12">
                  <a:pos x="T0" y="T1"/>
                </a:cxn>
                <a:cxn ang="T13">
                  <a:pos x="T2" y="T3"/>
                </a:cxn>
                <a:cxn ang="T14">
                  <a:pos x="T4" y="T5"/>
                </a:cxn>
                <a:cxn ang="T15">
                  <a:pos x="T6" y="T7"/>
                </a:cxn>
                <a:cxn ang="T16">
                  <a:pos x="T8" y="T9"/>
                </a:cxn>
                <a:cxn ang="T17">
                  <a:pos x="T10" y="T11"/>
                </a:cxn>
              </a:cxnLst>
              <a:rect l="T18" t="T19" r="T20" b="T21"/>
              <a:pathLst>
                <a:path w="98" h="342">
                  <a:moveTo>
                    <a:pt x="98" y="342"/>
                  </a:moveTo>
                  <a:lnTo>
                    <a:pt x="98" y="0"/>
                  </a:lnTo>
                  <a:lnTo>
                    <a:pt x="0" y="0"/>
                  </a:lnTo>
                  <a:lnTo>
                    <a:pt x="98" y="342"/>
                  </a:lnTo>
                </a:path>
              </a:pathLst>
            </a:custGeom>
            <a:noFill/>
            <a:ln w="3175">
              <a:solidFill>
                <a:srgbClr val="000000"/>
              </a:solidFill>
              <a:round/>
              <a:headEnd/>
              <a:tailEnd/>
            </a:ln>
          </p:spPr>
          <p:txBody>
            <a:bodyPr>
              <a:prstTxWarp prst="textNoShape">
                <a:avLst/>
              </a:prstTxWarp>
            </a:bodyPr>
            <a:lstStyle/>
            <a:p>
              <a:endParaRPr lang="en-US"/>
            </a:p>
          </p:txBody>
        </p:sp>
        <p:sp>
          <p:nvSpPr>
            <p:cNvPr id="729" name="Line 189"/>
            <p:cNvSpPr>
              <a:spLocks noChangeShapeType="1"/>
            </p:cNvSpPr>
            <p:nvPr/>
          </p:nvSpPr>
          <p:spPr bwMode="auto">
            <a:xfrm flipH="1">
              <a:off x="3908" y="2321"/>
              <a:ext cx="96" cy="1"/>
            </a:xfrm>
            <a:prstGeom prst="line">
              <a:avLst/>
            </a:prstGeom>
            <a:noFill/>
            <a:ln w="3175">
              <a:solidFill>
                <a:srgbClr val="1F1A17"/>
              </a:solidFill>
              <a:round/>
              <a:headEnd/>
              <a:tailEnd/>
            </a:ln>
          </p:spPr>
          <p:txBody>
            <a:bodyPr>
              <a:prstTxWarp prst="textNoShape">
                <a:avLst/>
              </a:prstTxWarp>
            </a:bodyPr>
            <a:lstStyle/>
            <a:p>
              <a:endParaRPr lang="en-US"/>
            </a:p>
          </p:txBody>
        </p:sp>
        <p:sp>
          <p:nvSpPr>
            <p:cNvPr id="730" name="Line 190"/>
            <p:cNvSpPr>
              <a:spLocks noChangeShapeType="1"/>
            </p:cNvSpPr>
            <p:nvPr/>
          </p:nvSpPr>
          <p:spPr bwMode="auto">
            <a:xfrm>
              <a:off x="3906" y="2248"/>
              <a:ext cx="1" cy="47"/>
            </a:xfrm>
            <a:prstGeom prst="line">
              <a:avLst/>
            </a:prstGeom>
            <a:noFill/>
            <a:ln w="3175">
              <a:solidFill>
                <a:srgbClr val="1F1A17"/>
              </a:solidFill>
              <a:round/>
              <a:headEnd/>
              <a:tailEnd/>
            </a:ln>
          </p:spPr>
          <p:txBody>
            <a:bodyPr>
              <a:prstTxWarp prst="textNoShape">
                <a:avLst/>
              </a:prstTxWarp>
            </a:bodyPr>
            <a:lstStyle/>
            <a:p>
              <a:endParaRPr lang="en-US"/>
            </a:p>
          </p:txBody>
        </p:sp>
        <p:sp>
          <p:nvSpPr>
            <p:cNvPr id="731" name="Line 191"/>
            <p:cNvSpPr>
              <a:spLocks noChangeShapeType="1"/>
            </p:cNvSpPr>
            <p:nvPr/>
          </p:nvSpPr>
          <p:spPr bwMode="auto">
            <a:xfrm>
              <a:off x="3856" y="2257"/>
              <a:ext cx="64" cy="26"/>
            </a:xfrm>
            <a:prstGeom prst="line">
              <a:avLst/>
            </a:prstGeom>
            <a:noFill/>
            <a:ln w="3175">
              <a:solidFill>
                <a:srgbClr val="1F1A17"/>
              </a:solidFill>
              <a:round/>
              <a:headEnd/>
              <a:tailEnd/>
            </a:ln>
          </p:spPr>
          <p:txBody>
            <a:bodyPr>
              <a:prstTxWarp prst="textNoShape">
                <a:avLst/>
              </a:prstTxWarp>
            </a:bodyPr>
            <a:lstStyle/>
            <a:p>
              <a:endParaRPr lang="en-US"/>
            </a:p>
          </p:txBody>
        </p:sp>
        <p:sp>
          <p:nvSpPr>
            <p:cNvPr id="732" name="Line 192"/>
            <p:cNvSpPr>
              <a:spLocks noChangeShapeType="1"/>
            </p:cNvSpPr>
            <p:nvPr/>
          </p:nvSpPr>
          <p:spPr bwMode="auto">
            <a:xfrm>
              <a:off x="3886" y="2253"/>
              <a:ext cx="64" cy="27"/>
            </a:xfrm>
            <a:prstGeom prst="line">
              <a:avLst/>
            </a:prstGeom>
            <a:noFill/>
            <a:ln w="3175">
              <a:solidFill>
                <a:srgbClr val="1F1A17"/>
              </a:solidFill>
              <a:round/>
              <a:headEnd/>
              <a:tailEnd/>
            </a:ln>
          </p:spPr>
          <p:txBody>
            <a:bodyPr>
              <a:prstTxWarp prst="textNoShape">
                <a:avLst/>
              </a:prstTxWarp>
            </a:bodyPr>
            <a:lstStyle/>
            <a:p>
              <a:endParaRPr lang="en-US"/>
            </a:p>
          </p:txBody>
        </p:sp>
        <p:sp>
          <p:nvSpPr>
            <p:cNvPr id="733" name="Freeform 193"/>
            <p:cNvSpPr>
              <a:spLocks/>
            </p:cNvSpPr>
            <p:nvPr/>
          </p:nvSpPr>
          <p:spPr bwMode="auto">
            <a:xfrm>
              <a:off x="3903" y="2549"/>
              <a:ext cx="42" cy="54"/>
            </a:xfrm>
            <a:custGeom>
              <a:avLst/>
              <a:gdLst>
                <a:gd name="T0" fmla="*/ 106 w 127"/>
                <a:gd name="T1" fmla="*/ 0 h 161"/>
                <a:gd name="T2" fmla="*/ 127 w 127"/>
                <a:gd name="T3" fmla="*/ 0 h 161"/>
                <a:gd name="T4" fmla="*/ 127 w 127"/>
                <a:gd name="T5" fmla="*/ 161 h 161"/>
                <a:gd name="T6" fmla="*/ 106 w 127"/>
                <a:gd name="T7" fmla="*/ 161 h 161"/>
                <a:gd name="T8" fmla="*/ 106 w 127"/>
                <a:gd name="T9" fmla="*/ 86 h 161"/>
                <a:gd name="T10" fmla="*/ 21 w 127"/>
                <a:gd name="T11" fmla="*/ 86 h 161"/>
                <a:gd name="T12" fmla="*/ 21 w 127"/>
                <a:gd name="T13" fmla="*/ 161 h 161"/>
                <a:gd name="T14" fmla="*/ 0 w 127"/>
                <a:gd name="T15" fmla="*/ 161 h 161"/>
                <a:gd name="T16" fmla="*/ 0 w 127"/>
                <a:gd name="T17" fmla="*/ 0 h 161"/>
                <a:gd name="T18" fmla="*/ 21 w 127"/>
                <a:gd name="T19" fmla="*/ 0 h 161"/>
                <a:gd name="T20" fmla="*/ 21 w 127"/>
                <a:gd name="T21" fmla="*/ 67 h 161"/>
                <a:gd name="T22" fmla="*/ 106 w 127"/>
                <a:gd name="T23" fmla="*/ 67 h 161"/>
                <a:gd name="T24" fmla="*/ 106 w 127"/>
                <a:gd name="T25" fmla="*/ 0 h 161"/>
                <a:gd name="T26" fmla="*/ 106 w 127"/>
                <a:gd name="T27" fmla="*/ 0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161"/>
                <a:gd name="T44" fmla="*/ 127 w 127"/>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161">
                  <a:moveTo>
                    <a:pt x="106" y="0"/>
                  </a:moveTo>
                  <a:lnTo>
                    <a:pt x="127" y="0"/>
                  </a:lnTo>
                  <a:lnTo>
                    <a:pt x="127" y="161"/>
                  </a:lnTo>
                  <a:lnTo>
                    <a:pt x="106" y="161"/>
                  </a:lnTo>
                  <a:lnTo>
                    <a:pt x="106" y="86"/>
                  </a:lnTo>
                  <a:lnTo>
                    <a:pt x="21" y="86"/>
                  </a:lnTo>
                  <a:lnTo>
                    <a:pt x="21" y="161"/>
                  </a:lnTo>
                  <a:lnTo>
                    <a:pt x="0" y="161"/>
                  </a:lnTo>
                  <a:lnTo>
                    <a:pt x="0" y="0"/>
                  </a:lnTo>
                  <a:lnTo>
                    <a:pt x="21" y="0"/>
                  </a:lnTo>
                  <a:lnTo>
                    <a:pt x="21" y="67"/>
                  </a:lnTo>
                  <a:lnTo>
                    <a:pt x="106" y="67"/>
                  </a:lnTo>
                  <a:lnTo>
                    <a:pt x="106"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34" name="Freeform 194"/>
            <p:cNvSpPr>
              <a:spLocks noEditPoints="1"/>
            </p:cNvSpPr>
            <p:nvPr/>
          </p:nvSpPr>
          <p:spPr bwMode="auto">
            <a:xfrm>
              <a:off x="3953" y="2563"/>
              <a:ext cx="37" cy="41"/>
            </a:xfrm>
            <a:custGeom>
              <a:avLst/>
              <a:gdLst>
                <a:gd name="T0" fmla="*/ 55 w 109"/>
                <a:gd name="T1" fmla="*/ 0 h 124"/>
                <a:gd name="T2" fmla="*/ 85 w 109"/>
                <a:gd name="T3" fmla="*/ 9 h 124"/>
                <a:gd name="T4" fmla="*/ 103 w 109"/>
                <a:gd name="T5" fmla="*/ 32 h 124"/>
                <a:gd name="T6" fmla="*/ 109 w 109"/>
                <a:gd name="T7" fmla="*/ 61 h 124"/>
                <a:gd name="T8" fmla="*/ 109 w 109"/>
                <a:gd name="T9" fmla="*/ 61 h 124"/>
                <a:gd name="T10" fmla="*/ 103 w 109"/>
                <a:gd name="T11" fmla="*/ 90 h 124"/>
                <a:gd name="T12" fmla="*/ 85 w 109"/>
                <a:gd name="T13" fmla="*/ 114 h 124"/>
                <a:gd name="T14" fmla="*/ 55 w 109"/>
                <a:gd name="T15" fmla="*/ 124 h 124"/>
                <a:gd name="T16" fmla="*/ 55 w 109"/>
                <a:gd name="T17" fmla="*/ 124 h 124"/>
                <a:gd name="T18" fmla="*/ 23 w 109"/>
                <a:gd name="T19" fmla="*/ 114 h 124"/>
                <a:gd name="T20" fmla="*/ 6 w 109"/>
                <a:gd name="T21" fmla="*/ 90 h 124"/>
                <a:gd name="T22" fmla="*/ 0 w 109"/>
                <a:gd name="T23" fmla="*/ 61 h 124"/>
                <a:gd name="T24" fmla="*/ 0 w 109"/>
                <a:gd name="T25" fmla="*/ 61 h 124"/>
                <a:gd name="T26" fmla="*/ 6 w 109"/>
                <a:gd name="T27" fmla="*/ 32 h 124"/>
                <a:gd name="T28" fmla="*/ 23 w 109"/>
                <a:gd name="T29" fmla="*/ 9 h 124"/>
                <a:gd name="T30" fmla="*/ 55 w 109"/>
                <a:gd name="T31" fmla="*/ 0 h 124"/>
                <a:gd name="T32" fmla="*/ 55 w 109"/>
                <a:gd name="T33" fmla="*/ 0 h 124"/>
                <a:gd name="T34" fmla="*/ 55 w 109"/>
                <a:gd name="T35" fmla="*/ 107 h 124"/>
                <a:gd name="T36" fmla="*/ 76 w 109"/>
                <a:gd name="T37" fmla="*/ 99 h 124"/>
                <a:gd name="T38" fmla="*/ 86 w 109"/>
                <a:gd name="T39" fmla="*/ 80 h 124"/>
                <a:gd name="T40" fmla="*/ 89 w 109"/>
                <a:gd name="T41" fmla="*/ 61 h 124"/>
                <a:gd name="T42" fmla="*/ 89 w 109"/>
                <a:gd name="T43" fmla="*/ 61 h 124"/>
                <a:gd name="T44" fmla="*/ 86 w 109"/>
                <a:gd name="T45" fmla="*/ 43 h 124"/>
                <a:gd name="T46" fmla="*/ 76 w 109"/>
                <a:gd name="T47" fmla="*/ 25 h 124"/>
                <a:gd name="T48" fmla="*/ 55 w 109"/>
                <a:gd name="T49" fmla="*/ 17 h 124"/>
                <a:gd name="T50" fmla="*/ 55 w 109"/>
                <a:gd name="T51" fmla="*/ 17 h 124"/>
                <a:gd name="T52" fmla="*/ 33 w 109"/>
                <a:gd name="T53" fmla="*/ 25 h 124"/>
                <a:gd name="T54" fmla="*/ 23 w 109"/>
                <a:gd name="T55" fmla="*/ 43 h 124"/>
                <a:gd name="T56" fmla="*/ 20 w 109"/>
                <a:gd name="T57" fmla="*/ 61 h 124"/>
                <a:gd name="T58" fmla="*/ 20 w 109"/>
                <a:gd name="T59" fmla="*/ 61 h 124"/>
                <a:gd name="T60" fmla="*/ 23 w 109"/>
                <a:gd name="T61" fmla="*/ 80 h 124"/>
                <a:gd name="T62" fmla="*/ 33 w 109"/>
                <a:gd name="T63" fmla="*/ 99 h 124"/>
                <a:gd name="T64" fmla="*/ 55 w 109"/>
                <a:gd name="T65" fmla="*/ 107 h 124"/>
                <a:gd name="T66" fmla="*/ 55 w 109"/>
                <a:gd name="T67" fmla="*/ 107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24"/>
                <a:gd name="T104" fmla="*/ 109 w 109"/>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24">
                  <a:moveTo>
                    <a:pt x="55" y="0"/>
                  </a:moveTo>
                  <a:lnTo>
                    <a:pt x="85" y="9"/>
                  </a:lnTo>
                  <a:lnTo>
                    <a:pt x="103" y="32"/>
                  </a:lnTo>
                  <a:lnTo>
                    <a:pt x="109" y="61"/>
                  </a:lnTo>
                  <a:lnTo>
                    <a:pt x="103" y="90"/>
                  </a:lnTo>
                  <a:lnTo>
                    <a:pt x="85" y="114"/>
                  </a:lnTo>
                  <a:lnTo>
                    <a:pt x="55" y="124"/>
                  </a:lnTo>
                  <a:lnTo>
                    <a:pt x="23" y="114"/>
                  </a:lnTo>
                  <a:lnTo>
                    <a:pt x="6" y="90"/>
                  </a:lnTo>
                  <a:lnTo>
                    <a:pt x="0" y="61"/>
                  </a:lnTo>
                  <a:lnTo>
                    <a:pt x="6" y="32"/>
                  </a:lnTo>
                  <a:lnTo>
                    <a:pt x="23" y="9"/>
                  </a:lnTo>
                  <a:lnTo>
                    <a:pt x="55" y="0"/>
                  </a:lnTo>
                  <a:close/>
                  <a:moveTo>
                    <a:pt x="55" y="107"/>
                  </a:moveTo>
                  <a:lnTo>
                    <a:pt x="76" y="99"/>
                  </a:lnTo>
                  <a:lnTo>
                    <a:pt x="86" y="80"/>
                  </a:lnTo>
                  <a:lnTo>
                    <a:pt x="89" y="61"/>
                  </a:lnTo>
                  <a:lnTo>
                    <a:pt x="86" y="43"/>
                  </a:lnTo>
                  <a:lnTo>
                    <a:pt x="76" y="25"/>
                  </a:lnTo>
                  <a:lnTo>
                    <a:pt x="55" y="17"/>
                  </a:lnTo>
                  <a:lnTo>
                    <a:pt x="33" y="25"/>
                  </a:lnTo>
                  <a:lnTo>
                    <a:pt x="23" y="43"/>
                  </a:lnTo>
                  <a:lnTo>
                    <a:pt x="20" y="61"/>
                  </a:lnTo>
                  <a:lnTo>
                    <a:pt x="23" y="80"/>
                  </a:lnTo>
                  <a:lnTo>
                    <a:pt x="33" y="99"/>
                  </a:lnTo>
                  <a:lnTo>
                    <a:pt x="55" y="10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35" name="Freeform 195"/>
            <p:cNvSpPr>
              <a:spLocks/>
            </p:cNvSpPr>
            <p:nvPr/>
          </p:nvSpPr>
          <p:spPr bwMode="auto">
            <a:xfrm>
              <a:off x="3997" y="2564"/>
              <a:ext cx="32" cy="40"/>
            </a:xfrm>
            <a:custGeom>
              <a:avLst/>
              <a:gdLst>
                <a:gd name="T0" fmla="*/ 76 w 94"/>
                <a:gd name="T1" fmla="*/ 117 h 121"/>
                <a:gd name="T2" fmla="*/ 76 w 94"/>
                <a:gd name="T3" fmla="*/ 101 h 121"/>
                <a:gd name="T4" fmla="*/ 76 w 94"/>
                <a:gd name="T5" fmla="*/ 100 h 121"/>
                <a:gd name="T6" fmla="*/ 76 w 94"/>
                <a:gd name="T7" fmla="*/ 100 h 121"/>
                <a:gd name="T8" fmla="*/ 67 w 94"/>
                <a:gd name="T9" fmla="*/ 112 h 121"/>
                <a:gd name="T10" fmla="*/ 55 w 94"/>
                <a:gd name="T11" fmla="*/ 118 h 121"/>
                <a:gd name="T12" fmla="*/ 39 w 94"/>
                <a:gd name="T13" fmla="*/ 121 h 121"/>
                <a:gd name="T14" fmla="*/ 39 w 94"/>
                <a:gd name="T15" fmla="*/ 121 h 121"/>
                <a:gd name="T16" fmla="*/ 21 w 94"/>
                <a:gd name="T17" fmla="*/ 118 h 121"/>
                <a:gd name="T18" fmla="*/ 7 w 94"/>
                <a:gd name="T19" fmla="*/ 106 h 121"/>
                <a:gd name="T20" fmla="*/ 0 w 94"/>
                <a:gd name="T21" fmla="*/ 84 h 121"/>
                <a:gd name="T22" fmla="*/ 0 w 94"/>
                <a:gd name="T23" fmla="*/ 84 h 121"/>
                <a:gd name="T24" fmla="*/ 0 w 94"/>
                <a:gd name="T25" fmla="*/ 0 h 121"/>
                <a:gd name="T26" fmla="*/ 20 w 94"/>
                <a:gd name="T27" fmla="*/ 0 h 121"/>
                <a:gd name="T28" fmla="*/ 20 w 94"/>
                <a:gd name="T29" fmla="*/ 77 h 121"/>
                <a:gd name="T30" fmla="*/ 20 w 94"/>
                <a:gd name="T31" fmla="*/ 77 h 121"/>
                <a:gd name="T32" fmla="*/ 23 w 94"/>
                <a:gd name="T33" fmla="*/ 92 h 121"/>
                <a:gd name="T34" fmla="*/ 31 w 94"/>
                <a:gd name="T35" fmla="*/ 102 h 121"/>
                <a:gd name="T36" fmla="*/ 43 w 94"/>
                <a:gd name="T37" fmla="*/ 104 h 121"/>
                <a:gd name="T38" fmla="*/ 43 w 94"/>
                <a:gd name="T39" fmla="*/ 104 h 121"/>
                <a:gd name="T40" fmla="*/ 62 w 94"/>
                <a:gd name="T41" fmla="*/ 98 h 121"/>
                <a:gd name="T42" fmla="*/ 72 w 94"/>
                <a:gd name="T43" fmla="*/ 82 h 121"/>
                <a:gd name="T44" fmla="*/ 75 w 94"/>
                <a:gd name="T45" fmla="*/ 64 h 121"/>
                <a:gd name="T46" fmla="*/ 75 w 94"/>
                <a:gd name="T47" fmla="*/ 64 h 121"/>
                <a:gd name="T48" fmla="*/ 75 w 94"/>
                <a:gd name="T49" fmla="*/ 0 h 121"/>
                <a:gd name="T50" fmla="*/ 94 w 94"/>
                <a:gd name="T51" fmla="*/ 0 h 121"/>
                <a:gd name="T52" fmla="*/ 94 w 94"/>
                <a:gd name="T53" fmla="*/ 117 h 121"/>
                <a:gd name="T54" fmla="*/ 76 w 94"/>
                <a:gd name="T55" fmla="*/ 117 h 121"/>
                <a:gd name="T56" fmla="*/ 76 w 94"/>
                <a:gd name="T57" fmla="*/ 117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121"/>
                <a:gd name="T89" fmla="*/ 94 w 94"/>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121">
                  <a:moveTo>
                    <a:pt x="76" y="117"/>
                  </a:moveTo>
                  <a:lnTo>
                    <a:pt x="76" y="101"/>
                  </a:lnTo>
                  <a:lnTo>
                    <a:pt x="76" y="100"/>
                  </a:lnTo>
                  <a:lnTo>
                    <a:pt x="67" y="112"/>
                  </a:lnTo>
                  <a:lnTo>
                    <a:pt x="55" y="118"/>
                  </a:lnTo>
                  <a:lnTo>
                    <a:pt x="39" y="121"/>
                  </a:lnTo>
                  <a:lnTo>
                    <a:pt x="21" y="118"/>
                  </a:lnTo>
                  <a:lnTo>
                    <a:pt x="7" y="106"/>
                  </a:lnTo>
                  <a:lnTo>
                    <a:pt x="0" y="84"/>
                  </a:lnTo>
                  <a:lnTo>
                    <a:pt x="0" y="0"/>
                  </a:lnTo>
                  <a:lnTo>
                    <a:pt x="20" y="0"/>
                  </a:lnTo>
                  <a:lnTo>
                    <a:pt x="20" y="77"/>
                  </a:lnTo>
                  <a:lnTo>
                    <a:pt x="23" y="92"/>
                  </a:lnTo>
                  <a:lnTo>
                    <a:pt x="31" y="102"/>
                  </a:lnTo>
                  <a:lnTo>
                    <a:pt x="43" y="104"/>
                  </a:lnTo>
                  <a:lnTo>
                    <a:pt x="62" y="98"/>
                  </a:lnTo>
                  <a:lnTo>
                    <a:pt x="72" y="82"/>
                  </a:lnTo>
                  <a:lnTo>
                    <a:pt x="75" y="64"/>
                  </a:lnTo>
                  <a:lnTo>
                    <a:pt x="75" y="0"/>
                  </a:lnTo>
                  <a:lnTo>
                    <a:pt x="94" y="0"/>
                  </a:lnTo>
                  <a:lnTo>
                    <a:pt x="94" y="117"/>
                  </a:lnTo>
                  <a:lnTo>
                    <a:pt x="76" y="11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36" name="Freeform 196"/>
            <p:cNvSpPr>
              <a:spLocks/>
            </p:cNvSpPr>
            <p:nvPr/>
          </p:nvSpPr>
          <p:spPr bwMode="auto">
            <a:xfrm>
              <a:off x="4036" y="2563"/>
              <a:ext cx="33" cy="41"/>
            </a:xfrm>
            <a:custGeom>
              <a:avLst/>
              <a:gdLst>
                <a:gd name="T0" fmla="*/ 74 w 98"/>
                <a:gd name="T1" fmla="*/ 36 h 124"/>
                <a:gd name="T2" fmla="*/ 72 w 98"/>
                <a:gd name="T3" fmla="*/ 28 h 124"/>
                <a:gd name="T4" fmla="*/ 64 w 98"/>
                <a:gd name="T5" fmla="*/ 20 h 124"/>
                <a:gd name="T6" fmla="*/ 46 w 98"/>
                <a:gd name="T7" fmla="*/ 17 h 124"/>
                <a:gd name="T8" fmla="*/ 46 w 98"/>
                <a:gd name="T9" fmla="*/ 17 h 124"/>
                <a:gd name="T10" fmla="*/ 38 w 98"/>
                <a:gd name="T11" fmla="*/ 18 h 124"/>
                <a:gd name="T12" fmla="*/ 28 w 98"/>
                <a:gd name="T13" fmla="*/ 22 h 124"/>
                <a:gd name="T14" fmla="*/ 23 w 98"/>
                <a:gd name="T15" fmla="*/ 33 h 124"/>
                <a:gd name="T16" fmla="*/ 23 w 98"/>
                <a:gd name="T17" fmla="*/ 33 h 124"/>
                <a:gd name="T18" fmla="*/ 25 w 98"/>
                <a:gd name="T19" fmla="*/ 41 h 124"/>
                <a:gd name="T20" fmla="*/ 32 w 98"/>
                <a:gd name="T21" fmla="*/ 45 h 124"/>
                <a:gd name="T22" fmla="*/ 44 w 98"/>
                <a:gd name="T23" fmla="*/ 49 h 124"/>
                <a:gd name="T24" fmla="*/ 44 w 98"/>
                <a:gd name="T25" fmla="*/ 49 h 124"/>
                <a:gd name="T26" fmla="*/ 64 w 98"/>
                <a:gd name="T27" fmla="*/ 54 h 124"/>
                <a:gd name="T28" fmla="*/ 64 w 98"/>
                <a:gd name="T29" fmla="*/ 54 h 124"/>
                <a:gd name="T30" fmla="*/ 83 w 98"/>
                <a:gd name="T31" fmla="*/ 61 h 124"/>
                <a:gd name="T32" fmla="*/ 95 w 98"/>
                <a:gd name="T33" fmla="*/ 71 h 124"/>
                <a:gd name="T34" fmla="*/ 98 w 98"/>
                <a:gd name="T35" fmla="*/ 84 h 124"/>
                <a:gd name="T36" fmla="*/ 98 w 98"/>
                <a:gd name="T37" fmla="*/ 84 h 124"/>
                <a:gd name="T38" fmla="*/ 90 w 98"/>
                <a:gd name="T39" fmla="*/ 106 h 124"/>
                <a:gd name="T40" fmla="*/ 74 w 98"/>
                <a:gd name="T41" fmla="*/ 119 h 124"/>
                <a:gd name="T42" fmla="*/ 51 w 98"/>
                <a:gd name="T43" fmla="*/ 124 h 124"/>
                <a:gd name="T44" fmla="*/ 51 w 98"/>
                <a:gd name="T45" fmla="*/ 124 h 124"/>
                <a:gd name="T46" fmla="*/ 17 w 98"/>
                <a:gd name="T47" fmla="*/ 116 h 124"/>
                <a:gd name="T48" fmla="*/ 4 w 98"/>
                <a:gd name="T49" fmla="*/ 100 h 124"/>
                <a:gd name="T50" fmla="*/ 0 w 98"/>
                <a:gd name="T51" fmla="*/ 82 h 124"/>
                <a:gd name="T52" fmla="*/ 0 w 98"/>
                <a:gd name="T53" fmla="*/ 82 h 124"/>
                <a:gd name="T54" fmla="*/ 19 w 98"/>
                <a:gd name="T55" fmla="*/ 82 h 124"/>
                <a:gd name="T56" fmla="*/ 19 w 98"/>
                <a:gd name="T57" fmla="*/ 82 h 124"/>
                <a:gd name="T58" fmla="*/ 22 w 98"/>
                <a:gd name="T59" fmla="*/ 92 h 124"/>
                <a:gd name="T60" fmla="*/ 30 w 98"/>
                <a:gd name="T61" fmla="*/ 103 h 124"/>
                <a:gd name="T62" fmla="*/ 50 w 98"/>
                <a:gd name="T63" fmla="*/ 107 h 124"/>
                <a:gd name="T64" fmla="*/ 50 w 98"/>
                <a:gd name="T65" fmla="*/ 107 h 124"/>
                <a:gd name="T66" fmla="*/ 63 w 98"/>
                <a:gd name="T67" fmla="*/ 105 h 124"/>
                <a:gd name="T68" fmla="*/ 73 w 98"/>
                <a:gd name="T69" fmla="*/ 99 h 124"/>
                <a:gd name="T70" fmla="*/ 77 w 98"/>
                <a:gd name="T71" fmla="*/ 87 h 124"/>
                <a:gd name="T72" fmla="*/ 77 w 98"/>
                <a:gd name="T73" fmla="*/ 87 h 124"/>
                <a:gd name="T74" fmla="*/ 75 w 98"/>
                <a:gd name="T75" fmla="*/ 80 h 124"/>
                <a:gd name="T76" fmla="*/ 67 w 98"/>
                <a:gd name="T77" fmla="*/ 75 h 124"/>
                <a:gd name="T78" fmla="*/ 54 w 98"/>
                <a:gd name="T79" fmla="*/ 71 h 124"/>
                <a:gd name="T80" fmla="*/ 54 w 98"/>
                <a:gd name="T81" fmla="*/ 71 h 124"/>
                <a:gd name="T82" fmla="*/ 31 w 98"/>
                <a:gd name="T83" fmla="*/ 65 h 124"/>
                <a:gd name="T84" fmla="*/ 31 w 98"/>
                <a:gd name="T85" fmla="*/ 65 h 124"/>
                <a:gd name="T86" fmla="*/ 17 w 98"/>
                <a:gd name="T87" fmla="*/ 60 h 124"/>
                <a:gd name="T88" fmla="*/ 8 w 98"/>
                <a:gd name="T89" fmla="*/ 50 h 124"/>
                <a:gd name="T90" fmla="*/ 4 w 98"/>
                <a:gd name="T91" fmla="*/ 37 h 124"/>
                <a:gd name="T92" fmla="*/ 4 w 98"/>
                <a:gd name="T93" fmla="*/ 37 h 124"/>
                <a:gd name="T94" fmla="*/ 11 w 98"/>
                <a:gd name="T95" fmla="*/ 16 h 124"/>
                <a:gd name="T96" fmla="*/ 27 w 98"/>
                <a:gd name="T97" fmla="*/ 4 h 124"/>
                <a:gd name="T98" fmla="*/ 48 w 98"/>
                <a:gd name="T99" fmla="*/ 0 h 124"/>
                <a:gd name="T100" fmla="*/ 48 w 98"/>
                <a:gd name="T101" fmla="*/ 0 h 124"/>
                <a:gd name="T102" fmla="*/ 78 w 98"/>
                <a:gd name="T103" fmla="*/ 8 h 124"/>
                <a:gd name="T104" fmla="*/ 91 w 98"/>
                <a:gd name="T105" fmla="*/ 24 h 124"/>
                <a:gd name="T106" fmla="*/ 94 w 98"/>
                <a:gd name="T107" fmla="*/ 36 h 124"/>
                <a:gd name="T108" fmla="*/ 94 w 98"/>
                <a:gd name="T109" fmla="*/ 36 h 124"/>
                <a:gd name="T110" fmla="*/ 74 w 98"/>
                <a:gd name="T111" fmla="*/ 36 h 124"/>
                <a:gd name="T112" fmla="*/ 74 w 98"/>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124"/>
                <a:gd name="T173" fmla="*/ 98 w 98"/>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124">
                  <a:moveTo>
                    <a:pt x="74" y="36"/>
                  </a:moveTo>
                  <a:lnTo>
                    <a:pt x="72" y="28"/>
                  </a:lnTo>
                  <a:lnTo>
                    <a:pt x="64" y="20"/>
                  </a:lnTo>
                  <a:lnTo>
                    <a:pt x="46" y="17"/>
                  </a:lnTo>
                  <a:lnTo>
                    <a:pt x="38" y="18"/>
                  </a:lnTo>
                  <a:lnTo>
                    <a:pt x="28" y="22"/>
                  </a:lnTo>
                  <a:lnTo>
                    <a:pt x="23" y="33"/>
                  </a:lnTo>
                  <a:lnTo>
                    <a:pt x="25" y="41"/>
                  </a:lnTo>
                  <a:lnTo>
                    <a:pt x="32" y="45"/>
                  </a:lnTo>
                  <a:lnTo>
                    <a:pt x="44" y="49"/>
                  </a:lnTo>
                  <a:lnTo>
                    <a:pt x="64" y="54"/>
                  </a:lnTo>
                  <a:lnTo>
                    <a:pt x="83" y="61"/>
                  </a:lnTo>
                  <a:lnTo>
                    <a:pt x="95" y="71"/>
                  </a:lnTo>
                  <a:lnTo>
                    <a:pt x="98" y="84"/>
                  </a:lnTo>
                  <a:lnTo>
                    <a:pt x="90" y="106"/>
                  </a:lnTo>
                  <a:lnTo>
                    <a:pt x="74" y="119"/>
                  </a:lnTo>
                  <a:lnTo>
                    <a:pt x="51" y="124"/>
                  </a:lnTo>
                  <a:lnTo>
                    <a:pt x="17" y="116"/>
                  </a:lnTo>
                  <a:lnTo>
                    <a:pt x="4" y="100"/>
                  </a:lnTo>
                  <a:lnTo>
                    <a:pt x="0" y="82"/>
                  </a:lnTo>
                  <a:lnTo>
                    <a:pt x="19" y="82"/>
                  </a:lnTo>
                  <a:lnTo>
                    <a:pt x="22" y="92"/>
                  </a:lnTo>
                  <a:lnTo>
                    <a:pt x="30" y="103"/>
                  </a:lnTo>
                  <a:lnTo>
                    <a:pt x="50" y="107"/>
                  </a:lnTo>
                  <a:lnTo>
                    <a:pt x="63" y="105"/>
                  </a:lnTo>
                  <a:lnTo>
                    <a:pt x="73" y="99"/>
                  </a:lnTo>
                  <a:lnTo>
                    <a:pt x="77" y="87"/>
                  </a:lnTo>
                  <a:lnTo>
                    <a:pt x="75" y="80"/>
                  </a:lnTo>
                  <a:lnTo>
                    <a:pt x="67" y="75"/>
                  </a:lnTo>
                  <a:lnTo>
                    <a:pt x="54" y="71"/>
                  </a:lnTo>
                  <a:lnTo>
                    <a:pt x="31" y="65"/>
                  </a:lnTo>
                  <a:lnTo>
                    <a:pt x="17" y="60"/>
                  </a:lnTo>
                  <a:lnTo>
                    <a:pt x="8" y="50"/>
                  </a:lnTo>
                  <a:lnTo>
                    <a:pt x="4" y="37"/>
                  </a:lnTo>
                  <a:lnTo>
                    <a:pt x="11" y="16"/>
                  </a:lnTo>
                  <a:lnTo>
                    <a:pt x="27" y="4"/>
                  </a:lnTo>
                  <a:lnTo>
                    <a:pt x="48" y="0"/>
                  </a:lnTo>
                  <a:lnTo>
                    <a:pt x="78" y="8"/>
                  </a:lnTo>
                  <a:lnTo>
                    <a:pt x="91" y="24"/>
                  </a:lnTo>
                  <a:lnTo>
                    <a:pt x="94"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37" name="Freeform 197"/>
            <p:cNvSpPr>
              <a:spLocks noEditPoints="1"/>
            </p:cNvSpPr>
            <p:nvPr/>
          </p:nvSpPr>
          <p:spPr bwMode="auto">
            <a:xfrm>
              <a:off x="4074" y="2563"/>
              <a:ext cx="36" cy="41"/>
            </a:xfrm>
            <a:custGeom>
              <a:avLst/>
              <a:gdLst>
                <a:gd name="T0" fmla="*/ 106 w 107"/>
                <a:gd name="T1" fmla="*/ 83 h 124"/>
                <a:gd name="T2" fmla="*/ 103 w 107"/>
                <a:gd name="T3" fmla="*/ 92 h 124"/>
                <a:gd name="T4" fmla="*/ 97 w 107"/>
                <a:gd name="T5" fmla="*/ 104 h 124"/>
                <a:gd name="T6" fmla="*/ 85 w 107"/>
                <a:gd name="T7" fmla="*/ 116 h 124"/>
                <a:gd name="T8" fmla="*/ 85 w 107"/>
                <a:gd name="T9" fmla="*/ 116 h 124"/>
                <a:gd name="T10" fmla="*/ 78 w 107"/>
                <a:gd name="T11" fmla="*/ 119 h 124"/>
                <a:gd name="T12" fmla="*/ 68 w 107"/>
                <a:gd name="T13" fmla="*/ 123 h 124"/>
                <a:gd name="T14" fmla="*/ 53 w 107"/>
                <a:gd name="T15" fmla="*/ 124 h 124"/>
                <a:gd name="T16" fmla="*/ 53 w 107"/>
                <a:gd name="T17" fmla="*/ 124 h 124"/>
                <a:gd name="T18" fmla="*/ 24 w 107"/>
                <a:gd name="T19" fmla="*/ 116 h 124"/>
                <a:gd name="T20" fmla="*/ 7 w 107"/>
                <a:gd name="T21" fmla="*/ 95 h 124"/>
                <a:gd name="T22" fmla="*/ 0 w 107"/>
                <a:gd name="T23" fmla="*/ 65 h 124"/>
                <a:gd name="T24" fmla="*/ 0 w 107"/>
                <a:gd name="T25" fmla="*/ 65 h 124"/>
                <a:gd name="T26" fmla="*/ 6 w 107"/>
                <a:gd name="T27" fmla="*/ 32 h 124"/>
                <a:gd name="T28" fmla="*/ 25 w 107"/>
                <a:gd name="T29" fmla="*/ 9 h 124"/>
                <a:gd name="T30" fmla="*/ 56 w 107"/>
                <a:gd name="T31" fmla="*/ 0 h 124"/>
                <a:gd name="T32" fmla="*/ 56 w 107"/>
                <a:gd name="T33" fmla="*/ 0 h 124"/>
                <a:gd name="T34" fmla="*/ 85 w 107"/>
                <a:gd name="T35" fmla="*/ 8 h 124"/>
                <a:gd name="T36" fmla="*/ 102 w 107"/>
                <a:gd name="T37" fmla="*/ 32 h 124"/>
                <a:gd name="T38" fmla="*/ 107 w 107"/>
                <a:gd name="T39" fmla="*/ 68 h 124"/>
                <a:gd name="T40" fmla="*/ 107 w 107"/>
                <a:gd name="T41" fmla="*/ 68 h 124"/>
                <a:gd name="T42" fmla="*/ 21 w 107"/>
                <a:gd name="T43" fmla="*/ 68 h 124"/>
                <a:gd name="T44" fmla="*/ 21 w 107"/>
                <a:gd name="T45" fmla="*/ 68 h 124"/>
                <a:gd name="T46" fmla="*/ 25 w 107"/>
                <a:gd name="T47" fmla="*/ 88 h 124"/>
                <a:gd name="T48" fmla="*/ 36 w 107"/>
                <a:gd name="T49" fmla="*/ 102 h 124"/>
                <a:gd name="T50" fmla="*/ 55 w 107"/>
                <a:gd name="T51" fmla="*/ 107 h 124"/>
                <a:gd name="T52" fmla="*/ 55 w 107"/>
                <a:gd name="T53" fmla="*/ 107 h 124"/>
                <a:gd name="T54" fmla="*/ 71 w 107"/>
                <a:gd name="T55" fmla="*/ 103 h 124"/>
                <a:gd name="T56" fmla="*/ 82 w 107"/>
                <a:gd name="T57" fmla="*/ 93 h 124"/>
                <a:gd name="T58" fmla="*/ 86 w 107"/>
                <a:gd name="T59" fmla="*/ 83 h 124"/>
                <a:gd name="T60" fmla="*/ 86 w 107"/>
                <a:gd name="T61" fmla="*/ 83 h 124"/>
                <a:gd name="T62" fmla="*/ 106 w 107"/>
                <a:gd name="T63" fmla="*/ 83 h 124"/>
                <a:gd name="T64" fmla="*/ 106 w 107"/>
                <a:gd name="T65" fmla="*/ 83 h 124"/>
                <a:gd name="T66" fmla="*/ 87 w 107"/>
                <a:gd name="T67" fmla="*/ 52 h 124"/>
                <a:gd name="T68" fmla="*/ 84 w 107"/>
                <a:gd name="T69" fmla="*/ 35 h 124"/>
                <a:gd name="T70" fmla="*/ 72 w 107"/>
                <a:gd name="T71" fmla="*/ 22 h 124"/>
                <a:gd name="T72" fmla="*/ 54 w 107"/>
                <a:gd name="T73" fmla="*/ 17 h 124"/>
                <a:gd name="T74" fmla="*/ 54 w 107"/>
                <a:gd name="T75" fmla="*/ 17 h 124"/>
                <a:gd name="T76" fmla="*/ 37 w 107"/>
                <a:gd name="T77" fmla="*/ 22 h 124"/>
                <a:gd name="T78" fmla="*/ 26 w 107"/>
                <a:gd name="T79" fmla="*/ 35 h 124"/>
                <a:gd name="T80" fmla="*/ 21 w 107"/>
                <a:gd name="T81" fmla="*/ 52 h 124"/>
                <a:gd name="T82" fmla="*/ 21 w 107"/>
                <a:gd name="T83" fmla="*/ 52 h 124"/>
                <a:gd name="T84" fmla="*/ 87 w 107"/>
                <a:gd name="T85" fmla="*/ 52 h 124"/>
                <a:gd name="T86" fmla="*/ 87 w 107"/>
                <a:gd name="T87" fmla="*/ 52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124"/>
                <a:gd name="T134" fmla="*/ 107 w 107"/>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124">
                  <a:moveTo>
                    <a:pt x="106" y="83"/>
                  </a:moveTo>
                  <a:lnTo>
                    <a:pt x="103" y="92"/>
                  </a:lnTo>
                  <a:lnTo>
                    <a:pt x="97" y="104"/>
                  </a:lnTo>
                  <a:lnTo>
                    <a:pt x="85" y="116"/>
                  </a:lnTo>
                  <a:lnTo>
                    <a:pt x="78" y="119"/>
                  </a:lnTo>
                  <a:lnTo>
                    <a:pt x="68" y="123"/>
                  </a:lnTo>
                  <a:lnTo>
                    <a:pt x="53" y="124"/>
                  </a:lnTo>
                  <a:lnTo>
                    <a:pt x="24" y="116"/>
                  </a:lnTo>
                  <a:lnTo>
                    <a:pt x="7" y="95"/>
                  </a:lnTo>
                  <a:lnTo>
                    <a:pt x="0" y="65"/>
                  </a:lnTo>
                  <a:lnTo>
                    <a:pt x="6" y="32"/>
                  </a:lnTo>
                  <a:lnTo>
                    <a:pt x="25" y="9"/>
                  </a:lnTo>
                  <a:lnTo>
                    <a:pt x="56" y="0"/>
                  </a:lnTo>
                  <a:lnTo>
                    <a:pt x="85" y="8"/>
                  </a:lnTo>
                  <a:lnTo>
                    <a:pt x="102" y="32"/>
                  </a:lnTo>
                  <a:lnTo>
                    <a:pt x="107" y="68"/>
                  </a:lnTo>
                  <a:lnTo>
                    <a:pt x="21" y="68"/>
                  </a:lnTo>
                  <a:lnTo>
                    <a:pt x="25" y="88"/>
                  </a:lnTo>
                  <a:lnTo>
                    <a:pt x="36" y="102"/>
                  </a:lnTo>
                  <a:lnTo>
                    <a:pt x="55" y="107"/>
                  </a:lnTo>
                  <a:lnTo>
                    <a:pt x="71" y="103"/>
                  </a:lnTo>
                  <a:lnTo>
                    <a:pt x="82" y="93"/>
                  </a:lnTo>
                  <a:lnTo>
                    <a:pt x="86" y="83"/>
                  </a:lnTo>
                  <a:lnTo>
                    <a:pt x="106" y="83"/>
                  </a:lnTo>
                  <a:close/>
                  <a:moveTo>
                    <a:pt x="87" y="52"/>
                  </a:moveTo>
                  <a:lnTo>
                    <a:pt x="84" y="35"/>
                  </a:lnTo>
                  <a:lnTo>
                    <a:pt x="72" y="22"/>
                  </a:lnTo>
                  <a:lnTo>
                    <a:pt x="54" y="17"/>
                  </a:lnTo>
                  <a:lnTo>
                    <a:pt x="37" y="22"/>
                  </a:lnTo>
                  <a:lnTo>
                    <a:pt x="26" y="35"/>
                  </a:lnTo>
                  <a:lnTo>
                    <a:pt x="21" y="52"/>
                  </a:lnTo>
                  <a:lnTo>
                    <a:pt x="87" y="5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38" name="Freeform 198"/>
            <p:cNvSpPr>
              <a:spLocks/>
            </p:cNvSpPr>
            <p:nvPr/>
          </p:nvSpPr>
          <p:spPr bwMode="auto">
            <a:xfrm>
              <a:off x="4118" y="2549"/>
              <a:ext cx="32" cy="54"/>
            </a:xfrm>
            <a:custGeom>
              <a:avLst/>
              <a:gdLst>
                <a:gd name="T0" fmla="*/ 95 w 95"/>
                <a:gd name="T1" fmla="*/ 161 h 161"/>
                <a:gd name="T2" fmla="*/ 76 w 95"/>
                <a:gd name="T3" fmla="*/ 161 h 161"/>
                <a:gd name="T4" fmla="*/ 76 w 95"/>
                <a:gd name="T5" fmla="*/ 84 h 161"/>
                <a:gd name="T6" fmla="*/ 76 w 95"/>
                <a:gd name="T7" fmla="*/ 84 h 161"/>
                <a:gd name="T8" fmla="*/ 74 w 95"/>
                <a:gd name="T9" fmla="*/ 71 h 161"/>
                <a:gd name="T10" fmla="*/ 67 w 95"/>
                <a:gd name="T11" fmla="*/ 62 h 161"/>
                <a:gd name="T12" fmla="*/ 53 w 95"/>
                <a:gd name="T13" fmla="*/ 58 h 161"/>
                <a:gd name="T14" fmla="*/ 53 w 95"/>
                <a:gd name="T15" fmla="*/ 58 h 161"/>
                <a:gd name="T16" fmla="*/ 36 w 95"/>
                <a:gd name="T17" fmla="*/ 62 h 161"/>
                <a:gd name="T18" fmla="*/ 24 w 95"/>
                <a:gd name="T19" fmla="*/ 74 h 161"/>
                <a:gd name="T20" fmla="*/ 19 w 95"/>
                <a:gd name="T21" fmla="*/ 97 h 161"/>
                <a:gd name="T22" fmla="*/ 19 w 95"/>
                <a:gd name="T23" fmla="*/ 97 h 161"/>
                <a:gd name="T24" fmla="*/ 19 w 95"/>
                <a:gd name="T25" fmla="*/ 161 h 161"/>
                <a:gd name="T26" fmla="*/ 0 w 95"/>
                <a:gd name="T27" fmla="*/ 161 h 161"/>
                <a:gd name="T28" fmla="*/ 0 w 95"/>
                <a:gd name="T29" fmla="*/ 0 h 161"/>
                <a:gd name="T30" fmla="*/ 19 w 95"/>
                <a:gd name="T31" fmla="*/ 0 h 161"/>
                <a:gd name="T32" fmla="*/ 19 w 95"/>
                <a:gd name="T33" fmla="*/ 60 h 161"/>
                <a:gd name="T34" fmla="*/ 20 w 95"/>
                <a:gd name="T35" fmla="*/ 60 h 161"/>
                <a:gd name="T36" fmla="*/ 20 w 95"/>
                <a:gd name="T37" fmla="*/ 60 h 161"/>
                <a:gd name="T38" fmla="*/ 27 w 95"/>
                <a:gd name="T39" fmla="*/ 52 h 161"/>
                <a:gd name="T40" fmla="*/ 38 w 95"/>
                <a:gd name="T41" fmla="*/ 44 h 161"/>
                <a:gd name="T42" fmla="*/ 55 w 95"/>
                <a:gd name="T43" fmla="*/ 41 h 161"/>
                <a:gd name="T44" fmla="*/ 55 w 95"/>
                <a:gd name="T45" fmla="*/ 41 h 161"/>
                <a:gd name="T46" fmla="*/ 73 w 95"/>
                <a:gd name="T47" fmla="*/ 44 h 161"/>
                <a:gd name="T48" fmla="*/ 89 w 95"/>
                <a:gd name="T49" fmla="*/ 56 h 161"/>
                <a:gd name="T50" fmla="*/ 95 w 95"/>
                <a:gd name="T51" fmla="*/ 81 h 161"/>
                <a:gd name="T52" fmla="*/ 95 w 95"/>
                <a:gd name="T53" fmla="*/ 81 h 161"/>
                <a:gd name="T54" fmla="*/ 95 w 95"/>
                <a:gd name="T55" fmla="*/ 161 h 161"/>
                <a:gd name="T56" fmla="*/ 95 w 95"/>
                <a:gd name="T57" fmla="*/ 161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61"/>
                <a:gd name="T89" fmla="*/ 95 w 95"/>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61">
                  <a:moveTo>
                    <a:pt x="95" y="161"/>
                  </a:moveTo>
                  <a:lnTo>
                    <a:pt x="76" y="161"/>
                  </a:lnTo>
                  <a:lnTo>
                    <a:pt x="76" y="84"/>
                  </a:lnTo>
                  <a:lnTo>
                    <a:pt x="74" y="71"/>
                  </a:lnTo>
                  <a:lnTo>
                    <a:pt x="67" y="62"/>
                  </a:lnTo>
                  <a:lnTo>
                    <a:pt x="53" y="58"/>
                  </a:lnTo>
                  <a:lnTo>
                    <a:pt x="36" y="62"/>
                  </a:lnTo>
                  <a:lnTo>
                    <a:pt x="24" y="74"/>
                  </a:lnTo>
                  <a:lnTo>
                    <a:pt x="19" y="97"/>
                  </a:lnTo>
                  <a:lnTo>
                    <a:pt x="19" y="161"/>
                  </a:lnTo>
                  <a:lnTo>
                    <a:pt x="0" y="161"/>
                  </a:lnTo>
                  <a:lnTo>
                    <a:pt x="0" y="0"/>
                  </a:lnTo>
                  <a:lnTo>
                    <a:pt x="19" y="0"/>
                  </a:lnTo>
                  <a:lnTo>
                    <a:pt x="19" y="60"/>
                  </a:lnTo>
                  <a:lnTo>
                    <a:pt x="20" y="60"/>
                  </a:lnTo>
                  <a:lnTo>
                    <a:pt x="27" y="52"/>
                  </a:lnTo>
                  <a:lnTo>
                    <a:pt x="38" y="44"/>
                  </a:lnTo>
                  <a:lnTo>
                    <a:pt x="55" y="41"/>
                  </a:lnTo>
                  <a:lnTo>
                    <a:pt x="73" y="44"/>
                  </a:lnTo>
                  <a:lnTo>
                    <a:pt x="89" y="56"/>
                  </a:lnTo>
                  <a:lnTo>
                    <a:pt x="95" y="81"/>
                  </a:lnTo>
                  <a:lnTo>
                    <a:pt x="95" y="16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39" name="Freeform 199"/>
            <p:cNvSpPr>
              <a:spLocks noEditPoints="1"/>
            </p:cNvSpPr>
            <p:nvPr/>
          </p:nvSpPr>
          <p:spPr bwMode="auto">
            <a:xfrm>
              <a:off x="4157" y="2563"/>
              <a:ext cx="37" cy="41"/>
            </a:xfrm>
            <a:custGeom>
              <a:avLst/>
              <a:gdLst>
                <a:gd name="T0" fmla="*/ 55 w 109"/>
                <a:gd name="T1" fmla="*/ 0 h 124"/>
                <a:gd name="T2" fmla="*/ 85 w 109"/>
                <a:gd name="T3" fmla="*/ 9 h 124"/>
                <a:gd name="T4" fmla="*/ 103 w 109"/>
                <a:gd name="T5" fmla="*/ 32 h 124"/>
                <a:gd name="T6" fmla="*/ 109 w 109"/>
                <a:gd name="T7" fmla="*/ 61 h 124"/>
                <a:gd name="T8" fmla="*/ 109 w 109"/>
                <a:gd name="T9" fmla="*/ 61 h 124"/>
                <a:gd name="T10" fmla="*/ 103 w 109"/>
                <a:gd name="T11" fmla="*/ 90 h 124"/>
                <a:gd name="T12" fmla="*/ 85 w 109"/>
                <a:gd name="T13" fmla="*/ 114 h 124"/>
                <a:gd name="T14" fmla="*/ 55 w 109"/>
                <a:gd name="T15" fmla="*/ 124 h 124"/>
                <a:gd name="T16" fmla="*/ 55 w 109"/>
                <a:gd name="T17" fmla="*/ 124 h 124"/>
                <a:gd name="T18" fmla="*/ 23 w 109"/>
                <a:gd name="T19" fmla="*/ 114 h 124"/>
                <a:gd name="T20" fmla="*/ 5 w 109"/>
                <a:gd name="T21" fmla="*/ 90 h 124"/>
                <a:gd name="T22" fmla="*/ 0 w 109"/>
                <a:gd name="T23" fmla="*/ 61 h 124"/>
                <a:gd name="T24" fmla="*/ 0 w 109"/>
                <a:gd name="T25" fmla="*/ 61 h 124"/>
                <a:gd name="T26" fmla="*/ 5 w 109"/>
                <a:gd name="T27" fmla="*/ 32 h 124"/>
                <a:gd name="T28" fmla="*/ 23 w 109"/>
                <a:gd name="T29" fmla="*/ 9 h 124"/>
                <a:gd name="T30" fmla="*/ 55 w 109"/>
                <a:gd name="T31" fmla="*/ 0 h 124"/>
                <a:gd name="T32" fmla="*/ 55 w 109"/>
                <a:gd name="T33" fmla="*/ 0 h 124"/>
                <a:gd name="T34" fmla="*/ 55 w 109"/>
                <a:gd name="T35" fmla="*/ 107 h 124"/>
                <a:gd name="T36" fmla="*/ 76 w 109"/>
                <a:gd name="T37" fmla="*/ 99 h 124"/>
                <a:gd name="T38" fmla="*/ 86 w 109"/>
                <a:gd name="T39" fmla="*/ 80 h 124"/>
                <a:gd name="T40" fmla="*/ 89 w 109"/>
                <a:gd name="T41" fmla="*/ 61 h 124"/>
                <a:gd name="T42" fmla="*/ 89 w 109"/>
                <a:gd name="T43" fmla="*/ 61 h 124"/>
                <a:gd name="T44" fmla="*/ 86 w 109"/>
                <a:gd name="T45" fmla="*/ 43 h 124"/>
                <a:gd name="T46" fmla="*/ 76 w 109"/>
                <a:gd name="T47" fmla="*/ 25 h 124"/>
                <a:gd name="T48" fmla="*/ 55 w 109"/>
                <a:gd name="T49" fmla="*/ 17 h 124"/>
                <a:gd name="T50" fmla="*/ 55 w 109"/>
                <a:gd name="T51" fmla="*/ 17 h 124"/>
                <a:gd name="T52" fmla="*/ 33 w 109"/>
                <a:gd name="T53" fmla="*/ 25 h 124"/>
                <a:gd name="T54" fmla="*/ 22 w 109"/>
                <a:gd name="T55" fmla="*/ 43 h 124"/>
                <a:gd name="T56" fmla="*/ 20 w 109"/>
                <a:gd name="T57" fmla="*/ 61 h 124"/>
                <a:gd name="T58" fmla="*/ 20 w 109"/>
                <a:gd name="T59" fmla="*/ 61 h 124"/>
                <a:gd name="T60" fmla="*/ 22 w 109"/>
                <a:gd name="T61" fmla="*/ 80 h 124"/>
                <a:gd name="T62" fmla="*/ 33 w 109"/>
                <a:gd name="T63" fmla="*/ 99 h 124"/>
                <a:gd name="T64" fmla="*/ 55 w 109"/>
                <a:gd name="T65" fmla="*/ 107 h 124"/>
                <a:gd name="T66" fmla="*/ 55 w 109"/>
                <a:gd name="T67" fmla="*/ 107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24"/>
                <a:gd name="T104" fmla="*/ 109 w 109"/>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24">
                  <a:moveTo>
                    <a:pt x="55" y="0"/>
                  </a:moveTo>
                  <a:lnTo>
                    <a:pt x="85" y="9"/>
                  </a:lnTo>
                  <a:lnTo>
                    <a:pt x="103" y="32"/>
                  </a:lnTo>
                  <a:lnTo>
                    <a:pt x="109" y="61"/>
                  </a:lnTo>
                  <a:lnTo>
                    <a:pt x="103" y="90"/>
                  </a:lnTo>
                  <a:lnTo>
                    <a:pt x="85" y="114"/>
                  </a:lnTo>
                  <a:lnTo>
                    <a:pt x="55" y="124"/>
                  </a:lnTo>
                  <a:lnTo>
                    <a:pt x="23" y="114"/>
                  </a:lnTo>
                  <a:lnTo>
                    <a:pt x="5" y="90"/>
                  </a:lnTo>
                  <a:lnTo>
                    <a:pt x="0" y="61"/>
                  </a:lnTo>
                  <a:lnTo>
                    <a:pt x="5" y="32"/>
                  </a:lnTo>
                  <a:lnTo>
                    <a:pt x="23" y="9"/>
                  </a:lnTo>
                  <a:lnTo>
                    <a:pt x="55" y="0"/>
                  </a:lnTo>
                  <a:close/>
                  <a:moveTo>
                    <a:pt x="55" y="107"/>
                  </a:moveTo>
                  <a:lnTo>
                    <a:pt x="76" y="99"/>
                  </a:lnTo>
                  <a:lnTo>
                    <a:pt x="86" y="80"/>
                  </a:lnTo>
                  <a:lnTo>
                    <a:pt x="89" y="61"/>
                  </a:lnTo>
                  <a:lnTo>
                    <a:pt x="86" y="43"/>
                  </a:lnTo>
                  <a:lnTo>
                    <a:pt x="76" y="25"/>
                  </a:lnTo>
                  <a:lnTo>
                    <a:pt x="55" y="17"/>
                  </a:lnTo>
                  <a:lnTo>
                    <a:pt x="33" y="25"/>
                  </a:lnTo>
                  <a:lnTo>
                    <a:pt x="22" y="43"/>
                  </a:lnTo>
                  <a:lnTo>
                    <a:pt x="20" y="61"/>
                  </a:lnTo>
                  <a:lnTo>
                    <a:pt x="22" y="80"/>
                  </a:lnTo>
                  <a:lnTo>
                    <a:pt x="33" y="99"/>
                  </a:lnTo>
                  <a:lnTo>
                    <a:pt x="55" y="10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40" name="Freeform 200"/>
            <p:cNvSpPr>
              <a:spLocks/>
            </p:cNvSpPr>
            <p:nvPr/>
          </p:nvSpPr>
          <p:spPr bwMode="auto">
            <a:xfrm>
              <a:off x="4201" y="2549"/>
              <a:ext cx="7" cy="54"/>
            </a:xfrm>
            <a:custGeom>
              <a:avLst/>
              <a:gdLst>
                <a:gd name="T0" fmla="*/ 21 w 21"/>
                <a:gd name="T1" fmla="*/ 161 h 161"/>
                <a:gd name="T2" fmla="*/ 0 w 21"/>
                <a:gd name="T3" fmla="*/ 161 h 161"/>
                <a:gd name="T4" fmla="*/ 0 w 21"/>
                <a:gd name="T5" fmla="*/ 0 h 161"/>
                <a:gd name="T6" fmla="*/ 21 w 21"/>
                <a:gd name="T7" fmla="*/ 0 h 161"/>
                <a:gd name="T8" fmla="*/ 21 w 21"/>
                <a:gd name="T9" fmla="*/ 161 h 161"/>
                <a:gd name="T10" fmla="*/ 21 w 21"/>
                <a:gd name="T11" fmla="*/ 161 h 161"/>
                <a:gd name="T12" fmla="*/ 0 60000 65536"/>
                <a:gd name="T13" fmla="*/ 0 60000 65536"/>
                <a:gd name="T14" fmla="*/ 0 60000 65536"/>
                <a:gd name="T15" fmla="*/ 0 60000 65536"/>
                <a:gd name="T16" fmla="*/ 0 60000 65536"/>
                <a:gd name="T17" fmla="*/ 0 60000 65536"/>
                <a:gd name="T18" fmla="*/ 0 w 21"/>
                <a:gd name="T19" fmla="*/ 0 h 161"/>
                <a:gd name="T20" fmla="*/ 21 w 21"/>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21" h="161">
                  <a:moveTo>
                    <a:pt x="21" y="161"/>
                  </a:moveTo>
                  <a:lnTo>
                    <a:pt x="0" y="161"/>
                  </a:lnTo>
                  <a:lnTo>
                    <a:pt x="0" y="0"/>
                  </a:lnTo>
                  <a:lnTo>
                    <a:pt x="21" y="0"/>
                  </a:lnTo>
                  <a:lnTo>
                    <a:pt x="21" y="16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41" name="Freeform 201"/>
            <p:cNvSpPr>
              <a:spLocks noEditPoints="1"/>
            </p:cNvSpPr>
            <p:nvPr/>
          </p:nvSpPr>
          <p:spPr bwMode="auto">
            <a:xfrm>
              <a:off x="4216" y="2549"/>
              <a:ext cx="34" cy="55"/>
            </a:xfrm>
            <a:custGeom>
              <a:avLst/>
              <a:gdLst>
                <a:gd name="T0" fmla="*/ 104 w 104"/>
                <a:gd name="T1" fmla="*/ 161 h 165"/>
                <a:gd name="T2" fmla="*/ 85 w 104"/>
                <a:gd name="T3" fmla="*/ 161 h 165"/>
                <a:gd name="T4" fmla="*/ 85 w 104"/>
                <a:gd name="T5" fmla="*/ 145 h 165"/>
                <a:gd name="T6" fmla="*/ 85 w 104"/>
                <a:gd name="T7" fmla="*/ 145 h 165"/>
                <a:gd name="T8" fmla="*/ 85 w 104"/>
                <a:gd name="T9" fmla="*/ 145 h 165"/>
                <a:gd name="T10" fmla="*/ 75 w 104"/>
                <a:gd name="T11" fmla="*/ 157 h 165"/>
                <a:gd name="T12" fmla="*/ 64 w 104"/>
                <a:gd name="T13" fmla="*/ 163 h 165"/>
                <a:gd name="T14" fmla="*/ 51 w 104"/>
                <a:gd name="T15" fmla="*/ 165 h 165"/>
                <a:gd name="T16" fmla="*/ 51 w 104"/>
                <a:gd name="T17" fmla="*/ 165 h 165"/>
                <a:gd name="T18" fmla="*/ 20 w 104"/>
                <a:gd name="T19" fmla="*/ 154 h 165"/>
                <a:gd name="T20" fmla="*/ 4 w 104"/>
                <a:gd name="T21" fmla="*/ 128 h 165"/>
                <a:gd name="T22" fmla="*/ 0 w 104"/>
                <a:gd name="T23" fmla="*/ 99 h 165"/>
                <a:gd name="T24" fmla="*/ 0 w 104"/>
                <a:gd name="T25" fmla="*/ 99 h 165"/>
                <a:gd name="T26" fmla="*/ 5 w 104"/>
                <a:gd name="T27" fmla="*/ 69 h 165"/>
                <a:gd name="T28" fmla="*/ 22 w 104"/>
                <a:gd name="T29" fmla="*/ 49 h 165"/>
                <a:gd name="T30" fmla="*/ 48 w 104"/>
                <a:gd name="T31" fmla="*/ 41 h 165"/>
                <a:gd name="T32" fmla="*/ 48 w 104"/>
                <a:gd name="T33" fmla="*/ 41 h 165"/>
                <a:gd name="T34" fmla="*/ 67 w 104"/>
                <a:gd name="T35" fmla="*/ 44 h 165"/>
                <a:gd name="T36" fmla="*/ 78 w 104"/>
                <a:gd name="T37" fmla="*/ 52 h 165"/>
                <a:gd name="T38" fmla="*/ 84 w 104"/>
                <a:gd name="T39" fmla="*/ 61 h 165"/>
                <a:gd name="T40" fmla="*/ 84 w 104"/>
                <a:gd name="T41" fmla="*/ 61 h 165"/>
                <a:gd name="T42" fmla="*/ 84 w 104"/>
                <a:gd name="T43" fmla="*/ 59 h 165"/>
                <a:gd name="T44" fmla="*/ 84 w 104"/>
                <a:gd name="T45" fmla="*/ 0 h 165"/>
                <a:gd name="T46" fmla="*/ 104 w 104"/>
                <a:gd name="T47" fmla="*/ 0 h 165"/>
                <a:gd name="T48" fmla="*/ 104 w 104"/>
                <a:gd name="T49" fmla="*/ 161 h 165"/>
                <a:gd name="T50" fmla="*/ 104 w 104"/>
                <a:gd name="T51" fmla="*/ 161 h 165"/>
                <a:gd name="T52" fmla="*/ 51 w 104"/>
                <a:gd name="T53" fmla="*/ 148 h 165"/>
                <a:gd name="T54" fmla="*/ 66 w 104"/>
                <a:gd name="T55" fmla="*/ 145 h 165"/>
                <a:gd name="T56" fmla="*/ 79 w 104"/>
                <a:gd name="T57" fmla="*/ 132 h 165"/>
                <a:gd name="T58" fmla="*/ 84 w 104"/>
                <a:gd name="T59" fmla="*/ 108 h 165"/>
                <a:gd name="T60" fmla="*/ 84 w 104"/>
                <a:gd name="T61" fmla="*/ 108 h 165"/>
                <a:gd name="T62" fmla="*/ 82 w 104"/>
                <a:gd name="T63" fmla="*/ 87 h 165"/>
                <a:gd name="T64" fmla="*/ 73 w 104"/>
                <a:gd name="T65" fmla="*/ 67 h 165"/>
                <a:gd name="T66" fmla="*/ 52 w 104"/>
                <a:gd name="T67" fmla="*/ 58 h 165"/>
                <a:gd name="T68" fmla="*/ 52 w 104"/>
                <a:gd name="T69" fmla="*/ 58 h 165"/>
                <a:gd name="T70" fmla="*/ 30 w 104"/>
                <a:gd name="T71" fmla="*/ 66 h 165"/>
                <a:gd name="T72" fmla="*/ 21 w 104"/>
                <a:gd name="T73" fmla="*/ 84 h 165"/>
                <a:gd name="T74" fmla="*/ 20 w 104"/>
                <a:gd name="T75" fmla="*/ 102 h 165"/>
                <a:gd name="T76" fmla="*/ 20 w 104"/>
                <a:gd name="T77" fmla="*/ 102 h 165"/>
                <a:gd name="T78" fmla="*/ 23 w 104"/>
                <a:gd name="T79" fmla="*/ 125 h 165"/>
                <a:gd name="T80" fmla="*/ 34 w 104"/>
                <a:gd name="T81" fmla="*/ 142 h 165"/>
                <a:gd name="T82" fmla="*/ 51 w 104"/>
                <a:gd name="T83" fmla="*/ 148 h 165"/>
                <a:gd name="T84" fmla="*/ 51 w 104"/>
                <a:gd name="T85" fmla="*/ 148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65"/>
                <a:gd name="T131" fmla="*/ 104 w 104"/>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65">
                  <a:moveTo>
                    <a:pt x="104" y="161"/>
                  </a:moveTo>
                  <a:lnTo>
                    <a:pt x="85" y="161"/>
                  </a:lnTo>
                  <a:lnTo>
                    <a:pt x="85" y="145"/>
                  </a:lnTo>
                  <a:lnTo>
                    <a:pt x="75" y="157"/>
                  </a:lnTo>
                  <a:lnTo>
                    <a:pt x="64" y="163"/>
                  </a:lnTo>
                  <a:lnTo>
                    <a:pt x="51" y="165"/>
                  </a:lnTo>
                  <a:lnTo>
                    <a:pt x="20" y="154"/>
                  </a:lnTo>
                  <a:lnTo>
                    <a:pt x="4" y="128"/>
                  </a:lnTo>
                  <a:lnTo>
                    <a:pt x="0" y="99"/>
                  </a:lnTo>
                  <a:lnTo>
                    <a:pt x="5" y="69"/>
                  </a:lnTo>
                  <a:lnTo>
                    <a:pt x="22" y="49"/>
                  </a:lnTo>
                  <a:lnTo>
                    <a:pt x="48" y="41"/>
                  </a:lnTo>
                  <a:lnTo>
                    <a:pt x="67" y="44"/>
                  </a:lnTo>
                  <a:lnTo>
                    <a:pt x="78" y="52"/>
                  </a:lnTo>
                  <a:lnTo>
                    <a:pt x="84" y="61"/>
                  </a:lnTo>
                  <a:lnTo>
                    <a:pt x="84" y="59"/>
                  </a:lnTo>
                  <a:lnTo>
                    <a:pt x="84" y="0"/>
                  </a:lnTo>
                  <a:lnTo>
                    <a:pt x="104" y="0"/>
                  </a:lnTo>
                  <a:lnTo>
                    <a:pt x="104" y="161"/>
                  </a:lnTo>
                  <a:close/>
                  <a:moveTo>
                    <a:pt x="51" y="148"/>
                  </a:moveTo>
                  <a:lnTo>
                    <a:pt x="66" y="145"/>
                  </a:lnTo>
                  <a:lnTo>
                    <a:pt x="79" y="132"/>
                  </a:lnTo>
                  <a:lnTo>
                    <a:pt x="84" y="108"/>
                  </a:lnTo>
                  <a:lnTo>
                    <a:pt x="82" y="87"/>
                  </a:lnTo>
                  <a:lnTo>
                    <a:pt x="73" y="67"/>
                  </a:lnTo>
                  <a:lnTo>
                    <a:pt x="52" y="58"/>
                  </a:lnTo>
                  <a:lnTo>
                    <a:pt x="30" y="66"/>
                  </a:lnTo>
                  <a:lnTo>
                    <a:pt x="21" y="84"/>
                  </a:lnTo>
                  <a:lnTo>
                    <a:pt x="20" y="102"/>
                  </a:lnTo>
                  <a:lnTo>
                    <a:pt x="23" y="125"/>
                  </a:lnTo>
                  <a:lnTo>
                    <a:pt x="34" y="142"/>
                  </a:lnTo>
                  <a:lnTo>
                    <a:pt x="51" y="14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42" name="Freeform 202"/>
            <p:cNvSpPr>
              <a:spLocks/>
            </p:cNvSpPr>
            <p:nvPr/>
          </p:nvSpPr>
          <p:spPr bwMode="auto">
            <a:xfrm>
              <a:off x="4257" y="2563"/>
              <a:ext cx="32" cy="41"/>
            </a:xfrm>
            <a:custGeom>
              <a:avLst/>
              <a:gdLst>
                <a:gd name="T0" fmla="*/ 74 w 97"/>
                <a:gd name="T1" fmla="*/ 36 h 124"/>
                <a:gd name="T2" fmla="*/ 72 w 97"/>
                <a:gd name="T3" fmla="*/ 28 h 124"/>
                <a:gd name="T4" fmla="*/ 65 w 97"/>
                <a:gd name="T5" fmla="*/ 20 h 124"/>
                <a:gd name="T6" fmla="*/ 47 w 97"/>
                <a:gd name="T7" fmla="*/ 17 h 124"/>
                <a:gd name="T8" fmla="*/ 47 w 97"/>
                <a:gd name="T9" fmla="*/ 17 h 124"/>
                <a:gd name="T10" fmla="*/ 37 w 97"/>
                <a:gd name="T11" fmla="*/ 18 h 124"/>
                <a:gd name="T12" fmla="*/ 27 w 97"/>
                <a:gd name="T13" fmla="*/ 22 h 124"/>
                <a:gd name="T14" fmla="*/ 22 w 97"/>
                <a:gd name="T15" fmla="*/ 33 h 124"/>
                <a:gd name="T16" fmla="*/ 22 w 97"/>
                <a:gd name="T17" fmla="*/ 33 h 124"/>
                <a:gd name="T18" fmla="*/ 25 w 97"/>
                <a:gd name="T19" fmla="*/ 41 h 124"/>
                <a:gd name="T20" fmla="*/ 31 w 97"/>
                <a:gd name="T21" fmla="*/ 45 h 124"/>
                <a:gd name="T22" fmla="*/ 45 w 97"/>
                <a:gd name="T23" fmla="*/ 49 h 124"/>
                <a:gd name="T24" fmla="*/ 45 w 97"/>
                <a:gd name="T25" fmla="*/ 49 h 124"/>
                <a:gd name="T26" fmla="*/ 64 w 97"/>
                <a:gd name="T27" fmla="*/ 54 h 124"/>
                <a:gd name="T28" fmla="*/ 64 w 97"/>
                <a:gd name="T29" fmla="*/ 54 h 124"/>
                <a:gd name="T30" fmla="*/ 83 w 97"/>
                <a:gd name="T31" fmla="*/ 61 h 124"/>
                <a:gd name="T32" fmla="*/ 94 w 97"/>
                <a:gd name="T33" fmla="*/ 71 h 124"/>
                <a:gd name="T34" fmla="*/ 97 w 97"/>
                <a:gd name="T35" fmla="*/ 84 h 124"/>
                <a:gd name="T36" fmla="*/ 97 w 97"/>
                <a:gd name="T37" fmla="*/ 84 h 124"/>
                <a:gd name="T38" fmla="*/ 91 w 97"/>
                <a:gd name="T39" fmla="*/ 106 h 124"/>
                <a:gd name="T40" fmla="*/ 74 w 97"/>
                <a:gd name="T41" fmla="*/ 119 h 124"/>
                <a:gd name="T42" fmla="*/ 51 w 97"/>
                <a:gd name="T43" fmla="*/ 124 h 124"/>
                <a:gd name="T44" fmla="*/ 51 w 97"/>
                <a:gd name="T45" fmla="*/ 124 h 124"/>
                <a:gd name="T46" fmla="*/ 16 w 97"/>
                <a:gd name="T47" fmla="*/ 116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2 h 124"/>
                <a:gd name="T60" fmla="*/ 29 w 97"/>
                <a:gd name="T61" fmla="*/ 103 h 124"/>
                <a:gd name="T62" fmla="*/ 51 w 97"/>
                <a:gd name="T63" fmla="*/ 107 h 124"/>
                <a:gd name="T64" fmla="*/ 51 w 97"/>
                <a:gd name="T65" fmla="*/ 107 h 124"/>
                <a:gd name="T66" fmla="*/ 64 w 97"/>
                <a:gd name="T67" fmla="*/ 105 h 124"/>
                <a:gd name="T68" fmla="*/ 73 w 97"/>
                <a:gd name="T69" fmla="*/ 99 h 124"/>
                <a:gd name="T70" fmla="*/ 77 w 97"/>
                <a:gd name="T71" fmla="*/ 87 h 124"/>
                <a:gd name="T72" fmla="*/ 77 w 97"/>
                <a:gd name="T73" fmla="*/ 87 h 124"/>
                <a:gd name="T74" fmla="*/ 75 w 97"/>
                <a:gd name="T75" fmla="*/ 80 h 124"/>
                <a:gd name="T76" fmla="*/ 68 w 97"/>
                <a:gd name="T77" fmla="*/ 75 h 124"/>
                <a:gd name="T78" fmla="*/ 54 w 97"/>
                <a:gd name="T79" fmla="*/ 71 h 124"/>
                <a:gd name="T80" fmla="*/ 54 w 97"/>
                <a:gd name="T81" fmla="*/ 71 h 124"/>
                <a:gd name="T82" fmla="*/ 30 w 97"/>
                <a:gd name="T83" fmla="*/ 65 h 124"/>
                <a:gd name="T84" fmla="*/ 30 w 97"/>
                <a:gd name="T85" fmla="*/ 65 h 124"/>
                <a:gd name="T86" fmla="*/ 16 w 97"/>
                <a:gd name="T87" fmla="*/ 60 h 124"/>
                <a:gd name="T88" fmla="*/ 7 w 97"/>
                <a:gd name="T89" fmla="*/ 50 h 124"/>
                <a:gd name="T90" fmla="*/ 3 w 97"/>
                <a:gd name="T91" fmla="*/ 37 h 124"/>
                <a:gd name="T92" fmla="*/ 3 w 97"/>
                <a:gd name="T93" fmla="*/ 37 h 124"/>
                <a:gd name="T94" fmla="*/ 10 w 97"/>
                <a:gd name="T95" fmla="*/ 16 h 124"/>
                <a:gd name="T96" fmla="*/ 26 w 97"/>
                <a:gd name="T97" fmla="*/ 4 h 124"/>
                <a:gd name="T98" fmla="*/ 49 w 97"/>
                <a:gd name="T99" fmla="*/ 0 h 124"/>
                <a:gd name="T100" fmla="*/ 49 w 97"/>
                <a:gd name="T101" fmla="*/ 0 h 124"/>
                <a:gd name="T102" fmla="*/ 79 w 97"/>
                <a:gd name="T103" fmla="*/ 8 h 124"/>
                <a:gd name="T104" fmla="*/ 91 w 97"/>
                <a:gd name="T105" fmla="*/ 24 h 124"/>
                <a:gd name="T106" fmla="*/ 93 w 97"/>
                <a:gd name="T107" fmla="*/ 36 h 124"/>
                <a:gd name="T108" fmla="*/ 93 w 97"/>
                <a:gd name="T109" fmla="*/ 36 h 124"/>
                <a:gd name="T110" fmla="*/ 74 w 97"/>
                <a:gd name="T111" fmla="*/ 36 h 124"/>
                <a:gd name="T112" fmla="*/ 74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4" y="36"/>
                  </a:moveTo>
                  <a:lnTo>
                    <a:pt x="72" y="28"/>
                  </a:lnTo>
                  <a:lnTo>
                    <a:pt x="65" y="20"/>
                  </a:lnTo>
                  <a:lnTo>
                    <a:pt x="47" y="17"/>
                  </a:lnTo>
                  <a:lnTo>
                    <a:pt x="37" y="18"/>
                  </a:lnTo>
                  <a:lnTo>
                    <a:pt x="27" y="22"/>
                  </a:lnTo>
                  <a:lnTo>
                    <a:pt x="22" y="33"/>
                  </a:lnTo>
                  <a:lnTo>
                    <a:pt x="25" y="41"/>
                  </a:lnTo>
                  <a:lnTo>
                    <a:pt x="31" y="45"/>
                  </a:lnTo>
                  <a:lnTo>
                    <a:pt x="45" y="49"/>
                  </a:lnTo>
                  <a:lnTo>
                    <a:pt x="64" y="54"/>
                  </a:lnTo>
                  <a:lnTo>
                    <a:pt x="83" y="61"/>
                  </a:lnTo>
                  <a:lnTo>
                    <a:pt x="94" y="71"/>
                  </a:lnTo>
                  <a:lnTo>
                    <a:pt x="97" y="84"/>
                  </a:lnTo>
                  <a:lnTo>
                    <a:pt x="91" y="106"/>
                  </a:lnTo>
                  <a:lnTo>
                    <a:pt x="74" y="119"/>
                  </a:lnTo>
                  <a:lnTo>
                    <a:pt x="51" y="124"/>
                  </a:lnTo>
                  <a:lnTo>
                    <a:pt x="16" y="116"/>
                  </a:lnTo>
                  <a:lnTo>
                    <a:pt x="3" y="100"/>
                  </a:lnTo>
                  <a:lnTo>
                    <a:pt x="0" y="82"/>
                  </a:lnTo>
                  <a:lnTo>
                    <a:pt x="19" y="82"/>
                  </a:lnTo>
                  <a:lnTo>
                    <a:pt x="21" y="92"/>
                  </a:lnTo>
                  <a:lnTo>
                    <a:pt x="29" y="103"/>
                  </a:lnTo>
                  <a:lnTo>
                    <a:pt x="51" y="107"/>
                  </a:lnTo>
                  <a:lnTo>
                    <a:pt x="64" y="105"/>
                  </a:lnTo>
                  <a:lnTo>
                    <a:pt x="73" y="99"/>
                  </a:lnTo>
                  <a:lnTo>
                    <a:pt x="77" y="87"/>
                  </a:lnTo>
                  <a:lnTo>
                    <a:pt x="75" y="80"/>
                  </a:lnTo>
                  <a:lnTo>
                    <a:pt x="68" y="75"/>
                  </a:lnTo>
                  <a:lnTo>
                    <a:pt x="54" y="71"/>
                  </a:lnTo>
                  <a:lnTo>
                    <a:pt x="30" y="65"/>
                  </a:lnTo>
                  <a:lnTo>
                    <a:pt x="16" y="60"/>
                  </a:lnTo>
                  <a:lnTo>
                    <a:pt x="7" y="50"/>
                  </a:lnTo>
                  <a:lnTo>
                    <a:pt x="3" y="37"/>
                  </a:lnTo>
                  <a:lnTo>
                    <a:pt x="10" y="16"/>
                  </a:lnTo>
                  <a:lnTo>
                    <a:pt x="26" y="4"/>
                  </a:lnTo>
                  <a:lnTo>
                    <a:pt x="49" y="0"/>
                  </a:lnTo>
                  <a:lnTo>
                    <a:pt x="79" y="8"/>
                  </a:lnTo>
                  <a:lnTo>
                    <a:pt x="91" y="24"/>
                  </a:lnTo>
                  <a:lnTo>
                    <a:pt x="93"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43" name="Freeform 203"/>
            <p:cNvSpPr>
              <a:spLocks/>
            </p:cNvSpPr>
            <p:nvPr/>
          </p:nvSpPr>
          <p:spPr bwMode="auto">
            <a:xfrm>
              <a:off x="3889" y="2309"/>
              <a:ext cx="309" cy="117"/>
            </a:xfrm>
            <a:custGeom>
              <a:avLst/>
              <a:gdLst>
                <a:gd name="T0" fmla="*/ 0 w 927"/>
                <a:gd name="T1" fmla="*/ 351 h 351"/>
                <a:gd name="T2" fmla="*/ 388 w 927"/>
                <a:gd name="T3" fmla="*/ 0 h 351"/>
                <a:gd name="T4" fmla="*/ 767 w 927"/>
                <a:gd name="T5" fmla="*/ 351 h 351"/>
                <a:gd name="T6" fmla="*/ 927 w 927"/>
                <a:gd name="T7" fmla="*/ 351 h 351"/>
                <a:gd name="T8" fmla="*/ 0 w 927"/>
                <a:gd name="T9" fmla="*/ 351 h 351"/>
                <a:gd name="T10" fmla="*/ 0 w 927"/>
                <a:gd name="T11" fmla="*/ 351 h 351"/>
                <a:gd name="T12" fmla="*/ 0 60000 65536"/>
                <a:gd name="T13" fmla="*/ 0 60000 65536"/>
                <a:gd name="T14" fmla="*/ 0 60000 65536"/>
                <a:gd name="T15" fmla="*/ 0 60000 65536"/>
                <a:gd name="T16" fmla="*/ 0 60000 65536"/>
                <a:gd name="T17" fmla="*/ 0 60000 65536"/>
                <a:gd name="T18" fmla="*/ 0 w 927"/>
                <a:gd name="T19" fmla="*/ 0 h 351"/>
                <a:gd name="T20" fmla="*/ 927 w 927"/>
                <a:gd name="T21" fmla="*/ 351 h 351"/>
              </a:gdLst>
              <a:ahLst/>
              <a:cxnLst>
                <a:cxn ang="T12">
                  <a:pos x="T0" y="T1"/>
                </a:cxn>
                <a:cxn ang="T13">
                  <a:pos x="T2" y="T3"/>
                </a:cxn>
                <a:cxn ang="T14">
                  <a:pos x="T4" y="T5"/>
                </a:cxn>
                <a:cxn ang="T15">
                  <a:pos x="T6" y="T7"/>
                </a:cxn>
                <a:cxn ang="T16">
                  <a:pos x="T8" y="T9"/>
                </a:cxn>
                <a:cxn ang="T17">
                  <a:pos x="T10" y="T11"/>
                </a:cxn>
              </a:cxnLst>
              <a:rect l="T18" t="T19" r="T20" b="T21"/>
              <a:pathLst>
                <a:path w="927" h="351">
                  <a:moveTo>
                    <a:pt x="0" y="351"/>
                  </a:moveTo>
                  <a:lnTo>
                    <a:pt x="388" y="0"/>
                  </a:lnTo>
                  <a:lnTo>
                    <a:pt x="767" y="351"/>
                  </a:lnTo>
                  <a:lnTo>
                    <a:pt x="927" y="351"/>
                  </a:lnTo>
                  <a:lnTo>
                    <a:pt x="0" y="35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44" name="Freeform 204"/>
            <p:cNvSpPr>
              <a:spLocks/>
            </p:cNvSpPr>
            <p:nvPr/>
          </p:nvSpPr>
          <p:spPr bwMode="auto">
            <a:xfrm>
              <a:off x="3889" y="2309"/>
              <a:ext cx="309" cy="117"/>
            </a:xfrm>
            <a:custGeom>
              <a:avLst/>
              <a:gdLst>
                <a:gd name="T0" fmla="*/ 0 w 927"/>
                <a:gd name="T1" fmla="*/ 351 h 351"/>
                <a:gd name="T2" fmla="*/ 388 w 927"/>
                <a:gd name="T3" fmla="*/ 0 h 351"/>
                <a:gd name="T4" fmla="*/ 767 w 927"/>
                <a:gd name="T5" fmla="*/ 351 h 351"/>
                <a:gd name="T6" fmla="*/ 927 w 927"/>
                <a:gd name="T7" fmla="*/ 351 h 351"/>
                <a:gd name="T8" fmla="*/ 0 60000 65536"/>
                <a:gd name="T9" fmla="*/ 0 60000 65536"/>
                <a:gd name="T10" fmla="*/ 0 60000 65536"/>
                <a:gd name="T11" fmla="*/ 0 60000 65536"/>
                <a:gd name="T12" fmla="*/ 0 w 927"/>
                <a:gd name="T13" fmla="*/ 0 h 351"/>
                <a:gd name="T14" fmla="*/ 927 w 927"/>
                <a:gd name="T15" fmla="*/ 351 h 351"/>
              </a:gdLst>
              <a:ahLst/>
              <a:cxnLst>
                <a:cxn ang="T8">
                  <a:pos x="T0" y="T1"/>
                </a:cxn>
                <a:cxn ang="T9">
                  <a:pos x="T2" y="T3"/>
                </a:cxn>
                <a:cxn ang="T10">
                  <a:pos x="T4" y="T5"/>
                </a:cxn>
                <a:cxn ang="T11">
                  <a:pos x="T6" y="T7"/>
                </a:cxn>
              </a:cxnLst>
              <a:rect l="T12" t="T13" r="T14" b="T15"/>
              <a:pathLst>
                <a:path w="927" h="351">
                  <a:moveTo>
                    <a:pt x="0" y="351"/>
                  </a:moveTo>
                  <a:lnTo>
                    <a:pt x="388" y="0"/>
                  </a:lnTo>
                  <a:lnTo>
                    <a:pt x="767" y="351"/>
                  </a:lnTo>
                  <a:lnTo>
                    <a:pt x="927" y="351"/>
                  </a:lnTo>
                </a:path>
              </a:pathLst>
            </a:custGeom>
            <a:noFill/>
            <a:ln w="3175">
              <a:solidFill>
                <a:srgbClr val="1F1A17"/>
              </a:solidFill>
              <a:round/>
              <a:headEnd/>
              <a:tailEnd/>
            </a:ln>
          </p:spPr>
          <p:txBody>
            <a:bodyPr>
              <a:prstTxWarp prst="textNoShape">
                <a:avLst/>
              </a:prstTxWarp>
            </a:bodyPr>
            <a:lstStyle/>
            <a:p>
              <a:endParaRPr lang="en-US"/>
            </a:p>
          </p:txBody>
        </p:sp>
        <p:sp>
          <p:nvSpPr>
            <p:cNvPr id="745" name="Freeform 205"/>
            <p:cNvSpPr>
              <a:spLocks/>
            </p:cNvSpPr>
            <p:nvPr/>
          </p:nvSpPr>
          <p:spPr bwMode="auto">
            <a:xfrm>
              <a:off x="3889" y="2309"/>
              <a:ext cx="298" cy="215"/>
            </a:xfrm>
            <a:custGeom>
              <a:avLst/>
              <a:gdLst>
                <a:gd name="T0" fmla="*/ 0 w 893"/>
                <a:gd name="T1" fmla="*/ 351 h 646"/>
                <a:gd name="T2" fmla="*/ 388 w 893"/>
                <a:gd name="T3" fmla="*/ 0 h 646"/>
                <a:gd name="T4" fmla="*/ 767 w 893"/>
                <a:gd name="T5" fmla="*/ 351 h 646"/>
                <a:gd name="T6" fmla="*/ 893 w 893"/>
                <a:gd name="T7" fmla="*/ 351 h 646"/>
                <a:gd name="T8" fmla="*/ 893 w 893"/>
                <a:gd name="T9" fmla="*/ 646 h 646"/>
                <a:gd name="T10" fmla="*/ 71 w 893"/>
                <a:gd name="T11" fmla="*/ 646 h 646"/>
                <a:gd name="T12" fmla="*/ 71 w 893"/>
                <a:gd name="T13" fmla="*/ 351 h 646"/>
                <a:gd name="T14" fmla="*/ 0 w 893"/>
                <a:gd name="T15" fmla="*/ 351 h 646"/>
                <a:gd name="T16" fmla="*/ 0 w 893"/>
                <a:gd name="T17" fmla="*/ 351 h 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646"/>
                <a:gd name="T29" fmla="*/ 893 w 893"/>
                <a:gd name="T30" fmla="*/ 646 h 6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646">
                  <a:moveTo>
                    <a:pt x="0" y="351"/>
                  </a:moveTo>
                  <a:lnTo>
                    <a:pt x="388" y="0"/>
                  </a:lnTo>
                  <a:lnTo>
                    <a:pt x="767" y="351"/>
                  </a:lnTo>
                  <a:lnTo>
                    <a:pt x="893" y="351"/>
                  </a:lnTo>
                  <a:lnTo>
                    <a:pt x="893" y="646"/>
                  </a:lnTo>
                  <a:lnTo>
                    <a:pt x="71" y="646"/>
                  </a:lnTo>
                  <a:lnTo>
                    <a:pt x="71" y="351"/>
                  </a:lnTo>
                  <a:lnTo>
                    <a:pt x="0" y="351"/>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46" name="Freeform 206"/>
            <p:cNvSpPr>
              <a:spLocks/>
            </p:cNvSpPr>
            <p:nvPr/>
          </p:nvSpPr>
          <p:spPr bwMode="auto">
            <a:xfrm>
              <a:off x="3889" y="2309"/>
              <a:ext cx="298" cy="215"/>
            </a:xfrm>
            <a:custGeom>
              <a:avLst/>
              <a:gdLst>
                <a:gd name="T0" fmla="*/ 0 w 893"/>
                <a:gd name="T1" fmla="*/ 351 h 646"/>
                <a:gd name="T2" fmla="*/ 388 w 893"/>
                <a:gd name="T3" fmla="*/ 0 h 646"/>
                <a:gd name="T4" fmla="*/ 767 w 893"/>
                <a:gd name="T5" fmla="*/ 351 h 646"/>
                <a:gd name="T6" fmla="*/ 893 w 893"/>
                <a:gd name="T7" fmla="*/ 351 h 646"/>
                <a:gd name="T8" fmla="*/ 893 w 893"/>
                <a:gd name="T9" fmla="*/ 646 h 646"/>
                <a:gd name="T10" fmla="*/ 71 w 893"/>
                <a:gd name="T11" fmla="*/ 646 h 646"/>
                <a:gd name="T12" fmla="*/ 71 w 893"/>
                <a:gd name="T13" fmla="*/ 351 h 646"/>
                <a:gd name="T14" fmla="*/ 0 w 893"/>
                <a:gd name="T15" fmla="*/ 351 h 646"/>
                <a:gd name="T16" fmla="*/ 0 w 893"/>
                <a:gd name="T17" fmla="*/ 351 h 646"/>
                <a:gd name="T18" fmla="*/ 0 w 893"/>
                <a:gd name="T19" fmla="*/ 351 h 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3"/>
                <a:gd name="T31" fmla="*/ 0 h 646"/>
                <a:gd name="T32" fmla="*/ 893 w 893"/>
                <a:gd name="T33" fmla="*/ 646 h 6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3" h="646">
                  <a:moveTo>
                    <a:pt x="0" y="351"/>
                  </a:moveTo>
                  <a:lnTo>
                    <a:pt x="388" y="0"/>
                  </a:lnTo>
                  <a:lnTo>
                    <a:pt x="767" y="351"/>
                  </a:lnTo>
                  <a:lnTo>
                    <a:pt x="893" y="351"/>
                  </a:lnTo>
                  <a:lnTo>
                    <a:pt x="893" y="646"/>
                  </a:lnTo>
                  <a:lnTo>
                    <a:pt x="71" y="646"/>
                  </a:lnTo>
                  <a:lnTo>
                    <a:pt x="71" y="351"/>
                  </a:lnTo>
                  <a:lnTo>
                    <a:pt x="0" y="351"/>
                  </a:lnTo>
                </a:path>
              </a:pathLst>
            </a:custGeom>
            <a:noFill/>
            <a:ln w="3175">
              <a:solidFill>
                <a:srgbClr val="000000"/>
              </a:solidFill>
              <a:round/>
              <a:headEnd/>
              <a:tailEnd/>
            </a:ln>
          </p:spPr>
          <p:txBody>
            <a:bodyPr>
              <a:prstTxWarp prst="textNoShape">
                <a:avLst/>
              </a:prstTxWarp>
            </a:bodyPr>
            <a:lstStyle/>
            <a:p>
              <a:endParaRPr lang="en-US"/>
            </a:p>
          </p:txBody>
        </p:sp>
        <p:sp>
          <p:nvSpPr>
            <p:cNvPr id="747" name="Freeform 207"/>
            <p:cNvSpPr>
              <a:spLocks/>
            </p:cNvSpPr>
            <p:nvPr/>
          </p:nvSpPr>
          <p:spPr bwMode="auto">
            <a:xfrm>
              <a:off x="4032" y="2340"/>
              <a:ext cx="166" cy="108"/>
            </a:xfrm>
            <a:custGeom>
              <a:avLst/>
              <a:gdLst>
                <a:gd name="T0" fmla="*/ 497 w 497"/>
                <a:gd name="T1" fmla="*/ 323 h 323"/>
                <a:gd name="T2" fmla="*/ 497 w 497"/>
                <a:gd name="T3" fmla="*/ 0 h 323"/>
                <a:gd name="T4" fmla="*/ 0 w 497"/>
                <a:gd name="T5" fmla="*/ 0 h 323"/>
                <a:gd name="T6" fmla="*/ 497 w 497"/>
                <a:gd name="T7" fmla="*/ 323 h 323"/>
                <a:gd name="T8" fmla="*/ 497 w 497"/>
                <a:gd name="T9" fmla="*/ 323 h 323"/>
                <a:gd name="T10" fmla="*/ 0 60000 65536"/>
                <a:gd name="T11" fmla="*/ 0 60000 65536"/>
                <a:gd name="T12" fmla="*/ 0 60000 65536"/>
                <a:gd name="T13" fmla="*/ 0 60000 65536"/>
                <a:gd name="T14" fmla="*/ 0 60000 65536"/>
                <a:gd name="T15" fmla="*/ 0 w 497"/>
                <a:gd name="T16" fmla="*/ 0 h 323"/>
                <a:gd name="T17" fmla="*/ 497 w 497"/>
                <a:gd name="T18" fmla="*/ 323 h 323"/>
              </a:gdLst>
              <a:ahLst/>
              <a:cxnLst>
                <a:cxn ang="T10">
                  <a:pos x="T0" y="T1"/>
                </a:cxn>
                <a:cxn ang="T11">
                  <a:pos x="T2" y="T3"/>
                </a:cxn>
                <a:cxn ang="T12">
                  <a:pos x="T4" y="T5"/>
                </a:cxn>
                <a:cxn ang="T13">
                  <a:pos x="T6" y="T7"/>
                </a:cxn>
                <a:cxn ang="T14">
                  <a:pos x="T8" y="T9"/>
                </a:cxn>
              </a:cxnLst>
              <a:rect l="T15" t="T16" r="T17" b="T18"/>
              <a:pathLst>
                <a:path w="497" h="323">
                  <a:moveTo>
                    <a:pt x="497" y="323"/>
                  </a:moveTo>
                  <a:lnTo>
                    <a:pt x="497" y="0"/>
                  </a:lnTo>
                  <a:lnTo>
                    <a:pt x="0" y="0"/>
                  </a:lnTo>
                  <a:lnTo>
                    <a:pt x="497" y="323"/>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48" name="Freeform 208"/>
            <p:cNvSpPr>
              <a:spLocks/>
            </p:cNvSpPr>
            <p:nvPr/>
          </p:nvSpPr>
          <p:spPr bwMode="auto">
            <a:xfrm>
              <a:off x="4032" y="2321"/>
              <a:ext cx="166" cy="108"/>
            </a:xfrm>
            <a:custGeom>
              <a:avLst/>
              <a:gdLst>
                <a:gd name="T0" fmla="*/ 497 w 497"/>
                <a:gd name="T1" fmla="*/ 323 h 323"/>
                <a:gd name="T2" fmla="*/ 497 w 497"/>
                <a:gd name="T3" fmla="*/ 0 h 323"/>
                <a:gd name="T4" fmla="*/ 0 w 497"/>
                <a:gd name="T5" fmla="*/ 0 h 323"/>
                <a:gd name="T6" fmla="*/ 0 60000 65536"/>
                <a:gd name="T7" fmla="*/ 0 60000 65536"/>
                <a:gd name="T8" fmla="*/ 0 60000 65536"/>
                <a:gd name="T9" fmla="*/ 0 w 497"/>
                <a:gd name="T10" fmla="*/ 0 h 323"/>
                <a:gd name="T11" fmla="*/ 497 w 497"/>
                <a:gd name="T12" fmla="*/ 323 h 323"/>
              </a:gdLst>
              <a:ahLst/>
              <a:cxnLst>
                <a:cxn ang="T6">
                  <a:pos x="T0" y="T1"/>
                </a:cxn>
                <a:cxn ang="T7">
                  <a:pos x="T2" y="T3"/>
                </a:cxn>
                <a:cxn ang="T8">
                  <a:pos x="T4" y="T5"/>
                </a:cxn>
              </a:cxnLst>
              <a:rect l="T9" t="T10" r="T11" b="T12"/>
              <a:pathLst>
                <a:path w="497" h="323">
                  <a:moveTo>
                    <a:pt x="497" y="323"/>
                  </a:moveTo>
                  <a:lnTo>
                    <a:pt x="497"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749" name="Freeform 209"/>
            <p:cNvSpPr>
              <a:spLocks/>
            </p:cNvSpPr>
            <p:nvPr/>
          </p:nvSpPr>
          <p:spPr bwMode="auto">
            <a:xfrm>
              <a:off x="3766" y="2447"/>
              <a:ext cx="147" cy="77"/>
            </a:xfrm>
            <a:custGeom>
              <a:avLst/>
              <a:gdLst>
                <a:gd name="T0" fmla="*/ 441 w 441"/>
                <a:gd name="T1" fmla="*/ 78 h 232"/>
                <a:gd name="T2" fmla="*/ 400 w 441"/>
                <a:gd name="T3" fmla="*/ 43 h 232"/>
                <a:gd name="T4" fmla="*/ 359 w 441"/>
                <a:gd name="T5" fmla="*/ 39 h 232"/>
                <a:gd name="T6" fmla="*/ 324 w 441"/>
                <a:gd name="T7" fmla="*/ 64 h 232"/>
                <a:gd name="T8" fmla="*/ 301 w 441"/>
                <a:gd name="T9" fmla="*/ 114 h 232"/>
                <a:gd name="T10" fmla="*/ 301 w 441"/>
                <a:gd name="T11" fmla="*/ 114 h 232"/>
                <a:gd name="T12" fmla="*/ 271 w 441"/>
                <a:gd name="T13" fmla="*/ 81 h 232"/>
                <a:gd name="T14" fmla="*/ 258 w 441"/>
                <a:gd name="T15" fmla="*/ 63 h 232"/>
                <a:gd name="T16" fmla="*/ 205 w 441"/>
                <a:gd name="T17" fmla="*/ 45 h 232"/>
                <a:gd name="T18" fmla="*/ 205 w 441"/>
                <a:gd name="T19" fmla="*/ 45 h 232"/>
                <a:gd name="T20" fmla="*/ 182 w 441"/>
                <a:gd name="T21" fmla="*/ 0 h 232"/>
                <a:gd name="T22" fmla="*/ 157 w 441"/>
                <a:gd name="T23" fmla="*/ 4 h 232"/>
                <a:gd name="T24" fmla="*/ 129 w 441"/>
                <a:gd name="T25" fmla="*/ 13 h 232"/>
                <a:gd name="T26" fmla="*/ 129 w 441"/>
                <a:gd name="T27" fmla="*/ 13 h 232"/>
                <a:gd name="T28" fmla="*/ 111 w 441"/>
                <a:gd name="T29" fmla="*/ 51 h 232"/>
                <a:gd name="T30" fmla="*/ 106 w 441"/>
                <a:gd name="T31" fmla="*/ 84 h 232"/>
                <a:gd name="T32" fmla="*/ 112 w 441"/>
                <a:gd name="T33" fmla="*/ 128 h 232"/>
                <a:gd name="T34" fmla="*/ 112 w 441"/>
                <a:gd name="T35" fmla="*/ 128 h 232"/>
                <a:gd name="T36" fmla="*/ 61 w 441"/>
                <a:gd name="T37" fmla="*/ 116 h 232"/>
                <a:gd name="T38" fmla="*/ 27 w 441"/>
                <a:gd name="T39" fmla="*/ 135 h 232"/>
                <a:gd name="T40" fmla="*/ 7 w 441"/>
                <a:gd name="T41" fmla="*/ 176 h 232"/>
                <a:gd name="T42" fmla="*/ 0 w 441"/>
                <a:gd name="T43" fmla="*/ 232 h 232"/>
                <a:gd name="T44" fmla="*/ 0 w 441"/>
                <a:gd name="T45" fmla="*/ 232 h 232"/>
                <a:gd name="T46" fmla="*/ 441 w 441"/>
                <a:gd name="T47" fmla="*/ 232 h 232"/>
                <a:gd name="T48" fmla="*/ 441 w 441"/>
                <a:gd name="T49" fmla="*/ 78 h 232"/>
                <a:gd name="T50" fmla="*/ 441 w 441"/>
                <a:gd name="T51" fmla="*/ 78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1"/>
                <a:gd name="T79" fmla="*/ 0 h 232"/>
                <a:gd name="T80" fmla="*/ 441 w 441"/>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1" h="232">
                  <a:moveTo>
                    <a:pt x="441" y="78"/>
                  </a:moveTo>
                  <a:lnTo>
                    <a:pt x="400" y="43"/>
                  </a:lnTo>
                  <a:lnTo>
                    <a:pt x="359" y="39"/>
                  </a:lnTo>
                  <a:lnTo>
                    <a:pt x="324" y="64"/>
                  </a:lnTo>
                  <a:lnTo>
                    <a:pt x="301" y="114"/>
                  </a:lnTo>
                  <a:lnTo>
                    <a:pt x="271" y="81"/>
                  </a:lnTo>
                  <a:lnTo>
                    <a:pt x="258" y="63"/>
                  </a:lnTo>
                  <a:lnTo>
                    <a:pt x="205" y="45"/>
                  </a:lnTo>
                  <a:lnTo>
                    <a:pt x="182" y="0"/>
                  </a:lnTo>
                  <a:lnTo>
                    <a:pt x="157" y="4"/>
                  </a:lnTo>
                  <a:lnTo>
                    <a:pt x="129" y="13"/>
                  </a:lnTo>
                  <a:lnTo>
                    <a:pt x="111" y="51"/>
                  </a:lnTo>
                  <a:lnTo>
                    <a:pt x="106" y="84"/>
                  </a:lnTo>
                  <a:lnTo>
                    <a:pt x="112" y="128"/>
                  </a:lnTo>
                  <a:lnTo>
                    <a:pt x="61" y="116"/>
                  </a:lnTo>
                  <a:lnTo>
                    <a:pt x="27" y="135"/>
                  </a:lnTo>
                  <a:lnTo>
                    <a:pt x="7" y="176"/>
                  </a:lnTo>
                  <a:lnTo>
                    <a:pt x="0" y="232"/>
                  </a:lnTo>
                  <a:lnTo>
                    <a:pt x="441" y="232"/>
                  </a:lnTo>
                  <a:lnTo>
                    <a:pt x="441" y="78"/>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50" name="Freeform 210"/>
            <p:cNvSpPr>
              <a:spLocks/>
            </p:cNvSpPr>
            <p:nvPr/>
          </p:nvSpPr>
          <p:spPr bwMode="auto">
            <a:xfrm>
              <a:off x="3766" y="2447"/>
              <a:ext cx="147" cy="77"/>
            </a:xfrm>
            <a:custGeom>
              <a:avLst/>
              <a:gdLst>
                <a:gd name="T0" fmla="*/ 441 w 441"/>
                <a:gd name="T1" fmla="*/ 78 h 232"/>
                <a:gd name="T2" fmla="*/ 400 w 441"/>
                <a:gd name="T3" fmla="*/ 43 h 232"/>
                <a:gd name="T4" fmla="*/ 359 w 441"/>
                <a:gd name="T5" fmla="*/ 39 h 232"/>
                <a:gd name="T6" fmla="*/ 324 w 441"/>
                <a:gd name="T7" fmla="*/ 64 h 232"/>
                <a:gd name="T8" fmla="*/ 301 w 441"/>
                <a:gd name="T9" fmla="*/ 114 h 232"/>
                <a:gd name="T10" fmla="*/ 301 w 441"/>
                <a:gd name="T11" fmla="*/ 114 h 232"/>
                <a:gd name="T12" fmla="*/ 271 w 441"/>
                <a:gd name="T13" fmla="*/ 81 h 232"/>
                <a:gd name="T14" fmla="*/ 258 w 441"/>
                <a:gd name="T15" fmla="*/ 63 h 232"/>
                <a:gd name="T16" fmla="*/ 205 w 441"/>
                <a:gd name="T17" fmla="*/ 45 h 232"/>
                <a:gd name="T18" fmla="*/ 205 w 441"/>
                <a:gd name="T19" fmla="*/ 45 h 232"/>
                <a:gd name="T20" fmla="*/ 182 w 441"/>
                <a:gd name="T21" fmla="*/ 0 h 232"/>
                <a:gd name="T22" fmla="*/ 157 w 441"/>
                <a:gd name="T23" fmla="*/ 4 h 232"/>
                <a:gd name="T24" fmla="*/ 129 w 441"/>
                <a:gd name="T25" fmla="*/ 13 h 232"/>
                <a:gd name="T26" fmla="*/ 129 w 441"/>
                <a:gd name="T27" fmla="*/ 13 h 232"/>
                <a:gd name="T28" fmla="*/ 111 w 441"/>
                <a:gd name="T29" fmla="*/ 51 h 232"/>
                <a:gd name="T30" fmla="*/ 106 w 441"/>
                <a:gd name="T31" fmla="*/ 84 h 232"/>
                <a:gd name="T32" fmla="*/ 112 w 441"/>
                <a:gd name="T33" fmla="*/ 128 h 232"/>
                <a:gd name="T34" fmla="*/ 112 w 441"/>
                <a:gd name="T35" fmla="*/ 128 h 232"/>
                <a:gd name="T36" fmla="*/ 61 w 441"/>
                <a:gd name="T37" fmla="*/ 116 h 232"/>
                <a:gd name="T38" fmla="*/ 27 w 441"/>
                <a:gd name="T39" fmla="*/ 135 h 232"/>
                <a:gd name="T40" fmla="*/ 7 w 441"/>
                <a:gd name="T41" fmla="*/ 176 h 232"/>
                <a:gd name="T42" fmla="*/ 0 w 441"/>
                <a:gd name="T43" fmla="*/ 232 h 232"/>
                <a:gd name="T44" fmla="*/ 0 w 441"/>
                <a:gd name="T45" fmla="*/ 232 h 232"/>
                <a:gd name="T46" fmla="*/ 441 w 441"/>
                <a:gd name="T47" fmla="*/ 232 h 232"/>
                <a:gd name="T48" fmla="*/ 441 w 441"/>
                <a:gd name="T49" fmla="*/ 78 h 232"/>
                <a:gd name="T50" fmla="*/ 441 w 441"/>
                <a:gd name="T51" fmla="*/ 78 h 232"/>
                <a:gd name="T52" fmla="*/ 441 w 441"/>
                <a:gd name="T53" fmla="*/ 78 h 2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1"/>
                <a:gd name="T82" fmla="*/ 0 h 232"/>
                <a:gd name="T83" fmla="*/ 441 w 441"/>
                <a:gd name="T84" fmla="*/ 232 h 2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1" h="232">
                  <a:moveTo>
                    <a:pt x="441" y="78"/>
                  </a:moveTo>
                  <a:lnTo>
                    <a:pt x="400" y="43"/>
                  </a:lnTo>
                  <a:lnTo>
                    <a:pt x="359" y="39"/>
                  </a:lnTo>
                  <a:lnTo>
                    <a:pt x="324" y="64"/>
                  </a:lnTo>
                  <a:lnTo>
                    <a:pt x="301" y="114"/>
                  </a:lnTo>
                  <a:lnTo>
                    <a:pt x="271" y="81"/>
                  </a:lnTo>
                  <a:lnTo>
                    <a:pt x="258" y="63"/>
                  </a:lnTo>
                  <a:lnTo>
                    <a:pt x="205" y="45"/>
                  </a:lnTo>
                  <a:lnTo>
                    <a:pt x="182" y="0"/>
                  </a:lnTo>
                  <a:lnTo>
                    <a:pt x="157" y="4"/>
                  </a:lnTo>
                  <a:lnTo>
                    <a:pt x="129" y="13"/>
                  </a:lnTo>
                  <a:lnTo>
                    <a:pt x="111" y="51"/>
                  </a:lnTo>
                  <a:lnTo>
                    <a:pt x="106" y="84"/>
                  </a:lnTo>
                  <a:lnTo>
                    <a:pt x="112" y="128"/>
                  </a:lnTo>
                  <a:lnTo>
                    <a:pt x="61" y="116"/>
                  </a:lnTo>
                  <a:lnTo>
                    <a:pt x="27" y="135"/>
                  </a:lnTo>
                  <a:lnTo>
                    <a:pt x="7" y="176"/>
                  </a:lnTo>
                  <a:lnTo>
                    <a:pt x="0" y="232"/>
                  </a:lnTo>
                  <a:lnTo>
                    <a:pt x="441" y="232"/>
                  </a:lnTo>
                  <a:lnTo>
                    <a:pt x="441" y="78"/>
                  </a:lnTo>
                </a:path>
              </a:pathLst>
            </a:custGeom>
            <a:noFill/>
            <a:ln w="3175">
              <a:solidFill>
                <a:srgbClr val="000000"/>
              </a:solidFill>
              <a:round/>
              <a:headEnd/>
              <a:tailEnd/>
            </a:ln>
          </p:spPr>
          <p:txBody>
            <a:bodyPr>
              <a:prstTxWarp prst="textNoShape">
                <a:avLst/>
              </a:prstTxWarp>
            </a:bodyPr>
            <a:lstStyle/>
            <a:p>
              <a:endParaRPr lang="en-US"/>
            </a:p>
          </p:txBody>
        </p:sp>
        <p:sp>
          <p:nvSpPr>
            <p:cNvPr id="751" name="Line 211"/>
            <p:cNvSpPr>
              <a:spLocks noChangeShapeType="1"/>
            </p:cNvSpPr>
            <p:nvPr/>
          </p:nvSpPr>
          <p:spPr bwMode="auto">
            <a:xfrm>
              <a:off x="3766" y="2524"/>
              <a:ext cx="577" cy="1"/>
            </a:xfrm>
            <a:prstGeom prst="line">
              <a:avLst/>
            </a:prstGeom>
            <a:noFill/>
            <a:ln w="3175">
              <a:solidFill>
                <a:srgbClr val="1F1A17"/>
              </a:solidFill>
              <a:round/>
              <a:headEnd/>
              <a:tailEnd/>
            </a:ln>
          </p:spPr>
          <p:txBody>
            <a:bodyPr>
              <a:prstTxWarp prst="textNoShape">
                <a:avLst/>
              </a:prstTxWarp>
            </a:bodyPr>
            <a:lstStyle/>
            <a:p>
              <a:endParaRPr lang="en-US"/>
            </a:p>
          </p:txBody>
        </p:sp>
        <p:sp>
          <p:nvSpPr>
            <p:cNvPr id="752" name="Freeform 212"/>
            <p:cNvSpPr>
              <a:spLocks/>
            </p:cNvSpPr>
            <p:nvPr/>
          </p:nvSpPr>
          <p:spPr bwMode="auto">
            <a:xfrm>
              <a:off x="4187" y="2454"/>
              <a:ext cx="159" cy="70"/>
            </a:xfrm>
            <a:custGeom>
              <a:avLst/>
              <a:gdLst>
                <a:gd name="T0" fmla="*/ 470 w 477"/>
                <a:gd name="T1" fmla="*/ 211 h 211"/>
                <a:gd name="T2" fmla="*/ 477 w 477"/>
                <a:gd name="T3" fmla="*/ 173 h 211"/>
                <a:gd name="T4" fmla="*/ 448 w 477"/>
                <a:gd name="T5" fmla="*/ 125 h 211"/>
                <a:gd name="T6" fmla="*/ 399 w 477"/>
                <a:gd name="T7" fmla="*/ 81 h 211"/>
                <a:gd name="T8" fmla="*/ 343 w 477"/>
                <a:gd name="T9" fmla="*/ 57 h 211"/>
                <a:gd name="T10" fmla="*/ 343 w 477"/>
                <a:gd name="T11" fmla="*/ 57 h 211"/>
                <a:gd name="T12" fmla="*/ 336 w 477"/>
                <a:gd name="T13" fmla="*/ 68 h 211"/>
                <a:gd name="T14" fmla="*/ 329 w 477"/>
                <a:gd name="T15" fmla="*/ 80 h 211"/>
                <a:gd name="T16" fmla="*/ 323 w 477"/>
                <a:gd name="T17" fmla="*/ 93 h 211"/>
                <a:gd name="T18" fmla="*/ 323 w 477"/>
                <a:gd name="T19" fmla="*/ 93 h 211"/>
                <a:gd name="T20" fmla="*/ 311 w 477"/>
                <a:gd name="T21" fmla="*/ 54 h 211"/>
                <a:gd name="T22" fmla="*/ 287 w 477"/>
                <a:gd name="T23" fmla="*/ 24 h 211"/>
                <a:gd name="T24" fmla="*/ 258 w 477"/>
                <a:gd name="T25" fmla="*/ 6 h 211"/>
                <a:gd name="T26" fmla="*/ 228 w 477"/>
                <a:gd name="T27" fmla="*/ 5 h 211"/>
                <a:gd name="T28" fmla="*/ 206 w 477"/>
                <a:gd name="T29" fmla="*/ 26 h 211"/>
                <a:gd name="T30" fmla="*/ 197 w 477"/>
                <a:gd name="T31" fmla="*/ 71 h 211"/>
                <a:gd name="T32" fmla="*/ 197 w 477"/>
                <a:gd name="T33" fmla="*/ 71 h 211"/>
                <a:gd name="T34" fmla="*/ 182 w 477"/>
                <a:gd name="T35" fmla="*/ 31 h 211"/>
                <a:gd name="T36" fmla="*/ 155 w 477"/>
                <a:gd name="T37" fmla="*/ 1 h 211"/>
                <a:gd name="T38" fmla="*/ 118 w 477"/>
                <a:gd name="T39" fmla="*/ 0 h 211"/>
                <a:gd name="T40" fmla="*/ 118 w 477"/>
                <a:gd name="T41" fmla="*/ 0 h 211"/>
                <a:gd name="T42" fmla="*/ 95 w 477"/>
                <a:gd name="T43" fmla="*/ 21 h 211"/>
                <a:gd name="T44" fmla="*/ 87 w 477"/>
                <a:gd name="T45" fmla="*/ 51 h 211"/>
                <a:gd name="T46" fmla="*/ 85 w 477"/>
                <a:gd name="T47" fmla="*/ 85 h 211"/>
                <a:gd name="T48" fmla="*/ 85 w 477"/>
                <a:gd name="T49" fmla="*/ 85 h 211"/>
                <a:gd name="T50" fmla="*/ 49 w 477"/>
                <a:gd name="T51" fmla="*/ 85 h 211"/>
                <a:gd name="T52" fmla="*/ 21 w 477"/>
                <a:gd name="T53" fmla="*/ 95 h 211"/>
                <a:gd name="T54" fmla="*/ 0 w 477"/>
                <a:gd name="T55" fmla="*/ 121 h 211"/>
                <a:gd name="T56" fmla="*/ 0 w 477"/>
                <a:gd name="T57" fmla="*/ 121 h 211"/>
                <a:gd name="T58" fmla="*/ 0 w 477"/>
                <a:gd name="T59" fmla="*/ 211 h 211"/>
                <a:gd name="T60" fmla="*/ 470 w 477"/>
                <a:gd name="T61" fmla="*/ 211 h 211"/>
                <a:gd name="T62" fmla="*/ 473 w 477"/>
                <a:gd name="T63" fmla="*/ 208 h 211"/>
                <a:gd name="T64" fmla="*/ 470 w 477"/>
                <a:gd name="T65" fmla="*/ 211 h 211"/>
                <a:gd name="T66" fmla="*/ 470 w 477"/>
                <a:gd name="T67" fmla="*/ 211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7"/>
                <a:gd name="T103" fmla="*/ 0 h 211"/>
                <a:gd name="T104" fmla="*/ 477 w 47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7" h="211">
                  <a:moveTo>
                    <a:pt x="470" y="211"/>
                  </a:moveTo>
                  <a:lnTo>
                    <a:pt x="477" y="173"/>
                  </a:lnTo>
                  <a:lnTo>
                    <a:pt x="448" y="125"/>
                  </a:lnTo>
                  <a:lnTo>
                    <a:pt x="399" y="81"/>
                  </a:lnTo>
                  <a:lnTo>
                    <a:pt x="343" y="57"/>
                  </a:lnTo>
                  <a:lnTo>
                    <a:pt x="336" y="68"/>
                  </a:lnTo>
                  <a:lnTo>
                    <a:pt x="329" y="80"/>
                  </a:lnTo>
                  <a:lnTo>
                    <a:pt x="323" y="93"/>
                  </a:lnTo>
                  <a:lnTo>
                    <a:pt x="311" y="54"/>
                  </a:lnTo>
                  <a:lnTo>
                    <a:pt x="287" y="24"/>
                  </a:lnTo>
                  <a:lnTo>
                    <a:pt x="258" y="6"/>
                  </a:lnTo>
                  <a:lnTo>
                    <a:pt x="228" y="5"/>
                  </a:lnTo>
                  <a:lnTo>
                    <a:pt x="206" y="26"/>
                  </a:lnTo>
                  <a:lnTo>
                    <a:pt x="197" y="71"/>
                  </a:lnTo>
                  <a:lnTo>
                    <a:pt x="182" y="31"/>
                  </a:lnTo>
                  <a:lnTo>
                    <a:pt x="155" y="1"/>
                  </a:lnTo>
                  <a:lnTo>
                    <a:pt x="118" y="0"/>
                  </a:lnTo>
                  <a:lnTo>
                    <a:pt x="95" y="21"/>
                  </a:lnTo>
                  <a:lnTo>
                    <a:pt x="87" y="51"/>
                  </a:lnTo>
                  <a:lnTo>
                    <a:pt x="85" y="85"/>
                  </a:lnTo>
                  <a:lnTo>
                    <a:pt x="49" y="85"/>
                  </a:lnTo>
                  <a:lnTo>
                    <a:pt x="21" y="95"/>
                  </a:lnTo>
                  <a:lnTo>
                    <a:pt x="0" y="121"/>
                  </a:lnTo>
                  <a:lnTo>
                    <a:pt x="0" y="211"/>
                  </a:lnTo>
                  <a:lnTo>
                    <a:pt x="470" y="211"/>
                  </a:lnTo>
                  <a:lnTo>
                    <a:pt x="473" y="208"/>
                  </a:lnTo>
                  <a:lnTo>
                    <a:pt x="470" y="211"/>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53" name="Freeform 213"/>
            <p:cNvSpPr>
              <a:spLocks/>
            </p:cNvSpPr>
            <p:nvPr/>
          </p:nvSpPr>
          <p:spPr bwMode="auto">
            <a:xfrm>
              <a:off x="4187" y="2454"/>
              <a:ext cx="159" cy="70"/>
            </a:xfrm>
            <a:custGeom>
              <a:avLst/>
              <a:gdLst>
                <a:gd name="T0" fmla="*/ 470 w 477"/>
                <a:gd name="T1" fmla="*/ 211 h 211"/>
                <a:gd name="T2" fmla="*/ 477 w 477"/>
                <a:gd name="T3" fmla="*/ 173 h 211"/>
                <a:gd name="T4" fmla="*/ 448 w 477"/>
                <a:gd name="T5" fmla="*/ 125 h 211"/>
                <a:gd name="T6" fmla="*/ 399 w 477"/>
                <a:gd name="T7" fmla="*/ 81 h 211"/>
                <a:gd name="T8" fmla="*/ 343 w 477"/>
                <a:gd name="T9" fmla="*/ 57 h 211"/>
                <a:gd name="T10" fmla="*/ 343 w 477"/>
                <a:gd name="T11" fmla="*/ 57 h 211"/>
                <a:gd name="T12" fmla="*/ 336 w 477"/>
                <a:gd name="T13" fmla="*/ 68 h 211"/>
                <a:gd name="T14" fmla="*/ 329 w 477"/>
                <a:gd name="T15" fmla="*/ 80 h 211"/>
                <a:gd name="T16" fmla="*/ 323 w 477"/>
                <a:gd name="T17" fmla="*/ 93 h 211"/>
                <a:gd name="T18" fmla="*/ 323 w 477"/>
                <a:gd name="T19" fmla="*/ 93 h 211"/>
                <a:gd name="T20" fmla="*/ 311 w 477"/>
                <a:gd name="T21" fmla="*/ 54 h 211"/>
                <a:gd name="T22" fmla="*/ 287 w 477"/>
                <a:gd name="T23" fmla="*/ 24 h 211"/>
                <a:gd name="T24" fmla="*/ 258 w 477"/>
                <a:gd name="T25" fmla="*/ 6 h 211"/>
                <a:gd name="T26" fmla="*/ 228 w 477"/>
                <a:gd name="T27" fmla="*/ 5 h 211"/>
                <a:gd name="T28" fmla="*/ 206 w 477"/>
                <a:gd name="T29" fmla="*/ 26 h 211"/>
                <a:gd name="T30" fmla="*/ 197 w 477"/>
                <a:gd name="T31" fmla="*/ 71 h 211"/>
                <a:gd name="T32" fmla="*/ 197 w 477"/>
                <a:gd name="T33" fmla="*/ 71 h 211"/>
                <a:gd name="T34" fmla="*/ 182 w 477"/>
                <a:gd name="T35" fmla="*/ 31 h 211"/>
                <a:gd name="T36" fmla="*/ 155 w 477"/>
                <a:gd name="T37" fmla="*/ 1 h 211"/>
                <a:gd name="T38" fmla="*/ 118 w 477"/>
                <a:gd name="T39" fmla="*/ 0 h 211"/>
                <a:gd name="T40" fmla="*/ 118 w 477"/>
                <a:gd name="T41" fmla="*/ 0 h 211"/>
                <a:gd name="T42" fmla="*/ 95 w 477"/>
                <a:gd name="T43" fmla="*/ 21 h 211"/>
                <a:gd name="T44" fmla="*/ 87 w 477"/>
                <a:gd name="T45" fmla="*/ 51 h 211"/>
                <a:gd name="T46" fmla="*/ 85 w 477"/>
                <a:gd name="T47" fmla="*/ 85 h 211"/>
                <a:gd name="T48" fmla="*/ 85 w 477"/>
                <a:gd name="T49" fmla="*/ 85 h 211"/>
                <a:gd name="T50" fmla="*/ 49 w 477"/>
                <a:gd name="T51" fmla="*/ 85 h 211"/>
                <a:gd name="T52" fmla="*/ 21 w 477"/>
                <a:gd name="T53" fmla="*/ 95 h 211"/>
                <a:gd name="T54" fmla="*/ 0 w 477"/>
                <a:gd name="T55" fmla="*/ 121 h 211"/>
                <a:gd name="T56" fmla="*/ 0 w 477"/>
                <a:gd name="T57" fmla="*/ 121 h 211"/>
                <a:gd name="T58" fmla="*/ 0 w 477"/>
                <a:gd name="T59" fmla="*/ 211 h 211"/>
                <a:gd name="T60" fmla="*/ 470 w 477"/>
                <a:gd name="T61" fmla="*/ 211 h 211"/>
                <a:gd name="T62" fmla="*/ 473 w 477"/>
                <a:gd name="T63" fmla="*/ 208 h 211"/>
                <a:gd name="T64" fmla="*/ 470 w 477"/>
                <a:gd name="T65" fmla="*/ 211 h 211"/>
                <a:gd name="T66" fmla="*/ 470 w 477"/>
                <a:gd name="T67" fmla="*/ 211 h 211"/>
                <a:gd name="T68" fmla="*/ 470 w 477"/>
                <a:gd name="T69" fmla="*/ 211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7"/>
                <a:gd name="T106" fmla="*/ 0 h 211"/>
                <a:gd name="T107" fmla="*/ 477 w 477"/>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7" h="211">
                  <a:moveTo>
                    <a:pt x="470" y="211"/>
                  </a:moveTo>
                  <a:lnTo>
                    <a:pt x="477" y="173"/>
                  </a:lnTo>
                  <a:lnTo>
                    <a:pt x="448" y="125"/>
                  </a:lnTo>
                  <a:lnTo>
                    <a:pt x="399" y="81"/>
                  </a:lnTo>
                  <a:lnTo>
                    <a:pt x="343" y="57"/>
                  </a:lnTo>
                  <a:lnTo>
                    <a:pt x="336" y="68"/>
                  </a:lnTo>
                  <a:lnTo>
                    <a:pt x="329" y="80"/>
                  </a:lnTo>
                  <a:lnTo>
                    <a:pt x="323" y="93"/>
                  </a:lnTo>
                  <a:lnTo>
                    <a:pt x="311" y="54"/>
                  </a:lnTo>
                  <a:lnTo>
                    <a:pt x="287" y="24"/>
                  </a:lnTo>
                  <a:lnTo>
                    <a:pt x="258" y="6"/>
                  </a:lnTo>
                  <a:lnTo>
                    <a:pt x="228" y="5"/>
                  </a:lnTo>
                  <a:lnTo>
                    <a:pt x="206" y="26"/>
                  </a:lnTo>
                  <a:lnTo>
                    <a:pt x="197" y="71"/>
                  </a:lnTo>
                  <a:lnTo>
                    <a:pt x="182" y="31"/>
                  </a:lnTo>
                  <a:lnTo>
                    <a:pt x="155" y="1"/>
                  </a:lnTo>
                  <a:lnTo>
                    <a:pt x="118" y="0"/>
                  </a:lnTo>
                  <a:lnTo>
                    <a:pt x="95" y="21"/>
                  </a:lnTo>
                  <a:lnTo>
                    <a:pt x="87" y="51"/>
                  </a:lnTo>
                  <a:lnTo>
                    <a:pt x="85" y="85"/>
                  </a:lnTo>
                  <a:lnTo>
                    <a:pt x="49" y="85"/>
                  </a:lnTo>
                  <a:lnTo>
                    <a:pt x="21" y="95"/>
                  </a:lnTo>
                  <a:lnTo>
                    <a:pt x="0" y="121"/>
                  </a:lnTo>
                  <a:lnTo>
                    <a:pt x="0" y="211"/>
                  </a:lnTo>
                  <a:lnTo>
                    <a:pt x="470" y="211"/>
                  </a:lnTo>
                  <a:lnTo>
                    <a:pt x="473" y="208"/>
                  </a:lnTo>
                  <a:lnTo>
                    <a:pt x="470" y="211"/>
                  </a:lnTo>
                </a:path>
              </a:pathLst>
            </a:custGeom>
            <a:noFill/>
            <a:ln w="3175">
              <a:solidFill>
                <a:srgbClr val="000000"/>
              </a:solidFill>
              <a:round/>
              <a:headEnd/>
              <a:tailEnd/>
            </a:ln>
          </p:spPr>
          <p:txBody>
            <a:bodyPr>
              <a:prstTxWarp prst="textNoShape">
                <a:avLst/>
              </a:prstTxWarp>
            </a:bodyPr>
            <a:lstStyle/>
            <a:p>
              <a:endParaRPr lang="en-US"/>
            </a:p>
          </p:txBody>
        </p:sp>
        <p:sp>
          <p:nvSpPr>
            <p:cNvPr id="754" name="Freeform 214"/>
            <p:cNvSpPr>
              <a:spLocks/>
            </p:cNvSpPr>
            <p:nvPr/>
          </p:nvSpPr>
          <p:spPr bwMode="auto">
            <a:xfrm>
              <a:off x="4201" y="2400"/>
              <a:ext cx="89" cy="73"/>
            </a:xfrm>
            <a:custGeom>
              <a:avLst/>
              <a:gdLst>
                <a:gd name="T0" fmla="*/ 0 w 267"/>
                <a:gd name="T1" fmla="*/ 35 h 220"/>
                <a:gd name="T2" fmla="*/ 35 w 267"/>
                <a:gd name="T3" fmla="*/ 16 h 220"/>
                <a:gd name="T4" fmla="*/ 76 w 267"/>
                <a:gd name="T5" fmla="*/ 5 h 220"/>
                <a:gd name="T6" fmla="*/ 120 w 267"/>
                <a:gd name="T7" fmla="*/ 0 h 220"/>
                <a:gd name="T8" fmla="*/ 161 w 267"/>
                <a:gd name="T9" fmla="*/ 3 h 220"/>
                <a:gd name="T10" fmla="*/ 194 w 267"/>
                <a:gd name="T11" fmla="*/ 13 h 220"/>
                <a:gd name="T12" fmla="*/ 215 w 267"/>
                <a:gd name="T13" fmla="*/ 29 h 220"/>
                <a:gd name="T14" fmla="*/ 218 w 267"/>
                <a:gd name="T15" fmla="*/ 52 h 220"/>
                <a:gd name="T16" fmla="*/ 197 w 267"/>
                <a:gd name="T17" fmla="*/ 82 h 220"/>
                <a:gd name="T18" fmla="*/ 197 w 267"/>
                <a:gd name="T19" fmla="*/ 82 h 220"/>
                <a:gd name="T20" fmla="*/ 220 w 267"/>
                <a:gd name="T21" fmla="*/ 90 h 220"/>
                <a:gd name="T22" fmla="*/ 235 w 267"/>
                <a:gd name="T23" fmla="*/ 113 h 220"/>
                <a:gd name="T24" fmla="*/ 239 w 267"/>
                <a:gd name="T25" fmla="*/ 139 h 220"/>
                <a:gd name="T26" fmla="*/ 239 w 267"/>
                <a:gd name="T27" fmla="*/ 139 h 220"/>
                <a:gd name="T28" fmla="*/ 259 w 267"/>
                <a:gd name="T29" fmla="*/ 162 h 220"/>
                <a:gd name="T30" fmla="*/ 250 w 267"/>
                <a:gd name="T31" fmla="*/ 200 h 220"/>
                <a:gd name="T32" fmla="*/ 267 w 267"/>
                <a:gd name="T33" fmla="*/ 220 h 220"/>
                <a:gd name="T34" fmla="*/ 267 w 267"/>
                <a:gd name="T35" fmla="*/ 220 h 220"/>
                <a:gd name="T36" fmla="*/ 0 w 267"/>
                <a:gd name="T37" fmla="*/ 35 h 220"/>
                <a:gd name="T38" fmla="*/ 0 w 267"/>
                <a:gd name="T39" fmla="*/ 35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7"/>
                <a:gd name="T61" fmla="*/ 0 h 220"/>
                <a:gd name="T62" fmla="*/ 267 w 267"/>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7" h="220">
                  <a:moveTo>
                    <a:pt x="0" y="35"/>
                  </a:moveTo>
                  <a:lnTo>
                    <a:pt x="35" y="16"/>
                  </a:lnTo>
                  <a:lnTo>
                    <a:pt x="76" y="5"/>
                  </a:lnTo>
                  <a:lnTo>
                    <a:pt x="120" y="0"/>
                  </a:lnTo>
                  <a:lnTo>
                    <a:pt x="161" y="3"/>
                  </a:lnTo>
                  <a:lnTo>
                    <a:pt x="194" y="13"/>
                  </a:lnTo>
                  <a:lnTo>
                    <a:pt x="215" y="29"/>
                  </a:lnTo>
                  <a:lnTo>
                    <a:pt x="218" y="52"/>
                  </a:lnTo>
                  <a:lnTo>
                    <a:pt x="197" y="82"/>
                  </a:lnTo>
                  <a:lnTo>
                    <a:pt x="220" y="90"/>
                  </a:lnTo>
                  <a:lnTo>
                    <a:pt x="235" y="113"/>
                  </a:lnTo>
                  <a:lnTo>
                    <a:pt x="239" y="139"/>
                  </a:lnTo>
                  <a:lnTo>
                    <a:pt x="259" y="162"/>
                  </a:lnTo>
                  <a:lnTo>
                    <a:pt x="250" y="200"/>
                  </a:lnTo>
                  <a:lnTo>
                    <a:pt x="267" y="220"/>
                  </a:lnTo>
                  <a:lnTo>
                    <a:pt x="0" y="35"/>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p>
          </p:txBody>
        </p:sp>
        <p:sp>
          <p:nvSpPr>
            <p:cNvPr id="755" name="Freeform 215"/>
            <p:cNvSpPr>
              <a:spLocks/>
            </p:cNvSpPr>
            <p:nvPr/>
          </p:nvSpPr>
          <p:spPr bwMode="auto">
            <a:xfrm>
              <a:off x="4201" y="2394"/>
              <a:ext cx="72" cy="27"/>
            </a:xfrm>
            <a:custGeom>
              <a:avLst/>
              <a:gdLst>
                <a:gd name="T0" fmla="*/ 0 w 218"/>
                <a:gd name="T1" fmla="*/ 35 h 82"/>
                <a:gd name="T2" fmla="*/ 35 w 218"/>
                <a:gd name="T3" fmla="*/ 16 h 82"/>
                <a:gd name="T4" fmla="*/ 76 w 218"/>
                <a:gd name="T5" fmla="*/ 5 h 82"/>
                <a:gd name="T6" fmla="*/ 120 w 218"/>
                <a:gd name="T7" fmla="*/ 0 h 82"/>
                <a:gd name="T8" fmla="*/ 161 w 218"/>
                <a:gd name="T9" fmla="*/ 3 h 82"/>
                <a:gd name="T10" fmla="*/ 194 w 218"/>
                <a:gd name="T11" fmla="*/ 13 h 82"/>
                <a:gd name="T12" fmla="*/ 215 w 218"/>
                <a:gd name="T13" fmla="*/ 29 h 82"/>
                <a:gd name="T14" fmla="*/ 218 w 218"/>
                <a:gd name="T15" fmla="*/ 52 h 82"/>
                <a:gd name="T16" fmla="*/ 197 w 218"/>
                <a:gd name="T17" fmla="*/ 82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82"/>
                <a:gd name="T29" fmla="*/ 218 w 21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82">
                  <a:moveTo>
                    <a:pt x="0" y="35"/>
                  </a:moveTo>
                  <a:lnTo>
                    <a:pt x="35" y="16"/>
                  </a:lnTo>
                  <a:lnTo>
                    <a:pt x="76" y="5"/>
                  </a:lnTo>
                  <a:lnTo>
                    <a:pt x="120" y="0"/>
                  </a:lnTo>
                  <a:lnTo>
                    <a:pt x="161" y="3"/>
                  </a:lnTo>
                  <a:lnTo>
                    <a:pt x="194" y="13"/>
                  </a:lnTo>
                  <a:lnTo>
                    <a:pt x="215" y="29"/>
                  </a:lnTo>
                  <a:lnTo>
                    <a:pt x="218" y="52"/>
                  </a:lnTo>
                  <a:lnTo>
                    <a:pt x="197" y="82"/>
                  </a:lnTo>
                </a:path>
              </a:pathLst>
            </a:custGeom>
            <a:noFill/>
            <a:ln w="3175">
              <a:solidFill>
                <a:srgbClr val="000000"/>
              </a:solidFill>
              <a:round/>
              <a:headEnd/>
              <a:tailEnd/>
            </a:ln>
          </p:spPr>
          <p:txBody>
            <a:bodyPr>
              <a:prstTxWarp prst="textNoShape">
                <a:avLst/>
              </a:prstTxWarp>
            </a:bodyPr>
            <a:lstStyle/>
            <a:p>
              <a:endParaRPr lang="en-US"/>
            </a:p>
          </p:txBody>
        </p:sp>
        <p:sp>
          <p:nvSpPr>
            <p:cNvPr id="756" name="Freeform 216"/>
            <p:cNvSpPr>
              <a:spLocks/>
            </p:cNvSpPr>
            <p:nvPr/>
          </p:nvSpPr>
          <p:spPr bwMode="auto">
            <a:xfrm>
              <a:off x="4266" y="2421"/>
              <a:ext cx="14" cy="19"/>
            </a:xfrm>
            <a:custGeom>
              <a:avLst/>
              <a:gdLst>
                <a:gd name="T0" fmla="*/ 0 w 42"/>
                <a:gd name="T1" fmla="*/ 0 h 57"/>
                <a:gd name="T2" fmla="*/ 23 w 42"/>
                <a:gd name="T3" fmla="*/ 8 h 57"/>
                <a:gd name="T4" fmla="*/ 38 w 42"/>
                <a:gd name="T5" fmla="*/ 31 h 57"/>
                <a:gd name="T6" fmla="*/ 42 w 42"/>
                <a:gd name="T7" fmla="*/ 57 h 57"/>
                <a:gd name="T8" fmla="*/ 0 60000 65536"/>
                <a:gd name="T9" fmla="*/ 0 60000 65536"/>
                <a:gd name="T10" fmla="*/ 0 60000 65536"/>
                <a:gd name="T11" fmla="*/ 0 60000 65536"/>
                <a:gd name="T12" fmla="*/ 0 w 42"/>
                <a:gd name="T13" fmla="*/ 0 h 57"/>
                <a:gd name="T14" fmla="*/ 42 w 42"/>
                <a:gd name="T15" fmla="*/ 57 h 57"/>
              </a:gdLst>
              <a:ahLst/>
              <a:cxnLst>
                <a:cxn ang="T8">
                  <a:pos x="T0" y="T1"/>
                </a:cxn>
                <a:cxn ang="T9">
                  <a:pos x="T2" y="T3"/>
                </a:cxn>
                <a:cxn ang="T10">
                  <a:pos x="T4" y="T5"/>
                </a:cxn>
                <a:cxn ang="T11">
                  <a:pos x="T6" y="T7"/>
                </a:cxn>
              </a:cxnLst>
              <a:rect l="T12" t="T13" r="T14" b="T15"/>
              <a:pathLst>
                <a:path w="42" h="57">
                  <a:moveTo>
                    <a:pt x="0" y="0"/>
                  </a:moveTo>
                  <a:lnTo>
                    <a:pt x="23" y="8"/>
                  </a:lnTo>
                  <a:lnTo>
                    <a:pt x="38" y="31"/>
                  </a:lnTo>
                  <a:lnTo>
                    <a:pt x="42" y="57"/>
                  </a:lnTo>
                </a:path>
              </a:pathLst>
            </a:custGeom>
            <a:noFill/>
            <a:ln w="3175">
              <a:solidFill>
                <a:srgbClr val="000000"/>
              </a:solidFill>
              <a:round/>
              <a:headEnd/>
              <a:tailEnd/>
            </a:ln>
          </p:spPr>
          <p:txBody>
            <a:bodyPr>
              <a:prstTxWarp prst="textNoShape">
                <a:avLst/>
              </a:prstTxWarp>
            </a:bodyPr>
            <a:lstStyle/>
            <a:p>
              <a:endParaRPr lang="en-US"/>
            </a:p>
          </p:txBody>
        </p:sp>
        <p:sp>
          <p:nvSpPr>
            <p:cNvPr id="757" name="Freeform 217"/>
            <p:cNvSpPr>
              <a:spLocks/>
            </p:cNvSpPr>
            <p:nvPr/>
          </p:nvSpPr>
          <p:spPr bwMode="auto">
            <a:xfrm>
              <a:off x="4280" y="2440"/>
              <a:ext cx="10" cy="27"/>
            </a:xfrm>
            <a:custGeom>
              <a:avLst/>
              <a:gdLst>
                <a:gd name="T0" fmla="*/ 0 w 28"/>
                <a:gd name="T1" fmla="*/ 0 h 81"/>
                <a:gd name="T2" fmla="*/ 20 w 28"/>
                <a:gd name="T3" fmla="*/ 23 h 81"/>
                <a:gd name="T4" fmla="*/ 11 w 28"/>
                <a:gd name="T5" fmla="*/ 61 h 81"/>
                <a:gd name="T6" fmla="*/ 28 w 28"/>
                <a:gd name="T7" fmla="*/ 81 h 81"/>
                <a:gd name="T8" fmla="*/ 0 60000 65536"/>
                <a:gd name="T9" fmla="*/ 0 60000 65536"/>
                <a:gd name="T10" fmla="*/ 0 60000 65536"/>
                <a:gd name="T11" fmla="*/ 0 60000 65536"/>
                <a:gd name="T12" fmla="*/ 0 w 28"/>
                <a:gd name="T13" fmla="*/ 0 h 81"/>
                <a:gd name="T14" fmla="*/ 28 w 28"/>
                <a:gd name="T15" fmla="*/ 81 h 81"/>
              </a:gdLst>
              <a:ahLst/>
              <a:cxnLst>
                <a:cxn ang="T8">
                  <a:pos x="T0" y="T1"/>
                </a:cxn>
                <a:cxn ang="T9">
                  <a:pos x="T2" y="T3"/>
                </a:cxn>
                <a:cxn ang="T10">
                  <a:pos x="T4" y="T5"/>
                </a:cxn>
                <a:cxn ang="T11">
                  <a:pos x="T6" y="T7"/>
                </a:cxn>
              </a:cxnLst>
              <a:rect l="T12" t="T13" r="T14" b="T15"/>
              <a:pathLst>
                <a:path w="28" h="81">
                  <a:moveTo>
                    <a:pt x="0" y="0"/>
                  </a:moveTo>
                  <a:lnTo>
                    <a:pt x="20" y="23"/>
                  </a:lnTo>
                  <a:lnTo>
                    <a:pt x="11" y="61"/>
                  </a:lnTo>
                  <a:lnTo>
                    <a:pt x="28" y="81"/>
                  </a:lnTo>
                </a:path>
              </a:pathLst>
            </a:custGeom>
            <a:noFill/>
            <a:ln w="3175">
              <a:solidFill>
                <a:srgbClr val="000000"/>
              </a:solidFill>
              <a:round/>
              <a:headEnd/>
              <a:tailEnd/>
            </a:ln>
          </p:spPr>
          <p:txBody>
            <a:bodyPr>
              <a:prstTxWarp prst="textNoShape">
                <a:avLst/>
              </a:prstTxWarp>
            </a:bodyPr>
            <a:lstStyle/>
            <a:p>
              <a:endParaRPr lang="en-US"/>
            </a:p>
          </p:txBody>
        </p:sp>
      </p:grpSp>
      <p:grpSp>
        <p:nvGrpSpPr>
          <p:cNvPr id="758" name="Group 218"/>
          <p:cNvGrpSpPr>
            <a:grpSpLocks/>
          </p:cNvGrpSpPr>
          <p:nvPr/>
        </p:nvGrpSpPr>
        <p:grpSpPr bwMode="auto">
          <a:xfrm>
            <a:off x="6401713" y="1838553"/>
            <a:ext cx="563563" cy="547688"/>
            <a:chOff x="2718" y="1214"/>
            <a:chExt cx="355" cy="345"/>
          </a:xfrm>
        </p:grpSpPr>
        <p:sp>
          <p:nvSpPr>
            <p:cNvPr id="759" name="Freeform 219"/>
            <p:cNvSpPr>
              <a:spLocks/>
            </p:cNvSpPr>
            <p:nvPr/>
          </p:nvSpPr>
          <p:spPr bwMode="auto">
            <a:xfrm>
              <a:off x="2718" y="1214"/>
              <a:ext cx="355" cy="345"/>
            </a:xfrm>
            <a:custGeom>
              <a:avLst/>
              <a:gdLst>
                <a:gd name="T0" fmla="*/ 0 w 1065"/>
                <a:gd name="T1" fmla="*/ 0 h 1035"/>
                <a:gd name="T2" fmla="*/ 1065 w 1065"/>
                <a:gd name="T3" fmla="*/ 0 h 1035"/>
                <a:gd name="T4" fmla="*/ 1065 w 1065"/>
                <a:gd name="T5" fmla="*/ 1035 h 1035"/>
                <a:gd name="T6" fmla="*/ 0 w 1065"/>
                <a:gd name="T7" fmla="*/ 1035 h 1035"/>
                <a:gd name="T8" fmla="*/ 0 w 1065"/>
                <a:gd name="T9" fmla="*/ 0 h 1035"/>
                <a:gd name="T10" fmla="*/ 0 w 1065"/>
                <a:gd name="T11" fmla="*/ 0 h 1035"/>
                <a:gd name="T12" fmla="*/ 0 60000 65536"/>
                <a:gd name="T13" fmla="*/ 0 60000 65536"/>
                <a:gd name="T14" fmla="*/ 0 60000 65536"/>
                <a:gd name="T15" fmla="*/ 0 60000 65536"/>
                <a:gd name="T16" fmla="*/ 0 60000 65536"/>
                <a:gd name="T17" fmla="*/ 0 60000 65536"/>
                <a:gd name="T18" fmla="*/ 0 w 1065"/>
                <a:gd name="T19" fmla="*/ 0 h 1035"/>
                <a:gd name="T20" fmla="*/ 1065 w 1065"/>
                <a:gd name="T21" fmla="*/ 1035 h 1035"/>
              </a:gdLst>
              <a:ahLst/>
              <a:cxnLst>
                <a:cxn ang="T12">
                  <a:pos x="T0" y="T1"/>
                </a:cxn>
                <a:cxn ang="T13">
                  <a:pos x="T2" y="T3"/>
                </a:cxn>
                <a:cxn ang="T14">
                  <a:pos x="T4" y="T5"/>
                </a:cxn>
                <a:cxn ang="T15">
                  <a:pos x="T6" y="T7"/>
                </a:cxn>
                <a:cxn ang="T16">
                  <a:pos x="T8" y="T9"/>
                </a:cxn>
                <a:cxn ang="T17">
                  <a:pos x="T10" y="T11"/>
                </a:cxn>
              </a:cxnLst>
              <a:rect l="T18" t="T19" r="T20" b="T21"/>
              <a:pathLst>
                <a:path w="1065" h="1035">
                  <a:moveTo>
                    <a:pt x="0" y="0"/>
                  </a:moveTo>
                  <a:lnTo>
                    <a:pt x="1065" y="0"/>
                  </a:lnTo>
                  <a:lnTo>
                    <a:pt x="1065" y="1035"/>
                  </a:lnTo>
                  <a:lnTo>
                    <a:pt x="0" y="1035"/>
                  </a:lnTo>
                  <a:lnTo>
                    <a:pt x="0" y="0"/>
                  </a:lnTo>
                  <a:close/>
                </a:path>
              </a:pathLst>
            </a:custGeom>
            <a:noFill/>
            <a:ln w="9525">
              <a:noFill/>
              <a:round/>
              <a:headEnd/>
              <a:tailEnd/>
            </a:ln>
          </p:spPr>
          <p:txBody>
            <a:bodyPr>
              <a:prstTxWarp prst="textNoShape">
                <a:avLst/>
              </a:prstTxWarp>
            </a:bodyPr>
            <a:lstStyle/>
            <a:p>
              <a:endParaRPr lang="en-US"/>
            </a:p>
          </p:txBody>
        </p:sp>
        <p:sp>
          <p:nvSpPr>
            <p:cNvPr id="760" name="Freeform 220"/>
            <p:cNvSpPr>
              <a:spLocks/>
            </p:cNvSpPr>
            <p:nvPr/>
          </p:nvSpPr>
          <p:spPr bwMode="auto">
            <a:xfrm>
              <a:off x="2718" y="1214"/>
              <a:ext cx="355" cy="345"/>
            </a:xfrm>
            <a:custGeom>
              <a:avLst/>
              <a:gdLst>
                <a:gd name="T0" fmla="*/ 0 w 1065"/>
                <a:gd name="T1" fmla="*/ 0 h 1035"/>
                <a:gd name="T2" fmla="*/ 1065 w 1065"/>
                <a:gd name="T3" fmla="*/ 0 h 1035"/>
                <a:gd name="T4" fmla="*/ 1065 w 1065"/>
                <a:gd name="T5" fmla="*/ 1035 h 1035"/>
                <a:gd name="T6" fmla="*/ 0 w 1065"/>
                <a:gd name="T7" fmla="*/ 1035 h 1035"/>
                <a:gd name="T8" fmla="*/ 0 w 1065"/>
                <a:gd name="T9" fmla="*/ 0 h 1035"/>
                <a:gd name="T10" fmla="*/ 0 w 1065"/>
                <a:gd name="T11" fmla="*/ 0 h 1035"/>
                <a:gd name="T12" fmla="*/ 0 w 1065"/>
                <a:gd name="T13" fmla="*/ 0 h 1035"/>
                <a:gd name="T14" fmla="*/ 0 60000 65536"/>
                <a:gd name="T15" fmla="*/ 0 60000 65536"/>
                <a:gd name="T16" fmla="*/ 0 60000 65536"/>
                <a:gd name="T17" fmla="*/ 0 60000 65536"/>
                <a:gd name="T18" fmla="*/ 0 60000 65536"/>
                <a:gd name="T19" fmla="*/ 0 60000 65536"/>
                <a:gd name="T20" fmla="*/ 0 60000 65536"/>
                <a:gd name="T21" fmla="*/ 0 w 1065"/>
                <a:gd name="T22" fmla="*/ 0 h 1035"/>
                <a:gd name="T23" fmla="*/ 1065 w 1065"/>
                <a:gd name="T24" fmla="*/ 1035 h 10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5" h="1035">
                  <a:moveTo>
                    <a:pt x="0" y="0"/>
                  </a:moveTo>
                  <a:lnTo>
                    <a:pt x="1065" y="0"/>
                  </a:lnTo>
                  <a:lnTo>
                    <a:pt x="1065" y="1035"/>
                  </a:lnTo>
                  <a:lnTo>
                    <a:pt x="0" y="1035"/>
                  </a:lnTo>
                  <a:lnTo>
                    <a:pt x="0" y="0"/>
                  </a:lnTo>
                </a:path>
              </a:pathLst>
            </a:custGeom>
            <a:noFill/>
            <a:ln w="6350">
              <a:solidFill>
                <a:srgbClr val="000000"/>
              </a:solidFill>
              <a:round/>
              <a:headEnd/>
              <a:tailEnd/>
            </a:ln>
          </p:spPr>
          <p:txBody>
            <a:bodyPr>
              <a:prstTxWarp prst="textNoShape">
                <a:avLst/>
              </a:prstTxWarp>
            </a:bodyPr>
            <a:lstStyle/>
            <a:p>
              <a:endParaRPr lang="en-US"/>
            </a:p>
          </p:txBody>
        </p:sp>
        <p:sp>
          <p:nvSpPr>
            <p:cNvPr id="761" name="Freeform 221"/>
            <p:cNvSpPr>
              <a:spLocks/>
            </p:cNvSpPr>
            <p:nvPr/>
          </p:nvSpPr>
          <p:spPr bwMode="auto">
            <a:xfrm>
              <a:off x="2794" y="1397"/>
              <a:ext cx="134" cy="133"/>
            </a:xfrm>
            <a:custGeom>
              <a:avLst/>
              <a:gdLst>
                <a:gd name="T0" fmla="*/ 0 w 400"/>
                <a:gd name="T1" fmla="*/ 0 h 401"/>
                <a:gd name="T2" fmla="*/ 0 w 400"/>
                <a:gd name="T3" fmla="*/ 401 h 401"/>
                <a:gd name="T4" fmla="*/ 400 w 400"/>
                <a:gd name="T5" fmla="*/ 401 h 401"/>
                <a:gd name="T6" fmla="*/ 0 60000 65536"/>
                <a:gd name="T7" fmla="*/ 0 60000 65536"/>
                <a:gd name="T8" fmla="*/ 0 60000 65536"/>
                <a:gd name="T9" fmla="*/ 0 w 400"/>
                <a:gd name="T10" fmla="*/ 0 h 401"/>
                <a:gd name="T11" fmla="*/ 400 w 400"/>
                <a:gd name="T12" fmla="*/ 401 h 401"/>
              </a:gdLst>
              <a:ahLst/>
              <a:cxnLst>
                <a:cxn ang="T6">
                  <a:pos x="T0" y="T1"/>
                </a:cxn>
                <a:cxn ang="T7">
                  <a:pos x="T2" y="T3"/>
                </a:cxn>
                <a:cxn ang="T8">
                  <a:pos x="T4" y="T5"/>
                </a:cxn>
              </a:cxnLst>
              <a:rect l="T9" t="T10" r="T11" b="T12"/>
              <a:pathLst>
                <a:path w="400" h="401">
                  <a:moveTo>
                    <a:pt x="0" y="0"/>
                  </a:moveTo>
                  <a:lnTo>
                    <a:pt x="0" y="401"/>
                  </a:lnTo>
                  <a:lnTo>
                    <a:pt x="400" y="401"/>
                  </a:lnTo>
                </a:path>
              </a:pathLst>
            </a:custGeom>
            <a:noFill/>
            <a:ln w="6350">
              <a:solidFill>
                <a:srgbClr val="000000"/>
              </a:solidFill>
              <a:round/>
              <a:headEnd/>
              <a:tailEnd/>
            </a:ln>
          </p:spPr>
          <p:txBody>
            <a:bodyPr>
              <a:prstTxWarp prst="textNoShape">
                <a:avLst/>
              </a:prstTxWarp>
            </a:bodyPr>
            <a:lstStyle/>
            <a:p>
              <a:endParaRPr lang="en-US"/>
            </a:p>
          </p:txBody>
        </p:sp>
        <p:sp>
          <p:nvSpPr>
            <p:cNvPr id="762" name="Freeform 222"/>
            <p:cNvSpPr>
              <a:spLocks/>
            </p:cNvSpPr>
            <p:nvPr/>
          </p:nvSpPr>
          <p:spPr bwMode="auto">
            <a:xfrm>
              <a:off x="2818" y="1401"/>
              <a:ext cx="110" cy="111"/>
            </a:xfrm>
            <a:custGeom>
              <a:avLst/>
              <a:gdLst>
                <a:gd name="T0" fmla="*/ 0 w 330"/>
                <a:gd name="T1" fmla="*/ 0 h 331"/>
                <a:gd name="T2" fmla="*/ 13 w 330"/>
                <a:gd name="T3" fmla="*/ 63 h 331"/>
                <a:gd name="T4" fmla="*/ 37 w 330"/>
                <a:gd name="T5" fmla="*/ 118 h 331"/>
                <a:gd name="T6" fmla="*/ 70 w 330"/>
                <a:gd name="T7" fmla="*/ 167 h 331"/>
                <a:gd name="T8" fmla="*/ 110 w 330"/>
                <a:gd name="T9" fmla="*/ 208 h 331"/>
                <a:gd name="T10" fmla="*/ 152 w 330"/>
                <a:gd name="T11" fmla="*/ 243 h 331"/>
                <a:gd name="T12" fmla="*/ 195 w 330"/>
                <a:gd name="T13" fmla="*/ 272 h 331"/>
                <a:gd name="T14" fmla="*/ 236 w 330"/>
                <a:gd name="T15" fmla="*/ 294 h 331"/>
                <a:gd name="T16" fmla="*/ 273 w 330"/>
                <a:gd name="T17" fmla="*/ 310 h 331"/>
                <a:gd name="T18" fmla="*/ 304 w 330"/>
                <a:gd name="T19" fmla="*/ 322 h 331"/>
                <a:gd name="T20" fmla="*/ 323 w 330"/>
                <a:gd name="T21" fmla="*/ 328 h 331"/>
                <a:gd name="T22" fmla="*/ 330 w 330"/>
                <a:gd name="T23" fmla="*/ 331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331"/>
                <a:gd name="T38" fmla="*/ 330 w 330"/>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331">
                  <a:moveTo>
                    <a:pt x="0" y="0"/>
                  </a:moveTo>
                  <a:lnTo>
                    <a:pt x="13" y="63"/>
                  </a:lnTo>
                  <a:lnTo>
                    <a:pt x="37" y="118"/>
                  </a:lnTo>
                  <a:lnTo>
                    <a:pt x="70" y="167"/>
                  </a:lnTo>
                  <a:lnTo>
                    <a:pt x="110" y="208"/>
                  </a:lnTo>
                  <a:lnTo>
                    <a:pt x="152" y="243"/>
                  </a:lnTo>
                  <a:lnTo>
                    <a:pt x="195" y="272"/>
                  </a:lnTo>
                  <a:lnTo>
                    <a:pt x="236" y="294"/>
                  </a:lnTo>
                  <a:lnTo>
                    <a:pt x="273" y="310"/>
                  </a:lnTo>
                  <a:lnTo>
                    <a:pt x="304" y="322"/>
                  </a:lnTo>
                  <a:lnTo>
                    <a:pt x="323" y="328"/>
                  </a:lnTo>
                  <a:lnTo>
                    <a:pt x="330" y="331"/>
                  </a:lnTo>
                </a:path>
              </a:pathLst>
            </a:custGeom>
            <a:noFill/>
            <a:ln w="25400">
              <a:solidFill>
                <a:srgbClr val="8A222A"/>
              </a:solidFill>
              <a:round/>
              <a:headEnd/>
              <a:tailEnd/>
            </a:ln>
          </p:spPr>
          <p:txBody>
            <a:bodyPr>
              <a:prstTxWarp prst="textNoShape">
                <a:avLst/>
              </a:prstTxWarp>
            </a:bodyPr>
            <a:lstStyle/>
            <a:p>
              <a:endParaRPr lang="en-US"/>
            </a:p>
          </p:txBody>
        </p:sp>
        <p:sp>
          <p:nvSpPr>
            <p:cNvPr id="763" name="Freeform 223"/>
            <p:cNvSpPr>
              <a:spLocks/>
            </p:cNvSpPr>
            <p:nvPr/>
          </p:nvSpPr>
          <p:spPr bwMode="auto">
            <a:xfrm>
              <a:off x="2755" y="1229"/>
              <a:ext cx="37" cy="42"/>
            </a:xfrm>
            <a:custGeom>
              <a:avLst/>
              <a:gdLst>
                <a:gd name="T0" fmla="*/ 57 w 110"/>
                <a:gd name="T1" fmla="*/ 59 h 127"/>
                <a:gd name="T2" fmla="*/ 110 w 110"/>
                <a:gd name="T3" fmla="*/ 59 h 127"/>
                <a:gd name="T4" fmla="*/ 110 w 110"/>
                <a:gd name="T5" fmla="*/ 124 h 127"/>
                <a:gd name="T6" fmla="*/ 100 w 110"/>
                <a:gd name="T7" fmla="*/ 124 h 127"/>
                <a:gd name="T8" fmla="*/ 96 w 110"/>
                <a:gd name="T9" fmla="*/ 109 h 127"/>
                <a:gd name="T10" fmla="*/ 96 w 110"/>
                <a:gd name="T11" fmla="*/ 109 h 127"/>
                <a:gd name="T12" fmla="*/ 86 w 110"/>
                <a:gd name="T13" fmla="*/ 119 h 127"/>
                <a:gd name="T14" fmla="*/ 72 w 110"/>
                <a:gd name="T15" fmla="*/ 125 h 127"/>
                <a:gd name="T16" fmla="*/ 55 w 110"/>
                <a:gd name="T17" fmla="*/ 127 h 127"/>
                <a:gd name="T18" fmla="*/ 55 w 110"/>
                <a:gd name="T19" fmla="*/ 127 h 127"/>
                <a:gd name="T20" fmla="*/ 38 w 110"/>
                <a:gd name="T21" fmla="*/ 125 h 127"/>
                <a:gd name="T22" fmla="*/ 26 w 110"/>
                <a:gd name="T23" fmla="*/ 120 h 127"/>
                <a:gd name="T24" fmla="*/ 19 w 110"/>
                <a:gd name="T25" fmla="*/ 114 h 127"/>
                <a:gd name="T26" fmla="*/ 19 w 110"/>
                <a:gd name="T27" fmla="*/ 114 h 127"/>
                <a:gd name="T28" fmla="*/ 6 w 110"/>
                <a:gd name="T29" fmla="*/ 96 h 127"/>
                <a:gd name="T30" fmla="*/ 1 w 110"/>
                <a:gd name="T31" fmla="*/ 78 h 127"/>
                <a:gd name="T32" fmla="*/ 0 w 110"/>
                <a:gd name="T33" fmla="*/ 62 h 127"/>
                <a:gd name="T34" fmla="*/ 0 w 110"/>
                <a:gd name="T35" fmla="*/ 62 h 127"/>
                <a:gd name="T36" fmla="*/ 6 w 110"/>
                <a:gd name="T37" fmla="*/ 33 h 127"/>
                <a:gd name="T38" fmla="*/ 24 w 110"/>
                <a:gd name="T39" fmla="*/ 10 h 127"/>
                <a:gd name="T40" fmla="*/ 56 w 110"/>
                <a:gd name="T41" fmla="*/ 0 h 127"/>
                <a:gd name="T42" fmla="*/ 56 w 110"/>
                <a:gd name="T43" fmla="*/ 0 h 127"/>
                <a:gd name="T44" fmla="*/ 80 w 110"/>
                <a:gd name="T45" fmla="*/ 5 h 127"/>
                <a:gd name="T46" fmla="*/ 98 w 110"/>
                <a:gd name="T47" fmla="*/ 18 h 127"/>
                <a:gd name="T48" fmla="*/ 108 w 110"/>
                <a:gd name="T49" fmla="*/ 40 h 127"/>
                <a:gd name="T50" fmla="*/ 108 w 110"/>
                <a:gd name="T51" fmla="*/ 40 h 127"/>
                <a:gd name="T52" fmla="*/ 92 w 110"/>
                <a:gd name="T53" fmla="*/ 40 h 127"/>
                <a:gd name="T54" fmla="*/ 92 w 110"/>
                <a:gd name="T55" fmla="*/ 40 h 127"/>
                <a:gd name="T56" fmla="*/ 84 w 110"/>
                <a:gd name="T57" fmla="*/ 24 h 127"/>
                <a:gd name="T58" fmla="*/ 71 w 110"/>
                <a:gd name="T59" fmla="*/ 17 h 127"/>
                <a:gd name="T60" fmla="*/ 56 w 110"/>
                <a:gd name="T61" fmla="*/ 15 h 127"/>
                <a:gd name="T62" fmla="*/ 56 w 110"/>
                <a:gd name="T63" fmla="*/ 15 h 127"/>
                <a:gd name="T64" fmla="*/ 36 w 110"/>
                <a:gd name="T65" fmla="*/ 20 h 127"/>
                <a:gd name="T66" fmla="*/ 22 w 110"/>
                <a:gd name="T67" fmla="*/ 37 h 127"/>
                <a:gd name="T68" fmla="*/ 16 w 110"/>
                <a:gd name="T69" fmla="*/ 63 h 127"/>
                <a:gd name="T70" fmla="*/ 16 w 110"/>
                <a:gd name="T71" fmla="*/ 63 h 127"/>
                <a:gd name="T72" fmla="*/ 20 w 110"/>
                <a:gd name="T73" fmla="*/ 88 h 127"/>
                <a:gd name="T74" fmla="*/ 32 w 110"/>
                <a:gd name="T75" fmla="*/ 106 h 127"/>
                <a:gd name="T76" fmla="*/ 56 w 110"/>
                <a:gd name="T77" fmla="*/ 114 h 127"/>
                <a:gd name="T78" fmla="*/ 56 w 110"/>
                <a:gd name="T79" fmla="*/ 114 h 127"/>
                <a:gd name="T80" fmla="*/ 63 w 110"/>
                <a:gd name="T81" fmla="*/ 113 h 127"/>
                <a:gd name="T82" fmla="*/ 73 w 110"/>
                <a:gd name="T83" fmla="*/ 111 h 127"/>
                <a:gd name="T84" fmla="*/ 82 w 110"/>
                <a:gd name="T85" fmla="*/ 106 h 127"/>
                <a:gd name="T86" fmla="*/ 82 w 110"/>
                <a:gd name="T87" fmla="*/ 106 h 127"/>
                <a:gd name="T88" fmla="*/ 90 w 110"/>
                <a:gd name="T89" fmla="*/ 97 h 127"/>
                <a:gd name="T90" fmla="*/ 94 w 110"/>
                <a:gd name="T91" fmla="*/ 86 h 127"/>
                <a:gd name="T92" fmla="*/ 95 w 110"/>
                <a:gd name="T93" fmla="*/ 73 h 127"/>
                <a:gd name="T94" fmla="*/ 95 w 110"/>
                <a:gd name="T95" fmla="*/ 73 h 127"/>
                <a:gd name="T96" fmla="*/ 57 w 110"/>
                <a:gd name="T97" fmla="*/ 73 h 127"/>
                <a:gd name="T98" fmla="*/ 57 w 110"/>
                <a:gd name="T99" fmla="*/ 59 h 127"/>
                <a:gd name="T100" fmla="*/ 57 w 110"/>
                <a:gd name="T101" fmla="*/ 59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127"/>
                <a:gd name="T155" fmla="*/ 110 w 110"/>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127">
                  <a:moveTo>
                    <a:pt x="57" y="59"/>
                  </a:moveTo>
                  <a:lnTo>
                    <a:pt x="110" y="59"/>
                  </a:lnTo>
                  <a:lnTo>
                    <a:pt x="110" y="124"/>
                  </a:lnTo>
                  <a:lnTo>
                    <a:pt x="100" y="124"/>
                  </a:lnTo>
                  <a:lnTo>
                    <a:pt x="96" y="109"/>
                  </a:lnTo>
                  <a:lnTo>
                    <a:pt x="86" y="119"/>
                  </a:lnTo>
                  <a:lnTo>
                    <a:pt x="72" y="125"/>
                  </a:lnTo>
                  <a:lnTo>
                    <a:pt x="55" y="127"/>
                  </a:lnTo>
                  <a:lnTo>
                    <a:pt x="38" y="125"/>
                  </a:lnTo>
                  <a:lnTo>
                    <a:pt x="26" y="120"/>
                  </a:lnTo>
                  <a:lnTo>
                    <a:pt x="19" y="114"/>
                  </a:lnTo>
                  <a:lnTo>
                    <a:pt x="6" y="96"/>
                  </a:lnTo>
                  <a:lnTo>
                    <a:pt x="1" y="78"/>
                  </a:lnTo>
                  <a:lnTo>
                    <a:pt x="0" y="62"/>
                  </a:lnTo>
                  <a:lnTo>
                    <a:pt x="6" y="33"/>
                  </a:lnTo>
                  <a:lnTo>
                    <a:pt x="24" y="10"/>
                  </a:lnTo>
                  <a:lnTo>
                    <a:pt x="56" y="0"/>
                  </a:lnTo>
                  <a:lnTo>
                    <a:pt x="80" y="5"/>
                  </a:lnTo>
                  <a:lnTo>
                    <a:pt x="98" y="18"/>
                  </a:lnTo>
                  <a:lnTo>
                    <a:pt x="108" y="40"/>
                  </a:lnTo>
                  <a:lnTo>
                    <a:pt x="92" y="40"/>
                  </a:lnTo>
                  <a:lnTo>
                    <a:pt x="84" y="24"/>
                  </a:lnTo>
                  <a:lnTo>
                    <a:pt x="71" y="17"/>
                  </a:lnTo>
                  <a:lnTo>
                    <a:pt x="56" y="15"/>
                  </a:lnTo>
                  <a:lnTo>
                    <a:pt x="36" y="20"/>
                  </a:lnTo>
                  <a:lnTo>
                    <a:pt x="22" y="37"/>
                  </a:lnTo>
                  <a:lnTo>
                    <a:pt x="16" y="63"/>
                  </a:lnTo>
                  <a:lnTo>
                    <a:pt x="20" y="88"/>
                  </a:lnTo>
                  <a:lnTo>
                    <a:pt x="32" y="106"/>
                  </a:lnTo>
                  <a:lnTo>
                    <a:pt x="56" y="114"/>
                  </a:lnTo>
                  <a:lnTo>
                    <a:pt x="63" y="113"/>
                  </a:lnTo>
                  <a:lnTo>
                    <a:pt x="73" y="111"/>
                  </a:lnTo>
                  <a:lnTo>
                    <a:pt x="82" y="106"/>
                  </a:lnTo>
                  <a:lnTo>
                    <a:pt x="90" y="97"/>
                  </a:lnTo>
                  <a:lnTo>
                    <a:pt x="94" y="86"/>
                  </a:lnTo>
                  <a:lnTo>
                    <a:pt x="95" y="73"/>
                  </a:lnTo>
                  <a:lnTo>
                    <a:pt x="57" y="73"/>
                  </a:lnTo>
                  <a:lnTo>
                    <a:pt x="57" y="59"/>
                  </a:lnTo>
                  <a:close/>
                </a:path>
              </a:pathLst>
            </a:custGeom>
            <a:solidFill>
              <a:srgbClr val="000000"/>
            </a:solidFill>
            <a:ln w="9525">
              <a:noFill/>
              <a:round/>
              <a:headEnd/>
              <a:tailEnd/>
            </a:ln>
          </p:spPr>
          <p:txBody>
            <a:bodyPr>
              <a:prstTxWarp prst="textNoShape">
                <a:avLst/>
              </a:prstTxWarp>
            </a:bodyPr>
            <a:lstStyle/>
            <a:p>
              <a:endParaRPr lang="en-US"/>
            </a:p>
          </p:txBody>
        </p:sp>
        <p:sp>
          <p:nvSpPr>
            <p:cNvPr id="764" name="Freeform 224"/>
            <p:cNvSpPr>
              <a:spLocks noEditPoints="1"/>
            </p:cNvSpPr>
            <p:nvPr/>
          </p:nvSpPr>
          <p:spPr bwMode="auto">
            <a:xfrm>
              <a:off x="2798" y="1240"/>
              <a:ext cx="27" cy="31"/>
            </a:xfrm>
            <a:custGeom>
              <a:avLst/>
              <a:gdLst>
                <a:gd name="T0" fmla="*/ 41 w 82"/>
                <a:gd name="T1" fmla="*/ 0 h 93"/>
                <a:gd name="T2" fmla="*/ 65 w 82"/>
                <a:gd name="T3" fmla="*/ 6 h 93"/>
                <a:gd name="T4" fmla="*/ 78 w 82"/>
                <a:gd name="T5" fmla="*/ 24 h 93"/>
                <a:gd name="T6" fmla="*/ 82 w 82"/>
                <a:gd name="T7" fmla="*/ 47 h 93"/>
                <a:gd name="T8" fmla="*/ 82 w 82"/>
                <a:gd name="T9" fmla="*/ 47 h 93"/>
                <a:gd name="T10" fmla="*/ 78 w 82"/>
                <a:gd name="T11" fmla="*/ 69 h 93"/>
                <a:gd name="T12" fmla="*/ 65 w 82"/>
                <a:gd name="T13" fmla="*/ 86 h 93"/>
                <a:gd name="T14" fmla="*/ 41 w 82"/>
                <a:gd name="T15" fmla="*/ 93 h 93"/>
                <a:gd name="T16" fmla="*/ 41 w 82"/>
                <a:gd name="T17" fmla="*/ 93 h 93"/>
                <a:gd name="T18" fmla="*/ 18 w 82"/>
                <a:gd name="T19" fmla="*/ 86 h 93"/>
                <a:gd name="T20" fmla="*/ 5 w 82"/>
                <a:gd name="T21" fmla="*/ 69 h 93"/>
                <a:gd name="T22" fmla="*/ 0 w 82"/>
                <a:gd name="T23" fmla="*/ 47 h 93"/>
                <a:gd name="T24" fmla="*/ 0 w 82"/>
                <a:gd name="T25" fmla="*/ 47 h 93"/>
                <a:gd name="T26" fmla="*/ 5 w 82"/>
                <a:gd name="T27" fmla="*/ 24 h 93"/>
                <a:gd name="T28" fmla="*/ 18 w 82"/>
                <a:gd name="T29" fmla="*/ 6 h 93"/>
                <a:gd name="T30" fmla="*/ 41 w 82"/>
                <a:gd name="T31" fmla="*/ 0 h 93"/>
                <a:gd name="T32" fmla="*/ 41 w 82"/>
                <a:gd name="T33" fmla="*/ 0 h 93"/>
                <a:gd name="T34" fmla="*/ 41 w 82"/>
                <a:gd name="T35" fmla="*/ 80 h 93"/>
                <a:gd name="T36" fmla="*/ 58 w 82"/>
                <a:gd name="T37" fmla="*/ 74 h 93"/>
                <a:gd name="T38" fmla="*/ 65 w 82"/>
                <a:gd name="T39" fmla="*/ 60 h 93"/>
                <a:gd name="T40" fmla="*/ 67 w 82"/>
                <a:gd name="T41" fmla="*/ 47 h 93"/>
                <a:gd name="T42" fmla="*/ 67 w 82"/>
                <a:gd name="T43" fmla="*/ 47 h 93"/>
                <a:gd name="T44" fmla="*/ 65 w 82"/>
                <a:gd name="T45" fmla="*/ 32 h 93"/>
                <a:gd name="T46" fmla="*/ 58 w 82"/>
                <a:gd name="T47" fmla="*/ 18 h 93"/>
                <a:gd name="T48" fmla="*/ 41 w 82"/>
                <a:gd name="T49" fmla="*/ 12 h 93"/>
                <a:gd name="T50" fmla="*/ 41 w 82"/>
                <a:gd name="T51" fmla="*/ 12 h 93"/>
                <a:gd name="T52" fmla="*/ 25 w 82"/>
                <a:gd name="T53" fmla="*/ 18 h 93"/>
                <a:gd name="T54" fmla="*/ 17 w 82"/>
                <a:gd name="T55" fmla="*/ 32 h 93"/>
                <a:gd name="T56" fmla="*/ 15 w 82"/>
                <a:gd name="T57" fmla="*/ 47 h 93"/>
                <a:gd name="T58" fmla="*/ 15 w 82"/>
                <a:gd name="T59" fmla="*/ 47 h 93"/>
                <a:gd name="T60" fmla="*/ 17 w 82"/>
                <a:gd name="T61" fmla="*/ 60 h 93"/>
                <a:gd name="T62" fmla="*/ 25 w 82"/>
                <a:gd name="T63" fmla="*/ 74 h 93"/>
                <a:gd name="T64" fmla="*/ 41 w 82"/>
                <a:gd name="T65" fmla="*/ 80 h 93"/>
                <a:gd name="T66" fmla="*/ 41 w 82"/>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1" y="0"/>
                  </a:moveTo>
                  <a:lnTo>
                    <a:pt x="65" y="6"/>
                  </a:lnTo>
                  <a:lnTo>
                    <a:pt x="78" y="24"/>
                  </a:lnTo>
                  <a:lnTo>
                    <a:pt x="82" y="47"/>
                  </a:lnTo>
                  <a:lnTo>
                    <a:pt x="78" y="69"/>
                  </a:lnTo>
                  <a:lnTo>
                    <a:pt x="65" y="86"/>
                  </a:lnTo>
                  <a:lnTo>
                    <a:pt x="41" y="93"/>
                  </a:lnTo>
                  <a:lnTo>
                    <a:pt x="18" y="86"/>
                  </a:lnTo>
                  <a:lnTo>
                    <a:pt x="5" y="69"/>
                  </a:lnTo>
                  <a:lnTo>
                    <a:pt x="0" y="47"/>
                  </a:lnTo>
                  <a:lnTo>
                    <a:pt x="5" y="24"/>
                  </a:lnTo>
                  <a:lnTo>
                    <a:pt x="18" y="6"/>
                  </a:lnTo>
                  <a:lnTo>
                    <a:pt x="41" y="0"/>
                  </a:lnTo>
                  <a:close/>
                  <a:moveTo>
                    <a:pt x="41" y="80"/>
                  </a:moveTo>
                  <a:lnTo>
                    <a:pt x="58" y="74"/>
                  </a:lnTo>
                  <a:lnTo>
                    <a:pt x="65" y="60"/>
                  </a:lnTo>
                  <a:lnTo>
                    <a:pt x="67" y="47"/>
                  </a:lnTo>
                  <a:lnTo>
                    <a:pt x="65" y="32"/>
                  </a:lnTo>
                  <a:lnTo>
                    <a:pt x="58" y="18"/>
                  </a:lnTo>
                  <a:lnTo>
                    <a:pt x="41" y="12"/>
                  </a:lnTo>
                  <a:lnTo>
                    <a:pt x="25" y="18"/>
                  </a:lnTo>
                  <a:lnTo>
                    <a:pt x="17" y="32"/>
                  </a:lnTo>
                  <a:lnTo>
                    <a:pt x="15" y="47"/>
                  </a:lnTo>
                  <a:lnTo>
                    <a:pt x="17" y="60"/>
                  </a:lnTo>
                  <a:lnTo>
                    <a:pt x="25" y="74"/>
                  </a:lnTo>
                  <a:lnTo>
                    <a:pt x="41" y="80"/>
                  </a:lnTo>
                  <a:close/>
                </a:path>
              </a:pathLst>
            </a:custGeom>
            <a:solidFill>
              <a:srgbClr val="000000"/>
            </a:solidFill>
            <a:ln w="9525">
              <a:noFill/>
              <a:round/>
              <a:headEnd/>
              <a:tailEnd/>
            </a:ln>
          </p:spPr>
          <p:txBody>
            <a:bodyPr>
              <a:prstTxWarp prst="textNoShape">
                <a:avLst/>
              </a:prstTxWarp>
            </a:bodyPr>
            <a:lstStyle/>
            <a:p>
              <a:endParaRPr lang="en-US"/>
            </a:p>
          </p:txBody>
        </p:sp>
        <p:sp>
          <p:nvSpPr>
            <p:cNvPr id="765" name="Freeform 225"/>
            <p:cNvSpPr>
              <a:spLocks noEditPoints="1"/>
            </p:cNvSpPr>
            <p:nvPr/>
          </p:nvSpPr>
          <p:spPr bwMode="auto">
            <a:xfrm>
              <a:off x="2829" y="1240"/>
              <a:ext cx="27" cy="31"/>
            </a:xfrm>
            <a:custGeom>
              <a:avLst/>
              <a:gdLst>
                <a:gd name="T0" fmla="*/ 41 w 82"/>
                <a:gd name="T1" fmla="*/ 0 h 93"/>
                <a:gd name="T2" fmla="*/ 65 w 82"/>
                <a:gd name="T3" fmla="*/ 6 h 93"/>
                <a:gd name="T4" fmla="*/ 78 w 82"/>
                <a:gd name="T5" fmla="*/ 24 h 93"/>
                <a:gd name="T6" fmla="*/ 82 w 82"/>
                <a:gd name="T7" fmla="*/ 47 h 93"/>
                <a:gd name="T8" fmla="*/ 82 w 82"/>
                <a:gd name="T9" fmla="*/ 47 h 93"/>
                <a:gd name="T10" fmla="*/ 78 w 82"/>
                <a:gd name="T11" fmla="*/ 69 h 93"/>
                <a:gd name="T12" fmla="*/ 65 w 82"/>
                <a:gd name="T13" fmla="*/ 86 h 93"/>
                <a:gd name="T14" fmla="*/ 41 w 82"/>
                <a:gd name="T15" fmla="*/ 93 h 93"/>
                <a:gd name="T16" fmla="*/ 41 w 82"/>
                <a:gd name="T17" fmla="*/ 93 h 93"/>
                <a:gd name="T18" fmla="*/ 18 w 82"/>
                <a:gd name="T19" fmla="*/ 86 h 93"/>
                <a:gd name="T20" fmla="*/ 4 w 82"/>
                <a:gd name="T21" fmla="*/ 69 h 93"/>
                <a:gd name="T22" fmla="*/ 0 w 82"/>
                <a:gd name="T23" fmla="*/ 47 h 93"/>
                <a:gd name="T24" fmla="*/ 0 w 82"/>
                <a:gd name="T25" fmla="*/ 47 h 93"/>
                <a:gd name="T26" fmla="*/ 4 w 82"/>
                <a:gd name="T27" fmla="*/ 24 h 93"/>
                <a:gd name="T28" fmla="*/ 18 w 82"/>
                <a:gd name="T29" fmla="*/ 6 h 93"/>
                <a:gd name="T30" fmla="*/ 41 w 82"/>
                <a:gd name="T31" fmla="*/ 0 h 93"/>
                <a:gd name="T32" fmla="*/ 41 w 82"/>
                <a:gd name="T33" fmla="*/ 0 h 93"/>
                <a:gd name="T34" fmla="*/ 41 w 82"/>
                <a:gd name="T35" fmla="*/ 80 h 93"/>
                <a:gd name="T36" fmla="*/ 58 w 82"/>
                <a:gd name="T37" fmla="*/ 74 h 93"/>
                <a:gd name="T38" fmla="*/ 65 w 82"/>
                <a:gd name="T39" fmla="*/ 60 h 93"/>
                <a:gd name="T40" fmla="*/ 67 w 82"/>
                <a:gd name="T41" fmla="*/ 47 h 93"/>
                <a:gd name="T42" fmla="*/ 67 w 82"/>
                <a:gd name="T43" fmla="*/ 47 h 93"/>
                <a:gd name="T44" fmla="*/ 65 w 82"/>
                <a:gd name="T45" fmla="*/ 32 h 93"/>
                <a:gd name="T46" fmla="*/ 58 w 82"/>
                <a:gd name="T47" fmla="*/ 18 h 93"/>
                <a:gd name="T48" fmla="*/ 41 w 82"/>
                <a:gd name="T49" fmla="*/ 12 h 93"/>
                <a:gd name="T50" fmla="*/ 41 w 82"/>
                <a:gd name="T51" fmla="*/ 12 h 93"/>
                <a:gd name="T52" fmla="*/ 25 w 82"/>
                <a:gd name="T53" fmla="*/ 18 h 93"/>
                <a:gd name="T54" fmla="*/ 17 w 82"/>
                <a:gd name="T55" fmla="*/ 32 h 93"/>
                <a:gd name="T56" fmla="*/ 15 w 82"/>
                <a:gd name="T57" fmla="*/ 47 h 93"/>
                <a:gd name="T58" fmla="*/ 15 w 82"/>
                <a:gd name="T59" fmla="*/ 47 h 93"/>
                <a:gd name="T60" fmla="*/ 17 w 82"/>
                <a:gd name="T61" fmla="*/ 60 h 93"/>
                <a:gd name="T62" fmla="*/ 25 w 82"/>
                <a:gd name="T63" fmla="*/ 74 h 93"/>
                <a:gd name="T64" fmla="*/ 41 w 82"/>
                <a:gd name="T65" fmla="*/ 80 h 93"/>
                <a:gd name="T66" fmla="*/ 41 w 82"/>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1" y="0"/>
                  </a:moveTo>
                  <a:lnTo>
                    <a:pt x="65" y="6"/>
                  </a:lnTo>
                  <a:lnTo>
                    <a:pt x="78" y="24"/>
                  </a:lnTo>
                  <a:lnTo>
                    <a:pt x="82" y="47"/>
                  </a:lnTo>
                  <a:lnTo>
                    <a:pt x="78" y="69"/>
                  </a:lnTo>
                  <a:lnTo>
                    <a:pt x="65" y="86"/>
                  </a:lnTo>
                  <a:lnTo>
                    <a:pt x="41" y="93"/>
                  </a:lnTo>
                  <a:lnTo>
                    <a:pt x="18" y="86"/>
                  </a:lnTo>
                  <a:lnTo>
                    <a:pt x="4" y="69"/>
                  </a:lnTo>
                  <a:lnTo>
                    <a:pt x="0" y="47"/>
                  </a:lnTo>
                  <a:lnTo>
                    <a:pt x="4" y="24"/>
                  </a:lnTo>
                  <a:lnTo>
                    <a:pt x="18" y="6"/>
                  </a:lnTo>
                  <a:lnTo>
                    <a:pt x="41" y="0"/>
                  </a:lnTo>
                  <a:close/>
                  <a:moveTo>
                    <a:pt x="41" y="80"/>
                  </a:moveTo>
                  <a:lnTo>
                    <a:pt x="58" y="74"/>
                  </a:lnTo>
                  <a:lnTo>
                    <a:pt x="65" y="60"/>
                  </a:lnTo>
                  <a:lnTo>
                    <a:pt x="67" y="47"/>
                  </a:lnTo>
                  <a:lnTo>
                    <a:pt x="65" y="32"/>
                  </a:lnTo>
                  <a:lnTo>
                    <a:pt x="58" y="18"/>
                  </a:lnTo>
                  <a:lnTo>
                    <a:pt x="41" y="12"/>
                  </a:lnTo>
                  <a:lnTo>
                    <a:pt x="25" y="18"/>
                  </a:lnTo>
                  <a:lnTo>
                    <a:pt x="17" y="32"/>
                  </a:lnTo>
                  <a:lnTo>
                    <a:pt x="15" y="47"/>
                  </a:lnTo>
                  <a:lnTo>
                    <a:pt x="17" y="60"/>
                  </a:lnTo>
                  <a:lnTo>
                    <a:pt x="25" y="74"/>
                  </a:lnTo>
                  <a:lnTo>
                    <a:pt x="41" y="80"/>
                  </a:lnTo>
                  <a:close/>
                </a:path>
              </a:pathLst>
            </a:custGeom>
            <a:solidFill>
              <a:srgbClr val="000000"/>
            </a:solidFill>
            <a:ln w="9525">
              <a:noFill/>
              <a:round/>
              <a:headEnd/>
              <a:tailEnd/>
            </a:ln>
          </p:spPr>
          <p:txBody>
            <a:bodyPr>
              <a:prstTxWarp prst="textNoShape">
                <a:avLst/>
              </a:prstTxWarp>
            </a:bodyPr>
            <a:lstStyle/>
            <a:p>
              <a:endParaRPr lang="en-US"/>
            </a:p>
          </p:txBody>
        </p:sp>
        <p:sp>
          <p:nvSpPr>
            <p:cNvPr id="766" name="Freeform 226"/>
            <p:cNvSpPr>
              <a:spLocks noEditPoints="1"/>
            </p:cNvSpPr>
            <p:nvPr/>
          </p:nvSpPr>
          <p:spPr bwMode="auto">
            <a:xfrm>
              <a:off x="2860" y="1230"/>
              <a:ext cx="26" cy="41"/>
            </a:xfrm>
            <a:custGeom>
              <a:avLst/>
              <a:gdLst>
                <a:gd name="T0" fmla="*/ 77 w 77"/>
                <a:gd name="T1" fmla="*/ 121 h 124"/>
                <a:gd name="T2" fmla="*/ 63 w 77"/>
                <a:gd name="T3" fmla="*/ 121 h 124"/>
                <a:gd name="T4" fmla="*/ 63 w 77"/>
                <a:gd name="T5" fmla="*/ 109 h 124"/>
                <a:gd name="T6" fmla="*/ 63 w 77"/>
                <a:gd name="T7" fmla="*/ 109 h 124"/>
                <a:gd name="T8" fmla="*/ 63 w 77"/>
                <a:gd name="T9" fmla="*/ 109 h 124"/>
                <a:gd name="T10" fmla="*/ 56 w 77"/>
                <a:gd name="T11" fmla="*/ 118 h 124"/>
                <a:gd name="T12" fmla="*/ 47 w 77"/>
                <a:gd name="T13" fmla="*/ 123 h 124"/>
                <a:gd name="T14" fmla="*/ 38 w 77"/>
                <a:gd name="T15" fmla="*/ 124 h 124"/>
                <a:gd name="T16" fmla="*/ 38 w 77"/>
                <a:gd name="T17" fmla="*/ 124 h 124"/>
                <a:gd name="T18" fmla="*/ 15 w 77"/>
                <a:gd name="T19" fmla="*/ 116 h 124"/>
                <a:gd name="T20" fmla="*/ 3 w 77"/>
                <a:gd name="T21" fmla="*/ 97 h 124"/>
                <a:gd name="T22" fmla="*/ 0 w 77"/>
                <a:gd name="T23" fmla="*/ 75 h 124"/>
                <a:gd name="T24" fmla="*/ 0 w 77"/>
                <a:gd name="T25" fmla="*/ 75 h 124"/>
                <a:gd name="T26" fmla="*/ 4 w 77"/>
                <a:gd name="T27" fmla="*/ 52 h 124"/>
                <a:gd name="T28" fmla="*/ 16 w 77"/>
                <a:gd name="T29" fmla="*/ 36 h 124"/>
                <a:gd name="T30" fmla="*/ 36 w 77"/>
                <a:gd name="T31" fmla="*/ 31 h 124"/>
                <a:gd name="T32" fmla="*/ 36 w 77"/>
                <a:gd name="T33" fmla="*/ 31 h 124"/>
                <a:gd name="T34" fmla="*/ 49 w 77"/>
                <a:gd name="T35" fmla="*/ 33 h 124"/>
                <a:gd name="T36" fmla="*/ 58 w 77"/>
                <a:gd name="T37" fmla="*/ 39 h 124"/>
                <a:gd name="T38" fmla="*/ 62 w 77"/>
                <a:gd name="T39" fmla="*/ 45 h 124"/>
                <a:gd name="T40" fmla="*/ 62 w 77"/>
                <a:gd name="T41" fmla="*/ 45 h 124"/>
                <a:gd name="T42" fmla="*/ 63 w 77"/>
                <a:gd name="T43" fmla="*/ 44 h 124"/>
                <a:gd name="T44" fmla="*/ 63 w 77"/>
                <a:gd name="T45" fmla="*/ 0 h 124"/>
                <a:gd name="T46" fmla="*/ 77 w 77"/>
                <a:gd name="T47" fmla="*/ 0 h 124"/>
                <a:gd name="T48" fmla="*/ 77 w 77"/>
                <a:gd name="T49" fmla="*/ 121 h 124"/>
                <a:gd name="T50" fmla="*/ 77 w 77"/>
                <a:gd name="T51" fmla="*/ 121 h 124"/>
                <a:gd name="T52" fmla="*/ 39 w 77"/>
                <a:gd name="T53" fmla="*/ 111 h 124"/>
                <a:gd name="T54" fmla="*/ 49 w 77"/>
                <a:gd name="T55" fmla="*/ 109 h 124"/>
                <a:gd name="T56" fmla="*/ 58 w 77"/>
                <a:gd name="T57" fmla="*/ 100 h 124"/>
                <a:gd name="T58" fmla="*/ 62 w 77"/>
                <a:gd name="T59" fmla="*/ 82 h 124"/>
                <a:gd name="T60" fmla="*/ 62 w 77"/>
                <a:gd name="T61" fmla="*/ 82 h 124"/>
                <a:gd name="T62" fmla="*/ 61 w 77"/>
                <a:gd name="T63" fmla="*/ 65 h 124"/>
                <a:gd name="T64" fmla="*/ 54 w 77"/>
                <a:gd name="T65" fmla="*/ 50 h 124"/>
                <a:gd name="T66" fmla="*/ 39 w 77"/>
                <a:gd name="T67" fmla="*/ 44 h 124"/>
                <a:gd name="T68" fmla="*/ 39 w 77"/>
                <a:gd name="T69" fmla="*/ 44 h 124"/>
                <a:gd name="T70" fmla="*/ 23 w 77"/>
                <a:gd name="T71" fmla="*/ 50 h 124"/>
                <a:gd name="T72" fmla="*/ 16 w 77"/>
                <a:gd name="T73" fmla="*/ 63 h 124"/>
                <a:gd name="T74" fmla="*/ 15 w 77"/>
                <a:gd name="T75" fmla="*/ 77 h 124"/>
                <a:gd name="T76" fmla="*/ 15 w 77"/>
                <a:gd name="T77" fmla="*/ 77 h 124"/>
                <a:gd name="T78" fmla="*/ 18 w 77"/>
                <a:gd name="T79" fmla="*/ 95 h 124"/>
                <a:gd name="T80" fmla="*/ 25 w 77"/>
                <a:gd name="T81" fmla="*/ 107 h 124"/>
                <a:gd name="T82" fmla="*/ 39 w 77"/>
                <a:gd name="T83" fmla="*/ 111 h 124"/>
                <a:gd name="T84" fmla="*/ 39 w 77"/>
                <a:gd name="T85" fmla="*/ 1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4"/>
                <a:gd name="T131" fmla="*/ 77 w 7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4">
                  <a:moveTo>
                    <a:pt x="77" y="121"/>
                  </a:moveTo>
                  <a:lnTo>
                    <a:pt x="63" y="121"/>
                  </a:lnTo>
                  <a:lnTo>
                    <a:pt x="63" y="109"/>
                  </a:lnTo>
                  <a:lnTo>
                    <a:pt x="56" y="118"/>
                  </a:lnTo>
                  <a:lnTo>
                    <a:pt x="47" y="123"/>
                  </a:lnTo>
                  <a:lnTo>
                    <a:pt x="38" y="124"/>
                  </a:lnTo>
                  <a:lnTo>
                    <a:pt x="15" y="116"/>
                  </a:lnTo>
                  <a:lnTo>
                    <a:pt x="3" y="97"/>
                  </a:lnTo>
                  <a:lnTo>
                    <a:pt x="0" y="75"/>
                  </a:lnTo>
                  <a:lnTo>
                    <a:pt x="4" y="52"/>
                  </a:lnTo>
                  <a:lnTo>
                    <a:pt x="16" y="36"/>
                  </a:lnTo>
                  <a:lnTo>
                    <a:pt x="36" y="31"/>
                  </a:lnTo>
                  <a:lnTo>
                    <a:pt x="49" y="33"/>
                  </a:lnTo>
                  <a:lnTo>
                    <a:pt x="58" y="39"/>
                  </a:lnTo>
                  <a:lnTo>
                    <a:pt x="62" y="45"/>
                  </a:lnTo>
                  <a:lnTo>
                    <a:pt x="63" y="44"/>
                  </a:lnTo>
                  <a:lnTo>
                    <a:pt x="63" y="0"/>
                  </a:lnTo>
                  <a:lnTo>
                    <a:pt x="77" y="0"/>
                  </a:lnTo>
                  <a:lnTo>
                    <a:pt x="77" y="121"/>
                  </a:lnTo>
                  <a:close/>
                  <a:moveTo>
                    <a:pt x="39" y="111"/>
                  </a:moveTo>
                  <a:lnTo>
                    <a:pt x="49" y="109"/>
                  </a:lnTo>
                  <a:lnTo>
                    <a:pt x="58" y="100"/>
                  </a:lnTo>
                  <a:lnTo>
                    <a:pt x="62" y="82"/>
                  </a:lnTo>
                  <a:lnTo>
                    <a:pt x="61" y="65"/>
                  </a:lnTo>
                  <a:lnTo>
                    <a:pt x="54" y="50"/>
                  </a:lnTo>
                  <a:lnTo>
                    <a:pt x="39" y="44"/>
                  </a:lnTo>
                  <a:lnTo>
                    <a:pt x="23" y="50"/>
                  </a:lnTo>
                  <a:lnTo>
                    <a:pt x="16" y="63"/>
                  </a:lnTo>
                  <a:lnTo>
                    <a:pt x="15" y="77"/>
                  </a:lnTo>
                  <a:lnTo>
                    <a:pt x="18" y="95"/>
                  </a:lnTo>
                  <a:lnTo>
                    <a:pt x="25" y="107"/>
                  </a:lnTo>
                  <a:lnTo>
                    <a:pt x="39" y="111"/>
                  </a:lnTo>
                  <a:close/>
                </a:path>
              </a:pathLst>
            </a:custGeom>
            <a:solidFill>
              <a:srgbClr val="000000"/>
            </a:solidFill>
            <a:ln w="9525">
              <a:noFill/>
              <a:round/>
              <a:headEnd/>
              <a:tailEnd/>
            </a:ln>
          </p:spPr>
          <p:txBody>
            <a:bodyPr>
              <a:prstTxWarp prst="textNoShape">
                <a:avLst/>
              </a:prstTxWarp>
            </a:bodyPr>
            <a:lstStyle/>
            <a:p>
              <a:endParaRPr lang="en-US"/>
            </a:p>
          </p:txBody>
        </p:sp>
        <p:sp>
          <p:nvSpPr>
            <p:cNvPr id="767" name="Freeform 227"/>
            <p:cNvSpPr>
              <a:spLocks/>
            </p:cNvSpPr>
            <p:nvPr/>
          </p:nvSpPr>
          <p:spPr bwMode="auto">
            <a:xfrm>
              <a:off x="2891" y="1240"/>
              <a:ext cx="24" cy="31"/>
            </a:xfrm>
            <a:custGeom>
              <a:avLst/>
              <a:gdLst>
                <a:gd name="T0" fmla="*/ 55 w 73"/>
                <a:gd name="T1" fmla="*/ 27 h 93"/>
                <a:gd name="T2" fmla="*/ 54 w 73"/>
                <a:gd name="T3" fmla="*/ 21 h 93"/>
                <a:gd name="T4" fmla="*/ 48 w 73"/>
                <a:gd name="T5" fmla="*/ 15 h 93"/>
                <a:gd name="T6" fmla="*/ 34 w 73"/>
                <a:gd name="T7" fmla="*/ 12 h 93"/>
                <a:gd name="T8" fmla="*/ 34 w 73"/>
                <a:gd name="T9" fmla="*/ 12 h 93"/>
                <a:gd name="T10" fmla="*/ 28 w 73"/>
                <a:gd name="T11" fmla="*/ 13 h 93"/>
                <a:gd name="T12" fmla="*/ 21 w 73"/>
                <a:gd name="T13" fmla="*/ 17 h 93"/>
                <a:gd name="T14" fmla="*/ 17 w 73"/>
                <a:gd name="T15" fmla="*/ 25 h 93"/>
                <a:gd name="T16" fmla="*/ 17 w 73"/>
                <a:gd name="T17" fmla="*/ 25 h 93"/>
                <a:gd name="T18" fmla="*/ 19 w 73"/>
                <a:gd name="T19" fmla="*/ 30 h 93"/>
                <a:gd name="T20" fmla="*/ 24 w 73"/>
                <a:gd name="T21" fmla="*/ 34 h 93"/>
                <a:gd name="T22" fmla="*/ 33 w 73"/>
                <a:gd name="T23" fmla="*/ 36 h 93"/>
                <a:gd name="T24" fmla="*/ 33 w 73"/>
                <a:gd name="T25" fmla="*/ 36 h 93"/>
                <a:gd name="T26" fmla="*/ 48 w 73"/>
                <a:gd name="T27" fmla="*/ 40 h 93"/>
                <a:gd name="T28" fmla="*/ 48 w 73"/>
                <a:gd name="T29" fmla="*/ 40 h 93"/>
                <a:gd name="T30" fmla="*/ 62 w 73"/>
                <a:gd name="T31" fmla="*/ 46 h 93"/>
                <a:gd name="T32" fmla="*/ 71 w 73"/>
                <a:gd name="T33" fmla="*/ 54 h 93"/>
                <a:gd name="T34" fmla="*/ 73 w 73"/>
                <a:gd name="T35" fmla="*/ 64 h 93"/>
                <a:gd name="T36" fmla="*/ 73 w 73"/>
                <a:gd name="T37" fmla="*/ 64 h 93"/>
                <a:gd name="T38" fmla="*/ 69 w 73"/>
                <a:gd name="T39" fmla="*/ 79 h 93"/>
                <a:gd name="T40" fmla="*/ 55 w 73"/>
                <a:gd name="T41" fmla="*/ 89 h 93"/>
                <a:gd name="T42" fmla="*/ 38 w 73"/>
                <a:gd name="T43" fmla="*/ 93 h 93"/>
                <a:gd name="T44" fmla="*/ 38 w 73"/>
                <a:gd name="T45" fmla="*/ 93 h 93"/>
                <a:gd name="T46" fmla="*/ 13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2 w 73"/>
                <a:gd name="T61" fmla="*/ 77 h 93"/>
                <a:gd name="T62" fmla="*/ 37 w 73"/>
                <a:gd name="T63" fmla="*/ 80 h 93"/>
                <a:gd name="T64" fmla="*/ 37 w 73"/>
                <a:gd name="T65" fmla="*/ 80 h 93"/>
                <a:gd name="T66" fmla="*/ 47 w 73"/>
                <a:gd name="T67" fmla="*/ 79 h 93"/>
                <a:gd name="T68" fmla="*/ 55 w 73"/>
                <a:gd name="T69" fmla="*/ 74 h 93"/>
                <a:gd name="T70" fmla="*/ 57 w 73"/>
                <a:gd name="T71" fmla="*/ 66 h 93"/>
                <a:gd name="T72" fmla="*/ 57 w 73"/>
                <a:gd name="T73" fmla="*/ 66 h 93"/>
                <a:gd name="T74" fmla="*/ 56 w 73"/>
                <a:gd name="T75" fmla="*/ 61 h 93"/>
                <a:gd name="T76" fmla="*/ 50 w 73"/>
                <a:gd name="T77" fmla="*/ 57 h 93"/>
                <a:gd name="T78" fmla="*/ 40 w 73"/>
                <a:gd name="T79" fmla="*/ 54 h 93"/>
                <a:gd name="T80" fmla="*/ 40 w 73"/>
                <a:gd name="T81" fmla="*/ 54 h 93"/>
                <a:gd name="T82" fmla="*/ 23 w 73"/>
                <a:gd name="T83" fmla="*/ 50 h 93"/>
                <a:gd name="T84" fmla="*/ 23 w 73"/>
                <a:gd name="T85" fmla="*/ 50 h 93"/>
                <a:gd name="T86" fmla="*/ 12 w 73"/>
                <a:gd name="T87" fmla="*/ 45 h 93"/>
                <a:gd name="T88" fmla="*/ 5 w 73"/>
                <a:gd name="T89" fmla="*/ 38 h 93"/>
                <a:gd name="T90" fmla="*/ 3 w 73"/>
                <a:gd name="T91" fmla="*/ 27 h 93"/>
                <a:gd name="T92" fmla="*/ 3 w 73"/>
                <a:gd name="T93" fmla="*/ 27 h 93"/>
                <a:gd name="T94" fmla="*/ 8 w 73"/>
                <a:gd name="T95" fmla="*/ 12 h 93"/>
                <a:gd name="T96" fmla="*/ 20 w 73"/>
                <a:gd name="T97" fmla="*/ 2 h 93"/>
                <a:gd name="T98" fmla="*/ 36 w 73"/>
                <a:gd name="T99" fmla="*/ 0 h 93"/>
                <a:gd name="T100" fmla="*/ 36 w 73"/>
                <a:gd name="T101" fmla="*/ 0 h 93"/>
                <a:gd name="T102" fmla="*/ 58 w 73"/>
                <a:gd name="T103" fmla="*/ 6 h 93"/>
                <a:gd name="T104" fmla="*/ 69 w 73"/>
                <a:gd name="T105" fmla="*/ 18 h 93"/>
                <a:gd name="T106" fmla="*/ 70 w 73"/>
                <a:gd name="T107" fmla="*/ 27 h 93"/>
                <a:gd name="T108" fmla="*/ 70 w 73"/>
                <a:gd name="T109" fmla="*/ 27 h 93"/>
                <a:gd name="T110" fmla="*/ 55 w 73"/>
                <a:gd name="T111" fmla="*/ 27 h 93"/>
                <a:gd name="T112" fmla="*/ 55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5" y="27"/>
                  </a:moveTo>
                  <a:lnTo>
                    <a:pt x="54" y="21"/>
                  </a:lnTo>
                  <a:lnTo>
                    <a:pt x="48" y="15"/>
                  </a:lnTo>
                  <a:lnTo>
                    <a:pt x="34" y="12"/>
                  </a:lnTo>
                  <a:lnTo>
                    <a:pt x="28" y="13"/>
                  </a:lnTo>
                  <a:lnTo>
                    <a:pt x="21" y="17"/>
                  </a:lnTo>
                  <a:lnTo>
                    <a:pt x="17" y="25"/>
                  </a:lnTo>
                  <a:lnTo>
                    <a:pt x="19" y="30"/>
                  </a:lnTo>
                  <a:lnTo>
                    <a:pt x="24" y="34"/>
                  </a:lnTo>
                  <a:lnTo>
                    <a:pt x="33" y="36"/>
                  </a:lnTo>
                  <a:lnTo>
                    <a:pt x="48" y="40"/>
                  </a:lnTo>
                  <a:lnTo>
                    <a:pt x="62" y="46"/>
                  </a:lnTo>
                  <a:lnTo>
                    <a:pt x="71" y="54"/>
                  </a:lnTo>
                  <a:lnTo>
                    <a:pt x="73" y="64"/>
                  </a:lnTo>
                  <a:lnTo>
                    <a:pt x="69" y="79"/>
                  </a:lnTo>
                  <a:lnTo>
                    <a:pt x="55" y="89"/>
                  </a:lnTo>
                  <a:lnTo>
                    <a:pt x="38" y="93"/>
                  </a:lnTo>
                  <a:lnTo>
                    <a:pt x="13" y="87"/>
                  </a:lnTo>
                  <a:lnTo>
                    <a:pt x="2" y="75"/>
                  </a:lnTo>
                  <a:lnTo>
                    <a:pt x="0" y="62"/>
                  </a:lnTo>
                  <a:lnTo>
                    <a:pt x="14" y="62"/>
                  </a:lnTo>
                  <a:lnTo>
                    <a:pt x="16" y="70"/>
                  </a:lnTo>
                  <a:lnTo>
                    <a:pt x="22" y="77"/>
                  </a:lnTo>
                  <a:lnTo>
                    <a:pt x="37" y="80"/>
                  </a:lnTo>
                  <a:lnTo>
                    <a:pt x="47" y="79"/>
                  </a:lnTo>
                  <a:lnTo>
                    <a:pt x="55" y="74"/>
                  </a:lnTo>
                  <a:lnTo>
                    <a:pt x="57" y="66"/>
                  </a:lnTo>
                  <a:lnTo>
                    <a:pt x="56" y="61"/>
                  </a:lnTo>
                  <a:lnTo>
                    <a:pt x="50" y="57"/>
                  </a:lnTo>
                  <a:lnTo>
                    <a:pt x="40" y="54"/>
                  </a:lnTo>
                  <a:lnTo>
                    <a:pt x="23" y="50"/>
                  </a:lnTo>
                  <a:lnTo>
                    <a:pt x="12" y="45"/>
                  </a:lnTo>
                  <a:lnTo>
                    <a:pt x="5" y="38"/>
                  </a:lnTo>
                  <a:lnTo>
                    <a:pt x="3" y="27"/>
                  </a:lnTo>
                  <a:lnTo>
                    <a:pt x="8" y="12"/>
                  </a:lnTo>
                  <a:lnTo>
                    <a:pt x="20" y="2"/>
                  </a:lnTo>
                  <a:lnTo>
                    <a:pt x="36" y="0"/>
                  </a:lnTo>
                  <a:lnTo>
                    <a:pt x="58" y="6"/>
                  </a:lnTo>
                  <a:lnTo>
                    <a:pt x="69" y="18"/>
                  </a:lnTo>
                  <a:lnTo>
                    <a:pt x="70" y="27"/>
                  </a:lnTo>
                  <a:lnTo>
                    <a:pt x="55" y="27"/>
                  </a:lnTo>
                  <a:close/>
                </a:path>
              </a:pathLst>
            </a:custGeom>
            <a:solidFill>
              <a:srgbClr val="000000"/>
            </a:solidFill>
            <a:ln w="9525">
              <a:noFill/>
              <a:round/>
              <a:headEnd/>
              <a:tailEnd/>
            </a:ln>
          </p:spPr>
          <p:txBody>
            <a:bodyPr>
              <a:prstTxWarp prst="textNoShape">
                <a:avLst/>
              </a:prstTxWarp>
            </a:bodyPr>
            <a:lstStyle/>
            <a:p>
              <a:endParaRPr lang="en-US"/>
            </a:p>
          </p:txBody>
        </p:sp>
        <p:sp>
          <p:nvSpPr>
            <p:cNvPr id="768" name="Freeform 228"/>
            <p:cNvSpPr>
              <a:spLocks noEditPoints="1"/>
            </p:cNvSpPr>
            <p:nvPr/>
          </p:nvSpPr>
          <p:spPr bwMode="auto">
            <a:xfrm>
              <a:off x="2935" y="1240"/>
              <a:ext cx="28" cy="31"/>
            </a:xfrm>
            <a:custGeom>
              <a:avLst/>
              <a:gdLst>
                <a:gd name="T0" fmla="*/ 10 w 84"/>
                <a:gd name="T1" fmla="*/ 12 h 93"/>
                <a:gd name="T2" fmla="*/ 42 w 84"/>
                <a:gd name="T3" fmla="*/ 0 h 93"/>
                <a:gd name="T4" fmla="*/ 53 w 84"/>
                <a:gd name="T5" fmla="*/ 1 h 93"/>
                <a:gd name="T6" fmla="*/ 74 w 84"/>
                <a:gd name="T7" fmla="*/ 24 h 93"/>
                <a:gd name="T8" fmla="*/ 74 w 84"/>
                <a:gd name="T9" fmla="*/ 75 h 93"/>
                <a:gd name="T10" fmla="*/ 75 w 84"/>
                <a:gd name="T11" fmla="*/ 78 h 93"/>
                <a:gd name="T12" fmla="*/ 79 w 84"/>
                <a:gd name="T13" fmla="*/ 80 h 93"/>
                <a:gd name="T14" fmla="*/ 81 w 84"/>
                <a:gd name="T15" fmla="*/ 80 h 93"/>
                <a:gd name="T16" fmla="*/ 84 w 84"/>
                <a:gd name="T17" fmla="*/ 80 h 93"/>
                <a:gd name="T18" fmla="*/ 84 w 84"/>
                <a:gd name="T19" fmla="*/ 90 h 93"/>
                <a:gd name="T20" fmla="*/ 81 w 84"/>
                <a:gd name="T21" fmla="*/ 91 h 93"/>
                <a:gd name="T22" fmla="*/ 76 w 84"/>
                <a:gd name="T23" fmla="*/ 92 h 93"/>
                <a:gd name="T24" fmla="*/ 66 w 84"/>
                <a:gd name="T25" fmla="*/ 90 h 93"/>
                <a:gd name="T26" fmla="*/ 60 w 84"/>
                <a:gd name="T27" fmla="*/ 79 h 93"/>
                <a:gd name="T28" fmla="*/ 53 w 84"/>
                <a:gd name="T29" fmla="*/ 85 h 93"/>
                <a:gd name="T30" fmla="*/ 28 w 84"/>
                <a:gd name="T31" fmla="*/ 93 h 93"/>
                <a:gd name="T32" fmla="*/ 14 w 84"/>
                <a:gd name="T33" fmla="*/ 90 h 93"/>
                <a:gd name="T34" fmla="*/ 0 w 84"/>
                <a:gd name="T35" fmla="*/ 68 h 93"/>
                <a:gd name="T36" fmla="*/ 2 w 84"/>
                <a:gd name="T37" fmla="*/ 58 h 93"/>
                <a:gd name="T38" fmla="*/ 27 w 84"/>
                <a:gd name="T39" fmla="*/ 39 h 93"/>
                <a:gd name="T40" fmla="*/ 52 w 84"/>
                <a:gd name="T41" fmla="*/ 36 h 93"/>
                <a:gd name="T42" fmla="*/ 56 w 84"/>
                <a:gd name="T43" fmla="*/ 35 h 93"/>
                <a:gd name="T44" fmla="*/ 60 w 84"/>
                <a:gd name="T45" fmla="*/ 26 h 93"/>
                <a:gd name="T46" fmla="*/ 58 w 84"/>
                <a:gd name="T47" fmla="*/ 18 h 93"/>
                <a:gd name="T48" fmla="*/ 39 w 84"/>
                <a:gd name="T49" fmla="*/ 12 h 93"/>
                <a:gd name="T50" fmla="*/ 26 w 84"/>
                <a:gd name="T51" fmla="*/ 15 h 93"/>
                <a:gd name="T52" fmla="*/ 18 w 84"/>
                <a:gd name="T53" fmla="*/ 29 h 93"/>
                <a:gd name="T54" fmla="*/ 5 w 84"/>
                <a:gd name="T55" fmla="*/ 29 h 93"/>
                <a:gd name="T56" fmla="*/ 60 w 84"/>
                <a:gd name="T57" fmla="*/ 46 h 93"/>
                <a:gd name="T58" fmla="*/ 49 w 84"/>
                <a:gd name="T59" fmla="*/ 49 h 93"/>
                <a:gd name="T60" fmla="*/ 34 w 84"/>
                <a:gd name="T61" fmla="*/ 51 h 93"/>
                <a:gd name="T62" fmla="*/ 19 w 84"/>
                <a:gd name="T63" fmla="*/ 57 h 93"/>
                <a:gd name="T64" fmla="*/ 16 w 84"/>
                <a:gd name="T65" fmla="*/ 65 h 93"/>
                <a:gd name="T66" fmla="*/ 23 w 84"/>
                <a:gd name="T67" fmla="*/ 79 h 93"/>
                <a:gd name="T68" fmla="*/ 32 w 84"/>
                <a:gd name="T69" fmla="*/ 81 h 93"/>
                <a:gd name="T70" fmla="*/ 56 w 84"/>
                <a:gd name="T71" fmla="*/ 71 h 93"/>
                <a:gd name="T72" fmla="*/ 60 w 84"/>
                <a:gd name="T73" fmla="*/ 60 h 93"/>
                <a:gd name="T74" fmla="*/ 60 w 84"/>
                <a:gd name="T75" fmla="*/ 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93"/>
                <a:gd name="T116" fmla="*/ 84 w 84"/>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93">
                  <a:moveTo>
                    <a:pt x="5" y="29"/>
                  </a:moveTo>
                  <a:lnTo>
                    <a:pt x="10" y="12"/>
                  </a:lnTo>
                  <a:lnTo>
                    <a:pt x="22" y="2"/>
                  </a:lnTo>
                  <a:lnTo>
                    <a:pt x="42" y="0"/>
                  </a:lnTo>
                  <a:lnTo>
                    <a:pt x="53" y="1"/>
                  </a:lnTo>
                  <a:lnTo>
                    <a:pt x="67" y="8"/>
                  </a:lnTo>
                  <a:lnTo>
                    <a:pt x="74" y="24"/>
                  </a:lnTo>
                  <a:lnTo>
                    <a:pt x="74" y="75"/>
                  </a:lnTo>
                  <a:lnTo>
                    <a:pt x="75" y="78"/>
                  </a:lnTo>
                  <a:lnTo>
                    <a:pt x="76" y="80"/>
                  </a:lnTo>
                  <a:lnTo>
                    <a:pt x="79" y="80"/>
                  </a:lnTo>
                  <a:lnTo>
                    <a:pt x="81" y="80"/>
                  </a:lnTo>
                  <a:lnTo>
                    <a:pt x="82" y="80"/>
                  </a:lnTo>
                  <a:lnTo>
                    <a:pt x="84" y="80"/>
                  </a:lnTo>
                  <a:lnTo>
                    <a:pt x="84" y="90"/>
                  </a:lnTo>
                  <a:lnTo>
                    <a:pt x="81" y="91"/>
                  </a:lnTo>
                  <a:lnTo>
                    <a:pt x="79" y="92"/>
                  </a:lnTo>
                  <a:lnTo>
                    <a:pt x="76" y="92"/>
                  </a:lnTo>
                  <a:lnTo>
                    <a:pt x="66" y="90"/>
                  </a:lnTo>
                  <a:lnTo>
                    <a:pt x="62" y="85"/>
                  </a:lnTo>
                  <a:lnTo>
                    <a:pt x="60" y="79"/>
                  </a:lnTo>
                  <a:lnTo>
                    <a:pt x="53" y="85"/>
                  </a:lnTo>
                  <a:lnTo>
                    <a:pt x="43" y="91"/>
                  </a:lnTo>
                  <a:lnTo>
                    <a:pt x="28" y="93"/>
                  </a:lnTo>
                  <a:lnTo>
                    <a:pt x="14" y="90"/>
                  </a:lnTo>
                  <a:lnTo>
                    <a:pt x="4" y="81"/>
                  </a:lnTo>
                  <a:lnTo>
                    <a:pt x="0" y="68"/>
                  </a:lnTo>
                  <a:lnTo>
                    <a:pt x="2" y="58"/>
                  </a:lnTo>
                  <a:lnTo>
                    <a:pt x="9" y="47"/>
                  </a:lnTo>
                  <a:lnTo>
                    <a:pt x="27" y="39"/>
                  </a:lnTo>
                  <a:lnTo>
                    <a:pt x="52" y="36"/>
                  </a:lnTo>
                  <a:lnTo>
                    <a:pt x="56" y="35"/>
                  </a:lnTo>
                  <a:lnTo>
                    <a:pt x="59" y="32"/>
                  </a:lnTo>
                  <a:lnTo>
                    <a:pt x="60" y="26"/>
                  </a:lnTo>
                  <a:lnTo>
                    <a:pt x="58" y="18"/>
                  </a:lnTo>
                  <a:lnTo>
                    <a:pt x="51" y="13"/>
                  </a:lnTo>
                  <a:lnTo>
                    <a:pt x="39" y="12"/>
                  </a:lnTo>
                  <a:lnTo>
                    <a:pt x="26" y="15"/>
                  </a:lnTo>
                  <a:lnTo>
                    <a:pt x="20" y="21"/>
                  </a:lnTo>
                  <a:lnTo>
                    <a:pt x="18" y="29"/>
                  </a:lnTo>
                  <a:lnTo>
                    <a:pt x="5" y="29"/>
                  </a:lnTo>
                  <a:close/>
                  <a:moveTo>
                    <a:pt x="60" y="46"/>
                  </a:moveTo>
                  <a:lnTo>
                    <a:pt x="56" y="47"/>
                  </a:lnTo>
                  <a:lnTo>
                    <a:pt x="49" y="49"/>
                  </a:lnTo>
                  <a:lnTo>
                    <a:pt x="34" y="51"/>
                  </a:lnTo>
                  <a:lnTo>
                    <a:pt x="26" y="53"/>
                  </a:lnTo>
                  <a:lnTo>
                    <a:pt x="19" y="57"/>
                  </a:lnTo>
                  <a:lnTo>
                    <a:pt x="16" y="65"/>
                  </a:lnTo>
                  <a:lnTo>
                    <a:pt x="17" y="74"/>
                  </a:lnTo>
                  <a:lnTo>
                    <a:pt x="23" y="79"/>
                  </a:lnTo>
                  <a:lnTo>
                    <a:pt x="32" y="81"/>
                  </a:lnTo>
                  <a:lnTo>
                    <a:pt x="46" y="78"/>
                  </a:lnTo>
                  <a:lnTo>
                    <a:pt x="56" y="71"/>
                  </a:lnTo>
                  <a:lnTo>
                    <a:pt x="60" y="60"/>
                  </a:lnTo>
                  <a:lnTo>
                    <a:pt x="60" y="46"/>
                  </a:lnTo>
                  <a:close/>
                </a:path>
              </a:pathLst>
            </a:custGeom>
            <a:solidFill>
              <a:srgbClr val="000000"/>
            </a:solidFill>
            <a:ln w="9525">
              <a:noFill/>
              <a:round/>
              <a:headEnd/>
              <a:tailEnd/>
            </a:ln>
          </p:spPr>
          <p:txBody>
            <a:bodyPr>
              <a:prstTxWarp prst="textNoShape">
                <a:avLst/>
              </a:prstTxWarp>
            </a:bodyPr>
            <a:lstStyle/>
            <a:p>
              <a:endParaRPr lang="en-US"/>
            </a:p>
          </p:txBody>
        </p:sp>
        <p:sp>
          <p:nvSpPr>
            <p:cNvPr id="769" name="Freeform 229"/>
            <p:cNvSpPr>
              <a:spLocks/>
            </p:cNvSpPr>
            <p:nvPr/>
          </p:nvSpPr>
          <p:spPr bwMode="auto">
            <a:xfrm>
              <a:off x="2968" y="1240"/>
              <a:ext cx="24" cy="30"/>
            </a:xfrm>
            <a:custGeom>
              <a:avLst/>
              <a:gdLst>
                <a:gd name="T0" fmla="*/ 72 w 72"/>
                <a:gd name="T1" fmla="*/ 90 h 90"/>
                <a:gd name="T2" fmla="*/ 57 w 72"/>
                <a:gd name="T3" fmla="*/ 90 h 90"/>
                <a:gd name="T4" fmla="*/ 57 w 72"/>
                <a:gd name="T5" fmla="*/ 36 h 90"/>
                <a:gd name="T6" fmla="*/ 57 w 72"/>
                <a:gd name="T7" fmla="*/ 36 h 90"/>
                <a:gd name="T8" fmla="*/ 56 w 72"/>
                <a:gd name="T9" fmla="*/ 23 h 90"/>
                <a:gd name="T10" fmla="*/ 50 w 72"/>
                <a:gd name="T11" fmla="*/ 15 h 90"/>
                <a:gd name="T12" fmla="*/ 38 w 72"/>
                <a:gd name="T13" fmla="*/ 13 h 90"/>
                <a:gd name="T14" fmla="*/ 38 w 72"/>
                <a:gd name="T15" fmla="*/ 13 h 90"/>
                <a:gd name="T16" fmla="*/ 28 w 72"/>
                <a:gd name="T17" fmla="*/ 15 h 90"/>
                <a:gd name="T18" fmla="*/ 19 w 72"/>
                <a:gd name="T19" fmla="*/ 24 h 90"/>
                <a:gd name="T20" fmla="*/ 15 w 72"/>
                <a:gd name="T21" fmla="*/ 42 h 90"/>
                <a:gd name="T22" fmla="*/ 15 w 72"/>
                <a:gd name="T23" fmla="*/ 42 h 90"/>
                <a:gd name="T24" fmla="*/ 15 w 72"/>
                <a:gd name="T25" fmla="*/ 90 h 90"/>
                <a:gd name="T26" fmla="*/ 0 w 72"/>
                <a:gd name="T27" fmla="*/ 90 h 90"/>
                <a:gd name="T28" fmla="*/ 0 w 72"/>
                <a:gd name="T29" fmla="*/ 2 h 90"/>
                <a:gd name="T30" fmla="*/ 14 w 72"/>
                <a:gd name="T31" fmla="*/ 2 h 90"/>
                <a:gd name="T32" fmla="*/ 14 w 72"/>
                <a:gd name="T33" fmla="*/ 14 h 90"/>
                <a:gd name="T34" fmla="*/ 14 w 72"/>
                <a:gd name="T35" fmla="*/ 14 h 90"/>
                <a:gd name="T36" fmla="*/ 14 w 72"/>
                <a:gd name="T37" fmla="*/ 14 h 90"/>
                <a:gd name="T38" fmla="*/ 19 w 72"/>
                <a:gd name="T39" fmla="*/ 8 h 90"/>
                <a:gd name="T40" fmla="*/ 28 w 72"/>
                <a:gd name="T41" fmla="*/ 2 h 90"/>
                <a:gd name="T42" fmla="*/ 42 w 72"/>
                <a:gd name="T43" fmla="*/ 0 h 90"/>
                <a:gd name="T44" fmla="*/ 42 w 72"/>
                <a:gd name="T45" fmla="*/ 0 h 90"/>
                <a:gd name="T46" fmla="*/ 56 w 72"/>
                <a:gd name="T47" fmla="*/ 2 h 90"/>
                <a:gd name="T48" fmla="*/ 67 w 72"/>
                <a:gd name="T49" fmla="*/ 11 h 90"/>
                <a:gd name="T50" fmla="*/ 72 w 72"/>
                <a:gd name="T51" fmla="*/ 30 h 90"/>
                <a:gd name="T52" fmla="*/ 72 w 72"/>
                <a:gd name="T53" fmla="*/ 30 h 90"/>
                <a:gd name="T54" fmla="*/ 72 w 72"/>
                <a:gd name="T55" fmla="*/ 90 h 90"/>
                <a:gd name="T56" fmla="*/ 72 w 72"/>
                <a:gd name="T57" fmla="*/ 9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0"/>
                <a:gd name="T89" fmla="*/ 72 w 72"/>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0">
                  <a:moveTo>
                    <a:pt x="72" y="90"/>
                  </a:moveTo>
                  <a:lnTo>
                    <a:pt x="57" y="90"/>
                  </a:lnTo>
                  <a:lnTo>
                    <a:pt x="57" y="36"/>
                  </a:lnTo>
                  <a:lnTo>
                    <a:pt x="56" y="23"/>
                  </a:lnTo>
                  <a:lnTo>
                    <a:pt x="50" y="15"/>
                  </a:lnTo>
                  <a:lnTo>
                    <a:pt x="38" y="13"/>
                  </a:lnTo>
                  <a:lnTo>
                    <a:pt x="28" y="15"/>
                  </a:lnTo>
                  <a:lnTo>
                    <a:pt x="19" y="24"/>
                  </a:lnTo>
                  <a:lnTo>
                    <a:pt x="15" y="42"/>
                  </a:lnTo>
                  <a:lnTo>
                    <a:pt x="15" y="90"/>
                  </a:lnTo>
                  <a:lnTo>
                    <a:pt x="0" y="90"/>
                  </a:lnTo>
                  <a:lnTo>
                    <a:pt x="0" y="2"/>
                  </a:lnTo>
                  <a:lnTo>
                    <a:pt x="14" y="2"/>
                  </a:lnTo>
                  <a:lnTo>
                    <a:pt x="14" y="14"/>
                  </a:lnTo>
                  <a:lnTo>
                    <a:pt x="19" y="8"/>
                  </a:lnTo>
                  <a:lnTo>
                    <a:pt x="28" y="2"/>
                  </a:lnTo>
                  <a:lnTo>
                    <a:pt x="42" y="0"/>
                  </a:lnTo>
                  <a:lnTo>
                    <a:pt x="56" y="2"/>
                  </a:lnTo>
                  <a:lnTo>
                    <a:pt x="67" y="11"/>
                  </a:lnTo>
                  <a:lnTo>
                    <a:pt x="72" y="30"/>
                  </a:lnTo>
                  <a:lnTo>
                    <a:pt x="72" y="90"/>
                  </a:lnTo>
                  <a:close/>
                </a:path>
              </a:pathLst>
            </a:custGeom>
            <a:solidFill>
              <a:srgbClr val="000000"/>
            </a:solidFill>
            <a:ln w="9525">
              <a:noFill/>
              <a:round/>
              <a:headEnd/>
              <a:tailEnd/>
            </a:ln>
          </p:spPr>
          <p:txBody>
            <a:bodyPr>
              <a:prstTxWarp prst="textNoShape">
                <a:avLst/>
              </a:prstTxWarp>
            </a:bodyPr>
            <a:lstStyle/>
            <a:p>
              <a:endParaRPr lang="en-US"/>
            </a:p>
          </p:txBody>
        </p:sp>
        <p:sp>
          <p:nvSpPr>
            <p:cNvPr id="770" name="Freeform 230"/>
            <p:cNvSpPr>
              <a:spLocks noEditPoints="1"/>
            </p:cNvSpPr>
            <p:nvPr/>
          </p:nvSpPr>
          <p:spPr bwMode="auto">
            <a:xfrm>
              <a:off x="2997" y="1230"/>
              <a:ext cx="26" cy="41"/>
            </a:xfrm>
            <a:custGeom>
              <a:avLst/>
              <a:gdLst>
                <a:gd name="T0" fmla="*/ 78 w 78"/>
                <a:gd name="T1" fmla="*/ 121 h 124"/>
                <a:gd name="T2" fmla="*/ 64 w 78"/>
                <a:gd name="T3" fmla="*/ 121 h 124"/>
                <a:gd name="T4" fmla="*/ 64 w 78"/>
                <a:gd name="T5" fmla="*/ 109 h 124"/>
                <a:gd name="T6" fmla="*/ 64 w 78"/>
                <a:gd name="T7" fmla="*/ 109 h 124"/>
                <a:gd name="T8" fmla="*/ 64 w 78"/>
                <a:gd name="T9" fmla="*/ 109 h 124"/>
                <a:gd name="T10" fmla="*/ 57 w 78"/>
                <a:gd name="T11" fmla="*/ 118 h 124"/>
                <a:gd name="T12" fmla="*/ 47 w 78"/>
                <a:gd name="T13" fmla="*/ 123 h 124"/>
                <a:gd name="T14" fmla="*/ 38 w 78"/>
                <a:gd name="T15" fmla="*/ 124 h 124"/>
                <a:gd name="T16" fmla="*/ 38 w 78"/>
                <a:gd name="T17" fmla="*/ 124 h 124"/>
                <a:gd name="T18" fmla="*/ 15 w 78"/>
                <a:gd name="T19" fmla="*/ 116 h 124"/>
                <a:gd name="T20" fmla="*/ 3 w 78"/>
                <a:gd name="T21" fmla="*/ 97 h 124"/>
                <a:gd name="T22" fmla="*/ 0 w 78"/>
                <a:gd name="T23" fmla="*/ 75 h 124"/>
                <a:gd name="T24" fmla="*/ 0 w 78"/>
                <a:gd name="T25" fmla="*/ 75 h 124"/>
                <a:gd name="T26" fmla="*/ 4 w 78"/>
                <a:gd name="T27" fmla="*/ 52 h 124"/>
                <a:gd name="T28" fmla="*/ 16 w 78"/>
                <a:gd name="T29" fmla="*/ 36 h 124"/>
                <a:gd name="T30" fmla="*/ 36 w 78"/>
                <a:gd name="T31" fmla="*/ 31 h 124"/>
                <a:gd name="T32" fmla="*/ 36 w 78"/>
                <a:gd name="T33" fmla="*/ 31 h 124"/>
                <a:gd name="T34" fmla="*/ 49 w 78"/>
                <a:gd name="T35" fmla="*/ 33 h 124"/>
                <a:gd name="T36" fmla="*/ 58 w 78"/>
                <a:gd name="T37" fmla="*/ 39 h 124"/>
                <a:gd name="T38" fmla="*/ 63 w 78"/>
                <a:gd name="T39" fmla="*/ 45 h 124"/>
                <a:gd name="T40" fmla="*/ 63 w 78"/>
                <a:gd name="T41" fmla="*/ 45 h 124"/>
                <a:gd name="T42" fmla="*/ 64 w 78"/>
                <a:gd name="T43" fmla="*/ 44 h 124"/>
                <a:gd name="T44" fmla="*/ 64 w 78"/>
                <a:gd name="T45" fmla="*/ 0 h 124"/>
                <a:gd name="T46" fmla="*/ 78 w 78"/>
                <a:gd name="T47" fmla="*/ 0 h 124"/>
                <a:gd name="T48" fmla="*/ 78 w 78"/>
                <a:gd name="T49" fmla="*/ 121 h 124"/>
                <a:gd name="T50" fmla="*/ 78 w 78"/>
                <a:gd name="T51" fmla="*/ 121 h 124"/>
                <a:gd name="T52" fmla="*/ 39 w 78"/>
                <a:gd name="T53" fmla="*/ 111 h 124"/>
                <a:gd name="T54" fmla="*/ 49 w 78"/>
                <a:gd name="T55" fmla="*/ 109 h 124"/>
                <a:gd name="T56" fmla="*/ 59 w 78"/>
                <a:gd name="T57" fmla="*/ 100 h 124"/>
                <a:gd name="T58" fmla="*/ 63 w 78"/>
                <a:gd name="T59" fmla="*/ 82 h 124"/>
                <a:gd name="T60" fmla="*/ 63 w 78"/>
                <a:gd name="T61" fmla="*/ 82 h 124"/>
                <a:gd name="T62" fmla="*/ 62 w 78"/>
                <a:gd name="T63" fmla="*/ 65 h 124"/>
                <a:gd name="T64" fmla="*/ 55 w 78"/>
                <a:gd name="T65" fmla="*/ 50 h 124"/>
                <a:gd name="T66" fmla="*/ 39 w 78"/>
                <a:gd name="T67" fmla="*/ 44 h 124"/>
                <a:gd name="T68" fmla="*/ 39 w 78"/>
                <a:gd name="T69" fmla="*/ 44 h 124"/>
                <a:gd name="T70" fmla="*/ 23 w 78"/>
                <a:gd name="T71" fmla="*/ 50 h 124"/>
                <a:gd name="T72" fmla="*/ 16 w 78"/>
                <a:gd name="T73" fmla="*/ 63 h 124"/>
                <a:gd name="T74" fmla="*/ 15 w 78"/>
                <a:gd name="T75" fmla="*/ 77 h 124"/>
                <a:gd name="T76" fmla="*/ 15 w 78"/>
                <a:gd name="T77" fmla="*/ 77 h 124"/>
                <a:gd name="T78" fmla="*/ 18 w 78"/>
                <a:gd name="T79" fmla="*/ 95 h 124"/>
                <a:gd name="T80" fmla="*/ 25 w 78"/>
                <a:gd name="T81" fmla="*/ 107 h 124"/>
                <a:gd name="T82" fmla="*/ 39 w 78"/>
                <a:gd name="T83" fmla="*/ 111 h 124"/>
                <a:gd name="T84" fmla="*/ 39 w 78"/>
                <a:gd name="T85" fmla="*/ 1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124"/>
                <a:gd name="T131" fmla="*/ 78 w 7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124">
                  <a:moveTo>
                    <a:pt x="78" y="121"/>
                  </a:moveTo>
                  <a:lnTo>
                    <a:pt x="64" y="121"/>
                  </a:lnTo>
                  <a:lnTo>
                    <a:pt x="64" y="109"/>
                  </a:lnTo>
                  <a:lnTo>
                    <a:pt x="57" y="118"/>
                  </a:lnTo>
                  <a:lnTo>
                    <a:pt x="47" y="123"/>
                  </a:lnTo>
                  <a:lnTo>
                    <a:pt x="38" y="124"/>
                  </a:lnTo>
                  <a:lnTo>
                    <a:pt x="15" y="116"/>
                  </a:lnTo>
                  <a:lnTo>
                    <a:pt x="3" y="97"/>
                  </a:lnTo>
                  <a:lnTo>
                    <a:pt x="0" y="75"/>
                  </a:lnTo>
                  <a:lnTo>
                    <a:pt x="4" y="52"/>
                  </a:lnTo>
                  <a:lnTo>
                    <a:pt x="16" y="36"/>
                  </a:lnTo>
                  <a:lnTo>
                    <a:pt x="36" y="31"/>
                  </a:lnTo>
                  <a:lnTo>
                    <a:pt x="49" y="33"/>
                  </a:lnTo>
                  <a:lnTo>
                    <a:pt x="58" y="39"/>
                  </a:lnTo>
                  <a:lnTo>
                    <a:pt x="63" y="45"/>
                  </a:lnTo>
                  <a:lnTo>
                    <a:pt x="64" y="44"/>
                  </a:lnTo>
                  <a:lnTo>
                    <a:pt x="64" y="0"/>
                  </a:lnTo>
                  <a:lnTo>
                    <a:pt x="78" y="0"/>
                  </a:lnTo>
                  <a:lnTo>
                    <a:pt x="78" y="121"/>
                  </a:lnTo>
                  <a:close/>
                  <a:moveTo>
                    <a:pt x="39" y="111"/>
                  </a:moveTo>
                  <a:lnTo>
                    <a:pt x="49" y="109"/>
                  </a:lnTo>
                  <a:lnTo>
                    <a:pt x="59" y="100"/>
                  </a:lnTo>
                  <a:lnTo>
                    <a:pt x="63" y="82"/>
                  </a:lnTo>
                  <a:lnTo>
                    <a:pt x="62" y="65"/>
                  </a:lnTo>
                  <a:lnTo>
                    <a:pt x="55" y="50"/>
                  </a:lnTo>
                  <a:lnTo>
                    <a:pt x="39" y="44"/>
                  </a:lnTo>
                  <a:lnTo>
                    <a:pt x="23" y="50"/>
                  </a:lnTo>
                  <a:lnTo>
                    <a:pt x="16" y="63"/>
                  </a:lnTo>
                  <a:lnTo>
                    <a:pt x="15" y="77"/>
                  </a:lnTo>
                  <a:lnTo>
                    <a:pt x="18" y="95"/>
                  </a:lnTo>
                  <a:lnTo>
                    <a:pt x="25" y="107"/>
                  </a:lnTo>
                  <a:lnTo>
                    <a:pt x="39" y="111"/>
                  </a:lnTo>
                  <a:close/>
                </a:path>
              </a:pathLst>
            </a:custGeom>
            <a:solidFill>
              <a:srgbClr val="000000"/>
            </a:solidFill>
            <a:ln w="9525">
              <a:noFill/>
              <a:round/>
              <a:headEnd/>
              <a:tailEnd/>
            </a:ln>
          </p:spPr>
          <p:txBody>
            <a:bodyPr>
              <a:prstTxWarp prst="textNoShape">
                <a:avLst/>
              </a:prstTxWarp>
            </a:bodyPr>
            <a:lstStyle/>
            <a:p>
              <a:endParaRPr lang="en-US"/>
            </a:p>
          </p:txBody>
        </p:sp>
        <p:sp>
          <p:nvSpPr>
            <p:cNvPr id="771" name="Freeform 231"/>
            <p:cNvSpPr>
              <a:spLocks/>
            </p:cNvSpPr>
            <p:nvPr/>
          </p:nvSpPr>
          <p:spPr bwMode="auto">
            <a:xfrm>
              <a:off x="2788" y="1287"/>
              <a:ext cx="24" cy="31"/>
            </a:xfrm>
            <a:custGeom>
              <a:avLst/>
              <a:gdLst>
                <a:gd name="T0" fmla="*/ 55 w 73"/>
                <a:gd name="T1" fmla="*/ 28 h 93"/>
                <a:gd name="T2" fmla="*/ 53 w 73"/>
                <a:gd name="T3" fmla="*/ 22 h 93"/>
                <a:gd name="T4" fmla="*/ 48 w 73"/>
                <a:gd name="T5" fmla="*/ 16 h 93"/>
                <a:gd name="T6" fmla="*/ 34 w 73"/>
                <a:gd name="T7" fmla="*/ 13 h 93"/>
                <a:gd name="T8" fmla="*/ 34 w 73"/>
                <a:gd name="T9" fmla="*/ 13 h 93"/>
                <a:gd name="T10" fmla="*/ 28 w 73"/>
                <a:gd name="T11" fmla="*/ 14 h 93"/>
                <a:gd name="T12" fmla="*/ 20 w 73"/>
                <a:gd name="T13" fmla="*/ 18 h 93"/>
                <a:gd name="T14" fmla="*/ 17 w 73"/>
                <a:gd name="T15" fmla="*/ 26 h 93"/>
                <a:gd name="T16" fmla="*/ 17 w 73"/>
                <a:gd name="T17" fmla="*/ 26 h 93"/>
                <a:gd name="T18" fmla="*/ 18 w 73"/>
                <a:gd name="T19" fmla="*/ 31 h 93"/>
                <a:gd name="T20" fmla="*/ 23 w 73"/>
                <a:gd name="T21" fmla="*/ 35 h 93"/>
                <a:gd name="T22" fmla="*/ 33 w 73"/>
                <a:gd name="T23" fmla="*/ 37 h 93"/>
                <a:gd name="T24" fmla="*/ 33 w 73"/>
                <a:gd name="T25" fmla="*/ 37 h 93"/>
                <a:gd name="T26" fmla="*/ 47 w 73"/>
                <a:gd name="T27" fmla="*/ 41 h 93"/>
                <a:gd name="T28" fmla="*/ 47 w 73"/>
                <a:gd name="T29" fmla="*/ 41 h 93"/>
                <a:gd name="T30" fmla="*/ 62 w 73"/>
                <a:gd name="T31" fmla="*/ 46 h 93"/>
                <a:gd name="T32" fmla="*/ 69 w 73"/>
                <a:gd name="T33" fmla="*/ 54 h 93"/>
                <a:gd name="T34" fmla="*/ 73 w 73"/>
                <a:gd name="T35" fmla="*/ 64 h 93"/>
                <a:gd name="T36" fmla="*/ 73 w 73"/>
                <a:gd name="T37" fmla="*/ 64 h 93"/>
                <a:gd name="T38" fmla="*/ 67 w 73"/>
                <a:gd name="T39" fmla="*/ 79 h 93"/>
                <a:gd name="T40" fmla="*/ 55 w 73"/>
                <a:gd name="T41" fmla="*/ 89 h 93"/>
                <a:gd name="T42" fmla="*/ 37 w 73"/>
                <a:gd name="T43" fmla="*/ 93 h 93"/>
                <a:gd name="T44" fmla="*/ 37 w 73"/>
                <a:gd name="T45" fmla="*/ 93 h 93"/>
                <a:gd name="T46" fmla="*/ 12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2 w 73"/>
                <a:gd name="T61" fmla="*/ 77 h 93"/>
                <a:gd name="T62" fmla="*/ 37 w 73"/>
                <a:gd name="T63" fmla="*/ 80 h 93"/>
                <a:gd name="T64" fmla="*/ 37 w 73"/>
                <a:gd name="T65" fmla="*/ 80 h 93"/>
                <a:gd name="T66" fmla="*/ 47 w 73"/>
                <a:gd name="T67" fmla="*/ 79 h 93"/>
                <a:gd name="T68" fmla="*/ 54 w 73"/>
                <a:gd name="T69" fmla="*/ 74 h 93"/>
                <a:gd name="T70" fmla="*/ 57 w 73"/>
                <a:gd name="T71" fmla="*/ 66 h 93"/>
                <a:gd name="T72" fmla="*/ 57 w 73"/>
                <a:gd name="T73" fmla="*/ 66 h 93"/>
                <a:gd name="T74" fmla="*/ 55 w 73"/>
                <a:gd name="T75" fmla="*/ 61 h 93"/>
                <a:gd name="T76" fmla="*/ 50 w 73"/>
                <a:gd name="T77" fmla="*/ 57 h 93"/>
                <a:gd name="T78" fmla="*/ 40 w 73"/>
                <a:gd name="T79" fmla="*/ 54 h 93"/>
                <a:gd name="T80" fmla="*/ 40 w 73"/>
                <a:gd name="T81" fmla="*/ 54 h 93"/>
                <a:gd name="T82" fmla="*/ 23 w 73"/>
                <a:gd name="T83" fmla="*/ 50 h 93"/>
                <a:gd name="T84" fmla="*/ 23 w 73"/>
                <a:gd name="T85" fmla="*/ 50 h 93"/>
                <a:gd name="T86" fmla="*/ 12 w 73"/>
                <a:gd name="T87" fmla="*/ 45 h 93"/>
                <a:gd name="T88" fmla="*/ 5 w 73"/>
                <a:gd name="T89" fmla="*/ 39 h 93"/>
                <a:gd name="T90" fmla="*/ 3 w 73"/>
                <a:gd name="T91" fmla="*/ 28 h 93"/>
                <a:gd name="T92" fmla="*/ 3 w 73"/>
                <a:gd name="T93" fmla="*/ 28 h 93"/>
                <a:gd name="T94" fmla="*/ 7 w 73"/>
                <a:gd name="T95" fmla="*/ 13 h 93"/>
                <a:gd name="T96" fmla="*/ 19 w 73"/>
                <a:gd name="T97" fmla="*/ 4 h 93"/>
                <a:gd name="T98" fmla="*/ 36 w 73"/>
                <a:gd name="T99" fmla="*/ 0 h 93"/>
                <a:gd name="T100" fmla="*/ 36 w 73"/>
                <a:gd name="T101" fmla="*/ 0 h 93"/>
                <a:gd name="T102" fmla="*/ 58 w 73"/>
                <a:gd name="T103" fmla="*/ 7 h 93"/>
                <a:gd name="T104" fmla="*/ 67 w 73"/>
                <a:gd name="T105" fmla="*/ 19 h 93"/>
                <a:gd name="T106" fmla="*/ 69 w 73"/>
                <a:gd name="T107" fmla="*/ 28 h 93"/>
                <a:gd name="T108" fmla="*/ 69 w 73"/>
                <a:gd name="T109" fmla="*/ 28 h 93"/>
                <a:gd name="T110" fmla="*/ 55 w 73"/>
                <a:gd name="T111" fmla="*/ 28 h 93"/>
                <a:gd name="T112" fmla="*/ 55 w 73"/>
                <a:gd name="T113" fmla="*/ 28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5" y="28"/>
                  </a:moveTo>
                  <a:lnTo>
                    <a:pt x="53" y="22"/>
                  </a:lnTo>
                  <a:lnTo>
                    <a:pt x="48" y="16"/>
                  </a:lnTo>
                  <a:lnTo>
                    <a:pt x="34" y="13"/>
                  </a:lnTo>
                  <a:lnTo>
                    <a:pt x="28" y="14"/>
                  </a:lnTo>
                  <a:lnTo>
                    <a:pt x="20" y="18"/>
                  </a:lnTo>
                  <a:lnTo>
                    <a:pt x="17" y="26"/>
                  </a:lnTo>
                  <a:lnTo>
                    <a:pt x="18" y="31"/>
                  </a:lnTo>
                  <a:lnTo>
                    <a:pt x="23" y="35"/>
                  </a:lnTo>
                  <a:lnTo>
                    <a:pt x="33" y="37"/>
                  </a:lnTo>
                  <a:lnTo>
                    <a:pt x="47" y="41"/>
                  </a:lnTo>
                  <a:lnTo>
                    <a:pt x="62" y="46"/>
                  </a:lnTo>
                  <a:lnTo>
                    <a:pt x="69" y="54"/>
                  </a:lnTo>
                  <a:lnTo>
                    <a:pt x="73" y="64"/>
                  </a:lnTo>
                  <a:lnTo>
                    <a:pt x="67" y="79"/>
                  </a:lnTo>
                  <a:lnTo>
                    <a:pt x="55" y="89"/>
                  </a:lnTo>
                  <a:lnTo>
                    <a:pt x="37" y="93"/>
                  </a:lnTo>
                  <a:lnTo>
                    <a:pt x="12" y="87"/>
                  </a:lnTo>
                  <a:lnTo>
                    <a:pt x="2" y="75"/>
                  </a:lnTo>
                  <a:lnTo>
                    <a:pt x="0" y="62"/>
                  </a:lnTo>
                  <a:lnTo>
                    <a:pt x="14" y="62"/>
                  </a:lnTo>
                  <a:lnTo>
                    <a:pt x="16" y="70"/>
                  </a:lnTo>
                  <a:lnTo>
                    <a:pt x="22" y="77"/>
                  </a:lnTo>
                  <a:lnTo>
                    <a:pt x="37" y="80"/>
                  </a:lnTo>
                  <a:lnTo>
                    <a:pt x="47" y="79"/>
                  </a:lnTo>
                  <a:lnTo>
                    <a:pt x="54" y="74"/>
                  </a:lnTo>
                  <a:lnTo>
                    <a:pt x="57" y="66"/>
                  </a:lnTo>
                  <a:lnTo>
                    <a:pt x="55" y="61"/>
                  </a:lnTo>
                  <a:lnTo>
                    <a:pt x="50" y="57"/>
                  </a:lnTo>
                  <a:lnTo>
                    <a:pt x="40" y="54"/>
                  </a:lnTo>
                  <a:lnTo>
                    <a:pt x="23" y="50"/>
                  </a:lnTo>
                  <a:lnTo>
                    <a:pt x="12" y="45"/>
                  </a:lnTo>
                  <a:lnTo>
                    <a:pt x="5" y="39"/>
                  </a:lnTo>
                  <a:lnTo>
                    <a:pt x="3" y="28"/>
                  </a:lnTo>
                  <a:lnTo>
                    <a:pt x="7" y="13"/>
                  </a:lnTo>
                  <a:lnTo>
                    <a:pt x="19" y="4"/>
                  </a:lnTo>
                  <a:lnTo>
                    <a:pt x="36" y="0"/>
                  </a:lnTo>
                  <a:lnTo>
                    <a:pt x="58" y="7"/>
                  </a:lnTo>
                  <a:lnTo>
                    <a:pt x="67" y="19"/>
                  </a:lnTo>
                  <a:lnTo>
                    <a:pt x="69" y="28"/>
                  </a:lnTo>
                  <a:lnTo>
                    <a:pt x="55" y="28"/>
                  </a:lnTo>
                  <a:close/>
                </a:path>
              </a:pathLst>
            </a:custGeom>
            <a:solidFill>
              <a:srgbClr val="000000"/>
            </a:solidFill>
            <a:ln w="9525">
              <a:noFill/>
              <a:round/>
              <a:headEnd/>
              <a:tailEnd/>
            </a:ln>
          </p:spPr>
          <p:txBody>
            <a:bodyPr>
              <a:prstTxWarp prst="textNoShape">
                <a:avLst/>
              </a:prstTxWarp>
            </a:bodyPr>
            <a:lstStyle/>
            <a:p>
              <a:endParaRPr lang="en-US"/>
            </a:p>
          </p:txBody>
        </p:sp>
        <p:sp>
          <p:nvSpPr>
            <p:cNvPr id="772" name="Freeform 232"/>
            <p:cNvSpPr>
              <a:spLocks noEditPoints="1"/>
            </p:cNvSpPr>
            <p:nvPr/>
          </p:nvSpPr>
          <p:spPr bwMode="auto">
            <a:xfrm>
              <a:off x="2816" y="1287"/>
              <a:ext cx="27" cy="31"/>
            </a:xfrm>
            <a:custGeom>
              <a:avLst/>
              <a:gdLst>
                <a:gd name="T0" fmla="*/ 79 w 80"/>
                <a:gd name="T1" fmla="*/ 63 h 93"/>
                <a:gd name="T2" fmla="*/ 77 w 80"/>
                <a:gd name="T3" fmla="*/ 69 h 93"/>
                <a:gd name="T4" fmla="*/ 72 w 80"/>
                <a:gd name="T5" fmla="*/ 78 h 93"/>
                <a:gd name="T6" fmla="*/ 63 w 80"/>
                <a:gd name="T7" fmla="*/ 87 h 93"/>
                <a:gd name="T8" fmla="*/ 63 w 80"/>
                <a:gd name="T9" fmla="*/ 87 h 93"/>
                <a:gd name="T10" fmla="*/ 58 w 80"/>
                <a:gd name="T11" fmla="*/ 90 h 93"/>
                <a:gd name="T12" fmla="*/ 51 w 80"/>
                <a:gd name="T13" fmla="*/ 92 h 93"/>
                <a:gd name="T14" fmla="*/ 40 w 80"/>
                <a:gd name="T15" fmla="*/ 93 h 93"/>
                <a:gd name="T16" fmla="*/ 40 w 80"/>
                <a:gd name="T17" fmla="*/ 93 h 93"/>
                <a:gd name="T18" fmla="*/ 18 w 80"/>
                <a:gd name="T19" fmla="*/ 87 h 93"/>
                <a:gd name="T20" fmla="*/ 5 w 80"/>
                <a:gd name="T21" fmla="*/ 72 h 93"/>
                <a:gd name="T22" fmla="*/ 0 w 80"/>
                <a:gd name="T23" fmla="*/ 49 h 93"/>
                <a:gd name="T24" fmla="*/ 0 w 80"/>
                <a:gd name="T25" fmla="*/ 49 h 93"/>
                <a:gd name="T26" fmla="*/ 5 w 80"/>
                <a:gd name="T27" fmla="*/ 25 h 93"/>
                <a:gd name="T28" fmla="*/ 19 w 80"/>
                <a:gd name="T29" fmla="*/ 7 h 93"/>
                <a:gd name="T30" fmla="*/ 42 w 80"/>
                <a:gd name="T31" fmla="*/ 0 h 93"/>
                <a:gd name="T32" fmla="*/ 42 w 80"/>
                <a:gd name="T33" fmla="*/ 0 h 93"/>
                <a:gd name="T34" fmla="*/ 63 w 80"/>
                <a:gd name="T35" fmla="*/ 7 h 93"/>
                <a:gd name="T36" fmla="*/ 76 w 80"/>
                <a:gd name="T37" fmla="*/ 25 h 93"/>
                <a:gd name="T38" fmla="*/ 80 w 80"/>
                <a:gd name="T39" fmla="*/ 51 h 93"/>
                <a:gd name="T40" fmla="*/ 80 w 80"/>
                <a:gd name="T41" fmla="*/ 51 h 93"/>
                <a:gd name="T42" fmla="*/ 16 w 80"/>
                <a:gd name="T43" fmla="*/ 51 h 93"/>
                <a:gd name="T44" fmla="*/ 16 w 80"/>
                <a:gd name="T45" fmla="*/ 51 h 93"/>
                <a:gd name="T46" fmla="*/ 19 w 80"/>
                <a:gd name="T47" fmla="*/ 67 h 93"/>
                <a:gd name="T48" fmla="*/ 27 w 80"/>
                <a:gd name="T49" fmla="*/ 77 h 93"/>
                <a:gd name="T50" fmla="*/ 42 w 80"/>
                <a:gd name="T51" fmla="*/ 80 h 93"/>
                <a:gd name="T52" fmla="*/ 42 w 80"/>
                <a:gd name="T53" fmla="*/ 80 h 93"/>
                <a:gd name="T54" fmla="*/ 53 w 80"/>
                <a:gd name="T55" fmla="*/ 77 h 93"/>
                <a:gd name="T56" fmla="*/ 61 w 80"/>
                <a:gd name="T57" fmla="*/ 70 h 93"/>
                <a:gd name="T58" fmla="*/ 64 w 80"/>
                <a:gd name="T59" fmla="*/ 63 h 93"/>
                <a:gd name="T60" fmla="*/ 64 w 80"/>
                <a:gd name="T61" fmla="*/ 63 h 93"/>
                <a:gd name="T62" fmla="*/ 79 w 80"/>
                <a:gd name="T63" fmla="*/ 63 h 93"/>
                <a:gd name="T64" fmla="*/ 79 w 80"/>
                <a:gd name="T65" fmla="*/ 63 h 93"/>
                <a:gd name="T66" fmla="*/ 65 w 80"/>
                <a:gd name="T67" fmla="*/ 40 h 93"/>
                <a:gd name="T68" fmla="*/ 62 w 80"/>
                <a:gd name="T69" fmla="*/ 27 h 93"/>
                <a:gd name="T70" fmla="*/ 54 w 80"/>
                <a:gd name="T71" fmla="*/ 17 h 93"/>
                <a:gd name="T72" fmla="*/ 40 w 80"/>
                <a:gd name="T73" fmla="*/ 14 h 93"/>
                <a:gd name="T74" fmla="*/ 40 w 80"/>
                <a:gd name="T75" fmla="*/ 14 h 93"/>
                <a:gd name="T76" fmla="*/ 28 w 80"/>
                <a:gd name="T77" fmla="*/ 17 h 93"/>
                <a:gd name="T78" fmla="*/ 19 w 80"/>
                <a:gd name="T79" fmla="*/ 27 h 93"/>
                <a:gd name="T80" fmla="*/ 16 w 80"/>
                <a:gd name="T81" fmla="*/ 40 h 93"/>
                <a:gd name="T82" fmla="*/ 16 w 80"/>
                <a:gd name="T83" fmla="*/ 40 h 93"/>
                <a:gd name="T84" fmla="*/ 65 w 80"/>
                <a:gd name="T85" fmla="*/ 40 h 93"/>
                <a:gd name="T86" fmla="*/ 65 w 80"/>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3"/>
                  </a:moveTo>
                  <a:lnTo>
                    <a:pt x="77" y="69"/>
                  </a:lnTo>
                  <a:lnTo>
                    <a:pt x="72" y="78"/>
                  </a:lnTo>
                  <a:lnTo>
                    <a:pt x="63" y="87"/>
                  </a:lnTo>
                  <a:lnTo>
                    <a:pt x="58" y="90"/>
                  </a:lnTo>
                  <a:lnTo>
                    <a:pt x="51" y="92"/>
                  </a:lnTo>
                  <a:lnTo>
                    <a:pt x="40" y="93"/>
                  </a:lnTo>
                  <a:lnTo>
                    <a:pt x="18" y="87"/>
                  </a:lnTo>
                  <a:lnTo>
                    <a:pt x="5" y="72"/>
                  </a:lnTo>
                  <a:lnTo>
                    <a:pt x="0" y="49"/>
                  </a:lnTo>
                  <a:lnTo>
                    <a:pt x="5" y="25"/>
                  </a:lnTo>
                  <a:lnTo>
                    <a:pt x="19" y="7"/>
                  </a:lnTo>
                  <a:lnTo>
                    <a:pt x="42" y="0"/>
                  </a:lnTo>
                  <a:lnTo>
                    <a:pt x="63" y="7"/>
                  </a:lnTo>
                  <a:lnTo>
                    <a:pt x="76" y="25"/>
                  </a:lnTo>
                  <a:lnTo>
                    <a:pt x="80" y="51"/>
                  </a:lnTo>
                  <a:lnTo>
                    <a:pt x="16" y="51"/>
                  </a:lnTo>
                  <a:lnTo>
                    <a:pt x="19" y="67"/>
                  </a:lnTo>
                  <a:lnTo>
                    <a:pt x="27" y="77"/>
                  </a:lnTo>
                  <a:lnTo>
                    <a:pt x="42" y="80"/>
                  </a:lnTo>
                  <a:lnTo>
                    <a:pt x="53" y="77"/>
                  </a:lnTo>
                  <a:lnTo>
                    <a:pt x="61" y="70"/>
                  </a:lnTo>
                  <a:lnTo>
                    <a:pt x="64" y="63"/>
                  </a:lnTo>
                  <a:lnTo>
                    <a:pt x="79" y="63"/>
                  </a:lnTo>
                  <a:close/>
                  <a:moveTo>
                    <a:pt x="65" y="40"/>
                  </a:moveTo>
                  <a:lnTo>
                    <a:pt x="62" y="27"/>
                  </a:lnTo>
                  <a:lnTo>
                    <a:pt x="54" y="17"/>
                  </a:lnTo>
                  <a:lnTo>
                    <a:pt x="40" y="14"/>
                  </a:lnTo>
                  <a:lnTo>
                    <a:pt x="28" y="17"/>
                  </a:lnTo>
                  <a:lnTo>
                    <a:pt x="19" y="27"/>
                  </a:lnTo>
                  <a:lnTo>
                    <a:pt x="16" y="40"/>
                  </a:lnTo>
                  <a:lnTo>
                    <a:pt x="65" y="40"/>
                  </a:lnTo>
                  <a:close/>
                </a:path>
              </a:pathLst>
            </a:custGeom>
            <a:solidFill>
              <a:srgbClr val="000000"/>
            </a:solidFill>
            <a:ln w="9525">
              <a:noFill/>
              <a:round/>
              <a:headEnd/>
              <a:tailEnd/>
            </a:ln>
          </p:spPr>
          <p:txBody>
            <a:bodyPr>
              <a:prstTxWarp prst="textNoShape">
                <a:avLst/>
              </a:prstTxWarp>
            </a:bodyPr>
            <a:lstStyle/>
            <a:p>
              <a:endParaRPr lang="en-US"/>
            </a:p>
          </p:txBody>
        </p:sp>
        <p:sp>
          <p:nvSpPr>
            <p:cNvPr id="773" name="Freeform 233"/>
            <p:cNvSpPr>
              <a:spLocks/>
            </p:cNvSpPr>
            <p:nvPr/>
          </p:nvSpPr>
          <p:spPr bwMode="auto">
            <a:xfrm>
              <a:off x="2849" y="1287"/>
              <a:ext cx="15" cy="30"/>
            </a:xfrm>
            <a:custGeom>
              <a:avLst/>
              <a:gdLst>
                <a:gd name="T0" fmla="*/ 15 w 43"/>
                <a:gd name="T1" fmla="*/ 90 h 90"/>
                <a:gd name="T2" fmla="*/ 0 w 43"/>
                <a:gd name="T3" fmla="*/ 90 h 90"/>
                <a:gd name="T4" fmla="*/ 0 w 43"/>
                <a:gd name="T5" fmla="*/ 2 h 90"/>
                <a:gd name="T6" fmla="*/ 14 w 43"/>
                <a:gd name="T7" fmla="*/ 2 h 90"/>
                <a:gd name="T8" fmla="*/ 14 w 43"/>
                <a:gd name="T9" fmla="*/ 18 h 90"/>
                <a:gd name="T10" fmla="*/ 15 w 43"/>
                <a:gd name="T11" fmla="*/ 18 h 90"/>
                <a:gd name="T12" fmla="*/ 15 w 43"/>
                <a:gd name="T13" fmla="*/ 18 h 90"/>
                <a:gd name="T14" fmla="*/ 21 w 43"/>
                <a:gd name="T15" fmla="*/ 9 h 90"/>
                <a:gd name="T16" fmla="*/ 29 w 43"/>
                <a:gd name="T17" fmla="*/ 2 h 90"/>
                <a:gd name="T18" fmla="*/ 39 w 43"/>
                <a:gd name="T19" fmla="*/ 0 h 90"/>
                <a:gd name="T20" fmla="*/ 39 w 43"/>
                <a:gd name="T21" fmla="*/ 0 h 90"/>
                <a:gd name="T22" fmla="*/ 41 w 43"/>
                <a:gd name="T23" fmla="*/ 0 h 90"/>
                <a:gd name="T24" fmla="*/ 42 w 43"/>
                <a:gd name="T25" fmla="*/ 0 h 90"/>
                <a:gd name="T26" fmla="*/ 43 w 43"/>
                <a:gd name="T27" fmla="*/ 0 h 90"/>
                <a:gd name="T28" fmla="*/ 43 w 43"/>
                <a:gd name="T29" fmla="*/ 0 h 90"/>
                <a:gd name="T30" fmla="*/ 43 w 43"/>
                <a:gd name="T31" fmla="*/ 16 h 90"/>
                <a:gd name="T32" fmla="*/ 37 w 43"/>
                <a:gd name="T33" fmla="*/ 16 h 90"/>
                <a:gd name="T34" fmla="*/ 37 w 43"/>
                <a:gd name="T35" fmla="*/ 16 h 90"/>
                <a:gd name="T36" fmla="*/ 26 w 43"/>
                <a:gd name="T37" fmla="*/ 19 h 90"/>
                <a:gd name="T38" fmla="*/ 18 w 43"/>
                <a:gd name="T39" fmla="*/ 28 h 90"/>
                <a:gd name="T40" fmla="*/ 15 w 43"/>
                <a:gd name="T41" fmla="*/ 40 h 90"/>
                <a:gd name="T42" fmla="*/ 15 w 43"/>
                <a:gd name="T43" fmla="*/ 40 h 90"/>
                <a:gd name="T44" fmla="*/ 15 w 43"/>
                <a:gd name="T45" fmla="*/ 90 h 90"/>
                <a:gd name="T46" fmla="*/ 15 w 43"/>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0"/>
                <a:gd name="T74" fmla="*/ 43 w 43"/>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0">
                  <a:moveTo>
                    <a:pt x="15" y="90"/>
                  </a:moveTo>
                  <a:lnTo>
                    <a:pt x="0" y="90"/>
                  </a:lnTo>
                  <a:lnTo>
                    <a:pt x="0" y="2"/>
                  </a:lnTo>
                  <a:lnTo>
                    <a:pt x="14" y="2"/>
                  </a:lnTo>
                  <a:lnTo>
                    <a:pt x="14" y="18"/>
                  </a:lnTo>
                  <a:lnTo>
                    <a:pt x="15" y="18"/>
                  </a:lnTo>
                  <a:lnTo>
                    <a:pt x="21" y="9"/>
                  </a:lnTo>
                  <a:lnTo>
                    <a:pt x="29" y="2"/>
                  </a:lnTo>
                  <a:lnTo>
                    <a:pt x="39" y="0"/>
                  </a:lnTo>
                  <a:lnTo>
                    <a:pt x="41" y="0"/>
                  </a:lnTo>
                  <a:lnTo>
                    <a:pt x="42" y="0"/>
                  </a:lnTo>
                  <a:lnTo>
                    <a:pt x="43" y="0"/>
                  </a:lnTo>
                  <a:lnTo>
                    <a:pt x="43" y="16"/>
                  </a:lnTo>
                  <a:lnTo>
                    <a:pt x="37" y="16"/>
                  </a:lnTo>
                  <a:lnTo>
                    <a:pt x="26" y="19"/>
                  </a:lnTo>
                  <a:lnTo>
                    <a:pt x="18" y="28"/>
                  </a:lnTo>
                  <a:lnTo>
                    <a:pt x="15" y="40"/>
                  </a:lnTo>
                  <a:lnTo>
                    <a:pt x="15" y="90"/>
                  </a:lnTo>
                  <a:close/>
                </a:path>
              </a:pathLst>
            </a:custGeom>
            <a:solidFill>
              <a:srgbClr val="000000"/>
            </a:solidFill>
            <a:ln w="9525">
              <a:noFill/>
              <a:round/>
              <a:headEnd/>
              <a:tailEnd/>
            </a:ln>
          </p:spPr>
          <p:txBody>
            <a:bodyPr>
              <a:prstTxWarp prst="textNoShape">
                <a:avLst/>
              </a:prstTxWarp>
            </a:bodyPr>
            <a:lstStyle/>
            <a:p>
              <a:endParaRPr lang="en-US"/>
            </a:p>
          </p:txBody>
        </p:sp>
        <p:sp>
          <p:nvSpPr>
            <p:cNvPr id="774" name="Freeform 234"/>
            <p:cNvSpPr>
              <a:spLocks/>
            </p:cNvSpPr>
            <p:nvPr/>
          </p:nvSpPr>
          <p:spPr bwMode="auto">
            <a:xfrm>
              <a:off x="2866" y="1287"/>
              <a:ext cx="27" cy="30"/>
            </a:xfrm>
            <a:custGeom>
              <a:avLst/>
              <a:gdLst>
                <a:gd name="T0" fmla="*/ 65 w 81"/>
                <a:gd name="T1" fmla="*/ 0 h 88"/>
                <a:gd name="T2" fmla="*/ 81 w 81"/>
                <a:gd name="T3" fmla="*/ 0 h 88"/>
                <a:gd name="T4" fmla="*/ 48 w 81"/>
                <a:gd name="T5" fmla="*/ 88 h 88"/>
                <a:gd name="T6" fmla="*/ 32 w 81"/>
                <a:gd name="T7" fmla="*/ 88 h 88"/>
                <a:gd name="T8" fmla="*/ 0 w 81"/>
                <a:gd name="T9" fmla="*/ 0 h 88"/>
                <a:gd name="T10" fmla="*/ 17 w 81"/>
                <a:gd name="T11" fmla="*/ 0 h 88"/>
                <a:gd name="T12" fmla="*/ 40 w 81"/>
                <a:gd name="T13" fmla="*/ 72 h 88"/>
                <a:gd name="T14" fmla="*/ 40 w 81"/>
                <a:gd name="T15" fmla="*/ 72 h 88"/>
                <a:gd name="T16" fmla="*/ 65 w 81"/>
                <a:gd name="T17" fmla="*/ 0 h 88"/>
                <a:gd name="T18" fmla="*/ 65 w 8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8"/>
                <a:gd name="T32" fmla="*/ 81 w 8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8">
                  <a:moveTo>
                    <a:pt x="65" y="0"/>
                  </a:moveTo>
                  <a:lnTo>
                    <a:pt x="81" y="0"/>
                  </a:lnTo>
                  <a:lnTo>
                    <a:pt x="48" y="88"/>
                  </a:lnTo>
                  <a:lnTo>
                    <a:pt x="32" y="88"/>
                  </a:lnTo>
                  <a:lnTo>
                    <a:pt x="0" y="0"/>
                  </a:lnTo>
                  <a:lnTo>
                    <a:pt x="17" y="0"/>
                  </a:lnTo>
                  <a:lnTo>
                    <a:pt x="40" y="72"/>
                  </a:lnTo>
                  <a:lnTo>
                    <a:pt x="65" y="0"/>
                  </a:lnTo>
                  <a:close/>
                </a:path>
              </a:pathLst>
            </a:custGeom>
            <a:solidFill>
              <a:srgbClr val="000000"/>
            </a:solidFill>
            <a:ln w="9525">
              <a:noFill/>
              <a:round/>
              <a:headEnd/>
              <a:tailEnd/>
            </a:ln>
          </p:spPr>
          <p:txBody>
            <a:bodyPr>
              <a:prstTxWarp prst="textNoShape">
                <a:avLst/>
              </a:prstTxWarp>
            </a:bodyPr>
            <a:lstStyle/>
            <a:p>
              <a:endParaRPr lang="en-US"/>
            </a:p>
          </p:txBody>
        </p:sp>
        <p:sp>
          <p:nvSpPr>
            <p:cNvPr id="775" name="Freeform 235"/>
            <p:cNvSpPr>
              <a:spLocks noEditPoints="1"/>
            </p:cNvSpPr>
            <p:nvPr/>
          </p:nvSpPr>
          <p:spPr bwMode="auto">
            <a:xfrm>
              <a:off x="2897" y="1277"/>
              <a:ext cx="5" cy="40"/>
            </a:xfrm>
            <a:custGeom>
              <a:avLst/>
              <a:gdLst>
                <a:gd name="T0" fmla="*/ 14 w 14"/>
                <a:gd name="T1" fmla="*/ 120 h 120"/>
                <a:gd name="T2" fmla="*/ 0 w 14"/>
                <a:gd name="T3" fmla="*/ 120 h 120"/>
                <a:gd name="T4" fmla="*/ 0 w 14"/>
                <a:gd name="T5" fmla="*/ 32 h 120"/>
                <a:gd name="T6" fmla="*/ 14 w 14"/>
                <a:gd name="T7" fmla="*/ 32 h 120"/>
                <a:gd name="T8" fmla="*/ 14 w 14"/>
                <a:gd name="T9" fmla="*/ 120 h 120"/>
                <a:gd name="T10" fmla="*/ 14 w 14"/>
                <a:gd name="T11" fmla="*/ 120 h 120"/>
                <a:gd name="T12" fmla="*/ 0 w 14"/>
                <a:gd name="T13" fmla="*/ 16 h 120"/>
                <a:gd name="T14" fmla="*/ 0 w 14"/>
                <a:gd name="T15" fmla="*/ 0 h 120"/>
                <a:gd name="T16" fmla="*/ 14 w 14"/>
                <a:gd name="T17" fmla="*/ 0 h 120"/>
                <a:gd name="T18" fmla="*/ 14 w 14"/>
                <a:gd name="T19" fmla="*/ 16 h 120"/>
                <a:gd name="T20" fmla="*/ 0 w 14"/>
                <a:gd name="T21" fmla="*/ 16 h 120"/>
                <a:gd name="T22" fmla="*/ 0 w 14"/>
                <a:gd name="T23" fmla="*/ 16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0"/>
                <a:gd name="T38" fmla="*/ 14 w 14"/>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0">
                  <a:moveTo>
                    <a:pt x="14" y="120"/>
                  </a:moveTo>
                  <a:lnTo>
                    <a:pt x="0" y="120"/>
                  </a:lnTo>
                  <a:lnTo>
                    <a:pt x="0" y="32"/>
                  </a:lnTo>
                  <a:lnTo>
                    <a:pt x="14" y="32"/>
                  </a:lnTo>
                  <a:lnTo>
                    <a:pt x="14" y="120"/>
                  </a:lnTo>
                  <a:close/>
                  <a:moveTo>
                    <a:pt x="0" y="16"/>
                  </a:moveTo>
                  <a:lnTo>
                    <a:pt x="0" y="0"/>
                  </a:lnTo>
                  <a:lnTo>
                    <a:pt x="14" y="0"/>
                  </a:lnTo>
                  <a:lnTo>
                    <a:pt x="14" y="16"/>
                  </a:lnTo>
                  <a:lnTo>
                    <a:pt x="0" y="16"/>
                  </a:lnTo>
                  <a:close/>
                </a:path>
              </a:pathLst>
            </a:custGeom>
            <a:solidFill>
              <a:srgbClr val="000000"/>
            </a:solidFill>
            <a:ln w="9525">
              <a:noFill/>
              <a:round/>
              <a:headEnd/>
              <a:tailEnd/>
            </a:ln>
          </p:spPr>
          <p:txBody>
            <a:bodyPr>
              <a:prstTxWarp prst="textNoShape">
                <a:avLst/>
              </a:prstTxWarp>
            </a:bodyPr>
            <a:lstStyle/>
            <a:p>
              <a:endParaRPr lang="en-US"/>
            </a:p>
          </p:txBody>
        </p:sp>
        <p:sp>
          <p:nvSpPr>
            <p:cNvPr id="776" name="Freeform 236"/>
            <p:cNvSpPr>
              <a:spLocks/>
            </p:cNvSpPr>
            <p:nvPr/>
          </p:nvSpPr>
          <p:spPr bwMode="auto">
            <a:xfrm>
              <a:off x="2907" y="1287"/>
              <a:ext cx="25" cy="31"/>
            </a:xfrm>
            <a:custGeom>
              <a:avLst/>
              <a:gdLst>
                <a:gd name="T0" fmla="*/ 62 w 76"/>
                <a:gd name="T1" fmla="*/ 32 h 93"/>
                <a:gd name="T2" fmla="*/ 58 w 76"/>
                <a:gd name="T3" fmla="*/ 22 h 93"/>
                <a:gd name="T4" fmla="*/ 52 w 76"/>
                <a:gd name="T5" fmla="*/ 16 h 93"/>
                <a:gd name="T6" fmla="*/ 41 w 76"/>
                <a:gd name="T7" fmla="*/ 14 h 93"/>
                <a:gd name="T8" fmla="*/ 41 w 76"/>
                <a:gd name="T9" fmla="*/ 14 h 93"/>
                <a:gd name="T10" fmla="*/ 27 w 76"/>
                <a:gd name="T11" fmla="*/ 19 h 93"/>
                <a:gd name="T12" fmla="*/ 18 w 76"/>
                <a:gd name="T13" fmla="*/ 31 h 93"/>
                <a:gd name="T14" fmla="*/ 16 w 76"/>
                <a:gd name="T15" fmla="*/ 47 h 93"/>
                <a:gd name="T16" fmla="*/ 16 w 76"/>
                <a:gd name="T17" fmla="*/ 47 h 93"/>
                <a:gd name="T18" fmla="*/ 18 w 76"/>
                <a:gd name="T19" fmla="*/ 62 h 93"/>
                <a:gd name="T20" fmla="*/ 26 w 76"/>
                <a:gd name="T21" fmla="*/ 75 h 93"/>
                <a:gd name="T22" fmla="*/ 41 w 76"/>
                <a:gd name="T23" fmla="*/ 80 h 93"/>
                <a:gd name="T24" fmla="*/ 41 w 76"/>
                <a:gd name="T25" fmla="*/ 80 h 93"/>
                <a:gd name="T26" fmla="*/ 50 w 76"/>
                <a:gd name="T27" fmla="*/ 78 h 93"/>
                <a:gd name="T28" fmla="*/ 58 w 76"/>
                <a:gd name="T29" fmla="*/ 71 h 93"/>
                <a:gd name="T30" fmla="*/ 62 w 76"/>
                <a:gd name="T31" fmla="*/ 59 h 93"/>
                <a:gd name="T32" fmla="*/ 62 w 76"/>
                <a:gd name="T33" fmla="*/ 59 h 93"/>
                <a:gd name="T34" fmla="*/ 76 w 76"/>
                <a:gd name="T35" fmla="*/ 59 h 93"/>
                <a:gd name="T36" fmla="*/ 76 w 76"/>
                <a:gd name="T37" fmla="*/ 59 h 93"/>
                <a:gd name="T38" fmla="*/ 72 w 76"/>
                <a:gd name="T39" fmla="*/ 74 h 93"/>
                <a:gd name="T40" fmla="*/ 61 w 76"/>
                <a:gd name="T41" fmla="*/ 87 h 93"/>
                <a:gd name="T42" fmla="*/ 41 w 76"/>
                <a:gd name="T43" fmla="*/ 93 h 93"/>
                <a:gd name="T44" fmla="*/ 41 w 76"/>
                <a:gd name="T45" fmla="*/ 93 h 93"/>
                <a:gd name="T46" fmla="*/ 18 w 76"/>
                <a:gd name="T47" fmla="*/ 87 h 93"/>
                <a:gd name="T48" fmla="*/ 5 w 76"/>
                <a:gd name="T49" fmla="*/ 72 h 93"/>
                <a:gd name="T50" fmla="*/ 0 w 76"/>
                <a:gd name="T51" fmla="*/ 49 h 93"/>
                <a:gd name="T52" fmla="*/ 0 w 76"/>
                <a:gd name="T53" fmla="*/ 49 h 93"/>
                <a:gd name="T54" fmla="*/ 5 w 76"/>
                <a:gd name="T55" fmla="*/ 25 h 93"/>
                <a:gd name="T56" fmla="*/ 20 w 76"/>
                <a:gd name="T57" fmla="*/ 7 h 93"/>
                <a:gd name="T58" fmla="*/ 43 w 76"/>
                <a:gd name="T59" fmla="*/ 0 h 93"/>
                <a:gd name="T60" fmla="*/ 43 w 76"/>
                <a:gd name="T61" fmla="*/ 0 h 93"/>
                <a:gd name="T62" fmla="*/ 62 w 76"/>
                <a:gd name="T63" fmla="*/ 5 h 93"/>
                <a:gd name="T64" fmla="*/ 72 w 76"/>
                <a:gd name="T65" fmla="*/ 17 h 93"/>
                <a:gd name="T66" fmla="*/ 76 w 76"/>
                <a:gd name="T67" fmla="*/ 32 h 93"/>
                <a:gd name="T68" fmla="*/ 76 w 76"/>
                <a:gd name="T69" fmla="*/ 32 h 93"/>
                <a:gd name="T70" fmla="*/ 62 w 76"/>
                <a:gd name="T71" fmla="*/ 32 h 93"/>
                <a:gd name="T72" fmla="*/ 62 w 76"/>
                <a:gd name="T73" fmla="*/ 32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93"/>
                <a:gd name="T113" fmla="*/ 76 w 76"/>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93">
                  <a:moveTo>
                    <a:pt x="62" y="32"/>
                  </a:moveTo>
                  <a:lnTo>
                    <a:pt x="58" y="22"/>
                  </a:lnTo>
                  <a:lnTo>
                    <a:pt x="52" y="16"/>
                  </a:lnTo>
                  <a:lnTo>
                    <a:pt x="41" y="14"/>
                  </a:lnTo>
                  <a:lnTo>
                    <a:pt x="27" y="19"/>
                  </a:lnTo>
                  <a:lnTo>
                    <a:pt x="18" y="31"/>
                  </a:lnTo>
                  <a:lnTo>
                    <a:pt x="16" y="47"/>
                  </a:lnTo>
                  <a:lnTo>
                    <a:pt x="18" y="62"/>
                  </a:lnTo>
                  <a:lnTo>
                    <a:pt x="26" y="75"/>
                  </a:lnTo>
                  <a:lnTo>
                    <a:pt x="41" y="80"/>
                  </a:lnTo>
                  <a:lnTo>
                    <a:pt x="50" y="78"/>
                  </a:lnTo>
                  <a:lnTo>
                    <a:pt x="58" y="71"/>
                  </a:lnTo>
                  <a:lnTo>
                    <a:pt x="62" y="59"/>
                  </a:lnTo>
                  <a:lnTo>
                    <a:pt x="76" y="59"/>
                  </a:lnTo>
                  <a:lnTo>
                    <a:pt x="72" y="74"/>
                  </a:lnTo>
                  <a:lnTo>
                    <a:pt x="61" y="87"/>
                  </a:lnTo>
                  <a:lnTo>
                    <a:pt x="41" y="93"/>
                  </a:lnTo>
                  <a:lnTo>
                    <a:pt x="18" y="87"/>
                  </a:lnTo>
                  <a:lnTo>
                    <a:pt x="5" y="72"/>
                  </a:lnTo>
                  <a:lnTo>
                    <a:pt x="0" y="49"/>
                  </a:lnTo>
                  <a:lnTo>
                    <a:pt x="5" y="25"/>
                  </a:lnTo>
                  <a:lnTo>
                    <a:pt x="20" y="7"/>
                  </a:lnTo>
                  <a:lnTo>
                    <a:pt x="43" y="0"/>
                  </a:lnTo>
                  <a:lnTo>
                    <a:pt x="62" y="5"/>
                  </a:lnTo>
                  <a:lnTo>
                    <a:pt x="72" y="17"/>
                  </a:lnTo>
                  <a:lnTo>
                    <a:pt x="76" y="32"/>
                  </a:lnTo>
                  <a:lnTo>
                    <a:pt x="62" y="32"/>
                  </a:lnTo>
                  <a:close/>
                </a:path>
              </a:pathLst>
            </a:custGeom>
            <a:solidFill>
              <a:srgbClr val="000000"/>
            </a:solidFill>
            <a:ln w="9525">
              <a:noFill/>
              <a:round/>
              <a:headEnd/>
              <a:tailEnd/>
            </a:ln>
          </p:spPr>
          <p:txBody>
            <a:bodyPr>
              <a:prstTxWarp prst="textNoShape">
                <a:avLst/>
              </a:prstTxWarp>
            </a:bodyPr>
            <a:lstStyle/>
            <a:p>
              <a:endParaRPr lang="en-US"/>
            </a:p>
          </p:txBody>
        </p:sp>
        <p:sp>
          <p:nvSpPr>
            <p:cNvPr id="777" name="Freeform 237"/>
            <p:cNvSpPr>
              <a:spLocks noEditPoints="1"/>
            </p:cNvSpPr>
            <p:nvPr/>
          </p:nvSpPr>
          <p:spPr bwMode="auto">
            <a:xfrm>
              <a:off x="2936" y="1287"/>
              <a:ext cx="27" cy="31"/>
            </a:xfrm>
            <a:custGeom>
              <a:avLst/>
              <a:gdLst>
                <a:gd name="T0" fmla="*/ 79 w 80"/>
                <a:gd name="T1" fmla="*/ 63 h 93"/>
                <a:gd name="T2" fmla="*/ 77 w 80"/>
                <a:gd name="T3" fmla="*/ 69 h 93"/>
                <a:gd name="T4" fmla="*/ 72 w 80"/>
                <a:gd name="T5" fmla="*/ 78 h 93"/>
                <a:gd name="T6" fmla="*/ 63 w 80"/>
                <a:gd name="T7" fmla="*/ 87 h 93"/>
                <a:gd name="T8" fmla="*/ 63 w 80"/>
                <a:gd name="T9" fmla="*/ 87 h 93"/>
                <a:gd name="T10" fmla="*/ 58 w 80"/>
                <a:gd name="T11" fmla="*/ 90 h 93"/>
                <a:gd name="T12" fmla="*/ 51 w 80"/>
                <a:gd name="T13" fmla="*/ 92 h 93"/>
                <a:gd name="T14" fmla="*/ 40 w 80"/>
                <a:gd name="T15" fmla="*/ 93 h 93"/>
                <a:gd name="T16" fmla="*/ 40 w 80"/>
                <a:gd name="T17" fmla="*/ 93 h 93"/>
                <a:gd name="T18" fmla="*/ 18 w 80"/>
                <a:gd name="T19" fmla="*/ 87 h 93"/>
                <a:gd name="T20" fmla="*/ 4 w 80"/>
                <a:gd name="T21" fmla="*/ 72 h 93"/>
                <a:gd name="T22" fmla="*/ 0 w 80"/>
                <a:gd name="T23" fmla="*/ 49 h 93"/>
                <a:gd name="T24" fmla="*/ 0 w 80"/>
                <a:gd name="T25" fmla="*/ 49 h 93"/>
                <a:gd name="T26" fmla="*/ 4 w 80"/>
                <a:gd name="T27" fmla="*/ 25 h 93"/>
                <a:gd name="T28" fmla="*/ 18 w 80"/>
                <a:gd name="T29" fmla="*/ 7 h 93"/>
                <a:gd name="T30" fmla="*/ 42 w 80"/>
                <a:gd name="T31" fmla="*/ 0 h 93"/>
                <a:gd name="T32" fmla="*/ 42 w 80"/>
                <a:gd name="T33" fmla="*/ 0 h 93"/>
                <a:gd name="T34" fmla="*/ 63 w 80"/>
                <a:gd name="T35" fmla="*/ 7 h 93"/>
                <a:gd name="T36" fmla="*/ 76 w 80"/>
                <a:gd name="T37" fmla="*/ 25 h 93"/>
                <a:gd name="T38" fmla="*/ 80 w 80"/>
                <a:gd name="T39" fmla="*/ 51 h 93"/>
                <a:gd name="T40" fmla="*/ 80 w 80"/>
                <a:gd name="T41" fmla="*/ 51 h 93"/>
                <a:gd name="T42" fmla="*/ 15 w 80"/>
                <a:gd name="T43" fmla="*/ 51 h 93"/>
                <a:gd name="T44" fmla="*/ 15 w 80"/>
                <a:gd name="T45" fmla="*/ 51 h 93"/>
                <a:gd name="T46" fmla="*/ 18 w 80"/>
                <a:gd name="T47" fmla="*/ 67 h 93"/>
                <a:gd name="T48" fmla="*/ 27 w 80"/>
                <a:gd name="T49" fmla="*/ 77 h 93"/>
                <a:gd name="T50" fmla="*/ 42 w 80"/>
                <a:gd name="T51" fmla="*/ 80 h 93"/>
                <a:gd name="T52" fmla="*/ 42 w 80"/>
                <a:gd name="T53" fmla="*/ 80 h 93"/>
                <a:gd name="T54" fmla="*/ 53 w 80"/>
                <a:gd name="T55" fmla="*/ 77 h 93"/>
                <a:gd name="T56" fmla="*/ 61 w 80"/>
                <a:gd name="T57" fmla="*/ 70 h 93"/>
                <a:gd name="T58" fmla="*/ 64 w 80"/>
                <a:gd name="T59" fmla="*/ 63 h 93"/>
                <a:gd name="T60" fmla="*/ 64 w 80"/>
                <a:gd name="T61" fmla="*/ 63 h 93"/>
                <a:gd name="T62" fmla="*/ 79 w 80"/>
                <a:gd name="T63" fmla="*/ 63 h 93"/>
                <a:gd name="T64" fmla="*/ 79 w 80"/>
                <a:gd name="T65" fmla="*/ 63 h 93"/>
                <a:gd name="T66" fmla="*/ 65 w 80"/>
                <a:gd name="T67" fmla="*/ 40 h 93"/>
                <a:gd name="T68" fmla="*/ 62 w 80"/>
                <a:gd name="T69" fmla="*/ 27 h 93"/>
                <a:gd name="T70" fmla="*/ 55 w 80"/>
                <a:gd name="T71" fmla="*/ 17 h 93"/>
                <a:gd name="T72" fmla="*/ 40 w 80"/>
                <a:gd name="T73" fmla="*/ 14 h 93"/>
                <a:gd name="T74" fmla="*/ 40 w 80"/>
                <a:gd name="T75" fmla="*/ 14 h 93"/>
                <a:gd name="T76" fmla="*/ 27 w 80"/>
                <a:gd name="T77" fmla="*/ 17 h 93"/>
                <a:gd name="T78" fmla="*/ 19 w 80"/>
                <a:gd name="T79" fmla="*/ 27 h 93"/>
                <a:gd name="T80" fmla="*/ 15 w 80"/>
                <a:gd name="T81" fmla="*/ 40 h 93"/>
                <a:gd name="T82" fmla="*/ 15 w 80"/>
                <a:gd name="T83" fmla="*/ 40 h 93"/>
                <a:gd name="T84" fmla="*/ 65 w 80"/>
                <a:gd name="T85" fmla="*/ 40 h 93"/>
                <a:gd name="T86" fmla="*/ 65 w 80"/>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3"/>
                  </a:moveTo>
                  <a:lnTo>
                    <a:pt x="77" y="69"/>
                  </a:lnTo>
                  <a:lnTo>
                    <a:pt x="72" y="78"/>
                  </a:lnTo>
                  <a:lnTo>
                    <a:pt x="63" y="87"/>
                  </a:lnTo>
                  <a:lnTo>
                    <a:pt x="58" y="90"/>
                  </a:lnTo>
                  <a:lnTo>
                    <a:pt x="51" y="92"/>
                  </a:lnTo>
                  <a:lnTo>
                    <a:pt x="40" y="93"/>
                  </a:lnTo>
                  <a:lnTo>
                    <a:pt x="18" y="87"/>
                  </a:lnTo>
                  <a:lnTo>
                    <a:pt x="4" y="72"/>
                  </a:lnTo>
                  <a:lnTo>
                    <a:pt x="0" y="49"/>
                  </a:lnTo>
                  <a:lnTo>
                    <a:pt x="4" y="25"/>
                  </a:lnTo>
                  <a:lnTo>
                    <a:pt x="18" y="7"/>
                  </a:lnTo>
                  <a:lnTo>
                    <a:pt x="42" y="0"/>
                  </a:lnTo>
                  <a:lnTo>
                    <a:pt x="63" y="7"/>
                  </a:lnTo>
                  <a:lnTo>
                    <a:pt x="76" y="25"/>
                  </a:lnTo>
                  <a:lnTo>
                    <a:pt x="80" y="51"/>
                  </a:lnTo>
                  <a:lnTo>
                    <a:pt x="15" y="51"/>
                  </a:lnTo>
                  <a:lnTo>
                    <a:pt x="18" y="67"/>
                  </a:lnTo>
                  <a:lnTo>
                    <a:pt x="27" y="77"/>
                  </a:lnTo>
                  <a:lnTo>
                    <a:pt x="42" y="80"/>
                  </a:lnTo>
                  <a:lnTo>
                    <a:pt x="53" y="77"/>
                  </a:lnTo>
                  <a:lnTo>
                    <a:pt x="61" y="70"/>
                  </a:lnTo>
                  <a:lnTo>
                    <a:pt x="64" y="63"/>
                  </a:lnTo>
                  <a:lnTo>
                    <a:pt x="79" y="63"/>
                  </a:lnTo>
                  <a:close/>
                  <a:moveTo>
                    <a:pt x="65" y="40"/>
                  </a:moveTo>
                  <a:lnTo>
                    <a:pt x="62" y="27"/>
                  </a:lnTo>
                  <a:lnTo>
                    <a:pt x="55" y="17"/>
                  </a:lnTo>
                  <a:lnTo>
                    <a:pt x="40" y="14"/>
                  </a:lnTo>
                  <a:lnTo>
                    <a:pt x="27" y="17"/>
                  </a:lnTo>
                  <a:lnTo>
                    <a:pt x="19" y="27"/>
                  </a:lnTo>
                  <a:lnTo>
                    <a:pt x="15" y="40"/>
                  </a:lnTo>
                  <a:lnTo>
                    <a:pt x="65" y="40"/>
                  </a:lnTo>
                  <a:close/>
                </a:path>
              </a:pathLst>
            </a:custGeom>
            <a:solidFill>
              <a:srgbClr val="000000"/>
            </a:solidFill>
            <a:ln w="9525">
              <a:noFill/>
              <a:round/>
              <a:headEnd/>
              <a:tailEnd/>
            </a:ln>
          </p:spPr>
          <p:txBody>
            <a:bodyPr>
              <a:prstTxWarp prst="textNoShape">
                <a:avLst/>
              </a:prstTxWarp>
            </a:bodyPr>
            <a:lstStyle/>
            <a:p>
              <a:endParaRPr lang="en-US"/>
            </a:p>
          </p:txBody>
        </p:sp>
        <p:sp>
          <p:nvSpPr>
            <p:cNvPr id="778" name="Freeform 238"/>
            <p:cNvSpPr>
              <a:spLocks/>
            </p:cNvSpPr>
            <p:nvPr/>
          </p:nvSpPr>
          <p:spPr bwMode="auto">
            <a:xfrm>
              <a:off x="2967" y="1287"/>
              <a:ext cx="24" cy="31"/>
            </a:xfrm>
            <a:custGeom>
              <a:avLst/>
              <a:gdLst>
                <a:gd name="T0" fmla="*/ 56 w 73"/>
                <a:gd name="T1" fmla="*/ 28 h 93"/>
                <a:gd name="T2" fmla="*/ 55 w 73"/>
                <a:gd name="T3" fmla="*/ 22 h 93"/>
                <a:gd name="T4" fmla="*/ 49 w 73"/>
                <a:gd name="T5" fmla="*/ 16 h 93"/>
                <a:gd name="T6" fmla="*/ 34 w 73"/>
                <a:gd name="T7" fmla="*/ 13 h 93"/>
                <a:gd name="T8" fmla="*/ 34 w 73"/>
                <a:gd name="T9" fmla="*/ 13 h 93"/>
                <a:gd name="T10" fmla="*/ 28 w 73"/>
                <a:gd name="T11" fmla="*/ 14 h 93"/>
                <a:gd name="T12" fmla="*/ 20 w 73"/>
                <a:gd name="T13" fmla="*/ 18 h 93"/>
                <a:gd name="T14" fmla="*/ 17 w 73"/>
                <a:gd name="T15" fmla="*/ 26 h 93"/>
                <a:gd name="T16" fmla="*/ 17 w 73"/>
                <a:gd name="T17" fmla="*/ 26 h 93"/>
                <a:gd name="T18" fmla="*/ 19 w 73"/>
                <a:gd name="T19" fmla="*/ 31 h 93"/>
                <a:gd name="T20" fmla="*/ 24 w 73"/>
                <a:gd name="T21" fmla="*/ 35 h 93"/>
                <a:gd name="T22" fmla="*/ 33 w 73"/>
                <a:gd name="T23" fmla="*/ 37 h 93"/>
                <a:gd name="T24" fmla="*/ 33 w 73"/>
                <a:gd name="T25" fmla="*/ 37 h 93"/>
                <a:gd name="T26" fmla="*/ 49 w 73"/>
                <a:gd name="T27" fmla="*/ 41 h 93"/>
                <a:gd name="T28" fmla="*/ 49 w 73"/>
                <a:gd name="T29" fmla="*/ 41 h 93"/>
                <a:gd name="T30" fmla="*/ 63 w 73"/>
                <a:gd name="T31" fmla="*/ 46 h 93"/>
                <a:gd name="T32" fmla="*/ 71 w 73"/>
                <a:gd name="T33" fmla="*/ 54 h 93"/>
                <a:gd name="T34" fmla="*/ 73 w 73"/>
                <a:gd name="T35" fmla="*/ 64 h 93"/>
                <a:gd name="T36" fmla="*/ 73 w 73"/>
                <a:gd name="T37" fmla="*/ 64 h 93"/>
                <a:gd name="T38" fmla="*/ 68 w 73"/>
                <a:gd name="T39" fmla="*/ 79 h 93"/>
                <a:gd name="T40" fmla="*/ 56 w 73"/>
                <a:gd name="T41" fmla="*/ 89 h 93"/>
                <a:gd name="T42" fmla="*/ 38 w 73"/>
                <a:gd name="T43" fmla="*/ 93 h 93"/>
                <a:gd name="T44" fmla="*/ 38 w 73"/>
                <a:gd name="T45" fmla="*/ 93 h 93"/>
                <a:gd name="T46" fmla="*/ 13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2 w 73"/>
                <a:gd name="T61" fmla="*/ 77 h 93"/>
                <a:gd name="T62" fmla="*/ 37 w 73"/>
                <a:gd name="T63" fmla="*/ 80 h 93"/>
                <a:gd name="T64" fmla="*/ 37 w 73"/>
                <a:gd name="T65" fmla="*/ 80 h 93"/>
                <a:gd name="T66" fmla="*/ 48 w 73"/>
                <a:gd name="T67" fmla="*/ 79 h 93"/>
                <a:gd name="T68" fmla="*/ 56 w 73"/>
                <a:gd name="T69" fmla="*/ 74 h 93"/>
                <a:gd name="T70" fmla="*/ 58 w 73"/>
                <a:gd name="T71" fmla="*/ 66 h 93"/>
                <a:gd name="T72" fmla="*/ 58 w 73"/>
                <a:gd name="T73" fmla="*/ 66 h 93"/>
                <a:gd name="T74" fmla="*/ 57 w 73"/>
                <a:gd name="T75" fmla="*/ 61 h 93"/>
                <a:gd name="T76" fmla="*/ 51 w 73"/>
                <a:gd name="T77" fmla="*/ 57 h 93"/>
                <a:gd name="T78" fmla="*/ 40 w 73"/>
                <a:gd name="T79" fmla="*/ 54 h 93"/>
                <a:gd name="T80" fmla="*/ 40 w 73"/>
                <a:gd name="T81" fmla="*/ 54 h 93"/>
                <a:gd name="T82" fmla="*/ 23 w 73"/>
                <a:gd name="T83" fmla="*/ 50 h 93"/>
                <a:gd name="T84" fmla="*/ 23 w 73"/>
                <a:gd name="T85" fmla="*/ 50 h 93"/>
                <a:gd name="T86" fmla="*/ 12 w 73"/>
                <a:gd name="T87" fmla="*/ 45 h 93"/>
                <a:gd name="T88" fmla="*/ 5 w 73"/>
                <a:gd name="T89" fmla="*/ 39 h 93"/>
                <a:gd name="T90" fmla="*/ 3 w 73"/>
                <a:gd name="T91" fmla="*/ 28 h 93"/>
                <a:gd name="T92" fmla="*/ 3 w 73"/>
                <a:gd name="T93" fmla="*/ 28 h 93"/>
                <a:gd name="T94" fmla="*/ 8 w 73"/>
                <a:gd name="T95" fmla="*/ 13 h 93"/>
                <a:gd name="T96" fmla="*/ 20 w 73"/>
                <a:gd name="T97" fmla="*/ 4 h 93"/>
                <a:gd name="T98" fmla="*/ 36 w 73"/>
                <a:gd name="T99" fmla="*/ 0 h 93"/>
                <a:gd name="T100" fmla="*/ 36 w 73"/>
                <a:gd name="T101" fmla="*/ 0 h 93"/>
                <a:gd name="T102" fmla="*/ 59 w 73"/>
                <a:gd name="T103" fmla="*/ 7 h 93"/>
                <a:gd name="T104" fmla="*/ 69 w 73"/>
                <a:gd name="T105" fmla="*/ 19 h 93"/>
                <a:gd name="T106" fmla="*/ 70 w 73"/>
                <a:gd name="T107" fmla="*/ 28 h 93"/>
                <a:gd name="T108" fmla="*/ 70 w 73"/>
                <a:gd name="T109" fmla="*/ 28 h 93"/>
                <a:gd name="T110" fmla="*/ 56 w 73"/>
                <a:gd name="T111" fmla="*/ 28 h 93"/>
                <a:gd name="T112" fmla="*/ 56 w 73"/>
                <a:gd name="T113" fmla="*/ 28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8"/>
                  </a:moveTo>
                  <a:lnTo>
                    <a:pt x="55" y="22"/>
                  </a:lnTo>
                  <a:lnTo>
                    <a:pt x="49" y="16"/>
                  </a:lnTo>
                  <a:lnTo>
                    <a:pt x="34" y="13"/>
                  </a:lnTo>
                  <a:lnTo>
                    <a:pt x="28" y="14"/>
                  </a:lnTo>
                  <a:lnTo>
                    <a:pt x="20" y="18"/>
                  </a:lnTo>
                  <a:lnTo>
                    <a:pt x="17" y="26"/>
                  </a:lnTo>
                  <a:lnTo>
                    <a:pt x="19" y="31"/>
                  </a:lnTo>
                  <a:lnTo>
                    <a:pt x="24" y="35"/>
                  </a:lnTo>
                  <a:lnTo>
                    <a:pt x="33" y="37"/>
                  </a:lnTo>
                  <a:lnTo>
                    <a:pt x="49" y="41"/>
                  </a:lnTo>
                  <a:lnTo>
                    <a:pt x="63" y="46"/>
                  </a:lnTo>
                  <a:lnTo>
                    <a:pt x="71" y="54"/>
                  </a:lnTo>
                  <a:lnTo>
                    <a:pt x="73" y="64"/>
                  </a:lnTo>
                  <a:lnTo>
                    <a:pt x="68" y="79"/>
                  </a:lnTo>
                  <a:lnTo>
                    <a:pt x="56" y="89"/>
                  </a:lnTo>
                  <a:lnTo>
                    <a:pt x="38" y="93"/>
                  </a:lnTo>
                  <a:lnTo>
                    <a:pt x="13" y="87"/>
                  </a:lnTo>
                  <a:lnTo>
                    <a:pt x="2" y="75"/>
                  </a:lnTo>
                  <a:lnTo>
                    <a:pt x="0" y="62"/>
                  </a:lnTo>
                  <a:lnTo>
                    <a:pt x="14" y="62"/>
                  </a:lnTo>
                  <a:lnTo>
                    <a:pt x="16" y="70"/>
                  </a:lnTo>
                  <a:lnTo>
                    <a:pt x="22" y="77"/>
                  </a:lnTo>
                  <a:lnTo>
                    <a:pt x="37" y="80"/>
                  </a:lnTo>
                  <a:lnTo>
                    <a:pt x="48" y="79"/>
                  </a:lnTo>
                  <a:lnTo>
                    <a:pt x="56" y="74"/>
                  </a:lnTo>
                  <a:lnTo>
                    <a:pt x="58" y="66"/>
                  </a:lnTo>
                  <a:lnTo>
                    <a:pt x="57" y="61"/>
                  </a:lnTo>
                  <a:lnTo>
                    <a:pt x="51" y="57"/>
                  </a:lnTo>
                  <a:lnTo>
                    <a:pt x="40" y="54"/>
                  </a:lnTo>
                  <a:lnTo>
                    <a:pt x="23" y="50"/>
                  </a:lnTo>
                  <a:lnTo>
                    <a:pt x="12" y="45"/>
                  </a:lnTo>
                  <a:lnTo>
                    <a:pt x="5" y="39"/>
                  </a:lnTo>
                  <a:lnTo>
                    <a:pt x="3" y="28"/>
                  </a:lnTo>
                  <a:lnTo>
                    <a:pt x="8" y="13"/>
                  </a:lnTo>
                  <a:lnTo>
                    <a:pt x="20" y="4"/>
                  </a:lnTo>
                  <a:lnTo>
                    <a:pt x="36" y="0"/>
                  </a:lnTo>
                  <a:lnTo>
                    <a:pt x="59" y="7"/>
                  </a:lnTo>
                  <a:lnTo>
                    <a:pt x="69" y="19"/>
                  </a:lnTo>
                  <a:lnTo>
                    <a:pt x="70" y="28"/>
                  </a:lnTo>
                  <a:lnTo>
                    <a:pt x="56" y="28"/>
                  </a:lnTo>
                  <a:close/>
                </a:path>
              </a:pathLst>
            </a:custGeom>
            <a:solidFill>
              <a:srgbClr val="000000"/>
            </a:solidFill>
            <a:ln w="9525">
              <a:noFill/>
              <a:round/>
              <a:headEnd/>
              <a:tailEnd/>
            </a:ln>
          </p:spPr>
          <p:txBody>
            <a:bodyPr>
              <a:prstTxWarp prst="textNoShape">
                <a:avLst/>
              </a:prstTxWarp>
            </a:bodyPr>
            <a:lstStyle/>
            <a:p>
              <a:endParaRPr lang="en-US"/>
            </a:p>
          </p:txBody>
        </p:sp>
        <p:sp>
          <p:nvSpPr>
            <p:cNvPr id="779" name="Freeform 239"/>
            <p:cNvSpPr>
              <a:spLocks/>
            </p:cNvSpPr>
            <p:nvPr/>
          </p:nvSpPr>
          <p:spPr bwMode="auto">
            <a:xfrm>
              <a:off x="2807" y="1334"/>
              <a:ext cx="40" cy="30"/>
            </a:xfrm>
            <a:custGeom>
              <a:avLst/>
              <a:gdLst>
                <a:gd name="T0" fmla="*/ 0 w 120"/>
                <a:gd name="T1" fmla="*/ 2 h 90"/>
                <a:gd name="T2" fmla="*/ 15 w 120"/>
                <a:gd name="T3" fmla="*/ 2 h 90"/>
                <a:gd name="T4" fmla="*/ 15 w 120"/>
                <a:gd name="T5" fmla="*/ 14 h 90"/>
                <a:gd name="T6" fmla="*/ 15 w 120"/>
                <a:gd name="T7" fmla="*/ 14 h 90"/>
                <a:gd name="T8" fmla="*/ 15 w 120"/>
                <a:gd name="T9" fmla="*/ 14 h 90"/>
                <a:gd name="T10" fmla="*/ 20 w 120"/>
                <a:gd name="T11" fmla="*/ 8 h 90"/>
                <a:gd name="T12" fmla="*/ 29 w 120"/>
                <a:gd name="T13" fmla="*/ 2 h 90"/>
                <a:gd name="T14" fmla="*/ 42 w 120"/>
                <a:gd name="T15" fmla="*/ 0 h 90"/>
                <a:gd name="T16" fmla="*/ 42 w 120"/>
                <a:gd name="T17" fmla="*/ 0 h 90"/>
                <a:gd name="T18" fmla="*/ 54 w 120"/>
                <a:gd name="T19" fmla="*/ 2 h 90"/>
                <a:gd name="T20" fmla="*/ 61 w 120"/>
                <a:gd name="T21" fmla="*/ 8 h 90"/>
                <a:gd name="T22" fmla="*/ 65 w 120"/>
                <a:gd name="T23" fmla="*/ 14 h 90"/>
                <a:gd name="T24" fmla="*/ 65 w 120"/>
                <a:gd name="T25" fmla="*/ 14 h 90"/>
                <a:gd name="T26" fmla="*/ 72 w 120"/>
                <a:gd name="T27" fmla="*/ 6 h 90"/>
                <a:gd name="T28" fmla="*/ 80 w 120"/>
                <a:gd name="T29" fmla="*/ 1 h 90"/>
                <a:gd name="T30" fmla="*/ 92 w 120"/>
                <a:gd name="T31" fmla="*/ 0 h 90"/>
                <a:gd name="T32" fmla="*/ 92 w 120"/>
                <a:gd name="T33" fmla="*/ 0 h 90"/>
                <a:gd name="T34" fmla="*/ 103 w 120"/>
                <a:gd name="T35" fmla="*/ 2 h 90"/>
                <a:gd name="T36" fmla="*/ 114 w 120"/>
                <a:gd name="T37" fmla="*/ 10 h 90"/>
                <a:gd name="T38" fmla="*/ 120 w 120"/>
                <a:gd name="T39" fmla="*/ 29 h 90"/>
                <a:gd name="T40" fmla="*/ 120 w 120"/>
                <a:gd name="T41" fmla="*/ 29 h 90"/>
                <a:gd name="T42" fmla="*/ 120 w 120"/>
                <a:gd name="T43" fmla="*/ 90 h 90"/>
                <a:gd name="T44" fmla="*/ 104 w 120"/>
                <a:gd name="T45" fmla="*/ 90 h 90"/>
                <a:gd name="T46" fmla="*/ 104 w 120"/>
                <a:gd name="T47" fmla="*/ 33 h 90"/>
                <a:gd name="T48" fmla="*/ 104 w 120"/>
                <a:gd name="T49" fmla="*/ 33 h 90"/>
                <a:gd name="T50" fmla="*/ 102 w 120"/>
                <a:gd name="T51" fmla="*/ 22 h 90"/>
                <a:gd name="T52" fmla="*/ 97 w 120"/>
                <a:gd name="T53" fmla="*/ 15 h 90"/>
                <a:gd name="T54" fmla="*/ 88 w 120"/>
                <a:gd name="T55" fmla="*/ 13 h 90"/>
                <a:gd name="T56" fmla="*/ 88 w 120"/>
                <a:gd name="T57" fmla="*/ 13 h 90"/>
                <a:gd name="T58" fmla="*/ 77 w 120"/>
                <a:gd name="T59" fmla="*/ 16 h 90"/>
                <a:gd name="T60" fmla="*/ 70 w 120"/>
                <a:gd name="T61" fmla="*/ 25 h 90"/>
                <a:gd name="T62" fmla="*/ 67 w 120"/>
                <a:gd name="T63" fmla="*/ 36 h 90"/>
                <a:gd name="T64" fmla="*/ 67 w 120"/>
                <a:gd name="T65" fmla="*/ 36 h 90"/>
                <a:gd name="T66" fmla="*/ 67 w 120"/>
                <a:gd name="T67" fmla="*/ 90 h 90"/>
                <a:gd name="T68" fmla="*/ 53 w 120"/>
                <a:gd name="T69" fmla="*/ 90 h 90"/>
                <a:gd name="T70" fmla="*/ 53 w 120"/>
                <a:gd name="T71" fmla="*/ 29 h 90"/>
                <a:gd name="T72" fmla="*/ 53 w 120"/>
                <a:gd name="T73" fmla="*/ 29 h 90"/>
                <a:gd name="T74" fmla="*/ 51 w 120"/>
                <a:gd name="T75" fmla="*/ 21 h 90"/>
                <a:gd name="T76" fmla="*/ 47 w 120"/>
                <a:gd name="T77" fmla="*/ 15 h 90"/>
                <a:gd name="T78" fmla="*/ 39 w 120"/>
                <a:gd name="T79" fmla="*/ 13 h 90"/>
                <a:gd name="T80" fmla="*/ 39 w 120"/>
                <a:gd name="T81" fmla="*/ 13 h 90"/>
                <a:gd name="T82" fmla="*/ 29 w 120"/>
                <a:gd name="T83" fmla="*/ 15 h 90"/>
                <a:gd name="T84" fmla="*/ 20 w 120"/>
                <a:gd name="T85" fmla="*/ 24 h 90"/>
                <a:gd name="T86" fmla="*/ 16 w 120"/>
                <a:gd name="T87" fmla="*/ 42 h 90"/>
                <a:gd name="T88" fmla="*/ 16 w 120"/>
                <a:gd name="T89" fmla="*/ 42 h 90"/>
                <a:gd name="T90" fmla="*/ 16 w 120"/>
                <a:gd name="T91" fmla="*/ 90 h 90"/>
                <a:gd name="T92" fmla="*/ 0 w 120"/>
                <a:gd name="T93" fmla="*/ 90 h 90"/>
                <a:gd name="T94" fmla="*/ 0 w 120"/>
                <a:gd name="T95" fmla="*/ 2 h 90"/>
                <a:gd name="T96" fmla="*/ 0 w 120"/>
                <a:gd name="T97" fmla="*/ 2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90"/>
                <a:gd name="T149" fmla="*/ 120 w 120"/>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90">
                  <a:moveTo>
                    <a:pt x="0" y="2"/>
                  </a:moveTo>
                  <a:lnTo>
                    <a:pt x="15" y="2"/>
                  </a:lnTo>
                  <a:lnTo>
                    <a:pt x="15" y="14"/>
                  </a:lnTo>
                  <a:lnTo>
                    <a:pt x="20" y="8"/>
                  </a:lnTo>
                  <a:lnTo>
                    <a:pt x="29" y="2"/>
                  </a:lnTo>
                  <a:lnTo>
                    <a:pt x="42" y="0"/>
                  </a:lnTo>
                  <a:lnTo>
                    <a:pt x="54" y="2"/>
                  </a:lnTo>
                  <a:lnTo>
                    <a:pt x="61" y="8"/>
                  </a:lnTo>
                  <a:lnTo>
                    <a:pt x="65" y="14"/>
                  </a:lnTo>
                  <a:lnTo>
                    <a:pt x="72" y="6"/>
                  </a:lnTo>
                  <a:lnTo>
                    <a:pt x="80" y="1"/>
                  </a:lnTo>
                  <a:lnTo>
                    <a:pt x="92" y="0"/>
                  </a:lnTo>
                  <a:lnTo>
                    <a:pt x="103" y="2"/>
                  </a:lnTo>
                  <a:lnTo>
                    <a:pt x="114" y="10"/>
                  </a:lnTo>
                  <a:lnTo>
                    <a:pt x="120" y="29"/>
                  </a:lnTo>
                  <a:lnTo>
                    <a:pt x="120" y="90"/>
                  </a:lnTo>
                  <a:lnTo>
                    <a:pt x="104" y="90"/>
                  </a:lnTo>
                  <a:lnTo>
                    <a:pt x="104" y="33"/>
                  </a:lnTo>
                  <a:lnTo>
                    <a:pt x="102" y="22"/>
                  </a:lnTo>
                  <a:lnTo>
                    <a:pt x="97" y="15"/>
                  </a:lnTo>
                  <a:lnTo>
                    <a:pt x="88" y="13"/>
                  </a:lnTo>
                  <a:lnTo>
                    <a:pt x="77" y="16"/>
                  </a:lnTo>
                  <a:lnTo>
                    <a:pt x="70" y="25"/>
                  </a:lnTo>
                  <a:lnTo>
                    <a:pt x="67" y="36"/>
                  </a:lnTo>
                  <a:lnTo>
                    <a:pt x="67" y="90"/>
                  </a:lnTo>
                  <a:lnTo>
                    <a:pt x="53" y="90"/>
                  </a:lnTo>
                  <a:lnTo>
                    <a:pt x="53" y="29"/>
                  </a:lnTo>
                  <a:lnTo>
                    <a:pt x="51" y="21"/>
                  </a:lnTo>
                  <a:lnTo>
                    <a:pt x="47" y="15"/>
                  </a:lnTo>
                  <a:lnTo>
                    <a:pt x="39" y="13"/>
                  </a:lnTo>
                  <a:lnTo>
                    <a:pt x="29" y="15"/>
                  </a:lnTo>
                  <a:lnTo>
                    <a:pt x="20" y="24"/>
                  </a:lnTo>
                  <a:lnTo>
                    <a:pt x="16" y="42"/>
                  </a:lnTo>
                  <a:lnTo>
                    <a:pt x="16" y="90"/>
                  </a:lnTo>
                  <a:lnTo>
                    <a:pt x="0" y="90"/>
                  </a:lnTo>
                  <a:lnTo>
                    <a:pt x="0" y="2"/>
                  </a:lnTo>
                  <a:close/>
                </a:path>
              </a:pathLst>
            </a:custGeom>
            <a:solidFill>
              <a:srgbClr val="000000"/>
            </a:solidFill>
            <a:ln w="9525">
              <a:noFill/>
              <a:round/>
              <a:headEnd/>
              <a:tailEnd/>
            </a:ln>
          </p:spPr>
          <p:txBody>
            <a:bodyPr>
              <a:prstTxWarp prst="textNoShape">
                <a:avLst/>
              </a:prstTxWarp>
            </a:bodyPr>
            <a:lstStyle/>
            <a:p>
              <a:endParaRPr lang="en-US"/>
            </a:p>
          </p:txBody>
        </p:sp>
        <p:sp>
          <p:nvSpPr>
            <p:cNvPr id="780" name="Freeform 240"/>
            <p:cNvSpPr>
              <a:spLocks noEditPoints="1"/>
            </p:cNvSpPr>
            <p:nvPr/>
          </p:nvSpPr>
          <p:spPr bwMode="auto">
            <a:xfrm>
              <a:off x="2853" y="1334"/>
              <a:ext cx="27" cy="31"/>
            </a:xfrm>
            <a:custGeom>
              <a:avLst/>
              <a:gdLst>
                <a:gd name="T0" fmla="*/ 9 w 83"/>
                <a:gd name="T1" fmla="*/ 12 h 93"/>
                <a:gd name="T2" fmla="*/ 41 w 83"/>
                <a:gd name="T3" fmla="*/ 0 h 93"/>
                <a:gd name="T4" fmla="*/ 52 w 83"/>
                <a:gd name="T5" fmla="*/ 1 h 93"/>
                <a:gd name="T6" fmla="*/ 73 w 83"/>
                <a:gd name="T7" fmla="*/ 24 h 93"/>
                <a:gd name="T8" fmla="*/ 73 w 83"/>
                <a:gd name="T9" fmla="*/ 75 h 93"/>
                <a:gd name="T10" fmla="*/ 74 w 83"/>
                <a:gd name="T11" fmla="*/ 78 h 93"/>
                <a:gd name="T12" fmla="*/ 78 w 83"/>
                <a:gd name="T13" fmla="*/ 80 h 93"/>
                <a:gd name="T14" fmla="*/ 79 w 83"/>
                <a:gd name="T15" fmla="*/ 80 h 93"/>
                <a:gd name="T16" fmla="*/ 83 w 83"/>
                <a:gd name="T17" fmla="*/ 80 h 93"/>
                <a:gd name="T18" fmla="*/ 83 w 83"/>
                <a:gd name="T19" fmla="*/ 90 h 93"/>
                <a:gd name="T20" fmla="*/ 81 w 83"/>
                <a:gd name="T21" fmla="*/ 91 h 93"/>
                <a:gd name="T22" fmla="*/ 75 w 83"/>
                <a:gd name="T23" fmla="*/ 92 h 93"/>
                <a:gd name="T24" fmla="*/ 65 w 83"/>
                <a:gd name="T25" fmla="*/ 90 h 93"/>
                <a:gd name="T26" fmla="*/ 59 w 83"/>
                <a:gd name="T27" fmla="*/ 79 h 93"/>
                <a:gd name="T28" fmla="*/ 52 w 83"/>
                <a:gd name="T29" fmla="*/ 85 h 93"/>
                <a:gd name="T30" fmla="*/ 28 w 83"/>
                <a:gd name="T31" fmla="*/ 93 h 93"/>
                <a:gd name="T32" fmla="*/ 13 w 83"/>
                <a:gd name="T33" fmla="*/ 90 h 93"/>
                <a:gd name="T34" fmla="*/ 0 w 83"/>
                <a:gd name="T35" fmla="*/ 68 h 93"/>
                <a:gd name="T36" fmla="*/ 2 w 83"/>
                <a:gd name="T37" fmla="*/ 57 h 93"/>
                <a:gd name="T38" fmla="*/ 27 w 83"/>
                <a:gd name="T39" fmla="*/ 39 h 93"/>
                <a:gd name="T40" fmla="*/ 51 w 83"/>
                <a:gd name="T41" fmla="*/ 36 h 93"/>
                <a:gd name="T42" fmla="*/ 54 w 83"/>
                <a:gd name="T43" fmla="*/ 35 h 93"/>
                <a:gd name="T44" fmla="*/ 59 w 83"/>
                <a:gd name="T45" fmla="*/ 26 h 93"/>
                <a:gd name="T46" fmla="*/ 56 w 83"/>
                <a:gd name="T47" fmla="*/ 18 h 93"/>
                <a:gd name="T48" fmla="*/ 38 w 83"/>
                <a:gd name="T49" fmla="*/ 12 h 93"/>
                <a:gd name="T50" fmla="*/ 26 w 83"/>
                <a:gd name="T51" fmla="*/ 15 h 93"/>
                <a:gd name="T52" fmla="*/ 18 w 83"/>
                <a:gd name="T53" fmla="*/ 29 h 93"/>
                <a:gd name="T54" fmla="*/ 5 w 83"/>
                <a:gd name="T55" fmla="*/ 29 h 93"/>
                <a:gd name="T56" fmla="*/ 58 w 83"/>
                <a:gd name="T57" fmla="*/ 45 h 93"/>
                <a:gd name="T58" fmla="*/ 48 w 83"/>
                <a:gd name="T59" fmla="*/ 48 h 93"/>
                <a:gd name="T60" fmla="*/ 34 w 83"/>
                <a:gd name="T61" fmla="*/ 50 h 93"/>
                <a:gd name="T62" fmla="*/ 19 w 83"/>
                <a:gd name="T63" fmla="*/ 56 h 93"/>
                <a:gd name="T64" fmla="*/ 15 w 83"/>
                <a:gd name="T65" fmla="*/ 65 h 93"/>
                <a:gd name="T66" fmla="*/ 22 w 83"/>
                <a:gd name="T67" fmla="*/ 79 h 93"/>
                <a:gd name="T68" fmla="*/ 31 w 83"/>
                <a:gd name="T69" fmla="*/ 81 h 93"/>
                <a:gd name="T70" fmla="*/ 54 w 83"/>
                <a:gd name="T71" fmla="*/ 71 h 93"/>
                <a:gd name="T72" fmla="*/ 58 w 83"/>
                <a:gd name="T73" fmla="*/ 59 h 93"/>
                <a:gd name="T74" fmla="*/ 58 w 83"/>
                <a:gd name="T75" fmla="*/ 4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3"/>
                <a:gd name="T116" fmla="*/ 83 w 83"/>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3">
                  <a:moveTo>
                    <a:pt x="5" y="29"/>
                  </a:moveTo>
                  <a:lnTo>
                    <a:pt x="9" y="12"/>
                  </a:lnTo>
                  <a:lnTo>
                    <a:pt x="22" y="2"/>
                  </a:lnTo>
                  <a:lnTo>
                    <a:pt x="41" y="0"/>
                  </a:lnTo>
                  <a:lnTo>
                    <a:pt x="52" y="1"/>
                  </a:lnTo>
                  <a:lnTo>
                    <a:pt x="66" y="8"/>
                  </a:lnTo>
                  <a:lnTo>
                    <a:pt x="73" y="24"/>
                  </a:lnTo>
                  <a:lnTo>
                    <a:pt x="73" y="75"/>
                  </a:lnTo>
                  <a:lnTo>
                    <a:pt x="74" y="78"/>
                  </a:lnTo>
                  <a:lnTo>
                    <a:pt x="75" y="80"/>
                  </a:lnTo>
                  <a:lnTo>
                    <a:pt x="78" y="80"/>
                  </a:lnTo>
                  <a:lnTo>
                    <a:pt x="79" y="80"/>
                  </a:lnTo>
                  <a:lnTo>
                    <a:pt x="81" y="80"/>
                  </a:lnTo>
                  <a:lnTo>
                    <a:pt x="83" y="80"/>
                  </a:lnTo>
                  <a:lnTo>
                    <a:pt x="83" y="90"/>
                  </a:lnTo>
                  <a:lnTo>
                    <a:pt x="81" y="91"/>
                  </a:lnTo>
                  <a:lnTo>
                    <a:pt x="78" y="92"/>
                  </a:lnTo>
                  <a:lnTo>
                    <a:pt x="75" y="92"/>
                  </a:lnTo>
                  <a:lnTo>
                    <a:pt x="65" y="90"/>
                  </a:lnTo>
                  <a:lnTo>
                    <a:pt x="60" y="85"/>
                  </a:lnTo>
                  <a:lnTo>
                    <a:pt x="59" y="79"/>
                  </a:lnTo>
                  <a:lnTo>
                    <a:pt x="52" y="85"/>
                  </a:lnTo>
                  <a:lnTo>
                    <a:pt x="42" y="91"/>
                  </a:lnTo>
                  <a:lnTo>
                    <a:pt x="28" y="93"/>
                  </a:lnTo>
                  <a:lnTo>
                    <a:pt x="13" y="90"/>
                  </a:lnTo>
                  <a:lnTo>
                    <a:pt x="4" y="81"/>
                  </a:lnTo>
                  <a:lnTo>
                    <a:pt x="0" y="68"/>
                  </a:lnTo>
                  <a:lnTo>
                    <a:pt x="2" y="57"/>
                  </a:lnTo>
                  <a:lnTo>
                    <a:pt x="9" y="46"/>
                  </a:lnTo>
                  <a:lnTo>
                    <a:pt x="27" y="39"/>
                  </a:lnTo>
                  <a:lnTo>
                    <a:pt x="51" y="36"/>
                  </a:lnTo>
                  <a:lnTo>
                    <a:pt x="54" y="35"/>
                  </a:lnTo>
                  <a:lnTo>
                    <a:pt x="57" y="32"/>
                  </a:lnTo>
                  <a:lnTo>
                    <a:pt x="59" y="26"/>
                  </a:lnTo>
                  <a:lnTo>
                    <a:pt x="56" y="18"/>
                  </a:lnTo>
                  <a:lnTo>
                    <a:pt x="50" y="13"/>
                  </a:lnTo>
                  <a:lnTo>
                    <a:pt x="38" y="12"/>
                  </a:lnTo>
                  <a:lnTo>
                    <a:pt x="26" y="15"/>
                  </a:lnTo>
                  <a:lnTo>
                    <a:pt x="20" y="21"/>
                  </a:lnTo>
                  <a:lnTo>
                    <a:pt x="18" y="29"/>
                  </a:lnTo>
                  <a:lnTo>
                    <a:pt x="5" y="29"/>
                  </a:lnTo>
                  <a:close/>
                  <a:moveTo>
                    <a:pt x="58" y="45"/>
                  </a:moveTo>
                  <a:lnTo>
                    <a:pt x="55" y="47"/>
                  </a:lnTo>
                  <a:lnTo>
                    <a:pt x="48" y="48"/>
                  </a:lnTo>
                  <a:lnTo>
                    <a:pt x="34" y="50"/>
                  </a:lnTo>
                  <a:lnTo>
                    <a:pt x="26" y="52"/>
                  </a:lnTo>
                  <a:lnTo>
                    <a:pt x="19" y="56"/>
                  </a:lnTo>
                  <a:lnTo>
                    <a:pt x="15" y="65"/>
                  </a:lnTo>
                  <a:lnTo>
                    <a:pt x="17" y="74"/>
                  </a:lnTo>
                  <a:lnTo>
                    <a:pt x="22" y="79"/>
                  </a:lnTo>
                  <a:lnTo>
                    <a:pt x="31" y="81"/>
                  </a:lnTo>
                  <a:lnTo>
                    <a:pt x="44" y="78"/>
                  </a:lnTo>
                  <a:lnTo>
                    <a:pt x="54" y="71"/>
                  </a:lnTo>
                  <a:lnTo>
                    <a:pt x="58" y="59"/>
                  </a:lnTo>
                  <a:lnTo>
                    <a:pt x="58" y="45"/>
                  </a:lnTo>
                  <a:close/>
                </a:path>
              </a:pathLst>
            </a:custGeom>
            <a:solidFill>
              <a:srgbClr val="000000"/>
            </a:solidFill>
            <a:ln w="9525">
              <a:noFill/>
              <a:round/>
              <a:headEnd/>
              <a:tailEnd/>
            </a:ln>
          </p:spPr>
          <p:txBody>
            <a:bodyPr>
              <a:prstTxWarp prst="textNoShape">
                <a:avLst/>
              </a:prstTxWarp>
            </a:bodyPr>
            <a:lstStyle/>
            <a:p>
              <a:endParaRPr lang="en-US"/>
            </a:p>
          </p:txBody>
        </p:sp>
        <p:sp>
          <p:nvSpPr>
            <p:cNvPr id="781" name="Freeform 241"/>
            <p:cNvSpPr>
              <a:spLocks/>
            </p:cNvSpPr>
            <p:nvPr/>
          </p:nvSpPr>
          <p:spPr bwMode="auto">
            <a:xfrm>
              <a:off x="2886" y="1334"/>
              <a:ext cx="14" cy="30"/>
            </a:xfrm>
            <a:custGeom>
              <a:avLst/>
              <a:gdLst>
                <a:gd name="T0" fmla="*/ 14 w 42"/>
                <a:gd name="T1" fmla="*/ 90 h 90"/>
                <a:gd name="T2" fmla="*/ 0 w 42"/>
                <a:gd name="T3" fmla="*/ 90 h 90"/>
                <a:gd name="T4" fmla="*/ 0 w 42"/>
                <a:gd name="T5" fmla="*/ 2 h 90"/>
                <a:gd name="T6" fmla="*/ 14 w 42"/>
                <a:gd name="T7" fmla="*/ 2 h 90"/>
                <a:gd name="T8" fmla="*/ 14 w 42"/>
                <a:gd name="T9" fmla="*/ 17 h 90"/>
                <a:gd name="T10" fmla="*/ 14 w 42"/>
                <a:gd name="T11" fmla="*/ 17 h 90"/>
                <a:gd name="T12" fmla="*/ 14 w 42"/>
                <a:gd name="T13" fmla="*/ 17 h 90"/>
                <a:gd name="T14" fmla="*/ 20 w 42"/>
                <a:gd name="T15" fmla="*/ 8 h 90"/>
                <a:gd name="T16" fmla="*/ 29 w 42"/>
                <a:gd name="T17" fmla="*/ 2 h 90"/>
                <a:gd name="T18" fmla="*/ 39 w 42"/>
                <a:gd name="T19" fmla="*/ 0 h 90"/>
                <a:gd name="T20" fmla="*/ 39 w 42"/>
                <a:gd name="T21" fmla="*/ 0 h 90"/>
                <a:gd name="T22" fmla="*/ 40 w 42"/>
                <a:gd name="T23" fmla="*/ 0 h 90"/>
                <a:gd name="T24" fmla="*/ 41 w 42"/>
                <a:gd name="T25" fmla="*/ 0 h 90"/>
                <a:gd name="T26" fmla="*/ 42 w 42"/>
                <a:gd name="T27" fmla="*/ 0 h 90"/>
                <a:gd name="T28" fmla="*/ 42 w 42"/>
                <a:gd name="T29" fmla="*/ 0 h 90"/>
                <a:gd name="T30" fmla="*/ 42 w 42"/>
                <a:gd name="T31" fmla="*/ 15 h 90"/>
                <a:gd name="T32" fmla="*/ 37 w 42"/>
                <a:gd name="T33" fmla="*/ 15 h 90"/>
                <a:gd name="T34" fmla="*/ 37 w 42"/>
                <a:gd name="T35" fmla="*/ 15 h 90"/>
                <a:gd name="T36" fmla="*/ 25 w 42"/>
                <a:gd name="T37" fmla="*/ 18 h 90"/>
                <a:gd name="T38" fmla="*/ 17 w 42"/>
                <a:gd name="T39" fmla="*/ 27 h 90"/>
                <a:gd name="T40" fmla="*/ 14 w 42"/>
                <a:gd name="T41" fmla="*/ 39 h 90"/>
                <a:gd name="T42" fmla="*/ 14 w 42"/>
                <a:gd name="T43" fmla="*/ 39 h 90"/>
                <a:gd name="T44" fmla="*/ 14 w 42"/>
                <a:gd name="T45" fmla="*/ 90 h 90"/>
                <a:gd name="T46" fmla="*/ 14 w 42"/>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0"/>
                <a:gd name="T74" fmla="*/ 42 w 4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0">
                  <a:moveTo>
                    <a:pt x="14" y="90"/>
                  </a:moveTo>
                  <a:lnTo>
                    <a:pt x="0" y="90"/>
                  </a:lnTo>
                  <a:lnTo>
                    <a:pt x="0" y="2"/>
                  </a:lnTo>
                  <a:lnTo>
                    <a:pt x="14" y="2"/>
                  </a:lnTo>
                  <a:lnTo>
                    <a:pt x="14" y="17"/>
                  </a:lnTo>
                  <a:lnTo>
                    <a:pt x="20" y="8"/>
                  </a:lnTo>
                  <a:lnTo>
                    <a:pt x="29" y="2"/>
                  </a:lnTo>
                  <a:lnTo>
                    <a:pt x="39" y="0"/>
                  </a:lnTo>
                  <a:lnTo>
                    <a:pt x="40" y="0"/>
                  </a:lnTo>
                  <a:lnTo>
                    <a:pt x="41" y="0"/>
                  </a:lnTo>
                  <a:lnTo>
                    <a:pt x="42" y="0"/>
                  </a:lnTo>
                  <a:lnTo>
                    <a:pt x="42" y="15"/>
                  </a:lnTo>
                  <a:lnTo>
                    <a:pt x="37" y="15"/>
                  </a:lnTo>
                  <a:lnTo>
                    <a:pt x="25" y="18"/>
                  </a:lnTo>
                  <a:lnTo>
                    <a:pt x="17" y="27"/>
                  </a:lnTo>
                  <a:lnTo>
                    <a:pt x="14" y="39"/>
                  </a:lnTo>
                  <a:lnTo>
                    <a:pt x="14" y="90"/>
                  </a:lnTo>
                  <a:close/>
                </a:path>
              </a:pathLst>
            </a:custGeom>
            <a:solidFill>
              <a:srgbClr val="000000"/>
            </a:solidFill>
            <a:ln w="9525">
              <a:noFill/>
              <a:round/>
              <a:headEnd/>
              <a:tailEnd/>
            </a:ln>
          </p:spPr>
          <p:txBody>
            <a:bodyPr>
              <a:prstTxWarp prst="textNoShape">
                <a:avLst/>
              </a:prstTxWarp>
            </a:bodyPr>
            <a:lstStyle/>
            <a:p>
              <a:endParaRPr lang="en-US"/>
            </a:p>
          </p:txBody>
        </p:sp>
        <p:sp>
          <p:nvSpPr>
            <p:cNvPr id="782" name="Freeform 242"/>
            <p:cNvSpPr>
              <a:spLocks/>
            </p:cNvSpPr>
            <p:nvPr/>
          </p:nvSpPr>
          <p:spPr bwMode="auto">
            <a:xfrm>
              <a:off x="2905" y="1324"/>
              <a:ext cx="24" cy="40"/>
            </a:xfrm>
            <a:custGeom>
              <a:avLst/>
              <a:gdLst>
                <a:gd name="T0" fmla="*/ 74 w 74"/>
                <a:gd name="T1" fmla="*/ 120 h 120"/>
                <a:gd name="T2" fmla="*/ 55 w 74"/>
                <a:gd name="T3" fmla="*/ 120 h 120"/>
                <a:gd name="T4" fmla="*/ 27 w 74"/>
                <a:gd name="T5" fmla="*/ 75 h 120"/>
                <a:gd name="T6" fmla="*/ 14 w 74"/>
                <a:gd name="T7" fmla="*/ 86 h 120"/>
                <a:gd name="T8" fmla="*/ 14 w 74"/>
                <a:gd name="T9" fmla="*/ 120 h 120"/>
                <a:gd name="T10" fmla="*/ 0 w 74"/>
                <a:gd name="T11" fmla="*/ 120 h 120"/>
                <a:gd name="T12" fmla="*/ 0 w 74"/>
                <a:gd name="T13" fmla="*/ 0 h 120"/>
                <a:gd name="T14" fmla="*/ 14 w 74"/>
                <a:gd name="T15" fmla="*/ 0 h 120"/>
                <a:gd name="T16" fmla="*/ 14 w 74"/>
                <a:gd name="T17" fmla="*/ 69 h 120"/>
                <a:gd name="T18" fmla="*/ 53 w 74"/>
                <a:gd name="T19" fmla="*/ 32 h 120"/>
                <a:gd name="T20" fmla="*/ 72 w 74"/>
                <a:gd name="T21" fmla="*/ 32 h 120"/>
                <a:gd name="T22" fmla="*/ 38 w 74"/>
                <a:gd name="T23" fmla="*/ 65 h 120"/>
                <a:gd name="T24" fmla="*/ 74 w 74"/>
                <a:gd name="T25" fmla="*/ 120 h 120"/>
                <a:gd name="T26" fmla="*/ 74 w 74"/>
                <a:gd name="T27" fmla="*/ 120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20"/>
                <a:gd name="T44" fmla="*/ 74 w 74"/>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20">
                  <a:moveTo>
                    <a:pt x="74" y="120"/>
                  </a:moveTo>
                  <a:lnTo>
                    <a:pt x="55" y="120"/>
                  </a:lnTo>
                  <a:lnTo>
                    <a:pt x="27" y="75"/>
                  </a:lnTo>
                  <a:lnTo>
                    <a:pt x="14" y="86"/>
                  </a:lnTo>
                  <a:lnTo>
                    <a:pt x="14" y="120"/>
                  </a:lnTo>
                  <a:lnTo>
                    <a:pt x="0" y="120"/>
                  </a:lnTo>
                  <a:lnTo>
                    <a:pt x="0" y="0"/>
                  </a:lnTo>
                  <a:lnTo>
                    <a:pt x="14" y="0"/>
                  </a:lnTo>
                  <a:lnTo>
                    <a:pt x="14" y="69"/>
                  </a:lnTo>
                  <a:lnTo>
                    <a:pt x="53" y="32"/>
                  </a:lnTo>
                  <a:lnTo>
                    <a:pt x="72" y="32"/>
                  </a:lnTo>
                  <a:lnTo>
                    <a:pt x="38" y="65"/>
                  </a:lnTo>
                  <a:lnTo>
                    <a:pt x="74" y="120"/>
                  </a:lnTo>
                  <a:close/>
                </a:path>
              </a:pathLst>
            </a:custGeom>
            <a:solidFill>
              <a:srgbClr val="000000"/>
            </a:solidFill>
            <a:ln w="9525">
              <a:noFill/>
              <a:round/>
              <a:headEnd/>
              <a:tailEnd/>
            </a:ln>
          </p:spPr>
          <p:txBody>
            <a:bodyPr>
              <a:prstTxWarp prst="textNoShape">
                <a:avLst/>
              </a:prstTxWarp>
            </a:bodyPr>
            <a:lstStyle/>
            <a:p>
              <a:endParaRPr lang="en-US"/>
            </a:p>
          </p:txBody>
        </p:sp>
        <p:sp>
          <p:nvSpPr>
            <p:cNvPr id="783" name="Freeform 243"/>
            <p:cNvSpPr>
              <a:spLocks noEditPoints="1"/>
            </p:cNvSpPr>
            <p:nvPr/>
          </p:nvSpPr>
          <p:spPr bwMode="auto">
            <a:xfrm>
              <a:off x="2930" y="1334"/>
              <a:ext cx="27" cy="31"/>
            </a:xfrm>
            <a:custGeom>
              <a:avLst/>
              <a:gdLst>
                <a:gd name="T0" fmla="*/ 79 w 80"/>
                <a:gd name="T1" fmla="*/ 62 h 93"/>
                <a:gd name="T2" fmla="*/ 77 w 80"/>
                <a:gd name="T3" fmla="*/ 69 h 93"/>
                <a:gd name="T4" fmla="*/ 72 w 80"/>
                <a:gd name="T5" fmla="*/ 78 h 93"/>
                <a:gd name="T6" fmla="*/ 63 w 80"/>
                <a:gd name="T7" fmla="*/ 87 h 93"/>
                <a:gd name="T8" fmla="*/ 63 w 80"/>
                <a:gd name="T9" fmla="*/ 87 h 93"/>
                <a:gd name="T10" fmla="*/ 59 w 80"/>
                <a:gd name="T11" fmla="*/ 90 h 93"/>
                <a:gd name="T12" fmla="*/ 50 w 80"/>
                <a:gd name="T13" fmla="*/ 92 h 93"/>
                <a:gd name="T14" fmla="*/ 39 w 80"/>
                <a:gd name="T15" fmla="*/ 93 h 93"/>
                <a:gd name="T16" fmla="*/ 39 w 80"/>
                <a:gd name="T17" fmla="*/ 93 h 93"/>
                <a:gd name="T18" fmla="*/ 18 w 80"/>
                <a:gd name="T19" fmla="*/ 87 h 93"/>
                <a:gd name="T20" fmla="*/ 4 w 80"/>
                <a:gd name="T21" fmla="*/ 72 h 93"/>
                <a:gd name="T22" fmla="*/ 0 w 80"/>
                <a:gd name="T23" fmla="*/ 48 h 93"/>
                <a:gd name="T24" fmla="*/ 0 w 80"/>
                <a:gd name="T25" fmla="*/ 48 h 93"/>
                <a:gd name="T26" fmla="*/ 4 w 80"/>
                <a:gd name="T27" fmla="*/ 24 h 93"/>
                <a:gd name="T28" fmla="*/ 18 w 80"/>
                <a:gd name="T29" fmla="*/ 6 h 93"/>
                <a:gd name="T30" fmla="*/ 42 w 80"/>
                <a:gd name="T31" fmla="*/ 0 h 93"/>
                <a:gd name="T32" fmla="*/ 42 w 80"/>
                <a:gd name="T33" fmla="*/ 0 h 93"/>
                <a:gd name="T34" fmla="*/ 64 w 80"/>
                <a:gd name="T35" fmla="*/ 6 h 93"/>
                <a:gd name="T36" fmla="*/ 76 w 80"/>
                <a:gd name="T37" fmla="*/ 24 h 93"/>
                <a:gd name="T38" fmla="*/ 80 w 80"/>
                <a:gd name="T39" fmla="*/ 50 h 93"/>
                <a:gd name="T40" fmla="*/ 80 w 80"/>
                <a:gd name="T41" fmla="*/ 50 h 93"/>
                <a:gd name="T42" fmla="*/ 15 w 80"/>
                <a:gd name="T43" fmla="*/ 50 h 93"/>
                <a:gd name="T44" fmla="*/ 15 w 80"/>
                <a:gd name="T45" fmla="*/ 50 h 93"/>
                <a:gd name="T46" fmla="*/ 18 w 80"/>
                <a:gd name="T47" fmla="*/ 67 h 93"/>
                <a:gd name="T48" fmla="*/ 27 w 80"/>
                <a:gd name="T49" fmla="*/ 77 h 93"/>
                <a:gd name="T50" fmla="*/ 41 w 80"/>
                <a:gd name="T51" fmla="*/ 80 h 93"/>
                <a:gd name="T52" fmla="*/ 41 w 80"/>
                <a:gd name="T53" fmla="*/ 80 h 93"/>
                <a:gd name="T54" fmla="*/ 54 w 80"/>
                <a:gd name="T55" fmla="*/ 77 h 93"/>
                <a:gd name="T56" fmla="*/ 61 w 80"/>
                <a:gd name="T57" fmla="*/ 70 h 93"/>
                <a:gd name="T58" fmla="*/ 64 w 80"/>
                <a:gd name="T59" fmla="*/ 62 h 93"/>
                <a:gd name="T60" fmla="*/ 64 w 80"/>
                <a:gd name="T61" fmla="*/ 62 h 93"/>
                <a:gd name="T62" fmla="*/ 79 w 80"/>
                <a:gd name="T63" fmla="*/ 62 h 93"/>
                <a:gd name="T64" fmla="*/ 79 w 80"/>
                <a:gd name="T65" fmla="*/ 62 h 93"/>
                <a:gd name="T66" fmla="*/ 65 w 80"/>
                <a:gd name="T67" fmla="*/ 39 h 93"/>
                <a:gd name="T68" fmla="*/ 62 w 80"/>
                <a:gd name="T69" fmla="*/ 26 h 93"/>
                <a:gd name="T70" fmla="*/ 55 w 80"/>
                <a:gd name="T71" fmla="*/ 16 h 93"/>
                <a:gd name="T72" fmla="*/ 40 w 80"/>
                <a:gd name="T73" fmla="*/ 13 h 93"/>
                <a:gd name="T74" fmla="*/ 40 w 80"/>
                <a:gd name="T75" fmla="*/ 13 h 93"/>
                <a:gd name="T76" fmla="*/ 27 w 80"/>
                <a:gd name="T77" fmla="*/ 16 h 93"/>
                <a:gd name="T78" fmla="*/ 19 w 80"/>
                <a:gd name="T79" fmla="*/ 26 h 93"/>
                <a:gd name="T80" fmla="*/ 15 w 80"/>
                <a:gd name="T81" fmla="*/ 39 h 93"/>
                <a:gd name="T82" fmla="*/ 15 w 80"/>
                <a:gd name="T83" fmla="*/ 39 h 93"/>
                <a:gd name="T84" fmla="*/ 65 w 80"/>
                <a:gd name="T85" fmla="*/ 39 h 93"/>
                <a:gd name="T86" fmla="*/ 65 w 80"/>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2"/>
                  </a:moveTo>
                  <a:lnTo>
                    <a:pt x="77" y="69"/>
                  </a:lnTo>
                  <a:lnTo>
                    <a:pt x="72" y="78"/>
                  </a:lnTo>
                  <a:lnTo>
                    <a:pt x="63" y="87"/>
                  </a:lnTo>
                  <a:lnTo>
                    <a:pt x="59" y="90"/>
                  </a:lnTo>
                  <a:lnTo>
                    <a:pt x="50" y="92"/>
                  </a:lnTo>
                  <a:lnTo>
                    <a:pt x="39" y="93"/>
                  </a:lnTo>
                  <a:lnTo>
                    <a:pt x="18" y="87"/>
                  </a:lnTo>
                  <a:lnTo>
                    <a:pt x="4" y="72"/>
                  </a:lnTo>
                  <a:lnTo>
                    <a:pt x="0" y="48"/>
                  </a:lnTo>
                  <a:lnTo>
                    <a:pt x="4" y="24"/>
                  </a:lnTo>
                  <a:lnTo>
                    <a:pt x="18" y="6"/>
                  </a:lnTo>
                  <a:lnTo>
                    <a:pt x="42" y="0"/>
                  </a:lnTo>
                  <a:lnTo>
                    <a:pt x="64" y="6"/>
                  </a:lnTo>
                  <a:lnTo>
                    <a:pt x="76" y="24"/>
                  </a:lnTo>
                  <a:lnTo>
                    <a:pt x="80" y="50"/>
                  </a:lnTo>
                  <a:lnTo>
                    <a:pt x="15" y="50"/>
                  </a:lnTo>
                  <a:lnTo>
                    <a:pt x="18" y="67"/>
                  </a:lnTo>
                  <a:lnTo>
                    <a:pt x="27" y="77"/>
                  </a:lnTo>
                  <a:lnTo>
                    <a:pt x="41" y="80"/>
                  </a:lnTo>
                  <a:lnTo>
                    <a:pt x="54" y="77"/>
                  </a:lnTo>
                  <a:lnTo>
                    <a:pt x="61" y="70"/>
                  </a:lnTo>
                  <a:lnTo>
                    <a:pt x="64" y="62"/>
                  </a:lnTo>
                  <a:lnTo>
                    <a:pt x="79" y="62"/>
                  </a:lnTo>
                  <a:close/>
                  <a:moveTo>
                    <a:pt x="65" y="39"/>
                  </a:moveTo>
                  <a:lnTo>
                    <a:pt x="62" y="26"/>
                  </a:lnTo>
                  <a:lnTo>
                    <a:pt x="55" y="16"/>
                  </a:lnTo>
                  <a:lnTo>
                    <a:pt x="40" y="13"/>
                  </a:lnTo>
                  <a:lnTo>
                    <a:pt x="27" y="16"/>
                  </a:lnTo>
                  <a:lnTo>
                    <a:pt x="19" y="26"/>
                  </a:lnTo>
                  <a:lnTo>
                    <a:pt x="15" y="39"/>
                  </a:lnTo>
                  <a:lnTo>
                    <a:pt x="65" y="39"/>
                  </a:lnTo>
                  <a:close/>
                </a:path>
              </a:pathLst>
            </a:custGeom>
            <a:solidFill>
              <a:srgbClr val="000000"/>
            </a:solidFill>
            <a:ln w="9525">
              <a:noFill/>
              <a:round/>
              <a:headEnd/>
              <a:tailEnd/>
            </a:ln>
          </p:spPr>
          <p:txBody>
            <a:bodyPr>
              <a:prstTxWarp prst="textNoShape">
                <a:avLst/>
              </a:prstTxWarp>
            </a:bodyPr>
            <a:lstStyle/>
            <a:p>
              <a:endParaRPr lang="en-US"/>
            </a:p>
          </p:txBody>
        </p:sp>
        <p:sp>
          <p:nvSpPr>
            <p:cNvPr id="784" name="Freeform 244"/>
            <p:cNvSpPr>
              <a:spLocks/>
            </p:cNvSpPr>
            <p:nvPr/>
          </p:nvSpPr>
          <p:spPr bwMode="auto">
            <a:xfrm>
              <a:off x="2960" y="1326"/>
              <a:ext cx="14" cy="38"/>
            </a:xfrm>
            <a:custGeom>
              <a:avLst/>
              <a:gdLst>
                <a:gd name="T0" fmla="*/ 27 w 41"/>
                <a:gd name="T1" fmla="*/ 36 h 114"/>
                <a:gd name="T2" fmla="*/ 27 w 41"/>
                <a:gd name="T3" fmla="*/ 94 h 114"/>
                <a:gd name="T4" fmla="*/ 27 w 41"/>
                <a:gd name="T5" fmla="*/ 94 h 114"/>
                <a:gd name="T6" fmla="*/ 28 w 41"/>
                <a:gd name="T7" fmla="*/ 99 h 114"/>
                <a:gd name="T8" fmla="*/ 32 w 41"/>
                <a:gd name="T9" fmla="*/ 101 h 114"/>
                <a:gd name="T10" fmla="*/ 36 w 41"/>
                <a:gd name="T11" fmla="*/ 101 h 114"/>
                <a:gd name="T12" fmla="*/ 36 w 41"/>
                <a:gd name="T13" fmla="*/ 101 h 114"/>
                <a:gd name="T14" fmla="*/ 41 w 41"/>
                <a:gd name="T15" fmla="*/ 101 h 114"/>
                <a:gd name="T16" fmla="*/ 41 w 41"/>
                <a:gd name="T17" fmla="*/ 112 h 114"/>
                <a:gd name="T18" fmla="*/ 41 w 41"/>
                <a:gd name="T19" fmla="*/ 112 h 114"/>
                <a:gd name="T20" fmla="*/ 36 w 41"/>
                <a:gd name="T21" fmla="*/ 113 h 114"/>
                <a:gd name="T22" fmla="*/ 32 w 41"/>
                <a:gd name="T23" fmla="*/ 113 h 114"/>
                <a:gd name="T24" fmla="*/ 30 w 41"/>
                <a:gd name="T25" fmla="*/ 114 h 114"/>
                <a:gd name="T26" fmla="*/ 30 w 41"/>
                <a:gd name="T27" fmla="*/ 114 h 114"/>
                <a:gd name="T28" fmla="*/ 19 w 41"/>
                <a:gd name="T29" fmla="*/ 111 h 114"/>
                <a:gd name="T30" fmla="*/ 13 w 41"/>
                <a:gd name="T31" fmla="*/ 104 h 114"/>
                <a:gd name="T32" fmla="*/ 12 w 41"/>
                <a:gd name="T33" fmla="*/ 95 h 114"/>
                <a:gd name="T34" fmla="*/ 12 w 41"/>
                <a:gd name="T35" fmla="*/ 95 h 114"/>
                <a:gd name="T36" fmla="*/ 12 w 41"/>
                <a:gd name="T37" fmla="*/ 36 h 114"/>
                <a:gd name="T38" fmla="*/ 0 w 41"/>
                <a:gd name="T39" fmla="*/ 36 h 114"/>
                <a:gd name="T40" fmla="*/ 0 w 41"/>
                <a:gd name="T41" fmla="*/ 24 h 114"/>
                <a:gd name="T42" fmla="*/ 12 w 41"/>
                <a:gd name="T43" fmla="*/ 24 h 114"/>
                <a:gd name="T44" fmla="*/ 12 w 41"/>
                <a:gd name="T45" fmla="*/ 0 h 114"/>
                <a:gd name="T46" fmla="*/ 27 w 41"/>
                <a:gd name="T47" fmla="*/ 0 h 114"/>
                <a:gd name="T48" fmla="*/ 27 w 41"/>
                <a:gd name="T49" fmla="*/ 24 h 114"/>
                <a:gd name="T50" fmla="*/ 41 w 41"/>
                <a:gd name="T51" fmla="*/ 24 h 114"/>
                <a:gd name="T52" fmla="*/ 41 w 41"/>
                <a:gd name="T53" fmla="*/ 36 h 114"/>
                <a:gd name="T54" fmla="*/ 27 w 41"/>
                <a:gd name="T55" fmla="*/ 36 h 114"/>
                <a:gd name="T56" fmla="*/ 27 w 41"/>
                <a:gd name="T57" fmla="*/ 36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7" y="36"/>
                  </a:moveTo>
                  <a:lnTo>
                    <a:pt x="27" y="94"/>
                  </a:lnTo>
                  <a:lnTo>
                    <a:pt x="28" y="99"/>
                  </a:lnTo>
                  <a:lnTo>
                    <a:pt x="32" y="101"/>
                  </a:lnTo>
                  <a:lnTo>
                    <a:pt x="36" y="101"/>
                  </a:lnTo>
                  <a:lnTo>
                    <a:pt x="41" y="101"/>
                  </a:lnTo>
                  <a:lnTo>
                    <a:pt x="41" y="112"/>
                  </a:lnTo>
                  <a:lnTo>
                    <a:pt x="36" y="113"/>
                  </a:lnTo>
                  <a:lnTo>
                    <a:pt x="32" y="113"/>
                  </a:lnTo>
                  <a:lnTo>
                    <a:pt x="30" y="114"/>
                  </a:lnTo>
                  <a:lnTo>
                    <a:pt x="19" y="111"/>
                  </a:lnTo>
                  <a:lnTo>
                    <a:pt x="13" y="104"/>
                  </a:lnTo>
                  <a:lnTo>
                    <a:pt x="12" y="95"/>
                  </a:lnTo>
                  <a:lnTo>
                    <a:pt x="12" y="36"/>
                  </a:lnTo>
                  <a:lnTo>
                    <a:pt x="0" y="36"/>
                  </a:lnTo>
                  <a:lnTo>
                    <a:pt x="0" y="24"/>
                  </a:lnTo>
                  <a:lnTo>
                    <a:pt x="12" y="24"/>
                  </a:lnTo>
                  <a:lnTo>
                    <a:pt x="12" y="0"/>
                  </a:lnTo>
                  <a:lnTo>
                    <a:pt x="27" y="0"/>
                  </a:lnTo>
                  <a:lnTo>
                    <a:pt x="27" y="24"/>
                  </a:lnTo>
                  <a:lnTo>
                    <a:pt x="41" y="24"/>
                  </a:lnTo>
                  <a:lnTo>
                    <a:pt x="41" y="36"/>
                  </a:lnTo>
                  <a:lnTo>
                    <a:pt x="27" y="36"/>
                  </a:lnTo>
                  <a:close/>
                </a:path>
              </a:pathLst>
            </a:custGeom>
            <a:solidFill>
              <a:srgbClr val="000000"/>
            </a:solidFill>
            <a:ln w="9525">
              <a:noFill/>
              <a:round/>
              <a:headEnd/>
              <a:tailEnd/>
            </a:ln>
          </p:spPr>
          <p:txBody>
            <a:bodyPr>
              <a:prstTxWarp prst="textNoShape">
                <a:avLst/>
              </a:prstTxWarp>
            </a:bodyPr>
            <a:lstStyle/>
            <a:p>
              <a:endParaRPr lang="en-US"/>
            </a:p>
          </p:txBody>
        </p:sp>
        <p:sp>
          <p:nvSpPr>
            <p:cNvPr id="785" name="Freeform 245"/>
            <p:cNvSpPr>
              <a:spLocks/>
            </p:cNvSpPr>
            <p:nvPr/>
          </p:nvSpPr>
          <p:spPr bwMode="auto">
            <a:xfrm>
              <a:off x="2956" y="1388"/>
              <a:ext cx="32" cy="42"/>
            </a:xfrm>
            <a:custGeom>
              <a:avLst/>
              <a:gdLst>
                <a:gd name="T0" fmla="*/ 77 w 96"/>
                <a:gd name="T1" fmla="*/ 39 h 128"/>
                <a:gd name="T2" fmla="*/ 71 w 96"/>
                <a:gd name="T3" fmla="*/ 25 h 128"/>
                <a:gd name="T4" fmla="*/ 60 w 96"/>
                <a:gd name="T5" fmla="*/ 17 h 128"/>
                <a:gd name="T6" fmla="*/ 47 w 96"/>
                <a:gd name="T7" fmla="*/ 15 h 128"/>
                <a:gd name="T8" fmla="*/ 47 w 96"/>
                <a:gd name="T9" fmla="*/ 15 h 128"/>
                <a:gd name="T10" fmla="*/ 35 w 96"/>
                <a:gd name="T11" fmla="*/ 16 h 128"/>
                <a:gd name="T12" fmla="*/ 24 w 96"/>
                <a:gd name="T13" fmla="*/ 22 h 128"/>
                <a:gd name="T14" fmla="*/ 19 w 96"/>
                <a:gd name="T15" fmla="*/ 36 h 128"/>
                <a:gd name="T16" fmla="*/ 19 w 96"/>
                <a:gd name="T17" fmla="*/ 36 h 128"/>
                <a:gd name="T18" fmla="*/ 22 w 96"/>
                <a:gd name="T19" fmla="*/ 44 h 128"/>
                <a:gd name="T20" fmla="*/ 27 w 96"/>
                <a:gd name="T21" fmla="*/ 49 h 128"/>
                <a:gd name="T22" fmla="*/ 34 w 96"/>
                <a:gd name="T23" fmla="*/ 51 h 128"/>
                <a:gd name="T24" fmla="*/ 34 w 96"/>
                <a:gd name="T25" fmla="*/ 51 h 128"/>
                <a:gd name="T26" fmla="*/ 68 w 96"/>
                <a:gd name="T27" fmla="*/ 59 h 128"/>
                <a:gd name="T28" fmla="*/ 68 w 96"/>
                <a:gd name="T29" fmla="*/ 59 h 128"/>
                <a:gd name="T30" fmla="*/ 83 w 96"/>
                <a:gd name="T31" fmla="*/ 65 h 128"/>
                <a:gd name="T32" fmla="*/ 92 w 96"/>
                <a:gd name="T33" fmla="*/ 75 h 128"/>
                <a:gd name="T34" fmla="*/ 96 w 96"/>
                <a:gd name="T35" fmla="*/ 91 h 128"/>
                <a:gd name="T36" fmla="*/ 96 w 96"/>
                <a:gd name="T37" fmla="*/ 91 h 128"/>
                <a:gd name="T38" fmla="*/ 88 w 96"/>
                <a:gd name="T39" fmla="*/ 114 h 128"/>
                <a:gd name="T40" fmla="*/ 69 w 96"/>
                <a:gd name="T41" fmla="*/ 125 h 128"/>
                <a:gd name="T42" fmla="*/ 48 w 96"/>
                <a:gd name="T43" fmla="*/ 128 h 128"/>
                <a:gd name="T44" fmla="*/ 48 w 96"/>
                <a:gd name="T45" fmla="*/ 128 h 128"/>
                <a:gd name="T46" fmla="*/ 30 w 96"/>
                <a:gd name="T47" fmla="*/ 126 h 128"/>
                <a:gd name="T48" fmla="*/ 19 w 96"/>
                <a:gd name="T49" fmla="*/ 122 h 128"/>
                <a:gd name="T50" fmla="*/ 12 w 96"/>
                <a:gd name="T51" fmla="*/ 117 h 128"/>
                <a:gd name="T52" fmla="*/ 12 w 96"/>
                <a:gd name="T53" fmla="*/ 117 h 128"/>
                <a:gd name="T54" fmla="*/ 4 w 96"/>
                <a:gd name="T55" fmla="*/ 107 h 128"/>
                <a:gd name="T56" fmla="*/ 1 w 96"/>
                <a:gd name="T57" fmla="*/ 96 h 128"/>
                <a:gd name="T58" fmla="*/ 0 w 96"/>
                <a:gd name="T59" fmla="*/ 85 h 128"/>
                <a:gd name="T60" fmla="*/ 0 w 96"/>
                <a:gd name="T61" fmla="*/ 85 h 128"/>
                <a:gd name="T62" fmla="*/ 15 w 96"/>
                <a:gd name="T63" fmla="*/ 85 h 128"/>
                <a:gd name="T64" fmla="*/ 15 w 96"/>
                <a:gd name="T65" fmla="*/ 85 h 128"/>
                <a:gd name="T66" fmla="*/ 20 w 96"/>
                <a:gd name="T67" fmla="*/ 102 h 128"/>
                <a:gd name="T68" fmla="*/ 33 w 96"/>
                <a:gd name="T69" fmla="*/ 112 h 128"/>
                <a:gd name="T70" fmla="*/ 48 w 96"/>
                <a:gd name="T71" fmla="*/ 114 h 128"/>
                <a:gd name="T72" fmla="*/ 48 w 96"/>
                <a:gd name="T73" fmla="*/ 114 h 128"/>
                <a:gd name="T74" fmla="*/ 61 w 96"/>
                <a:gd name="T75" fmla="*/ 113 h 128"/>
                <a:gd name="T76" fmla="*/ 74 w 96"/>
                <a:gd name="T77" fmla="*/ 107 h 128"/>
                <a:gd name="T78" fmla="*/ 80 w 96"/>
                <a:gd name="T79" fmla="*/ 93 h 128"/>
                <a:gd name="T80" fmla="*/ 80 w 96"/>
                <a:gd name="T81" fmla="*/ 93 h 128"/>
                <a:gd name="T82" fmla="*/ 78 w 96"/>
                <a:gd name="T83" fmla="*/ 83 h 128"/>
                <a:gd name="T84" fmla="*/ 69 w 96"/>
                <a:gd name="T85" fmla="*/ 77 h 128"/>
                <a:gd name="T86" fmla="*/ 54 w 96"/>
                <a:gd name="T87" fmla="*/ 72 h 128"/>
                <a:gd name="T88" fmla="*/ 54 w 96"/>
                <a:gd name="T89" fmla="*/ 72 h 128"/>
                <a:gd name="T90" fmla="*/ 29 w 96"/>
                <a:gd name="T91" fmla="*/ 66 h 128"/>
                <a:gd name="T92" fmla="*/ 29 w 96"/>
                <a:gd name="T93" fmla="*/ 66 h 128"/>
                <a:gd name="T94" fmla="*/ 19 w 96"/>
                <a:gd name="T95" fmla="*/ 63 h 128"/>
                <a:gd name="T96" fmla="*/ 9 w 96"/>
                <a:gd name="T97" fmla="*/ 54 h 128"/>
                <a:gd name="T98" fmla="*/ 4 w 96"/>
                <a:gd name="T99" fmla="*/ 38 h 128"/>
                <a:gd name="T100" fmla="*/ 4 w 96"/>
                <a:gd name="T101" fmla="*/ 38 h 128"/>
                <a:gd name="T102" fmla="*/ 8 w 96"/>
                <a:gd name="T103" fmla="*/ 20 h 128"/>
                <a:gd name="T104" fmla="*/ 21 w 96"/>
                <a:gd name="T105" fmla="*/ 6 h 128"/>
                <a:gd name="T106" fmla="*/ 45 w 96"/>
                <a:gd name="T107" fmla="*/ 0 h 128"/>
                <a:gd name="T108" fmla="*/ 45 w 96"/>
                <a:gd name="T109" fmla="*/ 0 h 128"/>
                <a:gd name="T110" fmla="*/ 77 w 96"/>
                <a:gd name="T111" fmla="*/ 8 h 128"/>
                <a:gd name="T112" fmla="*/ 90 w 96"/>
                <a:gd name="T113" fmla="*/ 23 h 128"/>
                <a:gd name="T114" fmla="*/ 93 w 96"/>
                <a:gd name="T115" fmla="*/ 39 h 128"/>
                <a:gd name="T116" fmla="*/ 93 w 96"/>
                <a:gd name="T117" fmla="*/ 39 h 128"/>
                <a:gd name="T118" fmla="*/ 77 w 96"/>
                <a:gd name="T119" fmla="*/ 39 h 128"/>
                <a:gd name="T120" fmla="*/ 77 w 96"/>
                <a:gd name="T121" fmla="*/ 39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28"/>
                <a:gd name="T185" fmla="*/ 96 w 96"/>
                <a:gd name="T186" fmla="*/ 128 h 1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28">
                  <a:moveTo>
                    <a:pt x="77" y="39"/>
                  </a:moveTo>
                  <a:lnTo>
                    <a:pt x="71" y="25"/>
                  </a:lnTo>
                  <a:lnTo>
                    <a:pt x="60" y="17"/>
                  </a:lnTo>
                  <a:lnTo>
                    <a:pt x="47" y="15"/>
                  </a:lnTo>
                  <a:lnTo>
                    <a:pt x="35" y="16"/>
                  </a:lnTo>
                  <a:lnTo>
                    <a:pt x="24" y="22"/>
                  </a:lnTo>
                  <a:lnTo>
                    <a:pt x="19" y="36"/>
                  </a:lnTo>
                  <a:lnTo>
                    <a:pt x="22" y="44"/>
                  </a:lnTo>
                  <a:lnTo>
                    <a:pt x="27" y="49"/>
                  </a:lnTo>
                  <a:lnTo>
                    <a:pt x="34" y="51"/>
                  </a:lnTo>
                  <a:lnTo>
                    <a:pt x="68" y="59"/>
                  </a:lnTo>
                  <a:lnTo>
                    <a:pt x="83" y="65"/>
                  </a:lnTo>
                  <a:lnTo>
                    <a:pt x="92" y="75"/>
                  </a:lnTo>
                  <a:lnTo>
                    <a:pt x="96" y="91"/>
                  </a:lnTo>
                  <a:lnTo>
                    <a:pt x="88" y="114"/>
                  </a:lnTo>
                  <a:lnTo>
                    <a:pt x="69" y="125"/>
                  </a:lnTo>
                  <a:lnTo>
                    <a:pt x="48" y="128"/>
                  </a:lnTo>
                  <a:lnTo>
                    <a:pt x="30" y="126"/>
                  </a:lnTo>
                  <a:lnTo>
                    <a:pt x="19" y="122"/>
                  </a:lnTo>
                  <a:lnTo>
                    <a:pt x="12" y="117"/>
                  </a:lnTo>
                  <a:lnTo>
                    <a:pt x="4" y="107"/>
                  </a:lnTo>
                  <a:lnTo>
                    <a:pt x="1" y="96"/>
                  </a:lnTo>
                  <a:lnTo>
                    <a:pt x="0" y="85"/>
                  </a:lnTo>
                  <a:lnTo>
                    <a:pt x="15" y="85"/>
                  </a:lnTo>
                  <a:lnTo>
                    <a:pt x="20" y="102"/>
                  </a:lnTo>
                  <a:lnTo>
                    <a:pt x="33" y="112"/>
                  </a:lnTo>
                  <a:lnTo>
                    <a:pt x="48" y="114"/>
                  </a:lnTo>
                  <a:lnTo>
                    <a:pt x="61" y="113"/>
                  </a:lnTo>
                  <a:lnTo>
                    <a:pt x="74" y="107"/>
                  </a:lnTo>
                  <a:lnTo>
                    <a:pt x="80" y="93"/>
                  </a:lnTo>
                  <a:lnTo>
                    <a:pt x="78" y="83"/>
                  </a:lnTo>
                  <a:lnTo>
                    <a:pt x="69" y="77"/>
                  </a:lnTo>
                  <a:lnTo>
                    <a:pt x="54" y="72"/>
                  </a:lnTo>
                  <a:lnTo>
                    <a:pt x="29" y="66"/>
                  </a:lnTo>
                  <a:lnTo>
                    <a:pt x="19" y="63"/>
                  </a:lnTo>
                  <a:lnTo>
                    <a:pt x="9" y="54"/>
                  </a:lnTo>
                  <a:lnTo>
                    <a:pt x="4" y="38"/>
                  </a:lnTo>
                  <a:lnTo>
                    <a:pt x="8" y="20"/>
                  </a:lnTo>
                  <a:lnTo>
                    <a:pt x="21" y="6"/>
                  </a:lnTo>
                  <a:lnTo>
                    <a:pt x="45" y="0"/>
                  </a:lnTo>
                  <a:lnTo>
                    <a:pt x="77" y="8"/>
                  </a:lnTo>
                  <a:lnTo>
                    <a:pt x="90" y="23"/>
                  </a:lnTo>
                  <a:lnTo>
                    <a:pt x="93" y="39"/>
                  </a:lnTo>
                  <a:lnTo>
                    <a:pt x="77" y="39"/>
                  </a:lnTo>
                  <a:close/>
                </a:path>
              </a:pathLst>
            </a:custGeom>
            <a:solidFill>
              <a:srgbClr val="000000"/>
            </a:solidFill>
            <a:ln w="9525">
              <a:noFill/>
              <a:round/>
              <a:headEnd/>
              <a:tailEnd/>
            </a:ln>
          </p:spPr>
          <p:txBody>
            <a:bodyPr>
              <a:prstTxWarp prst="textNoShape">
                <a:avLst/>
              </a:prstTxWarp>
            </a:bodyPr>
            <a:lstStyle/>
            <a:p>
              <a:endParaRPr lang="en-US"/>
            </a:p>
          </p:txBody>
        </p:sp>
        <p:sp>
          <p:nvSpPr>
            <p:cNvPr id="786" name="Freeform 246"/>
            <p:cNvSpPr>
              <a:spLocks noEditPoints="1"/>
            </p:cNvSpPr>
            <p:nvPr/>
          </p:nvSpPr>
          <p:spPr bwMode="auto">
            <a:xfrm>
              <a:off x="2958" y="1478"/>
              <a:ext cx="33" cy="40"/>
            </a:xfrm>
            <a:custGeom>
              <a:avLst/>
              <a:gdLst>
                <a:gd name="T0" fmla="*/ 0 w 100"/>
                <a:gd name="T1" fmla="*/ 0 h 121"/>
                <a:gd name="T2" fmla="*/ 49 w 100"/>
                <a:gd name="T3" fmla="*/ 0 h 121"/>
                <a:gd name="T4" fmla="*/ 49 w 100"/>
                <a:gd name="T5" fmla="*/ 0 h 121"/>
                <a:gd name="T6" fmla="*/ 77 w 100"/>
                <a:gd name="T7" fmla="*/ 8 h 121"/>
                <a:gd name="T8" fmla="*/ 94 w 100"/>
                <a:gd name="T9" fmla="*/ 28 h 121"/>
                <a:gd name="T10" fmla="*/ 100 w 100"/>
                <a:gd name="T11" fmla="*/ 60 h 121"/>
                <a:gd name="T12" fmla="*/ 100 w 100"/>
                <a:gd name="T13" fmla="*/ 60 h 121"/>
                <a:gd name="T14" fmla="*/ 96 w 100"/>
                <a:gd name="T15" fmla="*/ 87 h 121"/>
                <a:gd name="T16" fmla="*/ 80 w 100"/>
                <a:gd name="T17" fmla="*/ 111 h 121"/>
                <a:gd name="T18" fmla="*/ 48 w 100"/>
                <a:gd name="T19" fmla="*/ 121 h 121"/>
                <a:gd name="T20" fmla="*/ 48 w 100"/>
                <a:gd name="T21" fmla="*/ 121 h 121"/>
                <a:gd name="T22" fmla="*/ 0 w 100"/>
                <a:gd name="T23" fmla="*/ 121 h 121"/>
                <a:gd name="T24" fmla="*/ 0 w 100"/>
                <a:gd name="T25" fmla="*/ 0 h 121"/>
                <a:gd name="T26" fmla="*/ 0 w 100"/>
                <a:gd name="T27" fmla="*/ 0 h 121"/>
                <a:gd name="T28" fmla="*/ 16 w 100"/>
                <a:gd name="T29" fmla="*/ 107 h 121"/>
                <a:gd name="T30" fmla="*/ 48 w 100"/>
                <a:gd name="T31" fmla="*/ 107 h 121"/>
                <a:gd name="T32" fmla="*/ 48 w 100"/>
                <a:gd name="T33" fmla="*/ 107 h 121"/>
                <a:gd name="T34" fmla="*/ 66 w 100"/>
                <a:gd name="T35" fmla="*/ 102 h 121"/>
                <a:gd name="T36" fmla="*/ 79 w 100"/>
                <a:gd name="T37" fmla="*/ 86 h 121"/>
                <a:gd name="T38" fmla="*/ 83 w 100"/>
                <a:gd name="T39" fmla="*/ 61 h 121"/>
                <a:gd name="T40" fmla="*/ 83 w 100"/>
                <a:gd name="T41" fmla="*/ 61 h 121"/>
                <a:gd name="T42" fmla="*/ 79 w 100"/>
                <a:gd name="T43" fmla="*/ 35 h 121"/>
                <a:gd name="T44" fmla="*/ 66 w 100"/>
                <a:gd name="T45" fmla="*/ 19 h 121"/>
                <a:gd name="T46" fmla="*/ 46 w 100"/>
                <a:gd name="T47" fmla="*/ 14 h 121"/>
                <a:gd name="T48" fmla="*/ 46 w 100"/>
                <a:gd name="T49" fmla="*/ 14 h 121"/>
                <a:gd name="T50" fmla="*/ 16 w 100"/>
                <a:gd name="T51" fmla="*/ 14 h 121"/>
                <a:gd name="T52" fmla="*/ 16 w 100"/>
                <a:gd name="T53" fmla="*/ 107 h 121"/>
                <a:gd name="T54" fmla="*/ 16 w 100"/>
                <a:gd name="T55" fmla="*/ 10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121"/>
                <a:gd name="T86" fmla="*/ 100 w 100"/>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121">
                  <a:moveTo>
                    <a:pt x="0" y="0"/>
                  </a:moveTo>
                  <a:lnTo>
                    <a:pt x="49" y="0"/>
                  </a:lnTo>
                  <a:lnTo>
                    <a:pt x="77" y="8"/>
                  </a:lnTo>
                  <a:lnTo>
                    <a:pt x="94" y="28"/>
                  </a:lnTo>
                  <a:lnTo>
                    <a:pt x="100" y="60"/>
                  </a:lnTo>
                  <a:lnTo>
                    <a:pt x="96" y="87"/>
                  </a:lnTo>
                  <a:lnTo>
                    <a:pt x="80" y="111"/>
                  </a:lnTo>
                  <a:lnTo>
                    <a:pt x="48" y="121"/>
                  </a:lnTo>
                  <a:lnTo>
                    <a:pt x="0" y="121"/>
                  </a:lnTo>
                  <a:lnTo>
                    <a:pt x="0" y="0"/>
                  </a:lnTo>
                  <a:close/>
                  <a:moveTo>
                    <a:pt x="16" y="107"/>
                  </a:moveTo>
                  <a:lnTo>
                    <a:pt x="48" y="107"/>
                  </a:lnTo>
                  <a:lnTo>
                    <a:pt x="66" y="102"/>
                  </a:lnTo>
                  <a:lnTo>
                    <a:pt x="79" y="86"/>
                  </a:lnTo>
                  <a:lnTo>
                    <a:pt x="83" y="61"/>
                  </a:lnTo>
                  <a:lnTo>
                    <a:pt x="79" y="35"/>
                  </a:lnTo>
                  <a:lnTo>
                    <a:pt x="66" y="19"/>
                  </a:lnTo>
                  <a:lnTo>
                    <a:pt x="46" y="14"/>
                  </a:lnTo>
                  <a:lnTo>
                    <a:pt x="16" y="14"/>
                  </a:lnTo>
                  <a:lnTo>
                    <a:pt x="16" y="107"/>
                  </a:lnTo>
                  <a:close/>
                </a:path>
              </a:pathLst>
            </a:custGeom>
            <a:solidFill>
              <a:srgbClr val="000000"/>
            </a:solidFill>
            <a:ln w="9525">
              <a:noFill/>
              <a:round/>
              <a:headEnd/>
              <a:tailEnd/>
            </a:ln>
          </p:spPr>
          <p:txBody>
            <a:bodyPr>
              <a:prstTxWarp prst="textNoShape">
                <a:avLst/>
              </a:prstTxWarp>
            </a:bodyPr>
            <a:lstStyle/>
            <a:p>
              <a:endParaRPr lang="en-US"/>
            </a:p>
          </p:txBody>
        </p:sp>
        <p:sp>
          <p:nvSpPr>
            <p:cNvPr id="787" name="Freeform 247"/>
            <p:cNvSpPr>
              <a:spLocks/>
            </p:cNvSpPr>
            <p:nvPr/>
          </p:nvSpPr>
          <p:spPr bwMode="auto">
            <a:xfrm>
              <a:off x="2821" y="1399"/>
              <a:ext cx="107" cy="110"/>
            </a:xfrm>
            <a:custGeom>
              <a:avLst/>
              <a:gdLst>
                <a:gd name="T0" fmla="*/ 0 w 321"/>
                <a:gd name="T1" fmla="*/ 328 h 328"/>
                <a:gd name="T2" fmla="*/ 74 w 321"/>
                <a:gd name="T3" fmla="*/ 311 h 328"/>
                <a:gd name="T4" fmla="*/ 137 w 321"/>
                <a:gd name="T5" fmla="*/ 285 h 328"/>
                <a:gd name="T6" fmla="*/ 188 w 321"/>
                <a:gd name="T7" fmla="*/ 250 h 328"/>
                <a:gd name="T8" fmla="*/ 228 w 321"/>
                <a:gd name="T9" fmla="*/ 211 h 328"/>
                <a:gd name="T10" fmla="*/ 260 w 321"/>
                <a:gd name="T11" fmla="*/ 170 h 328"/>
                <a:gd name="T12" fmla="*/ 284 w 321"/>
                <a:gd name="T13" fmla="*/ 127 h 328"/>
                <a:gd name="T14" fmla="*/ 300 w 321"/>
                <a:gd name="T15" fmla="*/ 88 h 328"/>
                <a:gd name="T16" fmla="*/ 311 w 321"/>
                <a:gd name="T17" fmla="*/ 53 h 328"/>
                <a:gd name="T18" fmla="*/ 318 w 321"/>
                <a:gd name="T19" fmla="*/ 25 h 328"/>
                <a:gd name="T20" fmla="*/ 321 w 321"/>
                <a:gd name="T21" fmla="*/ 7 h 328"/>
                <a:gd name="T22" fmla="*/ 321 w 321"/>
                <a:gd name="T23" fmla="*/ 0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328"/>
                <a:gd name="T38" fmla="*/ 321 w 321"/>
                <a:gd name="T39" fmla="*/ 328 h 3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328">
                  <a:moveTo>
                    <a:pt x="0" y="328"/>
                  </a:moveTo>
                  <a:lnTo>
                    <a:pt x="74" y="311"/>
                  </a:lnTo>
                  <a:lnTo>
                    <a:pt x="137" y="285"/>
                  </a:lnTo>
                  <a:lnTo>
                    <a:pt x="188" y="250"/>
                  </a:lnTo>
                  <a:lnTo>
                    <a:pt x="228" y="211"/>
                  </a:lnTo>
                  <a:lnTo>
                    <a:pt x="260" y="170"/>
                  </a:lnTo>
                  <a:lnTo>
                    <a:pt x="284" y="127"/>
                  </a:lnTo>
                  <a:lnTo>
                    <a:pt x="300" y="88"/>
                  </a:lnTo>
                  <a:lnTo>
                    <a:pt x="311" y="53"/>
                  </a:lnTo>
                  <a:lnTo>
                    <a:pt x="318" y="25"/>
                  </a:lnTo>
                  <a:lnTo>
                    <a:pt x="321" y="7"/>
                  </a:lnTo>
                  <a:lnTo>
                    <a:pt x="321" y="0"/>
                  </a:lnTo>
                </a:path>
              </a:pathLst>
            </a:custGeom>
            <a:noFill/>
            <a:ln w="25400">
              <a:solidFill>
                <a:srgbClr val="531475"/>
              </a:solidFill>
              <a:round/>
              <a:headEnd/>
              <a:tailEnd/>
            </a:ln>
          </p:spPr>
          <p:txBody>
            <a:bodyPr>
              <a:prstTxWarp prst="textNoShape">
                <a:avLst/>
              </a:prstTxWarp>
            </a:bodyPr>
            <a:lstStyle/>
            <a:p>
              <a:endParaRPr lang="en-US"/>
            </a:p>
          </p:txBody>
        </p:sp>
      </p:grpSp>
      <p:grpSp>
        <p:nvGrpSpPr>
          <p:cNvPr id="788" name="Group 248"/>
          <p:cNvGrpSpPr>
            <a:grpSpLocks/>
          </p:cNvGrpSpPr>
          <p:nvPr/>
        </p:nvGrpSpPr>
        <p:grpSpPr bwMode="auto">
          <a:xfrm>
            <a:off x="6966863" y="4078516"/>
            <a:ext cx="1531938" cy="1590675"/>
            <a:chOff x="4106" y="2500"/>
            <a:chExt cx="965" cy="1002"/>
          </a:xfrm>
        </p:grpSpPr>
        <p:grpSp>
          <p:nvGrpSpPr>
            <p:cNvPr id="789" name="Group 249"/>
            <p:cNvGrpSpPr>
              <a:grpSpLocks/>
            </p:cNvGrpSpPr>
            <p:nvPr/>
          </p:nvGrpSpPr>
          <p:grpSpPr bwMode="auto">
            <a:xfrm>
              <a:off x="4106" y="2500"/>
              <a:ext cx="965" cy="1002"/>
              <a:chOff x="4106" y="2500"/>
              <a:chExt cx="965" cy="1002"/>
            </a:xfrm>
          </p:grpSpPr>
          <p:sp>
            <p:nvSpPr>
              <p:cNvPr id="836" name="Freeform 250"/>
              <p:cNvSpPr>
                <a:spLocks/>
              </p:cNvSpPr>
              <p:nvPr/>
            </p:nvSpPr>
            <p:spPr bwMode="auto">
              <a:xfrm>
                <a:off x="4106" y="2500"/>
                <a:ext cx="965" cy="1002"/>
              </a:xfrm>
              <a:custGeom>
                <a:avLst/>
                <a:gdLst>
                  <a:gd name="T0" fmla="*/ 1941 w 2896"/>
                  <a:gd name="T1" fmla="*/ 211 h 3005"/>
                  <a:gd name="T2" fmla="*/ 1897 w 2896"/>
                  <a:gd name="T3" fmla="*/ 342 h 3005"/>
                  <a:gd name="T4" fmla="*/ 1846 w 2896"/>
                  <a:gd name="T5" fmla="*/ 468 h 3005"/>
                  <a:gd name="T6" fmla="*/ 1789 w 2896"/>
                  <a:gd name="T7" fmla="*/ 591 h 3005"/>
                  <a:gd name="T8" fmla="*/ 1726 w 2896"/>
                  <a:gd name="T9" fmla="*/ 710 h 3005"/>
                  <a:gd name="T10" fmla="*/ 1656 w 2896"/>
                  <a:gd name="T11" fmla="*/ 826 h 3005"/>
                  <a:gd name="T12" fmla="*/ 1582 w 2896"/>
                  <a:gd name="T13" fmla="*/ 937 h 3005"/>
                  <a:gd name="T14" fmla="*/ 1502 w 2896"/>
                  <a:gd name="T15" fmla="*/ 1043 h 3005"/>
                  <a:gd name="T16" fmla="*/ 1416 w 2896"/>
                  <a:gd name="T17" fmla="*/ 1145 h 3005"/>
                  <a:gd name="T18" fmla="*/ 1326 w 2896"/>
                  <a:gd name="T19" fmla="*/ 1242 h 3005"/>
                  <a:gd name="T20" fmla="*/ 1230 w 2896"/>
                  <a:gd name="T21" fmla="*/ 1335 h 3005"/>
                  <a:gd name="T22" fmla="*/ 1130 w 2896"/>
                  <a:gd name="T23" fmla="*/ 1423 h 3005"/>
                  <a:gd name="T24" fmla="*/ 1025 w 2896"/>
                  <a:gd name="T25" fmla="*/ 1504 h 3005"/>
                  <a:gd name="T26" fmla="*/ 916 w 2896"/>
                  <a:gd name="T27" fmla="*/ 1582 h 3005"/>
                  <a:gd name="T28" fmla="*/ 803 w 2896"/>
                  <a:gd name="T29" fmla="*/ 1654 h 3005"/>
                  <a:gd name="T30" fmla="*/ 685 w 2896"/>
                  <a:gd name="T31" fmla="*/ 1719 h 3005"/>
                  <a:gd name="T32" fmla="*/ 565 w 2896"/>
                  <a:gd name="T33" fmla="*/ 1780 h 3005"/>
                  <a:gd name="T34" fmla="*/ 440 w 2896"/>
                  <a:gd name="T35" fmla="*/ 1835 h 3005"/>
                  <a:gd name="T36" fmla="*/ 311 w 2896"/>
                  <a:gd name="T37" fmla="*/ 1883 h 3005"/>
                  <a:gd name="T38" fmla="*/ 180 w 2896"/>
                  <a:gd name="T39" fmla="*/ 1926 h 3005"/>
                  <a:gd name="T40" fmla="*/ 46 w 2896"/>
                  <a:gd name="T41" fmla="*/ 1961 h 3005"/>
                  <a:gd name="T42" fmla="*/ 0 w 2896"/>
                  <a:gd name="T43" fmla="*/ 3005 h 3005"/>
                  <a:gd name="T44" fmla="*/ 94 w 2896"/>
                  <a:gd name="T45" fmla="*/ 2992 h 3005"/>
                  <a:gd name="T46" fmla="*/ 233 w 2896"/>
                  <a:gd name="T47" fmla="*/ 2967 h 3005"/>
                  <a:gd name="T48" fmla="*/ 368 w 2896"/>
                  <a:gd name="T49" fmla="*/ 2938 h 3005"/>
                  <a:gd name="T50" fmla="*/ 501 w 2896"/>
                  <a:gd name="T51" fmla="*/ 2903 h 3005"/>
                  <a:gd name="T52" fmla="*/ 631 w 2896"/>
                  <a:gd name="T53" fmla="*/ 2864 h 3005"/>
                  <a:gd name="T54" fmla="*/ 760 w 2896"/>
                  <a:gd name="T55" fmla="*/ 2819 h 3005"/>
                  <a:gd name="T56" fmla="*/ 885 w 2896"/>
                  <a:gd name="T57" fmla="*/ 2771 h 3005"/>
                  <a:gd name="T58" fmla="*/ 1007 w 2896"/>
                  <a:gd name="T59" fmla="*/ 2718 h 3005"/>
                  <a:gd name="T60" fmla="*/ 1126 w 2896"/>
                  <a:gd name="T61" fmla="*/ 2661 h 3005"/>
                  <a:gd name="T62" fmla="*/ 1243 w 2896"/>
                  <a:gd name="T63" fmla="*/ 2599 h 3005"/>
                  <a:gd name="T64" fmla="*/ 1357 w 2896"/>
                  <a:gd name="T65" fmla="*/ 2534 h 3005"/>
                  <a:gd name="T66" fmla="*/ 1468 w 2896"/>
                  <a:gd name="T67" fmla="*/ 2463 h 3005"/>
                  <a:gd name="T68" fmla="*/ 1575 w 2896"/>
                  <a:gd name="T69" fmla="*/ 2389 h 3005"/>
                  <a:gd name="T70" fmla="*/ 1679 w 2896"/>
                  <a:gd name="T71" fmla="*/ 2310 h 3005"/>
                  <a:gd name="T72" fmla="*/ 1780 w 2896"/>
                  <a:gd name="T73" fmla="*/ 2229 h 3005"/>
                  <a:gd name="T74" fmla="*/ 1878 w 2896"/>
                  <a:gd name="T75" fmla="*/ 2143 h 3005"/>
                  <a:gd name="T76" fmla="*/ 1973 w 2896"/>
                  <a:gd name="T77" fmla="*/ 2054 h 3005"/>
                  <a:gd name="T78" fmla="*/ 2063 w 2896"/>
                  <a:gd name="T79" fmla="*/ 1961 h 3005"/>
                  <a:gd name="T80" fmla="*/ 2150 w 2896"/>
                  <a:gd name="T81" fmla="*/ 1864 h 3005"/>
                  <a:gd name="T82" fmla="*/ 2235 w 2896"/>
                  <a:gd name="T83" fmla="*/ 1764 h 3005"/>
                  <a:gd name="T84" fmla="*/ 2315 w 2896"/>
                  <a:gd name="T85" fmla="*/ 1661 h 3005"/>
                  <a:gd name="T86" fmla="*/ 2392 w 2896"/>
                  <a:gd name="T87" fmla="*/ 1554 h 3005"/>
                  <a:gd name="T88" fmla="*/ 2465 w 2896"/>
                  <a:gd name="T89" fmla="*/ 1444 h 3005"/>
                  <a:gd name="T90" fmla="*/ 2534 w 2896"/>
                  <a:gd name="T91" fmla="*/ 1332 h 3005"/>
                  <a:gd name="T92" fmla="*/ 2600 w 2896"/>
                  <a:gd name="T93" fmla="*/ 1215 h 3005"/>
                  <a:gd name="T94" fmla="*/ 2661 w 2896"/>
                  <a:gd name="T95" fmla="*/ 1096 h 3005"/>
                  <a:gd name="T96" fmla="*/ 2719 w 2896"/>
                  <a:gd name="T97" fmla="*/ 975 h 3005"/>
                  <a:gd name="T98" fmla="*/ 2772 w 2896"/>
                  <a:gd name="T99" fmla="*/ 851 h 3005"/>
                  <a:gd name="T100" fmla="*/ 2822 w 2896"/>
                  <a:gd name="T101" fmla="*/ 724 h 3005"/>
                  <a:gd name="T102" fmla="*/ 2867 w 2896"/>
                  <a:gd name="T103" fmla="*/ 594 h 3005"/>
                  <a:gd name="T104" fmla="*/ 2896 w 2896"/>
                  <a:gd name="T105" fmla="*/ 506 h 30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6"/>
                  <a:gd name="T160" fmla="*/ 0 h 3005"/>
                  <a:gd name="T161" fmla="*/ 2896 w 2896"/>
                  <a:gd name="T162" fmla="*/ 3005 h 30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6" h="3005">
                    <a:moveTo>
                      <a:pt x="2587" y="0"/>
                    </a:moveTo>
                    <a:lnTo>
                      <a:pt x="1941" y="211"/>
                    </a:lnTo>
                    <a:lnTo>
                      <a:pt x="1927" y="255"/>
                    </a:lnTo>
                    <a:lnTo>
                      <a:pt x="1912" y="298"/>
                    </a:lnTo>
                    <a:lnTo>
                      <a:pt x="1897" y="342"/>
                    </a:lnTo>
                    <a:lnTo>
                      <a:pt x="1881" y="384"/>
                    </a:lnTo>
                    <a:lnTo>
                      <a:pt x="1864" y="427"/>
                    </a:lnTo>
                    <a:lnTo>
                      <a:pt x="1846" y="468"/>
                    </a:lnTo>
                    <a:lnTo>
                      <a:pt x="1827" y="509"/>
                    </a:lnTo>
                    <a:lnTo>
                      <a:pt x="1809" y="551"/>
                    </a:lnTo>
                    <a:lnTo>
                      <a:pt x="1789" y="591"/>
                    </a:lnTo>
                    <a:lnTo>
                      <a:pt x="1769" y="632"/>
                    </a:lnTo>
                    <a:lnTo>
                      <a:pt x="1747" y="671"/>
                    </a:lnTo>
                    <a:lnTo>
                      <a:pt x="1726" y="710"/>
                    </a:lnTo>
                    <a:lnTo>
                      <a:pt x="1703" y="750"/>
                    </a:lnTo>
                    <a:lnTo>
                      <a:pt x="1681" y="788"/>
                    </a:lnTo>
                    <a:lnTo>
                      <a:pt x="1656" y="826"/>
                    </a:lnTo>
                    <a:lnTo>
                      <a:pt x="1632" y="863"/>
                    </a:lnTo>
                    <a:lnTo>
                      <a:pt x="1608" y="900"/>
                    </a:lnTo>
                    <a:lnTo>
                      <a:pt x="1582" y="937"/>
                    </a:lnTo>
                    <a:lnTo>
                      <a:pt x="1556" y="972"/>
                    </a:lnTo>
                    <a:lnTo>
                      <a:pt x="1529" y="1008"/>
                    </a:lnTo>
                    <a:lnTo>
                      <a:pt x="1502" y="1043"/>
                    </a:lnTo>
                    <a:lnTo>
                      <a:pt x="1474" y="1077"/>
                    </a:lnTo>
                    <a:lnTo>
                      <a:pt x="1445" y="1111"/>
                    </a:lnTo>
                    <a:lnTo>
                      <a:pt x="1416" y="1145"/>
                    </a:lnTo>
                    <a:lnTo>
                      <a:pt x="1387" y="1178"/>
                    </a:lnTo>
                    <a:lnTo>
                      <a:pt x="1357" y="1210"/>
                    </a:lnTo>
                    <a:lnTo>
                      <a:pt x="1326" y="1242"/>
                    </a:lnTo>
                    <a:lnTo>
                      <a:pt x="1295" y="1273"/>
                    </a:lnTo>
                    <a:lnTo>
                      <a:pt x="1263" y="1304"/>
                    </a:lnTo>
                    <a:lnTo>
                      <a:pt x="1230" y="1335"/>
                    </a:lnTo>
                    <a:lnTo>
                      <a:pt x="1197" y="1364"/>
                    </a:lnTo>
                    <a:lnTo>
                      <a:pt x="1164" y="1393"/>
                    </a:lnTo>
                    <a:lnTo>
                      <a:pt x="1130" y="1423"/>
                    </a:lnTo>
                    <a:lnTo>
                      <a:pt x="1096" y="1450"/>
                    </a:lnTo>
                    <a:lnTo>
                      <a:pt x="1061" y="1478"/>
                    </a:lnTo>
                    <a:lnTo>
                      <a:pt x="1025" y="1504"/>
                    </a:lnTo>
                    <a:lnTo>
                      <a:pt x="989" y="1531"/>
                    </a:lnTo>
                    <a:lnTo>
                      <a:pt x="953" y="1557"/>
                    </a:lnTo>
                    <a:lnTo>
                      <a:pt x="916" y="1582"/>
                    </a:lnTo>
                    <a:lnTo>
                      <a:pt x="879" y="1606"/>
                    </a:lnTo>
                    <a:lnTo>
                      <a:pt x="841" y="1630"/>
                    </a:lnTo>
                    <a:lnTo>
                      <a:pt x="803" y="1654"/>
                    </a:lnTo>
                    <a:lnTo>
                      <a:pt x="764" y="1676"/>
                    </a:lnTo>
                    <a:lnTo>
                      <a:pt x="725" y="1698"/>
                    </a:lnTo>
                    <a:lnTo>
                      <a:pt x="685" y="1719"/>
                    </a:lnTo>
                    <a:lnTo>
                      <a:pt x="646" y="1741"/>
                    </a:lnTo>
                    <a:lnTo>
                      <a:pt x="605" y="1761"/>
                    </a:lnTo>
                    <a:lnTo>
                      <a:pt x="565" y="1780"/>
                    </a:lnTo>
                    <a:lnTo>
                      <a:pt x="523" y="1798"/>
                    </a:lnTo>
                    <a:lnTo>
                      <a:pt x="482" y="1816"/>
                    </a:lnTo>
                    <a:lnTo>
                      <a:pt x="440" y="1835"/>
                    </a:lnTo>
                    <a:lnTo>
                      <a:pt x="397" y="1852"/>
                    </a:lnTo>
                    <a:lnTo>
                      <a:pt x="355" y="1868"/>
                    </a:lnTo>
                    <a:lnTo>
                      <a:pt x="311" y="1883"/>
                    </a:lnTo>
                    <a:lnTo>
                      <a:pt x="268" y="1898"/>
                    </a:lnTo>
                    <a:lnTo>
                      <a:pt x="224" y="1912"/>
                    </a:lnTo>
                    <a:lnTo>
                      <a:pt x="180" y="1926"/>
                    </a:lnTo>
                    <a:lnTo>
                      <a:pt x="136" y="1938"/>
                    </a:lnTo>
                    <a:lnTo>
                      <a:pt x="91" y="1950"/>
                    </a:lnTo>
                    <a:lnTo>
                      <a:pt x="46" y="1961"/>
                    </a:lnTo>
                    <a:lnTo>
                      <a:pt x="0" y="1972"/>
                    </a:lnTo>
                    <a:lnTo>
                      <a:pt x="0" y="3005"/>
                    </a:lnTo>
                    <a:lnTo>
                      <a:pt x="48" y="2999"/>
                    </a:lnTo>
                    <a:lnTo>
                      <a:pt x="94" y="2992"/>
                    </a:lnTo>
                    <a:lnTo>
                      <a:pt x="141" y="2984"/>
                    </a:lnTo>
                    <a:lnTo>
                      <a:pt x="186" y="2976"/>
                    </a:lnTo>
                    <a:lnTo>
                      <a:pt x="233" y="2967"/>
                    </a:lnTo>
                    <a:lnTo>
                      <a:pt x="278" y="2958"/>
                    </a:lnTo>
                    <a:lnTo>
                      <a:pt x="323" y="2948"/>
                    </a:lnTo>
                    <a:lnTo>
                      <a:pt x="368" y="2938"/>
                    </a:lnTo>
                    <a:lnTo>
                      <a:pt x="412" y="2926"/>
                    </a:lnTo>
                    <a:lnTo>
                      <a:pt x="457" y="2914"/>
                    </a:lnTo>
                    <a:lnTo>
                      <a:pt x="501" y="2903"/>
                    </a:lnTo>
                    <a:lnTo>
                      <a:pt x="545" y="2890"/>
                    </a:lnTo>
                    <a:lnTo>
                      <a:pt x="589" y="2877"/>
                    </a:lnTo>
                    <a:lnTo>
                      <a:pt x="631" y="2864"/>
                    </a:lnTo>
                    <a:lnTo>
                      <a:pt x="675" y="2850"/>
                    </a:lnTo>
                    <a:lnTo>
                      <a:pt x="717" y="2835"/>
                    </a:lnTo>
                    <a:lnTo>
                      <a:pt x="760" y="2819"/>
                    </a:lnTo>
                    <a:lnTo>
                      <a:pt x="802" y="2804"/>
                    </a:lnTo>
                    <a:lnTo>
                      <a:pt x="844" y="2788"/>
                    </a:lnTo>
                    <a:lnTo>
                      <a:pt x="885" y="2771"/>
                    </a:lnTo>
                    <a:lnTo>
                      <a:pt x="926" y="2754"/>
                    </a:lnTo>
                    <a:lnTo>
                      <a:pt x="967" y="2737"/>
                    </a:lnTo>
                    <a:lnTo>
                      <a:pt x="1007" y="2718"/>
                    </a:lnTo>
                    <a:lnTo>
                      <a:pt x="1048" y="2699"/>
                    </a:lnTo>
                    <a:lnTo>
                      <a:pt x="1087" y="2680"/>
                    </a:lnTo>
                    <a:lnTo>
                      <a:pt x="1126" y="2661"/>
                    </a:lnTo>
                    <a:lnTo>
                      <a:pt x="1166" y="2641"/>
                    </a:lnTo>
                    <a:lnTo>
                      <a:pt x="1205" y="2620"/>
                    </a:lnTo>
                    <a:lnTo>
                      <a:pt x="1243" y="2599"/>
                    </a:lnTo>
                    <a:lnTo>
                      <a:pt x="1282" y="2577"/>
                    </a:lnTo>
                    <a:lnTo>
                      <a:pt x="1319" y="2556"/>
                    </a:lnTo>
                    <a:lnTo>
                      <a:pt x="1357" y="2534"/>
                    </a:lnTo>
                    <a:lnTo>
                      <a:pt x="1394" y="2510"/>
                    </a:lnTo>
                    <a:lnTo>
                      <a:pt x="1430" y="2487"/>
                    </a:lnTo>
                    <a:lnTo>
                      <a:pt x="1468" y="2463"/>
                    </a:lnTo>
                    <a:lnTo>
                      <a:pt x="1503" y="2439"/>
                    </a:lnTo>
                    <a:lnTo>
                      <a:pt x="1539" y="2414"/>
                    </a:lnTo>
                    <a:lnTo>
                      <a:pt x="1575" y="2389"/>
                    </a:lnTo>
                    <a:lnTo>
                      <a:pt x="1610" y="2363"/>
                    </a:lnTo>
                    <a:lnTo>
                      <a:pt x="1644" y="2338"/>
                    </a:lnTo>
                    <a:lnTo>
                      <a:pt x="1679" y="2310"/>
                    </a:lnTo>
                    <a:lnTo>
                      <a:pt x="1713" y="2284"/>
                    </a:lnTo>
                    <a:lnTo>
                      <a:pt x="1746" y="2257"/>
                    </a:lnTo>
                    <a:lnTo>
                      <a:pt x="1780" y="2229"/>
                    </a:lnTo>
                    <a:lnTo>
                      <a:pt x="1813" y="2200"/>
                    </a:lnTo>
                    <a:lnTo>
                      <a:pt x="1845" y="2172"/>
                    </a:lnTo>
                    <a:lnTo>
                      <a:pt x="1878" y="2143"/>
                    </a:lnTo>
                    <a:lnTo>
                      <a:pt x="1910" y="2113"/>
                    </a:lnTo>
                    <a:lnTo>
                      <a:pt x="1941" y="2084"/>
                    </a:lnTo>
                    <a:lnTo>
                      <a:pt x="1973" y="2054"/>
                    </a:lnTo>
                    <a:lnTo>
                      <a:pt x="2003" y="2024"/>
                    </a:lnTo>
                    <a:lnTo>
                      <a:pt x="2033" y="1992"/>
                    </a:lnTo>
                    <a:lnTo>
                      <a:pt x="2063" y="1961"/>
                    </a:lnTo>
                    <a:lnTo>
                      <a:pt x="2093" y="1929"/>
                    </a:lnTo>
                    <a:lnTo>
                      <a:pt x="2122" y="1896"/>
                    </a:lnTo>
                    <a:lnTo>
                      <a:pt x="2150" y="1864"/>
                    </a:lnTo>
                    <a:lnTo>
                      <a:pt x="2180" y="1831"/>
                    </a:lnTo>
                    <a:lnTo>
                      <a:pt x="2207" y="1797"/>
                    </a:lnTo>
                    <a:lnTo>
                      <a:pt x="2235" y="1764"/>
                    </a:lnTo>
                    <a:lnTo>
                      <a:pt x="2262" y="1730"/>
                    </a:lnTo>
                    <a:lnTo>
                      <a:pt x="2289" y="1695"/>
                    </a:lnTo>
                    <a:lnTo>
                      <a:pt x="2315" y="1661"/>
                    </a:lnTo>
                    <a:lnTo>
                      <a:pt x="2341" y="1626"/>
                    </a:lnTo>
                    <a:lnTo>
                      <a:pt x="2366" y="1590"/>
                    </a:lnTo>
                    <a:lnTo>
                      <a:pt x="2392" y="1554"/>
                    </a:lnTo>
                    <a:lnTo>
                      <a:pt x="2417" y="1517"/>
                    </a:lnTo>
                    <a:lnTo>
                      <a:pt x="2441" y="1481"/>
                    </a:lnTo>
                    <a:lnTo>
                      <a:pt x="2465" y="1444"/>
                    </a:lnTo>
                    <a:lnTo>
                      <a:pt x="2489" y="1406"/>
                    </a:lnTo>
                    <a:lnTo>
                      <a:pt x="2512" y="1369"/>
                    </a:lnTo>
                    <a:lnTo>
                      <a:pt x="2534" y="1332"/>
                    </a:lnTo>
                    <a:lnTo>
                      <a:pt x="2556" y="1293"/>
                    </a:lnTo>
                    <a:lnTo>
                      <a:pt x="2579" y="1254"/>
                    </a:lnTo>
                    <a:lnTo>
                      <a:pt x="2600" y="1215"/>
                    </a:lnTo>
                    <a:lnTo>
                      <a:pt x="2621" y="1176"/>
                    </a:lnTo>
                    <a:lnTo>
                      <a:pt x="2641" y="1137"/>
                    </a:lnTo>
                    <a:lnTo>
                      <a:pt x="2661" y="1096"/>
                    </a:lnTo>
                    <a:lnTo>
                      <a:pt x="2682" y="1056"/>
                    </a:lnTo>
                    <a:lnTo>
                      <a:pt x="2701" y="1015"/>
                    </a:lnTo>
                    <a:lnTo>
                      <a:pt x="2719" y="975"/>
                    </a:lnTo>
                    <a:lnTo>
                      <a:pt x="2737" y="934"/>
                    </a:lnTo>
                    <a:lnTo>
                      <a:pt x="2755" y="892"/>
                    </a:lnTo>
                    <a:lnTo>
                      <a:pt x="2772" y="851"/>
                    </a:lnTo>
                    <a:lnTo>
                      <a:pt x="2790" y="808"/>
                    </a:lnTo>
                    <a:lnTo>
                      <a:pt x="2806" y="766"/>
                    </a:lnTo>
                    <a:lnTo>
                      <a:pt x="2822" y="724"/>
                    </a:lnTo>
                    <a:lnTo>
                      <a:pt x="2838" y="680"/>
                    </a:lnTo>
                    <a:lnTo>
                      <a:pt x="2853" y="638"/>
                    </a:lnTo>
                    <a:lnTo>
                      <a:pt x="2867" y="594"/>
                    </a:lnTo>
                    <a:lnTo>
                      <a:pt x="2882" y="550"/>
                    </a:lnTo>
                    <a:lnTo>
                      <a:pt x="2896" y="506"/>
                    </a:lnTo>
                    <a:lnTo>
                      <a:pt x="2587" y="0"/>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p>
            </p:txBody>
          </p:sp>
          <p:sp>
            <p:nvSpPr>
              <p:cNvPr id="837" name="Freeform 251"/>
              <p:cNvSpPr>
                <a:spLocks/>
              </p:cNvSpPr>
              <p:nvPr/>
            </p:nvSpPr>
            <p:spPr bwMode="auto">
              <a:xfrm>
                <a:off x="4106" y="2500"/>
                <a:ext cx="965" cy="1002"/>
              </a:xfrm>
              <a:custGeom>
                <a:avLst/>
                <a:gdLst>
                  <a:gd name="T0" fmla="*/ 1941 w 2896"/>
                  <a:gd name="T1" fmla="*/ 211 h 3005"/>
                  <a:gd name="T2" fmla="*/ 1897 w 2896"/>
                  <a:gd name="T3" fmla="*/ 342 h 3005"/>
                  <a:gd name="T4" fmla="*/ 1846 w 2896"/>
                  <a:gd name="T5" fmla="*/ 468 h 3005"/>
                  <a:gd name="T6" fmla="*/ 1789 w 2896"/>
                  <a:gd name="T7" fmla="*/ 591 h 3005"/>
                  <a:gd name="T8" fmla="*/ 1726 w 2896"/>
                  <a:gd name="T9" fmla="*/ 710 h 3005"/>
                  <a:gd name="T10" fmla="*/ 1656 w 2896"/>
                  <a:gd name="T11" fmla="*/ 826 h 3005"/>
                  <a:gd name="T12" fmla="*/ 1582 w 2896"/>
                  <a:gd name="T13" fmla="*/ 937 h 3005"/>
                  <a:gd name="T14" fmla="*/ 1502 w 2896"/>
                  <a:gd name="T15" fmla="*/ 1043 h 3005"/>
                  <a:gd name="T16" fmla="*/ 1416 w 2896"/>
                  <a:gd name="T17" fmla="*/ 1145 h 3005"/>
                  <a:gd name="T18" fmla="*/ 1326 w 2896"/>
                  <a:gd name="T19" fmla="*/ 1242 h 3005"/>
                  <a:gd name="T20" fmla="*/ 1230 w 2896"/>
                  <a:gd name="T21" fmla="*/ 1335 h 3005"/>
                  <a:gd name="T22" fmla="*/ 1130 w 2896"/>
                  <a:gd name="T23" fmla="*/ 1423 h 3005"/>
                  <a:gd name="T24" fmla="*/ 1025 w 2896"/>
                  <a:gd name="T25" fmla="*/ 1504 h 3005"/>
                  <a:gd name="T26" fmla="*/ 916 w 2896"/>
                  <a:gd name="T27" fmla="*/ 1582 h 3005"/>
                  <a:gd name="T28" fmla="*/ 803 w 2896"/>
                  <a:gd name="T29" fmla="*/ 1654 h 3005"/>
                  <a:gd name="T30" fmla="*/ 685 w 2896"/>
                  <a:gd name="T31" fmla="*/ 1719 h 3005"/>
                  <a:gd name="T32" fmla="*/ 565 w 2896"/>
                  <a:gd name="T33" fmla="*/ 1780 h 3005"/>
                  <a:gd name="T34" fmla="*/ 440 w 2896"/>
                  <a:gd name="T35" fmla="*/ 1835 h 3005"/>
                  <a:gd name="T36" fmla="*/ 311 w 2896"/>
                  <a:gd name="T37" fmla="*/ 1883 h 3005"/>
                  <a:gd name="T38" fmla="*/ 180 w 2896"/>
                  <a:gd name="T39" fmla="*/ 1926 h 3005"/>
                  <a:gd name="T40" fmla="*/ 46 w 2896"/>
                  <a:gd name="T41" fmla="*/ 1961 h 3005"/>
                  <a:gd name="T42" fmla="*/ 0 w 2896"/>
                  <a:gd name="T43" fmla="*/ 3005 h 3005"/>
                  <a:gd name="T44" fmla="*/ 94 w 2896"/>
                  <a:gd name="T45" fmla="*/ 2992 h 3005"/>
                  <a:gd name="T46" fmla="*/ 233 w 2896"/>
                  <a:gd name="T47" fmla="*/ 2967 h 3005"/>
                  <a:gd name="T48" fmla="*/ 368 w 2896"/>
                  <a:gd name="T49" fmla="*/ 2938 h 3005"/>
                  <a:gd name="T50" fmla="*/ 501 w 2896"/>
                  <a:gd name="T51" fmla="*/ 2903 h 3005"/>
                  <a:gd name="T52" fmla="*/ 631 w 2896"/>
                  <a:gd name="T53" fmla="*/ 2864 h 3005"/>
                  <a:gd name="T54" fmla="*/ 760 w 2896"/>
                  <a:gd name="T55" fmla="*/ 2819 h 3005"/>
                  <a:gd name="T56" fmla="*/ 885 w 2896"/>
                  <a:gd name="T57" fmla="*/ 2771 h 3005"/>
                  <a:gd name="T58" fmla="*/ 1007 w 2896"/>
                  <a:gd name="T59" fmla="*/ 2718 h 3005"/>
                  <a:gd name="T60" fmla="*/ 1126 w 2896"/>
                  <a:gd name="T61" fmla="*/ 2661 h 3005"/>
                  <a:gd name="T62" fmla="*/ 1243 w 2896"/>
                  <a:gd name="T63" fmla="*/ 2599 h 3005"/>
                  <a:gd name="T64" fmla="*/ 1357 w 2896"/>
                  <a:gd name="T65" fmla="*/ 2534 h 3005"/>
                  <a:gd name="T66" fmla="*/ 1468 w 2896"/>
                  <a:gd name="T67" fmla="*/ 2463 h 3005"/>
                  <a:gd name="T68" fmla="*/ 1575 w 2896"/>
                  <a:gd name="T69" fmla="*/ 2389 h 3005"/>
                  <a:gd name="T70" fmla="*/ 1679 w 2896"/>
                  <a:gd name="T71" fmla="*/ 2310 h 3005"/>
                  <a:gd name="T72" fmla="*/ 1780 w 2896"/>
                  <a:gd name="T73" fmla="*/ 2229 h 3005"/>
                  <a:gd name="T74" fmla="*/ 1878 w 2896"/>
                  <a:gd name="T75" fmla="*/ 2143 h 3005"/>
                  <a:gd name="T76" fmla="*/ 1973 w 2896"/>
                  <a:gd name="T77" fmla="*/ 2054 h 3005"/>
                  <a:gd name="T78" fmla="*/ 2063 w 2896"/>
                  <a:gd name="T79" fmla="*/ 1961 h 3005"/>
                  <a:gd name="T80" fmla="*/ 2150 w 2896"/>
                  <a:gd name="T81" fmla="*/ 1864 h 3005"/>
                  <a:gd name="T82" fmla="*/ 2235 w 2896"/>
                  <a:gd name="T83" fmla="*/ 1764 h 3005"/>
                  <a:gd name="T84" fmla="*/ 2315 w 2896"/>
                  <a:gd name="T85" fmla="*/ 1661 h 3005"/>
                  <a:gd name="T86" fmla="*/ 2392 w 2896"/>
                  <a:gd name="T87" fmla="*/ 1554 h 3005"/>
                  <a:gd name="T88" fmla="*/ 2465 w 2896"/>
                  <a:gd name="T89" fmla="*/ 1444 h 3005"/>
                  <a:gd name="T90" fmla="*/ 2534 w 2896"/>
                  <a:gd name="T91" fmla="*/ 1332 h 3005"/>
                  <a:gd name="T92" fmla="*/ 2600 w 2896"/>
                  <a:gd name="T93" fmla="*/ 1215 h 3005"/>
                  <a:gd name="T94" fmla="*/ 2661 w 2896"/>
                  <a:gd name="T95" fmla="*/ 1096 h 3005"/>
                  <a:gd name="T96" fmla="*/ 2719 w 2896"/>
                  <a:gd name="T97" fmla="*/ 975 h 3005"/>
                  <a:gd name="T98" fmla="*/ 2772 w 2896"/>
                  <a:gd name="T99" fmla="*/ 851 h 3005"/>
                  <a:gd name="T100" fmla="*/ 2822 w 2896"/>
                  <a:gd name="T101" fmla="*/ 724 h 3005"/>
                  <a:gd name="T102" fmla="*/ 2867 w 2896"/>
                  <a:gd name="T103" fmla="*/ 594 h 3005"/>
                  <a:gd name="T104" fmla="*/ 2896 w 2896"/>
                  <a:gd name="T105" fmla="*/ 506 h 3005"/>
                  <a:gd name="T106" fmla="*/ 2587 w 2896"/>
                  <a:gd name="T107" fmla="*/ 0 h 30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6"/>
                  <a:gd name="T163" fmla="*/ 0 h 3005"/>
                  <a:gd name="T164" fmla="*/ 2896 w 2896"/>
                  <a:gd name="T165" fmla="*/ 3005 h 30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6" h="3005">
                    <a:moveTo>
                      <a:pt x="2587" y="0"/>
                    </a:moveTo>
                    <a:lnTo>
                      <a:pt x="1941" y="211"/>
                    </a:lnTo>
                    <a:lnTo>
                      <a:pt x="1927" y="255"/>
                    </a:lnTo>
                    <a:lnTo>
                      <a:pt x="1912" y="298"/>
                    </a:lnTo>
                    <a:lnTo>
                      <a:pt x="1897" y="342"/>
                    </a:lnTo>
                    <a:lnTo>
                      <a:pt x="1881" y="384"/>
                    </a:lnTo>
                    <a:lnTo>
                      <a:pt x="1864" y="427"/>
                    </a:lnTo>
                    <a:lnTo>
                      <a:pt x="1846" y="468"/>
                    </a:lnTo>
                    <a:lnTo>
                      <a:pt x="1827" y="509"/>
                    </a:lnTo>
                    <a:lnTo>
                      <a:pt x="1809" y="551"/>
                    </a:lnTo>
                    <a:lnTo>
                      <a:pt x="1789" y="591"/>
                    </a:lnTo>
                    <a:lnTo>
                      <a:pt x="1769" y="632"/>
                    </a:lnTo>
                    <a:lnTo>
                      <a:pt x="1747" y="671"/>
                    </a:lnTo>
                    <a:lnTo>
                      <a:pt x="1726" y="710"/>
                    </a:lnTo>
                    <a:lnTo>
                      <a:pt x="1703" y="750"/>
                    </a:lnTo>
                    <a:lnTo>
                      <a:pt x="1681" y="788"/>
                    </a:lnTo>
                    <a:lnTo>
                      <a:pt x="1656" y="826"/>
                    </a:lnTo>
                    <a:lnTo>
                      <a:pt x="1632" y="863"/>
                    </a:lnTo>
                    <a:lnTo>
                      <a:pt x="1608" y="900"/>
                    </a:lnTo>
                    <a:lnTo>
                      <a:pt x="1582" y="937"/>
                    </a:lnTo>
                    <a:lnTo>
                      <a:pt x="1556" y="972"/>
                    </a:lnTo>
                    <a:lnTo>
                      <a:pt x="1529" y="1008"/>
                    </a:lnTo>
                    <a:lnTo>
                      <a:pt x="1502" y="1043"/>
                    </a:lnTo>
                    <a:lnTo>
                      <a:pt x="1474" y="1077"/>
                    </a:lnTo>
                    <a:lnTo>
                      <a:pt x="1445" y="1111"/>
                    </a:lnTo>
                    <a:lnTo>
                      <a:pt x="1416" y="1145"/>
                    </a:lnTo>
                    <a:lnTo>
                      <a:pt x="1387" y="1178"/>
                    </a:lnTo>
                    <a:lnTo>
                      <a:pt x="1357" y="1210"/>
                    </a:lnTo>
                    <a:lnTo>
                      <a:pt x="1326" y="1242"/>
                    </a:lnTo>
                    <a:lnTo>
                      <a:pt x="1295" y="1273"/>
                    </a:lnTo>
                    <a:lnTo>
                      <a:pt x="1263" y="1304"/>
                    </a:lnTo>
                    <a:lnTo>
                      <a:pt x="1230" y="1335"/>
                    </a:lnTo>
                    <a:lnTo>
                      <a:pt x="1197" y="1364"/>
                    </a:lnTo>
                    <a:lnTo>
                      <a:pt x="1164" y="1393"/>
                    </a:lnTo>
                    <a:lnTo>
                      <a:pt x="1130" y="1423"/>
                    </a:lnTo>
                    <a:lnTo>
                      <a:pt x="1096" y="1450"/>
                    </a:lnTo>
                    <a:lnTo>
                      <a:pt x="1061" y="1478"/>
                    </a:lnTo>
                    <a:lnTo>
                      <a:pt x="1025" y="1504"/>
                    </a:lnTo>
                    <a:lnTo>
                      <a:pt x="989" y="1531"/>
                    </a:lnTo>
                    <a:lnTo>
                      <a:pt x="953" y="1557"/>
                    </a:lnTo>
                    <a:lnTo>
                      <a:pt x="916" y="1582"/>
                    </a:lnTo>
                    <a:lnTo>
                      <a:pt x="879" y="1606"/>
                    </a:lnTo>
                    <a:lnTo>
                      <a:pt x="841" y="1630"/>
                    </a:lnTo>
                    <a:lnTo>
                      <a:pt x="803" y="1654"/>
                    </a:lnTo>
                    <a:lnTo>
                      <a:pt x="764" y="1676"/>
                    </a:lnTo>
                    <a:lnTo>
                      <a:pt x="725" y="1698"/>
                    </a:lnTo>
                    <a:lnTo>
                      <a:pt x="685" y="1719"/>
                    </a:lnTo>
                    <a:lnTo>
                      <a:pt x="646" y="1741"/>
                    </a:lnTo>
                    <a:lnTo>
                      <a:pt x="605" y="1761"/>
                    </a:lnTo>
                    <a:lnTo>
                      <a:pt x="565" y="1780"/>
                    </a:lnTo>
                    <a:lnTo>
                      <a:pt x="523" y="1798"/>
                    </a:lnTo>
                    <a:lnTo>
                      <a:pt x="482" y="1816"/>
                    </a:lnTo>
                    <a:lnTo>
                      <a:pt x="440" y="1835"/>
                    </a:lnTo>
                    <a:lnTo>
                      <a:pt x="397" y="1852"/>
                    </a:lnTo>
                    <a:lnTo>
                      <a:pt x="355" y="1868"/>
                    </a:lnTo>
                    <a:lnTo>
                      <a:pt x="311" y="1883"/>
                    </a:lnTo>
                    <a:lnTo>
                      <a:pt x="268" y="1898"/>
                    </a:lnTo>
                    <a:lnTo>
                      <a:pt x="224" y="1912"/>
                    </a:lnTo>
                    <a:lnTo>
                      <a:pt x="180" y="1926"/>
                    </a:lnTo>
                    <a:lnTo>
                      <a:pt x="136" y="1938"/>
                    </a:lnTo>
                    <a:lnTo>
                      <a:pt x="91" y="1950"/>
                    </a:lnTo>
                    <a:lnTo>
                      <a:pt x="46" y="1961"/>
                    </a:lnTo>
                    <a:lnTo>
                      <a:pt x="0" y="1972"/>
                    </a:lnTo>
                    <a:lnTo>
                      <a:pt x="0" y="3005"/>
                    </a:lnTo>
                    <a:lnTo>
                      <a:pt x="48" y="2999"/>
                    </a:lnTo>
                    <a:lnTo>
                      <a:pt x="94" y="2992"/>
                    </a:lnTo>
                    <a:lnTo>
                      <a:pt x="141" y="2984"/>
                    </a:lnTo>
                    <a:lnTo>
                      <a:pt x="186" y="2976"/>
                    </a:lnTo>
                    <a:lnTo>
                      <a:pt x="233" y="2967"/>
                    </a:lnTo>
                    <a:lnTo>
                      <a:pt x="278" y="2958"/>
                    </a:lnTo>
                    <a:lnTo>
                      <a:pt x="323" y="2948"/>
                    </a:lnTo>
                    <a:lnTo>
                      <a:pt x="368" y="2938"/>
                    </a:lnTo>
                    <a:lnTo>
                      <a:pt x="412" y="2926"/>
                    </a:lnTo>
                    <a:lnTo>
                      <a:pt x="457" y="2914"/>
                    </a:lnTo>
                    <a:lnTo>
                      <a:pt x="501" y="2903"/>
                    </a:lnTo>
                    <a:lnTo>
                      <a:pt x="545" y="2890"/>
                    </a:lnTo>
                    <a:lnTo>
                      <a:pt x="589" y="2877"/>
                    </a:lnTo>
                    <a:lnTo>
                      <a:pt x="631" y="2864"/>
                    </a:lnTo>
                    <a:lnTo>
                      <a:pt x="675" y="2850"/>
                    </a:lnTo>
                    <a:lnTo>
                      <a:pt x="717" y="2835"/>
                    </a:lnTo>
                    <a:lnTo>
                      <a:pt x="760" y="2819"/>
                    </a:lnTo>
                    <a:lnTo>
                      <a:pt x="802" y="2804"/>
                    </a:lnTo>
                    <a:lnTo>
                      <a:pt x="844" y="2788"/>
                    </a:lnTo>
                    <a:lnTo>
                      <a:pt x="885" y="2771"/>
                    </a:lnTo>
                    <a:lnTo>
                      <a:pt x="926" y="2754"/>
                    </a:lnTo>
                    <a:lnTo>
                      <a:pt x="967" y="2737"/>
                    </a:lnTo>
                    <a:lnTo>
                      <a:pt x="1007" y="2718"/>
                    </a:lnTo>
                    <a:lnTo>
                      <a:pt x="1048" y="2699"/>
                    </a:lnTo>
                    <a:lnTo>
                      <a:pt x="1087" y="2680"/>
                    </a:lnTo>
                    <a:lnTo>
                      <a:pt x="1126" y="2661"/>
                    </a:lnTo>
                    <a:lnTo>
                      <a:pt x="1166" y="2641"/>
                    </a:lnTo>
                    <a:lnTo>
                      <a:pt x="1205" y="2620"/>
                    </a:lnTo>
                    <a:lnTo>
                      <a:pt x="1243" y="2599"/>
                    </a:lnTo>
                    <a:lnTo>
                      <a:pt x="1282" y="2577"/>
                    </a:lnTo>
                    <a:lnTo>
                      <a:pt x="1319" y="2556"/>
                    </a:lnTo>
                    <a:lnTo>
                      <a:pt x="1357" y="2534"/>
                    </a:lnTo>
                    <a:lnTo>
                      <a:pt x="1394" y="2510"/>
                    </a:lnTo>
                    <a:lnTo>
                      <a:pt x="1430" y="2487"/>
                    </a:lnTo>
                    <a:lnTo>
                      <a:pt x="1468" y="2463"/>
                    </a:lnTo>
                    <a:lnTo>
                      <a:pt x="1503" y="2439"/>
                    </a:lnTo>
                    <a:lnTo>
                      <a:pt x="1539" y="2414"/>
                    </a:lnTo>
                    <a:lnTo>
                      <a:pt x="1575" y="2389"/>
                    </a:lnTo>
                    <a:lnTo>
                      <a:pt x="1610" y="2363"/>
                    </a:lnTo>
                    <a:lnTo>
                      <a:pt x="1644" y="2338"/>
                    </a:lnTo>
                    <a:lnTo>
                      <a:pt x="1679" y="2310"/>
                    </a:lnTo>
                    <a:lnTo>
                      <a:pt x="1713" y="2284"/>
                    </a:lnTo>
                    <a:lnTo>
                      <a:pt x="1746" y="2257"/>
                    </a:lnTo>
                    <a:lnTo>
                      <a:pt x="1780" y="2229"/>
                    </a:lnTo>
                    <a:lnTo>
                      <a:pt x="1813" y="2200"/>
                    </a:lnTo>
                    <a:lnTo>
                      <a:pt x="1845" y="2172"/>
                    </a:lnTo>
                    <a:lnTo>
                      <a:pt x="1878" y="2143"/>
                    </a:lnTo>
                    <a:lnTo>
                      <a:pt x="1910" y="2113"/>
                    </a:lnTo>
                    <a:lnTo>
                      <a:pt x="1941" y="2084"/>
                    </a:lnTo>
                    <a:lnTo>
                      <a:pt x="1973" y="2054"/>
                    </a:lnTo>
                    <a:lnTo>
                      <a:pt x="2003" y="2024"/>
                    </a:lnTo>
                    <a:lnTo>
                      <a:pt x="2033" y="1992"/>
                    </a:lnTo>
                    <a:lnTo>
                      <a:pt x="2063" y="1961"/>
                    </a:lnTo>
                    <a:lnTo>
                      <a:pt x="2093" y="1929"/>
                    </a:lnTo>
                    <a:lnTo>
                      <a:pt x="2122" y="1896"/>
                    </a:lnTo>
                    <a:lnTo>
                      <a:pt x="2150" y="1864"/>
                    </a:lnTo>
                    <a:lnTo>
                      <a:pt x="2180" y="1831"/>
                    </a:lnTo>
                    <a:lnTo>
                      <a:pt x="2207" y="1797"/>
                    </a:lnTo>
                    <a:lnTo>
                      <a:pt x="2235" y="1764"/>
                    </a:lnTo>
                    <a:lnTo>
                      <a:pt x="2262" y="1730"/>
                    </a:lnTo>
                    <a:lnTo>
                      <a:pt x="2289" y="1695"/>
                    </a:lnTo>
                    <a:lnTo>
                      <a:pt x="2315" y="1661"/>
                    </a:lnTo>
                    <a:lnTo>
                      <a:pt x="2341" y="1626"/>
                    </a:lnTo>
                    <a:lnTo>
                      <a:pt x="2366" y="1590"/>
                    </a:lnTo>
                    <a:lnTo>
                      <a:pt x="2392" y="1554"/>
                    </a:lnTo>
                    <a:lnTo>
                      <a:pt x="2417" y="1517"/>
                    </a:lnTo>
                    <a:lnTo>
                      <a:pt x="2441" y="1481"/>
                    </a:lnTo>
                    <a:lnTo>
                      <a:pt x="2465" y="1444"/>
                    </a:lnTo>
                    <a:lnTo>
                      <a:pt x="2489" y="1406"/>
                    </a:lnTo>
                    <a:lnTo>
                      <a:pt x="2512" y="1369"/>
                    </a:lnTo>
                    <a:lnTo>
                      <a:pt x="2534" y="1332"/>
                    </a:lnTo>
                    <a:lnTo>
                      <a:pt x="2556" y="1293"/>
                    </a:lnTo>
                    <a:lnTo>
                      <a:pt x="2579" y="1254"/>
                    </a:lnTo>
                    <a:lnTo>
                      <a:pt x="2600" y="1215"/>
                    </a:lnTo>
                    <a:lnTo>
                      <a:pt x="2621" y="1176"/>
                    </a:lnTo>
                    <a:lnTo>
                      <a:pt x="2641" y="1137"/>
                    </a:lnTo>
                    <a:lnTo>
                      <a:pt x="2661" y="1096"/>
                    </a:lnTo>
                    <a:lnTo>
                      <a:pt x="2682" y="1056"/>
                    </a:lnTo>
                    <a:lnTo>
                      <a:pt x="2701" y="1015"/>
                    </a:lnTo>
                    <a:lnTo>
                      <a:pt x="2719" y="975"/>
                    </a:lnTo>
                    <a:lnTo>
                      <a:pt x="2737" y="934"/>
                    </a:lnTo>
                    <a:lnTo>
                      <a:pt x="2755" y="892"/>
                    </a:lnTo>
                    <a:lnTo>
                      <a:pt x="2772" y="851"/>
                    </a:lnTo>
                    <a:lnTo>
                      <a:pt x="2790" y="808"/>
                    </a:lnTo>
                    <a:lnTo>
                      <a:pt x="2806" y="766"/>
                    </a:lnTo>
                    <a:lnTo>
                      <a:pt x="2822" y="724"/>
                    </a:lnTo>
                    <a:lnTo>
                      <a:pt x="2838" y="680"/>
                    </a:lnTo>
                    <a:lnTo>
                      <a:pt x="2853" y="638"/>
                    </a:lnTo>
                    <a:lnTo>
                      <a:pt x="2867" y="594"/>
                    </a:lnTo>
                    <a:lnTo>
                      <a:pt x="2882" y="550"/>
                    </a:lnTo>
                    <a:lnTo>
                      <a:pt x="2896" y="506"/>
                    </a:lnTo>
                    <a:lnTo>
                      <a:pt x="2587" y="0"/>
                    </a:lnTo>
                  </a:path>
                </a:pathLst>
              </a:custGeom>
              <a:noFill/>
              <a:ln w="3175">
                <a:solidFill>
                  <a:srgbClr val="000000"/>
                </a:solidFill>
                <a:round/>
                <a:headEnd/>
                <a:tailEnd/>
              </a:ln>
            </p:spPr>
            <p:txBody>
              <a:bodyPr>
                <a:prstTxWarp prst="textNoShape">
                  <a:avLst/>
                </a:prstTxWarp>
              </a:bodyPr>
              <a:lstStyle/>
              <a:p>
                <a:endParaRPr lang="en-US"/>
              </a:p>
            </p:txBody>
          </p:sp>
        </p:grpSp>
        <p:grpSp>
          <p:nvGrpSpPr>
            <p:cNvPr id="790" name="Group 252"/>
            <p:cNvGrpSpPr>
              <a:grpSpLocks/>
            </p:cNvGrpSpPr>
            <p:nvPr/>
          </p:nvGrpSpPr>
          <p:grpSpPr bwMode="auto">
            <a:xfrm>
              <a:off x="4236" y="2702"/>
              <a:ext cx="747" cy="694"/>
              <a:chOff x="4236" y="2702"/>
              <a:chExt cx="747" cy="694"/>
            </a:xfrm>
          </p:grpSpPr>
          <p:sp>
            <p:nvSpPr>
              <p:cNvPr id="791" name="Freeform 253"/>
              <p:cNvSpPr>
                <a:spLocks/>
              </p:cNvSpPr>
              <p:nvPr/>
            </p:nvSpPr>
            <p:spPr bwMode="auto">
              <a:xfrm>
                <a:off x="4236" y="3327"/>
                <a:ext cx="28" cy="69"/>
              </a:xfrm>
              <a:custGeom>
                <a:avLst/>
                <a:gdLst>
                  <a:gd name="T0" fmla="*/ 29 w 82"/>
                  <a:gd name="T1" fmla="*/ 0 h 207"/>
                  <a:gd name="T2" fmla="*/ 21 w 82"/>
                  <a:gd name="T3" fmla="*/ 35 h 207"/>
                  <a:gd name="T4" fmla="*/ 19 w 82"/>
                  <a:gd name="T5" fmla="*/ 71 h 207"/>
                  <a:gd name="T6" fmla="*/ 27 w 82"/>
                  <a:gd name="T7" fmla="*/ 115 h 207"/>
                  <a:gd name="T8" fmla="*/ 27 w 82"/>
                  <a:gd name="T9" fmla="*/ 115 h 207"/>
                  <a:gd name="T10" fmla="*/ 39 w 82"/>
                  <a:gd name="T11" fmla="*/ 148 h 207"/>
                  <a:gd name="T12" fmla="*/ 58 w 82"/>
                  <a:gd name="T13" fmla="*/ 176 h 207"/>
                  <a:gd name="T14" fmla="*/ 82 w 82"/>
                  <a:gd name="T15" fmla="*/ 204 h 207"/>
                  <a:gd name="T16" fmla="*/ 82 w 82"/>
                  <a:gd name="T17" fmla="*/ 204 h 207"/>
                  <a:gd name="T18" fmla="*/ 69 w 82"/>
                  <a:gd name="T19" fmla="*/ 207 h 207"/>
                  <a:gd name="T20" fmla="*/ 69 w 82"/>
                  <a:gd name="T21" fmla="*/ 207 h 207"/>
                  <a:gd name="T22" fmla="*/ 40 w 82"/>
                  <a:gd name="T23" fmla="*/ 180 h 207"/>
                  <a:gd name="T24" fmla="*/ 19 w 82"/>
                  <a:gd name="T25" fmla="*/ 151 h 207"/>
                  <a:gd name="T26" fmla="*/ 5 w 82"/>
                  <a:gd name="T27" fmla="*/ 115 h 207"/>
                  <a:gd name="T28" fmla="*/ 5 w 82"/>
                  <a:gd name="T29" fmla="*/ 115 h 207"/>
                  <a:gd name="T30" fmla="*/ 0 w 82"/>
                  <a:gd name="T31" fmla="*/ 78 h 207"/>
                  <a:gd name="T32" fmla="*/ 4 w 82"/>
                  <a:gd name="T33" fmla="*/ 41 h 207"/>
                  <a:gd name="T34" fmla="*/ 16 w 82"/>
                  <a:gd name="T35" fmla="*/ 3 h 207"/>
                  <a:gd name="T36" fmla="*/ 16 w 82"/>
                  <a:gd name="T37" fmla="*/ 3 h 207"/>
                  <a:gd name="T38" fmla="*/ 29 w 82"/>
                  <a:gd name="T39" fmla="*/ 0 h 207"/>
                  <a:gd name="T40" fmla="*/ 29 w 8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207"/>
                  <a:gd name="T65" fmla="*/ 82 w 8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207">
                    <a:moveTo>
                      <a:pt x="29" y="0"/>
                    </a:moveTo>
                    <a:lnTo>
                      <a:pt x="21" y="35"/>
                    </a:lnTo>
                    <a:lnTo>
                      <a:pt x="19" y="71"/>
                    </a:lnTo>
                    <a:lnTo>
                      <a:pt x="27" y="115"/>
                    </a:lnTo>
                    <a:lnTo>
                      <a:pt x="39" y="148"/>
                    </a:lnTo>
                    <a:lnTo>
                      <a:pt x="58" y="176"/>
                    </a:lnTo>
                    <a:lnTo>
                      <a:pt x="82" y="204"/>
                    </a:lnTo>
                    <a:lnTo>
                      <a:pt x="69" y="207"/>
                    </a:lnTo>
                    <a:lnTo>
                      <a:pt x="40" y="180"/>
                    </a:lnTo>
                    <a:lnTo>
                      <a:pt x="19" y="151"/>
                    </a:lnTo>
                    <a:lnTo>
                      <a:pt x="5" y="115"/>
                    </a:lnTo>
                    <a:lnTo>
                      <a:pt x="0" y="78"/>
                    </a:lnTo>
                    <a:lnTo>
                      <a:pt x="4" y="41"/>
                    </a:lnTo>
                    <a:lnTo>
                      <a:pt x="16" y="3"/>
                    </a:lnTo>
                    <a:lnTo>
                      <a:pt x="29"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2" name="Freeform 254"/>
              <p:cNvSpPr>
                <a:spLocks/>
              </p:cNvSpPr>
              <p:nvPr/>
            </p:nvSpPr>
            <p:spPr bwMode="auto">
              <a:xfrm>
                <a:off x="4254" y="3327"/>
                <a:ext cx="49" cy="48"/>
              </a:xfrm>
              <a:custGeom>
                <a:avLst/>
                <a:gdLst>
                  <a:gd name="T0" fmla="*/ 84 w 149"/>
                  <a:gd name="T1" fmla="*/ 141 h 146"/>
                  <a:gd name="T2" fmla="*/ 64 w 149"/>
                  <a:gd name="T3" fmla="*/ 146 h 146"/>
                  <a:gd name="T4" fmla="*/ 0 w 149"/>
                  <a:gd name="T5" fmla="*/ 43 h 146"/>
                  <a:gd name="T6" fmla="*/ 20 w 149"/>
                  <a:gd name="T7" fmla="*/ 37 h 146"/>
                  <a:gd name="T8" fmla="*/ 67 w 149"/>
                  <a:gd name="T9" fmla="*/ 120 h 146"/>
                  <a:gd name="T10" fmla="*/ 68 w 149"/>
                  <a:gd name="T11" fmla="*/ 119 h 146"/>
                  <a:gd name="T12" fmla="*/ 64 w 149"/>
                  <a:gd name="T13" fmla="*/ 24 h 146"/>
                  <a:gd name="T14" fmla="*/ 85 w 149"/>
                  <a:gd name="T15" fmla="*/ 18 h 146"/>
                  <a:gd name="T16" fmla="*/ 133 w 149"/>
                  <a:gd name="T17" fmla="*/ 101 h 146"/>
                  <a:gd name="T18" fmla="*/ 133 w 149"/>
                  <a:gd name="T19" fmla="*/ 101 h 146"/>
                  <a:gd name="T20" fmla="*/ 130 w 149"/>
                  <a:gd name="T21" fmla="*/ 5 h 146"/>
                  <a:gd name="T22" fmla="*/ 149 w 149"/>
                  <a:gd name="T23" fmla="*/ 0 h 146"/>
                  <a:gd name="T24" fmla="*/ 149 w 149"/>
                  <a:gd name="T25" fmla="*/ 122 h 146"/>
                  <a:gd name="T26" fmla="*/ 130 w 149"/>
                  <a:gd name="T27" fmla="*/ 128 h 146"/>
                  <a:gd name="T28" fmla="*/ 81 w 149"/>
                  <a:gd name="T29" fmla="*/ 48 h 146"/>
                  <a:gd name="T30" fmla="*/ 81 w 149"/>
                  <a:gd name="T31" fmla="*/ 48 h 146"/>
                  <a:gd name="T32" fmla="*/ 84 w 149"/>
                  <a:gd name="T33" fmla="*/ 141 h 146"/>
                  <a:gd name="T34" fmla="*/ 84 w 149"/>
                  <a:gd name="T35" fmla="*/ 141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46"/>
                  <a:gd name="T56" fmla="*/ 149 w 149"/>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46">
                    <a:moveTo>
                      <a:pt x="84" y="141"/>
                    </a:moveTo>
                    <a:lnTo>
                      <a:pt x="64" y="146"/>
                    </a:lnTo>
                    <a:lnTo>
                      <a:pt x="0" y="43"/>
                    </a:lnTo>
                    <a:lnTo>
                      <a:pt x="20" y="37"/>
                    </a:lnTo>
                    <a:lnTo>
                      <a:pt x="67" y="120"/>
                    </a:lnTo>
                    <a:lnTo>
                      <a:pt x="68" y="119"/>
                    </a:lnTo>
                    <a:lnTo>
                      <a:pt x="64" y="24"/>
                    </a:lnTo>
                    <a:lnTo>
                      <a:pt x="85" y="18"/>
                    </a:lnTo>
                    <a:lnTo>
                      <a:pt x="133" y="101"/>
                    </a:lnTo>
                    <a:lnTo>
                      <a:pt x="130" y="5"/>
                    </a:lnTo>
                    <a:lnTo>
                      <a:pt x="149" y="0"/>
                    </a:lnTo>
                    <a:lnTo>
                      <a:pt x="149" y="122"/>
                    </a:lnTo>
                    <a:lnTo>
                      <a:pt x="130" y="128"/>
                    </a:lnTo>
                    <a:lnTo>
                      <a:pt x="81" y="48"/>
                    </a:lnTo>
                    <a:lnTo>
                      <a:pt x="84" y="14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3" name="Freeform 255"/>
              <p:cNvSpPr>
                <a:spLocks noEditPoints="1"/>
              </p:cNvSpPr>
              <p:nvPr/>
            </p:nvSpPr>
            <p:spPr bwMode="auto">
              <a:xfrm>
                <a:off x="4311" y="3318"/>
                <a:ext cx="42" cy="43"/>
              </a:xfrm>
              <a:custGeom>
                <a:avLst/>
                <a:gdLst>
                  <a:gd name="T0" fmla="*/ 0 w 127"/>
                  <a:gd name="T1" fmla="*/ 32 h 128"/>
                  <a:gd name="T2" fmla="*/ 35 w 127"/>
                  <a:gd name="T3" fmla="*/ 3 h 128"/>
                  <a:gd name="T4" fmla="*/ 50 w 127"/>
                  <a:gd name="T5" fmla="*/ 0 h 128"/>
                  <a:gd name="T6" fmla="*/ 86 w 127"/>
                  <a:gd name="T7" fmla="*/ 20 h 128"/>
                  <a:gd name="T8" fmla="*/ 107 w 127"/>
                  <a:gd name="T9" fmla="*/ 85 h 128"/>
                  <a:gd name="T10" fmla="*/ 109 w 127"/>
                  <a:gd name="T11" fmla="*/ 88 h 128"/>
                  <a:gd name="T12" fmla="*/ 116 w 127"/>
                  <a:gd name="T13" fmla="*/ 89 h 128"/>
                  <a:gd name="T14" fmla="*/ 118 w 127"/>
                  <a:gd name="T15" fmla="*/ 89 h 128"/>
                  <a:gd name="T16" fmla="*/ 122 w 127"/>
                  <a:gd name="T17" fmla="*/ 86 h 128"/>
                  <a:gd name="T18" fmla="*/ 127 w 127"/>
                  <a:gd name="T19" fmla="*/ 100 h 128"/>
                  <a:gd name="T20" fmla="*/ 123 w 127"/>
                  <a:gd name="T21" fmla="*/ 102 h 128"/>
                  <a:gd name="T22" fmla="*/ 117 w 127"/>
                  <a:gd name="T23" fmla="*/ 105 h 128"/>
                  <a:gd name="T24" fmla="*/ 103 w 127"/>
                  <a:gd name="T25" fmla="*/ 107 h 128"/>
                  <a:gd name="T26" fmla="*/ 91 w 127"/>
                  <a:gd name="T27" fmla="*/ 95 h 128"/>
                  <a:gd name="T28" fmla="*/ 85 w 127"/>
                  <a:gd name="T29" fmla="*/ 106 h 128"/>
                  <a:gd name="T30" fmla="*/ 57 w 127"/>
                  <a:gd name="T31" fmla="*/ 126 h 128"/>
                  <a:gd name="T32" fmla="*/ 38 w 127"/>
                  <a:gd name="T33" fmla="*/ 128 h 128"/>
                  <a:gd name="T34" fmla="*/ 11 w 127"/>
                  <a:gd name="T35" fmla="*/ 106 h 128"/>
                  <a:gd name="T36" fmla="*/ 9 w 127"/>
                  <a:gd name="T37" fmla="*/ 93 h 128"/>
                  <a:gd name="T38" fmla="*/ 34 w 127"/>
                  <a:gd name="T39" fmla="*/ 59 h 128"/>
                  <a:gd name="T40" fmla="*/ 64 w 127"/>
                  <a:gd name="T41" fmla="*/ 45 h 128"/>
                  <a:gd name="T42" fmla="*/ 68 w 127"/>
                  <a:gd name="T43" fmla="*/ 42 h 128"/>
                  <a:gd name="T44" fmla="*/ 69 w 127"/>
                  <a:gd name="T45" fmla="*/ 29 h 128"/>
                  <a:gd name="T46" fmla="*/ 63 w 127"/>
                  <a:gd name="T47" fmla="*/ 20 h 128"/>
                  <a:gd name="T48" fmla="*/ 37 w 127"/>
                  <a:gd name="T49" fmla="*/ 19 h 128"/>
                  <a:gd name="T50" fmla="*/ 22 w 127"/>
                  <a:gd name="T51" fmla="*/ 28 h 128"/>
                  <a:gd name="T52" fmla="*/ 18 w 127"/>
                  <a:gd name="T53" fmla="*/ 49 h 128"/>
                  <a:gd name="T54" fmla="*/ 1 w 127"/>
                  <a:gd name="T55" fmla="*/ 55 h 128"/>
                  <a:gd name="T56" fmla="*/ 76 w 127"/>
                  <a:gd name="T57" fmla="*/ 53 h 128"/>
                  <a:gd name="T58" fmla="*/ 65 w 127"/>
                  <a:gd name="T59" fmla="*/ 61 h 128"/>
                  <a:gd name="T60" fmla="*/ 48 w 127"/>
                  <a:gd name="T61" fmla="*/ 70 h 128"/>
                  <a:gd name="T62" fmla="*/ 31 w 127"/>
                  <a:gd name="T63" fmla="*/ 85 h 128"/>
                  <a:gd name="T64" fmla="*/ 30 w 127"/>
                  <a:gd name="T65" fmla="*/ 97 h 128"/>
                  <a:gd name="T66" fmla="*/ 45 w 127"/>
                  <a:gd name="T67" fmla="*/ 111 h 128"/>
                  <a:gd name="T68" fmla="*/ 57 w 127"/>
                  <a:gd name="T69" fmla="*/ 109 h 128"/>
                  <a:gd name="T70" fmla="*/ 82 w 127"/>
                  <a:gd name="T71" fmla="*/ 87 h 128"/>
                  <a:gd name="T72" fmla="*/ 82 w 127"/>
                  <a:gd name="T73" fmla="*/ 71 h 128"/>
                  <a:gd name="T74" fmla="*/ 76 w 127"/>
                  <a:gd name="T75" fmla="*/ 53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28"/>
                  <a:gd name="T116" fmla="*/ 127 w 127"/>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28">
                    <a:moveTo>
                      <a:pt x="1" y="55"/>
                    </a:moveTo>
                    <a:lnTo>
                      <a:pt x="0" y="32"/>
                    </a:lnTo>
                    <a:lnTo>
                      <a:pt x="12" y="15"/>
                    </a:lnTo>
                    <a:lnTo>
                      <a:pt x="35" y="3"/>
                    </a:lnTo>
                    <a:lnTo>
                      <a:pt x="50" y="0"/>
                    </a:lnTo>
                    <a:lnTo>
                      <a:pt x="71" y="2"/>
                    </a:lnTo>
                    <a:lnTo>
                      <a:pt x="86" y="20"/>
                    </a:lnTo>
                    <a:lnTo>
                      <a:pt x="107" y="85"/>
                    </a:lnTo>
                    <a:lnTo>
                      <a:pt x="109" y="88"/>
                    </a:lnTo>
                    <a:lnTo>
                      <a:pt x="112" y="90"/>
                    </a:lnTo>
                    <a:lnTo>
                      <a:pt x="116" y="89"/>
                    </a:lnTo>
                    <a:lnTo>
                      <a:pt x="118" y="89"/>
                    </a:lnTo>
                    <a:lnTo>
                      <a:pt x="120" y="88"/>
                    </a:lnTo>
                    <a:lnTo>
                      <a:pt x="122" y="86"/>
                    </a:lnTo>
                    <a:lnTo>
                      <a:pt x="127" y="100"/>
                    </a:lnTo>
                    <a:lnTo>
                      <a:pt x="123" y="102"/>
                    </a:lnTo>
                    <a:lnTo>
                      <a:pt x="120" y="104"/>
                    </a:lnTo>
                    <a:lnTo>
                      <a:pt x="117" y="105"/>
                    </a:lnTo>
                    <a:lnTo>
                      <a:pt x="103" y="107"/>
                    </a:lnTo>
                    <a:lnTo>
                      <a:pt x="96" y="103"/>
                    </a:lnTo>
                    <a:lnTo>
                      <a:pt x="91" y="95"/>
                    </a:lnTo>
                    <a:lnTo>
                      <a:pt x="85" y="106"/>
                    </a:lnTo>
                    <a:lnTo>
                      <a:pt x="75" y="117"/>
                    </a:lnTo>
                    <a:lnTo>
                      <a:pt x="57" y="126"/>
                    </a:lnTo>
                    <a:lnTo>
                      <a:pt x="38" y="128"/>
                    </a:lnTo>
                    <a:lnTo>
                      <a:pt x="21" y="121"/>
                    </a:lnTo>
                    <a:lnTo>
                      <a:pt x="11" y="106"/>
                    </a:lnTo>
                    <a:lnTo>
                      <a:pt x="9" y="93"/>
                    </a:lnTo>
                    <a:lnTo>
                      <a:pt x="14" y="76"/>
                    </a:lnTo>
                    <a:lnTo>
                      <a:pt x="34" y="59"/>
                    </a:lnTo>
                    <a:lnTo>
                      <a:pt x="64" y="45"/>
                    </a:lnTo>
                    <a:lnTo>
                      <a:pt x="68" y="42"/>
                    </a:lnTo>
                    <a:lnTo>
                      <a:pt x="70" y="37"/>
                    </a:lnTo>
                    <a:lnTo>
                      <a:pt x="69" y="29"/>
                    </a:lnTo>
                    <a:lnTo>
                      <a:pt x="63" y="20"/>
                    </a:lnTo>
                    <a:lnTo>
                      <a:pt x="52" y="17"/>
                    </a:lnTo>
                    <a:lnTo>
                      <a:pt x="37" y="19"/>
                    </a:lnTo>
                    <a:lnTo>
                      <a:pt x="22" y="28"/>
                    </a:lnTo>
                    <a:lnTo>
                      <a:pt x="17" y="39"/>
                    </a:lnTo>
                    <a:lnTo>
                      <a:pt x="18" y="49"/>
                    </a:lnTo>
                    <a:lnTo>
                      <a:pt x="1" y="55"/>
                    </a:lnTo>
                    <a:close/>
                    <a:moveTo>
                      <a:pt x="76" y="53"/>
                    </a:moveTo>
                    <a:lnTo>
                      <a:pt x="73" y="56"/>
                    </a:lnTo>
                    <a:lnTo>
                      <a:pt x="65" y="61"/>
                    </a:lnTo>
                    <a:lnTo>
                      <a:pt x="48" y="70"/>
                    </a:lnTo>
                    <a:lnTo>
                      <a:pt x="39" y="76"/>
                    </a:lnTo>
                    <a:lnTo>
                      <a:pt x="31" y="85"/>
                    </a:lnTo>
                    <a:lnTo>
                      <a:pt x="30" y="97"/>
                    </a:lnTo>
                    <a:lnTo>
                      <a:pt x="36" y="106"/>
                    </a:lnTo>
                    <a:lnTo>
                      <a:pt x="45" y="111"/>
                    </a:lnTo>
                    <a:lnTo>
                      <a:pt x="57" y="109"/>
                    </a:lnTo>
                    <a:lnTo>
                      <a:pt x="72" y="100"/>
                    </a:lnTo>
                    <a:lnTo>
                      <a:pt x="82" y="87"/>
                    </a:lnTo>
                    <a:lnTo>
                      <a:pt x="82" y="71"/>
                    </a:lnTo>
                    <a:lnTo>
                      <a:pt x="76" y="5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4" name="Freeform 256"/>
              <p:cNvSpPr>
                <a:spLocks noEditPoints="1"/>
              </p:cNvSpPr>
              <p:nvPr/>
            </p:nvSpPr>
            <p:spPr bwMode="auto">
              <a:xfrm>
                <a:off x="4350" y="3300"/>
                <a:ext cx="42" cy="60"/>
              </a:xfrm>
              <a:custGeom>
                <a:avLst/>
                <a:gdLst>
                  <a:gd name="T0" fmla="*/ 121 w 127"/>
                  <a:gd name="T1" fmla="*/ 101 h 180"/>
                  <a:gd name="T2" fmla="*/ 127 w 127"/>
                  <a:gd name="T3" fmla="*/ 123 h 180"/>
                  <a:gd name="T4" fmla="*/ 122 w 127"/>
                  <a:gd name="T5" fmla="*/ 152 h 180"/>
                  <a:gd name="T6" fmla="*/ 90 w 127"/>
                  <a:gd name="T7" fmla="*/ 176 h 180"/>
                  <a:gd name="T8" fmla="*/ 90 w 127"/>
                  <a:gd name="T9" fmla="*/ 176 h 180"/>
                  <a:gd name="T10" fmla="*/ 73 w 127"/>
                  <a:gd name="T11" fmla="*/ 180 h 180"/>
                  <a:gd name="T12" fmla="*/ 53 w 127"/>
                  <a:gd name="T13" fmla="*/ 177 h 180"/>
                  <a:gd name="T14" fmla="*/ 36 w 127"/>
                  <a:gd name="T15" fmla="*/ 159 h 180"/>
                  <a:gd name="T16" fmla="*/ 36 w 127"/>
                  <a:gd name="T17" fmla="*/ 159 h 180"/>
                  <a:gd name="T18" fmla="*/ 54 w 127"/>
                  <a:gd name="T19" fmla="*/ 152 h 180"/>
                  <a:gd name="T20" fmla="*/ 54 w 127"/>
                  <a:gd name="T21" fmla="*/ 152 h 180"/>
                  <a:gd name="T22" fmla="*/ 66 w 127"/>
                  <a:gd name="T23" fmla="*/ 162 h 180"/>
                  <a:gd name="T24" fmla="*/ 77 w 127"/>
                  <a:gd name="T25" fmla="*/ 162 h 180"/>
                  <a:gd name="T26" fmla="*/ 85 w 127"/>
                  <a:gd name="T27" fmla="*/ 160 h 180"/>
                  <a:gd name="T28" fmla="*/ 85 w 127"/>
                  <a:gd name="T29" fmla="*/ 160 h 180"/>
                  <a:gd name="T30" fmla="*/ 105 w 127"/>
                  <a:gd name="T31" fmla="*/ 145 h 180"/>
                  <a:gd name="T32" fmla="*/ 107 w 127"/>
                  <a:gd name="T33" fmla="*/ 126 h 180"/>
                  <a:gd name="T34" fmla="*/ 102 w 127"/>
                  <a:gd name="T35" fmla="*/ 109 h 180"/>
                  <a:gd name="T36" fmla="*/ 102 w 127"/>
                  <a:gd name="T37" fmla="*/ 109 h 180"/>
                  <a:gd name="T38" fmla="*/ 100 w 127"/>
                  <a:gd name="T39" fmla="*/ 105 h 180"/>
                  <a:gd name="T40" fmla="*/ 100 w 127"/>
                  <a:gd name="T41" fmla="*/ 105 h 180"/>
                  <a:gd name="T42" fmla="*/ 100 w 127"/>
                  <a:gd name="T43" fmla="*/ 106 h 180"/>
                  <a:gd name="T44" fmla="*/ 100 w 127"/>
                  <a:gd name="T45" fmla="*/ 106 h 180"/>
                  <a:gd name="T46" fmla="*/ 96 w 127"/>
                  <a:gd name="T47" fmla="*/ 115 h 180"/>
                  <a:gd name="T48" fmla="*/ 89 w 127"/>
                  <a:gd name="T49" fmla="*/ 124 h 180"/>
                  <a:gd name="T50" fmla="*/ 77 w 127"/>
                  <a:gd name="T51" fmla="*/ 132 h 180"/>
                  <a:gd name="T52" fmla="*/ 77 w 127"/>
                  <a:gd name="T53" fmla="*/ 132 h 180"/>
                  <a:gd name="T54" fmla="*/ 44 w 127"/>
                  <a:gd name="T55" fmla="*/ 133 h 180"/>
                  <a:gd name="T56" fmla="*/ 20 w 127"/>
                  <a:gd name="T57" fmla="*/ 114 h 180"/>
                  <a:gd name="T58" fmla="*/ 5 w 127"/>
                  <a:gd name="T59" fmla="*/ 88 h 180"/>
                  <a:gd name="T60" fmla="*/ 5 w 127"/>
                  <a:gd name="T61" fmla="*/ 88 h 180"/>
                  <a:gd name="T62" fmla="*/ 0 w 127"/>
                  <a:gd name="T63" fmla="*/ 58 h 180"/>
                  <a:gd name="T64" fmla="*/ 9 w 127"/>
                  <a:gd name="T65" fmla="*/ 33 h 180"/>
                  <a:gd name="T66" fmla="*/ 31 w 127"/>
                  <a:gd name="T67" fmla="*/ 16 h 180"/>
                  <a:gd name="T68" fmla="*/ 31 w 127"/>
                  <a:gd name="T69" fmla="*/ 16 h 180"/>
                  <a:gd name="T70" fmla="*/ 49 w 127"/>
                  <a:gd name="T71" fmla="*/ 13 h 180"/>
                  <a:gd name="T72" fmla="*/ 62 w 127"/>
                  <a:gd name="T73" fmla="*/ 17 h 180"/>
                  <a:gd name="T74" fmla="*/ 71 w 127"/>
                  <a:gd name="T75" fmla="*/ 22 h 180"/>
                  <a:gd name="T76" fmla="*/ 71 w 127"/>
                  <a:gd name="T77" fmla="*/ 22 h 180"/>
                  <a:gd name="T78" fmla="*/ 71 w 127"/>
                  <a:gd name="T79" fmla="*/ 22 h 180"/>
                  <a:gd name="T80" fmla="*/ 65 w 127"/>
                  <a:gd name="T81" fmla="*/ 6 h 180"/>
                  <a:gd name="T82" fmla="*/ 82 w 127"/>
                  <a:gd name="T83" fmla="*/ 0 h 180"/>
                  <a:gd name="T84" fmla="*/ 121 w 127"/>
                  <a:gd name="T85" fmla="*/ 101 h 180"/>
                  <a:gd name="T86" fmla="*/ 121 w 127"/>
                  <a:gd name="T87" fmla="*/ 101 h 180"/>
                  <a:gd name="T88" fmla="*/ 71 w 127"/>
                  <a:gd name="T89" fmla="*/ 115 h 180"/>
                  <a:gd name="T90" fmla="*/ 83 w 127"/>
                  <a:gd name="T91" fmla="*/ 107 h 180"/>
                  <a:gd name="T92" fmla="*/ 90 w 127"/>
                  <a:gd name="T93" fmla="*/ 91 h 180"/>
                  <a:gd name="T94" fmla="*/ 87 w 127"/>
                  <a:gd name="T95" fmla="*/ 67 h 180"/>
                  <a:gd name="T96" fmla="*/ 87 w 127"/>
                  <a:gd name="T97" fmla="*/ 67 h 180"/>
                  <a:gd name="T98" fmla="*/ 78 w 127"/>
                  <a:gd name="T99" fmla="*/ 48 h 180"/>
                  <a:gd name="T100" fmla="*/ 63 w 127"/>
                  <a:gd name="T101" fmla="*/ 33 h 180"/>
                  <a:gd name="T102" fmla="*/ 41 w 127"/>
                  <a:gd name="T103" fmla="*/ 32 h 180"/>
                  <a:gd name="T104" fmla="*/ 41 w 127"/>
                  <a:gd name="T105" fmla="*/ 32 h 180"/>
                  <a:gd name="T106" fmla="*/ 23 w 127"/>
                  <a:gd name="T107" fmla="*/ 47 h 180"/>
                  <a:gd name="T108" fmla="*/ 21 w 127"/>
                  <a:gd name="T109" fmla="*/ 67 h 180"/>
                  <a:gd name="T110" fmla="*/ 26 w 127"/>
                  <a:gd name="T111" fmla="*/ 84 h 180"/>
                  <a:gd name="T112" fmla="*/ 26 w 127"/>
                  <a:gd name="T113" fmla="*/ 84 h 180"/>
                  <a:gd name="T114" fmla="*/ 37 w 127"/>
                  <a:gd name="T115" fmla="*/ 104 h 180"/>
                  <a:gd name="T116" fmla="*/ 53 w 127"/>
                  <a:gd name="T117" fmla="*/ 116 h 180"/>
                  <a:gd name="T118" fmla="*/ 71 w 127"/>
                  <a:gd name="T119" fmla="*/ 115 h 180"/>
                  <a:gd name="T120" fmla="*/ 71 w 127"/>
                  <a:gd name="T121" fmla="*/ 115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180"/>
                  <a:gd name="T185" fmla="*/ 127 w 127"/>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180">
                    <a:moveTo>
                      <a:pt x="121" y="101"/>
                    </a:moveTo>
                    <a:lnTo>
                      <a:pt x="127" y="123"/>
                    </a:lnTo>
                    <a:lnTo>
                      <a:pt x="122" y="152"/>
                    </a:lnTo>
                    <a:lnTo>
                      <a:pt x="90" y="176"/>
                    </a:lnTo>
                    <a:lnTo>
                      <a:pt x="73" y="180"/>
                    </a:lnTo>
                    <a:lnTo>
                      <a:pt x="53" y="177"/>
                    </a:lnTo>
                    <a:lnTo>
                      <a:pt x="36" y="159"/>
                    </a:lnTo>
                    <a:lnTo>
                      <a:pt x="54" y="152"/>
                    </a:lnTo>
                    <a:lnTo>
                      <a:pt x="66" y="162"/>
                    </a:lnTo>
                    <a:lnTo>
                      <a:pt x="77" y="162"/>
                    </a:lnTo>
                    <a:lnTo>
                      <a:pt x="85" y="160"/>
                    </a:lnTo>
                    <a:lnTo>
                      <a:pt x="105" y="145"/>
                    </a:lnTo>
                    <a:lnTo>
                      <a:pt x="107" y="126"/>
                    </a:lnTo>
                    <a:lnTo>
                      <a:pt x="102" y="109"/>
                    </a:lnTo>
                    <a:lnTo>
                      <a:pt x="100" y="105"/>
                    </a:lnTo>
                    <a:lnTo>
                      <a:pt x="100" y="106"/>
                    </a:lnTo>
                    <a:lnTo>
                      <a:pt x="96" y="115"/>
                    </a:lnTo>
                    <a:lnTo>
                      <a:pt x="89" y="124"/>
                    </a:lnTo>
                    <a:lnTo>
                      <a:pt x="77" y="132"/>
                    </a:lnTo>
                    <a:lnTo>
                      <a:pt x="44" y="133"/>
                    </a:lnTo>
                    <a:lnTo>
                      <a:pt x="20" y="114"/>
                    </a:lnTo>
                    <a:lnTo>
                      <a:pt x="5" y="88"/>
                    </a:lnTo>
                    <a:lnTo>
                      <a:pt x="0" y="58"/>
                    </a:lnTo>
                    <a:lnTo>
                      <a:pt x="9" y="33"/>
                    </a:lnTo>
                    <a:lnTo>
                      <a:pt x="31" y="16"/>
                    </a:lnTo>
                    <a:lnTo>
                      <a:pt x="49" y="13"/>
                    </a:lnTo>
                    <a:lnTo>
                      <a:pt x="62" y="17"/>
                    </a:lnTo>
                    <a:lnTo>
                      <a:pt x="71" y="22"/>
                    </a:lnTo>
                    <a:lnTo>
                      <a:pt x="65" y="6"/>
                    </a:lnTo>
                    <a:lnTo>
                      <a:pt x="82" y="0"/>
                    </a:lnTo>
                    <a:lnTo>
                      <a:pt x="121" y="101"/>
                    </a:lnTo>
                    <a:close/>
                    <a:moveTo>
                      <a:pt x="71" y="115"/>
                    </a:moveTo>
                    <a:lnTo>
                      <a:pt x="83" y="107"/>
                    </a:lnTo>
                    <a:lnTo>
                      <a:pt x="90" y="91"/>
                    </a:lnTo>
                    <a:lnTo>
                      <a:pt x="87" y="67"/>
                    </a:lnTo>
                    <a:lnTo>
                      <a:pt x="78" y="48"/>
                    </a:lnTo>
                    <a:lnTo>
                      <a:pt x="63" y="33"/>
                    </a:lnTo>
                    <a:lnTo>
                      <a:pt x="41" y="32"/>
                    </a:lnTo>
                    <a:lnTo>
                      <a:pt x="23" y="47"/>
                    </a:lnTo>
                    <a:lnTo>
                      <a:pt x="21" y="67"/>
                    </a:lnTo>
                    <a:lnTo>
                      <a:pt x="26" y="84"/>
                    </a:lnTo>
                    <a:lnTo>
                      <a:pt x="37" y="104"/>
                    </a:lnTo>
                    <a:lnTo>
                      <a:pt x="53" y="116"/>
                    </a:lnTo>
                    <a:lnTo>
                      <a:pt x="71" y="1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5" name="Freeform 257"/>
              <p:cNvSpPr>
                <a:spLocks noEditPoints="1"/>
              </p:cNvSpPr>
              <p:nvPr/>
            </p:nvSpPr>
            <p:spPr bwMode="auto">
              <a:xfrm>
                <a:off x="4390" y="3289"/>
                <a:ext cx="37" cy="40"/>
              </a:xfrm>
              <a:custGeom>
                <a:avLst/>
                <a:gdLst>
                  <a:gd name="T0" fmla="*/ 111 w 112"/>
                  <a:gd name="T1" fmla="*/ 62 h 122"/>
                  <a:gd name="T2" fmla="*/ 112 w 112"/>
                  <a:gd name="T3" fmla="*/ 71 h 122"/>
                  <a:gd name="T4" fmla="*/ 111 w 112"/>
                  <a:gd name="T5" fmla="*/ 84 h 122"/>
                  <a:gd name="T6" fmla="*/ 104 w 112"/>
                  <a:gd name="T7" fmla="*/ 99 h 122"/>
                  <a:gd name="T8" fmla="*/ 104 w 112"/>
                  <a:gd name="T9" fmla="*/ 99 h 122"/>
                  <a:gd name="T10" fmla="*/ 100 w 112"/>
                  <a:gd name="T11" fmla="*/ 105 h 122"/>
                  <a:gd name="T12" fmla="*/ 92 w 112"/>
                  <a:gd name="T13" fmla="*/ 112 h 122"/>
                  <a:gd name="T14" fmla="*/ 77 w 112"/>
                  <a:gd name="T15" fmla="*/ 119 h 122"/>
                  <a:gd name="T16" fmla="*/ 77 w 112"/>
                  <a:gd name="T17" fmla="*/ 119 h 122"/>
                  <a:gd name="T18" fmla="*/ 48 w 112"/>
                  <a:gd name="T19" fmla="*/ 122 h 122"/>
                  <a:gd name="T20" fmla="*/ 24 w 112"/>
                  <a:gd name="T21" fmla="*/ 110 h 122"/>
                  <a:gd name="T22" fmla="*/ 7 w 112"/>
                  <a:gd name="T23" fmla="*/ 85 h 122"/>
                  <a:gd name="T24" fmla="*/ 7 w 112"/>
                  <a:gd name="T25" fmla="*/ 85 h 122"/>
                  <a:gd name="T26" fmla="*/ 0 w 112"/>
                  <a:gd name="T27" fmla="*/ 51 h 122"/>
                  <a:gd name="T28" fmla="*/ 8 w 112"/>
                  <a:gd name="T29" fmla="*/ 23 h 122"/>
                  <a:gd name="T30" fmla="*/ 33 w 112"/>
                  <a:gd name="T31" fmla="*/ 3 h 122"/>
                  <a:gd name="T32" fmla="*/ 33 w 112"/>
                  <a:gd name="T33" fmla="*/ 3 h 122"/>
                  <a:gd name="T34" fmla="*/ 62 w 112"/>
                  <a:gd name="T35" fmla="*/ 0 h 122"/>
                  <a:gd name="T36" fmla="*/ 87 w 112"/>
                  <a:gd name="T37" fmla="*/ 15 h 122"/>
                  <a:gd name="T38" fmla="*/ 107 w 112"/>
                  <a:gd name="T39" fmla="*/ 46 h 122"/>
                  <a:gd name="T40" fmla="*/ 107 w 112"/>
                  <a:gd name="T41" fmla="*/ 46 h 122"/>
                  <a:gd name="T42" fmla="*/ 27 w 112"/>
                  <a:gd name="T43" fmla="*/ 80 h 122"/>
                  <a:gd name="T44" fmla="*/ 27 w 112"/>
                  <a:gd name="T45" fmla="*/ 80 h 122"/>
                  <a:gd name="T46" fmla="*/ 39 w 112"/>
                  <a:gd name="T47" fmla="*/ 97 h 122"/>
                  <a:gd name="T48" fmla="*/ 54 w 112"/>
                  <a:gd name="T49" fmla="*/ 105 h 122"/>
                  <a:gd name="T50" fmla="*/ 73 w 112"/>
                  <a:gd name="T51" fmla="*/ 102 h 122"/>
                  <a:gd name="T52" fmla="*/ 73 w 112"/>
                  <a:gd name="T53" fmla="*/ 102 h 122"/>
                  <a:gd name="T54" fmla="*/ 86 w 112"/>
                  <a:gd name="T55" fmla="*/ 92 h 122"/>
                  <a:gd name="T56" fmla="*/ 93 w 112"/>
                  <a:gd name="T57" fmla="*/ 80 h 122"/>
                  <a:gd name="T58" fmla="*/ 93 w 112"/>
                  <a:gd name="T59" fmla="*/ 69 h 122"/>
                  <a:gd name="T60" fmla="*/ 93 w 112"/>
                  <a:gd name="T61" fmla="*/ 69 h 122"/>
                  <a:gd name="T62" fmla="*/ 111 w 112"/>
                  <a:gd name="T63" fmla="*/ 62 h 122"/>
                  <a:gd name="T64" fmla="*/ 111 w 112"/>
                  <a:gd name="T65" fmla="*/ 62 h 122"/>
                  <a:gd name="T66" fmla="*/ 81 w 112"/>
                  <a:gd name="T67" fmla="*/ 39 h 122"/>
                  <a:gd name="T68" fmla="*/ 71 w 112"/>
                  <a:gd name="T69" fmla="*/ 25 h 122"/>
                  <a:gd name="T70" fmla="*/ 57 w 112"/>
                  <a:gd name="T71" fmla="*/ 17 h 122"/>
                  <a:gd name="T72" fmla="*/ 38 w 112"/>
                  <a:gd name="T73" fmla="*/ 20 h 122"/>
                  <a:gd name="T74" fmla="*/ 38 w 112"/>
                  <a:gd name="T75" fmla="*/ 20 h 122"/>
                  <a:gd name="T76" fmla="*/ 24 w 112"/>
                  <a:gd name="T77" fmla="*/ 31 h 122"/>
                  <a:gd name="T78" fmla="*/ 19 w 112"/>
                  <a:gd name="T79" fmla="*/ 47 h 122"/>
                  <a:gd name="T80" fmla="*/ 21 w 112"/>
                  <a:gd name="T81" fmla="*/ 65 h 122"/>
                  <a:gd name="T82" fmla="*/ 21 w 112"/>
                  <a:gd name="T83" fmla="*/ 65 h 122"/>
                  <a:gd name="T84" fmla="*/ 81 w 112"/>
                  <a:gd name="T85" fmla="*/ 39 h 122"/>
                  <a:gd name="T86" fmla="*/ 81 w 112"/>
                  <a:gd name="T87" fmla="*/ 39 h 1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122"/>
                  <a:gd name="T134" fmla="*/ 112 w 112"/>
                  <a:gd name="T135" fmla="*/ 122 h 1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122">
                    <a:moveTo>
                      <a:pt x="111" y="62"/>
                    </a:moveTo>
                    <a:lnTo>
                      <a:pt x="112" y="71"/>
                    </a:lnTo>
                    <a:lnTo>
                      <a:pt x="111" y="84"/>
                    </a:lnTo>
                    <a:lnTo>
                      <a:pt x="104" y="99"/>
                    </a:lnTo>
                    <a:lnTo>
                      <a:pt x="100" y="105"/>
                    </a:lnTo>
                    <a:lnTo>
                      <a:pt x="92" y="112"/>
                    </a:lnTo>
                    <a:lnTo>
                      <a:pt x="77" y="119"/>
                    </a:lnTo>
                    <a:lnTo>
                      <a:pt x="48" y="122"/>
                    </a:lnTo>
                    <a:lnTo>
                      <a:pt x="24" y="110"/>
                    </a:lnTo>
                    <a:lnTo>
                      <a:pt x="7" y="85"/>
                    </a:lnTo>
                    <a:lnTo>
                      <a:pt x="0" y="51"/>
                    </a:lnTo>
                    <a:lnTo>
                      <a:pt x="8" y="23"/>
                    </a:lnTo>
                    <a:lnTo>
                      <a:pt x="33" y="3"/>
                    </a:lnTo>
                    <a:lnTo>
                      <a:pt x="62" y="0"/>
                    </a:lnTo>
                    <a:lnTo>
                      <a:pt x="87" y="15"/>
                    </a:lnTo>
                    <a:lnTo>
                      <a:pt x="107" y="46"/>
                    </a:lnTo>
                    <a:lnTo>
                      <a:pt x="27" y="80"/>
                    </a:lnTo>
                    <a:lnTo>
                      <a:pt x="39" y="97"/>
                    </a:lnTo>
                    <a:lnTo>
                      <a:pt x="54" y="105"/>
                    </a:lnTo>
                    <a:lnTo>
                      <a:pt x="73" y="102"/>
                    </a:lnTo>
                    <a:lnTo>
                      <a:pt x="86" y="92"/>
                    </a:lnTo>
                    <a:lnTo>
                      <a:pt x="93" y="80"/>
                    </a:lnTo>
                    <a:lnTo>
                      <a:pt x="93" y="69"/>
                    </a:lnTo>
                    <a:lnTo>
                      <a:pt x="111" y="62"/>
                    </a:lnTo>
                    <a:close/>
                    <a:moveTo>
                      <a:pt x="81" y="39"/>
                    </a:moveTo>
                    <a:lnTo>
                      <a:pt x="71" y="25"/>
                    </a:lnTo>
                    <a:lnTo>
                      <a:pt x="57" y="17"/>
                    </a:lnTo>
                    <a:lnTo>
                      <a:pt x="38" y="20"/>
                    </a:lnTo>
                    <a:lnTo>
                      <a:pt x="24" y="31"/>
                    </a:lnTo>
                    <a:lnTo>
                      <a:pt x="19" y="47"/>
                    </a:lnTo>
                    <a:lnTo>
                      <a:pt x="21" y="65"/>
                    </a:lnTo>
                    <a:lnTo>
                      <a:pt x="81" y="3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6" name="Freeform 258"/>
              <p:cNvSpPr>
                <a:spLocks/>
              </p:cNvSpPr>
              <p:nvPr/>
            </p:nvSpPr>
            <p:spPr bwMode="auto">
              <a:xfrm>
                <a:off x="4427" y="3272"/>
                <a:ext cx="37" cy="42"/>
              </a:xfrm>
              <a:custGeom>
                <a:avLst/>
                <a:gdLst>
                  <a:gd name="T0" fmla="*/ 66 w 111"/>
                  <a:gd name="T1" fmla="*/ 28 h 125"/>
                  <a:gd name="T2" fmla="*/ 61 w 111"/>
                  <a:gd name="T3" fmla="*/ 22 h 125"/>
                  <a:gd name="T4" fmla="*/ 50 w 111"/>
                  <a:gd name="T5" fmla="*/ 18 h 125"/>
                  <a:gd name="T6" fmla="*/ 32 w 111"/>
                  <a:gd name="T7" fmla="*/ 22 h 125"/>
                  <a:gd name="T8" fmla="*/ 32 w 111"/>
                  <a:gd name="T9" fmla="*/ 22 h 125"/>
                  <a:gd name="T10" fmla="*/ 25 w 111"/>
                  <a:gd name="T11" fmla="*/ 27 h 125"/>
                  <a:gd name="T12" fmla="*/ 18 w 111"/>
                  <a:gd name="T13" fmla="*/ 35 h 125"/>
                  <a:gd name="T14" fmla="*/ 18 w 111"/>
                  <a:gd name="T15" fmla="*/ 47 h 125"/>
                  <a:gd name="T16" fmla="*/ 18 w 111"/>
                  <a:gd name="T17" fmla="*/ 47 h 125"/>
                  <a:gd name="T18" fmla="*/ 23 w 111"/>
                  <a:gd name="T19" fmla="*/ 53 h 125"/>
                  <a:gd name="T20" fmla="*/ 31 w 111"/>
                  <a:gd name="T21" fmla="*/ 54 h 125"/>
                  <a:gd name="T22" fmla="*/ 44 w 111"/>
                  <a:gd name="T23" fmla="*/ 52 h 125"/>
                  <a:gd name="T24" fmla="*/ 44 w 111"/>
                  <a:gd name="T25" fmla="*/ 52 h 125"/>
                  <a:gd name="T26" fmla="*/ 64 w 111"/>
                  <a:gd name="T27" fmla="*/ 48 h 125"/>
                  <a:gd name="T28" fmla="*/ 64 w 111"/>
                  <a:gd name="T29" fmla="*/ 48 h 125"/>
                  <a:gd name="T30" fmla="*/ 85 w 111"/>
                  <a:gd name="T31" fmla="*/ 47 h 125"/>
                  <a:gd name="T32" fmla="*/ 99 w 111"/>
                  <a:gd name="T33" fmla="*/ 51 h 125"/>
                  <a:gd name="T34" fmla="*/ 107 w 111"/>
                  <a:gd name="T35" fmla="*/ 62 h 125"/>
                  <a:gd name="T36" fmla="*/ 107 w 111"/>
                  <a:gd name="T37" fmla="*/ 62 h 125"/>
                  <a:gd name="T38" fmla="*/ 111 w 111"/>
                  <a:gd name="T39" fmla="*/ 84 h 125"/>
                  <a:gd name="T40" fmla="*/ 101 w 111"/>
                  <a:gd name="T41" fmla="*/ 103 h 125"/>
                  <a:gd name="T42" fmla="*/ 81 w 111"/>
                  <a:gd name="T43" fmla="*/ 118 h 125"/>
                  <a:gd name="T44" fmla="*/ 81 w 111"/>
                  <a:gd name="T45" fmla="*/ 118 h 125"/>
                  <a:gd name="T46" fmla="*/ 47 w 111"/>
                  <a:gd name="T47" fmla="*/ 125 h 125"/>
                  <a:gd name="T48" fmla="*/ 28 w 111"/>
                  <a:gd name="T49" fmla="*/ 116 h 125"/>
                  <a:gd name="T50" fmla="*/ 18 w 111"/>
                  <a:gd name="T51" fmla="*/ 101 h 125"/>
                  <a:gd name="T52" fmla="*/ 18 w 111"/>
                  <a:gd name="T53" fmla="*/ 101 h 125"/>
                  <a:gd name="T54" fmla="*/ 35 w 111"/>
                  <a:gd name="T55" fmla="*/ 93 h 125"/>
                  <a:gd name="T56" fmla="*/ 35 w 111"/>
                  <a:gd name="T57" fmla="*/ 93 h 125"/>
                  <a:gd name="T58" fmla="*/ 42 w 111"/>
                  <a:gd name="T59" fmla="*/ 101 h 125"/>
                  <a:gd name="T60" fmla="*/ 54 w 111"/>
                  <a:gd name="T61" fmla="*/ 106 h 125"/>
                  <a:gd name="T62" fmla="*/ 74 w 111"/>
                  <a:gd name="T63" fmla="*/ 101 h 125"/>
                  <a:gd name="T64" fmla="*/ 74 w 111"/>
                  <a:gd name="T65" fmla="*/ 101 h 125"/>
                  <a:gd name="T66" fmla="*/ 86 w 111"/>
                  <a:gd name="T67" fmla="*/ 94 h 125"/>
                  <a:gd name="T68" fmla="*/ 92 w 111"/>
                  <a:gd name="T69" fmla="*/ 85 h 125"/>
                  <a:gd name="T70" fmla="*/ 91 w 111"/>
                  <a:gd name="T71" fmla="*/ 74 h 125"/>
                  <a:gd name="T72" fmla="*/ 91 w 111"/>
                  <a:gd name="T73" fmla="*/ 74 h 125"/>
                  <a:gd name="T74" fmla="*/ 86 w 111"/>
                  <a:gd name="T75" fmla="*/ 68 h 125"/>
                  <a:gd name="T76" fmla="*/ 76 w 111"/>
                  <a:gd name="T77" fmla="*/ 66 h 125"/>
                  <a:gd name="T78" fmla="*/ 62 w 111"/>
                  <a:gd name="T79" fmla="*/ 68 h 125"/>
                  <a:gd name="T80" fmla="*/ 62 w 111"/>
                  <a:gd name="T81" fmla="*/ 68 h 125"/>
                  <a:gd name="T82" fmla="*/ 39 w 111"/>
                  <a:gd name="T83" fmla="*/ 73 h 125"/>
                  <a:gd name="T84" fmla="*/ 39 w 111"/>
                  <a:gd name="T85" fmla="*/ 73 h 125"/>
                  <a:gd name="T86" fmla="*/ 24 w 111"/>
                  <a:gd name="T87" fmla="*/ 74 h 125"/>
                  <a:gd name="T88" fmla="*/ 12 w 111"/>
                  <a:gd name="T89" fmla="*/ 69 h 125"/>
                  <a:gd name="T90" fmla="*/ 3 w 111"/>
                  <a:gd name="T91" fmla="*/ 58 h 125"/>
                  <a:gd name="T92" fmla="*/ 3 w 111"/>
                  <a:gd name="T93" fmla="*/ 58 h 125"/>
                  <a:gd name="T94" fmla="*/ 0 w 111"/>
                  <a:gd name="T95" fmla="*/ 37 h 125"/>
                  <a:gd name="T96" fmla="*/ 9 w 111"/>
                  <a:gd name="T97" fmla="*/ 19 h 125"/>
                  <a:gd name="T98" fmla="*/ 27 w 111"/>
                  <a:gd name="T99" fmla="*/ 5 h 125"/>
                  <a:gd name="T100" fmla="*/ 27 w 111"/>
                  <a:gd name="T101" fmla="*/ 5 h 125"/>
                  <a:gd name="T102" fmla="*/ 58 w 111"/>
                  <a:gd name="T103" fmla="*/ 0 h 125"/>
                  <a:gd name="T104" fmla="*/ 76 w 111"/>
                  <a:gd name="T105" fmla="*/ 11 h 125"/>
                  <a:gd name="T106" fmla="*/ 84 w 111"/>
                  <a:gd name="T107" fmla="*/ 21 h 125"/>
                  <a:gd name="T108" fmla="*/ 84 w 111"/>
                  <a:gd name="T109" fmla="*/ 21 h 125"/>
                  <a:gd name="T110" fmla="*/ 66 w 111"/>
                  <a:gd name="T111" fmla="*/ 28 h 125"/>
                  <a:gd name="T112" fmla="*/ 66 w 111"/>
                  <a:gd name="T113" fmla="*/ 28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1"/>
                  <a:gd name="T172" fmla="*/ 0 h 125"/>
                  <a:gd name="T173" fmla="*/ 111 w 111"/>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1" h="125">
                    <a:moveTo>
                      <a:pt x="66" y="28"/>
                    </a:moveTo>
                    <a:lnTo>
                      <a:pt x="61" y="22"/>
                    </a:lnTo>
                    <a:lnTo>
                      <a:pt x="50" y="18"/>
                    </a:lnTo>
                    <a:lnTo>
                      <a:pt x="32" y="22"/>
                    </a:lnTo>
                    <a:lnTo>
                      <a:pt x="25" y="27"/>
                    </a:lnTo>
                    <a:lnTo>
                      <a:pt x="18" y="35"/>
                    </a:lnTo>
                    <a:lnTo>
                      <a:pt x="18" y="47"/>
                    </a:lnTo>
                    <a:lnTo>
                      <a:pt x="23" y="53"/>
                    </a:lnTo>
                    <a:lnTo>
                      <a:pt x="31" y="54"/>
                    </a:lnTo>
                    <a:lnTo>
                      <a:pt x="44" y="52"/>
                    </a:lnTo>
                    <a:lnTo>
                      <a:pt x="64" y="48"/>
                    </a:lnTo>
                    <a:lnTo>
                      <a:pt x="85" y="47"/>
                    </a:lnTo>
                    <a:lnTo>
                      <a:pt x="99" y="51"/>
                    </a:lnTo>
                    <a:lnTo>
                      <a:pt x="107" y="62"/>
                    </a:lnTo>
                    <a:lnTo>
                      <a:pt x="111" y="84"/>
                    </a:lnTo>
                    <a:lnTo>
                      <a:pt x="101" y="103"/>
                    </a:lnTo>
                    <a:lnTo>
                      <a:pt x="81" y="118"/>
                    </a:lnTo>
                    <a:lnTo>
                      <a:pt x="47" y="125"/>
                    </a:lnTo>
                    <a:lnTo>
                      <a:pt x="28" y="116"/>
                    </a:lnTo>
                    <a:lnTo>
                      <a:pt x="18" y="101"/>
                    </a:lnTo>
                    <a:lnTo>
                      <a:pt x="35" y="93"/>
                    </a:lnTo>
                    <a:lnTo>
                      <a:pt x="42" y="101"/>
                    </a:lnTo>
                    <a:lnTo>
                      <a:pt x="54" y="106"/>
                    </a:lnTo>
                    <a:lnTo>
                      <a:pt x="74" y="101"/>
                    </a:lnTo>
                    <a:lnTo>
                      <a:pt x="86" y="94"/>
                    </a:lnTo>
                    <a:lnTo>
                      <a:pt x="92" y="85"/>
                    </a:lnTo>
                    <a:lnTo>
                      <a:pt x="91" y="74"/>
                    </a:lnTo>
                    <a:lnTo>
                      <a:pt x="86" y="68"/>
                    </a:lnTo>
                    <a:lnTo>
                      <a:pt x="76" y="66"/>
                    </a:lnTo>
                    <a:lnTo>
                      <a:pt x="62" y="68"/>
                    </a:lnTo>
                    <a:lnTo>
                      <a:pt x="39" y="73"/>
                    </a:lnTo>
                    <a:lnTo>
                      <a:pt x="24" y="74"/>
                    </a:lnTo>
                    <a:lnTo>
                      <a:pt x="12" y="69"/>
                    </a:lnTo>
                    <a:lnTo>
                      <a:pt x="3" y="58"/>
                    </a:lnTo>
                    <a:lnTo>
                      <a:pt x="0" y="37"/>
                    </a:lnTo>
                    <a:lnTo>
                      <a:pt x="9" y="19"/>
                    </a:lnTo>
                    <a:lnTo>
                      <a:pt x="27" y="5"/>
                    </a:lnTo>
                    <a:lnTo>
                      <a:pt x="58" y="0"/>
                    </a:lnTo>
                    <a:lnTo>
                      <a:pt x="76" y="11"/>
                    </a:lnTo>
                    <a:lnTo>
                      <a:pt x="84" y="21"/>
                    </a:lnTo>
                    <a:lnTo>
                      <a:pt x="66" y="2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7" name="Freeform 259"/>
              <p:cNvSpPr>
                <a:spLocks/>
              </p:cNvSpPr>
              <p:nvPr/>
            </p:nvSpPr>
            <p:spPr bwMode="auto">
              <a:xfrm>
                <a:off x="4464" y="3257"/>
                <a:ext cx="36" cy="36"/>
              </a:xfrm>
              <a:custGeom>
                <a:avLst/>
                <a:gdLst>
                  <a:gd name="T0" fmla="*/ 21 w 108"/>
                  <a:gd name="T1" fmla="*/ 7 h 108"/>
                  <a:gd name="T2" fmla="*/ 35 w 108"/>
                  <a:gd name="T3" fmla="*/ 0 h 108"/>
                  <a:gd name="T4" fmla="*/ 57 w 108"/>
                  <a:gd name="T5" fmla="*/ 43 h 108"/>
                  <a:gd name="T6" fmla="*/ 101 w 108"/>
                  <a:gd name="T7" fmla="*/ 21 h 108"/>
                  <a:gd name="T8" fmla="*/ 108 w 108"/>
                  <a:gd name="T9" fmla="*/ 35 h 108"/>
                  <a:gd name="T10" fmla="*/ 65 w 108"/>
                  <a:gd name="T11" fmla="*/ 58 h 108"/>
                  <a:gd name="T12" fmla="*/ 88 w 108"/>
                  <a:gd name="T13" fmla="*/ 101 h 108"/>
                  <a:gd name="T14" fmla="*/ 73 w 108"/>
                  <a:gd name="T15" fmla="*/ 108 h 108"/>
                  <a:gd name="T16" fmla="*/ 50 w 108"/>
                  <a:gd name="T17" fmla="*/ 66 h 108"/>
                  <a:gd name="T18" fmla="*/ 7 w 108"/>
                  <a:gd name="T19" fmla="*/ 88 h 108"/>
                  <a:gd name="T20" fmla="*/ 0 w 108"/>
                  <a:gd name="T21" fmla="*/ 73 h 108"/>
                  <a:gd name="T22" fmla="*/ 43 w 108"/>
                  <a:gd name="T23" fmla="*/ 50 h 108"/>
                  <a:gd name="T24" fmla="*/ 21 w 108"/>
                  <a:gd name="T25" fmla="*/ 7 h 108"/>
                  <a:gd name="T26" fmla="*/ 21 w 108"/>
                  <a:gd name="T27" fmla="*/ 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108"/>
                  <a:gd name="T44" fmla="*/ 108 w 108"/>
                  <a:gd name="T45" fmla="*/ 108 h 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108">
                    <a:moveTo>
                      <a:pt x="21" y="7"/>
                    </a:moveTo>
                    <a:lnTo>
                      <a:pt x="35" y="0"/>
                    </a:lnTo>
                    <a:lnTo>
                      <a:pt x="57" y="43"/>
                    </a:lnTo>
                    <a:lnTo>
                      <a:pt x="101" y="21"/>
                    </a:lnTo>
                    <a:lnTo>
                      <a:pt x="108" y="35"/>
                    </a:lnTo>
                    <a:lnTo>
                      <a:pt x="65" y="58"/>
                    </a:lnTo>
                    <a:lnTo>
                      <a:pt x="88" y="101"/>
                    </a:lnTo>
                    <a:lnTo>
                      <a:pt x="73" y="108"/>
                    </a:lnTo>
                    <a:lnTo>
                      <a:pt x="50" y="66"/>
                    </a:lnTo>
                    <a:lnTo>
                      <a:pt x="7" y="88"/>
                    </a:lnTo>
                    <a:lnTo>
                      <a:pt x="0" y="73"/>
                    </a:lnTo>
                    <a:lnTo>
                      <a:pt x="43" y="50"/>
                    </a:lnTo>
                    <a:lnTo>
                      <a:pt x="21" y="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8" name="Freeform 260"/>
              <p:cNvSpPr>
                <a:spLocks/>
              </p:cNvSpPr>
              <p:nvPr/>
            </p:nvSpPr>
            <p:spPr bwMode="auto">
              <a:xfrm>
                <a:off x="4497" y="3234"/>
                <a:ext cx="25" cy="45"/>
              </a:xfrm>
              <a:custGeom>
                <a:avLst/>
                <a:gdLst>
                  <a:gd name="T0" fmla="*/ 74 w 74"/>
                  <a:gd name="T1" fmla="*/ 124 h 133"/>
                  <a:gd name="T2" fmla="*/ 57 w 74"/>
                  <a:gd name="T3" fmla="*/ 133 h 133"/>
                  <a:gd name="T4" fmla="*/ 0 w 74"/>
                  <a:gd name="T5" fmla="*/ 31 h 133"/>
                  <a:gd name="T6" fmla="*/ 16 w 74"/>
                  <a:gd name="T7" fmla="*/ 22 h 133"/>
                  <a:gd name="T8" fmla="*/ 26 w 74"/>
                  <a:gd name="T9" fmla="*/ 39 h 133"/>
                  <a:gd name="T10" fmla="*/ 26 w 74"/>
                  <a:gd name="T11" fmla="*/ 39 h 133"/>
                  <a:gd name="T12" fmla="*/ 26 w 74"/>
                  <a:gd name="T13" fmla="*/ 39 h 133"/>
                  <a:gd name="T14" fmla="*/ 28 w 74"/>
                  <a:gd name="T15" fmla="*/ 24 h 133"/>
                  <a:gd name="T16" fmla="*/ 34 w 74"/>
                  <a:gd name="T17" fmla="*/ 11 h 133"/>
                  <a:gd name="T18" fmla="*/ 44 w 74"/>
                  <a:gd name="T19" fmla="*/ 2 h 133"/>
                  <a:gd name="T20" fmla="*/ 44 w 74"/>
                  <a:gd name="T21" fmla="*/ 2 h 133"/>
                  <a:gd name="T22" fmla="*/ 46 w 74"/>
                  <a:gd name="T23" fmla="*/ 1 h 133"/>
                  <a:gd name="T24" fmla="*/ 47 w 74"/>
                  <a:gd name="T25" fmla="*/ 0 h 133"/>
                  <a:gd name="T26" fmla="*/ 49 w 74"/>
                  <a:gd name="T27" fmla="*/ 0 h 133"/>
                  <a:gd name="T28" fmla="*/ 49 w 74"/>
                  <a:gd name="T29" fmla="*/ 0 h 133"/>
                  <a:gd name="T30" fmla="*/ 58 w 74"/>
                  <a:gd name="T31" fmla="*/ 18 h 133"/>
                  <a:gd name="T32" fmla="*/ 52 w 74"/>
                  <a:gd name="T33" fmla="*/ 22 h 133"/>
                  <a:gd name="T34" fmla="*/ 52 w 74"/>
                  <a:gd name="T35" fmla="*/ 22 h 133"/>
                  <a:gd name="T36" fmla="*/ 40 w 74"/>
                  <a:gd name="T37" fmla="*/ 34 h 133"/>
                  <a:gd name="T38" fmla="*/ 37 w 74"/>
                  <a:gd name="T39" fmla="*/ 48 h 133"/>
                  <a:gd name="T40" fmla="*/ 41 w 74"/>
                  <a:gd name="T41" fmla="*/ 64 h 133"/>
                  <a:gd name="T42" fmla="*/ 41 w 74"/>
                  <a:gd name="T43" fmla="*/ 64 h 133"/>
                  <a:gd name="T44" fmla="*/ 74 w 74"/>
                  <a:gd name="T45" fmla="*/ 124 h 133"/>
                  <a:gd name="T46" fmla="*/ 74 w 74"/>
                  <a:gd name="T47" fmla="*/ 124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133"/>
                  <a:gd name="T74" fmla="*/ 74 w 74"/>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133">
                    <a:moveTo>
                      <a:pt x="74" y="124"/>
                    </a:moveTo>
                    <a:lnTo>
                      <a:pt x="57" y="133"/>
                    </a:lnTo>
                    <a:lnTo>
                      <a:pt x="0" y="31"/>
                    </a:lnTo>
                    <a:lnTo>
                      <a:pt x="16" y="22"/>
                    </a:lnTo>
                    <a:lnTo>
                      <a:pt x="26" y="39"/>
                    </a:lnTo>
                    <a:lnTo>
                      <a:pt x="28" y="24"/>
                    </a:lnTo>
                    <a:lnTo>
                      <a:pt x="34" y="11"/>
                    </a:lnTo>
                    <a:lnTo>
                      <a:pt x="44" y="2"/>
                    </a:lnTo>
                    <a:lnTo>
                      <a:pt x="46" y="1"/>
                    </a:lnTo>
                    <a:lnTo>
                      <a:pt x="47" y="0"/>
                    </a:lnTo>
                    <a:lnTo>
                      <a:pt x="49" y="0"/>
                    </a:lnTo>
                    <a:lnTo>
                      <a:pt x="58" y="18"/>
                    </a:lnTo>
                    <a:lnTo>
                      <a:pt x="52" y="22"/>
                    </a:lnTo>
                    <a:lnTo>
                      <a:pt x="40" y="34"/>
                    </a:lnTo>
                    <a:lnTo>
                      <a:pt x="37" y="48"/>
                    </a:lnTo>
                    <a:lnTo>
                      <a:pt x="41" y="64"/>
                    </a:lnTo>
                    <a:lnTo>
                      <a:pt x="74" y="12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799" name="Freeform 261"/>
              <p:cNvSpPr>
                <a:spLocks noEditPoints="1"/>
              </p:cNvSpPr>
              <p:nvPr/>
            </p:nvSpPr>
            <p:spPr bwMode="auto">
              <a:xfrm>
                <a:off x="4523" y="3221"/>
                <a:ext cx="39" cy="41"/>
              </a:xfrm>
              <a:custGeom>
                <a:avLst/>
                <a:gdLst>
                  <a:gd name="T0" fmla="*/ 112 w 115"/>
                  <a:gd name="T1" fmla="*/ 53 h 123"/>
                  <a:gd name="T2" fmla="*/ 114 w 115"/>
                  <a:gd name="T3" fmla="*/ 63 h 123"/>
                  <a:gd name="T4" fmla="*/ 115 w 115"/>
                  <a:gd name="T5" fmla="*/ 77 h 123"/>
                  <a:gd name="T6" fmla="*/ 111 w 115"/>
                  <a:gd name="T7" fmla="*/ 92 h 123"/>
                  <a:gd name="T8" fmla="*/ 111 w 115"/>
                  <a:gd name="T9" fmla="*/ 92 h 123"/>
                  <a:gd name="T10" fmla="*/ 107 w 115"/>
                  <a:gd name="T11" fmla="*/ 99 h 123"/>
                  <a:gd name="T12" fmla="*/ 100 w 115"/>
                  <a:gd name="T13" fmla="*/ 106 h 123"/>
                  <a:gd name="T14" fmla="*/ 87 w 115"/>
                  <a:gd name="T15" fmla="*/ 115 h 123"/>
                  <a:gd name="T16" fmla="*/ 87 w 115"/>
                  <a:gd name="T17" fmla="*/ 115 h 123"/>
                  <a:gd name="T18" fmla="*/ 59 w 115"/>
                  <a:gd name="T19" fmla="*/ 123 h 123"/>
                  <a:gd name="T20" fmla="*/ 33 w 115"/>
                  <a:gd name="T21" fmla="*/ 115 h 123"/>
                  <a:gd name="T22" fmla="*/ 12 w 115"/>
                  <a:gd name="T23" fmla="*/ 93 h 123"/>
                  <a:gd name="T24" fmla="*/ 12 w 115"/>
                  <a:gd name="T25" fmla="*/ 93 h 123"/>
                  <a:gd name="T26" fmla="*/ 0 w 115"/>
                  <a:gd name="T27" fmla="*/ 61 h 123"/>
                  <a:gd name="T28" fmla="*/ 4 w 115"/>
                  <a:gd name="T29" fmla="*/ 31 h 123"/>
                  <a:gd name="T30" fmla="*/ 27 w 115"/>
                  <a:gd name="T31" fmla="*/ 7 h 123"/>
                  <a:gd name="T32" fmla="*/ 27 w 115"/>
                  <a:gd name="T33" fmla="*/ 7 h 123"/>
                  <a:gd name="T34" fmla="*/ 55 w 115"/>
                  <a:gd name="T35" fmla="*/ 0 h 123"/>
                  <a:gd name="T36" fmla="*/ 81 w 115"/>
                  <a:gd name="T37" fmla="*/ 12 h 123"/>
                  <a:gd name="T38" fmla="*/ 105 w 115"/>
                  <a:gd name="T39" fmla="*/ 40 h 123"/>
                  <a:gd name="T40" fmla="*/ 105 w 115"/>
                  <a:gd name="T41" fmla="*/ 40 h 123"/>
                  <a:gd name="T42" fmla="*/ 32 w 115"/>
                  <a:gd name="T43" fmla="*/ 84 h 123"/>
                  <a:gd name="T44" fmla="*/ 32 w 115"/>
                  <a:gd name="T45" fmla="*/ 84 h 123"/>
                  <a:gd name="T46" fmla="*/ 46 w 115"/>
                  <a:gd name="T47" fmla="*/ 100 h 123"/>
                  <a:gd name="T48" fmla="*/ 62 w 115"/>
                  <a:gd name="T49" fmla="*/ 105 h 123"/>
                  <a:gd name="T50" fmla="*/ 81 w 115"/>
                  <a:gd name="T51" fmla="*/ 100 h 123"/>
                  <a:gd name="T52" fmla="*/ 81 w 115"/>
                  <a:gd name="T53" fmla="*/ 100 h 123"/>
                  <a:gd name="T54" fmla="*/ 92 w 115"/>
                  <a:gd name="T55" fmla="*/ 88 h 123"/>
                  <a:gd name="T56" fmla="*/ 96 w 115"/>
                  <a:gd name="T57" fmla="*/ 75 h 123"/>
                  <a:gd name="T58" fmla="*/ 94 w 115"/>
                  <a:gd name="T59" fmla="*/ 65 h 123"/>
                  <a:gd name="T60" fmla="*/ 94 w 115"/>
                  <a:gd name="T61" fmla="*/ 65 h 123"/>
                  <a:gd name="T62" fmla="*/ 112 w 115"/>
                  <a:gd name="T63" fmla="*/ 53 h 123"/>
                  <a:gd name="T64" fmla="*/ 112 w 115"/>
                  <a:gd name="T65" fmla="*/ 53 h 123"/>
                  <a:gd name="T66" fmla="*/ 79 w 115"/>
                  <a:gd name="T67" fmla="*/ 37 h 123"/>
                  <a:gd name="T68" fmla="*/ 67 w 115"/>
                  <a:gd name="T69" fmla="*/ 24 h 123"/>
                  <a:gd name="T70" fmla="*/ 52 w 115"/>
                  <a:gd name="T71" fmla="*/ 18 h 123"/>
                  <a:gd name="T72" fmla="*/ 33 w 115"/>
                  <a:gd name="T73" fmla="*/ 24 h 123"/>
                  <a:gd name="T74" fmla="*/ 33 w 115"/>
                  <a:gd name="T75" fmla="*/ 24 h 123"/>
                  <a:gd name="T76" fmla="*/ 22 w 115"/>
                  <a:gd name="T77" fmla="*/ 37 h 123"/>
                  <a:gd name="T78" fmla="*/ 19 w 115"/>
                  <a:gd name="T79" fmla="*/ 53 h 123"/>
                  <a:gd name="T80" fmla="*/ 24 w 115"/>
                  <a:gd name="T81" fmla="*/ 71 h 123"/>
                  <a:gd name="T82" fmla="*/ 24 w 115"/>
                  <a:gd name="T83" fmla="*/ 71 h 123"/>
                  <a:gd name="T84" fmla="*/ 79 w 115"/>
                  <a:gd name="T85" fmla="*/ 37 h 123"/>
                  <a:gd name="T86" fmla="*/ 79 w 115"/>
                  <a:gd name="T87" fmla="*/ 3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123"/>
                  <a:gd name="T134" fmla="*/ 115 w 115"/>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123">
                    <a:moveTo>
                      <a:pt x="112" y="53"/>
                    </a:moveTo>
                    <a:lnTo>
                      <a:pt x="114" y="63"/>
                    </a:lnTo>
                    <a:lnTo>
                      <a:pt x="115" y="77"/>
                    </a:lnTo>
                    <a:lnTo>
                      <a:pt x="111" y="92"/>
                    </a:lnTo>
                    <a:lnTo>
                      <a:pt x="107" y="99"/>
                    </a:lnTo>
                    <a:lnTo>
                      <a:pt x="100" y="106"/>
                    </a:lnTo>
                    <a:lnTo>
                      <a:pt x="87" y="115"/>
                    </a:lnTo>
                    <a:lnTo>
                      <a:pt x="59" y="123"/>
                    </a:lnTo>
                    <a:lnTo>
                      <a:pt x="33" y="115"/>
                    </a:lnTo>
                    <a:lnTo>
                      <a:pt x="12" y="93"/>
                    </a:lnTo>
                    <a:lnTo>
                      <a:pt x="0" y="61"/>
                    </a:lnTo>
                    <a:lnTo>
                      <a:pt x="4" y="31"/>
                    </a:lnTo>
                    <a:lnTo>
                      <a:pt x="27" y="7"/>
                    </a:lnTo>
                    <a:lnTo>
                      <a:pt x="55" y="0"/>
                    </a:lnTo>
                    <a:lnTo>
                      <a:pt x="81" y="12"/>
                    </a:lnTo>
                    <a:lnTo>
                      <a:pt x="105" y="40"/>
                    </a:lnTo>
                    <a:lnTo>
                      <a:pt x="32" y="84"/>
                    </a:lnTo>
                    <a:lnTo>
                      <a:pt x="46" y="100"/>
                    </a:lnTo>
                    <a:lnTo>
                      <a:pt x="62" y="105"/>
                    </a:lnTo>
                    <a:lnTo>
                      <a:pt x="81" y="100"/>
                    </a:lnTo>
                    <a:lnTo>
                      <a:pt x="92" y="88"/>
                    </a:lnTo>
                    <a:lnTo>
                      <a:pt x="96" y="75"/>
                    </a:lnTo>
                    <a:lnTo>
                      <a:pt x="94" y="65"/>
                    </a:lnTo>
                    <a:lnTo>
                      <a:pt x="112" y="53"/>
                    </a:lnTo>
                    <a:close/>
                    <a:moveTo>
                      <a:pt x="79" y="37"/>
                    </a:moveTo>
                    <a:lnTo>
                      <a:pt x="67" y="24"/>
                    </a:lnTo>
                    <a:lnTo>
                      <a:pt x="52" y="18"/>
                    </a:lnTo>
                    <a:lnTo>
                      <a:pt x="33" y="24"/>
                    </a:lnTo>
                    <a:lnTo>
                      <a:pt x="22" y="37"/>
                    </a:lnTo>
                    <a:lnTo>
                      <a:pt x="19" y="53"/>
                    </a:lnTo>
                    <a:lnTo>
                      <a:pt x="24" y="71"/>
                    </a:lnTo>
                    <a:lnTo>
                      <a:pt x="79" y="3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0" name="Freeform 262"/>
              <p:cNvSpPr>
                <a:spLocks/>
              </p:cNvSpPr>
              <p:nvPr/>
            </p:nvSpPr>
            <p:spPr bwMode="auto">
              <a:xfrm>
                <a:off x="4553" y="3197"/>
                <a:ext cx="49" cy="47"/>
              </a:xfrm>
              <a:custGeom>
                <a:avLst/>
                <a:gdLst>
                  <a:gd name="T0" fmla="*/ 146 w 146"/>
                  <a:gd name="T1" fmla="*/ 86 h 140"/>
                  <a:gd name="T2" fmla="*/ 129 w 146"/>
                  <a:gd name="T3" fmla="*/ 97 h 140"/>
                  <a:gd name="T4" fmla="*/ 89 w 146"/>
                  <a:gd name="T5" fmla="*/ 37 h 140"/>
                  <a:gd name="T6" fmla="*/ 89 w 146"/>
                  <a:gd name="T7" fmla="*/ 37 h 140"/>
                  <a:gd name="T8" fmla="*/ 77 w 146"/>
                  <a:gd name="T9" fmla="*/ 23 h 140"/>
                  <a:gd name="T10" fmla="*/ 65 w 146"/>
                  <a:gd name="T11" fmla="*/ 19 h 140"/>
                  <a:gd name="T12" fmla="*/ 51 w 146"/>
                  <a:gd name="T13" fmla="*/ 25 h 140"/>
                  <a:gd name="T14" fmla="*/ 51 w 146"/>
                  <a:gd name="T15" fmla="*/ 25 h 140"/>
                  <a:gd name="T16" fmla="*/ 42 w 146"/>
                  <a:gd name="T17" fmla="*/ 35 h 140"/>
                  <a:gd name="T18" fmla="*/ 38 w 146"/>
                  <a:gd name="T19" fmla="*/ 52 h 140"/>
                  <a:gd name="T20" fmla="*/ 47 w 146"/>
                  <a:gd name="T21" fmla="*/ 75 h 140"/>
                  <a:gd name="T22" fmla="*/ 47 w 146"/>
                  <a:gd name="T23" fmla="*/ 75 h 140"/>
                  <a:gd name="T24" fmla="*/ 82 w 146"/>
                  <a:gd name="T25" fmla="*/ 128 h 140"/>
                  <a:gd name="T26" fmla="*/ 66 w 146"/>
                  <a:gd name="T27" fmla="*/ 140 h 140"/>
                  <a:gd name="T28" fmla="*/ 0 w 146"/>
                  <a:gd name="T29" fmla="*/ 42 h 140"/>
                  <a:gd name="T30" fmla="*/ 17 w 146"/>
                  <a:gd name="T31" fmla="*/ 31 h 140"/>
                  <a:gd name="T32" fmla="*/ 26 w 146"/>
                  <a:gd name="T33" fmla="*/ 45 h 140"/>
                  <a:gd name="T34" fmla="*/ 26 w 146"/>
                  <a:gd name="T35" fmla="*/ 45 h 140"/>
                  <a:gd name="T36" fmla="*/ 26 w 146"/>
                  <a:gd name="T37" fmla="*/ 45 h 140"/>
                  <a:gd name="T38" fmla="*/ 27 w 146"/>
                  <a:gd name="T39" fmla="*/ 35 h 140"/>
                  <a:gd name="T40" fmla="*/ 32 w 146"/>
                  <a:gd name="T41" fmla="*/ 21 h 140"/>
                  <a:gd name="T42" fmla="*/ 44 w 146"/>
                  <a:gd name="T43" fmla="*/ 8 h 140"/>
                  <a:gd name="T44" fmla="*/ 44 w 146"/>
                  <a:gd name="T45" fmla="*/ 8 h 140"/>
                  <a:gd name="T46" fmla="*/ 62 w 146"/>
                  <a:gd name="T47" fmla="*/ 0 h 140"/>
                  <a:gd name="T48" fmla="*/ 81 w 146"/>
                  <a:gd name="T49" fmla="*/ 2 h 140"/>
                  <a:gd name="T50" fmla="*/ 101 w 146"/>
                  <a:gd name="T51" fmla="*/ 19 h 140"/>
                  <a:gd name="T52" fmla="*/ 101 w 146"/>
                  <a:gd name="T53" fmla="*/ 19 h 140"/>
                  <a:gd name="T54" fmla="*/ 146 w 146"/>
                  <a:gd name="T55" fmla="*/ 86 h 140"/>
                  <a:gd name="T56" fmla="*/ 146 w 146"/>
                  <a:gd name="T57" fmla="*/ 86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40"/>
                  <a:gd name="T89" fmla="*/ 146 w 146"/>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40">
                    <a:moveTo>
                      <a:pt x="146" y="86"/>
                    </a:moveTo>
                    <a:lnTo>
                      <a:pt x="129" y="97"/>
                    </a:lnTo>
                    <a:lnTo>
                      <a:pt x="89" y="37"/>
                    </a:lnTo>
                    <a:lnTo>
                      <a:pt x="77" y="23"/>
                    </a:lnTo>
                    <a:lnTo>
                      <a:pt x="65" y="19"/>
                    </a:lnTo>
                    <a:lnTo>
                      <a:pt x="51" y="25"/>
                    </a:lnTo>
                    <a:lnTo>
                      <a:pt x="42" y="35"/>
                    </a:lnTo>
                    <a:lnTo>
                      <a:pt x="38" y="52"/>
                    </a:lnTo>
                    <a:lnTo>
                      <a:pt x="47" y="75"/>
                    </a:lnTo>
                    <a:lnTo>
                      <a:pt x="82" y="128"/>
                    </a:lnTo>
                    <a:lnTo>
                      <a:pt x="66" y="140"/>
                    </a:lnTo>
                    <a:lnTo>
                      <a:pt x="0" y="42"/>
                    </a:lnTo>
                    <a:lnTo>
                      <a:pt x="17" y="31"/>
                    </a:lnTo>
                    <a:lnTo>
                      <a:pt x="26" y="45"/>
                    </a:lnTo>
                    <a:lnTo>
                      <a:pt x="27" y="35"/>
                    </a:lnTo>
                    <a:lnTo>
                      <a:pt x="32" y="21"/>
                    </a:lnTo>
                    <a:lnTo>
                      <a:pt x="44" y="8"/>
                    </a:lnTo>
                    <a:lnTo>
                      <a:pt x="62" y="0"/>
                    </a:lnTo>
                    <a:lnTo>
                      <a:pt x="81" y="2"/>
                    </a:lnTo>
                    <a:lnTo>
                      <a:pt x="101" y="19"/>
                    </a:lnTo>
                    <a:lnTo>
                      <a:pt x="146" y="8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1" name="Freeform 263"/>
              <p:cNvSpPr>
                <a:spLocks/>
              </p:cNvSpPr>
              <p:nvPr/>
            </p:nvSpPr>
            <p:spPr bwMode="auto">
              <a:xfrm>
                <a:off x="4583" y="3174"/>
                <a:ext cx="39" cy="43"/>
              </a:xfrm>
              <a:custGeom>
                <a:avLst/>
                <a:gdLst>
                  <a:gd name="T0" fmla="*/ 45 w 119"/>
                  <a:gd name="T1" fmla="*/ 41 h 128"/>
                  <a:gd name="T2" fmla="*/ 89 w 119"/>
                  <a:gd name="T3" fmla="*/ 103 h 128"/>
                  <a:gd name="T4" fmla="*/ 89 w 119"/>
                  <a:gd name="T5" fmla="*/ 103 h 128"/>
                  <a:gd name="T6" fmla="*/ 95 w 119"/>
                  <a:gd name="T7" fmla="*/ 107 h 128"/>
                  <a:gd name="T8" fmla="*/ 100 w 119"/>
                  <a:gd name="T9" fmla="*/ 106 h 128"/>
                  <a:gd name="T10" fmla="*/ 104 w 119"/>
                  <a:gd name="T11" fmla="*/ 104 h 128"/>
                  <a:gd name="T12" fmla="*/ 104 w 119"/>
                  <a:gd name="T13" fmla="*/ 104 h 128"/>
                  <a:gd name="T14" fmla="*/ 110 w 119"/>
                  <a:gd name="T15" fmla="*/ 98 h 128"/>
                  <a:gd name="T16" fmla="*/ 119 w 119"/>
                  <a:gd name="T17" fmla="*/ 112 h 128"/>
                  <a:gd name="T18" fmla="*/ 119 w 119"/>
                  <a:gd name="T19" fmla="*/ 112 h 128"/>
                  <a:gd name="T20" fmla="*/ 114 w 119"/>
                  <a:gd name="T21" fmla="*/ 116 h 128"/>
                  <a:gd name="T22" fmla="*/ 110 w 119"/>
                  <a:gd name="T23" fmla="*/ 120 h 128"/>
                  <a:gd name="T24" fmla="*/ 108 w 119"/>
                  <a:gd name="T25" fmla="*/ 122 h 128"/>
                  <a:gd name="T26" fmla="*/ 108 w 119"/>
                  <a:gd name="T27" fmla="*/ 122 h 128"/>
                  <a:gd name="T28" fmla="*/ 94 w 119"/>
                  <a:gd name="T29" fmla="*/ 128 h 128"/>
                  <a:gd name="T30" fmla="*/ 83 w 119"/>
                  <a:gd name="T31" fmla="*/ 125 h 128"/>
                  <a:gd name="T32" fmla="*/ 74 w 119"/>
                  <a:gd name="T33" fmla="*/ 115 h 128"/>
                  <a:gd name="T34" fmla="*/ 74 w 119"/>
                  <a:gd name="T35" fmla="*/ 115 h 128"/>
                  <a:gd name="T36" fmla="*/ 29 w 119"/>
                  <a:gd name="T37" fmla="*/ 52 h 128"/>
                  <a:gd name="T38" fmla="*/ 16 w 119"/>
                  <a:gd name="T39" fmla="*/ 61 h 128"/>
                  <a:gd name="T40" fmla="*/ 6 w 119"/>
                  <a:gd name="T41" fmla="*/ 48 h 128"/>
                  <a:gd name="T42" fmla="*/ 19 w 119"/>
                  <a:gd name="T43" fmla="*/ 39 h 128"/>
                  <a:gd name="T44" fmla="*/ 0 w 119"/>
                  <a:gd name="T45" fmla="*/ 12 h 128"/>
                  <a:gd name="T46" fmla="*/ 16 w 119"/>
                  <a:gd name="T47" fmla="*/ 0 h 128"/>
                  <a:gd name="T48" fmla="*/ 36 w 119"/>
                  <a:gd name="T49" fmla="*/ 27 h 128"/>
                  <a:gd name="T50" fmla="*/ 51 w 119"/>
                  <a:gd name="T51" fmla="*/ 17 h 128"/>
                  <a:gd name="T52" fmla="*/ 61 w 119"/>
                  <a:gd name="T53" fmla="*/ 30 h 128"/>
                  <a:gd name="T54" fmla="*/ 45 w 119"/>
                  <a:gd name="T55" fmla="*/ 41 h 128"/>
                  <a:gd name="T56" fmla="*/ 45 w 119"/>
                  <a:gd name="T57" fmla="*/ 4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128"/>
                  <a:gd name="T89" fmla="*/ 119 w 119"/>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128">
                    <a:moveTo>
                      <a:pt x="45" y="41"/>
                    </a:moveTo>
                    <a:lnTo>
                      <a:pt x="89" y="103"/>
                    </a:lnTo>
                    <a:lnTo>
                      <a:pt x="95" y="107"/>
                    </a:lnTo>
                    <a:lnTo>
                      <a:pt x="100" y="106"/>
                    </a:lnTo>
                    <a:lnTo>
                      <a:pt x="104" y="104"/>
                    </a:lnTo>
                    <a:lnTo>
                      <a:pt x="110" y="98"/>
                    </a:lnTo>
                    <a:lnTo>
                      <a:pt x="119" y="112"/>
                    </a:lnTo>
                    <a:lnTo>
                      <a:pt x="114" y="116"/>
                    </a:lnTo>
                    <a:lnTo>
                      <a:pt x="110" y="120"/>
                    </a:lnTo>
                    <a:lnTo>
                      <a:pt x="108" y="122"/>
                    </a:lnTo>
                    <a:lnTo>
                      <a:pt x="94" y="128"/>
                    </a:lnTo>
                    <a:lnTo>
                      <a:pt x="83" y="125"/>
                    </a:lnTo>
                    <a:lnTo>
                      <a:pt x="74" y="115"/>
                    </a:lnTo>
                    <a:lnTo>
                      <a:pt x="29" y="52"/>
                    </a:lnTo>
                    <a:lnTo>
                      <a:pt x="16" y="61"/>
                    </a:lnTo>
                    <a:lnTo>
                      <a:pt x="6" y="48"/>
                    </a:lnTo>
                    <a:lnTo>
                      <a:pt x="19" y="39"/>
                    </a:lnTo>
                    <a:lnTo>
                      <a:pt x="0" y="12"/>
                    </a:lnTo>
                    <a:lnTo>
                      <a:pt x="16" y="0"/>
                    </a:lnTo>
                    <a:lnTo>
                      <a:pt x="36" y="27"/>
                    </a:lnTo>
                    <a:lnTo>
                      <a:pt x="51" y="17"/>
                    </a:lnTo>
                    <a:lnTo>
                      <a:pt x="61" y="30"/>
                    </a:lnTo>
                    <a:lnTo>
                      <a:pt x="45" y="4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2" name="Freeform 264"/>
              <p:cNvSpPr>
                <a:spLocks/>
              </p:cNvSpPr>
              <p:nvPr/>
            </p:nvSpPr>
            <p:spPr bwMode="auto">
              <a:xfrm>
                <a:off x="4608" y="3162"/>
                <a:ext cx="40" cy="42"/>
              </a:xfrm>
              <a:custGeom>
                <a:avLst/>
                <a:gdLst>
                  <a:gd name="T0" fmla="*/ 64 w 119"/>
                  <a:gd name="T1" fmla="*/ 25 h 124"/>
                  <a:gd name="T2" fmla="*/ 57 w 119"/>
                  <a:gd name="T3" fmla="*/ 20 h 124"/>
                  <a:gd name="T4" fmla="*/ 45 w 119"/>
                  <a:gd name="T5" fmla="*/ 18 h 124"/>
                  <a:gd name="T6" fmla="*/ 29 w 119"/>
                  <a:gd name="T7" fmla="*/ 27 h 124"/>
                  <a:gd name="T8" fmla="*/ 29 w 119"/>
                  <a:gd name="T9" fmla="*/ 27 h 124"/>
                  <a:gd name="T10" fmla="*/ 23 w 119"/>
                  <a:gd name="T11" fmla="*/ 33 h 124"/>
                  <a:gd name="T12" fmla="*/ 18 w 119"/>
                  <a:gd name="T13" fmla="*/ 43 h 124"/>
                  <a:gd name="T14" fmla="*/ 21 w 119"/>
                  <a:gd name="T15" fmla="*/ 55 h 124"/>
                  <a:gd name="T16" fmla="*/ 21 w 119"/>
                  <a:gd name="T17" fmla="*/ 55 h 124"/>
                  <a:gd name="T18" fmla="*/ 27 w 119"/>
                  <a:gd name="T19" fmla="*/ 59 h 124"/>
                  <a:gd name="T20" fmla="*/ 35 w 119"/>
                  <a:gd name="T21" fmla="*/ 59 h 124"/>
                  <a:gd name="T22" fmla="*/ 47 w 119"/>
                  <a:gd name="T23" fmla="*/ 54 h 124"/>
                  <a:gd name="T24" fmla="*/ 47 w 119"/>
                  <a:gd name="T25" fmla="*/ 54 h 124"/>
                  <a:gd name="T26" fmla="*/ 66 w 119"/>
                  <a:gd name="T27" fmla="*/ 46 h 124"/>
                  <a:gd name="T28" fmla="*/ 66 w 119"/>
                  <a:gd name="T29" fmla="*/ 46 h 124"/>
                  <a:gd name="T30" fmla="*/ 86 w 119"/>
                  <a:gd name="T31" fmla="*/ 40 h 124"/>
                  <a:gd name="T32" fmla="*/ 100 w 119"/>
                  <a:gd name="T33" fmla="*/ 42 h 124"/>
                  <a:gd name="T34" fmla="*/ 111 w 119"/>
                  <a:gd name="T35" fmla="*/ 51 h 124"/>
                  <a:gd name="T36" fmla="*/ 111 w 119"/>
                  <a:gd name="T37" fmla="*/ 51 h 124"/>
                  <a:gd name="T38" fmla="*/ 119 w 119"/>
                  <a:gd name="T39" fmla="*/ 71 h 124"/>
                  <a:gd name="T40" fmla="*/ 114 w 119"/>
                  <a:gd name="T41" fmla="*/ 91 h 124"/>
                  <a:gd name="T42" fmla="*/ 98 w 119"/>
                  <a:gd name="T43" fmla="*/ 109 h 124"/>
                  <a:gd name="T44" fmla="*/ 98 w 119"/>
                  <a:gd name="T45" fmla="*/ 109 h 124"/>
                  <a:gd name="T46" fmla="*/ 67 w 119"/>
                  <a:gd name="T47" fmla="*/ 124 h 124"/>
                  <a:gd name="T48" fmla="*/ 45 w 119"/>
                  <a:gd name="T49" fmla="*/ 119 h 124"/>
                  <a:gd name="T50" fmla="*/ 33 w 119"/>
                  <a:gd name="T51" fmla="*/ 107 h 124"/>
                  <a:gd name="T52" fmla="*/ 33 w 119"/>
                  <a:gd name="T53" fmla="*/ 107 h 124"/>
                  <a:gd name="T54" fmla="*/ 47 w 119"/>
                  <a:gd name="T55" fmla="*/ 96 h 124"/>
                  <a:gd name="T56" fmla="*/ 47 w 119"/>
                  <a:gd name="T57" fmla="*/ 96 h 124"/>
                  <a:gd name="T58" fmla="*/ 56 w 119"/>
                  <a:gd name="T59" fmla="*/ 103 h 124"/>
                  <a:gd name="T60" fmla="*/ 69 w 119"/>
                  <a:gd name="T61" fmla="*/ 105 h 124"/>
                  <a:gd name="T62" fmla="*/ 88 w 119"/>
                  <a:gd name="T63" fmla="*/ 96 h 124"/>
                  <a:gd name="T64" fmla="*/ 88 w 119"/>
                  <a:gd name="T65" fmla="*/ 96 h 124"/>
                  <a:gd name="T66" fmla="*/ 97 w 119"/>
                  <a:gd name="T67" fmla="*/ 86 h 124"/>
                  <a:gd name="T68" fmla="*/ 101 w 119"/>
                  <a:gd name="T69" fmla="*/ 76 h 124"/>
                  <a:gd name="T70" fmla="*/ 97 w 119"/>
                  <a:gd name="T71" fmla="*/ 65 h 124"/>
                  <a:gd name="T72" fmla="*/ 97 w 119"/>
                  <a:gd name="T73" fmla="*/ 65 h 124"/>
                  <a:gd name="T74" fmla="*/ 91 w 119"/>
                  <a:gd name="T75" fmla="*/ 60 h 124"/>
                  <a:gd name="T76" fmla="*/ 82 w 119"/>
                  <a:gd name="T77" fmla="*/ 61 h 124"/>
                  <a:gd name="T78" fmla="*/ 69 w 119"/>
                  <a:gd name="T79" fmla="*/ 66 h 124"/>
                  <a:gd name="T80" fmla="*/ 69 w 119"/>
                  <a:gd name="T81" fmla="*/ 66 h 124"/>
                  <a:gd name="T82" fmla="*/ 47 w 119"/>
                  <a:gd name="T83" fmla="*/ 75 h 124"/>
                  <a:gd name="T84" fmla="*/ 47 w 119"/>
                  <a:gd name="T85" fmla="*/ 75 h 124"/>
                  <a:gd name="T86" fmla="*/ 32 w 119"/>
                  <a:gd name="T87" fmla="*/ 80 h 124"/>
                  <a:gd name="T88" fmla="*/ 19 w 119"/>
                  <a:gd name="T89" fmla="*/ 78 h 124"/>
                  <a:gd name="T90" fmla="*/ 8 w 119"/>
                  <a:gd name="T91" fmla="*/ 69 h 124"/>
                  <a:gd name="T92" fmla="*/ 8 w 119"/>
                  <a:gd name="T93" fmla="*/ 69 h 124"/>
                  <a:gd name="T94" fmla="*/ 0 w 119"/>
                  <a:gd name="T95" fmla="*/ 49 h 124"/>
                  <a:gd name="T96" fmla="*/ 5 w 119"/>
                  <a:gd name="T97" fmla="*/ 28 h 124"/>
                  <a:gd name="T98" fmla="*/ 20 w 119"/>
                  <a:gd name="T99" fmla="*/ 12 h 124"/>
                  <a:gd name="T100" fmla="*/ 20 w 119"/>
                  <a:gd name="T101" fmla="*/ 12 h 124"/>
                  <a:gd name="T102" fmla="*/ 50 w 119"/>
                  <a:gd name="T103" fmla="*/ 0 h 124"/>
                  <a:gd name="T104" fmla="*/ 70 w 119"/>
                  <a:gd name="T105" fmla="*/ 6 h 124"/>
                  <a:gd name="T106" fmla="*/ 79 w 119"/>
                  <a:gd name="T107" fmla="*/ 14 h 124"/>
                  <a:gd name="T108" fmla="*/ 79 w 119"/>
                  <a:gd name="T109" fmla="*/ 14 h 124"/>
                  <a:gd name="T110" fmla="*/ 64 w 119"/>
                  <a:gd name="T111" fmla="*/ 25 h 124"/>
                  <a:gd name="T112" fmla="*/ 64 w 119"/>
                  <a:gd name="T113" fmla="*/ 25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
                  <a:gd name="T172" fmla="*/ 0 h 124"/>
                  <a:gd name="T173" fmla="*/ 119 w 119"/>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 h="124">
                    <a:moveTo>
                      <a:pt x="64" y="25"/>
                    </a:moveTo>
                    <a:lnTo>
                      <a:pt x="57" y="20"/>
                    </a:lnTo>
                    <a:lnTo>
                      <a:pt x="45" y="18"/>
                    </a:lnTo>
                    <a:lnTo>
                      <a:pt x="29" y="27"/>
                    </a:lnTo>
                    <a:lnTo>
                      <a:pt x="23" y="33"/>
                    </a:lnTo>
                    <a:lnTo>
                      <a:pt x="18" y="43"/>
                    </a:lnTo>
                    <a:lnTo>
                      <a:pt x="21" y="55"/>
                    </a:lnTo>
                    <a:lnTo>
                      <a:pt x="27" y="59"/>
                    </a:lnTo>
                    <a:lnTo>
                      <a:pt x="35" y="59"/>
                    </a:lnTo>
                    <a:lnTo>
                      <a:pt x="47" y="54"/>
                    </a:lnTo>
                    <a:lnTo>
                      <a:pt x="66" y="46"/>
                    </a:lnTo>
                    <a:lnTo>
                      <a:pt x="86" y="40"/>
                    </a:lnTo>
                    <a:lnTo>
                      <a:pt x="100" y="42"/>
                    </a:lnTo>
                    <a:lnTo>
                      <a:pt x="111" y="51"/>
                    </a:lnTo>
                    <a:lnTo>
                      <a:pt x="119" y="71"/>
                    </a:lnTo>
                    <a:lnTo>
                      <a:pt x="114" y="91"/>
                    </a:lnTo>
                    <a:lnTo>
                      <a:pt x="98" y="109"/>
                    </a:lnTo>
                    <a:lnTo>
                      <a:pt x="67" y="124"/>
                    </a:lnTo>
                    <a:lnTo>
                      <a:pt x="45" y="119"/>
                    </a:lnTo>
                    <a:lnTo>
                      <a:pt x="33" y="107"/>
                    </a:lnTo>
                    <a:lnTo>
                      <a:pt x="47" y="96"/>
                    </a:lnTo>
                    <a:lnTo>
                      <a:pt x="56" y="103"/>
                    </a:lnTo>
                    <a:lnTo>
                      <a:pt x="69" y="105"/>
                    </a:lnTo>
                    <a:lnTo>
                      <a:pt x="88" y="96"/>
                    </a:lnTo>
                    <a:lnTo>
                      <a:pt x="97" y="86"/>
                    </a:lnTo>
                    <a:lnTo>
                      <a:pt x="101" y="76"/>
                    </a:lnTo>
                    <a:lnTo>
                      <a:pt x="97" y="65"/>
                    </a:lnTo>
                    <a:lnTo>
                      <a:pt x="91" y="60"/>
                    </a:lnTo>
                    <a:lnTo>
                      <a:pt x="82" y="61"/>
                    </a:lnTo>
                    <a:lnTo>
                      <a:pt x="69" y="66"/>
                    </a:lnTo>
                    <a:lnTo>
                      <a:pt x="47" y="75"/>
                    </a:lnTo>
                    <a:lnTo>
                      <a:pt x="32" y="80"/>
                    </a:lnTo>
                    <a:lnTo>
                      <a:pt x="19" y="78"/>
                    </a:lnTo>
                    <a:lnTo>
                      <a:pt x="8" y="69"/>
                    </a:lnTo>
                    <a:lnTo>
                      <a:pt x="0" y="49"/>
                    </a:lnTo>
                    <a:lnTo>
                      <a:pt x="5" y="28"/>
                    </a:lnTo>
                    <a:lnTo>
                      <a:pt x="20" y="12"/>
                    </a:lnTo>
                    <a:lnTo>
                      <a:pt x="50" y="0"/>
                    </a:lnTo>
                    <a:lnTo>
                      <a:pt x="70" y="6"/>
                    </a:lnTo>
                    <a:lnTo>
                      <a:pt x="79" y="14"/>
                    </a:lnTo>
                    <a:lnTo>
                      <a:pt x="64" y="2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3" name="Freeform 265"/>
              <p:cNvSpPr>
                <a:spLocks/>
              </p:cNvSpPr>
              <p:nvPr/>
            </p:nvSpPr>
            <p:spPr bwMode="auto">
              <a:xfrm>
                <a:off x="4644" y="3141"/>
                <a:ext cx="32" cy="32"/>
              </a:xfrm>
              <a:custGeom>
                <a:avLst/>
                <a:gdLst>
                  <a:gd name="T0" fmla="*/ 6 w 97"/>
                  <a:gd name="T1" fmla="*/ 10 h 96"/>
                  <a:gd name="T2" fmla="*/ 18 w 97"/>
                  <a:gd name="T3" fmla="*/ 0 h 96"/>
                  <a:gd name="T4" fmla="*/ 50 w 97"/>
                  <a:gd name="T5" fmla="*/ 36 h 96"/>
                  <a:gd name="T6" fmla="*/ 87 w 97"/>
                  <a:gd name="T7" fmla="*/ 5 h 96"/>
                  <a:gd name="T8" fmla="*/ 97 w 97"/>
                  <a:gd name="T9" fmla="*/ 18 h 96"/>
                  <a:gd name="T10" fmla="*/ 61 w 97"/>
                  <a:gd name="T11" fmla="*/ 49 h 96"/>
                  <a:gd name="T12" fmla="*/ 92 w 97"/>
                  <a:gd name="T13" fmla="*/ 85 h 96"/>
                  <a:gd name="T14" fmla="*/ 79 w 97"/>
                  <a:gd name="T15" fmla="*/ 96 h 96"/>
                  <a:gd name="T16" fmla="*/ 48 w 97"/>
                  <a:gd name="T17" fmla="*/ 59 h 96"/>
                  <a:gd name="T18" fmla="*/ 10 w 97"/>
                  <a:gd name="T19" fmla="*/ 90 h 96"/>
                  <a:gd name="T20" fmla="*/ 0 w 97"/>
                  <a:gd name="T21" fmla="*/ 78 h 96"/>
                  <a:gd name="T22" fmla="*/ 37 w 97"/>
                  <a:gd name="T23" fmla="*/ 47 h 96"/>
                  <a:gd name="T24" fmla="*/ 6 w 97"/>
                  <a:gd name="T25" fmla="*/ 10 h 96"/>
                  <a:gd name="T26" fmla="*/ 6 w 97"/>
                  <a:gd name="T27" fmla="*/ 1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96"/>
                  <a:gd name="T44" fmla="*/ 97 w 97"/>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96">
                    <a:moveTo>
                      <a:pt x="6" y="10"/>
                    </a:moveTo>
                    <a:lnTo>
                      <a:pt x="18" y="0"/>
                    </a:lnTo>
                    <a:lnTo>
                      <a:pt x="50" y="36"/>
                    </a:lnTo>
                    <a:lnTo>
                      <a:pt x="87" y="5"/>
                    </a:lnTo>
                    <a:lnTo>
                      <a:pt x="97" y="18"/>
                    </a:lnTo>
                    <a:lnTo>
                      <a:pt x="61" y="49"/>
                    </a:lnTo>
                    <a:lnTo>
                      <a:pt x="92" y="85"/>
                    </a:lnTo>
                    <a:lnTo>
                      <a:pt x="79" y="96"/>
                    </a:lnTo>
                    <a:lnTo>
                      <a:pt x="48" y="59"/>
                    </a:lnTo>
                    <a:lnTo>
                      <a:pt x="10" y="90"/>
                    </a:lnTo>
                    <a:lnTo>
                      <a:pt x="0" y="78"/>
                    </a:lnTo>
                    <a:lnTo>
                      <a:pt x="37" y="47"/>
                    </a:lnTo>
                    <a:lnTo>
                      <a:pt x="6" y="1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4" name="Freeform 266"/>
              <p:cNvSpPr>
                <a:spLocks noEditPoints="1"/>
              </p:cNvSpPr>
              <p:nvPr/>
            </p:nvSpPr>
            <p:spPr bwMode="auto">
              <a:xfrm>
                <a:off x="4657" y="3109"/>
                <a:ext cx="42" cy="44"/>
              </a:xfrm>
              <a:custGeom>
                <a:avLst/>
                <a:gdLst>
                  <a:gd name="T0" fmla="*/ 124 w 124"/>
                  <a:gd name="T1" fmla="*/ 119 h 132"/>
                  <a:gd name="T2" fmla="*/ 109 w 124"/>
                  <a:gd name="T3" fmla="*/ 132 h 132"/>
                  <a:gd name="T4" fmla="*/ 30 w 124"/>
                  <a:gd name="T5" fmla="*/ 45 h 132"/>
                  <a:gd name="T6" fmla="*/ 45 w 124"/>
                  <a:gd name="T7" fmla="*/ 32 h 132"/>
                  <a:gd name="T8" fmla="*/ 124 w 124"/>
                  <a:gd name="T9" fmla="*/ 119 h 132"/>
                  <a:gd name="T10" fmla="*/ 124 w 124"/>
                  <a:gd name="T11" fmla="*/ 119 h 132"/>
                  <a:gd name="T12" fmla="*/ 16 w 124"/>
                  <a:gd name="T13" fmla="*/ 29 h 132"/>
                  <a:gd name="T14" fmla="*/ 0 w 124"/>
                  <a:gd name="T15" fmla="*/ 13 h 132"/>
                  <a:gd name="T16" fmla="*/ 15 w 124"/>
                  <a:gd name="T17" fmla="*/ 0 h 132"/>
                  <a:gd name="T18" fmla="*/ 30 w 124"/>
                  <a:gd name="T19" fmla="*/ 16 h 132"/>
                  <a:gd name="T20" fmla="*/ 16 w 124"/>
                  <a:gd name="T21" fmla="*/ 29 h 132"/>
                  <a:gd name="T22" fmla="*/ 16 w 124"/>
                  <a:gd name="T23" fmla="*/ 2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132"/>
                  <a:gd name="T38" fmla="*/ 124 w 124"/>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132">
                    <a:moveTo>
                      <a:pt x="124" y="119"/>
                    </a:moveTo>
                    <a:lnTo>
                      <a:pt x="109" y="132"/>
                    </a:lnTo>
                    <a:lnTo>
                      <a:pt x="30" y="45"/>
                    </a:lnTo>
                    <a:lnTo>
                      <a:pt x="45" y="32"/>
                    </a:lnTo>
                    <a:lnTo>
                      <a:pt x="124" y="119"/>
                    </a:lnTo>
                    <a:close/>
                    <a:moveTo>
                      <a:pt x="16" y="29"/>
                    </a:moveTo>
                    <a:lnTo>
                      <a:pt x="0" y="13"/>
                    </a:lnTo>
                    <a:lnTo>
                      <a:pt x="15" y="0"/>
                    </a:lnTo>
                    <a:lnTo>
                      <a:pt x="30" y="16"/>
                    </a:lnTo>
                    <a:lnTo>
                      <a:pt x="16" y="2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5" name="Freeform 267"/>
              <p:cNvSpPr>
                <a:spLocks/>
              </p:cNvSpPr>
              <p:nvPr/>
            </p:nvSpPr>
            <p:spPr bwMode="auto">
              <a:xfrm>
                <a:off x="4679" y="3095"/>
                <a:ext cx="51" cy="47"/>
              </a:xfrm>
              <a:custGeom>
                <a:avLst/>
                <a:gdLst>
                  <a:gd name="T0" fmla="*/ 151 w 151"/>
                  <a:gd name="T1" fmla="*/ 72 h 139"/>
                  <a:gd name="T2" fmla="*/ 136 w 151"/>
                  <a:gd name="T3" fmla="*/ 85 h 139"/>
                  <a:gd name="T4" fmla="*/ 86 w 151"/>
                  <a:gd name="T5" fmla="*/ 33 h 139"/>
                  <a:gd name="T6" fmla="*/ 86 w 151"/>
                  <a:gd name="T7" fmla="*/ 33 h 139"/>
                  <a:gd name="T8" fmla="*/ 73 w 151"/>
                  <a:gd name="T9" fmla="*/ 22 h 139"/>
                  <a:gd name="T10" fmla="*/ 60 w 151"/>
                  <a:gd name="T11" fmla="*/ 20 h 139"/>
                  <a:gd name="T12" fmla="*/ 47 w 151"/>
                  <a:gd name="T13" fmla="*/ 28 h 139"/>
                  <a:gd name="T14" fmla="*/ 47 w 151"/>
                  <a:gd name="T15" fmla="*/ 28 h 139"/>
                  <a:gd name="T16" fmla="*/ 40 w 151"/>
                  <a:gd name="T17" fmla="*/ 41 h 139"/>
                  <a:gd name="T18" fmla="*/ 39 w 151"/>
                  <a:gd name="T19" fmla="*/ 57 h 139"/>
                  <a:gd name="T20" fmla="*/ 52 w 151"/>
                  <a:gd name="T21" fmla="*/ 79 h 139"/>
                  <a:gd name="T22" fmla="*/ 52 w 151"/>
                  <a:gd name="T23" fmla="*/ 79 h 139"/>
                  <a:gd name="T24" fmla="*/ 96 w 151"/>
                  <a:gd name="T25" fmla="*/ 124 h 139"/>
                  <a:gd name="T26" fmla="*/ 82 w 151"/>
                  <a:gd name="T27" fmla="*/ 139 h 139"/>
                  <a:gd name="T28" fmla="*/ 0 w 151"/>
                  <a:gd name="T29" fmla="*/ 54 h 139"/>
                  <a:gd name="T30" fmla="*/ 14 w 151"/>
                  <a:gd name="T31" fmla="*/ 41 h 139"/>
                  <a:gd name="T32" fmla="*/ 25 w 151"/>
                  <a:gd name="T33" fmla="*/ 53 h 139"/>
                  <a:gd name="T34" fmla="*/ 25 w 151"/>
                  <a:gd name="T35" fmla="*/ 53 h 139"/>
                  <a:gd name="T36" fmla="*/ 25 w 151"/>
                  <a:gd name="T37" fmla="*/ 53 h 139"/>
                  <a:gd name="T38" fmla="*/ 24 w 151"/>
                  <a:gd name="T39" fmla="*/ 43 h 139"/>
                  <a:gd name="T40" fmla="*/ 27 w 151"/>
                  <a:gd name="T41" fmla="*/ 28 h 139"/>
                  <a:gd name="T42" fmla="*/ 37 w 151"/>
                  <a:gd name="T43" fmla="*/ 13 h 139"/>
                  <a:gd name="T44" fmla="*/ 37 w 151"/>
                  <a:gd name="T45" fmla="*/ 13 h 139"/>
                  <a:gd name="T46" fmla="*/ 53 w 151"/>
                  <a:gd name="T47" fmla="*/ 2 h 139"/>
                  <a:gd name="T48" fmla="*/ 73 w 151"/>
                  <a:gd name="T49" fmla="*/ 0 h 139"/>
                  <a:gd name="T50" fmla="*/ 95 w 151"/>
                  <a:gd name="T51" fmla="*/ 14 h 139"/>
                  <a:gd name="T52" fmla="*/ 95 w 151"/>
                  <a:gd name="T53" fmla="*/ 14 h 139"/>
                  <a:gd name="T54" fmla="*/ 151 w 151"/>
                  <a:gd name="T55" fmla="*/ 72 h 139"/>
                  <a:gd name="T56" fmla="*/ 151 w 151"/>
                  <a:gd name="T57" fmla="*/ 72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9"/>
                  <a:gd name="T89" fmla="*/ 151 w 151"/>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9">
                    <a:moveTo>
                      <a:pt x="151" y="72"/>
                    </a:moveTo>
                    <a:lnTo>
                      <a:pt x="136" y="85"/>
                    </a:lnTo>
                    <a:lnTo>
                      <a:pt x="86" y="33"/>
                    </a:lnTo>
                    <a:lnTo>
                      <a:pt x="73" y="22"/>
                    </a:lnTo>
                    <a:lnTo>
                      <a:pt x="60" y="20"/>
                    </a:lnTo>
                    <a:lnTo>
                      <a:pt x="47" y="28"/>
                    </a:lnTo>
                    <a:lnTo>
                      <a:pt x="40" y="41"/>
                    </a:lnTo>
                    <a:lnTo>
                      <a:pt x="39" y="57"/>
                    </a:lnTo>
                    <a:lnTo>
                      <a:pt x="52" y="79"/>
                    </a:lnTo>
                    <a:lnTo>
                      <a:pt x="96" y="124"/>
                    </a:lnTo>
                    <a:lnTo>
                      <a:pt x="82" y="139"/>
                    </a:lnTo>
                    <a:lnTo>
                      <a:pt x="0" y="54"/>
                    </a:lnTo>
                    <a:lnTo>
                      <a:pt x="14" y="41"/>
                    </a:lnTo>
                    <a:lnTo>
                      <a:pt x="25" y="53"/>
                    </a:lnTo>
                    <a:lnTo>
                      <a:pt x="24" y="43"/>
                    </a:lnTo>
                    <a:lnTo>
                      <a:pt x="27" y="28"/>
                    </a:lnTo>
                    <a:lnTo>
                      <a:pt x="37" y="13"/>
                    </a:lnTo>
                    <a:lnTo>
                      <a:pt x="53" y="2"/>
                    </a:lnTo>
                    <a:lnTo>
                      <a:pt x="73" y="0"/>
                    </a:lnTo>
                    <a:lnTo>
                      <a:pt x="95" y="14"/>
                    </a:lnTo>
                    <a:lnTo>
                      <a:pt x="151" y="7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6" name="Freeform 268"/>
              <p:cNvSpPr>
                <a:spLocks/>
              </p:cNvSpPr>
              <p:nvPr/>
            </p:nvSpPr>
            <p:spPr bwMode="auto">
              <a:xfrm>
                <a:off x="4702" y="3071"/>
                <a:ext cx="45" cy="37"/>
              </a:xfrm>
              <a:custGeom>
                <a:avLst/>
                <a:gdLst>
                  <a:gd name="T0" fmla="*/ 48 w 134"/>
                  <a:gd name="T1" fmla="*/ 35 h 111"/>
                  <a:gd name="T2" fmla="*/ 104 w 134"/>
                  <a:gd name="T3" fmla="*/ 87 h 111"/>
                  <a:gd name="T4" fmla="*/ 104 w 134"/>
                  <a:gd name="T5" fmla="*/ 87 h 111"/>
                  <a:gd name="T6" fmla="*/ 110 w 134"/>
                  <a:gd name="T7" fmla="*/ 90 h 111"/>
                  <a:gd name="T8" fmla="*/ 115 w 134"/>
                  <a:gd name="T9" fmla="*/ 88 h 111"/>
                  <a:gd name="T10" fmla="*/ 119 w 134"/>
                  <a:gd name="T11" fmla="*/ 85 h 111"/>
                  <a:gd name="T12" fmla="*/ 119 w 134"/>
                  <a:gd name="T13" fmla="*/ 85 h 111"/>
                  <a:gd name="T14" fmla="*/ 123 w 134"/>
                  <a:gd name="T15" fmla="*/ 80 h 111"/>
                  <a:gd name="T16" fmla="*/ 134 w 134"/>
                  <a:gd name="T17" fmla="*/ 91 h 111"/>
                  <a:gd name="T18" fmla="*/ 134 w 134"/>
                  <a:gd name="T19" fmla="*/ 91 h 111"/>
                  <a:gd name="T20" fmla="*/ 130 w 134"/>
                  <a:gd name="T21" fmla="*/ 96 h 111"/>
                  <a:gd name="T22" fmla="*/ 127 w 134"/>
                  <a:gd name="T23" fmla="*/ 100 h 111"/>
                  <a:gd name="T24" fmla="*/ 125 w 134"/>
                  <a:gd name="T25" fmla="*/ 102 h 111"/>
                  <a:gd name="T26" fmla="*/ 125 w 134"/>
                  <a:gd name="T27" fmla="*/ 102 h 111"/>
                  <a:gd name="T28" fmla="*/ 113 w 134"/>
                  <a:gd name="T29" fmla="*/ 111 h 111"/>
                  <a:gd name="T30" fmla="*/ 102 w 134"/>
                  <a:gd name="T31" fmla="*/ 109 h 111"/>
                  <a:gd name="T32" fmla="*/ 91 w 134"/>
                  <a:gd name="T33" fmla="*/ 102 h 111"/>
                  <a:gd name="T34" fmla="*/ 91 w 134"/>
                  <a:gd name="T35" fmla="*/ 102 h 111"/>
                  <a:gd name="T36" fmla="*/ 35 w 134"/>
                  <a:gd name="T37" fmla="*/ 49 h 111"/>
                  <a:gd name="T38" fmla="*/ 24 w 134"/>
                  <a:gd name="T39" fmla="*/ 60 h 111"/>
                  <a:gd name="T40" fmla="*/ 12 w 134"/>
                  <a:gd name="T41" fmla="*/ 49 h 111"/>
                  <a:gd name="T42" fmla="*/ 23 w 134"/>
                  <a:gd name="T43" fmla="*/ 37 h 111"/>
                  <a:gd name="T44" fmla="*/ 0 w 134"/>
                  <a:gd name="T45" fmla="*/ 15 h 111"/>
                  <a:gd name="T46" fmla="*/ 13 w 134"/>
                  <a:gd name="T47" fmla="*/ 0 h 111"/>
                  <a:gd name="T48" fmla="*/ 37 w 134"/>
                  <a:gd name="T49" fmla="*/ 23 h 111"/>
                  <a:gd name="T50" fmla="*/ 50 w 134"/>
                  <a:gd name="T51" fmla="*/ 10 h 111"/>
                  <a:gd name="T52" fmla="*/ 61 w 134"/>
                  <a:gd name="T53" fmla="*/ 21 h 111"/>
                  <a:gd name="T54" fmla="*/ 48 w 134"/>
                  <a:gd name="T55" fmla="*/ 35 h 111"/>
                  <a:gd name="T56" fmla="*/ 48 w 134"/>
                  <a:gd name="T57" fmla="*/ 35 h 1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11"/>
                  <a:gd name="T89" fmla="*/ 134 w 134"/>
                  <a:gd name="T90" fmla="*/ 111 h 1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11">
                    <a:moveTo>
                      <a:pt x="48" y="35"/>
                    </a:moveTo>
                    <a:lnTo>
                      <a:pt x="104" y="87"/>
                    </a:lnTo>
                    <a:lnTo>
                      <a:pt x="110" y="90"/>
                    </a:lnTo>
                    <a:lnTo>
                      <a:pt x="115" y="88"/>
                    </a:lnTo>
                    <a:lnTo>
                      <a:pt x="119" y="85"/>
                    </a:lnTo>
                    <a:lnTo>
                      <a:pt x="123" y="80"/>
                    </a:lnTo>
                    <a:lnTo>
                      <a:pt x="134" y="91"/>
                    </a:lnTo>
                    <a:lnTo>
                      <a:pt x="130" y="96"/>
                    </a:lnTo>
                    <a:lnTo>
                      <a:pt x="127" y="100"/>
                    </a:lnTo>
                    <a:lnTo>
                      <a:pt x="125" y="102"/>
                    </a:lnTo>
                    <a:lnTo>
                      <a:pt x="113" y="111"/>
                    </a:lnTo>
                    <a:lnTo>
                      <a:pt x="102" y="109"/>
                    </a:lnTo>
                    <a:lnTo>
                      <a:pt x="91" y="102"/>
                    </a:lnTo>
                    <a:lnTo>
                      <a:pt x="35" y="49"/>
                    </a:lnTo>
                    <a:lnTo>
                      <a:pt x="24" y="60"/>
                    </a:lnTo>
                    <a:lnTo>
                      <a:pt x="12" y="49"/>
                    </a:lnTo>
                    <a:lnTo>
                      <a:pt x="23" y="37"/>
                    </a:lnTo>
                    <a:lnTo>
                      <a:pt x="0" y="15"/>
                    </a:lnTo>
                    <a:lnTo>
                      <a:pt x="13" y="0"/>
                    </a:lnTo>
                    <a:lnTo>
                      <a:pt x="37" y="23"/>
                    </a:lnTo>
                    <a:lnTo>
                      <a:pt x="50" y="10"/>
                    </a:lnTo>
                    <a:lnTo>
                      <a:pt x="61" y="21"/>
                    </a:lnTo>
                    <a:lnTo>
                      <a:pt x="48" y="3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7" name="Freeform 269"/>
              <p:cNvSpPr>
                <a:spLocks noEditPoints="1"/>
              </p:cNvSpPr>
              <p:nvPr/>
            </p:nvSpPr>
            <p:spPr bwMode="auto">
              <a:xfrm>
                <a:off x="4729" y="3051"/>
                <a:ext cx="40" cy="39"/>
              </a:xfrm>
              <a:custGeom>
                <a:avLst/>
                <a:gdLst>
                  <a:gd name="T0" fmla="*/ 110 w 120"/>
                  <a:gd name="T1" fmla="*/ 34 h 116"/>
                  <a:gd name="T2" fmla="*/ 115 w 120"/>
                  <a:gd name="T3" fmla="*/ 42 h 116"/>
                  <a:gd name="T4" fmla="*/ 119 w 120"/>
                  <a:gd name="T5" fmla="*/ 55 h 116"/>
                  <a:gd name="T6" fmla="*/ 120 w 120"/>
                  <a:gd name="T7" fmla="*/ 72 h 116"/>
                  <a:gd name="T8" fmla="*/ 120 w 120"/>
                  <a:gd name="T9" fmla="*/ 72 h 116"/>
                  <a:gd name="T10" fmla="*/ 118 w 120"/>
                  <a:gd name="T11" fmla="*/ 79 h 116"/>
                  <a:gd name="T12" fmla="*/ 114 w 120"/>
                  <a:gd name="T13" fmla="*/ 88 h 116"/>
                  <a:gd name="T14" fmla="*/ 105 w 120"/>
                  <a:gd name="T15" fmla="*/ 101 h 116"/>
                  <a:gd name="T16" fmla="*/ 105 w 120"/>
                  <a:gd name="T17" fmla="*/ 101 h 116"/>
                  <a:gd name="T18" fmla="*/ 79 w 120"/>
                  <a:gd name="T19" fmla="*/ 116 h 116"/>
                  <a:gd name="T20" fmla="*/ 52 w 120"/>
                  <a:gd name="T21" fmla="*/ 116 h 116"/>
                  <a:gd name="T22" fmla="*/ 26 w 120"/>
                  <a:gd name="T23" fmla="*/ 101 h 116"/>
                  <a:gd name="T24" fmla="*/ 26 w 120"/>
                  <a:gd name="T25" fmla="*/ 101 h 116"/>
                  <a:gd name="T26" fmla="*/ 5 w 120"/>
                  <a:gd name="T27" fmla="*/ 74 h 116"/>
                  <a:gd name="T28" fmla="*/ 0 w 120"/>
                  <a:gd name="T29" fmla="*/ 44 h 116"/>
                  <a:gd name="T30" fmla="*/ 15 w 120"/>
                  <a:gd name="T31" fmla="*/ 15 h 116"/>
                  <a:gd name="T32" fmla="*/ 15 w 120"/>
                  <a:gd name="T33" fmla="*/ 15 h 116"/>
                  <a:gd name="T34" fmla="*/ 40 w 120"/>
                  <a:gd name="T35" fmla="*/ 0 h 116"/>
                  <a:gd name="T36" fmla="*/ 68 w 120"/>
                  <a:gd name="T37" fmla="*/ 3 h 116"/>
                  <a:gd name="T38" fmla="*/ 100 w 120"/>
                  <a:gd name="T39" fmla="*/ 23 h 116"/>
                  <a:gd name="T40" fmla="*/ 100 w 120"/>
                  <a:gd name="T41" fmla="*/ 23 h 116"/>
                  <a:gd name="T42" fmla="*/ 42 w 120"/>
                  <a:gd name="T43" fmla="*/ 87 h 116"/>
                  <a:gd name="T44" fmla="*/ 42 w 120"/>
                  <a:gd name="T45" fmla="*/ 87 h 116"/>
                  <a:gd name="T46" fmla="*/ 60 w 120"/>
                  <a:gd name="T47" fmla="*/ 98 h 116"/>
                  <a:gd name="T48" fmla="*/ 77 w 120"/>
                  <a:gd name="T49" fmla="*/ 98 h 116"/>
                  <a:gd name="T50" fmla="*/ 94 w 120"/>
                  <a:gd name="T51" fmla="*/ 87 h 116"/>
                  <a:gd name="T52" fmla="*/ 94 w 120"/>
                  <a:gd name="T53" fmla="*/ 87 h 116"/>
                  <a:gd name="T54" fmla="*/ 102 w 120"/>
                  <a:gd name="T55" fmla="*/ 73 h 116"/>
                  <a:gd name="T56" fmla="*/ 102 w 120"/>
                  <a:gd name="T57" fmla="*/ 58 h 116"/>
                  <a:gd name="T58" fmla="*/ 97 w 120"/>
                  <a:gd name="T59" fmla="*/ 49 h 116"/>
                  <a:gd name="T60" fmla="*/ 97 w 120"/>
                  <a:gd name="T61" fmla="*/ 49 h 116"/>
                  <a:gd name="T62" fmla="*/ 110 w 120"/>
                  <a:gd name="T63" fmla="*/ 34 h 116"/>
                  <a:gd name="T64" fmla="*/ 110 w 120"/>
                  <a:gd name="T65" fmla="*/ 34 h 116"/>
                  <a:gd name="T66" fmla="*/ 74 w 120"/>
                  <a:gd name="T67" fmla="*/ 28 h 116"/>
                  <a:gd name="T68" fmla="*/ 59 w 120"/>
                  <a:gd name="T69" fmla="*/ 19 h 116"/>
                  <a:gd name="T70" fmla="*/ 42 w 120"/>
                  <a:gd name="T71" fmla="*/ 18 h 116"/>
                  <a:gd name="T72" fmla="*/ 26 w 120"/>
                  <a:gd name="T73" fmla="*/ 29 h 116"/>
                  <a:gd name="T74" fmla="*/ 26 w 120"/>
                  <a:gd name="T75" fmla="*/ 29 h 116"/>
                  <a:gd name="T76" fmla="*/ 19 w 120"/>
                  <a:gd name="T77" fmla="*/ 44 h 116"/>
                  <a:gd name="T78" fmla="*/ 21 w 120"/>
                  <a:gd name="T79" fmla="*/ 61 h 116"/>
                  <a:gd name="T80" fmla="*/ 30 w 120"/>
                  <a:gd name="T81" fmla="*/ 77 h 116"/>
                  <a:gd name="T82" fmla="*/ 30 w 120"/>
                  <a:gd name="T83" fmla="*/ 77 h 116"/>
                  <a:gd name="T84" fmla="*/ 74 w 120"/>
                  <a:gd name="T85" fmla="*/ 28 h 116"/>
                  <a:gd name="T86" fmla="*/ 74 w 120"/>
                  <a:gd name="T87" fmla="*/ 28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16"/>
                  <a:gd name="T134" fmla="*/ 120 w 120"/>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16">
                    <a:moveTo>
                      <a:pt x="110" y="34"/>
                    </a:moveTo>
                    <a:lnTo>
                      <a:pt x="115" y="42"/>
                    </a:lnTo>
                    <a:lnTo>
                      <a:pt x="119" y="55"/>
                    </a:lnTo>
                    <a:lnTo>
                      <a:pt x="120" y="72"/>
                    </a:lnTo>
                    <a:lnTo>
                      <a:pt x="118" y="79"/>
                    </a:lnTo>
                    <a:lnTo>
                      <a:pt x="114" y="88"/>
                    </a:lnTo>
                    <a:lnTo>
                      <a:pt x="105" y="101"/>
                    </a:lnTo>
                    <a:lnTo>
                      <a:pt x="79" y="116"/>
                    </a:lnTo>
                    <a:lnTo>
                      <a:pt x="52" y="116"/>
                    </a:lnTo>
                    <a:lnTo>
                      <a:pt x="26" y="101"/>
                    </a:lnTo>
                    <a:lnTo>
                      <a:pt x="5" y="74"/>
                    </a:lnTo>
                    <a:lnTo>
                      <a:pt x="0" y="44"/>
                    </a:lnTo>
                    <a:lnTo>
                      <a:pt x="15" y="15"/>
                    </a:lnTo>
                    <a:lnTo>
                      <a:pt x="40" y="0"/>
                    </a:lnTo>
                    <a:lnTo>
                      <a:pt x="68" y="3"/>
                    </a:lnTo>
                    <a:lnTo>
                      <a:pt x="100" y="23"/>
                    </a:lnTo>
                    <a:lnTo>
                      <a:pt x="42" y="87"/>
                    </a:lnTo>
                    <a:lnTo>
                      <a:pt x="60" y="98"/>
                    </a:lnTo>
                    <a:lnTo>
                      <a:pt x="77" y="98"/>
                    </a:lnTo>
                    <a:lnTo>
                      <a:pt x="94" y="87"/>
                    </a:lnTo>
                    <a:lnTo>
                      <a:pt x="102" y="73"/>
                    </a:lnTo>
                    <a:lnTo>
                      <a:pt x="102" y="58"/>
                    </a:lnTo>
                    <a:lnTo>
                      <a:pt x="97" y="49"/>
                    </a:lnTo>
                    <a:lnTo>
                      <a:pt x="110" y="34"/>
                    </a:lnTo>
                    <a:close/>
                    <a:moveTo>
                      <a:pt x="74" y="28"/>
                    </a:moveTo>
                    <a:lnTo>
                      <a:pt x="59" y="19"/>
                    </a:lnTo>
                    <a:lnTo>
                      <a:pt x="42" y="18"/>
                    </a:lnTo>
                    <a:lnTo>
                      <a:pt x="26" y="29"/>
                    </a:lnTo>
                    <a:lnTo>
                      <a:pt x="19" y="44"/>
                    </a:lnTo>
                    <a:lnTo>
                      <a:pt x="21" y="61"/>
                    </a:lnTo>
                    <a:lnTo>
                      <a:pt x="30" y="77"/>
                    </a:lnTo>
                    <a:lnTo>
                      <a:pt x="74" y="2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8" name="Freeform 270"/>
              <p:cNvSpPr>
                <a:spLocks/>
              </p:cNvSpPr>
              <p:nvPr/>
            </p:nvSpPr>
            <p:spPr bwMode="auto">
              <a:xfrm>
                <a:off x="4751" y="3022"/>
                <a:ext cx="35" cy="40"/>
              </a:xfrm>
              <a:custGeom>
                <a:avLst/>
                <a:gdLst>
                  <a:gd name="T0" fmla="*/ 103 w 103"/>
                  <a:gd name="T1" fmla="*/ 105 h 120"/>
                  <a:gd name="T2" fmla="*/ 90 w 103"/>
                  <a:gd name="T3" fmla="*/ 120 h 120"/>
                  <a:gd name="T4" fmla="*/ 0 w 103"/>
                  <a:gd name="T5" fmla="*/ 45 h 120"/>
                  <a:gd name="T6" fmla="*/ 12 w 103"/>
                  <a:gd name="T7" fmla="*/ 31 h 120"/>
                  <a:gd name="T8" fmla="*/ 28 w 103"/>
                  <a:gd name="T9" fmla="*/ 43 h 120"/>
                  <a:gd name="T10" fmla="*/ 28 w 103"/>
                  <a:gd name="T11" fmla="*/ 43 h 120"/>
                  <a:gd name="T12" fmla="*/ 28 w 103"/>
                  <a:gd name="T13" fmla="*/ 43 h 120"/>
                  <a:gd name="T14" fmla="*/ 24 w 103"/>
                  <a:gd name="T15" fmla="*/ 29 h 120"/>
                  <a:gd name="T16" fmla="*/ 24 w 103"/>
                  <a:gd name="T17" fmla="*/ 15 h 120"/>
                  <a:gd name="T18" fmla="*/ 32 w 103"/>
                  <a:gd name="T19" fmla="*/ 3 h 120"/>
                  <a:gd name="T20" fmla="*/ 32 w 103"/>
                  <a:gd name="T21" fmla="*/ 3 h 120"/>
                  <a:gd name="T22" fmla="*/ 33 w 103"/>
                  <a:gd name="T23" fmla="*/ 2 h 120"/>
                  <a:gd name="T24" fmla="*/ 34 w 103"/>
                  <a:gd name="T25" fmla="*/ 1 h 120"/>
                  <a:gd name="T26" fmla="*/ 35 w 103"/>
                  <a:gd name="T27" fmla="*/ 0 h 120"/>
                  <a:gd name="T28" fmla="*/ 35 w 103"/>
                  <a:gd name="T29" fmla="*/ 0 h 120"/>
                  <a:gd name="T30" fmla="*/ 51 w 103"/>
                  <a:gd name="T31" fmla="*/ 13 h 120"/>
                  <a:gd name="T32" fmla="*/ 46 w 103"/>
                  <a:gd name="T33" fmla="*/ 18 h 120"/>
                  <a:gd name="T34" fmla="*/ 46 w 103"/>
                  <a:gd name="T35" fmla="*/ 18 h 120"/>
                  <a:gd name="T36" fmla="*/ 39 w 103"/>
                  <a:gd name="T37" fmla="*/ 33 h 120"/>
                  <a:gd name="T38" fmla="*/ 42 w 103"/>
                  <a:gd name="T39" fmla="*/ 48 h 120"/>
                  <a:gd name="T40" fmla="*/ 51 w 103"/>
                  <a:gd name="T41" fmla="*/ 62 h 120"/>
                  <a:gd name="T42" fmla="*/ 51 w 103"/>
                  <a:gd name="T43" fmla="*/ 62 h 120"/>
                  <a:gd name="T44" fmla="*/ 103 w 103"/>
                  <a:gd name="T45" fmla="*/ 105 h 120"/>
                  <a:gd name="T46" fmla="*/ 103 w 103"/>
                  <a:gd name="T47" fmla="*/ 105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120"/>
                  <a:gd name="T74" fmla="*/ 103 w 103"/>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120">
                    <a:moveTo>
                      <a:pt x="103" y="105"/>
                    </a:moveTo>
                    <a:lnTo>
                      <a:pt x="90" y="120"/>
                    </a:lnTo>
                    <a:lnTo>
                      <a:pt x="0" y="45"/>
                    </a:lnTo>
                    <a:lnTo>
                      <a:pt x="12" y="31"/>
                    </a:lnTo>
                    <a:lnTo>
                      <a:pt x="28" y="43"/>
                    </a:lnTo>
                    <a:lnTo>
                      <a:pt x="24" y="29"/>
                    </a:lnTo>
                    <a:lnTo>
                      <a:pt x="24" y="15"/>
                    </a:lnTo>
                    <a:lnTo>
                      <a:pt x="32" y="3"/>
                    </a:lnTo>
                    <a:lnTo>
                      <a:pt x="33" y="2"/>
                    </a:lnTo>
                    <a:lnTo>
                      <a:pt x="34" y="1"/>
                    </a:lnTo>
                    <a:lnTo>
                      <a:pt x="35" y="0"/>
                    </a:lnTo>
                    <a:lnTo>
                      <a:pt x="51" y="13"/>
                    </a:lnTo>
                    <a:lnTo>
                      <a:pt x="46" y="18"/>
                    </a:lnTo>
                    <a:lnTo>
                      <a:pt x="39" y="33"/>
                    </a:lnTo>
                    <a:lnTo>
                      <a:pt x="42" y="48"/>
                    </a:lnTo>
                    <a:lnTo>
                      <a:pt x="51" y="62"/>
                    </a:lnTo>
                    <a:lnTo>
                      <a:pt x="103" y="10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09" name="Freeform 271"/>
              <p:cNvSpPr>
                <a:spLocks noEditPoints="1"/>
              </p:cNvSpPr>
              <p:nvPr/>
            </p:nvSpPr>
            <p:spPr bwMode="auto">
              <a:xfrm>
                <a:off x="4772" y="2999"/>
                <a:ext cx="41" cy="39"/>
              </a:xfrm>
              <a:custGeom>
                <a:avLst/>
                <a:gdLst>
                  <a:gd name="T0" fmla="*/ 109 w 122"/>
                  <a:gd name="T1" fmla="*/ 30 h 115"/>
                  <a:gd name="T2" fmla="*/ 114 w 122"/>
                  <a:gd name="T3" fmla="*/ 37 h 115"/>
                  <a:gd name="T4" fmla="*/ 120 w 122"/>
                  <a:gd name="T5" fmla="*/ 50 h 115"/>
                  <a:gd name="T6" fmla="*/ 122 w 122"/>
                  <a:gd name="T7" fmla="*/ 66 h 115"/>
                  <a:gd name="T8" fmla="*/ 122 w 122"/>
                  <a:gd name="T9" fmla="*/ 66 h 115"/>
                  <a:gd name="T10" fmla="*/ 121 w 122"/>
                  <a:gd name="T11" fmla="*/ 73 h 115"/>
                  <a:gd name="T12" fmla="*/ 117 w 122"/>
                  <a:gd name="T13" fmla="*/ 83 h 115"/>
                  <a:gd name="T14" fmla="*/ 109 w 122"/>
                  <a:gd name="T15" fmla="*/ 96 h 115"/>
                  <a:gd name="T16" fmla="*/ 109 w 122"/>
                  <a:gd name="T17" fmla="*/ 96 h 115"/>
                  <a:gd name="T18" fmla="*/ 85 w 122"/>
                  <a:gd name="T19" fmla="*/ 113 h 115"/>
                  <a:gd name="T20" fmla="*/ 57 w 122"/>
                  <a:gd name="T21" fmla="*/ 115 h 115"/>
                  <a:gd name="T22" fmla="*/ 30 w 122"/>
                  <a:gd name="T23" fmla="*/ 101 h 115"/>
                  <a:gd name="T24" fmla="*/ 30 w 122"/>
                  <a:gd name="T25" fmla="*/ 101 h 115"/>
                  <a:gd name="T26" fmla="*/ 7 w 122"/>
                  <a:gd name="T27" fmla="*/ 77 h 115"/>
                  <a:gd name="T28" fmla="*/ 0 w 122"/>
                  <a:gd name="T29" fmla="*/ 48 h 115"/>
                  <a:gd name="T30" fmla="*/ 13 w 122"/>
                  <a:gd name="T31" fmla="*/ 17 h 115"/>
                  <a:gd name="T32" fmla="*/ 13 w 122"/>
                  <a:gd name="T33" fmla="*/ 17 h 115"/>
                  <a:gd name="T34" fmla="*/ 36 w 122"/>
                  <a:gd name="T35" fmla="*/ 0 h 115"/>
                  <a:gd name="T36" fmla="*/ 66 w 122"/>
                  <a:gd name="T37" fmla="*/ 1 h 115"/>
                  <a:gd name="T38" fmla="*/ 98 w 122"/>
                  <a:gd name="T39" fmla="*/ 19 h 115"/>
                  <a:gd name="T40" fmla="*/ 98 w 122"/>
                  <a:gd name="T41" fmla="*/ 19 h 115"/>
                  <a:gd name="T42" fmla="*/ 45 w 122"/>
                  <a:gd name="T43" fmla="*/ 87 h 115"/>
                  <a:gd name="T44" fmla="*/ 45 w 122"/>
                  <a:gd name="T45" fmla="*/ 87 h 115"/>
                  <a:gd name="T46" fmla="*/ 64 w 122"/>
                  <a:gd name="T47" fmla="*/ 96 h 115"/>
                  <a:gd name="T48" fmla="*/ 82 w 122"/>
                  <a:gd name="T49" fmla="*/ 95 h 115"/>
                  <a:gd name="T50" fmla="*/ 97 w 122"/>
                  <a:gd name="T51" fmla="*/ 83 h 115"/>
                  <a:gd name="T52" fmla="*/ 97 w 122"/>
                  <a:gd name="T53" fmla="*/ 83 h 115"/>
                  <a:gd name="T54" fmla="*/ 103 w 122"/>
                  <a:gd name="T55" fmla="*/ 68 h 115"/>
                  <a:gd name="T56" fmla="*/ 102 w 122"/>
                  <a:gd name="T57" fmla="*/ 55 h 115"/>
                  <a:gd name="T58" fmla="*/ 97 w 122"/>
                  <a:gd name="T59" fmla="*/ 46 h 115"/>
                  <a:gd name="T60" fmla="*/ 97 w 122"/>
                  <a:gd name="T61" fmla="*/ 46 h 115"/>
                  <a:gd name="T62" fmla="*/ 109 w 122"/>
                  <a:gd name="T63" fmla="*/ 30 h 115"/>
                  <a:gd name="T64" fmla="*/ 109 w 122"/>
                  <a:gd name="T65" fmla="*/ 30 h 115"/>
                  <a:gd name="T66" fmla="*/ 73 w 122"/>
                  <a:gd name="T67" fmla="*/ 26 h 115"/>
                  <a:gd name="T68" fmla="*/ 57 w 122"/>
                  <a:gd name="T69" fmla="*/ 17 h 115"/>
                  <a:gd name="T70" fmla="*/ 40 w 122"/>
                  <a:gd name="T71" fmla="*/ 18 h 115"/>
                  <a:gd name="T72" fmla="*/ 25 w 122"/>
                  <a:gd name="T73" fmla="*/ 30 h 115"/>
                  <a:gd name="T74" fmla="*/ 25 w 122"/>
                  <a:gd name="T75" fmla="*/ 30 h 115"/>
                  <a:gd name="T76" fmla="*/ 19 w 122"/>
                  <a:gd name="T77" fmla="*/ 46 h 115"/>
                  <a:gd name="T78" fmla="*/ 22 w 122"/>
                  <a:gd name="T79" fmla="*/ 63 h 115"/>
                  <a:gd name="T80" fmla="*/ 33 w 122"/>
                  <a:gd name="T81" fmla="*/ 77 h 115"/>
                  <a:gd name="T82" fmla="*/ 33 w 122"/>
                  <a:gd name="T83" fmla="*/ 77 h 115"/>
                  <a:gd name="T84" fmla="*/ 73 w 122"/>
                  <a:gd name="T85" fmla="*/ 26 h 115"/>
                  <a:gd name="T86" fmla="*/ 73 w 122"/>
                  <a:gd name="T87" fmla="*/ 26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5"/>
                  <a:gd name="T134" fmla="*/ 122 w 122"/>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5">
                    <a:moveTo>
                      <a:pt x="109" y="30"/>
                    </a:moveTo>
                    <a:lnTo>
                      <a:pt x="114" y="37"/>
                    </a:lnTo>
                    <a:lnTo>
                      <a:pt x="120" y="50"/>
                    </a:lnTo>
                    <a:lnTo>
                      <a:pt x="122" y="66"/>
                    </a:lnTo>
                    <a:lnTo>
                      <a:pt x="121" y="73"/>
                    </a:lnTo>
                    <a:lnTo>
                      <a:pt x="117" y="83"/>
                    </a:lnTo>
                    <a:lnTo>
                      <a:pt x="109" y="96"/>
                    </a:lnTo>
                    <a:lnTo>
                      <a:pt x="85" y="113"/>
                    </a:lnTo>
                    <a:lnTo>
                      <a:pt x="57" y="115"/>
                    </a:lnTo>
                    <a:lnTo>
                      <a:pt x="30" y="101"/>
                    </a:lnTo>
                    <a:lnTo>
                      <a:pt x="7" y="77"/>
                    </a:lnTo>
                    <a:lnTo>
                      <a:pt x="0" y="48"/>
                    </a:lnTo>
                    <a:lnTo>
                      <a:pt x="13" y="17"/>
                    </a:lnTo>
                    <a:lnTo>
                      <a:pt x="36" y="0"/>
                    </a:lnTo>
                    <a:lnTo>
                      <a:pt x="66" y="1"/>
                    </a:lnTo>
                    <a:lnTo>
                      <a:pt x="98" y="19"/>
                    </a:lnTo>
                    <a:lnTo>
                      <a:pt x="45" y="87"/>
                    </a:lnTo>
                    <a:lnTo>
                      <a:pt x="64" y="96"/>
                    </a:lnTo>
                    <a:lnTo>
                      <a:pt x="82" y="95"/>
                    </a:lnTo>
                    <a:lnTo>
                      <a:pt x="97" y="83"/>
                    </a:lnTo>
                    <a:lnTo>
                      <a:pt x="103" y="68"/>
                    </a:lnTo>
                    <a:lnTo>
                      <a:pt x="102" y="55"/>
                    </a:lnTo>
                    <a:lnTo>
                      <a:pt x="97" y="46"/>
                    </a:lnTo>
                    <a:lnTo>
                      <a:pt x="109" y="30"/>
                    </a:lnTo>
                    <a:close/>
                    <a:moveTo>
                      <a:pt x="73" y="26"/>
                    </a:moveTo>
                    <a:lnTo>
                      <a:pt x="57" y="17"/>
                    </a:lnTo>
                    <a:lnTo>
                      <a:pt x="40" y="18"/>
                    </a:lnTo>
                    <a:lnTo>
                      <a:pt x="25" y="30"/>
                    </a:lnTo>
                    <a:lnTo>
                      <a:pt x="19" y="46"/>
                    </a:lnTo>
                    <a:lnTo>
                      <a:pt x="22" y="63"/>
                    </a:lnTo>
                    <a:lnTo>
                      <a:pt x="33" y="77"/>
                    </a:lnTo>
                    <a:lnTo>
                      <a:pt x="73" y="2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0" name="Freeform 272"/>
              <p:cNvSpPr>
                <a:spLocks/>
              </p:cNvSpPr>
              <p:nvPr/>
            </p:nvSpPr>
            <p:spPr bwMode="auto">
              <a:xfrm>
                <a:off x="4796" y="2967"/>
                <a:ext cx="41" cy="39"/>
              </a:xfrm>
              <a:custGeom>
                <a:avLst/>
                <a:gdLst>
                  <a:gd name="T0" fmla="*/ 54 w 122"/>
                  <a:gd name="T1" fmla="*/ 22 h 115"/>
                  <a:gd name="T2" fmla="*/ 46 w 122"/>
                  <a:gd name="T3" fmla="*/ 17 h 115"/>
                  <a:gd name="T4" fmla="*/ 35 w 122"/>
                  <a:gd name="T5" fmla="*/ 20 h 115"/>
                  <a:gd name="T6" fmla="*/ 22 w 122"/>
                  <a:gd name="T7" fmla="*/ 33 h 115"/>
                  <a:gd name="T8" fmla="*/ 22 w 122"/>
                  <a:gd name="T9" fmla="*/ 33 h 115"/>
                  <a:gd name="T10" fmla="*/ 18 w 122"/>
                  <a:gd name="T11" fmla="*/ 41 h 115"/>
                  <a:gd name="T12" fmla="*/ 16 w 122"/>
                  <a:gd name="T13" fmla="*/ 51 h 115"/>
                  <a:gd name="T14" fmla="*/ 22 w 122"/>
                  <a:gd name="T15" fmla="*/ 61 h 115"/>
                  <a:gd name="T16" fmla="*/ 22 w 122"/>
                  <a:gd name="T17" fmla="*/ 61 h 115"/>
                  <a:gd name="T18" fmla="*/ 29 w 122"/>
                  <a:gd name="T19" fmla="*/ 64 h 115"/>
                  <a:gd name="T20" fmla="*/ 37 w 122"/>
                  <a:gd name="T21" fmla="*/ 61 h 115"/>
                  <a:gd name="T22" fmla="*/ 47 w 122"/>
                  <a:gd name="T23" fmla="*/ 53 h 115"/>
                  <a:gd name="T24" fmla="*/ 47 w 122"/>
                  <a:gd name="T25" fmla="*/ 53 h 115"/>
                  <a:gd name="T26" fmla="*/ 62 w 122"/>
                  <a:gd name="T27" fmla="*/ 40 h 115"/>
                  <a:gd name="T28" fmla="*/ 62 w 122"/>
                  <a:gd name="T29" fmla="*/ 40 h 115"/>
                  <a:gd name="T30" fmla="*/ 79 w 122"/>
                  <a:gd name="T31" fmla="*/ 28 h 115"/>
                  <a:gd name="T32" fmla="*/ 93 w 122"/>
                  <a:gd name="T33" fmla="*/ 26 h 115"/>
                  <a:gd name="T34" fmla="*/ 107 w 122"/>
                  <a:gd name="T35" fmla="*/ 31 h 115"/>
                  <a:gd name="T36" fmla="*/ 107 w 122"/>
                  <a:gd name="T37" fmla="*/ 31 h 115"/>
                  <a:gd name="T38" fmla="*/ 120 w 122"/>
                  <a:gd name="T39" fmla="*/ 48 h 115"/>
                  <a:gd name="T40" fmla="*/ 122 w 122"/>
                  <a:gd name="T41" fmla="*/ 69 h 115"/>
                  <a:gd name="T42" fmla="*/ 112 w 122"/>
                  <a:gd name="T43" fmla="*/ 91 h 115"/>
                  <a:gd name="T44" fmla="*/ 112 w 122"/>
                  <a:gd name="T45" fmla="*/ 91 h 115"/>
                  <a:gd name="T46" fmla="*/ 85 w 122"/>
                  <a:gd name="T47" fmla="*/ 114 h 115"/>
                  <a:gd name="T48" fmla="*/ 64 w 122"/>
                  <a:gd name="T49" fmla="*/ 115 h 115"/>
                  <a:gd name="T50" fmla="*/ 49 w 122"/>
                  <a:gd name="T51" fmla="*/ 108 h 115"/>
                  <a:gd name="T52" fmla="*/ 49 w 122"/>
                  <a:gd name="T53" fmla="*/ 108 h 115"/>
                  <a:gd name="T54" fmla="*/ 60 w 122"/>
                  <a:gd name="T55" fmla="*/ 93 h 115"/>
                  <a:gd name="T56" fmla="*/ 60 w 122"/>
                  <a:gd name="T57" fmla="*/ 93 h 115"/>
                  <a:gd name="T58" fmla="*/ 69 w 122"/>
                  <a:gd name="T59" fmla="*/ 97 h 115"/>
                  <a:gd name="T60" fmla="*/ 82 w 122"/>
                  <a:gd name="T61" fmla="*/ 95 h 115"/>
                  <a:gd name="T62" fmla="*/ 98 w 122"/>
                  <a:gd name="T63" fmla="*/ 81 h 115"/>
                  <a:gd name="T64" fmla="*/ 98 w 122"/>
                  <a:gd name="T65" fmla="*/ 81 h 115"/>
                  <a:gd name="T66" fmla="*/ 104 w 122"/>
                  <a:gd name="T67" fmla="*/ 69 h 115"/>
                  <a:gd name="T68" fmla="*/ 105 w 122"/>
                  <a:gd name="T69" fmla="*/ 58 h 115"/>
                  <a:gd name="T70" fmla="*/ 98 w 122"/>
                  <a:gd name="T71" fmla="*/ 49 h 115"/>
                  <a:gd name="T72" fmla="*/ 98 w 122"/>
                  <a:gd name="T73" fmla="*/ 49 h 115"/>
                  <a:gd name="T74" fmla="*/ 90 w 122"/>
                  <a:gd name="T75" fmla="*/ 46 h 115"/>
                  <a:gd name="T76" fmla="*/ 81 w 122"/>
                  <a:gd name="T77" fmla="*/ 49 h 115"/>
                  <a:gd name="T78" fmla="*/ 70 w 122"/>
                  <a:gd name="T79" fmla="*/ 58 h 115"/>
                  <a:gd name="T80" fmla="*/ 70 w 122"/>
                  <a:gd name="T81" fmla="*/ 58 h 115"/>
                  <a:gd name="T82" fmla="*/ 53 w 122"/>
                  <a:gd name="T83" fmla="*/ 73 h 115"/>
                  <a:gd name="T84" fmla="*/ 53 w 122"/>
                  <a:gd name="T85" fmla="*/ 73 h 115"/>
                  <a:gd name="T86" fmla="*/ 40 w 122"/>
                  <a:gd name="T87" fmla="*/ 82 h 115"/>
                  <a:gd name="T88" fmla="*/ 27 w 122"/>
                  <a:gd name="T89" fmla="*/ 84 h 115"/>
                  <a:gd name="T90" fmla="*/ 14 w 122"/>
                  <a:gd name="T91" fmla="*/ 79 h 115"/>
                  <a:gd name="T92" fmla="*/ 14 w 122"/>
                  <a:gd name="T93" fmla="*/ 79 h 115"/>
                  <a:gd name="T94" fmla="*/ 0 w 122"/>
                  <a:gd name="T95" fmla="*/ 62 h 115"/>
                  <a:gd name="T96" fmla="*/ 0 w 122"/>
                  <a:gd name="T97" fmla="*/ 41 h 115"/>
                  <a:gd name="T98" fmla="*/ 9 w 122"/>
                  <a:gd name="T99" fmla="*/ 21 h 115"/>
                  <a:gd name="T100" fmla="*/ 9 w 122"/>
                  <a:gd name="T101" fmla="*/ 21 h 115"/>
                  <a:gd name="T102" fmla="*/ 33 w 122"/>
                  <a:gd name="T103" fmla="*/ 1 h 115"/>
                  <a:gd name="T104" fmla="*/ 53 w 122"/>
                  <a:gd name="T105" fmla="*/ 0 h 115"/>
                  <a:gd name="T106" fmla="*/ 65 w 122"/>
                  <a:gd name="T107" fmla="*/ 5 h 115"/>
                  <a:gd name="T108" fmla="*/ 65 w 122"/>
                  <a:gd name="T109" fmla="*/ 5 h 115"/>
                  <a:gd name="T110" fmla="*/ 54 w 122"/>
                  <a:gd name="T111" fmla="*/ 22 h 115"/>
                  <a:gd name="T112" fmla="*/ 54 w 122"/>
                  <a:gd name="T113" fmla="*/ 22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15"/>
                  <a:gd name="T173" fmla="*/ 122 w 122"/>
                  <a:gd name="T174" fmla="*/ 115 h 1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15">
                    <a:moveTo>
                      <a:pt x="54" y="22"/>
                    </a:moveTo>
                    <a:lnTo>
                      <a:pt x="46" y="17"/>
                    </a:lnTo>
                    <a:lnTo>
                      <a:pt x="35" y="20"/>
                    </a:lnTo>
                    <a:lnTo>
                      <a:pt x="22" y="33"/>
                    </a:lnTo>
                    <a:lnTo>
                      <a:pt x="18" y="41"/>
                    </a:lnTo>
                    <a:lnTo>
                      <a:pt x="16" y="51"/>
                    </a:lnTo>
                    <a:lnTo>
                      <a:pt x="22" y="61"/>
                    </a:lnTo>
                    <a:lnTo>
                      <a:pt x="29" y="64"/>
                    </a:lnTo>
                    <a:lnTo>
                      <a:pt x="37" y="61"/>
                    </a:lnTo>
                    <a:lnTo>
                      <a:pt x="47" y="53"/>
                    </a:lnTo>
                    <a:lnTo>
                      <a:pt x="62" y="40"/>
                    </a:lnTo>
                    <a:lnTo>
                      <a:pt x="79" y="28"/>
                    </a:lnTo>
                    <a:lnTo>
                      <a:pt x="93" y="26"/>
                    </a:lnTo>
                    <a:lnTo>
                      <a:pt x="107" y="31"/>
                    </a:lnTo>
                    <a:lnTo>
                      <a:pt x="120" y="48"/>
                    </a:lnTo>
                    <a:lnTo>
                      <a:pt x="122" y="69"/>
                    </a:lnTo>
                    <a:lnTo>
                      <a:pt x="112" y="91"/>
                    </a:lnTo>
                    <a:lnTo>
                      <a:pt x="85" y="114"/>
                    </a:lnTo>
                    <a:lnTo>
                      <a:pt x="64" y="115"/>
                    </a:lnTo>
                    <a:lnTo>
                      <a:pt x="49" y="108"/>
                    </a:lnTo>
                    <a:lnTo>
                      <a:pt x="60" y="93"/>
                    </a:lnTo>
                    <a:lnTo>
                      <a:pt x="69" y="97"/>
                    </a:lnTo>
                    <a:lnTo>
                      <a:pt x="82" y="95"/>
                    </a:lnTo>
                    <a:lnTo>
                      <a:pt x="98" y="81"/>
                    </a:lnTo>
                    <a:lnTo>
                      <a:pt x="104" y="69"/>
                    </a:lnTo>
                    <a:lnTo>
                      <a:pt x="105" y="58"/>
                    </a:lnTo>
                    <a:lnTo>
                      <a:pt x="98" y="49"/>
                    </a:lnTo>
                    <a:lnTo>
                      <a:pt x="90" y="46"/>
                    </a:lnTo>
                    <a:lnTo>
                      <a:pt x="81" y="49"/>
                    </a:lnTo>
                    <a:lnTo>
                      <a:pt x="70" y="58"/>
                    </a:lnTo>
                    <a:lnTo>
                      <a:pt x="53" y="73"/>
                    </a:lnTo>
                    <a:lnTo>
                      <a:pt x="40" y="82"/>
                    </a:lnTo>
                    <a:lnTo>
                      <a:pt x="27" y="84"/>
                    </a:lnTo>
                    <a:lnTo>
                      <a:pt x="14" y="79"/>
                    </a:lnTo>
                    <a:lnTo>
                      <a:pt x="0" y="62"/>
                    </a:lnTo>
                    <a:lnTo>
                      <a:pt x="0" y="41"/>
                    </a:lnTo>
                    <a:lnTo>
                      <a:pt x="9" y="21"/>
                    </a:lnTo>
                    <a:lnTo>
                      <a:pt x="33" y="1"/>
                    </a:lnTo>
                    <a:lnTo>
                      <a:pt x="53" y="0"/>
                    </a:lnTo>
                    <a:lnTo>
                      <a:pt x="65" y="5"/>
                    </a:lnTo>
                    <a:lnTo>
                      <a:pt x="54" y="2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1" name="Freeform 273"/>
              <p:cNvSpPr>
                <a:spLocks/>
              </p:cNvSpPr>
              <p:nvPr/>
            </p:nvSpPr>
            <p:spPr bwMode="auto">
              <a:xfrm>
                <a:off x="4805" y="2944"/>
                <a:ext cx="48" cy="30"/>
              </a:xfrm>
              <a:custGeom>
                <a:avLst/>
                <a:gdLst>
                  <a:gd name="T0" fmla="*/ 51 w 146"/>
                  <a:gd name="T1" fmla="*/ 27 h 92"/>
                  <a:gd name="T2" fmla="*/ 115 w 146"/>
                  <a:gd name="T3" fmla="*/ 69 h 92"/>
                  <a:gd name="T4" fmla="*/ 115 w 146"/>
                  <a:gd name="T5" fmla="*/ 69 h 92"/>
                  <a:gd name="T6" fmla="*/ 122 w 146"/>
                  <a:gd name="T7" fmla="*/ 71 h 92"/>
                  <a:gd name="T8" fmla="*/ 126 w 146"/>
                  <a:gd name="T9" fmla="*/ 68 h 92"/>
                  <a:gd name="T10" fmla="*/ 129 w 146"/>
                  <a:gd name="T11" fmla="*/ 64 h 92"/>
                  <a:gd name="T12" fmla="*/ 129 w 146"/>
                  <a:gd name="T13" fmla="*/ 64 h 92"/>
                  <a:gd name="T14" fmla="*/ 133 w 146"/>
                  <a:gd name="T15" fmla="*/ 58 h 92"/>
                  <a:gd name="T16" fmla="*/ 146 w 146"/>
                  <a:gd name="T17" fmla="*/ 67 h 92"/>
                  <a:gd name="T18" fmla="*/ 146 w 146"/>
                  <a:gd name="T19" fmla="*/ 67 h 92"/>
                  <a:gd name="T20" fmla="*/ 143 w 146"/>
                  <a:gd name="T21" fmla="*/ 73 h 92"/>
                  <a:gd name="T22" fmla="*/ 140 w 146"/>
                  <a:gd name="T23" fmla="*/ 77 h 92"/>
                  <a:gd name="T24" fmla="*/ 139 w 146"/>
                  <a:gd name="T25" fmla="*/ 80 h 92"/>
                  <a:gd name="T26" fmla="*/ 139 w 146"/>
                  <a:gd name="T27" fmla="*/ 80 h 92"/>
                  <a:gd name="T28" fmla="*/ 128 w 146"/>
                  <a:gd name="T29" fmla="*/ 91 h 92"/>
                  <a:gd name="T30" fmla="*/ 117 w 146"/>
                  <a:gd name="T31" fmla="*/ 92 h 92"/>
                  <a:gd name="T32" fmla="*/ 105 w 146"/>
                  <a:gd name="T33" fmla="*/ 86 h 92"/>
                  <a:gd name="T34" fmla="*/ 105 w 146"/>
                  <a:gd name="T35" fmla="*/ 86 h 92"/>
                  <a:gd name="T36" fmla="*/ 40 w 146"/>
                  <a:gd name="T37" fmla="*/ 43 h 92"/>
                  <a:gd name="T38" fmla="*/ 32 w 146"/>
                  <a:gd name="T39" fmla="*/ 56 h 92"/>
                  <a:gd name="T40" fmla="*/ 18 w 146"/>
                  <a:gd name="T41" fmla="*/ 47 h 92"/>
                  <a:gd name="T42" fmla="*/ 27 w 146"/>
                  <a:gd name="T43" fmla="*/ 34 h 92"/>
                  <a:gd name="T44" fmla="*/ 0 w 146"/>
                  <a:gd name="T45" fmla="*/ 16 h 92"/>
                  <a:gd name="T46" fmla="*/ 11 w 146"/>
                  <a:gd name="T47" fmla="*/ 0 h 92"/>
                  <a:gd name="T48" fmla="*/ 38 w 146"/>
                  <a:gd name="T49" fmla="*/ 18 h 92"/>
                  <a:gd name="T50" fmla="*/ 48 w 146"/>
                  <a:gd name="T51" fmla="*/ 3 h 92"/>
                  <a:gd name="T52" fmla="*/ 62 w 146"/>
                  <a:gd name="T53" fmla="*/ 12 h 92"/>
                  <a:gd name="T54" fmla="*/ 51 w 146"/>
                  <a:gd name="T55" fmla="*/ 27 h 92"/>
                  <a:gd name="T56" fmla="*/ 51 w 146"/>
                  <a:gd name="T57" fmla="*/ 27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92"/>
                  <a:gd name="T89" fmla="*/ 146 w 146"/>
                  <a:gd name="T90" fmla="*/ 92 h 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92">
                    <a:moveTo>
                      <a:pt x="51" y="27"/>
                    </a:moveTo>
                    <a:lnTo>
                      <a:pt x="115" y="69"/>
                    </a:lnTo>
                    <a:lnTo>
                      <a:pt x="122" y="71"/>
                    </a:lnTo>
                    <a:lnTo>
                      <a:pt x="126" y="68"/>
                    </a:lnTo>
                    <a:lnTo>
                      <a:pt x="129" y="64"/>
                    </a:lnTo>
                    <a:lnTo>
                      <a:pt x="133" y="58"/>
                    </a:lnTo>
                    <a:lnTo>
                      <a:pt x="146" y="67"/>
                    </a:lnTo>
                    <a:lnTo>
                      <a:pt x="143" y="73"/>
                    </a:lnTo>
                    <a:lnTo>
                      <a:pt x="140" y="77"/>
                    </a:lnTo>
                    <a:lnTo>
                      <a:pt x="139" y="80"/>
                    </a:lnTo>
                    <a:lnTo>
                      <a:pt x="128" y="91"/>
                    </a:lnTo>
                    <a:lnTo>
                      <a:pt x="117" y="92"/>
                    </a:lnTo>
                    <a:lnTo>
                      <a:pt x="105" y="86"/>
                    </a:lnTo>
                    <a:lnTo>
                      <a:pt x="40" y="43"/>
                    </a:lnTo>
                    <a:lnTo>
                      <a:pt x="32" y="56"/>
                    </a:lnTo>
                    <a:lnTo>
                      <a:pt x="18" y="47"/>
                    </a:lnTo>
                    <a:lnTo>
                      <a:pt x="27" y="34"/>
                    </a:lnTo>
                    <a:lnTo>
                      <a:pt x="0" y="16"/>
                    </a:lnTo>
                    <a:lnTo>
                      <a:pt x="11" y="0"/>
                    </a:lnTo>
                    <a:lnTo>
                      <a:pt x="38" y="18"/>
                    </a:lnTo>
                    <a:lnTo>
                      <a:pt x="48" y="3"/>
                    </a:lnTo>
                    <a:lnTo>
                      <a:pt x="62" y="12"/>
                    </a:lnTo>
                    <a:lnTo>
                      <a:pt x="51" y="2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2" name="Freeform 274"/>
              <p:cNvSpPr>
                <a:spLocks/>
              </p:cNvSpPr>
              <p:nvPr/>
            </p:nvSpPr>
            <p:spPr bwMode="auto">
              <a:xfrm>
                <a:off x="4833" y="2918"/>
                <a:ext cx="35" cy="35"/>
              </a:xfrm>
              <a:custGeom>
                <a:avLst/>
                <a:gdLst>
                  <a:gd name="T0" fmla="*/ 0 w 105"/>
                  <a:gd name="T1" fmla="*/ 30 h 106"/>
                  <a:gd name="T2" fmla="*/ 9 w 105"/>
                  <a:gd name="T3" fmla="*/ 16 h 106"/>
                  <a:gd name="T4" fmla="*/ 50 w 105"/>
                  <a:gd name="T5" fmla="*/ 41 h 106"/>
                  <a:gd name="T6" fmla="*/ 75 w 105"/>
                  <a:gd name="T7" fmla="*/ 0 h 106"/>
                  <a:gd name="T8" fmla="*/ 90 w 105"/>
                  <a:gd name="T9" fmla="*/ 9 h 106"/>
                  <a:gd name="T10" fmla="*/ 64 w 105"/>
                  <a:gd name="T11" fmla="*/ 50 h 106"/>
                  <a:gd name="T12" fmla="*/ 105 w 105"/>
                  <a:gd name="T13" fmla="*/ 76 h 106"/>
                  <a:gd name="T14" fmla="*/ 97 w 105"/>
                  <a:gd name="T15" fmla="*/ 90 h 106"/>
                  <a:gd name="T16" fmla="*/ 55 w 105"/>
                  <a:gd name="T17" fmla="*/ 64 h 106"/>
                  <a:gd name="T18" fmla="*/ 30 w 105"/>
                  <a:gd name="T19" fmla="*/ 106 h 106"/>
                  <a:gd name="T20" fmla="*/ 16 w 105"/>
                  <a:gd name="T21" fmla="*/ 97 h 106"/>
                  <a:gd name="T22" fmla="*/ 41 w 105"/>
                  <a:gd name="T23" fmla="*/ 55 h 106"/>
                  <a:gd name="T24" fmla="*/ 0 w 105"/>
                  <a:gd name="T25" fmla="*/ 30 h 106"/>
                  <a:gd name="T26" fmla="*/ 0 w 105"/>
                  <a:gd name="T27" fmla="*/ 3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106"/>
                  <a:gd name="T44" fmla="*/ 105 w 105"/>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106">
                    <a:moveTo>
                      <a:pt x="0" y="30"/>
                    </a:moveTo>
                    <a:lnTo>
                      <a:pt x="9" y="16"/>
                    </a:lnTo>
                    <a:lnTo>
                      <a:pt x="50" y="41"/>
                    </a:lnTo>
                    <a:lnTo>
                      <a:pt x="75" y="0"/>
                    </a:lnTo>
                    <a:lnTo>
                      <a:pt x="90" y="9"/>
                    </a:lnTo>
                    <a:lnTo>
                      <a:pt x="64" y="50"/>
                    </a:lnTo>
                    <a:lnTo>
                      <a:pt x="105" y="76"/>
                    </a:lnTo>
                    <a:lnTo>
                      <a:pt x="97" y="90"/>
                    </a:lnTo>
                    <a:lnTo>
                      <a:pt x="55" y="64"/>
                    </a:lnTo>
                    <a:lnTo>
                      <a:pt x="30" y="106"/>
                    </a:lnTo>
                    <a:lnTo>
                      <a:pt x="16" y="97"/>
                    </a:lnTo>
                    <a:lnTo>
                      <a:pt x="41" y="55"/>
                    </a:lnTo>
                    <a:lnTo>
                      <a:pt x="0" y="3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3" name="Freeform 275"/>
              <p:cNvSpPr>
                <a:spLocks noEditPoints="1"/>
              </p:cNvSpPr>
              <p:nvPr/>
            </p:nvSpPr>
            <p:spPr bwMode="auto">
              <a:xfrm>
                <a:off x="4847" y="2878"/>
                <a:ext cx="51" cy="51"/>
              </a:xfrm>
              <a:custGeom>
                <a:avLst/>
                <a:gdLst>
                  <a:gd name="T0" fmla="*/ 0 w 153"/>
                  <a:gd name="T1" fmla="*/ 72 h 152"/>
                  <a:gd name="T2" fmla="*/ 9 w 153"/>
                  <a:gd name="T3" fmla="*/ 56 h 152"/>
                  <a:gd name="T4" fmla="*/ 23 w 153"/>
                  <a:gd name="T5" fmla="*/ 64 h 152"/>
                  <a:gd name="T6" fmla="*/ 23 w 153"/>
                  <a:gd name="T7" fmla="*/ 63 h 152"/>
                  <a:gd name="T8" fmla="*/ 23 w 153"/>
                  <a:gd name="T9" fmla="*/ 63 h 152"/>
                  <a:gd name="T10" fmla="*/ 19 w 153"/>
                  <a:gd name="T11" fmla="*/ 54 h 152"/>
                  <a:gd name="T12" fmla="*/ 18 w 153"/>
                  <a:gd name="T13" fmla="*/ 40 h 152"/>
                  <a:gd name="T14" fmla="*/ 23 w 153"/>
                  <a:gd name="T15" fmla="*/ 23 h 152"/>
                  <a:gd name="T16" fmla="*/ 23 w 153"/>
                  <a:gd name="T17" fmla="*/ 23 h 152"/>
                  <a:gd name="T18" fmla="*/ 43 w 153"/>
                  <a:gd name="T19" fmla="*/ 4 h 152"/>
                  <a:gd name="T20" fmla="*/ 70 w 153"/>
                  <a:gd name="T21" fmla="*/ 0 h 152"/>
                  <a:gd name="T22" fmla="*/ 98 w 153"/>
                  <a:gd name="T23" fmla="*/ 10 h 152"/>
                  <a:gd name="T24" fmla="*/ 98 w 153"/>
                  <a:gd name="T25" fmla="*/ 10 h 152"/>
                  <a:gd name="T26" fmla="*/ 122 w 153"/>
                  <a:gd name="T27" fmla="*/ 28 h 152"/>
                  <a:gd name="T28" fmla="*/ 136 w 153"/>
                  <a:gd name="T29" fmla="*/ 54 h 152"/>
                  <a:gd name="T30" fmla="*/ 130 w 153"/>
                  <a:gd name="T31" fmla="*/ 87 h 152"/>
                  <a:gd name="T32" fmla="*/ 130 w 153"/>
                  <a:gd name="T33" fmla="*/ 87 h 152"/>
                  <a:gd name="T34" fmla="*/ 121 w 153"/>
                  <a:gd name="T35" fmla="*/ 98 h 152"/>
                  <a:gd name="T36" fmla="*/ 111 w 153"/>
                  <a:gd name="T37" fmla="*/ 104 h 152"/>
                  <a:gd name="T38" fmla="*/ 101 w 153"/>
                  <a:gd name="T39" fmla="*/ 106 h 152"/>
                  <a:gd name="T40" fmla="*/ 101 w 153"/>
                  <a:gd name="T41" fmla="*/ 106 h 152"/>
                  <a:gd name="T42" fmla="*/ 101 w 153"/>
                  <a:gd name="T43" fmla="*/ 107 h 152"/>
                  <a:gd name="T44" fmla="*/ 153 w 153"/>
                  <a:gd name="T45" fmla="*/ 135 h 152"/>
                  <a:gd name="T46" fmla="*/ 142 w 153"/>
                  <a:gd name="T47" fmla="*/ 152 h 152"/>
                  <a:gd name="T48" fmla="*/ 0 w 153"/>
                  <a:gd name="T49" fmla="*/ 72 h 152"/>
                  <a:gd name="T50" fmla="*/ 0 w 153"/>
                  <a:gd name="T51" fmla="*/ 72 h 152"/>
                  <a:gd name="T52" fmla="*/ 115 w 153"/>
                  <a:gd name="T53" fmla="*/ 78 h 152"/>
                  <a:gd name="T54" fmla="*/ 118 w 153"/>
                  <a:gd name="T55" fmla="*/ 60 h 152"/>
                  <a:gd name="T56" fmla="*/ 110 w 153"/>
                  <a:gd name="T57" fmla="*/ 43 h 152"/>
                  <a:gd name="T58" fmla="*/ 91 w 153"/>
                  <a:gd name="T59" fmla="*/ 29 h 152"/>
                  <a:gd name="T60" fmla="*/ 91 w 153"/>
                  <a:gd name="T61" fmla="*/ 29 h 152"/>
                  <a:gd name="T62" fmla="*/ 75 w 153"/>
                  <a:gd name="T63" fmla="*/ 21 h 152"/>
                  <a:gd name="T64" fmla="*/ 55 w 153"/>
                  <a:gd name="T65" fmla="*/ 20 h 152"/>
                  <a:gd name="T66" fmla="*/ 37 w 153"/>
                  <a:gd name="T67" fmla="*/ 35 h 152"/>
                  <a:gd name="T68" fmla="*/ 37 w 153"/>
                  <a:gd name="T69" fmla="*/ 35 h 152"/>
                  <a:gd name="T70" fmla="*/ 34 w 153"/>
                  <a:gd name="T71" fmla="*/ 57 h 152"/>
                  <a:gd name="T72" fmla="*/ 48 w 153"/>
                  <a:gd name="T73" fmla="*/ 75 h 152"/>
                  <a:gd name="T74" fmla="*/ 65 w 153"/>
                  <a:gd name="T75" fmla="*/ 88 h 152"/>
                  <a:gd name="T76" fmla="*/ 65 w 153"/>
                  <a:gd name="T77" fmla="*/ 88 h 152"/>
                  <a:gd name="T78" fmla="*/ 89 w 153"/>
                  <a:gd name="T79" fmla="*/ 95 h 152"/>
                  <a:gd name="T80" fmla="*/ 105 w 153"/>
                  <a:gd name="T81" fmla="*/ 90 h 152"/>
                  <a:gd name="T82" fmla="*/ 115 w 153"/>
                  <a:gd name="T83" fmla="*/ 78 h 152"/>
                  <a:gd name="T84" fmla="*/ 115 w 153"/>
                  <a:gd name="T85" fmla="*/ 78 h 1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
                  <a:gd name="T130" fmla="*/ 0 h 152"/>
                  <a:gd name="T131" fmla="*/ 153 w 153"/>
                  <a:gd name="T132" fmla="*/ 152 h 1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 h="152">
                    <a:moveTo>
                      <a:pt x="0" y="72"/>
                    </a:moveTo>
                    <a:lnTo>
                      <a:pt x="9" y="56"/>
                    </a:lnTo>
                    <a:lnTo>
                      <a:pt x="23" y="64"/>
                    </a:lnTo>
                    <a:lnTo>
                      <a:pt x="23" y="63"/>
                    </a:lnTo>
                    <a:lnTo>
                      <a:pt x="19" y="54"/>
                    </a:lnTo>
                    <a:lnTo>
                      <a:pt x="18" y="40"/>
                    </a:lnTo>
                    <a:lnTo>
                      <a:pt x="23" y="23"/>
                    </a:lnTo>
                    <a:lnTo>
                      <a:pt x="43" y="4"/>
                    </a:lnTo>
                    <a:lnTo>
                      <a:pt x="70" y="0"/>
                    </a:lnTo>
                    <a:lnTo>
                      <a:pt x="98" y="10"/>
                    </a:lnTo>
                    <a:lnTo>
                      <a:pt x="122" y="28"/>
                    </a:lnTo>
                    <a:lnTo>
                      <a:pt x="136" y="54"/>
                    </a:lnTo>
                    <a:lnTo>
                      <a:pt x="130" y="87"/>
                    </a:lnTo>
                    <a:lnTo>
                      <a:pt x="121" y="98"/>
                    </a:lnTo>
                    <a:lnTo>
                      <a:pt x="111" y="104"/>
                    </a:lnTo>
                    <a:lnTo>
                      <a:pt x="101" y="106"/>
                    </a:lnTo>
                    <a:lnTo>
                      <a:pt x="101" y="107"/>
                    </a:lnTo>
                    <a:lnTo>
                      <a:pt x="153" y="135"/>
                    </a:lnTo>
                    <a:lnTo>
                      <a:pt x="142" y="152"/>
                    </a:lnTo>
                    <a:lnTo>
                      <a:pt x="0" y="72"/>
                    </a:lnTo>
                    <a:close/>
                    <a:moveTo>
                      <a:pt x="115" y="78"/>
                    </a:moveTo>
                    <a:lnTo>
                      <a:pt x="118" y="60"/>
                    </a:lnTo>
                    <a:lnTo>
                      <a:pt x="110" y="43"/>
                    </a:lnTo>
                    <a:lnTo>
                      <a:pt x="91" y="29"/>
                    </a:lnTo>
                    <a:lnTo>
                      <a:pt x="75" y="21"/>
                    </a:lnTo>
                    <a:lnTo>
                      <a:pt x="55" y="20"/>
                    </a:lnTo>
                    <a:lnTo>
                      <a:pt x="37" y="35"/>
                    </a:lnTo>
                    <a:lnTo>
                      <a:pt x="34" y="57"/>
                    </a:lnTo>
                    <a:lnTo>
                      <a:pt x="48" y="75"/>
                    </a:lnTo>
                    <a:lnTo>
                      <a:pt x="65" y="88"/>
                    </a:lnTo>
                    <a:lnTo>
                      <a:pt x="89" y="95"/>
                    </a:lnTo>
                    <a:lnTo>
                      <a:pt x="105" y="90"/>
                    </a:lnTo>
                    <a:lnTo>
                      <a:pt x="115" y="7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4" name="Freeform 276"/>
              <p:cNvSpPr>
                <a:spLocks/>
              </p:cNvSpPr>
              <p:nvPr/>
            </p:nvSpPr>
            <p:spPr bwMode="auto">
              <a:xfrm>
                <a:off x="4867" y="2848"/>
                <a:ext cx="38" cy="36"/>
              </a:xfrm>
              <a:custGeom>
                <a:avLst/>
                <a:gdLst>
                  <a:gd name="T0" fmla="*/ 113 w 113"/>
                  <a:gd name="T1" fmla="*/ 89 h 107"/>
                  <a:gd name="T2" fmla="*/ 104 w 113"/>
                  <a:gd name="T3" fmla="*/ 107 h 107"/>
                  <a:gd name="T4" fmla="*/ 0 w 113"/>
                  <a:gd name="T5" fmla="*/ 52 h 107"/>
                  <a:gd name="T6" fmla="*/ 9 w 113"/>
                  <a:gd name="T7" fmla="*/ 35 h 107"/>
                  <a:gd name="T8" fmla="*/ 26 w 113"/>
                  <a:gd name="T9" fmla="*/ 44 h 107"/>
                  <a:gd name="T10" fmla="*/ 26 w 113"/>
                  <a:gd name="T11" fmla="*/ 44 h 107"/>
                  <a:gd name="T12" fmla="*/ 26 w 113"/>
                  <a:gd name="T13" fmla="*/ 44 h 107"/>
                  <a:gd name="T14" fmla="*/ 20 w 113"/>
                  <a:gd name="T15" fmla="*/ 31 h 107"/>
                  <a:gd name="T16" fmla="*/ 17 w 113"/>
                  <a:gd name="T17" fmla="*/ 17 h 107"/>
                  <a:gd name="T18" fmla="*/ 21 w 113"/>
                  <a:gd name="T19" fmla="*/ 4 h 107"/>
                  <a:gd name="T20" fmla="*/ 21 w 113"/>
                  <a:gd name="T21" fmla="*/ 4 h 107"/>
                  <a:gd name="T22" fmla="*/ 22 w 113"/>
                  <a:gd name="T23" fmla="*/ 2 h 107"/>
                  <a:gd name="T24" fmla="*/ 23 w 113"/>
                  <a:gd name="T25" fmla="*/ 1 h 107"/>
                  <a:gd name="T26" fmla="*/ 24 w 113"/>
                  <a:gd name="T27" fmla="*/ 0 h 107"/>
                  <a:gd name="T28" fmla="*/ 24 w 113"/>
                  <a:gd name="T29" fmla="*/ 0 h 107"/>
                  <a:gd name="T30" fmla="*/ 42 w 113"/>
                  <a:gd name="T31" fmla="*/ 9 h 107"/>
                  <a:gd name="T32" fmla="*/ 39 w 113"/>
                  <a:gd name="T33" fmla="*/ 16 h 107"/>
                  <a:gd name="T34" fmla="*/ 39 w 113"/>
                  <a:gd name="T35" fmla="*/ 16 h 107"/>
                  <a:gd name="T36" fmla="*/ 35 w 113"/>
                  <a:gd name="T37" fmla="*/ 32 h 107"/>
                  <a:gd name="T38" fmla="*/ 40 w 113"/>
                  <a:gd name="T39" fmla="*/ 46 h 107"/>
                  <a:gd name="T40" fmla="*/ 52 w 113"/>
                  <a:gd name="T41" fmla="*/ 57 h 107"/>
                  <a:gd name="T42" fmla="*/ 52 w 113"/>
                  <a:gd name="T43" fmla="*/ 57 h 107"/>
                  <a:gd name="T44" fmla="*/ 113 w 113"/>
                  <a:gd name="T45" fmla="*/ 89 h 107"/>
                  <a:gd name="T46" fmla="*/ 113 w 113"/>
                  <a:gd name="T47" fmla="*/ 89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107"/>
                  <a:gd name="T74" fmla="*/ 113 w 113"/>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107">
                    <a:moveTo>
                      <a:pt x="113" y="89"/>
                    </a:moveTo>
                    <a:lnTo>
                      <a:pt x="104" y="107"/>
                    </a:lnTo>
                    <a:lnTo>
                      <a:pt x="0" y="52"/>
                    </a:lnTo>
                    <a:lnTo>
                      <a:pt x="9" y="35"/>
                    </a:lnTo>
                    <a:lnTo>
                      <a:pt x="26" y="44"/>
                    </a:lnTo>
                    <a:lnTo>
                      <a:pt x="20" y="31"/>
                    </a:lnTo>
                    <a:lnTo>
                      <a:pt x="17" y="17"/>
                    </a:lnTo>
                    <a:lnTo>
                      <a:pt x="21" y="4"/>
                    </a:lnTo>
                    <a:lnTo>
                      <a:pt x="22" y="2"/>
                    </a:lnTo>
                    <a:lnTo>
                      <a:pt x="23" y="1"/>
                    </a:lnTo>
                    <a:lnTo>
                      <a:pt x="24" y="0"/>
                    </a:lnTo>
                    <a:lnTo>
                      <a:pt x="42" y="9"/>
                    </a:lnTo>
                    <a:lnTo>
                      <a:pt x="39" y="16"/>
                    </a:lnTo>
                    <a:lnTo>
                      <a:pt x="35" y="32"/>
                    </a:lnTo>
                    <a:lnTo>
                      <a:pt x="40" y="46"/>
                    </a:lnTo>
                    <a:lnTo>
                      <a:pt x="52" y="57"/>
                    </a:lnTo>
                    <a:lnTo>
                      <a:pt x="113" y="8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5" name="Freeform 277"/>
              <p:cNvSpPr>
                <a:spLocks noEditPoints="1"/>
              </p:cNvSpPr>
              <p:nvPr/>
            </p:nvSpPr>
            <p:spPr bwMode="auto">
              <a:xfrm>
                <a:off x="4882" y="2821"/>
                <a:ext cx="41" cy="37"/>
              </a:xfrm>
              <a:custGeom>
                <a:avLst/>
                <a:gdLst>
                  <a:gd name="T0" fmla="*/ 5 w 121"/>
                  <a:gd name="T1" fmla="*/ 29 h 113"/>
                  <a:gd name="T2" fmla="*/ 26 w 121"/>
                  <a:gd name="T3" fmla="*/ 5 h 113"/>
                  <a:gd name="T4" fmla="*/ 56 w 121"/>
                  <a:gd name="T5" fmla="*/ 0 h 113"/>
                  <a:gd name="T6" fmla="*/ 85 w 121"/>
                  <a:gd name="T7" fmla="*/ 7 h 113"/>
                  <a:gd name="T8" fmla="*/ 85 w 121"/>
                  <a:gd name="T9" fmla="*/ 7 h 113"/>
                  <a:gd name="T10" fmla="*/ 108 w 121"/>
                  <a:gd name="T11" fmla="*/ 25 h 113"/>
                  <a:gd name="T12" fmla="*/ 121 w 121"/>
                  <a:gd name="T13" fmla="*/ 51 h 113"/>
                  <a:gd name="T14" fmla="*/ 116 w 121"/>
                  <a:gd name="T15" fmla="*/ 84 h 113"/>
                  <a:gd name="T16" fmla="*/ 116 w 121"/>
                  <a:gd name="T17" fmla="*/ 84 h 113"/>
                  <a:gd name="T18" fmla="*/ 94 w 121"/>
                  <a:gd name="T19" fmla="*/ 107 h 113"/>
                  <a:gd name="T20" fmla="*/ 66 w 121"/>
                  <a:gd name="T21" fmla="*/ 113 h 113"/>
                  <a:gd name="T22" fmla="*/ 36 w 121"/>
                  <a:gd name="T23" fmla="*/ 105 h 113"/>
                  <a:gd name="T24" fmla="*/ 36 w 121"/>
                  <a:gd name="T25" fmla="*/ 105 h 113"/>
                  <a:gd name="T26" fmla="*/ 12 w 121"/>
                  <a:gd name="T27" fmla="*/ 87 h 113"/>
                  <a:gd name="T28" fmla="*/ 0 w 121"/>
                  <a:gd name="T29" fmla="*/ 61 h 113"/>
                  <a:gd name="T30" fmla="*/ 5 w 121"/>
                  <a:gd name="T31" fmla="*/ 29 h 113"/>
                  <a:gd name="T32" fmla="*/ 5 w 121"/>
                  <a:gd name="T33" fmla="*/ 29 h 113"/>
                  <a:gd name="T34" fmla="*/ 101 w 121"/>
                  <a:gd name="T35" fmla="*/ 76 h 113"/>
                  <a:gd name="T36" fmla="*/ 103 w 121"/>
                  <a:gd name="T37" fmla="*/ 53 h 113"/>
                  <a:gd name="T38" fmla="*/ 91 w 121"/>
                  <a:gd name="T39" fmla="*/ 36 h 113"/>
                  <a:gd name="T40" fmla="*/ 76 w 121"/>
                  <a:gd name="T41" fmla="*/ 25 h 113"/>
                  <a:gd name="T42" fmla="*/ 76 w 121"/>
                  <a:gd name="T43" fmla="*/ 25 h 113"/>
                  <a:gd name="T44" fmla="*/ 58 w 121"/>
                  <a:gd name="T45" fmla="*/ 20 h 113"/>
                  <a:gd name="T46" fmla="*/ 37 w 121"/>
                  <a:gd name="T47" fmla="*/ 21 h 113"/>
                  <a:gd name="T48" fmla="*/ 20 w 121"/>
                  <a:gd name="T49" fmla="*/ 36 h 113"/>
                  <a:gd name="T50" fmla="*/ 20 w 121"/>
                  <a:gd name="T51" fmla="*/ 36 h 113"/>
                  <a:gd name="T52" fmla="*/ 18 w 121"/>
                  <a:gd name="T53" fmla="*/ 60 h 113"/>
                  <a:gd name="T54" fmla="*/ 30 w 121"/>
                  <a:gd name="T55" fmla="*/ 77 h 113"/>
                  <a:gd name="T56" fmla="*/ 46 w 121"/>
                  <a:gd name="T57" fmla="*/ 87 h 113"/>
                  <a:gd name="T58" fmla="*/ 46 w 121"/>
                  <a:gd name="T59" fmla="*/ 87 h 113"/>
                  <a:gd name="T60" fmla="*/ 64 w 121"/>
                  <a:gd name="T61" fmla="*/ 93 h 113"/>
                  <a:gd name="T62" fmla="*/ 84 w 121"/>
                  <a:gd name="T63" fmla="*/ 92 h 113"/>
                  <a:gd name="T64" fmla="*/ 101 w 121"/>
                  <a:gd name="T65" fmla="*/ 76 h 113"/>
                  <a:gd name="T66" fmla="*/ 101 w 121"/>
                  <a:gd name="T67" fmla="*/ 76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113"/>
                  <a:gd name="T104" fmla="*/ 121 w 121"/>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113">
                    <a:moveTo>
                      <a:pt x="5" y="29"/>
                    </a:moveTo>
                    <a:lnTo>
                      <a:pt x="26" y="5"/>
                    </a:lnTo>
                    <a:lnTo>
                      <a:pt x="56" y="0"/>
                    </a:lnTo>
                    <a:lnTo>
                      <a:pt x="85" y="7"/>
                    </a:lnTo>
                    <a:lnTo>
                      <a:pt x="108" y="25"/>
                    </a:lnTo>
                    <a:lnTo>
                      <a:pt x="121" y="51"/>
                    </a:lnTo>
                    <a:lnTo>
                      <a:pt x="116" y="84"/>
                    </a:lnTo>
                    <a:lnTo>
                      <a:pt x="94" y="107"/>
                    </a:lnTo>
                    <a:lnTo>
                      <a:pt x="66" y="113"/>
                    </a:lnTo>
                    <a:lnTo>
                      <a:pt x="36" y="105"/>
                    </a:lnTo>
                    <a:lnTo>
                      <a:pt x="12" y="87"/>
                    </a:lnTo>
                    <a:lnTo>
                      <a:pt x="0" y="61"/>
                    </a:lnTo>
                    <a:lnTo>
                      <a:pt x="5" y="29"/>
                    </a:lnTo>
                    <a:close/>
                    <a:moveTo>
                      <a:pt x="101" y="76"/>
                    </a:moveTo>
                    <a:lnTo>
                      <a:pt x="103" y="53"/>
                    </a:lnTo>
                    <a:lnTo>
                      <a:pt x="91" y="36"/>
                    </a:lnTo>
                    <a:lnTo>
                      <a:pt x="76" y="25"/>
                    </a:lnTo>
                    <a:lnTo>
                      <a:pt x="58" y="20"/>
                    </a:lnTo>
                    <a:lnTo>
                      <a:pt x="37" y="21"/>
                    </a:lnTo>
                    <a:lnTo>
                      <a:pt x="20" y="36"/>
                    </a:lnTo>
                    <a:lnTo>
                      <a:pt x="18" y="60"/>
                    </a:lnTo>
                    <a:lnTo>
                      <a:pt x="30" y="77"/>
                    </a:lnTo>
                    <a:lnTo>
                      <a:pt x="46" y="87"/>
                    </a:lnTo>
                    <a:lnTo>
                      <a:pt x="64" y="93"/>
                    </a:lnTo>
                    <a:lnTo>
                      <a:pt x="84" y="92"/>
                    </a:lnTo>
                    <a:lnTo>
                      <a:pt x="101" y="7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6" name="Freeform 278"/>
              <p:cNvSpPr>
                <a:spLocks/>
              </p:cNvSpPr>
              <p:nvPr/>
            </p:nvSpPr>
            <p:spPr bwMode="auto">
              <a:xfrm>
                <a:off x="4446" y="3135"/>
                <a:ext cx="64" cy="68"/>
              </a:xfrm>
              <a:custGeom>
                <a:avLst/>
                <a:gdLst>
                  <a:gd name="T0" fmla="*/ 92 w 192"/>
                  <a:gd name="T1" fmla="*/ 10 h 204"/>
                  <a:gd name="T2" fmla="*/ 110 w 192"/>
                  <a:gd name="T3" fmla="*/ 0 h 204"/>
                  <a:gd name="T4" fmla="*/ 192 w 192"/>
                  <a:gd name="T5" fmla="*/ 139 h 204"/>
                  <a:gd name="T6" fmla="*/ 171 w 192"/>
                  <a:gd name="T7" fmla="*/ 152 h 204"/>
                  <a:gd name="T8" fmla="*/ 35 w 192"/>
                  <a:gd name="T9" fmla="*/ 81 h 204"/>
                  <a:gd name="T10" fmla="*/ 34 w 192"/>
                  <a:gd name="T11" fmla="*/ 81 h 204"/>
                  <a:gd name="T12" fmla="*/ 100 w 192"/>
                  <a:gd name="T13" fmla="*/ 193 h 204"/>
                  <a:gd name="T14" fmla="*/ 82 w 192"/>
                  <a:gd name="T15" fmla="*/ 204 h 204"/>
                  <a:gd name="T16" fmla="*/ 0 w 192"/>
                  <a:gd name="T17" fmla="*/ 65 h 204"/>
                  <a:gd name="T18" fmla="*/ 22 w 192"/>
                  <a:gd name="T19" fmla="*/ 52 h 204"/>
                  <a:gd name="T20" fmla="*/ 158 w 192"/>
                  <a:gd name="T21" fmla="*/ 124 h 204"/>
                  <a:gd name="T22" fmla="*/ 159 w 192"/>
                  <a:gd name="T23" fmla="*/ 123 h 204"/>
                  <a:gd name="T24" fmla="*/ 92 w 192"/>
                  <a:gd name="T25" fmla="*/ 10 h 204"/>
                  <a:gd name="T26" fmla="*/ 92 w 192"/>
                  <a:gd name="T27" fmla="*/ 10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
                  <a:gd name="T43" fmla="*/ 0 h 204"/>
                  <a:gd name="T44" fmla="*/ 192 w 192"/>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 h="204">
                    <a:moveTo>
                      <a:pt x="92" y="10"/>
                    </a:moveTo>
                    <a:lnTo>
                      <a:pt x="110" y="0"/>
                    </a:lnTo>
                    <a:lnTo>
                      <a:pt x="192" y="139"/>
                    </a:lnTo>
                    <a:lnTo>
                      <a:pt x="171" y="152"/>
                    </a:lnTo>
                    <a:lnTo>
                      <a:pt x="35" y="81"/>
                    </a:lnTo>
                    <a:lnTo>
                      <a:pt x="34" y="81"/>
                    </a:lnTo>
                    <a:lnTo>
                      <a:pt x="100" y="193"/>
                    </a:lnTo>
                    <a:lnTo>
                      <a:pt x="82" y="204"/>
                    </a:lnTo>
                    <a:lnTo>
                      <a:pt x="0" y="65"/>
                    </a:lnTo>
                    <a:lnTo>
                      <a:pt x="22" y="52"/>
                    </a:lnTo>
                    <a:lnTo>
                      <a:pt x="158" y="124"/>
                    </a:lnTo>
                    <a:lnTo>
                      <a:pt x="159" y="123"/>
                    </a:lnTo>
                    <a:lnTo>
                      <a:pt x="92" y="1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7" name="Freeform 279"/>
              <p:cNvSpPr>
                <a:spLocks noEditPoints="1"/>
              </p:cNvSpPr>
              <p:nvPr/>
            </p:nvSpPr>
            <p:spPr bwMode="auto">
              <a:xfrm>
                <a:off x="4503" y="3129"/>
                <a:ext cx="47" cy="43"/>
              </a:xfrm>
              <a:custGeom>
                <a:avLst/>
                <a:gdLst>
                  <a:gd name="T0" fmla="*/ 0 w 139"/>
                  <a:gd name="T1" fmla="*/ 47 h 129"/>
                  <a:gd name="T2" fmla="*/ 25 w 139"/>
                  <a:gd name="T3" fmla="*/ 9 h 129"/>
                  <a:gd name="T4" fmla="*/ 39 w 139"/>
                  <a:gd name="T5" fmla="*/ 2 h 129"/>
                  <a:gd name="T6" fmla="*/ 80 w 139"/>
                  <a:gd name="T7" fmla="*/ 13 h 129"/>
                  <a:gd name="T8" fmla="*/ 117 w 139"/>
                  <a:gd name="T9" fmla="*/ 69 h 129"/>
                  <a:gd name="T10" fmla="*/ 120 w 139"/>
                  <a:gd name="T11" fmla="*/ 72 h 129"/>
                  <a:gd name="T12" fmla="*/ 126 w 139"/>
                  <a:gd name="T13" fmla="*/ 71 h 129"/>
                  <a:gd name="T14" fmla="*/ 128 w 139"/>
                  <a:gd name="T15" fmla="*/ 70 h 129"/>
                  <a:gd name="T16" fmla="*/ 131 w 139"/>
                  <a:gd name="T17" fmla="*/ 67 h 129"/>
                  <a:gd name="T18" fmla="*/ 139 w 139"/>
                  <a:gd name="T19" fmla="*/ 79 h 129"/>
                  <a:gd name="T20" fmla="*/ 137 w 139"/>
                  <a:gd name="T21" fmla="*/ 81 h 129"/>
                  <a:gd name="T22" fmla="*/ 131 w 139"/>
                  <a:gd name="T23" fmla="*/ 87 h 129"/>
                  <a:gd name="T24" fmla="*/ 119 w 139"/>
                  <a:gd name="T25" fmla="*/ 92 h 129"/>
                  <a:gd name="T26" fmla="*/ 104 w 139"/>
                  <a:gd name="T27" fmla="*/ 83 h 129"/>
                  <a:gd name="T28" fmla="*/ 101 w 139"/>
                  <a:gd name="T29" fmla="*/ 95 h 129"/>
                  <a:gd name="T30" fmla="*/ 80 w 139"/>
                  <a:gd name="T31" fmla="*/ 122 h 129"/>
                  <a:gd name="T32" fmla="*/ 62 w 139"/>
                  <a:gd name="T33" fmla="*/ 129 h 129"/>
                  <a:gd name="T34" fmla="*/ 30 w 139"/>
                  <a:gd name="T35" fmla="*/ 115 h 129"/>
                  <a:gd name="T36" fmla="*/ 24 w 139"/>
                  <a:gd name="T37" fmla="*/ 103 h 129"/>
                  <a:gd name="T38" fmla="*/ 39 w 139"/>
                  <a:gd name="T39" fmla="*/ 65 h 129"/>
                  <a:gd name="T40" fmla="*/ 65 w 139"/>
                  <a:gd name="T41" fmla="*/ 43 h 129"/>
                  <a:gd name="T42" fmla="*/ 68 w 139"/>
                  <a:gd name="T43" fmla="*/ 40 h 129"/>
                  <a:gd name="T44" fmla="*/ 66 w 139"/>
                  <a:gd name="T45" fmla="*/ 25 h 129"/>
                  <a:gd name="T46" fmla="*/ 56 w 139"/>
                  <a:gd name="T47" fmla="*/ 18 h 129"/>
                  <a:gd name="T48" fmla="*/ 31 w 139"/>
                  <a:gd name="T49" fmla="*/ 25 h 129"/>
                  <a:gd name="T50" fmla="*/ 20 w 139"/>
                  <a:gd name="T51" fmla="*/ 38 h 129"/>
                  <a:gd name="T52" fmla="*/ 22 w 139"/>
                  <a:gd name="T53" fmla="*/ 59 h 129"/>
                  <a:gd name="T54" fmla="*/ 7 w 139"/>
                  <a:gd name="T55" fmla="*/ 69 h 129"/>
                  <a:gd name="T56" fmla="*/ 79 w 139"/>
                  <a:gd name="T57" fmla="*/ 47 h 129"/>
                  <a:gd name="T58" fmla="*/ 70 w 139"/>
                  <a:gd name="T59" fmla="*/ 59 h 129"/>
                  <a:gd name="T60" fmla="*/ 55 w 139"/>
                  <a:gd name="T61" fmla="*/ 71 h 129"/>
                  <a:gd name="T62" fmla="*/ 43 w 139"/>
                  <a:gd name="T63" fmla="*/ 89 h 129"/>
                  <a:gd name="T64" fmla="*/ 45 w 139"/>
                  <a:gd name="T65" fmla="*/ 101 h 129"/>
                  <a:gd name="T66" fmla="*/ 64 w 139"/>
                  <a:gd name="T67" fmla="*/ 111 h 129"/>
                  <a:gd name="T68" fmla="*/ 75 w 139"/>
                  <a:gd name="T69" fmla="*/ 106 h 129"/>
                  <a:gd name="T70" fmla="*/ 93 w 139"/>
                  <a:gd name="T71" fmla="*/ 78 h 129"/>
                  <a:gd name="T72" fmla="*/ 90 w 139"/>
                  <a:gd name="T73" fmla="*/ 63 h 129"/>
                  <a:gd name="T74" fmla="*/ 79 w 139"/>
                  <a:gd name="T75" fmla="*/ 4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9"/>
                  <a:gd name="T115" fmla="*/ 0 h 129"/>
                  <a:gd name="T116" fmla="*/ 139 w 139"/>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9" h="129">
                    <a:moveTo>
                      <a:pt x="7" y="69"/>
                    </a:moveTo>
                    <a:lnTo>
                      <a:pt x="0" y="47"/>
                    </a:lnTo>
                    <a:lnTo>
                      <a:pt x="7" y="26"/>
                    </a:lnTo>
                    <a:lnTo>
                      <a:pt x="25" y="9"/>
                    </a:lnTo>
                    <a:lnTo>
                      <a:pt x="39" y="2"/>
                    </a:lnTo>
                    <a:lnTo>
                      <a:pt x="60" y="0"/>
                    </a:lnTo>
                    <a:lnTo>
                      <a:pt x="80" y="13"/>
                    </a:lnTo>
                    <a:lnTo>
                      <a:pt x="117" y="69"/>
                    </a:lnTo>
                    <a:lnTo>
                      <a:pt x="120" y="72"/>
                    </a:lnTo>
                    <a:lnTo>
                      <a:pt x="123" y="73"/>
                    </a:lnTo>
                    <a:lnTo>
                      <a:pt x="126" y="71"/>
                    </a:lnTo>
                    <a:lnTo>
                      <a:pt x="128" y="70"/>
                    </a:lnTo>
                    <a:lnTo>
                      <a:pt x="129" y="69"/>
                    </a:lnTo>
                    <a:lnTo>
                      <a:pt x="131" y="67"/>
                    </a:lnTo>
                    <a:lnTo>
                      <a:pt x="139" y="79"/>
                    </a:lnTo>
                    <a:lnTo>
                      <a:pt x="137" y="81"/>
                    </a:lnTo>
                    <a:lnTo>
                      <a:pt x="134" y="84"/>
                    </a:lnTo>
                    <a:lnTo>
                      <a:pt x="131" y="87"/>
                    </a:lnTo>
                    <a:lnTo>
                      <a:pt x="119" y="92"/>
                    </a:lnTo>
                    <a:lnTo>
                      <a:pt x="111" y="89"/>
                    </a:lnTo>
                    <a:lnTo>
                      <a:pt x="104" y="83"/>
                    </a:lnTo>
                    <a:lnTo>
                      <a:pt x="101" y="95"/>
                    </a:lnTo>
                    <a:lnTo>
                      <a:pt x="94" y="109"/>
                    </a:lnTo>
                    <a:lnTo>
                      <a:pt x="80" y="122"/>
                    </a:lnTo>
                    <a:lnTo>
                      <a:pt x="62" y="129"/>
                    </a:lnTo>
                    <a:lnTo>
                      <a:pt x="44" y="127"/>
                    </a:lnTo>
                    <a:lnTo>
                      <a:pt x="30" y="115"/>
                    </a:lnTo>
                    <a:lnTo>
                      <a:pt x="24" y="103"/>
                    </a:lnTo>
                    <a:lnTo>
                      <a:pt x="25" y="85"/>
                    </a:lnTo>
                    <a:lnTo>
                      <a:pt x="39" y="65"/>
                    </a:lnTo>
                    <a:lnTo>
                      <a:pt x="65" y="43"/>
                    </a:lnTo>
                    <a:lnTo>
                      <a:pt x="68" y="40"/>
                    </a:lnTo>
                    <a:lnTo>
                      <a:pt x="69" y="33"/>
                    </a:lnTo>
                    <a:lnTo>
                      <a:pt x="66" y="25"/>
                    </a:lnTo>
                    <a:lnTo>
                      <a:pt x="56" y="18"/>
                    </a:lnTo>
                    <a:lnTo>
                      <a:pt x="45" y="18"/>
                    </a:lnTo>
                    <a:lnTo>
                      <a:pt x="31" y="25"/>
                    </a:lnTo>
                    <a:lnTo>
                      <a:pt x="20" y="38"/>
                    </a:lnTo>
                    <a:lnTo>
                      <a:pt x="18" y="50"/>
                    </a:lnTo>
                    <a:lnTo>
                      <a:pt x="22" y="59"/>
                    </a:lnTo>
                    <a:lnTo>
                      <a:pt x="7" y="69"/>
                    </a:lnTo>
                    <a:close/>
                    <a:moveTo>
                      <a:pt x="79" y="47"/>
                    </a:moveTo>
                    <a:lnTo>
                      <a:pt x="77" y="52"/>
                    </a:lnTo>
                    <a:lnTo>
                      <a:pt x="70" y="59"/>
                    </a:lnTo>
                    <a:lnTo>
                      <a:pt x="55" y="71"/>
                    </a:lnTo>
                    <a:lnTo>
                      <a:pt x="48" y="79"/>
                    </a:lnTo>
                    <a:lnTo>
                      <a:pt x="43" y="89"/>
                    </a:lnTo>
                    <a:lnTo>
                      <a:pt x="45" y="101"/>
                    </a:lnTo>
                    <a:lnTo>
                      <a:pt x="53" y="109"/>
                    </a:lnTo>
                    <a:lnTo>
                      <a:pt x="64" y="111"/>
                    </a:lnTo>
                    <a:lnTo>
                      <a:pt x="75" y="106"/>
                    </a:lnTo>
                    <a:lnTo>
                      <a:pt x="87" y="93"/>
                    </a:lnTo>
                    <a:lnTo>
                      <a:pt x="93" y="78"/>
                    </a:lnTo>
                    <a:lnTo>
                      <a:pt x="90" y="63"/>
                    </a:lnTo>
                    <a:lnTo>
                      <a:pt x="79" y="4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8" name="Freeform 280"/>
              <p:cNvSpPr>
                <a:spLocks/>
              </p:cNvSpPr>
              <p:nvPr/>
            </p:nvSpPr>
            <p:spPr bwMode="auto">
              <a:xfrm>
                <a:off x="4528" y="3105"/>
                <a:ext cx="40" cy="43"/>
              </a:xfrm>
              <a:custGeom>
                <a:avLst/>
                <a:gdLst>
                  <a:gd name="T0" fmla="*/ 45 w 119"/>
                  <a:gd name="T1" fmla="*/ 40 h 127"/>
                  <a:gd name="T2" fmla="*/ 90 w 119"/>
                  <a:gd name="T3" fmla="*/ 102 h 127"/>
                  <a:gd name="T4" fmla="*/ 90 w 119"/>
                  <a:gd name="T5" fmla="*/ 102 h 127"/>
                  <a:gd name="T6" fmla="*/ 95 w 119"/>
                  <a:gd name="T7" fmla="*/ 106 h 127"/>
                  <a:gd name="T8" fmla="*/ 100 w 119"/>
                  <a:gd name="T9" fmla="*/ 105 h 127"/>
                  <a:gd name="T10" fmla="*/ 105 w 119"/>
                  <a:gd name="T11" fmla="*/ 102 h 127"/>
                  <a:gd name="T12" fmla="*/ 105 w 119"/>
                  <a:gd name="T13" fmla="*/ 102 h 127"/>
                  <a:gd name="T14" fmla="*/ 110 w 119"/>
                  <a:gd name="T15" fmla="*/ 98 h 127"/>
                  <a:gd name="T16" fmla="*/ 119 w 119"/>
                  <a:gd name="T17" fmla="*/ 112 h 127"/>
                  <a:gd name="T18" fmla="*/ 119 w 119"/>
                  <a:gd name="T19" fmla="*/ 112 h 127"/>
                  <a:gd name="T20" fmla="*/ 114 w 119"/>
                  <a:gd name="T21" fmla="*/ 116 h 127"/>
                  <a:gd name="T22" fmla="*/ 111 w 119"/>
                  <a:gd name="T23" fmla="*/ 119 h 127"/>
                  <a:gd name="T24" fmla="*/ 108 w 119"/>
                  <a:gd name="T25" fmla="*/ 121 h 127"/>
                  <a:gd name="T26" fmla="*/ 108 w 119"/>
                  <a:gd name="T27" fmla="*/ 121 h 127"/>
                  <a:gd name="T28" fmla="*/ 94 w 119"/>
                  <a:gd name="T29" fmla="*/ 127 h 127"/>
                  <a:gd name="T30" fmla="*/ 82 w 119"/>
                  <a:gd name="T31" fmla="*/ 124 h 127"/>
                  <a:gd name="T32" fmla="*/ 73 w 119"/>
                  <a:gd name="T33" fmla="*/ 115 h 127"/>
                  <a:gd name="T34" fmla="*/ 73 w 119"/>
                  <a:gd name="T35" fmla="*/ 115 h 127"/>
                  <a:gd name="T36" fmla="*/ 29 w 119"/>
                  <a:gd name="T37" fmla="*/ 52 h 127"/>
                  <a:gd name="T38" fmla="*/ 16 w 119"/>
                  <a:gd name="T39" fmla="*/ 61 h 127"/>
                  <a:gd name="T40" fmla="*/ 6 w 119"/>
                  <a:gd name="T41" fmla="*/ 48 h 127"/>
                  <a:gd name="T42" fmla="*/ 19 w 119"/>
                  <a:gd name="T43" fmla="*/ 39 h 127"/>
                  <a:gd name="T44" fmla="*/ 0 w 119"/>
                  <a:gd name="T45" fmla="*/ 12 h 127"/>
                  <a:gd name="T46" fmla="*/ 16 w 119"/>
                  <a:gd name="T47" fmla="*/ 0 h 127"/>
                  <a:gd name="T48" fmla="*/ 35 w 119"/>
                  <a:gd name="T49" fmla="*/ 27 h 127"/>
                  <a:gd name="T50" fmla="*/ 50 w 119"/>
                  <a:gd name="T51" fmla="*/ 16 h 127"/>
                  <a:gd name="T52" fmla="*/ 60 w 119"/>
                  <a:gd name="T53" fmla="*/ 29 h 127"/>
                  <a:gd name="T54" fmla="*/ 45 w 119"/>
                  <a:gd name="T55" fmla="*/ 40 h 127"/>
                  <a:gd name="T56" fmla="*/ 45 w 119"/>
                  <a:gd name="T57" fmla="*/ 40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127"/>
                  <a:gd name="T89" fmla="*/ 119 w 119"/>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127">
                    <a:moveTo>
                      <a:pt x="45" y="40"/>
                    </a:moveTo>
                    <a:lnTo>
                      <a:pt x="90" y="102"/>
                    </a:lnTo>
                    <a:lnTo>
                      <a:pt x="95" y="106"/>
                    </a:lnTo>
                    <a:lnTo>
                      <a:pt x="100" y="105"/>
                    </a:lnTo>
                    <a:lnTo>
                      <a:pt x="105" y="102"/>
                    </a:lnTo>
                    <a:lnTo>
                      <a:pt x="110" y="98"/>
                    </a:lnTo>
                    <a:lnTo>
                      <a:pt x="119" y="112"/>
                    </a:lnTo>
                    <a:lnTo>
                      <a:pt x="114" y="116"/>
                    </a:lnTo>
                    <a:lnTo>
                      <a:pt x="111" y="119"/>
                    </a:lnTo>
                    <a:lnTo>
                      <a:pt x="108" y="121"/>
                    </a:lnTo>
                    <a:lnTo>
                      <a:pt x="94" y="127"/>
                    </a:lnTo>
                    <a:lnTo>
                      <a:pt x="82" y="124"/>
                    </a:lnTo>
                    <a:lnTo>
                      <a:pt x="73" y="115"/>
                    </a:lnTo>
                    <a:lnTo>
                      <a:pt x="29" y="52"/>
                    </a:lnTo>
                    <a:lnTo>
                      <a:pt x="16" y="61"/>
                    </a:lnTo>
                    <a:lnTo>
                      <a:pt x="6" y="48"/>
                    </a:lnTo>
                    <a:lnTo>
                      <a:pt x="19" y="39"/>
                    </a:lnTo>
                    <a:lnTo>
                      <a:pt x="0" y="12"/>
                    </a:lnTo>
                    <a:lnTo>
                      <a:pt x="16" y="0"/>
                    </a:lnTo>
                    <a:lnTo>
                      <a:pt x="35" y="27"/>
                    </a:lnTo>
                    <a:lnTo>
                      <a:pt x="50" y="16"/>
                    </a:lnTo>
                    <a:lnTo>
                      <a:pt x="60" y="29"/>
                    </a:lnTo>
                    <a:lnTo>
                      <a:pt x="45" y="4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19" name="Freeform 281"/>
              <p:cNvSpPr>
                <a:spLocks noEditPoints="1"/>
              </p:cNvSpPr>
              <p:nvPr/>
            </p:nvSpPr>
            <p:spPr bwMode="auto">
              <a:xfrm>
                <a:off x="4541" y="3092"/>
                <a:ext cx="37" cy="46"/>
              </a:xfrm>
              <a:custGeom>
                <a:avLst/>
                <a:gdLst>
                  <a:gd name="T0" fmla="*/ 112 w 112"/>
                  <a:gd name="T1" fmla="*/ 128 h 140"/>
                  <a:gd name="T2" fmla="*/ 97 w 112"/>
                  <a:gd name="T3" fmla="*/ 140 h 140"/>
                  <a:gd name="T4" fmla="*/ 26 w 112"/>
                  <a:gd name="T5" fmla="*/ 46 h 140"/>
                  <a:gd name="T6" fmla="*/ 41 w 112"/>
                  <a:gd name="T7" fmla="*/ 34 h 140"/>
                  <a:gd name="T8" fmla="*/ 112 w 112"/>
                  <a:gd name="T9" fmla="*/ 128 h 140"/>
                  <a:gd name="T10" fmla="*/ 112 w 112"/>
                  <a:gd name="T11" fmla="*/ 128 h 140"/>
                  <a:gd name="T12" fmla="*/ 13 w 112"/>
                  <a:gd name="T13" fmla="*/ 29 h 140"/>
                  <a:gd name="T14" fmla="*/ 0 w 112"/>
                  <a:gd name="T15" fmla="*/ 11 h 140"/>
                  <a:gd name="T16" fmla="*/ 15 w 112"/>
                  <a:gd name="T17" fmla="*/ 0 h 140"/>
                  <a:gd name="T18" fmla="*/ 29 w 112"/>
                  <a:gd name="T19" fmla="*/ 17 h 140"/>
                  <a:gd name="T20" fmla="*/ 13 w 112"/>
                  <a:gd name="T21" fmla="*/ 29 h 140"/>
                  <a:gd name="T22" fmla="*/ 13 w 112"/>
                  <a:gd name="T23" fmla="*/ 29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140"/>
                  <a:gd name="T38" fmla="*/ 112 w 112"/>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140">
                    <a:moveTo>
                      <a:pt x="112" y="128"/>
                    </a:moveTo>
                    <a:lnTo>
                      <a:pt x="97" y="140"/>
                    </a:lnTo>
                    <a:lnTo>
                      <a:pt x="26" y="46"/>
                    </a:lnTo>
                    <a:lnTo>
                      <a:pt x="41" y="34"/>
                    </a:lnTo>
                    <a:lnTo>
                      <a:pt x="112" y="128"/>
                    </a:lnTo>
                    <a:close/>
                    <a:moveTo>
                      <a:pt x="13" y="29"/>
                    </a:moveTo>
                    <a:lnTo>
                      <a:pt x="0" y="11"/>
                    </a:lnTo>
                    <a:lnTo>
                      <a:pt x="15" y="0"/>
                    </a:lnTo>
                    <a:lnTo>
                      <a:pt x="29" y="17"/>
                    </a:lnTo>
                    <a:lnTo>
                      <a:pt x="13" y="2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0" name="Freeform 282"/>
              <p:cNvSpPr>
                <a:spLocks noEditPoints="1"/>
              </p:cNvSpPr>
              <p:nvPr/>
            </p:nvSpPr>
            <p:spPr bwMode="auto">
              <a:xfrm>
                <a:off x="4569" y="3083"/>
                <a:ext cx="38" cy="40"/>
              </a:xfrm>
              <a:custGeom>
                <a:avLst/>
                <a:gdLst>
                  <a:gd name="T0" fmla="*/ 18 w 114"/>
                  <a:gd name="T1" fmla="*/ 12 h 120"/>
                  <a:gd name="T2" fmla="*/ 47 w 114"/>
                  <a:gd name="T3" fmla="*/ 0 h 120"/>
                  <a:gd name="T4" fmla="*/ 77 w 114"/>
                  <a:gd name="T5" fmla="*/ 7 h 120"/>
                  <a:gd name="T6" fmla="*/ 99 w 114"/>
                  <a:gd name="T7" fmla="*/ 26 h 120"/>
                  <a:gd name="T8" fmla="*/ 99 w 114"/>
                  <a:gd name="T9" fmla="*/ 26 h 120"/>
                  <a:gd name="T10" fmla="*/ 113 w 114"/>
                  <a:gd name="T11" fmla="*/ 52 h 120"/>
                  <a:gd name="T12" fmla="*/ 114 w 114"/>
                  <a:gd name="T13" fmla="*/ 82 h 120"/>
                  <a:gd name="T14" fmla="*/ 96 w 114"/>
                  <a:gd name="T15" fmla="*/ 108 h 120"/>
                  <a:gd name="T16" fmla="*/ 96 w 114"/>
                  <a:gd name="T17" fmla="*/ 108 h 120"/>
                  <a:gd name="T18" fmla="*/ 66 w 114"/>
                  <a:gd name="T19" fmla="*/ 120 h 120"/>
                  <a:gd name="T20" fmla="*/ 37 w 114"/>
                  <a:gd name="T21" fmla="*/ 114 h 120"/>
                  <a:gd name="T22" fmla="*/ 14 w 114"/>
                  <a:gd name="T23" fmla="*/ 94 h 120"/>
                  <a:gd name="T24" fmla="*/ 14 w 114"/>
                  <a:gd name="T25" fmla="*/ 94 h 120"/>
                  <a:gd name="T26" fmla="*/ 0 w 114"/>
                  <a:gd name="T27" fmla="*/ 67 h 120"/>
                  <a:gd name="T28" fmla="*/ 0 w 114"/>
                  <a:gd name="T29" fmla="*/ 38 h 120"/>
                  <a:gd name="T30" fmla="*/ 18 w 114"/>
                  <a:gd name="T31" fmla="*/ 12 h 120"/>
                  <a:gd name="T32" fmla="*/ 18 w 114"/>
                  <a:gd name="T33" fmla="*/ 12 h 120"/>
                  <a:gd name="T34" fmla="*/ 85 w 114"/>
                  <a:gd name="T35" fmla="*/ 95 h 120"/>
                  <a:gd name="T36" fmla="*/ 97 w 114"/>
                  <a:gd name="T37" fmla="*/ 76 h 120"/>
                  <a:gd name="T38" fmla="*/ 93 w 114"/>
                  <a:gd name="T39" fmla="*/ 54 h 120"/>
                  <a:gd name="T40" fmla="*/ 84 w 114"/>
                  <a:gd name="T41" fmla="*/ 38 h 120"/>
                  <a:gd name="T42" fmla="*/ 84 w 114"/>
                  <a:gd name="T43" fmla="*/ 38 h 120"/>
                  <a:gd name="T44" fmla="*/ 70 w 114"/>
                  <a:gd name="T45" fmla="*/ 26 h 120"/>
                  <a:gd name="T46" fmla="*/ 50 w 114"/>
                  <a:gd name="T47" fmla="*/ 18 h 120"/>
                  <a:gd name="T48" fmla="*/ 28 w 114"/>
                  <a:gd name="T49" fmla="*/ 25 h 120"/>
                  <a:gd name="T50" fmla="*/ 28 w 114"/>
                  <a:gd name="T51" fmla="*/ 25 h 120"/>
                  <a:gd name="T52" fmla="*/ 17 w 114"/>
                  <a:gd name="T53" fmla="*/ 44 h 120"/>
                  <a:gd name="T54" fmla="*/ 20 w 114"/>
                  <a:gd name="T55" fmla="*/ 65 h 120"/>
                  <a:gd name="T56" fmla="*/ 30 w 114"/>
                  <a:gd name="T57" fmla="*/ 82 h 120"/>
                  <a:gd name="T58" fmla="*/ 30 w 114"/>
                  <a:gd name="T59" fmla="*/ 82 h 120"/>
                  <a:gd name="T60" fmla="*/ 43 w 114"/>
                  <a:gd name="T61" fmla="*/ 95 h 120"/>
                  <a:gd name="T62" fmla="*/ 62 w 114"/>
                  <a:gd name="T63" fmla="*/ 102 h 120"/>
                  <a:gd name="T64" fmla="*/ 85 w 114"/>
                  <a:gd name="T65" fmla="*/ 95 h 120"/>
                  <a:gd name="T66" fmla="*/ 85 w 114"/>
                  <a:gd name="T67" fmla="*/ 95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120"/>
                  <a:gd name="T104" fmla="*/ 114 w 11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120">
                    <a:moveTo>
                      <a:pt x="18" y="12"/>
                    </a:moveTo>
                    <a:lnTo>
                      <a:pt x="47" y="0"/>
                    </a:lnTo>
                    <a:lnTo>
                      <a:pt x="77" y="7"/>
                    </a:lnTo>
                    <a:lnTo>
                      <a:pt x="99" y="26"/>
                    </a:lnTo>
                    <a:lnTo>
                      <a:pt x="113" y="52"/>
                    </a:lnTo>
                    <a:lnTo>
                      <a:pt x="114" y="82"/>
                    </a:lnTo>
                    <a:lnTo>
                      <a:pt x="96" y="108"/>
                    </a:lnTo>
                    <a:lnTo>
                      <a:pt x="66" y="120"/>
                    </a:lnTo>
                    <a:lnTo>
                      <a:pt x="37" y="114"/>
                    </a:lnTo>
                    <a:lnTo>
                      <a:pt x="14" y="94"/>
                    </a:lnTo>
                    <a:lnTo>
                      <a:pt x="0" y="67"/>
                    </a:lnTo>
                    <a:lnTo>
                      <a:pt x="0" y="38"/>
                    </a:lnTo>
                    <a:lnTo>
                      <a:pt x="18" y="12"/>
                    </a:lnTo>
                    <a:close/>
                    <a:moveTo>
                      <a:pt x="85" y="95"/>
                    </a:moveTo>
                    <a:lnTo>
                      <a:pt x="97" y="76"/>
                    </a:lnTo>
                    <a:lnTo>
                      <a:pt x="93" y="54"/>
                    </a:lnTo>
                    <a:lnTo>
                      <a:pt x="84" y="38"/>
                    </a:lnTo>
                    <a:lnTo>
                      <a:pt x="70" y="26"/>
                    </a:lnTo>
                    <a:lnTo>
                      <a:pt x="50" y="18"/>
                    </a:lnTo>
                    <a:lnTo>
                      <a:pt x="28" y="25"/>
                    </a:lnTo>
                    <a:lnTo>
                      <a:pt x="17" y="44"/>
                    </a:lnTo>
                    <a:lnTo>
                      <a:pt x="20" y="65"/>
                    </a:lnTo>
                    <a:lnTo>
                      <a:pt x="30" y="82"/>
                    </a:lnTo>
                    <a:lnTo>
                      <a:pt x="43" y="95"/>
                    </a:lnTo>
                    <a:lnTo>
                      <a:pt x="62" y="102"/>
                    </a:lnTo>
                    <a:lnTo>
                      <a:pt x="85" y="9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1" name="Freeform 283"/>
              <p:cNvSpPr>
                <a:spLocks/>
              </p:cNvSpPr>
              <p:nvPr/>
            </p:nvSpPr>
            <p:spPr bwMode="auto">
              <a:xfrm>
                <a:off x="4595" y="3055"/>
                <a:ext cx="50" cy="45"/>
              </a:xfrm>
              <a:custGeom>
                <a:avLst/>
                <a:gdLst>
                  <a:gd name="T0" fmla="*/ 149 w 149"/>
                  <a:gd name="T1" fmla="*/ 74 h 137"/>
                  <a:gd name="T2" fmla="*/ 135 w 149"/>
                  <a:gd name="T3" fmla="*/ 87 h 137"/>
                  <a:gd name="T4" fmla="*/ 86 w 149"/>
                  <a:gd name="T5" fmla="*/ 33 h 137"/>
                  <a:gd name="T6" fmla="*/ 86 w 149"/>
                  <a:gd name="T7" fmla="*/ 33 h 137"/>
                  <a:gd name="T8" fmla="*/ 73 w 149"/>
                  <a:gd name="T9" fmla="*/ 22 h 137"/>
                  <a:gd name="T10" fmla="*/ 61 w 149"/>
                  <a:gd name="T11" fmla="*/ 19 h 137"/>
                  <a:gd name="T12" fmla="*/ 47 w 149"/>
                  <a:gd name="T13" fmla="*/ 27 h 137"/>
                  <a:gd name="T14" fmla="*/ 47 w 149"/>
                  <a:gd name="T15" fmla="*/ 27 h 137"/>
                  <a:gd name="T16" fmla="*/ 40 w 149"/>
                  <a:gd name="T17" fmla="*/ 37 h 137"/>
                  <a:gd name="T18" fmla="*/ 38 w 149"/>
                  <a:gd name="T19" fmla="*/ 54 h 137"/>
                  <a:gd name="T20" fmla="*/ 50 w 149"/>
                  <a:gd name="T21" fmla="*/ 77 h 137"/>
                  <a:gd name="T22" fmla="*/ 50 w 149"/>
                  <a:gd name="T23" fmla="*/ 77 h 137"/>
                  <a:gd name="T24" fmla="*/ 93 w 149"/>
                  <a:gd name="T25" fmla="*/ 124 h 137"/>
                  <a:gd name="T26" fmla="*/ 78 w 149"/>
                  <a:gd name="T27" fmla="*/ 137 h 137"/>
                  <a:gd name="T28" fmla="*/ 0 w 149"/>
                  <a:gd name="T29" fmla="*/ 49 h 137"/>
                  <a:gd name="T30" fmla="*/ 14 w 149"/>
                  <a:gd name="T31" fmla="*/ 37 h 137"/>
                  <a:gd name="T32" fmla="*/ 25 w 149"/>
                  <a:gd name="T33" fmla="*/ 49 h 137"/>
                  <a:gd name="T34" fmla="*/ 25 w 149"/>
                  <a:gd name="T35" fmla="*/ 49 h 137"/>
                  <a:gd name="T36" fmla="*/ 25 w 149"/>
                  <a:gd name="T37" fmla="*/ 49 h 137"/>
                  <a:gd name="T38" fmla="*/ 25 w 149"/>
                  <a:gd name="T39" fmla="*/ 39 h 137"/>
                  <a:gd name="T40" fmla="*/ 28 w 149"/>
                  <a:gd name="T41" fmla="*/ 25 h 137"/>
                  <a:gd name="T42" fmla="*/ 39 w 149"/>
                  <a:gd name="T43" fmla="*/ 11 h 137"/>
                  <a:gd name="T44" fmla="*/ 39 w 149"/>
                  <a:gd name="T45" fmla="*/ 11 h 137"/>
                  <a:gd name="T46" fmla="*/ 55 w 149"/>
                  <a:gd name="T47" fmla="*/ 1 h 137"/>
                  <a:gd name="T48" fmla="*/ 74 w 149"/>
                  <a:gd name="T49" fmla="*/ 0 h 137"/>
                  <a:gd name="T50" fmla="*/ 97 w 149"/>
                  <a:gd name="T51" fmla="*/ 14 h 137"/>
                  <a:gd name="T52" fmla="*/ 97 w 149"/>
                  <a:gd name="T53" fmla="*/ 14 h 137"/>
                  <a:gd name="T54" fmla="*/ 149 w 149"/>
                  <a:gd name="T55" fmla="*/ 74 h 137"/>
                  <a:gd name="T56" fmla="*/ 149 w 149"/>
                  <a:gd name="T57" fmla="*/ 74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9"/>
                  <a:gd name="T88" fmla="*/ 0 h 137"/>
                  <a:gd name="T89" fmla="*/ 149 w 149"/>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9" h="137">
                    <a:moveTo>
                      <a:pt x="149" y="74"/>
                    </a:moveTo>
                    <a:lnTo>
                      <a:pt x="135" y="87"/>
                    </a:lnTo>
                    <a:lnTo>
                      <a:pt x="86" y="33"/>
                    </a:lnTo>
                    <a:lnTo>
                      <a:pt x="73" y="22"/>
                    </a:lnTo>
                    <a:lnTo>
                      <a:pt x="61" y="19"/>
                    </a:lnTo>
                    <a:lnTo>
                      <a:pt x="47" y="27"/>
                    </a:lnTo>
                    <a:lnTo>
                      <a:pt x="40" y="37"/>
                    </a:lnTo>
                    <a:lnTo>
                      <a:pt x="38" y="54"/>
                    </a:lnTo>
                    <a:lnTo>
                      <a:pt x="50" y="77"/>
                    </a:lnTo>
                    <a:lnTo>
                      <a:pt x="93" y="124"/>
                    </a:lnTo>
                    <a:lnTo>
                      <a:pt x="78" y="137"/>
                    </a:lnTo>
                    <a:lnTo>
                      <a:pt x="0" y="49"/>
                    </a:lnTo>
                    <a:lnTo>
                      <a:pt x="14" y="37"/>
                    </a:lnTo>
                    <a:lnTo>
                      <a:pt x="25" y="49"/>
                    </a:lnTo>
                    <a:lnTo>
                      <a:pt x="25" y="39"/>
                    </a:lnTo>
                    <a:lnTo>
                      <a:pt x="28" y="25"/>
                    </a:lnTo>
                    <a:lnTo>
                      <a:pt x="39" y="11"/>
                    </a:lnTo>
                    <a:lnTo>
                      <a:pt x="55" y="1"/>
                    </a:lnTo>
                    <a:lnTo>
                      <a:pt x="74" y="0"/>
                    </a:lnTo>
                    <a:lnTo>
                      <a:pt x="97" y="14"/>
                    </a:lnTo>
                    <a:lnTo>
                      <a:pt x="149" y="7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2" name="Freeform 284"/>
              <p:cNvSpPr>
                <a:spLocks noEditPoints="1"/>
              </p:cNvSpPr>
              <p:nvPr/>
            </p:nvSpPr>
            <p:spPr bwMode="auto">
              <a:xfrm>
                <a:off x="4630" y="3026"/>
                <a:ext cx="48" cy="43"/>
              </a:xfrm>
              <a:custGeom>
                <a:avLst/>
                <a:gdLst>
                  <a:gd name="T0" fmla="*/ 0 w 143"/>
                  <a:gd name="T1" fmla="*/ 57 h 127"/>
                  <a:gd name="T2" fmla="*/ 18 w 143"/>
                  <a:gd name="T3" fmla="*/ 16 h 127"/>
                  <a:gd name="T4" fmla="*/ 31 w 143"/>
                  <a:gd name="T5" fmla="*/ 6 h 127"/>
                  <a:gd name="T6" fmla="*/ 72 w 143"/>
                  <a:gd name="T7" fmla="*/ 9 h 127"/>
                  <a:gd name="T8" fmla="*/ 120 w 143"/>
                  <a:gd name="T9" fmla="*/ 57 h 127"/>
                  <a:gd name="T10" fmla="*/ 123 w 143"/>
                  <a:gd name="T11" fmla="*/ 60 h 127"/>
                  <a:gd name="T12" fmla="*/ 129 w 143"/>
                  <a:gd name="T13" fmla="*/ 58 h 127"/>
                  <a:gd name="T14" fmla="*/ 131 w 143"/>
                  <a:gd name="T15" fmla="*/ 56 h 127"/>
                  <a:gd name="T16" fmla="*/ 133 w 143"/>
                  <a:gd name="T17" fmla="*/ 53 h 127"/>
                  <a:gd name="T18" fmla="*/ 143 w 143"/>
                  <a:gd name="T19" fmla="*/ 63 h 127"/>
                  <a:gd name="T20" fmla="*/ 142 w 143"/>
                  <a:gd name="T21" fmla="*/ 66 h 127"/>
                  <a:gd name="T22" fmla="*/ 137 w 143"/>
                  <a:gd name="T23" fmla="*/ 72 h 127"/>
                  <a:gd name="T24" fmla="*/ 126 w 143"/>
                  <a:gd name="T25" fmla="*/ 79 h 127"/>
                  <a:gd name="T26" fmla="*/ 110 w 143"/>
                  <a:gd name="T27" fmla="*/ 74 h 127"/>
                  <a:gd name="T28" fmla="*/ 109 w 143"/>
                  <a:gd name="T29" fmla="*/ 86 h 127"/>
                  <a:gd name="T30" fmla="*/ 93 w 143"/>
                  <a:gd name="T31" fmla="*/ 117 h 127"/>
                  <a:gd name="T32" fmla="*/ 76 w 143"/>
                  <a:gd name="T33" fmla="*/ 127 h 127"/>
                  <a:gd name="T34" fmla="*/ 43 w 143"/>
                  <a:gd name="T35" fmla="*/ 118 h 127"/>
                  <a:gd name="T36" fmla="*/ 35 w 143"/>
                  <a:gd name="T37" fmla="*/ 108 h 127"/>
                  <a:gd name="T38" fmla="*/ 42 w 143"/>
                  <a:gd name="T39" fmla="*/ 67 h 127"/>
                  <a:gd name="T40" fmla="*/ 63 w 143"/>
                  <a:gd name="T41" fmla="*/ 41 h 127"/>
                  <a:gd name="T42" fmla="*/ 65 w 143"/>
                  <a:gd name="T43" fmla="*/ 37 h 127"/>
                  <a:gd name="T44" fmla="*/ 60 w 143"/>
                  <a:gd name="T45" fmla="*/ 24 h 127"/>
                  <a:gd name="T46" fmla="*/ 51 w 143"/>
                  <a:gd name="T47" fmla="*/ 19 h 127"/>
                  <a:gd name="T48" fmla="*/ 27 w 143"/>
                  <a:gd name="T49" fmla="*/ 30 h 127"/>
                  <a:gd name="T50" fmla="*/ 18 w 143"/>
                  <a:gd name="T51" fmla="*/ 45 h 127"/>
                  <a:gd name="T52" fmla="*/ 24 w 143"/>
                  <a:gd name="T53" fmla="*/ 65 h 127"/>
                  <a:gd name="T54" fmla="*/ 11 w 143"/>
                  <a:gd name="T55" fmla="*/ 78 h 127"/>
                  <a:gd name="T56" fmla="*/ 77 w 143"/>
                  <a:gd name="T57" fmla="*/ 43 h 127"/>
                  <a:gd name="T58" fmla="*/ 71 w 143"/>
                  <a:gd name="T59" fmla="*/ 56 h 127"/>
                  <a:gd name="T60" fmla="*/ 60 w 143"/>
                  <a:gd name="T61" fmla="*/ 71 h 127"/>
                  <a:gd name="T62" fmla="*/ 50 w 143"/>
                  <a:gd name="T63" fmla="*/ 91 h 127"/>
                  <a:gd name="T64" fmla="*/ 55 w 143"/>
                  <a:gd name="T65" fmla="*/ 102 h 127"/>
                  <a:gd name="T66" fmla="*/ 74 w 143"/>
                  <a:gd name="T67" fmla="*/ 108 h 127"/>
                  <a:gd name="T68" fmla="*/ 85 w 143"/>
                  <a:gd name="T69" fmla="*/ 102 h 127"/>
                  <a:gd name="T70" fmla="*/ 98 w 143"/>
                  <a:gd name="T71" fmla="*/ 71 h 127"/>
                  <a:gd name="T72" fmla="*/ 92 w 143"/>
                  <a:gd name="T73" fmla="*/ 57 h 127"/>
                  <a:gd name="T74" fmla="*/ 77 w 143"/>
                  <a:gd name="T75" fmla="*/ 43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27"/>
                  <a:gd name="T116" fmla="*/ 143 w 14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27">
                    <a:moveTo>
                      <a:pt x="11" y="78"/>
                    </a:moveTo>
                    <a:lnTo>
                      <a:pt x="0" y="57"/>
                    </a:lnTo>
                    <a:lnTo>
                      <a:pt x="3" y="36"/>
                    </a:lnTo>
                    <a:lnTo>
                      <a:pt x="18" y="16"/>
                    </a:lnTo>
                    <a:lnTo>
                      <a:pt x="31" y="6"/>
                    </a:lnTo>
                    <a:lnTo>
                      <a:pt x="50" y="0"/>
                    </a:lnTo>
                    <a:lnTo>
                      <a:pt x="72" y="9"/>
                    </a:lnTo>
                    <a:lnTo>
                      <a:pt x="120" y="57"/>
                    </a:lnTo>
                    <a:lnTo>
                      <a:pt x="123" y="60"/>
                    </a:lnTo>
                    <a:lnTo>
                      <a:pt x="126" y="60"/>
                    </a:lnTo>
                    <a:lnTo>
                      <a:pt x="129" y="58"/>
                    </a:lnTo>
                    <a:lnTo>
                      <a:pt x="131" y="56"/>
                    </a:lnTo>
                    <a:lnTo>
                      <a:pt x="132" y="55"/>
                    </a:lnTo>
                    <a:lnTo>
                      <a:pt x="133" y="53"/>
                    </a:lnTo>
                    <a:lnTo>
                      <a:pt x="143" y="63"/>
                    </a:lnTo>
                    <a:lnTo>
                      <a:pt x="142" y="66"/>
                    </a:lnTo>
                    <a:lnTo>
                      <a:pt x="140" y="69"/>
                    </a:lnTo>
                    <a:lnTo>
                      <a:pt x="137" y="72"/>
                    </a:lnTo>
                    <a:lnTo>
                      <a:pt x="126" y="79"/>
                    </a:lnTo>
                    <a:lnTo>
                      <a:pt x="117" y="79"/>
                    </a:lnTo>
                    <a:lnTo>
                      <a:pt x="110" y="74"/>
                    </a:lnTo>
                    <a:lnTo>
                      <a:pt x="109" y="86"/>
                    </a:lnTo>
                    <a:lnTo>
                      <a:pt x="105" y="101"/>
                    </a:lnTo>
                    <a:lnTo>
                      <a:pt x="93" y="117"/>
                    </a:lnTo>
                    <a:lnTo>
                      <a:pt x="76" y="127"/>
                    </a:lnTo>
                    <a:lnTo>
                      <a:pt x="58" y="127"/>
                    </a:lnTo>
                    <a:lnTo>
                      <a:pt x="43" y="118"/>
                    </a:lnTo>
                    <a:lnTo>
                      <a:pt x="35" y="108"/>
                    </a:lnTo>
                    <a:lnTo>
                      <a:pt x="32" y="90"/>
                    </a:lnTo>
                    <a:lnTo>
                      <a:pt x="42" y="67"/>
                    </a:lnTo>
                    <a:lnTo>
                      <a:pt x="63" y="41"/>
                    </a:lnTo>
                    <a:lnTo>
                      <a:pt x="65" y="37"/>
                    </a:lnTo>
                    <a:lnTo>
                      <a:pt x="65" y="31"/>
                    </a:lnTo>
                    <a:lnTo>
                      <a:pt x="60" y="24"/>
                    </a:lnTo>
                    <a:lnTo>
                      <a:pt x="51" y="19"/>
                    </a:lnTo>
                    <a:lnTo>
                      <a:pt x="40" y="20"/>
                    </a:lnTo>
                    <a:lnTo>
                      <a:pt x="27" y="30"/>
                    </a:lnTo>
                    <a:lnTo>
                      <a:pt x="18" y="45"/>
                    </a:lnTo>
                    <a:lnTo>
                      <a:pt x="19" y="56"/>
                    </a:lnTo>
                    <a:lnTo>
                      <a:pt x="24" y="65"/>
                    </a:lnTo>
                    <a:lnTo>
                      <a:pt x="11" y="78"/>
                    </a:lnTo>
                    <a:close/>
                    <a:moveTo>
                      <a:pt x="77" y="43"/>
                    </a:moveTo>
                    <a:lnTo>
                      <a:pt x="76" y="48"/>
                    </a:lnTo>
                    <a:lnTo>
                      <a:pt x="71" y="56"/>
                    </a:lnTo>
                    <a:lnTo>
                      <a:pt x="60" y="71"/>
                    </a:lnTo>
                    <a:lnTo>
                      <a:pt x="53" y="80"/>
                    </a:lnTo>
                    <a:lnTo>
                      <a:pt x="50" y="91"/>
                    </a:lnTo>
                    <a:lnTo>
                      <a:pt x="55" y="102"/>
                    </a:lnTo>
                    <a:lnTo>
                      <a:pt x="64" y="108"/>
                    </a:lnTo>
                    <a:lnTo>
                      <a:pt x="74" y="108"/>
                    </a:lnTo>
                    <a:lnTo>
                      <a:pt x="85" y="102"/>
                    </a:lnTo>
                    <a:lnTo>
                      <a:pt x="95" y="87"/>
                    </a:lnTo>
                    <a:lnTo>
                      <a:pt x="98" y="71"/>
                    </a:lnTo>
                    <a:lnTo>
                      <a:pt x="92" y="57"/>
                    </a:lnTo>
                    <a:lnTo>
                      <a:pt x="77" y="4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3" name="Freeform 285"/>
              <p:cNvSpPr>
                <a:spLocks/>
              </p:cNvSpPr>
              <p:nvPr/>
            </p:nvSpPr>
            <p:spPr bwMode="auto">
              <a:xfrm>
                <a:off x="4645" y="2999"/>
                <a:ext cx="43" cy="42"/>
              </a:xfrm>
              <a:custGeom>
                <a:avLst/>
                <a:gdLst>
                  <a:gd name="T0" fmla="*/ 130 w 130"/>
                  <a:gd name="T1" fmla="*/ 111 h 126"/>
                  <a:gd name="T2" fmla="*/ 117 w 130"/>
                  <a:gd name="T3" fmla="*/ 126 h 126"/>
                  <a:gd name="T4" fmla="*/ 0 w 130"/>
                  <a:gd name="T5" fmla="*/ 14 h 126"/>
                  <a:gd name="T6" fmla="*/ 14 w 130"/>
                  <a:gd name="T7" fmla="*/ 0 h 126"/>
                  <a:gd name="T8" fmla="*/ 130 w 130"/>
                  <a:gd name="T9" fmla="*/ 111 h 126"/>
                  <a:gd name="T10" fmla="*/ 130 w 130"/>
                  <a:gd name="T11" fmla="*/ 111 h 126"/>
                  <a:gd name="T12" fmla="*/ 0 60000 65536"/>
                  <a:gd name="T13" fmla="*/ 0 60000 65536"/>
                  <a:gd name="T14" fmla="*/ 0 60000 65536"/>
                  <a:gd name="T15" fmla="*/ 0 60000 65536"/>
                  <a:gd name="T16" fmla="*/ 0 60000 65536"/>
                  <a:gd name="T17" fmla="*/ 0 60000 65536"/>
                  <a:gd name="T18" fmla="*/ 0 w 130"/>
                  <a:gd name="T19" fmla="*/ 0 h 126"/>
                  <a:gd name="T20" fmla="*/ 130 w 130"/>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30" h="126">
                    <a:moveTo>
                      <a:pt x="130" y="111"/>
                    </a:moveTo>
                    <a:lnTo>
                      <a:pt x="117" y="126"/>
                    </a:lnTo>
                    <a:lnTo>
                      <a:pt x="0" y="14"/>
                    </a:lnTo>
                    <a:lnTo>
                      <a:pt x="14" y="0"/>
                    </a:lnTo>
                    <a:lnTo>
                      <a:pt x="130" y="11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4" name="Freeform 286"/>
              <p:cNvSpPr>
                <a:spLocks noEditPoints="1"/>
              </p:cNvSpPr>
              <p:nvPr/>
            </p:nvSpPr>
            <p:spPr bwMode="auto">
              <a:xfrm>
                <a:off x="4669" y="2974"/>
                <a:ext cx="44" cy="40"/>
              </a:xfrm>
              <a:custGeom>
                <a:avLst/>
                <a:gdLst>
                  <a:gd name="T0" fmla="*/ 134 w 134"/>
                  <a:gd name="T1" fmla="*/ 106 h 121"/>
                  <a:gd name="T2" fmla="*/ 121 w 134"/>
                  <a:gd name="T3" fmla="*/ 121 h 121"/>
                  <a:gd name="T4" fmla="*/ 33 w 134"/>
                  <a:gd name="T5" fmla="*/ 43 h 121"/>
                  <a:gd name="T6" fmla="*/ 45 w 134"/>
                  <a:gd name="T7" fmla="*/ 28 h 121"/>
                  <a:gd name="T8" fmla="*/ 134 w 134"/>
                  <a:gd name="T9" fmla="*/ 106 h 121"/>
                  <a:gd name="T10" fmla="*/ 134 w 134"/>
                  <a:gd name="T11" fmla="*/ 106 h 121"/>
                  <a:gd name="T12" fmla="*/ 17 w 134"/>
                  <a:gd name="T13" fmla="*/ 29 h 121"/>
                  <a:gd name="T14" fmla="*/ 0 w 134"/>
                  <a:gd name="T15" fmla="*/ 14 h 121"/>
                  <a:gd name="T16" fmla="*/ 13 w 134"/>
                  <a:gd name="T17" fmla="*/ 0 h 121"/>
                  <a:gd name="T18" fmla="*/ 30 w 134"/>
                  <a:gd name="T19" fmla="*/ 14 h 121"/>
                  <a:gd name="T20" fmla="*/ 17 w 134"/>
                  <a:gd name="T21" fmla="*/ 29 h 121"/>
                  <a:gd name="T22" fmla="*/ 17 w 134"/>
                  <a:gd name="T23" fmla="*/ 29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121"/>
                  <a:gd name="T38" fmla="*/ 134 w 1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121">
                    <a:moveTo>
                      <a:pt x="134" y="106"/>
                    </a:moveTo>
                    <a:lnTo>
                      <a:pt x="121" y="121"/>
                    </a:lnTo>
                    <a:lnTo>
                      <a:pt x="33" y="43"/>
                    </a:lnTo>
                    <a:lnTo>
                      <a:pt x="45" y="28"/>
                    </a:lnTo>
                    <a:lnTo>
                      <a:pt x="134" y="106"/>
                    </a:lnTo>
                    <a:close/>
                    <a:moveTo>
                      <a:pt x="17" y="29"/>
                    </a:moveTo>
                    <a:lnTo>
                      <a:pt x="0" y="14"/>
                    </a:lnTo>
                    <a:lnTo>
                      <a:pt x="13" y="0"/>
                    </a:lnTo>
                    <a:lnTo>
                      <a:pt x="30" y="14"/>
                    </a:lnTo>
                    <a:lnTo>
                      <a:pt x="17" y="2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5" name="Freeform 287"/>
              <p:cNvSpPr>
                <a:spLocks/>
              </p:cNvSpPr>
              <p:nvPr/>
            </p:nvSpPr>
            <p:spPr bwMode="auto">
              <a:xfrm>
                <a:off x="4690" y="2955"/>
                <a:ext cx="51" cy="45"/>
              </a:xfrm>
              <a:custGeom>
                <a:avLst/>
                <a:gdLst>
                  <a:gd name="T0" fmla="*/ 152 w 152"/>
                  <a:gd name="T1" fmla="*/ 62 h 135"/>
                  <a:gd name="T2" fmla="*/ 139 w 152"/>
                  <a:gd name="T3" fmla="*/ 77 h 135"/>
                  <a:gd name="T4" fmla="*/ 83 w 152"/>
                  <a:gd name="T5" fmla="*/ 31 h 135"/>
                  <a:gd name="T6" fmla="*/ 83 w 152"/>
                  <a:gd name="T7" fmla="*/ 31 h 135"/>
                  <a:gd name="T8" fmla="*/ 68 w 152"/>
                  <a:gd name="T9" fmla="*/ 22 h 135"/>
                  <a:gd name="T10" fmla="*/ 56 w 152"/>
                  <a:gd name="T11" fmla="*/ 21 h 135"/>
                  <a:gd name="T12" fmla="*/ 43 w 152"/>
                  <a:gd name="T13" fmla="*/ 31 h 135"/>
                  <a:gd name="T14" fmla="*/ 43 w 152"/>
                  <a:gd name="T15" fmla="*/ 31 h 135"/>
                  <a:gd name="T16" fmla="*/ 38 w 152"/>
                  <a:gd name="T17" fmla="*/ 42 h 135"/>
                  <a:gd name="T18" fmla="*/ 39 w 152"/>
                  <a:gd name="T19" fmla="*/ 60 h 135"/>
                  <a:gd name="T20" fmla="*/ 54 w 152"/>
                  <a:gd name="T21" fmla="*/ 80 h 135"/>
                  <a:gd name="T22" fmla="*/ 54 w 152"/>
                  <a:gd name="T23" fmla="*/ 80 h 135"/>
                  <a:gd name="T24" fmla="*/ 103 w 152"/>
                  <a:gd name="T25" fmla="*/ 120 h 135"/>
                  <a:gd name="T26" fmla="*/ 91 w 152"/>
                  <a:gd name="T27" fmla="*/ 135 h 135"/>
                  <a:gd name="T28" fmla="*/ 0 w 152"/>
                  <a:gd name="T29" fmla="*/ 61 h 135"/>
                  <a:gd name="T30" fmla="*/ 12 w 152"/>
                  <a:gd name="T31" fmla="*/ 46 h 135"/>
                  <a:gd name="T32" fmla="*/ 25 w 152"/>
                  <a:gd name="T33" fmla="*/ 58 h 135"/>
                  <a:gd name="T34" fmla="*/ 25 w 152"/>
                  <a:gd name="T35" fmla="*/ 57 h 135"/>
                  <a:gd name="T36" fmla="*/ 25 w 152"/>
                  <a:gd name="T37" fmla="*/ 57 h 135"/>
                  <a:gd name="T38" fmla="*/ 23 w 152"/>
                  <a:gd name="T39" fmla="*/ 46 h 135"/>
                  <a:gd name="T40" fmla="*/ 24 w 152"/>
                  <a:gd name="T41" fmla="*/ 32 h 135"/>
                  <a:gd name="T42" fmla="*/ 32 w 152"/>
                  <a:gd name="T43" fmla="*/ 16 h 135"/>
                  <a:gd name="T44" fmla="*/ 32 w 152"/>
                  <a:gd name="T45" fmla="*/ 16 h 135"/>
                  <a:gd name="T46" fmla="*/ 46 w 152"/>
                  <a:gd name="T47" fmla="*/ 4 h 135"/>
                  <a:gd name="T48" fmla="*/ 66 w 152"/>
                  <a:gd name="T49" fmla="*/ 0 h 135"/>
                  <a:gd name="T50" fmla="*/ 89 w 152"/>
                  <a:gd name="T51" fmla="*/ 11 h 135"/>
                  <a:gd name="T52" fmla="*/ 89 w 152"/>
                  <a:gd name="T53" fmla="*/ 11 h 135"/>
                  <a:gd name="T54" fmla="*/ 152 w 152"/>
                  <a:gd name="T55" fmla="*/ 62 h 135"/>
                  <a:gd name="T56" fmla="*/ 152 w 152"/>
                  <a:gd name="T57" fmla="*/ 6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
                  <a:gd name="T88" fmla="*/ 0 h 135"/>
                  <a:gd name="T89" fmla="*/ 152 w 15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 h="135">
                    <a:moveTo>
                      <a:pt x="152" y="62"/>
                    </a:moveTo>
                    <a:lnTo>
                      <a:pt x="139" y="77"/>
                    </a:lnTo>
                    <a:lnTo>
                      <a:pt x="83" y="31"/>
                    </a:lnTo>
                    <a:lnTo>
                      <a:pt x="68" y="22"/>
                    </a:lnTo>
                    <a:lnTo>
                      <a:pt x="56" y="21"/>
                    </a:lnTo>
                    <a:lnTo>
                      <a:pt x="43" y="31"/>
                    </a:lnTo>
                    <a:lnTo>
                      <a:pt x="38" y="42"/>
                    </a:lnTo>
                    <a:lnTo>
                      <a:pt x="39" y="60"/>
                    </a:lnTo>
                    <a:lnTo>
                      <a:pt x="54" y="80"/>
                    </a:lnTo>
                    <a:lnTo>
                      <a:pt x="103" y="120"/>
                    </a:lnTo>
                    <a:lnTo>
                      <a:pt x="91" y="135"/>
                    </a:lnTo>
                    <a:lnTo>
                      <a:pt x="0" y="61"/>
                    </a:lnTo>
                    <a:lnTo>
                      <a:pt x="12" y="46"/>
                    </a:lnTo>
                    <a:lnTo>
                      <a:pt x="25" y="58"/>
                    </a:lnTo>
                    <a:lnTo>
                      <a:pt x="25" y="57"/>
                    </a:lnTo>
                    <a:lnTo>
                      <a:pt x="23" y="46"/>
                    </a:lnTo>
                    <a:lnTo>
                      <a:pt x="24" y="32"/>
                    </a:lnTo>
                    <a:lnTo>
                      <a:pt x="32" y="16"/>
                    </a:lnTo>
                    <a:lnTo>
                      <a:pt x="46" y="4"/>
                    </a:lnTo>
                    <a:lnTo>
                      <a:pt x="66" y="0"/>
                    </a:lnTo>
                    <a:lnTo>
                      <a:pt x="89" y="11"/>
                    </a:lnTo>
                    <a:lnTo>
                      <a:pt x="152" y="6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6" name="Freeform 288"/>
              <p:cNvSpPr>
                <a:spLocks/>
              </p:cNvSpPr>
              <p:nvPr/>
            </p:nvSpPr>
            <p:spPr bwMode="auto">
              <a:xfrm>
                <a:off x="4721" y="2924"/>
                <a:ext cx="40" cy="38"/>
              </a:xfrm>
              <a:custGeom>
                <a:avLst/>
                <a:gdLst>
                  <a:gd name="T0" fmla="*/ 61 w 120"/>
                  <a:gd name="T1" fmla="*/ 23 h 115"/>
                  <a:gd name="T2" fmla="*/ 48 w 120"/>
                  <a:gd name="T3" fmla="*/ 19 h 115"/>
                  <a:gd name="T4" fmla="*/ 36 w 120"/>
                  <a:gd name="T5" fmla="*/ 21 h 115"/>
                  <a:gd name="T6" fmla="*/ 25 w 120"/>
                  <a:gd name="T7" fmla="*/ 30 h 115"/>
                  <a:gd name="T8" fmla="*/ 25 w 120"/>
                  <a:gd name="T9" fmla="*/ 30 h 115"/>
                  <a:gd name="T10" fmla="*/ 19 w 120"/>
                  <a:gd name="T11" fmla="*/ 50 h 115"/>
                  <a:gd name="T12" fmla="*/ 26 w 120"/>
                  <a:gd name="T13" fmla="*/ 68 h 115"/>
                  <a:gd name="T14" fmla="*/ 41 w 120"/>
                  <a:gd name="T15" fmla="*/ 83 h 115"/>
                  <a:gd name="T16" fmla="*/ 41 w 120"/>
                  <a:gd name="T17" fmla="*/ 83 h 115"/>
                  <a:gd name="T18" fmla="*/ 58 w 120"/>
                  <a:gd name="T19" fmla="*/ 93 h 115"/>
                  <a:gd name="T20" fmla="*/ 78 w 120"/>
                  <a:gd name="T21" fmla="*/ 96 h 115"/>
                  <a:gd name="T22" fmla="*/ 95 w 120"/>
                  <a:gd name="T23" fmla="*/ 84 h 115"/>
                  <a:gd name="T24" fmla="*/ 95 w 120"/>
                  <a:gd name="T25" fmla="*/ 84 h 115"/>
                  <a:gd name="T26" fmla="*/ 100 w 120"/>
                  <a:gd name="T27" fmla="*/ 73 h 115"/>
                  <a:gd name="T28" fmla="*/ 99 w 120"/>
                  <a:gd name="T29" fmla="*/ 59 h 115"/>
                  <a:gd name="T30" fmla="*/ 90 w 120"/>
                  <a:gd name="T31" fmla="*/ 45 h 115"/>
                  <a:gd name="T32" fmla="*/ 90 w 120"/>
                  <a:gd name="T33" fmla="*/ 45 h 115"/>
                  <a:gd name="T34" fmla="*/ 101 w 120"/>
                  <a:gd name="T35" fmla="*/ 29 h 115"/>
                  <a:gd name="T36" fmla="*/ 101 w 120"/>
                  <a:gd name="T37" fmla="*/ 29 h 115"/>
                  <a:gd name="T38" fmla="*/ 114 w 120"/>
                  <a:gd name="T39" fmla="*/ 46 h 115"/>
                  <a:gd name="T40" fmla="*/ 120 w 120"/>
                  <a:gd name="T41" fmla="*/ 69 h 115"/>
                  <a:gd name="T42" fmla="*/ 108 w 120"/>
                  <a:gd name="T43" fmla="*/ 95 h 115"/>
                  <a:gd name="T44" fmla="*/ 108 w 120"/>
                  <a:gd name="T45" fmla="*/ 95 h 115"/>
                  <a:gd name="T46" fmla="*/ 86 w 120"/>
                  <a:gd name="T47" fmla="*/ 113 h 115"/>
                  <a:gd name="T48" fmla="*/ 58 w 120"/>
                  <a:gd name="T49" fmla="*/ 115 h 115"/>
                  <a:gd name="T50" fmla="*/ 31 w 120"/>
                  <a:gd name="T51" fmla="*/ 102 h 115"/>
                  <a:gd name="T52" fmla="*/ 31 w 120"/>
                  <a:gd name="T53" fmla="*/ 102 h 115"/>
                  <a:gd name="T54" fmla="*/ 7 w 120"/>
                  <a:gd name="T55" fmla="*/ 77 h 115"/>
                  <a:gd name="T56" fmla="*/ 0 w 120"/>
                  <a:gd name="T57" fmla="*/ 49 h 115"/>
                  <a:gd name="T58" fmla="*/ 11 w 120"/>
                  <a:gd name="T59" fmla="*/ 17 h 115"/>
                  <a:gd name="T60" fmla="*/ 11 w 120"/>
                  <a:gd name="T61" fmla="*/ 17 h 115"/>
                  <a:gd name="T62" fmla="*/ 32 w 120"/>
                  <a:gd name="T63" fmla="*/ 2 h 115"/>
                  <a:gd name="T64" fmla="*/ 53 w 120"/>
                  <a:gd name="T65" fmla="*/ 0 h 115"/>
                  <a:gd name="T66" fmla="*/ 73 w 120"/>
                  <a:gd name="T67" fmla="*/ 8 h 115"/>
                  <a:gd name="T68" fmla="*/ 73 w 120"/>
                  <a:gd name="T69" fmla="*/ 8 h 115"/>
                  <a:gd name="T70" fmla="*/ 61 w 120"/>
                  <a:gd name="T71" fmla="*/ 23 h 115"/>
                  <a:gd name="T72" fmla="*/ 61 w 120"/>
                  <a:gd name="T73" fmla="*/ 2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15"/>
                  <a:gd name="T113" fmla="*/ 120 w 12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15">
                    <a:moveTo>
                      <a:pt x="61" y="23"/>
                    </a:moveTo>
                    <a:lnTo>
                      <a:pt x="48" y="19"/>
                    </a:lnTo>
                    <a:lnTo>
                      <a:pt x="36" y="21"/>
                    </a:lnTo>
                    <a:lnTo>
                      <a:pt x="25" y="30"/>
                    </a:lnTo>
                    <a:lnTo>
                      <a:pt x="19" y="50"/>
                    </a:lnTo>
                    <a:lnTo>
                      <a:pt x="26" y="68"/>
                    </a:lnTo>
                    <a:lnTo>
                      <a:pt x="41" y="83"/>
                    </a:lnTo>
                    <a:lnTo>
                      <a:pt x="58" y="93"/>
                    </a:lnTo>
                    <a:lnTo>
                      <a:pt x="78" y="96"/>
                    </a:lnTo>
                    <a:lnTo>
                      <a:pt x="95" y="84"/>
                    </a:lnTo>
                    <a:lnTo>
                      <a:pt x="100" y="73"/>
                    </a:lnTo>
                    <a:lnTo>
                      <a:pt x="99" y="59"/>
                    </a:lnTo>
                    <a:lnTo>
                      <a:pt x="90" y="45"/>
                    </a:lnTo>
                    <a:lnTo>
                      <a:pt x="101" y="29"/>
                    </a:lnTo>
                    <a:lnTo>
                      <a:pt x="114" y="46"/>
                    </a:lnTo>
                    <a:lnTo>
                      <a:pt x="120" y="69"/>
                    </a:lnTo>
                    <a:lnTo>
                      <a:pt x="108" y="95"/>
                    </a:lnTo>
                    <a:lnTo>
                      <a:pt x="86" y="113"/>
                    </a:lnTo>
                    <a:lnTo>
                      <a:pt x="58" y="115"/>
                    </a:lnTo>
                    <a:lnTo>
                      <a:pt x="31" y="102"/>
                    </a:lnTo>
                    <a:lnTo>
                      <a:pt x="7" y="77"/>
                    </a:lnTo>
                    <a:lnTo>
                      <a:pt x="0" y="49"/>
                    </a:lnTo>
                    <a:lnTo>
                      <a:pt x="11" y="17"/>
                    </a:lnTo>
                    <a:lnTo>
                      <a:pt x="32" y="2"/>
                    </a:lnTo>
                    <a:lnTo>
                      <a:pt x="53" y="0"/>
                    </a:lnTo>
                    <a:lnTo>
                      <a:pt x="73" y="8"/>
                    </a:lnTo>
                    <a:lnTo>
                      <a:pt x="61" y="2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7" name="Freeform 289"/>
              <p:cNvSpPr>
                <a:spLocks noEditPoints="1"/>
              </p:cNvSpPr>
              <p:nvPr/>
            </p:nvSpPr>
            <p:spPr bwMode="auto">
              <a:xfrm>
                <a:off x="4744" y="2892"/>
                <a:ext cx="40" cy="38"/>
              </a:xfrm>
              <a:custGeom>
                <a:avLst/>
                <a:gdLst>
                  <a:gd name="T0" fmla="*/ 9 w 121"/>
                  <a:gd name="T1" fmla="*/ 22 h 114"/>
                  <a:gd name="T2" fmla="*/ 34 w 121"/>
                  <a:gd name="T3" fmla="*/ 2 h 114"/>
                  <a:gd name="T4" fmla="*/ 64 w 121"/>
                  <a:gd name="T5" fmla="*/ 0 h 114"/>
                  <a:gd name="T6" fmla="*/ 91 w 121"/>
                  <a:gd name="T7" fmla="*/ 12 h 114"/>
                  <a:gd name="T8" fmla="*/ 91 w 121"/>
                  <a:gd name="T9" fmla="*/ 12 h 114"/>
                  <a:gd name="T10" fmla="*/ 112 w 121"/>
                  <a:gd name="T11" fmla="*/ 33 h 114"/>
                  <a:gd name="T12" fmla="*/ 121 w 121"/>
                  <a:gd name="T13" fmla="*/ 62 h 114"/>
                  <a:gd name="T14" fmla="*/ 111 w 121"/>
                  <a:gd name="T15" fmla="*/ 92 h 114"/>
                  <a:gd name="T16" fmla="*/ 111 w 121"/>
                  <a:gd name="T17" fmla="*/ 92 h 114"/>
                  <a:gd name="T18" fmla="*/ 87 w 121"/>
                  <a:gd name="T19" fmla="*/ 112 h 114"/>
                  <a:gd name="T20" fmla="*/ 58 w 121"/>
                  <a:gd name="T21" fmla="*/ 114 h 114"/>
                  <a:gd name="T22" fmla="*/ 29 w 121"/>
                  <a:gd name="T23" fmla="*/ 102 h 114"/>
                  <a:gd name="T24" fmla="*/ 29 w 121"/>
                  <a:gd name="T25" fmla="*/ 102 h 114"/>
                  <a:gd name="T26" fmla="*/ 8 w 121"/>
                  <a:gd name="T27" fmla="*/ 81 h 114"/>
                  <a:gd name="T28" fmla="*/ 0 w 121"/>
                  <a:gd name="T29" fmla="*/ 53 h 114"/>
                  <a:gd name="T30" fmla="*/ 9 w 121"/>
                  <a:gd name="T31" fmla="*/ 22 h 114"/>
                  <a:gd name="T32" fmla="*/ 9 w 121"/>
                  <a:gd name="T33" fmla="*/ 22 h 114"/>
                  <a:gd name="T34" fmla="*/ 98 w 121"/>
                  <a:gd name="T35" fmla="*/ 82 h 114"/>
                  <a:gd name="T36" fmla="*/ 103 w 121"/>
                  <a:gd name="T37" fmla="*/ 60 h 114"/>
                  <a:gd name="T38" fmla="*/ 94 w 121"/>
                  <a:gd name="T39" fmla="*/ 41 h 114"/>
                  <a:gd name="T40" fmla="*/ 80 w 121"/>
                  <a:gd name="T41" fmla="*/ 29 h 114"/>
                  <a:gd name="T42" fmla="*/ 80 w 121"/>
                  <a:gd name="T43" fmla="*/ 29 h 114"/>
                  <a:gd name="T44" fmla="*/ 63 w 121"/>
                  <a:gd name="T45" fmla="*/ 20 h 114"/>
                  <a:gd name="T46" fmla="*/ 42 w 121"/>
                  <a:gd name="T47" fmla="*/ 18 h 114"/>
                  <a:gd name="T48" fmla="*/ 23 w 121"/>
                  <a:gd name="T49" fmla="*/ 31 h 114"/>
                  <a:gd name="T50" fmla="*/ 23 w 121"/>
                  <a:gd name="T51" fmla="*/ 31 h 114"/>
                  <a:gd name="T52" fmla="*/ 18 w 121"/>
                  <a:gd name="T53" fmla="*/ 54 h 114"/>
                  <a:gd name="T54" fmla="*/ 27 w 121"/>
                  <a:gd name="T55" fmla="*/ 73 h 114"/>
                  <a:gd name="T56" fmla="*/ 41 w 121"/>
                  <a:gd name="T57" fmla="*/ 85 h 114"/>
                  <a:gd name="T58" fmla="*/ 41 w 121"/>
                  <a:gd name="T59" fmla="*/ 85 h 114"/>
                  <a:gd name="T60" fmla="*/ 58 w 121"/>
                  <a:gd name="T61" fmla="*/ 94 h 114"/>
                  <a:gd name="T62" fmla="*/ 79 w 121"/>
                  <a:gd name="T63" fmla="*/ 95 h 114"/>
                  <a:gd name="T64" fmla="*/ 98 w 121"/>
                  <a:gd name="T65" fmla="*/ 82 h 114"/>
                  <a:gd name="T66" fmla="*/ 98 w 121"/>
                  <a:gd name="T67" fmla="*/ 82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114"/>
                  <a:gd name="T104" fmla="*/ 121 w 121"/>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114">
                    <a:moveTo>
                      <a:pt x="9" y="22"/>
                    </a:moveTo>
                    <a:lnTo>
                      <a:pt x="34" y="2"/>
                    </a:lnTo>
                    <a:lnTo>
                      <a:pt x="64" y="0"/>
                    </a:lnTo>
                    <a:lnTo>
                      <a:pt x="91" y="12"/>
                    </a:lnTo>
                    <a:lnTo>
                      <a:pt x="112" y="33"/>
                    </a:lnTo>
                    <a:lnTo>
                      <a:pt x="121" y="62"/>
                    </a:lnTo>
                    <a:lnTo>
                      <a:pt x="111" y="92"/>
                    </a:lnTo>
                    <a:lnTo>
                      <a:pt x="87" y="112"/>
                    </a:lnTo>
                    <a:lnTo>
                      <a:pt x="58" y="114"/>
                    </a:lnTo>
                    <a:lnTo>
                      <a:pt x="29" y="102"/>
                    </a:lnTo>
                    <a:lnTo>
                      <a:pt x="8" y="81"/>
                    </a:lnTo>
                    <a:lnTo>
                      <a:pt x="0" y="53"/>
                    </a:lnTo>
                    <a:lnTo>
                      <a:pt x="9" y="22"/>
                    </a:lnTo>
                    <a:close/>
                    <a:moveTo>
                      <a:pt x="98" y="82"/>
                    </a:moveTo>
                    <a:lnTo>
                      <a:pt x="103" y="60"/>
                    </a:lnTo>
                    <a:lnTo>
                      <a:pt x="94" y="41"/>
                    </a:lnTo>
                    <a:lnTo>
                      <a:pt x="80" y="29"/>
                    </a:lnTo>
                    <a:lnTo>
                      <a:pt x="63" y="20"/>
                    </a:lnTo>
                    <a:lnTo>
                      <a:pt x="42" y="18"/>
                    </a:lnTo>
                    <a:lnTo>
                      <a:pt x="23" y="31"/>
                    </a:lnTo>
                    <a:lnTo>
                      <a:pt x="18" y="54"/>
                    </a:lnTo>
                    <a:lnTo>
                      <a:pt x="27" y="73"/>
                    </a:lnTo>
                    <a:lnTo>
                      <a:pt x="41" y="85"/>
                    </a:lnTo>
                    <a:lnTo>
                      <a:pt x="58" y="94"/>
                    </a:lnTo>
                    <a:lnTo>
                      <a:pt x="79" y="95"/>
                    </a:lnTo>
                    <a:lnTo>
                      <a:pt x="98" y="8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8" name="Freeform 290"/>
              <p:cNvSpPr>
                <a:spLocks/>
              </p:cNvSpPr>
              <p:nvPr/>
            </p:nvSpPr>
            <p:spPr bwMode="auto">
              <a:xfrm>
                <a:off x="4762" y="2838"/>
                <a:ext cx="61" cy="61"/>
              </a:xfrm>
              <a:custGeom>
                <a:avLst/>
                <a:gdLst>
                  <a:gd name="T0" fmla="*/ 0 w 181"/>
                  <a:gd name="T1" fmla="*/ 124 h 184"/>
                  <a:gd name="T2" fmla="*/ 9 w 181"/>
                  <a:gd name="T3" fmla="*/ 108 h 184"/>
                  <a:gd name="T4" fmla="*/ 23 w 181"/>
                  <a:gd name="T5" fmla="*/ 117 h 184"/>
                  <a:gd name="T6" fmla="*/ 24 w 181"/>
                  <a:gd name="T7" fmla="*/ 116 h 184"/>
                  <a:gd name="T8" fmla="*/ 24 w 181"/>
                  <a:gd name="T9" fmla="*/ 116 h 184"/>
                  <a:gd name="T10" fmla="*/ 20 w 181"/>
                  <a:gd name="T11" fmla="*/ 107 h 184"/>
                  <a:gd name="T12" fmla="*/ 19 w 181"/>
                  <a:gd name="T13" fmla="*/ 92 h 184"/>
                  <a:gd name="T14" fmla="*/ 25 w 181"/>
                  <a:gd name="T15" fmla="*/ 75 h 184"/>
                  <a:gd name="T16" fmla="*/ 25 w 181"/>
                  <a:gd name="T17" fmla="*/ 75 h 184"/>
                  <a:gd name="T18" fmla="*/ 37 w 181"/>
                  <a:gd name="T19" fmla="*/ 63 h 184"/>
                  <a:gd name="T20" fmla="*/ 48 w 181"/>
                  <a:gd name="T21" fmla="*/ 59 h 184"/>
                  <a:gd name="T22" fmla="*/ 57 w 181"/>
                  <a:gd name="T23" fmla="*/ 59 h 184"/>
                  <a:gd name="T24" fmla="*/ 57 w 181"/>
                  <a:gd name="T25" fmla="*/ 59 h 184"/>
                  <a:gd name="T26" fmla="*/ 54 w 181"/>
                  <a:gd name="T27" fmla="*/ 45 h 184"/>
                  <a:gd name="T28" fmla="*/ 54 w 181"/>
                  <a:gd name="T29" fmla="*/ 32 h 184"/>
                  <a:gd name="T30" fmla="*/ 60 w 181"/>
                  <a:gd name="T31" fmla="*/ 18 h 184"/>
                  <a:gd name="T32" fmla="*/ 60 w 181"/>
                  <a:gd name="T33" fmla="*/ 18 h 184"/>
                  <a:gd name="T34" fmla="*/ 70 w 181"/>
                  <a:gd name="T35" fmla="*/ 7 h 184"/>
                  <a:gd name="T36" fmla="*/ 87 w 181"/>
                  <a:gd name="T37" fmla="*/ 0 h 184"/>
                  <a:gd name="T38" fmla="*/ 113 w 181"/>
                  <a:gd name="T39" fmla="*/ 8 h 184"/>
                  <a:gd name="T40" fmla="*/ 113 w 181"/>
                  <a:gd name="T41" fmla="*/ 8 h 184"/>
                  <a:gd name="T42" fmla="*/ 181 w 181"/>
                  <a:gd name="T43" fmla="*/ 50 h 184"/>
                  <a:gd name="T44" fmla="*/ 171 w 181"/>
                  <a:gd name="T45" fmla="*/ 66 h 184"/>
                  <a:gd name="T46" fmla="*/ 107 w 181"/>
                  <a:gd name="T47" fmla="*/ 27 h 184"/>
                  <a:gd name="T48" fmla="*/ 107 w 181"/>
                  <a:gd name="T49" fmla="*/ 27 h 184"/>
                  <a:gd name="T50" fmla="*/ 93 w 181"/>
                  <a:gd name="T51" fmla="*/ 22 h 184"/>
                  <a:gd name="T52" fmla="*/ 82 w 181"/>
                  <a:gd name="T53" fmla="*/ 22 h 184"/>
                  <a:gd name="T54" fmla="*/ 72 w 181"/>
                  <a:gd name="T55" fmla="*/ 32 h 184"/>
                  <a:gd name="T56" fmla="*/ 72 w 181"/>
                  <a:gd name="T57" fmla="*/ 32 h 184"/>
                  <a:gd name="T58" fmla="*/ 68 w 181"/>
                  <a:gd name="T59" fmla="*/ 46 h 184"/>
                  <a:gd name="T60" fmla="*/ 73 w 181"/>
                  <a:gd name="T61" fmla="*/ 61 h 184"/>
                  <a:gd name="T62" fmla="*/ 84 w 181"/>
                  <a:gd name="T63" fmla="*/ 71 h 184"/>
                  <a:gd name="T64" fmla="*/ 84 w 181"/>
                  <a:gd name="T65" fmla="*/ 71 h 184"/>
                  <a:gd name="T66" fmla="*/ 146 w 181"/>
                  <a:gd name="T67" fmla="*/ 109 h 184"/>
                  <a:gd name="T68" fmla="*/ 136 w 181"/>
                  <a:gd name="T69" fmla="*/ 126 h 184"/>
                  <a:gd name="T70" fmla="*/ 66 w 181"/>
                  <a:gd name="T71" fmla="*/ 83 h 184"/>
                  <a:gd name="T72" fmla="*/ 66 w 181"/>
                  <a:gd name="T73" fmla="*/ 83 h 184"/>
                  <a:gd name="T74" fmla="*/ 57 w 181"/>
                  <a:gd name="T75" fmla="*/ 79 h 184"/>
                  <a:gd name="T76" fmla="*/ 47 w 181"/>
                  <a:gd name="T77" fmla="*/ 80 h 184"/>
                  <a:gd name="T78" fmla="*/ 38 w 181"/>
                  <a:gd name="T79" fmla="*/ 87 h 184"/>
                  <a:gd name="T80" fmla="*/ 38 w 181"/>
                  <a:gd name="T81" fmla="*/ 87 h 184"/>
                  <a:gd name="T82" fmla="*/ 34 w 181"/>
                  <a:gd name="T83" fmla="*/ 100 h 184"/>
                  <a:gd name="T84" fmla="*/ 37 w 181"/>
                  <a:gd name="T85" fmla="*/ 118 h 184"/>
                  <a:gd name="T86" fmla="*/ 55 w 181"/>
                  <a:gd name="T87" fmla="*/ 135 h 184"/>
                  <a:gd name="T88" fmla="*/ 55 w 181"/>
                  <a:gd name="T89" fmla="*/ 135 h 184"/>
                  <a:gd name="T90" fmla="*/ 110 w 181"/>
                  <a:gd name="T91" fmla="*/ 168 h 184"/>
                  <a:gd name="T92" fmla="*/ 100 w 181"/>
                  <a:gd name="T93" fmla="*/ 184 h 184"/>
                  <a:gd name="T94" fmla="*/ 0 w 181"/>
                  <a:gd name="T95" fmla="*/ 124 h 184"/>
                  <a:gd name="T96" fmla="*/ 0 w 181"/>
                  <a:gd name="T97" fmla="*/ 124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1"/>
                  <a:gd name="T148" fmla="*/ 0 h 184"/>
                  <a:gd name="T149" fmla="*/ 181 w 181"/>
                  <a:gd name="T150" fmla="*/ 184 h 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1" h="184">
                    <a:moveTo>
                      <a:pt x="0" y="124"/>
                    </a:moveTo>
                    <a:lnTo>
                      <a:pt x="9" y="108"/>
                    </a:lnTo>
                    <a:lnTo>
                      <a:pt x="23" y="117"/>
                    </a:lnTo>
                    <a:lnTo>
                      <a:pt x="24" y="116"/>
                    </a:lnTo>
                    <a:lnTo>
                      <a:pt x="20" y="107"/>
                    </a:lnTo>
                    <a:lnTo>
                      <a:pt x="19" y="92"/>
                    </a:lnTo>
                    <a:lnTo>
                      <a:pt x="25" y="75"/>
                    </a:lnTo>
                    <a:lnTo>
                      <a:pt x="37" y="63"/>
                    </a:lnTo>
                    <a:lnTo>
                      <a:pt x="48" y="59"/>
                    </a:lnTo>
                    <a:lnTo>
                      <a:pt x="57" y="59"/>
                    </a:lnTo>
                    <a:lnTo>
                      <a:pt x="54" y="45"/>
                    </a:lnTo>
                    <a:lnTo>
                      <a:pt x="54" y="32"/>
                    </a:lnTo>
                    <a:lnTo>
                      <a:pt x="60" y="18"/>
                    </a:lnTo>
                    <a:lnTo>
                      <a:pt x="70" y="7"/>
                    </a:lnTo>
                    <a:lnTo>
                      <a:pt x="87" y="0"/>
                    </a:lnTo>
                    <a:lnTo>
                      <a:pt x="113" y="8"/>
                    </a:lnTo>
                    <a:lnTo>
                      <a:pt x="181" y="50"/>
                    </a:lnTo>
                    <a:lnTo>
                      <a:pt x="171" y="66"/>
                    </a:lnTo>
                    <a:lnTo>
                      <a:pt x="107" y="27"/>
                    </a:lnTo>
                    <a:lnTo>
                      <a:pt x="93" y="22"/>
                    </a:lnTo>
                    <a:lnTo>
                      <a:pt x="82" y="22"/>
                    </a:lnTo>
                    <a:lnTo>
                      <a:pt x="72" y="32"/>
                    </a:lnTo>
                    <a:lnTo>
                      <a:pt x="68" y="46"/>
                    </a:lnTo>
                    <a:lnTo>
                      <a:pt x="73" y="61"/>
                    </a:lnTo>
                    <a:lnTo>
                      <a:pt x="84" y="71"/>
                    </a:lnTo>
                    <a:lnTo>
                      <a:pt x="146" y="109"/>
                    </a:lnTo>
                    <a:lnTo>
                      <a:pt x="136" y="126"/>
                    </a:lnTo>
                    <a:lnTo>
                      <a:pt x="66" y="83"/>
                    </a:lnTo>
                    <a:lnTo>
                      <a:pt x="57" y="79"/>
                    </a:lnTo>
                    <a:lnTo>
                      <a:pt x="47" y="80"/>
                    </a:lnTo>
                    <a:lnTo>
                      <a:pt x="38" y="87"/>
                    </a:lnTo>
                    <a:lnTo>
                      <a:pt x="34" y="100"/>
                    </a:lnTo>
                    <a:lnTo>
                      <a:pt x="37" y="118"/>
                    </a:lnTo>
                    <a:lnTo>
                      <a:pt x="55" y="135"/>
                    </a:lnTo>
                    <a:lnTo>
                      <a:pt x="110" y="168"/>
                    </a:lnTo>
                    <a:lnTo>
                      <a:pt x="100" y="184"/>
                    </a:lnTo>
                    <a:lnTo>
                      <a:pt x="0" y="12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29" name="Freeform 291"/>
              <p:cNvSpPr>
                <a:spLocks/>
              </p:cNvSpPr>
              <p:nvPr/>
            </p:nvSpPr>
            <p:spPr bwMode="auto">
              <a:xfrm>
                <a:off x="4885" y="2789"/>
                <a:ext cx="50" cy="34"/>
              </a:xfrm>
              <a:custGeom>
                <a:avLst/>
                <a:gdLst>
                  <a:gd name="T0" fmla="*/ 57 w 149"/>
                  <a:gd name="T1" fmla="*/ 44 h 104"/>
                  <a:gd name="T2" fmla="*/ 149 w 149"/>
                  <a:gd name="T3" fmla="*/ 86 h 104"/>
                  <a:gd name="T4" fmla="*/ 141 w 149"/>
                  <a:gd name="T5" fmla="*/ 104 h 104"/>
                  <a:gd name="T6" fmla="*/ 49 w 149"/>
                  <a:gd name="T7" fmla="*/ 62 h 104"/>
                  <a:gd name="T8" fmla="*/ 43 w 149"/>
                  <a:gd name="T9" fmla="*/ 77 h 104"/>
                  <a:gd name="T10" fmla="*/ 27 w 149"/>
                  <a:gd name="T11" fmla="*/ 70 h 104"/>
                  <a:gd name="T12" fmla="*/ 34 w 149"/>
                  <a:gd name="T13" fmla="*/ 56 h 104"/>
                  <a:gd name="T14" fmla="*/ 15 w 149"/>
                  <a:gd name="T15" fmla="*/ 46 h 104"/>
                  <a:gd name="T16" fmla="*/ 15 w 149"/>
                  <a:gd name="T17" fmla="*/ 46 h 104"/>
                  <a:gd name="T18" fmla="*/ 4 w 149"/>
                  <a:gd name="T19" fmla="*/ 37 h 104"/>
                  <a:gd name="T20" fmla="*/ 0 w 149"/>
                  <a:gd name="T21" fmla="*/ 24 h 104"/>
                  <a:gd name="T22" fmla="*/ 4 w 149"/>
                  <a:gd name="T23" fmla="*/ 8 h 104"/>
                  <a:gd name="T24" fmla="*/ 4 w 149"/>
                  <a:gd name="T25" fmla="*/ 8 h 104"/>
                  <a:gd name="T26" fmla="*/ 6 w 149"/>
                  <a:gd name="T27" fmla="*/ 6 h 104"/>
                  <a:gd name="T28" fmla="*/ 7 w 149"/>
                  <a:gd name="T29" fmla="*/ 3 h 104"/>
                  <a:gd name="T30" fmla="*/ 9 w 149"/>
                  <a:gd name="T31" fmla="*/ 0 h 104"/>
                  <a:gd name="T32" fmla="*/ 9 w 149"/>
                  <a:gd name="T33" fmla="*/ 0 h 104"/>
                  <a:gd name="T34" fmla="*/ 25 w 149"/>
                  <a:gd name="T35" fmla="*/ 8 h 104"/>
                  <a:gd name="T36" fmla="*/ 25 w 149"/>
                  <a:gd name="T37" fmla="*/ 8 h 104"/>
                  <a:gd name="T38" fmla="*/ 23 w 149"/>
                  <a:gd name="T39" fmla="*/ 10 h 104"/>
                  <a:gd name="T40" fmla="*/ 22 w 149"/>
                  <a:gd name="T41" fmla="*/ 12 h 104"/>
                  <a:gd name="T42" fmla="*/ 21 w 149"/>
                  <a:gd name="T43" fmla="*/ 15 h 104"/>
                  <a:gd name="T44" fmla="*/ 21 w 149"/>
                  <a:gd name="T45" fmla="*/ 15 h 104"/>
                  <a:gd name="T46" fmla="*/ 19 w 149"/>
                  <a:gd name="T47" fmla="*/ 22 h 104"/>
                  <a:gd name="T48" fmla="*/ 22 w 149"/>
                  <a:gd name="T49" fmla="*/ 27 h 104"/>
                  <a:gd name="T50" fmla="*/ 28 w 149"/>
                  <a:gd name="T51" fmla="*/ 31 h 104"/>
                  <a:gd name="T52" fmla="*/ 28 w 149"/>
                  <a:gd name="T53" fmla="*/ 31 h 104"/>
                  <a:gd name="T54" fmla="*/ 43 w 149"/>
                  <a:gd name="T55" fmla="*/ 37 h 104"/>
                  <a:gd name="T56" fmla="*/ 51 w 149"/>
                  <a:gd name="T57" fmla="*/ 19 h 104"/>
                  <a:gd name="T58" fmla="*/ 65 w 149"/>
                  <a:gd name="T59" fmla="*/ 26 h 104"/>
                  <a:gd name="T60" fmla="*/ 57 w 149"/>
                  <a:gd name="T61" fmla="*/ 44 h 104"/>
                  <a:gd name="T62" fmla="*/ 57 w 149"/>
                  <a:gd name="T63" fmla="*/ 44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04"/>
                  <a:gd name="T98" fmla="*/ 149 w 149"/>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04">
                    <a:moveTo>
                      <a:pt x="57" y="44"/>
                    </a:moveTo>
                    <a:lnTo>
                      <a:pt x="149" y="86"/>
                    </a:lnTo>
                    <a:lnTo>
                      <a:pt x="141" y="104"/>
                    </a:lnTo>
                    <a:lnTo>
                      <a:pt x="49" y="62"/>
                    </a:lnTo>
                    <a:lnTo>
                      <a:pt x="43" y="77"/>
                    </a:lnTo>
                    <a:lnTo>
                      <a:pt x="27" y="70"/>
                    </a:lnTo>
                    <a:lnTo>
                      <a:pt x="34" y="56"/>
                    </a:lnTo>
                    <a:lnTo>
                      <a:pt x="15" y="46"/>
                    </a:lnTo>
                    <a:lnTo>
                      <a:pt x="4" y="37"/>
                    </a:lnTo>
                    <a:lnTo>
                      <a:pt x="0" y="24"/>
                    </a:lnTo>
                    <a:lnTo>
                      <a:pt x="4" y="8"/>
                    </a:lnTo>
                    <a:lnTo>
                      <a:pt x="6" y="6"/>
                    </a:lnTo>
                    <a:lnTo>
                      <a:pt x="7" y="3"/>
                    </a:lnTo>
                    <a:lnTo>
                      <a:pt x="9" y="0"/>
                    </a:lnTo>
                    <a:lnTo>
                      <a:pt x="25" y="8"/>
                    </a:lnTo>
                    <a:lnTo>
                      <a:pt x="23" y="10"/>
                    </a:lnTo>
                    <a:lnTo>
                      <a:pt x="22" y="12"/>
                    </a:lnTo>
                    <a:lnTo>
                      <a:pt x="21" y="15"/>
                    </a:lnTo>
                    <a:lnTo>
                      <a:pt x="19" y="22"/>
                    </a:lnTo>
                    <a:lnTo>
                      <a:pt x="22" y="27"/>
                    </a:lnTo>
                    <a:lnTo>
                      <a:pt x="28" y="31"/>
                    </a:lnTo>
                    <a:lnTo>
                      <a:pt x="43" y="37"/>
                    </a:lnTo>
                    <a:lnTo>
                      <a:pt x="51" y="19"/>
                    </a:lnTo>
                    <a:lnTo>
                      <a:pt x="65" y="26"/>
                    </a:lnTo>
                    <a:lnTo>
                      <a:pt x="57" y="4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30" name="Freeform 292"/>
              <p:cNvSpPr>
                <a:spLocks noEditPoints="1"/>
              </p:cNvSpPr>
              <p:nvPr/>
            </p:nvSpPr>
            <p:spPr bwMode="auto">
              <a:xfrm>
                <a:off x="4891" y="2778"/>
                <a:ext cx="52" cy="27"/>
              </a:xfrm>
              <a:custGeom>
                <a:avLst/>
                <a:gdLst>
                  <a:gd name="T0" fmla="*/ 156 w 156"/>
                  <a:gd name="T1" fmla="*/ 64 h 82"/>
                  <a:gd name="T2" fmla="*/ 148 w 156"/>
                  <a:gd name="T3" fmla="*/ 82 h 82"/>
                  <a:gd name="T4" fmla="*/ 40 w 156"/>
                  <a:gd name="T5" fmla="*/ 36 h 82"/>
                  <a:gd name="T6" fmla="*/ 48 w 156"/>
                  <a:gd name="T7" fmla="*/ 18 h 82"/>
                  <a:gd name="T8" fmla="*/ 156 w 156"/>
                  <a:gd name="T9" fmla="*/ 64 h 82"/>
                  <a:gd name="T10" fmla="*/ 156 w 156"/>
                  <a:gd name="T11" fmla="*/ 64 h 82"/>
                  <a:gd name="T12" fmla="*/ 21 w 156"/>
                  <a:gd name="T13" fmla="*/ 27 h 82"/>
                  <a:gd name="T14" fmla="*/ 0 w 156"/>
                  <a:gd name="T15" fmla="*/ 18 h 82"/>
                  <a:gd name="T16" fmla="*/ 8 w 156"/>
                  <a:gd name="T17" fmla="*/ 0 h 82"/>
                  <a:gd name="T18" fmla="*/ 29 w 156"/>
                  <a:gd name="T19" fmla="*/ 9 h 82"/>
                  <a:gd name="T20" fmla="*/ 21 w 156"/>
                  <a:gd name="T21" fmla="*/ 27 h 82"/>
                  <a:gd name="T22" fmla="*/ 21 w 156"/>
                  <a:gd name="T23" fmla="*/ 2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82"/>
                  <a:gd name="T38" fmla="*/ 156 w 15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82">
                    <a:moveTo>
                      <a:pt x="156" y="64"/>
                    </a:moveTo>
                    <a:lnTo>
                      <a:pt x="148" y="82"/>
                    </a:lnTo>
                    <a:lnTo>
                      <a:pt x="40" y="36"/>
                    </a:lnTo>
                    <a:lnTo>
                      <a:pt x="48" y="18"/>
                    </a:lnTo>
                    <a:lnTo>
                      <a:pt x="156" y="64"/>
                    </a:lnTo>
                    <a:close/>
                    <a:moveTo>
                      <a:pt x="21" y="27"/>
                    </a:moveTo>
                    <a:lnTo>
                      <a:pt x="0" y="18"/>
                    </a:lnTo>
                    <a:lnTo>
                      <a:pt x="8" y="0"/>
                    </a:lnTo>
                    <a:lnTo>
                      <a:pt x="29" y="9"/>
                    </a:lnTo>
                    <a:lnTo>
                      <a:pt x="21" y="2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31" name="Freeform 293"/>
              <p:cNvSpPr>
                <a:spLocks/>
              </p:cNvSpPr>
              <p:nvPr/>
            </p:nvSpPr>
            <p:spPr bwMode="auto">
              <a:xfrm>
                <a:off x="4901" y="2762"/>
                <a:ext cx="51" cy="25"/>
              </a:xfrm>
              <a:custGeom>
                <a:avLst/>
                <a:gdLst>
                  <a:gd name="T0" fmla="*/ 52 w 153"/>
                  <a:gd name="T1" fmla="*/ 23 h 75"/>
                  <a:gd name="T2" fmla="*/ 123 w 153"/>
                  <a:gd name="T3" fmla="*/ 53 h 75"/>
                  <a:gd name="T4" fmla="*/ 123 w 153"/>
                  <a:gd name="T5" fmla="*/ 53 h 75"/>
                  <a:gd name="T6" fmla="*/ 130 w 153"/>
                  <a:gd name="T7" fmla="*/ 54 h 75"/>
                  <a:gd name="T8" fmla="*/ 134 w 153"/>
                  <a:gd name="T9" fmla="*/ 50 h 75"/>
                  <a:gd name="T10" fmla="*/ 136 w 153"/>
                  <a:gd name="T11" fmla="*/ 46 h 75"/>
                  <a:gd name="T12" fmla="*/ 136 w 153"/>
                  <a:gd name="T13" fmla="*/ 46 h 75"/>
                  <a:gd name="T14" fmla="*/ 139 w 153"/>
                  <a:gd name="T15" fmla="*/ 40 h 75"/>
                  <a:gd name="T16" fmla="*/ 153 w 153"/>
                  <a:gd name="T17" fmla="*/ 46 h 75"/>
                  <a:gd name="T18" fmla="*/ 153 w 153"/>
                  <a:gd name="T19" fmla="*/ 46 h 75"/>
                  <a:gd name="T20" fmla="*/ 151 w 153"/>
                  <a:gd name="T21" fmla="*/ 52 h 75"/>
                  <a:gd name="T22" fmla="*/ 150 w 153"/>
                  <a:gd name="T23" fmla="*/ 57 h 75"/>
                  <a:gd name="T24" fmla="*/ 149 w 153"/>
                  <a:gd name="T25" fmla="*/ 60 h 75"/>
                  <a:gd name="T26" fmla="*/ 149 w 153"/>
                  <a:gd name="T27" fmla="*/ 60 h 75"/>
                  <a:gd name="T28" fmla="*/ 140 w 153"/>
                  <a:gd name="T29" fmla="*/ 72 h 75"/>
                  <a:gd name="T30" fmla="*/ 129 w 153"/>
                  <a:gd name="T31" fmla="*/ 75 h 75"/>
                  <a:gd name="T32" fmla="*/ 117 w 153"/>
                  <a:gd name="T33" fmla="*/ 72 h 75"/>
                  <a:gd name="T34" fmla="*/ 117 w 153"/>
                  <a:gd name="T35" fmla="*/ 72 h 75"/>
                  <a:gd name="T36" fmla="*/ 45 w 153"/>
                  <a:gd name="T37" fmla="*/ 42 h 75"/>
                  <a:gd name="T38" fmla="*/ 39 w 153"/>
                  <a:gd name="T39" fmla="*/ 57 h 75"/>
                  <a:gd name="T40" fmla="*/ 24 w 153"/>
                  <a:gd name="T41" fmla="*/ 51 h 75"/>
                  <a:gd name="T42" fmla="*/ 30 w 153"/>
                  <a:gd name="T43" fmla="*/ 36 h 75"/>
                  <a:gd name="T44" fmla="*/ 0 w 153"/>
                  <a:gd name="T45" fmla="*/ 23 h 75"/>
                  <a:gd name="T46" fmla="*/ 7 w 153"/>
                  <a:gd name="T47" fmla="*/ 5 h 75"/>
                  <a:gd name="T48" fmla="*/ 37 w 153"/>
                  <a:gd name="T49" fmla="*/ 17 h 75"/>
                  <a:gd name="T50" fmla="*/ 45 w 153"/>
                  <a:gd name="T51" fmla="*/ 0 h 75"/>
                  <a:gd name="T52" fmla="*/ 60 w 153"/>
                  <a:gd name="T53" fmla="*/ 6 h 75"/>
                  <a:gd name="T54" fmla="*/ 52 w 153"/>
                  <a:gd name="T55" fmla="*/ 23 h 75"/>
                  <a:gd name="T56" fmla="*/ 52 w 153"/>
                  <a:gd name="T57" fmla="*/ 23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3"/>
                  <a:gd name="T88" fmla="*/ 0 h 75"/>
                  <a:gd name="T89" fmla="*/ 153 w 153"/>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3" h="75">
                    <a:moveTo>
                      <a:pt x="52" y="23"/>
                    </a:moveTo>
                    <a:lnTo>
                      <a:pt x="123" y="53"/>
                    </a:lnTo>
                    <a:lnTo>
                      <a:pt x="130" y="54"/>
                    </a:lnTo>
                    <a:lnTo>
                      <a:pt x="134" y="50"/>
                    </a:lnTo>
                    <a:lnTo>
                      <a:pt x="136" y="46"/>
                    </a:lnTo>
                    <a:lnTo>
                      <a:pt x="139" y="40"/>
                    </a:lnTo>
                    <a:lnTo>
                      <a:pt x="153" y="46"/>
                    </a:lnTo>
                    <a:lnTo>
                      <a:pt x="151" y="52"/>
                    </a:lnTo>
                    <a:lnTo>
                      <a:pt x="150" y="57"/>
                    </a:lnTo>
                    <a:lnTo>
                      <a:pt x="149" y="60"/>
                    </a:lnTo>
                    <a:lnTo>
                      <a:pt x="140" y="72"/>
                    </a:lnTo>
                    <a:lnTo>
                      <a:pt x="129" y="75"/>
                    </a:lnTo>
                    <a:lnTo>
                      <a:pt x="117" y="72"/>
                    </a:lnTo>
                    <a:lnTo>
                      <a:pt x="45" y="42"/>
                    </a:lnTo>
                    <a:lnTo>
                      <a:pt x="39" y="57"/>
                    </a:lnTo>
                    <a:lnTo>
                      <a:pt x="24" y="51"/>
                    </a:lnTo>
                    <a:lnTo>
                      <a:pt x="30" y="36"/>
                    </a:lnTo>
                    <a:lnTo>
                      <a:pt x="0" y="23"/>
                    </a:lnTo>
                    <a:lnTo>
                      <a:pt x="7" y="5"/>
                    </a:lnTo>
                    <a:lnTo>
                      <a:pt x="37" y="17"/>
                    </a:lnTo>
                    <a:lnTo>
                      <a:pt x="45" y="0"/>
                    </a:lnTo>
                    <a:lnTo>
                      <a:pt x="60" y="6"/>
                    </a:lnTo>
                    <a:lnTo>
                      <a:pt x="52" y="2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32" name="Freeform 294"/>
              <p:cNvSpPr>
                <a:spLocks/>
              </p:cNvSpPr>
              <p:nvPr/>
            </p:nvSpPr>
            <p:spPr bwMode="auto">
              <a:xfrm>
                <a:off x="4921" y="2733"/>
                <a:ext cx="41" cy="37"/>
              </a:xfrm>
              <a:custGeom>
                <a:avLst/>
                <a:gdLst>
                  <a:gd name="T0" fmla="*/ 48 w 124"/>
                  <a:gd name="T1" fmla="*/ 21 h 109"/>
                  <a:gd name="T2" fmla="*/ 40 w 124"/>
                  <a:gd name="T3" fmla="*/ 19 h 109"/>
                  <a:gd name="T4" fmla="*/ 30 w 124"/>
                  <a:gd name="T5" fmla="*/ 24 h 109"/>
                  <a:gd name="T6" fmla="*/ 19 w 124"/>
                  <a:gd name="T7" fmla="*/ 39 h 109"/>
                  <a:gd name="T8" fmla="*/ 19 w 124"/>
                  <a:gd name="T9" fmla="*/ 39 h 109"/>
                  <a:gd name="T10" fmla="*/ 17 w 124"/>
                  <a:gd name="T11" fmla="*/ 48 h 109"/>
                  <a:gd name="T12" fmla="*/ 18 w 124"/>
                  <a:gd name="T13" fmla="*/ 59 h 109"/>
                  <a:gd name="T14" fmla="*/ 27 w 124"/>
                  <a:gd name="T15" fmla="*/ 67 h 109"/>
                  <a:gd name="T16" fmla="*/ 27 w 124"/>
                  <a:gd name="T17" fmla="*/ 67 h 109"/>
                  <a:gd name="T18" fmla="*/ 34 w 124"/>
                  <a:gd name="T19" fmla="*/ 68 h 109"/>
                  <a:gd name="T20" fmla="*/ 41 w 124"/>
                  <a:gd name="T21" fmla="*/ 63 h 109"/>
                  <a:gd name="T22" fmla="*/ 49 w 124"/>
                  <a:gd name="T23" fmla="*/ 53 h 109"/>
                  <a:gd name="T24" fmla="*/ 49 w 124"/>
                  <a:gd name="T25" fmla="*/ 53 h 109"/>
                  <a:gd name="T26" fmla="*/ 61 w 124"/>
                  <a:gd name="T27" fmla="*/ 36 h 109"/>
                  <a:gd name="T28" fmla="*/ 61 w 124"/>
                  <a:gd name="T29" fmla="*/ 36 h 109"/>
                  <a:gd name="T30" fmla="*/ 74 w 124"/>
                  <a:gd name="T31" fmla="*/ 21 h 109"/>
                  <a:gd name="T32" fmla="*/ 87 w 124"/>
                  <a:gd name="T33" fmla="*/ 14 h 109"/>
                  <a:gd name="T34" fmla="*/ 101 w 124"/>
                  <a:gd name="T35" fmla="*/ 17 h 109"/>
                  <a:gd name="T36" fmla="*/ 101 w 124"/>
                  <a:gd name="T37" fmla="*/ 17 h 109"/>
                  <a:gd name="T38" fmla="*/ 118 w 124"/>
                  <a:gd name="T39" fmla="*/ 30 h 109"/>
                  <a:gd name="T40" fmla="*/ 124 w 124"/>
                  <a:gd name="T41" fmla="*/ 50 h 109"/>
                  <a:gd name="T42" fmla="*/ 120 w 124"/>
                  <a:gd name="T43" fmla="*/ 74 h 109"/>
                  <a:gd name="T44" fmla="*/ 120 w 124"/>
                  <a:gd name="T45" fmla="*/ 74 h 109"/>
                  <a:gd name="T46" fmla="*/ 101 w 124"/>
                  <a:gd name="T47" fmla="*/ 102 h 109"/>
                  <a:gd name="T48" fmla="*/ 81 w 124"/>
                  <a:gd name="T49" fmla="*/ 109 h 109"/>
                  <a:gd name="T50" fmla="*/ 64 w 124"/>
                  <a:gd name="T51" fmla="*/ 106 h 109"/>
                  <a:gd name="T52" fmla="*/ 64 w 124"/>
                  <a:gd name="T53" fmla="*/ 106 h 109"/>
                  <a:gd name="T54" fmla="*/ 71 w 124"/>
                  <a:gd name="T55" fmla="*/ 88 h 109"/>
                  <a:gd name="T56" fmla="*/ 71 w 124"/>
                  <a:gd name="T57" fmla="*/ 88 h 109"/>
                  <a:gd name="T58" fmla="*/ 81 w 124"/>
                  <a:gd name="T59" fmla="*/ 90 h 109"/>
                  <a:gd name="T60" fmla="*/ 93 w 124"/>
                  <a:gd name="T61" fmla="*/ 85 h 109"/>
                  <a:gd name="T62" fmla="*/ 104 w 124"/>
                  <a:gd name="T63" fmla="*/ 68 h 109"/>
                  <a:gd name="T64" fmla="*/ 104 w 124"/>
                  <a:gd name="T65" fmla="*/ 68 h 109"/>
                  <a:gd name="T66" fmla="*/ 107 w 124"/>
                  <a:gd name="T67" fmla="*/ 55 h 109"/>
                  <a:gd name="T68" fmla="*/ 105 w 124"/>
                  <a:gd name="T69" fmla="*/ 44 h 109"/>
                  <a:gd name="T70" fmla="*/ 97 w 124"/>
                  <a:gd name="T71" fmla="*/ 37 h 109"/>
                  <a:gd name="T72" fmla="*/ 97 w 124"/>
                  <a:gd name="T73" fmla="*/ 37 h 109"/>
                  <a:gd name="T74" fmla="*/ 89 w 124"/>
                  <a:gd name="T75" fmla="*/ 36 h 109"/>
                  <a:gd name="T76" fmla="*/ 82 w 124"/>
                  <a:gd name="T77" fmla="*/ 41 h 109"/>
                  <a:gd name="T78" fmla="*/ 73 w 124"/>
                  <a:gd name="T79" fmla="*/ 52 h 109"/>
                  <a:gd name="T80" fmla="*/ 73 w 124"/>
                  <a:gd name="T81" fmla="*/ 52 h 109"/>
                  <a:gd name="T82" fmla="*/ 59 w 124"/>
                  <a:gd name="T83" fmla="*/ 71 h 109"/>
                  <a:gd name="T84" fmla="*/ 59 w 124"/>
                  <a:gd name="T85" fmla="*/ 71 h 109"/>
                  <a:gd name="T86" fmla="*/ 49 w 124"/>
                  <a:gd name="T87" fmla="*/ 82 h 109"/>
                  <a:gd name="T88" fmla="*/ 37 w 124"/>
                  <a:gd name="T89" fmla="*/ 88 h 109"/>
                  <a:gd name="T90" fmla="*/ 22 w 124"/>
                  <a:gd name="T91" fmla="*/ 86 h 109"/>
                  <a:gd name="T92" fmla="*/ 22 w 124"/>
                  <a:gd name="T93" fmla="*/ 86 h 109"/>
                  <a:gd name="T94" fmla="*/ 5 w 124"/>
                  <a:gd name="T95" fmla="*/ 72 h 109"/>
                  <a:gd name="T96" fmla="*/ 0 w 124"/>
                  <a:gd name="T97" fmla="*/ 53 h 109"/>
                  <a:gd name="T98" fmla="*/ 4 w 124"/>
                  <a:gd name="T99" fmla="*/ 31 h 109"/>
                  <a:gd name="T100" fmla="*/ 4 w 124"/>
                  <a:gd name="T101" fmla="*/ 31 h 109"/>
                  <a:gd name="T102" fmla="*/ 22 w 124"/>
                  <a:gd name="T103" fmla="*/ 5 h 109"/>
                  <a:gd name="T104" fmla="*/ 43 w 124"/>
                  <a:gd name="T105" fmla="*/ 0 h 109"/>
                  <a:gd name="T106" fmla="*/ 55 w 124"/>
                  <a:gd name="T107" fmla="*/ 2 h 109"/>
                  <a:gd name="T108" fmla="*/ 55 w 124"/>
                  <a:gd name="T109" fmla="*/ 2 h 109"/>
                  <a:gd name="T110" fmla="*/ 48 w 124"/>
                  <a:gd name="T111" fmla="*/ 21 h 109"/>
                  <a:gd name="T112" fmla="*/ 48 w 124"/>
                  <a:gd name="T113" fmla="*/ 21 h 1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109"/>
                  <a:gd name="T173" fmla="*/ 124 w 124"/>
                  <a:gd name="T174" fmla="*/ 109 h 1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109">
                    <a:moveTo>
                      <a:pt x="48" y="21"/>
                    </a:moveTo>
                    <a:lnTo>
                      <a:pt x="40" y="19"/>
                    </a:lnTo>
                    <a:lnTo>
                      <a:pt x="30" y="24"/>
                    </a:lnTo>
                    <a:lnTo>
                      <a:pt x="19" y="39"/>
                    </a:lnTo>
                    <a:lnTo>
                      <a:pt x="17" y="48"/>
                    </a:lnTo>
                    <a:lnTo>
                      <a:pt x="18" y="59"/>
                    </a:lnTo>
                    <a:lnTo>
                      <a:pt x="27" y="67"/>
                    </a:lnTo>
                    <a:lnTo>
                      <a:pt x="34" y="68"/>
                    </a:lnTo>
                    <a:lnTo>
                      <a:pt x="41" y="63"/>
                    </a:lnTo>
                    <a:lnTo>
                      <a:pt x="49" y="53"/>
                    </a:lnTo>
                    <a:lnTo>
                      <a:pt x="61" y="36"/>
                    </a:lnTo>
                    <a:lnTo>
                      <a:pt x="74" y="21"/>
                    </a:lnTo>
                    <a:lnTo>
                      <a:pt x="87" y="14"/>
                    </a:lnTo>
                    <a:lnTo>
                      <a:pt x="101" y="17"/>
                    </a:lnTo>
                    <a:lnTo>
                      <a:pt x="118" y="30"/>
                    </a:lnTo>
                    <a:lnTo>
                      <a:pt x="124" y="50"/>
                    </a:lnTo>
                    <a:lnTo>
                      <a:pt x="120" y="74"/>
                    </a:lnTo>
                    <a:lnTo>
                      <a:pt x="101" y="102"/>
                    </a:lnTo>
                    <a:lnTo>
                      <a:pt x="81" y="109"/>
                    </a:lnTo>
                    <a:lnTo>
                      <a:pt x="64" y="106"/>
                    </a:lnTo>
                    <a:lnTo>
                      <a:pt x="71" y="88"/>
                    </a:lnTo>
                    <a:lnTo>
                      <a:pt x="81" y="90"/>
                    </a:lnTo>
                    <a:lnTo>
                      <a:pt x="93" y="85"/>
                    </a:lnTo>
                    <a:lnTo>
                      <a:pt x="104" y="68"/>
                    </a:lnTo>
                    <a:lnTo>
                      <a:pt x="107" y="55"/>
                    </a:lnTo>
                    <a:lnTo>
                      <a:pt x="105" y="44"/>
                    </a:lnTo>
                    <a:lnTo>
                      <a:pt x="97" y="37"/>
                    </a:lnTo>
                    <a:lnTo>
                      <a:pt x="89" y="36"/>
                    </a:lnTo>
                    <a:lnTo>
                      <a:pt x="82" y="41"/>
                    </a:lnTo>
                    <a:lnTo>
                      <a:pt x="73" y="52"/>
                    </a:lnTo>
                    <a:lnTo>
                      <a:pt x="59" y="71"/>
                    </a:lnTo>
                    <a:lnTo>
                      <a:pt x="49" y="82"/>
                    </a:lnTo>
                    <a:lnTo>
                      <a:pt x="37" y="88"/>
                    </a:lnTo>
                    <a:lnTo>
                      <a:pt x="22" y="86"/>
                    </a:lnTo>
                    <a:lnTo>
                      <a:pt x="5" y="72"/>
                    </a:lnTo>
                    <a:lnTo>
                      <a:pt x="0" y="53"/>
                    </a:lnTo>
                    <a:lnTo>
                      <a:pt x="4" y="31"/>
                    </a:lnTo>
                    <a:lnTo>
                      <a:pt x="22" y="5"/>
                    </a:lnTo>
                    <a:lnTo>
                      <a:pt x="43" y="0"/>
                    </a:lnTo>
                    <a:lnTo>
                      <a:pt x="55" y="2"/>
                    </a:lnTo>
                    <a:lnTo>
                      <a:pt x="48" y="2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33" name="Freeform 295"/>
              <p:cNvSpPr>
                <a:spLocks/>
              </p:cNvSpPr>
              <p:nvPr/>
            </p:nvSpPr>
            <p:spPr bwMode="auto">
              <a:xfrm>
                <a:off x="4916" y="2712"/>
                <a:ext cx="67" cy="31"/>
              </a:xfrm>
              <a:custGeom>
                <a:avLst/>
                <a:gdLst>
                  <a:gd name="T0" fmla="*/ 199 w 203"/>
                  <a:gd name="T1" fmla="*/ 93 h 93"/>
                  <a:gd name="T2" fmla="*/ 174 w 203"/>
                  <a:gd name="T3" fmla="*/ 66 h 93"/>
                  <a:gd name="T4" fmla="*/ 146 w 203"/>
                  <a:gd name="T5" fmla="*/ 45 h 93"/>
                  <a:gd name="T6" fmla="*/ 105 w 203"/>
                  <a:gd name="T7" fmla="*/ 26 h 93"/>
                  <a:gd name="T8" fmla="*/ 105 w 203"/>
                  <a:gd name="T9" fmla="*/ 26 h 93"/>
                  <a:gd name="T10" fmla="*/ 71 w 203"/>
                  <a:gd name="T11" fmla="*/ 18 h 93"/>
                  <a:gd name="T12" fmla="*/ 37 w 203"/>
                  <a:gd name="T13" fmla="*/ 17 h 93"/>
                  <a:gd name="T14" fmla="*/ 0 w 203"/>
                  <a:gd name="T15" fmla="*/ 21 h 93"/>
                  <a:gd name="T16" fmla="*/ 0 w 203"/>
                  <a:gd name="T17" fmla="*/ 21 h 93"/>
                  <a:gd name="T18" fmla="*/ 5 w 203"/>
                  <a:gd name="T19" fmla="*/ 9 h 93"/>
                  <a:gd name="T20" fmla="*/ 5 w 203"/>
                  <a:gd name="T21" fmla="*/ 9 h 93"/>
                  <a:gd name="T22" fmla="*/ 44 w 203"/>
                  <a:gd name="T23" fmla="*/ 1 h 93"/>
                  <a:gd name="T24" fmla="*/ 80 w 203"/>
                  <a:gd name="T25" fmla="*/ 0 h 93"/>
                  <a:gd name="T26" fmla="*/ 117 w 203"/>
                  <a:gd name="T27" fmla="*/ 8 h 93"/>
                  <a:gd name="T28" fmla="*/ 117 w 203"/>
                  <a:gd name="T29" fmla="*/ 8 h 93"/>
                  <a:gd name="T30" fmla="*/ 151 w 203"/>
                  <a:gd name="T31" fmla="*/ 25 h 93"/>
                  <a:gd name="T32" fmla="*/ 179 w 203"/>
                  <a:gd name="T33" fmla="*/ 49 h 93"/>
                  <a:gd name="T34" fmla="*/ 203 w 203"/>
                  <a:gd name="T35" fmla="*/ 81 h 93"/>
                  <a:gd name="T36" fmla="*/ 203 w 203"/>
                  <a:gd name="T37" fmla="*/ 81 h 93"/>
                  <a:gd name="T38" fmla="*/ 199 w 203"/>
                  <a:gd name="T39" fmla="*/ 93 h 93"/>
                  <a:gd name="T40" fmla="*/ 199 w 203"/>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93"/>
                  <a:gd name="T65" fmla="*/ 203 w 203"/>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93">
                    <a:moveTo>
                      <a:pt x="199" y="93"/>
                    </a:moveTo>
                    <a:lnTo>
                      <a:pt x="174" y="66"/>
                    </a:lnTo>
                    <a:lnTo>
                      <a:pt x="146" y="45"/>
                    </a:lnTo>
                    <a:lnTo>
                      <a:pt x="105" y="26"/>
                    </a:lnTo>
                    <a:lnTo>
                      <a:pt x="71" y="18"/>
                    </a:lnTo>
                    <a:lnTo>
                      <a:pt x="37" y="17"/>
                    </a:lnTo>
                    <a:lnTo>
                      <a:pt x="0" y="21"/>
                    </a:lnTo>
                    <a:lnTo>
                      <a:pt x="5" y="9"/>
                    </a:lnTo>
                    <a:lnTo>
                      <a:pt x="44" y="1"/>
                    </a:lnTo>
                    <a:lnTo>
                      <a:pt x="80" y="0"/>
                    </a:lnTo>
                    <a:lnTo>
                      <a:pt x="117" y="8"/>
                    </a:lnTo>
                    <a:lnTo>
                      <a:pt x="151" y="25"/>
                    </a:lnTo>
                    <a:lnTo>
                      <a:pt x="179" y="49"/>
                    </a:lnTo>
                    <a:lnTo>
                      <a:pt x="203" y="81"/>
                    </a:lnTo>
                    <a:lnTo>
                      <a:pt x="199" y="9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34" name="Freeform 296"/>
              <p:cNvSpPr>
                <a:spLocks noEditPoints="1"/>
              </p:cNvSpPr>
              <p:nvPr/>
            </p:nvSpPr>
            <p:spPr bwMode="auto">
              <a:xfrm>
                <a:off x="4799" y="2802"/>
                <a:ext cx="41" cy="38"/>
              </a:xfrm>
              <a:custGeom>
                <a:avLst/>
                <a:gdLst>
                  <a:gd name="T0" fmla="*/ 105 w 123"/>
                  <a:gd name="T1" fmla="*/ 22 h 114"/>
                  <a:gd name="T2" fmla="*/ 111 w 123"/>
                  <a:gd name="T3" fmla="*/ 28 h 114"/>
                  <a:gd name="T4" fmla="*/ 118 w 123"/>
                  <a:gd name="T5" fmla="*/ 39 h 114"/>
                  <a:gd name="T6" fmla="*/ 123 w 123"/>
                  <a:gd name="T7" fmla="*/ 55 h 114"/>
                  <a:gd name="T8" fmla="*/ 123 w 123"/>
                  <a:gd name="T9" fmla="*/ 55 h 114"/>
                  <a:gd name="T10" fmla="*/ 123 w 123"/>
                  <a:gd name="T11" fmla="*/ 62 h 114"/>
                  <a:gd name="T12" fmla="*/ 121 w 123"/>
                  <a:gd name="T13" fmla="*/ 72 h 114"/>
                  <a:gd name="T14" fmla="*/ 115 w 123"/>
                  <a:gd name="T15" fmla="*/ 86 h 114"/>
                  <a:gd name="T16" fmla="*/ 115 w 123"/>
                  <a:gd name="T17" fmla="*/ 86 h 114"/>
                  <a:gd name="T18" fmla="*/ 95 w 123"/>
                  <a:gd name="T19" fmla="*/ 107 h 114"/>
                  <a:gd name="T20" fmla="*/ 67 w 123"/>
                  <a:gd name="T21" fmla="*/ 114 h 114"/>
                  <a:gd name="T22" fmla="*/ 38 w 123"/>
                  <a:gd name="T23" fmla="*/ 105 h 114"/>
                  <a:gd name="T24" fmla="*/ 38 w 123"/>
                  <a:gd name="T25" fmla="*/ 105 h 114"/>
                  <a:gd name="T26" fmla="*/ 12 w 123"/>
                  <a:gd name="T27" fmla="*/ 84 h 114"/>
                  <a:gd name="T28" fmla="*/ 0 w 123"/>
                  <a:gd name="T29" fmla="*/ 57 h 114"/>
                  <a:gd name="T30" fmla="*/ 7 w 123"/>
                  <a:gd name="T31" fmla="*/ 25 h 114"/>
                  <a:gd name="T32" fmla="*/ 7 w 123"/>
                  <a:gd name="T33" fmla="*/ 25 h 114"/>
                  <a:gd name="T34" fmla="*/ 28 w 123"/>
                  <a:gd name="T35" fmla="*/ 3 h 114"/>
                  <a:gd name="T36" fmla="*/ 57 w 123"/>
                  <a:gd name="T37" fmla="*/ 0 h 114"/>
                  <a:gd name="T38" fmla="*/ 92 w 123"/>
                  <a:gd name="T39" fmla="*/ 13 h 114"/>
                  <a:gd name="T40" fmla="*/ 92 w 123"/>
                  <a:gd name="T41" fmla="*/ 13 h 114"/>
                  <a:gd name="T42" fmla="*/ 50 w 123"/>
                  <a:gd name="T43" fmla="*/ 88 h 114"/>
                  <a:gd name="T44" fmla="*/ 50 w 123"/>
                  <a:gd name="T45" fmla="*/ 88 h 114"/>
                  <a:gd name="T46" fmla="*/ 70 w 123"/>
                  <a:gd name="T47" fmla="*/ 94 h 114"/>
                  <a:gd name="T48" fmla="*/ 88 w 123"/>
                  <a:gd name="T49" fmla="*/ 90 h 114"/>
                  <a:gd name="T50" fmla="*/ 101 w 123"/>
                  <a:gd name="T51" fmla="*/ 76 h 114"/>
                  <a:gd name="T52" fmla="*/ 101 w 123"/>
                  <a:gd name="T53" fmla="*/ 76 h 114"/>
                  <a:gd name="T54" fmla="*/ 105 w 123"/>
                  <a:gd name="T55" fmla="*/ 60 h 114"/>
                  <a:gd name="T56" fmla="*/ 102 w 123"/>
                  <a:gd name="T57" fmla="*/ 47 h 114"/>
                  <a:gd name="T58" fmla="*/ 95 w 123"/>
                  <a:gd name="T59" fmla="*/ 39 h 114"/>
                  <a:gd name="T60" fmla="*/ 95 w 123"/>
                  <a:gd name="T61" fmla="*/ 39 h 114"/>
                  <a:gd name="T62" fmla="*/ 105 w 123"/>
                  <a:gd name="T63" fmla="*/ 22 h 114"/>
                  <a:gd name="T64" fmla="*/ 105 w 123"/>
                  <a:gd name="T65" fmla="*/ 22 h 114"/>
                  <a:gd name="T66" fmla="*/ 67 w 123"/>
                  <a:gd name="T67" fmla="*/ 23 h 114"/>
                  <a:gd name="T68" fmla="*/ 51 w 123"/>
                  <a:gd name="T69" fmla="*/ 18 h 114"/>
                  <a:gd name="T70" fmla="*/ 35 w 123"/>
                  <a:gd name="T71" fmla="*/ 21 h 114"/>
                  <a:gd name="T72" fmla="*/ 22 w 123"/>
                  <a:gd name="T73" fmla="*/ 35 h 114"/>
                  <a:gd name="T74" fmla="*/ 22 w 123"/>
                  <a:gd name="T75" fmla="*/ 35 h 114"/>
                  <a:gd name="T76" fmla="*/ 18 w 123"/>
                  <a:gd name="T77" fmla="*/ 52 h 114"/>
                  <a:gd name="T78" fmla="*/ 24 w 123"/>
                  <a:gd name="T79" fmla="*/ 68 h 114"/>
                  <a:gd name="T80" fmla="*/ 37 w 123"/>
                  <a:gd name="T81" fmla="*/ 80 h 114"/>
                  <a:gd name="T82" fmla="*/ 37 w 123"/>
                  <a:gd name="T83" fmla="*/ 80 h 114"/>
                  <a:gd name="T84" fmla="*/ 67 w 123"/>
                  <a:gd name="T85" fmla="*/ 23 h 114"/>
                  <a:gd name="T86" fmla="*/ 67 w 123"/>
                  <a:gd name="T87" fmla="*/ 23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14"/>
                  <a:gd name="T134" fmla="*/ 123 w 123"/>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14">
                    <a:moveTo>
                      <a:pt x="105" y="22"/>
                    </a:moveTo>
                    <a:lnTo>
                      <a:pt x="111" y="28"/>
                    </a:lnTo>
                    <a:lnTo>
                      <a:pt x="118" y="39"/>
                    </a:lnTo>
                    <a:lnTo>
                      <a:pt x="123" y="55"/>
                    </a:lnTo>
                    <a:lnTo>
                      <a:pt x="123" y="62"/>
                    </a:lnTo>
                    <a:lnTo>
                      <a:pt x="121" y="72"/>
                    </a:lnTo>
                    <a:lnTo>
                      <a:pt x="115" y="86"/>
                    </a:lnTo>
                    <a:lnTo>
                      <a:pt x="95" y="107"/>
                    </a:lnTo>
                    <a:lnTo>
                      <a:pt x="67" y="114"/>
                    </a:lnTo>
                    <a:lnTo>
                      <a:pt x="38" y="105"/>
                    </a:lnTo>
                    <a:lnTo>
                      <a:pt x="12" y="84"/>
                    </a:lnTo>
                    <a:lnTo>
                      <a:pt x="0" y="57"/>
                    </a:lnTo>
                    <a:lnTo>
                      <a:pt x="7" y="25"/>
                    </a:lnTo>
                    <a:lnTo>
                      <a:pt x="28" y="3"/>
                    </a:lnTo>
                    <a:lnTo>
                      <a:pt x="57" y="0"/>
                    </a:lnTo>
                    <a:lnTo>
                      <a:pt x="92" y="13"/>
                    </a:lnTo>
                    <a:lnTo>
                      <a:pt x="50" y="88"/>
                    </a:lnTo>
                    <a:lnTo>
                      <a:pt x="70" y="94"/>
                    </a:lnTo>
                    <a:lnTo>
                      <a:pt x="88" y="90"/>
                    </a:lnTo>
                    <a:lnTo>
                      <a:pt x="101" y="76"/>
                    </a:lnTo>
                    <a:lnTo>
                      <a:pt x="105" y="60"/>
                    </a:lnTo>
                    <a:lnTo>
                      <a:pt x="102" y="47"/>
                    </a:lnTo>
                    <a:lnTo>
                      <a:pt x="95" y="39"/>
                    </a:lnTo>
                    <a:lnTo>
                      <a:pt x="105" y="22"/>
                    </a:lnTo>
                    <a:close/>
                    <a:moveTo>
                      <a:pt x="67" y="23"/>
                    </a:moveTo>
                    <a:lnTo>
                      <a:pt x="51" y="18"/>
                    </a:lnTo>
                    <a:lnTo>
                      <a:pt x="35" y="21"/>
                    </a:lnTo>
                    <a:lnTo>
                      <a:pt x="22" y="35"/>
                    </a:lnTo>
                    <a:lnTo>
                      <a:pt x="18" y="52"/>
                    </a:lnTo>
                    <a:lnTo>
                      <a:pt x="24" y="68"/>
                    </a:lnTo>
                    <a:lnTo>
                      <a:pt x="37" y="80"/>
                    </a:lnTo>
                    <a:lnTo>
                      <a:pt x="67" y="2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35" name="Freeform 297"/>
              <p:cNvSpPr>
                <a:spLocks/>
              </p:cNvSpPr>
              <p:nvPr/>
            </p:nvSpPr>
            <p:spPr bwMode="auto">
              <a:xfrm>
                <a:off x="4806" y="2702"/>
                <a:ext cx="75" cy="103"/>
              </a:xfrm>
              <a:custGeom>
                <a:avLst/>
                <a:gdLst>
                  <a:gd name="T0" fmla="*/ 224 w 224"/>
                  <a:gd name="T1" fmla="*/ 0 h 309"/>
                  <a:gd name="T2" fmla="*/ 173 w 224"/>
                  <a:gd name="T3" fmla="*/ 309 h 309"/>
                  <a:gd name="T4" fmla="*/ 119 w 224"/>
                  <a:gd name="T5" fmla="*/ 201 h 309"/>
                  <a:gd name="T6" fmla="*/ 0 w 224"/>
                  <a:gd name="T7" fmla="*/ 220 h 309"/>
                  <a:gd name="T8" fmla="*/ 224 w 224"/>
                  <a:gd name="T9" fmla="*/ 0 h 309"/>
                  <a:gd name="T10" fmla="*/ 224 w 224"/>
                  <a:gd name="T11" fmla="*/ 0 h 309"/>
                  <a:gd name="T12" fmla="*/ 0 60000 65536"/>
                  <a:gd name="T13" fmla="*/ 0 60000 65536"/>
                  <a:gd name="T14" fmla="*/ 0 60000 65536"/>
                  <a:gd name="T15" fmla="*/ 0 60000 65536"/>
                  <a:gd name="T16" fmla="*/ 0 60000 65536"/>
                  <a:gd name="T17" fmla="*/ 0 60000 65536"/>
                  <a:gd name="T18" fmla="*/ 0 w 224"/>
                  <a:gd name="T19" fmla="*/ 0 h 309"/>
                  <a:gd name="T20" fmla="*/ 224 w 224"/>
                  <a:gd name="T21" fmla="*/ 309 h 309"/>
                </a:gdLst>
                <a:ahLst/>
                <a:cxnLst>
                  <a:cxn ang="T12">
                    <a:pos x="T0" y="T1"/>
                  </a:cxn>
                  <a:cxn ang="T13">
                    <a:pos x="T2" y="T3"/>
                  </a:cxn>
                  <a:cxn ang="T14">
                    <a:pos x="T4" y="T5"/>
                  </a:cxn>
                  <a:cxn ang="T15">
                    <a:pos x="T6" y="T7"/>
                  </a:cxn>
                  <a:cxn ang="T16">
                    <a:pos x="T8" y="T9"/>
                  </a:cxn>
                  <a:cxn ang="T17">
                    <a:pos x="T10" y="T11"/>
                  </a:cxn>
                </a:cxnLst>
                <a:rect l="T18" t="T19" r="T20" b="T21"/>
                <a:pathLst>
                  <a:path w="224" h="309">
                    <a:moveTo>
                      <a:pt x="224" y="0"/>
                    </a:moveTo>
                    <a:lnTo>
                      <a:pt x="173" y="309"/>
                    </a:lnTo>
                    <a:lnTo>
                      <a:pt x="119" y="201"/>
                    </a:lnTo>
                    <a:lnTo>
                      <a:pt x="0" y="220"/>
                    </a:lnTo>
                    <a:lnTo>
                      <a:pt x="224"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grpSp>
        <p:nvGrpSpPr>
          <p:cNvPr id="838" name="Group 298"/>
          <p:cNvGrpSpPr>
            <a:grpSpLocks/>
          </p:cNvGrpSpPr>
          <p:nvPr/>
        </p:nvGrpSpPr>
        <p:grpSpPr bwMode="auto">
          <a:xfrm>
            <a:off x="6401713" y="3316516"/>
            <a:ext cx="239713" cy="1138237"/>
            <a:chOff x="3750" y="2020"/>
            <a:chExt cx="151" cy="717"/>
          </a:xfrm>
        </p:grpSpPr>
        <p:sp>
          <p:nvSpPr>
            <p:cNvPr id="839" name="Freeform 299"/>
            <p:cNvSpPr>
              <a:spLocks/>
            </p:cNvSpPr>
            <p:nvPr/>
          </p:nvSpPr>
          <p:spPr bwMode="auto">
            <a:xfrm>
              <a:off x="3750" y="2020"/>
              <a:ext cx="151" cy="717"/>
            </a:xfrm>
            <a:custGeom>
              <a:avLst/>
              <a:gdLst>
                <a:gd name="T0" fmla="*/ 0 w 453"/>
                <a:gd name="T1" fmla="*/ 162 h 2149"/>
                <a:gd name="T2" fmla="*/ 0 w 453"/>
                <a:gd name="T3" fmla="*/ 2149 h 2149"/>
                <a:gd name="T4" fmla="*/ 453 w 453"/>
                <a:gd name="T5" fmla="*/ 2149 h 2149"/>
                <a:gd name="T6" fmla="*/ 453 w 453"/>
                <a:gd name="T7" fmla="*/ 168 h 2149"/>
                <a:gd name="T8" fmla="*/ 234 w 453"/>
                <a:gd name="T9" fmla="*/ 0 h 2149"/>
                <a:gd name="T10" fmla="*/ 0 w 453"/>
                <a:gd name="T11" fmla="*/ 162 h 2149"/>
                <a:gd name="T12" fmla="*/ 0 w 453"/>
                <a:gd name="T13" fmla="*/ 162 h 2149"/>
                <a:gd name="T14" fmla="*/ 0 60000 65536"/>
                <a:gd name="T15" fmla="*/ 0 60000 65536"/>
                <a:gd name="T16" fmla="*/ 0 60000 65536"/>
                <a:gd name="T17" fmla="*/ 0 60000 65536"/>
                <a:gd name="T18" fmla="*/ 0 60000 65536"/>
                <a:gd name="T19" fmla="*/ 0 60000 65536"/>
                <a:gd name="T20" fmla="*/ 0 60000 65536"/>
                <a:gd name="T21" fmla="*/ 0 w 453"/>
                <a:gd name="T22" fmla="*/ 0 h 2149"/>
                <a:gd name="T23" fmla="*/ 453 w 453"/>
                <a:gd name="T24" fmla="*/ 2149 h 2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149">
                  <a:moveTo>
                    <a:pt x="0" y="162"/>
                  </a:moveTo>
                  <a:lnTo>
                    <a:pt x="0" y="2149"/>
                  </a:lnTo>
                  <a:lnTo>
                    <a:pt x="453" y="2149"/>
                  </a:lnTo>
                  <a:lnTo>
                    <a:pt x="453" y="168"/>
                  </a:lnTo>
                  <a:lnTo>
                    <a:pt x="234" y="0"/>
                  </a:lnTo>
                  <a:lnTo>
                    <a:pt x="0" y="162"/>
                  </a:lnTo>
                  <a:close/>
                </a:path>
              </a:pathLst>
            </a:custGeom>
            <a:solidFill>
              <a:srgbClr val="BFDDF3"/>
            </a:solidFill>
            <a:ln w="3175">
              <a:solidFill>
                <a:srgbClr val="000000"/>
              </a:solidFill>
              <a:round/>
              <a:headEnd/>
              <a:tailEnd/>
            </a:ln>
          </p:spPr>
          <p:txBody>
            <a:bodyPr>
              <a:prstTxWarp prst="textNoShape">
                <a:avLst/>
              </a:prstTxWarp>
            </a:bodyPr>
            <a:lstStyle/>
            <a:p>
              <a:endParaRPr lang="en-US"/>
            </a:p>
          </p:txBody>
        </p:sp>
        <p:grpSp>
          <p:nvGrpSpPr>
            <p:cNvPr id="840" name="Group 300"/>
            <p:cNvGrpSpPr>
              <a:grpSpLocks/>
            </p:cNvGrpSpPr>
            <p:nvPr/>
          </p:nvGrpSpPr>
          <p:grpSpPr bwMode="auto">
            <a:xfrm>
              <a:off x="3750" y="2020"/>
              <a:ext cx="151" cy="717"/>
              <a:chOff x="3750" y="2020"/>
              <a:chExt cx="151" cy="717"/>
            </a:xfrm>
          </p:grpSpPr>
          <p:sp>
            <p:nvSpPr>
              <p:cNvPr id="841" name="Freeform 301"/>
              <p:cNvSpPr>
                <a:spLocks/>
              </p:cNvSpPr>
              <p:nvPr/>
            </p:nvSpPr>
            <p:spPr bwMode="auto">
              <a:xfrm>
                <a:off x="3750" y="2020"/>
                <a:ext cx="151" cy="717"/>
              </a:xfrm>
              <a:custGeom>
                <a:avLst/>
                <a:gdLst>
                  <a:gd name="T0" fmla="*/ 0 w 453"/>
                  <a:gd name="T1" fmla="*/ 162 h 2149"/>
                  <a:gd name="T2" fmla="*/ 0 w 453"/>
                  <a:gd name="T3" fmla="*/ 2149 h 2149"/>
                  <a:gd name="T4" fmla="*/ 453 w 453"/>
                  <a:gd name="T5" fmla="*/ 2149 h 2149"/>
                  <a:gd name="T6" fmla="*/ 453 w 453"/>
                  <a:gd name="T7" fmla="*/ 168 h 2149"/>
                  <a:gd name="T8" fmla="*/ 234 w 453"/>
                  <a:gd name="T9" fmla="*/ 0 h 2149"/>
                  <a:gd name="T10" fmla="*/ 0 w 453"/>
                  <a:gd name="T11" fmla="*/ 162 h 2149"/>
                  <a:gd name="T12" fmla="*/ 0 w 453"/>
                  <a:gd name="T13" fmla="*/ 162 h 2149"/>
                  <a:gd name="T14" fmla="*/ 0 w 453"/>
                  <a:gd name="T15" fmla="*/ 162 h 2149"/>
                  <a:gd name="T16" fmla="*/ 0 60000 65536"/>
                  <a:gd name="T17" fmla="*/ 0 60000 65536"/>
                  <a:gd name="T18" fmla="*/ 0 60000 65536"/>
                  <a:gd name="T19" fmla="*/ 0 60000 65536"/>
                  <a:gd name="T20" fmla="*/ 0 60000 65536"/>
                  <a:gd name="T21" fmla="*/ 0 60000 65536"/>
                  <a:gd name="T22" fmla="*/ 0 60000 65536"/>
                  <a:gd name="T23" fmla="*/ 0 60000 65536"/>
                  <a:gd name="T24" fmla="*/ 0 w 453"/>
                  <a:gd name="T25" fmla="*/ 0 h 2149"/>
                  <a:gd name="T26" fmla="*/ 453 w 453"/>
                  <a:gd name="T27" fmla="*/ 2149 h 2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 h="2149">
                    <a:moveTo>
                      <a:pt x="0" y="162"/>
                    </a:moveTo>
                    <a:lnTo>
                      <a:pt x="0" y="2149"/>
                    </a:lnTo>
                    <a:lnTo>
                      <a:pt x="453" y="2149"/>
                    </a:lnTo>
                    <a:lnTo>
                      <a:pt x="453" y="168"/>
                    </a:lnTo>
                    <a:lnTo>
                      <a:pt x="234" y="0"/>
                    </a:lnTo>
                    <a:lnTo>
                      <a:pt x="0" y="162"/>
                    </a:lnTo>
                  </a:path>
                </a:pathLst>
              </a:custGeom>
              <a:noFill/>
              <a:ln w="3175">
                <a:solidFill>
                  <a:srgbClr val="1F1A17"/>
                </a:solidFill>
                <a:round/>
                <a:headEnd/>
                <a:tailEnd/>
              </a:ln>
            </p:spPr>
            <p:txBody>
              <a:bodyPr>
                <a:prstTxWarp prst="textNoShape">
                  <a:avLst/>
                </a:prstTxWarp>
              </a:bodyPr>
              <a:lstStyle/>
              <a:p>
                <a:endParaRPr lang="en-US"/>
              </a:p>
            </p:txBody>
          </p:sp>
          <p:sp>
            <p:nvSpPr>
              <p:cNvPr id="842" name="Freeform 302"/>
              <p:cNvSpPr>
                <a:spLocks noEditPoints="1"/>
              </p:cNvSpPr>
              <p:nvPr/>
            </p:nvSpPr>
            <p:spPr bwMode="auto">
              <a:xfrm>
                <a:off x="3774" y="2565"/>
                <a:ext cx="41" cy="31"/>
              </a:xfrm>
              <a:custGeom>
                <a:avLst/>
                <a:gdLst>
                  <a:gd name="T0" fmla="*/ 0 w 122"/>
                  <a:gd name="T1" fmla="*/ 93 h 93"/>
                  <a:gd name="T2" fmla="*/ 0 w 122"/>
                  <a:gd name="T3" fmla="*/ 40 h 93"/>
                  <a:gd name="T4" fmla="*/ 0 w 122"/>
                  <a:gd name="T5" fmla="*/ 40 h 93"/>
                  <a:gd name="T6" fmla="*/ 5 w 122"/>
                  <a:gd name="T7" fmla="*/ 22 h 93"/>
                  <a:gd name="T8" fmla="*/ 16 w 122"/>
                  <a:gd name="T9" fmla="*/ 9 h 93"/>
                  <a:gd name="T10" fmla="*/ 31 w 122"/>
                  <a:gd name="T11" fmla="*/ 5 h 93"/>
                  <a:gd name="T12" fmla="*/ 31 w 122"/>
                  <a:gd name="T13" fmla="*/ 5 h 93"/>
                  <a:gd name="T14" fmla="*/ 40 w 122"/>
                  <a:gd name="T15" fmla="*/ 7 h 93"/>
                  <a:gd name="T16" fmla="*/ 49 w 122"/>
                  <a:gd name="T17" fmla="*/ 11 h 93"/>
                  <a:gd name="T18" fmla="*/ 56 w 122"/>
                  <a:gd name="T19" fmla="*/ 22 h 93"/>
                  <a:gd name="T20" fmla="*/ 56 w 122"/>
                  <a:gd name="T21" fmla="*/ 22 h 93"/>
                  <a:gd name="T22" fmla="*/ 61 w 122"/>
                  <a:gd name="T23" fmla="*/ 12 h 93"/>
                  <a:gd name="T24" fmla="*/ 69 w 122"/>
                  <a:gd name="T25" fmla="*/ 4 h 93"/>
                  <a:gd name="T26" fmla="*/ 85 w 122"/>
                  <a:gd name="T27" fmla="*/ 0 h 93"/>
                  <a:gd name="T28" fmla="*/ 85 w 122"/>
                  <a:gd name="T29" fmla="*/ 0 h 93"/>
                  <a:gd name="T30" fmla="*/ 103 w 122"/>
                  <a:gd name="T31" fmla="*/ 4 h 93"/>
                  <a:gd name="T32" fmla="*/ 117 w 122"/>
                  <a:gd name="T33" fmla="*/ 19 h 93"/>
                  <a:gd name="T34" fmla="*/ 122 w 122"/>
                  <a:gd name="T35" fmla="*/ 41 h 93"/>
                  <a:gd name="T36" fmla="*/ 122 w 122"/>
                  <a:gd name="T37" fmla="*/ 41 h 93"/>
                  <a:gd name="T38" fmla="*/ 122 w 122"/>
                  <a:gd name="T39" fmla="*/ 93 h 93"/>
                  <a:gd name="T40" fmla="*/ 0 w 122"/>
                  <a:gd name="T41" fmla="*/ 93 h 93"/>
                  <a:gd name="T42" fmla="*/ 0 w 122"/>
                  <a:gd name="T43" fmla="*/ 93 h 93"/>
                  <a:gd name="T44" fmla="*/ 52 w 122"/>
                  <a:gd name="T45" fmla="*/ 77 h 93"/>
                  <a:gd name="T46" fmla="*/ 52 w 122"/>
                  <a:gd name="T47" fmla="*/ 48 h 93"/>
                  <a:gd name="T48" fmla="*/ 52 w 122"/>
                  <a:gd name="T49" fmla="*/ 48 h 93"/>
                  <a:gd name="T50" fmla="*/ 50 w 122"/>
                  <a:gd name="T51" fmla="*/ 34 h 93"/>
                  <a:gd name="T52" fmla="*/ 44 w 122"/>
                  <a:gd name="T53" fmla="*/ 26 h 93"/>
                  <a:gd name="T54" fmla="*/ 32 w 122"/>
                  <a:gd name="T55" fmla="*/ 23 h 93"/>
                  <a:gd name="T56" fmla="*/ 32 w 122"/>
                  <a:gd name="T57" fmla="*/ 23 h 93"/>
                  <a:gd name="T58" fmla="*/ 23 w 122"/>
                  <a:gd name="T59" fmla="*/ 25 h 93"/>
                  <a:gd name="T60" fmla="*/ 17 w 122"/>
                  <a:gd name="T61" fmla="*/ 33 h 93"/>
                  <a:gd name="T62" fmla="*/ 15 w 122"/>
                  <a:gd name="T63" fmla="*/ 47 h 93"/>
                  <a:gd name="T64" fmla="*/ 15 w 122"/>
                  <a:gd name="T65" fmla="*/ 47 h 93"/>
                  <a:gd name="T66" fmla="*/ 15 w 122"/>
                  <a:gd name="T67" fmla="*/ 77 h 93"/>
                  <a:gd name="T68" fmla="*/ 52 w 122"/>
                  <a:gd name="T69" fmla="*/ 77 h 93"/>
                  <a:gd name="T70" fmla="*/ 52 w 122"/>
                  <a:gd name="T71" fmla="*/ 77 h 93"/>
                  <a:gd name="T72" fmla="*/ 108 w 122"/>
                  <a:gd name="T73" fmla="*/ 77 h 93"/>
                  <a:gd name="T74" fmla="*/ 108 w 122"/>
                  <a:gd name="T75" fmla="*/ 42 h 93"/>
                  <a:gd name="T76" fmla="*/ 108 w 122"/>
                  <a:gd name="T77" fmla="*/ 42 h 93"/>
                  <a:gd name="T78" fmla="*/ 104 w 122"/>
                  <a:gd name="T79" fmla="*/ 28 h 93"/>
                  <a:gd name="T80" fmla="*/ 97 w 122"/>
                  <a:gd name="T81" fmla="*/ 20 h 93"/>
                  <a:gd name="T82" fmla="*/ 85 w 122"/>
                  <a:gd name="T83" fmla="*/ 16 h 93"/>
                  <a:gd name="T84" fmla="*/ 85 w 122"/>
                  <a:gd name="T85" fmla="*/ 16 h 93"/>
                  <a:gd name="T86" fmla="*/ 72 w 122"/>
                  <a:gd name="T87" fmla="*/ 21 h 93"/>
                  <a:gd name="T88" fmla="*/ 66 w 122"/>
                  <a:gd name="T89" fmla="*/ 32 h 93"/>
                  <a:gd name="T90" fmla="*/ 65 w 122"/>
                  <a:gd name="T91" fmla="*/ 45 h 93"/>
                  <a:gd name="T92" fmla="*/ 65 w 122"/>
                  <a:gd name="T93" fmla="*/ 45 h 93"/>
                  <a:gd name="T94" fmla="*/ 65 w 122"/>
                  <a:gd name="T95" fmla="*/ 77 h 93"/>
                  <a:gd name="T96" fmla="*/ 108 w 122"/>
                  <a:gd name="T97" fmla="*/ 77 h 93"/>
                  <a:gd name="T98" fmla="*/ 108 w 122"/>
                  <a:gd name="T99" fmla="*/ 7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93"/>
                  <a:gd name="T152" fmla="*/ 122 w 122"/>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93">
                    <a:moveTo>
                      <a:pt x="0" y="93"/>
                    </a:moveTo>
                    <a:lnTo>
                      <a:pt x="0" y="40"/>
                    </a:lnTo>
                    <a:lnTo>
                      <a:pt x="5" y="22"/>
                    </a:lnTo>
                    <a:lnTo>
                      <a:pt x="16" y="9"/>
                    </a:lnTo>
                    <a:lnTo>
                      <a:pt x="31" y="5"/>
                    </a:lnTo>
                    <a:lnTo>
                      <a:pt x="40" y="7"/>
                    </a:lnTo>
                    <a:lnTo>
                      <a:pt x="49" y="11"/>
                    </a:lnTo>
                    <a:lnTo>
                      <a:pt x="56" y="22"/>
                    </a:lnTo>
                    <a:lnTo>
                      <a:pt x="61" y="12"/>
                    </a:lnTo>
                    <a:lnTo>
                      <a:pt x="69" y="4"/>
                    </a:lnTo>
                    <a:lnTo>
                      <a:pt x="85" y="0"/>
                    </a:lnTo>
                    <a:lnTo>
                      <a:pt x="103" y="4"/>
                    </a:lnTo>
                    <a:lnTo>
                      <a:pt x="117" y="19"/>
                    </a:lnTo>
                    <a:lnTo>
                      <a:pt x="122" y="41"/>
                    </a:lnTo>
                    <a:lnTo>
                      <a:pt x="122" y="93"/>
                    </a:lnTo>
                    <a:lnTo>
                      <a:pt x="0" y="93"/>
                    </a:lnTo>
                    <a:close/>
                    <a:moveTo>
                      <a:pt x="52" y="77"/>
                    </a:moveTo>
                    <a:lnTo>
                      <a:pt x="52" y="48"/>
                    </a:lnTo>
                    <a:lnTo>
                      <a:pt x="50" y="34"/>
                    </a:lnTo>
                    <a:lnTo>
                      <a:pt x="44" y="26"/>
                    </a:lnTo>
                    <a:lnTo>
                      <a:pt x="32" y="23"/>
                    </a:lnTo>
                    <a:lnTo>
                      <a:pt x="23" y="25"/>
                    </a:lnTo>
                    <a:lnTo>
                      <a:pt x="17" y="33"/>
                    </a:lnTo>
                    <a:lnTo>
                      <a:pt x="15" y="47"/>
                    </a:lnTo>
                    <a:lnTo>
                      <a:pt x="15" y="77"/>
                    </a:lnTo>
                    <a:lnTo>
                      <a:pt x="52" y="77"/>
                    </a:lnTo>
                    <a:close/>
                    <a:moveTo>
                      <a:pt x="108" y="77"/>
                    </a:moveTo>
                    <a:lnTo>
                      <a:pt x="108" y="42"/>
                    </a:lnTo>
                    <a:lnTo>
                      <a:pt x="104" y="28"/>
                    </a:lnTo>
                    <a:lnTo>
                      <a:pt x="97" y="20"/>
                    </a:lnTo>
                    <a:lnTo>
                      <a:pt x="85" y="16"/>
                    </a:lnTo>
                    <a:lnTo>
                      <a:pt x="72" y="21"/>
                    </a:lnTo>
                    <a:lnTo>
                      <a:pt x="66" y="32"/>
                    </a:lnTo>
                    <a:lnTo>
                      <a:pt x="65" y="45"/>
                    </a:lnTo>
                    <a:lnTo>
                      <a:pt x="65" y="77"/>
                    </a:lnTo>
                    <a:lnTo>
                      <a:pt x="108" y="7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43" name="Freeform 303"/>
              <p:cNvSpPr>
                <a:spLocks noEditPoints="1"/>
              </p:cNvSpPr>
              <p:nvPr/>
            </p:nvSpPr>
            <p:spPr bwMode="auto">
              <a:xfrm>
                <a:off x="3785" y="2534"/>
                <a:ext cx="31" cy="27"/>
              </a:xfrm>
              <a:custGeom>
                <a:avLst/>
                <a:gdLst>
                  <a:gd name="T0" fmla="*/ 0 w 93"/>
                  <a:gd name="T1" fmla="*/ 42 h 82"/>
                  <a:gd name="T2" fmla="*/ 7 w 93"/>
                  <a:gd name="T3" fmla="*/ 19 h 82"/>
                  <a:gd name="T4" fmla="*/ 24 w 93"/>
                  <a:gd name="T5" fmla="*/ 4 h 82"/>
                  <a:gd name="T6" fmla="*/ 46 w 93"/>
                  <a:gd name="T7" fmla="*/ 0 h 82"/>
                  <a:gd name="T8" fmla="*/ 46 w 93"/>
                  <a:gd name="T9" fmla="*/ 0 h 82"/>
                  <a:gd name="T10" fmla="*/ 68 w 93"/>
                  <a:gd name="T11" fmla="*/ 4 h 82"/>
                  <a:gd name="T12" fmla="*/ 86 w 93"/>
                  <a:gd name="T13" fmla="*/ 19 h 82"/>
                  <a:gd name="T14" fmla="*/ 93 w 93"/>
                  <a:gd name="T15" fmla="*/ 42 h 82"/>
                  <a:gd name="T16" fmla="*/ 93 w 93"/>
                  <a:gd name="T17" fmla="*/ 42 h 82"/>
                  <a:gd name="T18" fmla="*/ 86 w 93"/>
                  <a:gd name="T19" fmla="*/ 65 h 82"/>
                  <a:gd name="T20" fmla="*/ 68 w 93"/>
                  <a:gd name="T21" fmla="*/ 78 h 82"/>
                  <a:gd name="T22" fmla="*/ 46 w 93"/>
                  <a:gd name="T23" fmla="*/ 82 h 82"/>
                  <a:gd name="T24" fmla="*/ 46 w 93"/>
                  <a:gd name="T25" fmla="*/ 82 h 82"/>
                  <a:gd name="T26" fmla="*/ 24 w 93"/>
                  <a:gd name="T27" fmla="*/ 78 h 82"/>
                  <a:gd name="T28" fmla="*/ 7 w 93"/>
                  <a:gd name="T29" fmla="*/ 65 h 82"/>
                  <a:gd name="T30" fmla="*/ 0 w 93"/>
                  <a:gd name="T31" fmla="*/ 42 h 82"/>
                  <a:gd name="T32" fmla="*/ 0 w 93"/>
                  <a:gd name="T33" fmla="*/ 42 h 82"/>
                  <a:gd name="T34" fmla="*/ 80 w 93"/>
                  <a:gd name="T35" fmla="*/ 42 h 82"/>
                  <a:gd name="T36" fmla="*/ 73 w 93"/>
                  <a:gd name="T37" fmla="*/ 26 h 82"/>
                  <a:gd name="T38" fmla="*/ 60 w 93"/>
                  <a:gd name="T39" fmla="*/ 18 h 82"/>
                  <a:gd name="T40" fmla="*/ 46 w 93"/>
                  <a:gd name="T41" fmla="*/ 16 h 82"/>
                  <a:gd name="T42" fmla="*/ 46 w 93"/>
                  <a:gd name="T43" fmla="*/ 16 h 82"/>
                  <a:gd name="T44" fmla="*/ 32 w 93"/>
                  <a:gd name="T45" fmla="*/ 18 h 82"/>
                  <a:gd name="T46" fmla="*/ 19 w 93"/>
                  <a:gd name="T47" fmla="*/ 26 h 82"/>
                  <a:gd name="T48" fmla="*/ 13 w 93"/>
                  <a:gd name="T49" fmla="*/ 42 h 82"/>
                  <a:gd name="T50" fmla="*/ 13 w 93"/>
                  <a:gd name="T51" fmla="*/ 42 h 82"/>
                  <a:gd name="T52" fmla="*/ 19 w 93"/>
                  <a:gd name="T53" fmla="*/ 58 h 82"/>
                  <a:gd name="T54" fmla="*/ 32 w 93"/>
                  <a:gd name="T55" fmla="*/ 65 h 82"/>
                  <a:gd name="T56" fmla="*/ 46 w 93"/>
                  <a:gd name="T57" fmla="*/ 67 h 82"/>
                  <a:gd name="T58" fmla="*/ 46 w 93"/>
                  <a:gd name="T59" fmla="*/ 67 h 82"/>
                  <a:gd name="T60" fmla="*/ 60 w 93"/>
                  <a:gd name="T61" fmla="*/ 65 h 82"/>
                  <a:gd name="T62" fmla="*/ 73 w 93"/>
                  <a:gd name="T63" fmla="*/ 58 h 82"/>
                  <a:gd name="T64" fmla="*/ 80 w 93"/>
                  <a:gd name="T65" fmla="*/ 42 h 82"/>
                  <a:gd name="T66" fmla="*/ 80 w 93"/>
                  <a:gd name="T67" fmla="*/ 4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82"/>
                  <a:gd name="T104" fmla="*/ 93 w 93"/>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82">
                    <a:moveTo>
                      <a:pt x="0" y="42"/>
                    </a:moveTo>
                    <a:lnTo>
                      <a:pt x="7" y="19"/>
                    </a:lnTo>
                    <a:lnTo>
                      <a:pt x="24" y="4"/>
                    </a:lnTo>
                    <a:lnTo>
                      <a:pt x="46" y="0"/>
                    </a:lnTo>
                    <a:lnTo>
                      <a:pt x="68" y="4"/>
                    </a:lnTo>
                    <a:lnTo>
                      <a:pt x="86" y="19"/>
                    </a:lnTo>
                    <a:lnTo>
                      <a:pt x="93" y="42"/>
                    </a:lnTo>
                    <a:lnTo>
                      <a:pt x="86" y="65"/>
                    </a:lnTo>
                    <a:lnTo>
                      <a:pt x="68" y="78"/>
                    </a:lnTo>
                    <a:lnTo>
                      <a:pt x="46" y="82"/>
                    </a:lnTo>
                    <a:lnTo>
                      <a:pt x="24" y="78"/>
                    </a:lnTo>
                    <a:lnTo>
                      <a:pt x="7" y="65"/>
                    </a:lnTo>
                    <a:lnTo>
                      <a:pt x="0" y="42"/>
                    </a:lnTo>
                    <a:close/>
                    <a:moveTo>
                      <a:pt x="80" y="42"/>
                    </a:moveTo>
                    <a:lnTo>
                      <a:pt x="73" y="26"/>
                    </a:lnTo>
                    <a:lnTo>
                      <a:pt x="60" y="18"/>
                    </a:lnTo>
                    <a:lnTo>
                      <a:pt x="46" y="16"/>
                    </a:lnTo>
                    <a:lnTo>
                      <a:pt x="32" y="18"/>
                    </a:lnTo>
                    <a:lnTo>
                      <a:pt x="19" y="26"/>
                    </a:lnTo>
                    <a:lnTo>
                      <a:pt x="13" y="42"/>
                    </a:lnTo>
                    <a:lnTo>
                      <a:pt x="19" y="58"/>
                    </a:lnTo>
                    <a:lnTo>
                      <a:pt x="32" y="65"/>
                    </a:lnTo>
                    <a:lnTo>
                      <a:pt x="46" y="67"/>
                    </a:lnTo>
                    <a:lnTo>
                      <a:pt x="60" y="65"/>
                    </a:lnTo>
                    <a:lnTo>
                      <a:pt x="73" y="58"/>
                    </a:lnTo>
                    <a:lnTo>
                      <a:pt x="80" y="4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44" name="Freeform 304"/>
              <p:cNvSpPr>
                <a:spLocks/>
              </p:cNvSpPr>
              <p:nvPr/>
            </p:nvSpPr>
            <p:spPr bwMode="auto">
              <a:xfrm>
                <a:off x="3785" y="2513"/>
                <a:ext cx="30" cy="15"/>
              </a:xfrm>
              <a:custGeom>
                <a:avLst/>
                <a:gdLst>
                  <a:gd name="T0" fmla="*/ 91 w 91"/>
                  <a:gd name="T1" fmla="*/ 28 h 43"/>
                  <a:gd name="T2" fmla="*/ 91 w 91"/>
                  <a:gd name="T3" fmla="*/ 43 h 43"/>
                  <a:gd name="T4" fmla="*/ 2 w 91"/>
                  <a:gd name="T5" fmla="*/ 43 h 43"/>
                  <a:gd name="T6" fmla="*/ 2 w 91"/>
                  <a:gd name="T7" fmla="*/ 29 h 43"/>
                  <a:gd name="T8" fmla="*/ 17 w 91"/>
                  <a:gd name="T9" fmla="*/ 29 h 43"/>
                  <a:gd name="T10" fmla="*/ 17 w 91"/>
                  <a:gd name="T11" fmla="*/ 28 h 43"/>
                  <a:gd name="T12" fmla="*/ 17 w 91"/>
                  <a:gd name="T13" fmla="*/ 28 h 43"/>
                  <a:gd name="T14" fmla="*/ 8 w 91"/>
                  <a:gd name="T15" fmla="*/ 22 h 43"/>
                  <a:gd name="T16" fmla="*/ 2 w 91"/>
                  <a:gd name="T17" fmla="*/ 14 h 43"/>
                  <a:gd name="T18" fmla="*/ 0 w 91"/>
                  <a:gd name="T19" fmla="*/ 4 h 43"/>
                  <a:gd name="T20" fmla="*/ 0 w 91"/>
                  <a:gd name="T21" fmla="*/ 4 h 43"/>
                  <a:gd name="T22" fmla="*/ 0 w 91"/>
                  <a:gd name="T23" fmla="*/ 2 h 43"/>
                  <a:gd name="T24" fmla="*/ 0 w 91"/>
                  <a:gd name="T25" fmla="*/ 1 h 43"/>
                  <a:gd name="T26" fmla="*/ 0 w 91"/>
                  <a:gd name="T27" fmla="*/ 0 h 43"/>
                  <a:gd name="T28" fmla="*/ 0 w 91"/>
                  <a:gd name="T29" fmla="*/ 0 h 43"/>
                  <a:gd name="T30" fmla="*/ 16 w 91"/>
                  <a:gd name="T31" fmla="*/ 0 h 43"/>
                  <a:gd name="T32" fmla="*/ 16 w 91"/>
                  <a:gd name="T33" fmla="*/ 5 h 43"/>
                  <a:gd name="T34" fmla="*/ 16 w 91"/>
                  <a:gd name="T35" fmla="*/ 5 h 43"/>
                  <a:gd name="T36" fmla="*/ 19 w 91"/>
                  <a:gd name="T37" fmla="*/ 17 h 43"/>
                  <a:gd name="T38" fmla="*/ 27 w 91"/>
                  <a:gd name="T39" fmla="*/ 25 h 43"/>
                  <a:gd name="T40" fmla="*/ 39 w 91"/>
                  <a:gd name="T41" fmla="*/ 28 h 43"/>
                  <a:gd name="T42" fmla="*/ 39 w 91"/>
                  <a:gd name="T43" fmla="*/ 28 h 43"/>
                  <a:gd name="T44" fmla="*/ 91 w 91"/>
                  <a:gd name="T45" fmla="*/ 28 h 43"/>
                  <a:gd name="T46" fmla="*/ 91 w 91"/>
                  <a:gd name="T47" fmla="*/ 28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43"/>
                  <a:gd name="T74" fmla="*/ 91 w 91"/>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43">
                    <a:moveTo>
                      <a:pt x="91" y="28"/>
                    </a:moveTo>
                    <a:lnTo>
                      <a:pt x="91" y="43"/>
                    </a:lnTo>
                    <a:lnTo>
                      <a:pt x="2" y="43"/>
                    </a:lnTo>
                    <a:lnTo>
                      <a:pt x="2" y="29"/>
                    </a:lnTo>
                    <a:lnTo>
                      <a:pt x="17" y="29"/>
                    </a:lnTo>
                    <a:lnTo>
                      <a:pt x="17" y="28"/>
                    </a:lnTo>
                    <a:lnTo>
                      <a:pt x="8" y="22"/>
                    </a:lnTo>
                    <a:lnTo>
                      <a:pt x="2" y="14"/>
                    </a:lnTo>
                    <a:lnTo>
                      <a:pt x="0" y="4"/>
                    </a:lnTo>
                    <a:lnTo>
                      <a:pt x="0" y="2"/>
                    </a:lnTo>
                    <a:lnTo>
                      <a:pt x="0" y="1"/>
                    </a:lnTo>
                    <a:lnTo>
                      <a:pt x="0" y="0"/>
                    </a:lnTo>
                    <a:lnTo>
                      <a:pt x="16" y="0"/>
                    </a:lnTo>
                    <a:lnTo>
                      <a:pt x="16" y="5"/>
                    </a:lnTo>
                    <a:lnTo>
                      <a:pt x="19" y="17"/>
                    </a:lnTo>
                    <a:lnTo>
                      <a:pt x="27" y="25"/>
                    </a:lnTo>
                    <a:lnTo>
                      <a:pt x="39" y="28"/>
                    </a:lnTo>
                    <a:lnTo>
                      <a:pt x="91" y="2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45" name="Freeform 305"/>
              <p:cNvSpPr>
                <a:spLocks/>
              </p:cNvSpPr>
              <p:nvPr/>
            </p:nvSpPr>
            <p:spPr bwMode="auto">
              <a:xfrm>
                <a:off x="3785" y="2494"/>
                <a:ext cx="30" cy="15"/>
              </a:xfrm>
              <a:custGeom>
                <a:avLst/>
                <a:gdLst>
                  <a:gd name="T0" fmla="*/ 91 w 91"/>
                  <a:gd name="T1" fmla="*/ 28 h 44"/>
                  <a:gd name="T2" fmla="*/ 91 w 91"/>
                  <a:gd name="T3" fmla="*/ 44 h 44"/>
                  <a:gd name="T4" fmla="*/ 2 w 91"/>
                  <a:gd name="T5" fmla="*/ 44 h 44"/>
                  <a:gd name="T6" fmla="*/ 2 w 91"/>
                  <a:gd name="T7" fmla="*/ 30 h 44"/>
                  <a:gd name="T8" fmla="*/ 17 w 91"/>
                  <a:gd name="T9" fmla="*/ 30 h 44"/>
                  <a:gd name="T10" fmla="*/ 17 w 91"/>
                  <a:gd name="T11" fmla="*/ 30 h 44"/>
                  <a:gd name="T12" fmla="*/ 17 w 91"/>
                  <a:gd name="T13" fmla="*/ 30 h 44"/>
                  <a:gd name="T14" fmla="*/ 8 w 91"/>
                  <a:gd name="T15" fmla="*/ 22 h 44"/>
                  <a:gd name="T16" fmla="*/ 2 w 91"/>
                  <a:gd name="T17" fmla="*/ 14 h 44"/>
                  <a:gd name="T18" fmla="*/ 0 w 91"/>
                  <a:gd name="T19" fmla="*/ 4 h 44"/>
                  <a:gd name="T20" fmla="*/ 0 w 91"/>
                  <a:gd name="T21" fmla="*/ 4 h 44"/>
                  <a:gd name="T22" fmla="*/ 0 w 91"/>
                  <a:gd name="T23" fmla="*/ 3 h 44"/>
                  <a:gd name="T24" fmla="*/ 0 w 91"/>
                  <a:gd name="T25" fmla="*/ 2 h 44"/>
                  <a:gd name="T26" fmla="*/ 0 w 91"/>
                  <a:gd name="T27" fmla="*/ 0 h 44"/>
                  <a:gd name="T28" fmla="*/ 0 w 91"/>
                  <a:gd name="T29" fmla="*/ 0 h 44"/>
                  <a:gd name="T30" fmla="*/ 16 w 91"/>
                  <a:gd name="T31" fmla="*/ 0 h 44"/>
                  <a:gd name="T32" fmla="*/ 16 w 91"/>
                  <a:gd name="T33" fmla="*/ 6 h 44"/>
                  <a:gd name="T34" fmla="*/ 16 w 91"/>
                  <a:gd name="T35" fmla="*/ 6 h 44"/>
                  <a:gd name="T36" fmla="*/ 19 w 91"/>
                  <a:gd name="T37" fmla="*/ 18 h 44"/>
                  <a:gd name="T38" fmla="*/ 27 w 91"/>
                  <a:gd name="T39" fmla="*/ 26 h 44"/>
                  <a:gd name="T40" fmla="*/ 39 w 91"/>
                  <a:gd name="T41" fmla="*/ 28 h 44"/>
                  <a:gd name="T42" fmla="*/ 39 w 91"/>
                  <a:gd name="T43" fmla="*/ 28 h 44"/>
                  <a:gd name="T44" fmla="*/ 91 w 91"/>
                  <a:gd name="T45" fmla="*/ 28 h 44"/>
                  <a:gd name="T46" fmla="*/ 91 w 91"/>
                  <a:gd name="T47" fmla="*/ 28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44"/>
                  <a:gd name="T74" fmla="*/ 91 w 91"/>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44">
                    <a:moveTo>
                      <a:pt x="91" y="28"/>
                    </a:moveTo>
                    <a:lnTo>
                      <a:pt x="91" y="44"/>
                    </a:lnTo>
                    <a:lnTo>
                      <a:pt x="2" y="44"/>
                    </a:lnTo>
                    <a:lnTo>
                      <a:pt x="2" y="30"/>
                    </a:lnTo>
                    <a:lnTo>
                      <a:pt x="17" y="30"/>
                    </a:lnTo>
                    <a:lnTo>
                      <a:pt x="8" y="22"/>
                    </a:lnTo>
                    <a:lnTo>
                      <a:pt x="2" y="14"/>
                    </a:lnTo>
                    <a:lnTo>
                      <a:pt x="0" y="4"/>
                    </a:lnTo>
                    <a:lnTo>
                      <a:pt x="0" y="3"/>
                    </a:lnTo>
                    <a:lnTo>
                      <a:pt x="0" y="2"/>
                    </a:lnTo>
                    <a:lnTo>
                      <a:pt x="0" y="0"/>
                    </a:lnTo>
                    <a:lnTo>
                      <a:pt x="16" y="0"/>
                    </a:lnTo>
                    <a:lnTo>
                      <a:pt x="16" y="6"/>
                    </a:lnTo>
                    <a:lnTo>
                      <a:pt x="19" y="18"/>
                    </a:lnTo>
                    <a:lnTo>
                      <a:pt x="27" y="26"/>
                    </a:lnTo>
                    <a:lnTo>
                      <a:pt x="39" y="28"/>
                    </a:lnTo>
                    <a:lnTo>
                      <a:pt x="91" y="2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46" name="Freeform 306"/>
              <p:cNvSpPr>
                <a:spLocks noEditPoints="1"/>
              </p:cNvSpPr>
              <p:nvPr/>
            </p:nvSpPr>
            <p:spPr bwMode="auto">
              <a:xfrm>
                <a:off x="3785" y="2465"/>
                <a:ext cx="31" cy="28"/>
              </a:xfrm>
              <a:custGeom>
                <a:avLst/>
                <a:gdLst>
                  <a:gd name="T0" fmla="*/ 0 w 93"/>
                  <a:gd name="T1" fmla="*/ 42 h 83"/>
                  <a:gd name="T2" fmla="*/ 7 w 93"/>
                  <a:gd name="T3" fmla="*/ 19 h 83"/>
                  <a:gd name="T4" fmla="*/ 24 w 93"/>
                  <a:gd name="T5" fmla="*/ 5 h 83"/>
                  <a:gd name="T6" fmla="*/ 46 w 93"/>
                  <a:gd name="T7" fmla="*/ 0 h 83"/>
                  <a:gd name="T8" fmla="*/ 46 w 93"/>
                  <a:gd name="T9" fmla="*/ 0 h 83"/>
                  <a:gd name="T10" fmla="*/ 68 w 93"/>
                  <a:gd name="T11" fmla="*/ 5 h 83"/>
                  <a:gd name="T12" fmla="*/ 86 w 93"/>
                  <a:gd name="T13" fmla="*/ 19 h 83"/>
                  <a:gd name="T14" fmla="*/ 93 w 93"/>
                  <a:gd name="T15" fmla="*/ 42 h 83"/>
                  <a:gd name="T16" fmla="*/ 93 w 93"/>
                  <a:gd name="T17" fmla="*/ 42 h 83"/>
                  <a:gd name="T18" fmla="*/ 86 w 93"/>
                  <a:gd name="T19" fmla="*/ 65 h 83"/>
                  <a:gd name="T20" fmla="*/ 68 w 93"/>
                  <a:gd name="T21" fmla="*/ 78 h 83"/>
                  <a:gd name="T22" fmla="*/ 46 w 93"/>
                  <a:gd name="T23" fmla="*/ 83 h 83"/>
                  <a:gd name="T24" fmla="*/ 46 w 93"/>
                  <a:gd name="T25" fmla="*/ 83 h 83"/>
                  <a:gd name="T26" fmla="*/ 24 w 93"/>
                  <a:gd name="T27" fmla="*/ 78 h 83"/>
                  <a:gd name="T28" fmla="*/ 7 w 93"/>
                  <a:gd name="T29" fmla="*/ 65 h 83"/>
                  <a:gd name="T30" fmla="*/ 0 w 93"/>
                  <a:gd name="T31" fmla="*/ 42 h 83"/>
                  <a:gd name="T32" fmla="*/ 0 w 93"/>
                  <a:gd name="T33" fmla="*/ 42 h 83"/>
                  <a:gd name="T34" fmla="*/ 80 w 93"/>
                  <a:gd name="T35" fmla="*/ 42 h 83"/>
                  <a:gd name="T36" fmla="*/ 73 w 93"/>
                  <a:gd name="T37" fmla="*/ 26 h 83"/>
                  <a:gd name="T38" fmla="*/ 60 w 93"/>
                  <a:gd name="T39" fmla="*/ 19 h 83"/>
                  <a:gd name="T40" fmla="*/ 46 w 93"/>
                  <a:gd name="T41" fmla="*/ 17 h 83"/>
                  <a:gd name="T42" fmla="*/ 46 w 93"/>
                  <a:gd name="T43" fmla="*/ 17 h 83"/>
                  <a:gd name="T44" fmla="*/ 32 w 93"/>
                  <a:gd name="T45" fmla="*/ 19 h 83"/>
                  <a:gd name="T46" fmla="*/ 19 w 93"/>
                  <a:gd name="T47" fmla="*/ 26 h 83"/>
                  <a:gd name="T48" fmla="*/ 13 w 93"/>
                  <a:gd name="T49" fmla="*/ 42 h 83"/>
                  <a:gd name="T50" fmla="*/ 13 w 93"/>
                  <a:gd name="T51" fmla="*/ 42 h 83"/>
                  <a:gd name="T52" fmla="*/ 19 w 93"/>
                  <a:gd name="T53" fmla="*/ 58 h 83"/>
                  <a:gd name="T54" fmla="*/ 32 w 93"/>
                  <a:gd name="T55" fmla="*/ 65 h 83"/>
                  <a:gd name="T56" fmla="*/ 46 w 93"/>
                  <a:gd name="T57" fmla="*/ 67 h 83"/>
                  <a:gd name="T58" fmla="*/ 46 w 93"/>
                  <a:gd name="T59" fmla="*/ 67 h 83"/>
                  <a:gd name="T60" fmla="*/ 60 w 93"/>
                  <a:gd name="T61" fmla="*/ 65 h 83"/>
                  <a:gd name="T62" fmla="*/ 73 w 93"/>
                  <a:gd name="T63" fmla="*/ 58 h 83"/>
                  <a:gd name="T64" fmla="*/ 80 w 93"/>
                  <a:gd name="T65" fmla="*/ 42 h 83"/>
                  <a:gd name="T66" fmla="*/ 80 w 93"/>
                  <a:gd name="T67" fmla="*/ 42 h 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83"/>
                  <a:gd name="T104" fmla="*/ 93 w 93"/>
                  <a:gd name="T105" fmla="*/ 83 h 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83">
                    <a:moveTo>
                      <a:pt x="0" y="42"/>
                    </a:moveTo>
                    <a:lnTo>
                      <a:pt x="7" y="19"/>
                    </a:lnTo>
                    <a:lnTo>
                      <a:pt x="24" y="5"/>
                    </a:lnTo>
                    <a:lnTo>
                      <a:pt x="46" y="0"/>
                    </a:lnTo>
                    <a:lnTo>
                      <a:pt x="68" y="5"/>
                    </a:lnTo>
                    <a:lnTo>
                      <a:pt x="86" y="19"/>
                    </a:lnTo>
                    <a:lnTo>
                      <a:pt x="93" y="42"/>
                    </a:lnTo>
                    <a:lnTo>
                      <a:pt x="86" y="65"/>
                    </a:lnTo>
                    <a:lnTo>
                      <a:pt x="68" y="78"/>
                    </a:lnTo>
                    <a:lnTo>
                      <a:pt x="46" y="83"/>
                    </a:lnTo>
                    <a:lnTo>
                      <a:pt x="24" y="78"/>
                    </a:lnTo>
                    <a:lnTo>
                      <a:pt x="7" y="65"/>
                    </a:lnTo>
                    <a:lnTo>
                      <a:pt x="0" y="42"/>
                    </a:lnTo>
                    <a:close/>
                    <a:moveTo>
                      <a:pt x="80" y="42"/>
                    </a:moveTo>
                    <a:lnTo>
                      <a:pt x="73" y="26"/>
                    </a:lnTo>
                    <a:lnTo>
                      <a:pt x="60" y="19"/>
                    </a:lnTo>
                    <a:lnTo>
                      <a:pt x="46" y="17"/>
                    </a:lnTo>
                    <a:lnTo>
                      <a:pt x="32" y="19"/>
                    </a:lnTo>
                    <a:lnTo>
                      <a:pt x="19" y="26"/>
                    </a:lnTo>
                    <a:lnTo>
                      <a:pt x="13" y="42"/>
                    </a:lnTo>
                    <a:lnTo>
                      <a:pt x="19" y="58"/>
                    </a:lnTo>
                    <a:lnTo>
                      <a:pt x="32" y="65"/>
                    </a:lnTo>
                    <a:lnTo>
                      <a:pt x="46" y="67"/>
                    </a:lnTo>
                    <a:lnTo>
                      <a:pt x="60" y="65"/>
                    </a:lnTo>
                    <a:lnTo>
                      <a:pt x="73" y="58"/>
                    </a:lnTo>
                    <a:lnTo>
                      <a:pt x="80" y="4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47" name="Freeform 307"/>
              <p:cNvSpPr>
                <a:spLocks/>
              </p:cNvSpPr>
              <p:nvPr/>
            </p:nvSpPr>
            <p:spPr bwMode="auto">
              <a:xfrm>
                <a:off x="3785" y="2424"/>
                <a:ext cx="30" cy="39"/>
              </a:xfrm>
              <a:custGeom>
                <a:avLst/>
                <a:gdLst>
                  <a:gd name="T0" fmla="*/ 89 w 89"/>
                  <a:gd name="T1" fmla="*/ 76 h 117"/>
                  <a:gd name="T2" fmla="*/ 89 w 89"/>
                  <a:gd name="T3" fmla="*/ 92 h 117"/>
                  <a:gd name="T4" fmla="*/ 0 w 89"/>
                  <a:gd name="T5" fmla="*/ 117 h 117"/>
                  <a:gd name="T6" fmla="*/ 0 w 89"/>
                  <a:gd name="T7" fmla="*/ 101 h 117"/>
                  <a:gd name="T8" fmla="*/ 69 w 89"/>
                  <a:gd name="T9" fmla="*/ 84 h 117"/>
                  <a:gd name="T10" fmla="*/ 69 w 89"/>
                  <a:gd name="T11" fmla="*/ 84 h 117"/>
                  <a:gd name="T12" fmla="*/ 0 w 89"/>
                  <a:gd name="T13" fmla="*/ 67 h 117"/>
                  <a:gd name="T14" fmla="*/ 0 w 89"/>
                  <a:gd name="T15" fmla="*/ 51 h 117"/>
                  <a:gd name="T16" fmla="*/ 69 w 89"/>
                  <a:gd name="T17" fmla="*/ 33 h 117"/>
                  <a:gd name="T18" fmla="*/ 69 w 89"/>
                  <a:gd name="T19" fmla="*/ 32 h 117"/>
                  <a:gd name="T20" fmla="*/ 0 w 89"/>
                  <a:gd name="T21" fmla="*/ 14 h 117"/>
                  <a:gd name="T22" fmla="*/ 0 w 89"/>
                  <a:gd name="T23" fmla="*/ 0 h 117"/>
                  <a:gd name="T24" fmla="*/ 89 w 89"/>
                  <a:gd name="T25" fmla="*/ 25 h 117"/>
                  <a:gd name="T26" fmla="*/ 89 w 89"/>
                  <a:gd name="T27" fmla="*/ 41 h 117"/>
                  <a:gd name="T28" fmla="*/ 20 w 89"/>
                  <a:gd name="T29" fmla="*/ 59 h 117"/>
                  <a:gd name="T30" fmla="*/ 20 w 89"/>
                  <a:gd name="T31" fmla="*/ 59 h 117"/>
                  <a:gd name="T32" fmla="*/ 89 w 89"/>
                  <a:gd name="T33" fmla="*/ 76 h 117"/>
                  <a:gd name="T34" fmla="*/ 89 w 89"/>
                  <a:gd name="T35" fmla="*/ 76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17"/>
                  <a:gd name="T56" fmla="*/ 89 w 8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17">
                    <a:moveTo>
                      <a:pt x="89" y="76"/>
                    </a:moveTo>
                    <a:lnTo>
                      <a:pt x="89" y="92"/>
                    </a:lnTo>
                    <a:lnTo>
                      <a:pt x="0" y="117"/>
                    </a:lnTo>
                    <a:lnTo>
                      <a:pt x="0" y="101"/>
                    </a:lnTo>
                    <a:lnTo>
                      <a:pt x="69" y="84"/>
                    </a:lnTo>
                    <a:lnTo>
                      <a:pt x="0" y="67"/>
                    </a:lnTo>
                    <a:lnTo>
                      <a:pt x="0" y="51"/>
                    </a:lnTo>
                    <a:lnTo>
                      <a:pt x="69" y="33"/>
                    </a:lnTo>
                    <a:lnTo>
                      <a:pt x="69" y="32"/>
                    </a:lnTo>
                    <a:lnTo>
                      <a:pt x="0" y="14"/>
                    </a:lnTo>
                    <a:lnTo>
                      <a:pt x="0" y="0"/>
                    </a:lnTo>
                    <a:lnTo>
                      <a:pt x="89" y="25"/>
                    </a:lnTo>
                    <a:lnTo>
                      <a:pt x="89" y="41"/>
                    </a:lnTo>
                    <a:lnTo>
                      <a:pt x="20" y="59"/>
                    </a:lnTo>
                    <a:lnTo>
                      <a:pt x="89" y="7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48" name="Freeform 308"/>
              <p:cNvSpPr>
                <a:spLocks noEditPoints="1"/>
              </p:cNvSpPr>
              <p:nvPr/>
            </p:nvSpPr>
            <p:spPr bwMode="auto">
              <a:xfrm>
                <a:off x="3774" y="2415"/>
                <a:ext cx="41" cy="5"/>
              </a:xfrm>
              <a:custGeom>
                <a:avLst/>
                <a:gdLst>
                  <a:gd name="T0" fmla="*/ 122 w 122"/>
                  <a:gd name="T1" fmla="*/ 0 h 14"/>
                  <a:gd name="T2" fmla="*/ 122 w 122"/>
                  <a:gd name="T3" fmla="*/ 14 h 14"/>
                  <a:gd name="T4" fmla="*/ 33 w 122"/>
                  <a:gd name="T5" fmla="*/ 14 h 14"/>
                  <a:gd name="T6" fmla="*/ 33 w 122"/>
                  <a:gd name="T7" fmla="*/ 0 h 14"/>
                  <a:gd name="T8" fmla="*/ 122 w 122"/>
                  <a:gd name="T9" fmla="*/ 0 h 14"/>
                  <a:gd name="T10" fmla="*/ 122 w 122"/>
                  <a:gd name="T11" fmla="*/ 0 h 14"/>
                  <a:gd name="T12" fmla="*/ 18 w 122"/>
                  <a:gd name="T13" fmla="*/ 14 h 14"/>
                  <a:gd name="T14" fmla="*/ 0 w 122"/>
                  <a:gd name="T15" fmla="*/ 14 h 14"/>
                  <a:gd name="T16" fmla="*/ 0 w 122"/>
                  <a:gd name="T17" fmla="*/ 0 h 14"/>
                  <a:gd name="T18" fmla="*/ 18 w 122"/>
                  <a:gd name="T19" fmla="*/ 0 h 14"/>
                  <a:gd name="T20" fmla="*/ 18 w 122"/>
                  <a:gd name="T21" fmla="*/ 14 h 14"/>
                  <a:gd name="T22" fmla="*/ 18 w 122"/>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14"/>
                  <a:gd name="T38" fmla="*/ 122 w 12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14">
                    <a:moveTo>
                      <a:pt x="122" y="0"/>
                    </a:moveTo>
                    <a:lnTo>
                      <a:pt x="122" y="14"/>
                    </a:lnTo>
                    <a:lnTo>
                      <a:pt x="33" y="14"/>
                    </a:lnTo>
                    <a:lnTo>
                      <a:pt x="33" y="0"/>
                    </a:lnTo>
                    <a:lnTo>
                      <a:pt x="122" y="0"/>
                    </a:lnTo>
                    <a:close/>
                    <a:moveTo>
                      <a:pt x="18" y="14"/>
                    </a:moveTo>
                    <a:lnTo>
                      <a:pt x="0" y="14"/>
                    </a:lnTo>
                    <a:lnTo>
                      <a:pt x="0" y="0"/>
                    </a:lnTo>
                    <a:lnTo>
                      <a:pt x="18" y="0"/>
                    </a:lnTo>
                    <a:lnTo>
                      <a:pt x="18" y="1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49" name="Freeform 309"/>
              <p:cNvSpPr>
                <a:spLocks/>
              </p:cNvSpPr>
              <p:nvPr/>
            </p:nvSpPr>
            <p:spPr bwMode="auto">
              <a:xfrm>
                <a:off x="3785" y="2384"/>
                <a:ext cx="30" cy="24"/>
              </a:xfrm>
              <a:custGeom>
                <a:avLst/>
                <a:gdLst>
                  <a:gd name="T0" fmla="*/ 91 w 91"/>
                  <a:gd name="T1" fmla="*/ 0 h 72"/>
                  <a:gd name="T2" fmla="*/ 91 w 91"/>
                  <a:gd name="T3" fmla="*/ 14 h 72"/>
                  <a:gd name="T4" fmla="*/ 36 w 91"/>
                  <a:gd name="T5" fmla="*/ 14 h 72"/>
                  <a:gd name="T6" fmla="*/ 36 w 91"/>
                  <a:gd name="T7" fmla="*/ 14 h 72"/>
                  <a:gd name="T8" fmla="*/ 23 w 91"/>
                  <a:gd name="T9" fmla="*/ 16 h 72"/>
                  <a:gd name="T10" fmla="*/ 16 w 91"/>
                  <a:gd name="T11" fmla="*/ 22 h 72"/>
                  <a:gd name="T12" fmla="*/ 13 w 91"/>
                  <a:gd name="T13" fmla="*/ 33 h 72"/>
                  <a:gd name="T14" fmla="*/ 13 w 91"/>
                  <a:gd name="T15" fmla="*/ 33 h 72"/>
                  <a:gd name="T16" fmla="*/ 15 w 91"/>
                  <a:gd name="T17" fmla="*/ 43 h 72"/>
                  <a:gd name="T18" fmla="*/ 24 w 91"/>
                  <a:gd name="T19" fmla="*/ 52 h 72"/>
                  <a:gd name="T20" fmla="*/ 42 w 91"/>
                  <a:gd name="T21" fmla="*/ 56 h 72"/>
                  <a:gd name="T22" fmla="*/ 42 w 91"/>
                  <a:gd name="T23" fmla="*/ 56 h 72"/>
                  <a:gd name="T24" fmla="*/ 91 w 91"/>
                  <a:gd name="T25" fmla="*/ 56 h 72"/>
                  <a:gd name="T26" fmla="*/ 91 w 91"/>
                  <a:gd name="T27" fmla="*/ 72 h 72"/>
                  <a:gd name="T28" fmla="*/ 2 w 91"/>
                  <a:gd name="T29" fmla="*/ 72 h 72"/>
                  <a:gd name="T30" fmla="*/ 2 w 91"/>
                  <a:gd name="T31" fmla="*/ 57 h 72"/>
                  <a:gd name="T32" fmla="*/ 15 w 91"/>
                  <a:gd name="T33" fmla="*/ 57 h 72"/>
                  <a:gd name="T34" fmla="*/ 15 w 91"/>
                  <a:gd name="T35" fmla="*/ 57 h 72"/>
                  <a:gd name="T36" fmla="*/ 15 w 91"/>
                  <a:gd name="T37" fmla="*/ 57 h 72"/>
                  <a:gd name="T38" fmla="*/ 9 w 91"/>
                  <a:gd name="T39" fmla="*/ 52 h 72"/>
                  <a:gd name="T40" fmla="*/ 3 w 91"/>
                  <a:gd name="T41" fmla="*/ 43 h 72"/>
                  <a:gd name="T42" fmla="*/ 0 w 91"/>
                  <a:gd name="T43" fmla="*/ 30 h 72"/>
                  <a:gd name="T44" fmla="*/ 0 w 91"/>
                  <a:gd name="T45" fmla="*/ 30 h 72"/>
                  <a:gd name="T46" fmla="*/ 2 w 91"/>
                  <a:gd name="T47" fmla="*/ 16 h 72"/>
                  <a:gd name="T48" fmla="*/ 11 w 91"/>
                  <a:gd name="T49" fmla="*/ 5 h 72"/>
                  <a:gd name="T50" fmla="*/ 30 w 91"/>
                  <a:gd name="T51" fmla="*/ 0 h 72"/>
                  <a:gd name="T52" fmla="*/ 30 w 91"/>
                  <a:gd name="T53" fmla="*/ 0 h 72"/>
                  <a:gd name="T54" fmla="*/ 91 w 91"/>
                  <a:gd name="T55" fmla="*/ 0 h 72"/>
                  <a:gd name="T56" fmla="*/ 91 w 91"/>
                  <a:gd name="T57" fmla="*/ 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72"/>
                  <a:gd name="T89" fmla="*/ 91 w 91"/>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72">
                    <a:moveTo>
                      <a:pt x="91" y="0"/>
                    </a:moveTo>
                    <a:lnTo>
                      <a:pt x="91" y="14"/>
                    </a:lnTo>
                    <a:lnTo>
                      <a:pt x="36" y="14"/>
                    </a:lnTo>
                    <a:lnTo>
                      <a:pt x="23" y="16"/>
                    </a:lnTo>
                    <a:lnTo>
                      <a:pt x="16" y="22"/>
                    </a:lnTo>
                    <a:lnTo>
                      <a:pt x="13" y="33"/>
                    </a:lnTo>
                    <a:lnTo>
                      <a:pt x="15" y="43"/>
                    </a:lnTo>
                    <a:lnTo>
                      <a:pt x="24" y="52"/>
                    </a:lnTo>
                    <a:lnTo>
                      <a:pt x="42" y="56"/>
                    </a:lnTo>
                    <a:lnTo>
                      <a:pt x="91" y="56"/>
                    </a:lnTo>
                    <a:lnTo>
                      <a:pt x="91" y="72"/>
                    </a:lnTo>
                    <a:lnTo>
                      <a:pt x="2" y="72"/>
                    </a:lnTo>
                    <a:lnTo>
                      <a:pt x="2" y="57"/>
                    </a:lnTo>
                    <a:lnTo>
                      <a:pt x="15" y="57"/>
                    </a:lnTo>
                    <a:lnTo>
                      <a:pt x="9" y="52"/>
                    </a:lnTo>
                    <a:lnTo>
                      <a:pt x="3" y="43"/>
                    </a:lnTo>
                    <a:lnTo>
                      <a:pt x="0" y="30"/>
                    </a:lnTo>
                    <a:lnTo>
                      <a:pt x="2" y="16"/>
                    </a:lnTo>
                    <a:lnTo>
                      <a:pt x="11" y="5"/>
                    </a:lnTo>
                    <a:lnTo>
                      <a:pt x="30" y="0"/>
                    </a:lnTo>
                    <a:lnTo>
                      <a:pt x="91"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0" name="Freeform 310"/>
              <p:cNvSpPr>
                <a:spLocks noEditPoints="1"/>
              </p:cNvSpPr>
              <p:nvPr/>
            </p:nvSpPr>
            <p:spPr bwMode="auto">
              <a:xfrm>
                <a:off x="3785" y="2352"/>
                <a:ext cx="42" cy="26"/>
              </a:xfrm>
              <a:custGeom>
                <a:avLst/>
                <a:gdLst>
                  <a:gd name="T0" fmla="*/ 84 w 127"/>
                  <a:gd name="T1" fmla="*/ 0 h 77"/>
                  <a:gd name="T2" fmla="*/ 100 w 127"/>
                  <a:gd name="T3" fmla="*/ 1 h 77"/>
                  <a:gd name="T4" fmla="*/ 119 w 127"/>
                  <a:gd name="T5" fmla="*/ 12 h 77"/>
                  <a:gd name="T6" fmla="*/ 127 w 127"/>
                  <a:gd name="T7" fmla="*/ 40 h 77"/>
                  <a:gd name="T8" fmla="*/ 127 w 127"/>
                  <a:gd name="T9" fmla="*/ 40 h 77"/>
                  <a:gd name="T10" fmla="*/ 126 w 127"/>
                  <a:gd name="T11" fmla="*/ 54 h 77"/>
                  <a:gd name="T12" fmla="*/ 118 w 127"/>
                  <a:gd name="T13" fmla="*/ 67 h 77"/>
                  <a:gd name="T14" fmla="*/ 101 w 127"/>
                  <a:gd name="T15" fmla="*/ 75 h 77"/>
                  <a:gd name="T16" fmla="*/ 101 w 127"/>
                  <a:gd name="T17" fmla="*/ 75 h 77"/>
                  <a:gd name="T18" fmla="*/ 101 w 127"/>
                  <a:gd name="T19" fmla="*/ 60 h 77"/>
                  <a:gd name="T20" fmla="*/ 101 w 127"/>
                  <a:gd name="T21" fmla="*/ 60 h 77"/>
                  <a:gd name="T22" fmla="*/ 111 w 127"/>
                  <a:gd name="T23" fmla="*/ 54 h 77"/>
                  <a:gd name="T24" fmla="*/ 115 w 127"/>
                  <a:gd name="T25" fmla="*/ 45 h 77"/>
                  <a:gd name="T26" fmla="*/ 115 w 127"/>
                  <a:gd name="T27" fmla="*/ 39 h 77"/>
                  <a:gd name="T28" fmla="*/ 115 w 127"/>
                  <a:gd name="T29" fmla="*/ 39 h 77"/>
                  <a:gd name="T30" fmla="*/ 110 w 127"/>
                  <a:gd name="T31" fmla="*/ 21 h 77"/>
                  <a:gd name="T32" fmla="*/ 97 w 127"/>
                  <a:gd name="T33" fmla="*/ 15 h 77"/>
                  <a:gd name="T34" fmla="*/ 85 w 127"/>
                  <a:gd name="T35" fmla="*/ 14 h 77"/>
                  <a:gd name="T36" fmla="*/ 85 w 127"/>
                  <a:gd name="T37" fmla="*/ 14 h 77"/>
                  <a:gd name="T38" fmla="*/ 81 w 127"/>
                  <a:gd name="T39" fmla="*/ 14 h 77"/>
                  <a:gd name="T40" fmla="*/ 81 w 127"/>
                  <a:gd name="T41" fmla="*/ 15 h 77"/>
                  <a:gd name="T42" fmla="*/ 82 w 127"/>
                  <a:gd name="T43" fmla="*/ 15 h 77"/>
                  <a:gd name="T44" fmla="*/ 82 w 127"/>
                  <a:gd name="T45" fmla="*/ 15 h 77"/>
                  <a:gd name="T46" fmla="*/ 87 w 127"/>
                  <a:gd name="T47" fmla="*/ 20 h 77"/>
                  <a:gd name="T48" fmla="*/ 92 w 127"/>
                  <a:gd name="T49" fmla="*/ 28 h 77"/>
                  <a:gd name="T50" fmla="*/ 93 w 127"/>
                  <a:gd name="T51" fmla="*/ 38 h 77"/>
                  <a:gd name="T52" fmla="*/ 93 w 127"/>
                  <a:gd name="T53" fmla="*/ 38 h 77"/>
                  <a:gd name="T54" fmla="*/ 85 w 127"/>
                  <a:gd name="T55" fmla="*/ 62 h 77"/>
                  <a:gd name="T56" fmla="*/ 65 w 127"/>
                  <a:gd name="T57" fmla="*/ 74 h 77"/>
                  <a:gd name="T58" fmla="*/ 43 w 127"/>
                  <a:gd name="T59" fmla="*/ 77 h 77"/>
                  <a:gd name="T60" fmla="*/ 43 w 127"/>
                  <a:gd name="T61" fmla="*/ 77 h 77"/>
                  <a:gd name="T62" fmla="*/ 21 w 127"/>
                  <a:gd name="T63" fmla="*/ 73 h 77"/>
                  <a:gd name="T64" fmla="*/ 6 w 127"/>
                  <a:gd name="T65" fmla="*/ 61 h 77"/>
                  <a:gd name="T66" fmla="*/ 0 w 127"/>
                  <a:gd name="T67" fmla="*/ 40 h 77"/>
                  <a:gd name="T68" fmla="*/ 0 w 127"/>
                  <a:gd name="T69" fmla="*/ 40 h 77"/>
                  <a:gd name="T70" fmla="*/ 3 w 127"/>
                  <a:gd name="T71" fmla="*/ 27 h 77"/>
                  <a:gd name="T72" fmla="*/ 9 w 127"/>
                  <a:gd name="T73" fmla="*/ 19 h 77"/>
                  <a:gd name="T74" fmla="*/ 15 w 127"/>
                  <a:gd name="T75" fmla="*/ 14 h 77"/>
                  <a:gd name="T76" fmla="*/ 15 w 127"/>
                  <a:gd name="T77" fmla="*/ 14 h 77"/>
                  <a:gd name="T78" fmla="*/ 15 w 127"/>
                  <a:gd name="T79" fmla="*/ 13 h 77"/>
                  <a:gd name="T80" fmla="*/ 2 w 127"/>
                  <a:gd name="T81" fmla="*/ 13 h 77"/>
                  <a:gd name="T82" fmla="*/ 2 w 127"/>
                  <a:gd name="T83" fmla="*/ 0 h 77"/>
                  <a:gd name="T84" fmla="*/ 84 w 127"/>
                  <a:gd name="T85" fmla="*/ 0 h 77"/>
                  <a:gd name="T86" fmla="*/ 84 w 127"/>
                  <a:gd name="T87" fmla="*/ 0 h 77"/>
                  <a:gd name="T88" fmla="*/ 80 w 127"/>
                  <a:gd name="T89" fmla="*/ 38 h 77"/>
                  <a:gd name="T90" fmla="*/ 78 w 127"/>
                  <a:gd name="T91" fmla="*/ 27 h 77"/>
                  <a:gd name="T92" fmla="*/ 68 w 127"/>
                  <a:gd name="T93" fmla="*/ 18 h 77"/>
                  <a:gd name="T94" fmla="*/ 50 w 127"/>
                  <a:gd name="T95" fmla="*/ 14 h 77"/>
                  <a:gd name="T96" fmla="*/ 50 w 127"/>
                  <a:gd name="T97" fmla="*/ 14 h 77"/>
                  <a:gd name="T98" fmla="*/ 34 w 127"/>
                  <a:gd name="T99" fmla="*/ 15 h 77"/>
                  <a:gd name="T100" fmla="*/ 20 w 127"/>
                  <a:gd name="T101" fmla="*/ 22 h 77"/>
                  <a:gd name="T102" fmla="*/ 13 w 127"/>
                  <a:gd name="T103" fmla="*/ 37 h 77"/>
                  <a:gd name="T104" fmla="*/ 13 w 127"/>
                  <a:gd name="T105" fmla="*/ 37 h 77"/>
                  <a:gd name="T106" fmla="*/ 19 w 127"/>
                  <a:gd name="T107" fmla="*/ 54 h 77"/>
                  <a:gd name="T108" fmla="*/ 32 w 127"/>
                  <a:gd name="T109" fmla="*/ 61 h 77"/>
                  <a:gd name="T110" fmla="*/ 46 w 127"/>
                  <a:gd name="T111" fmla="*/ 62 h 77"/>
                  <a:gd name="T112" fmla="*/ 46 w 127"/>
                  <a:gd name="T113" fmla="*/ 62 h 77"/>
                  <a:gd name="T114" fmla="*/ 63 w 127"/>
                  <a:gd name="T115" fmla="*/ 60 h 77"/>
                  <a:gd name="T116" fmla="*/ 76 w 127"/>
                  <a:gd name="T117" fmla="*/ 51 h 77"/>
                  <a:gd name="T118" fmla="*/ 80 w 127"/>
                  <a:gd name="T119" fmla="*/ 38 h 77"/>
                  <a:gd name="T120" fmla="*/ 80 w 127"/>
                  <a:gd name="T121" fmla="*/ 38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77"/>
                  <a:gd name="T185" fmla="*/ 127 w 127"/>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77">
                    <a:moveTo>
                      <a:pt x="84" y="0"/>
                    </a:moveTo>
                    <a:lnTo>
                      <a:pt x="100" y="1"/>
                    </a:lnTo>
                    <a:lnTo>
                      <a:pt x="119" y="12"/>
                    </a:lnTo>
                    <a:lnTo>
                      <a:pt x="127" y="40"/>
                    </a:lnTo>
                    <a:lnTo>
                      <a:pt x="126" y="54"/>
                    </a:lnTo>
                    <a:lnTo>
                      <a:pt x="118" y="67"/>
                    </a:lnTo>
                    <a:lnTo>
                      <a:pt x="101" y="75"/>
                    </a:lnTo>
                    <a:lnTo>
                      <a:pt x="101" y="60"/>
                    </a:lnTo>
                    <a:lnTo>
                      <a:pt x="111" y="54"/>
                    </a:lnTo>
                    <a:lnTo>
                      <a:pt x="115" y="45"/>
                    </a:lnTo>
                    <a:lnTo>
                      <a:pt x="115" y="39"/>
                    </a:lnTo>
                    <a:lnTo>
                      <a:pt x="110" y="21"/>
                    </a:lnTo>
                    <a:lnTo>
                      <a:pt x="97" y="15"/>
                    </a:lnTo>
                    <a:lnTo>
                      <a:pt x="85" y="14"/>
                    </a:lnTo>
                    <a:lnTo>
                      <a:pt x="81" y="14"/>
                    </a:lnTo>
                    <a:lnTo>
                      <a:pt x="81" y="15"/>
                    </a:lnTo>
                    <a:lnTo>
                      <a:pt x="82" y="15"/>
                    </a:lnTo>
                    <a:lnTo>
                      <a:pt x="87" y="20"/>
                    </a:lnTo>
                    <a:lnTo>
                      <a:pt x="92" y="28"/>
                    </a:lnTo>
                    <a:lnTo>
                      <a:pt x="93" y="38"/>
                    </a:lnTo>
                    <a:lnTo>
                      <a:pt x="85" y="62"/>
                    </a:lnTo>
                    <a:lnTo>
                      <a:pt x="65" y="74"/>
                    </a:lnTo>
                    <a:lnTo>
                      <a:pt x="43" y="77"/>
                    </a:lnTo>
                    <a:lnTo>
                      <a:pt x="21" y="73"/>
                    </a:lnTo>
                    <a:lnTo>
                      <a:pt x="6" y="61"/>
                    </a:lnTo>
                    <a:lnTo>
                      <a:pt x="0" y="40"/>
                    </a:lnTo>
                    <a:lnTo>
                      <a:pt x="3" y="27"/>
                    </a:lnTo>
                    <a:lnTo>
                      <a:pt x="9" y="19"/>
                    </a:lnTo>
                    <a:lnTo>
                      <a:pt x="15" y="14"/>
                    </a:lnTo>
                    <a:lnTo>
                      <a:pt x="15" y="13"/>
                    </a:lnTo>
                    <a:lnTo>
                      <a:pt x="2" y="13"/>
                    </a:lnTo>
                    <a:lnTo>
                      <a:pt x="2" y="0"/>
                    </a:lnTo>
                    <a:lnTo>
                      <a:pt x="84" y="0"/>
                    </a:lnTo>
                    <a:close/>
                    <a:moveTo>
                      <a:pt x="80" y="38"/>
                    </a:moveTo>
                    <a:lnTo>
                      <a:pt x="78" y="27"/>
                    </a:lnTo>
                    <a:lnTo>
                      <a:pt x="68" y="18"/>
                    </a:lnTo>
                    <a:lnTo>
                      <a:pt x="50" y="14"/>
                    </a:lnTo>
                    <a:lnTo>
                      <a:pt x="34" y="15"/>
                    </a:lnTo>
                    <a:lnTo>
                      <a:pt x="20" y="22"/>
                    </a:lnTo>
                    <a:lnTo>
                      <a:pt x="13" y="37"/>
                    </a:lnTo>
                    <a:lnTo>
                      <a:pt x="19" y="54"/>
                    </a:lnTo>
                    <a:lnTo>
                      <a:pt x="32" y="61"/>
                    </a:lnTo>
                    <a:lnTo>
                      <a:pt x="46" y="62"/>
                    </a:lnTo>
                    <a:lnTo>
                      <a:pt x="63" y="60"/>
                    </a:lnTo>
                    <a:lnTo>
                      <a:pt x="76" y="51"/>
                    </a:lnTo>
                    <a:lnTo>
                      <a:pt x="80" y="3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1" name="Freeform 311"/>
              <p:cNvSpPr>
                <a:spLocks/>
              </p:cNvSpPr>
              <p:nvPr/>
            </p:nvSpPr>
            <p:spPr bwMode="auto">
              <a:xfrm>
                <a:off x="3774" y="2318"/>
                <a:ext cx="41" cy="14"/>
              </a:xfrm>
              <a:custGeom>
                <a:avLst/>
                <a:gdLst>
                  <a:gd name="T0" fmla="*/ 48 w 124"/>
                  <a:gd name="T1" fmla="*/ 15 h 42"/>
                  <a:gd name="T2" fmla="*/ 124 w 124"/>
                  <a:gd name="T3" fmla="*/ 15 h 42"/>
                  <a:gd name="T4" fmla="*/ 124 w 124"/>
                  <a:gd name="T5" fmla="*/ 29 h 42"/>
                  <a:gd name="T6" fmla="*/ 48 w 124"/>
                  <a:gd name="T7" fmla="*/ 29 h 42"/>
                  <a:gd name="T8" fmla="*/ 48 w 124"/>
                  <a:gd name="T9" fmla="*/ 42 h 42"/>
                  <a:gd name="T10" fmla="*/ 35 w 124"/>
                  <a:gd name="T11" fmla="*/ 42 h 42"/>
                  <a:gd name="T12" fmla="*/ 35 w 124"/>
                  <a:gd name="T13" fmla="*/ 29 h 42"/>
                  <a:gd name="T14" fmla="*/ 20 w 124"/>
                  <a:gd name="T15" fmla="*/ 29 h 42"/>
                  <a:gd name="T16" fmla="*/ 20 w 124"/>
                  <a:gd name="T17" fmla="*/ 29 h 42"/>
                  <a:gd name="T18" fmla="*/ 10 w 124"/>
                  <a:gd name="T19" fmla="*/ 27 h 42"/>
                  <a:gd name="T20" fmla="*/ 2 w 124"/>
                  <a:gd name="T21" fmla="*/ 19 h 42"/>
                  <a:gd name="T22" fmla="*/ 0 w 124"/>
                  <a:gd name="T23" fmla="*/ 7 h 42"/>
                  <a:gd name="T24" fmla="*/ 0 w 124"/>
                  <a:gd name="T25" fmla="*/ 7 h 42"/>
                  <a:gd name="T26" fmla="*/ 0 w 124"/>
                  <a:gd name="T27" fmla="*/ 5 h 42"/>
                  <a:gd name="T28" fmla="*/ 0 w 124"/>
                  <a:gd name="T29" fmla="*/ 2 h 42"/>
                  <a:gd name="T30" fmla="*/ 1 w 124"/>
                  <a:gd name="T31" fmla="*/ 0 h 42"/>
                  <a:gd name="T32" fmla="*/ 1 w 124"/>
                  <a:gd name="T33" fmla="*/ 0 h 42"/>
                  <a:gd name="T34" fmla="*/ 15 w 124"/>
                  <a:gd name="T35" fmla="*/ 0 h 42"/>
                  <a:gd name="T36" fmla="*/ 15 w 124"/>
                  <a:gd name="T37" fmla="*/ 0 h 42"/>
                  <a:gd name="T38" fmla="*/ 15 w 124"/>
                  <a:gd name="T39" fmla="*/ 2 h 42"/>
                  <a:gd name="T40" fmla="*/ 14 w 124"/>
                  <a:gd name="T41" fmla="*/ 4 h 42"/>
                  <a:gd name="T42" fmla="*/ 14 w 124"/>
                  <a:gd name="T43" fmla="*/ 6 h 42"/>
                  <a:gd name="T44" fmla="*/ 14 w 124"/>
                  <a:gd name="T45" fmla="*/ 6 h 42"/>
                  <a:gd name="T46" fmla="*/ 15 w 124"/>
                  <a:gd name="T47" fmla="*/ 11 h 42"/>
                  <a:gd name="T48" fmla="*/ 19 w 124"/>
                  <a:gd name="T49" fmla="*/ 14 h 42"/>
                  <a:gd name="T50" fmla="*/ 25 w 124"/>
                  <a:gd name="T51" fmla="*/ 15 h 42"/>
                  <a:gd name="T52" fmla="*/ 25 w 124"/>
                  <a:gd name="T53" fmla="*/ 15 h 42"/>
                  <a:gd name="T54" fmla="*/ 35 w 124"/>
                  <a:gd name="T55" fmla="*/ 15 h 42"/>
                  <a:gd name="T56" fmla="*/ 35 w 124"/>
                  <a:gd name="T57" fmla="*/ 0 h 42"/>
                  <a:gd name="T58" fmla="*/ 48 w 124"/>
                  <a:gd name="T59" fmla="*/ 0 h 42"/>
                  <a:gd name="T60" fmla="*/ 48 w 124"/>
                  <a:gd name="T61" fmla="*/ 15 h 42"/>
                  <a:gd name="T62" fmla="*/ 48 w 124"/>
                  <a:gd name="T63" fmla="*/ 15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42"/>
                  <a:gd name="T98" fmla="*/ 124 w 124"/>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42">
                    <a:moveTo>
                      <a:pt x="48" y="15"/>
                    </a:moveTo>
                    <a:lnTo>
                      <a:pt x="124" y="15"/>
                    </a:lnTo>
                    <a:lnTo>
                      <a:pt x="124" y="29"/>
                    </a:lnTo>
                    <a:lnTo>
                      <a:pt x="48" y="29"/>
                    </a:lnTo>
                    <a:lnTo>
                      <a:pt x="48" y="42"/>
                    </a:lnTo>
                    <a:lnTo>
                      <a:pt x="35" y="42"/>
                    </a:lnTo>
                    <a:lnTo>
                      <a:pt x="35" y="29"/>
                    </a:lnTo>
                    <a:lnTo>
                      <a:pt x="20" y="29"/>
                    </a:lnTo>
                    <a:lnTo>
                      <a:pt x="10" y="27"/>
                    </a:lnTo>
                    <a:lnTo>
                      <a:pt x="2" y="19"/>
                    </a:lnTo>
                    <a:lnTo>
                      <a:pt x="0" y="7"/>
                    </a:lnTo>
                    <a:lnTo>
                      <a:pt x="0" y="5"/>
                    </a:lnTo>
                    <a:lnTo>
                      <a:pt x="0" y="2"/>
                    </a:lnTo>
                    <a:lnTo>
                      <a:pt x="1" y="0"/>
                    </a:lnTo>
                    <a:lnTo>
                      <a:pt x="15" y="0"/>
                    </a:lnTo>
                    <a:lnTo>
                      <a:pt x="15" y="2"/>
                    </a:lnTo>
                    <a:lnTo>
                      <a:pt x="14" y="4"/>
                    </a:lnTo>
                    <a:lnTo>
                      <a:pt x="14" y="6"/>
                    </a:lnTo>
                    <a:lnTo>
                      <a:pt x="15" y="11"/>
                    </a:lnTo>
                    <a:lnTo>
                      <a:pt x="19" y="14"/>
                    </a:lnTo>
                    <a:lnTo>
                      <a:pt x="25" y="15"/>
                    </a:lnTo>
                    <a:lnTo>
                      <a:pt x="35" y="15"/>
                    </a:lnTo>
                    <a:lnTo>
                      <a:pt x="35" y="0"/>
                    </a:lnTo>
                    <a:lnTo>
                      <a:pt x="48" y="0"/>
                    </a:lnTo>
                    <a:lnTo>
                      <a:pt x="48"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2" name="Freeform 312"/>
              <p:cNvSpPr>
                <a:spLocks noEditPoints="1"/>
              </p:cNvSpPr>
              <p:nvPr/>
            </p:nvSpPr>
            <p:spPr bwMode="auto">
              <a:xfrm>
                <a:off x="3785" y="2290"/>
                <a:ext cx="31" cy="27"/>
              </a:xfrm>
              <a:custGeom>
                <a:avLst/>
                <a:gdLst>
                  <a:gd name="T0" fmla="*/ 0 w 93"/>
                  <a:gd name="T1" fmla="*/ 41 h 82"/>
                  <a:gd name="T2" fmla="*/ 7 w 93"/>
                  <a:gd name="T3" fmla="*/ 17 h 82"/>
                  <a:gd name="T4" fmla="*/ 24 w 93"/>
                  <a:gd name="T5" fmla="*/ 4 h 82"/>
                  <a:gd name="T6" fmla="*/ 46 w 93"/>
                  <a:gd name="T7" fmla="*/ 0 h 82"/>
                  <a:gd name="T8" fmla="*/ 46 w 93"/>
                  <a:gd name="T9" fmla="*/ 0 h 82"/>
                  <a:gd name="T10" fmla="*/ 68 w 93"/>
                  <a:gd name="T11" fmla="*/ 4 h 82"/>
                  <a:gd name="T12" fmla="*/ 86 w 93"/>
                  <a:gd name="T13" fmla="*/ 17 h 82"/>
                  <a:gd name="T14" fmla="*/ 93 w 93"/>
                  <a:gd name="T15" fmla="*/ 41 h 82"/>
                  <a:gd name="T16" fmla="*/ 93 w 93"/>
                  <a:gd name="T17" fmla="*/ 41 h 82"/>
                  <a:gd name="T18" fmla="*/ 86 w 93"/>
                  <a:gd name="T19" fmla="*/ 64 h 82"/>
                  <a:gd name="T20" fmla="*/ 68 w 93"/>
                  <a:gd name="T21" fmla="*/ 77 h 82"/>
                  <a:gd name="T22" fmla="*/ 46 w 93"/>
                  <a:gd name="T23" fmla="*/ 82 h 82"/>
                  <a:gd name="T24" fmla="*/ 46 w 93"/>
                  <a:gd name="T25" fmla="*/ 82 h 82"/>
                  <a:gd name="T26" fmla="*/ 24 w 93"/>
                  <a:gd name="T27" fmla="*/ 77 h 82"/>
                  <a:gd name="T28" fmla="*/ 7 w 93"/>
                  <a:gd name="T29" fmla="*/ 64 h 82"/>
                  <a:gd name="T30" fmla="*/ 0 w 93"/>
                  <a:gd name="T31" fmla="*/ 41 h 82"/>
                  <a:gd name="T32" fmla="*/ 0 w 93"/>
                  <a:gd name="T33" fmla="*/ 41 h 82"/>
                  <a:gd name="T34" fmla="*/ 80 w 93"/>
                  <a:gd name="T35" fmla="*/ 41 h 82"/>
                  <a:gd name="T36" fmla="*/ 73 w 93"/>
                  <a:gd name="T37" fmla="*/ 24 h 82"/>
                  <a:gd name="T38" fmla="*/ 60 w 93"/>
                  <a:gd name="T39" fmla="*/ 17 h 82"/>
                  <a:gd name="T40" fmla="*/ 46 w 93"/>
                  <a:gd name="T41" fmla="*/ 15 h 82"/>
                  <a:gd name="T42" fmla="*/ 46 w 93"/>
                  <a:gd name="T43" fmla="*/ 15 h 82"/>
                  <a:gd name="T44" fmla="*/ 32 w 93"/>
                  <a:gd name="T45" fmla="*/ 17 h 82"/>
                  <a:gd name="T46" fmla="*/ 19 w 93"/>
                  <a:gd name="T47" fmla="*/ 24 h 82"/>
                  <a:gd name="T48" fmla="*/ 13 w 93"/>
                  <a:gd name="T49" fmla="*/ 41 h 82"/>
                  <a:gd name="T50" fmla="*/ 13 w 93"/>
                  <a:gd name="T51" fmla="*/ 41 h 82"/>
                  <a:gd name="T52" fmla="*/ 19 w 93"/>
                  <a:gd name="T53" fmla="*/ 57 h 82"/>
                  <a:gd name="T54" fmla="*/ 32 w 93"/>
                  <a:gd name="T55" fmla="*/ 65 h 82"/>
                  <a:gd name="T56" fmla="*/ 46 w 93"/>
                  <a:gd name="T57" fmla="*/ 66 h 82"/>
                  <a:gd name="T58" fmla="*/ 46 w 93"/>
                  <a:gd name="T59" fmla="*/ 66 h 82"/>
                  <a:gd name="T60" fmla="*/ 60 w 93"/>
                  <a:gd name="T61" fmla="*/ 65 h 82"/>
                  <a:gd name="T62" fmla="*/ 73 w 93"/>
                  <a:gd name="T63" fmla="*/ 57 h 82"/>
                  <a:gd name="T64" fmla="*/ 80 w 93"/>
                  <a:gd name="T65" fmla="*/ 41 h 82"/>
                  <a:gd name="T66" fmla="*/ 80 w 93"/>
                  <a:gd name="T67" fmla="*/ 41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82"/>
                  <a:gd name="T104" fmla="*/ 93 w 93"/>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82">
                    <a:moveTo>
                      <a:pt x="0" y="41"/>
                    </a:moveTo>
                    <a:lnTo>
                      <a:pt x="7" y="17"/>
                    </a:lnTo>
                    <a:lnTo>
                      <a:pt x="24" y="4"/>
                    </a:lnTo>
                    <a:lnTo>
                      <a:pt x="46" y="0"/>
                    </a:lnTo>
                    <a:lnTo>
                      <a:pt x="68" y="4"/>
                    </a:lnTo>
                    <a:lnTo>
                      <a:pt x="86" y="17"/>
                    </a:lnTo>
                    <a:lnTo>
                      <a:pt x="93" y="41"/>
                    </a:lnTo>
                    <a:lnTo>
                      <a:pt x="86" y="64"/>
                    </a:lnTo>
                    <a:lnTo>
                      <a:pt x="68" y="77"/>
                    </a:lnTo>
                    <a:lnTo>
                      <a:pt x="46" y="82"/>
                    </a:lnTo>
                    <a:lnTo>
                      <a:pt x="24" y="77"/>
                    </a:lnTo>
                    <a:lnTo>
                      <a:pt x="7" y="64"/>
                    </a:lnTo>
                    <a:lnTo>
                      <a:pt x="0" y="41"/>
                    </a:lnTo>
                    <a:close/>
                    <a:moveTo>
                      <a:pt x="80" y="41"/>
                    </a:moveTo>
                    <a:lnTo>
                      <a:pt x="73" y="24"/>
                    </a:lnTo>
                    <a:lnTo>
                      <a:pt x="60" y="17"/>
                    </a:lnTo>
                    <a:lnTo>
                      <a:pt x="46" y="15"/>
                    </a:lnTo>
                    <a:lnTo>
                      <a:pt x="32" y="17"/>
                    </a:lnTo>
                    <a:lnTo>
                      <a:pt x="19" y="24"/>
                    </a:lnTo>
                    <a:lnTo>
                      <a:pt x="13" y="41"/>
                    </a:lnTo>
                    <a:lnTo>
                      <a:pt x="19" y="57"/>
                    </a:lnTo>
                    <a:lnTo>
                      <a:pt x="32" y="65"/>
                    </a:lnTo>
                    <a:lnTo>
                      <a:pt x="46" y="66"/>
                    </a:lnTo>
                    <a:lnTo>
                      <a:pt x="60" y="65"/>
                    </a:lnTo>
                    <a:lnTo>
                      <a:pt x="73" y="57"/>
                    </a:lnTo>
                    <a:lnTo>
                      <a:pt x="80" y="4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3" name="Freeform 313"/>
              <p:cNvSpPr>
                <a:spLocks/>
              </p:cNvSpPr>
              <p:nvPr/>
            </p:nvSpPr>
            <p:spPr bwMode="auto">
              <a:xfrm>
                <a:off x="3785" y="2269"/>
                <a:ext cx="30" cy="15"/>
              </a:xfrm>
              <a:custGeom>
                <a:avLst/>
                <a:gdLst>
                  <a:gd name="T0" fmla="*/ 91 w 91"/>
                  <a:gd name="T1" fmla="*/ 29 h 44"/>
                  <a:gd name="T2" fmla="*/ 91 w 91"/>
                  <a:gd name="T3" fmla="*/ 44 h 44"/>
                  <a:gd name="T4" fmla="*/ 2 w 91"/>
                  <a:gd name="T5" fmla="*/ 44 h 44"/>
                  <a:gd name="T6" fmla="*/ 2 w 91"/>
                  <a:gd name="T7" fmla="*/ 30 h 44"/>
                  <a:gd name="T8" fmla="*/ 17 w 91"/>
                  <a:gd name="T9" fmla="*/ 30 h 44"/>
                  <a:gd name="T10" fmla="*/ 17 w 91"/>
                  <a:gd name="T11" fmla="*/ 30 h 44"/>
                  <a:gd name="T12" fmla="*/ 17 w 91"/>
                  <a:gd name="T13" fmla="*/ 30 h 44"/>
                  <a:gd name="T14" fmla="*/ 8 w 91"/>
                  <a:gd name="T15" fmla="*/ 23 h 44"/>
                  <a:gd name="T16" fmla="*/ 2 w 91"/>
                  <a:gd name="T17" fmla="*/ 15 h 44"/>
                  <a:gd name="T18" fmla="*/ 0 w 91"/>
                  <a:gd name="T19" fmla="*/ 5 h 44"/>
                  <a:gd name="T20" fmla="*/ 0 w 91"/>
                  <a:gd name="T21" fmla="*/ 5 h 44"/>
                  <a:gd name="T22" fmla="*/ 0 w 91"/>
                  <a:gd name="T23" fmla="*/ 4 h 44"/>
                  <a:gd name="T24" fmla="*/ 0 w 91"/>
                  <a:gd name="T25" fmla="*/ 2 h 44"/>
                  <a:gd name="T26" fmla="*/ 0 w 91"/>
                  <a:gd name="T27" fmla="*/ 0 h 44"/>
                  <a:gd name="T28" fmla="*/ 0 w 91"/>
                  <a:gd name="T29" fmla="*/ 0 h 44"/>
                  <a:gd name="T30" fmla="*/ 16 w 91"/>
                  <a:gd name="T31" fmla="*/ 0 h 44"/>
                  <a:gd name="T32" fmla="*/ 16 w 91"/>
                  <a:gd name="T33" fmla="*/ 7 h 44"/>
                  <a:gd name="T34" fmla="*/ 16 w 91"/>
                  <a:gd name="T35" fmla="*/ 7 h 44"/>
                  <a:gd name="T36" fmla="*/ 19 w 91"/>
                  <a:gd name="T37" fmla="*/ 19 h 44"/>
                  <a:gd name="T38" fmla="*/ 27 w 91"/>
                  <a:gd name="T39" fmla="*/ 26 h 44"/>
                  <a:gd name="T40" fmla="*/ 39 w 91"/>
                  <a:gd name="T41" fmla="*/ 29 h 44"/>
                  <a:gd name="T42" fmla="*/ 39 w 91"/>
                  <a:gd name="T43" fmla="*/ 29 h 44"/>
                  <a:gd name="T44" fmla="*/ 91 w 91"/>
                  <a:gd name="T45" fmla="*/ 29 h 44"/>
                  <a:gd name="T46" fmla="*/ 91 w 91"/>
                  <a:gd name="T47" fmla="*/ 29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44"/>
                  <a:gd name="T74" fmla="*/ 91 w 91"/>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44">
                    <a:moveTo>
                      <a:pt x="91" y="29"/>
                    </a:moveTo>
                    <a:lnTo>
                      <a:pt x="91" y="44"/>
                    </a:lnTo>
                    <a:lnTo>
                      <a:pt x="2" y="44"/>
                    </a:lnTo>
                    <a:lnTo>
                      <a:pt x="2" y="30"/>
                    </a:lnTo>
                    <a:lnTo>
                      <a:pt x="17" y="30"/>
                    </a:lnTo>
                    <a:lnTo>
                      <a:pt x="8" y="23"/>
                    </a:lnTo>
                    <a:lnTo>
                      <a:pt x="2" y="15"/>
                    </a:lnTo>
                    <a:lnTo>
                      <a:pt x="0" y="5"/>
                    </a:lnTo>
                    <a:lnTo>
                      <a:pt x="0" y="4"/>
                    </a:lnTo>
                    <a:lnTo>
                      <a:pt x="0" y="2"/>
                    </a:lnTo>
                    <a:lnTo>
                      <a:pt x="0" y="0"/>
                    </a:lnTo>
                    <a:lnTo>
                      <a:pt x="16" y="0"/>
                    </a:lnTo>
                    <a:lnTo>
                      <a:pt x="16" y="7"/>
                    </a:lnTo>
                    <a:lnTo>
                      <a:pt x="19" y="19"/>
                    </a:lnTo>
                    <a:lnTo>
                      <a:pt x="27" y="26"/>
                    </a:lnTo>
                    <a:lnTo>
                      <a:pt x="39" y="29"/>
                    </a:lnTo>
                    <a:lnTo>
                      <a:pt x="91" y="2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4" name="Freeform 314"/>
              <p:cNvSpPr>
                <a:spLocks noEditPoints="1"/>
              </p:cNvSpPr>
              <p:nvPr/>
            </p:nvSpPr>
            <p:spPr bwMode="auto">
              <a:xfrm>
                <a:off x="3831" y="2572"/>
                <a:ext cx="41" cy="26"/>
              </a:xfrm>
              <a:custGeom>
                <a:avLst/>
                <a:gdLst>
                  <a:gd name="T0" fmla="*/ 121 w 123"/>
                  <a:gd name="T1" fmla="*/ 77 h 77"/>
                  <a:gd name="T2" fmla="*/ 0 w 123"/>
                  <a:gd name="T3" fmla="*/ 77 h 77"/>
                  <a:gd name="T4" fmla="*/ 0 w 123"/>
                  <a:gd name="T5" fmla="*/ 62 h 77"/>
                  <a:gd name="T6" fmla="*/ 44 w 123"/>
                  <a:gd name="T7" fmla="*/ 62 h 77"/>
                  <a:gd name="T8" fmla="*/ 44 w 123"/>
                  <a:gd name="T9" fmla="*/ 62 h 77"/>
                  <a:gd name="T10" fmla="*/ 44 w 123"/>
                  <a:gd name="T11" fmla="*/ 62 h 77"/>
                  <a:gd name="T12" fmla="*/ 36 w 123"/>
                  <a:gd name="T13" fmla="*/ 55 h 77"/>
                  <a:gd name="T14" fmla="*/ 31 w 123"/>
                  <a:gd name="T15" fmla="*/ 46 h 77"/>
                  <a:gd name="T16" fmla="*/ 30 w 123"/>
                  <a:gd name="T17" fmla="*/ 37 h 77"/>
                  <a:gd name="T18" fmla="*/ 30 w 123"/>
                  <a:gd name="T19" fmla="*/ 37 h 77"/>
                  <a:gd name="T20" fmla="*/ 36 w 123"/>
                  <a:gd name="T21" fmla="*/ 17 h 77"/>
                  <a:gd name="T22" fmla="*/ 52 w 123"/>
                  <a:gd name="T23" fmla="*/ 5 h 77"/>
                  <a:gd name="T24" fmla="*/ 74 w 123"/>
                  <a:gd name="T25" fmla="*/ 0 h 77"/>
                  <a:gd name="T26" fmla="*/ 74 w 123"/>
                  <a:gd name="T27" fmla="*/ 0 h 77"/>
                  <a:gd name="T28" fmla="*/ 96 w 123"/>
                  <a:gd name="T29" fmla="*/ 4 h 77"/>
                  <a:gd name="T30" fmla="*/ 115 w 123"/>
                  <a:gd name="T31" fmla="*/ 16 h 77"/>
                  <a:gd name="T32" fmla="*/ 123 w 123"/>
                  <a:gd name="T33" fmla="*/ 39 h 77"/>
                  <a:gd name="T34" fmla="*/ 123 w 123"/>
                  <a:gd name="T35" fmla="*/ 39 h 77"/>
                  <a:gd name="T36" fmla="*/ 121 w 123"/>
                  <a:gd name="T37" fmla="*/ 51 h 77"/>
                  <a:gd name="T38" fmla="*/ 115 w 123"/>
                  <a:gd name="T39" fmla="*/ 59 h 77"/>
                  <a:gd name="T40" fmla="*/ 110 w 123"/>
                  <a:gd name="T41" fmla="*/ 63 h 77"/>
                  <a:gd name="T42" fmla="*/ 110 w 123"/>
                  <a:gd name="T43" fmla="*/ 63 h 77"/>
                  <a:gd name="T44" fmla="*/ 110 w 123"/>
                  <a:gd name="T45" fmla="*/ 63 h 77"/>
                  <a:gd name="T46" fmla="*/ 121 w 123"/>
                  <a:gd name="T47" fmla="*/ 63 h 77"/>
                  <a:gd name="T48" fmla="*/ 121 w 123"/>
                  <a:gd name="T49" fmla="*/ 77 h 77"/>
                  <a:gd name="T50" fmla="*/ 121 w 123"/>
                  <a:gd name="T51" fmla="*/ 77 h 77"/>
                  <a:gd name="T52" fmla="*/ 44 w 123"/>
                  <a:gd name="T53" fmla="*/ 39 h 77"/>
                  <a:gd name="T54" fmla="*/ 50 w 123"/>
                  <a:gd name="T55" fmla="*/ 55 h 77"/>
                  <a:gd name="T56" fmla="*/ 65 w 123"/>
                  <a:gd name="T57" fmla="*/ 62 h 77"/>
                  <a:gd name="T58" fmla="*/ 81 w 123"/>
                  <a:gd name="T59" fmla="*/ 63 h 77"/>
                  <a:gd name="T60" fmla="*/ 81 w 123"/>
                  <a:gd name="T61" fmla="*/ 63 h 77"/>
                  <a:gd name="T62" fmla="*/ 99 w 123"/>
                  <a:gd name="T63" fmla="*/ 59 h 77"/>
                  <a:gd name="T64" fmla="*/ 108 w 123"/>
                  <a:gd name="T65" fmla="*/ 49 h 77"/>
                  <a:gd name="T66" fmla="*/ 110 w 123"/>
                  <a:gd name="T67" fmla="*/ 39 h 77"/>
                  <a:gd name="T68" fmla="*/ 110 w 123"/>
                  <a:gd name="T69" fmla="*/ 39 h 77"/>
                  <a:gd name="T70" fmla="*/ 106 w 123"/>
                  <a:gd name="T71" fmla="*/ 26 h 77"/>
                  <a:gd name="T72" fmla="*/ 94 w 123"/>
                  <a:gd name="T73" fmla="*/ 18 h 77"/>
                  <a:gd name="T74" fmla="*/ 77 w 123"/>
                  <a:gd name="T75" fmla="*/ 16 h 77"/>
                  <a:gd name="T76" fmla="*/ 77 w 123"/>
                  <a:gd name="T77" fmla="*/ 16 h 77"/>
                  <a:gd name="T78" fmla="*/ 63 w 123"/>
                  <a:gd name="T79" fmla="*/ 17 h 77"/>
                  <a:gd name="T80" fmla="*/ 50 w 123"/>
                  <a:gd name="T81" fmla="*/ 23 h 77"/>
                  <a:gd name="T82" fmla="*/ 44 w 123"/>
                  <a:gd name="T83" fmla="*/ 39 h 77"/>
                  <a:gd name="T84" fmla="*/ 44 w 123"/>
                  <a:gd name="T85" fmla="*/ 39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77"/>
                  <a:gd name="T131" fmla="*/ 123 w 123"/>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77">
                    <a:moveTo>
                      <a:pt x="121" y="77"/>
                    </a:moveTo>
                    <a:lnTo>
                      <a:pt x="0" y="77"/>
                    </a:lnTo>
                    <a:lnTo>
                      <a:pt x="0" y="62"/>
                    </a:lnTo>
                    <a:lnTo>
                      <a:pt x="44" y="62"/>
                    </a:lnTo>
                    <a:lnTo>
                      <a:pt x="36" y="55"/>
                    </a:lnTo>
                    <a:lnTo>
                      <a:pt x="31" y="46"/>
                    </a:lnTo>
                    <a:lnTo>
                      <a:pt x="30" y="37"/>
                    </a:lnTo>
                    <a:lnTo>
                      <a:pt x="36" y="17"/>
                    </a:lnTo>
                    <a:lnTo>
                      <a:pt x="52" y="5"/>
                    </a:lnTo>
                    <a:lnTo>
                      <a:pt x="74" y="0"/>
                    </a:lnTo>
                    <a:lnTo>
                      <a:pt x="96" y="4"/>
                    </a:lnTo>
                    <a:lnTo>
                      <a:pt x="115" y="16"/>
                    </a:lnTo>
                    <a:lnTo>
                      <a:pt x="123" y="39"/>
                    </a:lnTo>
                    <a:lnTo>
                      <a:pt x="121" y="51"/>
                    </a:lnTo>
                    <a:lnTo>
                      <a:pt x="115" y="59"/>
                    </a:lnTo>
                    <a:lnTo>
                      <a:pt x="110" y="63"/>
                    </a:lnTo>
                    <a:lnTo>
                      <a:pt x="121" y="63"/>
                    </a:lnTo>
                    <a:lnTo>
                      <a:pt x="121" y="77"/>
                    </a:lnTo>
                    <a:close/>
                    <a:moveTo>
                      <a:pt x="44" y="39"/>
                    </a:moveTo>
                    <a:lnTo>
                      <a:pt x="50" y="55"/>
                    </a:lnTo>
                    <a:lnTo>
                      <a:pt x="65" y="62"/>
                    </a:lnTo>
                    <a:lnTo>
                      <a:pt x="81" y="63"/>
                    </a:lnTo>
                    <a:lnTo>
                      <a:pt x="99" y="59"/>
                    </a:lnTo>
                    <a:lnTo>
                      <a:pt x="108" y="49"/>
                    </a:lnTo>
                    <a:lnTo>
                      <a:pt x="110" y="39"/>
                    </a:lnTo>
                    <a:lnTo>
                      <a:pt x="106" y="26"/>
                    </a:lnTo>
                    <a:lnTo>
                      <a:pt x="94" y="18"/>
                    </a:lnTo>
                    <a:lnTo>
                      <a:pt x="77" y="16"/>
                    </a:lnTo>
                    <a:lnTo>
                      <a:pt x="63" y="17"/>
                    </a:lnTo>
                    <a:lnTo>
                      <a:pt x="50" y="23"/>
                    </a:lnTo>
                    <a:lnTo>
                      <a:pt x="44" y="3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5" name="Freeform 315"/>
              <p:cNvSpPr>
                <a:spLocks/>
              </p:cNvSpPr>
              <p:nvPr/>
            </p:nvSpPr>
            <p:spPr bwMode="auto">
              <a:xfrm>
                <a:off x="3841" y="2544"/>
                <a:ext cx="31" cy="23"/>
              </a:xfrm>
              <a:custGeom>
                <a:avLst/>
                <a:gdLst>
                  <a:gd name="T0" fmla="*/ 89 w 91"/>
                  <a:gd name="T1" fmla="*/ 13 h 70"/>
                  <a:gd name="T2" fmla="*/ 76 w 91"/>
                  <a:gd name="T3" fmla="*/ 13 h 70"/>
                  <a:gd name="T4" fmla="*/ 76 w 91"/>
                  <a:gd name="T5" fmla="*/ 14 h 70"/>
                  <a:gd name="T6" fmla="*/ 76 w 91"/>
                  <a:gd name="T7" fmla="*/ 14 h 70"/>
                  <a:gd name="T8" fmla="*/ 84 w 91"/>
                  <a:gd name="T9" fmla="*/ 21 h 70"/>
                  <a:gd name="T10" fmla="*/ 89 w 91"/>
                  <a:gd name="T11" fmla="*/ 29 h 70"/>
                  <a:gd name="T12" fmla="*/ 91 w 91"/>
                  <a:gd name="T13" fmla="*/ 41 h 70"/>
                  <a:gd name="T14" fmla="*/ 91 w 91"/>
                  <a:gd name="T15" fmla="*/ 41 h 70"/>
                  <a:gd name="T16" fmla="*/ 89 w 91"/>
                  <a:gd name="T17" fmla="*/ 55 h 70"/>
                  <a:gd name="T18" fmla="*/ 80 w 91"/>
                  <a:gd name="T19" fmla="*/ 65 h 70"/>
                  <a:gd name="T20" fmla="*/ 64 w 91"/>
                  <a:gd name="T21" fmla="*/ 70 h 70"/>
                  <a:gd name="T22" fmla="*/ 64 w 91"/>
                  <a:gd name="T23" fmla="*/ 70 h 70"/>
                  <a:gd name="T24" fmla="*/ 0 w 91"/>
                  <a:gd name="T25" fmla="*/ 70 h 70"/>
                  <a:gd name="T26" fmla="*/ 0 w 91"/>
                  <a:gd name="T27" fmla="*/ 55 h 70"/>
                  <a:gd name="T28" fmla="*/ 59 w 91"/>
                  <a:gd name="T29" fmla="*/ 55 h 70"/>
                  <a:gd name="T30" fmla="*/ 59 w 91"/>
                  <a:gd name="T31" fmla="*/ 55 h 70"/>
                  <a:gd name="T32" fmla="*/ 71 w 91"/>
                  <a:gd name="T33" fmla="*/ 53 h 70"/>
                  <a:gd name="T34" fmla="*/ 77 w 91"/>
                  <a:gd name="T35" fmla="*/ 47 h 70"/>
                  <a:gd name="T36" fmla="*/ 78 w 91"/>
                  <a:gd name="T37" fmla="*/ 38 h 70"/>
                  <a:gd name="T38" fmla="*/ 78 w 91"/>
                  <a:gd name="T39" fmla="*/ 38 h 70"/>
                  <a:gd name="T40" fmla="*/ 74 w 91"/>
                  <a:gd name="T41" fmla="*/ 24 h 70"/>
                  <a:gd name="T42" fmla="*/ 62 w 91"/>
                  <a:gd name="T43" fmla="*/ 16 h 70"/>
                  <a:gd name="T44" fmla="*/ 49 w 91"/>
                  <a:gd name="T45" fmla="*/ 14 h 70"/>
                  <a:gd name="T46" fmla="*/ 49 w 91"/>
                  <a:gd name="T47" fmla="*/ 14 h 70"/>
                  <a:gd name="T48" fmla="*/ 0 w 91"/>
                  <a:gd name="T49" fmla="*/ 14 h 70"/>
                  <a:gd name="T50" fmla="*/ 0 w 91"/>
                  <a:gd name="T51" fmla="*/ 0 h 70"/>
                  <a:gd name="T52" fmla="*/ 89 w 91"/>
                  <a:gd name="T53" fmla="*/ 0 h 70"/>
                  <a:gd name="T54" fmla="*/ 89 w 91"/>
                  <a:gd name="T55" fmla="*/ 13 h 70"/>
                  <a:gd name="T56" fmla="*/ 89 w 91"/>
                  <a:gd name="T57" fmla="*/ 13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70"/>
                  <a:gd name="T89" fmla="*/ 91 w 91"/>
                  <a:gd name="T90" fmla="*/ 70 h 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70">
                    <a:moveTo>
                      <a:pt x="89" y="13"/>
                    </a:moveTo>
                    <a:lnTo>
                      <a:pt x="76" y="13"/>
                    </a:lnTo>
                    <a:lnTo>
                      <a:pt x="76" y="14"/>
                    </a:lnTo>
                    <a:lnTo>
                      <a:pt x="84" y="21"/>
                    </a:lnTo>
                    <a:lnTo>
                      <a:pt x="89" y="29"/>
                    </a:lnTo>
                    <a:lnTo>
                      <a:pt x="91" y="41"/>
                    </a:lnTo>
                    <a:lnTo>
                      <a:pt x="89" y="55"/>
                    </a:lnTo>
                    <a:lnTo>
                      <a:pt x="80" y="65"/>
                    </a:lnTo>
                    <a:lnTo>
                      <a:pt x="64" y="70"/>
                    </a:lnTo>
                    <a:lnTo>
                      <a:pt x="0" y="70"/>
                    </a:lnTo>
                    <a:lnTo>
                      <a:pt x="0" y="55"/>
                    </a:lnTo>
                    <a:lnTo>
                      <a:pt x="59" y="55"/>
                    </a:lnTo>
                    <a:lnTo>
                      <a:pt x="71" y="53"/>
                    </a:lnTo>
                    <a:lnTo>
                      <a:pt x="77" y="47"/>
                    </a:lnTo>
                    <a:lnTo>
                      <a:pt x="78" y="38"/>
                    </a:lnTo>
                    <a:lnTo>
                      <a:pt x="74" y="24"/>
                    </a:lnTo>
                    <a:lnTo>
                      <a:pt x="62" y="16"/>
                    </a:lnTo>
                    <a:lnTo>
                      <a:pt x="49" y="14"/>
                    </a:lnTo>
                    <a:lnTo>
                      <a:pt x="0" y="14"/>
                    </a:lnTo>
                    <a:lnTo>
                      <a:pt x="0" y="0"/>
                    </a:lnTo>
                    <a:lnTo>
                      <a:pt x="89" y="0"/>
                    </a:lnTo>
                    <a:lnTo>
                      <a:pt x="89" y="1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6" name="Freeform 316"/>
              <p:cNvSpPr>
                <a:spLocks noEditPoints="1"/>
              </p:cNvSpPr>
              <p:nvPr/>
            </p:nvSpPr>
            <p:spPr bwMode="auto">
              <a:xfrm>
                <a:off x="3831" y="2512"/>
                <a:ext cx="41" cy="26"/>
              </a:xfrm>
              <a:custGeom>
                <a:avLst/>
                <a:gdLst>
                  <a:gd name="T0" fmla="*/ 121 w 123"/>
                  <a:gd name="T1" fmla="*/ 0 h 79"/>
                  <a:gd name="T2" fmla="*/ 121 w 123"/>
                  <a:gd name="T3" fmla="*/ 14 h 79"/>
                  <a:gd name="T4" fmla="*/ 109 w 123"/>
                  <a:gd name="T5" fmla="*/ 14 h 79"/>
                  <a:gd name="T6" fmla="*/ 109 w 123"/>
                  <a:gd name="T7" fmla="*/ 14 h 79"/>
                  <a:gd name="T8" fmla="*/ 109 w 123"/>
                  <a:gd name="T9" fmla="*/ 14 h 79"/>
                  <a:gd name="T10" fmla="*/ 118 w 123"/>
                  <a:gd name="T11" fmla="*/ 22 h 79"/>
                  <a:gd name="T12" fmla="*/ 122 w 123"/>
                  <a:gd name="T13" fmla="*/ 30 h 79"/>
                  <a:gd name="T14" fmla="*/ 123 w 123"/>
                  <a:gd name="T15" fmla="*/ 39 h 79"/>
                  <a:gd name="T16" fmla="*/ 123 w 123"/>
                  <a:gd name="T17" fmla="*/ 39 h 79"/>
                  <a:gd name="T18" fmla="*/ 115 w 123"/>
                  <a:gd name="T19" fmla="*/ 62 h 79"/>
                  <a:gd name="T20" fmla="*/ 96 w 123"/>
                  <a:gd name="T21" fmla="*/ 74 h 79"/>
                  <a:gd name="T22" fmla="*/ 74 w 123"/>
                  <a:gd name="T23" fmla="*/ 79 h 79"/>
                  <a:gd name="T24" fmla="*/ 74 w 123"/>
                  <a:gd name="T25" fmla="*/ 79 h 79"/>
                  <a:gd name="T26" fmla="*/ 52 w 123"/>
                  <a:gd name="T27" fmla="*/ 73 h 79"/>
                  <a:gd name="T28" fmla="*/ 36 w 123"/>
                  <a:gd name="T29" fmla="*/ 61 h 79"/>
                  <a:gd name="T30" fmla="*/ 30 w 123"/>
                  <a:gd name="T31" fmla="*/ 41 h 79"/>
                  <a:gd name="T32" fmla="*/ 30 w 123"/>
                  <a:gd name="T33" fmla="*/ 41 h 79"/>
                  <a:gd name="T34" fmla="*/ 32 w 123"/>
                  <a:gd name="T35" fmla="*/ 28 h 79"/>
                  <a:gd name="T36" fmla="*/ 40 w 123"/>
                  <a:gd name="T37" fmla="*/ 20 h 79"/>
                  <a:gd name="T38" fmla="*/ 46 w 123"/>
                  <a:gd name="T39" fmla="*/ 15 h 79"/>
                  <a:gd name="T40" fmla="*/ 46 w 123"/>
                  <a:gd name="T41" fmla="*/ 15 h 79"/>
                  <a:gd name="T42" fmla="*/ 44 w 123"/>
                  <a:gd name="T43" fmla="*/ 15 h 79"/>
                  <a:gd name="T44" fmla="*/ 0 w 123"/>
                  <a:gd name="T45" fmla="*/ 15 h 79"/>
                  <a:gd name="T46" fmla="*/ 0 w 123"/>
                  <a:gd name="T47" fmla="*/ 0 h 79"/>
                  <a:gd name="T48" fmla="*/ 121 w 123"/>
                  <a:gd name="T49" fmla="*/ 0 h 79"/>
                  <a:gd name="T50" fmla="*/ 121 w 123"/>
                  <a:gd name="T51" fmla="*/ 0 h 79"/>
                  <a:gd name="T52" fmla="*/ 110 w 123"/>
                  <a:gd name="T53" fmla="*/ 39 h 79"/>
                  <a:gd name="T54" fmla="*/ 108 w 123"/>
                  <a:gd name="T55" fmla="*/ 29 h 79"/>
                  <a:gd name="T56" fmla="*/ 99 w 123"/>
                  <a:gd name="T57" fmla="*/ 19 h 79"/>
                  <a:gd name="T58" fmla="*/ 81 w 123"/>
                  <a:gd name="T59" fmla="*/ 15 h 79"/>
                  <a:gd name="T60" fmla="*/ 81 w 123"/>
                  <a:gd name="T61" fmla="*/ 15 h 79"/>
                  <a:gd name="T62" fmla="*/ 65 w 123"/>
                  <a:gd name="T63" fmla="*/ 16 h 79"/>
                  <a:gd name="T64" fmla="*/ 50 w 123"/>
                  <a:gd name="T65" fmla="*/ 23 h 79"/>
                  <a:gd name="T66" fmla="*/ 44 w 123"/>
                  <a:gd name="T67" fmla="*/ 39 h 79"/>
                  <a:gd name="T68" fmla="*/ 44 w 123"/>
                  <a:gd name="T69" fmla="*/ 39 h 79"/>
                  <a:gd name="T70" fmla="*/ 50 w 123"/>
                  <a:gd name="T71" fmla="*/ 55 h 79"/>
                  <a:gd name="T72" fmla="*/ 63 w 123"/>
                  <a:gd name="T73" fmla="*/ 61 h 79"/>
                  <a:gd name="T74" fmla="*/ 77 w 123"/>
                  <a:gd name="T75" fmla="*/ 62 h 79"/>
                  <a:gd name="T76" fmla="*/ 77 w 123"/>
                  <a:gd name="T77" fmla="*/ 62 h 79"/>
                  <a:gd name="T78" fmla="*/ 94 w 123"/>
                  <a:gd name="T79" fmla="*/ 60 h 79"/>
                  <a:gd name="T80" fmla="*/ 106 w 123"/>
                  <a:gd name="T81" fmla="*/ 52 h 79"/>
                  <a:gd name="T82" fmla="*/ 110 w 123"/>
                  <a:gd name="T83" fmla="*/ 39 h 79"/>
                  <a:gd name="T84" fmla="*/ 110 w 123"/>
                  <a:gd name="T85" fmla="*/ 39 h 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79"/>
                  <a:gd name="T131" fmla="*/ 123 w 123"/>
                  <a:gd name="T132" fmla="*/ 79 h 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79">
                    <a:moveTo>
                      <a:pt x="121" y="0"/>
                    </a:moveTo>
                    <a:lnTo>
                      <a:pt x="121" y="14"/>
                    </a:lnTo>
                    <a:lnTo>
                      <a:pt x="109" y="14"/>
                    </a:lnTo>
                    <a:lnTo>
                      <a:pt x="118" y="22"/>
                    </a:lnTo>
                    <a:lnTo>
                      <a:pt x="122" y="30"/>
                    </a:lnTo>
                    <a:lnTo>
                      <a:pt x="123" y="39"/>
                    </a:lnTo>
                    <a:lnTo>
                      <a:pt x="115" y="62"/>
                    </a:lnTo>
                    <a:lnTo>
                      <a:pt x="96" y="74"/>
                    </a:lnTo>
                    <a:lnTo>
                      <a:pt x="74" y="79"/>
                    </a:lnTo>
                    <a:lnTo>
                      <a:pt x="52" y="73"/>
                    </a:lnTo>
                    <a:lnTo>
                      <a:pt x="36" y="61"/>
                    </a:lnTo>
                    <a:lnTo>
                      <a:pt x="30" y="41"/>
                    </a:lnTo>
                    <a:lnTo>
                      <a:pt x="32" y="28"/>
                    </a:lnTo>
                    <a:lnTo>
                      <a:pt x="40" y="20"/>
                    </a:lnTo>
                    <a:lnTo>
                      <a:pt x="46" y="15"/>
                    </a:lnTo>
                    <a:lnTo>
                      <a:pt x="44" y="15"/>
                    </a:lnTo>
                    <a:lnTo>
                      <a:pt x="0" y="15"/>
                    </a:lnTo>
                    <a:lnTo>
                      <a:pt x="0" y="0"/>
                    </a:lnTo>
                    <a:lnTo>
                      <a:pt x="121" y="0"/>
                    </a:lnTo>
                    <a:close/>
                    <a:moveTo>
                      <a:pt x="110" y="39"/>
                    </a:moveTo>
                    <a:lnTo>
                      <a:pt x="108" y="29"/>
                    </a:lnTo>
                    <a:lnTo>
                      <a:pt x="99" y="19"/>
                    </a:lnTo>
                    <a:lnTo>
                      <a:pt x="81" y="15"/>
                    </a:lnTo>
                    <a:lnTo>
                      <a:pt x="65" y="16"/>
                    </a:lnTo>
                    <a:lnTo>
                      <a:pt x="50" y="23"/>
                    </a:lnTo>
                    <a:lnTo>
                      <a:pt x="44" y="39"/>
                    </a:lnTo>
                    <a:lnTo>
                      <a:pt x="50" y="55"/>
                    </a:lnTo>
                    <a:lnTo>
                      <a:pt x="63" y="61"/>
                    </a:lnTo>
                    <a:lnTo>
                      <a:pt x="77" y="62"/>
                    </a:lnTo>
                    <a:lnTo>
                      <a:pt x="94" y="60"/>
                    </a:lnTo>
                    <a:lnTo>
                      <a:pt x="106" y="52"/>
                    </a:lnTo>
                    <a:lnTo>
                      <a:pt x="110" y="3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7" name="Freeform 317"/>
              <p:cNvSpPr>
                <a:spLocks noEditPoints="1"/>
              </p:cNvSpPr>
              <p:nvPr/>
            </p:nvSpPr>
            <p:spPr bwMode="auto">
              <a:xfrm>
                <a:off x="3841" y="2481"/>
                <a:ext cx="42" cy="26"/>
              </a:xfrm>
              <a:custGeom>
                <a:avLst/>
                <a:gdLst>
                  <a:gd name="T0" fmla="*/ 83 w 128"/>
                  <a:gd name="T1" fmla="*/ 0 h 78"/>
                  <a:gd name="T2" fmla="*/ 100 w 128"/>
                  <a:gd name="T3" fmla="*/ 2 h 78"/>
                  <a:gd name="T4" fmla="*/ 120 w 128"/>
                  <a:gd name="T5" fmla="*/ 13 h 78"/>
                  <a:gd name="T6" fmla="*/ 128 w 128"/>
                  <a:gd name="T7" fmla="*/ 41 h 78"/>
                  <a:gd name="T8" fmla="*/ 128 w 128"/>
                  <a:gd name="T9" fmla="*/ 41 h 78"/>
                  <a:gd name="T10" fmla="*/ 127 w 128"/>
                  <a:gd name="T11" fmla="*/ 54 h 78"/>
                  <a:gd name="T12" fmla="*/ 119 w 128"/>
                  <a:gd name="T13" fmla="*/ 67 h 78"/>
                  <a:gd name="T14" fmla="*/ 101 w 128"/>
                  <a:gd name="T15" fmla="*/ 75 h 78"/>
                  <a:gd name="T16" fmla="*/ 101 w 128"/>
                  <a:gd name="T17" fmla="*/ 75 h 78"/>
                  <a:gd name="T18" fmla="*/ 101 w 128"/>
                  <a:gd name="T19" fmla="*/ 60 h 78"/>
                  <a:gd name="T20" fmla="*/ 101 w 128"/>
                  <a:gd name="T21" fmla="*/ 60 h 78"/>
                  <a:gd name="T22" fmla="*/ 112 w 128"/>
                  <a:gd name="T23" fmla="*/ 54 h 78"/>
                  <a:gd name="T24" fmla="*/ 116 w 128"/>
                  <a:gd name="T25" fmla="*/ 46 h 78"/>
                  <a:gd name="T26" fmla="*/ 116 w 128"/>
                  <a:gd name="T27" fmla="*/ 40 h 78"/>
                  <a:gd name="T28" fmla="*/ 116 w 128"/>
                  <a:gd name="T29" fmla="*/ 40 h 78"/>
                  <a:gd name="T30" fmla="*/ 109 w 128"/>
                  <a:gd name="T31" fmla="*/ 22 h 78"/>
                  <a:gd name="T32" fmla="*/ 97 w 128"/>
                  <a:gd name="T33" fmla="*/ 16 h 78"/>
                  <a:gd name="T34" fmla="*/ 84 w 128"/>
                  <a:gd name="T35" fmla="*/ 15 h 78"/>
                  <a:gd name="T36" fmla="*/ 84 w 128"/>
                  <a:gd name="T37" fmla="*/ 15 h 78"/>
                  <a:gd name="T38" fmla="*/ 81 w 128"/>
                  <a:gd name="T39" fmla="*/ 15 h 78"/>
                  <a:gd name="T40" fmla="*/ 81 w 128"/>
                  <a:gd name="T41" fmla="*/ 15 h 78"/>
                  <a:gd name="T42" fmla="*/ 81 w 128"/>
                  <a:gd name="T43" fmla="*/ 15 h 78"/>
                  <a:gd name="T44" fmla="*/ 81 w 128"/>
                  <a:gd name="T45" fmla="*/ 15 h 78"/>
                  <a:gd name="T46" fmla="*/ 87 w 128"/>
                  <a:gd name="T47" fmla="*/ 21 h 78"/>
                  <a:gd name="T48" fmla="*/ 91 w 128"/>
                  <a:gd name="T49" fmla="*/ 28 h 78"/>
                  <a:gd name="T50" fmla="*/ 93 w 128"/>
                  <a:gd name="T51" fmla="*/ 39 h 78"/>
                  <a:gd name="T52" fmla="*/ 93 w 128"/>
                  <a:gd name="T53" fmla="*/ 39 h 78"/>
                  <a:gd name="T54" fmla="*/ 85 w 128"/>
                  <a:gd name="T55" fmla="*/ 62 h 78"/>
                  <a:gd name="T56" fmla="*/ 66 w 128"/>
                  <a:gd name="T57" fmla="*/ 75 h 78"/>
                  <a:gd name="T58" fmla="*/ 44 w 128"/>
                  <a:gd name="T59" fmla="*/ 78 h 78"/>
                  <a:gd name="T60" fmla="*/ 44 w 128"/>
                  <a:gd name="T61" fmla="*/ 78 h 78"/>
                  <a:gd name="T62" fmla="*/ 22 w 128"/>
                  <a:gd name="T63" fmla="*/ 74 h 78"/>
                  <a:gd name="T64" fmla="*/ 6 w 128"/>
                  <a:gd name="T65" fmla="*/ 60 h 78"/>
                  <a:gd name="T66" fmla="*/ 0 w 128"/>
                  <a:gd name="T67" fmla="*/ 41 h 78"/>
                  <a:gd name="T68" fmla="*/ 0 w 128"/>
                  <a:gd name="T69" fmla="*/ 41 h 78"/>
                  <a:gd name="T70" fmla="*/ 2 w 128"/>
                  <a:gd name="T71" fmla="*/ 28 h 78"/>
                  <a:gd name="T72" fmla="*/ 10 w 128"/>
                  <a:gd name="T73" fmla="*/ 19 h 78"/>
                  <a:gd name="T74" fmla="*/ 16 w 128"/>
                  <a:gd name="T75" fmla="*/ 15 h 78"/>
                  <a:gd name="T76" fmla="*/ 16 w 128"/>
                  <a:gd name="T77" fmla="*/ 15 h 78"/>
                  <a:gd name="T78" fmla="*/ 16 w 128"/>
                  <a:gd name="T79" fmla="*/ 14 h 78"/>
                  <a:gd name="T80" fmla="*/ 2 w 128"/>
                  <a:gd name="T81" fmla="*/ 14 h 78"/>
                  <a:gd name="T82" fmla="*/ 2 w 128"/>
                  <a:gd name="T83" fmla="*/ 0 h 78"/>
                  <a:gd name="T84" fmla="*/ 83 w 128"/>
                  <a:gd name="T85" fmla="*/ 0 h 78"/>
                  <a:gd name="T86" fmla="*/ 83 w 128"/>
                  <a:gd name="T87" fmla="*/ 0 h 78"/>
                  <a:gd name="T88" fmla="*/ 80 w 128"/>
                  <a:gd name="T89" fmla="*/ 38 h 78"/>
                  <a:gd name="T90" fmla="*/ 78 w 128"/>
                  <a:gd name="T91" fmla="*/ 28 h 78"/>
                  <a:gd name="T92" fmla="*/ 69 w 128"/>
                  <a:gd name="T93" fmla="*/ 19 h 78"/>
                  <a:gd name="T94" fmla="*/ 51 w 128"/>
                  <a:gd name="T95" fmla="*/ 14 h 78"/>
                  <a:gd name="T96" fmla="*/ 51 w 128"/>
                  <a:gd name="T97" fmla="*/ 14 h 78"/>
                  <a:gd name="T98" fmla="*/ 35 w 128"/>
                  <a:gd name="T99" fmla="*/ 16 h 78"/>
                  <a:gd name="T100" fmla="*/ 20 w 128"/>
                  <a:gd name="T101" fmla="*/ 22 h 78"/>
                  <a:gd name="T102" fmla="*/ 14 w 128"/>
                  <a:gd name="T103" fmla="*/ 38 h 78"/>
                  <a:gd name="T104" fmla="*/ 14 w 128"/>
                  <a:gd name="T105" fmla="*/ 38 h 78"/>
                  <a:gd name="T106" fmla="*/ 20 w 128"/>
                  <a:gd name="T107" fmla="*/ 54 h 78"/>
                  <a:gd name="T108" fmla="*/ 33 w 128"/>
                  <a:gd name="T109" fmla="*/ 61 h 78"/>
                  <a:gd name="T110" fmla="*/ 47 w 128"/>
                  <a:gd name="T111" fmla="*/ 62 h 78"/>
                  <a:gd name="T112" fmla="*/ 47 w 128"/>
                  <a:gd name="T113" fmla="*/ 62 h 78"/>
                  <a:gd name="T114" fmla="*/ 64 w 128"/>
                  <a:gd name="T115" fmla="*/ 59 h 78"/>
                  <a:gd name="T116" fmla="*/ 76 w 128"/>
                  <a:gd name="T117" fmla="*/ 52 h 78"/>
                  <a:gd name="T118" fmla="*/ 80 w 128"/>
                  <a:gd name="T119" fmla="*/ 38 h 78"/>
                  <a:gd name="T120" fmla="*/ 80 w 128"/>
                  <a:gd name="T121" fmla="*/ 38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8"/>
                  <a:gd name="T184" fmla="*/ 0 h 78"/>
                  <a:gd name="T185" fmla="*/ 128 w 128"/>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8" h="78">
                    <a:moveTo>
                      <a:pt x="83" y="0"/>
                    </a:moveTo>
                    <a:lnTo>
                      <a:pt x="100" y="2"/>
                    </a:lnTo>
                    <a:lnTo>
                      <a:pt x="120" y="13"/>
                    </a:lnTo>
                    <a:lnTo>
                      <a:pt x="128" y="41"/>
                    </a:lnTo>
                    <a:lnTo>
                      <a:pt x="127" y="54"/>
                    </a:lnTo>
                    <a:lnTo>
                      <a:pt x="119" y="67"/>
                    </a:lnTo>
                    <a:lnTo>
                      <a:pt x="101" y="75"/>
                    </a:lnTo>
                    <a:lnTo>
                      <a:pt x="101" y="60"/>
                    </a:lnTo>
                    <a:lnTo>
                      <a:pt x="112" y="54"/>
                    </a:lnTo>
                    <a:lnTo>
                      <a:pt x="116" y="46"/>
                    </a:lnTo>
                    <a:lnTo>
                      <a:pt x="116" y="40"/>
                    </a:lnTo>
                    <a:lnTo>
                      <a:pt x="109" y="22"/>
                    </a:lnTo>
                    <a:lnTo>
                      <a:pt x="97" y="16"/>
                    </a:lnTo>
                    <a:lnTo>
                      <a:pt x="84" y="15"/>
                    </a:lnTo>
                    <a:lnTo>
                      <a:pt x="81" y="15"/>
                    </a:lnTo>
                    <a:lnTo>
                      <a:pt x="87" y="21"/>
                    </a:lnTo>
                    <a:lnTo>
                      <a:pt x="91" y="28"/>
                    </a:lnTo>
                    <a:lnTo>
                      <a:pt x="93" y="39"/>
                    </a:lnTo>
                    <a:lnTo>
                      <a:pt x="85" y="62"/>
                    </a:lnTo>
                    <a:lnTo>
                      <a:pt x="66" y="75"/>
                    </a:lnTo>
                    <a:lnTo>
                      <a:pt x="44" y="78"/>
                    </a:lnTo>
                    <a:lnTo>
                      <a:pt x="22" y="74"/>
                    </a:lnTo>
                    <a:lnTo>
                      <a:pt x="6" y="60"/>
                    </a:lnTo>
                    <a:lnTo>
                      <a:pt x="0" y="41"/>
                    </a:lnTo>
                    <a:lnTo>
                      <a:pt x="2" y="28"/>
                    </a:lnTo>
                    <a:lnTo>
                      <a:pt x="10" y="19"/>
                    </a:lnTo>
                    <a:lnTo>
                      <a:pt x="16" y="15"/>
                    </a:lnTo>
                    <a:lnTo>
                      <a:pt x="16" y="14"/>
                    </a:lnTo>
                    <a:lnTo>
                      <a:pt x="2" y="14"/>
                    </a:lnTo>
                    <a:lnTo>
                      <a:pt x="2" y="0"/>
                    </a:lnTo>
                    <a:lnTo>
                      <a:pt x="83" y="0"/>
                    </a:lnTo>
                    <a:close/>
                    <a:moveTo>
                      <a:pt x="80" y="38"/>
                    </a:moveTo>
                    <a:lnTo>
                      <a:pt x="78" y="28"/>
                    </a:lnTo>
                    <a:lnTo>
                      <a:pt x="69" y="19"/>
                    </a:lnTo>
                    <a:lnTo>
                      <a:pt x="51" y="14"/>
                    </a:lnTo>
                    <a:lnTo>
                      <a:pt x="35" y="16"/>
                    </a:lnTo>
                    <a:lnTo>
                      <a:pt x="20" y="22"/>
                    </a:lnTo>
                    <a:lnTo>
                      <a:pt x="14" y="38"/>
                    </a:lnTo>
                    <a:lnTo>
                      <a:pt x="20" y="54"/>
                    </a:lnTo>
                    <a:lnTo>
                      <a:pt x="33" y="61"/>
                    </a:lnTo>
                    <a:lnTo>
                      <a:pt x="47" y="62"/>
                    </a:lnTo>
                    <a:lnTo>
                      <a:pt x="64" y="59"/>
                    </a:lnTo>
                    <a:lnTo>
                      <a:pt x="76" y="52"/>
                    </a:lnTo>
                    <a:lnTo>
                      <a:pt x="80" y="3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8" name="Freeform 318"/>
              <p:cNvSpPr>
                <a:spLocks noEditPoints="1"/>
              </p:cNvSpPr>
              <p:nvPr/>
            </p:nvSpPr>
            <p:spPr bwMode="auto">
              <a:xfrm>
                <a:off x="3841" y="2449"/>
                <a:ext cx="31" cy="26"/>
              </a:xfrm>
              <a:custGeom>
                <a:avLst/>
                <a:gdLst>
                  <a:gd name="T0" fmla="*/ 63 w 93"/>
                  <a:gd name="T1" fmla="*/ 1 h 80"/>
                  <a:gd name="T2" fmla="*/ 70 w 93"/>
                  <a:gd name="T3" fmla="*/ 3 h 80"/>
                  <a:gd name="T4" fmla="*/ 78 w 93"/>
                  <a:gd name="T5" fmla="*/ 8 h 80"/>
                  <a:gd name="T6" fmla="*/ 87 w 93"/>
                  <a:gd name="T7" fmla="*/ 17 h 80"/>
                  <a:gd name="T8" fmla="*/ 87 w 93"/>
                  <a:gd name="T9" fmla="*/ 17 h 80"/>
                  <a:gd name="T10" fmla="*/ 90 w 93"/>
                  <a:gd name="T11" fmla="*/ 21 h 80"/>
                  <a:gd name="T12" fmla="*/ 92 w 93"/>
                  <a:gd name="T13" fmla="*/ 29 h 80"/>
                  <a:gd name="T14" fmla="*/ 93 w 93"/>
                  <a:gd name="T15" fmla="*/ 40 h 80"/>
                  <a:gd name="T16" fmla="*/ 93 w 93"/>
                  <a:gd name="T17" fmla="*/ 40 h 80"/>
                  <a:gd name="T18" fmla="*/ 87 w 93"/>
                  <a:gd name="T19" fmla="*/ 61 h 80"/>
                  <a:gd name="T20" fmla="*/ 72 w 93"/>
                  <a:gd name="T21" fmla="*/ 76 h 80"/>
                  <a:gd name="T22" fmla="*/ 49 w 93"/>
                  <a:gd name="T23" fmla="*/ 80 h 80"/>
                  <a:gd name="T24" fmla="*/ 49 w 93"/>
                  <a:gd name="T25" fmla="*/ 80 h 80"/>
                  <a:gd name="T26" fmla="*/ 25 w 93"/>
                  <a:gd name="T27" fmla="*/ 76 h 80"/>
                  <a:gd name="T28" fmla="*/ 6 w 93"/>
                  <a:gd name="T29" fmla="*/ 61 h 80"/>
                  <a:gd name="T30" fmla="*/ 0 w 93"/>
                  <a:gd name="T31" fmla="*/ 37 h 80"/>
                  <a:gd name="T32" fmla="*/ 0 w 93"/>
                  <a:gd name="T33" fmla="*/ 37 h 80"/>
                  <a:gd name="T34" fmla="*/ 6 w 93"/>
                  <a:gd name="T35" fmla="*/ 17 h 80"/>
                  <a:gd name="T36" fmla="*/ 25 w 93"/>
                  <a:gd name="T37" fmla="*/ 4 h 80"/>
                  <a:gd name="T38" fmla="*/ 52 w 93"/>
                  <a:gd name="T39" fmla="*/ 0 h 80"/>
                  <a:gd name="T40" fmla="*/ 52 w 93"/>
                  <a:gd name="T41" fmla="*/ 0 h 80"/>
                  <a:gd name="T42" fmla="*/ 52 w 93"/>
                  <a:gd name="T43" fmla="*/ 64 h 80"/>
                  <a:gd name="T44" fmla="*/ 52 w 93"/>
                  <a:gd name="T45" fmla="*/ 64 h 80"/>
                  <a:gd name="T46" fmla="*/ 67 w 93"/>
                  <a:gd name="T47" fmla="*/ 61 h 80"/>
                  <a:gd name="T48" fmla="*/ 77 w 93"/>
                  <a:gd name="T49" fmla="*/ 52 h 80"/>
                  <a:gd name="T50" fmla="*/ 80 w 93"/>
                  <a:gd name="T51" fmla="*/ 38 h 80"/>
                  <a:gd name="T52" fmla="*/ 80 w 93"/>
                  <a:gd name="T53" fmla="*/ 38 h 80"/>
                  <a:gd name="T54" fmla="*/ 77 w 93"/>
                  <a:gd name="T55" fmla="*/ 26 h 80"/>
                  <a:gd name="T56" fmla="*/ 71 w 93"/>
                  <a:gd name="T57" fmla="*/ 19 h 80"/>
                  <a:gd name="T58" fmla="*/ 63 w 93"/>
                  <a:gd name="T59" fmla="*/ 16 h 80"/>
                  <a:gd name="T60" fmla="*/ 63 w 93"/>
                  <a:gd name="T61" fmla="*/ 16 h 80"/>
                  <a:gd name="T62" fmla="*/ 63 w 93"/>
                  <a:gd name="T63" fmla="*/ 1 h 80"/>
                  <a:gd name="T64" fmla="*/ 63 w 93"/>
                  <a:gd name="T65" fmla="*/ 1 h 80"/>
                  <a:gd name="T66" fmla="*/ 40 w 93"/>
                  <a:gd name="T67" fmla="*/ 15 h 80"/>
                  <a:gd name="T68" fmla="*/ 27 w 93"/>
                  <a:gd name="T69" fmla="*/ 18 h 80"/>
                  <a:gd name="T70" fmla="*/ 18 w 93"/>
                  <a:gd name="T71" fmla="*/ 25 h 80"/>
                  <a:gd name="T72" fmla="*/ 14 w 93"/>
                  <a:gd name="T73" fmla="*/ 39 h 80"/>
                  <a:gd name="T74" fmla="*/ 14 w 93"/>
                  <a:gd name="T75" fmla="*/ 39 h 80"/>
                  <a:gd name="T76" fmla="*/ 18 w 93"/>
                  <a:gd name="T77" fmla="*/ 52 h 80"/>
                  <a:gd name="T78" fmla="*/ 27 w 93"/>
                  <a:gd name="T79" fmla="*/ 60 h 80"/>
                  <a:gd name="T80" fmla="*/ 40 w 93"/>
                  <a:gd name="T81" fmla="*/ 64 h 80"/>
                  <a:gd name="T82" fmla="*/ 40 w 93"/>
                  <a:gd name="T83" fmla="*/ 64 h 80"/>
                  <a:gd name="T84" fmla="*/ 40 w 93"/>
                  <a:gd name="T85" fmla="*/ 15 h 80"/>
                  <a:gd name="T86" fmla="*/ 40 w 93"/>
                  <a:gd name="T87" fmla="*/ 15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0"/>
                  <a:gd name="T134" fmla="*/ 93 w 9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0">
                    <a:moveTo>
                      <a:pt x="63" y="1"/>
                    </a:moveTo>
                    <a:lnTo>
                      <a:pt x="70" y="3"/>
                    </a:lnTo>
                    <a:lnTo>
                      <a:pt x="78" y="8"/>
                    </a:lnTo>
                    <a:lnTo>
                      <a:pt x="87" y="17"/>
                    </a:lnTo>
                    <a:lnTo>
                      <a:pt x="90" y="21"/>
                    </a:lnTo>
                    <a:lnTo>
                      <a:pt x="92" y="29"/>
                    </a:lnTo>
                    <a:lnTo>
                      <a:pt x="93" y="40"/>
                    </a:lnTo>
                    <a:lnTo>
                      <a:pt x="87" y="61"/>
                    </a:lnTo>
                    <a:lnTo>
                      <a:pt x="72" y="76"/>
                    </a:lnTo>
                    <a:lnTo>
                      <a:pt x="49" y="80"/>
                    </a:lnTo>
                    <a:lnTo>
                      <a:pt x="25" y="76"/>
                    </a:lnTo>
                    <a:lnTo>
                      <a:pt x="6" y="61"/>
                    </a:lnTo>
                    <a:lnTo>
                      <a:pt x="0" y="37"/>
                    </a:lnTo>
                    <a:lnTo>
                      <a:pt x="6" y="17"/>
                    </a:lnTo>
                    <a:lnTo>
                      <a:pt x="25" y="4"/>
                    </a:lnTo>
                    <a:lnTo>
                      <a:pt x="52" y="0"/>
                    </a:lnTo>
                    <a:lnTo>
                      <a:pt x="52" y="64"/>
                    </a:lnTo>
                    <a:lnTo>
                      <a:pt x="67" y="61"/>
                    </a:lnTo>
                    <a:lnTo>
                      <a:pt x="77" y="52"/>
                    </a:lnTo>
                    <a:lnTo>
                      <a:pt x="80" y="38"/>
                    </a:lnTo>
                    <a:lnTo>
                      <a:pt x="77" y="26"/>
                    </a:lnTo>
                    <a:lnTo>
                      <a:pt x="71" y="19"/>
                    </a:lnTo>
                    <a:lnTo>
                      <a:pt x="63" y="16"/>
                    </a:lnTo>
                    <a:lnTo>
                      <a:pt x="63" y="1"/>
                    </a:lnTo>
                    <a:close/>
                    <a:moveTo>
                      <a:pt x="40" y="15"/>
                    </a:moveTo>
                    <a:lnTo>
                      <a:pt x="27" y="18"/>
                    </a:lnTo>
                    <a:lnTo>
                      <a:pt x="18" y="25"/>
                    </a:lnTo>
                    <a:lnTo>
                      <a:pt x="14" y="39"/>
                    </a:lnTo>
                    <a:lnTo>
                      <a:pt x="18" y="52"/>
                    </a:lnTo>
                    <a:lnTo>
                      <a:pt x="27" y="60"/>
                    </a:lnTo>
                    <a:lnTo>
                      <a:pt x="40" y="64"/>
                    </a:lnTo>
                    <a:lnTo>
                      <a:pt x="40"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59" name="Freeform 319"/>
              <p:cNvSpPr>
                <a:spLocks/>
              </p:cNvSpPr>
              <p:nvPr/>
            </p:nvSpPr>
            <p:spPr bwMode="auto">
              <a:xfrm>
                <a:off x="3833" y="2432"/>
                <a:ext cx="38" cy="14"/>
              </a:xfrm>
              <a:custGeom>
                <a:avLst/>
                <a:gdLst>
                  <a:gd name="T0" fmla="*/ 37 w 114"/>
                  <a:gd name="T1" fmla="*/ 14 h 42"/>
                  <a:gd name="T2" fmla="*/ 94 w 114"/>
                  <a:gd name="T3" fmla="*/ 14 h 42"/>
                  <a:gd name="T4" fmla="*/ 94 w 114"/>
                  <a:gd name="T5" fmla="*/ 14 h 42"/>
                  <a:gd name="T6" fmla="*/ 99 w 114"/>
                  <a:gd name="T7" fmla="*/ 13 h 42"/>
                  <a:gd name="T8" fmla="*/ 101 w 114"/>
                  <a:gd name="T9" fmla="*/ 9 h 42"/>
                  <a:gd name="T10" fmla="*/ 101 w 114"/>
                  <a:gd name="T11" fmla="*/ 6 h 42"/>
                  <a:gd name="T12" fmla="*/ 101 w 114"/>
                  <a:gd name="T13" fmla="*/ 6 h 42"/>
                  <a:gd name="T14" fmla="*/ 101 w 114"/>
                  <a:gd name="T15" fmla="*/ 0 h 42"/>
                  <a:gd name="T16" fmla="*/ 113 w 114"/>
                  <a:gd name="T17" fmla="*/ 0 h 42"/>
                  <a:gd name="T18" fmla="*/ 113 w 114"/>
                  <a:gd name="T19" fmla="*/ 0 h 42"/>
                  <a:gd name="T20" fmla="*/ 113 w 114"/>
                  <a:gd name="T21" fmla="*/ 5 h 42"/>
                  <a:gd name="T22" fmla="*/ 113 w 114"/>
                  <a:gd name="T23" fmla="*/ 9 h 42"/>
                  <a:gd name="T24" fmla="*/ 114 w 114"/>
                  <a:gd name="T25" fmla="*/ 11 h 42"/>
                  <a:gd name="T26" fmla="*/ 114 w 114"/>
                  <a:gd name="T27" fmla="*/ 11 h 42"/>
                  <a:gd name="T28" fmla="*/ 111 w 114"/>
                  <a:gd name="T29" fmla="*/ 23 h 42"/>
                  <a:gd name="T30" fmla="*/ 105 w 114"/>
                  <a:gd name="T31" fmla="*/ 29 h 42"/>
                  <a:gd name="T32" fmla="*/ 95 w 114"/>
                  <a:gd name="T33" fmla="*/ 30 h 42"/>
                  <a:gd name="T34" fmla="*/ 95 w 114"/>
                  <a:gd name="T35" fmla="*/ 30 h 42"/>
                  <a:gd name="T36" fmla="*/ 37 w 114"/>
                  <a:gd name="T37" fmla="*/ 30 h 42"/>
                  <a:gd name="T38" fmla="*/ 37 w 114"/>
                  <a:gd name="T39" fmla="*/ 42 h 42"/>
                  <a:gd name="T40" fmla="*/ 24 w 114"/>
                  <a:gd name="T41" fmla="*/ 42 h 42"/>
                  <a:gd name="T42" fmla="*/ 24 w 114"/>
                  <a:gd name="T43" fmla="*/ 30 h 42"/>
                  <a:gd name="T44" fmla="*/ 0 w 114"/>
                  <a:gd name="T45" fmla="*/ 30 h 42"/>
                  <a:gd name="T46" fmla="*/ 0 w 114"/>
                  <a:gd name="T47" fmla="*/ 14 h 42"/>
                  <a:gd name="T48" fmla="*/ 24 w 114"/>
                  <a:gd name="T49" fmla="*/ 14 h 42"/>
                  <a:gd name="T50" fmla="*/ 24 w 114"/>
                  <a:gd name="T51" fmla="*/ 0 h 42"/>
                  <a:gd name="T52" fmla="*/ 37 w 114"/>
                  <a:gd name="T53" fmla="*/ 0 h 42"/>
                  <a:gd name="T54" fmla="*/ 37 w 114"/>
                  <a:gd name="T55" fmla="*/ 14 h 42"/>
                  <a:gd name="T56" fmla="*/ 37 w 114"/>
                  <a:gd name="T57" fmla="*/ 1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42"/>
                  <a:gd name="T89" fmla="*/ 114 w 114"/>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42">
                    <a:moveTo>
                      <a:pt x="37" y="14"/>
                    </a:moveTo>
                    <a:lnTo>
                      <a:pt x="94" y="14"/>
                    </a:lnTo>
                    <a:lnTo>
                      <a:pt x="99" y="13"/>
                    </a:lnTo>
                    <a:lnTo>
                      <a:pt x="101" y="9"/>
                    </a:lnTo>
                    <a:lnTo>
                      <a:pt x="101" y="6"/>
                    </a:lnTo>
                    <a:lnTo>
                      <a:pt x="101" y="0"/>
                    </a:lnTo>
                    <a:lnTo>
                      <a:pt x="113" y="0"/>
                    </a:lnTo>
                    <a:lnTo>
                      <a:pt x="113" y="5"/>
                    </a:lnTo>
                    <a:lnTo>
                      <a:pt x="113" y="9"/>
                    </a:lnTo>
                    <a:lnTo>
                      <a:pt x="114" y="11"/>
                    </a:lnTo>
                    <a:lnTo>
                      <a:pt x="111" y="23"/>
                    </a:lnTo>
                    <a:lnTo>
                      <a:pt x="105" y="29"/>
                    </a:lnTo>
                    <a:lnTo>
                      <a:pt x="95" y="30"/>
                    </a:lnTo>
                    <a:lnTo>
                      <a:pt x="37" y="30"/>
                    </a:lnTo>
                    <a:lnTo>
                      <a:pt x="37" y="42"/>
                    </a:lnTo>
                    <a:lnTo>
                      <a:pt x="24" y="42"/>
                    </a:lnTo>
                    <a:lnTo>
                      <a:pt x="24" y="30"/>
                    </a:lnTo>
                    <a:lnTo>
                      <a:pt x="0" y="30"/>
                    </a:lnTo>
                    <a:lnTo>
                      <a:pt x="0" y="14"/>
                    </a:lnTo>
                    <a:lnTo>
                      <a:pt x="24" y="14"/>
                    </a:lnTo>
                    <a:lnTo>
                      <a:pt x="24" y="0"/>
                    </a:lnTo>
                    <a:lnTo>
                      <a:pt x="37" y="0"/>
                    </a:lnTo>
                    <a:lnTo>
                      <a:pt x="37" y="1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0" name="Freeform 320"/>
              <p:cNvSpPr>
                <a:spLocks noEditPoints="1"/>
              </p:cNvSpPr>
              <p:nvPr/>
            </p:nvSpPr>
            <p:spPr bwMode="auto">
              <a:xfrm>
                <a:off x="3831" y="2387"/>
                <a:ext cx="41" cy="26"/>
              </a:xfrm>
              <a:custGeom>
                <a:avLst/>
                <a:gdLst>
                  <a:gd name="T0" fmla="*/ 121 w 123"/>
                  <a:gd name="T1" fmla="*/ 0 h 79"/>
                  <a:gd name="T2" fmla="*/ 121 w 123"/>
                  <a:gd name="T3" fmla="*/ 14 h 79"/>
                  <a:gd name="T4" fmla="*/ 109 w 123"/>
                  <a:gd name="T5" fmla="*/ 14 h 79"/>
                  <a:gd name="T6" fmla="*/ 109 w 123"/>
                  <a:gd name="T7" fmla="*/ 14 h 79"/>
                  <a:gd name="T8" fmla="*/ 109 w 123"/>
                  <a:gd name="T9" fmla="*/ 14 h 79"/>
                  <a:gd name="T10" fmla="*/ 118 w 123"/>
                  <a:gd name="T11" fmla="*/ 22 h 79"/>
                  <a:gd name="T12" fmla="*/ 122 w 123"/>
                  <a:gd name="T13" fmla="*/ 31 h 79"/>
                  <a:gd name="T14" fmla="*/ 123 w 123"/>
                  <a:gd name="T15" fmla="*/ 39 h 79"/>
                  <a:gd name="T16" fmla="*/ 123 w 123"/>
                  <a:gd name="T17" fmla="*/ 39 h 79"/>
                  <a:gd name="T18" fmla="*/ 115 w 123"/>
                  <a:gd name="T19" fmla="*/ 64 h 79"/>
                  <a:gd name="T20" fmla="*/ 96 w 123"/>
                  <a:gd name="T21" fmla="*/ 75 h 79"/>
                  <a:gd name="T22" fmla="*/ 74 w 123"/>
                  <a:gd name="T23" fmla="*/ 79 h 79"/>
                  <a:gd name="T24" fmla="*/ 74 w 123"/>
                  <a:gd name="T25" fmla="*/ 79 h 79"/>
                  <a:gd name="T26" fmla="*/ 52 w 123"/>
                  <a:gd name="T27" fmla="*/ 74 h 79"/>
                  <a:gd name="T28" fmla="*/ 36 w 123"/>
                  <a:gd name="T29" fmla="*/ 62 h 79"/>
                  <a:gd name="T30" fmla="*/ 30 w 123"/>
                  <a:gd name="T31" fmla="*/ 41 h 79"/>
                  <a:gd name="T32" fmla="*/ 30 w 123"/>
                  <a:gd name="T33" fmla="*/ 41 h 79"/>
                  <a:gd name="T34" fmla="*/ 32 w 123"/>
                  <a:gd name="T35" fmla="*/ 28 h 79"/>
                  <a:gd name="T36" fmla="*/ 40 w 123"/>
                  <a:gd name="T37" fmla="*/ 20 h 79"/>
                  <a:gd name="T38" fmla="*/ 46 w 123"/>
                  <a:gd name="T39" fmla="*/ 15 h 79"/>
                  <a:gd name="T40" fmla="*/ 46 w 123"/>
                  <a:gd name="T41" fmla="*/ 15 h 79"/>
                  <a:gd name="T42" fmla="*/ 44 w 123"/>
                  <a:gd name="T43" fmla="*/ 15 h 79"/>
                  <a:gd name="T44" fmla="*/ 0 w 123"/>
                  <a:gd name="T45" fmla="*/ 15 h 79"/>
                  <a:gd name="T46" fmla="*/ 0 w 123"/>
                  <a:gd name="T47" fmla="*/ 0 h 79"/>
                  <a:gd name="T48" fmla="*/ 121 w 123"/>
                  <a:gd name="T49" fmla="*/ 0 h 79"/>
                  <a:gd name="T50" fmla="*/ 121 w 123"/>
                  <a:gd name="T51" fmla="*/ 0 h 79"/>
                  <a:gd name="T52" fmla="*/ 110 w 123"/>
                  <a:gd name="T53" fmla="*/ 39 h 79"/>
                  <a:gd name="T54" fmla="*/ 108 w 123"/>
                  <a:gd name="T55" fmla="*/ 29 h 79"/>
                  <a:gd name="T56" fmla="*/ 99 w 123"/>
                  <a:gd name="T57" fmla="*/ 19 h 79"/>
                  <a:gd name="T58" fmla="*/ 81 w 123"/>
                  <a:gd name="T59" fmla="*/ 15 h 79"/>
                  <a:gd name="T60" fmla="*/ 81 w 123"/>
                  <a:gd name="T61" fmla="*/ 15 h 79"/>
                  <a:gd name="T62" fmla="*/ 65 w 123"/>
                  <a:gd name="T63" fmla="*/ 17 h 79"/>
                  <a:gd name="T64" fmla="*/ 50 w 123"/>
                  <a:gd name="T65" fmla="*/ 23 h 79"/>
                  <a:gd name="T66" fmla="*/ 44 w 123"/>
                  <a:gd name="T67" fmla="*/ 39 h 79"/>
                  <a:gd name="T68" fmla="*/ 44 w 123"/>
                  <a:gd name="T69" fmla="*/ 39 h 79"/>
                  <a:gd name="T70" fmla="*/ 50 w 123"/>
                  <a:gd name="T71" fmla="*/ 56 h 79"/>
                  <a:gd name="T72" fmla="*/ 63 w 123"/>
                  <a:gd name="T73" fmla="*/ 62 h 79"/>
                  <a:gd name="T74" fmla="*/ 77 w 123"/>
                  <a:gd name="T75" fmla="*/ 64 h 79"/>
                  <a:gd name="T76" fmla="*/ 77 w 123"/>
                  <a:gd name="T77" fmla="*/ 64 h 79"/>
                  <a:gd name="T78" fmla="*/ 94 w 123"/>
                  <a:gd name="T79" fmla="*/ 61 h 79"/>
                  <a:gd name="T80" fmla="*/ 106 w 123"/>
                  <a:gd name="T81" fmla="*/ 53 h 79"/>
                  <a:gd name="T82" fmla="*/ 110 w 123"/>
                  <a:gd name="T83" fmla="*/ 39 h 79"/>
                  <a:gd name="T84" fmla="*/ 110 w 123"/>
                  <a:gd name="T85" fmla="*/ 39 h 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79"/>
                  <a:gd name="T131" fmla="*/ 123 w 123"/>
                  <a:gd name="T132" fmla="*/ 79 h 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79">
                    <a:moveTo>
                      <a:pt x="121" y="0"/>
                    </a:moveTo>
                    <a:lnTo>
                      <a:pt x="121" y="14"/>
                    </a:lnTo>
                    <a:lnTo>
                      <a:pt x="109" y="14"/>
                    </a:lnTo>
                    <a:lnTo>
                      <a:pt x="118" y="22"/>
                    </a:lnTo>
                    <a:lnTo>
                      <a:pt x="122" y="31"/>
                    </a:lnTo>
                    <a:lnTo>
                      <a:pt x="123" y="39"/>
                    </a:lnTo>
                    <a:lnTo>
                      <a:pt x="115" y="64"/>
                    </a:lnTo>
                    <a:lnTo>
                      <a:pt x="96" y="75"/>
                    </a:lnTo>
                    <a:lnTo>
                      <a:pt x="74" y="79"/>
                    </a:lnTo>
                    <a:lnTo>
                      <a:pt x="52" y="74"/>
                    </a:lnTo>
                    <a:lnTo>
                      <a:pt x="36" y="62"/>
                    </a:lnTo>
                    <a:lnTo>
                      <a:pt x="30" y="41"/>
                    </a:lnTo>
                    <a:lnTo>
                      <a:pt x="32" y="28"/>
                    </a:lnTo>
                    <a:lnTo>
                      <a:pt x="40" y="20"/>
                    </a:lnTo>
                    <a:lnTo>
                      <a:pt x="46" y="15"/>
                    </a:lnTo>
                    <a:lnTo>
                      <a:pt x="44" y="15"/>
                    </a:lnTo>
                    <a:lnTo>
                      <a:pt x="0" y="15"/>
                    </a:lnTo>
                    <a:lnTo>
                      <a:pt x="0" y="0"/>
                    </a:lnTo>
                    <a:lnTo>
                      <a:pt x="121" y="0"/>
                    </a:lnTo>
                    <a:close/>
                    <a:moveTo>
                      <a:pt x="110" y="39"/>
                    </a:moveTo>
                    <a:lnTo>
                      <a:pt x="108" y="29"/>
                    </a:lnTo>
                    <a:lnTo>
                      <a:pt x="99" y="19"/>
                    </a:lnTo>
                    <a:lnTo>
                      <a:pt x="81" y="15"/>
                    </a:lnTo>
                    <a:lnTo>
                      <a:pt x="65" y="17"/>
                    </a:lnTo>
                    <a:lnTo>
                      <a:pt x="50" y="23"/>
                    </a:lnTo>
                    <a:lnTo>
                      <a:pt x="44" y="39"/>
                    </a:lnTo>
                    <a:lnTo>
                      <a:pt x="50" y="56"/>
                    </a:lnTo>
                    <a:lnTo>
                      <a:pt x="63" y="62"/>
                    </a:lnTo>
                    <a:lnTo>
                      <a:pt x="77" y="64"/>
                    </a:lnTo>
                    <a:lnTo>
                      <a:pt x="94" y="61"/>
                    </a:lnTo>
                    <a:lnTo>
                      <a:pt x="106" y="53"/>
                    </a:lnTo>
                    <a:lnTo>
                      <a:pt x="110" y="3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1" name="Freeform 321"/>
              <p:cNvSpPr>
                <a:spLocks noEditPoints="1"/>
              </p:cNvSpPr>
              <p:nvPr/>
            </p:nvSpPr>
            <p:spPr bwMode="auto">
              <a:xfrm>
                <a:off x="3841" y="2355"/>
                <a:ext cx="31" cy="27"/>
              </a:xfrm>
              <a:custGeom>
                <a:avLst/>
                <a:gdLst>
                  <a:gd name="T0" fmla="*/ 63 w 93"/>
                  <a:gd name="T1" fmla="*/ 1 h 80"/>
                  <a:gd name="T2" fmla="*/ 70 w 93"/>
                  <a:gd name="T3" fmla="*/ 3 h 80"/>
                  <a:gd name="T4" fmla="*/ 78 w 93"/>
                  <a:gd name="T5" fmla="*/ 8 h 80"/>
                  <a:gd name="T6" fmla="*/ 87 w 93"/>
                  <a:gd name="T7" fmla="*/ 16 h 80"/>
                  <a:gd name="T8" fmla="*/ 87 w 93"/>
                  <a:gd name="T9" fmla="*/ 16 h 80"/>
                  <a:gd name="T10" fmla="*/ 90 w 93"/>
                  <a:gd name="T11" fmla="*/ 21 h 80"/>
                  <a:gd name="T12" fmla="*/ 92 w 93"/>
                  <a:gd name="T13" fmla="*/ 29 h 80"/>
                  <a:gd name="T14" fmla="*/ 93 w 93"/>
                  <a:gd name="T15" fmla="*/ 40 h 80"/>
                  <a:gd name="T16" fmla="*/ 93 w 93"/>
                  <a:gd name="T17" fmla="*/ 40 h 80"/>
                  <a:gd name="T18" fmla="*/ 87 w 93"/>
                  <a:gd name="T19" fmla="*/ 62 h 80"/>
                  <a:gd name="T20" fmla="*/ 72 w 93"/>
                  <a:gd name="T21" fmla="*/ 75 h 80"/>
                  <a:gd name="T22" fmla="*/ 49 w 93"/>
                  <a:gd name="T23" fmla="*/ 80 h 80"/>
                  <a:gd name="T24" fmla="*/ 49 w 93"/>
                  <a:gd name="T25" fmla="*/ 80 h 80"/>
                  <a:gd name="T26" fmla="*/ 25 w 93"/>
                  <a:gd name="T27" fmla="*/ 76 h 80"/>
                  <a:gd name="T28" fmla="*/ 6 w 93"/>
                  <a:gd name="T29" fmla="*/ 62 h 80"/>
                  <a:gd name="T30" fmla="*/ 0 w 93"/>
                  <a:gd name="T31" fmla="*/ 37 h 80"/>
                  <a:gd name="T32" fmla="*/ 0 w 93"/>
                  <a:gd name="T33" fmla="*/ 37 h 80"/>
                  <a:gd name="T34" fmla="*/ 6 w 93"/>
                  <a:gd name="T35" fmla="*/ 16 h 80"/>
                  <a:gd name="T36" fmla="*/ 25 w 93"/>
                  <a:gd name="T37" fmla="*/ 4 h 80"/>
                  <a:gd name="T38" fmla="*/ 52 w 93"/>
                  <a:gd name="T39" fmla="*/ 0 h 80"/>
                  <a:gd name="T40" fmla="*/ 52 w 93"/>
                  <a:gd name="T41" fmla="*/ 0 h 80"/>
                  <a:gd name="T42" fmla="*/ 52 w 93"/>
                  <a:gd name="T43" fmla="*/ 64 h 80"/>
                  <a:gd name="T44" fmla="*/ 52 w 93"/>
                  <a:gd name="T45" fmla="*/ 64 h 80"/>
                  <a:gd name="T46" fmla="*/ 67 w 93"/>
                  <a:gd name="T47" fmla="*/ 62 h 80"/>
                  <a:gd name="T48" fmla="*/ 77 w 93"/>
                  <a:gd name="T49" fmla="*/ 53 h 80"/>
                  <a:gd name="T50" fmla="*/ 80 w 93"/>
                  <a:gd name="T51" fmla="*/ 38 h 80"/>
                  <a:gd name="T52" fmla="*/ 80 w 93"/>
                  <a:gd name="T53" fmla="*/ 38 h 80"/>
                  <a:gd name="T54" fmla="*/ 77 w 93"/>
                  <a:gd name="T55" fmla="*/ 26 h 80"/>
                  <a:gd name="T56" fmla="*/ 71 w 93"/>
                  <a:gd name="T57" fmla="*/ 19 h 80"/>
                  <a:gd name="T58" fmla="*/ 63 w 93"/>
                  <a:gd name="T59" fmla="*/ 16 h 80"/>
                  <a:gd name="T60" fmla="*/ 63 w 93"/>
                  <a:gd name="T61" fmla="*/ 16 h 80"/>
                  <a:gd name="T62" fmla="*/ 63 w 93"/>
                  <a:gd name="T63" fmla="*/ 1 h 80"/>
                  <a:gd name="T64" fmla="*/ 63 w 93"/>
                  <a:gd name="T65" fmla="*/ 1 h 80"/>
                  <a:gd name="T66" fmla="*/ 40 w 93"/>
                  <a:gd name="T67" fmla="*/ 15 h 80"/>
                  <a:gd name="T68" fmla="*/ 27 w 93"/>
                  <a:gd name="T69" fmla="*/ 18 h 80"/>
                  <a:gd name="T70" fmla="*/ 18 w 93"/>
                  <a:gd name="T71" fmla="*/ 25 h 80"/>
                  <a:gd name="T72" fmla="*/ 14 w 93"/>
                  <a:gd name="T73" fmla="*/ 39 h 80"/>
                  <a:gd name="T74" fmla="*/ 14 w 93"/>
                  <a:gd name="T75" fmla="*/ 39 h 80"/>
                  <a:gd name="T76" fmla="*/ 18 w 93"/>
                  <a:gd name="T77" fmla="*/ 53 h 80"/>
                  <a:gd name="T78" fmla="*/ 27 w 93"/>
                  <a:gd name="T79" fmla="*/ 61 h 80"/>
                  <a:gd name="T80" fmla="*/ 40 w 93"/>
                  <a:gd name="T81" fmla="*/ 64 h 80"/>
                  <a:gd name="T82" fmla="*/ 40 w 93"/>
                  <a:gd name="T83" fmla="*/ 64 h 80"/>
                  <a:gd name="T84" fmla="*/ 40 w 93"/>
                  <a:gd name="T85" fmla="*/ 15 h 80"/>
                  <a:gd name="T86" fmla="*/ 40 w 93"/>
                  <a:gd name="T87" fmla="*/ 15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0"/>
                  <a:gd name="T134" fmla="*/ 93 w 9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0">
                    <a:moveTo>
                      <a:pt x="63" y="1"/>
                    </a:moveTo>
                    <a:lnTo>
                      <a:pt x="70" y="3"/>
                    </a:lnTo>
                    <a:lnTo>
                      <a:pt x="78" y="8"/>
                    </a:lnTo>
                    <a:lnTo>
                      <a:pt x="87" y="16"/>
                    </a:lnTo>
                    <a:lnTo>
                      <a:pt x="90" y="21"/>
                    </a:lnTo>
                    <a:lnTo>
                      <a:pt x="92" y="29"/>
                    </a:lnTo>
                    <a:lnTo>
                      <a:pt x="93" y="40"/>
                    </a:lnTo>
                    <a:lnTo>
                      <a:pt x="87" y="62"/>
                    </a:lnTo>
                    <a:lnTo>
                      <a:pt x="72" y="75"/>
                    </a:lnTo>
                    <a:lnTo>
                      <a:pt x="49" y="80"/>
                    </a:lnTo>
                    <a:lnTo>
                      <a:pt x="25" y="76"/>
                    </a:lnTo>
                    <a:lnTo>
                      <a:pt x="6" y="62"/>
                    </a:lnTo>
                    <a:lnTo>
                      <a:pt x="0" y="37"/>
                    </a:lnTo>
                    <a:lnTo>
                      <a:pt x="6" y="16"/>
                    </a:lnTo>
                    <a:lnTo>
                      <a:pt x="25" y="4"/>
                    </a:lnTo>
                    <a:lnTo>
                      <a:pt x="52" y="0"/>
                    </a:lnTo>
                    <a:lnTo>
                      <a:pt x="52" y="64"/>
                    </a:lnTo>
                    <a:lnTo>
                      <a:pt x="67" y="62"/>
                    </a:lnTo>
                    <a:lnTo>
                      <a:pt x="77" y="53"/>
                    </a:lnTo>
                    <a:lnTo>
                      <a:pt x="80" y="38"/>
                    </a:lnTo>
                    <a:lnTo>
                      <a:pt x="77" y="26"/>
                    </a:lnTo>
                    <a:lnTo>
                      <a:pt x="71" y="19"/>
                    </a:lnTo>
                    <a:lnTo>
                      <a:pt x="63" y="16"/>
                    </a:lnTo>
                    <a:lnTo>
                      <a:pt x="63" y="1"/>
                    </a:lnTo>
                    <a:close/>
                    <a:moveTo>
                      <a:pt x="40" y="15"/>
                    </a:moveTo>
                    <a:lnTo>
                      <a:pt x="27" y="18"/>
                    </a:lnTo>
                    <a:lnTo>
                      <a:pt x="18" y="25"/>
                    </a:lnTo>
                    <a:lnTo>
                      <a:pt x="14" y="39"/>
                    </a:lnTo>
                    <a:lnTo>
                      <a:pt x="18" y="53"/>
                    </a:lnTo>
                    <a:lnTo>
                      <a:pt x="27" y="61"/>
                    </a:lnTo>
                    <a:lnTo>
                      <a:pt x="40" y="64"/>
                    </a:lnTo>
                    <a:lnTo>
                      <a:pt x="40"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2" name="Freeform 322"/>
              <p:cNvSpPr>
                <a:spLocks/>
              </p:cNvSpPr>
              <p:nvPr/>
            </p:nvSpPr>
            <p:spPr bwMode="auto">
              <a:xfrm>
                <a:off x="3830" y="2338"/>
                <a:ext cx="41" cy="14"/>
              </a:xfrm>
              <a:custGeom>
                <a:avLst/>
                <a:gdLst>
                  <a:gd name="T0" fmla="*/ 47 w 123"/>
                  <a:gd name="T1" fmla="*/ 15 h 42"/>
                  <a:gd name="T2" fmla="*/ 123 w 123"/>
                  <a:gd name="T3" fmla="*/ 15 h 42"/>
                  <a:gd name="T4" fmla="*/ 123 w 123"/>
                  <a:gd name="T5" fmla="*/ 30 h 42"/>
                  <a:gd name="T6" fmla="*/ 47 w 123"/>
                  <a:gd name="T7" fmla="*/ 30 h 42"/>
                  <a:gd name="T8" fmla="*/ 47 w 123"/>
                  <a:gd name="T9" fmla="*/ 42 h 42"/>
                  <a:gd name="T10" fmla="*/ 34 w 123"/>
                  <a:gd name="T11" fmla="*/ 42 h 42"/>
                  <a:gd name="T12" fmla="*/ 34 w 123"/>
                  <a:gd name="T13" fmla="*/ 30 h 42"/>
                  <a:gd name="T14" fmla="*/ 19 w 123"/>
                  <a:gd name="T15" fmla="*/ 30 h 42"/>
                  <a:gd name="T16" fmla="*/ 19 w 123"/>
                  <a:gd name="T17" fmla="*/ 30 h 42"/>
                  <a:gd name="T18" fmla="*/ 8 w 123"/>
                  <a:gd name="T19" fmla="*/ 27 h 42"/>
                  <a:gd name="T20" fmla="*/ 2 w 123"/>
                  <a:gd name="T21" fmla="*/ 19 h 42"/>
                  <a:gd name="T22" fmla="*/ 0 w 123"/>
                  <a:gd name="T23" fmla="*/ 7 h 42"/>
                  <a:gd name="T24" fmla="*/ 0 w 123"/>
                  <a:gd name="T25" fmla="*/ 7 h 42"/>
                  <a:gd name="T26" fmla="*/ 0 w 123"/>
                  <a:gd name="T27" fmla="*/ 5 h 42"/>
                  <a:gd name="T28" fmla="*/ 0 w 123"/>
                  <a:gd name="T29" fmla="*/ 3 h 42"/>
                  <a:gd name="T30" fmla="*/ 0 w 123"/>
                  <a:gd name="T31" fmla="*/ 0 h 42"/>
                  <a:gd name="T32" fmla="*/ 0 w 123"/>
                  <a:gd name="T33" fmla="*/ 0 h 42"/>
                  <a:gd name="T34" fmla="*/ 14 w 123"/>
                  <a:gd name="T35" fmla="*/ 0 h 42"/>
                  <a:gd name="T36" fmla="*/ 14 w 123"/>
                  <a:gd name="T37" fmla="*/ 0 h 42"/>
                  <a:gd name="T38" fmla="*/ 13 w 123"/>
                  <a:gd name="T39" fmla="*/ 2 h 42"/>
                  <a:gd name="T40" fmla="*/ 13 w 123"/>
                  <a:gd name="T41" fmla="*/ 4 h 42"/>
                  <a:gd name="T42" fmla="*/ 13 w 123"/>
                  <a:gd name="T43" fmla="*/ 6 h 42"/>
                  <a:gd name="T44" fmla="*/ 13 w 123"/>
                  <a:gd name="T45" fmla="*/ 6 h 42"/>
                  <a:gd name="T46" fmla="*/ 14 w 123"/>
                  <a:gd name="T47" fmla="*/ 11 h 42"/>
                  <a:gd name="T48" fmla="*/ 18 w 123"/>
                  <a:gd name="T49" fmla="*/ 14 h 42"/>
                  <a:gd name="T50" fmla="*/ 23 w 123"/>
                  <a:gd name="T51" fmla="*/ 15 h 42"/>
                  <a:gd name="T52" fmla="*/ 23 w 123"/>
                  <a:gd name="T53" fmla="*/ 15 h 42"/>
                  <a:gd name="T54" fmla="*/ 34 w 123"/>
                  <a:gd name="T55" fmla="*/ 15 h 42"/>
                  <a:gd name="T56" fmla="*/ 34 w 123"/>
                  <a:gd name="T57" fmla="*/ 0 h 42"/>
                  <a:gd name="T58" fmla="*/ 47 w 123"/>
                  <a:gd name="T59" fmla="*/ 0 h 42"/>
                  <a:gd name="T60" fmla="*/ 47 w 123"/>
                  <a:gd name="T61" fmla="*/ 15 h 42"/>
                  <a:gd name="T62" fmla="*/ 47 w 123"/>
                  <a:gd name="T63" fmla="*/ 15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42"/>
                  <a:gd name="T98" fmla="*/ 123 w 123"/>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42">
                    <a:moveTo>
                      <a:pt x="47" y="15"/>
                    </a:moveTo>
                    <a:lnTo>
                      <a:pt x="123" y="15"/>
                    </a:lnTo>
                    <a:lnTo>
                      <a:pt x="123" y="30"/>
                    </a:lnTo>
                    <a:lnTo>
                      <a:pt x="47" y="30"/>
                    </a:lnTo>
                    <a:lnTo>
                      <a:pt x="47" y="42"/>
                    </a:lnTo>
                    <a:lnTo>
                      <a:pt x="34" y="42"/>
                    </a:lnTo>
                    <a:lnTo>
                      <a:pt x="34" y="30"/>
                    </a:lnTo>
                    <a:lnTo>
                      <a:pt x="19" y="30"/>
                    </a:lnTo>
                    <a:lnTo>
                      <a:pt x="8" y="27"/>
                    </a:lnTo>
                    <a:lnTo>
                      <a:pt x="2" y="19"/>
                    </a:lnTo>
                    <a:lnTo>
                      <a:pt x="0" y="7"/>
                    </a:lnTo>
                    <a:lnTo>
                      <a:pt x="0" y="5"/>
                    </a:lnTo>
                    <a:lnTo>
                      <a:pt x="0" y="3"/>
                    </a:lnTo>
                    <a:lnTo>
                      <a:pt x="0" y="0"/>
                    </a:lnTo>
                    <a:lnTo>
                      <a:pt x="14" y="0"/>
                    </a:lnTo>
                    <a:lnTo>
                      <a:pt x="13" y="2"/>
                    </a:lnTo>
                    <a:lnTo>
                      <a:pt x="13" y="4"/>
                    </a:lnTo>
                    <a:lnTo>
                      <a:pt x="13" y="6"/>
                    </a:lnTo>
                    <a:lnTo>
                      <a:pt x="14" y="11"/>
                    </a:lnTo>
                    <a:lnTo>
                      <a:pt x="18" y="14"/>
                    </a:lnTo>
                    <a:lnTo>
                      <a:pt x="23" y="15"/>
                    </a:lnTo>
                    <a:lnTo>
                      <a:pt x="34" y="15"/>
                    </a:lnTo>
                    <a:lnTo>
                      <a:pt x="34" y="0"/>
                    </a:lnTo>
                    <a:lnTo>
                      <a:pt x="47" y="0"/>
                    </a:lnTo>
                    <a:lnTo>
                      <a:pt x="47"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3" name="Freeform 323"/>
              <p:cNvSpPr>
                <a:spLocks noEditPoints="1"/>
              </p:cNvSpPr>
              <p:nvPr/>
            </p:nvSpPr>
            <p:spPr bwMode="auto">
              <a:xfrm>
                <a:off x="3831" y="2328"/>
                <a:ext cx="40" cy="5"/>
              </a:xfrm>
              <a:custGeom>
                <a:avLst/>
                <a:gdLst>
                  <a:gd name="T0" fmla="*/ 121 w 121"/>
                  <a:gd name="T1" fmla="*/ 0 h 15"/>
                  <a:gd name="T2" fmla="*/ 121 w 121"/>
                  <a:gd name="T3" fmla="*/ 15 h 15"/>
                  <a:gd name="T4" fmla="*/ 32 w 121"/>
                  <a:gd name="T5" fmla="*/ 15 h 15"/>
                  <a:gd name="T6" fmla="*/ 32 w 121"/>
                  <a:gd name="T7" fmla="*/ 0 h 15"/>
                  <a:gd name="T8" fmla="*/ 121 w 121"/>
                  <a:gd name="T9" fmla="*/ 0 h 15"/>
                  <a:gd name="T10" fmla="*/ 121 w 121"/>
                  <a:gd name="T11" fmla="*/ 0 h 15"/>
                  <a:gd name="T12" fmla="*/ 16 w 121"/>
                  <a:gd name="T13" fmla="*/ 15 h 15"/>
                  <a:gd name="T14" fmla="*/ 0 w 121"/>
                  <a:gd name="T15" fmla="*/ 15 h 15"/>
                  <a:gd name="T16" fmla="*/ 0 w 121"/>
                  <a:gd name="T17" fmla="*/ 0 h 15"/>
                  <a:gd name="T18" fmla="*/ 16 w 121"/>
                  <a:gd name="T19" fmla="*/ 0 h 15"/>
                  <a:gd name="T20" fmla="*/ 16 w 121"/>
                  <a:gd name="T21" fmla="*/ 15 h 15"/>
                  <a:gd name="T22" fmla="*/ 16 w 121"/>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15"/>
                  <a:gd name="T38" fmla="*/ 121 w 12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15">
                    <a:moveTo>
                      <a:pt x="121" y="0"/>
                    </a:moveTo>
                    <a:lnTo>
                      <a:pt x="121" y="15"/>
                    </a:lnTo>
                    <a:lnTo>
                      <a:pt x="32" y="15"/>
                    </a:lnTo>
                    <a:lnTo>
                      <a:pt x="32" y="0"/>
                    </a:lnTo>
                    <a:lnTo>
                      <a:pt x="121" y="0"/>
                    </a:lnTo>
                    <a:close/>
                    <a:moveTo>
                      <a:pt x="16" y="15"/>
                    </a:moveTo>
                    <a:lnTo>
                      <a:pt x="0" y="15"/>
                    </a:lnTo>
                    <a:lnTo>
                      <a:pt x="0" y="0"/>
                    </a:lnTo>
                    <a:lnTo>
                      <a:pt x="16" y="0"/>
                    </a:lnTo>
                    <a:lnTo>
                      <a:pt x="16"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4" name="Freeform 324"/>
              <p:cNvSpPr>
                <a:spLocks/>
              </p:cNvSpPr>
              <p:nvPr/>
            </p:nvSpPr>
            <p:spPr bwMode="auto">
              <a:xfrm>
                <a:off x="3841" y="2298"/>
                <a:ext cx="31" cy="25"/>
              </a:xfrm>
              <a:custGeom>
                <a:avLst/>
                <a:gdLst>
                  <a:gd name="T0" fmla="*/ 33 w 93"/>
                  <a:gd name="T1" fmla="*/ 14 h 76"/>
                  <a:gd name="T2" fmla="*/ 23 w 93"/>
                  <a:gd name="T3" fmla="*/ 19 h 76"/>
                  <a:gd name="T4" fmla="*/ 16 w 93"/>
                  <a:gd name="T5" fmla="*/ 26 h 76"/>
                  <a:gd name="T6" fmla="*/ 14 w 93"/>
                  <a:gd name="T7" fmla="*/ 36 h 76"/>
                  <a:gd name="T8" fmla="*/ 14 w 93"/>
                  <a:gd name="T9" fmla="*/ 36 h 76"/>
                  <a:gd name="T10" fmla="*/ 19 w 93"/>
                  <a:gd name="T11" fmla="*/ 50 h 76"/>
                  <a:gd name="T12" fmla="*/ 31 w 93"/>
                  <a:gd name="T13" fmla="*/ 58 h 76"/>
                  <a:gd name="T14" fmla="*/ 47 w 93"/>
                  <a:gd name="T15" fmla="*/ 60 h 76"/>
                  <a:gd name="T16" fmla="*/ 47 w 93"/>
                  <a:gd name="T17" fmla="*/ 60 h 76"/>
                  <a:gd name="T18" fmla="*/ 62 w 93"/>
                  <a:gd name="T19" fmla="*/ 58 h 76"/>
                  <a:gd name="T20" fmla="*/ 75 w 93"/>
                  <a:gd name="T21" fmla="*/ 51 h 76"/>
                  <a:gd name="T22" fmla="*/ 80 w 93"/>
                  <a:gd name="T23" fmla="*/ 36 h 76"/>
                  <a:gd name="T24" fmla="*/ 80 w 93"/>
                  <a:gd name="T25" fmla="*/ 36 h 76"/>
                  <a:gd name="T26" fmla="*/ 78 w 93"/>
                  <a:gd name="T27" fmla="*/ 27 h 76"/>
                  <a:gd name="T28" fmla="*/ 71 w 93"/>
                  <a:gd name="T29" fmla="*/ 20 h 76"/>
                  <a:gd name="T30" fmla="*/ 60 w 93"/>
                  <a:gd name="T31" fmla="*/ 14 h 76"/>
                  <a:gd name="T32" fmla="*/ 60 w 93"/>
                  <a:gd name="T33" fmla="*/ 14 h 76"/>
                  <a:gd name="T34" fmla="*/ 60 w 93"/>
                  <a:gd name="T35" fmla="*/ 0 h 76"/>
                  <a:gd name="T36" fmla="*/ 60 w 93"/>
                  <a:gd name="T37" fmla="*/ 0 h 76"/>
                  <a:gd name="T38" fmla="*/ 74 w 93"/>
                  <a:gd name="T39" fmla="*/ 4 h 76"/>
                  <a:gd name="T40" fmla="*/ 87 w 93"/>
                  <a:gd name="T41" fmla="*/ 16 h 76"/>
                  <a:gd name="T42" fmla="*/ 93 w 93"/>
                  <a:gd name="T43" fmla="*/ 37 h 76"/>
                  <a:gd name="T44" fmla="*/ 93 w 93"/>
                  <a:gd name="T45" fmla="*/ 37 h 76"/>
                  <a:gd name="T46" fmla="*/ 87 w 93"/>
                  <a:gd name="T47" fmla="*/ 58 h 76"/>
                  <a:gd name="T48" fmla="*/ 72 w 93"/>
                  <a:gd name="T49" fmla="*/ 71 h 76"/>
                  <a:gd name="T50" fmla="*/ 49 w 93"/>
                  <a:gd name="T51" fmla="*/ 76 h 76"/>
                  <a:gd name="T52" fmla="*/ 49 w 93"/>
                  <a:gd name="T53" fmla="*/ 76 h 76"/>
                  <a:gd name="T54" fmla="*/ 25 w 93"/>
                  <a:gd name="T55" fmla="*/ 71 h 76"/>
                  <a:gd name="T56" fmla="*/ 6 w 93"/>
                  <a:gd name="T57" fmla="*/ 58 h 76"/>
                  <a:gd name="T58" fmla="*/ 0 w 93"/>
                  <a:gd name="T59" fmla="*/ 34 h 76"/>
                  <a:gd name="T60" fmla="*/ 0 w 93"/>
                  <a:gd name="T61" fmla="*/ 34 h 76"/>
                  <a:gd name="T62" fmla="*/ 5 w 93"/>
                  <a:gd name="T63" fmla="*/ 14 h 76"/>
                  <a:gd name="T64" fmla="*/ 18 w 93"/>
                  <a:gd name="T65" fmla="*/ 4 h 76"/>
                  <a:gd name="T66" fmla="*/ 33 w 93"/>
                  <a:gd name="T67" fmla="*/ 0 h 76"/>
                  <a:gd name="T68" fmla="*/ 33 w 93"/>
                  <a:gd name="T69" fmla="*/ 0 h 76"/>
                  <a:gd name="T70" fmla="*/ 33 w 93"/>
                  <a:gd name="T71" fmla="*/ 14 h 76"/>
                  <a:gd name="T72" fmla="*/ 33 w 93"/>
                  <a:gd name="T73" fmla="*/ 14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76"/>
                  <a:gd name="T113" fmla="*/ 93 w 93"/>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76">
                    <a:moveTo>
                      <a:pt x="33" y="14"/>
                    </a:moveTo>
                    <a:lnTo>
                      <a:pt x="23" y="19"/>
                    </a:lnTo>
                    <a:lnTo>
                      <a:pt x="16" y="26"/>
                    </a:lnTo>
                    <a:lnTo>
                      <a:pt x="14" y="36"/>
                    </a:lnTo>
                    <a:lnTo>
                      <a:pt x="19" y="50"/>
                    </a:lnTo>
                    <a:lnTo>
                      <a:pt x="31" y="58"/>
                    </a:lnTo>
                    <a:lnTo>
                      <a:pt x="47" y="60"/>
                    </a:lnTo>
                    <a:lnTo>
                      <a:pt x="62" y="58"/>
                    </a:lnTo>
                    <a:lnTo>
                      <a:pt x="75" y="51"/>
                    </a:lnTo>
                    <a:lnTo>
                      <a:pt x="80" y="36"/>
                    </a:lnTo>
                    <a:lnTo>
                      <a:pt x="78" y="27"/>
                    </a:lnTo>
                    <a:lnTo>
                      <a:pt x="71" y="20"/>
                    </a:lnTo>
                    <a:lnTo>
                      <a:pt x="60" y="14"/>
                    </a:lnTo>
                    <a:lnTo>
                      <a:pt x="60" y="0"/>
                    </a:lnTo>
                    <a:lnTo>
                      <a:pt x="74" y="4"/>
                    </a:lnTo>
                    <a:lnTo>
                      <a:pt x="87" y="16"/>
                    </a:lnTo>
                    <a:lnTo>
                      <a:pt x="93" y="37"/>
                    </a:lnTo>
                    <a:lnTo>
                      <a:pt x="87" y="58"/>
                    </a:lnTo>
                    <a:lnTo>
                      <a:pt x="72" y="71"/>
                    </a:lnTo>
                    <a:lnTo>
                      <a:pt x="49" y="76"/>
                    </a:lnTo>
                    <a:lnTo>
                      <a:pt x="25" y="71"/>
                    </a:lnTo>
                    <a:lnTo>
                      <a:pt x="6" y="58"/>
                    </a:lnTo>
                    <a:lnTo>
                      <a:pt x="0" y="34"/>
                    </a:lnTo>
                    <a:lnTo>
                      <a:pt x="5" y="14"/>
                    </a:lnTo>
                    <a:lnTo>
                      <a:pt x="18" y="4"/>
                    </a:lnTo>
                    <a:lnTo>
                      <a:pt x="33" y="0"/>
                    </a:lnTo>
                    <a:lnTo>
                      <a:pt x="33" y="1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5" name="Freeform 325"/>
              <p:cNvSpPr>
                <a:spLocks noEditPoints="1"/>
              </p:cNvSpPr>
              <p:nvPr/>
            </p:nvSpPr>
            <p:spPr bwMode="auto">
              <a:xfrm>
                <a:off x="3831" y="2288"/>
                <a:ext cx="40" cy="5"/>
              </a:xfrm>
              <a:custGeom>
                <a:avLst/>
                <a:gdLst>
                  <a:gd name="T0" fmla="*/ 121 w 121"/>
                  <a:gd name="T1" fmla="*/ 0 h 15"/>
                  <a:gd name="T2" fmla="*/ 121 w 121"/>
                  <a:gd name="T3" fmla="*/ 15 h 15"/>
                  <a:gd name="T4" fmla="*/ 32 w 121"/>
                  <a:gd name="T5" fmla="*/ 15 h 15"/>
                  <a:gd name="T6" fmla="*/ 32 w 121"/>
                  <a:gd name="T7" fmla="*/ 0 h 15"/>
                  <a:gd name="T8" fmla="*/ 121 w 121"/>
                  <a:gd name="T9" fmla="*/ 0 h 15"/>
                  <a:gd name="T10" fmla="*/ 121 w 121"/>
                  <a:gd name="T11" fmla="*/ 0 h 15"/>
                  <a:gd name="T12" fmla="*/ 16 w 121"/>
                  <a:gd name="T13" fmla="*/ 15 h 15"/>
                  <a:gd name="T14" fmla="*/ 0 w 121"/>
                  <a:gd name="T15" fmla="*/ 15 h 15"/>
                  <a:gd name="T16" fmla="*/ 0 w 121"/>
                  <a:gd name="T17" fmla="*/ 0 h 15"/>
                  <a:gd name="T18" fmla="*/ 16 w 121"/>
                  <a:gd name="T19" fmla="*/ 0 h 15"/>
                  <a:gd name="T20" fmla="*/ 16 w 121"/>
                  <a:gd name="T21" fmla="*/ 15 h 15"/>
                  <a:gd name="T22" fmla="*/ 16 w 121"/>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15"/>
                  <a:gd name="T38" fmla="*/ 121 w 12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15">
                    <a:moveTo>
                      <a:pt x="121" y="0"/>
                    </a:moveTo>
                    <a:lnTo>
                      <a:pt x="121" y="15"/>
                    </a:lnTo>
                    <a:lnTo>
                      <a:pt x="32" y="15"/>
                    </a:lnTo>
                    <a:lnTo>
                      <a:pt x="32" y="0"/>
                    </a:lnTo>
                    <a:lnTo>
                      <a:pt x="121" y="0"/>
                    </a:lnTo>
                    <a:close/>
                    <a:moveTo>
                      <a:pt x="16" y="15"/>
                    </a:moveTo>
                    <a:lnTo>
                      <a:pt x="0" y="15"/>
                    </a:lnTo>
                    <a:lnTo>
                      <a:pt x="0" y="0"/>
                    </a:lnTo>
                    <a:lnTo>
                      <a:pt x="16" y="0"/>
                    </a:lnTo>
                    <a:lnTo>
                      <a:pt x="16"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6" name="Freeform 326"/>
              <p:cNvSpPr>
                <a:spLocks/>
              </p:cNvSpPr>
              <p:nvPr/>
            </p:nvSpPr>
            <p:spPr bwMode="auto">
              <a:xfrm>
                <a:off x="3833" y="2270"/>
                <a:ext cx="38" cy="13"/>
              </a:xfrm>
              <a:custGeom>
                <a:avLst/>
                <a:gdLst>
                  <a:gd name="T0" fmla="*/ 37 w 114"/>
                  <a:gd name="T1" fmla="*/ 14 h 41"/>
                  <a:gd name="T2" fmla="*/ 94 w 114"/>
                  <a:gd name="T3" fmla="*/ 14 h 41"/>
                  <a:gd name="T4" fmla="*/ 94 w 114"/>
                  <a:gd name="T5" fmla="*/ 14 h 41"/>
                  <a:gd name="T6" fmla="*/ 99 w 114"/>
                  <a:gd name="T7" fmla="*/ 13 h 41"/>
                  <a:gd name="T8" fmla="*/ 101 w 114"/>
                  <a:gd name="T9" fmla="*/ 9 h 41"/>
                  <a:gd name="T10" fmla="*/ 101 w 114"/>
                  <a:gd name="T11" fmla="*/ 6 h 41"/>
                  <a:gd name="T12" fmla="*/ 101 w 114"/>
                  <a:gd name="T13" fmla="*/ 6 h 41"/>
                  <a:gd name="T14" fmla="*/ 101 w 114"/>
                  <a:gd name="T15" fmla="*/ 0 h 41"/>
                  <a:gd name="T16" fmla="*/ 113 w 114"/>
                  <a:gd name="T17" fmla="*/ 0 h 41"/>
                  <a:gd name="T18" fmla="*/ 113 w 114"/>
                  <a:gd name="T19" fmla="*/ 0 h 41"/>
                  <a:gd name="T20" fmla="*/ 113 w 114"/>
                  <a:gd name="T21" fmla="*/ 5 h 41"/>
                  <a:gd name="T22" fmla="*/ 113 w 114"/>
                  <a:gd name="T23" fmla="*/ 9 h 41"/>
                  <a:gd name="T24" fmla="*/ 114 w 114"/>
                  <a:gd name="T25" fmla="*/ 11 h 41"/>
                  <a:gd name="T26" fmla="*/ 114 w 114"/>
                  <a:gd name="T27" fmla="*/ 11 h 41"/>
                  <a:gd name="T28" fmla="*/ 111 w 114"/>
                  <a:gd name="T29" fmla="*/ 22 h 41"/>
                  <a:gd name="T30" fmla="*/ 105 w 114"/>
                  <a:gd name="T31" fmla="*/ 28 h 41"/>
                  <a:gd name="T32" fmla="*/ 95 w 114"/>
                  <a:gd name="T33" fmla="*/ 29 h 41"/>
                  <a:gd name="T34" fmla="*/ 95 w 114"/>
                  <a:gd name="T35" fmla="*/ 29 h 41"/>
                  <a:gd name="T36" fmla="*/ 37 w 114"/>
                  <a:gd name="T37" fmla="*/ 29 h 41"/>
                  <a:gd name="T38" fmla="*/ 37 w 114"/>
                  <a:gd name="T39" fmla="*/ 41 h 41"/>
                  <a:gd name="T40" fmla="*/ 24 w 114"/>
                  <a:gd name="T41" fmla="*/ 41 h 41"/>
                  <a:gd name="T42" fmla="*/ 24 w 114"/>
                  <a:gd name="T43" fmla="*/ 29 h 41"/>
                  <a:gd name="T44" fmla="*/ 0 w 114"/>
                  <a:gd name="T45" fmla="*/ 29 h 41"/>
                  <a:gd name="T46" fmla="*/ 0 w 114"/>
                  <a:gd name="T47" fmla="*/ 14 h 41"/>
                  <a:gd name="T48" fmla="*/ 24 w 114"/>
                  <a:gd name="T49" fmla="*/ 14 h 41"/>
                  <a:gd name="T50" fmla="*/ 24 w 114"/>
                  <a:gd name="T51" fmla="*/ 0 h 41"/>
                  <a:gd name="T52" fmla="*/ 37 w 114"/>
                  <a:gd name="T53" fmla="*/ 0 h 41"/>
                  <a:gd name="T54" fmla="*/ 37 w 114"/>
                  <a:gd name="T55" fmla="*/ 14 h 41"/>
                  <a:gd name="T56" fmla="*/ 37 w 114"/>
                  <a:gd name="T57" fmla="*/ 14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41"/>
                  <a:gd name="T89" fmla="*/ 114 w 114"/>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41">
                    <a:moveTo>
                      <a:pt x="37" y="14"/>
                    </a:moveTo>
                    <a:lnTo>
                      <a:pt x="94" y="14"/>
                    </a:lnTo>
                    <a:lnTo>
                      <a:pt x="99" y="13"/>
                    </a:lnTo>
                    <a:lnTo>
                      <a:pt x="101" y="9"/>
                    </a:lnTo>
                    <a:lnTo>
                      <a:pt x="101" y="6"/>
                    </a:lnTo>
                    <a:lnTo>
                      <a:pt x="101" y="0"/>
                    </a:lnTo>
                    <a:lnTo>
                      <a:pt x="113" y="0"/>
                    </a:lnTo>
                    <a:lnTo>
                      <a:pt x="113" y="5"/>
                    </a:lnTo>
                    <a:lnTo>
                      <a:pt x="113" y="9"/>
                    </a:lnTo>
                    <a:lnTo>
                      <a:pt x="114" y="11"/>
                    </a:lnTo>
                    <a:lnTo>
                      <a:pt x="111" y="22"/>
                    </a:lnTo>
                    <a:lnTo>
                      <a:pt x="105" y="28"/>
                    </a:lnTo>
                    <a:lnTo>
                      <a:pt x="95" y="29"/>
                    </a:lnTo>
                    <a:lnTo>
                      <a:pt x="37" y="29"/>
                    </a:lnTo>
                    <a:lnTo>
                      <a:pt x="37" y="41"/>
                    </a:lnTo>
                    <a:lnTo>
                      <a:pt x="24" y="41"/>
                    </a:lnTo>
                    <a:lnTo>
                      <a:pt x="24" y="29"/>
                    </a:lnTo>
                    <a:lnTo>
                      <a:pt x="0" y="29"/>
                    </a:lnTo>
                    <a:lnTo>
                      <a:pt x="0" y="14"/>
                    </a:lnTo>
                    <a:lnTo>
                      <a:pt x="24" y="14"/>
                    </a:lnTo>
                    <a:lnTo>
                      <a:pt x="24" y="0"/>
                    </a:lnTo>
                    <a:lnTo>
                      <a:pt x="37" y="0"/>
                    </a:lnTo>
                    <a:lnTo>
                      <a:pt x="37" y="1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67" name="Freeform 327"/>
              <p:cNvSpPr>
                <a:spLocks/>
              </p:cNvSpPr>
              <p:nvPr/>
            </p:nvSpPr>
            <p:spPr bwMode="auto">
              <a:xfrm>
                <a:off x="3801" y="2167"/>
                <a:ext cx="46" cy="70"/>
              </a:xfrm>
              <a:custGeom>
                <a:avLst/>
                <a:gdLst>
                  <a:gd name="T0" fmla="*/ 137 w 137"/>
                  <a:gd name="T1" fmla="*/ 210 h 210"/>
                  <a:gd name="T2" fmla="*/ 68 w 137"/>
                  <a:gd name="T3" fmla="*/ 160 h 210"/>
                  <a:gd name="T4" fmla="*/ 0 w 137"/>
                  <a:gd name="T5" fmla="*/ 209 h 210"/>
                  <a:gd name="T6" fmla="*/ 69 w 137"/>
                  <a:gd name="T7" fmla="*/ 0 h 210"/>
                  <a:gd name="T8" fmla="*/ 137 w 137"/>
                  <a:gd name="T9" fmla="*/ 210 h 210"/>
                  <a:gd name="T10" fmla="*/ 137 w 137"/>
                  <a:gd name="T11" fmla="*/ 210 h 210"/>
                  <a:gd name="T12" fmla="*/ 0 60000 65536"/>
                  <a:gd name="T13" fmla="*/ 0 60000 65536"/>
                  <a:gd name="T14" fmla="*/ 0 60000 65536"/>
                  <a:gd name="T15" fmla="*/ 0 60000 65536"/>
                  <a:gd name="T16" fmla="*/ 0 60000 65536"/>
                  <a:gd name="T17" fmla="*/ 0 60000 65536"/>
                  <a:gd name="T18" fmla="*/ 0 w 137"/>
                  <a:gd name="T19" fmla="*/ 0 h 210"/>
                  <a:gd name="T20" fmla="*/ 137 w 137"/>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137" h="210">
                    <a:moveTo>
                      <a:pt x="137" y="210"/>
                    </a:moveTo>
                    <a:lnTo>
                      <a:pt x="68" y="160"/>
                    </a:lnTo>
                    <a:lnTo>
                      <a:pt x="0" y="209"/>
                    </a:lnTo>
                    <a:lnTo>
                      <a:pt x="69" y="0"/>
                    </a:lnTo>
                    <a:lnTo>
                      <a:pt x="137" y="21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grpSp>
        <p:nvGrpSpPr>
          <p:cNvPr id="868" name="Group 328"/>
          <p:cNvGrpSpPr>
            <a:grpSpLocks/>
          </p:cNvGrpSpPr>
          <p:nvPr/>
        </p:nvGrpSpPr>
        <p:grpSpPr bwMode="auto">
          <a:xfrm>
            <a:off x="6968451" y="3826103"/>
            <a:ext cx="1073150" cy="755650"/>
            <a:chOff x="4107" y="2341"/>
            <a:chExt cx="676" cy="476"/>
          </a:xfrm>
        </p:grpSpPr>
        <p:sp>
          <p:nvSpPr>
            <p:cNvPr id="869" name="Freeform 329"/>
            <p:cNvSpPr>
              <a:spLocks/>
            </p:cNvSpPr>
            <p:nvPr/>
          </p:nvSpPr>
          <p:spPr bwMode="auto">
            <a:xfrm>
              <a:off x="4107" y="2341"/>
              <a:ext cx="676" cy="476"/>
            </a:xfrm>
            <a:custGeom>
              <a:avLst/>
              <a:gdLst>
                <a:gd name="T0" fmla="*/ 2007 w 2030"/>
                <a:gd name="T1" fmla="*/ 252 h 1427"/>
                <a:gd name="T2" fmla="*/ 1895 w 2030"/>
                <a:gd name="T3" fmla="*/ 252 h 1427"/>
                <a:gd name="T4" fmla="*/ 1718 w 2030"/>
                <a:gd name="T5" fmla="*/ 252 h 1427"/>
                <a:gd name="T6" fmla="*/ 1508 w 2030"/>
                <a:gd name="T7" fmla="*/ 252 h 1427"/>
                <a:gd name="T8" fmla="*/ 1292 w 2030"/>
                <a:gd name="T9" fmla="*/ 252 h 1427"/>
                <a:gd name="T10" fmla="*/ 1101 w 2030"/>
                <a:gd name="T11" fmla="*/ 252 h 1427"/>
                <a:gd name="T12" fmla="*/ 966 w 2030"/>
                <a:gd name="T13" fmla="*/ 252 h 1427"/>
                <a:gd name="T14" fmla="*/ 921 w 2030"/>
                <a:gd name="T15" fmla="*/ 252 h 1427"/>
                <a:gd name="T16" fmla="*/ 872 w 2030"/>
                <a:gd name="T17" fmla="*/ 264 h 1427"/>
                <a:gd name="T18" fmla="*/ 777 w 2030"/>
                <a:gd name="T19" fmla="*/ 330 h 1427"/>
                <a:gd name="T20" fmla="*/ 712 w 2030"/>
                <a:gd name="T21" fmla="*/ 489 h 1427"/>
                <a:gd name="T22" fmla="*/ 711 w 2030"/>
                <a:gd name="T23" fmla="*/ 571 h 1427"/>
                <a:gd name="T24" fmla="*/ 714 w 2030"/>
                <a:gd name="T25" fmla="*/ 605 h 1427"/>
                <a:gd name="T26" fmla="*/ 717 w 2030"/>
                <a:gd name="T27" fmla="*/ 671 h 1427"/>
                <a:gd name="T28" fmla="*/ 717 w 2030"/>
                <a:gd name="T29" fmla="*/ 762 h 1427"/>
                <a:gd name="T30" fmla="*/ 709 w 2030"/>
                <a:gd name="T31" fmla="*/ 869 h 1427"/>
                <a:gd name="T32" fmla="*/ 689 w 2030"/>
                <a:gd name="T33" fmla="*/ 986 h 1427"/>
                <a:gd name="T34" fmla="*/ 654 w 2030"/>
                <a:gd name="T35" fmla="*/ 1104 h 1427"/>
                <a:gd name="T36" fmla="*/ 599 w 2030"/>
                <a:gd name="T37" fmla="*/ 1214 h 1427"/>
                <a:gd name="T38" fmla="*/ 521 w 2030"/>
                <a:gd name="T39" fmla="*/ 1309 h 1427"/>
                <a:gd name="T40" fmla="*/ 416 w 2030"/>
                <a:gd name="T41" fmla="*/ 1380 h 1427"/>
                <a:gd name="T42" fmla="*/ 279 w 2030"/>
                <a:gd name="T43" fmla="*/ 1422 h 1427"/>
                <a:gd name="T44" fmla="*/ 107 w 2030"/>
                <a:gd name="T45" fmla="*/ 1423 h 1427"/>
                <a:gd name="T46" fmla="*/ 112 w 2030"/>
                <a:gd name="T47" fmla="*/ 1167 h 1427"/>
                <a:gd name="T48" fmla="*/ 195 w 2030"/>
                <a:gd name="T49" fmla="*/ 1169 h 1427"/>
                <a:gd name="T50" fmla="*/ 293 w 2030"/>
                <a:gd name="T51" fmla="*/ 1132 h 1427"/>
                <a:gd name="T52" fmla="*/ 364 w 2030"/>
                <a:gd name="T53" fmla="*/ 1056 h 1427"/>
                <a:gd name="T54" fmla="*/ 412 w 2030"/>
                <a:gd name="T55" fmla="*/ 951 h 1427"/>
                <a:gd name="T56" fmla="*/ 442 w 2030"/>
                <a:gd name="T57" fmla="*/ 828 h 1427"/>
                <a:gd name="T58" fmla="*/ 458 w 2030"/>
                <a:gd name="T59" fmla="*/ 695 h 1427"/>
                <a:gd name="T60" fmla="*/ 465 w 2030"/>
                <a:gd name="T61" fmla="*/ 562 h 1427"/>
                <a:gd name="T62" fmla="*/ 467 w 2030"/>
                <a:gd name="T63" fmla="*/ 439 h 1427"/>
                <a:gd name="T64" fmla="*/ 470 w 2030"/>
                <a:gd name="T65" fmla="*/ 336 h 1427"/>
                <a:gd name="T66" fmla="*/ 498 w 2030"/>
                <a:gd name="T67" fmla="*/ 241 h 1427"/>
                <a:gd name="T68" fmla="*/ 604 w 2030"/>
                <a:gd name="T69" fmla="*/ 99 h 1427"/>
                <a:gd name="T70" fmla="*/ 730 w 2030"/>
                <a:gd name="T71" fmla="*/ 29 h 1427"/>
                <a:gd name="T72" fmla="*/ 847 w 2030"/>
                <a:gd name="T73" fmla="*/ 5 h 1427"/>
                <a:gd name="T74" fmla="*/ 921 w 2030"/>
                <a:gd name="T75" fmla="*/ 0 h 1427"/>
                <a:gd name="T76" fmla="*/ 966 w 2030"/>
                <a:gd name="T77" fmla="*/ 0 h 1427"/>
                <a:gd name="T78" fmla="*/ 1101 w 2030"/>
                <a:gd name="T79" fmla="*/ 0 h 1427"/>
                <a:gd name="T80" fmla="*/ 1292 w 2030"/>
                <a:gd name="T81" fmla="*/ 0 h 1427"/>
                <a:gd name="T82" fmla="*/ 1508 w 2030"/>
                <a:gd name="T83" fmla="*/ 0 h 1427"/>
                <a:gd name="T84" fmla="*/ 1718 w 2030"/>
                <a:gd name="T85" fmla="*/ 0 h 1427"/>
                <a:gd name="T86" fmla="*/ 1895 w 2030"/>
                <a:gd name="T87" fmla="*/ 0 h 1427"/>
                <a:gd name="T88" fmla="*/ 2007 w 2030"/>
                <a:gd name="T89" fmla="*/ 0 h 1427"/>
                <a:gd name="T90" fmla="*/ 2030 w 2030"/>
                <a:gd name="T91" fmla="*/ 0 h 1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0"/>
                <a:gd name="T139" fmla="*/ 0 h 1427"/>
                <a:gd name="T140" fmla="*/ 2030 w 2030"/>
                <a:gd name="T141" fmla="*/ 1427 h 14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0" h="1427">
                  <a:moveTo>
                    <a:pt x="2030" y="252"/>
                  </a:moveTo>
                  <a:lnTo>
                    <a:pt x="2024" y="252"/>
                  </a:lnTo>
                  <a:lnTo>
                    <a:pt x="2007" y="252"/>
                  </a:lnTo>
                  <a:lnTo>
                    <a:pt x="1979" y="252"/>
                  </a:lnTo>
                  <a:lnTo>
                    <a:pt x="1940" y="252"/>
                  </a:lnTo>
                  <a:lnTo>
                    <a:pt x="1895" y="252"/>
                  </a:lnTo>
                  <a:lnTo>
                    <a:pt x="1841" y="252"/>
                  </a:lnTo>
                  <a:lnTo>
                    <a:pt x="1783" y="252"/>
                  </a:lnTo>
                  <a:lnTo>
                    <a:pt x="1718" y="252"/>
                  </a:lnTo>
                  <a:lnTo>
                    <a:pt x="1650" y="252"/>
                  </a:lnTo>
                  <a:lnTo>
                    <a:pt x="1580" y="252"/>
                  </a:lnTo>
                  <a:lnTo>
                    <a:pt x="1508" y="252"/>
                  </a:lnTo>
                  <a:lnTo>
                    <a:pt x="1434" y="252"/>
                  </a:lnTo>
                  <a:lnTo>
                    <a:pt x="1363" y="252"/>
                  </a:lnTo>
                  <a:lnTo>
                    <a:pt x="1292" y="252"/>
                  </a:lnTo>
                  <a:lnTo>
                    <a:pt x="1224" y="252"/>
                  </a:lnTo>
                  <a:lnTo>
                    <a:pt x="1161" y="252"/>
                  </a:lnTo>
                  <a:lnTo>
                    <a:pt x="1101" y="252"/>
                  </a:lnTo>
                  <a:lnTo>
                    <a:pt x="1049" y="252"/>
                  </a:lnTo>
                  <a:lnTo>
                    <a:pt x="1003" y="252"/>
                  </a:lnTo>
                  <a:lnTo>
                    <a:pt x="966" y="252"/>
                  </a:lnTo>
                  <a:lnTo>
                    <a:pt x="938" y="252"/>
                  </a:lnTo>
                  <a:lnTo>
                    <a:pt x="921" y="252"/>
                  </a:lnTo>
                  <a:lnTo>
                    <a:pt x="915" y="253"/>
                  </a:lnTo>
                  <a:lnTo>
                    <a:pt x="898" y="256"/>
                  </a:lnTo>
                  <a:lnTo>
                    <a:pt x="872" y="264"/>
                  </a:lnTo>
                  <a:lnTo>
                    <a:pt x="842" y="278"/>
                  </a:lnTo>
                  <a:lnTo>
                    <a:pt x="808" y="300"/>
                  </a:lnTo>
                  <a:lnTo>
                    <a:pt x="777" y="330"/>
                  </a:lnTo>
                  <a:lnTo>
                    <a:pt x="748" y="370"/>
                  </a:lnTo>
                  <a:lnTo>
                    <a:pt x="725" y="423"/>
                  </a:lnTo>
                  <a:lnTo>
                    <a:pt x="712" y="489"/>
                  </a:lnTo>
                  <a:lnTo>
                    <a:pt x="711" y="569"/>
                  </a:lnTo>
                  <a:lnTo>
                    <a:pt x="711" y="571"/>
                  </a:lnTo>
                  <a:lnTo>
                    <a:pt x="712" y="578"/>
                  </a:lnTo>
                  <a:lnTo>
                    <a:pt x="713" y="590"/>
                  </a:lnTo>
                  <a:lnTo>
                    <a:pt x="714" y="605"/>
                  </a:lnTo>
                  <a:lnTo>
                    <a:pt x="715" y="624"/>
                  </a:lnTo>
                  <a:lnTo>
                    <a:pt x="716" y="646"/>
                  </a:lnTo>
                  <a:lnTo>
                    <a:pt x="717" y="671"/>
                  </a:lnTo>
                  <a:lnTo>
                    <a:pt x="718" y="699"/>
                  </a:lnTo>
                  <a:lnTo>
                    <a:pt x="717" y="729"/>
                  </a:lnTo>
                  <a:lnTo>
                    <a:pt x="717" y="762"/>
                  </a:lnTo>
                  <a:lnTo>
                    <a:pt x="715" y="797"/>
                  </a:lnTo>
                  <a:lnTo>
                    <a:pt x="712" y="832"/>
                  </a:lnTo>
                  <a:lnTo>
                    <a:pt x="709" y="869"/>
                  </a:lnTo>
                  <a:lnTo>
                    <a:pt x="704" y="908"/>
                  </a:lnTo>
                  <a:lnTo>
                    <a:pt x="697" y="947"/>
                  </a:lnTo>
                  <a:lnTo>
                    <a:pt x="689" y="986"/>
                  </a:lnTo>
                  <a:lnTo>
                    <a:pt x="680" y="1026"/>
                  </a:lnTo>
                  <a:lnTo>
                    <a:pt x="668" y="1065"/>
                  </a:lnTo>
                  <a:lnTo>
                    <a:pt x="654" y="1104"/>
                  </a:lnTo>
                  <a:lnTo>
                    <a:pt x="639" y="1142"/>
                  </a:lnTo>
                  <a:lnTo>
                    <a:pt x="620" y="1178"/>
                  </a:lnTo>
                  <a:lnTo>
                    <a:pt x="599" y="1214"/>
                  </a:lnTo>
                  <a:lnTo>
                    <a:pt x="576" y="1248"/>
                  </a:lnTo>
                  <a:lnTo>
                    <a:pt x="551" y="1279"/>
                  </a:lnTo>
                  <a:lnTo>
                    <a:pt x="521" y="1309"/>
                  </a:lnTo>
                  <a:lnTo>
                    <a:pt x="489" y="1336"/>
                  </a:lnTo>
                  <a:lnTo>
                    <a:pt x="455" y="1360"/>
                  </a:lnTo>
                  <a:lnTo>
                    <a:pt x="416" y="1380"/>
                  </a:lnTo>
                  <a:lnTo>
                    <a:pt x="374" y="1399"/>
                  </a:lnTo>
                  <a:lnTo>
                    <a:pt x="328" y="1412"/>
                  </a:lnTo>
                  <a:lnTo>
                    <a:pt x="279" y="1422"/>
                  </a:lnTo>
                  <a:lnTo>
                    <a:pt x="225" y="1427"/>
                  </a:lnTo>
                  <a:lnTo>
                    <a:pt x="169" y="1427"/>
                  </a:lnTo>
                  <a:lnTo>
                    <a:pt x="107" y="1423"/>
                  </a:lnTo>
                  <a:lnTo>
                    <a:pt x="0" y="1311"/>
                  </a:lnTo>
                  <a:lnTo>
                    <a:pt x="112" y="1167"/>
                  </a:lnTo>
                  <a:lnTo>
                    <a:pt x="156" y="1171"/>
                  </a:lnTo>
                  <a:lnTo>
                    <a:pt x="195" y="1169"/>
                  </a:lnTo>
                  <a:lnTo>
                    <a:pt x="232" y="1161"/>
                  </a:lnTo>
                  <a:lnTo>
                    <a:pt x="264" y="1149"/>
                  </a:lnTo>
                  <a:lnTo>
                    <a:pt x="293" y="1132"/>
                  </a:lnTo>
                  <a:lnTo>
                    <a:pt x="320" y="1111"/>
                  </a:lnTo>
                  <a:lnTo>
                    <a:pt x="344" y="1084"/>
                  </a:lnTo>
                  <a:lnTo>
                    <a:pt x="364" y="1056"/>
                  </a:lnTo>
                  <a:lnTo>
                    <a:pt x="382" y="1024"/>
                  </a:lnTo>
                  <a:lnTo>
                    <a:pt x="398" y="988"/>
                  </a:lnTo>
                  <a:lnTo>
                    <a:pt x="412" y="951"/>
                  </a:lnTo>
                  <a:lnTo>
                    <a:pt x="423" y="912"/>
                  </a:lnTo>
                  <a:lnTo>
                    <a:pt x="434" y="870"/>
                  </a:lnTo>
                  <a:lnTo>
                    <a:pt x="442" y="828"/>
                  </a:lnTo>
                  <a:lnTo>
                    <a:pt x="448" y="784"/>
                  </a:lnTo>
                  <a:lnTo>
                    <a:pt x="454" y="740"/>
                  </a:lnTo>
                  <a:lnTo>
                    <a:pt x="458" y="695"/>
                  </a:lnTo>
                  <a:lnTo>
                    <a:pt x="461" y="650"/>
                  </a:lnTo>
                  <a:lnTo>
                    <a:pt x="463" y="606"/>
                  </a:lnTo>
                  <a:lnTo>
                    <a:pt x="465" y="562"/>
                  </a:lnTo>
                  <a:lnTo>
                    <a:pt x="466" y="520"/>
                  </a:lnTo>
                  <a:lnTo>
                    <a:pt x="467" y="478"/>
                  </a:lnTo>
                  <a:lnTo>
                    <a:pt x="467" y="439"/>
                  </a:lnTo>
                  <a:lnTo>
                    <a:pt x="468" y="403"/>
                  </a:lnTo>
                  <a:lnTo>
                    <a:pt x="469" y="368"/>
                  </a:lnTo>
                  <a:lnTo>
                    <a:pt x="470" y="336"/>
                  </a:lnTo>
                  <a:lnTo>
                    <a:pt x="472" y="308"/>
                  </a:lnTo>
                  <a:lnTo>
                    <a:pt x="498" y="241"/>
                  </a:lnTo>
                  <a:lnTo>
                    <a:pt x="529" y="183"/>
                  </a:lnTo>
                  <a:lnTo>
                    <a:pt x="565" y="137"/>
                  </a:lnTo>
                  <a:lnTo>
                    <a:pt x="604" y="99"/>
                  </a:lnTo>
                  <a:lnTo>
                    <a:pt x="646" y="69"/>
                  </a:lnTo>
                  <a:lnTo>
                    <a:pt x="688" y="46"/>
                  </a:lnTo>
                  <a:lnTo>
                    <a:pt x="730" y="29"/>
                  </a:lnTo>
                  <a:lnTo>
                    <a:pt x="772" y="17"/>
                  </a:lnTo>
                  <a:lnTo>
                    <a:pt x="810" y="9"/>
                  </a:lnTo>
                  <a:lnTo>
                    <a:pt x="847" y="5"/>
                  </a:lnTo>
                  <a:lnTo>
                    <a:pt x="877" y="2"/>
                  </a:lnTo>
                  <a:lnTo>
                    <a:pt x="903" y="1"/>
                  </a:lnTo>
                  <a:lnTo>
                    <a:pt x="921" y="0"/>
                  </a:lnTo>
                  <a:lnTo>
                    <a:pt x="938" y="0"/>
                  </a:lnTo>
                  <a:lnTo>
                    <a:pt x="966" y="0"/>
                  </a:lnTo>
                  <a:lnTo>
                    <a:pt x="1003" y="0"/>
                  </a:lnTo>
                  <a:lnTo>
                    <a:pt x="1049" y="0"/>
                  </a:lnTo>
                  <a:lnTo>
                    <a:pt x="1101" y="0"/>
                  </a:lnTo>
                  <a:lnTo>
                    <a:pt x="1161" y="0"/>
                  </a:lnTo>
                  <a:lnTo>
                    <a:pt x="1224" y="0"/>
                  </a:lnTo>
                  <a:lnTo>
                    <a:pt x="1292" y="0"/>
                  </a:lnTo>
                  <a:lnTo>
                    <a:pt x="1363" y="0"/>
                  </a:lnTo>
                  <a:lnTo>
                    <a:pt x="1434" y="0"/>
                  </a:lnTo>
                  <a:lnTo>
                    <a:pt x="1508" y="0"/>
                  </a:lnTo>
                  <a:lnTo>
                    <a:pt x="1580" y="0"/>
                  </a:lnTo>
                  <a:lnTo>
                    <a:pt x="1650" y="0"/>
                  </a:lnTo>
                  <a:lnTo>
                    <a:pt x="1718" y="0"/>
                  </a:lnTo>
                  <a:lnTo>
                    <a:pt x="1783" y="0"/>
                  </a:lnTo>
                  <a:lnTo>
                    <a:pt x="1841" y="0"/>
                  </a:lnTo>
                  <a:lnTo>
                    <a:pt x="1895" y="0"/>
                  </a:lnTo>
                  <a:lnTo>
                    <a:pt x="1940" y="0"/>
                  </a:lnTo>
                  <a:lnTo>
                    <a:pt x="1979" y="0"/>
                  </a:lnTo>
                  <a:lnTo>
                    <a:pt x="2007" y="0"/>
                  </a:lnTo>
                  <a:lnTo>
                    <a:pt x="2024" y="0"/>
                  </a:lnTo>
                  <a:lnTo>
                    <a:pt x="2030" y="0"/>
                  </a:lnTo>
                  <a:lnTo>
                    <a:pt x="2030" y="252"/>
                  </a:lnTo>
                  <a:close/>
                </a:path>
              </a:pathLst>
            </a:custGeom>
            <a:solidFill>
              <a:srgbClr val="FFFF00"/>
            </a:solidFill>
            <a:ln w="3175">
              <a:solidFill>
                <a:srgbClr val="000000"/>
              </a:solidFill>
              <a:round/>
              <a:headEnd/>
              <a:tailEnd/>
            </a:ln>
          </p:spPr>
          <p:txBody>
            <a:bodyPr>
              <a:prstTxWarp prst="textNoShape">
                <a:avLst/>
              </a:prstTxWarp>
            </a:bodyPr>
            <a:lstStyle/>
            <a:p>
              <a:endParaRPr lang="en-US"/>
            </a:p>
          </p:txBody>
        </p:sp>
        <p:sp>
          <p:nvSpPr>
            <p:cNvPr id="870" name="Freeform 330"/>
            <p:cNvSpPr>
              <a:spLocks/>
            </p:cNvSpPr>
            <p:nvPr/>
          </p:nvSpPr>
          <p:spPr bwMode="auto">
            <a:xfrm>
              <a:off x="4107" y="2341"/>
              <a:ext cx="676" cy="476"/>
            </a:xfrm>
            <a:custGeom>
              <a:avLst/>
              <a:gdLst>
                <a:gd name="T0" fmla="*/ 2007 w 2030"/>
                <a:gd name="T1" fmla="*/ 252 h 1427"/>
                <a:gd name="T2" fmla="*/ 1895 w 2030"/>
                <a:gd name="T3" fmla="*/ 252 h 1427"/>
                <a:gd name="T4" fmla="*/ 1718 w 2030"/>
                <a:gd name="T5" fmla="*/ 252 h 1427"/>
                <a:gd name="T6" fmla="*/ 1508 w 2030"/>
                <a:gd name="T7" fmla="*/ 252 h 1427"/>
                <a:gd name="T8" fmla="*/ 1292 w 2030"/>
                <a:gd name="T9" fmla="*/ 252 h 1427"/>
                <a:gd name="T10" fmla="*/ 1101 w 2030"/>
                <a:gd name="T11" fmla="*/ 252 h 1427"/>
                <a:gd name="T12" fmla="*/ 966 w 2030"/>
                <a:gd name="T13" fmla="*/ 252 h 1427"/>
                <a:gd name="T14" fmla="*/ 921 w 2030"/>
                <a:gd name="T15" fmla="*/ 252 h 1427"/>
                <a:gd name="T16" fmla="*/ 872 w 2030"/>
                <a:gd name="T17" fmla="*/ 264 h 1427"/>
                <a:gd name="T18" fmla="*/ 777 w 2030"/>
                <a:gd name="T19" fmla="*/ 330 h 1427"/>
                <a:gd name="T20" fmla="*/ 712 w 2030"/>
                <a:gd name="T21" fmla="*/ 489 h 1427"/>
                <a:gd name="T22" fmla="*/ 711 w 2030"/>
                <a:gd name="T23" fmla="*/ 571 h 1427"/>
                <a:gd name="T24" fmla="*/ 714 w 2030"/>
                <a:gd name="T25" fmla="*/ 605 h 1427"/>
                <a:gd name="T26" fmla="*/ 717 w 2030"/>
                <a:gd name="T27" fmla="*/ 671 h 1427"/>
                <a:gd name="T28" fmla="*/ 717 w 2030"/>
                <a:gd name="T29" fmla="*/ 762 h 1427"/>
                <a:gd name="T30" fmla="*/ 709 w 2030"/>
                <a:gd name="T31" fmla="*/ 869 h 1427"/>
                <a:gd name="T32" fmla="*/ 689 w 2030"/>
                <a:gd name="T33" fmla="*/ 986 h 1427"/>
                <a:gd name="T34" fmla="*/ 654 w 2030"/>
                <a:gd name="T35" fmla="*/ 1104 h 1427"/>
                <a:gd name="T36" fmla="*/ 599 w 2030"/>
                <a:gd name="T37" fmla="*/ 1214 h 1427"/>
                <a:gd name="T38" fmla="*/ 521 w 2030"/>
                <a:gd name="T39" fmla="*/ 1309 h 1427"/>
                <a:gd name="T40" fmla="*/ 416 w 2030"/>
                <a:gd name="T41" fmla="*/ 1380 h 1427"/>
                <a:gd name="T42" fmla="*/ 279 w 2030"/>
                <a:gd name="T43" fmla="*/ 1422 h 1427"/>
                <a:gd name="T44" fmla="*/ 107 w 2030"/>
                <a:gd name="T45" fmla="*/ 1423 h 1427"/>
                <a:gd name="T46" fmla="*/ 112 w 2030"/>
                <a:gd name="T47" fmla="*/ 1167 h 1427"/>
                <a:gd name="T48" fmla="*/ 195 w 2030"/>
                <a:gd name="T49" fmla="*/ 1169 h 1427"/>
                <a:gd name="T50" fmla="*/ 293 w 2030"/>
                <a:gd name="T51" fmla="*/ 1132 h 1427"/>
                <a:gd name="T52" fmla="*/ 364 w 2030"/>
                <a:gd name="T53" fmla="*/ 1056 h 1427"/>
                <a:gd name="T54" fmla="*/ 412 w 2030"/>
                <a:gd name="T55" fmla="*/ 951 h 1427"/>
                <a:gd name="T56" fmla="*/ 442 w 2030"/>
                <a:gd name="T57" fmla="*/ 828 h 1427"/>
                <a:gd name="T58" fmla="*/ 458 w 2030"/>
                <a:gd name="T59" fmla="*/ 695 h 1427"/>
                <a:gd name="T60" fmla="*/ 465 w 2030"/>
                <a:gd name="T61" fmla="*/ 562 h 1427"/>
                <a:gd name="T62" fmla="*/ 467 w 2030"/>
                <a:gd name="T63" fmla="*/ 439 h 1427"/>
                <a:gd name="T64" fmla="*/ 470 w 2030"/>
                <a:gd name="T65" fmla="*/ 336 h 1427"/>
                <a:gd name="T66" fmla="*/ 498 w 2030"/>
                <a:gd name="T67" fmla="*/ 241 h 1427"/>
                <a:gd name="T68" fmla="*/ 604 w 2030"/>
                <a:gd name="T69" fmla="*/ 99 h 1427"/>
                <a:gd name="T70" fmla="*/ 730 w 2030"/>
                <a:gd name="T71" fmla="*/ 29 h 1427"/>
                <a:gd name="T72" fmla="*/ 847 w 2030"/>
                <a:gd name="T73" fmla="*/ 5 h 1427"/>
                <a:gd name="T74" fmla="*/ 921 w 2030"/>
                <a:gd name="T75" fmla="*/ 0 h 1427"/>
                <a:gd name="T76" fmla="*/ 966 w 2030"/>
                <a:gd name="T77" fmla="*/ 0 h 1427"/>
                <a:gd name="T78" fmla="*/ 1101 w 2030"/>
                <a:gd name="T79" fmla="*/ 0 h 1427"/>
                <a:gd name="T80" fmla="*/ 1292 w 2030"/>
                <a:gd name="T81" fmla="*/ 0 h 1427"/>
                <a:gd name="T82" fmla="*/ 1508 w 2030"/>
                <a:gd name="T83" fmla="*/ 0 h 1427"/>
                <a:gd name="T84" fmla="*/ 1718 w 2030"/>
                <a:gd name="T85" fmla="*/ 0 h 1427"/>
                <a:gd name="T86" fmla="*/ 1895 w 2030"/>
                <a:gd name="T87" fmla="*/ 0 h 1427"/>
                <a:gd name="T88" fmla="*/ 2007 w 2030"/>
                <a:gd name="T89" fmla="*/ 0 h 1427"/>
                <a:gd name="T90" fmla="*/ 2030 w 2030"/>
                <a:gd name="T91" fmla="*/ 0 h 1427"/>
                <a:gd name="T92" fmla="*/ 2030 w 2030"/>
                <a:gd name="T93" fmla="*/ 252 h 14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0"/>
                <a:gd name="T142" fmla="*/ 0 h 1427"/>
                <a:gd name="T143" fmla="*/ 2030 w 2030"/>
                <a:gd name="T144" fmla="*/ 1427 h 14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0" h="1427">
                  <a:moveTo>
                    <a:pt x="2030" y="252"/>
                  </a:moveTo>
                  <a:lnTo>
                    <a:pt x="2024" y="252"/>
                  </a:lnTo>
                  <a:lnTo>
                    <a:pt x="2007" y="252"/>
                  </a:lnTo>
                  <a:lnTo>
                    <a:pt x="1979" y="252"/>
                  </a:lnTo>
                  <a:lnTo>
                    <a:pt x="1940" y="252"/>
                  </a:lnTo>
                  <a:lnTo>
                    <a:pt x="1895" y="252"/>
                  </a:lnTo>
                  <a:lnTo>
                    <a:pt x="1841" y="252"/>
                  </a:lnTo>
                  <a:lnTo>
                    <a:pt x="1783" y="252"/>
                  </a:lnTo>
                  <a:lnTo>
                    <a:pt x="1718" y="252"/>
                  </a:lnTo>
                  <a:lnTo>
                    <a:pt x="1650" y="252"/>
                  </a:lnTo>
                  <a:lnTo>
                    <a:pt x="1580" y="252"/>
                  </a:lnTo>
                  <a:lnTo>
                    <a:pt x="1508" y="252"/>
                  </a:lnTo>
                  <a:lnTo>
                    <a:pt x="1434" y="252"/>
                  </a:lnTo>
                  <a:lnTo>
                    <a:pt x="1363" y="252"/>
                  </a:lnTo>
                  <a:lnTo>
                    <a:pt x="1292" y="252"/>
                  </a:lnTo>
                  <a:lnTo>
                    <a:pt x="1224" y="252"/>
                  </a:lnTo>
                  <a:lnTo>
                    <a:pt x="1161" y="252"/>
                  </a:lnTo>
                  <a:lnTo>
                    <a:pt x="1101" y="252"/>
                  </a:lnTo>
                  <a:lnTo>
                    <a:pt x="1049" y="252"/>
                  </a:lnTo>
                  <a:lnTo>
                    <a:pt x="1003" y="252"/>
                  </a:lnTo>
                  <a:lnTo>
                    <a:pt x="966" y="252"/>
                  </a:lnTo>
                  <a:lnTo>
                    <a:pt x="938" y="252"/>
                  </a:lnTo>
                  <a:lnTo>
                    <a:pt x="921" y="252"/>
                  </a:lnTo>
                  <a:lnTo>
                    <a:pt x="915" y="253"/>
                  </a:lnTo>
                  <a:lnTo>
                    <a:pt x="898" y="256"/>
                  </a:lnTo>
                  <a:lnTo>
                    <a:pt x="872" y="264"/>
                  </a:lnTo>
                  <a:lnTo>
                    <a:pt x="842" y="278"/>
                  </a:lnTo>
                  <a:lnTo>
                    <a:pt x="808" y="300"/>
                  </a:lnTo>
                  <a:lnTo>
                    <a:pt x="777" y="330"/>
                  </a:lnTo>
                  <a:lnTo>
                    <a:pt x="748" y="370"/>
                  </a:lnTo>
                  <a:lnTo>
                    <a:pt x="725" y="423"/>
                  </a:lnTo>
                  <a:lnTo>
                    <a:pt x="712" y="489"/>
                  </a:lnTo>
                  <a:lnTo>
                    <a:pt x="711" y="569"/>
                  </a:lnTo>
                  <a:lnTo>
                    <a:pt x="711" y="571"/>
                  </a:lnTo>
                  <a:lnTo>
                    <a:pt x="712" y="578"/>
                  </a:lnTo>
                  <a:lnTo>
                    <a:pt x="713" y="590"/>
                  </a:lnTo>
                  <a:lnTo>
                    <a:pt x="714" y="605"/>
                  </a:lnTo>
                  <a:lnTo>
                    <a:pt x="715" y="624"/>
                  </a:lnTo>
                  <a:lnTo>
                    <a:pt x="716" y="646"/>
                  </a:lnTo>
                  <a:lnTo>
                    <a:pt x="717" y="671"/>
                  </a:lnTo>
                  <a:lnTo>
                    <a:pt x="718" y="699"/>
                  </a:lnTo>
                  <a:lnTo>
                    <a:pt x="717" y="729"/>
                  </a:lnTo>
                  <a:lnTo>
                    <a:pt x="717" y="762"/>
                  </a:lnTo>
                  <a:lnTo>
                    <a:pt x="715" y="797"/>
                  </a:lnTo>
                  <a:lnTo>
                    <a:pt x="712" y="832"/>
                  </a:lnTo>
                  <a:lnTo>
                    <a:pt x="709" y="869"/>
                  </a:lnTo>
                  <a:lnTo>
                    <a:pt x="704" y="908"/>
                  </a:lnTo>
                  <a:lnTo>
                    <a:pt x="697" y="947"/>
                  </a:lnTo>
                  <a:lnTo>
                    <a:pt x="689" y="986"/>
                  </a:lnTo>
                  <a:lnTo>
                    <a:pt x="680" y="1026"/>
                  </a:lnTo>
                  <a:lnTo>
                    <a:pt x="668" y="1065"/>
                  </a:lnTo>
                  <a:lnTo>
                    <a:pt x="654" y="1104"/>
                  </a:lnTo>
                  <a:lnTo>
                    <a:pt x="639" y="1142"/>
                  </a:lnTo>
                  <a:lnTo>
                    <a:pt x="620" y="1178"/>
                  </a:lnTo>
                  <a:lnTo>
                    <a:pt x="599" y="1214"/>
                  </a:lnTo>
                  <a:lnTo>
                    <a:pt x="576" y="1248"/>
                  </a:lnTo>
                  <a:lnTo>
                    <a:pt x="551" y="1279"/>
                  </a:lnTo>
                  <a:lnTo>
                    <a:pt x="521" y="1309"/>
                  </a:lnTo>
                  <a:lnTo>
                    <a:pt x="489" y="1336"/>
                  </a:lnTo>
                  <a:lnTo>
                    <a:pt x="455" y="1360"/>
                  </a:lnTo>
                  <a:lnTo>
                    <a:pt x="416" y="1380"/>
                  </a:lnTo>
                  <a:lnTo>
                    <a:pt x="374" y="1399"/>
                  </a:lnTo>
                  <a:lnTo>
                    <a:pt x="328" y="1412"/>
                  </a:lnTo>
                  <a:lnTo>
                    <a:pt x="279" y="1422"/>
                  </a:lnTo>
                  <a:lnTo>
                    <a:pt x="225" y="1427"/>
                  </a:lnTo>
                  <a:lnTo>
                    <a:pt x="169" y="1427"/>
                  </a:lnTo>
                  <a:lnTo>
                    <a:pt x="107" y="1423"/>
                  </a:lnTo>
                  <a:lnTo>
                    <a:pt x="0" y="1311"/>
                  </a:lnTo>
                  <a:lnTo>
                    <a:pt x="112" y="1167"/>
                  </a:lnTo>
                  <a:lnTo>
                    <a:pt x="156" y="1171"/>
                  </a:lnTo>
                  <a:lnTo>
                    <a:pt x="195" y="1169"/>
                  </a:lnTo>
                  <a:lnTo>
                    <a:pt x="232" y="1161"/>
                  </a:lnTo>
                  <a:lnTo>
                    <a:pt x="264" y="1149"/>
                  </a:lnTo>
                  <a:lnTo>
                    <a:pt x="293" y="1132"/>
                  </a:lnTo>
                  <a:lnTo>
                    <a:pt x="320" y="1111"/>
                  </a:lnTo>
                  <a:lnTo>
                    <a:pt x="344" y="1084"/>
                  </a:lnTo>
                  <a:lnTo>
                    <a:pt x="364" y="1056"/>
                  </a:lnTo>
                  <a:lnTo>
                    <a:pt x="382" y="1024"/>
                  </a:lnTo>
                  <a:lnTo>
                    <a:pt x="398" y="988"/>
                  </a:lnTo>
                  <a:lnTo>
                    <a:pt x="412" y="951"/>
                  </a:lnTo>
                  <a:lnTo>
                    <a:pt x="423" y="912"/>
                  </a:lnTo>
                  <a:lnTo>
                    <a:pt x="434" y="870"/>
                  </a:lnTo>
                  <a:lnTo>
                    <a:pt x="442" y="828"/>
                  </a:lnTo>
                  <a:lnTo>
                    <a:pt x="448" y="784"/>
                  </a:lnTo>
                  <a:lnTo>
                    <a:pt x="454" y="740"/>
                  </a:lnTo>
                  <a:lnTo>
                    <a:pt x="458" y="695"/>
                  </a:lnTo>
                  <a:lnTo>
                    <a:pt x="461" y="650"/>
                  </a:lnTo>
                  <a:lnTo>
                    <a:pt x="463" y="606"/>
                  </a:lnTo>
                  <a:lnTo>
                    <a:pt x="465" y="562"/>
                  </a:lnTo>
                  <a:lnTo>
                    <a:pt x="466" y="520"/>
                  </a:lnTo>
                  <a:lnTo>
                    <a:pt x="467" y="478"/>
                  </a:lnTo>
                  <a:lnTo>
                    <a:pt x="467" y="439"/>
                  </a:lnTo>
                  <a:lnTo>
                    <a:pt x="468" y="403"/>
                  </a:lnTo>
                  <a:lnTo>
                    <a:pt x="469" y="368"/>
                  </a:lnTo>
                  <a:lnTo>
                    <a:pt x="470" y="336"/>
                  </a:lnTo>
                  <a:lnTo>
                    <a:pt x="472" y="308"/>
                  </a:lnTo>
                  <a:lnTo>
                    <a:pt x="498" y="241"/>
                  </a:lnTo>
                  <a:lnTo>
                    <a:pt x="529" y="183"/>
                  </a:lnTo>
                  <a:lnTo>
                    <a:pt x="565" y="137"/>
                  </a:lnTo>
                  <a:lnTo>
                    <a:pt x="604" y="99"/>
                  </a:lnTo>
                  <a:lnTo>
                    <a:pt x="646" y="69"/>
                  </a:lnTo>
                  <a:lnTo>
                    <a:pt x="688" y="46"/>
                  </a:lnTo>
                  <a:lnTo>
                    <a:pt x="730" y="29"/>
                  </a:lnTo>
                  <a:lnTo>
                    <a:pt x="772" y="17"/>
                  </a:lnTo>
                  <a:lnTo>
                    <a:pt x="810" y="9"/>
                  </a:lnTo>
                  <a:lnTo>
                    <a:pt x="847" y="5"/>
                  </a:lnTo>
                  <a:lnTo>
                    <a:pt x="877" y="2"/>
                  </a:lnTo>
                  <a:lnTo>
                    <a:pt x="903" y="1"/>
                  </a:lnTo>
                  <a:lnTo>
                    <a:pt x="921" y="0"/>
                  </a:lnTo>
                  <a:lnTo>
                    <a:pt x="938" y="0"/>
                  </a:lnTo>
                  <a:lnTo>
                    <a:pt x="966" y="0"/>
                  </a:lnTo>
                  <a:lnTo>
                    <a:pt x="1003" y="0"/>
                  </a:lnTo>
                  <a:lnTo>
                    <a:pt x="1049" y="0"/>
                  </a:lnTo>
                  <a:lnTo>
                    <a:pt x="1101" y="0"/>
                  </a:lnTo>
                  <a:lnTo>
                    <a:pt x="1161" y="0"/>
                  </a:lnTo>
                  <a:lnTo>
                    <a:pt x="1224" y="0"/>
                  </a:lnTo>
                  <a:lnTo>
                    <a:pt x="1292" y="0"/>
                  </a:lnTo>
                  <a:lnTo>
                    <a:pt x="1363" y="0"/>
                  </a:lnTo>
                  <a:lnTo>
                    <a:pt x="1434" y="0"/>
                  </a:lnTo>
                  <a:lnTo>
                    <a:pt x="1508" y="0"/>
                  </a:lnTo>
                  <a:lnTo>
                    <a:pt x="1580" y="0"/>
                  </a:lnTo>
                  <a:lnTo>
                    <a:pt x="1650" y="0"/>
                  </a:lnTo>
                  <a:lnTo>
                    <a:pt x="1718" y="0"/>
                  </a:lnTo>
                  <a:lnTo>
                    <a:pt x="1783" y="0"/>
                  </a:lnTo>
                  <a:lnTo>
                    <a:pt x="1841" y="0"/>
                  </a:lnTo>
                  <a:lnTo>
                    <a:pt x="1895" y="0"/>
                  </a:lnTo>
                  <a:lnTo>
                    <a:pt x="1940" y="0"/>
                  </a:lnTo>
                  <a:lnTo>
                    <a:pt x="1979" y="0"/>
                  </a:lnTo>
                  <a:lnTo>
                    <a:pt x="2007" y="0"/>
                  </a:lnTo>
                  <a:lnTo>
                    <a:pt x="2024" y="0"/>
                  </a:lnTo>
                  <a:lnTo>
                    <a:pt x="2030" y="0"/>
                  </a:lnTo>
                  <a:lnTo>
                    <a:pt x="2030" y="252"/>
                  </a:lnTo>
                </a:path>
              </a:pathLst>
            </a:custGeom>
            <a:noFill/>
            <a:ln w="3175">
              <a:solidFill>
                <a:srgbClr val="000000"/>
              </a:solidFill>
              <a:round/>
              <a:headEnd/>
              <a:tailEnd/>
            </a:ln>
          </p:spPr>
          <p:txBody>
            <a:bodyPr>
              <a:prstTxWarp prst="textNoShape">
                <a:avLst/>
              </a:prstTxWarp>
            </a:bodyPr>
            <a:lstStyle/>
            <a:p>
              <a:endParaRPr lang="en-US"/>
            </a:p>
          </p:txBody>
        </p:sp>
        <p:grpSp>
          <p:nvGrpSpPr>
            <p:cNvPr id="871" name="Group 331"/>
            <p:cNvGrpSpPr>
              <a:grpSpLocks/>
            </p:cNvGrpSpPr>
            <p:nvPr/>
          </p:nvGrpSpPr>
          <p:grpSpPr bwMode="auto">
            <a:xfrm>
              <a:off x="4359" y="2363"/>
              <a:ext cx="380" cy="53"/>
              <a:chOff x="4359" y="2363"/>
              <a:chExt cx="380" cy="53"/>
            </a:xfrm>
          </p:grpSpPr>
          <p:sp>
            <p:nvSpPr>
              <p:cNvPr id="872" name="Freeform 332"/>
              <p:cNvSpPr>
                <a:spLocks/>
              </p:cNvSpPr>
              <p:nvPr/>
            </p:nvSpPr>
            <p:spPr bwMode="auto">
              <a:xfrm>
                <a:off x="4453" y="2363"/>
                <a:ext cx="32" cy="41"/>
              </a:xfrm>
              <a:custGeom>
                <a:avLst/>
                <a:gdLst>
                  <a:gd name="T0" fmla="*/ 81 w 96"/>
                  <a:gd name="T1" fmla="*/ 0 h 122"/>
                  <a:gd name="T2" fmla="*/ 96 w 96"/>
                  <a:gd name="T3" fmla="*/ 0 h 122"/>
                  <a:gd name="T4" fmla="*/ 96 w 96"/>
                  <a:gd name="T5" fmla="*/ 122 h 122"/>
                  <a:gd name="T6" fmla="*/ 78 w 96"/>
                  <a:gd name="T7" fmla="*/ 122 h 122"/>
                  <a:gd name="T8" fmla="*/ 17 w 96"/>
                  <a:gd name="T9" fmla="*/ 24 h 122"/>
                  <a:gd name="T10" fmla="*/ 17 w 96"/>
                  <a:gd name="T11" fmla="*/ 24 h 122"/>
                  <a:gd name="T12" fmla="*/ 17 w 96"/>
                  <a:gd name="T13" fmla="*/ 122 h 122"/>
                  <a:gd name="T14" fmla="*/ 0 w 96"/>
                  <a:gd name="T15" fmla="*/ 122 h 122"/>
                  <a:gd name="T16" fmla="*/ 0 w 96"/>
                  <a:gd name="T17" fmla="*/ 0 h 122"/>
                  <a:gd name="T18" fmla="*/ 20 w 96"/>
                  <a:gd name="T19" fmla="*/ 0 h 122"/>
                  <a:gd name="T20" fmla="*/ 80 w 96"/>
                  <a:gd name="T21" fmla="*/ 98 h 122"/>
                  <a:gd name="T22" fmla="*/ 81 w 96"/>
                  <a:gd name="T23" fmla="*/ 98 h 122"/>
                  <a:gd name="T24" fmla="*/ 81 w 96"/>
                  <a:gd name="T25" fmla="*/ 0 h 122"/>
                  <a:gd name="T26" fmla="*/ 81 w 96"/>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22"/>
                  <a:gd name="T44" fmla="*/ 96 w 96"/>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22">
                    <a:moveTo>
                      <a:pt x="81" y="0"/>
                    </a:moveTo>
                    <a:lnTo>
                      <a:pt x="96" y="0"/>
                    </a:lnTo>
                    <a:lnTo>
                      <a:pt x="96" y="122"/>
                    </a:lnTo>
                    <a:lnTo>
                      <a:pt x="78" y="122"/>
                    </a:lnTo>
                    <a:lnTo>
                      <a:pt x="17" y="24"/>
                    </a:lnTo>
                    <a:lnTo>
                      <a:pt x="17" y="122"/>
                    </a:lnTo>
                    <a:lnTo>
                      <a:pt x="0" y="122"/>
                    </a:lnTo>
                    <a:lnTo>
                      <a:pt x="0" y="0"/>
                    </a:lnTo>
                    <a:lnTo>
                      <a:pt x="20" y="0"/>
                    </a:lnTo>
                    <a:lnTo>
                      <a:pt x="80" y="98"/>
                    </a:lnTo>
                    <a:lnTo>
                      <a:pt x="81" y="98"/>
                    </a:lnTo>
                    <a:lnTo>
                      <a:pt x="81" y="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73" name="Freeform 333"/>
              <p:cNvSpPr>
                <a:spLocks noEditPoints="1"/>
              </p:cNvSpPr>
              <p:nvPr/>
            </p:nvSpPr>
            <p:spPr bwMode="auto">
              <a:xfrm>
                <a:off x="4492" y="2374"/>
                <a:ext cx="26" cy="31"/>
              </a:xfrm>
              <a:custGeom>
                <a:avLst/>
                <a:gdLst>
                  <a:gd name="T0" fmla="*/ 78 w 79"/>
                  <a:gd name="T1" fmla="*/ 62 h 93"/>
                  <a:gd name="T2" fmla="*/ 76 w 79"/>
                  <a:gd name="T3" fmla="*/ 69 h 93"/>
                  <a:gd name="T4" fmla="*/ 71 w 79"/>
                  <a:gd name="T5" fmla="*/ 78 h 93"/>
                  <a:gd name="T6" fmla="*/ 62 w 79"/>
                  <a:gd name="T7" fmla="*/ 86 h 93"/>
                  <a:gd name="T8" fmla="*/ 62 w 79"/>
                  <a:gd name="T9" fmla="*/ 86 h 93"/>
                  <a:gd name="T10" fmla="*/ 58 w 79"/>
                  <a:gd name="T11" fmla="*/ 90 h 93"/>
                  <a:gd name="T12" fmla="*/ 50 w 79"/>
                  <a:gd name="T13" fmla="*/ 92 h 93"/>
                  <a:gd name="T14" fmla="*/ 39 w 79"/>
                  <a:gd name="T15" fmla="*/ 93 h 93"/>
                  <a:gd name="T16" fmla="*/ 39 w 79"/>
                  <a:gd name="T17" fmla="*/ 93 h 93"/>
                  <a:gd name="T18" fmla="*/ 18 w 79"/>
                  <a:gd name="T19" fmla="*/ 87 h 93"/>
                  <a:gd name="T20" fmla="*/ 4 w 79"/>
                  <a:gd name="T21" fmla="*/ 71 h 93"/>
                  <a:gd name="T22" fmla="*/ 0 w 79"/>
                  <a:gd name="T23" fmla="*/ 49 h 93"/>
                  <a:gd name="T24" fmla="*/ 0 w 79"/>
                  <a:gd name="T25" fmla="*/ 49 h 93"/>
                  <a:gd name="T26" fmla="*/ 4 w 79"/>
                  <a:gd name="T27" fmla="*/ 24 h 93"/>
                  <a:gd name="T28" fmla="*/ 18 w 79"/>
                  <a:gd name="T29" fmla="*/ 7 h 93"/>
                  <a:gd name="T30" fmla="*/ 42 w 79"/>
                  <a:gd name="T31" fmla="*/ 0 h 93"/>
                  <a:gd name="T32" fmla="*/ 42 w 79"/>
                  <a:gd name="T33" fmla="*/ 0 h 93"/>
                  <a:gd name="T34" fmla="*/ 63 w 79"/>
                  <a:gd name="T35" fmla="*/ 6 h 93"/>
                  <a:gd name="T36" fmla="*/ 75 w 79"/>
                  <a:gd name="T37" fmla="*/ 24 h 93"/>
                  <a:gd name="T38" fmla="*/ 79 w 79"/>
                  <a:gd name="T39" fmla="*/ 51 h 93"/>
                  <a:gd name="T40" fmla="*/ 79 w 79"/>
                  <a:gd name="T41" fmla="*/ 51 h 93"/>
                  <a:gd name="T42" fmla="*/ 15 w 79"/>
                  <a:gd name="T43" fmla="*/ 51 h 93"/>
                  <a:gd name="T44" fmla="*/ 15 w 79"/>
                  <a:gd name="T45" fmla="*/ 51 h 93"/>
                  <a:gd name="T46" fmla="*/ 18 w 79"/>
                  <a:gd name="T47" fmla="*/ 66 h 93"/>
                  <a:gd name="T48" fmla="*/ 27 w 79"/>
                  <a:gd name="T49" fmla="*/ 76 h 93"/>
                  <a:gd name="T50" fmla="*/ 41 w 79"/>
                  <a:gd name="T51" fmla="*/ 80 h 93"/>
                  <a:gd name="T52" fmla="*/ 41 w 79"/>
                  <a:gd name="T53" fmla="*/ 80 h 93"/>
                  <a:gd name="T54" fmla="*/ 53 w 79"/>
                  <a:gd name="T55" fmla="*/ 77 h 93"/>
                  <a:gd name="T56" fmla="*/ 60 w 79"/>
                  <a:gd name="T57" fmla="*/ 70 h 93"/>
                  <a:gd name="T58" fmla="*/ 63 w 79"/>
                  <a:gd name="T59" fmla="*/ 62 h 93"/>
                  <a:gd name="T60" fmla="*/ 63 w 79"/>
                  <a:gd name="T61" fmla="*/ 62 h 93"/>
                  <a:gd name="T62" fmla="*/ 78 w 79"/>
                  <a:gd name="T63" fmla="*/ 62 h 93"/>
                  <a:gd name="T64" fmla="*/ 78 w 79"/>
                  <a:gd name="T65" fmla="*/ 62 h 93"/>
                  <a:gd name="T66" fmla="*/ 64 w 79"/>
                  <a:gd name="T67" fmla="*/ 39 h 93"/>
                  <a:gd name="T68" fmla="*/ 61 w 79"/>
                  <a:gd name="T69" fmla="*/ 26 h 93"/>
                  <a:gd name="T70" fmla="*/ 54 w 79"/>
                  <a:gd name="T71" fmla="*/ 17 h 93"/>
                  <a:gd name="T72" fmla="*/ 40 w 79"/>
                  <a:gd name="T73" fmla="*/ 13 h 93"/>
                  <a:gd name="T74" fmla="*/ 40 w 79"/>
                  <a:gd name="T75" fmla="*/ 13 h 93"/>
                  <a:gd name="T76" fmla="*/ 27 w 79"/>
                  <a:gd name="T77" fmla="*/ 17 h 93"/>
                  <a:gd name="T78" fmla="*/ 19 w 79"/>
                  <a:gd name="T79" fmla="*/ 26 h 93"/>
                  <a:gd name="T80" fmla="*/ 15 w 79"/>
                  <a:gd name="T81" fmla="*/ 39 h 93"/>
                  <a:gd name="T82" fmla="*/ 15 w 79"/>
                  <a:gd name="T83" fmla="*/ 39 h 93"/>
                  <a:gd name="T84" fmla="*/ 64 w 79"/>
                  <a:gd name="T85" fmla="*/ 39 h 93"/>
                  <a:gd name="T86" fmla="*/ 64 w 79"/>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93"/>
                  <a:gd name="T134" fmla="*/ 79 w 79"/>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93">
                    <a:moveTo>
                      <a:pt x="78" y="62"/>
                    </a:moveTo>
                    <a:lnTo>
                      <a:pt x="76" y="69"/>
                    </a:lnTo>
                    <a:lnTo>
                      <a:pt x="71" y="78"/>
                    </a:lnTo>
                    <a:lnTo>
                      <a:pt x="62" y="86"/>
                    </a:lnTo>
                    <a:lnTo>
                      <a:pt x="58" y="90"/>
                    </a:lnTo>
                    <a:lnTo>
                      <a:pt x="50" y="92"/>
                    </a:lnTo>
                    <a:lnTo>
                      <a:pt x="39" y="93"/>
                    </a:lnTo>
                    <a:lnTo>
                      <a:pt x="18" y="87"/>
                    </a:lnTo>
                    <a:lnTo>
                      <a:pt x="4" y="71"/>
                    </a:lnTo>
                    <a:lnTo>
                      <a:pt x="0" y="49"/>
                    </a:lnTo>
                    <a:lnTo>
                      <a:pt x="4" y="24"/>
                    </a:lnTo>
                    <a:lnTo>
                      <a:pt x="18" y="7"/>
                    </a:lnTo>
                    <a:lnTo>
                      <a:pt x="42" y="0"/>
                    </a:lnTo>
                    <a:lnTo>
                      <a:pt x="63" y="6"/>
                    </a:lnTo>
                    <a:lnTo>
                      <a:pt x="75" y="24"/>
                    </a:lnTo>
                    <a:lnTo>
                      <a:pt x="79" y="51"/>
                    </a:lnTo>
                    <a:lnTo>
                      <a:pt x="15" y="51"/>
                    </a:lnTo>
                    <a:lnTo>
                      <a:pt x="18" y="66"/>
                    </a:lnTo>
                    <a:lnTo>
                      <a:pt x="27" y="76"/>
                    </a:lnTo>
                    <a:lnTo>
                      <a:pt x="41" y="80"/>
                    </a:lnTo>
                    <a:lnTo>
                      <a:pt x="53" y="77"/>
                    </a:lnTo>
                    <a:lnTo>
                      <a:pt x="60" y="70"/>
                    </a:lnTo>
                    <a:lnTo>
                      <a:pt x="63" y="62"/>
                    </a:lnTo>
                    <a:lnTo>
                      <a:pt x="78" y="62"/>
                    </a:lnTo>
                    <a:close/>
                    <a:moveTo>
                      <a:pt x="64" y="39"/>
                    </a:moveTo>
                    <a:lnTo>
                      <a:pt x="61" y="26"/>
                    </a:lnTo>
                    <a:lnTo>
                      <a:pt x="54" y="17"/>
                    </a:lnTo>
                    <a:lnTo>
                      <a:pt x="40" y="13"/>
                    </a:lnTo>
                    <a:lnTo>
                      <a:pt x="27" y="17"/>
                    </a:lnTo>
                    <a:lnTo>
                      <a:pt x="19" y="26"/>
                    </a:lnTo>
                    <a:lnTo>
                      <a:pt x="15" y="39"/>
                    </a:lnTo>
                    <a:lnTo>
                      <a:pt x="64" y="39"/>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74" name="Freeform 334"/>
              <p:cNvSpPr>
                <a:spLocks/>
              </p:cNvSpPr>
              <p:nvPr/>
            </p:nvSpPr>
            <p:spPr bwMode="auto">
              <a:xfrm>
                <a:off x="4521" y="2366"/>
                <a:ext cx="14" cy="38"/>
              </a:xfrm>
              <a:custGeom>
                <a:avLst/>
                <a:gdLst>
                  <a:gd name="T0" fmla="*/ 28 w 42"/>
                  <a:gd name="T1" fmla="*/ 38 h 115"/>
                  <a:gd name="T2" fmla="*/ 28 w 42"/>
                  <a:gd name="T3" fmla="*/ 94 h 115"/>
                  <a:gd name="T4" fmla="*/ 28 w 42"/>
                  <a:gd name="T5" fmla="*/ 94 h 115"/>
                  <a:gd name="T6" fmla="*/ 29 w 42"/>
                  <a:gd name="T7" fmla="*/ 99 h 115"/>
                  <a:gd name="T8" fmla="*/ 33 w 42"/>
                  <a:gd name="T9" fmla="*/ 101 h 115"/>
                  <a:gd name="T10" fmla="*/ 37 w 42"/>
                  <a:gd name="T11" fmla="*/ 101 h 115"/>
                  <a:gd name="T12" fmla="*/ 37 w 42"/>
                  <a:gd name="T13" fmla="*/ 101 h 115"/>
                  <a:gd name="T14" fmla="*/ 42 w 42"/>
                  <a:gd name="T15" fmla="*/ 101 h 115"/>
                  <a:gd name="T16" fmla="*/ 42 w 42"/>
                  <a:gd name="T17" fmla="*/ 114 h 115"/>
                  <a:gd name="T18" fmla="*/ 42 w 42"/>
                  <a:gd name="T19" fmla="*/ 114 h 115"/>
                  <a:gd name="T20" fmla="*/ 37 w 42"/>
                  <a:gd name="T21" fmla="*/ 114 h 115"/>
                  <a:gd name="T22" fmla="*/ 33 w 42"/>
                  <a:gd name="T23" fmla="*/ 115 h 115"/>
                  <a:gd name="T24" fmla="*/ 31 w 42"/>
                  <a:gd name="T25" fmla="*/ 115 h 115"/>
                  <a:gd name="T26" fmla="*/ 31 w 42"/>
                  <a:gd name="T27" fmla="*/ 115 h 115"/>
                  <a:gd name="T28" fmla="*/ 20 w 42"/>
                  <a:gd name="T29" fmla="*/ 111 h 115"/>
                  <a:gd name="T30" fmla="*/ 14 w 42"/>
                  <a:gd name="T31" fmla="*/ 105 h 115"/>
                  <a:gd name="T32" fmla="*/ 13 w 42"/>
                  <a:gd name="T33" fmla="*/ 95 h 115"/>
                  <a:gd name="T34" fmla="*/ 13 w 42"/>
                  <a:gd name="T35" fmla="*/ 95 h 115"/>
                  <a:gd name="T36" fmla="*/ 13 w 42"/>
                  <a:gd name="T37" fmla="*/ 38 h 115"/>
                  <a:gd name="T38" fmla="*/ 0 w 42"/>
                  <a:gd name="T39" fmla="*/ 38 h 115"/>
                  <a:gd name="T40" fmla="*/ 0 w 42"/>
                  <a:gd name="T41" fmla="*/ 26 h 115"/>
                  <a:gd name="T42" fmla="*/ 13 w 42"/>
                  <a:gd name="T43" fmla="*/ 26 h 115"/>
                  <a:gd name="T44" fmla="*/ 13 w 42"/>
                  <a:gd name="T45" fmla="*/ 0 h 115"/>
                  <a:gd name="T46" fmla="*/ 28 w 42"/>
                  <a:gd name="T47" fmla="*/ 0 h 115"/>
                  <a:gd name="T48" fmla="*/ 28 w 42"/>
                  <a:gd name="T49" fmla="*/ 26 h 115"/>
                  <a:gd name="T50" fmla="*/ 42 w 42"/>
                  <a:gd name="T51" fmla="*/ 26 h 115"/>
                  <a:gd name="T52" fmla="*/ 42 w 42"/>
                  <a:gd name="T53" fmla="*/ 38 h 115"/>
                  <a:gd name="T54" fmla="*/ 28 w 42"/>
                  <a:gd name="T55" fmla="*/ 38 h 115"/>
                  <a:gd name="T56" fmla="*/ 28 w 42"/>
                  <a:gd name="T57" fmla="*/ 38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28" y="38"/>
                    </a:moveTo>
                    <a:lnTo>
                      <a:pt x="28" y="94"/>
                    </a:lnTo>
                    <a:lnTo>
                      <a:pt x="29" y="99"/>
                    </a:lnTo>
                    <a:lnTo>
                      <a:pt x="33" y="101"/>
                    </a:lnTo>
                    <a:lnTo>
                      <a:pt x="37" y="101"/>
                    </a:lnTo>
                    <a:lnTo>
                      <a:pt x="42" y="101"/>
                    </a:lnTo>
                    <a:lnTo>
                      <a:pt x="42" y="114"/>
                    </a:lnTo>
                    <a:lnTo>
                      <a:pt x="37" y="114"/>
                    </a:lnTo>
                    <a:lnTo>
                      <a:pt x="33" y="115"/>
                    </a:lnTo>
                    <a:lnTo>
                      <a:pt x="31" y="115"/>
                    </a:lnTo>
                    <a:lnTo>
                      <a:pt x="20" y="111"/>
                    </a:lnTo>
                    <a:lnTo>
                      <a:pt x="14" y="105"/>
                    </a:lnTo>
                    <a:lnTo>
                      <a:pt x="13" y="95"/>
                    </a:lnTo>
                    <a:lnTo>
                      <a:pt x="13" y="38"/>
                    </a:lnTo>
                    <a:lnTo>
                      <a:pt x="0" y="38"/>
                    </a:lnTo>
                    <a:lnTo>
                      <a:pt x="0" y="26"/>
                    </a:lnTo>
                    <a:lnTo>
                      <a:pt x="13" y="26"/>
                    </a:lnTo>
                    <a:lnTo>
                      <a:pt x="13" y="0"/>
                    </a:lnTo>
                    <a:lnTo>
                      <a:pt x="28" y="0"/>
                    </a:lnTo>
                    <a:lnTo>
                      <a:pt x="28" y="26"/>
                    </a:lnTo>
                    <a:lnTo>
                      <a:pt x="42" y="26"/>
                    </a:lnTo>
                    <a:lnTo>
                      <a:pt x="42" y="38"/>
                    </a:lnTo>
                    <a:lnTo>
                      <a:pt x="28" y="38"/>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75" name="Freeform 335"/>
              <p:cNvSpPr>
                <a:spLocks/>
              </p:cNvSpPr>
              <p:nvPr/>
            </p:nvSpPr>
            <p:spPr bwMode="auto">
              <a:xfrm>
                <a:off x="4554" y="2374"/>
                <a:ext cx="24" cy="31"/>
              </a:xfrm>
              <a:custGeom>
                <a:avLst/>
                <a:gdLst>
                  <a:gd name="T0" fmla="*/ 56 w 73"/>
                  <a:gd name="T1" fmla="*/ 27 h 93"/>
                  <a:gd name="T2" fmla="*/ 55 w 73"/>
                  <a:gd name="T3" fmla="*/ 21 h 93"/>
                  <a:gd name="T4" fmla="*/ 49 w 73"/>
                  <a:gd name="T5" fmla="*/ 15 h 93"/>
                  <a:gd name="T6" fmla="*/ 35 w 73"/>
                  <a:gd name="T7" fmla="*/ 13 h 93"/>
                  <a:gd name="T8" fmla="*/ 35 w 73"/>
                  <a:gd name="T9" fmla="*/ 13 h 93"/>
                  <a:gd name="T10" fmla="*/ 29 w 73"/>
                  <a:gd name="T11" fmla="*/ 14 h 93"/>
                  <a:gd name="T12" fmla="*/ 21 w 73"/>
                  <a:gd name="T13" fmla="*/ 17 h 93"/>
                  <a:gd name="T14" fmla="*/ 18 w 73"/>
                  <a:gd name="T15" fmla="*/ 25 h 93"/>
                  <a:gd name="T16" fmla="*/ 18 w 73"/>
                  <a:gd name="T17" fmla="*/ 25 h 93"/>
                  <a:gd name="T18" fmla="*/ 19 w 73"/>
                  <a:gd name="T19" fmla="*/ 31 h 93"/>
                  <a:gd name="T20" fmla="*/ 25 w 73"/>
                  <a:gd name="T21" fmla="*/ 34 h 93"/>
                  <a:gd name="T22" fmla="*/ 34 w 73"/>
                  <a:gd name="T23" fmla="*/ 37 h 93"/>
                  <a:gd name="T24" fmla="*/ 34 w 73"/>
                  <a:gd name="T25" fmla="*/ 37 h 93"/>
                  <a:gd name="T26" fmla="*/ 48 w 73"/>
                  <a:gd name="T27" fmla="*/ 40 h 93"/>
                  <a:gd name="T28" fmla="*/ 48 w 73"/>
                  <a:gd name="T29" fmla="*/ 40 h 93"/>
                  <a:gd name="T30" fmla="*/ 63 w 73"/>
                  <a:gd name="T31" fmla="*/ 46 h 93"/>
                  <a:gd name="T32" fmla="*/ 71 w 73"/>
                  <a:gd name="T33" fmla="*/ 53 h 93"/>
                  <a:gd name="T34" fmla="*/ 73 w 73"/>
                  <a:gd name="T35" fmla="*/ 63 h 93"/>
                  <a:gd name="T36" fmla="*/ 73 w 73"/>
                  <a:gd name="T37" fmla="*/ 63 h 93"/>
                  <a:gd name="T38" fmla="*/ 68 w 73"/>
                  <a:gd name="T39" fmla="*/ 79 h 93"/>
                  <a:gd name="T40" fmla="*/ 56 w 73"/>
                  <a:gd name="T41" fmla="*/ 90 h 93"/>
                  <a:gd name="T42" fmla="*/ 38 w 73"/>
                  <a:gd name="T43" fmla="*/ 93 h 93"/>
                  <a:gd name="T44" fmla="*/ 38 w 73"/>
                  <a:gd name="T45" fmla="*/ 93 h 93"/>
                  <a:gd name="T46" fmla="*/ 13 w 73"/>
                  <a:gd name="T47" fmla="*/ 87 h 93"/>
                  <a:gd name="T48" fmla="*/ 2 w 73"/>
                  <a:gd name="T49" fmla="*/ 74 h 93"/>
                  <a:gd name="T50" fmla="*/ 0 w 73"/>
                  <a:gd name="T51" fmla="*/ 62 h 93"/>
                  <a:gd name="T52" fmla="*/ 0 w 73"/>
                  <a:gd name="T53" fmla="*/ 62 h 93"/>
                  <a:gd name="T54" fmla="*/ 15 w 73"/>
                  <a:gd name="T55" fmla="*/ 62 h 93"/>
                  <a:gd name="T56" fmla="*/ 15 w 73"/>
                  <a:gd name="T57" fmla="*/ 62 h 93"/>
                  <a:gd name="T58" fmla="*/ 17 w 73"/>
                  <a:gd name="T59" fmla="*/ 69 h 93"/>
                  <a:gd name="T60" fmla="*/ 23 w 73"/>
                  <a:gd name="T61" fmla="*/ 77 h 93"/>
                  <a:gd name="T62" fmla="*/ 38 w 73"/>
                  <a:gd name="T63" fmla="*/ 80 h 93"/>
                  <a:gd name="T64" fmla="*/ 38 w 73"/>
                  <a:gd name="T65" fmla="*/ 80 h 93"/>
                  <a:gd name="T66" fmla="*/ 48 w 73"/>
                  <a:gd name="T67" fmla="*/ 78 h 93"/>
                  <a:gd name="T68" fmla="*/ 55 w 73"/>
                  <a:gd name="T69" fmla="*/ 74 h 93"/>
                  <a:gd name="T70" fmla="*/ 58 w 73"/>
                  <a:gd name="T71" fmla="*/ 66 h 93"/>
                  <a:gd name="T72" fmla="*/ 58 w 73"/>
                  <a:gd name="T73" fmla="*/ 66 h 93"/>
                  <a:gd name="T74" fmla="*/ 57 w 73"/>
                  <a:gd name="T75" fmla="*/ 60 h 93"/>
                  <a:gd name="T76" fmla="*/ 51 w 73"/>
                  <a:gd name="T77" fmla="*/ 56 h 93"/>
                  <a:gd name="T78" fmla="*/ 41 w 73"/>
                  <a:gd name="T79" fmla="*/ 53 h 93"/>
                  <a:gd name="T80" fmla="*/ 41 w 73"/>
                  <a:gd name="T81" fmla="*/ 53 h 93"/>
                  <a:gd name="T82" fmla="*/ 24 w 73"/>
                  <a:gd name="T83" fmla="*/ 49 h 93"/>
                  <a:gd name="T84" fmla="*/ 24 w 73"/>
                  <a:gd name="T85" fmla="*/ 49 h 93"/>
                  <a:gd name="T86" fmla="*/ 13 w 73"/>
                  <a:gd name="T87" fmla="*/ 45 h 93"/>
                  <a:gd name="T88" fmla="*/ 5 w 73"/>
                  <a:gd name="T89" fmla="*/ 38 h 93"/>
                  <a:gd name="T90" fmla="*/ 3 w 73"/>
                  <a:gd name="T91" fmla="*/ 28 h 93"/>
                  <a:gd name="T92" fmla="*/ 3 w 73"/>
                  <a:gd name="T93" fmla="*/ 28 h 93"/>
                  <a:gd name="T94" fmla="*/ 8 w 73"/>
                  <a:gd name="T95" fmla="*/ 12 h 93"/>
                  <a:gd name="T96" fmla="*/ 21 w 73"/>
                  <a:gd name="T97" fmla="*/ 3 h 93"/>
                  <a:gd name="T98" fmla="*/ 37 w 73"/>
                  <a:gd name="T99" fmla="*/ 0 h 93"/>
                  <a:gd name="T100" fmla="*/ 37 w 73"/>
                  <a:gd name="T101" fmla="*/ 0 h 93"/>
                  <a:gd name="T102" fmla="*/ 59 w 73"/>
                  <a:gd name="T103" fmla="*/ 6 h 93"/>
                  <a:gd name="T104" fmla="*/ 68 w 73"/>
                  <a:gd name="T105" fmla="*/ 18 h 93"/>
                  <a:gd name="T106" fmla="*/ 70 w 73"/>
                  <a:gd name="T107" fmla="*/ 27 h 93"/>
                  <a:gd name="T108" fmla="*/ 70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5" y="21"/>
                    </a:lnTo>
                    <a:lnTo>
                      <a:pt x="49" y="15"/>
                    </a:lnTo>
                    <a:lnTo>
                      <a:pt x="35" y="13"/>
                    </a:lnTo>
                    <a:lnTo>
                      <a:pt x="29" y="14"/>
                    </a:lnTo>
                    <a:lnTo>
                      <a:pt x="21" y="17"/>
                    </a:lnTo>
                    <a:lnTo>
                      <a:pt x="18" y="25"/>
                    </a:lnTo>
                    <a:lnTo>
                      <a:pt x="19" y="31"/>
                    </a:lnTo>
                    <a:lnTo>
                      <a:pt x="25" y="34"/>
                    </a:lnTo>
                    <a:lnTo>
                      <a:pt x="34" y="37"/>
                    </a:lnTo>
                    <a:lnTo>
                      <a:pt x="48" y="40"/>
                    </a:lnTo>
                    <a:lnTo>
                      <a:pt x="63" y="46"/>
                    </a:lnTo>
                    <a:lnTo>
                      <a:pt x="71" y="53"/>
                    </a:lnTo>
                    <a:lnTo>
                      <a:pt x="73" y="63"/>
                    </a:lnTo>
                    <a:lnTo>
                      <a:pt x="68" y="79"/>
                    </a:lnTo>
                    <a:lnTo>
                      <a:pt x="56" y="90"/>
                    </a:lnTo>
                    <a:lnTo>
                      <a:pt x="38" y="93"/>
                    </a:lnTo>
                    <a:lnTo>
                      <a:pt x="13" y="87"/>
                    </a:lnTo>
                    <a:lnTo>
                      <a:pt x="2" y="74"/>
                    </a:lnTo>
                    <a:lnTo>
                      <a:pt x="0" y="62"/>
                    </a:lnTo>
                    <a:lnTo>
                      <a:pt x="15" y="62"/>
                    </a:lnTo>
                    <a:lnTo>
                      <a:pt x="17" y="69"/>
                    </a:lnTo>
                    <a:lnTo>
                      <a:pt x="23" y="77"/>
                    </a:lnTo>
                    <a:lnTo>
                      <a:pt x="38" y="80"/>
                    </a:lnTo>
                    <a:lnTo>
                      <a:pt x="48" y="78"/>
                    </a:lnTo>
                    <a:lnTo>
                      <a:pt x="55" y="74"/>
                    </a:lnTo>
                    <a:lnTo>
                      <a:pt x="58" y="66"/>
                    </a:lnTo>
                    <a:lnTo>
                      <a:pt x="57" y="60"/>
                    </a:lnTo>
                    <a:lnTo>
                      <a:pt x="51" y="56"/>
                    </a:lnTo>
                    <a:lnTo>
                      <a:pt x="41" y="53"/>
                    </a:lnTo>
                    <a:lnTo>
                      <a:pt x="24" y="49"/>
                    </a:lnTo>
                    <a:lnTo>
                      <a:pt x="13" y="45"/>
                    </a:lnTo>
                    <a:lnTo>
                      <a:pt x="5" y="38"/>
                    </a:lnTo>
                    <a:lnTo>
                      <a:pt x="3" y="28"/>
                    </a:lnTo>
                    <a:lnTo>
                      <a:pt x="8" y="12"/>
                    </a:lnTo>
                    <a:lnTo>
                      <a:pt x="21" y="3"/>
                    </a:lnTo>
                    <a:lnTo>
                      <a:pt x="37" y="0"/>
                    </a:lnTo>
                    <a:lnTo>
                      <a:pt x="59" y="6"/>
                    </a:lnTo>
                    <a:lnTo>
                      <a:pt x="68" y="18"/>
                    </a:lnTo>
                    <a:lnTo>
                      <a:pt x="70" y="27"/>
                    </a:lnTo>
                    <a:lnTo>
                      <a:pt x="56" y="27"/>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76" name="Freeform 336"/>
              <p:cNvSpPr>
                <a:spLocks noEditPoints="1"/>
              </p:cNvSpPr>
              <p:nvPr/>
            </p:nvSpPr>
            <p:spPr bwMode="auto">
              <a:xfrm>
                <a:off x="4582" y="2374"/>
                <a:ext cx="28" cy="31"/>
              </a:xfrm>
              <a:custGeom>
                <a:avLst/>
                <a:gdLst>
                  <a:gd name="T0" fmla="*/ 9 w 83"/>
                  <a:gd name="T1" fmla="*/ 12 h 93"/>
                  <a:gd name="T2" fmla="*/ 41 w 83"/>
                  <a:gd name="T3" fmla="*/ 0 h 93"/>
                  <a:gd name="T4" fmla="*/ 53 w 83"/>
                  <a:gd name="T5" fmla="*/ 1 h 93"/>
                  <a:gd name="T6" fmla="*/ 74 w 83"/>
                  <a:gd name="T7" fmla="*/ 24 h 93"/>
                  <a:gd name="T8" fmla="*/ 74 w 83"/>
                  <a:gd name="T9" fmla="*/ 75 h 93"/>
                  <a:gd name="T10" fmla="*/ 74 w 83"/>
                  <a:gd name="T11" fmla="*/ 78 h 93"/>
                  <a:gd name="T12" fmla="*/ 79 w 83"/>
                  <a:gd name="T13" fmla="*/ 80 h 93"/>
                  <a:gd name="T14" fmla="*/ 80 w 83"/>
                  <a:gd name="T15" fmla="*/ 80 h 93"/>
                  <a:gd name="T16" fmla="*/ 83 w 83"/>
                  <a:gd name="T17" fmla="*/ 79 h 93"/>
                  <a:gd name="T18" fmla="*/ 83 w 83"/>
                  <a:gd name="T19" fmla="*/ 91 h 93"/>
                  <a:gd name="T20" fmla="*/ 81 w 83"/>
                  <a:gd name="T21" fmla="*/ 92 h 93"/>
                  <a:gd name="T22" fmla="*/ 75 w 83"/>
                  <a:gd name="T23" fmla="*/ 92 h 93"/>
                  <a:gd name="T24" fmla="*/ 66 w 83"/>
                  <a:gd name="T25" fmla="*/ 91 h 93"/>
                  <a:gd name="T26" fmla="*/ 60 w 83"/>
                  <a:gd name="T27" fmla="*/ 78 h 93"/>
                  <a:gd name="T28" fmla="*/ 53 w 83"/>
                  <a:gd name="T29" fmla="*/ 85 h 93"/>
                  <a:gd name="T30" fmla="*/ 28 w 83"/>
                  <a:gd name="T31" fmla="*/ 93 h 93"/>
                  <a:gd name="T32" fmla="*/ 13 w 83"/>
                  <a:gd name="T33" fmla="*/ 90 h 93"/>
                  <a:gd name="T34" fmla="*/ 0 w 83"/>
                  <a:gd name="T35" fmla="*/ 67 h 93"/>
                  <a:gd name="T36" fmla="*/ 1 w 83"/>
                  <a:gd name="T37" fmla="*/ 57 h 93"/>
                  <a:gd name="T38" fmla="*/ 27 w 83"/>
                  <a:gd name="T39" fmla="*/ 40 h 93"/>
                  <a:gd name="T40" fmla="*/ 52 w 83"/>
                  <a:gd name="T41" fmla="*/ 37 h 93"/>
                  <a:gd name="T42" fmla="*/ 55 w 83"/>
                  <a:gd name="T43" fmla="*/ 36 h 93"/>
                  <a:gd name="T44" fmla="*/ 59 w 83"/>
                  <a:gd name="T45" fmla="*/ 26 h 93"/>
                  <a:gd name="T46" fmla="*/ 57 w 83"/>
                  <a:gd name="T47" fmla="*/ 19 h 93"/>
                  <a:gd name="T48" fmla="*/ 39 w 83"/>
                  <a:gd name="T49" fmla="*/ 12 h 93"/>
                  <a:gd name="T50" fmla="*/ 26 w 83"/>
                  <a:gd name="T51" fmla="*/ 15 h 93"/>
                  <a:gd name="T52" fmla="*/ 18 w 83"/>
                  <a:gd name="T53" fmla="*/ 29 h 93"/>
                  <a:gd name="T54" fmla="*/ 4 w 83"/>
                  <a:gd name="T55" fmla="*/ 29 h 93"/>
                  <a:gd name="T56" fmla="*/ 59 w 83"/>
                  <a:gd name="T57" fmla="*/ 45 h 93"/>
                  <a:gd name="T58" fmla="*/ 49 w 83"/>
                  <a:gd name="T59" fmla="*/ 49 h 93"/>
                  <a:gd name="T60" fmla="*/ 35 w 83"/>
                  <a:gd name="T61" fmla="*/ 51 h 93"/>
                  <a:gd name="T62" fmla="*/ 18 w 83"/>
                  <a:gd name="T63" fmla="*/ 57 h 93"/>
                  <a:gd name="T64" fmla="*/ 15 w 83"/>
                  <a:gd name="T65" fmla="*/ 65 h 93"/>
                  <a:gd name="T66" fmla="*/ 22 w 83"/>
                  <a:gd name="T67" fmla="*/ 78 h 93"/>
                  <a:gd name="T68" fmla="*/ 32 w 83"/>
                  <a:gd name="T69" fmla="*/ 80 h 93"/>
                  <a:gd name="T70" fmla="*/ 55 w 83"/>
                  <a:gd name="T71" fmla="*/ 70 h 93"/>
                  <a:gd name="T72" fmla="*/ 59 w 83"/>
                  <a:gd name="T73" fmla="*/ 60 h 93"/>
                  <a:gd name="T74" fmla="*/ 59 w 83"/>
                  <a:gd name="T75" fmla="*/ 4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3"/>
                  <a:gd name="T116" fmla="*/ 83 w 83"/>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3">
                    <a:moveTo>
                      <a:pt x="4" y="29"/>
                    </a:moveTo>
                    <a:lnTo>
                      <a:pt x="9" y="12"/>
                    </a:lnTo>
                    <a:lnTo>
                      <a:pt x="22" y="3"/>
                    </a:lnTo>
                    <a:lnTo>
                      <a:pt x="41" y="0"/>
                    </a:lnTo>
                    <a:lnTo>
                      <a:pt x="53" y="1"/>
                    </a:lnTo>
                    <a:lnTo>
                      <a:pt x="67" y="8"/>
                    </a:lnTo>
                    <a:lnTo>
                      <a:pt x="74" y="24"/>
                    </a:lnTo>
                    <a:lnTo>
                      <a:pt x="74" y="75"/>
                    </a:lnTo>
                    <a:lnTo>
                      <a:pt x="74" y="78"/>
                    </a:lnTo>
                    <a:lnTo>
                      <a:pt x="76" y="79"/>
                    </a:lnTo>
                    <a:lnTo>
                      <a:pt x="79" y="80"/>
                    </a:lnTo>
                    <a:lnTo>
                      <a:pt x="80" y="80"/>
                    </a:lnTo>
                    <a:lnTo>
                      <a:pt x="82" y="79"/>
                    </a:lnTo>
                    <a:lnTo>
                      <a:pt x="83" y="79"/>
                    </a:lnTo>
                    <a:lnTo>
                      <a:pt x="83" y="91"/>
                    </a:lnTo>
                    <a:lnTo>
                      <a:pt x="81" y="92"/>
                    </a:lnTo>
                    <a:lnTo>
                      <a:pt x="78" y="92"/>
                    </a:lnTo>
                    <a:lnTo>
                      <a:pt x="75" y="92"/>
                    </a:lnTo>
                    <a:lnTo>
                      <a:pt x="66" y="91"/>
                    </a:lnTo>
                    <a:lnTo>
                      <a:pt x="61" y="85"/>
                    </a:lnTo>
                    <a:lnTo>
                      <a:pt x="60" y="78"/>
                    </a:lnTo>
                    <a:lnTo>
                      <a:pt x="53" y="85"/>
                    </a:lnTo>
                    <a:lnTo>
                      <a:pt x="43" y="91"/>
                    </a:lnTo>
                    <a:lnTo>
                      <a:pt x="28" y="93"/>
                    </a:lnTo>
                    <a:lnTo>
                      <a:pt x="13" y="90"/>
                    </a:lnTo>
                    <a:lnTo>
                      <a:pt x="3" y="80"/>
                    </a:lnTo>
                    <a:lnTo>
                      <a:pt x="0" y="67"/>
                    </a:lnTo>
                    <a:lnTo>
                      <a:pt x="1" y="57"/>
                    </a:lnTo>
                    <a:lnTo>
                      <a:pt x="9" y="47"/>
                    </a:lnTo>
                    <a:lnTo>
                      <a:pt x="27" y="40"/>
                    </a:lnTo>
                    <a:lnTo>
                      <a:pt x="52" y="37"/>
                    </a:lnTo>
                    <a:lnTo>
                      <a:pt x="55" y="36"/>
                    </a:lnTo>
                    <a:lnTo>
                      <a:pt x="58" y="33"/>
                    </a:lnTo>
                    <a:lnTo>
                      <a:pt x="59" y="26"/>
                    </a:lnTo>
                    <a:lnTo>
                      <a:pt x="57" y="19"/>
                    </a:lnTo>
                    <a:lnTo>
                      <a:pt x="50" y="14"/>
                    </a:lnTo>
                    <a:lnTo>
                      <a:pt x="39" y="12"/>
                    </a:lnTo>
                    <a:lnTo>
                      <a:pt x="26" y="15"/>
                    </a:lnTo>
                    <a:lnTo>
                      <a:pt x="20" y="22"/>
                    </a:lnTo>
                    <a:lnTo>
                      <a:pt x="18" y="29"/>
                    </a:lnTo>
                    <a:lnTo>
                      <a:pt x="4" y="29"/>
                    </a:lnTo>
                    <a:close/>
                    <a:moveTo>
                      <a:pt x="59" y="45"/>
                    </a:moveTo>
                    <a:lnTo>
                      <a:pt x="56" y="47"/>
                    </a:lnTo>
                    <a:lnTo>
                      <a:pt x="49" y="49"/>
                    </a:lnTo>
                    <a:lnTo>
                      <a:pt x="35" y="51"/>
                    </a:lnTo>
                    <a:lnTo>
                      <a:pt x="27" y="52"/>
                    </a:lnTo>
                    <a:lnTo>
                      <a:pt x="18" y="57"/>
                    </a:lnTo>
                    <a:lnTo>
                      <a:pt x="15" y="65"/>
                    </a:lnTo>
                    <a:lnTo>
                      <a:pt x="17" y="73"/>
                    </a:lnTo>
                    <a:lnTo>
                      <a:pt x="22" y="78"/>
                    </a:lnTo>
                    <a:lnTo>
                      <a:pt x="32" y="80"/>
                    </a:lnTo>
                    <a:lnTo>
                      <a:pt x="45" y="77"/>
                    </a:lnTo>
                    <a:lnTo>
                      <a:pt x="55" y="70"/>
                    </a:lnTo>
                    <a:lnTo>
                      <a:pt x="59" y="60"/>
                    </a:lnTo>
                    <a:lnTo>
                      <a:pt x="59" y="45"/>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77" name="Freeform 337"/>
              <p:cNvSpPr>
                <a:spLocks/>
              </p:cNvSpPr>
              <p:nvPr/>
            </p:nvSpPr>
            <p:spPr bwMode="auto">
              <a:xfrm>
                <a:off x="4611" y="2375"/>
                <a:ext cx="27" cy="29"/>
              </a:xfrm>
              <a:custGeom>
                <a:avLst/>
                <a:gdLst>
                  <a:gd name="T0" fmla="*/ 65 w 81"/>
                  <a:gd name="T1" fmla="*/ 0 h 88"/>
                  <a:gd name="T2" fmla="*/ 81 w 81"/>
                  <a:gd name="T3" fmla="*/ 0 h 88"/>
                  <a:gd name="T4" fmla="*/ 48 w 81"/>
                  <a:gd name="T5" fmla="*/ 88 h 88"/>
                  <a:gd name="T6" fmla="*/ 32 w 81"/>
                  <a:gd name="T7" fmla="*/ 88 h 88"/>
                  <a:gd name="T8" fmla="*/ 0 w 81"/>
                  <a:gd name="T9" fmla="*/ 0 h 88"/>
                  <a:gd name="T10" fmla="*/ 17 w 81"/>
                  <a:gd name="T11" fmla="*/ 0 h 88"/>
                  <a:gd name="T12" fmla="*/ 39 w 81"/>
                  <a:gd name="T13" fmla="*/ 71 h 88"/>
                  <a:gd name="T14" fmla="*/ 41 w 81"/>
                  <a:gd name="T15" fmla="*/ 71 h 88"/>
                  <a:gd name="T16" fmla="*/ 65 w 81"/>
                  <a:gd name="T17" fmla="*/ 0 h 88"/>
                  <a:gd name="T18" fmla="*/ 65 w 8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8"/>
                  <a:gd name="T32" fmla="*/ 81 w 8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8">
                    <a:moveTo>
                      <a:pt x="65" y="0"/>
                    </a:moveTo>
                    <a:lnTo>
                      <a:pt x="81" y="0"/>
                    </a:lnTo>
                    <a:lnTo>
                      <a:pt x="48" y="88"/>
                    </a:lnTo>
                    <a:lnTo>
                      <a:pt x="32" y="88"/>
                    </a:lnTo>
                    <a:lnTo>
                      <a:pt x="0" y="0"/>
                    </a:lnTo>
                    <a:lnTo>
                      <a:pt x="17" y="0"/>
                    </a:lnTo>
                    <a:lnTo>
                      <a:pt x="39" y="71"/>
                    </a:lnTo>
                    <a:lnTo>
                      <a:pt x="41" y="71"/>
                    </a:lnTo>
                    <a:lnTo>
                      <a:pt x="65" y="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78" name="Freeform 338"/>
              <p:cNvSpPr>
                <a:spLocks noEditPoints="1"/>
              </p:cNvSpPr>
              <p:nvPr/>
            </p:nvSpPr>
            <p:spPr bwMode="auto">
              <a:xfrm>
                <a:off x="4642" y="2363"/>
                <a:ext cx="5" cy="41"/>
              </a:xfrm>
              <a:custGeom>
                <a:avLst/>
                <a:gdLst>
                  <a:gd name="T0" fmla="*/ 15 w 15"/>
                  <a:gd name="T1" fmla="*/ 122 h 122"/>
                  <a:gd name="T2" fmla="*/ 0 w 15"/>
                  <a:gd name="T3" fmla="*/ 122 h 122"/>
                  <a:gd name="T4" fmla="*/ 0 w 15"/>
                  <a:gd name="T5" fmla="*/ 34 h 122"/>
                  <a:gd name="T6" fmla="*/ 15 w 15"/>
                  <a:gd name="T7" fmla="*/ 34 h 122"/>
                  <a:gd name="T8" fmla="*/ 15 w 15"/>
                  <a:gd name="T9" fmla="*/ 122 h 122"/>
                  <a:gd name="T10" fmla="*/ 15 w 15"/>
                  <a:gd name="T11" fmla="*/ 122 h 122"/>
                  <a:gd name="T12" fmla="*/ 0 w 15"/>
                  <a:gd name="T13" fmla="*/ 17 h 122"/>
                  <a:gd name="T14" fmla="*/ 0 w 15"/>
                  <a:gd name="T15" fmla="*/ 0 h 122"/>
                  <a:gd name="T16" fmla="*/ 15 w 15"/>
                  <a:gd name="T17" fmla="*/ 0 h 122"/>
                  <a:gd name="T18" fmla="*/ 15 w 15"/>
                  <a:gd name="T19" fmla="*/ 17 h 122"/>
                  <a:gd name="T20" fmla="*/ 0 w 15"/>
                  <a:gd name="T21" fmla="*/ 17 h 122"/>
                  <a:gd name="T22" fmla="*/ 0 w 15"/>
                  <a:gd name="T23" fmla="*/ 17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2"/>
                  <a:gd name="T38" fmla="*/ 15 w 15"/>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2">
                    <a:moveTo>
                      <a:pt x="15" y="122"/>
                    </a:moveTo>
                    <a:lnTo>
                      <a:pt x="0" y="122"/>
                    </a:lnTo>
                    <a:lnTo>
                      <a:pt x="0" y="34"/>
                    </a:lnTo>
                    <a:lnTo>
                      <a:pt x="15" y="34"/>
                    </a:lnTo>
                    <a:lnTo>
                      <a:pt x="15" y="122"/>
                    </a:lnTo>
                    <a:close/>
                    <a:moveTo>
                      <a:pt x="0" y="17"/>
                    </a:moveTo>
                    <a:lnTo>
                      <a:pt x="0" y="0"/>
                    </a:lnTo>
                    <a:lnTo>
                      <a:pt x="15" y="0"/>
                    </a:lnTo>
                    <a:lnTo>
                      <a:pt x="15" y="17"/>
                    </a:lnTo>
                    <a:lnTo>
                      <a:pt x="0" y="17"/>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79" name="Freeform 339"/>
              <p:cNvSpPr>
                <a:spLocks/>
              </p:cNvSpPr>
              <p:nvPr/>
            </p:nvSpPr>
            <p:spPr bwMode="auto">
              <a:xfrm>
                <a:off x="4654" y="2374"/>
                <a:ext cx="24" cy="30"/>
              </a:xfrm>
              <a:custGeom>
                <a:avLst/>
                <a:gdLst>
                  <a:gd name="T0" fmla="*/ 72 w 72"/>
                  <a:gd name="T1" fmla="*/ 30 h 91"/>
                  <a:gd name="T2" fmla="*/ 67 w 72"/>
                  <a:gd name="T3" fmla="*/ 11 h 91"/>
                  <a:gd name="T4" fmla="*/ 55 w 72"/>
                  <a:gd name="T5" fmla="*/ 2 h 91"/>
                  <a:gd name="T6" fmla="*/ 41 w 72"/>
                  <a:gd name="T7" fmla="*/ 0 h 91"/>
                  <a:gd name="T8" fmla="*/ 41 w 72"/>
                  <a:gd name="T9" fmla="*/ 0 h 91"/>
                  <a:gd name="T10" fmla="*/ 28 w 72"/>
                  <a:gd name="T11" fmla="*/ 3 h 91"/>
                  <a:gd name="T12" fmla="*/ 20 w 72"/>
                  <a:gd name="T13" fmla="*/ 9 h 91"/>
                  <a:gd name="T14" fmla="*/ 15 w 72"/>
                  <a:gd name="T15" fmla="*/ 15 h 91"/>
                  <a:gd name="T16" fmla="*/ 15 w 72"/>
                  <a:gd name="T17" fmla="*/ 15 h 91"/>
                  <a:gd name="T18" fmla="*/ 15 w 72"/>
                  <a:gd name="T19" fmla="*/ 15 h 91"/>
                  <a:gd name="T20" fmla="*/ 15 w 72"/>
                  <a:gd name="T21" fmla="*/ 3 h 91"/>
                  <a:gd name="T22" fmla="*/ 0 w 72"/>
                  <a:gd name="T23" fmla="*/ 3 h 91"/>
                  <a:gd name="T24" fmla="*/ 0 w 72"/>
                  <a:gd name="T25" fmla="*/ 91 h 91"/>
                  <a:gd name="T26" fmla="*/ 15 w 72"/>
                  <a:gd name="T27" fmla="*/ 91 h 91"/>
                  <a:gd name="T28" fmla="*/ 15 w 72"/>
                  <a:gd name="T29" fmla="*/ 42 h 91"/>
                  <a:gd name="T30" fmla="*/ 15 w 72"/>
                  <a:gd name="T31" fmla="*/ 42 h 91"/>
                  <a:gd name="T32" fmla="*/ 19 w 72"/>
                  <a:gd name="T33" fmla="*/ 24 h 91"/>
                  <a:gd name="T34" fmla="*/ 29 w 72"/>
                  <a:gd name="T35" fmla="*/ 15 h 91"/>
                  <a:gd name="T36" fmla="*/ 38 w 72"/>
                  <a:gd name="T37" fmla="*/ 13 h 91"/>
                  <a:gd name="T38" fmla="*/ 38 w 72"/>
                  <a:gd name="T39" fmla="*/ 13 h 91"/>
                  <a:gd name="T40" fmla="*/ 50 w 72"/>
                  <a:gd name="T41" fmla="*/ 16 h 91"/>
                  <a:gd name="T42" fmla="*/ 55 w 72"/>
                  <a:gd name="T43" fmla="*/ 23 h 91"/>
                  <a:gd name="T44" fmla="*/ 57 w 72"/>
                  <a:gd name="T45" fmla="*/ 36 h 91"/>
                  <a:gd name="T46" fmla="*/ 57 w 72"/>
                  <a:gd name="T47" fmla="*/ 36 h 91"/>
                  <a:gd name="T48" fmla="*/ 57 w 72"/>
                  <a:gd name="T49" fmla="*/ 91 h 91"/>
                  <a:gd name="T50" fmla="*/ 72 w 72"/>
                  <a:gd name="T51" fmla="*/ 91 h 91"/>
                  <a:gd name="T52" fmla="*/ 72 w 72"/>
                  <a:gd name="T53" fmla="*/ 30 h 91"/>
                  <a:gd name="T54" fmla="*/ 72 w 72"/>
                  <a:gd name="T55" fmla="*/ 30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91"/>
                  <a:gd name="T86" fmla="*/ 72 w 72"/>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91">
                    <a:moveTo>
                      <a:pt x="72" y="30"/>
                    </a:moveTo>
                    <a:lnTo>
                      <a:pt x="67" y="11"/>
                    </a:lnTo>
                    <a:lnTo>
                      <a:pt x="55" y="2"/>
                    </a:lnTo>
                    <a:lnTo>
                      <a:pt x="41" y="0"/>
                    </a:lnTo>
                    <a:lnTo>
                      <a:pt x="28" y="3"/>
                    </a:lnTo>
                    <a:lnTo>
                      <a:pt x="20" y="9"/>
                    </a:lnTo>
                    <a:lnTo>
                      <a:pt x="15" y="15"/>
                    </a:lnTo>
                    <a:lnTo>
                      <a:pt x="15" y="3"/>
                    </a:lnTo>
                    <a:lnTo>
                      <a:pt x="0" y="3"/>
                    </a:lnTo>
                    <a:lnTo>
                      <a:pt x="0" y="91"/>
                    </a:lnTo>
                    <a:lnTo>
                      <a:pt x="15" y="91"/>
                    </a:lnTo>
                    <a:lnTo>
                      <a:pt x="15" y="42"/>
                    </a:lnTo>
                    <a:lnTo>
                      <a:pt x="19" y="24"/>
                    </a:lnTo>
                    <a:lnTo>
                      <a:pt x="29" y="15"/>
                    </a:lnTo>
                    <a:lnTo>
                      <a:pt x="38" y="13"/>
                    </a:lnTo>
                    <a:lnTo>
                      <a:pt x="50" y="16"/>
                    </a:lnTo>
                    <a:lnTo>
                      <a:pt x="55" y="23"/>
                    </a:lnTo>
                    <a:lnTo>
                      <a:pt x="57" y="36"/>
                    </a:lnTo>
                    <a:lnTo>
                      <a:pt x="57" y="91"/>
                    </a:lnTo>
                    <a:lnTo>
                      <a:pt x="72" y="91"/>
                    </a:lnTo>
                    <a:lnTo>
                      <a:pt x="72" y="3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80" name="Freeform 340"/>
              <p:cNvSpPr>
                <a:spLocks noEditPoints="1"/>
              </p:cNvSpPr>
              <p:nvPr/>
            </p:nvSpPr>
            <p:spPr bwMode="auto">
              <a:xfrm>
                <a:off x="4684" y="2374"/>
                <a:ext cx="26" cy="42"/>
              </a:xfrm>
              <a:custGeom>
                <a:avLst/>
                <a:gdLst>
                  <a:gd name="T0" fmla="*/ 78 w 78"/>
                  <a:gd name="T1" fmla="*/ 83 h 128"/>
                  <a:gd name="T2" fmla="*/ 76 w 78"/>
                  <a:gd name="T3" fmla="*/ 101 h 128"/>
                  <a:gd name="T4" fmla="*/ 66 w 78"/>
                  <a:gd name="T5" fmla="*/ 119 h 128"/>
                  <a:gd name="T6" fmla="*/ 37 w 78"/>
                  <a:gd name="T7" fmla="*/ 128 h 128"/>
                  <a:gd name="T8" fmla="*/ 37 w 78"/>
                  <a:gd name="T9" fmla="*/ 128 h 128"/>
                  <a:gd name="T10" fmla="*/ 25 w 78"/>
                  <a:gd name="T11" fmla="*/ 126 h 128"/>
                  <a:gd name="T12" fmla="*/ 11 w 78"/>
                  <a:gd name="T13" fmla="*/ 119 h 128"/>
                  <a:gd name="T14" fmla="*/ 3 w 78"/>
                  <a:gd name="T15" fmla="*/ 101 h 128"/>
                  <a:gd name="T16" fmla="*/ 3 w 78"/>
                  <a:gd name="T17" fmla="*/ 101 h 128"/>
                  <a:gd name="T18" fmla="*/ 18 w 78"/>
                  <a:gd name="T19" fmla="*/ 101 h 128"/>
                  <a:gd name="T20" fmla="*/ 18 w 78"/>
                  <a:gd name="T21" fmla="*/ 101 h 128"/>
                  <a:gd name="T22" fmla="*/ 23 w 78"/>
                  <a:gd name="T23" fmla="*/ 111 h 128"/>
                  <a:gd name="T24" fmla="*/ 32 w 78"/>
                  <a:gd name="T25" fmla="*/ 115 h 128"/>
                  <a:gd name="T26" fmla="*/ 38 w 78"/>
                  <a:gd name="T27" fmla="*/ 115 h 128"/>
                  <a:gd name="T28" fmla="*/ 38 w 78"/>
                  <a:gd name="T29" fmla="*/ 115 h 128"/>
                  <a:gd name="T30" fmla="*/ 56 w 78"/>
                  <a:gd name="T31" fmla="*/ 110 h 128"/>
                  <a:gd name="T32" fmla="*/ 62 w 78"/>
                  <a:gd name="T33" fmla="*/ 97 h 128"/>
                  <a:gd name="T34" fmla="*/ 63 w 78"/>
                  <a:gd name="T35" fmla="*/ 84 h 128"/>
                  <a:gd name="T36" fmla="*/ 63 w 78"/>
                  <a:gd name="T37" fmla="*/ 84 h 128"/>
                  <a:gd name="T38" fmla="*/ 63 w 78"/>
                  <a:gd name="T39" fmla="*/ 80 h 128"/>
                  <a:gd name="T40" fmla="*/ 63 w 78"/>
                  <a:gd name="T41" fmla="*/ 80 h 128"/>
                  <a:gd name="T42" fmla="*/ 63 w 78"/>
                  <a:gd name="T43" fmla="*/ 81 h 128"/>
                  <a:gd name="T44" fmla="*/ 63 w 78"/>
                  <a:gd name="T45" fmla="*/ 81 h 128"/>
                  <a:gd name="T46" fmla="*/ 58 w 78"/>
                  <a:gd name="T47" fmla="*/ 86 h 128"/>
                  <a:gd name="T48" fmla="*/ 50 w 78"/>
                  <a:gd name="T49" fmla="*/ 92 h 128"/>
                  <a:gd name="T50" fmla="*/ 40 w 78"/>
                  <a:gd name="T51" fmla="*/ 93 h 128"/>
                  <a:gd name="T52" fmla="*/ 40 w 78"/>
                  <a:gd name="T53" fmla="*/ 93 h 128"/>
                  <a:gd name="T54" fmla="*/ 15 w 78"/>
                  <a:gd name="T55" fmla="*/ 84 h 128"/>
                  <a:gd name="T56" fmla="*/ 4 w 78"/>
                  <a:gd name="T57" fmla="*/ 65 h 128"/>
                  <a:gd name="T58" fmla="*/ 0 w 78"/>
                  <a:gd name="T59" fmla="*/ 44 h 128"/>
                  <a:gd name="T60" fmla="*/ 0 w 78"/>
                  <a:gd name="T61" fmla="*/ 44 h 128"/>
                  <a:gd name="T62" fmla="*/ 5 w 78"/>
                  <a:gd name="T63" fmla="*/ 21 h 128"/>
                  <a:gd name="T64" fmla="*/ 17 w 78"/>
                  <a:gd name="T65" fmla="*/ 6 h 128"/>
                  <a:gd name="T66" fmla="*/ 38 w 78"/>
                  <a:gd name="T67" fmla="*/ 0 h 128"/>
                  <a:gd name="T68" fmla="*/ 38 w 78"/>
                  <a:gd name="T69" fmla="*/ 0 h 128"/>
                  <a:gd name="T70" fmla="*/ 51 w 78"/>
                  <a:gd name="T71" fmla="*/ 3 h 128"/>
                  <a:gd name="T72" fmla="*/ 59 w 78"/>
                  <a:gd name="T73" fmla="*/ 9 h 128"/>
                  <a:gd name="T74" fmla="*/ 64 w 78"/>
                  <a:gd name="T75" fmla="*/ 15 h 128"/>
                  <a:gd name="T76" fmla="*/ 64 w 78"/>
                  <a:gd name="T77" fmla="*/ 15 h 128"/>
                  <a:gd name="T78" fmla="*/ 64 w 78"/>
                  <a:gd name="T79" fmla="*/ 15 h 128"/>
                  <a:gd name="T80" fmla="*/ 64 w 78"/>
                  <a:gd name="T81" fmla="*/ 3 h 128"/>
                  <a:gd name="T82" fmla="*/ 78 w 78"/>
                  <a:gd name="T83" fmla="*/ 3 h 128"/>
                  <a:gd name="T84" fmla="*/ 78 w 78"/>
                  <a:gd name="T85" fmla="*/ 83 h 128"/>
                  <a:gd name="T86" fmla="*/ 78 w 78"/>
                  <a:gd name="T87" fmla="*/ 83 h 128"/>
                  <a:gd name="T88" fmla="*/ 40 w 78"/>
                  <a:gd name="T89" fmla="*/ 80 h 128"/>
                  <a:gd name="T90" fmla="*/ 50 w 78"/>
                  <a:gd name="T91" fmla="*/ 77 h 128"/>
                  <a:gd name="T92" fmla="*/ 60 w 78"/>
                  <a:gd name="T93" fmla="*/ 68 h 128"/>
                  <a:gd name="T94" fmla="*/ 64 w 78"/>
                  <a:gd name="T95" fmla="*/ 50 h 128"/>
                  <a:gd name="T96" fmla="*/ 64 w 78"/>
                  <a:gd name="T97" fmla="*/ 50 h 128"/>
                  <a:gd name="T98" fmla="*/ 62 w 78"/>
                  <a:gd name="T99" fmla="*/ 34 h 128"/>
                  <a:gd name="T100" fmla="*/ 56 w 78"/>
                  <a:gd name="T101" fmla="*/ 20 h 128"/>
                  <a:gd name="T102" fmla="*/ 40 w 78"/>
                  <a:gd name="T103" fmla="*/ 13 h 128"/>
                  <a:gd name="T104" fmla="*/ 40 w 78"/>
                  <a:gd name="T105" fmla="*/ 13 h 128"/>
                  <a:gd name="T106" fmla="*/ 23 w 78"/>
                  <a:gd name="T107" fmla="*/ 19 h 128"/>
                  <a:gd name="T108" fmla="*/ 17 w 78"/>
                  <a:gd name="T109" fmla="*/ 32 h 128"/>
                  <a:gd name="T110" fmla="*/ 15 w 78"/>
                  <a:gd name="T111" fmla="*/ 46 h 128"/>
                  <a:gd name="T112" fmla="*/ 15 w 78"/>
                  <a:gd name="T113" fmla="*/ 46 h 128"/>
                  <a:gd name="T114" fmla="*/ 18 w 78"/>
                  <a:gd name="T115" fmla="*/ 63 h 128"/>
                  <a:gd name="T116" fmla="*/ 27 w 78"/>
                  <a:gd name="T117" fmla="*/ 75 h 128"/>
                  <a:gd name="T118" fmla="*/ 40 w 78"/>
                  <a:gd name="T119" fmla="*/ 80 h 128"/>
                  <a:gd name="T120" fmla="*/ 40 w 78"/>
                  <a:gd name="T121" fmla="*/ 80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28"/>
                  <a:gd name="T185" fmla="*/ 78 w 78"/>
                  <a:gd name="T186" fmla="*/ 128 h 1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28">
                    <a:moveTo>
                      <a:pt x="78" y="83"/>
                    </a:moveTo>
                    <a:lnTo>
                      <a:pt x="76" y="101"/>
                    </a:lnTo>
                    <a:lnTo>
                      <a:pt x="66" y="119"/>
                    </a:lnTo>
                    <a:lnTo>
                      <a:pt x="37" y="128"/>
                    </a:lnTo>
                    <a:lnTo>
                      <a:pt x="25" y="126"/>
                    </a:lnTo>
                    <a:lnTo>
                      <a:pt x="11" y="119"/>
                    </a:lnTo>
                    <a:lnTo>
                      <a:pt x="3" y="101"/>
                    </a:lnTo>
                    <a:lnTo>
                      <a:pt x="18" y="101"/>
                    </a:lnTo>
                    <a:lnTo>
                      <a:pt x="23" y="111"/>
                    </a:lnTo>
                    <a:lnTo>
                      <a:pt x="32" y="115"/>
                    </a:lnTo>
                    <a:lnTo>
                      <a:pt x="38" y="115"/>
                    </a:lnTo>
                    <a:lnTo>
                      <a:pt x="56" y="110"/>
                    </a:lnTo>
                    <a:lnTo>
                      <a:pt x="62" y="97"/>
                    </a:lnTo>
                    <a:lnTo>
                      <a:pt x="63" y="84"/>
                    </a:lnTo>
                    <a:lnTo>
                      <a:pt x="63" y="80"/>
                    </a:lnTo>
                    <a:lnTo>
                      <a:pt x="63" y="81"/>
                    </a:lnTo>
                    <a:lnTo>
                      <a:pt x="58" y="86"/>
                    </a:lnTo>
                    <a:lnTo>
                      <a:pt x="50" y="92"/>
                    </a:lnTo>
                    <a:lnTo>
                      <a:pt x="40" y="93"/>
                    </a:lnTo>
                    <a:lnTo>
                      <a:pt x="15" y="84"/>
                    </a:lnTo>
                    <a:lnTo>
                      <a:pt x="4" y="65"/>
                    </a:lnTo>
                    <a:lnTo>
                      <a:pt x="0" y="44"/>
                    </a:lnTo>
                    <a:lnTo>
                      <a:pt x="5" y="21"/>
                    </a:lnTo>
                    <a:lnTo>
                      <a:pt x="17" y="6"/>
                    </a:lnTo>
                    <a:lnTo>
                      <a:pt x="38" y="0"/>
                    </a:lnTo>
                    <a:lnTo>
                      <a:pt x="51" y="3"/>
                    </a:lnTo>
                    <a:lnTo>
                      <a:pt x="59" y="9"/>
                    </a:lnTo>
                    <a:lnTo>
                      <a:pt x="64" y="15"/>
                    </a:lnTo>
                    <a:lnTo>
                      <a:pt x="64" y="3"/>
                    </a:lnTo>
                    <a:lnTo>
                      <a:pt x="78" y="3"/>
                    </a:lnTo>
                    <a:lnTo>
                      <a:pt x="78" y="83"/>
                    </a:lnTo>
                    <a:close/>
                    <a:moveTo>
                      <a:pt x="40" y="80"/>
                    </a:moveTo>
                    <a:lnTo>
                      <a:pt x="50" y="77"/>
                    </a:lnTo>
                    <a:lnTo>
                      <a:pt x="60" y="68"/>
                    </a:lnTo>
                    <a:lnTo>
                      <a:pt x="64" y="50"/>
                    </a:lnTo>
                    <a:lnTo>
                      <a:pt x="62" y="34"/>
                    </a:lnTo>
                    <a:lnTo>
                      <a:pt x="56" y="20"/>
                    </a:lnTo>
                    <a:lnTo>
                      <a:pt x="40" y="13"/>
                    </a:lnTo>
                    <a:lnTo>
                      <a:pt x="23" y="19"/>
                    </a:lnTo>
                    <a:lnTo>
                      <a:pt x="17" y="32"/>
                    </a:lnTo>
                    <a:lnTo>
                      <a:pt x="15" y="46"/>
                    </a:lnTo>
                    <a:lnTo>
                      <a:pt x="18" y="63"/>
                    </a:lnTo>
                    <a:lnTo>
                      <a:pt x="27" y="75"/>
                    </a:lnTo>
                    <a:lnTo>
                      <a:pt x="40" y="8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81" name="Freeform 341"/>
              <p:cNvSpPr>
                <a:spLocks/>
              </p:cNvSpPr>
              <p:nvPr/>
            </p:nvSpPr>
            <p:spPr bwMode="auto">
              <a:xfrm>
                <a:off x="4715" y="2374"/>
                <a:ext cx="24" cy="31"/>
              </a:xfrm>
              <a:custGeom>
                <a:avLst/>
                <a:gdLst>
                  <a:gd name="T0" fmla="*/ 56 w 73"/>
                  <a:gd name="T1" fmla="*/ 27 h 93"/>
                  <a:gd name="T2" fmla="*/ 54 w 73"/>
                  <a:gd name="T3" fmla="*/ 21 h 93"/>
                  <a:gd name="T4" fmla="*/ 49 w 73"/>
                  <a:gd name="T5" fmla="*/ 15 h 93"/>
                  <a:gd name="T6" fmla="*/ 35 w 73"/>
                  <a:gd name="T7" fmla="*/ 13 h 93"/>
                  <a:gd name="T8" fmla="*/ 35 w 73"/>
                  <a:gd name="T9" fmla="*/ 13 h 93"/>
                  <a:gd name="T10" fmla="*/ 28 w 73"/>
                  <a:gd name="T11" fmla="*/ 14 h 93"/>
                  <a:gd name="T12" fmla="*/ 20 w 73"/>
                  <a:gd name="T13" fmla="*/ 17 h 93"/>
                  <a:gd name="T14" fmla="*/ 17 w 73"/>
                  <a:gd name="T15" fmla="*/ 25 h 93"/>
                  <a:gd name="T16" fmla="*/ 17 w 73"/>
                  <a:gd name="T17" fmla="*/ 25 h 93"/>
                  <a:gd name="T18" fmla="*/ 18 w 73"/>
                  <a:gd name="T19" fmla="*/ 31 h 93"/>
                  <a:gd name="T20" fmla="*/ 23 w 73"/>
                  <a:gd name="T21" fmla="*/ 34 h 93"/>
                  <a:gd name="T22" fmla="*/ 34 w 73"/>
                  <a:gd name="T23" fmla="*/ 37 h 93"/>
                  <a:gd name="T24" fmla="*/ 34 w 73"/>
                  <a:gd name="T25" fmla="*/ 37 h 93"/>
                  <a:gd name="T26" fmla="*/ 48 w 73"/>
                  <a:gd name="T27" fmla="*/ 40 h 93"/>
                  <a:gd name="T28" fmla="*/ 48 w 73"/>
                  <a:gd name="T29" fmla="*/ 40 h 93"/>
                  <a:gd name="T30" fmla="*/ 63 w 73"/>
                  <a:gd name="T31" fmla="*/ 46 h 93"/>
                  <a:gd name="T32" fmla="*/ 70 w 73"/>
                  <a:gd name="T33" fmla="*/ 53 h 93"/>
                  <a:gd name="T34" fmla="*/ 73 w 73"/>
                  <a:gd name="T35" fmla="*/ 63 h 93"/>
                  <a:gd name="T36" fmla="*/ 73 w 73"/>
                  <a:gd name="T37" fmla="*/ 63 h 93"/>
                  <a:gd name="T38" fmla="*/ 68 w 73"/>
                  <a:gd name="T39" fmla="*/ 79 h 93"/>
                  <a:gd name="T40" fmla="*/ 56 w 73"/>
                  <a:gd name="T41" fmla="*/ 90 h 93"/>
                  <a:gd name="T42" fmla="*/ 38 w 73"/>
                  <a:gd name="T43" fmla="*/ 93 h 93"/>
                  <a:gd name="T44" fmla="*/ 38 w 73"/>
                  <a:gd name="T45" fmla="*/ 93 h 93"/>
                  <a:gd name="T46" fmla="*/ 12 w 73"/>
                  <a:gd name="T47" fmla="*/ 87 h 93"/>
                  <a:gd name="T48" fmla="*/ 2 w 73"/>
                  <a:gd name="T49" fmla="*/ 74 h 93"/>
                  <a:gd name="T50" fmla="*/ 0 w 73"/>
                  <a:gd name="T51" fmla="*/ 62 h 93"/>
                  <a:gd name="T52" fmla="*/ 0 w 73"/>
                  <a:gd name="T53" fmla="*/ 62 h 93"/>
                  <a:gd name="T54" fmla="*/ 14 w 73"/>
                  <a:gd name="T55" fmla="*/ 62 h 93"/>
                  <a:gd name="T56" fmla="*/ 14 w 73"/>
                  <a:gd name="T57" fmla="*/ 62 h 93"/>
                  <a:gd name="T58" fmla="*/ 15 w 73"/>
                  <a:gd name="T59" fmla="*/ 69 h 93"/>
                  <a:gd name="T60" fmla="*/ 22 w 73"/>
                  <a:gd name="T61" fmla="*/ 77 h 93"/>
                  <a:gd name="T62" fmla="*/ 38 w 73"/>
                  <a:gd name="T63" fmla="*/ 80 h 93"/>
                  <a:gd name="T64" fmla="*/ 38 w 73"/>
                  <a:gd name="T65" fmla="*/ 80 h 93"/>
                  <a:gd name="T66" fmla="*/ 48 w 73"/>
                  <a:gd name="T67" fmla="*/ 78 h 93"/>
                  <a:gd name="T68" fmla="*/ 55 w 73"/>
                  <a:gd name="T69" fmla="*/ 74 h 93"/>
                  <a:gd name="T70" fmla="*/ 58 w 73"/>
                  <a:gd name="T71" fmla="*/ 66 h 93"/>
                  <a:gd name="T72" fmla="*/ 58 w 73"/>
                  <a:gd name="T73" fmla="*/ 66 h 93"/>
                  <a:gd name="T74" fmla="*/ 56 w 73"/>
                  <a:gd name="T75" fmla="*/ 60 h 93"/>
                  <a:gd name="T76" fmla="*/ 51 w 73"/>
                  <a:gd name="T77" fmla="*/ 56 h 93"/>
                  <a:gd name="T78" fmla="*/ 41 w 73"/>
                  <a:gd name="T79" fmla="*/ 53 h 93"/>
                  <a:gd name="T80" fmla="*/ 41 w 73"/>
                  <a:gd name="T81" fmla="*/ 53 h 93"/>
                  <a:gd name="T82" fmla="*/ 23 w 73"/>
                  <a:gd name="T83" fmla="*/ 49 h 93"/>
                  <a:gd name="T84" fmla="*/ 23 w 73"/>
                  <a:gd name="T85" fmla="*/ 49 h 93"/>
                  <a:gd name="T86" fmla="*/ 12 w 73"/>
                  <a:gd name="T87" fmla="*/ 45 h 93"/>
                  <a:gd name="T88" fmla="*/ 5 w 73"/>
                  <a:gd name="T89" fmla="*/ 38 h 93"/>
                  <a:gd name="T90" fmla="*/ 2 w 73"/>
                  <a:gd name="T91" fmla="*/ 28 h 93"/>
                  <a:gd name="T92" fmla="*/ 2 w 73"/>
                  <a:gd name="T93" fmla="*/ 28 h 93"/>
                  <a:gd name="T94" fmla="*/ 7 w 73"/>
                  <a:gd name="T95" fmla="*/ 12 h 93"/>
                  <a:gd name="T96" fmla="*/ 19 w 73"/>
                  <a:gd name="T97" fmla="*/ 3 h 93"/>
                  <a:gd name="T98" fmla="*/ 37 w 73"/>
                  <a:gd name="T99" fmla="*/ 0 h 93"/>
                  <a:gd name="T100" fmla="*/ 37 w 73"/>
                  <a:gd name="T101" fmla="*/ 0 h 93"/>
                  <a:gd name="T102" fmla="*/ 59 w 73"/>
                  <a:gd name="T103" fmla="*/ 6 h 93"/>
                  <a:gd name="T104" fmla="*/ 68 w 73"/>
                  <a:gd name="T105" fmla="*/ 18 h 93"/>
                  <a:gd name="T106" fmla="*/ 70 w 73"/>
                  <a:gd name="T107" fmla="*/ 27 h 93"/>
                  <a:gd name="T108" fmla="*/ 70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4" y="21"/>
                    </a:lnTo>
                    <a:lnTo>
                      <a:pt x="49" y="15"/>
                    </a:lnTo>
                    <a:lnTo>
                      <a:pt x="35" y="13"/>
                    </a:lnTo>
                    <a:lnTo>
                      <a:pt x="28" y="14"/>
                    </a:lnTo>
                    <a:lnTo>
                      <a:pt x="20" y="17"/>
                    </a:lnTo>
                    <a:lnTo>
                      <a:pt x="17" y="25"/>
                    </a:lnTo>
                    <a:lnTo>
                      <a:pt x="18" y="31"/>
                    </a:lnTo>
                    <a:lnTo>
                      <a:pt x="23" y="34"/>
                    </a:lnTo>
                    <a:lnTo>
                      <a:pt x="34" y="37"/>
                    </a:lnTo>
                    <a:lnTo>
                      <a:pt x="48" y="40"/>
                    </a:lnTo>
                    <a:lnTo>
                      <a:pt x="63" y="46"/>
                    </a:lnTo>
                    <a:lnTo>
                      <a:pt x="70" y="53"/>
                    </a:lnTo>
                    <a:lnTo>
                      <a:pt x="73" y="63"/>
                    </a:lnTo>
                    <a:lnTo>
                      <a:pt x="68" y="79"/>
                    </a:lnTo>
                    <a:lnTo>
                      <a:pt x="56" y="90"/>
                    </a:lnTo>
                    <a:lnTo>
                      <a:pt x="38" y="93"/>
                    </a:lnTo>
                    <a:lnTo>
                      <a:pt x="12" y="87"/>
                    </a:lnTo>
                    <a:lnTo>
                      <a:pt x="2" y="74"/>
                    </a:lnTo>
                    <a:lnTo>
                      <a:pt x="0" y="62"/>
                    </a:lnTo>
                    <a:lnTo>
                      <a:pt x="14" y="62"/>
                    </a:lnTo>
                    <a:lnTo>
                      <a:pt x="15" y="69"/>
                    </a:lnTo>
                    <a:lnTo>
                      <a:pt x="22" y="77"/>
                    </a:lnTo>
                    <a:lnTo>
                      <a:pt x="38" y="80"/>
                    </a:lnTo>
                    <a:lnTo>
                      <a:pt x="48" y="78"/>
                    </a:lnTo>
                    <a:lnTo>
                      <a:pt x="55" y="74"/>
                    </a:lnTo>
                    <a:lnTo>
                      <a:pt x="58" y="66"/>
                    </a:lnTo>
                    <a:lnTo>
                      <a:pt x="56" y="60"/>
                    </a:lnTo>
                    <a:lnTo>
                      <a:pt x="51" y="56"/>
                    </a:lnTo>
                    <a:lnTo>
                      <a:pt x="41" y="53"/>
                    </a:lnTo>
                    <a:lnTo>
                      <a:pt x="23" y="49"/>
                    </a:lnTo>
                    <a:lnTo>
                      <a:pt x="12" y="45"/>
                    </a:lnTo>
                    <a:lnTo>
                      <a:pt x="5" y="38"/>
                    </a:lnTo>
                    <a:lnTo>
                      <a:pt x="2" y="28"/>
                    </a:lnTo>
                    <a:lnTo>
                      <a:pt x="7" y="12"/>
                    </a:lnTo>
                    <a:lnTo>
                      <a:pt x="19" y="3"/>
                    </a:lnTo>
                    <a:lnTo>
                      <a:pt x="37" y="0"/>
                    </a:lnTo>
                    <a:lnTo>
                      <a:pt x="59" y="6"/>
                    </a:lnTo>
                    <a:lnTo>
                      <a:pt x="68" y="18"/>
                    </a:lnTo>
                    <a:lnTo>
                      <a:pt x="70" y="27"/>
                    </a:lnTo>
                    <a:lnTo>
                      <a:pt x="56" y="27"/>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882" name="Freeform 342"/>
              <p:cNvSpPr>
                <a:spLocks/>
              </p:cNvSpPr>
              <p:nvPr/>
            </p:nvSpPr>
            <p:spPr bwMode="auto">
              <a:xfrm>
                <a:off x="4359" y="2363"/>
                <a:ext cx="70" cy="45"/>
              </a:xfrm>
              <a:custGeom>
                <a:avLst/>
                <a:gdLst>
                  <a:gd name="T0" fmla="*/ 0 w 208"/>
                  <a:gd name="T1" fmla="*/ 70 h 137"/>
                  <a:gd name="T2" fmla="*/ 208 w 208"/>
                  <a:gd name="T3" fmla="*/ 0 h 137"/>
                  <a:gd name="T4" fmla="*/ 158 w 208"/>
                  <a:gd name="T5" fmla="*/ 69 h 137"/>
                  <a:gd name="T6" fmla="*/ 208 w 208"/>
                  <a:gd name="T7" fmla="*/ 137 h 137"/>
                  <a:gd name="T8" fmla="*/ 0 w 208"/>
                  <a:gd name="T9" fmla="*/ 70 h 137"/>
                  <a:gd name="T10" fmla="*/ 0 w 208"/>
                  <a:gd name="T11" fmla="*/ 70 h 137"/>
                  <a:gd name="T12" fmla="*/ 0 60000 65536"/>
                  <a:gd name="T13" fmla="*/ 0 60000 65536"/>
                  <a:gd name="T14" fmla="*/ 0 60000 65536"/>
                  <a:gd name="T15" fmla="*/ 0 60000 65536"/>
                  <a:gd name="T16" fmla="*/ 0 60000 65536"/>
                  <a:gd name="T17" fmla="*/ 0 60000 65536"/>
                  <a:gd name="T18" fmla="*/ 0 w 208"/>
                  <a:gd name="T19" fmla="*/ 0 h 137"/>
                  <a:gd name="T20" fmla="*/ 208 w 208"/>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08" h="137">
                    <a:moveTo>
                      <a:pt x="0" y="70"/>
                    </a:moveTo>
                    <a:lnTo>
                      <a:pt x="208" y="0"/>
                    </a:lnTo>
                    <a:lnTo>
                      <a:pt x="158" y="69"/>
                    </a:lnTo>
                    <a:lnTo>
                      <a:pt x="208" y="137"/>
                    </a:lnTo>
                    <a:lnTo>
                      <a:pt x="0" y="7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grpSp>
        <p:nvGrpSpPr>
          <p:cNvPr id="883" name="Group 343"/>
          <p:cNvGrpSpPr>
            <a:grpSpLocks/>
          </p:cNvGrpSpPr>
          <p:nvPr/>
        </p:nvGrpSpPr>
        <p:grpSpPr bwMode="auto">
          <a:xfrm>
            <a:off x="5312688" y="3060928"/>
            <a:ext cx="1076325" cy="735013"/>
            <a:chOff x="3064" y="1859"/>
            <a:chExt cx="678" cy="463"/>
          </a:xfrm>
        </p:grpSpPr>
        <p:sp>
          <p:nvSpPr>
            <p:cNvPr id="884" name="Freeform 344"/>
            <p:cNvSpPr>
              <a:spLocks/>
            </p:cNvSpPr>
            <p:nvPr/>
          </p:nvSpPr>
          <p:spPr bwMode="auto">
            <a:xfrm>
              <a:off x="3064" y="1859"/>
              <a:ext cx="678" cy="463"/>
            </a:xfrm>
            <a:custGeom>
              <a:avLst/>
              <a:gdLst>
                <a:gd name="T0" fmla="*/ 996 w 2036"/>
                <a:gd name="T1" fmla="*/ 1137 h 1389"/>
                <a:gd name="T2" fmla="*/ 1054 w 2036"/>
                <a:gd name="T3" fmla="*/ 1113 h 1389"/>
                <a:gd name="T4" fmla="*/ 1147 w 2036"/>
                <a:gd name="T5" fmla="*/ 1048 h 1389"/>
                <a:gd name="T6" fmla="*/ 1211 w 2036"/>
                <a:gd name="T7" fmla="*/ 964 h 1389"/>
                <a:gd name="T8" fmla="*/ 1255 w 2036"/>
                <a:gd name="T9" fmla="*/ 868 h 1389"/>
                <a:gd name="T10" fmla="*/ 1280 w 2036"/>
                <a:gd name="T11" fmla="*/ 770 h 1389"/>
                <a:gd name="T12" fmla="*/ 1291 w 2036"/>
                <a:gd name="T13" fmla="*/ 679 h 1389"/>
                <a:gd name="T14" fmla="*/ 1294 w 2036"/>
                <a:gd name="T15" fmla="*/ 603 h 1389"/>
                <a:gd name="T16" fmla="*/ 1292 w 2036"/>
                <a:gd name="T17" fmla="*/ 552 h 1389"/>
                <a:gd name="T18" fmla="*/ 1291 w 2036"/>
                <a:gd name="T19" fmla="*/ 533 h 1389"/>
                <a:gd name="T20" fmla="*/ 1297 w 2036"/>
                <a:gd name="T21" fmla="*/ 453 h 1389"/>
                <a:gd name="T22" fmla="*/ 1327 w 2036"/>
                <a:gd name="T23" fmla="*/ 315 h 1389"/>
                <a:gd name="T24" fmla="*/ 1373 w 2036"/>
                <a:gd name="T25" fmla="*/ 209 h 1389"/>
                <a:gd name="T26" fmla="*/ 1431 w 2036"/>
                <a:gd name="T27" fmla="*/ 131 h 1389"/>
                <a:gd name="T28" fmla="*/ 1494 w 2036"/>
                <a:gd name="T29" fmla="*/ 74 h 1389"/>
                <a:gd name="T30" fmla="*/ 1558 w 2036"/>
                <a:gd name="T31" fmla="*/ 38 h 1389"/>
                <a:gd name="T32" fmla="*/ 1617 w 2036"/>
                <a:gd name="T33" fmla="*/ 15 h 1389"/>
                <a:gd name="T34" fmla="*/ 1666 w 2036"/>
                <a:gd name="T35" fmla="*/ 4 h 1389"/>
                <a:gd name="T36" fmla="*/ 1700 w 2036"/>
                <a:gd name="T37" fmla="*/ 0 h 1389"/>
                <a:gd name="T38" fmla="*/ 1712 w 2036"/>
                <a:gd name="T39" fmla="*/ 0 h 1389"/>
                <a:gd name="T40" fmla="*/ 1895 w 2036"/>
                <a:gd name="T41" fmla="*/ 0 h 1389"/>
                <a:gd name="T42" fmla="*/ 1881 w 2036"/>
                <a:gd name="T43" fmla="*/ 267 h 1389"/>
                <a:gd name="T44" fmla="*/ 1741 w 2036"/>
                <a:gd name="T45" fmla="*/ 267 h 1389"/>
                <a:gd name="T46" fmla="*/ 1647 w 2036"/>
                <a:gd name="T47" fmla="*/ 304 h 1389"/>
                <a:gd name="T48" fmla="*/ 1592 w 2036"/>
                <a:gd name="T49" fmla="*/ 398 h 1389"/>
                <a:gd name="T50" fmla="*/ 1566 w 2036"/>
                <a:gd name="T51" fmla="*/ 504 h 1389"/>
                <a:gd name="T52" fmla="*/ 1558 w 2036"/>
                <a:gd name="T53" fmla="*/ 577 h 1389"/>
                <a:gd name="T54" fmla="*/ 1558 w 2036"/>
                <a:gd name="T55" fmla="*/ 589 h 1389"/>
                <a:gd name="T56" fmla="*/ 1560 w 2036"/>
                <a:gd name="T57" fmla="*/ 751 h 1389"/>
                <a:gd name="T58" fmla="*/ 1545 w 2036"/>
                <a:gd name="T59" fmla="*/ 890 h 1389"/>
                <a:gd name="T60" fmla="*/ 1516 w 2036"/>
                <a:gd name="T61" fmla="*/ 1006 h 1389"/>
                <a:gd name="T62" fmla="*/ 1476 w 2036"/>
                <a:gd name="T63" fmla="*/ 1104 h 1389"/>
                <a:gd name="T64" fmla="*/ 1428 w 2036"/>
                <a:gd name="T65" fmla="*/ 1183 h 1389"/>
                <a:gd name="T66" fmla="*/ 1374 w 2036"/>
                <a:gd name="T67" fmla="*/ 1246 h 1389"/>
                <a:gd name="T68" fmla="*/ 1316 w 2036"/>
                <a:gd name="T69" fmla="*/ 1294 h 1389"/>
                <a:gd name="T70" fmla="*/ 1260 w 2036"/>
                <a:gd name="T71" fmla="*/ 1331 h 1389"/>
                <a:gd name="T72" fmla="*/ 1205 w 2036"/>
                <a:gd name="T73" fmla="*/ 1356 h 1389"/>
                <a:gd name="T74" fmla="*/ 1156 w 2036"/>
                <a:gd name="T75" fmla="*/ 1373 h 1389"/>
                <a:gd name="T76" fmla="*/ 1114 w 2036"/>
                <a:gd name="T77" fmla="*/ 1383 h 1389"/>
                <a:gd name="T78" fmla="*/ 1085 w 2036"/>
                <a:gd name="T79" fmla="*/ 1387 h 1389"/>
                <a:gd name="T80" fmla="*/ 1068 w 2036"/>
                <a:gd name="T81" fmla="*/ 1389 h 1389"/>
                <a:gd name="T82" fmla="*/ 1066 w 2036"/>
                <a:gd name="T83" fmla="*/ 1389 h 1389"/>
                <a:gd name="T84" fmla="*/ 1026 w 2036"/>
                <a:gd name="T85" fmla="*/ 1389 h 1389"/>
                <a:gd name="T86" fmla="*/ 948 w 2036"/>
                <a:gd name="T87" fmla="*/ 1389 h 1389"/>
                <a:gd name="T88" fmla="*/ 841 w 2036"/>
                <a:gd name="T89" fmla="*/ 1389 h 1389"/>
                <a:gd name="T90" fmla="*/ 715 w 2036"/>
                <a:gd name="T91" fmla="*/ 1389 h 1389"/>
                <a:gd name="T92" fmla="*/ 577 w 2036"/>
                <a:gd name="T93" fmla="*/ 1389 h 1389"/>
                <a:gd name="T94" fmla="*/ 437 w 2036"/>
                <a:gd name="T95" fmla="*/ 1389 h 1389"/>
                <a:gd name="T96" fmla="*/ 302 w 2036"/>
                <a:gd name="T97" fmla="*/ 1389 h 1389"/>
                <a:gd name="T98" fmla="*/ 182 w 2036"/>
                <a:gd name="T99" fmla="*/ 1389 h 1389"/>
                <a:gd name="T100" fmla="*/ 86 w 2036"/>
                <a:gd name="T101" fmla="*/ 1389 h 1389"/>
                <a:gd name="T102" fmla="*/ 23 w 2036"/>
                <a:gd name="T103" fmla="*/ 1389 h 1389"/>
                <a:gd name="T104" fmla="*/ 0 w 2036"/>
                <a:gd name="T105" fmla="*/ 1389 h 1389"/>
                <a:gd name="T106" fmla="*/ 0 w 2036"/>
                <a:gd name="T107" fmla="*/ 1137 h 1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36"/>
                <a:gd name="T163" fmla="*/ 0 h 1389"/>
                <a:gd name="T164" fmla="*/ 2036 w 2036"/>
                <a:gd name="T165" fmla="*/ 1389 h 1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36" h="1389">
                  <a:moveTo>
                    <a:pt x="0" y="1137"/>
                  </a:moveTo>
                  <a:lnTo>
                    <a:pt x="996" y="1137"/>
                  </a:lnTo>
                  <a:lnTo>
                    <a:pt x="1054" y="1113"/>
                  </a:lnTo>
                  <a:lnTo>
                    <a:pt x="1103" y="1084"/>
                  </a:lnTo>
                  <a:lnTo>
                    <a:pt x="1147" y="1048"/>
                  </a:lnTo>
                  <a:lnTo>
                    <a:pt x="1182" y="1007"/>
                  </a:lnTo>
                  <a:lnTo>
                    <a:pt x="1211" y="964"/>
                  </a:lnTo>
                  <a:lnTo>
                    <a:pt x="1236" y="916"/>
                  </a:lnTo>
                  <a:lnTo>
                    <a:pt x="1255" y="868"/>
                  </a:lnTo>
                  <a:lnTo>
                    <a:pt x="1269" y="818"/>
                  </a:lnTo>
                  <a:lnTo>
                    <a:pt x="1280" y="770"/>
                  </a:lnTo>
                  <a:lnTo>
                    <a:pt x="1287" y="723"/>
                  </a:lnTo>
                  <a:lnTo>
                    <a:pt x="1291" y="679"/>
                  </a:lnTo>
                  <a:lnTo>
                    <a:pt x="1293" y="639"/>
                  </a:lnTo>
                  <a:lnTo>
                    <a:pt x="1294" y="603"/>
                  </a:lnTo>
                  <a:lnTo>
                    <a:pt x="1293" y="574"/>
                  </a:lnTo>
                  <a:lnTo>
                    <a:pt x="1292" y="552"/>
                  </a:lnTo>
                  <a:lnTo>
                    <a:pt x="1291" y="538"/>
                  </a:lnTo>
                  <a:lnTo>
                    <a:pt x="1291" y="533"/>
                  </a:lnTo>
                  <a:lnTo>
                    <a:pt x="1297" y="453"/>
                  </a:lnTo>
                  <a:lnTo>
                    <a:pt x="1309" y="380"/>
                  </a:lnTo>
                  <a:lnTo>
                    <a:pt x="1327" y="315"/>
                  </a:lnTo>
                  <a:lnTo>
                    <a:pt x="1348" y="259"/>
                  </a:lnTo>
                  <a:lnTo>
                    <a:pt x="1373" y="209"/>
                  </a:lnTo>
                  <a:lnTo>
                    <a:pt x="1400" y="167"/>
                  </a:lnTo>
                  <a:lnTo>
                    <a:pt x="1431" y="131"/>
                  </a:lnTo>
                  <a:lnTo>
                    <a:pt x="1462" y="100"/>
                  </a:lnTo>
                  <a:lnTo>
                    <a:pt x="1494" y="74"/>
                  </a:lnTo>
                  <a:lnTo>
                    <a:pt x="1527" y="54"/>
                  </a:lnTo>
                  <a:lnTo>
                    <a:pt x="1558" y="38"/>
                  </a:lnTo>
                  <a:lnTo>
                    <a:pt x="1588" y="25"/>
                  </a:lnTo>
                  <a:lnTo>
                    <a:pt x="1617" y="15"/>
                  </a:lnTo>
                  <a:lnTo>
                    <a:pt x="1644" y="8"/>
                  </a:lnTo>
                  <a:lnTo>
                    <a:pt x="1666" y="4"/>
                  </a:lnTo>
                  <a:lnTo>
                    <a:pt x="1685" y="1"/>
                  </a:lnTo>
                  <a:lnTo>
                    <a:pt x="1700" y="0"/>
                  </a:lnTo>
                  <a:lnTo>
                    <a:pt x="1709" y="0"/>
                  </a:lnTo>
                  <a:lnTo>
                    <a:pt x="1712" y="0"/>
                  </a:lnTo>
                  <a:lnTo>
                    <a:pt x="1895" y="0"/>
                  </a:lnTo>
                  <a:lnTo>
                    <a:pt x="2036" y="130"/>
                  </a:lnTo>
                  <a:lnTo>
                    <a:pt x="1881" y="267"/>
                  </a:lnTo>
                  <a:lnTo>
                    <a:pt x="1741" y="267"/>
                  </a:lnTo>
                  <a:lnTo>
                    <a:pt x="1688" y="276"/>
                  </a:lnTo>
                  <a:lnTo>
                    <a:pt x="1647" y="304"/>
                  </a:lnTo>
                  <a:lnTo>
                    <a:pt x="1615" y="347"/>
                  </a:lnTo>
                  <a:lnTo>
                    <a:pt x="1592" y="398"/>
                  </a:lnTo>
                  <a:lnTo>
                    <a:pt x="1576" y="452"/>
                  </a:lnTo>
                  <a:lnTo>
                    <a:pt x="1566" y="504"/>
                  </a:lnTo>
                  <a:lnTo>
                    <a:pt x="1561" y="547"/>
                  </a:lnTo>
                  <a:lnTo>
                    <a:pt x="1558" y="577"/>
                  </a:lnTo>
                  <a:lnTo>
                    <a:pt x="1558" y="589"/>
                  </a:lnTo>
                  <a:lnTo>
                    <a:pt x="1561" y="673"/>
                  </a:lnTo>
                  <a:lnTo>
                    <a:pt x="1560" y="751"/>
                  </a:lnTo>
                  <a:lnTo>
                    <a:pt x="1554" y="823"/>
                  </a:lnTo>
                  <a:lnTo>
                    <a:pt x="1545" y="890"/>
                  </a:lnTo>
                  <a:lnTo>
                    <a:pt x="1532" y="951"/>
                  </a:lnTo>
                  <a:lnTo>
                    <a:pt x="1516" y="1006"/>
                  </a:lnTo>
                  <a:lnTo>
                    <a:pt x="1497" y="1058"/>
                  </a:lnTo>
                  <a:lnTo>
                    <a:pt x="1476" y="1104"/>
                  </a:lnTo>
                  <a:lnTo>
                    <a:pt x="1453" y="1146"/>
                  </a:lnTo>
                  <a:lnTo>
                    <a:pt x="1428" y="1183"/>
                  </a:lnTo>
                  <a:lnTo>
                    <a:pt x="1401" y="1216"/>
                  </a:lnTo>
                  <a:lnTo>
                    <a:pt x="1374" y="1246"/>
                  </a:lnTo>
                  <a:lnTo>
                    <a:pt x="1346" y="1272"/>
                  </a:lnTo>
                  <a:lnTo>
                    <a:pt x="1316" y="1294"/>
                  </a:lnTo>
                  <a:lnTo>
                    <a:pt x="1288" y="1314"/>
                  </a:lnTo>
                  <a:lnTo>
                    <a:pt x="1260" y="1331"/>
                  </a:lnTo>
                  <a:lnTo>
                    <a:pt x="1232" y="1345"/>
                  </a:lnTo>
                  <a:lnTo>
                    <a:pt x="1205" y="1356"/>
                  </a:lnTo>
                  <a:lnTo>
                    <a:pt x="1179" y="1366"/>
                  </a:lnTo>
                  <a:lnTo>
                    <a:pt x="1156" y="1373"/>
                  </a:lnTo>
                  <a:lnTo>
                    <a:pt x="1134" y="1379"/>
                  </a:lnTo>
                  <a:lnTo>
                    <a:pt x="1114" y="1383"/>
                  </a:lnTo>
                  <a:lnTo>
                    <a:pt x="1098" y="1386"/>
                  </a:lnTo>
                  <a:lnTo>
                    <a:pt x="1085" y="1387"/>
                  </a:lnTo>
                  <a:lnTo>
                    <a:pt x="1075" y="1388"/>
                  </a:lnTo>
                  <a:lnTo>
                    <a:pt x="1068" y="1389"/>
                  </a:lnTo>
                  <a:lnTo>
                    <a:pt x="1066" y="1389"/>
                  </a:lnTo>
                  <a:lnTo>
                    <a:pt x="1051" y="1389"/>
                  </a:lnTo>
                  <a:lnTo>
                    <a:pt x="1026" y="1389"/>
                  </a:lnTo>
                  <a:lnTo>
                    <a:pt x="990" y="1389"/>
                  </a:lnTo>
                  <a:lnTo>
                    <a:pt x="948" y="1389"/>
                  </a:lnTo>
                  <a:lnTo>
                    <a:pt x="897" y="1389"/>
                  </a:lnTo>
                  <a:lnTo>
                    <a:pt x="841" y="1389"/>
                  </a:lnTo>
                  <a:lnTo>
                    <a:pt x="780" y="1389"/>
                  </a:lnTo>
                  <a:lnTo>
                    <a:pt x="715" y="1389"/>
                  </a:lnTo>
                  <a:lnTo>
                    <a:pt x="647" y="1389"/>
                  </a:lnTo>
                  <a:lnTo>
                    <a:pt x="577" y="1389"/>
                  </a:lnTo>
                  <a:lnTo>
                    <a:pt x="506" y="1389"/>
                  </a:lnTo>
                  <a:lnTo>
                    <a:pt x="437" y="1389"/>
                  </a:lnTo>
                  <a:lnTo>
                    <a:pt x="368" y="1389"/>
                  </a:lnTo>
                  <a:lnTo>
                    <a:pt x="302" y="1389"/>
                  </a:lnTo>
                  <a:lnTo>
                    <a:pt x="240" y="1389"/>
                  </a:lnTo>
                  <a:lnTo>
                    <a:pt x="182" y="1389"/>
                  </a:lnTo>
                  <a:lnTo>
                    <a:pt x="131" y="1389"/>
                  </a:lnTo>
                  <a:lnTo>
                    <a:pt x="86" y="1389"/>
                  </a:lnTo>
                  <a:lnTo>
                    <a:pt x="50" y="1389"/>
                  </a:lnTo>
                  <a:lnTo>
                    <a:pt x="23" y="1389"/>
                  </a:lnTo>
                  <a:lnTo>
                    <a:pt x="6" y="1389"/>
                  </a:lnTo>
                  <a:lnTo>
                    <a:pt x="0" y="1389"/>
                  </a:lnTo>
                  <a:lnTo>
                    <a:pt x="0" y="1137"/>
                  </a:lnTo>
                  <a:close/>
                </a:path>
              </a:pathLst>
            </a:custGeom>
            <a:solidFill>
              <a:srgbClr val="BFDDF3"/>
            </a:solidFill>
            <a:ln w="3175">
              <a:solidFill>
                <a:srgbClr val="000000"/>
              </a:solidFill>
              <a:round/>
              <a:headEnd/>
              <a:tailEnd/>
            </a:ln>
          </p:spPr>
          <p:txBody>
            <a:bodyPr>
              <a:prstTxWarp prst="textNoShape">
                <a:avLst/>
              </a:prstTxWarp>
            </a:bodyPr>
            <a:lstStyle/>
            <a:p>
              <a:endParaRPr lang="en-US"/>
            </a:p>
          </p:txBody>
        </p:sp>
        <p:grpSp>
          <p:nvGrpSpPr>
            <p:cNvPr id="885" name="Group 345"/>
            <p:cNvGrpSpPr>
              <a:grpSpLocks/>
            </p:cNvGrpSpPr>
            <p:nvPr/>
          </p:nvGrpSpPr>
          <p:grpSpPr bwMode="auto">
            <a:xfrm>
              <a:off x="3064" y="1859"/>
              <a:ext cx="678" cy="463"/>
              <a:chOff x="3064" y="1859"/>
              <a:chExt cx="678" cy="463"/>
            </a:xfrm>
          </p:grpSpPr>
          <p:sp>
            <p:nvSpPr>
              <p:cNvPr id="886" name="Freeform 346"/>
              <p:cNvSpPr>
                <a:spLocks/>
              </p:cNvSpPr>
              <p:nvPr/>
            </p:nvSpPr>
            <p:spPr bwMode="auto">
              <a:xfrm>
                <a:off x="3064" y="1859"/>
                <a:ext cx="678" cy="463"/>
              </a:xfrm>
              <a:custGeom>
                <a:avLst/>
                <a:gdLst>
                  <a:gd name="T0" fmla="*/ 996 w 2036"/>
                  <a:gd name="T1" fmla="*/ 1137 h 1389"/>
                  <a:gd name="T2" fmla="*/ 1054 w 2036"/>
                  <a:gd name="T3" fmla="*/ 1113 h 1389"/>
                  <a:gd name="T4" fmla="*/ 1147 w 2036"/>
                  <a:gd name="T5" fmla="*/ 1048 h 1389"/>
                  <a:gd name="T6" fmla="*/ 1211 w 2036"/>
                  <a:gd name="T7" fmla="*/ 964 h 1389"/>
                  <a:gd name="T8" fmla="*/ 1255 w 2036"/>
                  <a:gd name="T9" fmla="*/ 868 h 1389"/>
                  <a:gd name="T10" fmla="*/ 1280 w 2036"/>
                  <a:gd name="T11" fmla="*/ 770 h 1389"/>
                  <a:gd name="T12" fmla="*/ 1291 w 2036"/>
                  <a:gd name="T13" fmla="*/ 679 h 1389"/>
                  <a:gd name="T14" fmla="*/ 1294 w 2036"/>
                  <a:gd name="T15" fmla="*/ 603 h 1389"/>
                  <a:gd name="T16" fmla="*/ 1292 w 2036"/>
                  <a:gd name="T17" fmla="*/ 552 h 1389"/>
                  <a:gd name="T18" fmla="*/ 1291 w 2036"/>
                  <a:gd name="T19" fmla="*/ 533 h 1389"/>
                  <a:gd name="T20" fmla="*/ 1297 w 2036"/>
                  <a:gd name="T21" fmla="*/ 453 h 1389"/>
                  <a:gd name="T22" fmla="*/ 1327 w 2036"/>
                  <a:gd name="T23" fmla="*/ 315 h 1389"/>
                  <a:gd name="T24" fmla="*/ 1373 w 2036"/>
                  <a:gd name="T25" fmla="*/ 209 h 1389"/>
                  <a:gd name="T26" fmla="*/ 1431 w 2036"/>
                  <a:gd name="T27" fmla="*/ 131 h 1389"/>
                  <a:gd name="T28" fmla="*/ 1494 w 2036"/>
                  <a:gd name="T29" fmla="*/ 74 h 1389"/>
                  <a:gd name="T30" fmla="*/ 1558 w 2036"/>
                  <a:gd name="T31" fmla="*/ 38 h 1389"/>
                  <a:gd name="T32" fmla="*/ 1617 w 2036"/>
                  <a:gd name="T33" fmla="*/ 15 h 1389"/>
                  <a:gd name="T34" fmla="*/ 1666 w 2036"/>
                  <a:gd name="T35" fmla="*/ 4 h 1389"/>
                  <a:gd name="T36" fmla="*/ 1700 w 2036"/>
                  <a:gd name="T37" fmla="*/ 0 h 1389"/>
                  <a:gd name="T38" fmla="*/ 1712 w 2036"/>
                  <a:gd name="T39" fmla="*/ 0 h 1389"/>
                  <a:gd name="T40" fmla="*/ 1895 w 2036"/>
                  <a:gd name="T41" fmla="*/ 0 h 1389"/>
                  <a:gd name="T42" fmla="*/ 1881 w 2036"/>
                  <a:gd name="T43" fmla="*/ 267 h 1389"/>
                  <a:gd name="T44" fmla="*/ 1741 w 2036"/>
                  <a:gd name="T45" fmla="*/ 267 h 1389"/>
                  <a:gd name="T46" fmla="*/ 1647 w 2036"/>
                  <a:gd name="T47" fmla="*/ 304 h 1389"/>
                  <a:gd name="T48" fmla="*/ 1592 w 2036"/>
                  <a:gd name="T49" fmla="*/ 398 h 1389"/>
                  <a:gd name="T50" fmla="*/ 1566 w 2036"/>
                  <a:gd name="T51" fmla="*/ 504 h 1389"/>
                  <a:gd name="T52" fmla="*/ 1558 w 2036"/>
                  <a:gd name="T53" fmla="*/ 577 h 1389"/>
                  <a:gd name="T54" fmla="*/ 1558 w 2036"/>
                  <a:gd name="T55" fmla="*/ 589 h 1389"/>
                  <a:gd name="T56" fmla="*/ 1560 w 2036"/>
                  <a:gd name="T57" fmla="*/ 751 h 1389"/>
                  <a:gd name="T58" fmla="*/ 1545 w 2036"/>
                  <a:gd name="T59" fmla="*/ 890 h 1389"/>
                  <a:gd name="T60" fmla="*/ 1516 w 2036"/>
                  <a:gd name="T61" fmla="*/ 1006 h 1389"/>
                  <a:gd name="T62" fmla="*/ 1476 w 2036"/>
                  <a:gd name="T63" fmla="*/ 1104 h 1389"/>
                  <a:gd name="T64" fmla="*/ 1428 w 2036"/>
                  <a:gd name="T65" fmla="*/ 1183 h 1389"/>
                  <a:gd name="T66" fmla="*/ 1374 w 2036"/>
                  <a:gd name="T67" fmla="*/ 1246 h 1389"/>
                  <a:gd name="T68" fmla="*/ 1316 w 2036"/>
                  <a:gd name="T69" fmla="*/ 1294 h 1389"/>
                  <a:gd name="T70" fmla="*/ 1260 w 2036"/>
                  <a:gd name="T71" fmla="*/ 1331 h 1389"/>
                  <a:gd name="T72" fmla="*/ 1205 w 2036"/>
                  <a:gd name="T73" fmla="*/ 1356 h 1389"/>
                  <a:gd name="T74" fmla="*/ 1156 w 2036"/>
                  <a:gd name="T75" fmla="*/ 1373 h 1389"/>
                  <a:gd name="T76" fmla="*/ 1114 w 2036"/>
                  <a:gd name="T77" fmla="*/ 1383 h 1389"/>
                  <a:gd name="T78" fmla="*/ 1085 w 2036"/>
                  <a:gd name="T79" fmla="*/ 1387 h 1389"/>
                  <a:gd name="T80" fmla="*/ 1068 w 2036"/>
                  <a:gd name="T81" fmla="*/ 1389 h 1389"/>
                  <a:gd name="T82" fmla="*/ 1066 w 2036"/>
                  <a:gd name="T83" fmla="*/ 1389 h 1389"/>
                  <a:gd name="T84" fmla="*/ 1026 w 2036"/>
                  <a:gd name="T85" fmla="*/ 1389 h 1389"/>
                  <a:gd name="T86" fmla="*/ 948 w 2036"/>
                  <a:gd name="T87" fmla="*/ 1389 h 1389"/>
                  <a:gd name="T88" fmla="*/ 841 w 2036"/>
                  <a:gd name="T89" fmla="*/ 1389 h 1389"/>
                  <a:gd name="T90" fmla="*/ 715 w 2036"/>
                  <a:gd name="T91" fmla="*/ 1389 h 1389"/>
                  <a:gd name="T92" fmla="*/ 577 w 2036"/>
                  <a:gd name="T93" fmla="*/ 1389 h 1389"/>
                  <a:gd name="T94" fmla="*/ 437 w 2036"/>
                  <a:gd name="T95" fmla="*/ 1389 h 1389"/>
                  <a:gd name="T96" fmla="*/ 302 w 2036"/>
                  <a:gd name="T97" fmla="*/ 1389 h 1389"/>
                  <a:gd name="T98" fmla="*/ 182 w 2036"/>
                  <a:gd name="T99" fmla="*/ 1389 h 1389"/>
                  <a:gd name="T100" fmla="*/ 86 w 2036"/>
                  <a:gd name="T101" fmla="*/ 1389 h 1389"/>
                  <a:gd name="T102" fmla="*/ 23 w 2036"/>
                  <a:gd name="T103" fmla="*/ 1389 h 1389"/>
                  <a:gd name="T104" fmla="*/ 0 w 2036"/>
                  <a:gd name="T105" fmla="*/ 1389 h 1389"/>
                  <a:gd name="T106" fmla="*/ 0 w 2036"/>
                  <a:gd name="T107" fmla="*/ 1137 h 1389"/>
                  <a:gd name="T108" fmla="*/ 0 w 2036"/>
                  <a:gd name="T109" fmla="*/ 1137 h 1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6"/>
                  <a:gd name="T166" fmla="*/ 0 h 1389"/>
                  <a:gd name="T167" fmla="*/ 2036 w 2036"/>
                  <a:gd name="T168" fmla="*/ 1389 h 13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6" h="1389">
                    <a:moveTo>
                      <a:pt x="0" y="1137"/>
                    </a:moveTo>
                    <a:lnTo>
                      <a:pt x="996" y="1137"/>
                    </a:lnTo>
                    <a:lnTo>
                      <a:pt x="1054" y="1113"/>
                    </a:lnTo>
                    <a:lnTo>
                      <a:pt x="1103" y="1084"/>
                    </a:lnTo>
                    <a:lnTo>
                      <a:pt x="1147" y="1048"/>
                    </a:lnTo>
                    <a:lnTo>
                      <a:pt x="1182" y="1007"/>
                    </a:lnTo>
                    <a:lnTo>
                      <a:pt x="1211" y="964"/>
                    </a:lnTo>
                    <a:lnTo>
                      <a:pt x="1236" y="916"/>
                    </a:lnTo>
                    <a:lnTo>
                      <a:pt x="1255" y="868"/>
                    </a:lnTo>
                    <a:lnTo>
                      <a:pt x="1269" y="818"/>
                    </a:lnTo>
                    <a:lnTo>
                      <a:pt x="1280" y="770"/>
                    </a:lnTo>
                    <a:lnTo>
                      <a:pt x="1287" y="723"/>
                    </a:lnTo>
                    <a:lnTo>
                      <a:pt x="1291" y="679"/>
                    </a:lnTo>
                    <a:lnTo>
                      <a:pt x="1293" y="639"/>
                    </a:lnTo>
                    <a:lnTo>
                      <a:pt x="1294" y="603"/>
                    </a:lnTo>
                    <a:lnTo>
                      <a:pt x="1293" y="574"/>
                    </a:lnTo>
                    <a:lnTo>
                      <a:pt x="1292" y="552"/>
                    </a:lnTo>
                    <a:lnTo>
                      <a:pt x="1291" y="538"/>
                    </a:lnTo>
                    <a:lnTo>
                      <a:pt x="1291" y="533"/>
                    </a:lnTo>
                    <a:lnTo>
                      <a:pt x="1297" y="453"/>
                    </a:lnTo>
                    <a:lnTo>
                      <a:pt x="1309" y="380"/>
                    </a:lnTo>
                    <a:lnTo>
                      <a:pt x="1327" y="315"/>
                    </a:lnTo>
                    <a:lnTo>
                      <a:pt x="1348" y="259"/>
                    </a:lnTo>
                    <a:lnTo>
                      <a:pt x="1373" y="209"/>
                    </a:lnTo>
                    <a:lnTo>
                      <a:pt x="1400" y="167"/>
                    </a:lnTo>
                    <a:lnTo>
                      <a:pt x="1431" y="131"/>
                    </a:lnTo>
                    <a:lnTo>
                      <a:pt x="1462" y="100"/>
                    </a:lnTo>
                    <a:lnTo>
                      <a:pt x="1494" y="74"/>
                    </a:lnTo>
                    <a:lnTo>
                      <a:pt x="1527" y="54"/>
                    </a:lnTo>
                    <a:lnTo>
                      <a:pt x="1558" y="38"/>
                    </a:lnTo>
                    <a:lnTo>
                      <a:pt x="1588" y="25"/>
                    </a:lnTo>
                    <a:lnTo>
                      <a:pt x="1617" y="15"/>
                    </a:lnTo>
                    <a:lnTo>
                      <a:pt x="1644" y="8"/>
                    </a:lnTo>
                    <a:lnTo>
                      <a:pt x="1666" y="4"/>
                    </a:lnTo>
                    <a:lnTo>
                      <a:pt x="1685" y="1"/>
                    </a:lnTo>
                    <a:lnTo>
                      <a:pt x="1700" y="0"/>
                    </a:lnTo>
                    <a:lnTo>
                      <a:pt x="1709" y="0"/>
                    </a:lnTo>
                    <a:lnTo>
                      <a:pt x="1712" y="0"/>
                    </a:lnTo>
                    <a:lnTo>
                      <a:pt x="1895" y="0"/>
                    </a:lnTo>
                    <a:lnTo>
                      <a:pt x="2036" y="130"/>
                    </a:lnTo>
                    <a:lnTo>
                      <a:pt x="1881" y="267"/>
                    </a:lnTo>
                    <a:lnTo>
                      <a:pt x="1741" y="267"/>
                    </a:lnTo>
                    <a:lnTo>
                      <a:pt x="1688" y="276"/>
                    </a:lnTo>
                    <a:lnTo>
                      <a:pt x="1647" y="304"/>
                    </a:lnTo>
                    <a:lnTo>
                      <a:pt x="1615" y="347"/>
                    </a:lnTo>
                    <a:lnTo>
                      <a:pt x="1592" y="398"/>
                    </a:lnTo>
                    <a:lnTo>
                      <a:pt x="1576" y="452"/>
                    </a:lnTo>
                    <a:lnTo>
                      <a:pt x="1566" y="504"/>
                    </a:lnTo>
                    <a:lnTo>
                      <a:pt x="1561" y="547"/>
                    </a:lnTo>
                    <a:lnTo>
                      <a:pt x="1558" y="577"/>
                    </a:lnTo>
                    <a:lnTo>
                      <a:pt x="1558" y="589"/>
                    </a:lnTo>
                    <a:lnTo>
                      <a:pt x="1561" y="673"/>
                    </a:lnTo>
                    <a:lnTo>
                      <a:pt x="1560" y="751"/>
                    </a:lnTo>
                    <a:lnTo>
                      <a:pt x="1554" y="823"/>
                    </a:lnTo>
                    <a:lnTo>
                      <a:pt x="1545" y="890"/>
                    </a:lnTo>
                    <a:lnTo>
                      <a:pt x="1532" y="951"/>
                    </a:lnTo>
                    <a:lnTo>
                      <a:pt x="1516" y="1006"/>
                    </a:lnTo>
                    <a:lnTo>
                      <a:pt x="1497" y="1058"/>
                    </a:lnTo>
                    <a:lnTo>
                      <a:pt x="1476" y="1104"/>
                    </a:lnTo>
                    <a:lnTo>
                      <a:pt x="1453" y="1146"/>
                    </a:lnTo>
                    <a:lnTo>
                      <a:pt x="1428" y="1183"/>
                    </a:lnTo>
                    <a:lnTo>
                      <a:pt x="1401" y="1216"/>
                    </a:lnTo>
                    <a:lnTo>
                      <a:pt x="1374" y="1246"/>
                    </a:lnTo>
                    <a:lnTo>
                      <a:pt x="1346" y="1272"/>
                    </a:lnTo>
                    <a:lnTo>
                      <a:pt x="1316" y="1294"/>
                    </a:lnTo>
                    <a:lnTo>
                      <a:pt x="1288" y="1314"/>
                    </a:lnTo>
                    <a:lnTo>
                      <a:pt x="1260" y="1331"/>
                    </a:lnTo>
                    <a:lnTo>
                      <a:pt x="1232" y="1345"/>
                    </a:lnTo>
                    <a:lnTo>
                      <a:pt x="1205" y="1356"/>
                    </a:lnTo>
                    <a:lnTo>
                      <a:pt x="1179" y="1366"/>
                    </a:lnTo>
                    <a:lnTo>
                      <a:pt x="1156" y="1373"/>
                    </a:lnTo>
                    <a:lnTo>
                      <a:pt x="1134" y="1379"/>
                    </a:lnTo>
                    <a:lnTo>
                      <a:pt x="1114" y="1383"/>
                    </a:lnTo>
                    <a:lnTo>
                      <a:pt x="1098" y="1386"/>
                    </a:lnTo>
                    <a:lnTo>
                      <a:pt x="1085" y="1387"/>
                    </a:lnTo>
                    <a:lnTo>
                      <a:pt x="1075" y="1388"/>
                    </a:lnTo>
                    <a:lnTo>
                      <a:pt x="1068" y="1389"/>
                    </a:lnTo>
                    <a:lnTo>
                      <a:pt x="1066" y="1389"/>
                    </a:lnTo>
                    <a:lnTo>
                      <a:pt x="1051" y="1389"/>
                    </a:lnTo>
                    <a:lnTo>
                      <a:pt x="1026" y="1389"/>
                    </a:lnTo>
                    <a:lnTo>
                      <a:pt x="990" y="1389"/>
                    </a:lnTo>
                    <a:lnTo>
                      <a:pt x="948" y="1389"/>
                    </a:lnTo>
                    <a:lnTo>
                      <a:pt x="897" y="1389"/>
                    </a:lnTo>
                    <a:lnTo>
                      <a:pt x="841" y="1389"/>
                    </a:lnTo>
                    <a:lnTo>
                      <a:pt x="780" y="1389"/>
                    </a:lnTo>
                    <a:lnTo>
                      <a:pt x="715" y="1389"/>
                    </a:lnTo>
                    <a:lnTo>
                      <a:pt x="647" y="1389"/>
                    </a:lnTo>
                    <a:lnTo>
                      <a:pt x="577" y="1389"/>
                    </a:lnTo>
                    <a:lnTo>
                      <a:pt x="506" y="1389"/>
                    </a:lnTo>
                    <a:lnTo>
                      <a:pt x="437" y="1389"/>
                    </a:lnTo>
                    <a:lnTo>
                      <a:pt x="368" y="1389"/>
                    </a:lnTo>
                    <a:lnTo>
                      <a:pt x="302" y="1389"/>
                    </a:lnTo>
                    <a:lnTo>
                      <a:pt x="240" y="1389"/>
                    </a:lnTo>
                    <a:lnTo>
                      <a:pt x="182" y="1389"/>
                    </a:lnTo>
                    <a:lnTo>
                      <a:pt x="131" y="1389"/>
                    </a:lnTo>
                    <a:lnTo>
                      <a:pt x="86" y="1389"/>
                    </a:lnTo>
                    <a:lnTo>
                      <a:pt x="50" y="1389"/>
                    </a:lnTo>
                    <a:lnTo>
                      <a:pt x="23" y="1389"/>
                    </a:lnTo>
                    <a:lnTo>
                      <a:pt x="6" y="1389"/>
                    </a:lnTo>
                    <a:lnTo>
                      <a:pt x="0" y="1389"/>
                    </a:lnTo>
                    <a:lnTo>
                      <a:pt x="0" y="1137"/>
                    </a:lnTo>
                  </a:path>
                </a:pathLst>
              </a:custGeom>
              <a:noFill/>
              <a:ln w="3175">
                <a:solidFill>
                  <a:srgbClr val="1F1A17"/>
                </a:solidFill>
                <a:round/>
                <a:headEnd/>
                <a:tailEnd/>
              </a:ln>
            </p:spPr>
            <p:txBody>
              <a:bodyPr>
                <a:prstTxWarp prst="textNoShape">
                  <a:avLst/>
                </a:prstTxWarp>
              </a:bodyPr>
              <a:lstStyle/>
              <a:p>
                <a:endParaRPr lang="en-US"/>
              </a:p>
            </p:txBody>
          </p:sp>
          <p:sp>
            <p:nvSpPr>
              <p:cNvPr id="887" name="Freeform 347"/>
              <p:cNvSpPr>
                <a:spLocks noEditPoints="1"/>
              </p:cNvSpPr>
              <p:nvPr/>
            </p:nvSpPr>
            <p:spPr bwMode="auto">
              <a:xfrm>
                <a:off x="3278" y="2265"/>
                <a:ext cx="31" cy="41"/>
              </a:xfrm>
              <a:custGeom>
                <a:avLst/>
                <a:gdLst>
                  <a:gd name="T0" fmla="*/ 2 w 94"/>
                  <a:gd name="T1" fmla="*/ 0 h 122"/>
                  <a:gd name="T2" fmla="*/ 55 w 94"/>
                  <a:gd name="T3" fmla="*/ 1 h 122"/>
                  <a:gd name="T4" fmla="*/ 55 w 94"/>
                  <a:gd name="T5" fmla="*/ 1 h 122"/>
                  <a:gd name="T6" fmla="*/ 75 w 94"/>
                  <a:gd name="T7" fmla="*/ 5 h 122"/>
                  <a:gd name="T8" fmla="*/ 86 w 94"/>
                  <a:gd name="T9" fmla="*/ 17 h 122"/>
                  <a:gd name="T10" fmla="*/ 89 w 94"/>
                  <a:gd name="T11" fmla="*/ 32 h 122"/>
                  <a:gd name="T12" fmla="*/ 89 w 94"/>
                  <a:gd name="T13" fmla="*/ 32 h 122"/>
                  <a:gd name="T14" fmla="*/ 88 w 94"/>
                  <a:gd name="T15" fmla="*/ 41 h 122"/>
                  <a:gd name="T16" fmla="*/ 83 w 94"/>
                  <a:gd name="T17" fmla="*/ 50 h 122"/>
                  <a:gd name="T18" fmla="*/ 73 w 94"/>
                  <a:gd name="T19" fmla="*/ 57 h 122"/>
                  <a:gd name="T20" fmla="*/ 73 w 94"/>
                  <a:gd name="T21" fmla="*/ 57 h 122"/>
                  <a:gd name="T22" fmla="*/ 82 w 94"/>
                  <a:gd name="T23" fmla="*/ 62 h 122"/>
                  <a:gd name="T24" fmla="*/ 90 w 94"/>
                  <a:gd name="T25" fmla="*/ 71 h 122"/>
                  <a:gd name="T26" fmla="*/ 94 w 94"/>
                  <a:gd name="T27" fmla="*/ 87 h 122"/>
                  <a:gd name="T28" fmla="*/ 94 w 94"/>
                  <a:gd name="T29" fmla="*/ 87 h 122"/>
                  <a:gd name="T30" fmla="*/ 89 w 94"/>
                  <a:gd name="T31" fmla="*/ 104 h 122"/>
                  <a:gd name="T32" fmla="*/ 75 w 94"/>
                  <a:gd name="T33" fmla="*/ 118 h 122"/>
                  <a:gd name="T34" fmla="*/ 51 w 94"/>
                  <a:gd name="T35" fmla="*/ 122 h 122"/>
                  <a:gd name="T36" fmla="*/ 51 w 94"/>
                  <a:gd name="T37" fmla="*/ 122 h 122"/>
                  <a:gd name="T38" fmla="*/ 0 w 94"/>
                  <a:gd name="T39" fmla="*/ 121 h 122"/>
                  <a:gd name="T40" fmla="*/ 2 w 94"/>
                  <a:gd name="T41" fmla="*/ 0 h 122"/>
                  <a:gd name="T42" fmla="*/ 2 w 94"/>
                  <a:gd name="T43" fmla="*/ 0 h 122"/>
                  <a:gd name="T44" fmla="*/ 17 w 94"/>
                  <a:gd name="T45" fmla="*/ 52 h 122"/>
                  <a:gd name="T46" fmla="*/ 47 w 94"/>
                  <a:gd name="T47" fmla="*/ 52 h 122"/>
                  <a:gd name="T48" fmla="*/ 47 w 94"/>
                  <a:gd name="T49" fmla="*/ 52 h 122"/>
                  <a:gd name="T50" fmla="*/ 60 w 94"/>
                  <a:gd name="T51" fmla="*/ 51 h 122"/>
                  <a:gd name="T52" fmla="*/ 70 w 94"/>
                  <a:gd name="T53" fmla="*/ 45 h 122"/>
                  <a:gd name="T54" fmla="*/ 73 w 94"/>
                  <a:gd name="T55" fmla="*/ 33 h 122"/>
                  <a:gd name="T56" fmla="*/ 73 w 94"/>
                  <a:gd name="T57" fmla="*/ 33 h 122"/>
                  <a:gd name="T58" fmla="*/ 71 w 94"/>
                  <a:gd name="T59" fmla="*/ 24 h 122"/>
                  <a:gd name="T60" fmla="*/ 62 w 94"/>
                  <a:gd name="T61" fmla="*/ 18 h 122"/>
                  <a:gd name="T62" fmla="*/ 48 w 94"/>
                  <a:gd name="T63" fmla="*/ 15 h 122"/>
                  <a:gd name="T64" fmla="*/ 48 w 94"/>
                  <a:gd name="T65" fmla="*/ 15 h 122"/>
                  <a:gd name="T66" fmla="*/ 18 w 94"/>
                  <a:gd name="T67" fmla="*/ 15 h 122"/>
                  <a:gd name="T68" fmla="*/ 17 w 94"/>
                  <a:gd name="T69" fmla="*/ 52 h 122"/>
                  <a:gd name="T70" fmla="*/ 17 w 94"/>
                  <a:gd name="T71" fmla="*/ 52 h 122"/>
                  <a:gd name="T72" fmla="*/ 16 w 94"/>
                  <a:gd name="T73" fmla="*/ 107 h 122"/>
                  <a:gd name="T74" fmla="*/ 51 w 94"/>
                  <a:gd name="T75" fmla="*/ 107 h 122"/>
                  <a:gd name="T76" fmla="*/ 51 w 94"/>
                  <a:gd name="T77" fmla="*/ 107 h 122"/>
                  <a:gd name="T78" fmla="*/ 65 w 94"/>
                  <a:gd name="T79" fmla="*/ 105 h 122"/>
                  <a:gd name="T80" fmla="*/ 75 w 94"/>
                  <a:gd name="T81" fmla="*/ 98 h 122"/>
                  <a:gd name="T82" fmla="*/ 78 w 94"/>
                  <a:gd name="T83" fmla="*/ 86 h 122"/>
                  <a:gd name="T84" fmla="*/ 78 w 94"/>
                  <a:gd name="T85" fmla="*/ 86 h 122"/>
                  <a:gd name="T86" fmla="*/ 74 w 94"/>
                  <a:gd name="T87" fmla="*/ 73 h 122"/>
                  <a:gd name="T88" fmla="*/ 62 w 94"/>
                  <a:gd name="T89" fmla="*/ 67 h 122"/>
                  <a:gd name="T90" fmla="*/ 49 w 94"/>
                  <a:gd name="T91" fmla="*/ 65 h 122"/>
                  <a:gd name="T92" fmla="*/ 49 w 94"/>
                  <a:gd name="T93" fmla="*/ 65 h 122"/>
                  <a:gd name="T94" fmla="*/ 17 w 94"/>
                  <a:gd name="T95" fmla="*/ 65 h 122"/>
                  <a:gd name="T96" fmla="*/ 16 w 94"/>
                  <a:gd name="T97" fmla="*/ 107 h 122"/>
                  <a:gd name="T98" fmla="*/ 16 w 94"/>
                  <a:gd name="T99" fmla="*/ 10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122"/>
                  <a:gd name="T152" fmla="*/ 94 w 9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122">
                    <a:moveTo>
                      <a:pt x="2" y="0"/>
                    </a:moveTo>
                    <a:lnTo>
                      <a:pt x="55" y="1"/>
                    </a:lnTo>
                    <a:lnTo>
                      <a:pt x="75" y="5"/>
                    </a:lnTo>
                    <a:lnTo>
                      <a:pt x="86" y="17"/>
                    </a:lnTo>
                    <a:lnTo>
                      <a:pt x="89" y="32"/>
                    </a:lnTo>
                    <a:lnTo>
                      <a:pt x="88" y="41"/>
                    </a:lnTo>
                    <a:lnTo>
                      <a:pt x="83" y="50"/>
                    </a:lnTo>
                    <a:lnTo>
                      <a:pt x="73" y="57"/>
                    </a:lnTo>
                    <a:lnTo>
                      <a:pt x="82" y="62"/>
                    </a:lnTo>
                    <a:lnTo>
                      <a:pt x="90" y="71"/>
                    </a:lnTo>
                    <a:lnTo>
                      <a:pt x="94" y="87"/>
                    </a:lnTo>
                    <a:lnTo>
                      <a:pt x="89" y="104"/>
                    </a:lnTo>
                    <a:lnTo>
                      <a:pt x="75" y="118"/>
                    </a:lnTo>
                    <a:lnTo>
                      <a:pt x="51" y="122"/>
                    </a:lnTo>
                    <a:lnTo>
                      <a:pt x="0" y="121"/>
                    </a:lnTo>
                    <a:lnTo>
                      <a:pt x="2" y="0"/>
                    </a:lnTo>
                    <a:close/>
                    <a:moveTo>
                      <a:pt x="17" y="52"/>
                    </a:moveTo>
                    <a:lnTo>
                      <a:pt x="47" y="52"/>
                    </a:lnTo>
                    <a:lnTo>
                      <a:pt x="60" y="51"/>
                    </a:lnTo>
                    <a:lnTo>
                      <a:pt x="70" y="45"/>
                    </a:lnTo>
                    <a:lnTo>
                      <a:pt x="73" y="33"/>
                    </a:lnTo>
                    <a:lnTo>
                      <a:pt x="71" y="24"/>
                    </a:lnTo>
                    <a:lnTo>
                      <a:pt x="62" y="18"/>
                    </a:lnTo>
                    <a:lnTo>
                      <a:pt x="48" y="15"/>
                    </a:lnTo>
                    <a:lnTo>
                      <a:pt x="18" y="15"/>
                    </a:lnTo>
                    <a:lnTo>
                      <a:pt x="17" y="52"/>
                    </a:lnTo>
                    <a:close/>
                    <a:moveTo>
                      <a:pt x="16" y="107"/>
                    </a:moveTo>
                    <a:lnTo>
                      <a:pt x="51" y="107"/>
                    </a:lnTo>
                    <a:lnTo>
                      <a:pt x="65" y="105"/>
                    </a:lnTo>
                    <a:lnTo>
                      <a:pt x="75" y="98"/>
                    </a:lnTo>
                    <a:lnTo>
                      <a:pt x="78" y="86"/>
                    </a:lnTo>
                    <a:lnTo>
                      <a:pt x="74" y="73"/>
                    </a:lnTo>
                    <a:lnTo>
                      <a:pt x="62" y="67"/>
                    </a:lnTo>
                    <a:lnTo>
                      <a:pt x="49" y="65"/>
                    </a:lnTo>
                    <a:lnTo>
                      <a:pt x="17" y="65"/>
                    </a:lnTo>
                    <a:lnTo>
                      <a:pt x="16" y="10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88" name="Freeform 348"/>
              <p:cNvSpPr>
                <a:spLocks/>
              </p:cNvSpPr>
              <p:nvPr/>
            </p:nvSpPr>
            <p:spPr bwMode="auto">
              <a:xfrm>
                <a:off x="3314" y="2277"/>
                <a:ext cx="24" cy="30"/>
              </a:xfrm>
              <a:custGeom>
                <a:avLst/>
                <a:gdLst>
                  <a:gd name="T0" fmla="*/ 56 w 72"/>
                  <a:gd name="T1" fmla="*/ 89 h 92"/>
                  <a:gd name="T2" fmla="*/ 57 w 72"/>
                  <a:gd name="T3" fmla="*/ 76 h 92"/>
                  <a:gd name="T4" fmla="*/ 56 w 72"/>
                  <a:gd name="T5" fmla="*/ 75 h 92"/>
                  <a:gd name="T6" fmla="*/ 56 w 72"/>
                  <a:gd name="T7" fmla="*/ 75 h 92"/>
                  <a:gd name="T8" fmla="*/ 49 w 72"/>
                  <a:gd name="T9" fmla="*/ 85 h 92"/>
                  <a:gd name="T10" fmla="*/ 40 w 72"/>
                  <a:gd name="T11" fmla="*/ 90 h 92"/>
                  <a:gd name="T12" fmla="*/ 28 w 72"/>
                  <a:gd name="T13" fmla="*/ 92 h 92"/>
                  <a:gd name="T14" fmla="*/ 28 w 72"/>
                  <a:gd name="T15" fmla="*/ 92 h 92"/>
                  <a:gd name="T16" fmla="*/ 15 w 72"/>
                  <a:gd name="T17" fmla="*/ 89 h 92"/>
                  <a:gd name="T18" fmla="*/ 5 w 72"/>
                  <a:gd name="T19" fmla="*/ 81 h 92"/>
                  <a:gd name="T20" fmla="*/ 0 w 72"/>
                  <a:gd name="T21" fmla="*/ 63 h 92"/>
                  <a:gd name="T22" fmla="*/ 0 w 72"/>
                  <a:gd name="T23" fmla="*/ 63 h 92"/>
                  <a:gd name="T24" fmla="*/ 1 w 72"/>
                  <a:gd name="T25" fmla="*/ 0 h 92"/>
                  <a:gd name="T26" fmla="*/ 16 w 72"/>
                  <a:gd name="T27" fmla="*/ 1 h 92"/>
                  <a:gd name="T28" fmla="*/ 15 w 72"/>
                  <a:gd name="T29" fmla="*/ 59 h 92"/>
                  <a:gd name="T30" fmla="*/ 15 w 72"/>
                  <a:gd name="T31" fmla="*/ 59 h 92"/>
                  <a:gd name="T32" fmla="*/ 17 w 72"/>
                  <a:gd name="T33" fmla="*/ 70 h 92"/>
                  <a:gd name="T34" fmla="*/ 23 w 72"/>
                  <a:gd name="T35" fmla="*/ 76 h 92"/>
                  <a:gd name="T36" fmla="*/ 32 w 72"/>
                  <a:gd name="T37" fmla="*/ 79 h 92"/>
                  <a:gd name="T38" fmla="*/ 32 w 72"/>
                  <a:gd name="T39" fmla="*/ 79 h 92"/>
                  <a:gd name="T40" fmla="*/ 46 w 72"/>
                  <a:gd name="T41" fmla="*/ 73 h 92"/>
                  <a:gd name="T42" fmla="*/ 54 w 72"/>
                  <a:gd name="T43" fmla="*/ 62 h 92"/>
                  <a:gd name="T44" fmla="*/ 56 w 72"/>
                  <a:gd name="T45" fmla="*/ 49 h 92"/>
                  <a:gd name="T46" fmla="*/ 56 w 72"/>
                  <a:gd name="T47" fmla="*/ 49 h 92"/>
                  <a:gd name="T48" fmla="*/ 57 w 72"/>
                  <a:gd name="T49" fmla="*/ 1 h 92"/>
                  <a:gd name="T50" fmla="*/ 72 w 72"/>
                  <a:gd name="T51" fmla="*/ 1 h 92"/>
                  <a:gd name="T52" fmla="*/ 71 w 72"/>
                  <a:gd name="T53" fmla="*/ 90 h 92"/>
                  <a:gd name="T54" fmla="*/ 56 w 72"/>
                  <a:gd name="T55" fmla="*/ 89 h 92"/>
                  <a:gd name="T56" fmla="*/ 56 w 72"/>
                  <a:gd name="T57" fmla="*/ 89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2"/>
                  <a:gd name="T89" fmla="*/ 72 w 72"/>
                  <a:gd name="T90" fmla="*/ 92 h 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2">
                    <a:moveTo>
                      <a:pt x="56" y="89"/>
                    </a:moveTo>
                    <a:lnTo>
                      <a:pt x="57" y="76"/>
                    </a:lnTo>
                    <a:lnTo>
                      <a:pt x="56" y="75"/>
                    </a:lnTo>
                    <a:lnTo>
                      <a:pt x="49" y="85"/>
                    </a:lnTo>
                    <a:lnTo>
                      <a:pt x="40" y="90"/>
                    </a:lnTo>
                    <a:lnTo>
                      <a:pt x="28" y="92"/>
                    </a:lnTo>
                    <a:lnTo>
                      <a:pt x="15" y="89"/>
                    </a:lnTo>
                    <a:lnTo>
                      <a:pt x="5" y="81"/>
                    </a:lnTo>
                    <a:lnTo>
                      <a:pt x="0" y="63"/>
                    </a:lnTo>
                    <a:lnTo>
                      <a:pt x="1" y="0"/>
                    </a:lnTo>
                    <a:lnTo>
                      <a:pt x="16" y="1"/>
                    </a:lnTo>
                    <a:lnTo>
                      <a:pt x="15" y="59"/>
                    </a:lnTo>
                    <a:lnTo>
                      <a:pt x="17" y="70"/>
                    </a:lnTo>
                    <a:lnTo>
                      <a:pt x="23" y="76"/>
                    </a:lnTo>
                    <a:lnTo>
                      <a:pt x="32" y="79"/>
                    </a:lnTo>
                    <a:lnTo>
                      <a:pt x="46" y="73"/>
                    </a:lnTo>
                    <a:lnTo>
                      <a:pt x="54" y="62"/>
                    </a:lnTo>
                    <a:lnTo>
                      <a:pt x="56" y="49"/>
                    </a:lnTo>
                    <a:lnTo>
                      <a:pt x="57" y="1"/>
                    </a:lnTo>
                    <a:lnTo>
                      <a:pt x="72" y="1"/>
                    </a:lnTo>
                    <a:lnTo>
                      <a:pt x="71" y="90"/>
                    </a:lnTo>
                    <a:lnTo>
                      <a:pt x="56" y="8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89" name="Freeform 349"/>
              <p:cNvSpPr>
                <a:spLocks/>
              </p:cNvSpPr>
              <p:nvPr/>
            </p:nvSpPr>
            <p:spPr bwMode="auto">
              <a:xfrm>
                <a:off x="3344" y="2276"/>
                <a:ext cx="24" cy="31"/>
              </a:xfrm>
              <a:custGeom>
                <a:avLst/>
                <a:gdLst>
                  <a:gd name="T0" fmla="*/ 54 w 72"/>
                  <a:gd name="T1" fmla="*/ 27 h 94"/>
                  <a:gd name="T2" fmla="*/ 53 w 72"/>
                  <a:gd name="T3" fmla="*/ 21 h 94"/>
                  <a:gd name="T4" fmla="*/ 47 w 72"/>
                  <a:gd name="T5" fmla="*/ 15 h 94"/>
                  <a:gd name="T6" fmla="*/ 33 w 72"/>
                  <a:gd name="T7" fmla="*/ 13 h 94"/>
                  <a:gd name="T8" fmla="*/ 33 w 72"/>
                  <a:gd name="T9" fmla="*/ 13 h 94"/>
                  <a:gd name="T10" fmla="*/ 27 w 72"/>
                  <a:gd name="T11" fmla="*/ 14 h 94"/>
                  <a:gd name="T12" fmla="*/ 19 w 72"/>
                  <a:gd name="T13" fmla="*/ 18 h 94"/>
                  <a:gd name="T14" fmla="*/ 16 w 72"/>
                  <a:gd name="T15" fmla="*/ 26 h 94"/>
                  <a:gd name="T16" fmla="*/ 16 w 72"/>
                  <a:gd name="T17" fmla="*/ 26 h 94"/>
                  <a:gd name="T18" fmla="*/ 18 w 72"/>
                  <a:gd name="T19" fmla="*/ 31 h 94"/>
                  <a:gd name="T20" fmla="*/ 23 w 72"/>
                  <a:gd name="T21" fmla="*/ 35 h 94"/>
                  <a:gd name="T22" fmla="*/ 32 w 72"/>
                  <a:gd name="T23" fmla="*/ 37 h 94"/>
                  <a:gd name="T24" fmla="*/ 32 w 72"/>
                  <a:gd name="T25" fmla="*/ 37 h 94"/>
                  <a:gd name="T26" fmla="*/ 47 w 72"/>
                  <a:gd name="T27" fmla="*/ 40 h 94"/>
                  <a:gd name="T28" fmla="*/ 47 w 72"/>
                  <a:gd name="T29" fmla="*/ 40 h 94"/>
                  <a:gd name="T30" fmla="*/ 61 w 72"/>
                  <a:gd name="T31" fmla="*/ 45 h 94"/>
                  <a:gd name="T32" fmla="*/ 69 w 72"/>
                  <a:gd name="T33" fmla="*/ 53 h 94"/>
                  <a:gd name="T34" fmla="*/ 72 w 72"/>
                  <a:gd name="T35" fmla="*/ 63 h 94"/>
                  <a:gd name="T36" fmla="*/ 72 w 72"/>
                  <a:gd name="T37" fmla="*/ 63 h 94"/>
                  <a:gd name="T38" fmla="*/ 68 w 72"/>
                  <a:gd name="T39" fmla="*/ 79 h 94"/>
                  <a:gd name="T40" fmla="*/ 56 w 72"/>
                  <a:gd name="T41" fmla="*/ 90 h 94"/>
                  <a:gd name="T42" fmla="*/ 38 w 72"/>
                  <a:gd name="T43" fmla="*/ 94 h 94"/>
                  <a:gd name="T44" fmla="*/ 38 w 72"/>
                  <a:gd name="T45" fmla="*/ 94 h 94"/>
                  <a:gd name="T46" fmla="*/ 13 w 72"/>
                  <a:gd name="T47" fmla="*/ 88 h 94"/>
                  <a:gd name="T48" fmla="*/ 2 w 72"/>
                  <a:gd name="T49" fmla="*/ 75 h 94"/>
                  <a:gd name="T50" fmla="*/ 0 w 72"/>
                  <a:gd name="T51" fmla="*/ 63 h 94"/>
                  <a:gd name="T52" fmla="*/ 0 w 72"/>
                  <a:gd name="T53" fmla="*/ 63 h 94"/>
                  <a:gd name="T54" fmla="*/ 14 w 72"/>
                  <a:gd name="T55" fmla="*/ 62 h 94"/>
                  <a:gd name="T56" fmla="*/ 14 w 72"/>
                  <a:gd name="T57" fmla="*/ 62 h 94"/>
                  <a:gd name="T58" fmla="*/ 16 w 72"/>
                  <a:gd name="T59" fmla="*/ 70 h 94"/>
                  <a:gd name="T60" fmla="*/ 22 w 72"/>
                  <a:gd name="T61" fmla="*/ 77 h 94"/>
                  <a:gd name="T62" fmla="*/ 38 w 72"/>
                  <a:gd name="T63" fmla="*/ 81 h 94"/>
                  <a:gd name="T64" fmla="*/ 38 w 72"/>
                  <a:gd name="T65" fmla="*/ 81 h 94"/>
                  <a:gd name="T66" fmla="*/ 47 w 72"/>
                  <a:gd name="T67" fmla="*/ 78 h 94"/>
                  <a:gd name="T68" fmla="*/ 55 w 72"/>
                  <a:gd name="T69" fmla="*/ 74 h 94"/>
                  <a:gd name="T70" fmla="*/ 57 w 72"/>
                  <a:gd name="T71" fmla="*/ 66 h 94"/>
                  <a:gd name="T72" fmla="*/ 57 w 72"/>
                  <a:gd name="T73" fmla="*/ 66 h 94"/>
                  <a:gd name="T74" fmla="*/ 55 w 72"/>
                  <a:gd name="T75" fmla="*/ 60 h 94"/>
                  <a:gd name="T76" fmla="*/ 50 w 72"/>
                  <a:gd name="T77" fmla="*/ 56 h 94"/>
                  <a:gd name="T78" fmla="*/ 40 w 72"/>
                  <a:gd name="T79" fmla="*/ 53 h 94"/>
                  <a:gd name="T80" fmla="*/ 40 w 72"/>
                  <a:gd name="T81" fmla="*/ 53 h 94"/>
                  <a:gd name="T82" fmla="*/ 23 w 72"/>
                  <a:gd name="T83" fmla="*/ 50 h 94"/>
                  <a:gd name="T84" fmla="*/ 23 w 72"/>
                  <a:gd name="T85" fmla="*/ 50 h 94"/>
                  <a:gd name="T86" fmla="*/ 12 w 72"/>
                  <a:gd name="T87" fmla="*/ 46 h 94"/>
                  <a:gd name="T88" fmla="*/ 5 w 72"/>
                  <a:gd name="T89" fmla="*/ 39 h 94"/>
                  <a:gd name="T90" fmla="*/ 2 w 72"/>
                  <a:gd name="T91" fmla="*/ 29 h 94"/>
                  <a:gd name="T92" fmla="*/ 2 w 72"/>
                  <a:gd name="T93" fmla="*/ 29 h 94"/>
                  <a:gd name="T94" fmla="*/ 6 w 72"/>
                  <a:gd name="T95" fmla="*/ 13 h 94"/>
                  <a:gd name="T96" fmla="*/ 18 w 72"/>
                  <a:gd name="T97" fmla="*/ 4 h 94"/>
                  <a:gd name="T98" fmla="*/ 34 w 72"/>
                  <a:gd name="T99" fmla="*/ 0 h 94"/>
                  <a:gd name="T100" fmla="*/ 34 w 72"/>
                  <a:gd name="T101" fmla="*/ 0 h 94"/>
                  <a:gd name="T102" fmla="*/ 57 w 72"/>
                  <a:gd name="T103" fmla="*/ 6 h 94"/>
                  <a:gd name="T104" fmla="*/ 66 w 72"/>
                  <a:gd name="T105" fmla="*/ 18 h 94"/>
                  <a:gd name="T106" fmla="*/ 68 w 72"/>
                  <a:gd name="T107" fmla="*/ 27 h 94"/>
                  <a:gd name="T108" fmla="*/ 68 w 72"/>
                  <a:gd name="T109" fmla="*/ 27 h 94"/>
                  <a:gd name="T110" fmla="*/ 54 w 72"/>
                  <a:gd name="T111" fmla="*/ 27 h 94"/>
                  <a:gd name="T112" fmla="*/ 54 w 72"/>
                  <a:gd name="T113" fmla="*/ 27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94"/>
                  <a:gd name="T173" fmla="*/ 72 w 72"/>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94">
                    <a:moveTo>
                      <a:pt x="54" y="27"/>
                    </a:moveTo>
                    <a:lnTo>
                      <a:pt x="53" y="21"/>
                    </a:lnTo>
                    <a:lnTo>
                      <a:pt x="47" y="15"/>
                    </a:lnTo>
                    <a:lnTo>
                      <a:pt x="33" y="13"/>
                    </a:lnTo>
                    <a:lnTo>
                      <a:pt x="27" y="14"/>
                    </a:lnTo>
                    <a:lnTo>
                      <a:pt x="19" y="18"/>
                    </a:lnTo>
                    <a:lnTo>
                      <a:pt x="16" y="26"/>
                    </a:lnTo>
                    <a:lnTo>
                      <a:pt x="18" y="31"/>
                    </a:lnTo>
                    <a:lnTo>
                      <a:pt x="23" y="35"/>
                    </a:lnTo>
                    <a:lnTo>
                      <a:pt x="32" y="37"/>
                    </a:lnTo>
                    <a:lnTo>
                      <a:pt x="47" y="40"/>
                    </a:lnTo>
                    <a:lnTo>
                      <a:pt x="61" y="45"/>
                    </a:lnTo>
                    <a:lnTo>
                      <a:pt x="69" y="53"/>
                    </a:lnTo>
                    <a:lnTo>
                      <a:pt x="72" y="63"/>
                    </a:lnTo>
                    <a:lnTo>
                      <a:pt x="68" y="79"/>
                    </a:lnTo>
                    <a:lnTo>
                      <a:pt x="56" y="90"/>
                    </a:lnTo>
                    <a:lnTo>
                      <a:pt x="38" y="94"/>
                    </a:lnTo>
                    <a:lnTo>
                      <a:pt x="13" y="88"/>
                    </a:lnTo>
                    <a:lnTo>
                      <a:pt x="2" y="75"/>
                    </a:lnTo>
                    <a:lnTo>
                      <a:pt x="0" y="63"/>
                    </a:lnTo>
                    <a:lnTo>
                      <a:pt x="14" y="62"/>
                    </a:lnTo>
                    <a:lnTo>
                      <a:pt x="16" y="70"/>
                    </a:lnTo>
                    <a:lnTo>
                      <a:pt x="22" y="77"/>
                    </a:lnTo>
                    <a:lnTo>
                      <a:pt x="38" y="81"/>
                    </a:lnTo>
                    <a:lnTo>
                      <a:pt x="47" y="78"/>
                    </a:lnTo>
                    <a:lnTo>
                      <a:pt x="55" y="74"/>
                    </a:lnTo>
                    <a:lnTo>
                      <a:pt x="57" y="66"/>
                    </a:lnTo>
                    <a:lnTo>
                      <a:pt x="55" y="60"/>
                    </a:lnTo>
                    <a:lnTo>
                      <a:pt x="50" y="56"/>
                    </a:lnTo>
                    <a:lnTo>
                      <a:pt x="40" y="53"/>
                    </a:lnTo>
                    <a:lnTo>
                      <a:pt x="23" y="50"/>
                    </a:lnTo>
                    <a:lnTo>
                      <a:pt x="12" y="46"/>
                    </a:lnTo>
                    <a:lnTo>
                      <a:pt x="5" y="39"/>
                    </a:lnTo>
                    <a:lnTo>
                      <a:pt x="2" y="29"/>
                    </a:lnTo>
                    <a:lnTo>
                      <a:pt x="6" y="13"/>
                    </a:lnTo>
                    <a:lnTo>
                      <a:pt x="18" y="4"/>
                    </a:lnTo>
                    <a:lnTo>
                      <a:pt x="34" y="0"/>
                    </a:lnTo>
                    <a:lnTo>
                      <a:pt x="57" y="6"/>
                    </a:lnTo>
                    <a:lnTo>
                      <a:pt x="66" y="18"/>
                    </a:lnTo>
                    <a:lnTo>
                      <a:pt x="68" y="27"/>
                    </a:lnTo>
                    <a:lnTo>
                      <a:pt x="54" y="2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0" name="Freeform 350"/>
              <p:cNvSpPr>
                <a:spLocks noEditPoints="1"/>
              </p:cNvSpPr>
              <p:nvPr/>
            </p:nvSpPr>
            <p:spPr bwMode="auto">
              <a:xfrm>
                <a:off x="3373" y="2265"/>
                <a:ext cx="7" cy="41"/>
              </a:xfrm>
              <a:custGeom>
                <a:avLst/>
                <a:gdLst>
                  <a:gd name="T0" fmla="*/ 22 w 22"/>
                  <a:gd name="T1" fmla="*/ 121 h 122"/>
                  <a:gd name="T2" fmla="*/ 8 w 22"/>
                  <a:gd name="T3" fmla="*/ 122 h 122"/>
                  <a:gd name="T4" fmla="*/ 2 w 22"/>
                  <a:gd name="T5" fmla="*/ 34 h 122"/>
                  <a:gd name="T6" fmla="*/ 17 w 22"/>
                  <a:gd name="T7" fmla="*/ 33 h 122"/>
                  <a:gd name="T8" fmla="*/ 22 w 22"/>
                  <a:gd name="T9" fmla="*/ 121 h 122"/>
                  <a:gd name="T10" fmla="*/ 22 w 22"/>
                  <a:gd name="T11" fmla="*/ 121 h 122"/>
                  <a:gd name="T12" fmla="*/ 1 w 22"/>
                  <a:gd name="T13" fmla="*/ 18 h 122"/>
                  <a:gd name="T14" fmla="*/ 0 w 22"/>
                  <a:gd name="T15" fmla="*/ 1 h 122"/>
                  <a:gd name="T16" fmla="*/ 15 w 22"/>
                  <a:gd name="T17" fmla="*/ 0 h 122"/>
                  <a:gd name="T18" fmla="*/ 16 w 22"/>
                  <a:gd name="T19" fmla="*/ 17 h 122"/>
                  <a:gd name="T20" fmla="*/ 1 w 22"/>
                  <a:gd name="T21" fmla="*/ 18 h 122"/>
                  <a:gd name="T22" fmla="*/ 1 w 22"/>
                  <a:gd name="T23" fmla="*/ 1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2"/>
                  <a:gd name="T38" fmla="*/ 22 w 22"/>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2">
                    <a:moveTo>
                      <a:pt x="22" y="121"/>
                    </a:moveTo>
                    <a:lnTo>
                      <a:pt x="8" y="122"/>
                    </a:lnTo>
                    <a:lnTo>
                      <a:pt x="2" y="34"/>
                    </a:lnTo>
                    <a:lnTo>
                      <a:pt x="17" y="33"/>
                    </a:lnTo>
                    <a:lnTo>
                      <a:pt x="22" y="121"/>
                    </a:lnTo>
                    <a:close/>
                    <a:moveTo>
                      <a:pt x="1" y="18"/>
                    </a:moveTo>
                    <a:lnTo>
                      <a:pt x="0" y="1"/>
                    </a:lnTo>
                    <a:lnTo>
                      <a:pt x="15" y="0"/>
                    </a:lnTo>
                    <a:lnTo>
                      <a:pt x="16" y="17"/>
                    </a:lnTo>
                    <a:lnTo>
                      <a:pt x="1" y="1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1" name="Freeform 351"/>
              <p:cNvSpPr>
                <a:spLocks/>
              </p:cNvSpPr>
              <p:nvPr/>
            </p:nvSpPr>
            <p:spPr bwMode="auto">
              <a:xfrm>
                <a:off x="3386" y="2273"/>
                <a:ext cx="27" cy="32"/>
              </a:xfrm>
              <a:custGeom>
                <a:avLst/>
                <a:gdLst>
                  <a:gd name="T0" fmla="*/ 83 w 83"/>
                  <a:gd name="T1" fmla="*/ 85 h 95"/>
                  <a:gd name="T2" fmla="*/ 68 w 83"/>
                  <a:gd name="T3" fmla="*/ 87 h 95"/>
                  <a:gd name="T4" fmla="*/ 61 w 83"/>
                  <a:gd name="T5" fmla="*/ 34 h 95"/>
                  <a:gd name="T6" fmla="*/ 61 w 83"/>
                  <a:gd name="T7" fmla="*/ 34 h 95"/>
                  <a:gd name="T8" fmla="*/ 58 w 83"/>
                  <a:gd name="T9" fmla="*/ 21 h 95"/>
                  <a:gd name="T10" fmla="*/ 52 w 83"/>
                  <a:gd name="T11" fmla="*/ 14 h 95"/>
                  <a:gd name="T12" fmla="*/ 39 w 83"/>
                  <a:gd name="T13" fmla="*/ 13 h 95"/>
                  <a:gd name="T14" fmla="*/ 39 w 83"/>
                  <a:gd name="T15" fmla="*/ 13 h 95"/>
                  <a:gd name="T16" fmla="*/ 30 w 83"/>
                  <a:gd name="T17" fmla="*/ 17 h 95"/>
                  <a:gd name="T18" fmla="*/ 22 w 83"/>
                  <a:gd name="T19" fmla="*/ 26 h 95"/>
                  <a:gd name="T20" fmla="*/ 20 w 83"/>
                  <a:gd name="T21" fmla="*/ 45 h 95"/>
                  <a:gd name="T22" fmla="*/ 20 w 83"/>
                  <a:gd name="T23" fmla="*/ 45 h 95"/>
                  <a:gd name="T24" fmla="*/ 26 w 83"/>
                  <a:gd name="T25" fmla="*/ 93 h 95"/>
                  <a:gd name="T26" fmla="*/ 11 w 83"/>
                  <a:gd name="T27" fmla="*/ 95 h 95"/>
                  <a:gd name="T28" fmla="*/ 0 w 83"/>
                  <a:gd name="T29" fmla="*/ 7 h 95"/>
                  <a:gd name="T30" fmla="*/ 14 w 83"/>
                  <a:gd name="T31" fmla="*/ 6 h 95"/>
                  <a:gd name="T32" fmla="*/ 16 w 83"/>
                  <a:gd name="T33" fmla="*/ 18 h 95"/>
                  <a:gd name="T34" fmla="*/ 16 w 83"/>
                  <a:gd name="T35" fmla="*/ 18 h 95"/>
                  <a:gd name="T36" fmla="*/ 16 w 83"/>
                  <a:gd name="T37" fmla="*/ 18 h 95"/>
                  <a:gd name="T38" fmla="*/ 20 w 83"/>
                  <a:gd name="T39" fmla="*/ 11 h 95"/>
                  <a:gd name="T40" fmla="*/ 28 w 83"/>
                  <a:gd name="T41" fmla="*/ 4 h 95"/>
                  <a:gd name="T42" fmla="*/ 40 w 83"/>
                  <a:gd name="T43" fmla="*/ 0 h 95"/>
                  <a:gd name="T44" fmla="*/ 40 w 83"/>
                  <a:gd name="T45" fmla="*/ 0 h 95"/>
                  <a:gd name="T46" fmla="*/ 55 w 83"/>
                  <a:gd name="T47" fmla="*/ 0 h 95"/>
                  <a:gd name="T48" fmla="*/ 68 w 83"/>
                  <a:gd name="T49" fmla="*/ 8 h 95"/>
                  <a:gd name="T50" fmla="*/ 75 w 83"/>
                  <a:gd name="T51" fmla="*/ 26 h 95"/>
                  <a:gd name="T52" fmla="*/ 75 w 83"/>
                  <a:gd name="T53" fmla="*/ 26 h 95"/>
                  <a:gd name="T54" fmla="*/ 83 w 83"/>
                  <a:gd name="T55" fmla="*/ 85 h 95"/>
                  <a:gd name="T56" fmla="*/ 83 w 83"/>
                  <a:gd name="T57" fmla="*/ 85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95"/>
                  <a:gd name="T89" fmla="*/ 83 w 83"/>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95">
                    <a:moveTo>
                      <a:pt x="83" y="85"/>
                    </a:moveTo>
                    <a:lnTo>
                      <a:pt x="68" y="87"/>
                    </a:lnTo>
                    <a:lnTo>
                      <a:pt x="61" y="34"/>
                    </a:lnTo>
                    <a:lnTo>
                      <a:pt x="58" y="21"/>
                    </a:lnTo>
                    <a:lnTo>
                      <a:pt x="52" y="14"/>
                    </a:lnTo>
                    <a:lnTo>
                      <a:pt x="39" y="13"/>
                    </a:lnTo>
                    <a:lnTo>
                      <a:pt x="30" y="17"/>
                    </a:lnTo>
                    <a:lnTo>
                      <a:pt x="22" y="26"/>
                    </a:lnTo>
                    <a:lnTo>
                      <a:pt x="20" y="45"/>
                    </a:lnTo>
                    <a:lnTo>
                      <a:pt x="26" y="93"/>
                    </a:lnTo>
                    <a:lnTo>
                      <a:pt x="11" y="95"/>
                    </a:lnTo>
                    <a:lnTo>
                      <a:pt x="0" y="7"/>
                    </a:lnTo>
                    <a:lnTo>
                      <a:pt x="14" y="6"/>
                    </a:lnTo>
                    <a:lnTo>
                      <a:pt x="16" y="18"/>
                    </a:lnTo>
                    <a:lnTo>
                      <a:pt x="20" y="11"/>
                    </a:lnTo>
                    <a:lnTo>
                      <a:pt x="28" y="4"/>
                    </a:lnTo>
                    <a:lnTo>
                      <a:pt x="40" y="0"/>
                    </a:lnTo>
                    <a:lnTo>
                      <a:pt x="55" y="0"/>
                    </a:lnTo>
                    <a:lnTo>
                      <a:pt x="68" y="8"/>
                    </a:lnTo>
                    <a:lnTo>
                      <a:pt x="75" y="26"/>
                    </a:lnTo>
                    <a:lnTo>
                      <a:pt x="83" y="8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2" name="Freeform 352"/>
              <p:cNvSpPr>
                <a:spLocks noEditPoints="1"/>
              </p:cNvSpPr>
              <p:nvPr/>
            </p:nvSpPr>
            <p:spPr bwMode="auto">
              <a:xfrm>
                <a:off x="3418" y="2267"/>
                <a:ext cx="27" cy="31"/>
              </a:xfrm>
              <a:custGeom>
                <a:avLst/>
                <a:gdLst>
                  <a:gd name="T0" fmla="*/ 82 w 82"/>
                  <a:gd name="T1" fmla="*/ 52 h 91"/>
                  <a:gd name="T2" fmla="*/ 82 w 82"/>
                  <a:gd name="T3" fmla="*/ 59 h 91"/>
                  <a:gd name="T4" fmla="*/ 80 w 82"/>
                  <a:gd name="T5" fmla="*/ 68 h 91"/>
                  <a:gd name="T6" fmla="*/ 73 w 82"/>
                  <a:gd name="T7" fmla="*/ 79 h 91"/>
                  <a:gd name="T8" fmla="*/ 73 w 82"/>
                  <a:gd name="T9" fmla="*/ 79 h 91"/>
                  <a:gd name="T10" fmla="*/ 69 w 82"/>
                  <a:gd name="T11" fmla="*/ 83 h 91"/>
                  <a:gd name="T12" fmla="*/ 63 w 82"/>
                  <a:gd name="T13" fmla="*/ 87 h 91"/>
                  <a:gd name="T14" fmla="*/ 51 w 82"/>
                  <a:gd name="T15" fmla="*/ 91 h 91"/>
                  <a:gd name="T16" fmla="*/ 51 w 82"/>
                  <a:gd name="T17" fmla="*/ 91 h 91"/>
                  <a:gd name="T18" fmla="*/ 29 w 82"/>
                  <a:gd name="T19" fmla="*/ 91 h 91"/>
                  <a:gd name="T20" fmla="*/ 12 w 82"/>
                  <a:gd name="T21" fmla="*/ 79 h 91"/>
                  <a:gd name="T22" fmla="*/ 2 w 82"/>
                  <a:gd name="T23" fmla="*/ 59 h 91"/>
                  <a:gd name="T24" fmla="*/ 2 w 82"/>
                  <a:gd name="T25" fmla="*/ 59 h 91"/>
                  <a:gd name="T26" fmla="*/ 0 w 82"/>
                  <a:gd name="T27" fmla="*/ 34 h 91"/>
                  <a:gd name="T28" fmla="*/ 9 w 82"/>
                  <a:gd name="T29" fmla="*/ 14 h 91"/>
                  <a:gd name="T30" fmla="*/ 30 w 82"/>
                  <a:gd name="T31" fmla="*/ 0 h 91"/>
                  <a:gd name="T32" fmla="*/ 30 w 82"/>
                  <a:gd name="T33" fmla="*/ 0 h 91"/>
                  <a:gd name="T34" fmla="*/ 52 w 82"/>
                  <a:gd name="T35" fmla="*/ 1 h 91"/>
                  <a:gd name="T36" fmla="*/ 69 w 82"/>
                  <a:gd name="T37" fmla="*/ 16 h 91"/>
                  <a:gd name="T38" fmla="*/ 80 w 82"/>
                  <a:gd name="T39" fmla="*/ 40 h 91"/>
                  <a:gd name="T40" fmla="*/ 80 w 82"/>
                  <a:gd name="T41" fmla="*/ 40 h 91"/>
                  <a:gd name="T42" fmla="*/ 18 w 82"/>
                  <a:gd name="T43" fmla="*/ 57 h 91"/>
                  <a:gd name="T44" fmla="*/ 18 w 82"/>
                  <a:gd name="T45" fmla="*/ 57 h 91"/>
                  <a:gd name="T46" fmla="*/ 25 w 82"/>
                  <a:gd name="T47" fmla="*/ 71 h 91"/>
                  <a:gd name="T48" fmla="*/ 35 w 82"/>
                  <a:gd name="T49" fmla="*/ 79 h 91"/>
                  <a:gd name="T50" fmla="*/ 50 w 82"/>
                  <a:gd name="T51" fmla="*/ 78 h 91"/>
                  <a:gd name="T52" fmla="*/ 50 w 82"/>
                  <a:gd name="T53" fmla="*/ 78 h 91"/>
                  <a:gd name="T54" fmla="*/ 61 w 82"/>
                  <a:gd name="T55" fmla="*/ 72 h 91"/>
                  <a:gd name="T56" fmla="*/ 67 w 82"/>
                  <a:gd name="T57" fmla="*/ 64 h 91"/>
                  <a:gd name="T58" fmla="*/ 68 w 82"/>
                  <a:gd name="T59" fmla="*/ 56 h 91"/>
                  <a:gd name="T60" fmla="*/ 68 w 82"/>
                  <a:gd name="T61" fmla="*/ 56 h 91"/>
                  <a:gd name="T62" fmla="*/ 82 w 82"/>
                  <a:gd name="T63" fmla="*/ 52 h 91"/>
                  <a:gd name="T64" fmla="*/ 82 w 82"/>
                  <a:gd name="T65" fmla="*/ 52 h 91"/>
                  <a:gd name="T66" fmla="*/ 63 w 82"/>
                  <a:gd name="T67" fmla="*/ 33 h 91"/>
                  <a:gd name="T68" fmla="*/ 57 w 82"/>
                  <a:gd name="T69" fmla="*/ 22 h 91"/>
                  <a:gd name="T70" fmla="*/ 46 w 82"/>
                  <a:gd name="T71" fmla="*/ 14 h 91"/>
                  <a:gd name="T72" fmla="*/ 31 w 82"/>
                  <a:gd name="T73" fmla="*/ 14 h 91"/>
                  <a:gd name="T74" fmla="*/ 31 w 82"/>
                  <a:gd name="T75" fmla="*/ 14 h 91"/>
                  <a:gd name="T76" fmla="*/ 20 w 82"/>
                  <a:gd name="T77" fmla="*/ 21 h 91"/>
                  <a:gd name="T78" fmla="*/ 15 w 82"/>
                  <a:gd name="T79" fmla="*/ 33 h 91"/>
                  <a:gd name="T80" fmla="*/ 15 w 82"/>
                  <a:gd name="T81" fmla="*/ 46 h 91"/>
                  <a:gd name="T82" fmla="*/ 15 w 82"/>
                  <a:gd name="T83" fmla="*/ 46 h 91"/>
                  <a:gd name="T84" fmla="*/ 63 w 82"/>
                  <a:gd name="T85" fmla="*/ 33 h 91"/>
                  <a:gd name="T86" fmla="*/ 63 w 82"/>
                  <a:gd name="T87" fmla="*/ 3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91"/>
                  <a:gd name="T134" fmla="*/ 82 w 82"/>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91">
                    <a:moveTo>
                      <a:pt x="82" y="52"/>
                    </a:moveTo>
                    <a:lnTo>
                      <a:pt x="82" y="59"/>
                    </a:lnTo>
                    <a:lnTo>
                      <a:pt x="80" y="68"/>
                    </a:lnTo>
                    <a:lnTo>
                      <a:pt x="73" y="79"/>
                    </a:lnTo>
                    <a:lnTo>
                      <a:pt x="69" y="83"/>
                    </a:lnTo>
                    <a:lnTo>
                      <a:pt x="63" y="87"/>
                    </a:lnTo>
                    <a:lnTo>
                      <a:pt x="51" y="91"/>
                    </a:lnTo>
                    <a:lnTo>
                      <a:pt x="29" y="91"/>
                    </a:lnTo>
                    <a:lnTo>
                      <a:pt x="12" y="79"/>
                    </a:lnTo>
                    <a:lnTo>
                      <a:pt x="2" y="59"/>
                    </a:lnTo>
                    <a:lnTo>
                      <a:pt x="0" y="34"/>
                    </a:lnTo>
                    <a:lnTo>
                      <a:pt x="9" y="14"/>
                    </a:lnTo>
                    <a:lnTo>
                      <a:pt x="30" y="0"/>
                    </a:lnTo>
                    <a:lnTo>
                      <a:pt x="52" y="1"/>
                    </a:lnTo>
                    <a:lnTo>
                      <a:pt x="69" y="16"/>
                    </a:lnTo>
                    <a:lnTo>
                      <a:pt x="80" y="40"/>
                    </a:lnTo>
                    <a:lnTo>
                      <a:pt x="18" y="57"/>
                    </a:lnTo>
                    <a:lnTo>
                      <a:pt x="25" y="71"/>
                    </a:lnTo>
                    <a:lnTo>
                      <a:pt x="35" y="79"/>
                    </a:lnTo>
                    <a:lnTo>
                      <a:pt x="50" y="78"/>
                    </a:lnTo>
                    <a:lnTo>
                      <a:pt x="61" y="72"/>
                    </a:lnTo>
                    <a:lnTo>
                      <a:pt x="67" y="64"/>
                    </a:lnTo>
                    <a:lnTo>
                      <a:pt x="68" y="56"/>
                    </a:lnTo>
                    <a:lnTo>
                      <a:pt x="82" y="52"/>
                    </a:lnTo>
                    <a:close/>
                    <a:moveTo>
                      <a:pt x="63" y="33"/>
                    </a:moveTo>
                    <a:lnTo>
                      <a:pt x="57" y="22"/>
                    </a:lnTo>
                    <a:lnTo>
                      <a:pt x="46" y="14"/>
                    </a:lnTo>
                    <a:lnTo>
                      <a:pt x="31" y="14"/>
                    </a:lnTo>
                    <a:lnTo>
                      <a:pt x="20" y="21"/>
                    </a:lnTo>
                    <a:lnTo>
                      <a:pt x="15" y="33"/>
                    </a:lnTo>
                    <a:lnTo>
                      <a:pt x="15" y="46"/>
                    </a:lnTo>
                    <a:lnTo>
                      <a:pt x="63" y="3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3" name="Freeform 353"/>
              <p:cNvSpPr>
                <a:spLocks/>
              </p:cNvSpPr>
              <p:nvPr/>
            </p:nvSpPr>
            <p:spPr bwMode="auto">
              <a:xfrm>
                <a:off x="3447" y="2256"/>
                <a:ext cx="28" cy="31"/>
              </a:xfrm>
              <a:custGeom>
                <a:avLst/>
                <a:gdLst>
                  <a:gd name="T0" fmla="*/ 49 w 84"/>
                  <a:gd name="T1" fmla="*/ 20 h 93"/>
                  <a:gd name="T2" fmla="*/ 45 w 84"/>
                  <a:gd name="T3" fmla="*/ 15 h 93"/>
                  <a:gd name="T4" fmla="*/ 37 w 84"/>
                  <a:gd name="T5" fmla="*/ 13 h 93"/>
                  <a:gd name="T6" fmla="*/ 24 w 84"/>
                  <a:gd name="T7" fmla="*/ 17 h 93"/>
                  <a:gd name="T8" fmla="*/ 24 w 84"/>
                  <a:gd name="T9" fmla="*/ 17 h 93"/>
                  <a:gd name="T10" fmla="*/ 18 w 84"/>
                  <a:gd name="T11" fmla="*/ 20 h 93"/>
                  <a:gd name="T12" fmla="*/ 13 w 84"/>
                  <a:gd name="T13" fmla="*/ 27 h 93"/>
                  <a:gd name="T14" fmla="*/ 14 w 84"/>
                  <a:gd name="T15" fmla="*/ 35 h 93"/>
                  <a:gd name="T16" fmla="*/ 14 w 84"/>
                  <a:gd name="T17" fmla="*/ 35 h 93"/>
                  <a:gd name="T18" fmla="*/ 18 w 84"/>
                  <a:gd name="T19" fmla="*/ 41 h 93"/>
                  <a:gd name="T20" fmla="*/ 24 w 84"/>
                  <a:gd name="T21" fmla="*/ 41 h 93"/>
                  <a:gd name="T22" fmla="*/ 33 w 84"/>
                  <a:gd name="T23" fmla="*/ 40 h 93"/>
                  <a:gd name="T24" fmla="*/ 33 w 84"/>
                  <a:gd name="T25" fmla="*/ 40 h 93"/>
                  <a:gd name="T26" fmla="*/ 48 w 84"/>
                  <a:gd name="T27" fmla="*/ 35 h 93"/>
                  <a:gd name="T28" fmla="*/ 48 w 84"/>
                  <a:gd name="T29" fmla="*/ 35 h 93"/>
                  <a:gd name="T30" fmla="*/ 63 w 84"/>
                  <a:gd name="T31" fmla="*/ 34 h 93"/>
                  <a:gd name="T32" fmla="*/ 75 w 84"/>
                  <a:gd name="T33" fmla="*/ 37 h 93"/>
                  <a:gd name="T34" fmla="*/ 81 w 84"/>
                  <a:gd name="T35" fmla="*/ 46 h 93"/>
                  <a:gd name="T36" fmla="*/ 81 w 84"/>
                  <a:gd name="T37" fmla="*/ 46 h 93"/>
                  <a:gd name="T38" fmla="*/ 84 w 84"/>
                  <a:gd name="T39" fmla="*/ 62 h 93"/>
                  <a:gd name="T40" fmla="*/ 78 w 84"/>
                  <a:gd name="T41" fmla="*/ 76 h 93"/>
                  <a:gd name="T42" fmla="*/ 62 w 84"/>
                  <a:gd name="T43" fmla="*/ 87 h 93"/>
                  <a:gd name="T44" fmla="*/ 62 w 84"/>
                  <a:gd name="T45" fmla="*/ 87 h 93"/>
                  <a:gd name="T46" fmla="*/ 38 w 84"/>
                  <a:gd name="T47" fmla="*/ 93 h 93"/>
                  <a:gd name="T48" fmla="*/ 23 w 84"/>
                  <a:gd name="T49" fmla="*/ 87 h 93"/>
                  <a:gd name="T50" fmla="*/ 15 w 84"/>
                  <a:gd name="T51" fmla="*/ 77 h 93"/>
                  <a:gd name="T52" fmla="*/ 15 w 84"/>
                  <a:gd name="T53" fmla="*/ 77 h 93"/>
                  <a:gd name="T54" fmla="*/ 28 w 84"/>
                  <a:gd name="T55" fmla="*/ 70 h 93"/>
                  <a:gd name="T56" fmla="*/ 28 w 84"/>
                  <a:gd name="T57" fmla="*/ 70 h 93"/>
                  <a:gd name="T58" fmla="*/ 33 w 84"/>
                  <a:gd name="T59" fmla="*/ 77 h 93"/>
                  <a:gd name="T60" fmla="*/ 42 w 84"/>
                  <a:gd name="T61" fmla="*/ 80 h 93"/>
                  <a:gd name="T62" fmla="*/ 57 w 84"/>
                  <a:gd name="T63" fmla="*/ 76 h 93"/>
                  <a:gd name="T64" fmla="*/ 57 w 84"/>
                  <a:gd name="T65" fmla="*/ 76 h 93"/>
                  <a:gd name="T66" fmla="*/ 65 w 84"/>
                  <a:gd name="T67" fmla="*/ 70 h 93"/>
                  <a:gd name="T68" fmla="*/ 69 w 84"/>
                  <a:gd name="T69" fmla="*/ 63 h 93"/>
                  <a:gd name="T70" fmla="*/ 68 w 84"/>
                  <a:gd name="T71" fmla="*/ 55 h 93"/>
                  <a:gd name="T72" fmla="*/ 68 w 84"/>
                  <a:gd name="T73" fmla="*/ 55 h 93"/>
                  <a:gd name="T74" fmla="*/ 64 w 84"/>
                  <a:gd name="T75" fmla="*/ 50 h 93"/>
                  <a:gd name="T76" fmla="*/ 58 w 84"/>
                  <a:gd name="T77" fmla="*/ 49 h 93"/>
                  <a:gd name="T78" fmla="*/ 47 w 84"/>
                  <a:gd name="T79" fmla="*/ 51 h 93"/>
                  <a:gd name="T80" fmla="*/ 47 w 84"/>
                  <a:gd name="T81" fmla="*/ 51 h 93"/>
                  <a:gd name="T82" fmla="*/ 30 w 84"/>
                  <a:gd name="T83" fmla="*/ 55 h 93"/>
                  <a:gd name="T84" fmla="*/ 30 w 84"/>
                  <a:gd name="T85" fmla="*/ 55 h 93"/>
                  <a:gd name="T86" fmla="*/ 19 w 84"/>
                  <a:gd name="T87" fmla="*/ 56 h 93"/>
                  <a:gd name="T88" fmla="*/ 9 w 84"/>
                  <a:gd name="T89" fmla="*/ 53 h 93"/>
                  <a:gd name="T90" fmla="*/ 3 w 84"/>
                  <a:gd name="T91" fmla="*/ 45 h 93"/>
                  <a:gd name="T92" fmla="*/ 3 w 84"/>
                  <a:gd name="T93" fmla="*/ 45 h 93"/>
                  <a:gd name="T94" fmla="*/ 0 w 84"/>
                  <a:gd name="T95" fmla="*/ 28 h 93"/>
                  <a:gd name="T96" fmla="*/ 6 w 84"/>
                  <a:gd name="T97" fmla="*/ 15 h 93"/>
                  <a:gd name="T98" fmla="*/ 20 w 84"/>
                  <a:gd name="T99" fmla="*/ 5 h 93"/>
                  <a:gd name="T100" fmla="*/ 20 w 84"/>
                  <a:gd name="T101" fmla="*/ 5 h 93"/>
                  <a:gd name="T102" fmla="*/ 42 w 84"/>
                  <a:gd name="T103" fmla="*/ 0 h 93"/>
                  <a:gd name="T104" fmla="*/ 56 w 84"/>
                  <a:gd name="T105" fmla="*/ 7 h 93"/>
                  <a:gd name="T106" fmla="*/ 62 w 84"/>
                  <a:gd name="T107" fmla="*/ 14 h 93"/>
                  <a:gd name="T108" fmla="*/ 62 w 84"/>
                  <a:gd name="T109" fmla="*/ 14 h 93"/>
                  <a:gd name="T110" fmla="*/ 49 w 84"/>
                  <a:gd name="T111" fmla="*/ 20 h 93"/>
                  <a:gd name="T112" fmla="*/ 49 w 84"/>
                  <a:gd name="T113" fmla="*/ 20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
                  <a:gd name="T172" fmla="*/ 0 h 93"/>
                  <a:gd name="T173" fmla="*/ 84 w 84"/>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 h="93">
                    <a:moveTo>
                      <a:pt x="49" y="20"/>
                    </a:moveTo>
                    <a:lnTo>
                      <a:pt x="45" y="15"/>
                    </a:lnTo>
                    <a:lnTo>
                      <a:pt x="37" y="13"/>
                    </a:lnTo>
                    <a:lnTo>
                      <a:pt x="24" y="17"/>
                    </a:lnTo>
                    <a:lnTo>
                      <a:pt x="18" y="20"/>
                    </a:lnTo>
                    <a:lnTo>
                      <a:pt x="13" y="27"/>
                    </a:lnTo>
                    <a:lnTo>
                      <a:pt x="14" y="35"/>
                    </a:lnTo>
                    <a:lnTo>
                      <a:pt x="18" y="41"/>
                    </a:lnTo>
                    <a:lnTo>
                      <a:pt x="24" y="41"/>
                    </a:lnTo>
                    <a:lnTo>
                      <a:pt x="33" y="40"/>
                    </a:lnTo>
                    <a:lnTo>
                      <a:pt x="48" y="35"/>
                    </a:lnTo>
                    <a:lnTo>
                      <a:pt x="63" y="34"/>
                    </a:lnTo>
                    <a:lnTo>
                      <a:pt x="75" y="37"/>
                    </a:lnTo>
                    <a:lnTo>
                      <a:pt x="81" y="46"/>
                    </a:lnTo>
                    <a:lnTo>
                      <a:pt x="84" y="62"/>
                    </a:lnTo>
                    <a:lnTo>
                      <a:pt x="78" y="76"/>
                    </a:lnTo>
                    <a:lnTo>
                      <a:pt x="62" y="87"/>
                    </a:lnTo>
                    <a:lnTo>
                      <a:pt x="38" y="93"/>
                    </a:lnTo>
                    <a:lnTo>
                      <a:pt x="23" y="87"/>
                    </a:lnTo>
                    <a:lnTo>
                      <a:pt x="15" y="77"/>
                    </a:lnTo>
                    <a:lnTo>
                      <a:pt x="28" y="70"/>
                    </a:lnTo>
                    <a:lnTo>
                      <a:pt x="33" y="77"/>
                    </a:lnTo>
                    <a:lnTo>
                      <a:pt x="42" y="80"/>
                    </a:lnTo>
                    <a:lnTo>
                      <a:pt x="57" y="76"/>
                    </a:lnTo>
                    <a:lnTo>
                      <a:pt x="65" y="70"/>
                    </a:lnTo>
                    <a:lnTo>
                      <a:pt x="69" y="63"/>
                    </a:lnTo>
                    <a:lnTo>
                      <a:pt x="68" y="55"/>
                    </a:lnTo>
                    <a:lnTo>
                      <a:pt x="64" y="50"/>
                    </a:lnTo>
                    <a:lnTo>
                      <a:pt x="58" y="49"/>
                    </a:lnTo>
                    <a:lnTo>
                      <a:pt x="47" y="51"/>
                    </a:lnTo>
                    <a:lnTo>
                      <a:pt x="30" y="55"/>
                    </a:lnTo>
                    <a:lnTo>
                      <a:pt x="19" y="56"/>
                    </a:lnTo>
                    <a:lnTo>
                      <a:pt x="9" y="53"/>
                    </a:lnTo>
                    <a:lnTo>
                      <a:pt x="3" y="45"/>
                    </a:lnTo>
                    <a:lnTo>
                      <a:pt x="0" y="28"/>
                    </a:lnTo>
                    <a:lnTo>
                      <a:pt x="6" y="15"/>
                    </a:lnTo>
                    <a:lnTo>
                      <a:pt x="20" y="5"/>
                    </a:lnTo>
                    <a:lnTo>
                      <a:pt x="42" y="0"/>
                    </a:lnTo>
                    <a:lnTo>
                      <a:pt x="56" y="7"/>
                    </a:lnTo>
                    <a:lnTo>
                      <a:pt x="62" y="14"/>
                    </a:lnTo>
                    <a:lnTo>
                      <a:pt x="49" y="2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4" name="Freeform 354"/>
              <p:cNvSpPr>
                <a:spLocks/>
              </p:cNvSpPr>
              <p:nvPr/>
            </p:nvSpPr>
            <p:spPr bwMode="auto">
              <a:xfrm>
                <a:off x="3472" y="2240"/>
                <a:ext cx="29" cy="30"/>
              </a:xfrm>
              <a:custGeom>
                <a:avLst/>
                <a:gdLst>
                  <a:gd name="T0" fmla="*/ 46 w 89"/>
                  <a:gd name="T1" fmla="*/ 18 h 92"/>
                  <a:gd name="T2" fmla="*/ 41 w 89"/>
                  <a:gd name="T3" fmla="*/ 14 h 92"/>
                  <a:gd name="T4" fmla="*/ 33 w 89"/>
                  <a:gd name="T5" fmla="*/ 14 h 92"/>
                  <a:gd name="T6" fmla="*/ 21 w 89"/>
                  <a:gd name="T7" fmla="*/ 20 h 92"/>
                  <a:gd name="T8" fmla="*/ 21 w 89"/>
                  <a:gd name="T9" fmla="*/ 20 h 92"/>
                  <a:gd name="T10" fmla="*/ 17 w 89"/>
                  <a:gd name="T11" fmla="*/ 25 h 92"/>
                  <a:gd name="T12" fmla="*/ 13 w 89"/>
                  <a:gd name="T13" fmla="*/ 33 h 92"/>
                  <a:gd name="T14" fmla="*/ 16 w 89"/>
                  <a:gd name="T15" fmla="*/ 41 h 92"/>
                  <a:gd name="T16" fmla="*/ 16 w 89"/>
                  <a:gd name="T17" fmla="*/ 41 h 92"/>
                  <a:gd name="T18" fmla="*/ 21 w 89"/>
                  <a:gd name="T19" fmla="*/ 44 h 92"/>
                  <a:gd name="T20" fmla="*/ 27 w 89"/>
                  <a:gd name="T21" fmla="*/ 44 h 92"/>
                  <a:gd name="T22" fmla="*/ 36 w 89"/>
                  <a:gd name="T23" fmla="*/ 40 h 92"/>
                  <a:gd name="T24" fmla="*/ 36 w 89"/>
                  <a:gd name="T25" fmla="*/ 40 h 92"/>
                  <a:gd name="T26" fmla="*/ 49 w 89"/>
                  <a:gd name="T27" fmla="*/ 33 h 92"/>
                  <a:gd name="T28" fmla="*/ 49 w 89"/>
                  <a:gd name="T29" fmla="*/ 33 h 92"/>
                  <a:gd name="T30" fmla="*/ 63 w 89"/>
                  <a:gd name="T31" fmla="*/ 27 h 92"/>
                  <a:gd name="T32" fmla="*/ 74 w 89"/>
                  <a:gd name="T33" fmla="*/ 28 h 92"/>
                  <a:gd name="T34" fmla="*/ 83 w 89"/>
                  <a:gd name="T35" fmla="*/ 34 h 92"/>
                  <a:gd name="T36" fmla="*/ 83 w 89"/>
                  <a:gd name="T37" fmla="*/ 34 h 92"/>
                  <a:gd name="T38" fmla="*/ 89 w 89"/>
                  <a:gd name="T39" fmla="*/ 49 h 92"/>
                  <a:gd name="T40" fmla="*/ 87 w 89"/>
                  <a:gd name="T41" fmla="*/ 64 h 92"/>
                  <a:gd name="T42" fmla="*/ 75 w 89"/>
                  <a:gd name="T43" fmla="*/ 78 h 92"/>
                  <a:gd name="T44" fmla="*/ 75 w 89"/>
                  <a:gd name="T45" fmla="*/ 78 h 92"/>
                  <a:gd name="T46" fmla="*/ 53 w 89"/>
                  <a:gd name="T47" fmla="*/ 92 h 92"/>
                  <a:gd name="T48" fmla="*/ 37 w 89"/>
                  <a:gd name="T49" fmla="*/ 88 h 92"/>
                  <a:gd name="T50" fmla="*/ 27 w 89"/>
                  <a:gd name="T51" fmla="*/ 80 h 92"/>
                  <a:gd name="T52" fmla="*/ 27 w 89"/>
                  <a:gd name="T53" fmla="*/ 80 h 92"/>
                  <a:gd name="T54" fmla="*/ 38 w 89"/>
                  <a:gd name="T55" fmla="*/ 71 h 92"/>
                  <a:gd name="T56" fmla="*/ 38 w 89"/>
                  <a:gd name="T57" fmla="*/ 71 h 92"/>
                  <a:gd name="T58" fmla="*/ 44 w 89"/>
                  <a:gd name="T59" fmla="*/ 75 h 92"/>
                  <a:gd name="T60" fmla="*/ 54 w 89"/>
                  <a:gd name="T61" fmla="*/ 77 h 92"/>
                  <a:gd name="T62" fmla="*/ 67 w 89"/>
                  <a:gd name="T63" fmla="*/ 69 h 92"/>
                  <a:gd name="T64" fmla="*/ 67 w 89"/>
                  <a:gd name="T65" fmla="*/ 69 h 92"/>
                  <a:gd name="T66" fmla="*/ 74 w 89"/>
                  <a:gd name="T67" fmla="*/ 61 h 92"/>
                  <a:gd name="T68" fmla="*/ 76 w 89"/>
                  <a:gd name="T69" fmla="*/ 53 h 92"/>
                  <a:gd name="T70" fmla="*/ 73 w 89"/>
                  <a:gd name="T71" fmla="*/ 45 h 92"/>
                  <a:gd name="T72" fmla="*/ 73 w 89"/>
                  <a:gd name="T73" fmla="*/ 45 h 92"/>
                  <a:gd name="T74" fmla="*/ 68 w 89"/>
                  <a:gd name="T75" fmla="*/ 42 h 92"/>
                  <a:gd name="T76" fmla="*/ 61 w 89"/>
                  <a:gd name="T77" fmla="*/ 43 h 92"/>
                  <a:gd name="T78" fmla="*/ 52 w 89"/>
                  <a:gd name="T79" fmla="*/ 47 h 92"/>
                  <a:gd name="T80" fmla="*/ 52 w 89"/>
                  <a:gd name="T81" fmla="*/ 47 h 92"/>
                  <a:gd name="T82" fmla="*/ 36 w 89"/>
                  <a:gd name="T83" fmla="*/ 55 h 92"/>
                  <a:gd name="T84" fmla="*/ 36 w 89"/>
                  <a:gd name="T85" fmla="*/ 55 h 92"/>
                  <a:gd name="T86" fmla="*/ 25 w 89"/>
                  <a:gd name="T87" fmla="*/ 59 h 92"/>
                  <a:gd name="T88" fmla="*/ 16 w 89"/>
                  <a:gd name="T89" fmla="*/ 59 h 92"/>
                  <a:gd name="T90" fmla="*/ 7 w 89"/>
                  <a:gd name="T91" fmla="*/ 53 h 92"/>
                  <a:gd name="T92" fmla="*/ 7 w 89"/>
                  <a:gd name="T93" fmla="*/ 53 h 92"/>
                  <a:gd name="T94" fmla="*/ 0 w 89"/>
                  <a:gd name="T95" fmla="*/ 38 h 92"/>
                  <a:gd name="T96" fmla="*/ 3 w 89"/>
                  <a:gd name="T97" fmla="*/ 23 h 92"/>
                  <a:gd name="T98" fmla="*/ 14 w 89"/>
                  <a:gd name="T99" fmla="*/ 10 h 92"/>
                  <a:gd name="T100" fmla="*/ 14 w 89"/>
                  <a:gd name="T101" fmla="*/ 10 h 92"/>
                  <a:gd name="T102" fmla="*/ 35 w 89"/>
                  <a:gd name="T103" fmla="*/ 0 h 92"/>
                  <a:gd name="T104" fmla="*/ 50 w 89"/>
                  <a:gd name="T105" fmla="*/ 3 h 92"/>
                  <a:gd name="T106" fmla="*/ 57 w 89"/>
                  <a:gd name="T107" fmla="*/ 9 h 92"/>
                  <a:gd name="T108" fmla="*/ 57 w 89"/>
                  <a:gd name="T109" fmla="*/ 9 h 92"/>
                  <a:gd name="T110" fmla="*/ 46 w 89"/>
                  <a:gd name="T111" fmla="*/ 18 h 92"/>
                  <a:gd name="T112" fmla="*/ 46 w 89"/>
                  <a:gd name="T113" fmla="*/ 18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2"/>
                  <a:gd name="T173" fmla="*/ 89 w 89"/>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2">
                    <a:moveTo>
                      <a:pt x="46" y="18"/>
                    </a:moveTo>
                    <a:lnTo>
                      <a:pt x="41" y="14"/>
                    </a:lnTo>
                    <a:lnTo>
                      <a:pt x="33" y="14"/>
                    </a:lnTo>
                    <a:lnTo>
                      <a:pt x="21" y="20"/>
                    </a:lnTo>
                    <a:lnTo>
                      <a:pt x="17" y="25"/>
                    </a:lnTo>
                    <a:lnTo>
                      <a:pt x="13" y="33"/>
                    </a:lnTo>
                    <a:lnTo>
                      <a:pt x="16" y="41"/>
                    </a:lnTo>
                    <a:lnTo>
                      <a:pt x="21" y="44"/>
                    </a:lnTo>
                    <a:lnTo>
                      <a:pt x="27" y="44"/>
                    </a:lnTo>
                    <a:lnTo>
                      <a:pt x="36" y="40"/>
                    </a:lnTo>
                    <a:lnTo>
                      <a:pt x="49" y="33"/>
                    </a:lnTo>
                    <a:lnTo>
                      <a:pt x="63" y="27"/>
                    </a:lnTo>
                    <a:lnTo>
                      <a:pt x="74" y="28"/>
                    </a:lnTo>
                    <a:lnTo>
                      <a:pt x="83" y="34"/>
                    </a:lnTo>
                    <a:lnTo>
                      <a:pt x="89" y="49"/>
                    </a:lnTo>
                    <a:lnTo>
                      <a:pt x="87" y="64"/>
                    </a:lnTo>
                    <a:lnTo>
                      <a:pt x="75" y="78"/>
                    </a:lnTo>
                    <a:lnTo>
                      <a:pt x="53" y="92"/>
                    </a:lnTo>
                    <a:lnTo>
                      <a:pt x="37" y="88"/>
                    </a:lnTo>
                    <a:lnTo>
                      <a:pt x="27" y="80"/>
                    </a:lnTo>
                    <a:lnTo>
                      <a:pt x="38" y="71"/>
                    </a:lnTo>
                    <a:lnTo>
                      <a:pt x="44" y="75"/>
                    </a:lnTo>
                    <a:lnTo>
                      <a:pt x="54" y="77"/>
                    </a:lnTo>
                    <a:lnTo>
                      <a:pt x="67" y="69"/>
                    </a:lnTo>
                    <a:lnTo>
                      <a:pt x="74" y="61"/>
                    </a:lnTo>
                    <a:lnTo>
                      <a:pt x="76" y="53"/>
                    </a:lnTo>
                    <a:lnTo>
                      <a:pt x="73" y="45"/>
                    </a:lnTo>
                    <a:lnTo>
                      <a:pt x="68" y="42"/>
                    </a:lnTo>
                    <a:lnTo>
                      <a:pt x="61" y="43"/>
                    </a:lnTo>
                    <a:lnTo>
                      <a:pt x="52" y="47"/>
                    </a:lnTo>
                    <a:lnTo>
                      <a:pt x="36" y="55"/>
                    </a:lnTo>
                    <a:lnTo>
                      <a:pt x="25" y="59"/>
                    </a:lnTo>
                    <a:lnTo>
                      <a:pt x="16" y="59"/>
                    </a:lnTo>
                    <a:lnTo>
                      <a:pt x="7" y="53"/>
                    </a:lnTo>
                    <a:lnTo>
                      <a:pt x="0" y="38"/>
                    </a:lnTo>
                    <a:lnTo>
                      <a:pt x="3" y="23"/>
                    </a:lnTo>
                    <a:lnTo>
                      <a:pt x="14" y="10"/>
                    </a:lnTo>
                    <a:lnTo>
                      <a:pt x="35" y="0"/>
                    </a:lnTo>
                    <a:lnTo>
                      <a:pt x="50" y="3"/>
                    </a:lnTo>
                    <a:lnTo>
                      <a:pt x="57" y="9"/>
                    </a:lnTo>
                    <a:lnTo>
                      <a:pt x="46" y="1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5" name="Freeform 355"/>
              <p:cNvSpPr>
                <a:spLocks/>
              </p:cNvSpPr>
              <p:nvPr/>
            </p:nvSpPr>
            <p:spPr bwMode="auto">
              <a:xfrm>
                <a:off x="3491" y="2210"/>
                <a:ext cx="37" cy="22"/>
              </a:xfrm>
              <a:custGeom>
                <a:avLst/>
                <a:gdLst>
                  <a:gd name="T0" fmla="*/ 39 w 111"/>
                  <a:gd name="T1" fmla="*/ 20 h 66"/>
                  <a:gd name="T2" fmla="*/ 88 w 111"/>
                  <a:gd name="T3" fmla="*/ 49 h 66"/>
                  <a:gd name="T4" fmla="*/ 88 w 111"/>
                  <a:gd name="T5" fmla="*/ 49 h 66"/>
                  <a:gd name="T6" fmla="*/ 93 w 111"/>
                  <a:gd name="T7" fmla="*/ 51 h 66"/>
                  <a:gd name="T8" fmla="*/ 97 w 111"/>
                  <a:gd name="T9" fmla="*/ 48 h 66"/>
                  <a:gd name="T10" fmla="*/ 99 w 111"/>
                  <a:gd name="T11" fmla="*/ 45 h 66"/>
                  <a:gd name="T12" fmla="*/ 99 w 111"/>
                  <a:gd name="T13" fmla="*/ 45 h 66"/>
                  <a:gd name="T14" fmla="*/ 101 w 111"/>
                  <a:gd name="T15" fmla="*/ 41 h 66"/>
                  <a:gd name="T16" fmla="*/ 111 w 111"/>
                  <a:gd name="T17" fmla="*/ 47 h 66"/>
                  <a:gd name="T18" fmla="*/ 111 w 111"/>
                  <a:gd name="T19" fmla="*/ 47 h 66"/>
                  <a:gd name="T20" fmla="*/ 109 w 111"/>
                  <a:gd name="T21" fmla="*/ 52 h 66"/>
                  <a:gd name="T22" fmla="*/ 108 w 111"/>
                  <a:gd name="T23" fmla="*/ 55 h 66"/>
                  <a:gd name="T24" fmla="*/ 106 w 111"/>
                  <a:gd name="T25" fmla="*/ 57 h 66"/>
                  <a:gd name="T26" fmla="*/ 106 w 111"/>
                  <a:gd name="T27" fmla="*/ 57 h 66"/>
                  <a:gd name="T28" fmla="*/ 99 w 111"/>
                  <a:gd name="T29" fmla="*/ 65 h 66"/>
                  <a:gd name="T30" fmla="*/ 90 w 111"/>
                  <a:gd name="T31" fmla="*/ 66 h 66"/>
                  <a:gd name="T32" fmla="*/ 81 w 111"/>
                  <a:gd name="T33" fmla="*/ 62 h 66"/>
                  <a:gd name="T34" fmla="*/ 81 w 111"/>
                  <a:gd name="T35" fmla="*/ 62 h 66"/>
                  <a:gd name="T36" fmla="*/ 31 w 111"/>
                  <a:gd name="T37" fmla="*/ 32 h 66"/>
                  <a:gd name="T38" fmla="*/ 25 w 111"/>
                  <a:gd name="T39" fmla="*/ 42 h 66"/>
                  <a:gd name="T40" fmla="*/ 15 w 111"/>
                  <a:gd name="T41" fmla="*/ 36 h 66"/>
                  <a:gd name="T42" fmla="*/ 21 w 111"/>
                  <a:gd name="T43" fmla="*/ 26 h 66"/>
                  <a:gd name="T44" fmla="*/ 0 w 111"/>
                  <a:gd name="T45" fmla="*/ 13 h 66"/>
                  <a:gd name="T46" fmla="*/ 8 w 111"/>
                  <a:gd name="T47" fmla="*/ 0 h 66"/>
                  <a:gd name="T48" fmla="*/ 29 w 111"/>
                  <a:gd name="T49" fmla="*/ 13 h 66"/>
                  <a:gd name="T50" fmla="*/ 36 w 111"/>
                  <a:gd name="T51" fmla="*/ 1 h 66"/>
                  <a:gd name="T52" fmla="*/ 47 w 111"/>
                  <a:gd name="T53" fmla="*/ 8 h 66"/>
                  <a:gd name="T54" fmla="*/ 39 w 111"/>
                  <a:gd name="T55" fmla="*/ 20 h 66"/>
                  <a:gd name="T56" fmla="*/ 39 w 111"/>
                  <a:gd name="T57" fmla="*/ 20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66"/>
                  <a:gd name="T89" fmla="*/ 111 w 111"/>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66">
                    <a:moveTo>
                      <a:pt x="39" y="20"/>
                    </a:moveTo>
                    <a:lnTo>
                      <a:pt x="88" y="49"/>
                    </a:lnTo>
                    <a:lnTo>
                      <a:pt x="93" y="51"/>
                    </a:lnTo>
                    <a:lnTo>
                      <a:pt x="97" y="48"/>
                    </a:lnTo>
                    <a:lnTo>
                      <a:pt x="99" y="45"/>
                    </a:lnTo>
                    <a:lnTo>
                      <a:pt x="101" y="41"/>
                    </a:lnTo>
                    <a:lnTo>
                      <a:pt x="111" y="47"/>
                    </a:lnTo>
                    <a:lnTo>
                      <a:pt x="109" y="52"/>
                    </a:lnTo>
                    <a:lnTo>
                      <a:pt x="108" y="55"/>
                    </a:lnTo>
                    <a:lnTo>
                      <a:pt x="106" y="57"/>
                    </a:lnTo>
                    <a:lnTo>
                      <a:pt x="99" y="65"/>
                    </a:lnTo>
                    <a:lnTo>
                      <a:pt x="90" y="66"/>
                    </a:lnTo>
                    <a:lnTo>
                      <a:pt x="81" y="62"/>
                    </a:lnTo>
                    <a:lnTo>
                      <a:pt x="31" y="32"/>
                    </a:lnTo>
                    <a:lnTo>
                      <a:pt x="25" y="42"/>
                    </a:lnTo>
                    <a:lnTo>
                      <a:pt x="15" y="36"/>
                    </a:lnTo>
                    <a:lnTo>
                      <a:pt x="21" y="26"/>
                    </a:lnTo>
                    <a:lnTo>
                      <a:pt x="0" y="13"/>
                    </a:lnTo>
                    <a:lnTo>
                      <a:pt x="8" y="0"/>
                    </a:lnTo>
                    <a:lnTo>
                      <a:pt x="29" y="13"/>
                    </a:lnTo>
                    <a:lnTo>
                      <a:pt x="36" y="1"/>
                    </a:lnTo>
                    <a:lnTo>
                      <a:pt x="47" y="8"/>
                    </a:lnTo>
                    <a:lnTo>
                      <a:pt x="39" y="2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6" name="Freeform 356"/>
              <p:cNvSpPr>
                <a:spLocks noEditPoints="1"/>
              </p:cNvSpPr>
              <p:nvPr/>
            </p:nvSpPr>
            <p:spPr bwMode="auto">
              <a:xfrm>
                <a:off x="3508" y="2189"/>
                <a:ext cx="35" cy="29"/>
              </a:xfrm>
              <a:custGeom>
                <a:avLst/>
                <a:gdLst>
                  <a:gd name="T0" fmla="*/ 3 w 105"/>
                  <a:gd name="T1" fmla="*/ 54 h 87"/>
                  <a:gd name="T2" fmla="*/ 5 w 105"/>
                  <a:gd name="T3" fmla="*/ 20 h 87"/>
                  <a:gd name="T4" fmla="*/ 11 w 105"/>
                  <a:gd name="T5" fmla="*/ 10 h 87"/>
                  <a:gd name="T6" fmla="*/ 40 w 105"/>
                  <a:gd name="T7" fmla="*/ 0 h 87"/>
                  <a:gd name="T8" fmla="*/ 86 w 105"/>
                  <a:gd name="T9" fmla="*/ 20 h 87"/>
                  <a:gd name="T10" fmla="*/ 89 w 105"/>
                  <a:gd name="T11" fmla="*/ 21 h 87"/>
                  <a:gd name="T12" fmla="*/ 94 w 105"/>
                  <a:gd name="T13" fmla="*/ 18 h 87"/>
                  <a:gd name="T14" fmla="*/ 94 w 105"/>
                  <a:gd name="T15" fmla="*/ 16 h 87"/>
                  <a:gd name="T16" fmla="*/ 95 w 105"/>
                  <a:gd name="T17" fmla="*/ 13 h 87"/>
                  <a:gd name="T18" fmla="*/ 105 w 105"/>
                  <a:gd name="T19" fmla="*/ 17 h 87"/>
                  <a:gd name="T20" fmla="*/ 104 w 105"/>
                  <a:gd name="T21" fmla="*/ 20 h 87"/>
                  <a:gd name="T22" fmla="*/ 103 w 105"/>
                  <a:gd name="T23" fmla="*/ 25 h 87"/>
                  <a:gd name="T24" fmla="*/ 97 w 105"/>
                  <a:gd name="T25" fmla="*/ 33 h 87"/>
                  <a:gd name="T26" fmla="*/ 84 w 105"/>
                  <a:gd name="T27" fmla="*/ 34 h 87"/>
                  <a:gd name="T28" fmla="*/ 87 w 105"/>
                  <a:gd name="T29" fmla="*/ 44 h 87"/>
                  <a:gd name="T30" fmla="*/ 84 w 105"/>
                  <a:gd name="T31" fmla="*/ 70 h 87"/>
                  <a:gd name="T32" fmla="*/ 75 w 105"/>
                  <a:gd name="T33" fmla="*/ 81 h 87"/>
                  <a:gd name="T34" fmla="*/ 50 w 105"/>
                  <a:gd name="T35" fmla="*/ 85 h 87"/>
                  <a:gd name="T36" fmla="*/ 42 w 105"/>
                  <a:gd name="T37" fmla="*/ 79 h 87"/>
                  <a:gd name="T38" fmla="*/ 36 w 105"/>
                  <a:gd name="T39" fmla="*/ 49 h 87"/>
                  <a:gd name="T40" fmla="*/ 43 w 105"/>
                  <a:gd name="T41" fmla="*/ 25 h 87"/>
                  <a:gd name="T42" fmla="*/ 43 w 105"/>
                  <a:gd name="T43" fmla="*/ 21 h 87"/>
                  <a:gd name="T44" fmla="*/ 36 w 105"/>
                  <a:gd name="T45" fmla="*/ 14 h 87"/>
                  <a:gd name="T46" fmla="*/ 28 w 105"/>
                  <a:gd name="T47" fmla="*/ 13 h 87"/>
                  <a:gd name="T48" fmla="*/ 15 w 105"/>
                  <a:gd name="T49" fmla="*/ 27 h 87"/>
                  <a:gd name="T50" fmla="*/ 13 w 105"/>
                  <a:gd name="T51" fmla="*/ 39 h 87"/>
                  <a:gd name="T52" fmla="*/ 22 w 105"/>
                  <a:gd name="T53" fmla="*/ 53 h 87"/>
                  <a:gd name="T54" fmla="*/ 17 w 105"/>
                  <a:gd name="T55" fmla="*/ 65 h 87"/>
                  <a:gd name="T56" fmla="*/ 53 w 105"/>
                  <a:gd name="T57" fmla="*/ 22 h 87"/>
                  <a:gd name="T58" fmla="*/ 52 w 105"/>
                  <a:gd name="T59" fmla="*/ 33 h 87"/>
                  <a:gd name="T60" fmla="*/ 49 w 105"/>
                  <a:gd name="T61" fmla="*/ 47 h 87"/>
                  <a:gd name="T62" fmla="*/ 48 w 105"/>
                  <a:gd name="T63" fmla="*/ 63 h 87"/>
                  <a:gd name="T64" fmla="*/ 54 w 105"/>
                  <a:gd name="T65" fmla="*/ 70 h 87"/>
                  <a:gd name="T66" fmla="*/ 69 w 105"/>
                  <a:gd name="T67" fmla="*/ 69 h 87"/>
                  <a:gd name="T68" fmla="*/ 74 w 105"/>
                  <a:gd name="T69" fmla="*/ 61 h 87"/>
                  <a:gd name="T70" fmla="*/ 74 w 105"/>
                  <a:gd name="T71" fmla="*/ 35 h 87"/>
                  <a:gd name="T72" fmla="*/ 66 w 105"/>
                  <a:gd name="T73" fmla="*/ 27 h 87"/>
                  <a:gd name="T74" fmla="*/ 53 w 105"/>
                  <a:gd name="T75" fmla="*/ 22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87"/>
                  <a:gd name="T116" fmla="*/ 105 w 105"/>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87">
                    <a:moveTo>
                      <a:pt x="17" y="65"/>
                    </a:moveTo>
                    <a:lnTo>
                      <a:pt x="3" y="54"/>
                    </a:lnTo>
                    <a:lnTo>
                      <a:pt x="0" y="38"/>
                    </a:lnTo>
                    <a:lnTo>
                      <a:pt x="5" y="20"/>
                    </a:lnTo>
                    <a:lnTo>
                      <a:pt x="11" y="10"/>
                    </a:lnTo>
                    <a:lnTo>
                      <a:pt x="22" y="0"/>
                    </a:lnTo>
                    <a:lnTo>
                      <a:pt x="40" y="0"/>
                    </a:lnTo>
                    <a:lnTo>
                      <a:pt x="86" y="20"/>
                    </a:lnTo>
                    <a:lnTo>
                      <a:pt x="89" y="21"/>
                    </a:lnTo>
                    <a:lnTo>
                      <a:pt x="92" y="20"/>
                    </a:lnTo>
                    <a:lnTo>
                      <a:pt x="94" y="18"/>
                    </a:lnTo>
                    <a:lnTo>
                      <a:pt x="94" y="16"/>
                    </a:lnTo>
                    <a:lnTo>
                      <a:pt x="95" y="15"/>
                    </a:lnTo>
                    <a:lnTo>
                      <a:pt x="95" y="13"/>
                    </a:lnTo>
                    <a:lnTo>
                      <a:pt x="105" y="17"/>
                    </a:lnTo>
                    <a:lnTo>
                      <a:pt x="104" y="20"/>
                    </a:lnTo>
                    <a:lnTo>
                      <a:pt x="104" y="22"/>
                    </a:lnTo>
                    <a:lnTo>
                      <a:pt x="103" y="25"/>
                    </a:lnTo>
                    <a:lnTo>
                      <a:pt x="97" y="33"/>
                    </a:lnTo>
                    <a:lnTo>
                      <a:pt x="90" y="35"/>
                    </a:lnTo>
                    <a:lnTo>
                      <a:pt x="84" y="34"/>
                    </a:lnTo>
                    <a:lnTo>
                      <a:pt x="87" y="44"/>
                    </a:lnTo>
                    <a:lnTo>
                      <a:pt x="88" y="55"/>
                    </a:lnTo>
                    <a:lnTo>
                      <a:pt x="84" y="70"/>
                    </a:lnTo>
                    <a:lnTo>
                      <a:pt x="75" y="81"/>
                    </a:lnTo>
                    <a:lnTo>
                      <a:pt x="63" y="87"/>
                    </a:lnTo>
                    <a:lnTo>
                      <a:pt x="50" y="85"/>
                    </a:lnTo>
                    <a:lnTo>
                      <a:pt x="42" y="79"/>
                    </a:lnTo>
                    <a:lnTo>
                      <a:pt x="35" y="68"/>
                    </a:lnTo>
                    <a:lnTo>
                      <a:pt x="36" y="49"/>
                    </a:lnTo>
                    <a:lnTo>
                      <a:pt x="43" y="25"/>
                    </a:lnTo>
                    <a:lnTo>
                      <a:pt x="43" y="21"/>
                    </a:lnTo>
                    <a:lnTo>
                      <a:pt x="42" y="17"/>
                    </a:lnTo>
                    <a:lnTo>
                      <a:pt x="36" y="14"/>
                    </a:lnTo>
                    <a:lnTo>
                      <a:pt x="28" y="13"/>
                    </a:lnTo>
                    <a:lnTo>
                      <a:pt x="21" y="17"/>
                    </a:lnTo>
                    <a:lnTo>
                      <a:pt x="15" y="27"/>
                    </a:lnTo>
                    <a:lnTo>
                      <a:pt x="13" y="39"/>
                    </a:lnTo>
                    <a:lnTo>
                      <a:pt x="16" y="48"/>
                    </a:lnTo>
                    <a:lnTo>
                      <a:pt x="22" y="53"/>
                    </a:lnTo>
                    <a:lnTo>
                      <a:pt x="17" y="65"/>
                    </a:lnTo>
                    <a:close/>
                    <a:moveTo>
                      <a:pt x="53" y="22"/>
                    </a:moveTo>
                    <a:lnTo>
                      <a:pt x="54" y="25"/>
                    </a:lnTo>
                    <a:lnTo>
                      <a:pt x="52" y="33"/>
                    </a:lnTo>
                    <a:lnTo>
                      <a:pt x="49" y="47"/>
                    </a:lnTo>
                    <a:lnTo>
                      <a:pt x="47" y="55"/>
                    </a:lnTo>
                    <a:lnTo>
                      <a:pt x="48" y="63"/>
                    </a:lnTo>
                    <a:lnTo>
                      <a:pt x="54" y="70"/>
                    </a:lnTo>
                    <a:lnTo>
                      <a:pt x="62" y="72"/>
                    </a:lnTo>
                    <a:lnTo>
                      <a:pt x="69" y="69"/>
                    </a:lnTo>
                    <a:lnTo>
                      <a:pt x="74" y="61"/>
                    </a:lnTo>
                    <a:lnTo>
                      <a:pt x="77" y="48"/>
                    </a:lnTo>
                    <a:lnTo>
                      <a:pt x="74" y="35"/>
                    </a:lnTo>
                    <a:lnTo>
                      <a:pt x="66" y="27"/>
                    </a:lnTo>
                    <a:lnTo>
                      <a:pt x="53" y="2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7" name="Freeform 357"/>
              <p:cNvSpPr>
                <a:spLocks/>
              </p:cNvSpPr>
              <p:nvPr/>
            </p:nvSpPr>
            <p:spPr bwMode="auto">
              <a:xfrm>
                <a:off x="3517" y="2155"/>
                <a:ext cx="35" cy="34"/>
              </a:xfrm>
              <a:custGeom>
                <a:avLst/>
                <a:gdLst>
                  <a:gd name="T0" fmla="*/ 106 w 106"/>
                  <a:gd name="T1" fmla="*/ 24 h 102"/>
                  <a:gd name="T2" fmla="*/ 101 w 106"/>
                  <a:gd name="T3" fmla="*/ 43 h 102"/>
                  <a:gd name="T4" fmla="*/ 62 w 106"/>
                  <a:gd name="T5" fmla="*/ 54 h 102"/>
                  <a:gd name="T6" fmla="*/ 89 w 106"/>
                  <a:gd name="T7" fmla="*/ 84 h 102"/>
                  <a:gd name="T8" fmla="*/ 84 w 106"/>
                  <a:gd name="T9" fmla="*/ 102 h 102"/>
                  <a:gd name="T10" fmla="*/ 48 w 106"/>
                  <a:gd name="T11" fmla="*/ 59 h 102"/>
                  <a:gd name="T12" fmla="*/ 0 w 106"/>
                  <a:gd name="T13" fmla="*/ 76 h 102"/>
                  <a:gd name="T14" fmla="*/ 5 w 106"/>
                  <a:gd name="T15" fmla="*/ 58 h 102"/>
                  <a:gd name="T16" fmla="*/ 40 w 106"/>
                  <a:gd name="T17" fmla="*/ 47 h 102"/>
                  <a:gd name="T18" fmla="*/ 16 w 106"/>
                  <a:gd name="T19" fmla="*/ 18 h 102"/>
                  <a:gd name="T20" fmla="*/ 21 w 106"/>
                  <a:gd name="T21" fmla="*/ 0 h 102"/>
                  <a:gd name="T22" fmla="*/ 54 w 106"/>
                  <a:gd name="T23" fmla="*/ 42 h 102"/>
                  <a:gd name="T24" fmla="*/ 106 w 106"/>
                  <a:gd name="T25" fmla="*/ 24 h 102"/>
                  <a:gd name="T26" fmla="*/ 106 w 106"/>
                  <a:gd name="T27" fmla="*/ 24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02"/>
                  <a:gd name="T44" fmla="*/ 106 w 106"/>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02">
                    <a:moveTo>
                      <a:pt x="106" y="24"/>
                    </a:moveTo>
                    <a:lnTo>
                      <a:pt x="101" y="43"/>
                    </a:lnTo>
                    <a:lnTo>
                      <a:pt x="62" y="54"/>
                    </a:lnTo>
                    <a:lnTo>
                      <a:pt x="89" y="84"/>
                    </a:lnTo>
                    <a:lnTo>
                      <a:pt x="84" y="102"/>
                    </a:lnTo>
                    <a:lnTo>
                      <a:pt x="48" y="59"/>
                    </a:lnTo>
                    <a:lnTo>
                      <a:pt x="0" y="76"/>
                    </a:lnTo>
                    <a:lnTo>
                      <a:pt x="5" y="58"/>
                    </a:lnTo>
                    <a:lnTo>
                      <a:pt x="40" y="47"/>
                    </a:lnTo>
                    <a:lnTo>
                      <a:pt x="16" y="18"/>
                    </a:lnTo>
                    <a:lnTo>
                      <a:pt x="21" y="0"/>
                    </a:lnTo>
                    <a:lnTo>
                      <a:pt x="54" y="42"/>
                    </a:lnTo>
                    <a:lnTo>
                      <a:pt x="106" y="2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8" name="Freeform 358"/>
              <p:cNvSpPr>
                <a:spLocks noEditPoints="1"/>
              </p:cNvSpPr>
              <p:nvPr/>
            </p:nvSpPr>
            <p:spPr bwMode="auto">
              <a:xfrm>
                <a:off x="3526" y="2131"/>
                <a:ext cx="30" cy="27"/>
              </a:xfrm>
              <a:custGeom>
                <a:avLst/>
                <a:gdLst>
                  <a:gd name="T0" fmla="*/ 69 w 92"/>
                  <a:gd name="T1" fmla="*/ 5 h 80"/>
                  <a:gd name="T2" fmla="*/ 75 w 92"/>
                  <a:gd name="T3" fmla="*/ 8 h 80"/>
                  <a:gd name="T4" fmla="*/ 83 w 92"/>
                  <a:gd name="T5" fmla="*/ 15 h 80"/>
                  <a:gd name="T6" fmla="*/ 90 w 92"/>
                  <a:gd name="T7" fmla="*/ 26 h 80"/>
                  <a:gd name="T8" fmla="*/ 90 w 92"/>
                  <a:gd name="T9" fmla="*/ 26 h 80"/>
                  <a:gd name="T10" fmla="*/ 92 w 92"/>
                  <a:gd name="T11" fmla="*/ 31 h 80"/>
                  <a:gd name="T12" fmla="*/ 92 w 92"/>
                  <a:gd name="T13" fmla="*/ 39 h 80"/>
                  <a:gd name="T14" fmla="*/ 91 w 92"/>
                  <a:gd name="T15" fmla="*/ 50 h 80"/>
                  <a:gd name="T16" fmla="*/ 91 w 92"/>
                  <a:gd name="T17" fmla="*/ 50 h 80"/>
                  <a:gd name="T18" fmla="*/ 81 w 92"/>
                  <a:gd name="T19" fmla="*/ 70 h 80"/>
                  <a:gd name="T20" fmla="*/ 64 w 92"/>
                  <a:gd name="T21" fmla="*/ 80 h 80"/>
                  <a:gd name="T22" fmla="*/ 41 w 92"/>
                  <a:gd name="T23" fmla="*/ 80 h 80"/>
                  <a:gd name="T24" fmla="*/ 41 w 92"/>
                  <a:gd name="T25" fmla="*/ 80 h 80"/>
                  <a:gd name="T26" fmla="*/ 16 w 92"/>
                  <a:gd name="T27" fmla="*/ 71 h 80"/>
                  <a:gd name="T28" fmla="*/ 2 w 92"/>
                  <a:gd name="T29" fmla="*/ 54 h 80"/>
                  <a:gd name="T30" fmla="*/ 0 w 92"/>
                  <a:gd name="T31" fmla="*/ 29 h 80"/>
                  <a:gd name="T32" fmla="*/ 0 w 92"/>
                  <a:gd name="T33" fmla="*/ 29 h 80"/>
                  <a:gd name="T34" fmla="*/ 10 w 92"/>
                  <a:gd name="T35" fmla="*/ 9 h 80"/>
                  <a:gd name="T36" fmla="*/ 30 w 92"/>
                  <a:gd name="T37" fmla="*/ 0 h 80"/>
                  <a:gd name="T38" fmla="*/ 58 w 92"/>
                  <a:gd name="T39" fmla="*/ 1 h 80"/>
                  <a:gd name="T40" fmla="*/ 58 w 92"/>
                  <a:gd name="T41" fmla="*/ 1 h 80"/>
                  <a:gd name="T42" fmla="*/ 46 w 92"/>
                  <a:gd name="T43" fmla="*/ 65 h 80"/>
                  <a:gd name="T44" fmla="*/ 46 w 92"/>
                  <a:gd name="T45" fmla="*/ 65 h 80"/>
                  <a:gd name="T46" fmla="*/ 62 w 92"/>
                  <a:gd name="T47" fmla="*/ 65 h 80"/>
                  <a:gd name="T48" fmla="*/ 73 w 92"/>
                  <a:gd name="T49" fmla="*/ 59 h 80"/>
                  <a:gd name="T50" fmla="*/ 79 w 92"/>
                  <a:gd name="T51" fmla="*/ 46 h 80"/>
                  <a:gd name="T52" fmla="*/ 79 w 92"/>
                  <a:gd name="T53" fmla="*/ 46 h 80"/>
                  <a:gd name="T54" fmla="*/ 78 w 92"/>
                  <a:gd name="T55" fmla="*/ 33 h 80"/>
                  <a:gd name="T56" fmla="*/ 73 w 92"/>
                  <a:gd name="T57" fmla="*/ 25 h 80"/>
                  <a:gd name="T58" fmla="*/ 67 w 92"/>
                  <a:gd name="T59" fmla="*/ 20 h 80"/>
                  <a:gd name="T60" fmla="*/ 67 w 92"/>
                  <a:gd name="T61" fmla="*/ 20 h 80"/>
                  <a:gd name="T62" fmla="*/ 69 w 92"/>
                  <a:gd name="T63" fmla="*/ 5 h 80"/>
                  <a:gd name="T64" fmla="*/ 69 w 92"/>
                  <a:gd name="T65" fmla="*/ 5 h 80"/>
                  <a:gd name="T66" fmla="*/ 44 w 92"/>
                  <a:gd name="T67" fmla="*/ 15 h 80"/>
                  <a:gd name="T68" fmla="*/ 30 w 92"/>
                  <a:gd name="T69" fmla="*/ 15 h 80"/>
                  <a:gd name="T70" fmla="*/ 19 w 92"/>
                  <a:gd name="T71" fmla="*/ 21 h 80"/>
                  <a:gd name="T72" fmla="*/ 13 w 92"/>
                  <a:gd name="T73" fmla="*/ 34 h 80"/>
                  <a:gd name="T74" fmla="*/ 13 w 92"/>
                  <a:gd name="T75" fmla="*/ 34 h 80"/>
                  <a:gd name="T76" fmla="*/ 14 w 92"/>
                  <a:gd name="T77" fmla="*/ 47 h 80"/>
                  <a:gd name="T78" fmla="*/ 22 w 92"/>
                  <a:gd name="T79" fmla="*/ 57 h 80"/>
                  <a:gd name="T80" fmla="*/ 34 w 92"/>
                  <a:gd name="T81" fmla="*/ 63 h 80"/>
                  <a:gd name="T82" fmla="*/ 34 w 92"/>
                  <a:gd name="T83" fmla="*/ 63 h 80"/>
                  <a:gd name="T84" fmla="*/ 44 w 92"/>
                  <a:gd name="T85" fmla="*/ 15 h 80"/>
                  <a:gd name="T86" fmla="*/ 44 w 92"/>
                  <a:gd name="T87" fmla="*/ 15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0"/>
                  <a:gd name="T134" fmla="*/ 92 w 9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0">
                    <a:moveTo>
                      <a:pt x="69" y="5"/>
                    </a:moveTo>
                    <a:lnTo>
                      <a:pt x="75" y="8"/>
                    </a:lnTo>
                    <a:lnTo>
                      <a:pt x="83" y="15"/>
                    </a:lnTo>
                    <a:lnTo>
                      <a:pt x="90" y="26"/>
                    </a:lnTo>
                    <a:lnTo>
                      <a:pt x="92" y="31"/>
                    </a:lnTo>
                    <a:lnTo>
                      <a:pt x="92" y="39"/>
                    </a:lnTo>
                    <a:lnTo>
                      <a:pt x="91" y="50"/>
                    </a:lnTo>
                    <a:lnTo>
                      <a:pt x="81" y="70"/>
                    </a:lnTo>
                    <a:lnTo>
                      <a:pt x="64" y="80"/>
                    </a:lnTo>
                    <a:lnTo>
                      <a:pt x="41" y="80"/>
                    </a:lnTo>
                    <a:lnTo>
                      <a:pt x="16" y="71"/>
                    </a:lnTo>
                    <a:lnTo>
                      <a:pt x="2" y="54"/>
                    </a:lnTo>
                    <a:lnTo>
                      <a:pt x="0" y="29"/>
                    </a:lnTo>
                    <a:lnTo>
                      <a:pt x="10" y="9"/>
                    </a:lnTo>
                    <a:lnTo>
                      <a:pt x="30" y="0"/>
                    </a:lnTo>
                    <a:lnTo>
                      <a:pt x="58" y="1"/>
                    </a:lnTo>
                    <a:lnTo>
                      <a:pt x="46" y="65"/>
                    </a:lnTo>
                    <a:lnTo>
                      <a:pt x="62" y="65"/>
                    </a:lnTo>
                    <a:lnTo>
                      <a:pt x="73" y="59"/>
                    </a:lnTo>
                    <a:lnTo>
                      <a:pt x="79" y="46"/>
                    </a:lnTo>
                    <a:lnTo>
                      <a:pt x="78" y="33"/>
                    </a:lnTo>
                    <a:lnTo>
                      <a:pt x="73" y="25"/>
                    </a:lnTo>
                    <a:lnTo>
                      <a:pt x="67" y="20"/>
                    </a:lnTo>
                    <a:lnTo>
                      <a:pt x="69" y="5"/>
                    </a:lnTo>
                    <a:close/>
                    <a:moveTo>
                      <a:pt x="44" y="15"/>
                    </a:moveTo>
                    <a:lnTo>
                      <a:pt x="30" y="15"/>
                    </a:lnTo>
                    <a:lnTo>
                      <a:pt x="19" y="21"/>
                    </a:lnTo>
                    <a:lnTo>
                      <a:pt x="13" y="34"/>
                    </a:lnTo>
                    <a:lnTo>
                      <a:pt x="14" y="47"/>
                    </a:lnTo>
                    <a:lnTo>
                      <a:pt x="22" y="57"/>
                    </a:lnTo>
                    <a:lnTo>
                      <a:pt x="34" y="63"/>
                    </a:lnTo>
                    <a:lnTo>
                      <a:pt x="44" y="1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899" name="Freeform 359"/>
              <p:cNvSpPr>
                <a:spLocks/>
              </p:cNvSpPr>
              <p:nvPr/>
            </p:nvSpPr>
            <p:spPr bwMode="auto">
              <a:xfrm>
                <a:off x="3530" y="2103"/>
                <a:ext cx="31" cy="25"/>
              </a:xfrm>
              <a:custGeom>
                <a:avLst/>
                <a:gdLst>
                  <a:gd name="T0" fmla="*/ 30 w 92"/>
                  <a:gd name="T1" fmla="*/ 14 h 73"/>
                  <a:gd name="T2" fmla="*/ 23 w 92"/>
                  <a:gd name="T3" fmla="*/ 14 h 73"/>
                  <a:gd name="T4" fmla="*/ 16 w 92"/>
                  <a:gd name="T5" fmla="*/ 19 h 73"/>
                  <a:gd name="T6" fmla="*/ 12 w 92"/>
                  <a:gd name="T7" fmla="*/ 32 h 73"/>
                  <a:gd name="T8" fmla="*/ 12 w 92"/>
                  <a:gd name="T9" fmla="*/ 32 h 73"/>
                  <a:gd name="T10" fmla="*/ 12 w 92"/>
                  <a:gd name="T11" fmla="*/ 39 h 73"/>
                  <a:gd name="T12" fmla="*/ 15 w 92"/>
                  <a:gd name="T13" fmla="*/ 47 h 73"/>
                  <a:gd name="T14" fmla="*/ 22 w 92"/>
                  <a:gd name="T15" fmla="*/ 51 h 73"/>
                  <a:gd name="T16" fmla="*/ 22 w 92"/>
                  <a:gd name="T17" fmla="*/ 51 h 73"/>
                  <a:gd name="T18" fmla="*/ 29 w 92"/>
                  <a:gd name="T19" fmla="*/ 50 h 73"/>
                  <a:gd name="T20" fmla="*/ 33 w 92"/>
                  <a:gd name="T21" fmla="*/ 46 h 73"/>
                  <a:gd name="T22" fmla="*/ 37 w 92"/>
                  <a:gd name="T23" fmla="*/ 37 h 73"/>
                  <a:gd name="T24" fmla="*/ 37 w 92"/>
                  <a:gd name="T25" fmla="*/ 37 h 73"/>
                  <a:gd name="T26" fmla="*/ 42 w 92"/>
                  <a:gd name="T27" fmla="*/ 23 h 73"/>
                  <a:gd name="T28" fmla="*/ 42 w 92"/>
                  <a:gd name="T29" fmla="*/ 23 h 73"/>
                  <a:gd name="T30" fmla="*/ 49 w 92"/>
                  <a:gd name="T31" fmla="*/ 9 h 73"/>
                  <a:gd name="T32" fmla="*/ 58 w 92"/>
                  <a:gd name="T33" fmla="*/ 2 h 73"/>
                  <a:gd name="T34" fmla="*/ 68 w 92"/>
                  <a:gd name="T35" fmla="*/ 1 h 73"/>
                  <a:gd name="T36" fmla="*/ 68 w 92"/>
                  <a:gd name="T37" fmla="*/ 1 h 73"/>
                  <a:gd name="T38" fmla="*/ 83 w 92"/>
                  <a:gd name="T39" fmla="*/ 8 h 73"/>
                  <a:gd name="T40" fmla="*/ 91 w 92"/>
                  <a:gd name="T41" fmla="*/ 21 h 73"/>
                  <a:gd name="T42" fmla="*/ 92 w 92"/>
                  <a:gd name="T43" fmla="*/ 39 h 73"/>
                  <a:gd name="T44" fmla="*/ 92 w 92"/>
                  <a:gd name="T45" fmla="*/ 39 h 73"/>
                  <a:gd name="T46" fmla="*/ 84 w 92"/>
                  <a:gd name="T47" fmla="*/ 63 h 73"/>
                  <a:gd name="T48" fmla="*/ 70 w 92"/>
                  <a:gd name="T49" fmla="*/ 72 h 73"/>
                  <a:gd name="T50" fmla="*/ 57 w 92"/>
                  <a:gd name="T51" fmla="*/ 73 h 73"/>
                  <a:gd name="T52" fmla="*/ 57 w 92"/>
                  <a:gd name="T53" fmla="*/ 73 h 73"/>
                  <a:gd name="T54" fmla="*/ 59 w 92"/>
                  <a:gd name="T55" fmla="*/ 59 h 73"/>
                  <a:gd name="T56" fmla="*/ 59 w 92"/>
                  <a:gd name="T57" fmla="*/ 59 h 73"/>
                  <a:gd name="T58" fmla="*/ 67 w 92"/>
                  <a:gd name="T59" fmla="*/ 58 h 73"/>
                  <a:gd name="T60" fmla="*/ 75 w 92"/>
                  <a:gd name="T61" fmla="*/ 53 h 73"/>
                  <a:gd name="T62" fmla="*/ 80 w 92"/>
                  <a:gd name="T63" fmla="*/ 38 h 73"/>
                  <a:gd name="T64" fmla="*/ 80 w 92"/>
                  <a:gd name="T65" fmla="*/ 38 h 73"/>
                  <a:gd name="T66" fmla="*/ 80 w 92"/>
                  <a:gd name="T67" fmla="*/ 28 h 73"/>
                  <a:gd name="T68" fmla="*/ 76 w 92"/>
                  <a:gd name="T69" fmla="*/ 20 h 73"/>
                  <a:gd name="T70" fmla="*/ 69 w 92"/>
                  <a:gd name="T71" fmla="*/ 16 h 73"/>
                  <a:gd name="T72" fmla="*/ 69 w 92"/>
                  <a:gd name="T73" fmla="*/ 16 h 73"/>
                  <a:gd name="T74" fmla="*/ 63 w 92"/>
                  <a:gd name="T75" fmla="*/ 17 h 73"/>
                  <a:gd name="T76" fmla="*/ 58 w 92"/>
                  <a:gd name="T77" fmla="*/ 22 h 73"/>
                  <a:gd name="T78" fmla="*/ 54 w 92"/>
                  <a:gd name="T79" fmla="*/ 32 h 73"/>
                  <a:gd name="T80" fmla="*/ 54 w 92"/>
                  <a:gd name="T81" fmla="*/ 32 h 73"/>
                  <a:gd name="T82" fmla="*/ 48 w 92"/>
                  <a:gd name="T83" fmla="*/ 48 h 73"/>
                  <a:gd name="T84" fmla="*/ 48 w 92"/>
                  <a:gd name="T85" fmla="*/ 48 h 73"/>
                  <a:gd name="T86" fmla="*/ 42 w 92"/>
                  <a:gd name="T87" fmla="*/ 58 h 73"/>
                  <a:gd name="T88" fmla="*/ 34 w 92"/>
                  <a:gd name="T89" fmla="*/ 64 h 73"/>
                  <a:gd name="T90" fmla="*/ 23 w 92"/>
                  <a:gd name="T91" fmla="*/ 66 h 73"/>
                  <a:gd name="T92" fmla="*/ 23 w 92"/>
                  <a:gd name="T93" fmla="*/ 66 h 73"/>
                  <a:gd name="T94" fmla="*/ 8 w 92"/>
                  <a:gd name="T95" fmla="*/ 59 h 73"/>
                  <a:gd name="T96" fmla="*/ 1 w 92"/>
                  <a:gd name="T97" fmla="*/ 46 h 73"/>
                  <a:gd name="T98" fmla="*/ 0 w 92"/>
                  <a:gd name="T99" fmla="*/ 29 h 73"/>
                  <a:gd name="T100" fmla="*/ 0 w 92"/>
                  <a:gd name="T101" fmla="*/ 29 h 73"/>
                  <a:gd name="T102" fmla="*/ 9 w 92"/>
                  <a:gd name="T103" fmla="*/ 8 h 73"/>
                  <a:gd name="T104" fmla="*/ 22 w 92"/>
                  <a:gd name="T105" fmla="*/ 0 h 73"/>
                  <a:gd name="T106" fmla="*/ 32 w 92"/>
                  <a:gd name="T107" fmla="*/ 0 h 73"/>
                  <a:gd name="T108" fmla="*/ 32 w 92"/>
                  <a:gd name="T109" fmla="*/ 0 h 73"/>
                  <a:gd name="T110" fmla="*/ 30 w 92"/>
                  <a:gd name="T111" fmla="*/ 14 h 73"/>
                  <a:gd name="T112" fmla="*/ 30 w 92"/>
                  <a:gd name="T113" fmla="*/ 14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73"/>
                  <a:gd name="T173" fmla="*/ 92 w 92"/>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73">
                    <a:moveTo>
                      <a:pt x="30" y="14"/>
                    </a:moveTo>
                    <a:lnTo>
                      <a:pt x="23" y="14"/>
                    </a:lnTo>
                    <a:lnTo>
                      <a:pt x="16" y="19"/>
                    </a:lnTo>
                    <a:lnTo>
                      <a:pt x="12" y="32"/>
                    </a:lnTo>
                    <a:lnTo>
                      <a:pt x="12" y="39"/>
                    </a:lnTo>
                    <a:lnTo>
                      <a:pt x="15" y="47"/>
                    </a:lnTo>
                    <a:lnTo>
                      <a:pt x="22" y="51"/>
                    </a:lnTo>
                    <a:lnTo>
                      <a:pt x="29" y="50"/>
                    </a:lnTo>
                    <a:lnTo>
                      <a:pt x="33" y="46"/>
                    </a:lnTo>
                    <a:lnTo>
                      <a:pt x="37" y="37"/>
                    </a:lnTo>
                    <a:lnTo>
                      <a:pt x="42" y="23"/>
                    </a:lnTo>
                    <a:lnTo>
                      <a:pt x="49" y="9"/>
                    </a:lnTo>
                    <a:lnTo>
                      <a:pt x="58" y="2"/>
                    </a:lnTo>
                    <a:lnTo>
                      <a:pt x="68" y="1"/>
                    </a:lnTo>
                    <a:lnTo>
                      <a:pt x="83" y="8"/>
                    </a:lnTo>
                    <a:lnTo>
                      <a:pt x="91" y="21"/>
                    </a:lnTo>
                    <a:lnTo>
                      <a:pt x="92" y="39"/>
                    </a:lnTo>
                    <a:lnTo>
                      <a:pt x="84" y="63"/>
                    </a:lnTo>
                    <a:lnTo>
                      <a:pt x="70" y="72"/>
                    </a:lnTo>
                    <a:lnTo>
                      <a:pt x="57" y="73"/>
                    </a:lnTo>
                    <a:lnTo>
                      <a:pt x="59" y="59"/>
                    </a:lnTo>
                    <a:lnTo>
                      <a:pt x="67" y="58"/>
                    </a:lnTo>
                    <a:lnTo>
                      <a:pt x="75" y="53"/>
                    </a:lnTo>
                    <a:lnTo>
                      <a:pt x="80" y="38"/>
                    </a:lnTo>
                    <a:lnTo>
                      <a:pt x="80" y="28"/>
                    </a:lnTo>
                    <a:lnTo>
                      <a:pt x="76" y="20"/>
                    </a:lnTo>
                    <a:lnTo>
                      <a:pt x="69" y="16"/>
                    </a:lnTo>
                    <a:lnTo>
                      <a:pt x="63" y="17"/>
                    </a:lnTo>
                    <a:lnTo>
                      <a:pt x="58" y="22"/>
                    </a:lnTo>
                    <a:lnTo>
                      <a:pt x="54" y="32"/>
                    </a:lnTo>
                    <a:lnTo>
                      <a:pt x="48" y="48"/>
                    </a:lnTo>
                    <a:lnTo>
                      <a:pt x="42" y="58"/>
                    </a:lnTo>
                    <a:lnTo>
                      <a:pt x="34" y="64"/>
                    </a:lnTo>
                    <a:lnTo>
                      <a:pt x="23" y="66"/>
                    </a:lnTo>
                    <a:lnTo>
                      <a:pt x="8" y="59"/>
                    </a:lnTo>
                    <a:lnTo>
                      <a:pt x="1" y="46"/>
                    </a:lnTo>
                    <a:lnTo>
                      <a:pt x="0" y="29"/>
                    </a:lnTo>
                    <a:lnTo>
                      <a:pt x="9" y="8"/>
                    </a:lnTo>
                    <a:lnTo>
                      <a:pt x="22" y="0"/>
                    </a:lnTo>
                    <a:lnTo>
                      <a:pt x="32" y="0"/>
                    </a:lnTo>
                    <a:lnTo>
                      <a:pt x="30" y="1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00" name="Freeform 360"/>
              <p:cNvSpPr>
                <a:spLocks/>
              </p:cNvSpPr>
              <p:nvPr/>
            </p:nvSpPr>
            <p:spPr bwMode="auto">
              <a:xfrm>
                <a:off x="3524" y="2012"/>
                <a:ext cx="45" cy="69"/>
              </a:xfrm>
              <a:custGeom>
                <a:avLst/>
                <a:gdLst>
                  <a:gd name="T0" fmla="*/ 67 w 136"/>
                  <a:gd name="T1" fmla="*/ 0 h 207"/>
                  <a:gd name="T2" fmla="*/ 136 w 136"/>
                  <a:gd name="T3" fmla="*/ 206 h 207"/>
                  <a:gd name="T4" fmla="*/ 68 w 136"/>
                  <a:gd name="T5" fmla="*/ 157 h 207"/>
                  <a:gd name="T6" fmla="*/ 0 w 136"/>
                  <a:gd name="T7" fmla="*/ 207 h 207"/>
                  <a:gd name="T8" fmla="*/ 67 w 136"/>
                  <a:gd name="T9" fmla="*/ 0 h 207"/>
                  <a:gd name="T10" fmla="*/ 67 w 136"/>
                  <a:gd name="T11" fmla="*/ 0 h 207"/>
                  <a:gd name="T12" fmla="*/ 0 60000 65536"/>
                  <a:gd name="T13" fmla="*/ 0 60000 65536"/>
                  <a:gd name="T14" fmla="*/ 0 60000 65536"/>
                  <a:gd name="T15" fmla="*/ 0 60000 65536"/>
                  <a:gd name="T16" fmla="*/ 0 60000 65536"/>
                  <a:gd name="T17" fmla="*/ 0 60000 65536"/>
                  <a:gd name="T18" fmla="*/ 0 w 136"/>
                  <a:gd name="T19" fmla="*/ 0 h 207"/>
                  <a:gd name="T20" fmla="*/ 136 w 136"/>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36" h="207">
                    <a:moveTo>
                      <a:pt x="67" y="0"/>
                    </a:moveTo>
                    <a:lnTo>
                      <a:pt x="136" y="206"/>
                    </a:lnTo>
                    <a:lnTo>
                      <a:pt x="68" y="157"/>
                    </a:lnTo>
                    <a:lnTo>
                      <a:pt x="0" y="207"/>
                    </a:lnTo>
                    <a:lnTo>
                      <a:pt x="67"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grpSp>
        <p:nvGrpSpPr>
          <p:cNvPr id="901" name="Group 361"/>
          <p:cNvGrpSpPr>
            <a:grpSpLocks/>
          </p:cNvGrpSpPr>
          <p:nvPr/>
        </p:nvGrpSpPr>
        <p:grpSpPr bwMode="auto">
          <a:xfrm>
            <a:off x="4777701" y="4130903"/>
            <a:ext cx="1611312" cy="1465263"/>
            <a:chOff x="2727" y="2533"/>
            <a:chExt cx="1015" cy="923"/>
          </a:xfrm>
        </p:grpSpPr>
        <p:sp>
          <p:nvSpPr>
            <p:cNvPr id="902" name="Freeform 362"/>
            <p:cNvSpPr>
              <a:spLocks/>
            </p:cNvSpPr>
            <p:nvPr/>
          </p:nvSpPr>
          <p:spPr bwMode="auto">
            <a:xfrm>
              <a:off x="2727" y="2533"/>
              <a:ext cx="1015" cy="923"/>
            </a:xfrm>
            <a:custGeom>
              <a:avLst/>
              <a:gdLst>
                <a:gd name="T0" fmla="*/ 16 w 3047"/>
                <a:gd name="T1" fmla="*/ 89 h 2769"/>
                <a:gd name="T2" fmla="*/ 46 w 3047"/>
                <a:gd name="T3" fmla="*/ 223 h 2769"/>
                <a:gd name="T4" fmla="*/ 81 w 3047"/>
                <a:gd name="T5" fmla="*/ 353 h 2769"/>
                <a:gd name="T6" fmla="*/ 122 w 3047"/>
                <a:gd name="T7" fmla="*/ 483 h 2769"/>
                <a:gd name="T8" fmla="*/ 167 w 3047"/>
                <a:gd name="T9" fmla="*/ 610 h 2769"/>
                <a:gd name="T10" fmla="*/ 218 w 3047"/>
                <a:gd name="T11" fmla="*/ 736 h 2769"/>
                <a:gd name="T12" fmla="*/ 273 w 3047"/>
                <a:gd name="T13" fmla="*/ 859 h 2769"/>
                <a:gd name="T14" fmla="*/ 334 w 3047"/>
                <a:gd name="T15" fmla="*/ 980 h 2769"/>
                <a:gd name="T16" fmla="*/ 398 w 3047"/>
                <a:gd name="T17" fmla="*/ 1098 h 2769"/>
                <a:gd name="T18" fmla="*/ 467 w 3047"/>
                <a:gd name="T19" fmla="*/ 1214 h 2769"/>
                <a:gd name="T20" fmla="*/ 541 w 3047"/>
                <a:gd name="T21" fmla="*/ 1329 h 2769"/>
                <a:gd name="T22" fmla="*/ 618 w 3047"/>
                <a:gd name="T23" fmla="*/ 1439 h 2769"/>
                <a:gd name="T24" fmla="*/ 699 w 3047"/>
                <a:gd name="T25" fmla="*/ 1547 h 2769"/>
                <a:gd name="T26" fmla="*/ 785 w 3047"/>
                <a:gd name="T27" fmla="*/ 1651 h 2769"/>
                <a:gd name="T28" fmla="*/ 874 w 3047"/>
                <a:gd name="T29" fmla="*/ 1753 h 2769"/>
                <a:gd name="T30" fmla="*/ 967 w 3047"/>
                <a:gd name="T31" fmla="*/ 1851 h 2769"/>
                <a:gd name="T32" fmla="*/ 1064 w 3047"/>
                <a:gd name="T33" fmla="*/ 1946 h 2769"/>
                <a:gd name="T34" fmla="*/ 1164 w 3047"/>
                <a:gd name="T35" fmla="*/ 2037 h 2769"/>
                <a:gd name="T36" fmla="*/ 1267 w 3047"/>
                <a:gd name="T37" fmla="*/ 2124 h 2769"/>
                <a:gd name="T38" fmla="*/ 1373 w 3047"/>
                <a:gd name="T39" fmla="*/ 2208 h 2769"/>
                <a:gd name="T40" fmla="*/ 1482 w 3047"/>
                <a:gd name="T41" fmla="*/ 2288 h 2769"/>
                <a:gd name="T42" fmla="*/ 1594 w 3047"/>
                <a:gd name="T43" fmla="*/ 2364 h 2769"/>
                <a:gd name="T44" fmla="*/ 1709 w 3047"/>
                <a:gd name="T45" fmla="*/ 2435 h 2769"/>
                <a:gd name="T46" fmla="*/ 1827 w 3047"/>
                <a:gd name="T47" fmla="*/ 2502 h 2769"/>
                <a:gd name="T48" fmla="*/ 1947 w 3047"/>
                <a:gd name="T49" fmla="*/ 2565 h 2769"/>
                <a:gd name="T50" fmla="*/ 2069 w 3047"/>
                <a:gd name="T51" fmla="*/ 2623 h 2769"/>
                <a:gd name="T52" fmla="*/ 2193 w 3047"/>
                <a:gd name="T53" fmla="*/ 2677 h 2769"/>
                <a:gd name="T54" fmla="*/ 2319 w 3047"/>
                <a:gd name="T55" fmla="*/ 2725 h 2769"/>
                <a:gd name="T56" fmla="*/ 2448 w 3047"/>
                <a:gd name="T57" fmla="*/ 2769 h 2769"/>
                <a:gd name="T58" fmla="*/ 2788 w 3047"/>
                <a:gd name="T59" fmla="*/ 1814 h 2769"/>
                <a:gd name="T60" fmla="*/ 2699 w 3047"/>
                <a:gd name="T61" fmla="*/ 1785 h 2769"/>
                <a:gd name="T62" fmla="*/ 2568 w 3047"/>
                <a:gd name="T63" fmla="*/ 1737 h 2769"/>
                <a:gd name="T64" fmla="*/ 2441 w 3047"/>
                <a:gd name="T65" fmla="*/ 1682 h 2769"/>
                <a:gd name="T66" fmla="*/ 2316 w 3047"/>
                <a:gd name="T67" fmla="*/ 1621 h 2769"/>
                <a:gd name="T68" fmla="*/ 2196 w 3047"/>
                <a:gd name="T69" fmla="*/ 1555 h 2769"/>
                <a:gd name="T70" fmla="*/ 2080 w 3047"/>
                <a:gd name="T71" fmla="*/ 1482 h 2769"/>
                <a:gd name="T72" fmla="*/ 1969 w 3047"/>
                <a:gd name="T73" fmla="*/ 1404 h 2769"/>
                <a:gd name="T74" fmla="*/ 1861 w 3047"/>
                <a:gd name="T75" fmla="*/ 1320 h 2769"/>
                <a:gd name="T76" fmla="*/ 1759 w 3047"/>
                <a:gd name="T77" fmla="*/ 1232 h 2769"/>
                <a:gd name="T78" fmla="*/ 1661 w 3047"/>
                <a:gd name="T79" fmla="*/ 1138 h 2769"/>
                <a:gd name="T80" fmla="*/ 1568 w 3047"/>
                <a:gd name="T81" fmla="*/ 1039 h 2769"/>
                <a:gd name="T82" fmla="*/ 1481 w 3047"/>
                <a:gd name="T83" fmla="*/ 935 h 2769"/>
                <a:gd name="T84" fmla="*/ 1399 w 3047"/>
                <a:gd name="T85" fmla="*/ 827 h 2769"/>
                <a:gd name="T86" fmla="*/ 1323 w 3047"/>
                <a:gd name="T87" fmla="*/ 714 h 2769"/>
                <a:gd name="T88" fmla="*/ 1253 w 3047"/>
                <a:gd name="T89" fmla="*/ 597 h 2769"/>
                <a:gd name="T90" fmla="*/ 1189 w 3047"/>
                <a:gd name="T91" fmla="*/ 476 h 2769"/>
                <a:gd name="T92" fmla="*/ 1132 w 3047"/>
                <a:gd name="T93" fmla="*/ 351 h 2769"/>
                <a:gd name="T94" fmla="*/ 1080 w 3047"/>
                <a:gd name="T95" fmla="*/ 223 h 2769"/>
                <a:gd name="T96" fmla="*/ 1036 w 3047"/>
                <a:gd name="T97" fmla="*/ 90 h 2769"/>
                <a:gd name="T98" fmla="*/ 1011 w 3047"/>
                <a:gd name="T99" fmla="*/ 0 h 2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7"/>
                <a:gd name="T151" fmla="*/ 0 h 2769"/>
                <a:gd name="T152" fmla="*/ 3047 w 3047"/>
                <a:gd name="T153" fmla="*/ 2769 h 2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7" h="2769">
                  <a:moveTo>
                    <a:pt x="0" y="0"/>
                  </a:moveTo>
                  <a:lnTo>
                    <a:pt x="8" y="45"/>
                  </a:lnTo>
                  <a:lnTo>
                    <a:pt x="16" y="89"/>
                  </a:lnTo>
                  <a:lnTo>
                    <a:pt x="26" y="134"/>
                  </a:lnTo>
                  <a:lnTo>
                    <a:pt x="35" y="178"/>
                  </a:lnTo>
                  <a:lnTo>
                    <a:pt x="46" y="223"/>
                  </a:lnTo>
                  <a:lnTo>
                    <a:pt x="57" y="266"/>
                  </a:lnTo>
                  <a:lnTo>
                    <a:pt x="69" y="309"/>
                  </a:lnTo>
                  <a:lnTo>
                    <a:pt x="81" y="353"/>
                  </a:lnTo>
                  <a:lnTo>
                    <a:pt x="95" y="396"/>
                  </a:lnTo>
                  <a:lnTo>
                    <a:pt x="108" y="440"/>
                  </a:lnTo>
                  <a:lnTo>
                    <a:pt x="122" y="483"/>
                  </a:lnTo>
                  <a:lnTo>
                    <a:pt x="136" y="526"/>
                  </a:lnTo>
                  <a:lnTo>
                    <a:pt x="152" y="568"/>
                  </a:lnTo>
                  <a:lnTo>
                    <a:pt x="167" y="610"/>
                  </a:lnTo>
                  <a:lnTo>
                    <a:pt x="183" y="652"/>
                  </a:lnTo>
                  <a:lnTo>
                    <a:pt x="201" y="694"/>
                  </a:lnTo>
                  <a:lnTo>
                    <a:pt x="218" y="736"/>
                  </a:lnTo>
                  <a:lnTo>
                    <a:pt x="236" y="777"/>
                  </a:lnTo>
                  <a:lnTo>
                    <a:pt x="254" y="819"/>
                  </a:lnTo>
                  <a:lnTo>
                    <a:pt x="273" y="859"/>
                  </a:lnTo>
                  <a:lnTo>
                    <a:pt x="292" y="899"/>
                  </a:lnTo>
                  <a:lnTo>
                    <a:pt x="313" y="940"/>
                  </a:lnTo>
                  <a:lnTo>
                    <a:pt x="334" y="980"/>
                  </a:lnTo>
                  <a:lnTo>
                    <a:pt x="354" y="1020"/>
                  </a:lnTo>
                  <a:lnTo>
                    <a:pt x="376" y="1060"/>
                  </a:lnTo>
                  <a:lnTo>
                    <a:pt x="398" y="1098"/>
                  </a:lnTo>
                  <a:lnTo>
                    <a:pt x="421" y="1138"/>
                  </a:lnTo>
                  <a:lnTo>
                    <a:pt x="444" y="1176"/>
                  </a:lnTo>
                  <a:lnTo>
                    <a:pt x="467" y="1214"/>
                  </a:lnTo>
                  <a:lnTo>
                    <a:pt x="491" y="1253"/>
                  </a:lnTo>
                  <a:lnTo>
                    <a:pt x="516" y="1290"/>
                  </a:lnTo>
                  <a:lnTo>
                    <a:pt x="541" y="1329"/>
                  </a:lnTo>
                  <a:lnTo>
                    <a:pt x="566" y="1365"/>
                  </a:lnTo>
                  <a:lnTo>
                    <a:pt x="591" y="1402"/>
                  </a:lnTo>
                  <a:lnTo>
                    <a:pt x="618" y="1439"/>
                  </a:lnTo>
                  <a:lnTo>
                    <a:pt x="645" y="1475"/>
                  </a:lnTo>
                  <a:lnTo>
                    <a:pt x="672" y="1511"/>
                  </a:lnTo>
                  <a:lnTo>
                    <a:pt x="699" y="1547"/>
                  </a:lnTo>
                  <a:lnTo>
                    <a:pt x="728" y="1582"/>
                  </a:lnTo>
                  <a:lnTo>
                    <a:pt x="756" y="1616"/>
                  </a:lnTo>
                  <a:lnTo>
                    <a:pt x="785" y="1651"/>
                  </a:lnTo>
                  <a:lnTo>
                    <a:pt x="815" y="1685"/>
                  </a:lnTo>
                  <a:lnTo>
                    <a:pt x="845" y="1719"/>
                  </a:lnTo>
                  <a:lnTo>
                    <a:pt x="874" y="1753"/>
                  </a:lnTo>
                  <a:lnTo>
                    <a:pt x="905" y="1786"/>
                  </a:lnTo>
                  <a:lnTo>
                    <a:pt x="936" y="1818"/>
                  </a:lnTo>
                  <a:lnTo>
                    <a:pt x="967" y="1851"/>
                  </a:lnTo>
                  <a:lnTo>
                    <a:pt x="999" y="1883"/>
                  </a:lnTo>
                  <a:lnTo>
                    <a:pt x="1032" y="1914"/>
                  </a:lnTo>
                  <a:lnTo>
                    <a:pt x="1064" y="1946"/>
                  </a:lnTo>
                  <a:lnTo>
                    <a:pt x="1097" y="1976"/>
                  </a:lnTo>
                  <a:lnTo>
                    <a:pt x="1131" y="2006"/>
                  </a:lnTo>
                  <a:lnTo>
                    <a:pt x="1164" y="2037"/>
                  </a:lnTo>
                  <a:lnTo>
                    <a:pt x="1198" y="2066"/>
                  </a:lnTo>
                  <a:lnTo>
                    <a:pt x="1233" y="2095"/>
                  </a:lnTo>
                  <a:lnTo>
                    <a:pt x="1267" y="2124"/>
                  </a:lnTo>
                  <a:lnTo>
                    <a:pt x="1302" y="2153"/>
                  </a:lnTo>
                  <a:lnTo>
                    <a:pt x="1338" y="2180"/>
                  </a:lnTo>
                  <a:lnTo>
                    <a:pt x="1373" y="2208"/>
                  </a:lnTo>
                  <a:lnTo>
                    <a:pt x="1409" y="2235"/>
                  </a:lnTo>
                  <a:lnTo>
                    <a:pt x="1446" y="2262"/>
                  </a:lnTo>
                  <a:lnTo>
                    <a:pt x="1482" y="2288"/>
                  </a:lnTo>
                  <a:lnTo>
                    <a:pt x="1520" y="2313"/>
                  </a:lnTo>
                  <a:lnTo>
                    <a:pt x="1557" y="2339"/>
                  </a:lnTo>
                  <a:lnTo>
                    <a:pt x="1594" y="2364"/>
                  </a:lnTo>
                  <a:lnTo>
                    <a:pt x="1633" y="2388"/>
                  </a:lnTo>
                  <a:lnTo>
                    <a:pt x="1671" y="2411"/>
                  </a:lnTo>
                  <a:lnTo>
                    <a:pt x="1709" y="2435"/>
                  </a:lnTo>
                  <a:lnTo>
                    <a:pt x="1748" y="2458"/>
                  </a:lnTo>
                  <a:lnTo>
                    <a:pt x="1787" y="2480"/>
                  </a:lnTo>
                  <a:lnTo>
                    <a:pt x="1827" y="2502"/>
                  </a:lnTo>
                  <a:lnTo>
                    <a:pt x="1866" y="2523"/>
                  </a:lnTo>
                  <a:lnTo>
                    <a:pt x="1906" y="2545"/>
                  </a:lnTo>
                  <a:lnTo>
                    <a:pt x="1947" y="2565"/>
                  </a:lnTo>
                  <a:lnTo>
                    <a:pt x="1987" y="2585"/>
                  </a:lnTo>
                  <a:lnTo>
                    <a:pt x="2027" y="2604"/>
                  </a:lnTo>
                  <a:lnTo>
                    <a:pt x="2069" y="2623"/>
                  </a:lnTo>
                  <a:lnTo>
                    <a:pt x="2110" y="2642"/>
                  </a:lnTo>
                  <a:lnTo>
                    <a:pt x="2152" y="2659"/>
                  </a:lnTo>
                  <a:lnTo>
                    <a:pt x="2193" y="2677"/>
                  </a:lnTo>
                  <a:lnTo>
                    <a:pt x="2235" y="2693"/>
                  </a:lnTo>
                  <a:lnTo>
                    <a:pt x="2277" y="2709"/>
                  </a:lnTo>
                  <a:lnTo>
                    <a:pt x="2319" y="2725"/>
                  </a:lnTo>
                  <a:lnTo>
                    <a:pt x="2362" y="2741"/>
                  </a:lnTo>
                  <a:lnTo>
                    <a:pt x="2405" y="2755"/>
                  </a:lnTo>
                  <a:lnTo>
                    <a:pt x="2448" y="2769"/>
                  </a:lnTo>
                  <a:lnTo>
                    <a:pt x="3047" y="2471"/>
                  </a:lnTo>
                  <a:lnTo>
                    <a:pt x="2788" y="1814"/>
                  </a:lnTo>
                  <a:lnTo>
                    <a:pt x="2743" y="1800"/>
                  </a:lnTo>
                  <a:lnTo>
                    <a:pt x="2699" y="1785"/>
                  </a:lnTo>
                  <a:lnTo>
                    <a:pt x="2655" y="1770"/>
                  </a:lnTo>
                  <a:lnTo>
                    <a:pt x="2611" y="1754"/>
                  </a:lnTo>
                  <a:lnTo>
                    <a:pt x="2568" y="1737"/>
                  </a:lnTo>
                  <a:lnTo>
                    <a:pt x="2524" y="1719"/>
                  </a:lnTo>
                  <a:lnTo>
                    <a:pt x="2482" y="1701"/>
                  </a:lnTo>
                  <a:lnTo>
                    <a:pt x="2441" y="1682"/>
                  </a:lnTo>
                  <a:lnTo>
                    <a:pt x="2398" y="1663"/>
                  </a:lnTo>
                  <a:lnTo>
                    <a:pt x="2357" y="1642"/>
                  </a:lnTo>
                  <a:lnTo>
                    <a:pt x="2316" y="1621"/>
                  </a:lnTo>
                  <a:lnTo>
                    <a:pt x="2276" y="1599"/>
                  </a:lnTo>
                  <a:lnTo>
                    <a:pt x="2236" y="1577"/>
                  </a:lnTo>
                  <a:lnTo>
                    <a:pt x="2196" y="1555"/>
                  </a:lnTo>
                  <a:lnTo>
                    <a:pt x="2157" y="1531"/>
                  </a:lnTo>
                  <a:lnTo>
                    <a:pt x="2118" y="1506"/>
                  </a:lnTo>
                  <a:lnTo>
                    <a:pt x="2080" y="1482"/>
                  </a:lnTo>
                  <a:lnTo>
                    <a:pt x="2043" y="1457"/>
                  </a:lnTo>
                  <a:lnTo>
                    <a:pt x="2005" y="1431"/>
                  </a:lnTo>
                  <a:lnTo>
                    <a:pt x="1969" y="1404"/>
                  </a:lnTo>
                  <a:lnTo>
                    <a:pt x="1933" y="1377"/>
                  </a:lnTo>
                  <a:lnTo>
                    <a:pt x="1896" y="1349"/>
                  </a:lnTo>
                  <a:lnTo>
                    <a:pt x="1861" y="1320"/>
                  </a:lnTo>
                  <a:lnTo>
                    <a:pt x="1827" y="1291"/>
                  </a:lnTo>
                  <a:lnTo>
                    <a:pt x="1792" y="1262"/>
                  </a:lnTo>
                  <a:lnTo>
                    <a:pt x="1759" y="1232"/>
                  </a:lnTo>
                  <a:lnTo>
                    <a:pt x="1726" y="1200"/>
                  </a:lnTo>
                  <a:lnTo>
                    <a:pt x="1693" y="1169"/>
                  </a:lnTo>
                  <a:lnTo>
                    <a:pt x="1661" y="1138"/>
                  </a:lnTo>
                  <a:lnTo>
                    <a:pt x="1630" y="1105"/>
                  </a:lnTo>
                  <a:lnTo>
                    <a:pt x="1598" y="1072"/>
                  </a:lnTo>
                  <a:lnTo>
                    <a:pt x="1568" y="1039"/>
                  </a:lnTo>
                  <a:lnTo>
                    <a:pt x="1539" y="1004"/>
                  </a:lnTo>
                  <a:lnTo>
                    <a:pt x="1509" y="970"/>
                  </a:lnTo>
                  <a:lnTo>
                    <a:pt x="1481" y="935"/>
                  </a:lnTo>
                  <a:lnTo>
                    <a:pt x="1453" y="899"/>
                  </a:lnTo>
                  <a:lnTo>
                    <a:pt x="1426" y="863"/>
                  </a:lnTo>
                  <a:lnTo>
                    <a:pt x="1399" y="827"/>
                  </a:lnTo>
                  <a:lnTo>
                    <a:pt x="1373" y="790"/>
                  </a:lnTo>
                  <a:lnTo>
                    <a:pt x="1348" y="752"/>
                  </a:lnTo>
                  <a:lnTo>
                    <a:pt x="1323" y="714"/>
                  </a:lnTo>
                  <a:lnTo>
                    <a:pt x="1299" y="676"/>
                  </a:lnTo>
                  <a:lnTo>
                    <a:pt x="1275" y="637"/>
                  </a:lnTo>
                  <a:lnTo>
                    <a:pt x="1253" y="597"/>
                  </a:lnTo>
                  <a:lnTo>
                    <a:pt x="1231" y="557"/>
                  </a:lnTo>
                  <a:lnTo>
                    <a:pt x="1209" y="517"/>
                  </a:lnTo>
                  <a:lnTo>
                    <a:pt x="1189" y="476"/>
                  </a:lnTo>
                  <a:lnTo>
                    <a:pt x="1169" y="435"/>
                  </a:lnTo>
                  <a:lnTo>
                    <a:pt x="1150" y="393"/>
                  </a:lnTo>
                  <a:lnTo>
                    <a:pt x="1132" y="351"/>
                  </a:lnTo>
                  <a:lnTo>
                    <a:pt x="1114" y="308"/>
                  </a:lnTo>
                  <a:lnTo>
                    <a:pt x="1096" y="266"/>
                  </a:lnTo>
                  <a:lnTo>
                    <a:pt x="1080" y="223"/>
                  </a:lnTo>
                  <a:lnTo>
                    <a:pt x="1065" y="179"/>
                  </a:lnTo>
                  <a:lnTo>
                    <a:pt x="1050" y="135"/>
                  </a:lnTo>
                  <a:lnTo>
                    <a:pt x="1036" y="90"/>
                  </a:lnTo>
                  <a:lnTo>
                    <a:pt x="1023" y="45"/>
                  </a:lnTo>
                  <a:lnTo>
                    <a:pt x="1011" y="0"/>
                  </a:lnTo>
                  <a:lnTo>
                    <a:pt x="0" y="0"/>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p>
          </p:txBody>
        </p:sp>
        <p:grpSp>
          <p:nvGrpSpPr>
            <p:cNvPr id="903" name="Group 363"/>
            <p:cNvGrpSpPr>
              <a:grpSpLocks/>
            </p:cNvGrpSpPr>
            <p:nvPr/>
          </p:nvGrpSpPr>
          <p:grpSpPr bwMode="auto">
            <a:xfrm>
              <a:off x="2727" y="2533"/>
              <a:ext cx="1015" cy="923"/>
              <a:chOff x="2727" y="2533"/>
              <a:chExt cx="1015" cy="923"/>
            </a:xfrm>
          </p:grpSpPr>
          <p:sp>
            <p:nvSpPr>
              <p:cNvPr id="904" name="Freeform 364"/>
              <p:cNvSpPr>
                <a:spLocks/>
              </p:cNvSpPr>
              <p:nvPr/>
            </p:nvSpPr>
            <p:spPr bwMode="auto">
              <a:xfrm>
                <a:off x="2727" y="2533"/>
                <a:ext cx="1015" cy="923"/>
              </a:xfrm>
              <a:custGeom>
                <a:avLst/>
                <a:gdLst>
                  <a:gd name="T0" fmla="*/ 16 w 3047"/>
                  <a:gd name="T1" fmla="*/ 89 h 2769"/>
                  <a:gd name="T2" fmla="*/ 46 w 3047"/>
                  <a:gd name="T3" fmla="*/ 223 h 2769"/>
                  <a:gd name="T4" fmla="*/ 81 w 3047"/>
                  <a:gd name="T5" fmla="*/ 353 h 2769"/>
                  <a:gd name="T6" fmla="*/ 122 w 3047"/>
                  <a:gd name="T7" fmla="*/ 483 h 2769"/>
                  <a:gd name="T8" fmla="*/ 167 w 3047"/>
                  <a:gd name="T9" fmla="*/ 610 h 2769"/>
                  <a:gd name="T10" fmla="*/ 218 w 3047"/>
                  <a:gd name="T11" fmla="*/ 736 h 2769"/>
                  <a:gd name="T12" fmla="*/ 273 w 3047"/>
                  <a:gd name="T13" fmla="*/ 859 h 2769"/>
                  <a:gd name="T14" fmla="*/ 334 w 3047"/>
                  <a:gd name="T15" fmla="*/ 980 h 2769"/>
                  <a:gd name="T16" fmla="*/ 398 w 3047"/>
                  <a:gd name="T17" fmla="*/ 1098 h 2769"/>
                  <a:gd name="T18" fmla="*/ 467 w 3047"/>
                  <a:gd name="T19" fmla="*/ 1214 h 2769"/>
                  <a:gd name="T20" fmla="*/ 541 w 3047"/>
                  <a:gd name="T21" fmla="*/ 1329 h 2769"/>
                  <a:gd name="T22" fmla="*/ 618 w 3047"/>
                  <a:gd name="T23" fmla="*/ 1439 h 2769"/>
                  <a:gd name="T24" fmla="*/ 699 w 3047"/>
                  <a:gd name="T25" fmla="*/ 1547 h 2769"/>
                  <a:gd name="T26" fmla="*/ 785 w 3047"/>
                  <a:gd name="T27" fmla="*/ 1651 h 2769"/>
                  <a:gd name="T28" fmla="*/ 874 w 3047"/>
                  <a:gd name="T29" fmla="*/ 1753 h 2769"/>
                  <a:gd name="T30" fmla="*/ 967 w 3047"/>
                  <a:gd name="T31" fmla="*/ 1851 h 2769"/>
                  <a:gd name="T32" fmla="*/ 1064 w 3047"/>
                  <a:gd name="T33" fmla="*/ 1946 h 2769"/>
                  <a:gd name="T34" fmla="*/ 1164 w 3047"/>
                  <a:gd name="T35" fmla="*/ 2037 h 2769"/>
                  <a:gd name="T36" fmla="*/ 1267 w 3047"/>
                  <a:gd name="T37" fmla="*/ 2124 h 2769"/>
                  <a:gd name="T38" fmla="*/ 1373 w 3047"/>
                  <a:gd name="T39" fmla="*/ 2208 h 2769"/>
                  <a:gd name="T40" fmla="*/ 1482 w 3047"/>
                  <a:gd name="T41" fmla="*/ 2288 h 2769"/>
                  <a:gd name="T42" fmla="*/ 1594 w 3047"/>
                  <a:gd name="T43" fmla="*/ 2364 h 2769"/>
                  <a:gd name="T44" fmla="*/ 1709 w 3047"/>
                  <a:gd name="T45" fmla="*/ 2435 h 2769"/>
                  <a:gd name="T46" fmla="*/ 1827 w 3047"/>
                  <a:gd name="T47" fmla="*/ 2502 h 2769"/>
                  <a:gd name="T48" fmla="*/ 1947 w 3047"/>
                  <a:gd name="T49" fmla="*/ 2565 h 2769"/>
                  <a:gd name="T50" fmla="*/ 2069 w 3047"/>
                  <a:gd name="T51" fmla="*/ 2623 h 2769"/>
                  <a:gd name="T52" fmla="*/ 2193 w 3047"/>
                  <a:gd name="T53" fmla="*/ 2677 h 2769"/>
                  <a:gd name="T54" fmla="*/ 2319 w 3047"/>
                  <a:gd name="T55" fmla="*/ 2725 h 2769"/>
                  <a:gd name="T56" fmla="*/ 2448 w 3047"/>
                  <a:gd name="T57" fmla="*/ 2769 h 2769"/>
                  <a:gd name="T58" fmla="*/ 2788 w 3047"/>
                  <a:gd name="T59" fmla="*/ 1814 h 2769"/>
                  <a:gd name="T60" fmla="*/ 2699 w 3047"/>
                  <a:gd name="T61" fmla="*/ 1785 h 2769"/>
                  <a:gd name="T62" fmla="*/ 2568 w 3047"/>
                  <a:gd name="T63" fmla="*/ 1737 h 2769"/>
                  <a:gd name="T64" fmla="*/ 2441 w 3047"/>
                  <a:gd name="T65" fmla="*/ 1682 h 2769"/>
                  <a:gd name="T66" fmla="*/ 2316 w 3047"/>
                  <a:gd name="T67" fmla="*/ 1621 h 2769"/>
                  <a:gd name="T68" fmla="*/ 2196 w 3047"/>
                  <a:gd name="T69" fmla="*/ 1555 h 2769"/>
                  <a:gd name="T70" fmla="*/ 2080 w 3047"/>
                  <a:gd name="T71" fmla="*/ 1482 h 2769"/>
                  <a:gd name="T72" fmla="*/ 1969 w 3047"/>
                  <a:gd name="T73" fmla="*/ 1404 h 2769"/>
                  <a:gd name="T74" fmla="*/ 1861 w 3047"/>
                  <a:gd name="T75" fmla="*/ 1320 h 2769"/>
                  <a:gd name="T76" fmla="*/ 1759 w 3047"/>
                  <a:gd name="T77" fmla="*/ 1232 h 2769"/>
                  <a:gd name="T78" fmla="*/ 1661 w 3047"/>
                  <a:gd name="T79" fmla="*/ 1138 h 2769"/>
                  <a:gd name="T80" fmla="*/ 1568 w 3047"/>
                  <a:gd name="T81" fmla="*/ 1039 h 2769"/>
                  <a:gd name="T82" fmla="*/ 1481 w 3047"/>
                  <a:gd name="T83" fmla="*/ 935 h 2769"/>
                  <a:gd name="T84" fmla="*/ 1399 w 3047"/>
                  <a:gd name="T85" fmla="*/ 827 h 2769"/>
                  <a:gd name="T86" fmla="*/ 1323 w 3047"/>
                  <a:gd name="T87" fmla="*/ 714 h 2769"/>
                  <a:gd name="T88" fmla="*/ 1253 w 3047"/>
                  <a:gd name="T89" fmla="*/ 597 h 2769"/>
                  <a:gd name="T90" fmla="*/ 1189 w 3047"/>
                  <a:gd name="T91" fmla="*/ 476 h 2769"/>
                  <a:gd name="T92" fmla="*/ 1132 w 3047"/>
                  <a:gd name="T93" fmla="*/ 351 h 2769"/>
                  <a:gd name="T94" fmla="*/ 1080 w 3047"/>
                  <a:gd name="T95" fmla="*/ 223 h 2769"/>
                  <a:gd name="T96" fmla="*/ 1036 w 3047"/>
                  <a:gd name="T97" fmla="*/ 90 h 2769"/>
                  <a:gd name="T98" fmla="*/ 1011 w 3047"/>
                  <a:gd name="T99" fmla="*/ 0 h 2769"/>
                  <a:gd name="T100" fmla="*/ 0 w 3047"/>
                  <a:gd name="T101" fmla="*/ 0 h 27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7"/>
                  <a:gd name="T154" fmla="*/ 0 h 2769"/>
                  <a:gd name="T155" fmla="*/ 3047 w 3047"/>
                  <a:gd name="T156" fmla="*/ 2769 h 27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7" h="2769">
                    <a:moveTo>
                      <a:pt x="0" y="0"/>
                    </a:moveTo>
                    <a:lnTo>
                      <a:pt x="8" y="45"/>
                    </a:lnTo>
                    <a:lnTo>
                      <a:pt x="16" y="89"/>
                    </a:lnTo>
                    <a:lnTo>
                      <a:pt x="26" y="134"/>
                    </a:lnTo>
                    <a:lnTo>
                      <a:pt x="35" y="178"/>
                    </a:lnTo>
                    <a:lnTo>
                      <a:pt x="46" y="223"/>
                    </a:lnTo>
                    <a:lnTo>
                      <a:pt x="57" y="266"/>
                    </a:lnTo>
                    <a:lnTo>
                      <a:pt x="69" y="309"/>
                    </a:lnTo>
                    <a:lnTo>
                      <a:pt x="81" y="353"/>
                    </a:lnTo>
                    <a:lnTo>
                      <a:pt x="95" y="396"/>
                    </a:lnTo>
                    <a:lnTo>
                      <a:pt x="108" y="440"/>
                    </a:lnTo>
                    <a:lnTo>
                      <a:pt x="122" y="483"/>
                    </a:lnTo>
                    <a:lnTo>
                      <a:pt x="136" y="526"/>
                    </a:lnTo>
                    <a:lnTo>
                      <a:pt x="152" y="568"/>
                    </a:lnTo>
                    <a:lnTo>
                      <a:pt x="167" y="610"/>
                    </a:lnTo>
                    <a:lnTo>
                      <a:pt x="183" y="652"/>
                    </a:lnTo>
                    <a:lnTo>
                      <a:pt x="201" y="694"/>
                    </a:lnTo>
                    <a:lnTo>
                      <a:pt x="218" y="736"/>
                    </a:lnTo>
                    <a:lnTo>
                      <a:pt x="236" y="777"/>
                    </a:lnTo>
                    <a:lnTo>
                      <a:pt x="254" y="819"/>
                    </a:lnTo>
                    <a:lnTo>
                      <a:pt x="273" y="859"/>
                    </a:lnTo>
                    <a:lnTo>
                      <a:pt x="292" y="899"/>
                    </a:lnTo>
                    <a:lnTo>
                      <a:pt x="313" y="940"/>
                    </a:lnTo>
                    <a:lnTo>
                      <a:pt x="334" y="980"/>
                    </a:lnTo>
                    <a:lnTo>
                      <a:pt x="354" y="1020"/>
                    </a:lnTo>
                    <a:lnTo>
                      <a:pt x="376" y="1060"/>
                    </a:lnTo>
                    <a:lnTo>
                      <a:pt x="398" y="1098"/>
                    </a:lnTo>
                    <a:lnTo>
                      <a:pt x="421" y="1138"/>
                    </a:lnTo>
                    <a:lnTo>
                      <a:pt x="444" y="1176"/>
                    </a:lnTo>
                    <a:lnTo>
                      <a:pt x="467" y="1214"/>
                    </a:lnTo>
                    <a:lnTo>
                      <a:pt x="491" y="1253"/>
                    </a:lnTo>
                    <a:lnTo>
                      <a:pt x="516" y="1290"/>
                    </a:lnTo>
                    <a:lnTo>
                      <a:pt x="541" y="1329"/>
                    </a:lnTo>
                    <a:lnTo>
                      <a:pt x="566" y="1365"/>
                    </a:lnTo>
                    <a:lnTo>
                      <a:pt x="591" y="1402"/>
                    </a:lnTo>
                    <a:lnTo>
                      <a:pt x="618" y="1439"/>
                    </a:lnTo>
                    <a:lnTo>
                      <a:pt x="645" y="1475"/>
                    </a:lnTo>
                    <a:lnTo>
                      <a:pt x="672" y="1511"/>
                    </a:lnTo>
                    <a:lnTo>
                      <a:pt x="699" y="1547"/>
                    </a:lnTo>
                    <a:lnTo>
                      <a:pt x="728" y="1582"/>
                    </a:lnTo>
                    <a:lnTo>
                      <a:pt x="756" y="1616"/>
                    </a:lnTo>
                    <a:lnTo>
                      <a:pt x="785" y="1651"/>
                    </a:lnTo>
                    <a:lnTo>
                      <a:pt x="815" y="1685"/>
                    </a:lnTo>
                    <a:lnTo>
                      <a:pt x="845" y="1719"/>
                    </a:lnTo>
                    <a:lnTo>
                      <a:pt x="874" y="1753"/>
                    </a:lnTo>
                    <a:lnTo>
                      <a:pt x="905" y="1786"/>
                    </a:lnTo>
                    <a:lnTo>
                      <a:pt x="936" y="1818"/>
                    </a:lnTo>
                    <a:lnTo>
                      <a:pt x="967" y="1851"/>
                    </a:lnTo>
                    <a:lnTo>
                      <a:pt x="999" y="1883"/>
                    </a:lnTo>
                    <a:lnTo>
                      <a:pt x="1032" y="1914"/>
                    </a:lnTo>
                    <a:lnTo>
                      <a:pt x="1064" y="1946"/>
                    </a:lnTo>
                    <a:lnTo>
                      <a:pt x="1097" y="1976"/>
                    </a:lnTo>
                    <a:lnTo>
                      <a:pt x="1131" y="2006"/>
                    </a:lnTo>
                    <a:lnTo>
                      <a:pt x="1164" y="2037"/>
                    </a:lnTo>
                    <a:lnTo>
                      <a:pt x="1198" y="2066"/>
                    </a:lnTo>
                    <a:lnTo>
                      <a:pt x="1233" y="2095"/>
                    </a:lnTo>
                    <a:lnTo>
                      <a:pt x="1267" y="2124"/>
                    </a:lnTo>
                    <a:lnTo>
                      <a:pt x="1302" y="2153"/>
                    </a:lnTo>
                    <a:lnTo>
                      <a:pt x="1338" y="2180"/>
                    </a:lnTo>
                    <a:lnTo>
                      <a:pt x="1373" y="2208"/>
                    </a:lnTo>
                    <a:lnTo>
                      <a:pt x="1409" y="2235"/>
                    </a:lnTo>
                    <a:lnTo>
                      <a:pt x="1446" y="2262"/>
                    </a:lnTo>
                    <a:lnTo>
                      <a:pt x="1482" y="2288"/>
                    </a:lnTo>
                    <a:lnTo>
                      <a:pt x="1520" y="2313"/>
                    </a:lnTo>
                    <a:lnTo>
                      <a:pt x="1557" y="2339"/>
                    </a:lnTo>
                    <a:lnTo>
                      <a:pt x="1594" y="2364"/>
                    </a:lnTo>
                    <a:lnTo>
                      <a:pt x="1633" y="2388"/>
                    </a:lnTo>
                    <a:lnTo>
                      <a:pt x="1671" y="2411"/>
                    </a:lnTo>
                    <a:lnTo>
                      <a:pt x="1709" y="2435"/>
                    </a:lnTo>
                    <a:lnTo>
                      <a:pt x="1748" y="2458"/>
                    </a:lnTo>
                    <a:lnTo>
                      <a:pt x="1787" y="2480"/>
                    </a:lnTo>
                    <a:lnTo>
                      <a:pt x="1827" y="2502"/>
                    </a:lnTo>
                    <a:lnTo>
                      <a:pt x="1866" y="2523"/>
                    </a:lnTo>
                    <a:lnTo>
                      <a:pt x="1906" y="2545"/>
                    </a:lnTo>
                    <a:lnTo>
                      <a:pt x="1947" y="2565"/>
                    </a:lnTo>
                    <a:lnTo>
                      <a:pt x="1987" y="2585"/>
                    </a:lnTo>
                    <a:lnTo>
                      <a:pt x="2027" y="2604"/>
                    </a:lnTo>
                    <a:lnTo>
                      <a:pt x="2069" y="2623"/>
                    </a:lnTo>
                    <a:lnTo>
                      <a:pt x="2110" y="2642"/>
                    </a:lnTo>
                    <a:lnTo>
                      <a:pt x="2152" y="2659"/>
                    </a:lnTo>
                    <a:lnTo>
                      <a:pt x="2193" y="2677"/>
                    </a:lnTo>
                    <a:lnTo>
                      <a:pt x="2235" y="2693"/>
                    </a:lnTo>
                    <a:lnTo>
                      <a:pt x="2277" y="2709"/>
                    </a:lnTo>
                    <a:lnTo>
                      <a:pt x="2319" y="2725"/>
                    </a:lnTo>
                    <a:lnTo>
                      <a:pt x="2362" y="2741"/>
                    </a:lnTo>
                    <a:lnTo>
                      <a:pt x="2405" y="2755"/>
                    </a:lnTo>
                    <a:lnTo>
                      <a:pt x="2448" y="2769"/>
                    </a:lnTo>
                    <a:lnTo>
                      <a:pt x="3047" y="2471"/>
                    </a:lnTo>
                    <a:lnTo>
                      <a:pt x="2788" y="1814"/>
                    </a:lnTo>
                    <a:lnTo>
                      <a:pt x="2743" y="1800"/>
                    </a:lnTo>
                    <a:lnTo>
                      <a:pt x="2699" y="1785"/>
                    </a:lnTo>
                    <a:lnTo>
                      <a:pt x="2655" y="1770"/>
                    </a:lnTo>
                    <a:lnTo>
                      <a:pt x="2611" y="1754"/>
                    </a:lnTo>
                    <a:lnTo>
                      <a:pt x="2568" y="1737"/>
                    </a:lnTo>
                    <a:lnTo>
                      <a:pt x="2524" y="1719"/>
                    </a:lnTo>
                    <a:lnTo>
                      <a:pt x="2482" y="1701"/>
                    </a:lnTo>
                    <a:lnTo>
                      <a:pt x="2441" y="1682"/>
                    </a:lnTo>
                    <a:lnTo>
                      <a:pt x="2398" y="1663"/>
                    </a:lnTo>
                    <a:lnTo>
                      <a:pt x="2357" y="1642"/>
                    </a:lnTo>
                    <a:lnTo>
                      <a:pt x="2316" y="1621"/>
                    </a:lnTo>
                    <a:lnTo>
                      <a:pt x="2276" y="1599"/>
                    </a:lnTo>
                    <a:lnTo>
                      <a:pt x="2236" y="1577"/>
                    </a:lnTo>
                    <a:lnTo>
                      <a:pt x="2196" y="1555"/>
                    </a:lnTo>
                    <a:lnTo>
                      <a:pt x="2157" y="1531"/>
                    </a:lnTo>
                    <a:lnTo>
                      <a:pt x="2118" y="1506"/>
                    </a:lnTo>
                    <a:lnTo>
                      <a:pt x="2080" y="1482"/>
                    </a:lnTo>
                    <a:lnTo>
                      <a:pt x="2043" y="1457"/>
                    </a:lnTo>
                    <a:lnTo>
                      <a:pt x="2005" y="1431"/>
                    </a:lnTo>
                    <a:lnTo>
                      <a:pt x="1969" y="1404"/>
                    </a:lnTo>
                    <a:lnTo>
                      <a:pt x="1933" y="1377"/>
                    </a:lnTo>
                    <a:lnTo>
                      <a:pt x="1896" y="1349"/>
                    </a:lnTo>
                    <a:lnTo>
                      <a:pt x="1861" y="1320"/>
                    </a:lnTo>
                    <a:lnTo>
                      <a:pt x="1827" y="1291"/>
                    </a:lnTo>
                    <a:lnTo>
                      <a:pt x="1792" y="1262"/>
                    </a:lnTo>
                    <a:lnTo>
                      <a:pt x="1759" y="1232"/>
                    </a:lnTo>
                    <a:lnTo>
                      <a:pt x="1726" y="1200"/>
                    </a:lnTo>
                    <a:lnTo>
                      <a:pt x="1693" y="1169"/>
                    </a:lnTo>
                    <a:lnTo>
                      <a:pt x="1661" y="1138"/>
                    </a:lnTo>
                    <a:lnTo>
                      <a:pt x="1630" y="1105"/>
                    </a:lnTo>
                    <a:lnTo>
                      <a:pt x="1598" y="1072"/>
                    </a:lnTo>
                    <a:lnTo>
                      <a:pt x="1568" y="1039"/>
                    </a:lnTo>
                    <a:lnTo>
                      <a:pt x="1539" y="1004"/>
                    </a:lnTo>
                    <a:lnTo>
                      <a:pt x="1509" y="970"/>
                    </a:lnTo>
                    <a:lnTo>
                      <a:pt x="1481" y="935"/>
                    </a:lnTo>
                    <a:lnTo>
                      <a:pt x="1453" y="899"/>
                    </a:lnTo>
                    <a:lnTo>
                      <a:pt x="1426" y="863"/>
                    </a:lnTo>
                    <a:lnTo>
                      <a:pt x="1399" y="827"/>
                    </a:lnTo>
                    <a:lnTo>
                      <a:pt x="1373" y="790"/>
                    </a:lnTo>
                    <a:lnTo>
                      <a:pt x="1348" y="752"/>
                    </a:lnTo>
                    <a:lnTo>
                      <a:pt x="1323" y="714"/>
                    </a:lnTo>
                    <a:lnTo>
                      <a:pt x="1299" y="676"/>
                    </a:lnTo>
                    <a:lnTo>
                      <a:pt x="1275" y="637"/>
                    </a:lnTo>
                    <a:lnTo>
                      <a:pt x="1253" y="597"/>
                    </a:lnTo>
                    <a:lnTo>
                      <a:pt x="1231" y="557"/>
                    </a:lnTo>
                    <a:lnTo>
                      <a:pt x="1209" y="517"/>
                    </a:lnTo>
                    <a:lnTo>
                      <a:pt x="1189" y="476"/>
                    </a:lnTo>
                    <a:lnTo>
                      <a:pt x="1169" y="435"/>
                    </a:lnTo>
                    <a:lnTo>
                      <a:pt x="1150" y="393"/>
                    </a:lnTo>
                    <a:lnTo>
                      <a:pt x="1132" y="351"/>
                    </a:lnTo>
                    <a:lnTo>
                      <a:pt x="1114" y="308"/>
                    </a:lnTo>
                    <a:lnTo>
                      <a:pt x="1096" y="266"/>
                    </a:lnTo>
                    <a:lnTo>
                      <a:pt x="1080" y="223"/>
                    </a:lnTo>
                    <a:lnTo>
                      <a:pt x="1065" y="179"/>
                    </a:lnTo>
                    <a:lnTo>
                      <a:pt x="1050" y="135"/>
                    </a:lnTo>
                    <a:lnTo>
                      <a:pt x="1036" y="90"/>
                    </a:lnTo>
                    <a:lnTo>
                      <a:pt x="1023" y="45"/>
                    </a:lnTo>
                    <a:lnTo>
                      <a:pt x="1011" y="0"/>
                    </a:lnTo>
                    <a:lnTo>
                      <a:pt x="0" y="0"/>
                    </a:lnTo>
                  </a:path>
                </a:pathLst>
              </a:custGeom>
              <a:noFill/>
              <a:ln w="3175">
                <a:solidFill>
                  <a:srgbClr val="000000"/>
                </a:solidFill>
                <a:round/>
                <a:headEnd/>
                <a:tailEnd/>
              </a:ln>
            </p:spPr>
            <p:txBody>
              <a:bodyPr>
                <a:prstTxWarp prst="textNoShape">
                  <a:avLst/>
                </a:prstTxWarp>
              </a:bodyPr>
              <a:lstStyle/>
              <a:p>
                <a:endParaRPr lang="en-US"/>
              </a:p>
            </p:txBody>
          </p:sp>
          <p:grpSp>
            <p:nvGrpSpPr>
              <p:cNvPr id="905" name="Group 365"/>
              <p:cNvGrpSpPr>
                <a:grpSpLocks/>
              </p:cNvGrpSpPr>
              <p:nvPr/>
            </p:nvGrpSpPr>
            <p:grpSpPr bwMode="auto">
              <a:xfrm>
                <a:off x="2919" y="2687"/>
                <a:ext cx="559" cy="592"/>
                <a:chOff x="2919" y="2687"/>
                <a:chExt cx="559" cy="592"/>
              </a:xfrm>
            </p:grpSpPr>
            <p:sp>
              <p:nvSpPr>
                <p:cNvPr id="906" name="Freeform 366"/>
                <p:cNvSpPr>
                  <a:spLocks noEditPoints="1"/>
                </p:cNvSpPr>
                <p:nvPr/>
              </p:nvSpPr>
              <p:spPr bwMode="auto">
                <a:xfrm>
                  <a:off x="2919" y="2687"/>
                  <a:ext cx="62" cy="62"/>
                </a:xfrm>
                <a:custGeom>
                  <a:avLst/>
                  <a:gdLst>
                    <a:gd name="T0" fmla="*/ 9 w 184"/>
                    <a:gd name="T1" fmla="*/ 84 h 187"/>
                    <a:gd name="T2" fmla="*/ 0 w 184"/>
                    <a:gd name="T3" fmla="*/ 64 h 187"/>
                    <a:gd name="T4" fmla="*/ 149 w 184"/>
                    <a:gd name="T5" fmla="*/ 0 h 187"/>
                    <a:gd name="T6" fmla="*/ 178 w 184"/>
                    <a:gd name="T7" fmla="*/ 69 h 187"/>
                    <a:gd name="T8" fmla="*/ 178 w 184"/>
                    <a:gd name="T9" fmla="*/ 69 h 187"/>
                    <a:gd name="T10" fmla="*/ 184 w 184"/>
                    <a:gd name="T11" fmla="*/ 94 h 187"/>
                    <a:gd name="T12" fmla="*/ 180 w 184"/>
                    <a:gd name="T13" fmla="*/ 117 h 187"/>
                    <a:gd name="T14" fmla="*/ 159 w 184"/>
                    <a:gd name="T15" fmla="*/ 134 h 187"/>
                    <a:gd name="T16" fmla="*/ 159 w 184"/>
                    <a:gd name="T17" fmla="*/ 134 h 187"/>
                    <a:gd name="T18" fmla="*/ 140 w 184"/>
                    <a:gd name="T19" fmla="*/ 138 h 187"/>
                    <a:gd name="T20" fmla="*/ 125 w 184"/>
                    <a:gd name="T21" fmla="*/ 135 h 187"/>
                    <a:gd name="T22" fmla="*/ 114 w 184"/>
                    <a:gd name="T23" fmla="*/ 129 h 187"/>
                    <a:gd name="T24" fmla="*/ 114 w 184"/>
                    <a:gd name="T25" fmla="*/ 129 h 187"/>
                    <a:gd name="T26" fmla="*/ 114 w 184"/>
                    <a:gd name="T27" fmla="*/ 139 h 187"/>
                    <a:gd name="T28" fmla="*/ 108 w 184"/>
                    <a:gd name="T29" fmla="*/ 148 h 187"/>
                    <a:gd name="T30" fmla="*/ 94 w 184"/>
                    <a:gd name="T31" fmla="*/ 159 h 187"/>
                    <a:gd name="T32" fmla="*/ 94 w 184"/>
                    <a:gd name="T33" fmla="*/ 159 h 187"/>
                    <a:gd name="T34" fmla="*/ 68 w 184"/>
                    <a:gd name="T35" fmla="*/ 172 h 187"/>
                    <a:gd name="T36" fmla="*/ 68 w 184"/>
                    <a:gd name="T37" fmla="*/ 172 h 187"/>
                    <a:gd name="T38" fmla="*/ 62 w 184"/>
                    <a:gd name="T39" fmla="*/ 175 h 187"/>
                    <a:gd name="T40" fmla="*/ 58 w 184"/>
                    <a:gd name="T41" fmla="*/ 179 h 187"/>
                    <a:gd name="T42" fmla="*/ 57 w 184"/>
                    <a:gd name="T43" fmla="*/ 185 h 187"/>
                    <a:gd name="T44" fmla="*/ 57 w 184"/>
                    <a:gd name="T45" fmla="*/ 185 h 187"/>
                    <a:gd name="T46" fmla="*/ 53 w 184"/>
                    <a:gd name="T47" fmla="*/ 187 h 187"/>
                    <a:gd name="T48" fmla="*/ 43 w 184"/>
                    <a:gd name="T49" fmla="*/ 162 h 187"/>
                    <a:gd name="T50" fmla="*/ 43 w 184"/>
                    <a:gd name="T51" fmla="*/ 162 h 187"/>
                    <a:gd name="T52" fmla="*/ 54 w 184"/>
                    <a:gd name="T53" fmla="*/ 154 h 187"/>
                    <a:gd name="T54" fmla="*/ 68 w 184"/>
                    <a:gd name="T55" fmla="*/ 147 h 187"/>
                    <a:gd name="T56" fmla="*/ 78 w 184"/>
                    <a:gd name="T57" fmla="*/ 142 h 187"/>
                    <a:gd name="T58" fmla="*/ 78 w 184"/>
                    <a:gd name="T59" fmla="*/ 142 h 187"/>
                    <a:gd name="T60" fmla="*/ 90 w 184"/>
                    <a:gd name="T61" fmla="*/ 136 h 187"/>
                    <a:gd name="T62" fmla="*/ 96 w 184"/>
                    <a:gd name="T63" fmla="*/ 124 h 187"/>
                    <a:gd name="T64" fmla="*/ 93 w 184"/>
                    <a:gd name="T65" fmla="*/ 105 h 187"/>
                    <a:gd name="T66" fmla="*/ 93 w 184"/>
                    <a:gd name="T67" fmla="*/ 105 h 187"/>
                    <a:gd name="T68" fmla="*/ 72 w 184"/>
                    <a:gd name="T69" fmla="*/ 57 h 187"/>
                    <a:gd name="T70" fmla="*/ 9 w 184"/>
                    <a:gd name="T71" fmla="*/ 84 h 187"/>
                    <a:gd name="T72" fmla="*/ 9 w 184"/>
                    <a:gd name="T73" fmla="*/ 84 h 187"/>
                    <a:gd name="T74" fmla="*/ 89 w 184"/>
                    <a:gd name="T75" fmla="*/ 49 h 187"/>
                    <a:gd name="T76" fmla="*/ 109 w 184"/>
                    <a:gd name="T77" fmla="*/ 96 h 187"/>
                    <a:gd name="T78" fmla="*/ 109 w 184"/>
                    <a:gd name="T79" fmla="*/ 96 h 187"/>
                    <a:gd name="T80" fmla="*/ 117 w 184"/>
                    <a:gd name="T81" fmla="*/ 109 h 187"/>
                    <a:gd name="T82" fmla="*/ 130 w 184"/>
                    <a:gd name="T83" fmla="*/ 117 h 187"/>
                    <a:gd name="T84" fmla="*/ 148 w 184"/>
                    <a:gd name="T85" fmla="*/ 114 h 187"/>
                    <a:gd name="T86" fmla="*/ 148 w 184"/>
                    <a:gd name="T87" fmla="*/ 114 h 187"/>
                    <a:gd name="T88" fmla="*/ 163 w 184"/>
                    <a:gd name="T89" fmla="*/ 103 h 187"/>
                    <a:gd name="T90" fmla="*/ 165 w 184"/>
                    <a:gd name="T91" fmla="*/ 89 h 187"/>
                    <a:gd name="T92" fmla="*/ 161 w 184"/>
                    <a:gd name="T93" fmla="*/ 78 h 187"/>
                    <a:gd name="T94" fmla="*/ 161 w 184"/>
                    <a:gd name="T95" fmla="*/ 78 h 187"/>
                    <a:gd name="T96" fmla="*/ 140 w 184"/>
                    <a:gd name="T97" fmla="*/ 27 h 187"/>
                    <a:gd name="T98" fmla="*/ 89 w 184"/>
                    <a:gd name="T99" fmla="*/ 49 h 187"/>
                    <a:gd name="T100" fmla="*/ 89 w 184"/>
                    <a:gd name="T101" fmla="*/ 49 h 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4"/>
                    <a:gd name="T154" fmla="*/ 0 h 187"/>
                    <a:gd name="T155" fmla="*/ 184 w 184"/>
                    <a:gd name="T156" fmla="*/ 187 h 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4" h="187">
                      <a:moveTo>
                        <a:pt x="9" y="84"/>
                      </a:moveTo>
                      <a:lnTo>
                        <a:pt x="0" y="64"/>
                      </a:lnTo>
                      <a:lnTo>
                        <a:pt x="149" y="0"/>
                      </a:lnTo>
                      <a:lnTo>
                        <a:pt x="178" y="69"/>
                      </a:lnTo>
                      <a:lnTo>
                        <a:pt x="184" y="94"/>
                      </a:lnTo>
                      <a:lnTo>
                        <a:pt x="180" y="117"/>
                      </a:lnTo>
                      <a:lnTo>
                        <a:pt x="159" y="134"/>
                      </a:lnTo>
                      <a:lnTo>
                        <a:pt x="140" y="138"/>
                      </a:lnTo>
                      <a:lnTo>
                        <a:pt x="125" y="135"/>
                      </a:lnTo>
                      <a:lnTo>
                        <a:pt x="114" y="129"/>
                      </a:lnTo>
                      <a:lnTo>
                        <a:pt x="114" y="139"/>
                      </a:lnTo>
                      <a:lnTo>
                        <a:pt x="108" y="148"/>
                      </a:lnTo>
                      <a:lnTo>
                        <a:pt x="94" y="159"/>
                      </a:lnTo>
                      <a:lnTo>
                        <a:pt x="68" y="172"/>
                      </a:lnTo>
                      <a:lnTo>
                        <a:pt x="62" y="175"/>
                      </a:lnTo>
                      <a:lnTo>
                        <a:pt x="58" y="179"/>
                      </a:lnTo>
                      <a:lnTo>
                        <a:pt x="57" y="185"/>
                      </a:lnTo>
                      <a:lnTo>
                        <a:pt x="53" y="187"/>
                      </a:lnTo>
                      <a:lnTo>
                        <a:pt x="43" y="162"/>
                      </a:lnTo>
                      <a:lnTo>
                        <a:pt x="54" y="154"/>
                      </a:lnTo>
                      <a:lnTo>
                        <a:pt x="68" y="147"/>
                      </a:lnTo>
                      <a:lnTo>
                        <a:pt x="78" y="142"/>
                      </a:lnTo>
                      <a:lnTo>
                        <a:pt x="90" y="136"/>
                      </a:lnTo>
                      <a:lnTo>
                        <a:pt x="96" y="124"/>
                      </a:lnTo>
                      <a:lnTo>
                        <a:pt x="93" y="105"/>
                      </a:lnTo>
                      <a:lnTo>
                        <a:pt x="72" y="57"/>
                      </a:lnTo>
                      <a:lnTo>
                        <a:pt x="9" y="84"/>
                      </a:lnTo>
                      <a:close/>
                      <a:moveTo>
                        <a:pt x="89" y="49"/>
                      </a:moveTo>
                      <a:lnTo>
                        <a:pt x="109" y="96"/>
                      </a:lnTo>
                      <a:lnTo>
                        <a:pt x="117" y="109"/>
                      </a:lnTo>
                      <a:lnTo>
                        <a:pt x="130" y="117"/>
                      </a:lnTo>
                      <a:lnTo>
                        <a:pt x="148" y="114"/>
                      </a:lnTo>
                      <a:lnTo>
                        <a:pt x="163" y="103"/>
                      </a:lnTo>
                      <a:lnTo>
                        <a:pt x="165" y="89"/>
                      </a:lnTo>
                      <a:lnTo>
                        <a:pt x="161" y="78"/>
                      </a:lnTo>
                      <a:lnTo>
                        <a:pt x="140" y="27"/>
                      </a:lnTo>
                      <a:lnTo>
                        <a:pt x="89" y="4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07" name="Freeform 367"/>
                <p:cNvSpPr>
                  <a:spLocks noEditPoints="1"/>
                </p:cNvSpPr>
                <p:nvPr/>
              </p:nvSpPr>
              <p:spPr bwMode="auto">
                <a:xfrm>
                  <a:off x="2945" y="2745"/>
                  <a:ext cx="41" cy="37"/>
                </a:xfrm>
                <a:custGeom>
                  <a:avLst/>
                  <a:gdLst>
                    <a:gd name="T0" fmla="*/ 65 w 124"/>
                    <a:gd name="T1" fmla="*/ 112 h 113"/>
                    <a:gd name="T2" fmla="*/ 56 w 124"/>
                    <a:gd name="T3" fmla="*/ 113 h 113"/>
                    <a:gd name="T4" fmla="*/ 42 w 124"/>
                    <a:gd name="T5" fmla="*/ 113 h 113"/>
                    <a:gd name="T6" fmla="*/ 27 w 124"/>
                    <a:gd name="T7" fmla="*/ 107 h 113"/>
                    <a:gd name="T8" fmla="*/ 27 w 124"/>
                    <a:gd name="T9" fmla="*/ 107 h 113"/>
                    <a:gd name="T10" fmla="*/ 20 w 124"/>
                    <a:gd name="T11" fmla="*/ 103 h 113"/>
                    <a:gd name="T12" fmla="*/ 13 w 124"/>
                    <a:gd name="T13" fmla="*/ 95 h 113"/>
                    <a:gd name="T14" fmla="*/ 6 w 124"/>
                    <a:gd name="T15" fmla="*/ 81 h 113"/>
                    <a:gd name="T16" fmla="*/ 6 w 124"/>
                    <a:gd name="T17" fmla="*/ 81 h 113"/>
                    <a:gd name="T18" fmla="*/ 0 w 124"/>
                    <a:gd name="T19" fmla="*/ 52 h 113"/>
                    <a:gd name="T20" fmla="*/ 11 w 124"/>
                    <a:gd name="T21" fmla="*/ 28 h 113"/>
                    <a:gd name="T22" fmla="*/ 35 w 124"/>
                    <a:gd name="T23" fmla="*/ 9 h 113"/>
                    <a:gd name="T24" fmla="*/ 35 w 124"/>
                    <a:gd name="T25" fmla="*/ 9 h 113"/>
                    <a:gd name="T26" fmla="*/ 69 w 124"/>
                    <a:gd name="T27" fmla="*/ 0 h 113"/>
                    <a:gd name="T28" fmla="*/ 97 w 124"/>
                    <a:gd name="T29" fmla="*/ 6 h 113"/>
                    <a:gd name="T30" fmla="*/ 119 w 124"/>
                    <a:gd name="T31" fmla="*/ 31 h 113"/>
                    <a:gd name="T32" fmla="*/ 119 w 124"/>
                    <a:gd name="T33" fmla="*/ 31 h 113"/>
                    <a:gd name="T34" fmla="*/ 124 w 124"/>
                    <a:gd name="T35" fmla="*/ 60 h 113"/>
                    <a:gd name="T36" fmla="*/ 110 w 124"/>
                    <a:gd name="T37" fmla="*/ 86 h 113"/>
                    <a:gd name="T38" fmla="*/ 80 w 124"/>
                    <a:gd name="T39" fmla="*/ 107 h 113"/>
                    <a:gd name="T40" fmla="*/ 80 w 124"/>
                    <a:gd name="T41" fmla="*/ 107 h 113"/>
                    <a:gd name="T42" fmla="*/ 42 w 124"/>
                    <a:gd name="T43" fmla="*/ 29 h 113"/>
                    <a:gd name="T44" fmla="*/ 42 w 124"/>
                    <a:gd name="T45" fmla="*/ 29 h 113"/>
                    <a:gd name="T46" fmla="*/ 25 w 124"/>
                    <a:gd name="T47" fmla="*/ 41 h 113"/>
                    <a:gd name="T48" fmla="*/ 18 w 124"/>
                    <a:gd name="T49" fmla="*/ 57 h 113"/>
                    <a:gd name="T50" fmla="*/ 22 w 124"/>
                    <a:gd name="T51" fmla="*/ 76 h 113"/>
                    <a:gd name="T52" fmla="*/ 22 w 124"/>
                    <a:gd name="T53" fmla="*/ 76 h 113"/>
                    <a:gd name="T54" fmla="*/ 32 w 124"/>
                    <a:gd name="T55" fmla="*/ 90 h 113"/>
                    <a:gd name="T56" fmla="*/ 45 w 124"/>
                    <a:gd name="T57" fmla="*/ 95 h 113"/>
                    <a:gd name="T58" fmla="*/ 57 w 124"/>
                    <a:gd name="T59" fmla="*/ 94 h 113"/>
                    <a:gd name="T60" fmla="*/ 57 w 124"/>
                    <a:gd name="T61" fmla="*/ 94 h 113"/>
                    <a:gd name="T62" fmla="*/ 65 w 124"/>
                    <a:gd name="T63" fmla="*/ 112 h 113"/>
                    <a:gd name="T64" fmla="*/ 65 w 124"/>
                    <a:gd name="T65" fmla="*/ 112 h 113"/>
                    <a:gd name="T66" fmla="*/ 85 w 124"/>
                    <a:gd name="T67" fmla="*/ 81 h 113"/>
                    <a:gd name="T68" fmla="*/ 99 w 124"/>
                    <a:gd name="T69" fmla="*/ 70 h 113"/>
                    <a:gd name="T70" fmla="*/ 106 w 124"/>
                    <a:gd name="T71" fmla="*/ 55 h 113"/>
                    <a:gd name="T72" fmla="*/ 102 w 124"/>
                    <a:gd name="T73" fmla="*/ 36 h 113"/>
                    <a:gd name="T74" fmla="*/ 102 w 124"/>
                    <a:gd name="T75" fmla="*/ 36 h 113"/>
                    <a:gd name="T76" fmla="*/ 90 w 124"/>
                    <a:gd name="T77" fmla="*/ 24 h 113"/>
                    <a:gd name="T78" fmla="*/ 74 w 124"/>
                    <a:gd name="T79" fmla="*/ 19 h 113"/>
                    <a:gd name="T80" fmla="*/ 57 w 124"/>
                    <a:gd name="T81" fmla="*/ 22 h 113"/>
                    <a:gd name="T82" fmla="*/ 57 w 124"/>
                    <a:gd name="T83" fmla="*/ 22 h 113"/>
                    <a:gd name="T84" fmla="*/ 85 w 124"/>
                    <a:gd name="T85" fmla="*/ 81 h 113"/>
                    <a:gd name="T86" fmla="*/ 85 w 124"/>
                    <a:gd name="T87" fmla="*/ 81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
                    <a:gd name="T133" fmla="*/ 0 h 113"/>
                    <a:gd name="T134" fmla="*/ 124 w 124"/>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 h="113">
                      <a:moveTo>
                        <a:pt x="65" y="112"/>
                      </a:moveTo>
                      <a:lnTo>
                        <a:pt x="56" y="113"/>
                      </a:lnTo>
                      <a:lnTo>
                        <a:pt x="42" y="113"/>
                      </a:lnTo>
                      <a:lnTo>
                        <a:pt x="27" y="107"/>
                      </a:lnTo>
                      <a:lnTo>
                        <a:pt x="20" y="103"/>
                      </a:lnTo>
                      <a:lnTo>
                        <a:pt x="13" y="95"/>
                      </a:lnTo>
                      <a:lnTo>
                        <a:pt x="6" y="81"/>
                      </a:lnTo>
                      <a:lnTo>
                        <a:pt x="0" y="52"/>
                      </a:lnTo>
                      <a:lnTo>
                        <a:pt x="11" y="28"/>
                      </a:lnTo>
                      <a:lnTo>
                        <a:pt x="35" y="9"/>
                      </a:lnTo>
                      <a:lnTo>
                        <a:pt x="69" y="0"/>
                      </a:lnTo>
                      <a:lnTo>
                        <a:pt x="97" y="6"/>
                      </a:lnTo>
                      <a:lnTo>
                        <a:pt x="119" y="31"/>
                      </a:lnTo>
                      <a:lnTo>
                        <a:pt x="124" y="60"/>
                      </a:lnTo>
                      <a:lnTo>
                        <a:pt x="110" y="86"/>
                      </a:lnTo>
                      <a:lnTo>
                        <a:pt x="80" y="107"/>
                      </a:lnTo>
                      <a:lnTo>
                        <a:pt x="42" y="29"/>
                      </a:lnTo>
                      <a:lnTo>
                        <a:pt x="25" y="41"/>
                      </a:lnTo>
                      <a:lnTo>
                        <a:pt x="18" y="57"/>
                      </a:lnTo>
                      <a:lnTo>
                        <a:pt x="22" y="76"/>
                      </a:lnTo>
                      <a:lnTo>
                        <a:pt x="32" y="90"/>
                      </a:lnTo>
                      <a:lnTo>
                        <a:pt x="45" y="95"/>
                      </a:lnTo>
                      <a:lnTo>
                        <a:pt x="57" y="94"/>
                      </a:lnTo>
                      <a:lnTo>
                        <a:pt x="65" y="112"/>
                      </a:lnTo>
                      <a:close/>
                      <a:moveTo>
                        <a:pt x="85" y="81"/>
                      </a:moveTo>
                      <a:lnTo>
                        <a:pt x="99" y="70"/>
                      </a:lnTo>
                      <a:lnTo>
                        <a:pt x="106" y="55"/>
                      </a:lnTo>
                      <a:lnTo>
                        <a:pt x="102" y="36"/>
                      </a:lnTo>
                      <a:lnTo>
                        <a:pt x="90" y="24"/>
                      </a:lnTo>
                      <a:lnTo>
                        <a:pt x="74" y="19"/>
                      </a:lnTo>
                      <a:lnTo>
                        <a:pt x="57" y="22"/>
                      </a:lnTo>
                      <a:lnTo>
                        <a:pt x="85" y="8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08" name="Freeform 368"/>
                <p:cNvSpPr>
                  <a:spLocks/>
                </p:cNvSpPr>
                <p:nvPr/>
              </p:nvSpPr>
              <p:spPr bwMode="auto">
                <a:xfrm>
                  <a:off x="2963" y="2780"/>
                  <a:ext cx="41" cy="38"/>
                </a:xfrm>
                <a:custGeom>
                  <a:avLst/>
                  <a:gdLst>
                    <a:gd name="T0" fmla="*/ 96 w 124"/>
                    <a:gd name="T1" fmla="*/ 66 h 114"/>
                    <a:gd name="T2" fmla="*/ 103 w 124"/>
                    <a:gd name="T3" fmla="*/ 60 h 114"/>
                    <a:gd name="T4" fmla="*/ 107 w 124"/>
                    <a:gd name="T5" fmla="*/ 50 h 114"/>
                    <a:gd name="T6" fmla="*/ 101 w 124"/>
                    <a:gd name="T7" fmla="*/ 32 h 114"/>
                    <a:gd name="T8" fmla="*/ 101 w 124"/>
                    <a:gd name="T9" fmla="*/ 32 h 114"/>
                    <a:gd name="T10" fmla="*/ 95 w 124"/>
                    <a:gd name="T11" fmla="*/ 25 h 114"/>
                    <a:gd name="T12" fmla="*/ 87 w 124"/>
                    <a:gd name="T13" fmla="*/ 19 h 114"/>
                    <a:gd name="T14" fmla="*/ 75 w 124"/>
                    <a:gd name="T15" fmla="*/ 20 h 114"/>
                    <a:gd name="T16" fmla="*/ 75 w 124"/>
                    <a:gd name="T17" fmla="*/ 20 h 114"/>
                    <a:gd name="T18" fmla="*/ 69 w 124"/>
                    <a:gd name="T19" fmla="*/ 25 h 114"/>
                    <a:gd name="T20" fmla="*/ 69 w 124"/>
                    <a:gd name="T21" fmla="*/ 33 h 114"/>
                    <a:gd name="T22" fmla="*/ 71 w 124"/>
                    <a:gd name="T23" fmla="*/ 46 h 114"/>
                    <a:gd name="T24" fmla="*/ 71 w 124"/>
                    <a:gd name="T25" fmla="*/ 46 h 114"/>
                    <a:gd name="T26" fmla="*/ 76 w 124"/>
                    <a:gd name="T27" fmla="*/ 65 h 114"/>
                    <a:gd name="T28" fmla="*/ 76 w 124"/>
                    <a:gd name="T29" fmla="*/ 65 h 114"/>
                    <a:gd name="T30" fmla="*/ 79 w 124"/>
                    <a:gd name="T31" fmla="*/ 86 h 114"/>
                    <a:gd name="T32" fmla="*/ 75 w 124"/>
                    <a:gd name="T33" fmla="*/ 100 h 114"/>
                    <a:gd name="T34" fmla="*/ 64 w 124"/>
                    <a:gd name="T35" fmla="*/ 109 h 114"/>
                    <a:gd name="T36" fmla="*/ 64 w 124"/>
                    <a:gd name="T37" fmla="*/ 109 h 114"/>
                    <a:gd name="T38" fmla="*/ 43 w 124"/>
                    <a:gd name="T39" fmla="*/ 114 h 114"/>
                    <a:gd name="T40" fmla="*/ 24 w 124"/>
                    <a:gd name="T41" fmla="*/ 105 h 114"/>
                    <a:gd name="T42" fmla="*/ 8 w 124"/>
                    <a:gd name="T43" fmla="*/ 87 h 114"/>
                    <a:gd name="T44" fmla="*/ 8 w 124"/>
                    <a:gd name="T45" fmla="*/ 87 h 114"/>
                    <a:gd name="T46" fmla="*/ 0 w 124"/>
                    <a:gd name="T47" fmla="*/ 53 h 114"/>
                    <a:gd name="T48" fmla="*/ 8 w 124"/>
                    <a:gd name="T49" fmla="*/ 33 h 114"/>
                    <a:gd name="T50" fmla="*/ 21 w 124"/>
                    <a:gd name="T51" fmla="*/ 22 h 114"/>
                    <a:gd name="T52" fmla="*/ 21 w 124"/>
                    <a:gd name="T53" fmla="*/ 22 h 114"/>
                    <a:gd name="T54" fmla="*/ 30 w 124"/>
                    <a:gd name="T55" fmla="*/ 39 h 114"/>
                    <a:gd name="T56" fmla="*/ 30 w 124"/>
                    <a:gd name="T57" fmla="*/ 39 h 114"/>
                    <a:gd name="T58" fmla="*/ 22 w 124"/>
                    <a:gd name="T59" fmla="*/ 46 h 114"/>
                    <a:gd name="T60" fmla="*/ 18 w 124"/>
                    <a:gd name="T61" fmla="*/ 58 h 114"/>
                    <a:gd name="T62" fmla="*/ 23 w 124"/>
                    <a:gd name="T63" fmla="*/ 79 h 114"/>
                    <a:gd name="T64" fmla="*/ 23 w 124"/>
                    <a:gd name="T65" fmla="*/ 79 h 114"/>
                    <a:gd name="T66" fmla="*/ 31 w 124"/>
                    <a:gd name="T67" fmla="*/ 89 h 114"/>
                    <a:gd name="T68" fmla="*/ 41 w 124"/>
                    <a:gd name="T69" fmla="*/ 95 h 114"/>
                    <a:gd name="T70" fmla="*/ 52 w 124"/>
                    <a:gd name="T71" fmla="*/ 93 h 114"/>
                    <a:gd name="T72" fmla="*/ 52 w 124"/>
                    <a:gd name="T73" fmla="*/ 93 h 114"/>
                    <a:gd name="T74" fmla="*/ 58 w 124"/>
                    <a:gd name="T75" fmla="*/ 88 h 114"/>
                    <a:gd name="T76" fmla="*/ 59 w 124"/>
                    <a:gd name="T77" fmla="*/ 79 h 114"/>
                    <a:gd name="T78" fmla="*/ 56 w 124"/>
                    <a:gd name="T79" fmla="*/ 64 h 114"/>
                    <a:gd name="T80" fmla="*/ 56 w 124"/>
                    <a:gd name="T81" fmla="*/ 64 h 114"/>
                    <a:gd name="T82" fmla="*/ 50 w 124"/>
                    <a:gd name="T83" fmla="*/ 42 h 114"/>
                    <a:gd name="T84" fmla="*/ 50 w 124"/>
                    <a:gd name="T85" fmla="*/ 42 h 114"/>
                    <a:gd name="T86" fmla="*/ 49 w 124"/>
                    <a:gd name="T87" fmla="*/ 26 h 114"/>
                    <a:gd name="T88" fmla="*/ 52 w 124"/>
                    <a:gd name="T89" fmla="*/ 14 h 114"/>
                    <a:gd name="T90" fmla="*/ 63 w 124"/>
                    <a:gd name="T91" fmla="*/ 5 h 114"/>
                    <a:gd name="T92" fmla="*/ 63 w 124"/>
                    <a:gd name="T93" fmla="*/ 5 h 114"/>
                    <a:gd name="T94" fmla="*/ 84 w 124"/>
                    <a:gd name="T95" fmla="*/ 0 h 114"/>
                    <a:gd name="T96" fmla="*/ 104 w 124"/>
                    <a:gd name="T97" fmla="*/ 9 h 114"/>
                    <a:gd name="T98" fmla="*/ 117 w 124"/>
                    <a:gd name="T99" fmla="*/ 26 h 114"/>
                    <a:gd name="T100" fmla="*/ 117 w 124"/>
                    <a:gd name="T101" fmla="*/ 26 h 114"/>
                    <a:gd name="T102" fmla="*/ 124 w 124"/>
                    <a:gd name="T103" fmla="*/ 57 h 114"/>
                    <a:gd name="T104" fmla="*/ 115 w 124"/>
                    <a:gd name="T105" fmla="*/ 75 h 114"/>
                    <a:gd name="T106" fmla="*/ 106 w 124"/>
                    <a:gd name="T107" fmla="*/ 84 h 114"/>
                    <a:gd name="T108" fmla="*/ 106 w 124"/>
                    <a:gd name="T109" fmla="*/ 84 h 114"/>
                    <a:gd name="T110" fmla="*/ 96 w 124"/>
                    <a:gd name="T111" fmla="*/ 66 h 114"/>
                    <a:gd name="T112" fmla="*/ 96 w 124"/>
                    <a:gd name="T113" fmla="*/ 66 h 1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114"/>
                    <a:gd name="T173" fmla="*/ 124 w 124"/>
                    <a:gd name="T174" fmla="*/ 114 h 1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114">
                      <a:moveTo>
                        <a:pt x="96" y="66"/>
                      </a:moveTo>
                      <a:lnTo>
                        <a:pt x="103" y="60"/>
                      </a:lnTo>
                      <a:lnTo>
                        <a:pt x="107" y="50"/>
                      </a:lnTo>
                      <a:lnTo>
                        <a:pt x="101" y="32"/>
                      </a:lnTo>
                      <a:lnTo>
                        <a:pt x="95" y="25"/>
                      </a:lnTo>
                      <a:lnTo>
                        <a:pt x="87" y="19"/>
                      </a:lnTo>
                      <a:lnTo>
                        <a:pt x="75" y="20"/>
                      </a:lnTo>
                      <a:lnTo>
                        <a:pt x="69" y="25"/>
                      </a:lnTo>
                      <a:lnTo>
                        <a:pt x="69" y="33"/>
                      </a:lnTo>
                      <a:lnTo>
                        <a:pt x="71" y="46"/>
                      </a:lnTo>
                      <a:lnTo>
                        <a:pt x="76" y="65"/>
                      </a:lnTo>
                      <a:lnTo>
                        <a:pt x="79" y="86"/>
                      </a:lnTo>
                      <a:lnTo>
                        <a:pt x="75" y="100"/>
                      </a:lnTo>
                      <a:lnTo>
                        <a:pt x="64" y="109"/>
                      </a:lnTo>
                      <a:lnTo>
                        <a:pt x="43" y="114"/>
                      </a:lnTo>
                      <a:lnTo>
                        <a:pt x="24" y="105"/>
                      </a:lnTo>
                      <a:lnTo>
                        <a:pt x="8" y="87"/>
                      </a:lnTo>
                      <a:lnTo>
                        <a:pt x="0" y="53"/>
                      </a:lnTo>
                      <a:lnTo>
                        <a:pt x="8" y="33"/>
                      </a:lnTo>
                      <a:lnTo>
                        <a:pt x="21" y="22"/>
                      </a:lnTo>
                      <a:lnTo>
                        <a:pt x="30" y="39"/>
                      </a:lnTo>
                      <a:lnTo>
                        <a:pt x="22" y="46"/>
                      </a:lnTo>
                      <a:lnTo>
                        <a:pt x="18" y="58"/>
                      </a:lnTo>
                      <a:lnTo>
                        <a:pt x="23" y="79"/>
                      </a:lnTo>
                      <a:lnTo>
                        <a:pt x="31" y="89"/>
                      </a:lnTo>
                      <a:lnTo>
                        <a:pt x="41" y="95"/>
                      </a:lnTo>
                      <a:lnTo>
                        <a:pt x="52" y="93"/>
                      </a:lnTo>
                      <a:lnTo>
                        <a:pt x="58" y="88"/>
                      </a:lnTo>
                      <a:lnTo>
                        <a:pt x="59" y="79"/>
                      </a:lnTo>
                      <a:lnTo>
                        <a:pt x="56" y="64"/>
                      </a:lnTo>
                      <a:lnTo>
                        <a:pt x="50" y="42"/>
                      </a:lnTo>
                      <a:lnTo>
                        <a:pt x="49" y="26"/>
                      </a:lnTo>
                      <a:lnTo>
                        <a:pt x="52" y="14"/>
                      </a:lnTo>
                      <a:lnTo>
                        <a:pt x="63" y="5"/>
                      </a:lnTo>
                      <a:lnTo>
                        <a:pt x="84" y="0"/>
                      </a:lnTo>
                      <a:lnTo>
                        <a:pt x="104" y="9"/>
                      </a:lnTo>
                      <a:lnTo>
                        <a:pt x="117" y="26"/>
                      </a:lnTo>
                      <a:lnTo>
                        <a:pt x="124" y="57"/>
                      </a:lnTo>
                      <a:lnTo>
                        <a:pt x="115" y="75"/>
                      </a:lnTo>
                      <a:lnTo>
                        <a:pt x="106" y="84"/>
                      </a:lnTo>
                      <a:lnTo>
                        <a:pt x="96" y="6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09" name="Freeform 369"/>
                <p:cNvSpPr>
                  <a:spLocks noEditPoints="1"/>
                </p:cNvSpPr>
                <p:nvPr/>
              </p:nvSpPr>
              <p:spPr bwMode="auto">
                <a:xfrm>
                  <a:off x="2983" y="2815"/>
                  <a:ext cx="40" cy="38"/>
                </a:xfrm>
                <a:custGeom>
                  <a:avLst/>
                  <a:gdLst>
                    <a:gd name="T0" fmla="*/ 115 w 122"/>
                    <a:gd name="T1" fmla="*/ 26 h 114"/>
                    <a:gd name="T2" fmla="*/ 122 w 122"/>
                    <a:gd name="T3" fmla="*/ 57 h 114"/>
                    <a:gd name="T4" fmla="*/ 111 w 122"/>
                    <a:gd name="T5" fmla="*/ 85 h 114"/>
                    <a:gd name="T6" fmla="*/ 89 w 122"/>
                    <a:gd name="T7" fmla="*/ 105 h 114"/>
                    <a:gd name="T8" fmla="*/ 89 w 122"/>
                    <a:gd name="T9" fmla="*/ 105 h 114"/>
                    <a:gd name="T10" fmla="*/ 61 w 122"/>
                    <a:gd name="T11" fmla="*/ 114 h 114"/>
                    <a:gd name="T12" fmla="*/ 31 w 122"/>
                    <a:gd name="T13" fmla="*/ 110 h 114"/>
                    <a:gd name="T14" fmla="*/ 8 w 122"/>
                    <a:gd name="T15" fmla="*/ 89 h 114"/>
                    <a:gd name="T16" fmla="*/ 8 w 122"/>
                    <a:gd name="T17" fmla="*/ 89 h 114"/>
                    <a:gd name="T18" fmla="*/ 0 w 122"/>
                    <a:gd name="T19" fmla="*/ 56 h 114"/>
                    <a:gd name="T20" fmla="*/ 11 w 122"/>
                    <a:gd name="T21" fmla="*/ 30 h 114"/>
                    <a:gd name="T22" fmla="*/ 34 w 122"/>
                    <a:gd name="T23" fmla="*/ 10 h 114"/>
                    <a:gd name="T24" fmla="*/ 34 w 122"/>
                    <a:gd name="T25" fmla="*/ 10 h 114"/>
                    <a:gd name="T26" fmla="*/ 63 w 122"/>
                    <a:gd name="T27" fmla="*/ 0 h 114"/>
                    <a:gd name="T28" fmla="*/ 92 w 122"/>
                    <a:gd name="T29" fmla="*/ 5 h 114"/>
                    <a:gd name="T30" fmla="*/ 115 w 122"/>
                    <a:gd name="T31" fmla="*/ 26 h 114"/>
                    <a:gd name="T32" fmla="*/ 115 w 122"/>
                    <a:gd name="T33" fmla="*/ 26 h 114"/>
                    <a:gd name="T34" fmla="*/ 22 w 122"/>
                    <a:gd name="T35" fmla="*/ 80 h 114"/>
                    <a:gd name="T36" fmla="*/ 41 w 122"/>
                    <a:gd name="T37" fmla="*/ 94 h 114"/>
                    <a:gd name="T38" fmla="*/ 61 w 122"/>
                    <a:gd name="T39" fmla="*/ 94 h 114"/>
                    <a:gd name="T40" fmla="*/ 79 w 122"/>
                    <a:gd name="T41" fmla="*/ 87 h 114"/>
                    <a:gd name="T42" fmla="*/ 79 w 122"/>
                    <a:gd name="T43" fmla="*/ 87 h 114"/>
                    <a:gd name="T44" fmla="*/ 93 w 122"/>
                    <a:gd name="T45" fmla="*/ 76 h 114"/>
                    <a:gd name="T46" fmla="*/ 104 w 122"/>
                    <a:gd name="T47" fmla="*/ 57 h 114"/>
                    <a:gd name="T48" fmla="*/ 100 w 122"/>
                    <a:gd name="T49" fmla="*/ 35 h 114"/>
                    <a:gd name="T50" fmla="*/ 100 w 122"/>
                    <a:gd name="T51" fmla="*/ 35 h 114"/>
                    <a:gd name="T52" fmla="*/ 83 w 122"/>
                    <a:gd name="T53" fmla="*/ 20 h 114"/>
                    <a:gd name="T54" fmla="*/ 62 w 122"/>
                    <a:gd name="T55" fmla="*/ 21 h 114"/>
                    <a:gd name="T56" fmla="*/ 45 w 122"/>
                    <a:gd name="T57" fmla="*/ 28 h 114"/>
                    <a:gd name="T58" fmla="*/ 45 w 122"/>
                    <a:gd name="T59" fmla="*/ 28 h 114"/>
                    <a:gd name="T60" fmla="*/ 29 w 122"/>
                    <a:gd name="T61" fmla="*/ 39 h 114"/>
                    <a:gd name="T62" fmla="*/ 19 w 122"/>
                    <a:gd name="T63" fmla="*/ 57 h 114"/>
                    <a:gd name="T64" fmla="*/ 22 w 122"/>
                    <a:gd name="T65" fmla="*/ 80 h 114"/>
                    <a:gd name="T66" fmla="*/ 22 w 122"/>
                    <a:gd name="T67" fmla="*/ 8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114"/>
                    <a:gd name="T104" fmla="*/ 122 w 122"/>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114">
                      <a:moveTo>
                        <a:pt x="115" y="26"/>
                      </a:moveTo>
                      <a:lnTo>
                        <a:pt x="122" y="57"/>
                      </a:lnTo>
                      <a:lnTo>
                        <a:pt x="111" y="85"/>
                      </a:lnTo>
                      <a:lnTo>
                        <a:pt x="89" y="105"/>
                      </a:lnTo>
                      <a:lnTo>
                        <a:pt x="61" y="114"/>
                      </a:lnTo>
                      <a:lnTo>
                        <a:pt x="31" y="110"/>
                      </a:lnTo>
                      <a:lnTo>
                        <a:pt x="8" y="89"/>
                      </a:lnTo>
                      <a:lnTo>
                        <a:pt x="0" y="56"/>
                      </a:lnTo>
                      <a:lnTo>
                        <a:pt x="11" y="30"/>
                      </a:lnTo>
                      <a:lnTo>
                        <a:pt x="34" y="10"/>
                      </a:lnTo>
                      <a:lnTo>
                        <a:pt x="63" y="0"/>
                      </a:lnTo>
                      <a:lnTo>
                        <a:pt x="92" y="5"/>
                      </a:lnTo>
                      <a:lnTo>
                        <a:pt x="115" y="26"/>
                      </a:lnTo>
                      <a:close/>
                      <a:moveTo>
                        <a:pt x="22" y="80"/>
                      </a:moveTo>
                      <a:lnTo>
                        <a:pt x="41" y="94"/>
                      </a:lnTo>
                      <a:lnTo>
                        <a:pt x="61" y="94"/>
                      </a:lnTo>
                      <a:lnTo>
                        <a:pt x="79" y="87"/>
                      </a:lnTo>
                      <a:lnTo>
                        <a:pt x="93" y="76"/>
                      </a:lnTo>
                      <a:lnTo>
                        <a:pt x="104" y="57"/>
                      </a:lnTo>
                      <a:lnTo>
                        <a:pt x="100" y="35"/>
                      </a:lnTo>
                      <a:lnTo>
                        <a:pt x="83" y="20"/>
                      </a:lnTo>
                      <a:lnTo>
                        <a:pt x="62" y="21"/>
                      </a:lnTo>
                      <a:lnTo>
                        <a:pt x="45" y="28"/>
                      </a:lnTo>
                      <a:lnTo>
                        <a:pt x="29" y="39"/>
                      </a:lnTo>
                      <a:lnTo>
                        <a:pt x="19" y="57"/>
                      </a:lnTo>
                      <a:lnTo>
                        <a:pt x="22" y="8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0" name="Freeform 370"/>
                <p:cNvSpPr>
                  <a:spLocks/>
                </p:cNvSpPr>
                <p:nvPr/>
              </p:nvSpPr>
              <p:spPr bwMode="auto">
                <a:xfrm>
                  <a:off x="3004" y="2847"/>
                  <a:ext cx="46" cy="47"/>
                </a:xfrm>
                <a:custGeom>
                  <a:avLst/>
                  <a:gdLst>
                    <a:gd name="T0" fmla="*/ 29 w 139"/>
                    <a:gd name="T1" fmla="*/ 126 h 142"/>
                    <a:gd name="T2" fmla="*/ 44 w 139"/>
                    <a:gd name="T3" fmla="*/ 117 h 142"/>
                    <a:gd name="T4" fmla="*/ 44 w 139"/>
                    <a:gd name="T5" fmla="*/ 117 h 142"/>
                    <a:gd name="T6" fmla="*/ 44 w 139"/>
                    <a:gd name="T7" fmla="*/ 117 h 142"/>
                    <a:gd name="T8" fmla="*/ 29 w 139"/>
                    <a:gd name="T9" fmla="*/ 115 h 142"/>
                    <a:gd name="T10" fmla="*/ 17 w 139"/>
                    <a:gd name="T11" fmla="*/ 109 h 142"/>
                    <a:gd name="T12" fmla="*/ 7 w 139"/>
                    <a:gd name="T13" fmla="*/ 97 h 142"/>
                    <a:gd name="T14" fmla="*/ 7 w 139"/>
                    <a:gd name="T15" fmla="*/ 97 h 142"/>
                    <a:gd name="T16" fmla="*/ 0 w 139"/>
                    <a:gd name="T17" fmla="*/ 80 h 142"/>
                    <a:gd name="T18" fmla="*/ 2 w 139"/>
                    <a:gd name="T19" fmla="*/ 61 h 142"/>
                    <a:gd name="T20" fmla="*/ 17 w 139"/>
                    <a:gd name="T21" fmla="*/ 44 h 142"/>
                    <a:gd name="T22" fmla="*/ 17 w 139"/>
                    <a:gd name="T23" fmla="*/ 44 h 142"/>
                    <a:gd name="T24" fmla="*/ 89 w 139"/>
                    <a:gd name="T25" fmla="*/ 0 h 142"/>
                    <a:gd name="T26" fmla="*/ 99 w 139"/>
                    <a:gd name="T27" fmla="*/ 17 h 142"/>
                    <a:gd name="T28" fmla="*/ 33 w 139"/>
                    <a:gd name="T29" fmla="*/ 58 h 142"/>
                    <a:gd name="T30" fmla="*/ 33 w 139"/>
                    <a:gd name="T31" fmla="*/ 58 h 142"/>
                    <a:gd name="T32" fmla="*/ 22 w 139"/>
                    <a:gd name="T33" fmla="*/ 68 h 142"/>
                    <a:gd name="T34" fmla="*/ 19 w 139"/>
                    <a:gd name="T35" fmla="*/ 80 h 142"/>
                    <a:gd name="T36" fmla="*/ 23 w 139"/>
                    <a:gd name="T37" fmla="*/ 91 h 142"/>
                    <a:gd name="T38" fmla="*/ 23 w 139"/>
                    <a:gd name="T39" fmla="*/ 91 h 142"/>
                    <a:gd name="T40" fmla="*/ 39 w 139"/>
                    <a:gd name="T41" fmla="*/ 104 h 142"/>
                    <a:gd name="T42" fmla="*/ 57 w 139"/>
                    <a:gd name="T43" fmla="*/ 105 h 142"/>
                    <a:gd name="T44" fmla="*/ 73 w 139"/>
                    <a:gd name="T45" fmla="*/ 98 h 142"/>
                    <a:gd name="T46" fmla="*/ 73 w 139"/>
                    <a:gd name="T47" fmla="*/ 98 h 142"/>
                    <a:gd name="T48" fmla="*/ 128 w 139"/>
                    <a:gd name="T49" fmla="*/ 63 h 142"/>
                    <a:gd name="T50" fmla="*/ 139 w 139"/>
                    <a:gd name="T51" fmla="*/ 80 h 142"/>
                    <a:gd name="T52" fmla="*/ 39 w 139"/>
                    <a:gd name="T53" fmla="*/ 142 h 142"/>
                    <a:gd name="T54" fmla="*/ 29 w 139"/>
                    <a:gd name="T55" fmla="*/ 126 h 142"/>
                    <a:gd name="T56" fmla="*/ 29 w 139"/>
                    <a:gd name="T57" fmla="*/ 126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29" y="126"/>
                      </a:moveTo>
                      <a:lnTo>
                        <a:pt x="44" y="117"/>
                      </a:lnTo>
                      <a:lnTo>
                        <a:pt x="29" y="115"/>
                      </a:lnTo>
                      <a:lnTo>
                        <a:pt x="17" y="109"/>
                      </a:lnTo>
                      <a:lnTo>
                        <a:pt x="7" y="97"/>
                      </a:lnTo>
                      <a:lnTo>
                        <a:pt x="0" y="80"/>
                      </a:lnTo>
                      <a:lnTo>
                        <a:pt x="2" y="61"/>
                      </a:lnTo>
                      <a:lnTo>
                        <a:pt x="17" y="44"/>
                      </a:lnTo>
                      <a:lnTo>
                        <a:pt x="89" y="0"/>
                      </a:lnTo>
                      <a:lnTo>
                        <a:pt x="99" y="17"/>
                      </a:lnTo>
                      <a:lnTo>
                        <a:pt x="33" y="58"/>
                      </a:lnTo>
                      <a:lnTo>
                        <a:pt x="22" y="68"/>
                      </a:lnTo>
                      <a:lnTo>
                        <a:pt x="19" y="80"/>
                      </a:lnTo>
                      <a:lnTo>
                        <a:pt x="23" y="91"/>
                      </a:lnTo>
                      <a:lnTo>
                        <a:pt x="39" y="104"/>
                      </a:lnTo>
                      <a:lnTo>
                        <a:pt x="57" y="105"/>
                      </a:lnTo>
                      <a:lnTo>
                        <a:pt x="73" y="98"/>
                      </a:lnTo>
                      <a:lnTo>
                        <a:pt x="128" y="63"/>
                      </a:lnTo>
                      <a:lnTo>
                        <a:pt x="139" y="80"/>
                      </a:lnTo>
                      <a:lnTo>
                        <a:pt x="39" y="142"/>
                      </a:lnTo>
                      <a:lnTo>
                        <a:pt x="29" y="12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1" name="Freeform 371"/>
                <p:cNvSpPr>
                  <a:spLocks/>
                </p:cNvSpPr>
                <p:nvPr/>
              </p:nvSpPr>
              <p:spPr bwMode="auto">
                <a:xfrm>
                  <a:off x="3023" y="2882"/>
                  <a:ext cx="44" cy="28"/>
                </a:xfrm>
                <a:custGeom>
                  <a:avLst/>
                  <a:gdLst>
                    <a:gd name="T0" fmla="*/ 11 w 132"/>
                    <a:gd name="T1" fmla="*/ 82 h 82"/>
                    <a:gd name="T2" fmla="*/ 0 w 132"/>
                    <a:gd name="T3" fmla="*/ 65 h 82"/>
                    <a:gd name="T4" fmla="*/ 97 w 132"/>
                    <a:gd name="T5" fmla="*/ 0 h 82"/>
                    <a:gd name="T6" fmla="*/ 108 w 132"/>
                    <a:gd name="T7" fmla="*/ 15 h 82"/>
                    <a:gd name="T8" fmla="*/ 92 w 132"/>
                    <a:gd name="T9" fmla="*/ 26 h 82"/>
                    <a:gd name="T10" fmla="*/ 92 w 132"/>
                    <a:gd name="T11" fmla="*/ 26 h 82"/>
                    <a:gd name="T12" fmla="*/ 92 w 132"/>
                    <a:gd name="T13" fmla="*/ 26 h 82"/>
                    <a:gd name="T14" fmla="*/ 107 w 132"/>
                    <a:gd name="T15" fmla="*/ 27 h 82"/>
                    <a:gd name="T16" fmla="*/ 119 w 132"/>
                    <a:gd name="T17" fmla="*/ 31 h 82"/>
                    <a:gd name="T18" fmla="*/ 130 w 132"/>
                    <a:gd name="T19" fmla="*/ 41 h 82"/>
                    <a:gd name="T20" fmla="*/ 130 w 132"/>
                    <a:gd name="T21" fmla="*/ 41 h 82"/>
                    <a:gd name="T22" fmla="*/ 131 w 132"/>
                    <a:gd name="T23" fmla="*/ 42 h 82"/>
                    <a:gd name="T24" fmla="*/ 132 w 132"/>
                    <a:gd name="T25" fmla="*/ 44 h 82"/>
                    <a:gd name="T26" fmla="*/ 132 w 132"/>
                    <a:gd name="T27" fmla="*/ 45 h 82"/>
                    <a:gd name="T28" fmla="*/ 132 w 132"/>
                    <a:gd name="T29" fmla="*/ 45 h 82"/>
                    <a:gd name="T30" fmla="*/ 114 w 132"/>
                    <a:gd name="T31" fmla="*/ 56 h 82"/>
                    <a:gd name="T32" fmla="*/ 110 w 132"/>
                    <a:gd name="T33" fmla="*/ 50 h 82"/>
                    <a:gd name="T34" fmla="*/ 110 w 132"/>
                    <a:gd name="T35" fmla="*/ 50 h 82"/>
                    <a:gd name="T36" fmla="*/ 98 w 132"/>
                    <a:gd name="T37" fmla="*/ 40 h 82"/>
                    <a:gd name="T38" fmla="*/ 83 w 132"/>
                    <a:gd name="T39" fmla="*/ 37 h 82"/>
                    <a:gd name="T40" fmla="*/ 68 w 132"/>
                    <a:gd name="T41" fmla="*/ 43 h 82"/>
                    <a:gd name="T42" fmla="*/ 68 w 132"/>
                    <a:gd name="T43" fmla="*/ 43 h 82"/>
                    <a:gd name="T44" fmla="*/ 11 w 132"/>
                    <a:gd name="T45" fmla="*/ 82 h 82"/>
                    <a:gd name="T46" fmla="*/ 11 w 132"/>
                    <a:gd name="T47" fmla="*/ 82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82"/>
                    <a:gd name="T74" fmla="*/ 132 w 132"/>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82">
                      <a:moveTo>
                        <a:pt x="11" y="82"/>
                      </a:moveTo>
                      <a:lnTo>
                        <a:pt x="0" y="65"/>
                      </a:lnTo>
                      <a:lnTo>
                        <a:pt x="97" y="0"/>
                      </a:lnTo>
                      <a:lnTo>
                        <a:pt x="108" y="15"/>
                      </a:lnTo>
                      <a:lnTo>
                        <a:pt x="92" y="26"/>
                      </a:lnTo>
                      <a:lnTo>
                        <a:pt x="107" y="27"/>
                      </a:lnTo>
                      <a:lnTo>
                        <a:pt x="119" y="31"/>
                      </a:lnTo>
                      <a:lnTo>
                        <a:pt x="130" y="41"/>
                      </a:lnTo>
                      <a:lnTo>
                        <a:pt x="131" y="42"/>
                      </a:lnTo>
                      <a:lnTo>
                        <a:pt x="132" y="44"/>
                      </a:lnTo>
                      <a:lnTo>
                        <a:pt x="132" y="45"/>
                      </a:lnTo>
                      <a:lnTo>
                        <a:pt x="114" y="56"/>
                      </a:lnTo>
                      <a:lnTo>
                        <a:pt x="110" y="50"/>
                      </a:lnTo>
                      <a:lnTo>
                        <a:pt x="98" y="40"/>
                      </a:lnTo>
                      <a:lnTo>
                        <a:pt x="83" y="37"/>
                      </a:lnTo>
                      <a:lnTo>
                        <a:pt x="68" y="43"/>
                      </a:lnTo>
                      <a:lnTo>
                        <a:pt x="11" y="8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2" name="Freeform 372"/>
                <p:cNvSpPr>
                  <a:spLocks/>
                </p:cNvSpPr>
                <p:nvPr/>
              </p:nvSpPr>
              <p:spPr bwMode="auto">
                <a:xfrm>
                  <a:off x="3042" y="2907"/>
                  <a:ext cx="41" cy="37"/>
                </a:xfrm>
                <a:custGeom>
                  <a:avLst/>
                  <a:gdLst>
                    <a:gd name="T0" fmla="*/ 93 w 122"/>
                    <a:gd name="T1" fmla="*/ 66 h 111"/>
                    <a:gd name="T2" fmla="*/ 101 w 122"/>
                    <a:gd name="T3" fmla="*/ 55 h 111"/>
                    <a:gd name="T4" fmla="*/ 103 w 122"/>
                    <a:gd name="T5" fmla="*/ 42 h 111"/>
                    <a:gd name="T6" fmla="*/ 97 w 122"/>
                    <a:gd name="T7" fmla="*/ 29 h 111"/>
                    <a:gd name="T8" fmla="*/ 97 w 122"/>
                    <a:gd name="T9" fmla="*/ 29 h 111"/>
                    <a:gd name="T10" fmla="*/ 80 w 122"/>
                    <a:gd name="T11" fmla="*/ 18 h 111"/>
                    <a:gd name="T12" fmla="*/ 60 w 122"/>
                    <a:gd name="T13" fmla="*/ 19 h 111"/>
                    <a:gd name="T14" fmla="*/ 42 w 122"/>
                    <a:gd name="T15" fmla="*/ 29 h 111"/>
                    <a:gd name="T16" fmla="*/ 42 w 122"/>
                    <a:gd name="T17" fmla="*/ 29 h 111"/>
                    <a:gd name="T18" fmla="*/ 26 w 122"/>
                    <a:gd name="T19" fmla="*/ 43 h 111"/>
                    <a:gd name="T20" fmla="*/ 18 w 122"/>
                    <a:gd name="T21" fmla="*/ 60 h 111"/>
                    <a:gd name="T22" fmla="*/ 24 w 122"/>
                    <a:gd name="T23" fmla="*/ 81 h 111"/>
                    <a:gd name="T24" fmla="*/ 24 w 122"/>
                    <a:gd name="T25" fmla="*/ 81 h 111"/>
                    <a:gd name="T26" fmla="*/ 34 w 122"/>
                    <a:gd name="T27" fmla="*/ 89 h 111"/>
                    <a:gd name="T28" fmla="*/ 47 w 122"/>
                    <a:gd name="T29" fmla="*/ 91 h 111"/>
                    <a:gd name="T30" fmla="*/ 63 w 122"/>
                    <a:gd name="T31" fmla="*/ 87 h 111"/>
                    <a:gd name="T32" fmla="*/ 63 w 122"/>
                    <a:gd name="T33" fmla="*/ 87 h 111"/>
                    <a:gd name="T34" fmla="*/ 75 w 122"/>
                    <a:gd name="T35" fmla="*/ 104 h 111"/>
                    <a:gd name="T36" fmla="*/ 75 w 122"/>
                    <a:gd name="T37" fmla="*/ 104 h 111"/>
                    <a:gd name="T38" fmla="*/ 54 w 122"/>
                    <a:gd name="T39" fmla="*/ 111 h 111"/>
                    <a:gd name="T40" fmla="*/ 32 w 122"/>
                    <a:gd name="T41" fmla="*/ 109 h 111"/>
                    <a:gd name="T42" fmla="*/ 10 w 122"/>
                    <a:gd name="T43" fmla="*/ 90 h 111"/>
                    <a:gd name="T44" fmla="*/ 10 w 122"/>
                    <a:gd name="T45" fmla="*/ 90 h 111"/>
                    <a:gd name="T46" fmla="*/ 0 w 122"/>
                    <a:gd name="T47" fmla="*/ 63 h 111"/>
                    <a:gd name="T48" fmla="*/ 6 w 122"/>
                    <a:gd name="T49" fmla="*/ 36 h 111"/>
                    <a:gd name="T50" fmla="*/ 27 w 122"/>
                    <a:gd name="T51" fmla="*/ 14 h 111"/>
                    <a:gd name="T52" fmla="*/ 27 w 122"/>
                    <a:gd name="T53" fmla="*/ 14 h 111"/>
                    <a:gd name="T54" fmla="*/ 57 w 122"/>
                    <a:gd name="T55" fmla="*/ 0 h 111"/>
                    <a:gd name="T56" fmla="*/ 87 w 122"/>
                    <a:gd name="T57" fmla="*/ 1 h 111"/>
                    <a:gd name="T58" fmla="*/ 113 w 122"/>
                    <a:gd name="T59" fmla="*/ 21 h 111"/>
                    <a:gd name="T60" fmla="*/ 113 w 122"/>
                    <a:gd name="T61" fmla="*/ 21 h 111"/>
                    <a:gd name="T62" fmla="*/ 122 w 122"/>
                    <a:gd name="T63" fmla="*/ 45 h 111"/>
                    <a:gd name="T64" fmla="*/ 117 w 122"/>
                    <a:gd name="T65" fmla="*/ 66 h 111"/>
                    <a:gd name="T66" fmla="*/ 104 w 122"/>
                    <a:gd name="T67" fmla="*/ 82 h 111"/>
                    <a:gd name="T68" fmla="*/ 104 w 122"/>
                    <a:gd name="T69" fmla="*/ 82 h 111"/>
                    <a:gd name="T70" fmla="*/ 93 w 122"/>
                    <a:gd name="T71" fmla="*/ 66 h 111"/>
                    <a:gd name="T72" fmla="*/ 93 w 122"/>
                    <a:gd name="T73" fmla="*/ 66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111"/>
                    <a:gd name="T113" fmla="*/ 122 w 122"/>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111">
                      <a:moveTo>
                        <a:pt x="93" y="66"/>
                      </a:moveTo>
                      <a:lnTo>
                        <a:pt x="101" y="55"/>
                      </a:lnTo>
                      <a:lnTo>
                        <a:pt x="103" y="42"/>
                      </a:lnTo>
                      <a:lnTo>
                        <a:pt x="97" y="29"/>
                      </a:lnTo>
                      <a:lnTo>
                        <a:pt x="80" y="18"/>
                      </a:lnTo>
                      <a:lnTo>
                        <a:pt x="60" y="19"/>
                      </a:lnTo>
                      <a:lnTo>
                        <a:pt x="42" y="29"/>
                      </a:lnTo>
                      <a:lnTo>
                        <a:pt x="26" y="43"/>
                      </a:lnTo>
                      <a:lnTo>
                        <a:pt x="18" y="60"/>
                      </a:lnTo>
                      <a:lnTo>
                        <a:pt x="24" y="81"/>
                      </a:lnTo>
                      <a:lnTo>
                        <a:pt x="34" y="89"/>
                      </a:lnTo>
                      <a:lnTo>
                        <a:pt x="47" y="91"/>
                      </a:lnTo>
                      <a:lnTo>
                        <a:pt x="63" y="87"/>
                      </a:lnTo>
                      <a:lnTo>
                        <a:pt x="75" y="104"/>
                      </a:lnTo>
                      <a:lnTo>
                        <a:pt x="54" y="111"/>
                      </a:lnTo>
                      <a:lnTo>
                        <a:pt x="32" y="109"/>
                      </a:lnTo>
                      <a:lnTo>
                        <a:pt x="10" y="90"/>
                      </a:lnTo>
                      <a:lnTo>
                        <a:pt x="0" y="63"/>
                      </a:lnTo>
                      <a:lnTo>
                        <a:pt x="6" y="36"/>
                      </a:lnTo>
                      <a:lnTo>
                        <a:pt x="27" y="14"/>
                      </a:lnTo>
                      <a:lnTo>
                        <a:pt x="57" y="0"/>
                      </a:lnTo>
                      <a:lnTo>
                        <a:pt x="87" y="1"/>
                      </a:lnTo>
                      <a:lnTo>
                        <a:pt x="113" y="21"/>
                      </a:lnTo>
                      <a:lnTo>
                        <a:pt x="122" y="45"/>
                      </a:lnTo>
                      <a:lnTo>
                        <a:pt x="117" y="66"/>
                      </a:lnTo>
                      <a:lnTo>
                        <a:pt x="104" y="82"/>
                      </a:lnTo>
                      <a:lnTo>
                        <a:pt x="93" y="6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3" name="Freeform 373"/>
                <p:cNvSpPr>
                  <a:spLocks noEditPoints="1"/>
                </p:cNvSpPr>
                <p:nvPr/>
              </p:nvSpPr>
              <p:spPr bwMode="auto">
                <a:xfrm>
                  <a:off x="3065" y="2938"/>
                  <a:ext cx="41" cy="39"/>
                </a:xfrm>
                <a:custGeom>
                  <a:avLst/>
                  <a:gdLst>
                    <a:gd name="T0" fmla="*/ 75 w 122"/>
                    <a:gd name="T1" fmla="*/ 111 h 117"/>
                    <a:gd name="T2" fmla="*/ 66 w 122"/>
                    <a:gd name="T3" fmla="*/ 115 h 117"/>
                    <a:gd name="T4" fmla="*/ 53 w 122"/>
                    <a:gd name="T5" fmla="*/ 117 h 117"/>
                    <a:gd name="T6" fmla="*/ 37 w 122"/>
                    <a:gd name="T7" fmla="*/ 114 h 117"/>
                    <a:gd name="T8" fmla="*/ 37 w 122"/>
                    <a:gd name="T9" fmla="*/ 114 h 117"/>
                    <a:gd name="T10" fmla="*/ 30 w 122"/>
                    <a:gd name="T11" fmla="*/ 112 h 117"/>
                    <a:gd name="T12" fmla="*/ 22 w 122"/>
                    <a:gd name="T13" fmla="*/ 105 h 117"/>
                    <a:gd name="T14" fmla="*/ 11 w 122"/>
                    <a:gd name="T15" fmla="*/ 93 h 117"/>
                    <a:gd name="T16" fmla="*/ 11 w 122"/>
                    <a:gd name="T17" fmla="*/ 93 h 117"/>
                    <a:gd name="T18" fmla="*/ 0 w 122"/>
                    <a:gd name="T19" fmla="*/ 66 h 117"/>
                    <a:gd name="T20" fmla="*/ 5 w 122"/>
                    <a:gd name="T21" fmla="*/ 40 h 117"/>
                    <a:gd name="T22" fmla="*/ 25 w 122"/>
                    <a:gd name="T23" fmla="*/ 16 h 117"/>
                    <a:gd name="T24" fmla="*/ 25 w 122"/>
                    <a:gd name="T25" fmla="*/ 16 h 117"/>
                    <a:gd name="T26" fmla="*/ 55 w 122"/>
                    <a:gd name="T27" fmla="*/ 0 h 117"/>
                    <a:gd name="T28" fmla="*/ 84 w 122"/>
                    <a:gd name="T29" fmla="*/ 0 h 117"/>
                    <a:gd name="T30" fmla="*/ 112 w 122"/>
                    <a:gd name="T31" fmla="*/ 21 h 117"/>
                    <a:gd name="T32" fmla="*/ 112 w 122"/>
                    <a:gd name="T33" fmla="*/ 21 h 117"/>
                    <a:gd name="T34" fmla="*/ 122 w 122"/>
                    <a:gd name="T35" fmla="*/ 48 h 117"/>
                    <a:gd name="T36" fmla="*/ 114 w 122"/>
                    <a:gd name="T37" fmla="*/ 76 h 117"/>
                    <a:gd name="T38" fmla="*/ 88 w 122"/>
                    <a:gd name="T39" fmla="*/ 102 h 117"/>
                    <a:gd name="T40" fmla="*/ 88 w 122"/>
                    <a:gd name="T41" fmla="*/ 102 h 117"/>
                    <a:gd name="T42" fmla="*/ 36 w 122"/>
                    <a:gd name="T43" fmla="*/ 35 h 117"/>
                    <a:gd name="T44" fmla="*/ 36 w 122"/>
                    <a:gd name="T45" fmla="*/ 35 h 117"/>
                    <a:gd name="T46" fmla="*/ 22 w 122"/>
                    <a:gd name="T47" fmla="*/ 51 h 117"/>
                    <a:gd name="T48" fmla="*/ 18 w 122"/>
                    <a:gd name="T49" fmla="*/ 67 h 117"/>
                    <a:gd name="T50" fmla="*/ 26 w 122"/>
                    <a:gd name="T51" fmla="*/ 85 h 117"/>
                    <a:gd name="T52" fmla="*/ 26 w 122"/>
                    <a:gd name="T53" fmla="*/ 85 h 117"/>
                    <a:gd name="T54" fmla="*/ 39 w 122"/>
                    <a:gd name="T55" fmla="*/ 95 h 117"/>
                    <a:gd name="T56" fmla="*/ 53 w 122"/>
                    <a:gd name="T57" fmla="*/ 98 h 117"/>
                    <a:gd name="T58" fmla="*/ 63 w 122"/>
                    <a:gd name="T59" fmla="*/ 95 h 117"/>
                    <a:gd name="T60" fmla="*/ 63 w 122"/>
                    <a:gd name="T61" fmla="*/ 95 h 117"/>
                    <a:gd name="T62" fmla="*/ 75 w 122"/>
                    <a:gd name="T63" fmla="*/ 111 h 117"/>
                    <a:gd name="T64" fmla="*/ 75 w 122"/>
                    <a:gd name="T65" fmla="*/ 111 h 117"/>
                    <a:gd name="T66" fmla="*/ 88 w 122"/>
                    <a:gd name="T67" fmla="*/ 77 h 117"/>
                    <a:gd name="T68" fmla="*/ 100 w 122"/>
                    <a:gd name="T69" fmla="*/ 63 h 117"/>
                    <a:gd name="T70" fmla="*/ 104 w 122"/>
                    <a:gd name="T71" fmla="*/ 47 h 117"/>
                    <a:gd name="T72" fmla="*/ 95 w 122"/>
                    <a:gd name="T73" fmla="*/ 30 h 117"/>
                    <a:gd name="T74" fmla="*/ 95 w 122"/>
                    <a:gd name="T75" fmla="*/ 30 h 117"/>
                    <a:gd name="T76" fmla="*/ 81 w 122"/>
                    <a:gd name="T77" fmla="*/ 20 h 117"/>
                    <a:gd name="T78" fmla="*/ 64 w 122"/>
                    <a:gd name="T79" fmla="*/ 18 h 117"/>
                    <a:gd name="T80" fmla="*/ 48 w 122"/>
                    <a:gd name="T81" fmla="*/ 25 h 117"/>
                    <a:gd name="T82" fmla="*/ 48 w 122"/>
                    <a:gd name="T83" fmla="*/ 25 h 117"/>
                    <a:gd name="T84" fmla="*/ 88 w 122"/>
                    <a:gd name="T85" fmla="*/ 77 h 117"/>
                    <a:gd name="T86" fmla="*/ 88 w 122"/>
                    <a:gd name="T87" fmla="*/ 77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7"/>
                    <a:gd name="T134" fmla="*/ 122 w 122"/>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7">
                      <a:moveTo>
                        <a:pt x="75" y="111"/>
                      </a:moveTo>
                      <a:lnTo>
                        <a:pt x="66" y="115"/>
                      </a:lnTo>
                      <a:lnTo>
                        <a:pt x="53" y="117"/>
                      </a:lnTo>
                      <a:lnTo>
                        <a:pt x="37" y="114"/>
                      </a:lnTo>
                      <a:lnTo>
                        <a:pt x="30" y="112"/>
                      </a:lnTo>
                      <a:lnTo>
                        <a:pt x="22" y="105"/>
                      </a:lnTo>
                      <a:lnTo>
                        <a:pt x="11" y="93"/>
                      </a:lnTo>
                      <a:lnTo>
                        <a:pt x="0" y="66"/>
                      </a:lnTo>
                      <a:lnTo>
                        <a:pt x="5" y="40"/>
                      </a:lnTo>
                      <a:lnTo>
                        <a:pt x="25" y="16"/>
                      </a:lnTo>
                      <a:lnTo>
                        <a:pt x="55" y="0"/>
                      </a:lnTo>
                      <a:lnTo>
                        <a:pt x="84" y="0"/>
                      </a:lnTo>
                      <a:lnTo>
                        <a:pt x="112" y="21"/>
                      </a:lnTo>
                      <a:lnTo>
                        <a:pt x="122" y="48"/>
                      </a:lnTo>
                      <a:lnTo>
                        <a:pt x="114" y="76"/>
                      </a:lnTo>
                      <a:lnTo>
                        <a:pt x="88" y="102"/>
                      </a:lnTo>
                      <a:lnTo>
                        <a:pt x="36" y="35"/>
                      </a:lnTo>
                      <a:lnTo>
                        <a:pt x="22" y="51"/>
                      </a:lnTo>
                      <a:lnTo>
                        <a:pt x="18" y="67"/>
                      </a:lnTo>
                      <a:lnTo>
                        <a:pt x="26" y="85"/>
                      </a:lnTo>
                      <a:lnTo>
                        <a:pt x="39" y="95"/>
                      </a:lnTo>
                      <a:lnTo>
                        <a:pt x="53" y="98"/>
                      </a:lnTo>
                      <a:lnTo>
                        <a:pt x="63" y="95"/>
                      </a:lnTo>
                      <a:lnTo>
                        <a:pt x="75" y="111"/>
                      </a:lnTo>
                      <a:close/>
                      <a:moveTo>
                        <a:pt x="88" y="77"/>
                      </a:moveTo>
                      <a:lnTo>
                        <a:pt x="100" y="63"/>
                      </a:lnTo>
                      <a:lnTo>
                        <a:pt x="104" y="47"/>
                      </a:lnTo>
                      <a:lnTo>
                        <a:pt x="95" y="30"/>
                      </a:lnTo>
                      <a:lnTo>
                        <a:pt x="81" y="20"/>
                      </a:lnTo>
                      <a:lnTo>
                        <a:pt x="64" y="18"/>
                      </a:lnTo>
                      <a:lnTo>
                        <a:pt x="48" y="25"/>
                      </a:lnTo>
                      <a:lnTo>
                        <a:pt x="88" y="7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4" name="Freeform 374"/>
                <p:cNvSpPr>
                  <a:spLocks noEditPoints="1"/>
                </p:cNvSpPr>
                <p:nvPr/>
              </p:nvSpPr>
              <p:spPr bwMode="auto">
                <a:xfrm>
                  <a:off x="3088" y="2981"/>
                  <a:ext cx="58" cy="44"/>
                </a:xfrm>
                <a:custGeom>
                  <a:avLst/>
                  <a:gdLst>
                    <a:gd name="T0" fmla="*/ 124 w 174"/>
                    <a:gd name="T1" fmla="*/ 0 h 134"/>
                    <a:gd name="T2" fmla="*/ 137 w 174"/>
                    <a:gd name="T3" fmla="*/ 14 h 134"/>
                    <a:gd name="T4" fmla="*/ 123 w 174"/>
                    <a:gd name="T5" fmla="*/ 24 h 134"/>
                    <a:gd name="T6" fmla="*/ 124 w 174"/>
                    <a:gd name="T7" fmla="*/ 25 h 134"/>
                    <a:gd name="T8" fmla="*/ 124 w 174"/>
                    <a:gd name="T9" fmla="*/ 25 h 134"/>
                    <a:gd name="T10" fmla="*/ 135 w 174"/>
                    <a:gd name="T11" fmla="*/ 24 h 134"/>
                    <a:gd name="T12" fmla="*/ 148 w 174"/>
                    <a:gd name="T13" fmla="*/ 27 h 134"/>
                    <a:gd name="T14" fmla="*/ 162 w 174"/>
                    <a:gd name="T15" fmla="*/ 38 h 134"/>
                    <a:gd name="T16" fmla="*/ 162 w 174"/>
                    <a:gd name="T17" fmla="*/ 38 h 134"/>
                    <a:gd name="T18" fmla="*/ 174 w 174"/>
                    <a:gd name="T19" fmla="*/ 63 h 134"/>
                    <a:gd name="T20" fmla="*/ 169 w 174"/>
                    <a:gd name="T21" fmla="*/ 90 h 134"/>
                    <a:gd name="T22" fmla="*/ 151 w 174"/>
                    <a:gd name="T23" fmla="*/ 113 h 134"/>
                    <a:gd name="T24" fmla="*/ 151 w 174"/>
                    <a:gd name="T25" fmla="*/ 113 h 134"/>
                    <a:gd name="T26" fmla="*/ 125 w 174"/>
                    <a:gd name="T27" fmla="*/ 129 h 134"/>
                    <a:gd name="T28" fmla="*/ 95 w 174"/>
                    <a:gd name="T29" fmla="*/ 134 h 134"/>
                    <a:gd name="T30" fmla="*/ 67 w 174"/>
                    <a:gd name="T31" fmla="*/ 118 h 134"/>
                    <a:gd name="T32" fmla="*/ 67 w 174"/>
                    <a:gd name="T33" fmla="*/ 118 h 134"/>
                    <a:gd name="T34" fmla="*/ 60 w 174"/>
                    <a:gd name="T35" fmla="*/ 106 h 134"/>
                    <a:gd name="T36" fmla="*/ 57 w 174"/>
                    <a:gd name="T37" fmla="*/ 94 h 134"/>
                    <a:gd name="T38" fmla="*/ 58 w 174"/>
                    <a:gd name="T39" fmla="*/ 84 h 134"/>
                    <a:gd name="T40" fmla="*/ 58 w 174"/>
                    <a:gd name="T41" fmla="*/ 84 h 134"/>
                    <a:gd name="T42" fmla="*/ 58 w 174"/>
                    <a:gd name="T43" fmla="*/ 84 h 134"/>
                    <a:gd name="T44" fmla="*/ 13 w 174"/>
                    <a:gd name="T45" fmla="*/ 122 h 134"/>
                    <a:gd name="T46" fmla="*/ 0 w 174"/>
                    <a:gd name="T47" fmla="*/ 107 h 134"/>
                    <a:gd name="T48" fmla="*/ 124 w 174"/>
                    <a:gd name="T49" fmla="*/ 0 h 134"/>
                    <a:gd name="T50" fmla="*/ 124 w 174"/>
                    <a:gd name="T51" fmla="*/ 0 h 134"/>
                    <a:gd name="T52" fmla="*/ 80 w 174"/>
                    <a:gd name="T53" fmla="*/ 106 h 134"/>
                    <a:gd name="T54" fmla="*/ 96 w 174"/>
                    <a:gd name="T55" fmla="*/ 116 h 134"/>
                    <a:gd name="T56" fmla="*/ 114 w 174"/>
                    <a:gd name="T57" fmla="*/ 113 h 134"/>
                    <a:gd name="T58" fmla="*/ 135 w 174"/>
                    <a:gd name="T59" fmla="*/ 100 h 134"/>
                    <a:gd name="T60" fmla="*/ 135 w 174"/>
                    <a:gd name="T61" fmla="*/ 100 h 134"/>
                    <a:gd name="T62" fmla="*/ 147 w 174"/>
                    <a:gd name="T63" fmla="*/ 87 h 134"/>
                    <a:gd name="T64" fmla="*/ 155 w 174"/>
                    <a:gd name="T65" fmla="*/ 68 h 134"/>
                    <a:gd name="T66" fmla="*/ 147 w 174"/>
                    <a:gd name="T67" fmla="*/ 47 h 134"/>
                    <a:gd name="T68" fmla="*/ 147 w 174"/>
                    <a:gd name="T69" fmla="*/ 47 h 134"/>
                    <a:gd name="T70" fmla="*/ 126 w 174"/>
                    <a:gd name="T71" fmla="*/ 37 h 134"/>
                    <a:gd name="T72" fmla="*/ 105 w 174"/>
                    <a:gd name="T73" fmla="*/ 43 h 134"/>
                    <a:gd name="T74" fmla="*/ 88 w 174"/>
                    <a:gd name="T75" fmla="*/ 56 h 134"/>
                    <a:gd name="T76" fmla="*/ 88 w 174"/>
                    <a:gd name="T77" fmla="*/ 56 h 134"/>
                    <a:gd name="T78" fmla="*/ 74 w 174"/>
                    <a:gd name="T79" fmla="*/ 75 h 134"/>
                    <a:gd name="T80" fmla="*/ 73 w 174"/>
                    <a:gd name="T81" fmla="*/ 94 h 134"/>
                    <a:gd name="T82" fmla="*/ 80 w 174"/>
                    <a:gd name="T83" fmla="*/ 106 h 134"/>
                    <a:gd name="T84" fmla="*/ 80 w 174"/>
                    <a:gd name="T85" fmla="*/ 106 h 1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134"/>
                    <a:gd name="T131" fmla="*/ 174 w 174"/>
                    <a:gd name="T132" fmla="*/ 134 h 1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134">
                      <a:moveTo>
                        <a:pt x="124" y="0"/>
                      </a:moveTo>
                      <a:lnTo>
                        <a:pt x="137" y="14"/>
                      </a:lnTo>
                      <a:lnTo>
                        <a:pt x="123" y="24"/>
                      </a:lnTo>
                      <a:lnTo>
                        <a:pt x="124" y="25"/>
                      </a:lnTo>
                      <a:lnTo>
                        <a:pt x="135" y="24"/>
                      </a:lnTo>
                      <a:lnTo>
                        <a:pt x="148" y="27"/>
                      </a:lnTo>
                      <a:lnTo>
                        <a:pt x="162" y="38"/>
                      </a:lnTo>
                      <a:lnTo>
                        <a:pt x="174" y="63"/>
                      </a:lnTo>
                      <a:lnTo>
                        <a:pt x="169" y="90"/>
                      </a:lnTo>
                      <a:lnTo>
                        <a:pt x="151" y="113"/>
                      </a:lnTo>
                      <a:lnTo>
                        <a:pt x="125" y="129"/>
                      </a:lnTo>
                      <a:lnTo>
                        <a:pt x="95" y="134"/>
                      </a:lnTo>
                      <a:lnTo>
                        <a:pt x="67" y="118"/>
                      </a:lnTo>
                      <a:lnTo>
                        <a:pt x="60" y="106"/>
                      </a:lnTo>
                      <a:lnTo>
                        <a:pt x="57" y="94"/>
                      </a:lnTo>
                      <a:lnTo>
                        <a:pt x="58" y="84"/>
                      </a:lnTo>
                      <a:lnTo>
                        <a:pt x="13" y="122"/>
                      </a:lnTo>
                      <a:lnTo>
                        <a:pt x="0" y="107"/>
                      </a:lnTo>
                      <a:lnTo>
                        <a:pt x="124" y="0"/>
                      </a:lnTo>
                      <a:close/>
                      <a:moveTo>
                        <a:pt x="80" y="106"/>
                      </a:moveTo>
                      <a:lnTo>
                        <a:pt x="96" y="116"/>
                      </a:lnTo>
                      <a:lnTo>
                        <a:pt x="114" y="113"/>
                      </a:lnTo>
                      <a:lnTo>
                        <a:pt x="135" y="100"/>
                      </a:lnTo>
                      <a:lnTo>
                        <a:pt x="147" y="87"/>
                      </a:lnTo>
                      <a:lnTo>
                        <a:pt x="155" y="68"/>
                      </a:lnTo>
                      <a:lnTo>
                        <a:pt x="147" y="47"/>
                      </a:lnTo>
                      <a:lnTo>
                        <a:pt x="126" y="37"/>
                      </a:lnTo>
                      <a:lnTo>
                        <a:pt x="105" y="43"/>
                      </a:lnTo>
                      <a:lnTo>
                        <a:pt x="88" y="56"/>
                      </a:lnTo>
                      <a:lnTo>
                        <a:pt x="74" y="75"/>
                      </a:lnTo>
                      <a:lnTo>
                        <a:pt x="73" y="94"/>
                      </a:lnTo>
                      <a:lnTo>
                        <a:pt x="80" y="10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5" name="Freeform 375"/>
                <p:cNvSpPr>
                  <a:spLocks noEditPoints="1"/>
                </p:cNvSpPr>
                <p:nvPr/>
              </p:nvSpPr>
              <p:spPr bwMode="auto">
                <a:xfrm>
                  <a:off x="3132" y="3016"/>
                  <a:ext cx="43" cy="48"/>
                </a:xfrm>
                <a:custGeom>
                  <a:avLst/>
                  <a:gdLst>
                    <a:gd name="T0" fmla="*/ 71 w 128"/>
                    <a:gd name="T1" fmla="*/ 0 h 143"/>
                    <a:gd name="T2" fmla="*/ 112 w 128"/>
                    <a:gd name="T3" fmla="*/ 19 h 143"/>
                    <a:gd name="T4" fmla="*/ 121 w 128"/>
                    <a:gd name="T5" fmla="*/ 32 h 143"/>
                    <a:gd name="T6" fmla="*/ 118 w 128"/>
                    <a:gd name="T7" fmla="*/ 74 h 143"/>
                    <a:gd name="T8" fmla="*/ 69 w 128"/>
                    <a:gd name="T9" fmla="*/ 120 h 143"/>
                    <a:gd name="T10" fmla="*/ 66 w 128"/>
                    <a:gd name="T11" fmla="*/ 123 h 143"/>
                    <a:gd name="T12" fmla="*/ 68 w 128"/>
                    <a:gd name="T13" fmla="*/ 129 h 143"/>
                    <a:gd name="T14" fmla="*/ 70 w 128"/>
                    <a:gd name="T15" fmla="*/ 131 h 143"/>
                    <a:gd name="T16" fmla="*/ 73 w 128"/>
                    <a:gd name="T17" fmla="*/ 133 h 143"/>
                    <a:gd name="T18" fmla="*/ 63 w 128"/>
                    <a:gd name="T19" fmla="*/ 143 h 143"/>
                    <a:gd name="T20" fmla="*/ 60 w 128"/>
                    <a:gd name="T21" fmla="*/ 141 h 143"/>
                    <a:gd name="T22" fmla="*/ 54 w 128"/>
                    <a:gd name="T23" fmla="*/ 137 h 143"/>
                    <a:gd name="T24" fmla="*/ 47 w 128"/>
                    <a:gd name="T25" fmla="*/ 126 h 143"/>
                    <a:gd name="T26" fmla="*/ 53 w 128"/>
                    <a:gd name="T27" fmla="*/ 110 h 143"/>
                    <a:gd name="T28" fmla="*/ 40 w 128"/>
                    <a:gd name="T29" fmla="*/ 109 h 143"/>
                    <a:gd name="T30" fmla="*/ 10 w 128"/>
                    <a:gd name="T31" fmla="*/ 92 h 143"/>
                    <a:gd name="T32" fmla="*/ 0 w 128"/>
                    <a:gd name="T33" fmla="*/ 75 h 143"/>
                    <a:gd name="T34" fmla="*/ 9 w 128"/>
                    <a:gd name="T35" fmla="*/ 42 h 143"/>
                    <a:gd name="T36" fmla="*/ 20 w 128"/>
                    <a:gd name="T37" fmla="*/ 34 h 143"/>
                    <a:gd name="T38" fmla="*/ 60 w 128"/>
                    <a:gd name="T39" fmla="*/ 42 h 143"/>
                    <a:gd name="T40" fmla="*/ 85 w 128"/>
                    <a:gd name="T41" fmla="*/ 63 h 143"/>
                    <a:gd name="T42" fmla="*/ 89 w 128"/>
                    <a:gd name="T43" fmla="*/ 65 h 143"/>
                    <a:gd name="T44" fmla="*/ 103 w 128"/>
                    <a:gd name="T45" fmla="*/ 61 h 143"/>
                    <a:gd name="T46" fmla="*/ 109 w 128"/>
                    <a:gd name="T47" fmla="*/ 51 h 143"/>
                    <a:gd name="T48" fmla="*/ 97 w 128"/>
                    <a:gd name="T49" fmla="*/ 28 h 143"/>
                    <a:gd name="T50" fmla="*/ 83 w 128"/>
                    <a:gd name="T51" fmla="*/ 19 h 143"/>
                    <a:gd name="T52" fmla="*/ 62 w 128"/>
                    <a:gd name="T53" fmla="*/ 24 h 143"/>
                    <a:gd name="T54" fmla="*/ 50 w 128"/>
                    <a:gd name="T55" fmla="*/ 11 h 143"/>
                    <a:gd name="T56" fmla="*/ 84 w 128"/>
                    <a:gd name="T57" fmla="*/ 79 h 143"/>
                    <a:gd name="T58" fmla="*/ 71 w 128"/>
                    <a:gd name="T59" fmla="*/ 71 h 143"/>
                    <a:gd name="T60" fmla="*/ 56 w 128"/>
                    <a:gd name="T61" fmla="*/ 59 h 143"/>
                    <a:gd name="T62" fmla="*/ 36 w 128"/>
                    <a:gd name="T63" fmla="*/ 50 h 143"/>
                    <a:gd name="T64" fmla="*/ 25 w 128"/>
                    <a:gd name="T65" fmla="*/ 54 h 143"/>
                    <a:gd name="T66" fmla="*/ 19 w 128"/>
                    <a:gd name="T67" fmla="*/ 74 h 143"/>
                    <a:gd name="T68" fmla="*/ 25 w 128"/>
                    <a:gd name="T69" fmla="*/ 84 h 143"/>
                    <a:gd name="T70" fmla="*/ 56 w 128"/>
                    <a:gd name="T71" fmla="*/ 98 h 143"/>
                    <a:gd name="T72" fmla="*/ 70 w 128"/>
                    <a:gd name="T73" fmla="*/ 92 h 143"/>
                    <a:gd name="T74" fmla="*/ 84 w 128"/>
                    <a:gd name="T75" fmla="*/ 79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43"/>
                    <a:gd name="T116" fmla="*/ 128 w 128"/>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43">
                      <a:moveTo>
                        <a:pt x="50" y="11"/>
                      </a:moveTo>
                      <a:lnTo>
                        <a:pt x="71" y="0"/>
                      </a:lnTo>
                      <a:lnTo>
                        <a:pt x="91" y="4"/>
                      </a:lnTo>
                      <a:lnTo>
                        <a:pt x="112" y="19"/>
                      </a:lnTo>
                      <a:lnTo>
                        <a:pt x="121" y="32"/>
                      </a:lnTo>
                      <a:lnTo>
                        <a:pt x="128" y="51"/>
                      </a:lnTo>
                      <a:lnTo>
                        <a:pt x="118" y="74"/>
                      </a:lnTo>
                      <a:lnTo>
                        <a:pt x="69" y="120"/>
                      </a:lnTo>
                      <a:lnTo>
                        <a:pt x="66" y="123"/>
                      </a:lnTo>
                      <a:lnTo>
                        <a:pt x="66" y="126"/>
                      </a:lnTo>
                      <a:lnTo>
                        <a:pt x="68" y="129"/>
                      </a:lnTo>
                      <a:lnTo>
                        <a:pt x="70" y="131"/>
                      </a:lnTo>
                      <a:lnTo>
                        <a:pt x="71" y="132"/>
                      </a:lnTo>
                      <a:lnTo>
                        <a:pt x="73" y="133"/>
                      </a:lnTo>
                      <a:lnTo>
                        <a:pt x="63" y="143"/>
                      </a:lnTo>
                      <a:lnTo>
                        <a:pt x="60" y="141"/>
                      </a:lnTo>
                      <a:lnTo>
                        <a:pt x="57" y="139"/>
                      </a:lnTo>
                      <a:lnTo>
                        <a:pt x="54" y="137"/>
                      </a:lnTo>
                      <a:lnTo>
                        <a:pt x="47" y="126"/>
                      </a:lnTo>
                      <a:lnTo>
                        <a:pt x="48" y="117"/>
                      </a:lnTo>
                      <a:lnTo>
                        <a:pt x="53" y="110"/>
                      </a:lnTo>
                      <a:lnTo>
                        <a:pt x="40" y="109"/>
                      </a:lnTo>
                      <a:lnTo>
                        <a:pt x="26" y="104"/>
                      </a:lnTo>
                      <a:lnTo>
                        <a:pt x="10" y="92"/>
                      </a:lnTo>
                      <a:lnTo>
                        <a:pt x="0" y="75"/>
                      </a:lnTo>
                      <a:lnTo>
                        <a:pt x="0" y="57"/>
                      </a:lnTo>
                      <a:lnTo>
                        <a:pt x="9" y="42"/>
                      </a:lnTo>
                      <a:lnTo>
                        <a:pt x="20" y="34"/>
                      </a:lnTo>
                      <a:lnTo>
                        <a:pt x="37" y="31"/>
                      </a:lnTo>
                      <a:lnTo>
                        <a:pt x="60" y="42"/>
                      </a:lnTo>
                      <a:lnTo>
                        <a:pt x="85" y="63"/>
                      </a:lnTo>
                      <a:lnTo>
                        <a:pt x="89" y="65"/>
                      </a:lnTo>
                      <a:lnTo>
                        <a:pt x="95" y="65"/>
                      </a:lnTo>
                      <a:lnTo>
                        <a:pt x="103" y="61"/>
                      </a:lnTo>
                      <a:lnTo>
                        <a:pt x="109" y="51"/>
                      </a:lnTo>
                      <a:lnTo>
                        <a:pt x="107" y="41"/>
                      </a:lnTo>
                      <a:lnTo>
                        <a:pt x="97" y="28"/>
                      </a:lnTo>
                      <a:lnTo>
                        <a:pt x="83" y="19"/>
                      </a:lnTo>
                      <a:lnTo>
                        <a:pt x="71" y="19"/>
                      </a:lnTo>
                      <a:lnTo>
                        <a:pt x="62" y="24"/>
                      </a:lnTo>
                      <a:lnTo>
                        <a:pt x="50" y="11"/>
                      </a:lnTo>
                      <a:close/>
                      <a:moveTo>
                        <a:pt x="84" y="79"/>
                      </a:moveTo>
                      <a:lnTo>
                        <a:pt x="79" y="77"/>
                      </a:lnTo>
                      <a:lnTo>
                        <a:pt x="71" y="71"/>
                      </a:lnTo>
                      <a:lnTo>
                        <a:pt x="56" y="59"/>
                      </a:lnTo>
                      <a:lnTo>
                        <a:pt x="47" y="53"/>
                      </a:lnTo>
                      <a:lnTo>
                        <a:pt x="36" y="50"/>
                      </a:lnTo>
                      <a:lnTo>
                        <a:pt x="25" y="54"/>
                      </a:lnTo>
                      <a:lnTo>
                        <a:pt x="19" y="63"/>
                      </a:lnTo>
                      <a:lnTo>
                        <a:pt x="19" y="74"/>
                      </a:lnTo>
                      <a:lnTo>
                        <a:pt x="25" y="84"/>
                      </a:lnTo>
                      <a:lnTo>
                        <a:pt x="40" y="95"/>
                      </a:lnTo>
                      <a:lnTo>
                        <a:pt x="56" y="98"/>
                      </a:lnTo>
                      <a:lnTo>
                        <a:pt x="70" y="92"/>
                      </a:lnTo>
                      <a:lnTo>
                        <a:pt x="84" y="7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6" name="Freeform 376"/>
                <p:cNvSpPr>
                  <a:spLocks/>
                </p:cNvSpPr>
                <p:nvPr/>
              </p:nvSpPr>
              <p:spPr bwMode="auto">
                <a:xfrm>
                  <a:off x="3146" y="3037"/>
                  <a:ext cx="61" cy="48"/>
                </a:xfrm>
                <a:custGeom>
                  <a:avLst/>
                  <a:gdLst>
                    <a:gd name="T0" fmla="*/ 169 w 184"/>
                    <a:gd name="T1" fmla="*/ 61 h 144"/>
                    <a:gd name="T2" fmla="*/ 184 w 184"/>
                    <a:gd name="T3" fmla="*/ 76 h 144"/>
                    <a:gd name="T4" fmla="*/ 184 w 184"/>
                    <a:gd name="T5" fmla="*/ 76 h 144"/>
                    <a:gd name="T6" fmla="*/ 147 w 184"/>
                    <a:gd name="T7" fmla="*/ 93 h 144"/>
                    <a:gd name="T8" fmla="*/ 110 w 184"/>
                    <a:gd name="T9" fmla="*/ 112 h 144"/>
                    <a:gd name="T10" fmla="*/ 73 w 184"/>
                    <a:gd name="T11" fmla="*/ 129 h 144"/>
                    <a:gd name="T12" fmla="*/ 73 w 184"/>
                    <a:gd name="T13" fmla="*/ 129 h 144"/>
                    <a:gd name="T14" fmla="*/ 38 w 184"/>
                    <a:gd name="T15" fmla="*/ 143 h 144"/>
                    <a:gd name="T16" fmla="*/ 20 w 184"/>
                    <a:gd name="T17" fmla="*/ 144 h 144"/>
                    <a:gd name="T18" fmla="*/ 5 w 184"/>
                    <a:gd name="T19" fmla="*/ 132 h 144"/>
                    <a:gd name="T20" fmla="*/ 5 w 184"/>
                    <a:gd name="T21" fmla="*/ 132 h 144"/>
                    <a:gd name="T22" fmla="*/ 3 w 184"/>
                    <a:gd name="T23" fmla="*/ 130 h 144"/>
                    <a:gd name="T24" fmla="*/ 2 w 184"/>
                    <a:gd name="T25" fmla="*/ 128 h 144"/>
                    <a:gd name="T26" fmla="*/ 0 w 184"/>
                    <a:gd name="T27" fmla="*/ 125 h 144"/>
                    <a:gd name="T28" fmla="*/ 0 w 184"/>
                    <a:gd name="T29" fmla="*/ 125 h 144"/>
                    <a:gd name="T30" fmla="*/ 13 w 184"/>
                    <a:gd name="T31" fmla="*/ 112 h 144"/>
                    <a:gd name="T32" fmla="*/ 13 w 184"/>
                    <a:gd name="T33" fmla="*/ 112 h 144"/>
                    <a:gd name="T34" fmla="*/ 14 w 184"/>
                    <a:gd name="T35" fmla="*/ 115 h 144"/>
                    <a:gd name="T36" fmla="*/ 16 w 184"/>
                    <a:gd name="T37" fmla="*/ 118 h 144"/>
                    <a:gd name="T38" fmla="*/ 20 w 184"/>
                    <a:gd name="T39" fmla="*/ 122 h 144"/>
                    <a:gd name="T40" fmla="*/ 20 w 184"/>
                    <a:gd name="T41" fmla="*/ 122 h 144"/>
                    <a:gd name="T42" fmla="*/ 26 w 184"/>
                    <a:gd name="T43" fmla="*/ 126 h 144"/>
                    <a:gd name="T44" fmla="*/ 36 w 184"/>
                    <a:gd name="T45" fmla="*/ 125 h 144"/>
                    <a:gd name="T46" fmla="*/ 53 w 184"/>
                    <a:gd name="T47" fmla="*/ 117 h 144"/>
                    <a:gd name="T48" fmla="*/ 53 w 184"/>
                    <a:gd name="T49" fmla="*/ 117 h 144"/>
                    <a:gd name="T50" fmla="*/ 107 w 184"/>
                    <a:gd name="T51" fmla="*/ 0 h 144"/>
                    <a:gd name="T52" fmla="*/ 123 w 184"/>
                    <a:gd name="T53" fmla="*/ 17 h 144"/>
                    <a:gd name="T54" fmla="*/ 79 w 184"/>
                    <a:gd name="T55" fmla="*/ 106 h 144"/>
                    <a:gd name="T56" fmla="*/ 79 w 184"/>
                    <a:gd name="T57" fmla="*/ 106 h 144"/>
                    <a:gd name="T58" fmla="*/ 169 w 184"/>
                    <a:gd name="T59" fmla="*/ 61 h 144"/>
                    <a:gd name="T60" fmla="*/ 169 w 184"/>
                    <a:gd name="T61" fmla="*/ 61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4"/>
                    <a:gd name="T94" fmla="*/ 0 h 144"/>
                    <a:gd name="T95" fmla="*/ 184 w 184"/>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4" h="144">
                      <a:moveTo>
                        <a:pt x="169" y="61"/>
                      </a:moveTo>
                      <a:lnTo>
                        <a:pt x="184" y="76"/>
                      </a:lnTo>
                      <a:lnTo>
                        <a:pt x="147" y="93"/>
                      </a:lnTo>
                      <a:lnTo>
                        <a:pt x="110" y="112"/>
                      </a:lnTo>
                      <a:lnTo>
                        <a:pt x="73" y="129"/>
                      </a:lnTo>
                      <a:lnTo>
                        <a:pt x="38" y="143"/>
                      </a:lnTo>
                      <a:lnTo>
                        <a:pt x="20" y="144"/>
                      </a:lnTo>
                      <a:lnTo>
                        <a:pt x="5" y="132"/>
                      </a:lnTo>
                      <a:lnTo>
                        <a:pt x="3" y="130"/>
                      </a:lnTo>
                      <a:lnTo>
                        <a:pt x="2" y="128"/>
                      </a:lnTo>
                      <a:lnTo>
                        <a:pt x="0" y="125"/>
                      </a:lnTo>
                      <a:lnTo>
                        <a:pt x="13" y="112"/>
                      </a:lnTo>
                      <a:lnTo>
                        <a:pt x="14" y="115"/>
                      </a:lnTo>
                      <a:lnTo>
                        <a:pt x="16" y="118"/>
                      </a:lnTo>
                      <a:lnTo>
                        <a:pt x="20" y="122"/>
                      </a:lnTo>
                      <a:lnTo>
                        <a:pt x="26" y="126"/>
                      </a:lnTo>
                      <a:lnTo>
                        <a:pt x="36" y="125"/>
                      </a:lnTo>
                      <a:lnTo>
                        <a:pt x="53" y="117"/>
                      </a:lnTo>
                      <a:lnTo>
                        <a:pt x="107" y="0"/>
                      </a:lnTo>
                      <a:lnTo>
                        <a:pt x="123" y="17"/>
                      </a:lnTo>
                      <a:lnTo>
                        <a:pt x="79" y="106"/>
                      </a:lnTo>
                      <a:lnTo>
                        <a:pt x="169" y="6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7" name="Freeform 377"/>
                <p:cNvSpPr>
                  <a:spLocks/>
                </p:cNvSpPr>
                <p:nvPr/>
              </p:nvSpPr>
              <p:spPr bwMode="auto">
                <a:xfrm>
                  <a:off x="3185" y="3066"/>
                  <a:ext cx="61" cy="65"/>
                </a:xfrm>
                <a:custGeom>
                  <a:avLst/>
                  <a:gdLst>
                    <a:gd name="T0" fmla="*/ 79 w 184"/>
                    <a:gd name="T1" fmla="*/ 0 h 193"/>
                    <a:gd name="T2" fmla="*/ 93 w 184"/>
                    <a:gd name="T3" fmla="*/ 13 h 193"/>
                    <a:gd name="T4" fmla="*/ 82 w 184"/>
                    <a:gd name="T5" fmla="*/ 26 h 193"/>
                    <a:gd name="T6" fmla="*/ 82 w 184"/>
                    <a:gd name="T7" fmla="*/ 26 h 193"/>
                    <a:gd name="T8" fmla="*/ 82 w 184"/>
                    <a:gd name="T9" fmla="*/ 26 h 193"/>
                    <a:gd name="T10" fmla="*/ 92 w 184"/>
                    <a:gd name="T11" fmla="*/ 25 h 193"/>
                    <a:gd name="T12" fmla="*/ 106 w 184"/>
                    <a:gd name="T13" fmla="*/ 26 h 193"/>
                    <a:gd name="T14" fmla="*/ 121 w 184"/>
                    <a:gd name="T15" fmla="*/ 35 h 193"/>
                    <a:gd name="T16" fmla="*/ 121 w 184"/>
                    <a:gd name="T17" fmla="*/ 35 h 193"/>
                    <a:gd name="T18" fmla="*/ 131 w 184"/>
                    <a:gd name="T19" fmla="*/ 49 h 193"/>
                    <a:gd name="T20" fmla="*/ 133 w 184"/>
                    <a:gd name="T21" fmla="*/ 61 h 193"/>
                    <a:gd name="T22" fmla="*/ 132 w 184"/>
                    <a:gd name="T23" fmla="*/ 70 h 193"/>
                    <a:gd name="T24" fmla="*/ 132 w 184"/>
                    <a:gd name="T25" fmla="*/ 70 h 193"/>
                    <a:gd name="T26" fmla="*/ 146 w 184"/>
                    <a:gd name="T27" fmla="*/ 69 h 193"/>
                    <a:gd name="T28" fmla="*/ 159 w 184"/>
                    <a:gd name="T29" fmla="*/ 71 h 193"/>
                    <a:gd name="T30" fmla="*/ 172 w 184"/>
                    <a:gd name="T31" fmla="*/ 79 h 193"/>
                    <a:gd name="T32" fmla="*/ 172 w 184"/>
                    <a:gd name="T33" fmla="*/ 79 h 193"/>
                    <a:gd name="T34" fmla="*/ 181 w 184"/>
                    <a:gd name="T35" fmla="*/ 92 h 193"/>
                    <a:gd name="T36" fmla="*/ 184 w 184"/>
                    <a:gd name="T37" fmla="*/ 110 h 193"/>
                    <a:gd name="T38" fmla="*/ 172 w 184"/>
                    <a:gd name="T39" fmla="*/ 134 h 193"/>
                    <a:gd name="T40" fmla="*/ 172 w 184"/>
                    <a:gd name="T41" fmla="*/ 134 h 193"/>
                    <a:gd name="T42" fmla="*/ 118 w 184"/>
                    <a:gd name="T43" fmla="*/ 193 h 193"/>
                    <a:gd name="T44" fmla="*/ 103 w 184"/>
                    <a:gd name="T45" fmla="*/ 180 h 193"/>
                    <a:gd name="T46" fmla="*/ 154 w 184"/>
                    <a:gd name="T47" fmla="*/ 125 h 193"/>
                    <a:gd name="T48" fmla="*/ 154 w 184"/>
                    <a:gd name="T49" fmla="*/ 125 h 193"/>
                    <a:gd name="T50" fmla="*/ 162 w 184"/>
                    <a:gd name="T51" fmla="*/ 112 h 193"/>
                    <a:gd name="T52" fmla="*/ 164 w 184"/>
                    <a:gd name="T53" fmla="*/ 100 h 193"/>
                    <a:gd name="T54" fmla="*/ 156 w 184"/>
                    <a:gd name="T55" fmla="*/ 89 h 193"/>
                    <a:gd name="T56" fmla="*/ 156 w 184"/>
                    <a:gd name="T57" fmla="*/ 89 h 193"/>
                    <a:gd name="T58" fmla="*/ 141 w 184"/>
                    <a:gd name="T59" fmla="*/ 83 h 193"/>
                    <a:gd name="T60" fmla="*/ 127 w 184"/>
                    <a:gd name="T61" fmla="*/ 85 h 193"/>
                    <a:gd name="T62" fmla="*/ 114 w 184"/>
                    <a:gd name="T63" fmla="*/ 94 h 193"/>
                    <a:gd name="T64" fmla="*/ 114 w 184"/>
                    <a:gd name="T65" fmla="*/ 94 h 193"/>
                    <a:gd name="T66" fmla="*/ 67 w 184"/>
                    <a:gd name="T67" fmla="*/ 148 h 193"/>
                    <a:gd name="T68" fmla="*/ 52 w 184"/>
                    <a:gd name="T69" fmla="*/ 135 h 193"/>
                    <a:gd name="T70" fmla="*/ 106 w 184"/>
                    <a:gd name="T71" fmla="*/ 74 h 193"/>
                    <a:gd name="T72" fmla="*/ 106 w 184"/>
                    <a:gd name="T73" fmla="*/ 74 h 193"/>
                    <a:gd name="T74" fmla="*/ 111 w 184"/>
                    <a:gd name="T75" fmla="*/ 65 h 193"/>
                    <a:gd name="T76" fmla="*/ 113 w 184"/>
                    <a:gd name="T77" fmla="*/ 56 h 193"/>
                    <a:gd name="T78" fmla="*/ 107 w 184"/>
                    <a:gd name="T79" fmla="*/ 46 h 193"/>
                    <a:gd name="T80" fmla="*/ 107 w 184"/>
                    <a:gd name="T81" fmla="*/ 46 h 193"/>
                    <a:gd name="T82" fmla="*/ 95 w 184"/>
                    <a:gd name="T83" fmla="*/ 39 h 193"/>
                    <a:gd name="T84" fmla="*/ 78 w 184"/>
                    <a:gd name="T85" fmla="*/ 40 h 193"/>
                    <a:gd name="T86" fmla="*/ 58 w 184"/>
                    <a:gd name="T87" fmla="*/ 54 h 193"/>
                    <a:gd name="T88" fmla="*/ 58 w 184"/>
                    <a:gd name="T89" fmla="*/ 54 h 193"/>
                    <a:gd name="T90" fmla="*/ 15 w 184"/>
                    <a:gd name="T91" fmla="*/ 101 h 193"/>
                    <a:gd name="T92" fmla="*/ 0 w 184"/>
                    <a:gd name="T93" fmla="*/ 88 h 193"/>
                    <a:gd name="T94" fmla="*/ 79 w 184"/>
                    <a:gd name="T95" fmla="*/ 0 h 193"/>
                    <a:gd name="T96" fmla="*/ 79 w 184"/>
                    <a:gd name="T97" fmla="*/ 0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193"/>
                    <a:gd name="T149" fmla="*/ 184 w 184"/>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193">
                      <a:moveTo>
                        <a:pt x="79" y="0"/>
                      </a:moveTo>
                      <a:lnTo>
                        <a:pt x="93" y="13"/>
                      </a:lnTo>
                      <a:lnTo>
                        <a:pt x="82" y="26"/>
                      </a:lnTo>
                      <a:lnTo>
                        <a:pt x="92" y="25"/>
                      </a:lnTo>
                      <a:lnTo>
                        <a:pt x="106" y="26"/>
                      </a:lnTo>
                      <a:lnTo>
                        <a:pt x="121" y="35"/>
                      </a:lnTo>
                      <a:lnTo>
                        <a:pt x="131" y="49"/>
                      </a:lnTo>
                      <a:lnTo>
                        <a:pt x="133" y="61"/>
                      </a:lnTo>
                      <a:lnTo>
                        <a:pt x="132" y="70"/>
                      </a:lnTo>
                      <a:lnTo>
                        <a:pt x="146" y="69"/>
                      </a:lnTo>
                      <a:lnTo>
                        <a:pt x="159" y="71"/>
                      </a:lnTo>
                      <a:lnTo>
                        <a:pt x="172" y="79"/>
                      </a:lnTo>
                      <a:lnTo>
                        <a:pt x="181" y="92"/>
                      </a:lnTo>
                      <a:lnTo>
                        <a:pt x="184" y="110"/>
                      </a:lnTo>
                      <a:lnTo>
                        <a:pt x="172" y="134"/>
                      </a:lnTo>
                      <a:lnTo>
                        <a:pt x="118" y="193"/>
                      </a:lnTo>
                      <a:lnTo>
                        <a:pt x="103" y="180"/>
                      </a:lnTo>
                      <a:lnTo>
                        <a:pt x="154" y="125"/>
                      </a:lnTo>
                      <a:lnTo>
                        <a:pt x="162" y="112"/>
                      </a:lnTo>
                      <a:lnTo>
                        <a:pt x="164" y="100"/>
                      </a:lnTo>
                      <a:lnTo>
                        <a:pt x="156" y="89"/>
                      </a:lnTo>
                      <a:lnTo>
                        <a:pt x="141" y="83"/>
                      </a:lnTo>
                      <a:lnTo>
                        <a:pt x="127" y="85"/>
                      </a:lnTo>
                      <a:lnTo>
                        <a:pt x="114" y="94"/>
                      </a:lnTo>
                      <a:lnTo>
                        <a:pt x="67" y="148"/>
                      </a:lnTo>
                      <a:lnTo>
                        <a:pt x="52" y="135"/>
                      </a:lnTo>
                      <a:lnTo>
                        <a:pt x="106" y="74"/>
                      </a:lnTo>
                      <a:lnTo>
                        <a:pt x="111" y="65"/>
                      </a:lnTo>
                      <a:lnTo>
                        <a:pt x="113" y="56"/>
                      </a:lnTo>
                      <a:lnTo>
                        <a:pt x="107" y="46"/>
                      </a:lnTo>
                      <a:lnTo>
                        <a:pt x="95" y="39"/>
                      </a:lnTo>
                      <a:lnTo>
                        <a:pt x="78" y="40"/>
                      </a:lnTo>
                      <a:lnTo>
                        <a:pt x="58" y="54"/>
                      </a:lnTo>
                      <a:lnTo>
                        <a:pt x="15" y="101"/>
                      </a:lnTo>
                      <a:lnTo>
                        <a:pt x="0" y="88"/>
                      </a:lnTo>
                      <a:lnTo>
                        <a:pt x="79"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8" name="Freeform 378"/>
                <p:cNvSpPr>
                  <a:spLocks noEditPoints="1"/>
                </p:cNvSpPr>
                <p:nvPr/>
              </p:nvSpPr>
              <p:spPr bwMode="auto">
                <a:xfrm>
                  <a:off x="3239" y="3113"/>
                  <a:ext cx="38" cy="40"/>
                </a:xfrm>
                <a:custGeom>
                  <a:avLst/>
                  <a:gdLst>
                    <a:gd name="T0" fmla="*/ 84 w 116"/>
                    <a:gd name="T1" fmla="*/ 109 h 120"/>
                    <a:gd name="T2" fmla="*/ 76 w 116"/>
                    <a:gd name="T3" fmla="*/ 114 h 120"/>
                    <a:gd name="T4" fmla="*/ 64 w 116"/>
                    <a:gd name="T5" fmla="*/ 119 h 120"/>
                    <a:gd name="T6" fmla="*/ 48 w 116"/>
                    <a:gd name="T7" fmla="*/ 120 h 120"/>
                    <a:gd name="T8" fmla="*/ 48 w 116"/>
                    <a:gd name="T9" fmla="*/ 120 h 120"/>
                    <a:gd name="T10" fmla="*/ 40 w 116"/>
                    <a:gd name="T11" fmla="*/ 119 h 120"/>
                    <a:gd name="T12" fmla="*/ 31 w 116"/>
                    <a:gd name="T13" fmla="*/ 115 h 120"/>
                    <a:gd name="T14" fmla="*/ 18 w 116"/>
                    <a:gd name="T15" fmla="*/ 107 h 120"/>
                    <a:gd name="T16" fmla="*/ 18 w 116"/>
                    <a:gd name="T17" fmla="*/ 107 h 120"/>
                    <a:gd name="T18" fmla="*/ 1 w 116"/>
                    <a:gd name="T19" fmla="*/ 82 h 120"/>
                    <a:gd name="T20" fmla="*/ 0 w 116"/>
                    <a:gd name="T21" fmla="*/ 55 h 120"/>
                    <a:gd name="T22" fmla="*/ 14 w 116"/>
                    <a:gd name="T23" fmla="*/ 28 h 120"/>
                    <a:gd name="T24" fmla="*/ 14 w 116"/>
                    <a:gd name="T25" fmla="*/ 28 h 120"/>
                    <a:gd name="T26" fmla="*/ 40 w 116"/>
                    <a:gd name="T27" fmla="*/ 6 h 120"/>
                    <a:gd name="T28" fmla="*/ 68 w 116"/>
                    <a:gd name="T29" fmla="*/ 0 h 120"/>
                    <a:gd name="T30" fmla="*/ 99 w 116"/>
                    <a:gd name="T31" fmla="*/ 13 h 120"/>
                    <a:gd name="T32" fmla="*/ 99 w 116"/>
                    <a:gd name="T33" fmla="*/ 13 h 120"/>
                    <a:gd name="T34" fmla="*/ 116 w 116"/>
                    <a:gd name="T35" fmla="*/ 37 h 120"/>
                    <a:gd name="T36" fmla="*/ 114 w 116"/>
                    <a:gd name="T37" fmla="*/ 65 h 120"/>
                    <a:gd name="T38" fmla="*/ 95 w 116"/>
                    <a:gd name="T39" fmla="*/ 98 h 120"/>
                    <a:gd name="T40" fmla="*/ 95 w 116"/>
                    <a:gd name="T41" fmla="*/ 98 h 120"/>
                    <a:gd name="T42" fmla="*/ 29 w 116"/>
                    <a:gd name="T43" fmla="*/ 43 h 120"/>
                    <a:gd name="T44" fmla="*/ 29 w 116"/>
                    <a:gd name="T45" fmla="*/ 43 h 120"/>
                    <a:gd name="T46" fmla="*/ 18 w 116"/>
                    <a:gd name="T47" fmla="*/ 62 h 120"/>
                    <a:gd name="T48" fmla="*/ 19 w 116"/>
                    <a:gd name="T49" fmla="*/ 79 h 120"/>
                    <a:gd name="T50" fmla="*/ 31 w 116"/>
                    <a:gd name="T51" fmla="*/ 95 h 120"/>
                    <a:gd name="T52" fmla="*/ 31 w 116"/>
                    <a:gd name="T53" fmla="*/ 95 h 120"/>
                    <a:gd name="T54" fmla="*/ 46 w 116"/>
                    <a:gd name="T55" fmla="*/ 102 h 120"/>
                    <a:gd name="T56" fmla="*/ 59 w 116"/>
                    <a:gd name="T57" fmla="*/ 101 h 120"/>
                    <a:gd name="T58" fmla="*/ 68 w 116"/>
                    <a:gd name="T59" fmla="*/ 96 h 120"/>
                    <a:gd name="T60" fmla="*/ 68 w 116"/>
                    <a:gd name="T61" fmla="*/ 96 h 120"/>
                    <a:gd name="T62" fmla="*/ 84 w 116"/>
                    <a:gd name="T63" fmla="*/ 109 h 120"/>
                    <a:gd name="T64" fmla="*/ 84 w 116"/>
                    <a:gd name="T65" fmla="*/ 109 h 120"/>
                    <a:gd name="T66" fmla="*/ 90 w 116"/>
                    <a:gd name="T67" fmla="*/ 72 h 120"/>
                    <a:gd name="T68" fmla="*/ 97 w 116"/>
                    <a:gd name="T69" fmla="*/ 56 h 120"/>
                    <a:gd name="T70" fmla="*/ 98 w 116"/>
                    <a:gd name="T71" fmla="*/ 40 h 120"/>
                    <a:gd name="T72" fmla="*/ 86 w 116"/>
                    <a:gd name="T73" fmla="*/ 25 h 120"/>
                    <a:gd name="T74" fmla="*/ 86 w 116"/>
                    <a:gd name="T75" fmla="*/ 25 h 120"/>
                    <a:gd name="T76" fmla="*/ 69 w 116"/>
                    <a:gd name="T77" fmla="*/ 18 h 120"/>
                    <a:gd name="T78" fmla="*/ 52 w 116"/>
                    <a:gd name="T79" fmla="*/ 21 h 120"/>
                    <a:gd name="T80" fmla="*/ 38 w 116"/>
                    <a:gd name="T81" fmla="*/ 31 h 120"/>
                    <a:gd name="T82" fmla="*/ 38 w 116"/>
                    <a:gd name="T83" fmla="*/ 31 h 120"/>
                    <a:gd name="T84" fmla="*/ 90 w 116"/>
                    <a:gd name="T85" fmla="*/ 72 h 120"/>
                    <a:gd name="T86" fmla="*/ 90 w 116"/>
                    <a:gd name="T87" fmla="*/ 72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120"/>
                    <a:gd name="T134" fmla="*/ 116 w 11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120">
                      <a:moveTo>
                        <a:pt x="84" y="109"/>
                      </a:moveTo>
                      <a:lnTo>
                        <a:pt x="76" y="114"/>
                      </a:lnTo>
                      <a:lnTo>
                        <a:pt x="64" y="119"/>
                      </a:lnTo>
                      <a:lnTo>
                        <a:pt x="48" y="120"/>
                      </a:lnTo>
                      <a:lnTo>
                        <a:pt x="40" y="119"/>
                      </a:lnTo>
                      <a:lnTo>
                        <a:pt x="31" y="115"/>
                      </a:lnTo>
                      <a:lnTo>
                        <a:pt x="18" y="107"/>
                      </a:lnTo>
                      <a:lnTo>
                        <a:pt x="1" y="82"/>
                      </a:lnTo>
                      <a:lnTo>
                        <a:pt x="0" y="55"/>
                      </a:lnTo>
                      <a:lnTo>
                        <a:pt x="14" y="28"/>
                      </a:lnTo>
                      <a:lnTo>
                        <a:pt x="40" y="6"/>
                      </a:lnTo>
                      <a:lnTo>
                        <a:pt x="68" y="0"/>
                      </a:lnTo>
                      <a:lnTo>
                        <a:pt x="99" y="13"/>
                      </a:lnTo>
                      <a:lnTo>
                        <a:pt x="116" y="37"/>
                      </a:lnTo>
                      <a:lnTo>
                        <a:pt x="114" y="65"/>
                      </a:lnTo>
                      <a:lnTo>
                        <a:pt x="95" y="98"/>
                      </a:lnTo>
                      <a:lnTo>
                        <a:pt x="29" y="43"/>
                      </a:lnTo>
                      <a:lnTo>
                        <a:pt x="18" y="62"/>
                      </a:lnTo>
                      <a:lnTo>
                        <a:pt x="19" y="79"/>
                      </a:lnTo>
                      <a:lnTo>
                        <a:pt x="31" y="95"/>
                      </a:lnTo>
                      <a:lnTo>
                        <a:pt x="46" y="102"/>
                      </a:lnTo>
                      <a:lnTo>
                        <a:pt x="59" y="101"/>
                      </a:lnTo>
                      <a:lnTo>
                        <a:pt x="68" y="96"/>
                      </a:lnTo>
                      <a:lnTo>
                        <a:pt x="84" y="109"/>
                      </a:lnTo>
                      <a:close/>
                      <a:moveTo>
                        <a:pt x="90" y="72"/>
                      </a:moveTo>
                      <a:lnTo>
                        <a:pt x="97" y="56"/>
                      </a:lnTo>
                      <a:lnTo>
                        <a:pt x="98" y="40"/>
                      </a:lnTo>
                      <a:lnTo>
                        <a:pt x="86" y="25"/>
                      </a:lnTo>
                      <a:lnTo>
                        <a:pt x="69" y="18"/>
                      </a:lnTo>
                      <a:lnTo>
                        <a:pt x="52" y="21"/>
                      </a:lnTo>
                      <a:lnTo>
                        <a:pt x="38" y="31"/>
                      </a:lnTo>
                      <a:lnTo>
                        <a:pt x="90" y="7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19" name="Freeform 379"/>
                <p:cNvSpPr>
                  <a:spLocks/>
                </p:cNvSpPr>
                <p:nvPr/>
              </p:nvSpPr>
              <p:spPr bwMode="auto">
                <a:xfrm>
                  <a:off x="3267" y="3134"/>
                  <a:ext cx="45" cy="50"/>
                </a:xfrm>
                <a:custGeom>
                  <a:avLst/>
                  <a:gdLst>
                    <a:gd name="T0" fmla="*/ 76 w 135"/>
                    <a:gd name="T1" fmla="*/ 152 h 152"/>
                    <a:gd name="T2" fmla="*/ 61 w 135"/>
                    <a:gd name="T3" fmla="*/ 140 h 152"/>
                    <a:gd name="T4" fmla="*/ 105 w 135"/>
                    <a:gd name="T5" fmla="*/ 82 h 152"/>
                    <a:gd name="T6" fmla="*/ 105 w 135"/>
                    <a:gd name="T7" fmla="*/ 82 h 152"/>
                    <a:gd name="T8" fmla="*/ 113 w 135"/>
                    <a:gd name="T9" fmla="*/ 67 h 152"/>
                    <a:gd name="T10" fmla="*/ 113 w 135"/>
                    <a:gd name="T11" fmla="*/ 54 h 152"/>
                    <a:gd name="T12" fmla="*/ 103 w 135"/>
                    <a:gd name="T13" fmla="*/ 42 h 152"/>
                    <a:gd name="T14" fmla="*/ 103 w 135"/>
                    <a:gd name="T15" fmla="*/ 42 h 152"/>
                    <a:gd name="T16" fmla="*/ 90 w 135"/>
                    <a:gd name="T17" fmla="*/ 37 h 152"/>
                    <a:gd name="T18" fmla="*/ 73 w 135"/>
                    <a:gd name="T19" fmla="*/ 39 h 152"/>
                    <a:gd name="T20" fmla="*/ 54 w 135"/>
                    <a:gd name="T21" fmla="*/ 55 h 152"/>
                    <a:gd name="T22" fmla="*/ 54 w 135"/>
                    <a:gd name="T23" fmla="*/ 55 h 152"/>
                    <a:gd name="T24" fmla="*/ 16 w 135"/>
                    <a:gd name="T25" fmla="*/ 106 h 152"/>
                    <a:gd name="T26" fmla="*/ 0 w 135"/>
                    <a:gd name="T27" fmla="*/ 94 h 152"/>
                    <a:gd name="T28" fmla="*/ 70 w 135"/>
                    <a:gd name="T29" fmla="*/ 0 h 152"/>
                    <a:gd name="T30" fmla="*/ 85 w 135"/>
                    <a:gd name="T31" fmla="*/ 11 h 152"/>
                    <a:gd name="T32" fmla="*/ 75 w 135"/>
                    <a:gd name="T33" fmla="*/ 25 h 152"/>
                    <a:gd name="T34" fmla="*/ 76 w 135"/>
                    <a:gd name="T35" fmla="*/ 25 h 152"/>
                    <a:gd name="T36" fmla="*/ 76 w 135"/>
                    <a:gd name="T37" fmla="*/ 25 h 152"/>
                    <a:gd name="T38" fmla="*/ 86 w 135"/>
                    <a:gd name="T39" fmla="*/ 23 h 152"/>
                    <a:gd name="T40" fmla="*/ 100 w 135"/>
                    <a:gd name="T41" fmla="*/ 23 h 152"/>
                    <a:gd name="T42" fmla="*/ 117 w 135"/>
                    <a:gd name="T43" fmla="*/ 31 h 152"/>
                    <a:gd name="T44" fmla="*/ 117 w 135"/>
                    <a:gd name="T45" fmla="*/ 31 h 152"/>
                    <a:gd name="T46" fmla="*/ 130 w 135"/>
                    <a:gd name="T47" fmla="*/ 44 h 152"/>
                    <a:gd name="T48" fmla="*/ 135 w 135"/>
                    <a:gd name="T49" fmla="*/ 63 h 152"/>
                    <a:gd name="T50" fmla="*/ 125 w 135"/>
                    <a:gd name="T51" fmla="*/ 87 h 152"/>
                    <a:gd name="T52" fmla="*/ 125 w 135"/>
                    <a:gd name="T53" fmla="*/ 87 h 152"/>
                    <a:gd name="T54" fmla="*/ 76 w 135"/>
                    <a:gd name="T55" fmla="*/ 152 h 152"/>
                    <a:gd name="T56" fmla="*/ 76 w 135"/>
                    <a:gd name="T57" fmla="*/ 152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52"/>
                    <a:gd name="T89" fmla="*/ 135 w 135"/>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52">
                      <a:moveTo>
                        <a:pt x="76" y="152"/>
                      </a:moveTo>
                      <a:lnTo>
                        <a:pt x="61" y="140"/>
                      </a:lnTo>
                      <a:lnTo>
                        <a:pt x="105" y="82"/>
                      </a:lnTo>
                      <a:lnTo>
                        <a:pt x="113" y="67"/>
                      </a:lnTo>
                      <a:lnTo>
                        <a:pt x="113" y="54"/>
                      </a:lnTo>
                      <a:lnTo>
                        <a:pt x="103" y="42"/>
                      </a:lnTo>
                      <a:lnTo>
                        <a:pt x="90" y="37"/>
                      </a:lnTo>
                      <a:lnTo>
                        <a:pt x="73" y="39"/>
                      </a:lnTo>
                      <a:lnTo>
                        <a:pt x="54" y="55"/>
                      </a:lnTo>
                      <a:lnTo>
                        <a:pt x="16" y="106"/>
                      </a:lnTo>
                      <a:lnTo>
                        <a:pt x="0" y="94"/>
                      </a:lnTo>
                      <a:lnTo>
                        <a:pt x="70" y="0"/>
                      </a:lnTo>
                      <a:lnTo>
                        <a:pt x="85" y="11"/>
                      </a:lnTo>
                      <a:lnTo>
                        <a:pt x="75" y="25"/>
                      </a:lnTo>
                      <a:lnTo>
                        <a:pt x="76" y="25"/>
                      </a:lnTo>
                      <a:lnTo>
                        <a:pt x="86" y="23"/>
                      </a:lnTo>
                      <a:lnTo>
                        <a:pt x="100" y="23"/>
                      </a:lnTo>
                      <a:lnTo>
                        <a:pt x="117" y="31"/>
                      </a:lnTo>
                      <a:lnTo>
                        <a:pt x="130" y="44"/>
                      </a:lnTo>
                      <a:lnTo>
                        <a:pt x="135" y="63"/>
                      </a:lnTo>
                      <a:lnTo>
                        <a:pt x="125" y="87"/>
                      </a:lnTo>
                      <a:lnTo>
                        <a:pt x="76" y="15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20" name="Freeform 380"/>
                <p:cNvSpPr>
                  <a:spLocks/>
                </p:cNvSpPr>
                <p:nvPr/>
              </p:nvSpPr>
              <p:spPr bwMode="auto">
                <a:xfrm>
                  <a:off x="3304" y="3150"/>
                  <a:ext cx="32" cy="48"/>
                </a:xfrm>
                <a:custGeom>
                  <a:avLst/>
                  <a:gdLst>
                    <a:gd name="T0" fmla="*/ 67 w 96"/>
                    <a:gd name="T1" fmla="*/ 51 h 144"/>
                    <a:gd name="T2" fmla="*/ 23 w 96"/>
                    <a:gd name="T3" fmla="*/ 114 h 144"/>
                    <a:gd name="T4" fmla="*/ 23 w 96"/>
                    <a:gd name="T5" fmla="*/ 114 h 144"/>
                    <a:gd name="T6" fmla="*/ 21 w 96"/>
                    <a:gd name="T7" fmla="*/ 120 h 144"/>
                    <a:gd name="T8" fmla="*/ 24 w 96"/>
                    <a:gd name="T9" fmla="*/ 125 h 144"/>
                    <a:gd name="T10" fmla="*/ 27 w 96"/>
                    <a:gd name="T11" fmla="*/ 128 h 144"/>
                    <a:gd name="T12" fmla="*/ 27 w 96"/>
                    <a:gd name="T13" fmla="*/ 128 h 144"/>
                    <a:gd name="T14" fmla="*/ 33 w 96"/>
                    <a:gd name="T15" fmla="*/ 132 h 144"/>
                    <a:gd name="T16" fmla="*/ 24 w 96"/>
                    <a:gd name="T17" fmla="*/ 144 h 144"/>
                    <a:gd name="T18" fmla="*/ 24 w 96"/>
                    <a:gd name="T19" fmla="*/ 144 h 144"/>
                    <a:gd name="T20" fmla="*/ 18 w 96"/>
                    <a:gd name="T21" fmla="*/ 141 h 144"/>
                    <a:gd name="T22" fmla="*/ 14 w 96"/>
                    <a:gd name="T23" fmla="*/ 139 h 144"/>
                    <a:gd name="T24" fmla="*/ 11 w 96"/>
                    <a:gd name="T25" fmla="*/ 137 h 144"/>
                    <a:gd name="T26" fmla="*/ 11 w 96"/>
                    <a:gd name="T27" fmla="*/ 137 h 144"/>
                    <a:gd name="T28" fmla="*/ 1 w 96"/>
                    <a:gd name="T29" fmla="*/ 126 h 144"/>
                    <a:gd name="T30" fmla="*/ 0 w 96"/>
                    <a:gd name="T31" fmla="*/ 115 h 144"/>
                    <a:gd name="T32" fmla="*/ 6 w 96"/>
                    <a:gd name="T33" fmla="*/ 103 h 144"/>
                    <a:gd name="T34" fmla="*/ 6 w 96"/>
                    <a:gd name="T35" fmla="*/ 103 h 144"/>
                    <a:gd name="T36" fmla="*/ 51 w 96"/>
                    <a:gd name="T37" fmla="*/ 39 h 144"/>
                    <a:gd name="T38" fmla="*/ 38 w 96"/>
                    <a:gd name="T39" fmla="*/ 30 h 144"/>
                    <a:gd name="T40" fmla="*/ 47 w 96"/>
                    <a:gd name="T41" fmla="*/ 17 h 144"/>
                    <a:gd name="T42" fmla="*/ 60 w 96"/>
                    <a:gd name="T43" fmla="*/ 26 h 144"/>
                    <a:gd name="T44" fmla="*/ 79 w 96"/>
                    <a:gd name="T45" fmla="*/ 0 h 144"/>
                    <a:gd name="T46" fmla="*/ 96 w 96"/>
                    <a:gd name="T47" fmla="*/ 11 h 144"/>
                    <a:gd name="T48" fmla="*/ 76 w 96"/>
                    <a:gd name="T49" fmla="*/ 38 h 144"/>
                    <a:gd name="T50" fmla="*/ 91 w 96"/>
                    <a:gd name="T51" fmla="*/ 48 h 144"/>
                    <a:gd name="T52" fmla="*/ 82 w 96"/>
                    <a:gd name="T53" fmla="*/ 62 h 144"/>
                    <a:gd name="T54" fmla="*/ 67 w 96"/>
                    <a:gd name="T55" fmla="*/ 51 h 144"/>
                    <a:gd name="T56" fmla="*/ 67 w 96"/>
                    <a:gd name="T57" fmla="*/ 51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44"/>
                    <a:gd name="T89" fmla="*/ 96 w 96"/>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44">
                      <a:moveTo>
                        <a:pt x="67" y="51"/>
                      </a:moveTo>
                      <a:lnTo>
                        <a:pt x="23" y="114"/>
                      </a:lnTo>
                      <a:lnTo>
                        <a:pt x="21" y="120"/>
                      </a:lnTo>
                      <a:lnTo>
                        <a:pt x="24" y="125"/>
                      </a:lnTo>
                      <a:lnTo>
                        <a:pt x="27" y="128"/>
                      </a:lnTo>
                      <a:lnTo>
                        <a:pt x="33" y="132"/>
                      </a:lnTo>
                      <a:lnTo>
                        <a:pt x="24" y="144"/>
                      </a:lnTo>
                      <a:lnTo>
                        <a:pt x="18" y="141"/>
                      </a:lnTo>
                      <a:lnTo>
                        <a:pt x="14" y="139"/>
                      </a:lnTo>
                      <a:lnTo>
                        <a:pt x="11" y="137"/>
                      </a:lnTo>
                      <a:lnTo>
                        <a:pt x="1" y="126"/>
                      </a:lnTo>
                      <a:lnTo>
                        <a:pt x="0" y="115"/>
                      </a:lnTo>
                      <a:lnTo>
                        <a:pt x="6" y="103"/>
                      </a:lnTo>
                      <a:lnTo>
                        <a:pt x="51" y="39"/>
                      </a:lnTo>
                      <a:lnTo>
                        <a:pt x="38" y="30"/>
                      </a:lnTo>
                      <a:lnTo>
                        <a:pt x="47" y="17"/>
                      </a:lnTo>
                      <a:lnTo>
                        <a:pt x="60" y="26"/>
                      </a:lnTo>
                      <a:lnTo>
                        <a:pt x="79" y="0"/>
                      </a:lnTo>
                      <a:lnTo>
                        <a:pt x="96" y="11"/>
                      </a:lnTo>
                      <a:lnTo>
                        <a:pt x="76" y="38"/>
                      </a:lnTo>
                      <a:lnTo>
                        <a:pt x="91" y="48"/>
                      </a:lnTo>
                      <a:lnTo>
                        <a:pt x="82" y="62"/>
                      </a:lnTo>
                      <a:lnTo>
                        <a:pt x="67" y="5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21" name="Freeform 381"/>
                <p:cNvSpPr>
                  <a:spLocks/>
                </p:cNvSpPr>
                <p:nvPr/>
              </p:nvSpPr>
              <p:spPr bwMode="auto">
                <a:xfrm>
                  <a:off x="3320" y="3173"/>
                  <a:ext cx="38" cy="41"/>
                </a:xfrm>
                <a:custGeom>
                  <a:avLst/>
                  <a:gdLst>
                    <a:gd name="T0" fmla="*/ 94 w 115"/>
                    <a:gd name="T1" fmla="*/ 54 h 123"/>
                    <a:gd name="T2" fmla="*/ 97 w 115"/>
                    <a:gd name="T3" fmla="*/ 46 h 123"/>
                    <a:gd name="T4" fmla="*/ 95 w 115"/>
                    <a:gd name="T5" fmla="*/ 35 h 123"/>
                    <a:gd name="T6" fmla="*/ 82 w 115"/>
                    <a:gd name="T7" fmla="*/ 22 h 123"/>
                    <a:gd name="T8" fmla="*/ 82 w 115"/>
                    <a:gd name="T9" fmla="*/ 22 h 123"/>
                    <a:gd name="T10" fmla="*/ 74 w 115"/>
                    <a:gd name="T11" fmla="*/ 19 h 123"/>
                    <a:gd name="T12" fmla="*/ 63 w 115"/>
                    <a:gd name="T13" fmla="*/ 17 h 123"/>
                    <a:gd name="T14" fmla="*/ 54 w 115"/>
                    <a:gd name="T15" fmla="*/ 23 h 123"/>
                    <a:gd name="T16" fmla="*/ 54 w 115"/>
                    <a:gd name="T17" fmla="*/ 23 h 123"/>
                    <a:gd name="T18" fmla="*/ 51 w 115"/>
                    <a:gd name="T19" fmla="*/ 31 h 123"/>
                    <a:gd name="T20" fmla="*/ 54 w 115"/>
                    <a:gd name="T21" fmla="*/ 38 h 123"/>
                    <a:gd name="T22" fmla="*/ 63 w 115"/>
                    <a:gd name="T23" fmla="*/ 48 h 123"/>
                    <a:gd name="T24" fmla="*/ 63 w 115"/>
                    <a:gd name="T25" fmla="*/ 48 h 123"/>
                    <a:gd name="T26" fmla="*/ 76 w 115"/>
                    <a:gd name="T27" fmla="*/ 63 h 123"/>
                    <a:gd name="T28" fmla="*/ 76 w 115"/>
                    <a:gd name="T29" fmla="*/ 63 h 123"/>
                    <a:gd name="T30" fmla="*/ 88 w 115"/>
                    <a:gd name="T31" fmla="*/ 80 h 123"/>
                    <a:gd name="T32" fmla="*/ 91 w 115"/>
                    <a:gd name="T33" fmla="*/ 94 h 123"/>
                    <a:gd name="T34" fmla="*/ 86 w 115"/>
                    <a:gd name="T35" fmla="*/ 108 h 123"/>
                    <a:gd name="T36" fmla="*/ 86 w 115"/>
                    <a:gd name="T37" fmla="*/ 108 h 123"/>
                    <a:gd name="T38" fmla="*/ 70 w 115"/>
                    <a:gd name="T39" fmla="*/ 121 h 123"/>
                    <a:gd name="T40" fmla="*/ 49 w 115"/>
                    <a:gd name="T41" fmla="*/ 123 h 123"/>
                    <a:gd name="T42" fmla="*/ 25 w 115"/>
                    <a:gd name="T43" fmla="*/ 114 h 123"/>
                    <a:gd name="T44" fmla="*/ 25 w 115"/>
                    <a:gd name="T45" fmla="*/ 114 h 123"/>
                    <a:gd name="T46" fmla="*/ 2 w 115"/>
                    <a:gd name="T47" fmla="*/ 88 h 123"/>
                    <a:gd name="T48" fmla="*/ 0 w 115"/>
                    <a:gd name="T49" fmla="*/ 67 h 123"/>
                    <a:gd name="T50" fmla="*/ 7 w 115"/>
                    <a:gd name="T51" fmla="*/ 51 h 123"/>
                    <a:gd name="T52" fmla="*/ 7 w 115"/>
                    <a:gd name="T53" fmla="*/ 51 h 123"/>
                    <a:gd name="T54" fmla="*/ 22 w 115"/>
                    <a:gd name="T55" fmla="*/ 62 h 123"/>
                    <a:gd name="T56" fmla="*/ 22 w 115"/>
                    <a:gd name="T57" fmla="*/ 62 h 123"/>
                    <a:gd name="T58" fmla="*/ 18 w 115"/>
                    <a:gd name="T59" fmla="*/ 72 h 123"/>
                    <a:gd name="T60" fmla="*/ 20 w 115"/>
                    <a:gd name="T61" fmla="*/ 84 h 123"/>
                    <a:gd name="T62" fmla="*/ 35 w 115"/>
                    <a:gd name="T63" fmla="*/ 99 h 123"/>
                    <a:gd name="T64" fmla="*/ 35 w 115"/>
                    <a:gd name="T65" fmla="*/ 99 h 123"/>
                    <a:gd name="T66" fmla="*/ 48 w 115"/>
                    <a:gd name="T67" fmla="*/ 106 h 123"/>
                    <a:gd name="T68" fmla="*/ 59 w 115"/>
                    <a:gd name="T69" fmla="*/ 106 h 123"/>
                    <a:gd name="T70" fmla="*/ 68 w 115"/>
                    <a:gd name="T71" fmla="*/ 98 h 123"/>
                    <a:gd name="T72" fmla="*/ 68 w 115"/>
                    <a:gd name="T73" fmla="*/ 98 h 123"/>
                    <a:gd name="T74" fmla="*/ 70 w 115"/>
                    <a:gd name="T75" fmla="*/ 91 h 123"/>
                    <a:gd name="T76" fmla="*/ 67 w 115"/>
                    <a:gd name="T77" fmla="*/ 82 h 123"/>
                    <a:gd name="T78" fmla="*/ 58 w 115"/>
                    <a:gd name="T79" fmla="*/ 72 h 123"/>
                    <a:gd name="T80" fmla="*/ 58 w 115"/>
                    <a:gd name="T81" fmla="*/ 72 h 123"/>
                    <a:gd name="T82" fmla="*/ 41 w 115"/>
                    <a:gd name="T83" fmla="*/ 54 h 123"/>
                    <a:gd name="T84" fmla="*/ 41 w 115"/>
                    <a:gd name="T85" fmla="*/ 54 h 123"/>
                    <a:gd name="T86" fmla="*/ 33 w 115"/>
                    <a:gd name="T87" fmla="*/ 42 h 123"/>
                    <a:gd name="T88" fmla="*/ 30 w 115"/>
                    <a:gd name="T89" fmla="*/ 29 h 123"/>
                    <a:gd name="T90" fmla="*/ 35 w 115"/>
                    <a:gd name="T91" fmla="*/ 16 h 123"/>
                    <a:gd name="T92" fmla="*/ 35 w 115"/>
                    <a:gd name="T93" fmla="*/ 16 h 123"/>
                    <a:gd name="T94" fmla="*/ 53 w 115"/>
                    <a:gd name="T95" fmla="*/ 1 h 123"/>
                    <a:gd name="T96" fmla="*/ 73 w 115"/>
                    <a:gd name="T97" fmla="*/ 0 h 123"/>
                    <a:gd name="T98" fmla="*/ 93 w 115"/>
                    <a:gd name="T99" fmla="*/ 10 h 123"/>
                    <a:gd name="T100" fmla="*/ 93 w 115"/>
                    <a:gd name="T101" fmla="*/ 10 h 123"/>
                    <a:gd name="T102" fmla="*/ 114 w 115"/>
                    <a:gd name="T103" fmla="*/ 33 h 123"/>
                    <a:gd name="T104" fmla="*/ 115 w 115"/>
                    <a:gd name="T105" fmla="*/ 53 h 123"/>
                    <a:gd name="T106" fmla="*/ 110 w 115"/>
                    <a:gd name="T107" fmla="*/ 65 h 123"/>
                    <a:gd name="T108" fmla="*/ 110 w 115"/>
                    <a:gd name="T109" fmla="*/ 65 h 123"/>
                    <a:gd name="T110" fmla="*/ 94 w 115"/>
                    <a:gd name="T111" fmla="*/ 54 h 123"/>
                    <a:gd name="T112" fmla="*/ 94 w 115"/>
                    <a:gd name="T113" fmla="*/ 54 h 1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123"/>
                    <a:gd name="T173" fmla="*/ 115 w 115"/>
                    <a:gd name="T174" fmla="*/ 123 h 1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123">
                      <a:moveTo>
                        <a:pt x="94" y="54"/>
                      </a:moveTo>
                      <a:lnTo>
                        <a:pt x="97" y="46"/>
                      </a:lnTo>
                      <a:lnTo>
                        <a:pt x="95" y="35"/>
                      </a:lnTo>
                      <a:lnTo>
                        <a:pt x="82" y="22"/>
                      </a:lnTo>
                      <a:lnTo>
                        <a:pt x="74" y="19"/>
                      </a:lnTo>
                      <a:lnTo>
                        <a:pt x="63" y="17"/>
                      </a:lnTo>
                      <a:lnTo>
                        <a:pt x="54" y="23"/>
                      </a:lnTo>
                      <a:lnTo>
                        <a:pt x="51" y="31"/>
                      </a:lnTo>
                      <a:lnTo>
                        <a:pt x="54" y="38"/>
                      </a:lnTo>
                      <a:lnTo>
                        <a:pt x="63" y="48"/>
                      </a:lnTo>
                      <a:lnTo>
                        <a:pt x="76" y="63"/>
                      </a:lnTo>
                      <a:lnTo>
                        <a:pt x="88" y="80"/>
                      </a:lnTo>
                      <a:lnTo>
                        <a:pt x="91" y="94"/>
                      </a:lnTo>
                      <a:lnTo>
                        <a:pt x="86" y="108"/>
                      </a:lnTo>
                      <a:lnTo>
                        <a:pt x="70" y="121"/>
                      </a:lnTo>
                      <a:lnTo>
                        <a:pt x="49" y="123"/>
                      </a:lnTo>
                      <a:lnTo>
                        <a:pt x="25" y="114"/>
                      </a:lnTo>
                      <a:lnTo>
                        <a:pt x="2" y="88"/>
                      </a:lnTo>
                      <a:lnTo>
                        <a:pt x="0" y="67"/>
                      </a:lnTo>
                      <a:lnTo>
                        <a:pt x="7" y="51"/>
                      </a:lnTo>
                      <a:lnTo>
                        <a:pt x="22" y="62"/>
                      </a:lnTo>
                      <a:lnTo>
                        <a:pt x="18" y="72"/>
                      </a:lnTo>
                      <a:lnTo>
                        <a:pt x="20" y="84"/>
                      </a:lnTo>
                      <a:lnTo>
                        <a:pt x="35" y="99"/>
                      </a:lnTo>
                      <a:lnTo>
                        <a:pt x="48" y="106"/>
                      </a:lnTo>
                      <a:lnTo>
                        <a:pt x="59" y="106"/>
                      </a:lnTo>
                      <a:lnTo>
                        <a:pt x="68" y="98"/>
                      </a:lnTo>
                      <a:lnTo>
                        <a:pt x="70" y="91"/>
                      </a:lnTo>
                      <a:lnTo>
                        <a:pt x="67" y="82"/>
                      </a:lnTo>
                      <a:lnTo>
                        <a:pt x="58" y="72"/>
                      </a:lnTo>
                      <a:lnTo>
                        <a:pt x="41" y="54"/>
                      </a:lnTo>
                      <a:lnTo>
                        <a:pt x="33" y="42"/>
                      </a:lnTo>
                      <a:lnTo>
                        <a:pt x="30" y="29"/>
                      </a:lnTo>
                      <a:lnTo>
                        <a:pt x="35" y="16"/>
                      </a:lnTo>
                      <a:lnTo>
                        <a:pt x="53" y="1"/>
                      </a:lnTo>
                      <a:lnTo>
                        <a:pt x="73" y="0"/>
                      </a:lnTo>
                      <a:lnTo>
                        <a:pt x="93" y="10"/>
                      </a:lnTo>
                      <a:lnTo>
                        <a:pt x="114" y="33"/>
                      </a:lnTo>
                      <a:lnTo>
                        <a:pt x="115" y="53"/>
                      </a:lnTo>
                      <a:lnTo>
                        <a:pt x="110" y="65"/>
                      </a:lnTo>
                      <a:lnTo>
                        <a:pt x="94" y="5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22" name="Freeform 382"/>
                <p:cNvSpPr>
                  <a:spLocks/>
                </p:cNvSpPr>
                <p:nvPr/>
              </p:nvSpPr>
              <p:spPr bwMode="auto">
                <a:xfrm>
                  <a:off x="3376" y="3201"/>
                  <a:ext cx="102" cy="78"/>
                </a:xfrm>
                <a:custGeom>
                  <a:avLst/>
                  <a:gdLst>
                    <a:gd name="T0" fmla="*/ 306 w 306"/>
                    <a:gd name="T1" fmla="*/ 234 h 234"/>
                    <a:gd name="T2" fmla="*/ 0 w 306"/>
                    <a:gd name="T3" fmla="*/ 168 h 234"/>
                    <a:gd name="T4" fmla="*/ 110 w 306"/>
                    <a:gd name="T5" fmla="*/ 119 h 234"/>
                    <a:gd name="T6" fmla="*/ 98 w 306"/>
                    <a:gd name="T7" fmla="*/ 0 h 234"/>
                    <a:gd name="T8" fmla="*/ 306 w 306"/>
                    <a:gd name="T9" fmla="*/ 234 h 234"/>
                    <a:gd name="T10" fmla="*/ 306 w 306"/>
                    <a:gd name="T11" fmla="*/ 234 h 234"/>
                    <a:gd name="T12" fmla="*/ 0 60000 65536"/>
                    <a:gd name="T13" fmla="*/ 0 60000 65536"/>
                    <a:gd name="T14" fmla="*/ 0 60000 65536"/>
                    <a:gd name="T15" fmla="*/ 0 60000 65536"/>
                    <a:gd name="T16" fmla="*/ 0 60000 65536"/>
                    <a:gd name="T17" fmla="*/ 0 60000 65536"/>
                    <a:gd name="T18" fmla="*/ 0 w 306"/>
                    <a:gd name="T19" fmla="*/ 0 h 234"/>
                    <a:gd name="T20" fmla="*/ 306 w 306"/>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306" h="234">
                      <a:moveTo>
                        <a:pt x="306" y="234"/>
                      </a:moveTo>
                      <a:lnTo>
                        <a:pt x="0" y="168"/>
                      </a:lnTo>
                      <a:lnTo>
                        <a:pt x="110" y="119"/>
                      </a:lnTo>
                      <a:lnTo>
                        <a:pt x="98" y="0"/>
                      </a:lnTo>
                      <a:lnTo>
                        <a:pt x="306" y="23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grpSp>
      <p:grpSp>
        <p:nvGrpSpPr>
          <p:cNvPr id="923" name="Group 390"/>
          <p:cNvGrpSpPr>
            <a:grpSpLocks/>
          </p:cNvGrpSpPr>
          <p:nvPr/>
        </p:nvGrpSpPr>
        <p:grpSpPr bwMode="auto">
          <a:xfrm>
            <a:off x="4814213" y="1838553"/>
            <a:ext cx="1587500" cy="1611313"/>
            <a:chOff x="2750" y="1089"/>
            <a:chExt cx="1000" cy="1015"/>
          </a:xfrm>
        </p:grpSpPr>
        <p:grpSp>
          <p:nvGrpSpPr>
            <p:cNvPr id="924" name="Group 391"/>
            <p:cNvGrpSpPr>
              <a:grpSpLocks/>
            </p:cNvGrpSpPr>
            <p:nvPr/>
          </p:nvGrpSpPr>
          <p:grpSpPr bwMode="auto">
            <a:xfrm>
              <a:off x="2750" y="1089"/>
              <a:ext cx="1000" cy="1015"/>
              <a:chOff x="2750" y="1089"/>
              <a:chExt cx="1000" cy="1015"/>
            </a:xfrm>
          </p:grpSpPr>
          <p:sp>
            <p:nvSpPr>
              <p:cNvPr id="926" name="Freeform 392"/>
              <p:cNvSpPr>
                <a:spLocks/>
              </p:cNvSpPr>
              <p:nvPr/>
            </p:nvSpPr>
            <p:spPr bwMode="auto">
              <a:xfrm>
                <a:off x="2750" y="1089"/>
                <a:ext cx="1000" cy="1015"/>
              </a:xfrm>
              <a:custGeom>
                <a:avLst/>
                <a:gdLst>
                  <a:gd name="T0" fmla="*/ 1016 w 3000"/>
                  <a:gd name="T1" fmla="*/ 2726 h 3047"/>
                  <a:gd name="T2" fmla="*/ 1067 w 3000"/>
                  <a:gd name="T3" fmla="*/ 2601 h 3047"/>
                  <a:gd name="T4" fmla="*/ 1123 w 3000"/>
                  <a:gd name="T5" fmla="*/ 2479 h 3047"/>
                  <a:gd name="T6" fmla="*/ 1187 w 3000"/>
                  <a:gd name="T7" fmla="*/ 2360 h 3047"/>
                  <a:gd name="T8" fmla="*/ 1258 w 3000"/>
                  <a:gd name="T9" fmla="*/ 2244 h 3047"/>
                  <a:gd name="T10" fmla="*/ 1333 w 3000"/>
                  <a:gd name="T11" fmla="*/ 2131 h 3047"/>
                  <a:gd name="T12" fmla="*/ 1414 w 3000"/>
                  <a:gd name="T13" fmla="*/ 2023 h 3047"/>
                  <a:gd name="T14" fmla="*/ 1501 w 3000"/>
                  <a:gd name="T15" fmla="*/ 1919 h 3047"/>
                  <a:gd name="T16" fmla="*/ 1593 w 3000"/>
                  <a:gd name="T17" fmla="*/ 1820 h 3047"/>
                  <a:gd name="T18" fmla="*/ 1690 w 3000"/>
                  <a:gd name="T19" fmla="*/ 1724 h 3047"/>
                  <a:gd name="T20" fmla="*/ 1791 w 3000"/>
                  <a:gd name="T21" fmla="*/ 1635 h 3047"/>
                  <a:gd name="T22" fmla="*/ 1897 w 3000"/>
                  <a:gd name="T23" fmla="*/ 1549 h 3047"/>
                  <a:gd name="T24" fmla="*/ 2007 w 3000"/>
                  <a:gd name="T25" fmla="*/ 1468 h 3047"/>
                  <a:gd name="T26" fmla="*/ 2120 w 3000"/>
                  <a:gd name="T27" fmla="*/ 1393 h 3047"/>
                  <a:gd name="T28" fmla="*/ 2237 w 3000"/>
                  <a:gd name="T29" fmla="*/ 1323 h 3047"/>
                  <a:gd name="T30" fmla="*/ 2357 w 3000"/>
                  <a:gd name="T31" fmla="*/ 1260 h 3047"/>
                  <a:gd name="T32" fmla="*/ 2481 w 3000"/>
                  <a:gd name="T33" fmla="*/ 1202 h 3047"/>
                  <a:gd name="T34" fmla="*/ 2607 w 3000"/>
                  <a:gd name="T35" fmla="*/ 1151 h 3047"/>
                  <a:gd name="T36" fmla="*/ 2736 w 3000"/>
                  <a:gd name="T37" fmla="*/ 1105 h 3047"/>
                  <a:gd name="T38" fmla="*/ 2866 w 3000"/>
                  <a:gd name="T39" fmla="*/ 1066 h 3047"/>
                  <a:gd name="T40" fmla="*/ 3000 w 3000"/>
                  <a:gd name="T41" fmla="*/ 1035 h 3047"/>
                  <a:gd name="T42" fmla="*/ 3000 w 3000"/>
                  <a:gd name="T43" fmla="*/ 0 h 3047"/>
                  <a:gd name="T44" fmla="*/ 2863 w 3000"/>
                  <a:gd name="T45" fmla="*/ 25 h 3047"/>
                  <a:gd name="T46" fmla="*/ 2729 w 3000"/>
                  <a:gd name="T47" fmla="*/ 53 h 3047"/>
                  <a:gd name="T48" fmla="*/ 2597 w 3000"/>
                  <a:gd name="T49" fmla="*/ 86 h 3047"/>
                  <a:gd name="T50" fmla="*/ 2465 w 3000"/>
                  <a:gd name="T51" fmla="*/ 124 h 3047"/>
                  <a:gd name="T52" fmla="*/ 2335 w 3000"/>
                  <a:gd name="T53" fmla="*/ 166 h 3047"/>
                  <a:gd name="T54" fmla="*/ 2208 w 3000"/>
                  <a:gd name="T55" fmla="*/ 212 h 3047"/>
                  <a:gd name="T56" fmla="*/ 2083 w 3000"/>
                  <a:gd name="T57" fmla="*/ 263 h 3047"/>
                  <a:gd name="T58" fmla="*/ 1958 w 3000"/>
                  <a:gd name="T59" fmla="*/ 318 h 3047"/>
                  <a:gd name="T60" fmla="*/ 1837 w 3000"/>
                  <a:gd name="T61" fmla="*/ 377 h 3047"/>
                  <a:gd name="T62" fmla="*/ 1719 w 3000"/>
                  <a:gd name="T63" fmla="*/ 441 h 3047"/>
                  <a:gd name="T64" fmla="*/ 1602 w 3000"/>
                  <a:gd name="T65" fmla="*/ 507 h 3047"/>
                  <a:gd name="T66" fmla="*/ 1489 w 3000"/>
                  <a:gd name="T67" fmla="*/ 578 h 3047"/>
                  <a:gd name="T68" fmla="*/ 1378 w 3000"/>
                  <a:gd name="T69" fmla="*/ 653 h 3047"/>
                  <a:gd name="T70" fmla="*/ 1270 w 3000"/>
                  <a:gd name="T71" fmla="*/ 732 h 3047"/>
                  <a:gd name="T72" fmla="*/ 1165 w 3000"/>
                  <a:gd name="T73" fmla="*/ 813 h 3047"/>
                  <a:gd name="T74" fmla="*/ 1063 w 3000"/>
                  <a:gd name="T75" fmla="*/ 899 h 3047"/>
                  <a:gd name="T76" fmla="*/ 965 w 3000"/>
                  <a:gd name="T77" fmla="*/ 988 h 3047"/>
                  <a:gd name="T78" fmla="*/ 869 w 3000"/>
                  <a:gd name="T79" fmla="*/ 1080 h 3047"/>
                  <a:gd name="T80" fmla="*/ 778 w 3000"/>
                  <a:gd name="T81" fmla="*/ 1175 h 3047"/>
                  <a:gd name="T82" fmla="*/ 690 w 3000"/>
                  <a:gd name="T83" fmla="*/ 1274 h 3047"/>
                  <a:gd name="T84" fmla="*/ 605 w 3000"/>
                  <a:gd name="T85" fmla="*/ 1375 h 3047"/>
                  <a:gd name="T86" fmla="*/ 525 w 3000"/>
                  <a:gd name="T87" fmla="*/ 1480 h 3047"/>
                  <a:gd name="T88" fmla="*/ 449 w 3000"/>
                  <a:gd name="T89" fmla="*/ 1587 h 3047"/>
                  <a:gd name="T90" fmla="*/ 377 w 3000"/>
                  <a:gd name="T91" fmla="*/ 1697 h 3047"/>
                  <a:gd name="T92" fmla="*/ 309 w 3000"/>
                  <a:gd name="T93" fmla="*/ 1810 h 3047"/>
                  <a:gd name="T94" fmla="*/ 246 w 3000"/>
                  <a:gd name="T95" fmla="*/ 1925 h 3047"/>
                  <a:gd name="T96" fmla="*/ 187 w 3000"/>
                  <a:gd name="T97" fmla="*/ 2043 h 3047"/>
                  <a:gd name="T98" fmla="*/ 134 w 3000"/>
                  <a:gd name="T99" fmla="*/ 2163 h 3047"/>
                  <a:gd name="T100" fmla="*/ 84 w 3000"/>
                  <a:gd name="T101" fmla="*/ 2285 h 3047"/>
                  <a:gd name="T102" fmla="*/ 40 w 3000"/>
                  <a:gd name="T103" fmla="*/ 2410 h 3047"/>
                  <a:gd name="T104" fmla="*/ 0 w 3000"/>
                  <a:gd name="T105" fmla="*/ 2537 h 3047"/>
                  <a:gd name="T106" fmla="*/ 986 w 3000"/>
                  <a:gd name="T107" fmla="*/ 2812 h 30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00"/>
                  <a:gd name="T163" fmla="*/ 0 h 3047"/>
                  <a:gd name="T164" fmla="*/ 3000 w 3000"/>
                  <a:gd name="T165" fmla="*/ 3047 h 30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00" h="3047">
                    <a:moveTo>
                      <a:pt x="986" y="2812"/>
                    </a:moveTo>
                    <a:lnTo>
                      <a:pt x="1000" y="2769"/>
                    </a:lnTo>
                    <a:lnTo>
                      <a:pt x="1016" y="2726"/>
                    </a:lnTo>
                    <a:lnTo>
                      <a:pt x="1032" y="2684"/>
                    </a:lnTo>
                    <a:lnTo>
                      <a:pt x="1049" y="2643"/>
                    </a:lnTo>
                    <a:lnTo>
                      <a:pt x="1067" y="2601"/>
                    </a:lnTo>
                    <a:lnTo>
                      <a:pt x="1085" y="2560"/>
                    </a:lnTo>
                    <a:lnTo>
                      <a:pt x="1104" y="2519"/>
                    </a:lnTo>
                    <a:lnTo>
                      <a:pt x="1123" y="2479"/>
                    </a:lnTo>
                    <a:lnTo>
                      <a:pt x="1145" y="2439"/>
                    </a:lnTo>
                    <a:lnTo>
                      <a:pt x="1166" y="2399"/>
                    </a:lnTo>
                    <a:lnTo>
                      <a:pt x="1187" y="2360"/>
                    </a:lnTo>
                    <a:lnTo>
                      <a:pt x="1210" y="2320"/>
                    </a:lnTo>
                    <a:lnTo>
                      <a:pt x="1233" y="2282"/>
                    </a:lnTo>
                    <a:lnTo>
                      <a:pt x="1258" y="2244"/>
                    </a:lnTo>
                    <a:lnTo>
                      <a:pt x="1282" y="2206"/>
                    </a:lnTo>
                    <a:lnTo>
                      <a:pt x="1307" y="2169"/>
                    </a:lnTo>
                    <a:lnTo>
                      <a:pt x="1333" y="2131"/>
                    </a:lnTo>
                    <a:lnTo>
                      <a:pt x="1360" y="2095"/>
                    </a:lnTo>
                    <a:lnTo>
                      <a:pt x="1387" y="2060"/>
                    </a:lnTo>
                    <a:lnTo>
                      <a:pt x="1414" y="2023"/>
                    </a:lnTo>
                    <a:lnTo>
                      <a:pt x="1442" y="1989"/>
                    </a:lnTo>
                    <a:lnTo>
                      <a:pt x="1472" y="1954"/>
                    </a:lnTo>
                    <a:lnTo>
                      <a:pt x="1501" y="1919"/>
                    </a:lnTo>
                    <a:lnTo>
                      <a:pt x="1531" y="1886"/>
                    </a:lnTo>
                    <a:lnTo>
                      <a:pt x="1562" y="1853"/>
                    </a:lnTo>
                    <a:lnTo>
                      <a:pt x="1593" y="1820"/>
                    </a:lnTo>
                    <a:lnTo>
                      <a:pt x="1625" y="1788"/>
                    </a:lnTo>
                    <a:lnTo>
                      <a:pt x="1657" y="1756"/>
                    </a:lnTo>
                    <a:lnTo>
                      <a:pt x="1690" y="1724"/>
                    </a:lnTo>
                    <a:lnTo>
                      <a:pt x="1723" y="1694"/>
                    </a:lnTo>
                    <a:lnTo>
                      <a:pt x="1757" y="1664"/>
                    </a:lnTo>
                    <a:lnTo>
                      <a:pt x="1791" y="1635"/>
                    </a:lnTo>
                    <a:lnTo>
                      <a:pt x="1826" y="1605"/>
                    </a:lnTo>
                    <a:lnTo>
                      <a:pt x="1862" y="1577"/>
                    </a:lnTo>
                    <a:lnTo>
                      <a:pt x="1897" y="1549"/>
                    </a:lnTo>
                    <a:lnTo>
                      <a:pt x="1933" y="1521"/>
                    </a:lnTo>
                    <a:lnTo>
                      <a:pt x="1970" y="1494"/>
                    </a:lnTo>
                    <a:lnTo>
                      <a:pt x="2007" y="1468"/>
                    </a:lnTo>
                    <a:lnTo>
                      <a:pt x="2044" y="1443"/>
                    </a:lnTo>
                    <a:lnTo>
                      <a:pt x="2082" y="1417"/>
                    </a:lnTo>
                    <a:lnTo>
                      <a:pt x="2120" y="1393"/>
                    </a:lnTo>
                    <a:lnTo>
                      <a:pt x="2158" y="1370"/>
                    </a:lnTo>
                    <a:lnTo>
                      <a:pt x="2198" y="1347"/>
                    </a:lnTo>
                    <a:lnTo>
                      <a:pt x="2237" y="1323"/>
                    </a:lnTo>
                    <a:lnTo>
                      <a:pt x="2277" y="1302"/>
                    </a:lnTo>
                    <a:lnTo>
                      <a:pt x="2317" y="1280"/>
                    </a:lnTo>
                    <a:lnTo>
                      <a:pt x="2357" y="1260"/>
                    </a:lnTo>
                    <a:lnTo>
                      <a:pt x="2399" y="1240"/>
                    </a:lnTo>
                    <a:lnTo>
                      <a:pt x="2439" y="1220"/>
                    </a:lnTo>
                    <a:lnTo>
                      <a:pt x="2481" y="1202"/>
                    </a:lnTo>
                    <a:lnTo>
                      <a:pt x="2523" y="1184"/>
                    </a:lnTo>
                    <a:lnTo>
                      <a:pt x="2564" y="1167"/>
                    </a:lnTo>
                    <a:lnTo>
                      <a:pt x="2607" y="1151"/>
                    </a:lnTo>
                    <a:lnTo>
                      <a:pt x="2650" y="1135"/>
                    </a:lnTo>
                    <a:lnTo>
                      <a:pt x="2693" y="1119"/>
                    </a:lnTo>
                    <a:lnTo>
                      <a:pt x="2736" y="1105"/>
                    </a:lnTo>
                    <a:lnTo>
                      <a:pt x="2780" y="1091"/>
                    </a:lnTo>
                    <a:lnTo>
                      <a:pt x="2823" y="1078"/>
                    </a:lnTo>
                    <a:lnTo>
                      <a:pt x="2866" y="1066"/>
                    </a:lnTo>
                    <a:lnTo>
                      <a:pt x="2911" y="1055"/>
                    </a:lnTo>
                    <a:lnTo>
                      <a:pt x="2955" y="1044"/>
                    </a:lnTo>
                    <a:lnTo>
                      <a:pt x="3000" y="1035"/>
                    </a:lnTo>
                    <a:lnTo>
                      <a:pt x="3000" y="0"/>
                    </a:lnTo>
                    <a:lnTo>
                      <a:pt x="2954" y="8"/>
                    </a:lnTo>
                    <a:lnTo>
                      <a:pt x="2909" y="16"/>
                    </a:lnTo>
                    <a:lnTo>
                      <a:pt x="2863" y="25"/>
                    </a:lnTo>
                    <a:lnTo>
                      <a:pt x="2819" y="34"/>
                    </a:lnTo>
                    <a:lnTo>
                      <a:pt x="2774" y="43"/>
                    </a:lnTo>
                    <a:lnTo>
                      <a:pt x="2729" y="53"/>
                    </a:lnTo>
                    <a:lnTo>
                      <a:pt x="2685" y="63"/>
                    </a:lnTo>
                    <a:lnTo>
                      <a:pt x="2640" y="74"/>
                    </a:lnTo>
                    <a:lnTo>
                      <a:pt x="2597" y="86"/>
                    </a:lnTo>
                    <a:lnTo>
                      <a:pt x="2552" y="98"/>
                    </a:lnTo>
                    <a:lnTo>
                      <a:pt x="2509" y="110"/>
                    </a:lnTo>
                    <a:lnTo>
                      <a:pt x="2465" y="124"/>
                    </a:lnTo>
                    <a:lnTo>
                      <a:pt x="2422" y="137"/>
                    </a:lnTo>
                    <a:lnTo>
                      <a:pt x="2379" y="151"/>
                    </a:lnTo>
                    <a:lnTo>
                      <a:pt x="2335" y="166"/>
                    </a:lnTo>
                    <a:lnTo>
                      <a:pt x="2293" y="181"/>
                    </a:lnTo>
                    <a:lnTo>
                      <a:pt x="2250" y="196"/>
                    </a:lnTo>
                    <a:lnTo>
                      <a:pt x="2208" y="212"/>
                    </a:lnTo>
                    <a:lnTo>
                      <a:pt x="2166" y="229"/>
                    </a:lnTo>
                    <a:lnTo>
                      <a:pt x="2124" y="246"/>
                    </a:lnTo>
                    <a:lnTo>
                      <a:pt x="2083" y="263"/>
                    </a:lnTo>
                    <a:lnTo>
                      <a:pt x="2041" y="281"/>
                    </a:lnTo>
                    <a:lnTo>
                      <a:pt x="2000" y="299"/>
                    </a:lnTo>
                    <a:lnTo>
                      <a:pt x="1958" y="318"/>
                    </a:lnTo>
                    <a:lnTo>
                      <a:pt x="1918" y="338"/>
                    </a:lnTo>
                    <a:lnTo>
                      <a:pt x="1878" y="357"/>
                    </a:lnTo>
                    <a:lnTo>
                      <a:pt x="1837" y="377"/>
                    </a:lnTo>
                    <a:lnTo>
                      <a:pt x="1798" y="398"/>
                    </a:lnTo>
                    <a:lnTo>
                      <a:pt x="1759" y="418"/>
                    </a:lnTo>
                    <a:lnTo>
                      <a:pt x="1719" y="441"/>
                    </a:lnTo>
                    <a:lnTo>
                      <a:pt x="1680" y="462"/>
                    </a:lnTo>
                    <a:lnTo>
                      <a:pt x="1641" y="485"/>
                    </a:lnTo>
                    <a:lnTo>
                      <a:pt x="1602" y="507"/>
                    </a:lnTo>
                    <a:lnTo>
                      <a:pt x="1565" y="531"/>
                    </a:lnTo>
                    <a:lnTo>
                      <a:pt x="1526" y="555"/>
                    </a:lnTo>
                    <a:lnTo>
                      <a:pt x="1489" y="578"/>
                    </a:lnTo>
                    <a:lnTo>
                      <a:pt x="1452" y="603"/>
                    </a:lnTo>
                    <a:lnTo>
                      <a:pt x="1414" y="628"/>
                    </a:lnTo>
                    <a:lnTo>
                      <a:pt x="1378" y="653"/>
                    </a:lnTo>
                    <a:lnTo>
                      <a:pt x="1341" y="679"/>
                    </a:lnTo>
                    <a:lnTo>
                      <a:pt x="1305" y="705"/>
                    </a:lnTo>
                    <a:lnTo>
                      <a:pt x="1270" y="732"/>
                    </a:lnTo>
                    <a:lnTo>
                      <a:pt x="1234" y="759"/>
                    </a:lnTo>
                    <a:lnTo>
                      <a:pt x="1199" y="786"/>
                    </a:lnTo>
                    <a:lnTo>
                      <a:pt x="1165" y="813"/>
                    </a:lnTo>
                    <a:lnTo>
                      <a:pt x="1130" y="842"/>
                    </a:lnTo>
                    <a:lnTo>
                      <a:pt x="1097" y="870"/>
                    </a:lnTo>
                    <a:lnTo>
                      <a:pt x="1063" y="899"/>
                    </a:lnTo>
                    <a:lnTo>
                      <a:pt x="1029" y="929"/>
                    </a:lnTo>
                    <a:lnTo>
                      <a:pt x="997" y="958"/>
                    </a:lnTo>
                    <a:lnTo>
                      <a:pt x="965" y="988"/>
                    </a:lnTo>
                    <a:lnTo>
                      <a:pt x="932" y="1018"/>
                    </a:lnTo>
                    <a:lnTo>
                      <a:pt x="900" y="1049"/>
                    </a:lnTo>
                    <a:lnTo>
                      <a:pt x="869" y="1080"/>
                    </a:lnTo>
                    <a:lnTo>
                      <a:pt x="838" y="1111"/>
                    </a:lnTo>
                    <a:lnTo>
                      <a:pt x="808" y="1144"/>
                    </a:lnTo>
                    <a:lnTo>
                      <a:pt x="778" y="1175"/>
                    </a:lnTo>
                    <a:lnTo>
                      <a:pt x="748" y="1208"/>
                    </a:lnTo>
                    <a:lnTo>
                      <a:pt x="718" y="1241"/>
                    </a:lnTo>
                    <a:lnTo>
                      <a:pt x="690" y="1274"/>
                    </a:lnTo>
                    <a:lnTo>
                      <a:pt x="661" y="1307"/>
                    </a:lnTo>
                    <a:lnTo>
                      <a:pt x="633" y="1342"/>
                    </a:lnTo>
                    <a:lnTo>
                      <a:pt x="605" y="1375"/>
                    </a:lnTo>
                    <a:lnTo>
                      <a:pt x="578" y="1410"/>
                    </a:lnTo>
                    <a:lnTo>
                      <a:pt x="552" y="1445"/>
                    </a:lnTo>
                    <a:lnTo>
                      <a:pt x="525" y="1480"/>
                    </a:lnTo>
                    <a:lnTo>
                      <a:pt x="499" y="1515"/>
                    </a:lnTo>
                    <a:lnTo>
                      <a:pt x="474" y="1551"/>
                    </a:lnTo>
                    <a:lnTo>
                      <a:pt x="449" y="1587"/>
                    </a:lnTo>
                    <a:lnTo>
                      <a:pt x="424" y="1623"/>
                    </a:lnTo>
                    <a:lnTo>
                      <a:pt x="400" y="1660"/>
                    </a:lnTo>
                    <a:lnTo>
                      <a:pt x="377" y="1697"/>
                    </a:lnTo>
                    <a:lnTo>
                      <a:pt x="354" y="1735"/>
                    </a:lnTo>
                    <a:lnTo>
                      <a:pt x="332" y="1772"/>
                    </a:lnTo>
                    <a:lnTo>
                      <a:pt x="309" y="1810"/>
                    </a:lnTo>
                    <a:lnTo>
                      <a:pt x="288" y="1848"/>
                    </a:lnTo>
                    <a:lnTo>
                      <a:pt x="267" y="1886"/>
                    </a:lnTo>
                    <a:lnTo>
                      <a:pt x="246" y="1925"/>
                    </a:lnTo>
                    <a:lnTo>
                      <a:pt x="225" y="1964"/>
                    </a:lnTo>
                    <a:lnTo>
                      <a:pt x="206" y="2003"/>
                    </a:lnTo>
                    <a:lnTo>
                      <a:pt x="187" y="2043"/>
                    </a:lnTo>
                    <a:lnTo>
                      <a:pt x="169" y="2083"/>
                    </a:lnTo>
                    <a:lnTo>
                      <a:pt x="151" y="2122"/>
                    </a:lnTo>
                    <a:lnTo>
                      <a:pt x="134" y="2163"/>
                    </a:lnTo>
                    <a:lnTo>
                      <a:pt x="116" y="2203"/>
                    </a:lnTo>
                    <a:lnTo>
                      <a:pt x="100" y="2245"/>
                    </a:lnTo>
                    <a:lnTo>
                      <a:pt x="84" y="2285"/>
                    </a:lnTo>
                    <a:lnTo>
                      <a:pt x="69" y="2326"/>
                    </a:lnTo>
                    <a:lnTo>
                      <a:pt x="54" y="2368"/>
                    </a:lnTo>
                    <a:lnTo>
                      <a:pt x="40" y="2410"/>
                    </a:lnTo>
                    <a:lnTo>
                      <a:pt x="26" y="2452"/>
                    </a:lnTo>
                    <a:lnTo>
                      <a:pt x="12" y="2494"/>
                    </a:lnTo>
                    <a:lnTo>
                      <a:pt x="0" y="2537"/>
                    </a:lnTo>
                    <a:lnTo>
                      <a:pt x="346" y="3047"/>
                    </a:lnTo>
                    <a:lnTo>
                      <a:pt x="986" y="2812"/>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p>
            </p:txBody>
          </p:sp>
          <p:grpSp>
            <p:nvGrpSpPr>
              <p:cNvPr id="927" name="Group 393"/>
              <p:cNvGrpSpPr>
                <a:grpSpLocks/>
              </p:cNvGrpSpPr>
              <p:nvPr/>
            </p:nvGrpSpPr>
            <p:grpSpPr bwMode="auto">
              <a:xfrm>
                <a:off x="2942" y="1328"/>
                <a:ext cx="565" cy="546"/>
                <a:chOff x="2942" y="1328"/>
                <a:chExt cx="565" cy="546"/>
              </a:xfrm>
            </p:grpSpPr>
            <p:sp>
              <p:nvSpPr>
                <p:cNvPr id="928" name="Freeform 394"/>
                <p:cNvSpPr>
                  <a:spLocks/>
                </p:cNvSpPr>
                <p:nvPr/>
              </p:nvSpPr>
              <p:spPr bwMode="auto">
                <a:xfrm>
                  <a:off x="3005" y="1644"/>
                  <a:ext cx="67" cy="62"/>
                </a:xfrm>
                <a:custGeom>
                  <a:avLst/>
                  <a:gdLst>
                    <a:gd name="T0" fmla="*/ 200 w 200"/>
                    <a:gd name="T1" fmla="*/ 87 h 187"/>
                    <a:gd name="T2" fmla="*/ 134 w 200"/>
                    <a:gd name="T3" fmla="*/ 187 h 187"/>
                    <a:gd name="T4" fmla="*/ 0 w 200"/>
                    <a:gd name="T5" fmla="*/ 99 h 187"/>
                    <a:gd name="T6" fmla="*/ 63 w 200"/>
                    <a:gd name="T7" fmla="*/ 0 h 187"/>
                    <a:gd name="T8" fmla="*/ 80 w 200"/>
                    <a:gd name="T9" fmla="*/ 11 h 187"/>
                    <a:gd name="T10" fmla="*/ 27 w 200"/>
                    <a:gd name="T11" fmla="*/ 91 h 187"/>
                    <a:gd name="T12" fmla="*/ 68 w 200"/>
                    <a:gd name="T13" fmla="*/ 118 h 187"/>
                    <a:gd name="T14" fmla="*/ 117 w 200"/>
                    <a:gd name="T15" fmla="*/ 44 h 187"/>
                    <a:gd name="T16" fmla="*/ 133 w 200"/>
                    <a:gd name="T17" fmla="*/ 54 h 187"/>
                    <a:gd name="T18" fmla="*/ 85 w 200"/>
                    <a:gd name="T19" fmla="*/ 128 h 187"/>
                    <a:gd name="T20" fmla="*/ 130 w 200"/>
                    <a:gd name="T21" fmla="*/ 158 h 187"/>
                    <a:gd name="T22" fmla="*/ 184 w 200"/>
                    <a:gd name="T23" fmla="*/ 77 h 187"/>
                    <a:gd name="T24" fmla="*/ 200 w 200"/>
                    <a:gd name="T25" fmla="*/ 87 h 187"/>
                    <a:gd name="T26" fmla="*/ 200 w 200"/>
                    <a:gd name="T27" fmla="*/ 87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87"/>
                    <a:gd name="T44" fmla="*/ 200 w 200"/>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87">
                      <a:moveTo>
                        <a:pt x="200" y="87"/>
                      </a:moveTo>
                      <a:lnTo>
                        <a:pt x="134" y="187"/>
                      </a:lnTo>
                      <a:lnTo>
                        <a:pt x="0" y="99"/>
                      </a:lnTo>
                      <a:lnTo>
                        <a:pt x="63" y="0"/>
                      </a:lnTo>
                      <a:lnTo>
                        <a:pt x="80" y="11"/>
                      </a:lnTo>
                      <a:lnTo>
                        <a:pt x="27" y="91"/>
                      </a:lnTo>
                      <a:lnTo>
                        <a:pt x="68" y="118"/>
                      </a:lnTo>
                      <a:lnTo>
                        <a:pt x="117" y="44"/>
                      </a:lnTo>
                      <a:lnTo>
                        <a:pt x="133" y="54"/>
                      </a:lnTo>
                      <a:lnTo>
                        <a:pt x="85" y="128"/>
                      </a:lnTo>
                      <a:lnTo>
                        <a:pt x="130" y="158"/>
                      </a:lnTo>
                      <a:lnTo>
                        <a:pt x="184" y="77"/>
                      </a:lnTo>
                      <a:lnTo>
                        <a:pt x="200" y="8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29" name="Freeform 395"/>
                <p:cNvSpPr>
                  <a:spLocks/>
                </p:cNvSpPr>
                <p:nvPr/>
              </p:nvSpPr>
              <p:spPr bwMode="auto">
                <a:xfrm>
                  <a:off x="3043" y="1618"/>
                  <a:ext cx="52" cy="51"/>
                </a:xfrm>
                <a:custGeom>
                  <a:avLst/>
                  <a:gdLst>
                    <a:gd name="T0" fmla="*/ 156 w 156"/>
                    <a:gd name="T1" fmla="*/ 68 h 155"/>
                    <a:gd name="T2" fmla="*/ 142 w 156"/>
                    <a:gd name="T3" fmla="*/ 88 h 155"/>
                    <a:gd name="T4" fmla="*/ 89 w 156"/>
                    <a:gd name="T5" fmla="*/ 86 h 155"/>
                    <a:gd name="T6" fmla="*/ 108 w 156"/>
                    <a:gd name="T7" fmla="*/ 134 h 155"/>
                    <a:gd name="T8" fmla="*/ 94 w 156"/>
                    <a:gd name="T9" fmla="*/ 155 h 155"/>
                    <a:gd name="T10" fmla="*/ 69 w 156"/>
                    <a:gd name="T11" fmla="*/ 86 h 155"/>
                    <a:gd name="T12" fmla="*/ 0 w 156"/>
                    <a:gd name="T13" fmla="*/ 85 h 155"/>
                    <a:gd name="T14" fmla="*/ 14 w 156"/>
                    <a:gd name="T15" fmla="*/ 64 h 155"/>
                    <a:gd name="T16" fmla="*/ 64 w 156"/>
                    <a:gd name="T17" fmla="*/ 67 h 155"/>
                    <a:gd name="T18" fmla="*/ 46 w 156"/>
                    <a:gd name="T19" fmla="*/ 20 h 155"/>
                    <a:gd name="T20" fmla="*/ 60 w 156"/>
                    <a:gd name="T21" fmla="*/ 0 h 155"/>
                    <a:gd name="T22" fmla="*/ 84 w 156"/>
                    <a:gd name="T23" fmla="*/ 66 h 155"/>
                    <a:gd name="T24" fmla="*/ 156 w 156"/>
                    <a:gd name="T25" fmla="*/ 68 h 155"/>
                    <a:gd name="T26" fmla="*/ 156 w 156"/>
                    <a:gd name="T27" fmla="*/ 68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55"/>
                    <a:gd name="T44" fmla="*/ 156 w 1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55">
                      <a:moveTo>
                        <a:pt x="156" y="68"/>
                      </a:moveTo>
                      <a:lnTo>
                        <a:pt x="142" y="88"/>
                      </a:lnTo>
                      <a:lnTo>
                        <a:pt x="89" y="86"/>
                      </a:lnTo>
                      <a:lnTo>
                        <a:pt x="108" y="134"/>
                      </a:lnTo>
                      <a:lnTo>
                        <a:pt x="94" y="155"/>
                      </a:lnTo>
                      <a:lnTo>
                        <a:pt x="69" y="86"/>
                      </a:lnTo>
                      <a:lnTo>
                        <a:pt x="0" y="85"/>
                      </a:lnTo>
                      <a:lnTo>
                        <a:pt x="14" y="64"/>
                      </a:lnTo>
                      <a:lnTo>
                        <a:pt x="64" y="67"/>
                      </a:lnTo>
                      <a:lnTo>
                        <a:pt x="46" y="20"/>
                      </a:lnTo>
                      <a:lnTo>
                        <a:pt x="60" y="0"/>
                      </a:lnTo>
                      <a:lnTo>
                        <a:pt x="84" y="66"/>
                      </a:lnTo>
                      <a:lnTo>
                        <a:pt x="156" y="6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0" name="Freeform 396"/>
                <p:cNvSpPr>
                  <a:spLocks noEditPoints="1"/>
                </p:cNvSpPr>
                <p:nvPr/>
              </p:nvSpPr>
              <p:spPr bwMode="auto">
                <a:xfrm>
                  <a:off x="3068" y="1592"/>
                  <a:ext cx="47" cy="54"/>
                </a:xfrm>
                <a:custGeom>
                  <a:avLst/>
                  <a:gdLst>
                    <a:gd name="T0" fmla="*/ 0 w 141"/>
                    <a:gd name="T1" fmla="*/ 61 h 163"/>
                    <a:gd name="T2" fmla="*/ 12 w 141"/>
                    <a:gd name="T3" fmla="*/ 47 h 163"/>
                    <a:gd name="T4" fmla="*/ 25 w 141"/>
                    <a:gd name="T5" fmla="*/ 57 h 163"/>
                    <a:gd name="T6" fmla="*/ 25 w 141"/>
                    <a:gd name="T7" fmla="*/ 56 h 163"/>
                    <a:gd name="T8" fmla="*/ 25 w 141"/>
                    <a:gd name="T9" fmla="*/ 56 h 163"/>
                    <a:gd name="T10" fmla="*/ 22 w 141"/>
                    <a:gd name="T11" fmla="*/ 46 h 163"/>
                    <a:gd name="T12" fmla="*/ 23 w 141"/>
                    <a:gd name="T13" fmla="*/ 33 h 163"/>
                    <a:gd name="T14" fmla="*/ 31 w 141"/>
                    <a:gd name="T15" fmla="*/ 16 h 163"/>
                    <a:gd name="T16" fmla="*/ 31 w 141"/>
                    <a:gd name="T17" fmla="*/ 16 h 163"/>
                    <a:gd name="T18" fmla="*/ 53 w 141"/>
                    <a:gd name="T19" fmla="*/ 0 h 163"/>
                    <a:gd name="T20" fmla="*/ 80 w 141"/>
                    <a:gd name="T21" fmla="*/ 0 h 163"/>
                    <a:gd name="T22" fmla="*/ 107 w 141"/>
                    <a:gd name="T23" fmla="*/ 14 h 163"/>
                    <a:gd name="T24" fmla="*/ 107 w 141"/>
                    <a:gd name="T25" fmla="*/ 14 h 163"/>
                    <a:gd name="T26" fmla="*/ 128 w 141"/>
                    <a:gd name="T27" fmla="*/ 37 h 163"/>
                    <a:gd name="T28" fmla="*/ 137 w 141"/>
                    <a:gd name="T29" fmla="*/ 65 h 163"/>
                    <a:gd name="T30" fmla="*/ 127 w 141"/>
                    <a:gd name="T31" fmla="*/ 95 h 163"/>
                    <a:gd name="T32" fmla="*/ 127 w 141"/>
                    <a:gd name="T33" fmla="*/ 95 h 163"/>
                    <a:gd name="T34" fmla="*/ 116 w 141"/>
                    <a:gd name="T35" fmla="*/ 105 h 163"/>
                    <a:gd name="T36" fmla="*/ 106 w 141"/>
                    <a:gd name="T37" fmla="*/ 109 h 163"/>
                    <a:gd name="T38" fmla="*/ 95 w 141"/>
                    <a:gd name="T39" fmla="*/ 110 h 163"/>
                    <a:gd name="T40" fmla="*/ 95 w 141"/>
                    <a:gd name="T41" fmla="*/ 110 h 163"/>
                    <a:gd name="T42" fmla="*/ 95 w 141"/>
                    <a:gd name="T43" fmla="*/ 110 h 163"/>
                    <a:gd name="T44" fmla="*/ 141 w 141"/>
                    <a:gd name="T45" fmla="*/ 148 h 163"/>
                    <a:gd name="T46" fmla="*/ 129 w 141"/>
                    <a:gd name="T47" fmla="*/ 163 h 163"/>
                    <a:gd name="T48" fmla="*/ 0 w 141"/>
                    <a:gd name="T49" fmla="*/ 61 h 163"/>
                    <a:gd name="T50" fmla="*/ 0 w 141"/>
                    <a:gd name="T51" fmla="*/ 61 h 163"/>
                    <a:gd name="T52" fmla="*/ 113 w 141"/>
                    <a:gd name="T53" fmla="*/ 85 h 163"/>
                    <a:gd name="T54" fmla="*/ 119 w 141"/>
                    <a:gd name="T55" fmla="*/ 68 h 163"/>
                    <a:gd name="T56" fmla="*/ 113 w 141"/>
                    <a:gd name="T57" fmla="*/ 50 h 163"/>
                    <a:gd name="T58" fmla="*/ 97 w 141"/>
                    <a:gd name="T59" fmla="*/ 33 h 163"/>
                    <a:gd name="T60" fmla="*/ 97 w 141"/>
                    <a:gd name="T61" fmla="*/ 33 h 163"/>
                    <a:gd name="T62" fmla="*/ 81 w 141"/>
                    <a:gd name="T63" fmla="*/ 23 h 163"/>
                    <a:gd name="T64" fmla="*/ 62 w 141"/>
                    <a:gd name="T65" fmla="*/ 18 h 163"/>
                    <a:gd name="T66" fmla="*/ 42 w 141"/>
                    <a:gd name="T67" fmla="*/ 31 h 163"/>
                    <a:gd name="T68" fmla="*/ 42 w 141"/>
                    <a:gd name="T69" fmla="*/ 31 h 163"/>
                    <a:gd name="T70" fmla="*/ 36 w 141"/>
                    <a:gd name="T71" fmla="*/ 52 h 163"/>
                    <a:gd name="T72" fmla="*/ 46 w 141"/>
                    <a:gd name="T73" fmla="*/ 71 h 163"/>
                    <a:gd name="T74" fmla="*/ 62 w 141"/>
                    <a:gd name="T75" fmla="*/ 86 h 163"/>
                    <a:gd name="T76" fmla="*/ 62 w 141"/>
                    <a:gd name="T77" fmla="*/ 86 h 163"/>
                    <a:gd name="T78" fmla="*/ 84 w 141"/>
                    <a:gd name="T79" fmla="*/ 96 h 163"/>
                    <a:gd name="T80" fmla="*/ 102 w 141"/>
                    <a:gd name="T81" fmla="*/ 94 h 163"/>
                    <a:gd name="T82" fmla="*/ 113 w 141"/>
                    <a:gd name="T83" fmla="*/ 85 h 163"/>
                    <a:gd name="T84" fmla="*/ 113 w 141"/>
                    <a:gd name="T85" fmla="*/ 8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63"/>
                    <a:gd name="T131" fmla="*/ 141 w 141"/>
                    <a:gd name="T132" fmla="*/ 163 h 1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63">
                      <a:moveTo>
                        <a:pt x="0" y="61"/>
                      </a:moveTo>
                      <a:lnTo>
                        <a:pt x="12" y="47"/>
                      </a:lnTo>
                      <a:lnTo>
                        <a:pt x="25" y="57"/>
                      </a:lnTo>
                      <a:lnTo>
                        <a:pt x="25" y="56"/>
                      </a:lnTo>
                      <a:lnTo>
                        <a:pt x="22" y="46"/>
                      </a:lnTo>
                      <a:lnTo>
                        <a:pt x="23" y="33"/>
                      </a:lnTo>
                      <a:lnTo>
                        <a:pt x="31" y="16"/>
                      </a:lnTo>
                      <a:lnTo>
                        <a:pt x="53" y="0"/>
                      </a:lnTo>
                      <a:lnTo>
                        <a:pt x="80" y="0"/>
                      </a:lnTo>
                      <a:lnTo>
                        <a:pt x="107" y="14"/>
                      </a:lnTo>
                      <a:lnTo>
                        <a:pt x="128" y="37"/>
                      </a:lnTo>
                      <a:lnTo>
                        <a:pt x="137" y="65"/>
                      </a:lnTo>
                      <a:lnTo>
                        <a:pt x="127" y="95"/>
                      </a:lnTo>
                      <a:lnTo>
                        <a:pt x="116" y="105"/>
                      </a:lnTo>
                      <a:lnTo>
                        <a:pt x="106" y="109"/>
                      </a:lnTo>
                      <a:lnTo>
                        <a:pt x="95" y="110"/>
                      </a:lnTo>
                      <a:lnTo>
                        <a:pt x="141" y="148"/>
                      </a:lnTo>
                      <a:lnTo>
                        <a:pt x="129" y="163"/>
                      </a:lnTo>
                      <a:lnTo>
                        <a:pt x="0" y="61"/>
                      </a:lnTo>
                      <a:close/>
                      <a:moveTo>
                        <a:pt x="113" y="85"/>
                      </a:moveTo>
                      <a:lnTo>
                        <a:pt x="119" y="68"/>
                      </a:lnTo>
                      <a:lnTo>
                        <a:pt x="113" y="50"/>
                      </a:lnTo>
                      <a:lnTo>
                        <a:pt x="97" y="33"/>
                      </a:lnTo>
                      <a:lnTo>
                        <a:pt x="81" y="23"/>
                      </a:lnTo>
                      <a:lnTo>
                        <a:pt x="62" y="18"/>
                      </a:lnTo>
                      <a:lnTo>
                        <a:pt x="42" y="31"/>
                      </a:lnTo>
                      <a:lnTo>
                        <a:pt x="36" y="52"/>
                      </a:lnTo>
                      <a:lnTo>
                        <a:pt x="46" y="71"/>
                      </a:lnTo>
                      <a:lnTo>
                        <a:pt x="62" y="86"/>
                      </a:lnTo>
                      <a:lnTo>
                        <a:pt x="84" y="96"/>
                      </a:lnTo>
                      <a:lnTo>
                        <a:pt x="102" y="94"/>
                      </a:lnTo>
                      <a:lnTo>
                        <a:pt x="113" y="8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1" name="Freeform 397"/>
                <p:cNvSpPr>
                  <a:spLocks noEditPoints="1"/>
                </p:cNvSpPr>
                <p:nvPr/>
              </p:nvSpPr>
              <p:spPr bwMode="auto">
                <a:xfrm>
                  <a:off x="3101" y="1559"/>
                  <a:ext cx="40" cy="39"/>
                </a:xfrm>
                <a:custGeom>
                  <a:avLst/>
                  <a:gdLst>
                    <a:gd name="T0" fmla="*/ 110 w 120"/>
                    <a:gd name="T1" fmla="*/ 34 h 116"/>
                    <a:gd name="T2" fmla="*/ 115 w 120"/>
                    <a:gd name="T3" fmla="*/ 42 h 116"/>
                    <a:gd name="T4" fmla="*/ 119 w 120"/>
                    <a:gd name="T5" fmla="*/ 54 h 116"/>
                    <a:gd name="T6" fmla="*/ 120 w 120"/>
                    <a:gd name="T7" fmla="*/ 71 h 116"/>
                    <a:gd name="T8" fmla="*/ 120 w 120"/>
                    <a:gd name="T9" fmla="*/ 71 h 116"/>
                    <a:gd name="T10" fmla="*/ 119 w 120"/>
                    <a:gd name="T11" fmla="*/ 78 h 116"/>
                    <a:gd name="T12" fmla="*/ 115 w 120"/>
                    <a:gd name="T13" fmla="*/ 87 h 116"/>
                    <a:gd name="T14" fmla="*/ 105 w 120"/>
                    <a:gd name="T15" fmla="*/ 100 h 116"/>
                    <a:gd name="T16" fmla="*/ 105 w 120"/>
                    <a:gd name="T17" fmla="*/ 100 h 116"/>
                    <a:gd name="T18" fmla="*/ 80 w 120"/>
                    <a:gd name="T19" fmla="*/ 116 h 116"/>
                    <a:gd name="T20" fmla="*/ 53 w 120"/>
                    <a:gd name="T21" fmla="*/ 116 h 116"/>
                    <a:gd name="T22" fmla="*/ 26 w 120"/>
                    <a:gd name="T23" fmla="*/ 101 h 116"/>
                    <a:gd name="T24" fmla="*/ 26 w 120"/>
                    <a:gd name="T25" fmla="*/ 101 h 116"/>
                    <a:gd name="T26" fmla="*/ 6 w 120"/>
                    <a:gd name="T27" fmla="*/ 75 h 116"/>
                    <a:gd name="T28" fmla="*/ 0 w 120"/>
                    <a:gd name="T29" fmla="*/ 46 h 116"/>
                    <a:gd name="T30" fmla="*/ 14 w 120"/>
                    <a:gd name="T31" fmla="*/ 15 h 116"/>
                    <a:gd name="T32" fmla="*/ 14 w 120"/>
                    <a:gd name="T33" fmla="*/ 15 h 116"/>
                    <a:gd name="T34" fmla="*/ 39 w 120"/>
                    <a:gd name="T35" fmla="*/ 0 h 116"/>
                    <a:gd name="T36" fmla="*/ 67 w 120"/>
                    <a:gd name="T37" fmla="*/ 3 h 116"/>
                    <a:gd name="T38" fmla="*/ 99 w 120"/>
                    <a:gd name="T39" fmla="*/ 23 h 116"/>
                    <a:gd name="T40" fmla="*/ 99 w 120"/>
                    <a:gd name="T41" fmla="*/ 23 h 116"/>
                    <a:gd name="T42" fmla="*/ 42 w 120"/>
                    <a:gd name="T43" fmla="*/ 87 h 116"/>
                    <a:gd name="T44" fmla="*/ 42 w 120"/>
                    <a:gd name="T45" fmla="*/ 87 h 116"/>
                    <a:gd name="T46" fmla="*/ 61 w 120"/>
                    <a:gd name="T47" fmla="*/ 98 h 116"/>
                    <a:gd name="T48" fmla="*/ 78 w 120"/>
                    <a:gd name="T49" fmla="*/ 98 h 116"/>
                    <a:gd name="T50" fmla="*/ 94 w 120"/>
                    <a:gd name="T51" fmla="*/ 87 h 116"/>
                    <a:gd name="T52" fmla="*/ 94 w 120"/>
                    <a:gd name="T53" fmla="*/ 87 h 116"/>
                    <a:gd name="T54" fmla="*/ 102 w 120"/>
                    <a:gd name="T55" fmla="*/ 72 h 116"/>
                    <a:gd name="T56" fmla="*/ 102 w 120"/>
                    <a:gd name="T57" fmla="*/ 58 h 116"/>
                    <a:gd name="T58" fmla="*/ 97 w 120"/>
                    <a:gd name="T59" fmla="*/ 49 h 116"/>
                    <a:gd name="T60" fmla="*/ 97 w 120"/>
                    <a:gd name="T61" fmla="*/ 49 h 116"/>
                    <a:gd name="T62" fmla="*/ 110 w 120"/>
                    <a:gd name="T63" fmla="*/ 34 h 116"/>
                    <a:gd name="T64" fmla="*/ 110 w 120"/>
                    <a:gd name="T65" fmla="*/ 34 h 116"/>
                    <a:gd name="T66" fmla="*/ 73 w 120"/>
                    <a:gd name="T67" fmla="*/ 28 h 116"/>
                    <a:gd name="T68" fmla="*/ 58 w 120"/>
                    <a:gd name="T69" fmla="*/ 20 h 116"/>
                    <a:gd name="T70" fmla="*/ 42 w 120"/>
                    <a:gd name="T71" fmla="*/ 19 h 116"/>
                    <a:gd name="T72" fmla="*/ 26 w 120"/>
                    <a:gd name="T73" fmla="*/ 30 h 116"/>
                    <a:gd name="T74" fmla="*/ 26 w 120"/>
                    <a:gd name="T75" fmla="*/ 30 h 116"/>
                    <a:gd name="T76" fmla="*/ 19 w 120"/>
                    <a:gd name="T77" fmla="*/ 45 h 116"/>
                    <a:gd name="T78" fmla="*/ 21 w 120"/>
                    <a:gd name="T79" fmla="*/ 63 h 116"/>
                    <a:gd name="T80" fmla="*/ 31 w 120"/>
                    <a:gd name="T81" fmla="*/ 77 h 116"/>
                    <a:gd name="T82" fmla="*/ 31 w 120"/>
                    <a:gd name="T83" fmla="*/ 77 h 116"/>
                    <a:gd name="T84" fmla="*/ 73 w 120"/>
                    <a:gd name="T85" fmla="*/ 28 h 116"/>
                    <a:gd name="T86" fmla="*/ 73 w 120"/>
                    <a:gd name="T87" fmla="*/ 28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16"/>
                    <a:gd name="T134" fmla="*/ 120 w 120"/>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16">
                      <a:moveTo>
                        <a:pt x="110" y="34"/>
                      </a:moveTo>
                      <a:lnTo>
                        <a:pt x="115" y="42"/>
                      </a:lnTo>
                      <a:lnTo>
                        <a:pt x="119" y="54"/>
                      </a:lnTo>
                      <a:lnTo>
                        <a:pt x="120" y="71"/>
                      </a:lnTo>
                      <a:lnTo>
                        <a:pt x="119" y="78"/>
                      </a:lnTo>
                      <a:lnTo>
                        <a:pt x="115" y="87"/>
                      </a:lnTo>
                      <a:lnTo>
                        <a:pt x="105" y="100"/>
                      </a:lnTo>
                      <a:lnTo>
                        <a:pt x="80" y="116"/>
                      </a:lnTo>
                      <a:lnTo>
                        <a:pt x="53" y="116"/>
                      </a:lnTo>
                      <a:lnTo>
                        <a:pt x="26" y="101"/>
                      </a:lnTo>
                      <a:lnTo>
                        <a:pt x="6" y="75"/>
                      </a:lnTo>
                      <a:lnTo>
                        <a:pt x="0" y="46"/>
                      </a:lnTo>
                      <a:lnTo>
                        <a:pt x="14" y="15"/>
                      </a:lnTo>
                      <a:lnTo>
                        <a:pt x="39" y="0"/>
                      </a:lnTo>
                      <a:lnTo>
                        <a:pt x="67" y="3"/>
                      </a:lnTo>
                      <a:lnTo>
                        <a:pt x="99" y="23"/>
                      </a:lnTo>
                      <a:lnTo>
                        <a:pt x="42" y="87"/>
                      </a:lnTo>
                      <a:lnTo>
                        <a:pt x="61" y="98"/>
                      </a:lnTo>
                      <a:lnTo>
                        <a:pt x="78" y="98"/>
                      </a:lnTo>
                      <a:lnTo>
                        <a:pt x="94" y="87"/>
                      </a:lnTo>
                      <a:lnTo>
                        <a:pt x="102" y="72"/>
                      </a:lnTo>
                      <a:lnTo>
                        <a:pt x="102" y="58"/>
                      </a:lnTo>
                      <a:lnTo>
                        <a:pt x="97" y="49"/>
                      </a:lnTo>
                      <a:lnTo>
                        <a:pt x="110" y="34"/>
                      </a:lnTo>
                      <a:close/>
                      <a:moveTo>
                        <a:pt x="73" y="28"/>
                      </a:moveTo>
                      <a:lnTo>
                        <a:pt x="58" y="20"/>
                      </a:lnTo>
                      <a:lnTo>
                        <a:pt x="42" y="19"/>
                      </a:lnTo>
                      <a:lnTo>
                        <a:pt x="26" y="30"/>
                      </a:lnTo>
                      <a:lnTo>
                        <a:pt x="19" y="45"/>
                      </a:lnTo>
                      <a:lnTo>
                        <a:pt x="21" y="63"/>
                      </a:lnTo>
                      <a:lnTo>
                        <a:pt x="31" y="77"/>
                      </a:lnTo>
                      <a:lnTo>
                        <a:pt x="73" y="2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2" name="Freeform 398"/>
                <p:cNvSpPr>
                  <a:spLocks/>
                </p:cNvSpPr>
                <p:nvPr/>
              </p:nvSpPr>
              <p:spPr bwMode="auto">
                <a:xfrm>
                  <a:off x="3124" y="1526"/>
                  <a:ext cx="50" cy="46"/>
                </a:xfrm>
                <a:custGeom>
                  <a:avLst/>
                  <a:gdLst>
                    <a:gd name="T0" fmla="*/ 151 w 151"/>
                    <a:gd name="T1" fmla="*/ 68 h 138"/>
                    <a:gd name="T2" fmla="*/ 138 w 151"/>
                    <a:gd name="T3" fmla="*/ 82 h 138"/>
                    <a:gd name="T4" fmla="*/ 85 w 151"/>
                    <a:gd name="T5" fmla="*/ 33 h 138"/>
                    <a:gd name="T6" fmla="*/ 85 w 151"/>
                    <a:gd name="T7" fmla="*/ 33 h 138"/>
                    <a:gd name="T8" fmla="*/ 71 w 151"/>
                    <a:gd name="T9" fmla="*/ 23 h 138"/>
                    <a:gd name="T10" fmla="*/ 58 w 151"/>
                    <a:gd name="T11" fmla="*/ 21 h 138"/>
                    <a:gd name="T12" fmla="*/ 46 w 151"/>
                    <a:gd name="T13" fmla="*/ 30 h 138"/>
                    <a:gd name="T14" fmla="*/ 46 w 151"/>
                    <a:gd name="T15" fmla="*/ 30 h 138"/>
                    <a:gd name="T16" fmla="*/ 39 w 151"/>
                    <a:gd name="T17" fmla="*/ 41 h 138"/>
                    <a:gd name="T18" fmla="*/ 39 w 151"/>
                    <a:gd name="T19" fmla="*/ 58 h 138"/>
                    <a:gd name="T20" fmla="*/ 52 w 151"/>
                    <a:gd name="T21" fmla="*/ 79 h 138"/>
                    <a:gd name="T22" fmla="*/ 52 w 151"/>
                    <a:gd name="T23" fmla="*/ 79 h 138"/>
                    <a:gd name="T24" fmla="*/ 98 w 151"/>
                    <a:gd name="T25" fmla="*/ 124 h 138"/>
                    <a:gd name="T26" fmla="*/ 85 w 151"/>
                    <a:gd name="T27" fmla="*/ 138 h 138"/>
                    <a:gd name="T28" fmla="*/ 0 w 151"/>
                    <a:gd name="T29" fmla="*/ 57 h 138"/>
                    <a:gd name="T30" fmla="*/ 12 w 151"/>
                    <a:gd name="T31" fmla="*/ 43 h 138"/>
                    <a:gd name="T32" fmla="*/ 25 w 151"/>
                    <a:gd name="T33" fmla="*/ 55 h 138"/>
                    <a:gd name="T34" fmla="*/ 26 w 151"/>
                    <a:gd name="T35" fmla="*/ 54 h 138"/>
                    <a:gd name="T36" fmla="*/ 26 w 151"/>
                    <a:gd name="T37" fmla="*/ 54 h 138"/>
                    <a:gd name="T38" fmla="*/ 24 w 151"/>
                    <a:gd name="T39" fmla="*/ 44 h 138"/>
                    <a:gd name="T40" fmla="*/ 26 w 151"/>
                    <a:gd name="T41" fmla="*/ 30 h 138"/>
                    <a:gd name="T42" fmla="*/ 35 w 151"/>
                    <a:gd name="T43" fmla="*/ 14 h 138"/>
                    <a:gd name="T44" fmla="*/ 35 w 151"/>
                    <a:gd name="T45" fmla="*/ 14 h 138"/>
                    <a:gd name="T46" fmla="*/ 50 w 151"/>
                    <a:gd name="T47" fmla="*/ 3 h 138"/>
                    <a:gd name="T48" fmla="*/ 70 w 151"/>
                    <a:gd name="T49" fmla="*/ 0 h 138"/>
                    <a:gd name="T50" fmla="*/ 93 w 151"/>
                    <a:gd name="T51" fmla="*/ 13 h 138"/>
                    <a:gd name="T52" fmla="*/ 93 w 151"/>
                    <a:gd name="T53" fmla="*/ 13 h 138"/>
                    <a:gd name="T54" fmla="*/ 151 w 151"/>
                    <a:gd name="T55" fmla="*/ 68 h 138"/>
                    <a:gd name="T56" fmla="*/ 151 w 151"/>
                    <a:gd name="T57" fmla="*/ 68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8"/>
                    <a:gd name="T89" fmla="*/ 151 w 151"/>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8">
                      <a:moveTo>
                        <a:pt x="151" y="68"/>
                      </a:moveTo>
                      <a:lnTo>
                        <a:pt x="138" y="82"/>
                      </a:lnTo>
                      <a:lnTo>
                        <a:pt x="85" y="33"/>
                      </a:lnTo>
                      <a:lnTo>
                        <a:pt x="71" y="23"/>
                      </a:lnTo>
                      <a:lnTo>
                        <a:pt x="58" y="21"/>
                      </a:lnTo>
                      <a:lnTo>
                        <a:pt x="46" y="30"/>
                      </a:lnTo>
                      <a:lnTo>
                        <a:pt x="39" y="41"/>
                      </a:lnTo>
                      <a:lnTo>
                        <a:pt x="39" y="58"/>
                      </a:lnTo>
                      <a:lnTo>
                        <a:pt x="52" y="79"/>
                      </a:lnTo>
                      <a:lnTo>
                        <a:pt x="98" y="124"/>
                      </a:lnTo>
                      <a:lnTo>
                        <a:pt x="85" y="138"/>
                      </a:lnTo>
                      <a:lnTo>
                        <a:pt x="0" y="57"/>
                      </a:lnTo>
                      <a:lnTo>
                        <a:pt x="12" y="43"/>
                      </a:lnTo>
                      <a:lnTo>
                        <a:pt x="25" y="55"/>
                      </a:lnTo>
                      <a:lnTo>
                        <a:pt x="26" y="54"/>
                      </a:lnTo>
                      <a:lnTo>
                        <a:pt x="24" y="44"/>
                      </a:lnTo>
                      <a:lnTo>
                        <a:pt x="26" y="30"/>
                      </a:lnTo>
                      <a:lnTo>
                        <a:pt x="35" y="14"/>
                      </a:lnTo>
                      <a:lnTo>
                        <a:pt x="50" y="3"/>
                      </a:lnTo>
                      <a:lnTo>
                        <a:pt x="70" y="0"/>
                      </a:lnTo>
                      <a:lnTo>
                        <a:pt x="93" y="13"/>
                      </a:lnTo>
                      <a:lnTo>
                        <a:pt x="151" y="6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3" name="Freeform 399"/>
                <p:cNvSpPr>
                  <a:spLocks noEditPoints="1"/>
                </p:cNvSpPr>
                <p:nvPr/>
              </p:nvSpPr>
              <p:spPr bwMode="auto">
                <a:xfrm>
                  <a:off x="3158" y="1481"/>
                  <a:ext cx="46" cy="56"/>
                </a:xfrm>
                <a:custGeom>
                  <a:avLst/>
                  <a:gdLst>
                    <a:gd name="T0" fmla="*/ 138 w 138"/>
                    <a:gd name="T1" fmla="*/ 116 h 169"/>
                    <a:gd name="T2" fmla="*/ 125 w 138"/>
                    <a:gd name="T3" fmla="*/ 128 h 169"/>
                    <a:gd name="T4" fmla="*/ 113 w 138"/>
                    <a:gd name="T5" fmla="*/ 117 h 169"/>
                    <a:gd name="T6" fmla="*/ 112 w 138"/>
                    <a:gd name="T7" fmla="*/ 117 h 169"/>
                    <a:gd name="T8" fmla="*/ 112 w 138"/>
                    <a:gd name="T9" fmla="*/ 117 h 169"/>
                    <a:gd name="T10" fmla="*/ 114 w 138"/>
                    <a:gd name="T11" fmla="*/ 133 h 169"/>
                    <a:gd name="T12" fmla="*/ 109 w 138"/>
                    <a:gd name="T13" fmla="*/ 145 h 169"/>
                    <a:gd name="T14" fmla="*/ 102 w 138"/>
                    <a:gd name="T15" fmla="*/ 155 h 169"/>
                    <a:gd name="T16" fmla="*/ 102 w 138"/>
                    <a:gd name="T17" fmla="*/ 155 h 169"/>
                    <a:gd name="T18" fmla="*/ 72 w 138"/>
                    <a:gd name="T19" fmla="*/ 169 h 169"/>
                    <a:gd name="T20" fmla="*/ 43 w 138"/>
                    <a:gd name="T21" fmla="*/ 162 h 169"/>
                    <a:gd name="T22" fmla="*/ 19 w 138"/>
                    <a:gd name="T23" fmla="*/ 143 h 169"/>
                    <a:gd name="T24" fmla="*/ 19 w 138"/>
                    <a:gd name="T25" fmla="*/ 143 h 169"/>
                    <a:gd name="T26" fmla="*/ 3 w 138"/>
                    <a:gd name="T27" fmla="*/ 118 h 169"/>
                    <a:gd name="T28" fmla="*/ 0 w 138"/>
                    <a:gd name="T29" fmla="*/ 91 h 169"/>
                    <a:gd name="T30" fmla="*/ 14 w 138"/>
                    <a:gd name="T31" fmla="*/ 67 h 169"/>
                    <a:gd name="T32" fmla="*/ 14 w 138"/>
                    <a:gd name="T33" fmla="*/ 67 h 169"/>
                    <a:gd name="T34" fmla="*/ 30 w 138"/>
                    <a:gd name="T35" fmla="*/ 58 h 169"/>
                    <a:gd name="T36" fmla="*/ 43 w 138"/>
                    <a:gd name="T37" fmla="*/ 56 h 169"/>
                    <a:gd name="T38" fmla="*/ 53 w 138"/>
                    <a:gd name="T39" fmla="*/ 58 h 169"/>
                    <a:gd name="T40" fmla="*/ 53 w 138"/>
                    <a:gd name="T41" fmla="*/ 58 h 169"/>
                    <a:gd name="T42" fmla="*/ 53 w 138"/>
                    <a:gd name="T43" fmla="*/ 56 h 169"/>
                    <a:gd name="T44" fmla="*/ 11 w 138"/>
                    <a:gd name="T45" fmla="*/ 13 h 169"/>
                    <a:gd name="T46" fmla="*/ 26 w 138"/>
                    <a:gd name="T47" fmla="*/ 0 h 169"/>
                    <a:gd name="T48" fmla="*/ 138 w 138"/>
                    <a:gd name="T49" fmla="*/ 116 h 169"/>
                    <a:gd name="T50" fmla="*/ 138 w 138"/>
                    <a:gd name="T51" fmla="*/ 116 h 169"/>
                    <a:gd name="T52" fmla="*/ 90 w 138"/>
                    <a:gd name="T53" fmla="*/ 142 h 169"/>
                    <a:gd name="T54" fmla="*/ 98 w 138"/>
                    <a:gd name="T55" fmla="*/ 130 h 169"/>
                    <a:gd name="T56" fmla="*/ 99 w 138"/>
                    <a:gd name="T57" fmla="*/ 112 h 169"/>
                    <a:gd name="T58" fmla="*/ 86 w 138"/>
                    <a:gd name="T59" fmla="*/ 91 h 169"/>
                    <a:gd name="T60" fmla="*/ 86 w 138"/>
                    <a:gd name="T61" fmla="*/ 91 h 169"/>
                    <a:gd name="T62" fmla="*/ 70 w 138"/>
                    <a:gd name="T63" fmla="*/ 77 h 169"/>
                    <a:gd name="T64" fmla="*/ 50 w 138"/>
                    <a:gd name="T65" fmla="*/ 69 h 169"/>
                    <a:gd name="T66" fmla="*/ 29 w 138"/>
                    <a:gd name="T67" fmla="*/ 78 h 169"/>
                    <a:gd name="T68" fmla="*/ 29 w 138"/>
                    <a:gd name="T69" fmla="*/ 78 h 169"/>
                    <a:gd name="T70" fmla="*/ 18 w 138"/>
                    <a:gd name="T71" fmla="*/ 98 h 169"/>
                    <a:gd name="T72" fmla="*/ 25 w 138"/>
                    <a:gd name="T73" fmla="*/ 117 h 169"/>
                    <a:gd name="T74" fmla="*/ 37 w 138"/>
                    <a:gd name="T75" fmla="*/ 131 h 169"/>
                    <a:gd name="T76" fmla="*/ 37 w 138"/>
                    <a:gd name="T77" fmla="*/ 131 h 169"/>
                    <a:gd name="T78" fmla="*/ 55 w 138"/>
                    <a:gd name="T79" fmla="*/ 145 h 169"/>
                    <a:gd name="T80" fmla="*/ 74 w 138"/>
                    <a:gd name="T81" fmla="*/ 150 h 169"/>
                    <a:gd name="T82" fmla="*/ 90 w 138"/>
                    <a:gd name="T83" fmla="*/ 142 h 169"/>
                    <a:gd name="T84" fmla="*/ 90 w 138"/>
                    <a:gd name="T85" fmla="*/ 142 h 1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169"/>
                    <a:gd name="T131" fmla="*/ 138 w 138"/>
                    <a:gd name="T132" fmla="*/ 169 h 1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169">
                      <a:moveTo>
                        <a:pt x="138" y="116"/>
                      </a:moveTo>
                      <a:lnTo>
                        <a:pt x="125" y="128"/>
                      </a:lnTo>
                      <a:lnTo>
                        <a:pt x="113" y="117"/>
                      </a:lnTo>
                      <a:lnTo>
                        <a:pt x="112" y="117"/>
                      </a:lnTo>
                      <a:lnTo>
                        <a:pt x="114" y="133"/>
                      </a:lnTo>
                      <a:lnTo>
                        <a:pt x="109" y="145"/>
                      </a:lnTo>
                      <a:lnTo>
                        <a:pt x="102" y="155"/>
                      </a:lnTo>
                      <a:lnTo>
                        <a:pt x="72" y="169"/>
                      </a:lnTo>
                      <a:lnTo>
                        <a:pt x="43" y="162"/>
                      </a:lnTo>
                      <a:lnTo>
                        <a:pt x="19" y="143"/>
                      </a:lnTo>
                      <a:lnTo>
                        <a:pt x="3" y="118"/>
                      </a:lnTo>
                      <a:lnTo>
                        <a:pt x="0" y="91"/>
                      </a:lnTo>
                      <a:lnTo>
                        <a:pt x="14" y="67"/>
                      </a:lnTo>
                      <a:lnTo>
                        <a:pt x="30" y="58"/>
                      </a:lnTo>
                      <a:lnTo>
                        <a:pt x="43" y="56"/>
                      </a:lnTo>
                      <a:lnTo>
                        <a:pt x="53" y="58"/>
                      </a:lnTo>
                      <a:lnTo>
                        <a:pt x="53" y="56"/>
                      </a:lnTo>
                      <a:lnTo>
                        <a:pt x="11" y="13"/>
                      </a:lnTo>
                      <a:lnTo>
                        <a:pt x="26" y="0"/>
                      </a:lnTo>
                      <a:lnTo>
                        <a:pt x="138" y="116"/>
                      </a:lnTo>
                      <a:close/>
                      <a:moveTo>
                        <a:pt x="90" y="142"/>
                      </a:moveTo>
                      <a:lnTo>
                        <a:pt x="98" y="130"/>
                      </a:lnTo>
                      <a:lnTo>
                        <a:pt x="99" y="112"/>
                      </a:lnTo>
                      <a:lnTo>
                        <a:pt x="86" y="91"/>
                      </a:lnTo>
                      <a:lnTo>
                        <a:pt x="70" y="77"/>
                      </a:lnTo>
                      <a:lnTo>
                        <a:pt x="50" y="69"/>
                      </a:lnTo>
                      <a:lnTo>
                        <a:pt x="29" y="78"/>
                      </a:lnTo>
                      <a:lnTo>
                        <a:pt x="18" y="98"/>
                      </a:lnTo>
                      <a:lnTo>
                        <a:pt x="25" y="117"/>
                      </a:lnTo>
                      <a:lnTo>
                        <a:pt x="37" y="131"/>
                      </a:lnTo>
                      <a:lnTo>
                        <a:pt x="55" y="145"/>
                      </a:lnTo>
                      <a:lnTo>
                        <a:pt x="74" y="150"/>
                      </a:lnTo>
                      <a:lnTo>
                        <a:pt x="90" y="14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4" name="Freeform 400"/>
                <p:cNvSpPr>
                  <a:spLocks noEditPoints="1"/>
                </p:cNvSpPr>
                <p:nvPr/>
              </p:nvSpPr>
              <p:spPr bwMode="auto">
                <a:xfrm>
                  <a:off x="3175" y="1469"/>
                  <a:ext cx="41" cy="44"/>
                </a:xfrm>
                <a:custGeom>
                  <a:avLst/>
                  <a:gdLst>
                    <a:gd name="T0" fmla="*/ 122 w 122"/>
                    <a:gd name="T1" fmla="*/ 119 h 132"/>
                    <a:gd name="T2" fmla="*/ 108 w 122"/>
                    <a:gd name="T3" fmla="*/ 132 h 132"/>
                    <a:gd name="T4" fmla="*/ 29 w 122"/>
                    <a:gd name="T5" fmla="*/ 45 h 132"/>
                    <a:gd name="T6" fmla="*/ 43 w 122"/>
                    <a:gd name="T7" fmla="*/ 32 h 132"/>
                    <a:gd name="T8" fmla="*/ 122 w 122"/>
                    <a:gd name="T9" fmla="*/ 119 h 132"/>
                    <a:gd name="T10" fmla="*/ 122 w 122"/>
                    <a:gd name="T11" fmla="*/ 119 h 132"/>
                    <a:gd name="T12" fmla="*/ 15 w 122"/>
                    <a:gd name="T13" fmla="*/ 29 h 132"/>
                    <a:gd name="T14" fmla="*/ 0 w 122"/>
                    <a:gd name="T15" fmla="*/ 13 h 132"/>
                    <a:gd name="T16" fmla="*/ 14 w 122"/>
                    <a:gd name="T17" fmla="*/ 0 h 132"/>
                    <a:gd name="T18" fmla="*/ 29 w 122"/>
                    <a:gd name="T19" fmla="*/ 16 h 132"/>
                    <a:gd name="T20" fmla="*/ 15 w 122"/>
                    <a:gd name="T21" fmla="*/ 29 h 132"/>
                    <a:gd name="T22" fmla="*/ 15 w 122"/>
                    <a:gd name="T23" fmla="*/ 2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132"/>
                    <a:gd name="T38" fmla="*/ 122 w 122"/>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132">
                      <a:moveTo>
                        <a:pt x="122" y="119"/>
                      </a:moveTo>
                      <a:lnTo>
                        <a:pt x="108" y="132"/>
                      </a:lnTo>
                      <a:lnTo>
                        <a:pt x="29" y="45"/>
                      </a:lnTo>
                      <a:lnTo>
                        <a:pt x="43" y="32"/>
                      </a:lnTo>
                      <a:lnTo>
                        <a:pt x="122" y="119"/>
                      </a:lnTo>
                      <a:close/>
                      <a:moveTo>
                        <a:pt x="15" y="29"/>
                      </a:moveTo>
                      <a:lnTo>
                        <a:pt x="0" y="13"/>
                      </a:lnTo>
                      <a:lnTo>
                        <a:pt x="14" y="0"/>
                      </a:lnTo>
                      <a:lnTo>
                        <a:pt x="29" y="16"/>
                      </a:lnTo>
                      <a:lnTo>
                        <a:pt x="15" y="2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5" name="Freeform 401"/>
                <p:cNvSpPr>
                  <a:spLocks/>
                </p:cNvSpPr>
                <p:nvPr/>
              </p:nvSpPr>
              <p:spPr bwMode="auto">
                <a:xfrm>
                  <a:off x="3192" y="1459"/>
                  <a:ext cx="42" cy="40"/>
                </a:xfrm>
                <a:custGeom>
                  <a:avLst/>
                  <a:gdLst>
                    <a:gd name="T0" fmla="*/ 48 w 128"/>
                    <a:gd name="T1" fmla="*/ 37 h 120"/>
                    <a:gd name="T2" fmla="*/ 97 w 128"/>
                    <a:gd name="T3" fmla="*/ 95 h 120"/>
                    <a:gd name="T4" fmla="*/ 97 w 128"/>
                    <a:gd name="T5" fmla="*/ 95 h 120"/>
                    <a:gd name="T6" fmla="*/ 103 w 128"/>
                    <a:gd name="T7" fmla="*/ 98 h 120"/>
                    <a:gd name="T8" fmla="*/ 108 w 128"/>
                    <a:gd name="T9" fmla="*/ 97 h 120"/>
                    <a:gd name="T10" fmla="*/ 112 w 128"/>
                    <a:gd name="T11" fmla="*/ 94 h 120"/>
                    <a:gd name="T12" fmla="*/ 112 w 128"/>
                    <a:gd name="T13" fmla="*/ 94 h 120"/>
                    <a:gd name="T14" fmla="*/ 117 w 128"/>
                    <a:gd name="T15" fmla="*/ 89 h 120"/>
                    <a:gd name="T16" fmla="*/ 128 w 128"/>
                    <a:gd name="T17" fmla="*/ 101 h 120"/>
                    <a:gd name="T18" fmla="*/ 128 w 128"/>
                    <a:gd name="T19" fmla="*/ 101 h 120"/>
                    <a:gd name="T20" fmla="*/ 123 w 128"/>
                    <a:gd name="T21" fmla="*/ 106 h 120"/>
                    <a:gd name="T22" fmla="*/ 119 w 128"/>
                    <a:gd name="T23" fmla="*/ 109 h 120"/>
                    <a:gd name="T24" fmla="*/ 117 w 128"/>
                    <a:gd name="T25" fmla="*/ 112 h 120"/>
                    <a:gd name="T26" fmla="*/ 117 w 128"/>
                    <a:gd name="T27" fmla="*/ 112 h 120"/>
                    <a:gd name="T28" fmla="*/ 104 w 128"/>
                    <a:gd name="T29" fmla="*/ 120 h 120"/>
                    <a:gd name="T30" fmla="*/ 93 w 128"/>
                    <a:gd name="T31" fmla="*/ 118 h 120"/>
                    <a:gd name="T32" fmla="*/ 83 w 128"/>
                    <a:gd name="T33" fmla="*/ 108 h 120"/>
                    <a:gd name="T34" fmla="*/ 83 w 128"/>
                    <a:gd name="T35" fmla="*/ 108 h 120"/>
                    <a:gd name="T36" fmla="*/ 33 w 128"/>
                    <a:gd name="T37" fmla="*/ 50 h 120"/>
                    <a:gd name="T38" fmla="*/ 20 w 128"/>
                    <a:gd name="T39" fmla="*/ 61 h 120"/>
                    <a:gd name="T40" fmla="*/ 9 w 128"/>
                    <a:gd name="T41" fmla="*/ 48 h 120"/>
                    <a:gd name="T42" fmla="*/ 21 w 128"/>
                    <a:gd name="T43" fmla="*/ 38 h 120"/>
                    <a:gd name="T44" fmla="*/ 0 w 128"/>
                    <a:gd name="T45" fmla="*/ 13 h 120"/>
                    <a:gd name="T46" fmla="*/ 15 w 128"/>
                    <a:gd name="T47" fmla="*/ 0 h 120"/>
                    <a:gd name="T48" fmla="*/ 37 w 128"/>
                    <a:gd name="T49" fmla="*/ 25 h 120"/>
                    <a:gd name="T50" fmla="*/ 51 w 128"/>
                    <a:gd name="T51" fmla="*/ 12 h 120"/>
                    <a:gd name="T52" fmla="*/ 62 w 128"/>
                    <a:gd name="T53" fmla="*/ 25 h 120"/>
                    <a:gd name="T54" fmla="*/ 48 w 128"/>
                    <a:gd name="T55" fmla="*/ 37 h 120"/>
                    <a:gd name="T56" fmla="*/ 48 w 128"/>
                    <a:gd name="T57" fmla="*/ 37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120"/>
                    <a:gd name="T89" fmla="*/ 128 w 128"/>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120">
                      <a:moveTo>
                        <a:pt x="48" y="37"/>
                      </a:moveTo>
                      <a:lnTo>
                        <a:pt x="97" y="95"/>
                      </a:lnTo>
                      <a:lnTo>
                        <a:pt x="103" y="98"/>
                      </a:lnTo>
                      <a:lnTo>
                        <a:pt x="108" y="97"/>
                      </a:lnTo>
                      <a:lnTo>
                        <a:pt x="112" y="94"/>
                      </a:lnTo>
                      <a:lnTo>
                        <a:pt x="117" y="89"/>
                      </a:lnTo>
                      <a:lnTo>
                        <a:pt x="128" y="101"/>
                      </a:lnTo>
                      <a:lnTo>
                        <a:pt x="123" y="106"/>
                      </a:lnTo>
                      <a:lnTo>
                        <a:pt x="119" y="109"/>
                      </a:lnTo>
                      <a:lnTo>
                        <a:pt x="117" y="112"/>
                      </a:lnTo>
                      <a:lnTo>
                        <a:pt x="104" y="120"/>
                      </a:lnTo>
                      <a:lnTo>
                        <a:pt x="93" y="118"/>
                      </a:lnTo>
                      <a:lnTo>
                        <a:pt x="83" y="108"/>
                      </a:lnTo>
                      <a:lnTo>
                        <a:pt x="33" y="50"/>
                      </a:lnTo>
                      <a:lnTo>
                        <a:pt x="20" y="61"/>
                      </a:lnTo>
                      <a:lnTo>
                        <a:pt x="9" y="48"/>
                      </a:lnTo>
                      <a:lnTo>
                        <a:pt x="21" y="38"/>
                      </a:lnTo>
                      <a:lnTo>
                        <a:pt x="0" y="13"/>
                      </a:lnTo>
                      <a:lnTo>
                        <a:pt x="15" y="0"/>
                      </a:lnTo>
                      <a:lnTo>
                        <a:pt x="37" y="25"/>
                      </a:lnTo>
                      <a:lnTo>
                        <a:pt x="51" y="12"/>
                      </a:lnTo>
                      <a:lnTo>
                        <a:pt x="62" y="25"/>
                      </a:lnTo>
                      <a:lnTo>
                        <a:pt x="48" y="3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6" name="Freeform 402"/>
                <p:cNvSpPr>
                  <a:spLocks/>
                </p:cNvSpPr>
                <p:nvPr/>
              </p:nvSpPr>
              <p:spPr bwMode="auto">
                <a:xfrm>
                  <a:off x="3215" y="1438"/>
                  <a:ext cx="49" cy="46"/>
                </a:xfrm>
                <a:custGeom>
                  <a:avLst/>
                  <a:gdLst>
                    <a:gd name="T0" fmla="*/ 133 w 147"/>
                    <a:gd name="T1" fmla="*/ 103 h 138"/>
                    <a:gd name="T2" fmla="*/ 122 w 147"/>
                    <a:gd name="T3" fmla="*/ 90 h 138"/>
                    <a:gd name="T4" fmla="*/ 121 w 147"/>
                    <a:gd name="T5" fmla="*/ 90 h 138"/>
                    <a:gd name="T6" fmla="*/ 121 w 147"/>
                    <a:gd name="T7" fmla="*/ 90 h 138"/>
                    <a:gd name="T8" fmla="*/ 122 w 147"/>
                    <a:gd name="T9" fmla="*/ 105 h 138"/>
                    <a:gd name="T10" fmla="*/ 117 w 147"/>
                    <a:gd name="T11" fmla="*/ 118 h 138"/>
                    <a:gd name="T12" fmla="*/ 106 w 147"/>
                    <a:gd name="T13" fmla="*/ 130 h 138"/>
                    <a:gd name="T14" fmla="*/ 106 w 147"/>
                    <a:gd name="T15" fmla="*/ 130 h 138"/>
                    <a:gd name="T16" fmla="*/ 90 w 147"/>
                    <a:gd name="T17" fmla="*/ 138 h 138"/>
                    <a:gd name="T18" fmla="*/ 72 w 147"/>
                    <a:gd name="T19" fmla="*/ 138 h 138"/>
                    <a:gd name="T20" fmla="*/ 53 w 147"/>
                    <a:gd name="T21" fmla="*/ 125 h 138"/>
                    <a:gd name="T22" fmla="*/ 53 w 147"/>
                    <a:gd name="T23" fmla="*/ 125 h 138"/>
                    <a:gd name="T24" fmla="*/ 0 w 147"/>
                    <a:gd name="T25" fmla="*/ 59 h 138"/>
                    <a:gd name="T26" fmla="*/ 15 w 147"/>
                    <a:gd name="T27" fmla="*/ 47 h 138"/>
                    <a:gd name="T28" fmla="*/ 65 w 147"/>
                    <a:gd name="T29" fmla="*/ 108 h 138"/>
                    <a:gd name="T30" fmla="*/ 65 w 147"/>
                    <a:gd name="T31" fmla="*/ 108 h 138"/>
                    <a:gd name="T32" fmla="*/ 77 w 147"/>
                    <a:gd name="T33" fmla="*/ 118 h 138"/>
                    <a:gd name="T34" fmla="*/ 88 w 147"/>
                    <a:gd name="T35" fmla="*/ 119 h 138"/>
                    <a:gd name="T36" fmla="*/ 98 w 147"/>
                    <a:gd name="T37" fmla="*/ 114 h 138"/>
                    <a:gd name="T38" fmla="*/ 98 w 147"/>
                    <a:gd name="T39" fmla="*/ 114 h 138"/>
                    <a:gd name="T40" fmla="*/ 109 w 147"/>
                    <a:gd name="T41" fmla="*/ 97 h 138"/>
                    <a:gd name="T42" fmla="*/ 108 w 147"/>
                    <a:gd name="T43" fmla="*/ 78 h 138"/>
                    <a:gd name="T44" fmla="*/ 99 w 147"/>
                    <a:gd name="T45" fmla="*/ 63 h 138"/>
                    <a:gd name="T46" fmla="*/ 99 w 147"/>
                    <a:gd name="T47" fmla="*/ 63 h 138"/>
                    <a:gd name="T48" fmla="*/ 59 w 147"/>
                    <a:gd name="T49" fmla="*/ 13 h 138"/>
                    <a:gd name="T50" fmla="*/ 74 w 147"/>
                    <a:gd name="T51" fmla="*/ 0 h 138"/>
                    <a:gd name="T52" fmla="*/ 147 w 147"/>
                    <a:gd name="T53" fmla="*/ 92 h 138"/>
                    <a:gd name="T54" fmla="*/ 133 w 147"/>
                    <a:gd name="T55" fmla="*/ 103 h 138"/>
                    <a:gd name="T56" fmla="*/ 133 w 147"/>
                    <a:gd name="T57" fmla="*/ 103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38"/>
                    <a:gd name="T89" fmla="*/ 147 w 147"/>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38">
                      <a:moveTo>
                        <a:pt x="133" y="103"/>
                      </a:moveTo>
                      <a:lnTo>
                        <a:pt x="122" y="90"/>
                      </a:lnTo>
                      <a:lnTo>
                        <a:pt x="121" y="90"/>
                      </a:lnTo>
                      <a:lnTo>
                        <a:pt x="122" y="105"/>
                      </a:lnTo>
                      <a:lnTo>
                        <a:pt x="117" y="118"/>
                      </a:lnTo>
                      <a:lnTo>
                        <a:pt x="106" y="130"/>
                      </a:lnTo>
                      <a:lnTo>
                        <a:pt x="90" y="138"/>
                      </a:lnTo>
                      <a:lnTo>
                        <a:pt x="72" y="138"/>
                      </a:lnTo>
                      <a:lnTo>
                        <a:pt x="53" y="125"/>
                      </a:lnTo>
                      <a:lnTo>
                        <a:pt x="0" y="59"/>
                      </a:lnTo>
                      <a:lnTo>
                        <a:pt x="15" y="47"/>
                      </a:lnTo>
                      <a:lnTo>
                        <a:pt x="65" y="108"/>
                      </a:lnTo>
                      <a:lnTo>
                        <a:pt x="77" y="118"/>
                      </a:lnTo>
                      <a:lnTo>
                        <a:pt x="88" y="119"/>
                      </a:lnTo>
                      <a:lnTo>
                        <a:pt x="98" y="114"/>
                      </a:lnTo>
                      <a:lnTo>
                        <a:pt x="109" y="97"/>
                      </a:lnTo>
                      <a:lnTo>
                        <a:pt x="108" y="78"/>
                      </a:lnTo>
                      <a:lnTo>
                        <a:pt x="99" y="63"/>
                      </a:lnTo>
                      <a:lnTo>
                        <a:pt x="59" y="13"/>
                      </a:lnTo>
                      <a:lnTo>
                        <a:pt x="74" y="0"/>
                      </a:lnTo>
                      <a:lnTo>
                        <a:pt x="147" y="92"/>
                      </a:lnTo>
                      <a:lnTo>
                        <a:pt x="133" y="10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7" name="Freeform 403"/>
                <p:cNvSpPr>
                  <a:spLocks/>
                </p:cNvSpPr>
                <p:nvPr/>
              </p:nvSpPr>
              <p:spPr bwMode="auto">
                <a:xfrm>
                  <a:off x="3249" y="1419"/>
                  <a:ext cx="29" cy="43"/>
                </a:xfrm>
                <a:custGeom>
                  <a:avLst/>
                  <a:gdLst>
                    <a:gd name="T0" fmla="*/ 86 w 86"/>
                    <a:gd name="T1" fmla="*/ 118 h 130"/>
                    <a:gd name="T2" fmla="*/ 71 w 86"/>
                    <a:gd name="T3" fmla="*/ 130 h 130"/>
                    <a:gd name="T4" fmla="*/ 0 w 86"/>
                    <a:gd name="T5" fmla="*/ 37 h 130"/>
                    <a:gd name="T6" fmla="*/ 15 w 86"/>
                    <a:gd name="T7" fmla="*/ 25 h 130"/>
                    <a:gd name="T8" fmla="*/ 26 w 86"/>
                    <a:gd name="T9" fmla="*/ 41 h 130"/>
                    <a:gd name="T10" fmla="*/ 26 w 86"/>
                    <a:gd name="T11" fmla="*/ 41 h 130"/>
                    <a:gd name="T12" fmla="*/ 26 w 86"/>
                    <a:gd name="T13" fmla="*/ 41 h 130"/>
                    <a:gd name="T14" fmla="*/ 26 w 86"/>
                    <a:gd name="T15" fmla="*/ 25 h 130"/>
                    <a:gd name="T16" fmla="*/ 30 w 86"/>
                    <a:gd name="T17" fmla="*/ 12 h 130"/>
                    <a:gd name="T18" fmla="*/ 39 w 86"/>
                    <a:gd name="T19" fmla="*/ 2 h 130"/>
                    <a:gd name="T20" fmla="*/ 39 w 86"/>
                    <a:gd name="T21" fmla="*/ 2 h 130"/>
                    <a:gd name="T22" fmla="*/ 41 w 86"/>
                    <a:gd name="T23" fmla="*/ 1 h 130"/>
                    <a:gd name="T24" fmla="*/ 42 w 86"/>
                    <a:gd name="T25" fmla="*/ 0 h 130"/>
                    <a:gd name="T26" fmla="*/ 43 w 86"/>
                    <a:gd name="T27" fmla="*/ 0 h 130"/>
                    <a:gd name="T28" fmla="*/ 43 w 86"/>
                    <a:gd name="T29" fmla="*/ 0 h 130"/>
                    <a:gd name="T30" fmla="*/ 57 w 86"/>
                    <a:gd name="T31" fmla="*/ 16 h 130"/>
                    <a:gd name="T32" fmla="*/ 50 w 86"/>
                    <a:gd name="T33" fmla="*/ 20 h 130"/>
                    <a:gd name="T34" fmla="*/ 50 w 86"/>
                    <a:gd name="T35" fmla="*/ 20 h 130"/>
                    <a:gd name="T36" fmla="*/ 40 w 86"/>
                    <a:gd name="T37" fmla="*/ 33 h 130"/>
                    <a:gd name="T38" fmla="*/ 38 w 86"/>
                    <a:gd name="T39" fmla="*/ 49 h 130"/>
                    <a:gd name="T40" fmla="*/ 45 w 86"/>
                    <a:gd name="T41" fmla="*/ 64 h 130"/>
                    <a:gd name="T42" fmla="*/ 45 w 86"/>
                    <a:gd name="T43" fmla="*/ 64 h 130"/>
                    <a:gd name="T44" fmla="*/ 86 w 86"/>
                    <a:gd name="T45" fmla="*/ 118 h 130"/>
                    <a:gd name="T46" fmla="*/ 86 w 86"/>
                    <a:gd name="T47" fmla="*/ 118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130"/>
                    <a:gd name="T74" fmla="*/ 86 w 86"/>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130">
                      <a:moveTo>
                        <a:pt x="86" y="118"/>
                      </a:moveTo>
                      <a:lnTo>
                        <a:pt x="71" y="130"/>
                      </a:lnTo>
                      <a:lnTo>
                        <a:pt x="0" y="37"/>
                      </a:lnTo>
                      <a:lnTo>
                        <a:pt x="15" y="25"/>
                      </a:lnTo>
                      <a:lnTo>
                        <a:pt x="26" y="41"/>
                      </a:lnTo>
                      <a:lnTo>
                        <a:pt x="26" y="25"/>
                      </a:lnTo>
                      <a:lnTo>
                        <a:pt x="30" y="12"/>
                      </a:lnTo>
                      <a:lnTo>
                        <a:pt x="39" y="2"/>
                      </a:lnTo>
                      <a:lnTo>
                        <a:pt x="41" y="1"/>
                      </a:lnTo>
                      <a:lnTo>
                        <a:pt x="42" y="0"/>
                      </a:lnTo>
                      <a:lnTo>
                        <a:pt x="43" y="0"/>
                      </a:lnTo>
                      <a:lnTo>
                        <a:pt x="57" y="16"/>
                      </a:lnTo>
                      <a:lnTo>
                        <a:pt x="50" y="20"/>
                      </a:lnTo>
                      <a:lnTo>
                        <a:pt x="40" y="33"/>
                      </a:lnTo>
                      <a:lnTo>
                        <a:pt x="38" y="49"/>
                      </a:lnTo>
                      <a:lnTo>
                        <a:pt x="45" y="64"/>
                      </a:lnTo>
                      <a:lnTo>
                        <a:pt x="86" y="11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8" name="Freeform 404"/>
                <p:cNvSpPr>
                  <a:spLocks noEditPoints="1"/>
                </p:cNvSpPr>
                <p:nvPr/>
              </p:nvSpPr>
              <p:spPr bwMode="auto">
                <a:xfrm>
                  <a:off x="3275" y="1402"/>
                  <a:ext cx="38" cy="41"/>
                </a:xfrm>
                <a:custGeom>
                  <a:avLst/>
                  <a:gdLst>
                    <a:gd name="T0" fmla="*/ 111 w 115"/>
                    <a:gd name="T1" fmla="*/ 50 h 123"/>
                    <a:gd name="T2" fmla="*/ 114 w 115"/>
                    <a:gd name="T3" fmla="*/ 58 h 123"/>
                    <a:gd name="T4" fmla="*/ 115 w 115"/>
                    <a:gd name="T5" fmla="*/ 72 h 123"/>
                    <a:gd name="T6" fmla="*/ 112 w 115"/>
                    <a:gd name="T7" fmla="*/ 89 h 123"/>
                    <a:gd name="T8" fmla="*/ 112 w 115"/>
                    <a:gd name="T9" fmla="*/ 89 h 123"/>
                    <a:gd name="T10" fmla="*/ 109 w 115"/>
                    <a:gd name="T11" fmla="*/ 95 h 123"/>
                    <a:gd name="T12" fmla="*/ 103 w 115"/>
                    <a:gd name="T13" fmla="*/ 103 h 123"/>
                    <a:gd name="T14" fmla="*/ 91 w 115"/>
                    <a:gd name="T15" fmla="*/ 113 h 123"/>
                    <a:gd name="T16" fmla="*/ 91 w 115"/>
                    <a:gd name="T17" fmla="*/ 113 h 123"/>
                    <a:gd name="T18" fmla="*/ 62 w 115"/>
                    <a:gd name="T19" fmla="*/ 123 h 123"/>
                    <a:gd name="T20" fmla="*/ 36 w 115"/>
                    <a:gd name="T21" fmla="*/ 116 h 123"/>
                    <a:gd name="T22" fmla="*/ 14 w 115"/>
                    <a:gd name="T23" fmla="*/ 95 h 123"/>
                    <a:gd name="T24" fmla="*/ 14 w 115"/>
                    <a:gd name="T25" fmla="*/ 95 h 123"/>
                    <a:gd name="T26" fmla="*/ 0 w 115"/>
                    <a:gd name="T27" fmla="*/ 64 h 123"/>
                    <a:gd name="T28" fmla="*/ 2 w 115"/>
                    <a:gd name="T29" fmla="*/ 34 h 123"/>
                    <a:gd name="T30" fmla="*/ 23 w 115"/>
                    <a:gd name="T31" fmla="*/ 9 h 123"/>
                    <a:gd name="T32" fmla="*/ 23 w 115"/>
                    <a:gd name="T33" fmla="*/ 9 h 123"/>
                    <a:gd name="T34" fmla="*/ 50 w 115"/>
                    <a:gd name="T35" fmla="*/ 0 h 123"/>
                    <a:gd name="T36" fmla="*/ 78 w 115"/>
                    <a:gd name="T37" fmla="*/ 10 h 123"/>
                    <a:gd name="T38" fmla="*/ 103 w 115"/>
                    <a:gd name="T39" fmla="*/ 36 h 123"/>
                    <a:gd name="T40" fmla="*/ 103 w 115"/>
                    <a:gd name="T41" fmla="*/ 36 h 123"/>
                    <a:gd name="T42" fmla="*/ 33 w 115"/>
                    <a:gd name="T43" fmla="*/ 85 h 123"/>
                    <a:gd name="T44" fmla="*/ 33 w 115"/>
                    <a:gd name="T45" fmla="*/ 85 h 123"/>
                    <a:gd name="T46" fmla="*/ 48 w 115"/>
                    <a:gd name="T47" fmla="*/ 100 h 123"/>
                    <a:gd name="T48" fmla="*/ 64 w 115"/>
                    <a:gd name="T49" fmla="*/ 105 h 123"/>
                    <a:gd name="T50" fmla="*/ 83 w 115"/>
                    <a:gd name="T51" fmla="*/ 98 h 123"/>
                    <a:gd name="T52" fmla="*/ 83 w 115"/>
                    <a:gd name="T53" fmla="*/ 98 h 123"/>
                    <a:gd name="T54" fmla="*/ 94 w 115"/>
                    <a:gd name="T55" fmla="*/ 84 h 123"/>
                    <a:gd name="T56" fmla="*/ 97 w 115"/>
                    <a:gd name="T57" fmla="*/ 71 h 123"/>
                    <a:gd name="T58" fmla="*/ 95 w 115"/>
                    <a:gd name="T59" fmla="*/ 61 h 123"/>
                    <a:gd name="T60" fmla="*/ 95 w 115"/>
                    <a:gd name="T61" fmla="*/ 61 h 123"/>
                    <a:gd name="T62" fmla="*/ 111 w 115"/>
                    <a:gd name="T63" fmla="*/ 50 h 123"/>
                    <a:gd name="T64" fmla="*/ 111 w 115"/>
                    <a:gd name="T65" fmla="*/ 50 h 123"/>
                    <a:gd name="T66" fmla="*/ 78 w 115"/>
                    <a:gd name="T67" fmla="*/ 35 h 123"/>
                    <a:gd name="T68" fmla="*/ 64 w 115"/>
                    <a:gd name="T69" fmla="*/ 23 h 123"/>
                    <a:gd name="T70" fmla="*/ 49 w 115"/>
                    <a:gd name="T71" fmla="*/ 18 h 123"/>
                    <a:gd name="T72" fmla="*/ 30 w 115"/>
                    <a:gd name="T73" fmla="*/ 25 h 123"/>
                    <a:gd name="T74" fmla="*/ 30 w 115"/>
                    <a:gd name="T75" fmla="*/ 25 h 123"/>
                    <a:gd name="T76" fmla="*/ 20 w 115"/>
                    <a:gd name="T77" fmla="*/ 38 h 123"/>
                    <a:gd name="T78" fmla="*/ 18 w 115"/>
                    <a:gd name="T79" fmla="*/ 55 h 123"/>
                    <a:gd name="T80" fmla="*/ 24 w 115"/>
                    <a:gd name="T81" fmla="*/ 72 h 123"/>
                    <a:gd name="T82" fmla="*/ 24 w 115"/>
                    <a:gd name="T83" fmla="*/ 72 h 123"/>
                    <a:gd name="T84" fmla="*/ 78 w 115"/>
                    <a:gd name="T85" fmla="*/ 35 h 123"/>
                    <a:gd name="T86" fmla="*/ 78 w 115"/>
                    <a:gd name="T87" fmla="*/ 35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123"/>
                    <a:gd name="T134" fmla="*/ 115 w 115"/>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123">
                      <a:moveTo>
                        <a:pt x="111" y="50"/>
                      </a:moveTo>
                      <a:lnTo>
                        <a:pt x="114" y="58"/>
                      </a:lnTo>
                      <a:lnTo>
                        <a:pt x="115" y="72"/>
                      </a:lnTo>
                      <a:lnTo>
                        <a:pt x="112" y="89"/>
                      </a:lnTo>
                      <a:lnTo>
                        <a:pt x="109" y="95"/>
                      </a:lnTo>
                      <a:lnTo>
                        <a:pt x="103" y="103"/>
                      </a:lnTo>
                      <a:lnTo>
                        <a:pt x="91" y="113"/>
                      </a:lnTo>
                      <a:lnTo>
                        <a:pt x="62" y="123"/>
                      </a:lnTo>
                      <a:lnTo>
                        <a:pt x="36" y="116"/>
                      </a:lnTo>
                      <a:lnTo>
                        <a:pt x="14" y="95"/>
                      </a:lnTo>
                      <a:lnTo>
                        <a:pt x="0" y="64"/>
                      </a:lnTo>
                      <a:lnTo>
                        <a:pt x="2" y="34"/>
                      </a:lnTo>
                      <a:lnTo>
                        <a:pt x="23" y="9"/>
                      </a:lnTo>
                      <a:lnTo>
                        <a:pt x="50" y="0"/>
                      </a:lnTo>
                      <a:lnTo>
                        <a:pt x="78" y="10"/>
                      </a:lnTo>
                      <a:lnTo>
                        <a:pt x="103" y="36"/>
                      </a:lnTo>
                      <a:lnTo>
                        <a:pt x="33" y="85"/>
                      </a:lnTo>
                      <a:lnTo>
                        <a:pt x="48" y="100"/>
                      </a:lnTo>
                      <a:lnTo>
                        <a:pt x="64" y="105"/>
                      </a:lnTo>
                      <a:lnTo>
                        <a:pt x="83" y="98"/>
                      </a:lnTo>
                      <a:lnTo>
                        <a:pt x="94" y="84"/>
                      </a:lnTo>
                      <a:lnTo>
                        <a:pt x="97" y="71"/>
                      </a:lnTo>
                      <a:lnTo>
                        <a:pt x="95" y="61"/>
                      </a:lnTo>
                      <a:lnTo>
                        <a:pt x="111" y="50"/>
                      </a:lnTo>
                      <a:close/>
                      <a:moveTo>
                        <a:pt x="78" y="35"/>
                      </a:moveTo>
                      <a:lnTo>
                        <a:pt x="64" y="23"/>
                      </a:lnTo>
                      <a:lnTo>
                        <a:pt x="49" y="18"/>
                      </a:lnTo>
                      <a:lnTo>
                        <a:pt x="30" y="25"/>
                      </a:lnTo>
                      <a:lnTo>
                        <a:pt x="20" y="38"/>
                      </a:lnTo>
                      <a:lnTo>
                        <a:pt x="18" y="55"/>
                      </a:lnTo>
                      <a:lnTo>
                        <a:pt x="24" y="72"/>
                      </a:lnTo>
                      <a:lnTo>
                        <a:pt x="78" y="3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39" name="Freeform 405"/>
                <p:cNvSpPr>
                  <a:spLocks/>
                </p:cNvSpPr>
                <p:nvPr/>
              </p:nvSpPr>
              <p:spPr bwMode="auto">
                <a:xfrm>
                  <a:off x="3084" y="1744"/>
                  <a:ext cx="51" cy="44"/>
                </a:xfrm>
                <a:custGeom>
                  <a:avLst/>
                  <a:gdLst>
                    <a:gd name="T0" fmla="*/ 151 w 151"/>
                    <a:gd name="T1" fmla="*/ 51 h 132"/>
                    <a:gd name="T2" fmla="*/ 139 w 151"/>
                    <a:gd name="T3" fmla="*/ 69 h 132"/>
                    <a:gd name="T4" fmla="*/ 79 w 151"/>
                    <a:gd name="T5" fmla="*/ 29 h 132"/>
                    <a:gd name="T6" fmla="*/ 79 w 151"/>
                    <a:gd name="T7" fmla="*/ 29 h 132"/>
                    <a:gd name="T8" fmla="*/ 64 w 151"/>
                    <a:gd name="T9" fmla="*/ 21 h 132"/>
                    <a:gd name="T10" fmla="*/ 51 w 151"/>
                    <a:gd name="T11" fmla="*/ 22 h 132"/>
                    <a:gd name="T12" fmla="*/ 40 w 151"/>
                    <a:gd name="T13" fmla="*/ 33 h 132"/>
                    <a:gd name="T14" fmla="*/ 40 w 151"/>
                    <a:gd name="T15" fmla="*/ 33 h 132"/>
                    <a:gd name="T16" fmla="*/ 35 w 151"/>
                    <a:gd name="T17" fmla="*/ 45 h 132"/>
                    <a:gd name="T18" fmla="*/ 38 w 151"/>
                    <a:gd name="T19" fmla="*/ 62 h 132"/>
                    <a:gd name="T20" fmla="*/ 56 w 151"/>
                    <a:gd name="T21" fmla="*/ 81 h 132"/>
                    <a:gd name="T22" fmla="*/ 56 w 151"/>
                    <a:gd name="T23" fmla="*/ 81 h 132"/>
                    <a:gd name="T24" fmla="*/ 109 w 151"/>
                    <a:gd name="T25" fmla="*/ 115 h 132"/>
                    <a:gd name="T26" fmla="*/ 98 w 151"/>
                    <a:gd name="T27" fmla="*/ 132 h 132"/>
                    <a:gd name="T28" fmla="*/ 0 w 151"/>
                    <a:gd name="T29" fmla="*/ 68 h 132"/>
                    <a:gd name="T30" fmla="*/ 10 w 151"/>
                    <a:gd name="T31" fmla="*/ 52 h 132"/>
                    <a:gd name="T32" fmla="*/ 24 w 151"/>
                    <a:gd name="T33" fmla="*/ 61 h 132"/>
                    <a:gd name="T34" fmla="*/ 24 w 151"/>
                    <a:gd name="T35" fmla="*/ 60 h 132"/>
                    <a:gd name="T36" fmla="*/ 24 w 151"/>
                    <a:gd name="T37" fmla="*/ 60 h 132"/>
                    <a:gd name="T38" fmla="*/ 21 w 151"/>
                    <a:gd name="T39" fmla="*/ 50 h 132"/>
                    <a:gd name="T40" fmla="*/ 20 w 151"/>
                    <a:gd name="T41" fmla="*/ 36 h 132"/>
                    <a:gd name="T42" fmla="*/ 27 w 151"/>
                    <a:gd name="T43" fmla="*/ 20 h 132"/>
                    <a:gd name="T44" fmla="*/ 27 w 151"/>
                    <a:gd name="T45" fmla="*/ 20 h 132"/>
                    <a:gd name="T46" fmla="*/ 40 w 151"/>
                    <a:gd name="T47" fmla="*/ 6 h 132"/>
                    <a:gd name="T48" fmla="*/ 59 w 151"/>
                    <a:gd name="T49" fmla="*/ 0 h 132"/>
                    <a:gd name="T50" fmla="*/ 84 w 151"/>
                    <a:gd name="T51" fmla="*/ 8 h 132"/>
                    <a:gd name="T52" fmla="*/ 84 w 151"/>
                    <a:gd name="T53" fmla="*/ 8 h 132"/>
                    <a:gd name="T54" fmla="*/ 151 w 151"/>
                    <a:gd name="T55" fmla="*/ 51 h 132"/>
                    <a:gd name="T56" fmla="*/ 151 w 151"/>
                    <a:gd name="T57" fmla="*/ 51 h 1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2"/>
                    <a:gd name="T89" fmla="*/ 151 w 151"/>
                    <a:gd name="T90" fmla="*/ 132 h 1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2">
                      <a:moveTo>
                        <a:pt x="151" y="51"/>
                      </a:moveTo>
                      <a:lnTo>
                        <a:pt x="139" y="69"/>
                      </a:lnTo>
                      <a:lnTo>
                        <a:pt x="79" y="29"/>
                      </a:lnTo>
                      <a:lnTo>
                        <a:pt x="64" y="21"/>
                      </a:lnTo>
                      <a:lnTo>
                        <a:pt x="51" y="22"/>
                      </a:lnTo>
                      <a:lnTo>
                        <a:pt x="40" y="33"/>
                      </a:lnTo>
                      <a:lnTo>
                        <a:pt x="35" y="45"/>
                      </a:lnTo>
                      <a:lnTo>
                        <a:pt x="38" y="62"/>
                      </a:lnTo>
                      <a:lnTo>
                        <a:pt x="56" y="81"/>
                      </a:lnTo>
                      <a:lnTo>
                        <a:pt x="109" y="115"/>
                      </a:lnTo>
                      <a:lnTo>
                        <a:pt x="98" y="132"/>
                      </a:lnTo>
                      <a:lnTo>
                        <a:pt x="0" y="68"/>
                      </a:lnTo>
                      <a:lnTo>
                        <a:pt x="10" y="52"/>
                      </a:lnTo>
                      <a:lnTo>
                        <a:pt x="24" y="61"/>
                      </a:lnTo>
                      <a:lnTo>
                        <a:pt x="24" y="60"/>
                      </a:lnTo>
                      <a:lnTo>
                        <a:pt x="21" y="50"/>
                      </a:lnTo>
                      <a:lnTo>
                        <a:pt x="20" y="36"/>
                      </a:lnTo>
                      <a:lnTo>
                        <a:pt x="27" y="20"/>
                      </a:lnTo>
                      <a:lnTo>
                        <a:pt x="40" y="6"/>
                      </a:lnTo>
                      <a:lnTo>
                        <a:pt x="59" y="0"/>
                      </a:lnTo>
                      <a:lnTo>
                        <a:pt x="84" y="8"/>
                      </a:lnTo>
                      <a:lnTo>
                        <a:pt x="151" y="51"/>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0" name="Freeform 406"/>
                <p:cNvSpPr>
                  <a:spLocks noEditPoints="1"/>
                </p:cNvSpPr>
                <p:nvPr/>
              </p:nvSpPr>
              <p:spPr bwMode="auto">
                <a:xfrm>
                  <a:off x="3113" y="1710"/>
                  <a:ext cx="47" cy="41"/>
                </a:xfrm>
                <a:custGeom>
                  <a:avLst/>
                  <a:gdLst>
                    <a:gd name="T0" fmla="*/ 0 w 142"/>
                    <a:gd name="T1" fmla="*/ 65 h 125"/>
                    <a:gd name="T2" fmla="*/ 11 w 142"/>
                    <a:gd name="T3" fmla="*/ 21 h 125"/>
                    <a:gd name="T4" fmla="*/ 22 w 142"/>
                    <a:gd name="T5" fmla="*/ 10 h 125"/>
                    <a:gd name="T6" fmla="*/ 64 w 142"/>
                    <a:gd name="T7" fmla="*/ 5 h 125"/>
                    <a:gd name="T8" fmla="*/ 118 w 142"/>
                    <a:gd name="T9" fmla="*/ 45 h 125"/>
                    <a:gd name="T10" fmla="*/ 122 w 142"/>
                    <a:gd name="T11" fmla="*/ 46 h 125"/>
                    <a:gd name="T12" fmla="*/ 127 w 142"/>
                    <a:gd name="T13" fmla="*/ 43 h 125"/>
                    <a:gd name="T14" fmla="*/ 128 w 142"/>
                    <a:gd name="T15" fmla="*/ 42 h 125"/>
                    <a:gd name="T16" fmla="*/ 130 w 142"/>
                    <a:gd name="T17" fmla="*/ 38 h 125"/>
                    <a:gd name="T18" fmla="*/ 142 w 142"/>
                    <a:gd name="T19" fmla="*/ 46 h 125"/>
                    <a:gd name="T20" fmla="*/ 141 w 142"/>
                    <a:gd name="T21" fmla="*/ 49 h 125"/>
                    <a:gd name="T22" fmla="*/ 137 w 142"/>
                    <a:gd name="T23" fmla="*/ 56 h 125"/>
                    <a:gd name="T24" fmla="*/ 128 w 142"/>
                    <a:gd name="T25" fmla="*/ 65 h 125"/>
                    <a:gd name="T26" fmla="*/ 111 w 142"/>
                    <a:gd name="T27" fmla="*/ 62 h 125"/>
                    <a:gd name="T28" fmla="*/ 112 w 142"/>
                    <a:gd name="T29" fmla="*/ 76 h 125"/>
                    <a:gd name="T30" fmla="*/ 102 w 142"/>
                    <a:gd name="T31" fmla="*/ 108 h 125"/>
                    <a:gd name="T32" fmla="*/ 87 w 142"/>
                    <a:gd name="T33" fmla="*/ 121 h 125"/>
                    <a:gd name="T34" fmla="*/ 52 w 142"/>
                    <a:gd name="T35" fmla="*/ 118 h 125"/>
                    <a:gd name="T36" fmla="*/ 43 w 142"/>
                    <a:gd name="T37" fmla="*/ 109 h 125"/>
                    <a:gd name="T38" fmla="*/ 43 w 142"/>
                    <a:gd name="T39" fmla="*/ 67 h 125"/>
                    <a:gd name="T40" fmla="*/ 60 w 142"/>
                    <a:gd name="T41" fmla="*/ 39 h 125"/>
                    <a:gd name="T42" fmla="*/ 62 w 142"/>
                    <a:gd name="T43" fmla="*/ 34 h 125"/>
                    <a:gd name="T44" fmla="*/ 55 w 142"/>
                    <a:gd name="T45" fmla="*/ 22 h 125"/>
                    <a:gd name="T46" fmla="*/ 43 w 142"/>
                    <a:gd name="T47" fmla="*/ 19 h 125"/>
                    <a:gd name="T48" fmla="*/ 22 w 142"/>
                    <a:gd name="T49" fmla="*/ 34 h 125"/>
                    <a:gd name="T50" fmla="*/ 16 w 142"/>
                    <a:gd name="T51" fmla="*/ 49 h 125"/>
                    <a:gd name="T52" fmla="*/ 25 w 142"/>
                    <a:gd name="T53" fmla="*/ 68 h 125"/>
                    <a:gd name="T54" fmla="*/ 14 w 142"/>
                    <a:gd name="T55" fmla="*/ 84 h 125"/>
                    <a:gd name="T56" fmla="*/ 75 w 142"/>
                    <a:gd name="T57" fmla="*/ 37 h 125"/>
                    <a:gd name="T58" fmla="*/ 70 w 142"/>
                    <a:gd name="T59" fmla="*/ 51 h 125"/>
                    <a:gd name="T60" fmla="*/ 62 w 142"/>
                    <a:gd name="T61" fmla="*/ 68 h 125"/>
                    <a:gd name="T62" fmla="*/ 56 w 142"/>
                    <a:gd name="T63" fmla="*/ 90 h 125"/>
                    <a:gd name="T64" fmla="*/ 63 w 142"/>
                    <a:gd name="T65" fmla="*/ 100 h 125"/>
                    <a:gd name="T66" fmla="*/ 82 w 142"/>
                    <a:gd name="T67" fmla="*/ 103 h 125"/>
                    <a:gd name="T68" fmla="*/ 91 w 142"/>
                    <a:gd name="T69" fmla="*/ 95 h 125"/>
                    <a:gd name="T70" fmla="*/ 98 w 142"/>
                    <a:gd name="T71" fmla="*/ 61 h 125"/>
                    <a:gd name="T72" fmla="*/ 90 w 142"/>
                    <a:gd name="T73" fmla="*/ 49 h 125"/>
                    <a:gd name="T74" fmla="*/ 75 w 142"/>
                    <a:gd name="T75" fmla="*/ 37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125"/>
                    <a:gd name="T116" fmla="*/ 142 w 142"/>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125">
                      <a:moveTo>
                        <a:pt x="14" y="84"/>
                      </a:moveTo>
                      <a:lnTo>
                        <a:pt x="0" y="65"/>
                      </a:lnTo>
                      <a:lnTo>
                        <a:pt x="0" y="44"/>
                      </a:lnTo>
                      <a:lnTo>
                        <a:pt x="11" y="21"/>
                      </a:lnTo>
                      <a:lnTo>
                        <a:pt x="22" y="10"/>
                      </a:lnTo>
                      <a:lnTo>
                        <a:pt x="40" y="0"/>
                      </a:lnTo>
                      <a:lnTo>
                        <a:pt x="64" y="5"/>
                      </a:lnTo>
                      <a:lnTo>
                        <a:pt x="118" y="45"/>
                      </a:lnTo>
                      <a:lnTo>
                        <a:pt x="122" y="46"/>
                      </a:lnTo>
                      <a:lnTo>
                        <a:pt x="125" y="46"/>
                      </a:lnTo>
                      <a:lnTo>
                        <a:pt x="127" y="43"/>
                      </a:lnTo>
                      <a:lnTo>
                        <a:pt x="128" y="42"/>
                      </a:lnTo>
                      <a:lnTo>
                        <a:pt x="129" y="40"/>
                      </a:lnTo>
                      <a:lnTo>
                        <a:pt x="130" y="38"/>
                      </a:lnTo>
                      <a:lnTo>
                        <a:pt x="142" y="46"/>
                      </a:lnTo>
                      <a:lnTo>
                        <a:pt x="141" y="49"/>
                      </a:lnTo>
                      <a:lnTo>
                        <a:pt x="139" y="52"/>
                      </a:lnTo>
                      <a:lnTo>
                        <a:pt x="137" y="56"/>
                      </a:lnTo>
                      <a:lnTo>
                        <a:pt x="128" y="65"/>
                      </a:lnTo>
                      <a:lnTo>
                        <a:pt x="119" y="66"/>
                      </a:lnTo>
                      <a:lnTo>
                        <a:pt x="111" y="62"/>
                      </a:lnTo>
                      <a:lnTo>
                        <a:pt x="112" y="76"/>
                      </a:lnTo>
                      <a:lnTo>
                        <a:pt x="110" y="91"/>
                      </a:lnTo>
                      <a:lnTo>
                        <a:pt x="102" y="108"/>
                      </a:lnTo>
                      <a:lnTo>
                        <a:pt x="87" y="121"/>
                      </a:lnTo>
                      <a:lnTo>
                        <a:pt x="70" y="125"/>
                      </a:lnTo>
                      <a:lnTo>
                        <a:pt x="52" y="118"/>
                      </a:lnTo>
                      <a:lnTo>
                        <a:pt x="43" y="109"/>
                      </a:lnTo>
                      <a:lnTo>
                        <a:pt x="37" y="93"/>
                      </a:lnTo>
                      <a:lnTo>
                        <a:pt x="43" y="67"/>
                      </a:lnTo>
                      <a:lnTo>
                        <a:pt x="60" y="39"/>
                      </a:lnTo>
                      <a:lnTo>
                        <a:pt x="62" y="34"/>
                      </a:lnTo>
                      <a:lnTo>
                        <a:pt x="61" y="29"/>
                      </a:lnTo>
                      <a:lnTo>
                        <a:pt x="55" y="22"/>
                      </a:lnTo>
                      <a:lnTo>
                        <a:pt x="43" y="19"/>
                      </a:lnTo>
                      <a:lnTo>
                        <a:pt x="33" y="22"/>
                      </a:lnTo>
                      <a:lnTo>
                        <a:pt x="22" y="34"/>
                      </a:lnTo>
                      <a:lnTo>
                        <a:pt x="16" y="49"/>
                      </a:lnTo>
                      <a:lnTo>
                        <a:pt x="18" y="60"/>
                      </a:lnTo>
                      <a:lnTo>
                        <a:pt x="25" y="68"/>
                      </a:lnTo>
                      <a:lnTo>
                        <a:pt x="14" y="84"/>
                      </a:lnTo>
                      <a:close/>
                      <a:moveTo>
                        <a:pt x="75" y="37"/>
                      </a:moveTo>
                      <a:lnTo>
                        <a:pt x="74" y="42"/>
                      </a:lnTo>
                      <a:lnTo>
                        <a:pt x="70" y="51"/>
                      </a:lnTo>
                      <a:lnTo>
                        <a:pt x="62" y="68"/>
                      </a:lnTo>
                      <a:lnTo>
                        <a:pt x="57" y="79"/>
                      </a:lnTo>
                      <a:lnTo>
                        <a:pt x="56" y="90"/>
                      </a:lnTo>
                      <a:lnTo>
                        <a:pt x="63" y="100"/>
                      </a:lnTo>
                      <a:lnTo>
                        <a:pt x="73" y="105"/>
                      </a:lnTo>
                      <a:lnTo>
                        <a:pt x="82" y="103"/>
                      </a:lnTo>
                      <a:lnTo>
                        <a:pt x="91" y="95"/>
                      </a:lnTo>
                      <a:lnTo>
                        <a:pt x="99" y="79"/>
                      </a:lnTo>
                      <a:lnTo>
                        <a:pt x="98" y="61"/>
                      </a:lnTo>
                      <a:lnTo>
                        <a:pt x="90" y="49"/>
                      </a:lnTo>
                      <a:lnTo>
                        <a:pt x="75" y="37"/>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1" name="Freeform 407"/>
                <p:cNvSpPr>
                  <a:spLocks/>
                </p:cNvSpPr>
                <p:nvPr/>
              </p:nvSpPr>
              <p:spPr bwMode="auto">
                <a:xfrm>
                  <a:off x="3126" y="1683"/>
                  <a:ext cx="48" cy="33"/>
                </a:xfrm>
                <a:custGeom>
                  <a:avLst/>
                  <a:gdLst>
                    <a:gd name="T0" fmla="*/ 52 w 144"/>
                    <a:gd name="T1" fmla="*/ 30 h 100"/>
                    <a:gd name="T2" fmla="*/ 112 w 144"/>
                    <a:gd name="T3" fmla="*/ 77 h 100"/>
                    <a:gd name="T4" fmla="*/ 112 w 144"/>
                    <a:gd name="T5" fmla="*/ 77 h 100"/>
                    <a:gd name="T6" fmla="*/ 119 w 144"/>
                    <a:gd name="T7" fmla="*/ 79 h 100"/>
                    <a:gd name="T8" fmla="*/ 124 w 144"/>
                    <a:gd name="T9" fmla="*/ 77 h 100"/>
                    <a:gd name="T10" fmla="*/ 127 w 144"/>
                    <a:gd name="T11" fmla="*/ 73 h 100"/>
                    <a:gd name="T12" fmla="*/ 127 w 144"/>
                    <a:gd name="T13" fmla="*/ 73 h 100"/>
                    <a:gd name="T14" fmla="*/ 131 w 144"/>
                    <a:gd name="T15" fmla="*/ 68 h 100"/>
                    <a:gd name="T16" fmla="*/ 144 w 144"/>
                    <a:gd name="T17" fmla="*/ 77 h 100"/>
                    <a:gd name="T18" fmla="*/ 144 w 144"/>
                    <a:gd name="T19" fmla="*/ 77 h 100"/>
                    <a:gd name="T20" fmla="*/ 140 w 144"/>
                    <a:gd name="T21" fmla="*/ 83 h 100"/>
                    <a:gd name="T22" fmla="*/ 138 w 144"/>
                    <a:gd name="T23" fmla="*/ 87 h 100"/>
                    <a:gd name="T24" fmla="*/ 136 w 144"/>
                    <a:gd name="T25" fmla="*/ 90 h 100"/>
                    <a:gd name="T26" fmla="*/ 136 w 144"/>
                    <a:gd name="T27" fmla="*/ 90 h 100"/>
                    <a:gd name="T28" fmla="*/ 124 w 144"/>
                    <a:gd name="T29" fmla="*/ 99 h 100"/>
                    <a:gd name="T30" fmla="*/ 112 w 144"/>
                    <a:gd name="T31" fmla="*/ 100 h 100"/>
                    <a:gd name="T32" fmla="*/ 101 w 144"/>
                    <a:gd name="T33" fmla="*/ 93 h 100"/>
                    <a:gd name="T34" fmla="*/ 101 w 144"/>
                    <a:gd name="T35" fmla="*/ 93 h 100"/>
                    <a:gd name="T36" fmla="*/ 40 w 144"/>
                    <a:gd name="T37" fmla="*/ 45 h 100"/>
                    <a:gd name="T38" fmla="*/ 30 w 144"/>
                    <a:gd name="T39" fmla="*/ 59 h 100"/>
                    <a:gd name="T40" fmla="*/ 17 w 144"/>
                    <a:gd name="T41" fmla="*/ 48 h 100"/>
                    <a:gd name="T42" fmla="*/ 27 w 144"/>
                    <a:gd name="T43" fmla="*/ 35 h 100"/>
                    <a:gd name="T44" fmla="*/ 0 w 144"/>
                    <a:gd name="T45" fmla="*/ 15 h 100"/>
                    <a:gd name="T46" fmla="*/ 12 w 144"/>
                    <a:gd name="T47" fmla="*/ 0 h 100"/>
                    <a:gd name="T48" fmla="*/ 39 w 144"/>
                    <a:gd name="T49" fmla="*/ 20 h 100"/>
                    <a:gd name="T50" fmla="*/ 51 w 144"/>
                    <a:gd name="T51" fmla="*/ 5 h 100"/>
                    <a:gd name="T52" fmla="*/ 63 w 144"/>
                    <a:gd name="T53" fmla="*/ 15 h 100"/>
                    <a:gd name="T54" fmla="*/ 52 w 144"/>
                    <a:gd name="T55" fmla="*/ 30 h 100"/>
                    <a:gd name="T56" fmla="*/ 52 w 144"/>
                    <a:gd name="T57" fmla="*/ 3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00"/>
                    <a:gd name="T89" fmla="*/ 144 w 144"/>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00">
                      <a:moveTo>
                        <a:pt x="52" y="30"/>
                      </a:moveTo>
                      <a:lnTo>
                        <a:pt x="112" y="77"/>
                      </a:lnTo>
                      <a:lnTo>
                        <a:pt x="119" y="79"/>
                      </a:lnTo>
                      <a:lnTo>
                        <a:pt x="124" y="77"/>
                      </a:lnTo>
                      <a:lnTo>
                        <a:pt x="127" y="73"/>
                      </a:lnTo>
                      <a:lnTo>
                        <a:pt x="131" y="68"/>
                      </a:lnTo>
                      <a:lnTo>
                        <a:pt x="144" y="77"/>
                      </a:lnTo>
                      <a:lnTo>
                        <a:pt x="140" y="83"/>
                      </a:lnTo>
                      <a:lnTo>
                        <a:pt x="138" y="87"/>
                      </a:lnTo>
                      <a:lnTo>
                        <a:pt x="136" y="90"/>
                      </a:lnTo>
                      <a:lnTo>
                        <a:pt x="124" y="99"/>
                      </a:lnTo>
                      <a:lnTo>
                        <a:pt x="112" y="100"/>
                      </a:lnTo>
                      <a:lnTo>
                        <a:pt x="101" y="93"/>
                      </a:lnTo>
                      <a:lnTo>
                        <a:pt x="40" y="45"/>
                      </a:lnTo>
                      <a:lnTo>
                        <a:pt x="30" y="59"/>
                      </a:lnTo>
                      <a:lnTo>
                        <a:pt x="17" y="48"/>
                      </a:lnTo>
                      <a:lnTo>
                        <a:pt x="27" y="35"/>
                      </a:lnTo>
                      <a:lnTo>
                        <a:pt x="0" y="15"/>
                      </a:lnTo>
                      <a:lnTo>
                        <a:pt x="12" y="0"/>
                      </a:lnTo>
                      <a:lnTo>
                        <a:pt x="39" y="20"/>
                      </a:lnTo>
                      <a:lnTo>
                        <a:pt x="51" y="5"/>
                      </a:lnTo>
                      <a:lnTo>
                        <a:pt x="63" y="15"/>
                      </a:lnTo>
                      <a:lnTo>
                        <a:pt x="52" y="3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2" name="Freeform 408"/>
                <p:cNvSpPr>
                  <a:spLocks noEditPoints="1"/>
                </p:cNvSpPr>
                <p:nvPr/>
              </p:nvSpPr>
              <p:spPr bwMode="auto">
                <a:xfrm>
                  <a:off x="3136" y="1664"/>
                  <a:ext cx="46" cy="39"/>
                </a:xfrm>
                <a:custGeom>
                  <a:avLst/>
                  <a:gdLst>
                    <a:gd name="T0" fmla="*/ 137 w 137"/>
                    <a:gd name="T1" fmla="*/ 101 h 117"/>
                    <a:gd name="T2" fmla="*/ 125 w 137"/>
                    <a:gd name="T3" fmla="*/ 117 h 117"/>
                    <a:gd name="T4" fmla="*/ 33 w 137"/>
                    <a:gd name="T5" fmla="*/ 43 h 117"/>
                    <a:gd name="T6" fmla="*/ 46 w 137"/>
                    <a:gd name="T7" fmla="*/ 28 h 117"/>
                    <a:gd name="T8" fmla="*/ 137 w 137"/>
                    <a:gd name="T9" fmla="*/ 101 h 117"/>
                    <a:gd name="T10" fmla="*/ 137 w 137"/>
                    <a:gd name="T11" fmla="*/ 101 h 117"/>
                    <a:gd name="T12" fmla="*/ 17 w 137"/>
                    <a:gd name="T13" fmla="*/ 30 h 117"/>
                    <a:gd name="T14" fmla="*/ 0 w 137"/>
                    <a:gd name="T15" fmla="*/ 16 h 117"/>
                    <a:gd name="T16" fmla="*/ 12 w 137"/>
                    <a:gd name="T17" fmla="*/ 0 h 117"/>
                    <a:gd name="T18" fmla="*/ 29 w 137"/>
                    <a:gd name="T19" fmla="*/ 15 h 117"/>
                    <a:gd name="T20" fmla="*/ 17 w 137"/>
                    <a:gd name="T21" fmla="*/ 30 h 117"/>
                    <a:gd name="T22" fmla="*/ 17 w 137"/>
                    <a:gd name="T23" fmla="*/ 3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117"/>
                    <a:gd name="T38" fmla="*/ 137 w 137"/>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117">
                      <a:moveTo>
                        <a:pt x="137" y="101"/>
                      </a:moveTo>
                      <a:lnTo>
                        <a:pt x="125" y="117"/>
                      </a:lnTo>
                      <a:lnTo>
                        <a:pt x="33" y="43"/>
                      </a:lnTo>
                      <a:lnTo>
                        <a:pt x="46" y="28"/>
                      </a:lnTo>
                      <a:lnTo>
                        <a:pt x="137" y="101"/>
                      </a:lnTo>
                      <a:close/>
                      <a:moveTo>
                        <a:pt x="17" y="30"/>
                      </a:moveTo>
                      <a:lnTo>
                        <a:pt x="0" y="16"/>
                      </a:lnTo>
                      <a:lnTo>
                        <a:pt x="12" y="0"/>
                      </a:lnTo>
                      <a:lnTo>
                        <a:pt x="29" y="15"/>
                      </a:lnTo>
                      <a:lnTo>
                        <a:pt x="17" y="3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3" name="Freeform 409"/>
                <p:cNvSpPr>
                  <a:spLocks noEditPoints="1"/>
                </p:cNvSpPr>
                <p:nvPr/>
              </p:nvSpPr>
              <p:spPr bwMode="auto">
                <a:xfrm>
                  <a:off x="3163" y="1646"/>
                  <a:ext cx="40" cy="39"/>
                </a:xfrm>
                <a:custGeom>
                  <a:avLst/>
                  <a:gdLst>
                    <a:gd name="T0" fmla="*/ 14 w 120"/>
                    <a:gd name="T1" fmla="*/ 17 h 115"/>
                    <a:gd name="T2" fmla="*/ 40 w 120"/>
                    <a:gd name="T3" fmla="*/ 0 h 115"/>
                    <a:gd name="T4" fmla="*/ 69 w 120"/>
                    <a:gd name="T5" fmla="*/ 2 h 115"/>
                    <a:gd name="T6" fmla="*/ 95 w 120"/>
                    <a:gd name="T7" fmla="*/ 16 h 115"/>
                    <a:gd name="T8" fmla="*/ 95 w 120"/>
                    <a:gd name="T9" fmla="*/ 16 h 115"/>
                    <a:gd name="T10" fmla="*/ 115 w 120"/>
                    <a:gd name="T11" fmla="*/ 40 h 115"/>
                    <a:gd name="T12" fmla="*/ 120 w 120"/>
                    <a:gd name="T13" fmla="*/ 69 h 115"/>
                    <a:gd name="T14" fmla="*/ 108 w 120"/>
                    <a:gd name="T15" fmla="*/ 98 h 115"/>
                    <a:gd name="T16" fmla="*/ 108 w 120"/>
                    <a:gd name="T17" fmla="*/ 98 h 115"/>
                    <a:gd name="T18" fmla="*/ 80 w 120"/>
                    <a:gd name="T19" fmla="*/ 115 h 115"/>
                    <a:gd name="T20" fmla="*/ 51 w 120"/>
                    <a:gd name="T21" fmla="*/ 114 h 115"/>
                    <a:gd name="T22" fmla="*/ 25 w 120"/>
                    <a:gd name="T23" fmla="*/ 99 h 115"/>
                    <a:gd name="T24" fmla="*/ 25 w 120"/>
                    <a:gd name="T25" fmla="*/ 99 h 115"/>
                    <a:gd name="T26" fmla="*/ 6 w 120"/>
                    <a:gd name="T27" fmla="*/ 76 h 115"/>
                    <a:gd name="T28" fmla="*/ 0 w 120"/>
                    <a:gd name="T29" fmla="*/ 46 h 115"/>
                    <a:gd name="T30" fmla="*/ 14 w 120"/>
                    <a:gd name="T31" fmla="*/ 17 h 115"/>
                    <a:gd name="T32" fmla="*/ 14 w 120"/>
                    <a:gd name="T33" fmla="*/ 17 h 115"/>
                    <a:gd name="T34" fmla="*/ 94 w 120"/>
                    <a:gd name="T35" fmla="*/ 87 h 115"/>
                    <a:gd name="T36" fmla="*/ 101 w 120"/>
                    <a:gd name="T37" fmla="*/ 66 h 115"/>
                    <a:gd name="T38" fmla="*/ 94 w 120"/>
                    <a:gd name="T39" fmla="*/ 46 h 115"/>
                    <a:gd name="T40" fmla="*/ 82 w 120"/>
                    <a:gd name="T41" fmla="*/ 32 h 115"/>
                    <a:gd name="T42" fmla="*/ 82 w 120"/>
                    <a:gd name="T43" fmla="*/ 32 h 115"/>
                    <a:gd name="T44" fmla="*/ 66 w 120"/>
                    <a:gd name="T45" fmla="*/ 22 h 115"/>
                    <a:gd name="T46" fmla="*/ 46 w 120"/>
                    <a:gd name="T47" fmla="*/ 18 h 115"/>
                    <a:gd name="T48" fmla="*/ 26 w 120"/>
                    <a:gd name="T49" fmla="*/ 28 h 115"/>
                    <a:gd name="T50" fmla="*/ 26 w 120"/>
                    <a:gd name="T51" fmla="*/ 28 h 115"/>
                    <a:gd name="T52" fmla="*/ 19 w 120"/>
                    <a:gd name="T53" fmla="*/ 50 h 115"/>
                    <a:gd name="T54" fmla="*/ 26 w 120"/>
                    <a:gd name="T55" fmla="*/ 70 h 115"/>
                    <a:gd name="T56" fmla="*/ 38 w 120"/>
                    <a:gd name="T57" fmla="*/ 84 h 115"/>
                    <a:gd name="T58" fmla="*/ 38 w 120"/>
                    <a:gd name="T59" fmla="*/ 84 h 115"/>
                    <a:gd name="T60" fmla="*/ 54 w 120"/>
                    <a:gd name="T61" fmla="*/ 94 h 115"/>
                    <a:gd name="T62" fmla="*/ 74 w 120"/>
                    <a:gd name="T63" fmla="*/ 98 h 115"/>
                    <a:gd name="T64" fmla="*/ 94 w 120"/>
                    <a:gd name="T65" fmla="*/ 87 h 115"/>
                    <a:gd name="T66" fmla="*/ 94 w 120"/>
                    <a:gd name="T67" fmla="*/ 87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15"/>
                    <a:gd name="T104" fmla="*/ 120 w 120"/>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15">
                      <a:moveTo>
                        <a:pt x="14" y="17"/>
                      </a:moveTo>
                      <a:lnTo>
                        <a:pt x="40" y="0"/>
                      </a:lnTo>
                      <a:lnTo>
                        <a:pt x="69" y="2"/>
                      </a:lnTo>
                      <a:lnTo>
                        <a:pt x="95" y="16"/>
                      </a:lnTo>
                      <a:lnTo>
                        <a:pt x="115" y="40"/>
                      </a:lnTo>
                      <a:lnTo>
                        <a:pt x="120" y="69"/>
                      </a:lnTo>
                      <a:lnTo>
                        <a:pt x="108" y="98"/>
                      </a:lnTo>
                      <a:lnTo>
                        <a:pt x="80" y="115"/>
                      </a:lnTo>
                      <a:lnTo>
                        <a:pt x="51" y="114"/>
                      </a:lnTo>
                      <a:lnTo>
                        <a:pt x="25" y="99"/>
                      </a:lnTo>
                      <a:lnTo>
                        <a:pt x="6" y="76"/>
                      </a:lnTo>
                      <a:lnTo>
                        <a:pt x="0" y="46"/>
                      </a:lnTo>
                      <a:lnTo>
                        <a:pt x="14" y="17"/>
                      </a:lnTo>
                      <a:close/>
                      <a:moveTo>
                        <a:pt x="94" y="87"/>
                      </a:moveTo>
                      <a:lnTo>
                        <a:pt x="101" y="66"/>
                      </a:lnTo>
                      <a:lnTo>
                        <a:pt x="94" y="46"/>
                      </a:lnTo>
                      <a:lnTo>
                        <a:pt x="82" y="32"/>
                      </a:lnTo>
                      <a:lnTo>
                        <a:pt x="66" y="22"/>
                      </a:lnTo>
                      <a:lnTo>
                        <a:pt x="46" y="18"/>
                      </a:lnTo>
                      <a:lnTo>
                        <a:pt x="26" y="28"/>
                      </a:lnTo>
                      <a:lnTo>
                        <a:pt x="19" y="50"/>
                      </a:lnTo>
                      <a:lnTo>
                        <a:pt x="26" y="70"/>
                      </a:lnTo>
                      <a:lnTo>
                        <a:pt x="38" y="84"/>
                      </a:lnTo>
                      <a:lnTo>
                        <a:pt x="54" y="94"/>
                      </a:lnTo>
                      <a:lnTo>
                        <a:pt x="74" y="98"/>
                      </a:lnTo>
                      <a:lnTo>
                        <a:pt x="94" y="87"/>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4" name="Freeform 410"/>
                <p:cNvSpPr>
                  <a:spLocks/>
                </p:cNvSpPr>
                <p:nvPr/>
              </p:nvSpPr>
              <p:spPr bwMode="auto">
                <a:xfrm>
                  <a:off x="3187" y="1613"/>
                  <a:ext cx="50" cy="46"/>
                </a:xfrm>
                <a:custGeom>
                  <a:avLst/>
                  <a:gdLst>
                    <a:gd name="T0" fmla="*/ 151 w 151"/>
                    <a:gd name="T1" fmla="*/ 68 h 137"/>
                    <a:gd name="T2" fmla="*/ 137 w 151"/>
                    <a:gd name="T3" fmla="*/ 82 h 137"/>
                    <a:gd name="T4" fmla="*/ 85 w 151"/>
                    <a:gd name="T5" fmla="*/ 32 h 137"/>
                    <a:gd name="T6" fmla="*/ 85 w 151"/>
                    <a:gd name="T7" fmla="*/ 32 h 137"/>
                    <a:gd name="T8" fmla="*/ 71 w 151"/>
                    <a:gd name="T9" fmla="*/ 22 h 137"/>
                    <a:gd name="T10" fmla="*/ 58 w 151"/>
                    <a:gd name="T11" fmla="*/ 21 h 137"/>
                    <a:gd name="T12" fmla="*/ 46 w 151"/>
                    <a:gd name="T13" fmla="*/ 29 h 137"/>
                    <a:gd name="T14" fmla="*/ 46 w 151"/>
                    <a:gd name="T15" fmla="*/ 29 h 137"/>
                    <a:gd name="T16" fmla="*/ 39 w 151"/>
                    <a:gd name="T17" fmla="*/ 41 h 137"/>
                    <a:gd name="T18" fmla="*/ 39 w 151"/>
                    <a:gd name="T19" fmla="*/ 59 h 137"/>
                    <a:gd name="T20" fmla="*/ 53 w 151"/>
                    <a:gd name="T21" fmla="*/ 79 h 137"/>
                    <a:gd name="T22" fmla="*/ 53 w 151"/>
                    <a:gd name="T23" fmla="*/ 79 h 137"/>
                    <a:gd name="T24" fmla="*/ 99 w 151"/>
                    <a:gd name="T25" fmla="*/ 123 h 137"/>
                    <a:gd name="T26" fmla="*/ 85 w 151"/>
                    <a:gd name="T27" fmla="*/ 137 h 137"/>
                    <a:gd name="T28" fmla="*/ 0 w 151"/>
                    <a:gd name="T29" fmla="*/ 56 h 137"/>
                    <a:gd name="T30" fmla="*/ 12 w 151"/>
                    <a:gd name="T31" fmla="*/ 43 h 137"/>
                    <a:gd name="T32" fmla="*/ 24 w 151"/>
                    <a:gd name="T33" fmla="*/ 54 h 137"/>
                    <a:gd name="T34" fmla="*/ 25 w 151"/>
                    <a:gd name="T35" fmla="*/ 54 h 137"/>
                    <a:gd name="T36" fmla="*/ 25 w 151"/>
                    <a:gd name="T37" fmla="*/ 54 h 137"/>
                    <a:gd name="T38" fmla="*/ 23 w 151"/>
                    <a:gd name="T39" fmla="*/ 44 h 137"/>
                    <a:gd name="T40" fmla="*/ 25 w 151"/>
                    <a:gd name="T41" fmla="*/ 30 h 137"/>
                    <a:gd name="T42" fmla="*/ 34 w 151"/>
                    <a:gd name="T43" fmla="*/ 15 h 137"/>
                    <a:gd name="T44" fmla="*/ 34 w 151"/>
                    <a:gd name="T45" fmla="*/ 15 h 137"/>
                    <a:gd name="T46" fmla="*/ 50 w 151"/>
                    <a:gd name="T47" fmla="*/ 3 h 137"/>
                    <a:gd name="T48" fmla="*/ 70 w 151"/>
                    <a:gd name="T49" fmla="*/ 0 h 137"/>
                    <a:gd name="T50" fmla="*/ 93 w 151"/>
                    <a:gd name="T51" fmla="*/ 13 h 137"/>
                    <a:gd name="T52" fmla="*/ 93 w 151"/>
                    <a:gd name="T53" fmla="*/ 13 h 137"/>
                    <a:gd name="T54" fmla="*/ 151 w 151"/>
                    <a:gd name="T55" fmla="*/ 68 h 137"/>
                    <a:gd name="T56" fmla="*/ 151 w 151"/>
                    <a:gd name="T57" fmla="*/ 68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7"/>
                    <a:gd name="T89" fmla="*/ 151 w 151"/>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7">
                      <a:moveTo>
                        <a:pt x="151" y="68"/>
                      </a:moveTo>
                      <a:lnTo>
                        <a:pt x="137" y="82"/>
                      </a:lnTo>
                      <a:lnTo>
                        <a:pt x="85" y="32"/>
                      </a:lnTo>
                      <a:lnTo>
                        <a:pt x="71" y="22"/>
                      </a:lnTo>
                      <a:lnTo>
                        <a:pt x="58" y="21"/>
                      </a:lnTo>
                      <a:lnTo>
                        <a:pt x="46" y="29"/>
                      </a:lnTo>
                      <a:lnTo>
                        <a:pt x="39" y="41"/>
                      </a:lnTo>
                      <a:lnTo>
                        <a:pt x="39" y="59"/>
                      </a:lnTo>
                      <a:lnTo>
                        <a:pt x="53" y="79"/>
                      </a:lnTo>
                      <a:lnTo>
                        <a:pt x="99" y="123"/>
                      </a:lnTo>
                      <a:lnTo>
                        <a:pt x="85" y="137"/>
                      </a:lnTo>
                      <a:lnTo>
                        <a:pt x="0" y="56"/>
                      </a:lnTo>
                      <a:lnTo>
                        <a:pt x="12" y="43"/>
                      </a:lnTo>
                      <a:lnTo>
                        <a:pt x="24" y="54"/>
                      </a:lnTo>
                      <a:lnTo>
                        <a:pt x="25" y="54"/>
                      </a:lnTo>
                      <a:lnTo>
                        <a:pt x="23" y="44"/>
                      </a:lnTo>
                      <a:lnTo>
                        <a:pt x="25" y="30"/>
                      </a:lnTo>
                      <a:lnTo>
                        <a:pt x="34" y="15"/>
                      </a:lnTo>
                      <a:lnTo>
                        <a:pt x="50" y="3"/>
                      </a:lnTo>
                      <a:lnTo>
                        <a:pt x="70" y="0"/>
                      </a:lnTo>
                      <a:lnTo>
                        <a:pt x="93" y="13"/>
                      </a:lnTo>
                      <a:lnTo>
                        <a:pt x="151" y="68"/>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5" name="Freeform 411"/>
                <p:cNvSpPr>
                  <a:spLocks noEditPoints="1"/>
                </p:cNvSpPr>
                <p:nvPr/>
              </p:nvSpPr>
              <p:spPr bwMode="auto">
                <a:xfrm>
                  <a:off x="3221" y="1584"/>
                  <a:ext cx="48" cy="42"/>
                </a:xfrm>
                <a:custGeom>
                  <a:avLst/>
                  <a:gdLst>
                    <a:gd name="T0" fmla="*/ 0 w 144"/>
                    <a:gd name="T1" fmla="*/ 57 h 127"/>
                    <a:gd name="T2" fmla="*/ 18 w 144"/>
                    <a:gd name="T3" fmla="*/ 16 h 127"/>
                    <a:gd name="T4" fmla="*/ 31 w 144"/>
                    <a:gd name="T5" fmla="*/ 6 h 127"/>
                    <a:gd name="T6" fmla="*/ 73 w 144"/>
                    <a:gd name="T7" fmla="*/ 9 h 127"/>
                    <a:gd name="T8" fmla="*/ 119 w 144"/>
                    <a:gd name="T9" fmla="*/ 58 h 127"/>
                    <a:gd name="T10" fmla="*/ 123 w 144"/>
                    <a:gd name="T11" fmla="*/ 60 h 127"/>
                    <a:gd name="T12" fmla="*/ 129 w 144"/>
                    <a:gd name="T13" fmla="*/ 58 h 127"/>
                    <a:gd name="T14" fmla="*/ 130 w 144"/>
                    <a:gd name="T15" fmla="*/ 57 h 127"/>
                    <a:gd name="T16" fmla="*/ 133 w 144"/>
                    <a:gd name="T17" fmla="*/ 53 h 127"/>
                    <a:gd name="T18" fmla="*/ 144 w 144"/>
                    <a:gd name="T19" fmla="*/ 63 h 127"/>
                    <a:gd name="T20" fmla="*/ 142 w 144"/>
                    <a:gd name="T21" fmla="*/ 66 h 127"/>
                    <a:gd name="T22" fmla="*/ 137 w 144"/>
                    <a:gd name="T23" fmla="*/ 72 h 127"/>
                    <a:gd name="T24" fmla="*/ 125 w 144"/>
                    <a:gd name="T25" fmla="*/ 80 h 127"/>
                    <a:gd name="T26" fmla="*/ 109 w 144"/>
                    <a:gd name="T27" fmla="*/ 74 h 127"/>
                    <a:gd name="T28" fmla="*/ 109 w 144"/>
                    <a:gd name="T29" fmla="*/ 87 h 127"/>
                    <a:gd name="T30" fmla="*/ 92 w 144"/>
                    <a:gd name="T31" fmla="*/ 117 h 127"/>
                    <a:gd name="T32" fmla="*/ 76 w 144"/>
                    <a:gd name="T33" fmla="*/ 127 h 127"/>
                    <a:gd name="T34" fmla="*/ 43 w 144"/>
                    <a:gd name="T35" fmla="*/ 118 h 127"/>
                    <a:gd name="T36" fmla="*/ 34 w 144"/>
                    <a:gd name="T37" fmla="*/ 108 h 127"/>
                    <a:gd name="T38" fmla="*/ 43 w 144"/>
                    <a:gd name="T39" fmla="*/ 67 h 127"/>
                    <a:gd name="T40" fmla="*/ 63 w 144"/>
                    <a:gd name="T41" fmla="*/ 41 h 127"/>
                    <a:gd name="T42" fmla="*/ 66 w 144"/>
                    <a:gd name="T43" fmla="*/ 37 h 127"/>
                    <a:gd name="T44" fmla="*/ 61 w 144"/>
                    <a:gd name="T45" fmla="*/ 24 h 127"/>
                    <a:gd name="T46" fmla="*/ 52 w 144"/>
                    <a:gd name="T47" fmla="*/ 19 h 127"/>
                    <a:gd name="T48" fmla="*/ 27 w 144"/>
                    <a:gd name="T49" fmla="*/ 30 h 127"/>
                    <a:gd name="T50" fmla="*/ 18 w 144"/>
                    <a:gd name="T51" fmla="*/ 44 h 127"/>
                    <a:gd name="T52" fmla="*/ 24 w 144"/>
                    <a:gd name="T53" fmla="*/ 65 h 127"/>
                    <a:gd name="T54" fmla="*/ 11 w 144"/>
                    <a:gd name="T55" fmla="*/ 78 h 127"/>
                    <a:gd name="T56" fmla="*/ 78 w 144"/>
                    <a:gd name="T57" fmla="*/ 42 h 127"/>
                    <a:gd name="T58" fmla="*/ 71 w 144"/>
                    <a:gd name="T59" fmla="*/ 56 h 127"/>
                    <a:gd name="T60" fmla="*/ 60 w 144"/>
                    <a:gd name="T61" fmla="*/ 71 h 127"/>
                    <a:gd name="T62" fmla="*/ 51 w 144"/>
                    <a:gd name="T63" fmla="*/ 91 h 127"/>
                    <a:gd name="T64" fmla="*/ 55 w 144"/>
                    <a:gd name="T65" fmla="*/ 102 h 127"/>
                    <a:gd name="T66" fmla="*/ 74 w 144"/>
                    <a:gd name="T67" fmla="*/ 108 h 127"/>
                    <a:gd name="T68" fmla="*/ 85 w 144"/>
                    <a:gd name="T69" fmla="*/ 102 h 127"/>
                    <a:gd name="T70" fmla="*/ 97 w 144"/>
                    <a:gd name="T71" fmla="*/ 71 h 127"/>
                    <a:gd name="T72" fmla="*/ 91 w 144"/>
                    <a:gd name="T73" fmla="*/ 57 h 127"/>
                    <a:gd name="T74" fmla="*/ 78 w 144"/>
                    <a:gd name="T75" fmla="*/ 42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7"/>
                    <a:gd name="T116" fmla="*/ 144 w 144"/>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7">
                      <a:moveTo>
                        <a:pt x="11" y="78"/>
                      </a:moveTo>
                      <a:lnTo>
                        <a:pt x="0" y="57"/>
                      </a:lnTo>
                      <a:lnTo>
                        <a:pt x="3" y="36"/>
                      </a:lnTo>
                      <a:lnTo>
                        <a:pt x="18" y="16"/>
                      </a:lnTo>
                      <a:lnTo>
                        <a:pt x="31" y="6"/>
                      </a:lnTo>
                      <a:lnTo>
                        <a:pt x="51" y="0"/>
                      </a:lnTo>
                      <a:lnTo>
                        <a:pt x="73" y="9"/>
                      </a:lnTo>
                      <a:lnTo>
                        <a:pt x="119" y="58"/>
                      </a:lnTo>
                      <a:lnTo>
                        <a:pt x="123" y="60"/>
                      </a:lnTo>
                      <a:lnTo>
                        <a:pt x="126" y="60"/>
                      </a:lnTo>
                      <a:lnTo>
                        <a:pt x="129" y="58"/>
                      </a:lnTo>
                      <a:lnTo>
                        <a:pt x="130" y="57"/>
                      </a:lnTo>
                      <a:lnTo>
                        <a:pt x="131" y="55"/>
                      </a:lnTo>
                      <a:lnTo>
                        <a:pt x="133" y="53"/>
                      </a:lnTo>
                      <a:lnTo>
                        <a:pt x="144" y="63"/>
                      </a:lnTo>
                      <a:lnTo>
                        <a:pt x="142" y="66"/>
                      </a:lnTo>
                      <a:lnTo>
                        <a:pt x="140" y="69"/>
                      </a:lnTo>
                      <a:lnTo>
                        <a:pt x="137" y="72"/>
                      </a:lnTo>
                      <a:lnTo>
                        <a:pt x="125" y="80"/>
                      </a:lnTo>
                      <a:lnTo>
                        <a:pt x="117" y="79"/>
                      </a:lnTo>
                      <a:lnTo>
                        <a:pt x="109" y="74"/>
                      </a:lnTo>
                      <a:lnTo>
                        <a:pt x="109" y="87"/>
                      </a:lnTo>
                      <a:lnTo>
                        <a:pt x="104" y="101"/>
                      </a:lnTo>
                      <a:lnTo>
                        <a:pt x="92" y="117"/>
                      </a:lnTo>
                      <a:lnTo>
                        <a:pt x="76" y="127"/>
                      </a:lnTo>
                      <a:lnTo>
                        <a:pt x="59" y="127"/>
                      </a:lnTo>
                      <a:lnTo>
                        <a:pt x="43" y="118"/>
                      </a:lnTo>
                      <a:lnTo>
                        <a:pt x="34" y="108"/>
                      </a:lnTo>
                      <a:lnTo>
                        <a:pt x="31" y="90"/>
                      </a:lnTo>
                      <a:lnTo>
                        <a:pt x="43" y="67"/>
                      </a:lnTo>
                      <a:lnTo>
                        <a:pt x="63" y="41"/>
                      </a:lnTo>
                      <a:lnTo>
                        <a:pt x="66" y="37"/>
                      </a:lnTo>
                      <a:lnTo>
                        <a:pt x="66" y="31"/>
                      </a:lnTo>
                      <a:lnTo>
                        <a:pt x="61" y="24"/>
                      </a:lnTo>
                      <a:lnTo>
                        <a:pt x="52" y="19"/>
                      </a:lnTo>
                      <a:lnTo>
                        <a:pt x="41" y="21"/>
                      </a:lnTo>
                      <a:lnTo>
                        <a:pt x="27" y="30"/>
                      </a:lnTo>
                      <a:lnTo>
                        <a:pt x="18" y="44"/>
                      </a:lnTo>
                      <a:lnTo>
                        <a:pt x="19" y="56"/>
                      </a:lnTo>
                      <a:lnTo>
                        <a:pt x="24" y="65"/>
                      </a:lnTo>
                      <a:lnTo>
                        <a:pt x="11" y="78"/>
                      </a:lnTo>
                      <a:close/>
                      <a:moveTo>
                        <a:pt x="78" y="42"/>
                      </a:moveTo>
                      <a:lnTo>
                        <a:pt x="77" y="48"/>
                      </a:lnTo>
                      <a:lnTo>
                        <a:pt x="71" y="56"/>
                      </a:lnTo>
                      <a:lnTo>
                        <a:pt x="60" y="71"/>
                      </a:lnTo>
                      <a:lnTo>
                        <a:pt x="54" y="80"/>
                      </a:lnTo>
                      <a:lnTo>
                        <a:pt x="51" y="91"/>
                      </a:lnTo>
                      <a:lnTo>
                        <a:pt x="55" y="102"/>
                      </a:lnTo>
                      <a:lnTo>
                        <a:pt x="65" y="108"/>
                      </a:lnTo>
                      <a:lnTo>
                        <a:pt x="74" y="108"/>
                      </a:lnTo>
                      <a:lnTo>
                        <a:pt x="85" y="102"/>
                      </a:lnTo>
                      <a:lnTo>
                        <a:pt x="95" y="87"/>
                      </a:lnTo>
                      <a:lnTo>
                        <a:pt x="97" y="71"/>
                      </a:lnTo>
                      <a:lnTo>
                        <a:pt x="91" y="57"/>
                      </a:lnTo>
                      <a:lnTo>
                        <a:pt x="78" y="42"/>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6" name="Freeform 412"/>
                <p:cNvSpPr>
                  <a:spLocks/>
                </p:cNvSpPr>
                <p:nvPr/>
              </p:nvSpPr>
              <p:spPr bwMode="auto">
                <a:xfrm>
                  <a:off x="3238" y="1556"/>
                  <a:ext cx="41" cy="44"/>
                </a:xfrm>
                <a:custGeom>
                  <a:avLst/>
                  <a:gdLst>
                    <a:gd name="T0" fmla="*/ 123 w 123"/>
                    <a:gd name="T1" fmla="*/ 120 h 134"/>
                    <a:gd name="T2" fmla="*/ 108 w 123"/>
                    <a:gd name="T3" fmla="*/ 134 h 134"/>
                    <a:gd name="T4" fmla="*/ 0 w 123"/>
                    <a:gd name="T5" fmla="*/ 14 h 134"/>
                    <a:gd name="T6" fmla="*/ 15 w 123"/>
                    <a:gd name="T7" fmla="*/ 0 h 134"/>
                    <a:gd name="T8" fmla="*/ 123 w 123"/>
                    <a:gd name="T9" fmla="*/ 120 h 134"/>
                    <a:gd name="T10" fmla="*/ 123 w 123"/>
                    <a:gd name="T11" fmla="*/ 120 h 134"/>
                    <a:gd name="T12" fmla="*/ 0 60000 65536"/>
                    <a:gd name="T13" fmla="*/ 0 60000 65536"/>
                    <a:gd name="T14" fmla="*/ 0 60000 65536"/>
                    <a:gd name="T15" fmla="*/ 0 60000 65536"/>
                    <a:gd name="T16" fmla="*/ 0 60000 65536"/>
                    <a:gd name="T17" fmla="*/ 0 60000 65536"/>
                    <a:gd name="T18" fmla="*/ 0 w 123"/>
                    <a:gd name="T19" fmla="*/ 0 h 134"/>
                    <a:gd name="T20" fmla="*/ 123 w 12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23" h="134">
                      <a:moveTo>
                        <a:pt x="123" y="120"/>
                      </a:moveTo>
                      <a:lnTo>
                        <a:pt x="108" y="134"/>
                      </a:lnTo>
                      <a:lnTo>
                        <a:pt x="0" y="14"/>
                      </a:lnTo>
                      <a:lnTo>
                        <a:pt x="15" y="0"/>
                      </a:lnTo>
                      <a:lnTo>
                        <a:pt x="123" y="12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7" name="Freeform 413"/>
                <p:cNvSpPr>
                  <a:spLocks noEditPoints="1"/>
                </p:cNvSpPr>
                <p:nvPr/>
              </p:nvSpPr>
              <p:spPr bwMode="auto">
                <a:xfrm>
                  <a:off x="3277" y="1529"/>
                  <a:ext cx="44" cy="59"/>
                </a:xfrm>
                <a:custGeom>
                  <a:avLst/>
                  <a:gdLst>
                    <a:gd name="T0" fmla="*/ 0 w 134"/>
                    <a:gd name="T1" fmla="*/ 48 h 175"/>
                    <a:gd name="T2" fmla="*/ 15 w 134"/>
                    <a:gd name="T3" fmla="*/ 37 h 175"/>
                    <a:gd name="T4" fmla="*/ 25 w 134"/>
                    <a:gd name="T5" fmla="*/ 49 h 175"/>
                    <a:gd name="T6" fmla="*/ 26 w 134"/>
                    <a:gd name="T7" fmla="*/ 49 h 175"/>
                    <a:gd name="T8" fmla="*/ 26 w 134"/>
                    <a:gd name="T9" fmla="*/ 49 h 175"/>
                    <a:gd name="T10" fmla="*/ 25 w 134"/>
                    <a:gd name="T11" fmla="*/ 39 h 175"/>
                    <a:gd name="T12" fmla="*/ 29 w 134"/>
                    <a:gd name="T13" fmla="*/ 26 h 175"/>
                    <a:gd name="T14" fmla="*/ 40 w 134"/>
                    <a:gd name="T15" fmla="*/ 12 h 175"/>
                    <a:gd name="T16" fmla="*/ 40 w 134"/>
                    <a:gd name="T17" fmla="*/ 12 h 175"/>
                    <a:gd name="T18" fmla="*/ 65 w 134"/>
                    <a:gd name="T19" fmla="*/ 0 h 175"/>
                    <a:gd name="T20" fmla="*/ 92 w 134"/>
                    <a:gd name="T21" fmla="*/ 6 h 175"/>
                    <a:gd name="T22" fmla="*/ 115 w 134"/>
                    <a:gd name="T23" fmla="*/ 26 h 175"/>
                    <a:gd name="T24" fmla="*/ 115 w 134"/>
                    <a:gd name="T25" fmla="*/ 26 h 175"/>
                    <a:gd name="T26" fmla="*/ 130 w 134"/>
                    <a:gd name="T27" fmla="*/ 52 h 175"/>
                    <a:gd name="T28" fmla="*/ 134 w 134"/>
                    <a:gd name="T29" fmla="*/ 81 h 175"/>
                    <a:gd name="T30" fmla="*/ 116 w 134"/>
                    <a:gd name="T31" fmla="*/ 110 h 175"/>
                    <a:gd name="T32" fmla="*/ 116 w 134"/>
                    <a:gd name="T33" fmla="*/ 110 h 175"/>
                    <a:gd name="T34" fmla="*/ 104 w 134"/>
                    <a:gd name="T35" fmla="*/ 117 h 175"/>
                    <a:gd name="T36" fmla="*/ 93 w 134"/>
                    <a:gd name="T37" fmla="*/ 119 h 175"/>
                    <a:gd name="T38" fmla="*/ 83 w 134"/>
                    <a:gd name="T39" fmla="*/ 117 h 175"/>
                    <a:gd name="T40" fmla="*/ 83 w 134"/>
                    <a:gd name="T41" fmla="*/ 117 h 175"/>
                    <a:gd name="T42" fmla="*/ 82 w 134"/>
                    <a:gd name="T43" fmla="*/ 117 h 175"/>
                    <a:gd name="T44" fmla="*/ 119 w 134"/>
                    <a:gd name="T45" fmla="*/ 163 h 175"/>
                    <a:gd name="T46" fmla="*/ 104 w 134"/>
                    <a:gd name="T47" fmla="*/ 175 h 175"/>
                    <a:gd name="T48" fmla="*/ 0 w 134"/>
                    <a:gd name="T49" fmla="*/ 48 h 175"/>
                    <a:gd name="T50" fmla="*/ 0 w 134"/>
                    <a:gd name="T51" fmla="*/ 48 h 175"/>
                    <a:gd name="T52" fmla="*/ 105 w 134"/>
                    <a:gd name="T53" fmla="*/ 96 h 175"/>
                    <a:gd name="T54" fmla="*/ 115 w 134"/>
                    <a:gd name="T55" fmla="*/ 80 h 175"/>
                    <a:gd name="T56" fmla="*/ 113 w 134"/>
                    <a:gd name="T57" fmla="*/ 61 h 175"/>
                    <a:gd name="T58" fmla="*/ 101 w 134"/>
                    <a:gd name="T59" fmla="*/ 41 h 175"/>
                    <a:gd name="T60" fmla="*/ 101 w 134"/>
                    <a:gd name="T61" fmla="*/ 41 h 175"/>
                    <a:gd name="T62" fmla="*/ 89 w 134"/>
                    <a:gd name="T63" fmla="*/ 28 h 175"/>
                    <a:gd name="T64" fmla="*/ 70 w 134"/>
                    <a:gd name="T65" fmla="*/ 20 h 175"/>
                    <a:gd name="T66" fmla="*/ 48 w 134"/>
                    <a:gd name="T67" fmla="*/ 28 h 175"/>
                    <a:gd name="T68" fmla="*/ 48 w 134"/>
                    <a:gd name="T69" fmla="*/ 28 h 175"/>
                    <a:gd name="T70" fmla="*/ 38 w 134"/>
                    <a:gd name="T71" fmla="*/ 47 h 175"/>
                    <a:gd name="T72" fmla="*/ 43 w 134"/>
                    <a:gd name="T73" fmla="*/ 68 h 175"/>
                    <a:gd name="T74" fmla="*/ 55 w 134"/>
                    <a:gd name="T75" fmla="*/ 86 h 175"/>
                    <a:gd name="T76" fmla="*/ 55 w 134"/>
                    <a:gd name="T77" fmla="*/ 86 h 175"/>
                    <a:gd name="T78" fmla="*/ 75 w 134"/>
                    <a:gd name="T79" fmla="*/ 101 h 175"/>
                    <a:gd name="T80" fmla="*/ 93 w 134"/>
                    <a:gd name="T81" fmla="*/ 102 h 175"/>
                    <a:gd name="T82" fmla="*/ 105 w 134"/>
                    <a:gd name="T83" fmla="*/ 96 h 175"/>
                    <a:gd name="T84" fmla="*/ 105 w 134"/>
                    <a:gd name="T85" fmla="*/ 96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4"/>
                    <a:gd name="T130" fmla="*/ 0 h 175"/>
                    <a:gd name="T131" fmla="*/ 134 w 13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4" h="175">
                      <a:moveTo>
                        <a:pt x="0" y="48"/>
                      </a:moveTo>
                      <a:lnTo>
                        <a:pt x="15" y="37"/>
                      </a:lnTo>
                      <a:lnTo>
                        <a:pt x="25" y="49"/>
                      </a:lnTo>
                      <a:lnTo>
                        <a:pt x="26" y="49"/>
                      </a:lnTo>
                      <a:lnTo>
                        <a:pt x="25" y="39"/>
                      </a:lnTo>
                      <a:lnTo>
                        <a:pt x="29" y="26"/>
                      </a:lnTo>
                      <a:lnTo>
                        <a:pt x="40" y="12"/>
                      </a:lnTo>
                      <a:lnTo>
                        <a:pt x="65" y="0"/>
                      </a:lnTo>
                      <a:lnTo>
                        <a:pt x="92" y="6"/>
                      </a:lnTo>
                      <a:lnTo>
                        <a:pt x="115" y="26"/>
                      </a:lnTo>
                      <a:lnTo>
                        <a:pt x="130" y="52"/>
                      </a:lnTo>
                      <a:lnTo>
                        <a:pt x="134" y="81"/>
                      </a:lnTo>
                      <a:lnTo>
                        <a:pt x="116" y="110"/>
                      </a:lnTo>
                      <a:lnTo>
                        <a:pt x="104" y="117"/>
                      </a:lnTo>
                      <a:lnTo>
                        <a:pt x="93" y="119"/>
                      </a:lnTo>
                      <a:lnTo>
                        <a:pt x="83" y="117"/>
                      </a:lnTo>
                      <a:lnTo>
                        <a:pt x="82" y="117"/>
                      </a:lnTo>
                      <a:lnTo>
                        <a:pt x="119" y="163"/>
                      </a:lnTo>
                      <a:lnTo>
                        <a:pt x="104" y="175"/>
                      </a:lnTo>
                      <a:lnTo>
                        <a:pt x="0" y="48"/>
                      </a:lnTo>
                      <a:close/>
                      <a:moveTo>
                        <a:pt x="105" y="96"/>
                      </a:moveTo>
                      <a:lnTo>
                        <a:pt x="115" y="80"/>
                      </a:lnTo>
                      <a:lnTo>
                        <a:pt x="113" y="61"/>
                      </a:lnTo>
                      <a:lnTo>
                        <a:pt x="101" y="41"/>
                      </a:lnTo>
                      <a:lnTo>
                        <a:pt x="89" y="28"/>
                      </a:lnTo>
                      <a:lnTo>
                        <a:pt x="70" y="20"/>
                      </a:lnTo>
                      <a:lnTo>
                        <a:pt x="48" y="28"/>
                      </a:lnTo>
                      <a:lnTo>
                        <a:pt x="38" y="47"/>
                      </a:lnTo>
                      <a:lnTo>
                        <a:pt x="43" y="68"/>
                      </a:lnTo>
                      <a:lnTo>
                        <a:pt x="55" y="86"/>
                      </a:lnTo>
                      <a:lnTo>
                        <a:pt x="75" y="101"/>
                      </a:lnTo>
                      <a:lnTo>
                        <a:pt x="93" y="102"/>
                      </a:lnTo>
                      <a:lnTo>
                        <a:pt x="105" y="96"/>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48" name="Freeform 414"/>
                <p:cNvSpPr>
                  <a:spLocks/>
                </p:cNvSpPr>
                <p:nvPr/>
              </p:nvSpPr>
              <p:spPr bwMode="auto">
                <a:xfrm>
                  <a:off x="2942" y="1775"/>
                  <a:ext cx="86" cy="99"/>
                </a:xfrm>
                <a:custGeom>
                  <a:avLst/>
                  <a:gdLst>
                    <a:gd name="T0" fmla="*/ 0 w 257"/>
                    <a:gd name="T1" fmla="*/ 296 h 296"/>
                    <a:gd name="T2" fmla="*/ 104 w 257"/>
                    <a:gd name="T3" fmla="*/ 0 h 296"/>
                    <a:gd name="T4" fmla="*/ 138 w 257"/>
                    <a:gd name="T5" fmla="*/ 115 h 296"/>
                    <a:gd name="T6" fmla="*/ 257 w 257"/>
                    <a:gd name="T7" fmla="*/ 118 h 296"/>
                    <a:gd name="T8" fmla="*/ 0 w 257"/>
                    <a:gd name="T9" fmla="*/ 296 h 296"/>
                    <a:gd name="T10" fmla="*/ 0 w 257"/>
                    <a:gd name="T11" fmla="*/ 296 h 296"/>
                    <a:gd name="T12" fmla="*/ 0 60000 65536"/>
                    <a:gd name="T13" fmla="*/ 0 60000 65536"/>
                    <a:gd name="T14" fmla="*/ 0 60000 65536"/>
                    <a:gd name="T15" fmla="*/ 0 60000 65536"/>
                    <a:gd name="T16" fmla="*/ 0 60000 65536"/>
                    <a:gd name="T17" fmla="*/ 0 60000 65536"/>
                    <a:gd name="T18" fmla="*/ 0 w 257"/>
                    <a:gd name="T19" fmla="*/ 0 h 296"/>
                    <a:gd name="T20" fmla="*/ 257 w 257"/>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257" h="296">
                      <a:moveTo>
                        <a:pt x="0" y="296"/>
                      </a:moveTo>
                      <a:lnTo>
                        <a:pt x="104" y="0"/>
                      </a:lnTo>
                      <a:lnTo>
                        <a:pt x="138" y="115"/>
                      </a:lnTo>
                      <a:lnTo>
                        <a:pt x="257" y="118"/>
                      </a:lnTo>
                      <a:lnTo>
                        <a:pt x="0" y="29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49" name="Freeform 415"/>
                <p:cNvSpPr>
                  <a:spLocks/>
                </p:cNvSpPr>
                <p:nvPr/>
              </p:nvSpPr>
              <p:spPr bwMode="auto">
                <a:xfrm>
                  <a:off x="3308" y="1380"/>
                  <a:ext cx="39" cy="41"/>
                </a:xfrm>
                <a:custGeom>
                  <a:avLst/>
                  <a:gdLst>
                    <a:gd name="T0" fmla="*/ 64 w 116"/>
                    <a:gd name="T1" fmla="*/ 26 h 124"/>
                    <a:gd name="T2" fmla="*/ 58 w 116"/>
                    <a:gd name="T3" fmla="*/ 20 h 124"/>
                    <a:gd name="T4" fmla="*/ 47 w 116"/>
                    <a:gd name="T5" fmla="*/ 18 h 124"/>
                    <a:gd name="T6" fmla="*/ 30 w 116"/>
                    <a:gd name="T7" fmla="*/ 24 h 124"/>
                    <a:gd name="T8" fmla="*/ 30 w 116"/>
                    <a:gd name="T9" fmla="*/ 24 h 124"/>
                    <a:gd name="T10" fmla="*/ 24 w 116"/>
                    <a:gd name="T11" fmla="*/ 30 h 124"/>
                    <a:gd name="T12" fmla="*/ 18 w 116"/>
                    <a:gd name="T13" fmla="*/ 39 h 124"/>
                    <a:gd name="T14" fmla="*/ 20 w 116"/>
                    <a:gd name="T15" fmla="*/ 51 h 124"/>
                    <a:gd name="T16" fmla="*/ 20 w 116"/>
                    <a:gd name="T17" fmla="*/ 51 h 124"/>
                    <a:gd name="T18" fmla="*/ 25 w 116"/>
                    <a:gd name="T19" fmla="*/ 57 h 124"/>
                    <a:gd name="T20" fmla="*/ 33 w 116"/>
                    <a:gd name="T21" fmla="*/ 57 h 124"/>
                    <a:gd name="T22" fmla="*/ 46 w 116"/>
                    <a:gd name="T23" fmla="*/ 54 h 124"/>
                    <a:gd name="T24" fmla="*/ 46 w 116"/>
                    <a:gd name="T25" fmla="*/ 54 h 124"/>
                    <a:gd name="T26" fmla="*/ 65 w 116"/>
                    <a:gd name="T27" fmla="*/ 46 h 124"/>
                    <a:gd name="T28" fmla="*/ 65 w 116"/>
                    <a:gd name="T29" fmla="*/ 46 h 124"/>
                    <a:gd name="T30" fmla="*/ 86 w 116"/>
                    <a:gd name="T31" fmla="*/ 42 h 124"/>
                    <a:gd name="T32" fmla="*/ 100 w 116"/>
                    <a:gd name="T33" fmla="*/ 45 h 124"/>
                    <a:gd name="T34" fmla="*/ 110 w 116"/>
                    <a:gd name="T35" fmla="*/ 56 h 124"/>
                    <a:gd name="T36" fmla="*/ 110 w 116"/>
                    <a:gd name="T37" fmla="*/ 56 h 124"/>
                    <a:gd name="T38" fmla="*/ 116 w 116"/>
                    <a:gd name="T39" fmla="*/ 77 h 124"/>
                    <a:gd name="T40" fmla="*/ 109 w 116"/>
                    <a:gd name="T41" fmla="*/ 96 h 124"/>
                    <a:gd name="T42" fmla="*/ 92 w 116"/>
                    <a:gd name="T43" fmla="*/ 113 h 124"/>
                    <a:gd name="T44" fmla="*/ 92 w 116"/>
                    <a:gd name="T45" fmla="*/ 113 h 124"/>
                    <a:gd name="T46" fmla="*/ 58 w 116"/>
                    <a:gd name="T47" fmla="*/ 124 h 124"/>
                    <a:gd name="T48" fmla="*/ 38 w 116"/>
                    <a:gd name="T49" fmla="*/ 118 h 124"/>
                    <a:gd name="T50" fmla="*/ 26 w 116"/>
                    <a:gd name="T51" fmla="*/ 105 h 124"/>
                    <a:gd name="T52" fmla="*/ 26 w 116"/>
                    <a:gd name="T53" fmla="*/ 105 h 124"/>
                    <a:gd name="T54" fmla="*/ 42 w 116"/>
                    <a:gd name="T55" fmla="*/ 95 h 124"/>
                    <a:gd name="T56" fmla="*/ 42 w 116"/>
                    <a:gd name="T57" fmla="*/ 95 h 124"/>
                    <a:gd name="T58" fmla="*/ 50 w 116"/>
                    <a:gd name="T59" fmla="*/ 103 h 124"/>
                    <a:gd name="T60" fmla="*/ 62 w 116"/>
                    <a:gd name="T61" fmla="*/ 106 h 124"/>
                    <a:gd name="T62" fmla="*/ 82 w 116"/>
                    <a:gd name="T63" fmla="*/ 99 h 124"/>
                    <a:gd name="T64" fmla="*/ 82 w 116"/>
                    <a:gd name="T65" fmla="*/ 99 h 124"/>
                    <a:gd name="T66" fmla="*/ 92 w 116"/>
                    <a:gd name="T67" fmla="*/ 90 h 124"/>
                    <a:gd name="T68" fmla="*/ 97 w 116"/>
                    <a:gd name="T69" fmla="*/ 80 h 124"/>
                    <a:gd name="T70" fmla="*/ 95 w 116"/>
                    <a:gd name="T71" fmla="*/ 69 h 124"/>
                    <a:gd name="T72" fmla="*/ 95 w 116"/>
                    <a:gd name="T73" fmla="*/ 69 h 124"/>
                    <a:gd name="T74" fmla="*/ 89 w 116"/>
                    <a:gd name="T75" fmla="*/ 64 h 124"/>
                    <a:gd name="T76" fmla="*/ 80 w 116"/>
                    <a:gd name="T77" fmla="*/ 63 h 124"/>
                    <a:gd name="T78" fmla="*/ 66 w 116"/>
                    <a:gd name="T79" fmla="*/ 67 h 124"/>
                    <a:gd name="T80" fmla="*/ 66 w 116"/>
                    <a:gd name="T81" fmla="*/ 67 h 124"/>
                    <a:gd name="T82" fmla="*/ 43 w 116"/>
                    <a:gd name="T83" fmla="*/ 75 h 124"/>
                    <a:gd name="T84" fmla="*/ 43 w 116"/>
                    <a:gd name="T85" fmla="*/ 75 h 124"/>
                    <a:gd name="T86" fmla="*/ 28 w 116"/>
                    <a:gd name="T87" fmla="*/ 77 h 124"/>
                    <a:gd name="T88" fmla="*/ 16 w 116"/>
                    <a:gd name="T89" fmla="*/ 75 h 124"/>
                    <a:gd name="T90" fmla="*/ 6 w 116"/>
                    <a:gd name="T91" fmla="*/ 65 h 124"/>
                    <a:gd name="T92" fmla="*/ 6 w 116"/>
                    <a:gd name="T93" fmla="*/ 65 h 124"/>
                    <a:gd name="T94" fmla="*/ 0 w 116"/>
                    <a:gd name="T95" fmla="*/ 43 h 124"/>
                    <a:gd name="T96" fmla="*/ 7 w 116"/>
                    <a:gd name="T97" fmla="*/ 24 h 124"/>
                    <a:gd name="T98" fmla="*/ 23 w 116"/>
                    <a:gd name="T99" fmla="*/ 9 h 124"/>
                    <a:gd name="T100" fmla="*/ 23 w 116"/>
                    <a:gd name="T101" fmla="*/ 9 h 124"/>
                    <a:gd name="T102" fmla="*/ 53 w 116"/>
                    <a:gd name="T103" fmla="*/ 0 h 124"/>
                    <a:gd name="T104" fmla="*/ 72 w 116"/>
                    <a:gd name="T105" fmla="*/ 7 h 124"/>
                    <a:gd name="T106" fmla="*/ 81 w 116"/>
                    <a:gd name="T107" fmla="*/ 16 h 124"/>
                    <a:gd name="T108" fmla="*/ 81 w 116"/>
                    <a:gd name="T109" fmla="*/ 16 h 124"/>
                    <a:gd name="T110" fmla="*/ 64 w 116"/>
                    <a:gd name="T111" fmla="*/ 26 h 124"/>
                    <a:gd name="T112" fmla="*/ 64 w 116"/>
                    <a:gd name="T113" fmla="*/ 2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124"/>
                    <a:gd name="T173" fmla="*/ 116 w 116"/>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124">
                      <a:moveTo>
                        <a:pt x="64" y="26"/>
                      </a:moveTo>
                      <a:lnTo>
                        <a:pt x="58" y="20"/>
                      </a:lnTo>
                      <a:lnTo>
                        <a:pt x="47" y="18"/>
                      </a:lnTo>
                      <a:lnTo>
                        <a:pt x="30" y="24"/>
                      </a:lnTo>
                      <a:lnTo>
                        <a:pt x="24" y="30"/>
                      </a:lnTo>
                      <a:lnTo>
                        <a:pt x="18" y="39"/>
                      </a:lnTo>
                      <a:lnTo>
                        <a:pt x="20" y="51"/>
                      </a:lnTo>
                      <a:lnTo>
                        <a:pt x="25" y="57"/>
                      </a:lnTo>
                      <a:lnTo>
                        <a:pt x="33" y="57"/>
                      </a:lnTo>
                      <a:lnTo>
                        <a:pt x="46" y="54"/>
                      </a:lnTo>
                      <a:lnTo>
                        <a:pt x="65" y="46"/>
                      </a:lnTo>
                      <a:lnTo>
                        <a:pt x="86" y="42"/>
                      </a:lnTo>
                      <a:lnTo>
                        <a:pt x="100" y="45"/>
                      </a:lnTo>
                      <a:lnTo>
                        <a:pt x="110" y="56"/>
                      </a:lnTo>
                      <a:lnTo>
                        <a:pt x="116" y="77"/>
                      </a:lnTo>
                      <a:lnTo>
                        <a:pt x="109" y="96"/>
                      </a:lnTo>
                      <a:lnTo>
                        <a:pt x="92" y="113"/>
                      </a:lnTo>
                      <a:lnTo>
                        <a:pt x="58" y="124"/>
                      </a:lnTo>
                      <a:lnTo>
                        <a:pt x="38" y="118"/>
                      </a:lnTo>
                      <a:lnTo>
                        <a:pt x="26" y="105"/>
                      </a:lnTo>
                      <a:lnTo>
                        <a:pt x="42" y="95"/>
                      </a:lnTo>
                      <a:lnTo>
                        <a:pt x="50" y="103"/>
                      </a:lnTo>
                      <a:lnTo>
                        <a:pt x="62" y="106"/>
                      </a:lnTo>
                      <a:lnTo>
                        <a:pt x="82" y="99"/>
                      </a:lnTo>
                      <a:lnTo>
                        <a:pt x="92" y="90"/>
                      </a:lnTo>
                      <a:lnTo>
                        <a:pt x="97" y="80"/>
                      </a:lnTo>
                      <a:lnTo>
                        <a:pt x="95" y="69"/>
                      </a:lnTo>
                      <a:lnTo>
                        <a:pt x="89" y="64"/>
                      </a:lnTo>
                      <a:lnTo>
                        <a:pt x="80" y="63"/>
                      </a:lnTo>
                      <a:lnTo>
                        <a:pt x="66" y="67"/>
                      </a:lnTo>
                      <a:lnTo>
                        <a:pt x="43" y="75"/>
                      </a:lnTo>
                      <a:lnTo>
                        <a:pt x="28" y="77"/>
                      </a:lnTo>
                      <a:lnTo>
                        <a:pt x="16" y="75"/>
                      </a:lnTo>
                      <a:lnTo>
                        <a:pt x="6" y="65"/>
                      </a:lnTo>
                      <a:lnTo>
                        <a:pt x="0" y="43"/>
                      </a:lnTo>
                      <a:lnTo>
                        <a:pt x="7" y="24"/>
                      </a:lnTo>
                      <a:lnTo>
                        <a:pt x="23" y="9"/>
                      </a:lnTo>
                      <a:lnTo>
                        <a:pt x="53" y="0"/>
                      </a:lnTo>
                      <a:lnTo>
                        <a:pt x="72" y="7"/>
                      </a:lnTo>
                      <a:lnTo>
                        <a:pt x="81" y="16"/>
                      </a:lnTo>
                      <a:lnTo>
                        <a:pt x="64" y="2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50" name="Freeform 416"/>
                <p:cNvSpPr>
                  <a:spLocks noEditPoints="1"/>
                </p:cNvSpPr>
                <p:nvPr/>
              </p:nvSpPr>
              <p:spPr bwMode="auto">
                <a:xfrm>
                  <a:off x="3361" y="1349"/>
                  <a:ext cx="38" cy="40"/>
                </a:xfrm>
                <a:custGeom>
                  <a:avLst/>
                  <a:gdLst>
                    <a:gd name="T0" fmla="*/ 28 w 113"/>
                    <a:gd name="T1" fmla="*/ 6 h 121"/>
                    <a:gd name="T2" fmla="*/ 59 w 113"/>
                    <a:gd name="T3" fmla="*/ 0 h 121"/>
                    <a:gd name="T4" fmla="*/ 86 w 113"/>
                    <a:gd name="T5" fmla="*/ 11 h 121"/>
                    <a:gd name="T6" fmla="*/ 105 w 113"/>
                    <a:gd name="T7" fmla="*/ 34 h 121"/>
                    <a:gd name="T8" fmla="*/ 105 w 113"/>
                    <a:gd name="T9" fmla="*/ 34 h 121"/>
                    <a:gd name="T10" fmla="*/ 113 w 113"/>
                    <a:gd name="T11" fmla="*/ 64 h 121"/>
                    <a:gd name="T12" fmla="*/ 109 w 113"/>
                    <a:gd name="T13" fmla="*/ 92 h 121"/>
                    <a:gd name="T14" fmla="*/ 86 w 113"/>
                    <a:gd name="T15" fmla="*/ 115 h 121"/>
                    <a:gd name="T16" fmla="*/ 86 w 113"/>
                    <a:gd name="T17" fmla="*/ 115 h 121"/>
                    <a:gd name="T18" fmla="*/ 55 w 113"/>
                    <a:gd name="T19" fmla="*/ 121 h 121"/>
                    <a:gd name="T20" fmla="*/ 29 w 113"/>
                    <a:gd name="T21" fmla="*/ 110 h 121"/>
                    <a:gd name="T22" fmla="*/ 9 w 113"/>
                    <a:gd name="T23" fmla="*/ 87 h 121"/>
                    <a:gd name="T24" fmla="*/ 9 w 113"/>
                    <a:gd name="T25" fmla="*/ 87 h 121"/>
                    <a:gd name="T26" fmla="*/ 0 w 113"/>
                    <a:gd name="T27" fmla="*/ 58 h 121"/>
                    <a:gd name="T28" fmla="*/ 5 w 113"/>
                    <a:gd name="T29" fmla="*/ 29 h 121"/>
                    <a:gd name="T30" fmla="*/ 28 w 113"/>
                    <a:gd name="T31" fmla="*/ 6 h 121"/>
                    <a:gd name="T32" fmla="*/ 28 w 113"/>
                    <a:gd name="T33" fmla="*/ 6 h 121"/>
                    <a:gd name="T34" fmla="*/ 78 w 113"/>
                    <a:gd name="T35" fmla="*/ 100 h 121"/>
                    <a:gd name="T36" fmla="*/ 93 w 113"/>
                    <a:gd name="T37" fmla="*/ 83 h 121"/>
                    <a:gd name="T38" fmla="*/ 93 w 113"/>
                    <a:gd name="T39" fmla="*/ 62 h 121"/>
                    <a:gd name="T40" fmla="*/ 87 w 113"/>
                    <a:gd name="T41" fmla="*/ 44 h 121"/>
                    <a:gd name="T42" fmla="*/ 87 w 113"/>
                    <a:gd name="T43" fmla="*/ 44 h 121"/>
                    <a:gd name="T44" fmla="*/ 76 w 113"/>
                    <a:gd name="T45" fmla="*/ 29 h 121"/>
                    <a:gd name="T46" fmla="*/ 58 w 113"/>
                    <a:gd name="T47" fmla="*/ 18 h 121"/>
                    <a:gd name="T48" fmla="*/ 36 w 113"/>
                    <a:gd name="T49" fmla="*/ 21 h 121"/>
                    <a:gd name="T50" fmla="*/ 36 w 113"/>
                    <a:gd name="T51" fmla="*/ 21 h 121"/>
                    <a:gd name="T52" fmla="*/ 20 w 113"/>
                    <a:gd name="T53" fmla="*/ 38 h 121"/>
                    <a:gd name="T54" fmla="*/ 20 w 113"/>
                    <a:gd name="T55" fmla="*/ 60 h 121"/>
                    <a:gd name="T56" fmla="*/ 27 w 113"/>
                    <a:gd name="T57" fmla="*/ 77 h 121"/>
                    <a:gd name="T58" fmla="*/ 27 w 113"/>
                    <a:gd name="T59" fmla="*/ 77 h 121"/>
                    <a:gd name="T60" fmla="*/ 39 w 113"/>
                    <a:gd name="T61" fmla="*/ 92 h 121"/>
                    <a:gd name="T62" fmla="*/ 56 w 113"/>
                    <a:gd name="T63" fmla="*/ 103 h 121"/>
                    <a:gd name="T64" fmla="*/ 78 w 113"/>
                    <a:gd name="T65" fmla="*/ 100 h 121"/>
                    <a:gd name="T66" fmla="*/ 78 w 113"/>
                    <a:gd name="T67" fmla="*/ 100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121"/>
                    <a:gd name="T104" fmla="*/ 113 w 113"/>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121">
                      <a:moveTo>
                        <a:pt x="28" y="6"/>
                      </a:moveTo>
                      <a:lnTo>
                        <a:pt x="59" y="0"/>
                      </a:lnTo>
                      <a:lnTo>
                        <a:pt x="86" y="11"/>
                      </a:lnTo>
                      <a:lnTo>
                        <a:pt x="105" y="34"/>
                      </a:lnTo>
                      <a:lnTo>
                        <a:pt x="113" y="64"/>
                      </a:lnTo>
                      <a:lnTo>
                        <a:pt x="109" y="92"/>
                      </a:lnTo>
                      <a:lnTo>
                        <a:pt x="86" y="115"/>
                      </a:lnTo>
                      <a:lnTo>
                        <a:pt x="55" y="121"/>
                      </a:lnTo>
                      <a:lnTo>
                        <a:pt x="29" y="110"/>
                      </a:lnTo>
                      <a:lnTo>
                        <a:pt x="9" y="87"/>
                      </a:lnTo>
                      <a:lnTo>
                        <a:pt x="0" y="58"/>
                      </a:lnTo>
                      <a:lnTo>
                        <a:pt x="5" y="29"/>
                      </a:lnTo>
                      <a:lnTo>
                        <a:pt x="28" y="6"/>
                      </a:lnTo>
                      <a:close/>
                      <a:moveTo>
                        <a:pt x="78" y="100"/>
                      </a:moveTo>
                      <a:lnTo>
                        <a:pt x="93" y="83"/>
                      </a:lnTo>
                      <a:lnTo>
                        <a:pt x="93" y="62"/>
                      </a:lnTo>
                      <a:lnTo>
                        <a:pt x="87" y="44"/>
                      </a:lnTo>
                      <a:lnTo>
                        <a:pt x="76" y="29"/>
                      </a:lnTo>
                      <a:lnTo>
                        <a:pt x="58" y="18"/>
                      </a:lnTo>
                      <a:lnTo>
                        <a:pt x="36" y="21"/>
                      </a:lnTo>
                      <a:lnTo>
                        <a:pt x="20" y="38"/>
                      </a:lnTo>
                      <a:lnTo>
                        <a:pt x="20" y="60"/>
                      </a:lnTo>
                      <a:lnTo>
                        <a:pt x="27" y="77"/>
                      </a:lnTo>
                      <a:lnTo>
                        <a:pt x="39" y="92"/>
                      </a:lnTo>
                      <a:lnTo>
                        <a:pt x="56" y="103"/>
                      </a:lnTo>
                      <a:lnTo>
                        <a:pt x="78" y="10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51" name="Freeform 417"/>
                <p:cNvSpPr>
                  <a:spLocks/>
                </p:cNvSpPr>
                <p:nvPr/>
              </p:nvSpPr>
              <p:spPr bwMode="auto">
                <a:xfrm>
                  <a:off x="3395" y="1328"/>
                  <a:ext cx="46" cy="46"/>
                </a:xfrm>
                <a:custGeom>
                  <a:avLst/>
                  <a:gdLst>
                    <a:gd name="T0" fmla="*/ 138 w 138"/>
                    <a:gd name="T1" fmla="*/ 96 h 138"/>
                    <a:gd name="T2" fmla="*/ 119 w 138"/>
                    <a:gd name="T3" fmla="*/ 104 h 138"/>
                    <a:gd name="T4" fmla="*/ 88 w 138"/>
                    <a:gd name="T5" fmla="*/ 40 h 138"/>
                    <a:gd name="T6" fmla="*/ 88 w 138"/>
                    <a:gd name="T7" fmla="*/ 40 h 138"/>
                    <a:gd name="T8" fmla="*/ 78 w 138"/>
                    <a:gd name="T9" fmla="*/ 26 h 138"/>
                    <a:gd name="T10" fmla="*/ 67 w 138"/>
                    <a:gd name="T11" fmla="*/ 20 h 138"/>
                    <a:gd name="T12" fmla="*/ 52 w 138"/>
                    <a:gd name="T13" fmla="*/ 24 h 138"/>
                    <a:gd name="T14" fmla="*/ 52 w 138"/>
                    <a:gd name="T15" fmla="*/ 24 h 138"/>
                    <a:gd name="T16" fmla="*/ 42 w 138"/>
                    <a:gd name="T17" fmla="*/ 32 h 138"/>
                    <a:gd name="T18" fmla="*/ 36 w 138"/>
                    <a:gd name="T19" fmla="*/ 48 h 138"/>
                    <a:gd name="T20" fmla="*/ 41 w 138"/>
                    <a:gd name="T21" fmla="*/ 72 h 138"/>
                    <a:gd name="T22" fmla="*/ 41 w 138"/>
                    <a:gd name="T23" fmla="*/ 72 h 138"/>
                    <a:gd name="T24" fmla="*/ 69 w 138"/>
                    <a:gd name="T25" fmla="*/ 130 h 138"/>
                    <a:gd name="T26" fmla="*/ 51 w 138"/>
                    <a:gd name="T27" fmla="*/ 138 h 138"/>
                    <a:gd name="T28" fmla="*/ 0 w 138"/>
                    <a:gd name="T29" fmla="*/ 33 h 138"/>
                    <a:gd name="T30" fmla="*/ 16 w 138"/>
                    <a:gd name="T31" fmla="*/ 25 h 138"/>
                    <a:gd name="T32" fmla="*/ 24 w 138"/>
                    <a:gd name="T33" fmla="*/ 40 h 138"/>
                    <a:gd name="T34" fmla="*/ 25 w 138"/>
                    <a:gd name="T35" fmla="*/ 39 h 138"/>
                    <a:gd name="T36" fmla="*/ 25 w 138"/>
                    <a:gd name="T37" fmla="*/ 39 h 138"/>
                    <a:gd name="T38" fmla="*/ 27 w 138"/>
                    <a:gd name="T39" fmla="*/ 29 h 138"/>
                    <a:gd name="T40" fmla="*/ 34 w 138"/>
                    <a:gd name="T41" fmla="*/ 17 h 138"/>
                    <a:gd name="T42" fmla="*/ 48 w 138"/>
                    <a:gd name="T43" fmla="*/ 5 h 138"/>
                    <a:gd name="T44" fmla="*/ 48 w 138"/>
                    <a:gd name="T45" fmla="*/ 5 h 138"/>
                    <a:gd name="T46" fmla="*/ 66 w 138"/>
                    <a:gd name="T47" fmla="*/ 0 h 138"/>
                    <a:gd name="T48" fmla="*/ 85 w 138"/>
                    <a:gd name="T49" fmla="*/ 4 h 138"/>
                    <a:gd name="T50" fmla="*/ 102 w 138"/>
                    <a:gd name="T51" fmla="*/ 25 h 138"/>
                    <a:gd name="T52" fmla="*/ 102 w 138"/>
                    <a:gd name="T53" fmla="*/ 25 h 138"/>
                    <a:gd name="T54" fmla="*/ 138 w 138"/>
                    <a:gd name="T55" fmla="*/ 96 h 138"/>
                    <a:gd name="T56" fmla="*/ 138 w 138"/>
                    <a:gd name="T57" fmla="*/ 96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38"/>
                    <a:gd name="T89" fmla="*/ 138 w 138"/>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38">
                      <a:moveTo>
                        <a:pt x="138" y="96"/>
                      </a:moveTo>
                      <a:lnTo>
                        <a:pt x="119" y="104"/>
                      </a:lnTo>
                      <a:lnTo>
                        <a:pt x="88" y="40"/>
                      </a:lnTo>
                      <a:lnTo>
                        <a:pt x="78" y="26"/>
                      </a:lnTo>
                      <a:lnTo>
                        <a:pt x="67" y="20"/>
                      </a:lnTo>
                      <a:lnTo>
                        <a:pt x="52" y="24"/>
                      </a:lnTo>
                      <a:lnTo>
                        <a:pt x="42" y="32"/>
                      </a:lnTo>
                      <a:lnTo>
                        <a:pt x="36" y="48"/>
                      </a:lnTo>
                      <a:lnTo>
                        <a:pt x="41" y="72"/>
                      </a:lnTo>
                      <a:lnTo>
                        <a:pt x="69" y="130"/>
                      </a:lnTo>
                      <a:lnTo>
                        <a:pt x="51" y="138"/>
                      </a:lnTo>
                      <a:lnTo>
                        <a:pt x="0" y="33"/>
                      </a:lnTo>
                      <a:lnTo>
                        <a:pt x="16" y="25"/>
                      </a:lnTo>
                      <a:lnTo>
                        <a:pt x="24" y="40"/>
                      </a:lnTo>
                      <a:lnTo>
                        <a:pt x="25" y="39"/>
                      </a:lnTo>
                      <a:lnTo>
                        <a:pt x="27" y="29"/>
                      </a:lnTo>
                      <a:lnTo>
                        <a:pt x="34" y="17"/>
                      </a:lnTo>
                      <a:lnTo>
                        <a:pt x="48" y="5"/>
                      </a:lnTo>
                      <a:lnTo>
                        <a:pt x="66" y="0"/>
                      </a:lnTo>
                      <a:lnTo>
                        <a:pt x="85" y="4"/>
                      </a:lnTo>
                      <a:lnTo>
                        <a:pt x="102" y="25"/>
                      </a:lnTo>
                      <a:lnTo>
                        <a:pt x="138" y="9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52" name="Freeform 418"/>
                <p:cNvSpPr>
                  <a:spLocks/>
                </p:cNvSpPr>
                <p:nvPr/>
              </p:nvSpPr>
              <p:spPr bwMode="auto">
                <a:xfrm>
                  <a:off x="3312" y="1505"/>
                  <a:ext cx="28" cy="44"/>
                </a:xfrm>
                <a:custGeom>
                  <a:avLst/>
                  <a:gdLst>
                    <a:gd name="T0" fmla="*/ 86 w 86"/>
                    <a:gd name="T1" fmla="*/ 119 h 130"/>
                    <a:gd name="T2" fmla="*/ 71 w 86"/>
                    <a:gd name="T3" fmla="*/ 130 h 130"/>
                    <a:gd name="T4" fmla="*/ 0 w 86"/>
                    <a:gd name="T5" fmla="*/ 37 h 130"/>
                    <a:gd name="T6" fmla="*/ 14 w 86"/>
                    <a:gd name="T7" fmla="*/ 26 h 130"/>
                    <a:gd name="T8" fmla="*/ 26 w 86"/>
                    <a:gd name="T9" fmla="*/ 41 h 130"/>
                    <a:gd name="T10" fmla="*/ 26 w 86"/>
                    <a:gd name="T11" fmla="*/ 41 h 130"/>
                    <a:gd name="T12" fmla="*/ 26 w 86"/>
                    <a:gd name="T13" fmla="*/ 41 h 130"/>
                    <a:gd name="T14" fmla="*/ 26 w 86"/>
                    <a:gd name="T15" fmla="*/ 26 h 130"/>
                    <a:gd name="T16" fmla="*/ 30 w 86"/>
                    <a:gd name="T17" fmla="*/ 13 h 130"/>
                    <a:gd name="T18" fmla="*/ 39 w 86"/>
                    <a:gd name="T19" fmla="*/ 3 h 130"/>
                    <a:gd name="T20" fmla="*/ 39 w 86"/>
                    <a:gd name="T21" fmla="*/ 3 h 130"/>
                    <a:gd name="T22" fmla="*/ 41 w 86"/>
                    <a:gd name="T23" fmla="*/ 2 h 130"/>
                    <a:gd name="T24" fmla="*/ 42 w 86"/>
                    <a:gd name="T25" fmla="*/ 1 h 130"/>
                    <a:gd name="T26" fmla="*/ 43 w 86"/>
                    <a:gd name="T27" fmla="*/ 0 h 130"/>
                    <a:gd name="T28" fmla="*/ 43 w 86"/>
                    <a:gd name="T29" fmla="*/ 0 h 130"/>
                    <a:gd name="T30" fmla="*/ 55 w 86"/>
                    <a:gd name="T31" fmla="*/ 17 h 130"/>
                    <a:gd name="T32" fmla="*/ 50 w 86"/>
                    <a:gd name="T33" fmla="*/ 21 h 130"/>
                    <a:gd name="T34" fmla="*/ 50 w 86"/>
                    <a:gd name="T35" fmla="*/ 21 h 130"/>
                    <a:gd name="T36" fmla="*/ 40 w 86"/>
                    <a:gd name="T37" fmla="*/ 34 h 130"/>
                    <a:gd name="T38" fmla="*/ 38 w 86"/>
                    <a:gd name="T39" fmla="*/ 49 h 130"/>
                    <a:gd name="T40" fmla="*/ 45 w 86"/>
                    <a:gd name="T41" fmla="*/ 64 h 130"/>
                    <a:gd name="T42" fmla="*/ 45 w 86"/>
                    <a:gd name="T43" fmla="*/ 64 h 130"/>
                    <a:gd name="T44" fmla="*/ 86 w 86"/>
                    <a:gd name="T45" fmla="*/ 119 h 130"/>
                    <a:gd name="T46" fmla="*/ 86 w 86"/>
                    <a:gd name="T47" fmla="*/ 119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130"/>
                    <a:gd name="T74" fmla="*/ 86 w 86"/>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130">
                      <a:moveTo>
                        <a:pt x="86" y="119"/>
                      </a:moveTo>
                      <a:lnTo>
                        <a:pt x="71" y="130"/>
                      </a:lnTo>
                      <a:lnTo>
                        <a:pt x="0" y="37"/>
                      </a:lnTo>
                      <a:lnTo>
                        <a:pt x="14" y="26"/>
                      </a:lnTo>
                      <a:lnTo>
                        <a:pt x="26" y="41"/>
                      </a:lnTo>
                      <a:lnTo>
                        <a:pt x="26" y="26"/>
                      </a:lnTo>
                      <a:lnTo>
                        <a:pt x="30" y="13"/>
                      </a:lnTo>
                      <a:lnTo>
                        <a:pt x="39" y="3"/>
                      </a:lnTo>
                      <a:lnTo>
                        <a:pt x="41" y="2"/>
                      </a:lnTo>
                      <a:lnTo>
                        <a:pt x="42" y="1"/>
                      </a:lnTo>
                      <a:lnTo>
                        <a:pt x="43" y="0"/>
                      </a:lnTo>
                      <a:lnTo>
                        <a:pt x="55" y="17"/>
                      </a:lnTo>
                      <a:lnTo>
                        <a:pt x="50" y="21"/>
                      </a:lnTo>
                      <a:lnTo>
                        <a:pt x="40" y="34"/>
                      </a:lnTo>
                      <a:lnTo>
                        <a:pt x="38" y="49"/>
                      </a:lnTo>
                      <a:lnTo>
                        <a:pt x="45" y="64"/>
                      </a:lnTo>
                      <a:lnTo>
                        <a:pt x="86" y="119"/>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53" name="Freeform 419"/>
                <p:cNvSpPr>
                  <a:spLocks noEditPoints="1"/>
                </p:cNvSpPr>
                <p:nvPr/>
              </p:nvSpPr>
              <p:spPr bwMode="auto">
                <a:xfrm>
                  <a:off x="3337" y="1489"/>
                  <a:ext cx="38" cy="40"/>
                </a:xfrm>
                <a:custGeom>
                  <a:avLst/>
                  <a:gdLst>
                    <a:gd name="T0" fmla="*/ 21 w 113"/>
                    <a:gd name="T1" fmla="*/ 10 h 122"/>
                    <a:gd name="T2" fmla="*/ 51 w 113"/>
                    <a:gd name="T3" fmla="*/ 0 h 122"/>
                    <a:gd name="T4" fmla="*/ 79 w 113"/>
                    <a:gd name="T5" fmla="*/ 9 h 122"/>
                    <a:gd name="T6" fmla="*/ 101 w 113"/>
                    <a:gd name="T7" fmla="*/ 30 h 122"/>
                    <a:gd name="T8" fmla="*/ 101 w 113"/>
                    <a:gd name="T9" fmla="*/ 30 h 122"/>
                    <a:gd name="T10" fmla="*/ 113 w 113"/>
                    <a:gd name="T11" fmla="*/ 58 h 122"/>
                    <a:gd name="T12" fmla="*/ 112 w 113"/>
                    <a:gd name="T13" fmla="*/ 87 h 122"/>
                    <a:gd name="T14" fmla="*/ 91 w 113"/>
                    <a:gd name="T15" fmla="*/ 112 h 122"/>
                    <a:gd name="T16" fmla="*/ 91 w 113"/>
                    <a:gd name="T17" fmla="*/ 112 h 122"/>
                    <a:gd name="T18" fmla="*/ 61 w 113"/>
                    <a:gd name="T19" fmla="*/ 122 h 122"/>
                    <a:gd name="T20" fmla="*/ 33 w 113"/>
                    <a:gd name="T21" fmla="*/ 113 h 122"/>
                    <a:gd name="T22" fmla="*/ 12 w 113"/>
                    <a:gd name="T23" fmla="*/ 92 h 122"/>
                    <a:gd name="T24" fmla="*/ 12 w 113"/>
                    <a:gd name="T25" fmla="*/ 92 h 122"/>
                    <a:gd name="T26" fmla="*/ 0 w 113"/>
                    <a:gd name="T27" fmla="*/ 65 h 122"/>
                    <a:gd name="T28" fmla="*/ 1 w 113"/>
                    <a:gd name="T29" fmla="*/ 36 h 122"/>
                    <a:gd name="T30" fmla="*/ 21 w 113"/>
                    <a:gd name="T31" fmla="*/ 10 h 122"/>
                    <a:gd name="T32" fmla="*/ 21 w 113"/>
                    <a:gd name="T33" fmla="*/ 10 h 122"/>
                    <a:gd name="T34" fmla="*/ 81 w 113"/>
                    <a:gd name="T35" fmla="*/ 98 h 122"/>
                    <a:gd name="T36" fmla="*/ 95 w 113"/>
                    <a:gd name="T37" fmla="*/ 79 h 122"/>
                    <a:gd name="T38" fmla="*/ 92 w 113"/>
                    <a:gd name="T39" fmla="*/ 59 h 122"/>
                    <a:gd name="T40" fmla="*/ 84 w 113"/>
                    <a:gd name="T41" fmla="*/ 42 h 122"/>
                    <a:gd name="T42" fmla="*/ 84 w 113"/>
                    <a:gd name="T43" fmla="*/ 42 h 122"/>
                    <a:gd name="T44" fmla="*/ 71 w 113"/>
                    <a:gd name="T45" fmla="*/ 27 h 122"/>
                    <a:gd name="T46" fmla="*/ 52 w 113"/>
                    <a:gd name="T47" fmla="*/ 18 h 122"/>
                    <a:gd name="T48" fmla="*/ 30 w 113"/>
                    <a:gd name="T49" fmla="*/ 24 h 122"/>
                    <a:gd name="T50" fmla="*/ 30 w 113"/>
                    <a:gd name="T51" fmla="*/ 24 h 122"/>
                    <a:gd name="T52" fmla="*/ 18 w 113"/>
                    <a:gd name="T53" fmla="*/ 44 h 122"/>
                    <a:gd name="T54" fmla="*/ 20 w 113"/>
                    <a:gd name="T55" fmla="*/ 64 h 122"/>
                    <a:gd name="T56" fmla="*/ 28 w 113"/>
                    <a:gd name="T57" fmla="*/ 81 h 122"/>
                    <a:gd name="T58" fmla="*/ 28 w 113"/>
                    <a:gd name="T59" fmla="*/ 81 h 122"/>
                    <a:gd name="T60" fmla="*/ 41 w 113"/>
                    <a:gd name="T61" fmla="*/ 95 h 122"/>
                    <a:gd name="T62" fmla="*/ 59 w 113"/>
                    <a:gd name="T63" fmla="*/ 103 h 122"/>
                    <a:gd name="T64" fmla="*/ 81 w 113"/>
                    <a:gd name="T65" fmla="*/ 98 h 122"/>
                    <a:gd name="T66" fmla="*/ 81 w 113"/>
                    <a:gd name="T67" fmla="*/ 98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122"/>
                    <a:gd name="T104" fmla="*/ 113 w 113"/>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122">
                      <a:moveTo>
                        <a:pt x="21" y="10"/>
                      </a:moveTo>
                      <a:lnTo>
                        <a:pt x="51" y="0"/>
                      </a:lnTo>
                      <a:lnTo>
                        <a:pt x="79" y="9"/>
                      </a:lnTo>
                      <a:lnTo>
                        <a:pt x="101" y="30"/>
                      </a:lnTo>
                      <a:lnTo>
                        <a:pt x="113" y="58"/>
                      </a:lnTo>
                      <a:lnTo>
                        <a:pt x="112" y="87"/>
                      </a:lnTo>
                      <a:lnTo>
                        <a:pt x="91" y="112"/>
                      </a:lnTo>
                      <a:lnTo>
                        <a:pt x="61" y="122"/>
                      </a:lnTo>
                      <a:lnTo>
                        <a:pt x="33" y="113"/>
                      </a:lnTo>
                      <a:lnTo>
                        <a:pt x="12" y="92"/>
                      </a:lnTo>
                      <a:lnTo>
                        <a:pt x="0" y="65"/>
                      </a:lnTo>
                      <a:lnTo>
                        <a:pt x="1" y="36"/>
                      </a:lnTo>
                      <a:lnTo>
                        <a:pt x="21" y="10"/>
                      </a:lnTo>
                      <a:close/>
                      <a:moveTo>
                        <a:pt x="81" y="98"/>
                      </a:moveTo>
                      <a:lnTo>
                        <a:pt x="95" y="79"/>
                      </a:lnTo>
                      <a:lnTo>
                        <a:pt x="92" y="59"/>
                      </a:lnTo>
                      <a:lnTo>
                        <a:pt x="84" y="42"/>
                      </a:lnTo>
                      <a:lnTo>
                        <a:pt x="71" y="27"/>
                      </a:lnTo>
                      <a:lnTo>
                        <a:pt x="52" y="18"/>
                      </a:lnTo>
                      <a:lnTo>
                        <a:pt x="30" y="24"/>
                      </a:lnTo>
                      <a:lnTo>
                        <a:pt x="18" y="44"/>
                      </a:lnTo>
                      <a:lnTo>
                        <a:pt x="20" y="64"/>
                      </a:lnTo>
                      <a:lnTo>
                        <a:pt x="28" y="81"/>
                      </a:lnTo>
                      <a:lnTo>
                        <a:pt x="41" y="95"/>
                      </a:lnTo>
                      <a:lnTo>
                        <a:pt x="59" y="103"/>
                      </a:lnTo>
                      <a:lnTo>
                        <a:pt x="81" y="98"/>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54" name="Freeform 420"/>
                <p:cNvSpPr>
                  <a:spLocks noEditPoints="1"/>
                </p:cNvSpPr>
                <p:nvPr/>
              </p:nvSpPr>
              <p:spPr bwMode="auto">
                <a:xfrm>
                  <a:off x="3372" y="1448"/>
                  <a:ext cx="44" cy="58"/>
                </a:xfrm>
                <a:custGeom>
                  <a:avLst/>
                  <a:gdLst>
                    <a:gd name="T0" fmla="*/ 132 w 132"/>
                    <a:gd name="T1" fmla="*/ 136 h 175"/>
                    <a:gd name="T2" fmla="*/ 116 w 132"/>
                    <a:gd name="T3" fmla="*/ 146 h 175"/>
                    <a:gd name="T4" fmla="*/ 108 w 132"/>
                    <a:gd name="T5" fmla="*/ 133 h 175"/>
                    <a:gd name="T6" fmla="*/ 107 w 132"/>
                    <a:gd name="T7" fmla="*/ 133 h 175"/>
                    <a:gd name="T8" fmla="*/ 107 w 132"/>
                    <a:gd name="T9" fmla="*/ 133 h 175"/>
                    <a:gd name="T10" fmla="*/ 105 w 132"/>
                    <a:gd name="T11" fmla="*/ 148 h 175"/>
                    <a:gd name="T12" fmla="*/ 99 w 132"/>
                    <a:gd name="T13" fmla="*/ 160 h 175"/>
                    <a:gd name="T14" fmla="*/ 89 w 132"/>
                    <a:gd name="T15" fmla="*/ 168 h 175"/>
                    <a:gd name="T16" fmla="*/ 89 w 132"/>
                    <a:gd name="T17" fmla="*/ 168 h 175"/>
                    <a:gd name="T18" fmla="*/ 57 w 132"/>
                    <a:gd name="T19" fmla="*/ 175 h 175"/>
                    <a:gd name="T20" fmla="*/ 30 w 132"/>
                    <a:gd name="T21" fmla="*/ 163 h 175"/>
                    <a:gd name="T22" fmla="*/ 11 w 132"/>
                    <a:gd name="T23" fmla="*/ 139 h 175"/>
                    <a:gd name="T24" fmla="*/ 11 w 132"/>
                    <a:gd name="T25" fmla="*/ 139 h 175"/>
                    <a:gd name="T26" fmla="*/ 0 w 132"/>
                    <a:gd name="T27" fmla="*/ 111 h 175"/>
                    <a:gd name="T28" fmla="*/ 2 w 132"/>
                    <a:gd name="T29" fmla="*/ 85 h 175"/>
                    <a:gd name="T30" fmla="*/ 20 w 132"/>
                    <a:gd name="T31" fmla="*/ 65 h 175"/>
                    <a:gd name="T32" fmla="*/ 20 w 132"/>
                    <a:gd name="T33" fmla="*/ 65 h 175"/>
                    <a:gd name="T34" fmla="*/ 37 w 132"/>
                    <a:gd name="T35" fmla="*/ 58 h 175"/>
                    <a:gd name="T36" fmla="*/ 51 w 132"/>
                    <a:gd name="T37" fmla="*/ 59 h 175"/>
                    <a:gd name="T38" fmla="*/ 60 w 132"/>
                    <a:gd name="T39" fmla="*/ 63 h 175"/>
                    <a:gd name="T40" fmla="*/ 60 w 132"/>
                    <a:gd name="T41" fmla="*/ 63 h 175"/>
                    <a:gd name="T42" fmla="*/ 60 w 132"/>
                    <a:gd name="T43" fmla="*/ 61 h 175"/>
                    <a:gd name="T44" fmla="*/ 29 w 132"/>
                    <a:gd name="T45" fmla="*/ 11 h 175"/>
                    <a:gd name="T46" fmla="*/ 45 w 132"/>
                    <a:gd name="T47" fmla="*/ 0 h 175"/>
                    <a:gd name="T48" fmla="*/ 132 w 132"/>
                    <a:gd name="T49" fmla="*/ 136 h 175"/>
                    <a:gd name="T50" fmla="*/ 132 w 132"/>
                    <a:gd name="T51" fmla="*/ 136 h 175"/>
                    <a:gd name="T52" fmla="*/ 80 w 132"/>
                    <a:gd name="T53" fmla="*/ 153 h 175"/>
                    <a:gd name="T54" fmla="*/ 90 w 132"/>
                    <a:gd name="T55" fmla="*/ 142 h 175"/>
                    <a:gd name="T56" fmla="*/ 95 w 132"/>
                    <a:gd name="T57" fmla="*/ 125 h 175"/>
                    <a:gd name="T58" fmla="*/ 86 w 132"/>
                    <a:gd name="T59" fmla="*/ 102 h 175"/>
                    <a:gd name="T60" fmla="*/ 86 w 132"/>
                    <a:gd name="T61" fmla="*/ 102 h 175"/>
                    <a:gd name="T62" fmla="*/ 73 w 132"/>
                    <a:gd name="T63" fmla="*/ 85 h 175"/>
                    <a:gd name="T64" fmla="*/ 55 w 132"/>
                    <a:gd name="T65" fmla="*/ 74 h 175"/>
                    <a:gd name="T66" fmla="*/ 33 w 132"/>
                    <a:gd name="T67" fmla="*/ 77 h 175"/>
                    <a:gd name="T68" fmla="*/ 33 w 132"/>
                    <a:gd name="T69" fmla="*/ 77 h 175"/>
                    <a:gd name="T70" fmla="*/ 19 w 132"/>
                    <a:gd name="T71" fmla="*/ 96 h 175"/>
                    <a:gd name="T72" fmla="*/ 21 w 132"/>
                    <a:gd name="T73" fmla="*/ 115 h 175"/>
                    <a:gd name="T74" fmla="*/ 29 w 132"/>
                    <a:gd name="T75" fmla="*/ 131 h 175"/>
                    <a:gd name="T76" fmla="*/ 29 w 132"/>
                    <a:gd name="T77" fmla="*/ 131 h 175"/>
                    <a:gd name="T78" fmla="*/ 45 w 132"/>
                    <a:gd name="T79" fmla="*/ 149 h 175"/>
                    <a:gd name="T80" fmla="*/ 62 w 132"/>
                    <a:gd name="T81" fmla="*/ 158 h 175"/>
                    <a:gd name="T82" fmla="*/ 80 w 132"/>
                    <a:gd name="T83" fmla="*/ 153 h 175"/>
                    <a:gd name="T84" fmla="*/ 80 w 132"/>
                    <a:gd name="T85" fmla="*/ 153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175"/>
                    <a:gd name="T131" fmla="*/ 132 w 132"/>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175">
                      <a:moveTo>
                        <a:pt x="132" y="136"/>
                      </a:moveTo>
                      <a:lnTo>
                        <a:pt x="116" y="146"/>
                      </a:lnTo>
                      <a:lnTo>
                        <a:pt x="108" y="133"/>
                      </a:lnTo>
                      <a:lnTo>
                        <a:pt x="107" y="133"/>
                      </a:lnTo>
                      <a:lnTo>
                        <a:pt x="105" y="148"/>
                      </a:lnTo>
                      <a:lnTo>
                        <a:pt x="99" y="160"/>
                      </a:lnTo>
                      <a:lnTo>
                        <a:pt x="89" y="168"/>
                      </a:lnTo>
                      <a:lnTo>
                        <a:pt x="57" y="175"/>
                      </a:lnTo>
                      <a:lnTo>
                        <a:pt x="30" y="163"/>
                      </a:lnTo>
                      <a:lnTo>
                        <a:pt x="11" y="139"/>
                      </a:lnTo>
                      <a:lnTo>
                        <a:pt x="0" y="111"/>
                      </a:lnTo>
                      <a:lnTo>
                        <a:pt x="2" y="85"/>
                      </a:lnTo>
                      <a:lnTo>
                        <a:pt x="20" y="65"/>
                      </a:lnTo>
                      <a:lnTo>
                        <a:pt x="37" y="58"/>
                      </a:lnTo>
                      <a:lnTo>
                        <a:pt x="51" y="59"/>
                      </a:lnTo>
                      <a:lnTo>
                        <a:pt x="60" y="63"/>
                      </a:lnTo>
                      <a:lnTo>
                        <a:pt x="60" y="61"/>
                      </a:lnTo>
                      <a:lnTo>
                        <a:pt x="29" y="11"/>
                      </a:lnTo>
                      <a:lnTo>
                        <a:pt x="45" y="0"/>
                      </a:lnTo>
                      <a:lnTo>
                        <a:pt x="132" y="136"/>
                      </a:lnTo>
                      <a:close/>
                      <a:moveTo>
                        <a:pt x="80" y="153"/>
                      </a:moveTo>
                      <a:lnTo>
                        <a:pt x="90" y="142"/>
                      </a:lnTo>
                      <a:lnTo>
                        <a:pt x="95" y="125"/>
                      </a:lnTo>
                      <a:lnTo>
                        <a:pt x="86" y="102"/>
                      </a:lnTo>
                      <a:lnTo>
                        <a:pt x="73" y="85"/>
                      </a:lnTo>
                      <a:lnTo>
                        <a:pt x="55" y="74"/>
                      </a:lnTo>
                      <a:lnTo>
                        <a:pt x="33" y="77"/>
                      </a:lnTo>
                      <a:lnTo>
                        <a:pt x="19" y="96"/>
                      </a:lnTo>
                      <a:lnTo>
                        <a:pt x="21" y="115"/>
                      </a:lnTo>
                      <a:lnTo>
                        <a:pt x="29" y="131"/>
                      </a:lnTo>
                      <a:lnTo>
                        <a:pt x="45" y="149"/>
                      </a:lnTo>
                      <a:lnTo>
                        <a:pt x="62" y="158"/>
                      </a:lnTo>
                      <a:lnTo>
                        <a:pt x="80" y="153"/>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55" name="Freeform 421"/>
                <p:cNvSpPr>
                  <a:spLocks/>
                </p:cNvSpPr>
                <p:nvPr/>
              </p:nvSpPr>
              <p:spPr bwMode="auto">
                <a:xfrm>
                  <a:off x="3405" y="1439"/>
                  <a:ext cx="46" cy="46"/>
                </a:xfrm>
                <a:custGeom>
                  <a:avLst/>
                  <a:gdLst>
                    <a:gd name="T0" fmla="*/ 124 w 140"/>
                    <a:gd name="T1" fmla="*/ 111 h 138"/>
                    <a:gd name="T2" fmla="*/ 115 w 140"/>
                    <a:gd name="T3" fmla="*/ 96 h 138"/>
                    <a:gd name="T4" fmla="*/ 115 w 140"/>
                    <a:gd name="T5" fmla="*/ 96 h 138"/>
                    <a:gd name="T6" fmla="*/ 115 w 140"/>
                    <a:gd name="T7" fmla="*/ 96 h 138"/>
                    <a:gd name="T8" fmla="*/ 113 w 140"/>
                    <a:gd name="T9" fmla="*/ 110 h 138"/>
                    <a:gd name="T10" fmla="*/ 106 w 140"/>
                    <a:gd name="T11" fmla="*/ 122 h 138"/>
                    <a:gd name="T12" fmla="*/ 92 w 140"/>
                    <a:gd name="T13" fmla="*/ 132 h 138"/>
                    <a:gd name="T14" fmla="*/ 92 w 140"/>
                    <a:gd name="T15" fmla="*/ 132 h 138"/>
                    <a:gd name="T16" fmla="*/ 75 w 140"/>
                    <a:gd name="T17" fmla="*/ 138 h 138"/>
                    <a:gd name="T18" fmla="*/ 57 w 140"/>
                    <a:gd name="T19" fmla="*/ 135 h 138"/>
                    <a:gd name="T20" fmla="*/ 41 w 140"/>
                    <a:gd name="T21" fmla="*/ 119 h 138"/>
                    <a:gd name="T22" fmla="*/ 41 w 140"/>
                    <a:gd name="T23" fmla="*/ 119 h 138"/>
                    <a:gd name="T24" fmla="*/ 0 w 140"/>
                    <a:gd name="T25" fmla="*/ 46 h 138"/>
                    <a:gd name="T26" fmla="*/ 17 w 140"/>
                    <a:gd name="T27" fmla="*/ 36 h 138"/>
                    <a:gd name="T28" fmla="*/ 55 w 140"/>
                    <a:gd name="T29" fmla="*/ 104 h 138"/>
                    <a:gd name="T30" fmla="*/ 55 w 140"/>
                    <a:gd name="T31" fmla="*/ 104 h 138"/>
                    <a:gd name="T32" fmla="*/ 65 w 140"/>
                    <a:gd name="T33" fmla="*/ 116 h 138"/>
                    <a:gd name="T34" fmla="*/ 76 w 140"/>
                    <a:gd name="T35" fmla="*/ 119 h 138"/>
                    <a:gd name="T36" fmla="*/ 87 w 140"/>
                    <a:gd name="T37" fmla="*/ 115 h 138"/>
                    <a:gd name="T38" fmla="*/ 87 w 140"/>
                    <a:gd name="T39" fmla="*/ 115 h 138"/>
                    <a:gd name="T40" fmla="*/ 102 w 140"/>
                    <a:gd name="T41" fmla="*/ 100 h 138"/>
                    <a:gd name="T42" fmla="*/ 103 w 140"/>
                    <a:gd name="T43" fmla="*/ 82 h 138"/>
                    <a:gd name="T44" fmla="*/ 97 w 140"/>
                    <a:gd name="T45" fmla="*/ 65 h 138"/>
                    <a:gd name="T46" fmla="*/ 97 w 140"/>
                    <a:gd name="T47" fmla="*/ 65 h 138"/>
                    <a:gd name="T48" fmla="*/ 64 w 140"/>
                    <a:gd name="T49" fmla="*/ 9 h 138"/>
                    <a:gd name="T50" fmla="*/ 81 w 140"/>
                    <a:gd name="T51" fmla="*/ 0 h 138"/>
                    <a:gd name="T52" fmla="*/ 140 w 140"/>
                    <a:gd name="T53" fmla="*/ 101 h 138"/>
                    <a:gd name="T54" fmla="*/ 124 w 140"/>
                    <a:gd name="T55" fmla="*/ 111 h 138"/>
                    <a:gd name="T56" fmla="*/ 124 w 140"/>
                    <a:gd name="T57" fmla="*/ 111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138"/>
                    <a:gd name="T89" fmla="*/ 140 w 140"/>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138">
                      <a:moveTo>
                        <a:pt x="124" y="111"/>
                      </a:moveTo>
                      <a:lnTo>
                        <a:pt x="115" y="96"/>
                      </a:lnTo>
                      <a:lnTo>
                        <a:pt x="113" y="110"/>
                      </a:lnTo>
                      <a:lnTo>
                        <a:pt x="106" y="122"/>
                      </a:lnTo>
                      <a:lnTo>
                        <a:pt x="92" y="132"/>
                      </a:lnTo>
                      <a:lnTo>
                        <a:pt x="75" y="138"/>
                      </a:lnTo>
                      <a:lnTo>
                        <a:pt x="57" y="135"/>
                      </a:lnTo>
                      <a:lnTo>
                        <a:pt x="41" y="119"/>
                      </a:lnTo>
                      <a:lnTo>
                        <a:pt x="0" y="46"/>
                      </a:lnTo>
                      <a:lnTo>
                        <a:pt x="17" y="36"/>
                      </a:lnTo>
                      <a:lnTo>
                        <a:pt x="55" y="104"/>
                      </a:lnTo>
                      <a:lnTo>
                        <a:pt x="65" y="116"/>
                      </a:lnTo>
                      <a:lnTo>
                        <a:pt x="76" y="119"/>
                      </a:lnTo>
                      <a:lnTo>
                        <a:pt x="87" y="115"/>
                      </a:lnTo>
                      <a:lnTo>
                        <a:pt x="102" y="100"/>
                      </a:lnTo>
                      <a:lnTo>
                        <a:pt x="103" y="82"/>
                      </a:lnTo>
                      <a:lnTo>
                        <a:pt x="97" y="65"/>
                      </a:lnTo>
                      <a:lnTo>
                        <a:pt x="64" y="9"/>
                      </a:lnTo>
                      <a:lnTo>
                        <a:pt x="81" y="0"/>
                      </a:lnTo>
                      <a:lnTo>
                        <a:pt x="140" y="101"/>
                      </a:lnTo>
                      <a:lnTo>
                        <a:pt x="124" y="111"/>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56" name="Freeform 422"/>
                <p:cNvSpPr>
                  <a:spLocks/>
                </p:cNvSpPr>
                <p:nvPr/>
              </p:nvSpPr>
              <p:spPr bwMode="auto">
                <a:xfrm>
                  <a:off x="3446" y="1423"/>
                  <a:ext cx="36" cy="41"/>
                </a:xfrm>
                <a:custGeom>
                  <a:avLst/>
                  <a:gdLst>
                    <a:gd name="T0" fmla="*/ 71 w 109"/>
                    <a:gd name="T1" fmla="*/ 33 h 123"/>
                    <a:gd name="T2" fmla="*/ 61 w 109"/>
                    <a:gd name="T3" fmla="*/ 22 h 123"/>
                    <a:gd name="T4" fmla="*/ 49 w 109"/>
                    <a:gd name="T5" fmla="*/ 18 h 123"/>
                    <a:gd name="T6" fmla="*/ 35 w 109"/>
                    <a:gd name="T7" fmla="*/ 22 h 123"/>
                    <a:gd name="T8" fmla="*/ 35 w 109"/>
                    <a:gd name="T9" fmla="*/ 22 h 123"/>
                    <a:gd name="T10" fmla="*/ 21 w 109"/>
                    <a:gd name="T11" fmla="*/ 38 h 123"/>
                    <a:gd name="T12" fmla="*/ 20 w 109"/>
                    <a:gd name="T13" fmla="*/ 57 h 123"/>
                    <a:gd name="T14" fmla="*/ 27 w 109"/>
                    <a:gd name="T15" fmla="*/ 77 h 123"/>
                    <a:gd name="T16" fmla="*/ 27 w 109"/>
                    <a:gd name="T17" fmla="*/ 77 h 123"/>
                    <a:gd name="T18" fmla="*/ 38 w 109"/>
                    <a:gd name="T19" fmla="*/ 94 h 123"/>
                    <a:gd name="T20" fmla="*/ 54 w 109"/>
                    <a:gd name="T21" fmla="*/ 105 h 123"/>
                    <a:gd name="T22" fmla="*/ 77 w 109"/>
                    <a:gd name="T23" fmla="*/ 102 h 123"/>
                    <a:gd name="T24" fmla="*/ 77 w 109"/>
                    <a:gd name="T25" fmla="*/ 102 h 123"/>
                    <a:gd name="T26" fmla="*/ 86 w 109"/>
                    <a:gd name="T27" fmla="*/ 93 h 123"/>
                    <a:gd name="T28" fmla="*/ 90 w 109"/>
                    <a:gd name="T29" fmla="*/ 81 h 123"/>
                    <a:gd name="T30" fmla="*/ 89 w 109"/>
                    <a:gd name="T31" fmla="*/ 65 h 123"/>
                    <a:gd name="T32" fmla="*/ 89 w 109"/>
                    <a:gd name="T33" fmla="*/ 65 h 123"/>
                    <a:gd name="T34" fmla="*/ 105 w 109"/>
                    <a:gd name="T35" fmla="*/ 56 h 123"/>
                    <a:gd name="T36" fmla="*/ 105 w 109"/>
                    <a:gd name="T37" fmla="*/ 56 h 123"/>
                    <a:gd name="T38" fmla="*/ 109 w 109"/>
                    <a:gd name="T39" fmla="*/ 76 h 123"/>
                    <a:gd name="T40" fmla="*/ 104 w 109"/>
                    <a:gd name="T41" fmla="*/ 98 h 123"/>
                    <a:gd name="T42" fmla="*/ 84 w 109"/>
                    <a:gd name="T43" fmla="*/ 117 h 123"/>
                    <a:gd name="T44" fmla="*/ 84 w 109"/>
                    <a:gd name="T45" fmla="*/ 117 h 123"/>
                    <a:gd name="T46" fmla="*/ 54 w 109"/>
                    <a:gd name="T47" fmla="*/ 123 h 123"/>
                    <a:gd name="T48" fmla="*/ 29 w 109"/>
                    <a:gd name="T49" fmla="*/ 113 h 123"/>
                    <a:gd name="T50" fmla="*/ 10 w 109"/>
                    <a:gd name="T51" fmla="*/ 89 h 123"/>
                    <a:gd name="T52" fmla="*/ 10 w 109"/>
                    <a:gd name="T53" fmla="*/ 89 h 123"/>
                    <a:gd name="T54" fmla="*/ 0 w 109"/>
                    <a:gd name="T55" fmla="*/ 57 h 123"/>
                    <a:gd name="T56" fmla="*/ 6 w 109"/>
                    <a:gd name="T57" fmla="*/ 28 h 123"/>
                    <a:gd name="T58" fmla="*/ 30 w 109"/>
                    <a:gd name="T59" fmla="*/ 5 h 123"/>
                    <a:gd name="T60" fmla="*/ 30 w 109"/>
                    <a:gd name="T61" fmla="*/ 5 h 123"/>
                    <a:gd name="T62" fmla="*/ 55 w 109"/>
                    <a:gd name="T63" fmla="*/ 0 h 123"/>
                    <a:gd name="T64" fmla="*/ 75 w 109"/>
                    <a:gd name="T65" fmla="*/ 7 h 123"/>
                    <a:gd name="T66" fmla="*/ 89 w 109"/>
                    <a:gd name="T67" fmla="*/ 23 h 123"/>
                    <a:gd name="T68" fmla="*/ 89 w 109"/>
                    <a:gd name="T69" fmla="*/ 23 h 123"/>
                    <a:gd name="T70" fmla="*/ 71 w 109"/>
                    <a:gd name="T71" fmla="*/ 33 h 123"/>
                    <a:gd name="T72" fmla="*/ 71 w 109"/>
                    <a:gd name="T73" fmla="*/ 33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9"/>
                    <a:gd name="T112" fmla="*/ 0 h 123"/>
                    <a:gd name="T113" fmla="*/ 109 w 109"/>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9" h="123">
                      <a:moveTo>
                        <a:pt x="71" y="33"/>
                      </a:moveTo>
                      <a:lnTo>
                        <a:pt x="61" y="22"/>
                      </a:lnTo>
                      <a:lnTo>
                        <a:pt x="49" y="18"/>
                      </a:lnTo>
                      <a:lnTo>
                        <a:pt x="35" y="22"/>
                      </a:lnTo>
                      <a:lnTo>
                        <a:pt x="21" y="38"/>
                      </a:lnTo>
                      <a:lnTo>
                        <a:pt x="20" y="57"/>
                      </a:lnTo>
                      <a:lnTo>
                        <a:pt x="27" y="77"/>
                      </a:lnTo>
                      <a:lnTo>
                        <a:pt x="38" y="94"/>
                      </a:lnTo>
                      <a:lnTo>
                        <a:pt x="54" y="105"/>
                      </a:lnTo>
                      <a:lnTo>
                        <a:pt x="77" y="102"/>
                      </a:lnTo>
                      <a:lnTo>
                        <a:pt x="86" y="93"/>
                      </a:lnTo>
                      <a:lnTo>
                        <a:pt x="90" y="81"/>
                      </a:lnTo>
                      <a:lnTo>
                        <a:pt x="89" y="65"/>
                      </a:lnTo>
                      <a:lnTo>
                        <a:pt x="105" y="56"/>
                      </a:lnTo>
                      <a:lnTo>
                        <a:pt x="109" y="76"/>
                      </a:lnTo>
                      <a:lnTo>
                        <a:pt x="104" y="98"/>
                      </a:lnTo>
                      <a:lnTo>
                        <a:pt x="84" y="117"/>
                      </a:lnTo>
                      <a:lnTo>
                        <a:pt x="54" y="123"/>
                      </a:lnTo>
                      <a:lnTo>
                        <a:pt x="29" y="113"/>
                      </a:lnTo>
                      <a:lnTo>
                        <a:pt x="10" y="89"/>
                      </a:lnTo>
                      <a:lnTo>
                        <a:pt x="0" y="57"/>
                      </a:lnTo>
                      <a:lnTo>
                        <a:pt x="6" y="28"/>
                      </a:lnTo>
                      <a:lnTo>
                        <a:pt x="30" y="5"/>
                      </a:lnTo>
                      <a:lnTo>
                        <a:pt x="55" y="0"/>
                      </a:lnTo>
                      <a:lnTo>
                        <a:pt x="75" y="7"/>
                      </a:lnTo>
                      <a:lnTo>
                        <a:pt x="89" y="23"/>
                      </a:lnTo>
                      <a:lnTo>
                        <a:pt x="71" y="33"/>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957" name="Freeform 423"/>
                <p:cNvSpPr>
                  <a:spLocks/>
                </p:cNvSpPr>
                <p:nvPr/>
              </p:nvSpPr>
              <p:spPr bwMode="auto">
                <a:xfrm>
                  <a:off x="3473" y="1403"/>
                  <a:ext cx="34" cy="46"/>
                </a:xfrm>
                <a:custGeom>
                  <a:avLst/>
                  <a:gdLst>
                    <a:gd name="T0" fmla="*/ 39 w 100"/>
                    <a:gd name="T1" fmla="*/ 44 h 138"/>
                    <a:gd name="T2" fmla="*/ 71 w 100"/>
                    <a:gd name="T3" fmla="*/ 113 h 138"/>
                    <a:gd name="T4" fmla="*/ 71 w 100"/>
                    <a:gd name="T5" fmla="*/ 113 h 138"/>
                    <a:gd name="T6" fmla="*/ 76 w 100"/>
                    <a:gd name="T7" fmla="*/ 118 h 138"/>
                    <a:gd name="T8" fmla="*/ 81 w 100"/>
                    <a:gd name="T9" fmla="*/ 118 h 138"/>
                    <a:gd name="T10" fmla="*/ 86 w 100"/>
                    <a:gd name="T11" fmla="*/ 116 h 138"/>
                    <a:gd name="T12" fmla="*/ 86 w 100"/>
                    <a:gd name="T13" fmla="*/ 116 h 138"/>
                    <a:gd name="T14" fmla="*/ 92 w 100"/>
                    <a:gd name="T15" fmla="*/ 113 h 138"/>
                    <a:gd name="T16" fmla="*/ 100 w 100"/>
                    <a:gd name="T17" fmla="*/ 127 h 138"/>
                    <a:gd name="T18" fmla="*/ 100 w 100"/>
                    <a:gd name="T19" fmla="*/ 127 h 138"/>
                    <a:gd name="T20" fmla="*/ 94 w 100"/>
                    <a:gd name="T21" fmla="*/ 130 h 138"/>
                    <a:gd name="T22" fmla="*/ 89 w 100"/>
                    <a:gd name="T23" fmla="*/ 133 h 138"/>
                    <a:gd name="T24" fmla="*/ 86 w 100"/>
                    <a:gd name="T25" fmla="*/ 135 h 138"/>
                    <a:gd name="T26" fmla="*/ 86 w 100"/>
                    <a:gd name="T27" fmla="*/ 135 h 138"/>
                    <a:gd name="T28" fmla="*/ 71 w 100"/>
                    <a:gd name="T29" fmla="*/ 138 h 138"/>
                    <a:gd name="T30" fmla="*/ 61 w 100"/>
                    <a:gd name="T31" fmla="*/ 133 h 138"/>
                    <a:gd name="T32" fmla="*/ 54 w 100"/>
                    <a:gd name="T33" fmla="*/ 122 h 138"/>
                    <a:gd name="T34" fmla="*/ 54 w 100"/>
                    <a:gd name="T35" fmla="*/ 122 h 138"/>
                    <a:gd name="T36" fmla="*/ 21 w 100"/>
                    <a:gd name="T37" fmla="*/ 52 h 138"/>
                    <a:gd name="T38" fmla="*/ 7 w 100"/>
                    <a:gd name="T39" fmla="*/ 59 h 138"/>
                    <a:gd name="T40" fmla="*/ 0 w 100"/>
                    <a:gd name="T41" fmla="*/ 44 h 138"/>
                    <a:gd name="T42" fmla="*/ 14 w 100"/>
                    <a:gd name="T43" fmla="*/ 37 h 138"/>
                    <a:gd name="T44" fmla="*/ 1 w 100"/>
                    <a:gd name="T45" fmla="*/ 8 h 138"/>
                    <a:gd name="T46" fmla="*/ 18 w 100"/>
                    <a:gd name="T47" fmla="*/ 0 h 138"/>
                    <a:gd name="T48" fmla="*/ 32 w 100"/>
                    <a:gd name="T49" fmla="*/ 29 h 138"/>
                    <a:gd name="T50" fmla="*/ 49 w 100"/>
                    <a:gd name="T51" fmla="*/ 21 h 138"/>
                    <a:gd name="T52" fmla="*/ 56 w 100"/>
                    <a:gd name="T53" fmla="*/ 36 h 138"/>
                    <a:gd name="T54" fmla="*/ 39 w 100"/>
                    <a:gd name="T55" fmla="*/ 44 h 138"/>
                    <a:gd name="T56" fmla="*/ 39 w 100"/>
                    <a:gd name="T57" fmla="*/ 44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
                    <a:gd name="T88" fmla="*/ 0 h 138"/>
                    <a:gd name="T89" fmla="*/ 100 w 100"/>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 h="138">
                      <a:moveTo>
                        <a:pt x="39" y="44"/>
                      </a:moveTo>
                      <a:lnTo>
                        <a:pt x="71" y="113"/>
                      </a:lnTo>
                      <a:lnTo>
                        <a:pt x="76" y="118"/>
                      </a:lnTo>
                      <a:lnTo>
                        <a:pt x="81" y="118"/>
                      </a:lnTo>
                      <a:lnTo>
                        <a:pt x="86" y="116"/>
                      </a:lnTo>
                      <a:lnTo>
                        <a:pt x="92" y="113"/>
                      </a:lnTo>
                      <a:lnTo>
                        <a:pt x="100" y="127"/>
                      </a:lnTo>
                      <a:lnTo>
                        <a:pt x="94" y="130"/>
                      </a:lnTo>
                      <a:lnTo>
                        <a:pt x="89" y="133"/>
                      </a:lnTo>
                      <a:lnTo>
                        <a:pt x="86" y="135"/>
                      </a:lnTo>
                      <a:lnTo>
                        <a:pt x="71" y="138"/>
                      </a:lnTo>
                      <a:lnTo>
                        <a:pt x="61" y="133"/>
                      </a:lnTo>
                      <a:lnTo>
                        <a:pt x="54" y="122"/>
                      </a:lnTo>
                      <a:lnTo>
                        <a:pt x="21" y="52"/>
                      </a:lnTo>
                      <a:lnTo>
                        <a:pt x="7" y="59"/>
                      </a:lnTo>
                      <a:lnTo>
                        <a:pt x="0" y="44"/>
                      </a:lnTo>
                      <a:lnTo>
                        <a:pt x="14" y="37"/>
                      </a:lnTo>
                      <a:lnTo>
                        <a:pt x="1" y="8"/>
                      </a:lnTo>
                      <a:lnTo>
                        <a:pt x="18" y="0"/>
                      </a:lnTo>
                      <a:lnTo>
                        <a:pt x="32" y="29"/>
                      </a:lnTo>
                      <a:lnTo>
                        <a:pt x="49" y="21"/>
                      </a:lnTo>
                      <a:lnTo>
                        <a:pt x="56" y="36"/>
                      </a:lnTo>
                      <a:lnTo>
                        <a:pt x="39" y="44"/>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grpSp>
        </p:grpSp>
        <p:sp>
          <p:nvSpPr>
            <p:cNvPr id="925" name="Freeform 424"/>
            <p:cNvSpPr>
              <a:spLocks/>
            </p:cNvSpPr>
            <p:nvPr/>
          </p:nvSpPr>
          <p:spPr bwMode="auto">
            <a:xfrm>
              <a:off x="2750" y="1089"/>
              <a:ext cx="1000" cy="1015"/>
            </a:xfrm>
            <a:custGeom>
              <a:avLst/>
              <a:gdLst>
                <a:gd name="T0" fmla="*/ 1016 w 3000"/>
                <a:gd name="T1" fmla="*/ 2726 h 3047"/>
                <a:gd name="T2" fmla="*/ 1067 w 3000"/>
                <a:gd name="T3" fmla="*/ 2601 h 3047"/>
                <a:gd name="T4" fmla="*/ 1123 w 3000"/>
                <a:gd name="T5" fmla="*/ 2479 h 3047"/>
                <a:gd name="T6" fmla="*/ 1187 w 3000"/>
                <a:gd name="T7" fmla="*/ 2360 h 3047"/>
                <a:gd name="T8" fmla="*/ 1258 w 3000"/>
                <a:gd name="T9" fmla="*/ 2244 h 3047"/>
                <a:gd name="T10" fmla="*/ 1333 w 3000"/>
                <a:gd name="T11" fmla="*/ 2131 h 3047"/>
                <a:gd name="T12" fmla="*/ 1414 w 3000"/>
                <a:gd name="T13" fmla="*/ 2023 h 3047"/>
                <a:gd name="T14" fmla="*/ 1501 w 3000"/>
                <a:gd name="T15" fmla="*/ 1919 h 3047"/>
                <a:gd name="T16" fmla="*/ 1593 w 3000"/>
                <a:gd name="T17" fmla="*/ 1820 h 3047"/>
                <a:gd name="T18" fmla="*/ 1690 w 3000"/>
                <a:gd name="T19" fmla="*/ 1724 h 3047"/>
                <a:gd name="T20" fmla="*/ 1791 w 3000"/>
                <a:gd name="T21" fmla="*/ 1635 h 3047"/>
                <a:gd name="T22" fmla="*/ 1897 w 3000"/>
                <a:gd name="T23" fmla="*/ 1549 h 3047"/>
                <a:gd name="T24" fmla="*/ 2007 w 3000"/>
                <a:gd name="T25" fmla="*/ 1468 h 3047"/>
                <a:gd name="T26" fmla="*/ 2120 w 3000"/>
                <a:gd name="T27" fmla="*/ 1393 h 3047"/>
                <a:gd name="T28" fmla="*/ 2237 w 3000"/>
                <a:gd name="T29" fmla="*/ 1323 h 3047"/>
                <a:gd name="T30" fmla="*/ 2357 w 3000"/>
                <a:gd name="T31" fmla="*/ 1260 h 3047"/>
                <a:gd name="T32" fmla="*/ 2481 w 3000"/>
                <a:gd name="T33" fmla="*/ 1202 h 3047"/>
                <a:gd name="T34" fmla="*/ 2607 w 3000"/>
                <a:gd name="T35" fmla="*/ 1151 h 3047"/>
                <a:gd name="T36" fmla="*/ 2736 w 3000"/>
                <a:gd name="T37" fmla="*/ 1105 h 3047"/>
                <a:gd name="T38" fmla="*/ 2866 w 3000"/>
                <a:gd name="T39" fmla="*/ 1066 h 3047"/>
                <a:gd name="T40" fmla="*/ 3000 w 3000"/>
                <a:gd name="T41" fmla="*/ 1035 h 3047"/>
                <a:gd name="T42" fmla="*/ 3000 w 3000"/>
                <a:gd name="T43" fmla="*/ 0 h 3047"/>
                <a:gd name="T44" fmla="*/ 2863 w 3000"/>
                <a:gd name="T45" fmla="*/ 25 h 3047"/>
                <a:gd name="T46" fmla="*/ 2729 w 3000"/>
                <a:gd name="T47" fmla="*/ 53 h 3047"/>
                <a:gd name="T48" fmla="*/ 2597 w 3000"/>
                <a:gd name="T49" fmla="*/ 86 h 3047"/>
                <a:gd name="T50" fmla="*/ 2465 w 3000"/>
                <a:gd name="T51" fmla="*/ 124 h 3047"/>
                <a:gd name="T52" fmla="*/ 2335 w 3000"/>
                <a:gd name="T53" fmla="*/ 166 h 3047"/>
                <a:gd name="T54" fmla="*/ 2208 w 3000"/>
                <a:gd name="T55" fmla="*/ 212 h 3047"/>
                <a:gd name="T56" fmla="*/ 2083 w 3000"/>
                <a:gd name="T57" fmla="*/ 263 h 3047"/>
                <a:gd name="T58" fmla="*/ 1958 w 3000"/>
                <a:gd name="T59" fmla="*/ 318 h 3047"/>
                <a:gd name="T60" fmla="*/ 1837 w 3000"/>
                <a:gd name="T61" fmla="*/ 377 h 3047"/>
                <a:gd name="T62" fmla="*/ 1719 w 3000"/>
                <a:gd name="T63" fmla="*/ 441 h 3047"/>
                <a:gd name="T64" fmla="*/ 1602 w 3000"/>
                <a:gd name="T65" fmla="*/ 507 h 3047"/>
                <a:gd name="T66" fmla="*/ 1489 w 3000"/>
                <a:gd name="T67" fmla="*/ 578 h 3047"/>
                <a:gd name="T68" fmla="*/ 1378 w 3000"/>
                <a:gd name="T69" fmla="*/ 653 h 3047"/>
                <a:gd name="T70" fmla="*/ 1270 w 3000"/>
                <a:gd name="T71" fmla="*/ 732 h 3047"/>
                <a:gd name="T72" fmla="*/ 1165 w 3000"/>
                <a:gd name="T73" fmla="*/ 813 h 3047"/>
                <a:gd name="T74" fmla="*/ 1063 w 3000"/>
                <a:gd name="T75" fmla="*/ 899 h 3047"/>
                <a:gd name="T76" fmla="*/ 965 w 3000"/>
                <a:gd name="T77" fmla="*/ 988 h 3047"/>
                <a:gd name="T78" fmla="*/ 869 w 3000"/>
                <a:gd name="T79" fmla="*/ 1080 h 3047"/>
                <a:gd name="T80" fmla="*/ 778 w 3000"/>
                <a:gd name="T81" fmla="*/ 1175 h 3047"/>
                <a:gd name="T82" fmla="*/ 690 w 3000"/>
                <a:gd name="T83" fmla="*/ 1274 h 3047"/>
                <a:gd name="T84" fmla="*/ 605 w 3000"/>
                <a:gd name="T85" fmla="*/ 1375 h 3047"/>
                <a:gd name="T86" fmla="*/ 525 w 3000"/>
                <a:gd name="T87" fmla="*/ 1480 h 3047"/>
                <a:gd name="T88" fmla="*/ 449 w 3000"/>
                <a:gd name="T89" fmla="*/ 1587 h 3047"/>
                <a:gd name="T90" fmla="*/ 377 w 3000"/>
                <a:gd name="T91" fmla="*/ 1697 h 3047"/>
                <a:gd name="T92" fmla="*/ 309 w 3000"/>
                <a:gd name="T93" fmla="*/ 1810 h 3047"/>
                <a:gd name="T94" fmla="*/ 246 w 3000"/>
                <a:gd name="T95" fmla="*/ 1925 h 3047"/>
                <a:gd name="T96" fmla="*/ 187 w 3000"/>
                <a:gd name="T97" fmla="*/ 2043 h 3047"/>
                <a:gd name="T98" fmla="*/ 134 w 3000"/>
                <a:gd name="T99" fmla="*/ 2163 h 3047"/>
                <a:gd name="T100" fmla="*/ 84 w 3000"/>
                <a:gd name="T101" fmla="*/ 2285 h 3047"/>
                <a:gd name="T102" fmla="*/ 40 w 3000"/>
                <a:gd name="T103" fmla="*/ 2410 h 3047"/>
                <a:gd name="T104" fmla="*/ 0 w 3000"/>
                <a:gd name="T105" fmla="*/ 2537 h 3047"/>
                <a:gd name="T106" fmla="*/ 986 w 3000"/>
                <a:gd name="T107" fmla="*/ 2812 h 30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00"/>
                <a:gd name="T163" fmla="*/ 0 h 3047"/>
                <a:gd name="T164" fmla="*/ 3000 w 3000"/>
                <a:gd name="T165" fmla="*/ 3047 h 30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00" h="3047">
                  <a:moveTo>
                    <a:pt x="986" y="2812"/>
                  </a:moveTo>
                  <a:lnTo>
                    <a:pt x="1000" y="2769"/>
                  </a:lnTo>
                  <a:lnTo>
                    <a:pt x="1016" y="2726"/>
                  </a:lnTo>
                  <a:lnTo>
                    <a:pt x="1032" y="2684"/>
                  </a:lnTo>
                  <a:lnTo>
                    <a:pt x="1049" y="2643"/>
                  </a:lnTo>
                  <a:lnTo>
                    <a:pt x="1067" y="2601"/>
                  </a:lnTo>
                  <a:lnTo>
                    <a:pt x="1085" y="2560"/>
                  </a:lnTo>
                  <a:lnTo>
                    <a:pt x="1104" y="2519"/>
                  </a:lnTo>
                  <a:lnTo>
                    <a:pt x="1123" y="2479"/>
                  </a:lnTo>
                  <a:lnTo>
                    <a:pt x="1145" y="2439"/>
                  </a:lnTo>
                  <a:lnTo>
                    <a:pt x="1166" y="2399"/>
                  </a:lnTo>
                  <a:lnTo>
                    <a:pt x="1187" y="2360"/>
                  </a:lnTo>
                  <a:lnTo>
                    <a:pt x="1210" y="2320"/>
                  </a:lnTo>
                  <a:lnTo>
                    <a:pt x="1233" y="2282"/>
                  </a:lnTo>
                  <a:lnTo>
                    <a:pt x="1258" y="2244"/>
                  </a:lnTo>
                  <a:lnTo>
                    <a:pt x="1282" y="2206"/>
                  </a:lnTo>
                  <a:lnTo>
                    <a:pt x="1307" y="2169"/>
                  </a:lnTo>
                  <a:lnTo>
                    <a:pt x="1333" y="2131"/>
                  </a:lnTo>
                  <a:lnTo>
                    <a:pt x="1360" y="2095"/>
                  </a:lnTo>
                  <a:lnTo>
                    <a:pt x="1387" y="2060"/>
                  </a:lnTo>
                  <a:lnTo>
                    <a:pt x="1414" y="2023"/>
                  </a:lnTo>
                  <a:lnTo>
                    <a:pt x="1442" y="1989"/>
                  </a:lnTo>
                  <a:lnTo>
                    <a:pt x="1472" y="1954"/>
                  </a:lnTo>
                  <a:lnTo>
                    <a:pt x="1501" y="1919"/>
                  </a:lnTo>
                  <a:lnTo>
                    <a:pt x="1531" y="1886"/>
                  </a:lnTo>
                  <a:lnTo>
                    <a:pt x="1562" y="1853"/>
                  </a:lnTo>
                  <a:lnTo>
                    <a:pt x="1593" y="1820"/>
                  </a:lnTo>
                  <a:lnTo>
                    <a:pt x="1625" y="1788"/>
                  </a:lnTo>
                  <a:lnTo>
                    <a:pt x="1657" y="1756"/>
                  </a:lnTo>
                  <a:lnTo>
                    <a:pt x="1690" y="1724"/>
                  </a:lnTo>
                  <a:lnTo>
                    <a:pt x="1723" y="1694"/>
                  </a:lnTo>
                  <a:lnTo>
                    <a:pt x="1757" y="1664"/>
                  </a:lnTo>
                  <a:lnTo>
                    <a:pt x="1791" y="1635"/>
                  </a:lnTo>
                  <a:lnTo>
                    <a:pt x="1826" y="1605"/>
                  </a:lnTo>
                  <a:lnTo>
                    <a:pt x="1862" y="1577"/>
                  </a:lnTo>
                  <a:lnTo>
                    <a:pt x="1897" y="1549"/>
                  </a:lnTo>
                  <a:lnTo>
                    <a:pt x="1933" y="1521"/>
                  </a:lnTo>
                  <a:lnTo>
                    <a:pt x="1970" y="1494"/>
                  </a:lnTo>
                  <a:lnTo>
                    <a:pt x="2007" y="1468"/>
                  </a:lnTo>
                  <a:lnTo>
                    <a:pt x="2044" y="1443"/>
                  </a:lnTo>
                  <a:lnTo>
                    <a:pt x="2082" y="1417"/>
                  </a:lnTo>
                  <a:lnTo>
                    <a:pt x="2120" y="1393"/>
                  </a:lnTo>
                  <a:lnTo>
                    <a:pt x="2158" y="1370"/>
                  </a:lnTo>
                  <a:lnTo>
                    <a:pt x="2198" y="1347"/>
                  </a:lnTo>
                  <a:lnTo>
                    <a:pt x="2237" y="1323"/>
                  </a:lnTo>
                  <a:lnTo>
                    <a:pt x="2277" y="1302"/>
                  </a:lnTo>
                  <a:lnTo>
                    <a:pt x="2317" y="1280"/>
                  </a:lnTo>
                  <a:lnTo>
                    <a:pt x="2357" y="1260"/>
                  </a:lnTo>
                  <a:lnTo>
                    <a:pt x="2399" y="1240"/>
                  </a:lnTo>
                  <a:lnTo>
                    <a:pt x="2439" y="1220"/>
                  </a:lnTo>
                  <a:lnTo>
                    <a:pt x="2481" y="1202"/>
                  </a:lnTo>
                  <a:lnTo>
                    <a:pt x="2523" y="1184"/>
                  </a:lnTo>
                  <a:lnTo>
                    <a:pt x="2564" y="1167"/>
                  </a:lnTo>
                  <a:lnTo>
                    <a:pt x="2607" y="1151"/>
                  </a:lnTo>
                  <a:lnTo>
                    <a:pt x="2650" y="1135"/>
                  </a:lnTo>
                  <a:lnTo>
                    <a:pt x="2693" y="1119"/>
                  </a:lnTo>
                  <a:lnTo>
                    <a:pt x="2736" y="1105"/>
                  </a:lnTo>
                  <a:lnTo>
                    <a:pt x="2780" y="1091"/>
                  </a:lnTo>
                  <a:lnTo>
                    <a:pt x="2823" y="1078"/>
                  </a:lnTo>
                  <a:lnTo>
                    <a:pt x="2866" y="1066"/>
                  </a:lnTo>
                  <a:lnTo>
                    <a:pt x="2911" y="1055"/>
                  </a:lnTo>
                  <a:lnTo>
                    <a:pt x="2955" y="1044"/>
                  </a:lnTo>
                  <a:lnTo>
                    <a:pt x="3000" y="1035"/>
                  </a:lnTo>
                  <a:lnTo>
                    <a:pt x="3000" y="0"/>
                  </a:lnTo>
                  <a:lnTo>
                    <a:pt x="2954" y="8"/>
                  </a:lnTo>
                  <a:lnTo>
                    <a:pt x="2909" y="16"/>
                  </a:lnTo>
                  <a:lnTo>
                    <a:pt x="2863" y="25"/>
                  </a:lnTo>
                  <a:lnTo>
                    <a:pt x="2819" y="34"/>
                  </a:lnTo>
                  <a:lnTo>
                    <a:pt x="2774" y="43"/>
                  </a:lnTo>
                  <a:lnTo>
                    <a:pt x="2729" y="53"/>
                  </a:lnTo>
                  <a:lnTo>
                    <a:pt x="2685" y="63"/>
                  </a:lnTo>
                  <a:lnTo>
                    <a:pt x="2640" y="74"/>
                  </a:lnTo>
                  <a:lnTo>
                    <a:pt x="2597" y="86"/>
                  </a:lnTo>
                  <a:lnTo>
                    <a:pt x="2552" y="98"/>
                  </a:lnTo>
                  <a:lnTo>
                    <a:pt x="2509" y="110"/>
                  </a:lnTo>
                  <a:lnTo>
                    <a:pt x="2465" y="124"/>
                  </a:lnTo>
                  <a:lnTo>
                    <a:pt x="2422" y="137"/>
                  </a:lnTo>
                  <a:lnTo>
                    <a:pt x="2379" y="151"/>
                  </a:lnTo>
                  <a:lnTo>
                    <a:pt x="2335" y="166"/>
                  </a:lnTo>
                  <a:lnTo>
                    <a:pt x="2293" y="181"/>
                  </a:lnTo>
                  <a:lnTo>
                    <a:pt x="2250" y="196"/>
                  </a:lnTo>
                  <a:lnTo>
                    <a:pt x="2208" y="212"/>
                  </a:lnTo>
                  <a:lnTo>
                    <a:pt x="2166" y="229"/>
                  </a:lnTo>
                  <a:lnTo>
                    <a:pt x="2124" y="246"/>
                  </a:lnTo>
                  <a:lnTo>
                    <a:pt x="2083" y="263"/>
                  </a:lnTo>
                  <a:lnTo>
                    <a:pt x="2041" y="281"/>
                  </a:lnTo>
                  <a:lnTo>
                    <a:pt x="2000" y="299"/>
                  </a:lnTo>
                  <a:lnTo>
                    <a:pt x="1958" y="318"/>
                  </a:lnTo>
                  <a:lnTo>
                    <a:pt x="1918" y="338"/>
                  </a:lnTo>
                  <a:lnTo>
                    <a:pt x="1878" y="357"/>
                  </a:lnTo>
                  <a:lnTo>
                    <a:pt x="1837" y="377"/>
                  </a:lnTo>
                  <a:lnTo>
                    <a:pt x="1798" y="398"/>
                  </a:lnTo>
                  <a:lnTo>
                    <a:pt x="1759" y="418"/>
                  </a:lnTo>
                  <a:lnTo>
                    <a:pt x="1719" y="441"/>
                  </a:lnTo>
                  <a:lnTo>
                    <a:pt x="1680" y="462"/>
                  </a:lnTo>
                  <a:lnTo>
                    <a:pt x="1641" y="485"/>
                  </a:lnTo>
                  <a:lnTo>
                    <a:pt x="1602" y="507"/>
                  </a:lnTo>
                  <a:lnTo>
                    <a:pt x="1565" y="531"/>
                  </a:lnTo>
                  <a:lnTo>
                    <a:pt x="1526" y="555"/>
                  </a:lnTo>
                  <a:lnTo>
                    <a:pt x="1489" y="578"/>
                  </a:lnTo>
                  <a:lnTo>
                    <a:pt x="1452" y="603"/>
                  </a:lnTo>
                  <a:lnTo>
                    <a:pt x="1414" y="628"/>
                  </a:lnTo>
                  <a:lnTo>
                    <a:pt x="1378" y="653"/>
                  </a:lnTo>
                  <a:lnTo>
                    <a:pt x="1341" y="679"/>
                  </a:lnTo>
                  <a:lnTo>
                    <a:pt x="1305" y="705"/>
                  </a:lnTo>
                  <a:lnTo>
                    <a:pt x="1270" y="732"/>
                  </a:lnTo>
                  <a:lnTo>
                    <a:pt x="1234" y="759"/>
                  </a:lnTo>
                  <a:lnTo>
                    <a:pt x="1199" y="786"/>
                  </a:lnTo>
                  <a:lnTo>
                    <a:pt x="1165" y="813"/>
                  </a:lnTo>
                  <a:lnTo>
                    <a:pt x="1130" y="842"/>
                  </a:lnTo>
                  <a:lnTo>
                    <a:pt x="1097" y="870"/>
                  </a:lnTo>
                  <a:lnTo>
                    <a:pt x="1063" y="899"/>
                  </a:lnTo>
                  <a:lnTo>
                    <a:pt x="1029" y="929"/>
                  </a:lnTo>
                  <a:lnTo>
                    <a:pt x="997" y="958"/>
                  </a:lnTo>
                  <a:lnTo>
                    <a:pt x="965" y="988"/>
                  </a:lnTo>
                  <a:lnTo>
                    <a:pt x="932" y="1018"/>
                  </a:lnTo>
                  <a:lnTo>
                    <a:pt x="900" y="1049"/>
                  </a:lnTo>
                  <a:lnTo>
                    <a:pt x="869" y="1080"/>
                  </a:lnTo>
                  <a:lnTo>
                    <a:pt x="838" y="1111"/>
                  </a:lnTo>
                  <a:lnTo>
                    <a:pt x="808" y="1144"/>
                  </a:lnTo>
                  <a:lnTo>
                    <a:pt x="778" y="1175"/>
                  </a:lnTo>
                  <a:lnTo>
                    <a:pt x="748" y="1208"/>
                  </a:lnTo>
                  <a:lnTo>
                    <a:pt x="718" y="1241"/>
                  </a:lnTo>
                  <a:lnTo>
                    <a:pt x="690" y="1274"/>
                  </a:lnTo>
                  <a:lnTo>
                    <a:pt x="661" y="1307"/>
                  </a:lnTo>
                  <a:lnTo>
                    <a:pt x="633" y="1342"/>
                  </a:lnTo>
                  <a:lnTo>
                    <a:pt x="605" y="1375"/>
                  </a:lnTo>
                  <a:lnTo>
                    <a:pt x="578" y="1410"/>
                  </a:lnTo>
                  <a:lnTo>
                    <a:pt x="552" y="1445"/>
                  </a:lnTo>
                  <a:lnTo>
                    <a:pt x="525" y="1480"/>
                  </a:lnTo>
                  <a:lnTo>
                    <a:pt x="499" y="1515"/>
                  </a:lnTo>
                  <a:lnTo>
                    <a:pt x="474" y="1551"/>
                  </a:lnTo>
                  <a:lnTo>
                    <a:pt x="449" y="1587"/>
                  </a:lnTo>
                  <a:lnTo>
                    <a:pt x="424" y="1623"/>
                  </a:lnTo>
                  <a:lnTo>
                    <a:pt x="400" y="1660"/>
                  </a:lnTo>
                  <a:lnTo>
                    <a:pt x="377" y="1697"/>
                  </a:lnTo>
                  <a:lnTo>
                    <a:pt x="354" y="1735"/>
                  </a:lnTo>
                  <a:lnTo>
                    <a:pt x="332" y="1772"/>
                  </a:lnTo>
                  <a:lnTo>
                    <a:pt x="309" y="1810"/>
                  </a:lnTo>
                  <a:lnTo>
                    <a:pt x="288" y="1848"/>
                  </a:lnTo>
                  <a:lnTo>
                    <a:pt x="267" y="1886"/>
                  </a:lnTo>
                  <a:lnTo>
                    <a:pt x="246" y="1925"/>
                  </a:lnTo>
                  <a:lnTo>
                    <a:pt x="225" y="1964"/>
                  </a:lnTo>
                  <a:lnTo>
                    <a:pt x="206" y="2003"/>
                  </a:lnTo>
                  <a:lnTo>
                    <a:pt x="187" y="2043"/>
                  </a:lnTo>
                  <a:lnTo>
                    <a:pt x="169" y="2083"/>
                  </a:lnTo>
                  <a:lnTo>
                    <a:pt x="151" y="2122"/>
                  </a:lnTo>
                  <a:lnTo>
                    <a:pt x="134" y="2163"/>
                  </a:lnTo>
                  <a:lnTo>
                    <a:pt x="116" y="2203"/>
                  </a:lnTo>
                  <a:lnTo>
                    <a:pt x="100" y="2245"/>
                  </a:lnTo>
                  <a:lnTo>
                    <a:pt x="84" y="2285"/>
                  </a:lnTo>
                  <a:lnTo>
                    <a:pt x="69" y="2326"/>
                  </a:lnTo>
                  <a:lnTo>
                    <a:pt x="54" y="2368"/>
                  </a:lnTo>
                  <a:lnTo>
                    <a:pt x="40" y="2410"/>
                  </a:lnTo>
                  <a:lnTo>
                    <a:pt x="26" y="2452"/>
                  </a:lnTo>
                  <a:lnTo>
                    <a:pt x="12" y="2494"/>
                  </a:lnTo>
                  <a:lnTo>
                    <a:pt x="0" y="2537"/>
                  </a:lnTo>
                  <a:lnTo>
                    <a:pt x="346" y="3047"/>
                  </a:lnTo>
                  <a:lnTo>
                    <a:pt x="986" y="2812"/>
                  </a:lnTo>
                </a:path>
              </a:pathLst>
            </a:custGeom>
            <a:noFill/>
            <a:ln w="3175">
              <a:solidFill>
                <a:srgbClr val="000000"/>
              </a:solidFill>
              <a:round/>
              <a:headEnd/>
              <a:tailEnd/>
            </a:ln>
          </p:spPr>
          <p:txBody>
            <a:bodyPr>
              <a:prstTxWarp prst="textNoShape">
                <a:avLst/>
              </a:prstTxWarp>
            </a:bodyPr>
            <a:lstStyle/>
            <a:p>
              <a:endParaRPr lang="en-US"/>
            </a:p>
          </p:txBody>
        </p:sp>
      </p:grpSp>
      <p:grpSp>
        <p:nvGrpSpPr>
          <p:cNvPr id="958" name="Group 425"/>
          <p:cNvGrpSpPr>
            <a:grpSpLocks/>
          </p:cNvGrpSpPr>
          <p:nvPr/>
        </p:nvGrpSpPr>
        <p:grpSpPr bwMode="auto">
          <a:xfrm>
            <a:off x="6976388" y="1868716"/>
            <a:ext cx="1611313" cy="1565275"/>
            <a:chOff x="4107" y="1112"/>
            <a:chExt cx="1015" cy="986"/>
          </a:xfrm>
        </p:grpSpPr>
        <p:sp>
          <p:nvSpPr>
            <p:cNvPr id="959" name="Freeform 426"/>
            <p:cNvSpPr>
              <a:spLocks/>
            </p:cNvSpPr>
            <p:nvPr/>
          </p:nvSpPr>
          <p:spPr bwMode="auto">
            <a:xfrm>
              <a:off x="4107" y="1112"/>
              <a:ext cx="1015" cy="986"/>
            </a:xfrm>
            <a:custGeom>
              <a:avLst/>
              <a:gdLst>
                <a:gd name="T0" fmla="*/ 348 w 3047"/>
                <a:gd name="T1" fmla="*/ 22 h 2956"/>
                <a:gd name="T2" fmla="*/ 476 w 3047"/>
                <a:gd name="T3" fmla="*/ 61 h 2956"/>
                <a:gd name="T4" fmla="*/ 602 w 3047"/>
                <a:gd name="T5" fmla="*/ 103 h 2956"/>
                <a:gd name="T6" fmla="*/ 726 w 3047"/>
                <a:gd name="T7" fmla="*/ 150 h 2956"/>
                <a:gd name="T8" fmla="*/ 850 w 3047"/>
                <a:gd name="T9" fmla="*/ 202 h 2956"/>
                <a:gd name="T10" fmla="*/ 971 w 3047"/>
                <a:gd name="T11" fmla="*/ 259 h 2956"/>
                <a:gd name="T12" fmla="*/ 1090 w 3047"/>
                <a:gd name="T13" fmla="*/ 319 h 2956"/>
                <a:gd name="T14" fmla="*/ 1206 w 3047"/>
                <a:gd name="T15" fmla="*/ 385 h 2956"/>
                <a:gd name="T16" fmla="*/ 1320 w 3047"/>
                <a:gd name="T17" fmla="*/ 454 h 2956"/>
                <a:gd name="T18" fmla="*/ 1432 w 3047"/>
                <a:gd name="T19" fmla="*/ 527 h 2956"/>
                <a:gd name="T20" fmla="*/ 1541 w 3047"/>
                <a:gd name="T21" fmla="*/ 604 h 2956"/>
                <a:gd name="T22" fmla="*/ 1648 w 3047"/>
                <a:gd name="T23" fmla="*/ 685 h 2956"/>
                <a:gd name="T24" fmla="*/ 1752 w 3047"/>
                <a:gd name="T25" fmla="*/ 769 h 2956"/>
                <a:gd name="T26" fmla="*/ 1853 w 3047"/>
                <a:gd name="T27" fmla="*/ 857 h 2956"/>
                <a:gd name="T28" fmla="*/ 1951 w 3047"/>
                <a:gd name="T29" fmla="*/ 948 h 2956"/>
                <a:gd name="T30" fmla="*/ 2045 w 3047"/>
                <a:gd name="T31" fmla="*/ 1043 h 2956"/>
                <a:gd name="T32" fmla="*/ 2137 w 3047"/>
                <a:gd name="T33" fmla="*/ 1140 h 2956"/>
                <a:gd name="T34" fmla="*/ 2225 w 3047"/>
                <a:gd name="T35" fmla="*/ 1241 h 2956"/>
                <a:gd name="T36" fmla="*/ 2310 w 3047"/>
                <a:gd name="T37" fmla="*/ 1345 h 2956"/>
                <a:gd name="T38" fmla="*/ 2391 w 3047"/>
                <a:gd name="T39" fmla="*/ 1452 h 2956"/>
                <a:gd name="T40" fmla="*/ 2469 w 3047"/>
                <a:gd name="T41" fmla="*/ 1562 h 2956"/>
                <a:gd name="T42" fmla="*/ 2542 w 3047"/>
                <a:gd name="T43" fmla="*/ 1674 h 2956"/>
                <a:gd name="T44" fmla="*/ 2611 w 3047"/>
                <a:gd name="T45" fmla="*/ 1789 h 2956"/>
                <a:gd name="T46" fmla="*/ 2677 w 3047"/>
                <a:gd name="T47" fmla="*/ 1905 h 2956"/>
                <a:gd name="T48" fmla="*/ 2738 w 3047"/>
                <a:gd name="T49" fmla="*/ 2025 h 2956"/>
                <a:gd name="T50" fmla="*/ 2795 w 3047"/>
                <a:gd name="T51" fmla="*/ 2146 h 2956"/>
                <a:gd name="T52" fmla="*/ 2847 w 3047"/>
                <a:gd name="T53" fmla="*/ 2270 h 2956"/>
                <a:gd name="T54" fmla="*/ 2895 w 3047"/>
                <a:gd name="T55" fmla="*/ 2395 h 2956"/>
                <a:gd name="T56" fmla="*/ 2938 w 3047"/>
                <a:gd name="T57" fmla="*/ 2522 h 2956"/>
                <a:gd name="T58" fmla="*/ 2976 w 3047"/>
                <a:gd name="T59" fmla="*/ 2650 h 2956"/>
                <a:gd name="T60" fmla="*/ 3011 w 3047"/>
                <a:gd name="T61" fmla="*/ 2780 h 2956"/>
                <a:gd name="T62" fmla="*/ 3039 w 3047"/>
                <a:gd name="T63" fmla="*/ 2912 h 2956"/>
                <a:gd name="T64" fmla="*/ 2547 w 3047"/>
                <a:gd name="T65" fmla="*/ 2953 h 2956"/>
                <a:gd name="T66" fmla="*/ 2529 w 3047"/>
                <a:gd name="T67" fmla="*/ 2861 h 2956"/>
                <a:gd name="T68" fmla="*/ 2497 w 3047"/>
                <a:gd name="T69" fmla="*/ 2727 h 2956"/>
                <a:gd name="T70" fmla="*/ 2458 w 3047"/>
                <a:gd name="T71" fmla="*/ 2595 h 2956"/>
                <a:gd name="T72" fmla="*/ 2416 w 3047"/>
                <a:gd name="T73" fmla="*/ 2464 h 2956"/>
                <a:gd name="T74" fmla="*/ 2368 w 3047"/>
                <a:gd name="T75" fmla="*/ 2338 h 2956"/>
                <a:gd name="T76" fmla="*/ 2314 w 3047"/>
                <a:gd name="T77" fmla="*/ 2214 h 2956"/>
                <a:gd name="T78" fmla="*/ 2255 w 3047"/>
                <a:gd name="T79" fmla="*/ 2094 h 2956"/>
                <a:gd name="T80" fmla="*/ 2193 w 3047"/>
                <a:gd name="T81" fmla="*/ 1976 h 2956"/>
                <a:gd name="T82" fmla="*/ 2125 w 3047"/>
                <a:gd name="T83" fmla="*/ 1862 h 2956"/>
                <a:gd name="T84" fmla="*/ 2052 w 3047"/>
                <a:gd name="T85" fmla="*/ 1750 h 2956"/>
                <a:gd name="T86" fmla="*/ 1976 w 3047"/>
                <a:gd name="T87" fmla="*/ 1643 h 2956"/>
                <a:gd name="T88" fmla="*/ 1894 w 3047"/>
                <a:gd name="T89" fmla="*/ 1539 h 2956"/>
                <a:gd name="T90" fmla="*/ 1809 w 3047"/>
                <a:gd name="T91" fmla="*/ 1439 h 2956"/>
                <a:gd name="T92" fmla="*/ 1719 w 3047"/>
                <a:gd name="T93" fmla="*/ 1342 h 2956"/>
                <a:gd name="T94" fmla="*/ 1625 w 3047"/>
                <a:gd name="T95" fmla="*/ 1250 h 2956"/>
                <a:gd name="T96" fmla="*/ 1527 w 3047"/>
                <a:gd name="T97" fmla="*/ 1162 h 2956"/>
                <a:gd name="T98" fmla="*/ 1426 w 3047"/>
                <a:gd name="T99" fmla="*/ 1077 h 2956"/>
                <a:gd name="T100" fmla="*/ 1321 w 3047"/>
                <a:gd name="T101" fmla="*/ 996 h 2956"/>
                <a:gd name="T102" fmla="*/ 1213 w 3047"/>
                <a:gd name="T103" fmla="*/ 920 h 2956"/>
                <a:gd name="T104" fmla="*/ 1101 w 3047"/>
                <a:gd name="T105" fmla="*/ 848 h 2956"/>
                <a:gd name="T106" fmla="*/ 985 w 3047"/>
                <a:gd name="T107" fmla="*/ 781 h 2956"/>
                <a:gd name="T108" fmla="*/ 867 w 3047"/>
                <a:gd name="T109" fmla="*/ 717 h 2956"/>
                <a:gd name="T110" fmla="*/ 746 w 3047"/>
                <a:gd name="T111" fmla="*/ 659 h 2956"/>
                <a:gd name="T112" fmla="*/ 620 w 3047"/>
                <a:gd name="T113" fmla="*/ 605 h 2956"/>
                <a:gd name="T114" fmla="*/ 493 w 3047"/>
                <a:gd name="T115" fmla="*/ 556 h 2956"/>
                <a:gd name="T116" fmla="*/ 363 w 3047"/>
                <a:gd name="T117" fmla="*/ 512 h 2956"/>
                <a:gd name="T118" fmla="*/ 231 w 3047"/>
                <a:gd name="T119" fmla="*/ 473 h 2956"/>
                <a:gd name="T120" fmla="*/ 141 w 3047"/>
                <a:gd name="T121" fmla="*/ 449 h 2956"/>
                <a:gd name="T122" fmla="*/ 262 w 3047"/>
                <a:gd name="T123" fmla="*/ 0 h 2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47"/>
                <a:gd name="T187" fmla="*/ 0 h 2956"/>
                <a:gd name="T188" fmla="*/ 3047 w 3047"/>
                <a:gd name="T189" fmla="*/ 2956 h 2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47" h="2956">
                  <a:moveTo>
                    <a:pt x="262" y="0"/>
                  </a:moveTo>
                  <a:lnTo>
                    <a:pt x="304" y="11"/>
                  </a:lnTo>
                  <a:lnTo>
                    <a:pt x="348" y="22"/>
                  </a:lnTo>
                  <a:lnTo>
                    <a:pt x="390" y="34"/>
                  </a:lnTo>
                  <a:lnTo>
                    <a:pt x="434" y="47"/>
                  </a:lnTo>
                  <a:lnTo>
                    <a:pt x="476" y="61"/>
                  </a:lnTo>
                  <a:lnTo>
                    <a:pt x="518" y="74"/>
                  </a:lnTo>
                  <a:lnTo>
                    <a:pt x="560" y="88"/>
                  </a:lnTo>
                  <a:lnTo>
                    <a:pt x="602" y="103"/>
                  </a:lnTo>
                  <a:lnTo>
                    <a:pt x="644" y="118"/>
                  </a:lnTo>
                  <a:lnTo>
                    <a:pt x="686" y="134"/>
                  </a:lnTo>
                  <a:lnTo>
                    <a:pt x="726" y="150"/>
                  </a:lnTo>
                  <a:lnTo>
                    <a:pt x="768" y="168"/>
                  </a:lnTo>
                  <a:lnTo>
                    <a:pt x="809" y="185"/>
                  </a:lnTo>
                  <a:lnTo>
                    <a:pt x="850" y="202"/>
                  </a:lnTo>
                  <a:lnTo>
                    <a:pt x="890" y="221"/>
                  </a:lnTo>
                  <a:lnTo>
                    <a:pt x="930" y="239"/>
                  </a:lnTo>
                  <a:lnTo>
                    <a:pt x="971" y="259"/>
                  </a:lnTo>
                  <a:lnTo>
                    <a:pt x="1010" y="279"/>
                  </a:lnTo>
                  <a:lnTo>
                    <a:pt x="1051" y="299"/>
                  </a:lnTo>
                  <a:lnTo>
                    <a:pt x="1090" y="319"/>
                  </a:lnTo>
                  <a:lnTo>
                    <a:pt x="1128" y="340"/>
                  </a:lnTo>
                  <a:lnTo>
                    <a:pt x="1168" y="363"/>
                  </a:lnTo>
                  <a:lnTo>
                    <a:pt x="1206" y="385"/>
                  </a:lnTo>
                  <a:lnTo>
                    <a:pt x="1244" y="407"/>
                  </a:lnTo>
                  <a:lnTo>
                    <a:pt x="1283" y="430"/>
                  </a:lnTo>
                  <a:lnTo>
                    <a:pt x="1320" y="454"/>
                  </a:lnTo>
                  <a:lnTo>
                    <a:pt x="1358" y="478"/>
                  </a:lnTo>
                  <a:lnTo>
                    <a:pt x="1395" y="502"/>
                  </a:lnTo>
                  <a:lnTo>
                    <a:pt x="1432" y="527"/>
                  </a:lnTo>
                  <a:lnTo>
                    <a:pt x="1469" y="552"/>
                  </a:lnTo>
                  <a:lnTo>
                    <a:pt x="1505" y="578"/>
                  </a:lnTo>
                  <a:lnTo>
                    <a:pt x="1541" y="604"/>
                  </a:lnTo>
                  <a:lnTo>
                    <a:pt x="1578" y="630"/>
                  </a:lnTo>
                  <a:lnTo>
                    <a:pt x="1613" y="658"/>
                  </a:lnTo>
                  <a:lnTo>
                    <a:pt x="1648" y="685"/>
                  </a:lnTo>
                  <a:lnTo>
                    <a:pt x="1683" y="712"/>
                  </a:lnTo>
                  <a:lnTo>
                    <a:pt x="1718" y="740"/>
                  </a:lnTo>
                  <a:lnTo>
                    <a:pt x="1752" y="769"/>
                  </a:lnTo>
                  <a:lnTo>
                    <a:pt x="1786" y="798"/>
                  </a:lnTo>
                  <a:lnTo>
                    <a:pt x="1820" y="827"/>
                  </a:lnTo>
                  <a:lnTo>
                    <a:pt x="1853" y="857"/>
                  </a:lnTo>
                  <a:lnTo>
                    <a:pt x="1886" y="887"/>
                  </a:lnTo>
                  <a:lnTo>
                    <a:pt x="1919" y="917"/>
                  </a:lnTo>
                  <a:lnTo>
                    <a:pt x="1951" y="948"/>
                  </a:lnTo>
                  <a:lnTo>
                    <a:pt x="1983" y="980"/>
                  </a:lnTo>
                  <a:lnTo>
                    <a:pt x="2014" y="1011"/>
                  </a:lnTo>
                  <a:lnTo>
                    <a:pt x="2045" y="1043"/>
                  </a:lnTo>
                  <a:lnTo>
                    <a:pt x="2077" y="1076"/>
                  </a:lnTo>
                  <a:lnTo>
                    <a:pt x="2107" y="1108"/>
                  </a:lnTo>
                  <a:lnTo>
                    <a:pt x="2137" y="1140"/>
                  </a:lnTo>
                  <a:lnTo>
                    <a:pt x="2167" y="1174"/>
                  </a:lnTo>
                  <a:lnTo>
                    <a:pt x="2197" y="1208"/>
                  </a:lnTo>
                  <a:lnTo>
                    <a:pt x="2225" y="1241"/>
                  </a:lnTo>
                  <a:lnTo>
                    <a:pt x="2254" y="1276"/>
                  </a:lnTo>
                  <a:lnTo>
                    <a:pt x="2283" y="1311"/>
                  </a:lnTo>
                  <a:lnTo>
                    <a:pt x="2310" y="1345"/>
                  </a:lnTo>
                  <a:lnTo>
                    <a:pt x="2337" y="1381"/>
                  </a:lnTo>
                  <a:lnTo>
                    <a:pt x="2364" y="1416"/>
                  </a:lnTo>
                  <a:lnTo>
                    <a:pt x="2391" y="1452"/>
                  </a:lnTo>
                  <a:lnTo>
                    <a:pt x="2417" y="1489"/>
                  </a:lnTo>
                  <a:lnTo>
                    <a:pt x="2443" y="1525"/>
                  </a:lnTo>
                  <a:lnTo>
                    <a:pt x="2469" y="1562"/>
                  </a:lnTo>
                  <a:lnTo>
                    <a:pt x="2494" y="1599"/>
                  </a:lnTo>
                  <a:lnTo>
                    <a:pt x="2518" y="1636"/>
                  </a:lnTo>
                  <a:lnTo>
                    <a:pt x="2542" y="1674"/>
                  </a:lnTo>
                  <a:lnTo>
                    <a:pt x="2565" y="1712"/>
                  </a:lnTo>
                  <a:lnTo>
                    <a:pt x="2589" y="1750"/>
                  </a:lnTo>
                  <a:lnTo>
                    <a:pt x="2611" y="1789"/>
                  </a:lnTo>
                  <a:lnTo>
                    <a:pt x="2633" y="1827"/>
                  </a:lnTo>
                  <a:lnTo>
                    <a:pt x="2655" y="1867"/>
                  </a:lnTo>
                  <a:lnTo>
                    <a:pt x="2677" y="1905"/>
                  </a:lnTo>
                  <a:lnTo>
                    <a:pt x="2698" y="1945"/>
                  </a:lnTo>
                  <a:lnTo>
                    <a:pt x="2718" y="1985"/>
                  </a:lnTo>
                  <a:lnTo>
                    <a:pt x="2738" y="2025"/>
                  </a:lnTo>
                  <a:lnTo>
                    <a:pt x="2757" y="2065"/>
                  </a:lnTo>
                  <a:lnTo>
                    <a:pt x="2777" y="2105"/>
                  </a:lnTo>
                  <a:lnTo>
                    <a:pt x="2795" y="2146"/>
                  </a:lnTo>
                  <a:lnTo>
                    <a:pt x="2813" y="2187"/>
                  </a:lnTo>
                  <a:lnTo>
                    <a:pt x="2830" y="2228"/>
                  </a:lnTo>
                  <a:lnTo>
                    <a:pt x="2847" y="2270"/>
                  </a:lnTo>
                  <a:lnTo>
                    <a:pt x="2863" y="2311"/>
                  </a:lnTo>
                  <a:lnTo>
                    <a:pt x="2880" y="2352"/>
                  </a:lnTo>
                  <a:lnTo>
                    <a:pt x="2895" y="2395"/>
                  </a:lnTo>
                  <a:lnTo>
                    <a:pt x="2910" y="2437"/>
                  </a:lnTo>
                  <a:lnTo>
                    <a:pt x="2925" y="2480"/>
                  </a:lnTo>
                  <a:lnTo>
                    <a:pt x="2938" y="2522"/>
                  </a:lnTo>
                  <a:lnTo>
                    <a:pt x="2951" y="2564"/>
                  </a:lnTo>
                  <a:lnTo>
                    <a:pt x="2964" y="2608"/>
                  </a:lnTo>
                  <a:lnTo>
                    <a:pt x="2976" y="2650"/>
                  </a:lnTo>
                  <a:lnTo>
                    <a:pt x="2989" y="2694"/>
                  </a:lnTo>
                  <a:lnTo>
                    <a:pt x="3000" y="2737"/>
                  </a:lnTo>
                  <a:lnTo>
                    <a:pt x="3011" y="2780"/>
                  </a:lnTo>
                  <a:lnTo>
                    <a:pt x="3020" y="2824"/>
                  </a:lnTo>
                  <a:lnTo>
                    <a:pt x="3030" y="2868"/>
                  </a:lnTo>
                  <a:lnTo>
                    <a:pt x="3039" y="2912"/>
                  </a:lnTo>
                  <a:lnTo>
                    <a:pt x="3047" y="2956"/>
                  </a:lnTo>
                  <a:lnTo>
                    <a:pt x="2547" y="2953"/>
                  </a:lnTo>
                  <a:lnTo>
                    <a:pt x="2538" y="2907"/>
                  </a:lnTo>
                  <a:lnTo>
                    <a:pt x="2529" y="2861"/>
                  </a:lnTo>
                  <a:lnTo>
                    <a:pt x="2519" y="2816"/>
                  </a:lnTo>
                  <a:lnTo>
                    <a:pt x="2508" y="2771"/>
                  </a:lnTo>
                  <a:lnTo>
                    <a:pt x="2497" y="2727"/>
                  </a:lnTo>
                  <a:lnTo>
                    <a:pt x="2485" y="2683"/>
                  </a:lnTo>
                  <a:lnTo>
                    <a:pt x="2472" y="2638"/>
                  </a:lnTo>
                  <a:lnTo>
                    <a:pt x="2458" y="2595"/>
                  </a:lnTo>
                  <a:lnTo>
                    <a:pt x="2445" y="2551"/>
                  </a:lnTo>
                  <a:lnTo>
                    <a:pt x="2430" y="2508"/>
                  </a:lnTo>
                  <a:lnTo>
                    <a:pt x="2416" y="2464"/>
                  </a:lnTo>
                  <a:lnTo>
                    <a:pt x="2400" y="2422"/>
                  </a:lnTo>
                  <a:lnTo>
                    <a:pt x="2384" y="2380"/>
                  </a:lnTo>
                  <a:lnTo>
                    <a:pt x="2368" y="2338"/>
                  </a:lnTo>
                  <a:lnTo>
                    <a:pt x="2350" y="2297"/>
                  </a:lnTo>
                  <a:lnTo>
                    <a:pt x="2332" y="2255"/>
                  </a:lnTo>
                  <a:lnTo>
                    <a:pt x="2314" y="2214"/>
                  </a:lnTo>
                  <a:lnTo>
                    <a:pt x="2295" y="2174"/>
                  </a:lnTo>
                  <a:lnTo>
                    <a:pt x="2276" y="2133"/>
                  </a:lnTo>
                  <a:lnTo>
                    <a:pt x="2255" y="2094"/>
                  </a:lnTo>
                  <a:lnTo>
                    <a:pt x="2235" y="2053"/>
                  </a:lnTo>
                  <a:lnTo>
                    <a:pt x="2214" y="2015"/>
                  </a:lnTo>
                  <a:lnTo>
                    <a:pt x="2193" y="1976"/>
                  </a:lnTo>
                  <a:lnTo>
                    <a:pt x="2171" y="1937"/>
                  </a:lnTo>
                  <a:lnTo>
                    <a:pt x="2148" y="1899"/>
                  </a:lnTo>
                  <a:lnTo>
                    <a:pt x="2125" y="1862"/>
                  </a:lnTo>
                  <a:lnTo>
                    <a:pt x="2101" y="1824"/>
                  </a:lnTo>
                  <a:lnTo>
                    <a:pt x="2077" y="1787"/>
                  </a:lnTo>
                  <a:lnTo>
                    <a:pt x="2052" y="1750"/>
                  </a:lnTo>
                  <a:lnTo>
                    <a:pt x="2027" y="1714"/>
                  </a:lnTo>
                  <a:lnTo>
                    <a:pt x="2002" y="1679"/>
                  </a:lnTo>
                  <a:lnTo>
                    <a:pt x="1976" y="1643"/>
                  </a:lnTo>
                  <a:lnTo>
                    <a:pt x="1948" y="1608"/>
                  </a:lnTo>
                  <a:lnTo>
                    <a:pt x="1922" y="1574"/>
                  </a:lnTo>
                  <a:lnTo>
                    <a:pt x="1894" y="1539"/>
                  </a:lnTo>
                  <a:lnTo>
                    <a:pt x="1866" y="1506"/>
                  </a:lnTo>
                  <a:lnTo>
                    <a:pt x="1837" y="1472"/>
                  </a:lnTo>
                  <a:lnTo>
                    <a:pt x="1809" y="1439"/>
                  </a:lnTo>
                  <a:lnTo>
                    <a:pt x="1779" y="1407"/>
                  </a:lnTo>
                  <a:lnTo>
                    <a:pt x="1749" y="1375"/>
                  </a:lnTo>
                  <a:lnTo>
                    <a:pt x="1719" y="1342"/>
                  </a:lnTo>
                  <a:lnTo>
                    <a:pt x="1688" y="1311"/>
                  </a:lnTo>
                  <a:lnTo>
                    <a:pt x="1657" y="1281"/>
                  </a:lnTo>
                  <a:lnTo>
                    <a:pt x="1625" y="1250"/>
                  </a:lnTo>
                  <a:lnTo>
                    <a:pt x="1593" y="1220"/>
                  </a:lnTo>
                  <a:lnTo>
                    <a:pt x="1561" y="1191"/>
                  </a:lnTo>
                  <a:lnTo>
                    <a:pt x="1527" y="1162"/>
                  </a:lnTo>
                  <a:lnTo>
                    <a:pt x="1494" y="1132"/>
                  </a:lnTo>
                  <a:lnTo>
                    <a:pt x="1461" y="1105"/>
                  </a:lnTo>
                  <a:lnTo>
                    <a:pt x="1426" y="1077"/>
                  </a:lnTo>
                  <a:lnTo>
                    <a:pt x="1392" y="1049"/>
                  </a:lnTo>
                  <a:lnTo>
                    <a:pt x="1357" y="1022"/>
                  </a:lnTo>
                  <a:lnTo>
                    <a:pt x="1321" y="996"/>
                  </a:lnTo>
                  <a:lnTo>
                    <a:pt x="1286" y="971"/>
                  </a:lnTo>
                  <a:lnTo>
                    <a:pt x="1250" y="945"/>
                  </a:lnTo>
                  <a:lnTo>
                    <a:pt x="1213" y="920"/>
                  </a:lnTo>
                  <a:lnTo>
                    <a:pt x="1176" y="896"/>
                  </a:lnTo>
                  <a:lnTo>
                    <a:pt x="1138" y="872"/>
                  </a:lnTo>
                  <a:lnTo>
                    <a:pt x="1101" y="848"/>
                  </a:lnTo>
                  <a:lnTo>
                    <a:pt x="1063" y="825"/>
                  </a:lnTo>
                  <a:lnTo>
                    <a:pt x="1024" y="802"/>
                  </a:lnTo>
                  <a:lnTo>
                    <a:pt x="985" y="781"/>
                  </a:lnTo>
                  <a:lnTo>
                    <a:pt x="947" y="759"/>
                  </a:lnTo>
                  <a:lnTo>
                    <a:pt x="907" y="737"/>
                  </a:lnTo>
                  <a:lnTo>
                    <a:pt x="867" y="717"/>
                  </a:lnTo>
                  <a:lnTo>
                    <a:pt x="826" y="697"/>
                  </a:lnTo>
                  <a:lnTo>
                    <a:pt x="786" y="678"/>
                  </a:lnTo>
                  <a:lnTo>
                    <a:pt x="746" y="659"/>
                  </a:lnTo>
                  <a:lnTo>
                    <a:pt x="704" y="640"/>
                  </a:lnTo>
                  <a:lnTo>
                    <a:pt x="663" y="622"/>
                  </a:lnTo>
                  <a:lnTo>
                    <a:pt x="620" y="605"/>
                  </a:lnTo>
                  <a:lnTo>
                    <a:pt x="579" y="588"/>
                  </a:lnTo>
                  <a:lnTo>
                    <a:pt x="537" y="572"/>
                  </a:lnTo>
                  <a:lnTo>
                    <a:pt x="493" y="556"/>
                  </a:lnTo>
                  <a:lnTo>
                    <a:pt x="451" y="540"/>
                  </a:lnTo>
                  <a:lnTo>
                    <a:pt x="407" y="526"/>
                  </a:lnTo>
                  <a:lnTo>
                    <a:pt x="363" y="512"/>
                  </a:lnTo>
                  <a:lnTo>
                    <a:pt x="319" y="498"/>
                  </a:lnTo>
                  <a:lnTo>
                    <a:pt x="275" y="485"/>
                  </a:lnTo>
                  <a:lnTo>
                    <a:pt x="231" y="473"/>
                  </a:lnTo>
                  <a:lnTo>
                    <a:pt x="186" y="461"/>
                  </a:lnTo>
                  <a:lnTo>
                    <a:pt x="141" y="449"/>
                  </a:lnTo>
                  <a:lnTo>
                    <a:pt x="0" y="169"/>
                  </a:lnTo>
                  <a:lnTo>
                    <a:pt x="262" y="0"/>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p>
          </p:txBody>
        </p:sp>
        <p:grpSp>
          <p:nvGrpSpPr>
            <p:cNvPr id="960" name="Group 427"/>
            <p:cNvGrpSpPr>
              <a:grpSpLocks/>
            </p:cNvGrpSpPr>
            <p:nvPr/>
          </p:nvGrpSpPr>
          <p:grpSpPr bwMode="auto">
            <a:xfrm>
              <a:off x="4298" y="1233"/>
              <a:ext cx="722" cy="748"/>
              <a:chOff x="4298" y="1233"/>
              <a:chExt cx="722" cy="748"/>
            </a:xfrm>
          </p:grpSpPr>
          <p:sp>
            <p:nvSpPr>
              <p:cNvPr id="961" name="Freeform 428"/>
              <p:cNvSpPr>
                <a:spLocks/>
              </p:cNvSpPr>
              <p:nvPr/>
            </p:nvSpPr>
            <p:spPr bwMode="auto">
              <a:xfrm>
                <a:off x="4815" y="1622"/>
                <a:ext cx="52" cy="52"/>
              </a:xfrm>
              <a:custGeom>
                <a:avLst/>
                <a:gdLst>
                  <a:gd name="T0" fmla="*/ 63 w 157"/>
                  <a:gd name="T1" fmla="*/ 155 h 155"/>
                  <a:gd name="T2" fmla="*/ 48 w 157"/>
                  <a:gd name="T3" fmla="*/ 134 h 155"/>
                  <a:gd name="T4" fmla="*/ 67 w 157"/>
                  <a:gd name="T5" fmla="*/ 84 h 155"/>
                  <a:gd name="T6" fmla="*/ 14 w 157"/>
                  <a:gd name="T7" fmla="*/ 87 h 155"/>
                  <a:gd name="T8" fmla="*/ 0 w 157"/>
                  <a:gd name="T9" fmla="*/ 67 h 155"/>
                  <a:gd name="T10" fmla="*/ 73 w 157"/>
                  <a:gd name="T11" fmla="*/ 65 h 155"/>
                  <a:gd name="T12" fmla="*/ 96 w 157"/>
                  <a:gd name="T13" fmla="*/ 0 h 155"/>
                  <a:gd name="T14" fmla="*/ 111 w 157"/>
                  <a:gd name="T15" fmla="*/ 20 h 155"/>
                  <a:gd name="T16" fmla="*/ 93 w 157"/>
                  <a:gd name="T17" fmla="*/ 67 h 155"/>
                  <a:gd name="T18" fmla="*/ 143 w 157"/>
                  <a:gd name="T19" fmla="*/ 65 h 155"/>
                  <a:gd name="T20" fmla="*/ 157 w 157"/>
                  <a:gd name="T21" fmla="*/ 84 h 155"/>
                  <a:gd name="T22" fmla="*/ 87 w 157"/>
                  <a:gd name="T23" fmla="*/ 85 h 155"/>
                  <a:gd name="T24" fmla="*/ 63 w 157"/>
                  <a:gd name="T25" fmla="*/ 155 h 155"/>
                  <a:gd name="T26" fmla="*/ 63 w 157"/>
                  <a:gd name="T27" fmla="*/ 155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55"/>
                  <a:gd name="T44" fmla="*/ 157 w 157"/>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55">
                    <a:moveTo>
                      <a:pt x="63" y="155"/>
                    </a:moveTo>
                    <a:lnTo>
                      <a:pt x="48" y="134"/>
                    </a:lnTo>
                    <a:lnTo>
                      <a:pt x="67" y="84"/>
                    </a:lnTo>
                    <a:lnTo>
                      <a:pt x="14" y="87"/>
                    </a:lnTo>
                    <a:lnTo>
                      <a:pt x="0" y="67"/>
                    </a:lnTo>
                    <a:lnTo>
                      <a:pt x="73" y="65"/>
                    </a:lnTo>
                    <a:lnTo>
                      <a:pt x="96" y="0"/>
                    </a:lnTo>
                    <a:lnTo>
                      <a:pt x="111" y="20"/>
                    </a:lnTo>
                    <a:lnTo>
                      <a:pt x="93" y="67"/>
                    </a:lnTo>
                    <a:lnTo>
                      <a:pt x="143" y="65"/>
                    </a:lnTo>
                    <a:lnTo>
                      <a:pt x="157" y="84"/>
                    </a:lnTo>
                    <a:lnTo>
                      <a:pt x="87" y="85"/>
                    </a:lnTo>
                    <a:lnTo>
                      <a:pt x="63" y="15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2" name="Freeform 429"/>
              <p:cNvSpPr>
                <a:spLocks/>
              </p:cNvSpPr>
              <p:nvPr/>
            </p:nvSpPr>
            <p:spPr bwMode="auto">
              <a:xfrm>
                <a:off x="4451" y="1284"/>
                <a:ext cx="53" cy="55"/>
              </a:xfrm>
              <a:custGeom>
                <a:avLst/>
                <a:gdLst>
                  <a:gd name="T0" fmla="*/ 136 w 159"/>
                  <a:gd name="T1" fmla="*/ 80 h 165"/>
                  <a:gd name="T2" fmla="*/ 138 w 159"/>
                  <a:gd name="T3" fmla="*/ 56 h 165"/>
                  <a:gd name="T4" fmla="*/ 128 w 159"/>
                  <a:gd name="T5" fmla="*/ 39 h 165"/>
                  <a:gd name="T6" fmla="*/ 115 w 159"/>
                  <a:gd name="T7" fmla="*/ 27 h 165"/>
                  <a:gd name="T8" fmla="*/ 115 w 159"/>
                  <a:gd name="T9" fmla="*/ 27 h 165"/>
                  <a:gd name="T10" fmla="*/ 87 w 159"/>
                  <a:gd name="T11" fmla="*/ 20 h 165"/>
                  <a:gd name="T12" fmla="*/ 61 w 159"/>
                  <a:gd name="T13" fmla="*/ 29 h 165"/>
                  <a:gd name="T14" fmla="*/ 37 w 159"/>
                  <a:gd name="T15" fmla="*/ 56 h 165"/>
                  <a:gd name="T16" fmla="*/ 37 w 159"/>
                  <a:gd name="T17" fmla="*/ 56 h 165"/>
                  <a:gd name="T18" fmla="*/ 24 w 159"/>
                  <a:gd name="T19" fmla="*/ 88 h 165"/>
                  <a:gd name="T20" fmla="*/ 26 w 159"/>
                  <a:gd name="T21" fmla="*/ 117 h 165"/>
                  <a:gd name="T22" fmla="*/ 48 w 159"/>
                  <a:gd name="T23" fmla="*/ 142 h 165"/>
                  <a:gd name="T24" fmla="*/ 48 w 159"/>
                  <a:gd name="T25" fmla="*/ 142 h 165"/>
                  <a:gd name="T26" fmla="*/ 64 w 159"/>
                  <a:gd name="T27" fmla="*/ 147 h 165"/>
                  <a:gd name="T28" fmla="*/ 85 w 159"/>
                  <a:gd name="T29" fmla="*/ 145 h 165"/>
                  <a:gd name="T30" fmla="*/ 110 w 159"/>
                  <a:gd name="T31" fmla="*/ 126 h 165"/>
                  <a:gd name="T32" fmla="*/ 110 w 159"/>
                  <a:gd name="T33" fmla="*/ 126 h 165"/>
                  <a:gd name="T34" fmla="*/ 129 w 159"/>
                  <a:gd name="T35" fmla="*/ 137 h 165"/>
                  <a:gd name="T36" fmla="*/ 129 w 159"/>
                  <a:gd name="T37" fmla="*/ 137 h 165"/>
                  <a:gd name="T38" fmla="*/ 89 w 159"/>
                  <a:gd name="T39" fmla="*/ 165 h 165"/>
                  <a:gd name="T40" fmla="*/ 56 w 159"/>
                  <a:gd name="T41" fmla="*/ 165 h 165"/>
                  <a:gd name="T42" fmla="*/ 36 w 159"/>
                  <a:gd name="T43" fmla="*/ 156 h 165"/>
                  <a:gd name="T44" fmla="*/ 36 w 159"/>
                  <a:gd name="T45" fmla="*/ 156 h 165"/>
                  <a:gd name="T46" fmla="*/ 10 w 159"/>
                  <a:gd name="T47" fmla="*/ 130 h 165"/>
                  <a:gd name="T48" fmla="*/ 0 w 159"/>
                  <a:gd name="T49" fmla="*/ 93 h 165"/>
                  <a:gd name="T50" fmla="*/ 17 w 159"/>
                  <a:gd name="T51" fmla="*/ 46 h 165"/>
                  <a:gd name="T52" fmla="*/ 17 w 159"/>
                  <a:gd name="T53" fmla="*/ 46 h 165"/>
                  <a:gd name="T54" fmla="*/ 47 w 159"/>
                  <a:gd name="T55" fmla="*/ 12 h 165"/>
                  <a:gd name="T56" fmla="*/ 84 w 159"/>
                  <a:gd name="T57" fmla="*/ 0 h 165"/>
                  <a:gd name="T58" fmla="*/ 125 w 159"/>
                  <a:gd name="T59" fmla="*/ 11 h 165"/>
                  <a:gd name="T60" fmla="*/ 125 w 159"/>
                  <a:gd name="T61" fmla="*/ 11 h 165"/>
                  <a:gd name="T62" fmla="*/ 150 w 159"/>
                  <a:gd name="T63" fmla="*/ 35 h 165"/>
                  <a:gd name="T64" fmla="*/ 159 w 159"/>
                  <a:gd name="T65" fmla="*/ 64 h 165"/>
                  <a:gd name="T66" fmla="*/ 154 w 159"/>
                  <a:gd name="T67" fmla="*/ 90 h 165"/>
                  <a:gd name="T68" fmla="*/ 154 w 159"/>
                  <a:gd name="T69" fmla="*/ 90 h 165"/>
                  <a:gd name="T70" fmla="*/ 136 w 159"/>
                  <a:gd name="T71" fmla="*/ 80 h 165"/>
                  <a:gd name="T72" fmla="*/ 136 w 159"/>
                  <a:gd name="T73" fmla="*/ 8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65"/>
                  <a:gd name="T113" fmla="*/ 159 w 159"/>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65">
                    <a:moveTo>
                      <a:pt x="136" y="80"/>
                    </a:moveTo>
                    <a:lnTo>
                      <a:pt x="138" y="56"/>
                    </a:lnTo>
                    <a:lnTo>
                      <a:pt x="128" y="39"/>
                    </a:lnTo>
                    <a:lnTo>
                      <a:pt x="115" y="27"/>
                    </a:lnTo>
                    <a:lnTo>
                      <a:pt x="87" y="20"/>
                    </a:lnTo>
                    <a:lnTo>
                      <a:pt x="61" y="29"/>
                    </a:lnTo>
                    <a:lnTo>
                      <a:pt x="37" y="56"/>
                    </a:lnTo>
                    <a:lnTo>
                      <a:pt x="24" y="88"/>
                    </a:lnTo>
                    <a:lnTo>
                      <a:pt x="26" y="117"/>
                    </a:lnTo>
                    <a:lnTo>
                      <a:pt x="48" y="142"/>
                    </a:lnTo>
                    <a:lnTo>
                      <a:pt x="64" y="147"/>
                    </a:lnTo>
                    <a:lnTo>
                      <a:pt x="85" y="145"/>
                    </a:lnTo>
                    <a:lnTo>
                      <a:pt x="110" y="126"/>
                    </a:lnTo>
                    <a:lnTo>
                      <a:pt x="129" y="137"/>
                    </a:lnTo>
                    <a:lnTo>
                      <a:pt x="89" y="165"/>
                    </a:lnTo>
                    <a:lnTo>
                      <a:pt x="56" y="165"/>
                    </a:lnTo>
                    <a:lnTo>
                      <a:pt x="36" y="156"/>
                    </a:lnTo>
                    <a:lnTo>
                      <a:pt x="10" y="130"/>
                    </a:lnTo>
                    <a:lnTo>
                      <a:pt x="0" y="93"/>
                    </a:lnTo>
                    <a:lnTo>
                      <a:pt x="17" y="46"/>
                    </a:lnTo>
                    <a:lnTo>
                      <a:pt x="47" y="12"/>
                    </a:lnTo>
                    <a:lnTo>
                      <a:pt x="84" y="0"/>
                    </a:lnTo>
                    <a:lnTo>
                      <a:pt x="125" y="11"/>
                    </a:lnTo>
                    <a:lnTo>
                      <a:pt x="150" y="35"/>
                    </a:lnTo>
                    <a:lnTo>
                      <a:pt x="159" y="64"/>
                    </a:lnTo>
                    <a:lnTo>
                      <a:pt x="154" y="90"/>
                    </a:lnTo>
                    <a:lnTo>
                      <a:pt x="136" y="8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3" name="Freeform 430"/>
              <p:cNvSpPr>
                <a:spLocks noEditPoints="1"/>
              </p:cNvSpPr>
              <p:nvPr/>
            </p:nvSpPr>
            <p:spPr bwMode="auto">
              <a:xfrm>
                <a:off x="4495" y="1323"/>
                <a:ext cx="38" cy="40"/>
              </a:xfrm>
              <a:custGeom>
                <a:avLst/>
                <a:gdLst>
                  <a:gd name="T0" fmla="*/ 91 w 114"/>
                  <a:gd name="T1" fmla="*/ 8 h 122"/>
                  <a:gd name="T2" fmla="*/ 111 w 114"/>
                  <a:gd name="T3" fmla="*/ 34 h 122"/>
                  <a:gd name="T4" fmla="*/ 114 w 114"/>
                  <a:gd name="T5" fmla="*/ 62 h 122"/>
                  <a:gd name="T6" fmla="*/ 103 w 114"/>
                  <a:gd name="T7" fmla="*/ 90 h 122"/>
                  <a:gd name="T8" fmla="*/ 103 w 114"/>
                  <a:gd name="T9" fmla="*/ 90 h 122"/>
                  <a:gd name="T10" fmla="*/ 83 w 114"/>
                  <a:gd name="T11" fmla="*/ 112 h 122"/>
                  <a:gd name="T12" fmla="*/ 55 w 114"/>
                  <a:gd name="T13" fmla="*/ 122 h 122"/>
                  <a:gd name="T14" fmla="*/ 24 w 114"/>
                  <a:gd name="T15" fmla="*/ 113 h 122"/>
                  <a:gd name="T16" fmla="*/ 24 w 114"/>
                  <a:gd name="T17" fmla="*/ 113 h 122"/>
                  <a:gd name="T18" fmla="*/ 3 w 114"/>
                  <a:gd name="T19" fmla="*/ 89 h 122"/>
                  <a:gd name="T20" fmla="*/ 0 w 114"/>
                  <a:gd name="T21" fmla="*/ 60 h 122"/>
                  <a:gd name="T22" fmla="*/ 11 w 114"/>
                  <a:gd name="T23" fmla="*/ 32 h 122"/>
                  <a:gd name="T24" fmla="*/ 11 w 114"/>
                  <a:gd name="T25" fmla="*/ 32 h 122"/>
                  <a:gd name="T26" fmla="*/ 32 w 114"/>
                  <a:gd name="T27" fmla="*/ 10 h 122"/>
                  <a:gd name="T28" fmla="*/ 59 w 114"/>
                  <a:gd name="T29" fmla="*/ 0 h 122"/>
                  <a:gd name="T30" fmla="*/ 91 w 114"/>
                  <a:gd name="T31" fmla="*/ 8 h 122"/>
                  <a:gd name="T32" fmla="*/ 91 w 114"/>
                  <a:gd name="T33" fmla="*/ 8 h 122"/>
                  <a:gd name="T34" fmla="*/ 33 w 114"/>
                  <a:gd name="T35" fmla="*/ 99 h 122"/>
                  <a:gd name="T36" fmla="*/ 55 w 114"/>
                  <a:gd name="T37" fmla="*/ 103 h 122"/>
                  <a:gd name="T38" fmla="*/ 73 w 114"/>
                  <a:gd name="T39" fmla="*/ 94 h 122"/>
                  <a:gd name="T40" fmla="*/ 86 w 114"/>
                  <a:gd name="T41" fmla="*/ 79 h 122"/>
                  <a:gd name="T42" fmla="*/ 86 w 114"/>
                  <a:gd name="T43" fmla="*/ 79 h 122"/>
                  <a:gd name="T44" fmla="*/ 94 w 114"/>
                  <a:gd name="T45" fmla="*/ 62 h 122"/>
                  <a:gd name="T46" fmla="*/ 95 w 114"/>
                  <a:gd name="T47" fmla="*/ 42 h 122"/>
                  <a:gd name="T48" fmla="*/ 82 w 114"/>
                  <a:gd name="T49" fmla="*/ 24 h 122"/>
                  <a:gd name="T50" fmla="*/ 82 w 114"/>
                  <a:gd name="T51" fmla="*/ 24 h 122"/>
                  <a:gd name="T52" fmla="*/ 58 w 114"/>
                  <a:gd name="T53" fmla="*/ 18 h 122"/>
                  <a:gd name="T54" fmla="*/ 40 w 114"/>
                  <a:gd name="T55" fmla="*/ 29 h 122"/>
                  <a:gd name="T56" fmla="*/ 28 w 114"/>
                  <a:gd name="T57" fmla="*/ 43 h 122"/>
                  <a:gd name="T58" fmla="*/ 28 w 114"/>
                  <a:gd name="T59" fmla="*/ 43 h 122"/>
                  <a:gd name="T60" fmla="*/ 21 w 114"/>
                  <a:gd name="T61" fmla="*/ 60 h 122"/>
                  <a:gd name="T62" fmla="*/ 19 w 114"/>
                  <a:gd name="T63" fmla="*/ 81 h 122"/>
                  <a:gd name="T64" fmla="*/ 33 w 114"/>
                  <a:gd name="T65" fmla="*/ 99 h 122"/>
                  <a:gd name="T66" fmla="*/ 33 w 114"/>
                  <a:gd name="T67" fmla="*/ 99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122"/>
                  <a:gd name="T104" fmla="*/ 114 w 114"/>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122">
                    <a:moveTo>
                      <a:pt x="91" y="8"/>
                    </a:moveTo>
                    <a:lnTo>
                      <a:pt x="111" y="34"/>
                    </a:lnTo>
                    <a:lnTo>
                      <a:pt x="114" y="62"/>
                    </a:lnTo>
                    <a:lnTo>
                      <a:pt x="103" y="90"/>
                    </a:lnTo>
                    <a:lnTo>
                      <a:pt x="83" y="112"/>
                    </a:lnTo>
                    <a:lnTo>
                      <a:pt x="55" y="122"/>
                    </a:lnTo>
                    <a:lnTo>
                      <a:pt x="24" y="113"/>
                    </a:lnTo>
                    <a:lnTo>
                      <a:pt x="3" y="89"/>
                    </a:lnTo>
                    <a:lnTo>
                      <a:pt x="0" y="60"/>
                    </a:lnTo>
                    <a:lnTo>
                      <a:pt x="11" y="32"/>
                    </a:lnTo>
                    <a:lnTo>
                      <a:pt x="32" y="10"/>
                    </a:lnTo>
                    <a:lnTo>
                      <a:pt x="59" y="0"/>
                    </a:lnTo>
                    <a:lnTo>
                      <a:pt x="91" y="8"/>
                    </a:lnTo>
                    <a:close/>
                    <a:moveTo>
                      <a:pt x="33" y="99"/>
                    </a:moveTo>
                    <a:lnTo>
                      <a:pt x="55" y="103"/>
                    </a:lnTo>
                    <a:lnTo>
                      <a:pt x="73" y="94"/>
                    </a:lnTo>
                    <a:lnTo>
                      <a:pt x="86" y="79"/>
                    </a:lnTo>
                    <a:lnTo>
                      <a:pt x="94" y="62"/>
                    </a:lnTo>
                    <a:lnTo>
                      <a:pt x="95" y="42"/>
                    </a:lnTo>
                    <a:lnTo>
                      <a:pt x="82" y="24"/>
                    </a:lnTo>
                    <a:lnTo>
                      <a:pt x="58" y="18"/>
                    </a:lnTo>
                    <a:lnTo>
                      <a:pt x="40" y="29"/>
                    </a:lnTo>
                    <a:lnTo>
                      <a:pt x="28" y="43"/>
                    </a:lnTo>
                    <a:lnTo>
                      <a:pt x="21" y="60"/>
                    </a:lnTo>
                    <a:lnTo>
                      <a:pt x="19" y="81"/>
                    </a:lnTo>
                    <a:lnTo>
                      <a:pt x="33" y="9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4" name="Freeform 431"/>
              <p:cNvSpPr>
                <a:spLocks/>
              </p:cNvSpPr>
              <p:nvPr/>
            </p:nvSpPr>
            <p:spPr bwMode="auto">
              <a:xfrm>
                <a:off x="4525" y="1341"/>
                <a:ext cx="44" cy="50"/>
              </a:xfrm>
              <a:custGeom>
                <a:avLst/>
                <a:gdLst>
                  <a:gd name="T0" fmla="*/ 78 w 132"/>
                  <a:gd name="T1" fmla="*/ 150 h 150"/>
                  <a:gd name="T2" fmla="*/ 62 w 132"/>
                  <a:gd name="T3" fmla="*/ 139 h 150"/>
                  <a:gd name="T4" fmla="*/ 103 w 132"/>
                  <a:gd name="T5" fmla="*/ 80 h 150"/>
                  <a:gd name="T6" fmla="*/ 103 w 132"/>
                  <a:gd name="T7" fmla="*/ 80 h 150"/>
                  <a:gd name="T8" fmla="*/ 111 w 132"/>
                  <a:gd name="T9" fmla="*/ 64 h 150"/>
                  <a:gd name="T10" fmla="*/ 110 w 132"/>
                  <a:gd name="T11" fmla="*/ 51 h 150"/>
                  <a:gd name="T12" fmla="*/ 99 w 132"/>
                  <a:gd name="T13" fmla="*/ 40 h 150"/>
                  <a:gd name="T14" fmla="*/ 99 w 132"/>
                  <a:gd name="T15" fmla="*/ 40 h 150"/>
                  <a:gd name="T16" fmla="*/ 86 w 132"/>
                  <a:gd name="T17" fmla="*/ 35 h 150"/>
                  <a:gd name="T18" fmla="*/ 69 w 132"/>
                  <a:gd name="T19" fmla="*/ 38 h 150"/>
                  <a:gd name="T20" fmla="*/ 51 w 132"/>
                  <a:gd name="T21" fmla="*/ 55 h 150"/>
                  <a:gd name="T22" fmla="*/ 51 w 132"/>
                  <a:gd name="T23" fmla="*/ 55 h 150"/>
                  <a:gd name="T24" fmla="*/ 16 w 132"/>
                  <a:gd name="T25" fmla="*/ 108 h 150"/>
                  <a:gd name="T26" fmla="*/ 0 w 132"/>
                  <a:gd name="T27" fmla="*/ 97 h 150"/>
                  <a:gd name="T28" fmla="*/ 65 w 132"/>
                  <a:gd name="T29" fmla="*/ 0 h 150"/>
                  <a:gd name="T30" fmla="*/ 80 w 132"/>
                  <a:gd name="T31" fmla="*/ 10 h 150"/>
                  <a:gd name="T32" fmla="*/ 71 w 132"/>
                  <a:gd name="T33" fmla="*/ 24 h 150"/>
                  <a:gd name="T34" fmla="*/ 71 w 132"/>
                  <a:gd name="T35" fmla="*/ 24 h 150"/>
                  <a:gd name="T36" fmla="*/ 71 w 132"/>
                  <a:gd name="T37" fmla="*/ 24 h 150"/>
                  <a:gd name="T38" fmla="*/ 81 w 132"/>
                  <a:gd name="T39" fmla="*/ 21 h 150"/>
                  <a:gd name="T40" fmla="*/ 96 w 132"/>
                  <a:gd name="T41" fmla="*/ 21 h 150"/>
                  <a:gd name="T42" fmla="*/ 112 w 132"/>
                  <a:gd name="T43" fmla="*/ 28 h 150"/>
                  <a:gd name="T44" fmla="*/ 112 w 132"/>
                  <a:gd name="T45" fmla="*/ 28 h 150"/>
                  <a:gd name="T46" fmla="*/ 126 w 132"/>
                  <a:gd name="T47" fmla="*/ 41 h 150"/>
                  <a:gd name="T48" fmla="*/ 132 w 132"/>
                  <a:gd name="T49" fmla="*/ 59 h 150"/>
                  <a:gd name="T50" fmla="*/ 123 w 132"/>
                  <a:gd name="T51" fmla="*/ 85 h 150"/>
                  <a:gd name="T52" fmla="*/ 123 w 132"/>
                  <a:gd name="T53" fmla="*/ 85 h 150"/>
                  <a:gd name="T54" fmla="*/ 78 w 132"/>
                  <a:gd name="T55" fmla="*/ 150 h 150"/>
                  <a:gd name="T56" fmla="*/ 78 w 132"/>
                  <a:gd name="T57" fmla="*/ 150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150"/>
                  <a:gd name="T89" fmla="*/ 132 w 13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150">
                    <a:moveTo>
                      <a:pt x="78" y="150"/>
                    </a:moveTo>
                    <a:lnTo>
                      <a:pt x="62" y="139"/>
                    </a:lnTo>
                    <a:lnTo>
                      <a:pt x="103" y="80"/>
                    </a:lnTo>
                    <a:lnTo>
                      <a:pt x="111" y="64"/>
                    </a:lnTo>
                    <a:lnTo>
                      <a:pt x="110" y="51"/>
                    </a:lnTo>
                    <a:lnTo>
                      <a:pt x="99" y="40"/>
                    </a:lnTo>
                    <a:lnTo>
                      <a:pt x="86" y="35"/>
                    </a:lnTo>
                    <a:lnTo>
                      <a:pt x="69" y="38"/>
                    </a:lnTo>
                    <a:lnTo>
                      <a:pt x="51" y="55"/>
                    </a:lnTo>
                    <a:lnTo>
                      <a:pt x="16" y="108"/>
                    </a:lnTo>
                    <a:lnTo>
                      <a:pt x="0" y="97"/>
                    </a:lnTo>
                    <a:lnTo>
                      <a:pt x="65" y="0"/>
                    </a:lnTo>
                    <a:lnTo>
                      <a:pt x="80" y="10"/>
                    </a:lnTo>
                    <a:lnTo>
                      <a:pt x="71" y="24"/>
                    </a:lnTo>
                    <a:lnTo>
                      <a:pt x="81" y="21"/>
                    </a:lnTo>
                    <a:lnTo>
                      <a:pt x="96" y="21"/>
                    </a:lnTo>
                    <a:lnTo>
                      <a:pt x="112" y="28"/>
                    </a:lnTo>
                    <a:lnTo>
                      <a:pt x="126" y="41"/>
                    </a:lnTo>
                    <a:lnTo>
                      <a:pt x="132" y="59"/>
                    </a:lnTo>
                    <a:lnTo>
                      <a:pt x="123" y="85"/>
                    </a:lnTo>
                    <a:lnTo>
                      <a:pt x="78" y="15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5" name="Freeform 432"/>
              <p:cNvSpPr>
                <a:spLocks/>
              </p:cNvSpPr>
              <p:nvPr/>
            </p:nvSpPr>
            <p:spPr bwMode="auto">
              <a:xfrm>
                <a:off x="4562" y="1369"/>
                <a:ext cx="38" cy="41"/>
              </a:xfrm>
              <a:custGeom>
                <a:avLst/>
                <a:gdLst>
                  <a:gd name="T0" fmla="*/ 95 w 115"/>
                  <a:gd name="T1" fmla="*/ 54 h 122"/>
                  <a:gd name="T2" fmla="*/ 98 w 115"/>
                  <a:gd name="T3" fmla="*/ 46 h 122"/>
                  <a:gd name="T4" fmla="*/ 97 w 115"/>
                  <a:gd name="T5" fmla="*/ 36 h 122"/>
                  <a:gd name="T6" fmla="*/ 83 w 115"/>
                  <a:gd name="T7" fmla="*/ 22 h 122"/>
                  <a:gd name="T8" fmla="*/ 83 w 115"/>
                  <a:gd name="T9" fmla="*/ 22 h 122"/>
                  <a:gd name="T10" fmla="*/ 75 w 115"/>
                  <a:gd name="T11" fmla="*/ 18 h 122"/>
                  <a:gd name="T12" fmla="*/ 65 w 115"/>
                  <a:gd name="T13" fmla="*/ 16 h 122"/>
                  <a:gd name="T14" fmla="*/ 55 w 115"/>
                  <a:gd name="T15" fmla="*/ 22 h 122"/>
                  <a:gd name="T16" fmla="*/ 55 w 115"/>
                  <a:gd name="T17" fmla="*/ 22 h 122"/>
                  <a:gd name="T18" fmla="*/ 52 w 115"/>
                  <a:gd name="T19" fmla="*/ 29 h 122"/>
                  <a:gd name="T20" fmla="*/ 55 w 115"/>
                  <a:gd name="T21" fmla="*/ 37 h 122"/>
                  <a:gd name="T22" fmla="*/ 63 w 115"/>
                  <a:gd name="T23" fmla="*/ 47 h 122"/>
                  <a:gd name="T24" fmla="*/ 63 w 115"/>
                  <a:gd name="T25" fmla="*/ 47 h 122"/>
                  <a:gd name="T26" fmla="*/ 76 w 115"/>
                  <a:gd name="T27" fmla="*/ 62 h 122"/>
                  <a:gd name="T28" fmla="*/ 76 w 115"/>
                  <a:gd name="T29" fmla="*/ 62 h 122"/>
                  <a:gd name="T30" fmla="*/ 88 w 115"/>
                  <a:gd name="T31" fmla="*/ 79 h 122"/>
                  <a:gd name="T32" fmla="*/ 90 w 115"/>
                  <a:gd name="T33" fmla="*/ 95 h 122"/>
                  <a:gd name="T34" fmla="*/ 85 w 115"/>
                  <a:gd name="T35" fmla="*/ 107 h 122"/>
                  <a:gd name="T36" fmla="*/ 85 w 115"/>
                  <a:gd name="T37" fmla="*/ 107 h 122"/>
                  <a:gd name="T38" fmla="*/ 67 w 115"/>
                  <a:gd name="T39" fmla="*/ 120 h 122"/>
                  <a:gd name="T40" fmla="*/ 46 w 115"/>
                  <a:gd name="T41" fmla="*/ 122 h 122"/>
                  <a:gd name="T42" fmla="*/ 24 w 115"/>
                  <a:gd name="T43" fmla="*/ 111 h 122"/>
                  <a:gd name="T44" fmla="*/ 24 w 115"/>
                  <a:gd name="T45" fmla="*/ 111 h 122"/>
                  <a:gd name="T46" fmla="*/ 2 w 115"/>
                  <a:gd name="T47" fmla="*/ 86 h 122"/>
                  <a:gd name="T48" fmla="*/ 0 w 115"/>
                  <a:gd name="T49" fmla="*/ 63 h 122"/>
                  <a:gd name="T50" fmla="*/ 8 w 115"/>
                  <a:gd name="T51" fmla="*/ 48 h 122"/>
                  <a:gd name="T52" fmla="*/ 8 w 115"/>
                  <a:gd name="T53" fmla="*/ 48 h 122"/>
                  <a:gd name="T54" fmla="*/ 23 w 115"/>
                  <a:gd name="T55" fmla="*/ 59 h 122"/>
                  <a:gd name="T56" fmla="*/ 23 w 115"/>
                  <a:gd name="T57" fmla="*/ 59 h 122"/>
                  <a:gd name="T58" fmla="*/ 19 w 115"/>
                  <a:gd name="T59" fmla="*/ 69 h 122"/>
                  <a:gd name="T60" fmla="*/ 20 w 115"/>
                  <a:gd name="T61" fmla="*/ 81 h 122"/>
                  <a:gd name="T62" fmla="*/ 34 w 115"/>
                  <a:gd name="T63" fmla="*/ 98 h 122"/>
                  <a:gd name="T64" fmla="*/ 34 w 115"/>
                  <a:gd name="T65" fmla="*/ 98 h 122"/>
                  <a:gd name="T66" fmla="*/ 46 w 115"/>
                  <a:gd name="T67" fmla="*/ 104 h 122"/>
                  <a:gd name="T68" fmla="*/ 57 w 115"/>
                  <a:gd name="T69" fmla="*/ 105 h 122"/>
                  <a:gd name="T70" fmla="*/ 66 w 115"/>
                  <a:gd name="T71" fmla="*/ 98 h 122"/>
                  <a:gd name="T72" fmla="*/ 66 w 115"/>
                  <a:gd name="T73" fmla="*/ 98 h 122"/>
                  <a:gd name="T74" fmla="*/ 69 w 115"/>
                  <a:gd name="T75" fmla="*/ 91 h 122"/>
                  <a:gd name="T76" fmla="*/ 66 w 115"/>
                  <a:gd name="T77" fmla="*/ 82 h 122"/>
                  <a:gd name="T78" fmla="*/ 57 w 115"/>
                  <a:gd name="T79" fmla="*/ 70 h 122"/>
                  <a:gd name="T80" fmla="*/ 57 w 115"/>
                  <a:gd name="T81" fmla="*/ 70 h 122"/>
                  <a:gd name="T82" fmla="*/ 42 w 115"/>
                  <a:gd name="T83" fmla="*/ 53 h 122"/>
                  <a:gd name="T84" fmla="*/ 42 w 115"/>
                  <a:gd name="T85" fmla="*/ 53 h 122"/>
                  <a:gd name="T86" fmla="*/ 34 w 115"/>
                  <a:gd name="T87" fmla="*/ 40 h 122"/>
                  <a:gd name="T88" fmla="*/ 32 w 115"/>
                  <a:gd name="T89" fmla="*/ 27 h 122"/>
                  <a:gd name="T90" fmla="*/ 37 w 115"/>
                  <a:gd name="T91" fmla="*/ 14 h 122"/>
                  <a:gd name="T92" fmla="*/ 37 w 115"/>
                  <a:gd name="T93" fmla="*/ 14 h 122"/>
                  <a:gd name="T94" fmla="*/ 55 w 115"/>
                  <a:gd name="T95" fmla="*/ 1 h 122"/>
                  <a:gd name="T96" fmla="*/ 75 w 115"/>
                  <a:gd name="T97" fmla="*/ 0 h 122"/>
                  <a:gd name="T98" fmla="*/ 96 w 115"/>
                  <a:gd name="T99" fmla="*/ 10 h 122"/>
                  <a:gd name="T100" fmla="*/ 96 w 115"/>
                  <a:gd name="T101" fmla="*/ 10 h 122"/>
                  <a:gd name="T102" fmla="*/ 115 w 115"/>
                  <a:gd name="T103" fmla="*/ 34 h 122"/>
                  <a:gd name="T104" fmla="*/ 115 w 115"/>
                  <a:gd name="T105" fmla="*/ 54 h 122"/>
                  <a:gd name="T106" fmla="*/ 110 w 115"/>
                  <a:gd name="T107" fmla="*/ 65 h 122"/>
                  <a:gd name="T108" fmla="*/ 110 w 115"/>
                  <a:gd name="T109" fmla="*/ 65 h 122"/>
                  <a:gd name="T110" fmla="*/ 95 w 115"/>
                  <a:gd name="T111" fmla="*/ 54 h 122"/>
                  <a:gd name="T112" fmla="*/ 95 w 115"/>
                  <a:gd name="T113" fmla="*/ 54 h 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122"/>
                  <a:gd name="T173" fmla="*/ 115 w 115"/>
                  <a:gd name="T174" fmla="*/ 122 h 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122">
                    <a:moveTo>
                      <a:pt x="95" y="54"/>
                    </a:moveTo>
                    <a:lnTo>
                      <a:pt x="98" y="46"/>
                    </a:lnTo>
                    <a:lnTo>
                      <a:pt x="97" y="36"/>
                    </a:lnTo>
                    <a:lnTo>
                      <a:pt x="83" y="22"/>
                    </a:lnTo>
                    <a:lnTo>
                      <a:pt x="75" y="18"/>
                    </a:lnTo>
                    <a:lnTo>
                      <a:pt x="65" y="16"/>
                    </a:lnTo>
                    <a:lnTo>
                      <a:pt x="55" y="22"/>
                    </a:lnTo>
                    <a:lnTo>
                      <a:pt x="52" y="29"/>
                    </a:lnTo>
                    <a:lnTo>
                      <a:pt x="55" y="37"/>
                    </a:lnTo>
                    <a:lnTo>
                      <a:pt x="63" y="47"/>
                    </a:lnTo>
                    <a:lnTo>
                      <a:pt x="76" y="62"/>
                    </a:lnTo>
                    <a:lnTo>
                      <a:pt x="88" y="79"/>
                    </a:lnTo>
                    <a:lnTo>
                      <a:pt x="90" y="95"/>
                    </a:lnTo>
                    <a:lnTo>
                      <a:pt x="85" y="107"/>
                    </a:lnTo>
                    <a:lnTo>
                      <a:pt x="67" y="120"/>
                    </a:lnTo>
                    <a:lnTo>
                      <a:pt x="46" y="122"/>
                    </a:lnTo>
                    <a:lnTo>
                      <a:pt x="24" y="111"/>
                    </a:lnTo>
                    <a:lnTo>
                      <a:pt x="2" y="86"/>
                    </a:lnTo>
                    <a:lnTo>
                      <a:pt x="0" y="63"/>
                    </a:lnTo>
                    <a:lnTo>
                      <a:pt x="8" y="48"/>
                    </a:lnTo>
                    <a:lnTo>
                      <a:pt x="23" y="59"/>
                    </a:lnTo>
                    <a:lnTo>
                      <a:pt x="19" y="69"/>
                    </a:lnTo>
                    <a:lnTo>
                      <a:pt x="20" y="81"/>
                    </a:lnTo>
                    <a:lnTo>
                      <a:pt x="34" y="98"/>
                    </a:lnTo>
                    <a:lnTo>
                      <a:pt x="46" y="104"/>
                    </a:lnTo>
                    <a:lnTo>
                      <a:pt x="57" y="105"/>
                    </a:lnTo>
                    <a:lnTo>
                      <a:pt x="66" y="98"/>
                    </a:lnTo>
                    <a:lnTo>
                      <a:pt x="69" y="91"/>
                    </a:lnTo>
                    <a:lnTo>
                      <a:pt x="66" y="82"/>
                    </a:lnTo>
                    <a:lnTo>
                      <a:pt x="57" y="70"/>
                    </a:lnTo>
                    <a:lnTo>
                      <a:pt x="42" y="53"/>
                    </a:lnTo>
                    <a:lnTo>
                      <a:pt x="34" y="40"/>
                    </a:lnTo>
                    <a:lnTo>
                      <a:pt x="32" y="27"/>
                    </a:lnTo>
                    <a:lnTo>
                      <a:pt x="37" y="14"/>
                    </a:lnTo>
                    <a:lnTo>
                      <a:pt x="55" y="1"/>
                    </a:lnTo>
                    <a:lnTo>
                      <a:pt x="75" y="0"/>
                    </a:lnTo>
                    <a:lnTo>
                      <a:pt x="96" y="10"/>
                    </a:lnTo>
                    <a:lnTo>
                      <a:pt x="115" y="34"/>
                    </a:lnTo>
                    <a:lnTo>
                      <a:pt x="115" y="54"/>
                    </a:lnTo>
                    <a:lnTo>
                      <a:pt x="110" y="65"/>
                    </a:lnTo>
                    <a:lnTo>
                      <a:pt x="95" y="5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6" name="Freeform 433"/>
              <p:cNvSpPr>
                <a:spLocks/>
              </p:cNvSpPr>
              <p:nvPr/>
            </p:nvSpPr>
            <p:spPr bwMode="auto">
              <a:xfrm>
                <a:off x="4593" y="1388"/>
                <a:ext cx="45" cy="50"/>
              </a:xfrm>
              <a:custGeom>
                <a:avLst/>
                <a:gdLst>
                  <a:gd name="T0" fmla="*/ 48 w 134"/>
                  <a:gd name="T1" fmla="*/ 140 h 151"/>
                  <a:gd name="T2" fmla="*/ 58 w 134"/>
                  <a:gd name="T3" fmla="*/ 126 h 151"/>
                  <a:gd name="T4" fmla="*/ 58 w 134"/>
                  <a:gd name="T5" fmla="*/ 125 h 151"/>
                  <a:gd name="T6" fmla="*/ 58 w 134"/>
                  <a:gd name="T7" fmla="*/ 125 h 151"/>
                  <a:gd name="T8" fmla="*/ 44 w 134"/>
                  <a:gd name="T9" fmla="*/ 129 h 151"/>
                  <a:gd name="T10" fmla="*/ 30 w 134"/>
                  <a:gd name="T11" fmla="*/ 127 h 151"/>
                  <a:gd name="T12" fmla="*/ 16 w 134"/>
                  <a:gd name="T13" fmla="*/ 119 h 151"/>
                  <a:gd name="T14" fmla="*/ 16 w 134"/>
                  <a:gd name="T15" fmla="*/ 119 h 151"/>
                  <a:gd name="T16" fmla="*/ 4 w 134"/>
                  <a:gd name="T17" fmla="*/ 106 h 151"/>
                  <a:gd name="T18" fmla="*/ 0 w 134"/>
                  <a:gd name="T19" fmla="*/ 88 h 151"/>
                  <a:gd name="T20" fmla="*/ 8 w 134"/>
                  <a:gd name="T21" fmla="*/ 67 h 151"/>
                  <a:gd name="T22" fmla="*/ 8 w 134"/>
                  <a:gd name="T23" fmla="*/ 67 h 151"/>
                  <a:gd name="T24" fmla="*/ 59 w 134"/>
                  <a:gd name="T25" fmla="*/ 0 h 151"/>
                  <a:gd name="T26" fmla="*/ 75 w 134"/>
                  <a:gd name="T27" fmla="*/ 12 h 151"/>
                  <a:gd name="T28" fmla="*/ 28 w 134"/>
                  <a:gd name="T29" fmla="*/ 74 h 151"/>
                  <a:gd name="T30" fmla="*/ 28 w 134"/>
                  <a:gd name="T31" fmla="*/ 74 h 151"/>
                  <a:gd name="T32" fmla="*/ 21 w 134"/>
                  <a:gd name="T33" fmla="*/ 88 h 151"/>
                  <a:gd name="T34" fmla="*/ 22 w 134"/>
                  <a:gd name="T35" fmla="*/ 99 h 151"/>
                  <a:gd name="T36" fmla="*/ 30 w 134"/>
                  <a:gd name="T37" fmla="*/ 108 h 151"/>
                  <a:gd name="T38" fmla="*/ 30 w 134"/>
                  <a:gd name="T39" fmla="*/ 108 h 151"/>
                  <a:gd name="T40" fmla="*/ 49 w 134"/>
                  <a:gd name="T41" fmla="*/ 115 h 151"/>
                  <a:gd name="T42" fmla="*/ 66 w 134"/>
                  <a:gd name="T43" fmla="*/ 109 h 151"/>
                  <a:gd name="T44" fmla="*/ 79 w 134"/>
                  <a:gd name="T45" fmla="*/ 97 h 151"/>
                  <a:gd name="T46" fmla="*/ 79 w 134"/>
                  <a:gd name="T47" fmla="*/ 97 h 151"/>
                  <a:gd name="T48" fmla="*/ 119 w 134"/>
                  <a:gd name="T49" fmla="*/ 46 h 151"/>
                  <a:gd name="T50" fmla="*/ 134 w 134"/>
                  <a:gd name="T51" fmla="*/ 58 h 151"/>
                  <a:gd name="T52" fmla="*/ 62 w 134"/>
                  <a:gd name="T53" fmla="*/ 151 h 151"/>
                  <a:gd name="T54" fmla="*/ 48 w 134"/>
                  <a:gd name="T55" fmla="*/ 140 h 151"/>
                  <a:gd name="T56" fmla="*/ 48 w 134"/>
                  <a:gd name="T57" fmla="*/ 140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51"/>
                  <a:gd name="T89" fmla="*/ 134 w 134"/>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51">
                    <a:moveTo>
                      <a:pt x="48" y="140"/>
                    </a:moveTo>
                    <a:lnTo>
                      <a:pt x="58" y="126"/>
                    </a:lnTo>
                    <a:lnTo>
                      <a:pt x="58" y="125"/>
                    </a:lnTo>
                    <a:lnTo>
                      <a:pt x="44" y="129"/>
                    </a:lnTo>
                    <a:lnTo>
                      <a:pt x="30" y="127"/>
                    </a:lnTo>
                    <a:lnTo>
                      <a:pt x="16" y="119"/>
                    </a:lnTo>
                    <a:lnTo>
                      <a:pt x="4" y="106"/>
                    </a:lnTo>
                    <a:lnTo>
                      <a:pt x="0" y="88"/>
                    </a:lnTo>
                    <a:lnTo>
                      <a:pt x="8" y="67"/>
                    </a:lnTo>
                    <a:lnTo>
                      <a:pt x="59" y="0"/>
                    </a:lnTo>
                    <a:lnTo>
                      <a:pt x="75" y="12"/>
                    </a:lnTo>
                    <a:lnTo>
                      <a:pt x="28" y="74"/>
                    </a:lnTo>
                    <a:lnTo>
                      <a:pt x="21" y="88"/>
                    </a:lnTo>
                    <a:lnTo>
                      <a:pt x="22" y="99"/>
                    </a:lnTo>
                    <a:lnTo>
                      <a:pt x="30" y="108"/>
                    </a:lnTo>
                    <a:lnTo>
                      <a:pt x="49" y="115"/>
                    </a:lnTo>
                    <a:lnTo>
                      <a:pt x="66" y="109"/>
                    </a:lnTo>
                    <a:lnTo>
                      <a:pt x="79" y="97"/>
                    </a:lnTo>
                    <a:lnTo>
                      <a:pt x="119" y="46"/>
                    </a:lnTo>
                    <a:lnTo>
                      <a:pt x="134" y="58"/>
                    </a:lnTo>
                    <a:lnTo>
                      <a:pt x="62" y="151"/>
                    </a:lnTo>
                    <a:lnTo>
                      <a:pt x="48" y="14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7" name="Freeform 434"/>
              <p:cNvSpPr>
                <a:spLocks/>
              </p:cNvSpPr>
              <p:nvPr/>
            </p:nvSpPr>
            <p:spPr bwMode="auto">
              <a:xfrm>
                <a:off x="4621" y="1414"/>
                <a:ext cx="62" cy="64"/>
              </a:xfrm>
              <a:custGeom>
                <a:avLst/>
                <a:gdLst>
                  <a:gd name="T0" fmla="*/ 76 w 185"/>
                  <a:gd name="T1" fmla="*/ 0 h 192"/>
                  <a:gd name="T2" fmla="*/ 90 w 185"/>
                  <a:gd name="T3" fmla="*/ 12 h 192"/>
                  <a:gd name="T4" fmla="*/ 80 w 185"/>
                  <a:gd name="T5" fmla="*/ 24 h 192"/>
                  <a:gd name="T6" fmla="*/ 80 w 185"/>
                  <a:gd name="T7" fmla="*/ 24 h 192"/>
                  <a:gd name="T8" fmla="*/ 80 w 185"/>
                  <a:gd name="T9" fmla="*/ 24 h 192"/>
                  <a:gd name="T10" fmla="*/ 90 w 185"/>
                  <a:gd name="T11" fmla="*/ 23 h 192"/>
                  <a:gd name="T12" fmla="*/ 104 w 185"/>
                  <a:gd name="T13" fmla="*/ 24 h 192"/>
                  <a:gd name="T14" fmla="*/ 121 w 185"/>
                  <a:gd name="T15" fmla="*/ 32 h 192"/>
                  <a:gd name="T16" fmla="*/ 121 w 185"/>
                  <a:gd name="T17" fmla="*/ 32 h 192"/>
                  <a:gd name="T18" fmla="*/ 131 w 185"/>
                  <a:gd name="T19" fmla="*/ 45 h 192"/>
                  <a:gd name="T20" fmla="*/ 133 w 185"/>
                  <a:gd name="T21" fmla="*/ 58 h 192"/>
                  <a:gd name="T22" fmla="*/ 132 w 185"/>
                  <a:gd name="T23" fmla="*/ 67 h 192"/>
                  <a:gd name="T24" fmla="*/ 132 w 185"/>
                  <a:gd name="T25" fmla="*/ 67 h 192"/>
                  <a:gd name="T26" fmla="*/ 146 w 185"/>
                  <a:gd name="T27" fmla="*/ 66 h 192"/>
                  <a:gd name="T28" fmla="*/ 158 w 185"/>
                  <a:gd name="T29" fmla="*/ 68 h 192"/>
                  <a:gd name="T30" fmla="*/ 171 w 185"/>
                  <a:gd name="T31" fmla="*/ 76 h 192"/>
                  <a:gd name="T32" fmla="*/ 171 w 185"/>
                  <a:gd name="T33" fmla="*/ 76 h 192"/>
                  <a:gd name="T34" fmla="*/ 181 w 185"/>
                  <a:gd name="T35" fmla="*/ 88 h 192"/>
                  <a:gd name="T36" fmla="*/ 185 w 185"/>
                  <a:gd name="T37" fmla="*/ 106 h 192"/>
                  <a:gd name="T38" fmla="*/ 174 w 185"/>
                  <a:gd name="T39" fmla="*/ 129 h 192"/>
                  <a:gd name="T40" fmla="*/ 174 w 185"/>
                  <a:gd name="T41" fmla="*/ 129 h 192"/>
                  <a:gd name="T42" fmla="*/ 122 w 185"/>
                  <a:gd name="T43" fmla="*/ 192 h 192"/>
                  <a:gd name="T44" fmla="*/ 106 w 185"/>
                  <a:gd name="T45" fmla="*/ 179 h 192"/>
                  <a:gd name="T46" fmla="*/ 155 w 185"/>
                  <a:gd name="T47" fmla="*/ 121 h 192"/>
                  <a:gd name="T48" fmla="*/ 155 w 185"/>
                  <a:gd name="T49" fmla="*/ 121 h 192"/>
                  <a:gd name="T50" fmla="*/ 163 w 185"/>
                  <a:gd name="T51" fmla="*/ 109 h 192"/>
                  <a:gd name="T52" fmla="*/ 164 w 185"/>
                  <a:gd name="T53" fmla="*/ 97 h 192"/>
                  <a:gd name="T54" fmla="*/ 156 w 185"/>
                  <a:gd name="T55" fmla="*/ 86 h 192"/>
                  <a:gd name="T56" fmla="*/ 156 w 185"/>
                  <a:gd name="T57" fmla="*/ 86 h 192"/>
                  <a:gd name="T58" fmla="*/ 142 w 185"/>
                  <a:gd name="T59" fmla="*/ 80 h 192"/>
                  <a:gd name="T60" fmla="*/ 128 w 185"/>
                  <a:gd name="T61" fmla="*/ 83 h 192"/>
                  <a:gd name="T62" fmla="*/ 115 w 185"/>
                  <a:gd name="T63" fmla="*/ 92 h 192"/>
                  <a:gd name="T64" fmla="*/ 115 w 185"/>
                  <a:gd name="T65" fmla="*/ 92 h 192"/>
                  <a:gd name="T66" fmla="*/ 68 w 185"/>
                  <a:gd name="T67" fmla="*/ 146 h 192"/>
                  <a:gd name="T68" fmla="*/ 53 w 185"/>
                  <a:gd name="T69" fmla="*/ 134 h 192"/>
                  <a:gd name="T70" fmla="*/ 105 w 185"/>
                  <a:gd name="T71" fmla="*/ 72 h 192"/>
                  <a:gd name="T72" fmla="*/ 105 w 185"/>
                  <a:gd name="T73" fmla="*/ 72 h 192"/>
                  <a:gd name="T74" fmla="*/ 112 w 185"/>
                  <a:gd name="T75" fmla="*/ 64 h 192"/>
                  <a:gd name="T76" fmla="*/ 113 w 185"/>
                  <a:gd name="T77" fmla="*/ 54 h 192"/>
                  <a:gd name="T78" fmla="*/ 105 w 185"/>
                  <a:gd name="T79" fmla="*/ 43 h 192"/>
                  <a:gd name="T80" fmla="*/ 105 w 185"/>
                  <a:gd name="T81" fmla="*/ 43 h 192"/>
                  <a:gd name="T82" fmla="*/ 94 w 185"/>
                  <a:gd name="T83" fmla="*/ 37 h 192"/>
                  <a:gd name="T84" fmla="*/ 77 w 185"/>
                  <a:gd name="T85" fmla="*/ 38 h 192"/>
                  <a:gd name="T86" fmla="*/ 57 w 185"/>
                  <a:gd name="T87" fmla="*/ 54 h 192"/>
                  <a:gd name="T88" fmla="*/ 57 w 185"/>
                  <a:gd name="T89" fmla="*/ 54 h 192"/>
                  <a:gd name="T90" fmla="*/ 16 w 185"/>
                  <a:gd name="T91" fmla="*/ 102 h 192"/>
                  <a:gd name="T92" fmla="*/ 0 w 185"/>
                  <a:gd name="T93" fmla="*/ 89 h 192"/>
                  <a:gd name="T94" fmla="*/ 76 w 185"/>
                  <a:gd name="T95" fmla="*/ 0 h 192"/>
                  <a:gd name="T96" fmla="*/ 76 w 185"/>
                  <a:gd name="T97" fmla="*/ 0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92"/>
                  <a:gd name="T149" fmla="*/ 185 w 185"/>
                  <a:gd name="T150" fmla="*/ 192 h 1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92">
                    <a:moveTo>
                      <a:pt x="76" y="0"/>
                    </a:moveTo>
                    <a:lnTo>
                      <a:pt x="90" y="12"/>
                    </a:lnTo>
                    <a:lnTo>
                      <a:pt x="80" y="24"/>
                    </a:lnTo>
                    <a:lnTo>
                      <a:pt x="90" y="23"/>
                    </a:lnTo>
                    <a:lnTo>
                      <a:pt x="104" y="24"/>
                    </a:lnTo>
                    <a:lnTo>
                      <a:pt x="121" y="32"/>
                    </a:lnTo>
                    <a:lnTo>
                      <a:pt x="131" y="45"/>
                    </a:lnTo>
                    <a:lnTo>
                      <a:pt x="133" y="58"/>
                    </a:lnTo>
                    <a:lnTo>
                      <a:pt x="132" y="67"/>
                    </a:lnTo>
                    <a:lnTo>
                      <a:pt x="146" y="66"/>
                    </a:lnTo>
                    <a:lnTo>
                      <a:pt x="158" y="68"/>
                    </a:lnTo>
                    <a:lnTo>
                      <a:pt x="171" y="76"/>
                    </a:lnTo>
                    <a:lnTo>
                      <a:pt x="181" y="88"/>
                    </a:lnTo>
                    <a:lnTo>
                      <a:pt x="185" y="106"/>
                    </a:lnTo>
                    <a:lnTo>
                      <a:pt x="174" y="129"/>
                    </a:lnTo>
                    <a:lnTo>
                      <a:pt x="122" y="192"/>
                    </a:lnTo>
                    <a:lnTo>
                      <a:pt x="106" y="179"/>
                    </a:lnTo>
                    <a:lnTo>
                      <a:pt x="155" y="121"/>
                    </a:lnTo>
                    <a:lnTo>
                      <a:pt x="163" y="109"/>
                    </a:lnTo>
                    <a:lnTo>
                      <a:pt x="164" y="97"/>
                    </a:lnTo>
                    <a:lnTo>
                      <a:pt x="156" y="86"/>
                    </a:lnTo>
                    <a:lnTo>
                      <a:pt x="142" y="80"/>
                    </a:lnTo>
                    <a:lnTo>
                      <a:pt x="128" y="83"/>
                    </a:lnTo>
                    <a:lnTo>
                      <a:pt x="115" y="92"/>
                    </a:lnTo>
                    <a:lnTo>
                      <a:pt x="68" y="146"/>
                    </a:lnTo>
                    <a:lnTo>
                      <a:pt x="53" y="134"/>
                    </a:lnTo>
                    <a:lnTo>
                      <a:pt x="105" y="72"/>
                    </a:lnTo>
                    <a:lnTo>
                      <a:pt x="112" y="64"/>
                    </a:lnTo>
                    <a:lnTo>
                      <a:pt x="113" y="54"/>
                    </a:lnTo>
                    <a:lnTo>
                      <a:pt x="105" y="43"/>
                    </a:lnTo>
                    <a:lnTo>
                      <a:pt x="94" y="37"/>
                    </a:lnTo>
                    <a:lnTo>
                      <a:pt x="77" y="38"/>
                    </a:lnTo>
                    <a:lnTo>
                      <a:pt x="57" y="54"/>
                    </a:lnTo>
                    <a:lnTo>
                      <a:pt x="16" y="102"/>
                    </a:lnTo>
                    <a:lnTo>
                      <a:pt x="0" y="89"/>
                    </a:lnTo>
                    <a:lnTo>
                      <a:pt x="76"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8" name="Freeform 435"/>
              <p:cNvSpPr>
                <a:spLocks noEditPoints="1"/>
              </p:cNvSpPr>
              <p:nvPr/>
            </p:nvSpPr>
            <p:spPr bwMode="auto">
              <a:xfrm>
                <a:off x="4657" y="1455"/>
                <a:ext cx="56" cy="46"/>
              </a:xfrm>
              <a:custGeom>
                <a:avLst/>
                <a:gdLst>
                  <a:gd name="T0" fmla="*/ 112 w 168"/>
                  <a:gd name="T1" fmla="*/ 0 h 137"/>
                  <a:gd name="T2" fmla="*/ 126 w 168"/>
                  <a:gd name="T3" fmla="*/ 12 h 137"/>
                  <a:gd name="T4" fmla="*/ 115 w 168"/>
                  <a:gd name="T5" fmla="*/ 24 h 137"/>
                  <a:gd name="T6" fmla="*/ 115 w 168"/>
                  <a:gd name="T7" fmla="*/ 25 h 137"/>
                  <a:gd name="T8" fmla="*/ 115 w 168"/>
                  <a:gd name="T9" fmla="*/ 25 h 137"/>
                  <a:gd name="T10" fmla="*/ 125 w 168"/>
                  <a:gd name="T11" fmla="*/ 23 h 137"/>
                  <a:gd name="T12" fmla="*/ 139 w 168"/>
                  <a:gd name="T13" fmla="*/ 24 h 137"/>
                  <a:gd name="T14" fmla="*/ 154 w 168"/>
                  <a:gd name="T15" fmla="*/ 35 h 137"/>
                  <a:gd name="T16" fmla="*/ 154 w 168"/>
                  <a:gd name="T17" fmla="*/ 35 h 137"/>
                  <a:gd name="T18" fmla="*/ 168 w 168"/>
                  <a:gd name="T19" fmla="*/ 58 h 137"/>
                  <a:gd name="T20" fmla="*/ 166 w 168"/>
                  <a:gd name="T21" fmla="*/ 84 h 137"/>
                  <a:gd name="T22" fmla="*/ 150 w 168"/>
                  <a:gd name="T23" fmla="*/ 110 h 137"/>
                  <a:gd name="T24" fmla="*/ 150 w 168"/>
                  <a:gd name="T25" fmla="*/ 110 h 137"/>
                  <a:gd name="T26" fmla="*/ 127 w 168"/>
                  <a:gd name="T27" fmla="*/ 128 h 137"/>
                  <a:gd name="T28" fmla="*/ 97 w 168"/>
                  <a:gd name="T29" fmla="*/ 137 h 137"/>
                  <a:gd name="T30" fmla="*/ 67 w 168"/>
                  <a:gd name="T31" fmla="*/ 123 h 137"/>
                  <a:gd name="T32" fmla="*/ 67 w 168"/>
                  <a:gd name="T33" fmla="*/ 123 h 137"/>
                  <a:gd name="T34" fmla="*/ 59 w 168"/>
                  <a:gd name="T35" fmla="*/ 112 h 137"/>
                  <a:gd name="T36" fmla="*/ 55 w 168"/>
                  <a:gd name="T37" fmla="*/ 101 h 137"/>
                  <a:gd name="T38" fmla="*/ 55 w 168"/>
                  <a:gd name="T39" fmla="*/ 91 h 137"/>
                  <a:gd name="T40" fmla="*/ 55 w 168"/>
                  <a:gd name="T41" fmla="*/ 91 h 137"/>
                  <a:gd name="T42" fmla="*/ 55 w 168"/>
                  <a:gd name="T43" fmla="*/ 90 h 137"/>
                  <a:gd name="T44" fmla="*/ 15 w 168"/>
                  <a:gd name="T45" fmla="*/ 134 h 137"/>
                  <a:gd name="T46" fmla="*/ 0 w 168"/>
                  <a:gd name="T47" fmla="*/ 120 h 137"/>
                  <a:gd name="T48" fmla="*/ 112 w 168"/>
                  <a:gd name="T49" fmla="*/ 0 h 137"/>
                  <a:gd name="T50" fmla="*/ 112 w 168"/>
                  <a:gd name="T51" fmla="*/ 0 h 137"/>
                  <a:gd name="T52" fmla="*/ 79 w 168"/>
                  <a:gd name="T53" fmla="*/ 110 h 137"/>
                  <a:gd name="T54" fmla="*/ 96 w 168"/>
                  <a:gd name="T55" fmla="*/ 118 h 137"/>
                  <a:gd name="T56" fmla="*/ 115 w 168"/>
                  <a:gd name="T57" fmla="*/ 113 h 137"/>
                  <a:gd name="T58" fmla="*/ 133 w 168"/>
                  <a:gd name="T59" fmla="*/ 99 h 137"/>
                  <a:gd name="T60" fmla="*/ 133 w 168"/>
                  <a:gd name="T61" fmla="*/ 99 h 137"/>
                  <a:gd name="T62" fmla="*/ 144 w 168"/>
                  <a:gd name="T63" fmla="*/ 84 h 137"/>
                  <a:gd name="T64" fmla="*/ 150 w 168"/>
                  <a:gd name="T65" fmla="*/ 66 h 137"/>
                  <a:gd name="T66" fmla="*/ 139 w 168"/>
                  <a:gd name="T67" fmla="*/ 45 h 137"/>
                  <a:gd name="T68" fmla="*/ 139 w 168"/>
                  <a:gd name="T69" fmla="*/ 45 h 137"/>
                  <a:gd name="T70" fmla="*/ 118 w 168"/>
                  <a:gd name="T71" fmla="*/ 37 h 137"/>
                  <a:gd name="T72" fmla="*/ 98 w 168"/>
                  <a:gd name="T73" fmla="*/ 46 h 137"/>
                  <a:gd name="T74" fmla="*/ 82 w 168"/>
                  <a:gd name="T75" fmla="*/ 60 h 137"/>
                  <a:gd name="T76" fmla="*/ 82 w 168"/>
                  <a:gd name="T77" fmla="*/ 60 h 137"/>
                  <a:gd name="T78" fmla="*/ 70 w 168"/>
                  <a:gd name="T79" fmla="*/ 81 h 137"/>
                  <a:gd name="T80" fmla="*/ 71 w 168"/>
                  <a:gd name="T81" fmla="*/ 99 h 137"/>
                  <a:gd name="T82" fmla="*/ 79 w 168"/>
                  <a:gd name="T83" fmla="*/ 110 h 137"/>
                  <a:gd name="T84" fmla="*/ 79 w 168"/>
                  <a:gd name="T85" fmla="*/ 110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
                  <a:gd name="T130" fmla="*/ 0 h 137"/>
                  <a:gd name="T131" fmla="*/ 168 w 168"/>
                  <a:gd name="T132" fmla="*/ 137 h 1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 h="137">
                    <a:moveTo>
                      <a:pt x="112" y="0"/>
                    </a:moveTo>
                    <a:lnTo>
                      <a:pt x="126" y="12"/>
                    </a:lnTo>
                    <a:lnTo>
                      <a:pt x="115" y="24"/>
                    </a:lnTo>
                    <a:lnTo>
                      <a:pt x="115" y="25"/>
                    </a:lnTo>
                    <a:lnTo>
                      <a:pt x="125" y="23"/>
                    </a:lnTo>
                    <a:lnTo>
                      <a:pt x="139" y="24"/>
                    </a:lnTo>
                    <a:lnTo>
                      <a:pt x="154" y="35"/>
                    </a:lnTo>
                    <a:lnTo>
                      <a:pt x="168" y="58"/>
                    </a:lnTo>
                    <a:lnTo>
                      <a:pt x="166" y="84"/>
                    </a:lnTo>
                    <a:lnTo>
                      <a:pt x="150" y="110"/>
                    </a:lnTo>
                    <a:lnTo>
                      <a:pt x="127" y="128"/>
                    </a:lnTo>
                    <a:lnTo>
                      <a:pt x="97" y="137"/>
                    </a:lnTo>
                    <a:lnTo>
                      <a:pt x="67" y="123"/>
                    </a:lnTo>
                    <a:lnTo>
                      <a:pt x="59" y="112"/>
                    </a:lnTo>
                    <a:lnTo>
                      <a:pt x="55" y="101"/>
                    </a:lnTo>
                    <a:lnTo>
                      <a:pt x="55" y="91"/>
                    </a:lnTo>
                    <a:lnTo>
                      <a:pt x="55" y="90"/>
                    </a:lnTo>
                    <a:lnTo>
                      <a:pt x="15" y="134"/>
                    </a:lnTo>
                    <a:lnTo>
                      <a:pt x="0" y="120"/>
                    </a:lnTo>
                    <a:lnTo>
                      <a:pt x="112" y="0"/>
                    </a:lnTo>
                    <a:close/>
                    <a:moveTo>
                      <a:pt x="79" y="110"/>
                    </a:moveTo>
                    <a:lnTo>
                      <a:pt x="96" y="118"/>
                    </a:lnTo>
                    <a:lnTo>
                      <a:pt x="115" y="113"/>
                    </a:lnTo>
                    <a:lnTo>
                      <a:pt x="133" y="99"/>
                    </a:lnTo>
                    <a:lnTo>
                      <a:pt x="144" y="84"/>
                    </a:lnTo>
                    <a:lnTo>
                      <a:pt x="150" y="66"/>
                    </a:lnTo>
                    <a:lnTo>
                      <a:pt x="139" y="45"/>
                    </a:lnTo>
                    <a:lnTo>
                      <a:pt x="118" y="37"/>
                    </a:lnTo>
                    <a:lnTo>
                      <a:pt x="98" y="46"/>
                    </a:lnTo>
                    <a:lnTo>
                      <a:pt x="82" y="60"/>
                    </a:lnTo>
                    <a:lnTo>
                      <a:pt x="70" y="81"/>
                    </a:lnTo>
                    <a:lnTo>
                      <a:pt x="71" y="99"/>
                    </a:lnTo>
                    <a:lnTo>
                      <a:pt x="79" y="11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69" name="Freeform 436"/>
              <p:cNvSpPr>
                <a:spLocks/>
              </p:cNvSpPr>
              <p:nvPr/>
            </p:nvSpPr>
            <p:spPr bwMode="auto">
              <a:xfrm>
                <a:off x="4702" y="1478"/>
                <a:ext cx="38" cy="44"/>
              </a:xfrm>
              <a:custGeom>
                <a:avLst/>
                <a:gdLst>
                  <a:gd name="T0" fmla="*/ 77 w 112"/>
                  <a:gd name="T1" fmla="*/ 49 h 134"/>
                  <a:gd name="T2" fmla="*/ 24 w 112"/>
                  <a:gd name="T3" fmla="*/ 104 h 134"/>
                  <a:gd name="T4" fmla="*/ 24 w 112"/>
                  <a:gd name="T5" fmla="*/ 104 h 134"/>
                  <a:gd name="T6" fmla="*/ 21 w 112"/>
                  <a:gd name="T7" fmla="*/ 110 h 134"/>
                  <a:gd name="T8" fmla="*/ 22 w 112"/>
                  <a:gd name="T9" fmla="*/ 115 h 134"/>
                  <a:gd name="T10" fmla="*/ 26 w 112"/>
                  <a:gd name="T11" fmla="*/ 118 h 134"/>
                  <a:gd name="T12" fmla="*/ 26 w 112"/>
                  <a:gd name="T13" fmla="*/ 118 h 134"/>
                  <a:gd name="T14" fmla="*/ 31 w 112"/>
                  <a:gd name="T15" fmla="*/ 123 h 134"/>
                  <a:gd name="T16" fmla="*/ 20 w 112"/>
                  <a:gd name="T17" fmla="*/ 134 h 134"/>
                  <a:gd name="T18" fmla="*/ 20 w 112"/>
                  <a:gd name="T19" fmla="*/ 134 h 134"/>
                  <a:gd name="T20" fmla="*/ 15 w 112"/>
                  <a:gd name="T21" fmla="*/ 130 h 134"/>
                  <a:gd name="T22" fmla="*/ 11 w 112"/>
                  <a:gd name="T23" fmla="*/ 127 h 134"/>
                  <a:gd name="T24" fmla="*/ 8 w 112"/>
                  <a:gd name="T25" fmla="*/ 125 h 134"/>
                  <a:gd name="T26" fmla="*/ 8 w 112"/>
                  <a:gd name="T27" fmla="*/ 125 h 134"/>
                  <a:gd name="T28" fmla="*/ 0 w 112"/>
                  <a:gd name="T29" fmla="*/ 112 h 134"/>
                  <a:gd name="T30" fmla="*/ 1 w 112"/>
                  <a:gd name="T31" fmla="*/ 101 h 134"/>
                  <a:gd name="T32" fmla="*/ 9 w 112"/>
                  <a:gd name="T33" fmla="*/ 91 h 134"/>
                  <a:gd name="T34" fmla="*/ 9 w 112"/>
                  <a:gd name="T35" fmla="*/ 91 h 134"/>
                  <a:gd name="T36" fmla="*/ 62 w 112"/>
                  <a:gd name="T37" fmla="*/ 35 h 134"/>
                  <a:gd name="T38" fmla="*/ 51 w 112"/>
                  <a:gd name="T39" fmla="*/ 24 h 134"/>
                  <a:gd name="T40" fmla="*/ 63 w 112"/>
                  <a:gd name="T41" fmla="*/ 12 h 134"/>
                  <a:gd name="T42" fmla="*/ 75 w 112"/>
                  <a:gd name="T43" fmla="*/ 23 h 134"/>
                  <a:gd name="T44" fmla="*/ 98 w 112"/>
                  <a:gd name="T45" fmla="*/ 0 h 134"/>
                  <a:gd name="T46" fmla="*/ 112 w 112"/>
                  <a:gd name="T47" fmla="*/ 14 h 134"/>
                  <a:gd name="T48" fmla="*/ 89 w 112"/>
                  <a:gd name="T49" fmla="*/ 37 h 134"/>
                  <a:gd name="T50" fmla="*/ 102 w 112"/>
                  <a:gd name="T51" fmla="*/ 50 h 134"/>
                  <a:gd name="T52" fmla="*/ 91 w 112"/>
                  <a:gd name="T53" fmla="*/ 63 h 134"/>
                  <a:gd name="T54" fmla="*/ 77 w 112"/>
                  <a:gd name="T55" fmla="*/ 49 h 134"/>
                  <a:gd name="T56" fmla="*/ 77 w 112"/>
                  <a:gd name="T57" fmla="*/ 49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134"/>
                  <a:gd name="T89" fmla="*/ 112 w 112"/>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134">
                    <a:moveTo>
                      <a:pt x="77" y="49"/>
                    </a:moveTo>
                    <a:lnTo>
                      <a:pt x="24" y="104"/>
                    </a:lnTo>
                    <a:lnTo>
                      <a:pt x="21" y="110"/>
                    </a:lnTo>
                    <a:lnTo>
                      <a:pt x="22" y="115"/>
                    </a:lnTo>
                    <a:lnTo>
                      <a:pt x="26" y="118"/>
                    </a:lnTo>
                    <a:lnTo>
                      <a:pt x="31" y="123"/>
                    </a:lnTo>
                    <a:lnTo>
                      <a:pt x="20" y="134"/>
                    </a:lnTo>
                    <a:lnTo>
                      <a:pt x="15" y="130"/>
                    </a:lnTo>
                    <a:lnTo>
                      <a:pt x="11" y="127"/>
                    </a:lnTo>
                    <a:lnTo>
                      <a:pt x="8" y="125"/>
                    </a:lnTo>
                    <a:lnTo>
                      <a:pt x="0" y="112"/>
                    </a:lnTo>
                    <a:lnTo>
                      <a:pt x="1" y="101"/>
                    </a:lnTo>
                    <a:lnTo>
                      <a:pt x="9" y="91"/>
                    </a:lnTo>
                    <a:lnTo>
                      <a:pt x="62" y="35"/>
                    </a:lnTo>
                    <a:lnTo>
                      <a:pt x="51" y="24"/>
                    </a:lnTo>
                    <a:lnTo>
                      <a:pt x="63" y="12"/>
                    </a:lnTo>
                    <a:lnTo>
                      <a:pt x="75" y="23"/>
                    </a:lnTo>
                    <a:lnTo>
                      <a:pt x="98" y="0"/>
                    </a:lnTo>
                    <a:lnTo>
                      <a:pt x="112" y="14"/>
                    </a:lnTo>
                    <a:lnTo>
                      <a:pt x="89" y="37"/>
                    </a:lnTo>
                    <a:lnTo>
                      <a:pt x="102" y="50"/>
                    </a:lnTo>
                    <a:lnTo>
                      <a:pt x="91" y="63"/>
                    </a:lnTo>
                    <a:lnTo>
                      <a:pt x="77" y="4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0" name="Freeform 437"/>
              <p:cNvSpPr>
                <a:spLocks noEditPoints="1"/>
              </p:cNvSpPr>
              <p:nvPr/>
            </p:nvSpPr>
            <p:spPr bwMode="auto">
              <a:xfrm>
                <a:off x="4713" y="1489"/>
                <a:ext cx="43" cy="43"/>
              </a:xfrm>
              <a:custGeom>
                <a:avLst/>
                <a:gdLst>
                  <a:gd name="T0" fmla="*/ 14 w 129"/>
                  <a:gd name="T1" fmla="*/ 129 h 129"/>
                  <a:gd name="T2" fmla="*/ 0 w 129"/>
                  <a:gd name="T3" fmla="*/ 114 h 129"/>
                  <a:gd name="T4" fmla="*/ 84 w 129"/>
                  <a:gd name="T5" fmla="*/ 32 h 129"/>
                  <a:gd name="T6" fmla="*/ 98 w 129"/>
                  <a:gd name="T7" fmla="*/ 46 h 129"/>
                  <a:gd name="T8" fmla="*/ 14 w 129"/>
                  <a:gd name="T9" fmla="*/ 129 h 129"/>
                  <a:gd name="T10" fmla="*/ 14 w 129"/>
                  <a:gd name="T11" fmla="*/ 129 h 129"/>
                  <a:gd name="T12" fmla="*/ 99 w 129"/>
                  <a:gd name="T13" fmla="*/ 16 h 129"/>
                  <a:gd name="T14" fmla="*/ 115 w 129"/>
                  <a:gd name="T15" fmla="*/ 0 h 129"/>
                  <a:gd name="T16" fmla="*/ 129 w 129"/>
                  <a:gd name="T17" fmla="*/ 14 h 129"/>
                  <a:gd name="T18" fmla="*/ 113 w 129"/>
                  <a:gd name="T19" fmla="*/ 31 h 129"/>
                  <a:gd name="T20" fmla="*/ 99 w 129"/>
                  <a:gd name="T21" fmla="*/ 16 h 129"/>
                  <a:gd name="T22" fmla="*/ 99 w 129"/>
                  <a:gd name="T23" fmla="*/ 16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29"/>
                  <a:gd name="T38" fmla="*/ 129 w 129"/>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29">
                    <a:moveTo>
                      <a:pt x="14" y="129"/>
                    </a:moveTo>
                    <a:lnTo>
                      <a:pt x="0" y="114"/>
                    </a:lnTo>
                    <a:lnTo>
                      <a:pt x="84" y="32"/>
                    </a:lnTo>
                    <a:lnTo>
                      <a:pt x="98" y="46"/>
                    </a:lnTo>
                    <a:lnTo>
                      <a:pt x="14" y="129"/>
                    </a:lnTo>
                    <a:close/>
                    <a:moveTo>
                      <a:pt x="99" y="16"/>
                    </a:moveTo>
                    <a:lnTo>
                      <a:pt x="115" y="0"/>
                    </a:lnTo>
                    <a:lnTo>
                      <a:pt x="129" y="14"/>
                    </a:lnTo>
                    <a:lnTo>
                      <a:pt x="113" y="31"/>
                    </a:lnTo>
                    <a:lnTo>
                      <a:pt x="99" y="1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1" name="Freeform 438"/>
              <p:cNvSpPr>
                <a:spLocks noEditPoints="1"/>
              </p:cNvSpPr>
              <p:nvPr/>
            </p:nvSpPr>
            <p:spPr bwMode="auto">
              <a:xfrm>
                <a:off x="4731" y="1517"/>
                <a:ext cx="39" cy="39"/>
              </a:xfrm>
              <a:custGeom>
                <a:avLst/>
                <a:gdLst>
                  <a:gd name="T0" fmla="*/ 104 w 119"/>
                  <a:gd name="T1" fmla="*/ 16 h 117"/>
                  <a:gd name="T2" fmla="*/ 119 w 119"/>
                  <a:gd name="T3" fmla="*/ 45 h 117"/>
                  <a:gd name="T4" fmla="*/ 114 w 119"/>
                  <a:gd name="T5" fmla="*/ 74 h 117"/>
                  <a:gd name="T6" fmla="*/ 97 w 119"/>
                  <a:gd name="T7" fmla="*/ 98 h 117"/>
                  <a:gd name="T8" fmla="*/ 97 w 119"/>
                  <a:gd name="T9" fmla="*/ 98 h 117"/>
                  <a:gd name="T10" fmla="*/ 70 w 119"/>
                  <a:gd name="T11" fmla="*/ 114 h 117"/>
                  <a:gd name="T12" fmla="*/ 41 w 119"/>
                  <a:gd name="T13" fmla="*/ 117 h 117"/>
                  <a:gd name="T14" fmla="*/ 14 w 119"/>
                  <a:gd name="T15" fmla="*/ 101 h 117"/>
                  <a:gd name="T16" fmla="*/ 14 w 119"/>
                  <a:gd name="T17" fmla="*/ 101 h 117"/>
                  <a:gd name="T18" fmla="*/ 0 w 119"/>
                  <a:gd name="T19" fmla="*/ 72 h 117"/>
                  <a:gd name="T20" fmla="*/ 4 w 119"/>
                  <a:gd name="T21" fmla="*/ 44 h 117"/>
                  <a:gd name="T22" fmla="*/ 22 w 119"/>
                  <a:gd name="T23" fmla="*/ 19 h 117"/>
                  <a:gd name="T24" fmla="*/ 22 w 119"/>
                  <a:gd name="T25" fmla="*/ 19 h 117"/>
                  <a:gd name="T26" fmla="*/ 47 w 119"/>
                  <a:gd name="T27" fmla="*/ 3 h 117"/>
                  <a:gd name="T28" fmla="*/ 76 w 119"/>
                  <a:gd name="T29" fmla="*/ 0 h 117"/>
                  <a:gd name="T30" fmla="*/ 104 w 119"/>
                  <a:gd name="T31" fmla="*/ 16 h 117"/>
                  <a:gd name="T32" fmla="*/ 104 w 119"/>
                  <a:gd name="T33" fmla="*/ 16 h 117"/>
                  <a:gd name="T34" fmla="*/ 26 w 119"/>
                  <a:gd name="T35" fmla="*/ 89 h 117"/>
                  <a:gd name="T36" fmla="*/ 47 w 119"/>
                  <a:gd name="T37" fmla="*/ 99 h 117"/>
                  <a:gd name="T38" fmla="*/ 67 w 119"/>
                  <a:gd name="T39" fmla="*/ 94 h 117"/>
                  <a:gd name="T40" fmla="*/ 82 w 119"/>
                  <a:gd name="T41" fmla="*/ 84 h 117"/>
                  <a:gd name="T42" fmla="*/ 82 w 119"/>
                  <a:gd name="T43" fmla="*/ 84 h 117"/>
                  <a:gd name="T44" fmla="*/ 94 w 119"/>
                  <a:gd name="T45" fmla="*/ 69 h 117"/>
                  <a:gd name="T46" fmla="*/ 101 w 119"/>
                  <a:gd name="T47" fmla="*/ 49 h 117"/>
                  <a:gd name="T48" fmla="*/ 92 w 119"/>
                  <a:gd name="T49" fmla="*/ 27 h 117"/>
                  <a:gd name="T50" fmla="*/ 92 w 119"/>
                  <a:gd name="T51" fmla="*/ 27 h 117"/>
                  <a:gd name="T52" fmla="*/ 71 w 119"/>
                  <a:gd name="T53" fmla="*/ 18 h 117"/>
                  <a:gd name="T54" fmla="*/ 51 w 119"/>
                  <a:gd name="T55" fmla="*/ 23 h 117"/>
                  <a:gd name="T56" fmla="*/ 35 w 119"/>
                  <a:gd name="T57" fmla="*/ 33 h 117"/>
                  <a:gd name="T58" fmla="*/ 35 w 119"/>
                  <a:gd name="T59" fmla="*/ 33 h 117"/>
                  <a:gd name="T60" fmla="*/ 24 w 119"/>
                  <a:gd name="T61" fmla="*/ 49 h 117"/>
                  <a:gd name="T62" fmla="*/ 18 w 119"/>
                  <a:gd name="T63" fmla="*/ 68 h 117"/>
                  <a:gd name="T64" fmla="*/ 26 w 119"/>
                  <a:gd name="T65" fmla="*/ 89 h 117"/>
                  <a:gd name="T66" fmla="*/ 26 w 119"/>
                  <a:gd name="T67" fmla="*/ 89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117"/>
                  <a:gd name="T104" fmla="*/ 119 w 119"/>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117">
                    <a:moveTo>
                      <a:pt x="104" y="16"/>
                    </a:moveTo>
                    <a:lnTo>
                      <a:pt x="119" y="45"/>
                    </a:lnTo>
                    <a:lnTo>
                      <a:pt x="114" y="74"/>
                    </a:lnTo>
                    <a:lnTo>
                      <a:pt x="97" y="98"/>
                    </a:lnTo>
                    <a:lnTo>
                      <a:pt x="70" y="114"/>
                    </a:lnTo>
                    <a:lnTo>
                      <a:pt x="41" y="117"/>
                    </a:lnTo>
                    <a:lnTo>
                      <a:pt x="14" y="101"/>
                    </a:lnTo>
                    <a:lnTo>
                      <a:pt x="0" y="72"/>
                    </a:lnTo>
                    <a:lnTo>
                      <a:pt x="4" y="44"/>
                    </a:lnTo>
                    <a:lnTo>
                      <a:pt x="22" y="19"/>
                    </a:lnTo>
                    <a:lnTo>
                      <a:pt x="47" y="3"/>
                    </a:lnTo>
                    <a:lnTo>
                      <a:pt x="76" y="0"/>
                    </a:lnTo>
                    <a:lnTo>
                      <a:pt x="104" y="16"/>
                    </a:lnTo>
                    <a:close/>
                    <a:moveTo>
                      <a:pt x="26" y="89"/>
                    </a:moveTo>
                    <a:lnTo>
                      <a:pt x="47" y="99"/>
                    </a:lnTo>
                    <a:lnTo>
                      <a:pt x="67" y="94"/>
                    </a:lnTo>
                    <a:lnTo>
                      <a:pt x="82" y="84"/>
                    </a:lnTo>
                    <a:lnTo>
                      <a:pt x="94" y="69"/>
                    </a:lnTo>
                    <a:lnTo>
                      <a:pt x="101" y="49"/>
                    </a:lnTo>
                    <a:lnTo>
                      <a:pt x="92" y="27"/>
                    </a:lnTo>
                    <a:lnTo>
                      <a:pt x="71" y="18"/>
                    </a:lnTo>
                    <a:lnTo>
                      <a:pt x="51" y="23"/>
                    </a:lnTo>
                    <a:lnTo>
                      <a:pt x="35" y="33"/>
                    </a:lnTo>
                    <a:lnTo>
                      <a:pt x="24" y="49"/>
                    </a:lnTo>
                    <a:lnTo>
                      <a:pt x="18" y="68"/>
                    </a:lnTo>
                    <a:lnTo>
                      <a:pt x="26" y="8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2" name="Freeform 439"/>
              <p:cNvSpPr>
                <a:spLocks/>
              </p:cNvSpPr>
              <p:nvPr/>
            </p:nvSpPr>
            <p:spPr bwMode="auto">
              <a:xfrm>
                <a:off x="4753" y="1543"/>
                <a:ext cx="46" cy="50"/>
              </a:xfrm>
              <a:custGeom>
                <a:avLst/>
                <a:gdLst>
                  <a:gd name="T0" fmla="*/ 63 w 139"/>
                  <a:gd name="T1" fmla="*/ 149 h 149"/>
                  <a:gd name="T2" fmla="*/ 51 w 139"/>
                  <a:gd name="T3" fmla="*/ 134 h 149"/>
                  <a:gd name="T4" fmla="*/ 105 w 139"/>
                  <a:gd name="T5" fmla="*/ 87 h 149"/>
                  <a:gd name="T6" fmla="*/ 105 w 139"/>
                  <a:gd name="T7" fmla="*/ 87 h 149"/>
                  <a:gd name="T8" fmla="*/ 116 w 139"/>
                  <a:gd name="T9" fmla="*/ 74 h 149"/>
                  <a:gd name="T10" fmla="*/ 119 w 139"/>
                  <a:gd name="T11" fmla="*/ 61 h 149"/>
                  <a:gd name="T12" fmla="*/ 111 w 139"/>
                  <a:gd name="T13" fmla="*/ 47 h 149"/>
                  <a:gd name="T14" fmla="*/ 111 w 139"/>
                  <a:gd name="T15" fmla="*/ 47 h 149"/>
                  <a:gd name="T16" fmla="*/ 101 w 139"/>
                  <a:gd name="T17" fmla="*/ 40 h 149"/>
                  <a:gd name="T18" fmla="*/ 84 w 139"/>
                  <a:gd name="T19" fmla="*/ 38 h 149"/>
                  <a:gd name="T20" fmla="*/ 62 w 139"/>
                  <a:gd name="T21" fmla="*/ 49 h 149"/>
                  <a:gd name="T22" fmla="*/ 62 w 139"/>
                  <a:gd name="T23" fmla="*/ 49 h 149"/>
                  <a:gd name="T24" fmla="*/ 13 w 139"/>
                  <a:gd name="T25" fmla="*/ 92 h 149"/>
                  <a:gd name="T26" fmla="*/ 0 w 139"/>
                  <a:gd name="T27" fmla="*/ 77 h 149"/>
                  <a:gd name="T28" fmla="*/ 89 w 139"/>
                  <a:gd name="T29" fmla="*/ 0 h 149"/>
                  <a:gd name="T30" fmla="*/ 101 w 139"/>
                  <a:gd name="T31" fmla="*/ 14 h 149"/>
                  <a:gd name="T32" fmla="*/ 89 w 139"/>
                  <a:gd name="T33" fmla="*/ 25 h 149"/>
                  <a:gd name="T34" fmla="*/ 89 w 139"/>
                  <a:gd name="T35" fmla="*/ 25 h 149"/>
                  <a:gd name="T36" fmla="*/ 89 w 139"/>
                  <a:gd name="T37" fmla="*/ 25 h 149"/>
                  <a:gd name="T38" fmla="*/ 99 w 139"/>
                  <a:gd name="T39" fmla="*/ 25 h 149"/>
                  <a:gd name="T40" fmla="*/ 113 w 139"/>
                  <a:gd name="T41" fmla="*/ 28 h 149"/>
                  <a:gd name="T42" fmla="*/ 128 w 139"/>
                  <a:gd name="T43" fmla="*/ 39 h 149"/>
                  <a:gd name="T44" fmla="*/ 128 w 139"/>
                  <a:gd name="T45" fmla="*/ 39 h 149"/>
                  <a:gd name="T46" fmla="*/ 138 w 139"/>
                  <a:gd name="T47" fmla="*/ 55 h 149"/>
                  <a:gd name="T48" fmla="*/ 139 w 139"/>
                  <a:gd name="T49" fmla="*/ 75 h 149"/>
                  <a:gd name="T50" fmla="*/ 124 w 139"/>
                  <a:gd name="T51" fmla="*/ 97 h 149"/>
                  <a:gd name="T52" fmla="*/ 124 w 139"/>
                  <a:gd name="T53" fmla="*/ 97 h 149"/>
                  <a:gd name="T54" fmla="*/ 63 w 139"/>
                  <a:gd name="T55" fmla="*/ 149 h 149"/>
                  <a:gd name="T56" fmla="*/ 63 w 139"/>
                  <a:gd name="T57" fmla="*/ 149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9"/>
                  <a:gd name="T89" fmla="*/ 139 w 139"/>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9">
                    <a:moveTo>
                      <a:pt x="63" y="149"/>
                    </a:moveTo>
                    <a:lnTo>
                      <a:pt x="51" y="134"/>
                    </a:lnTo>
                    <a:lnTo>
                      <a:pt x="105" y="87"/>
                    </a:lnTo>
                    <a:lnTo>
                      <a:pt x="116" y="74"/>
                    </a:lnTo>
                    <a:lnTo>
                      <a:pt x="119" y="61"/>
                    </a:lnTo>
                    <a:lnTo>
                      <a:pt x="111" y="47"/>
                    </a:lnTo>
                    <a:lnTo>
                      <a:pt x="101" y="40"/>
                    </a:lnTo>
                    <a:lnTo>
                      <a:pt x="84" y="38"/>
                    </a:lnTo>
                    <a:lnTo>
                      <a:pt x="62" y="49"/>
                    </a:lnTo>
                    <a:lnTo>
                      <a:pt x="13" y="92"/>
                    </a:lnTo>
                    <a:lnTo>
                      <a:pt x="0" y="77"/>
                    </a:lnTo>
                    <a:lnTo>
                      <a:pt x="89" y="0"/>
                    </a:lnTo>
                    <a:lnTo>
                      <a:pt x="101" y="14"/>
                    </a:lnTo>
                    <a:lnTo>
                      <a:pt x="89" y="25"/>
                    </a:lnTo>
                    <a:lnTo>
                      <a:pt x="99" y="25"/>
                    </a:lnTo>
                    <a:lnTo>
                      <a:pt x="113" y="28"/>
                    </a:lnTo>
                    <a:lnTo>
                      <a:pt x="128" y="39"/>
                    </a:lnTo>
                    <a:lnTo>
                      <a:pt x="138" y="55"/>
                    </a:lnTo>
                    <a:lnTo>
                      <a:pt x="139" y="75"/>
                    </a:lnTo>
                    <a:lnTo>
                      <a:pt x="124" y="97"/>
                    </a:lnTo>
                    <a:lnTo>
                      <a:pt x="63" y="14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3" name="Freeform 440"/>
              <p:cNvSpPr>
                <a:spLocks noEditPoints="1"/>
              </p:cNvSpPr>
              <p:nvPr/>
            </p:nvSpPr>
            <p:spPr bwMode="auto">
              <a:xfrm>
                <a:off x="4798" y="1598"/>
                <a:ext cx="41" cy="39"/>
              </a:xfrm>
              <a:custGeom>
                <a:avLst/>
                <a:gdLst>
                  <a:gd name="T0" fmla="*/ 75 w 122"/>
                  <a:gd name="T1" fmla="*/ 111 h 116"/>
                  <a:gd name="T2" fmla="*/ 66 w 122"/>
                  <a:gd name="T3" fmla="*/ 114 h 116"/>
                  <a:gd name="T4" fmla="*/ 53 w 122"/>
                  <a:gd name="T5" fmla="*/ 116 h 116"/>
                  <a:gd name="T6" fmla="*/ 37 w 122"/>
                  <a:gd name="T7" fmla="*/ 114 h 116"/>
                  <a:gd name="T8" fmla="*/ 37 w 122"/>
                  <a:gd name="T9" fmla="*/ 114 h 116"/>
                  <a:gd name="T10" fmla="*/ 30 w 122"/>
                  <a:gd name="T11" fmla="*/ 111 h 116"/>
                  <a:gd name="T12" fmla="*/ 22 w 122"/>
                  <a:gd name="T13" fmla="*/ 105 h 116"/>
                  <a:gd name="T14" fmla="*/ 11 w 122"/>
                  <a:gd name="T15" fmla="*/ 93 h 116"/>
                  <a:gd name="T16" fmla="*/ 11 w 122"/>
                  <a:gd name="T17" fmla="*/ 93 h 116"/>
                  <a:gd name="T18" fmla="*/ 0 w 122"/>
                  <a:gd name="T19" fmla="*/ 66 h 116"/>
                  <a:gd name="T20" fmla="*/ 6 w 122"/>
                  <a:gd name="T21" fmla="*/ 40 h 116"/>
                  <a:gd name="T22" fmla="*/ 26 w 122"/>
                  <a:gd name="T23" fmla="*/ 16 h 116"/>
                  <a:gd name="T24" fmla="*/ 26 w 122"/>
                  <a:gd name="T25" fmla="*/ 16 h 116"/>
                  <a:gd name="T26" fmla="*/ 55 w 122"/>
                  <a:gd name="T27" fmla="*/ 0 h 116"/>
                  <a:gd name="T28" fmla="*/ 85 w 122"/>
                  <a:gd name="T29" fmla="*/ 0 h 116"/>
                  <a:gd name="T30" fmla="*/ 112 w 122"/>
                  <a:gd name="T31" fmla="*/ 21 h 116"/>
                  <a:gd name="T32" fmla="*/ 112 w 122"/>
                  <a:gd name="T33" fmla="*/ 21 h 116"/>
                  <a:gd name="T34" fmla="*/ 122 w 122"/>
                  <a:gd name="T35" fmla="*/ 48 h 116"/>
                  <a:gd name="T36" fmla="*/ 114 w 122"/>
                  <a:gd name="T37" fmla="*/ 76 h 116"/>
                  <a:gd name="T38" fmla="*/ 89 w 122"/>
                  <a:gd name="T39" fmla="*/ 103 h 116"/>
                  <a:gd name="T40" fmla="*/ 89 w 122"/>
                  <a:gd name="T41" fmla="*/ 103 h 116"/>
                  <a:gd name="T42" fmla="*/ 36 w 122"/>
                  <a:gd name="T43" fmla="*/ 35 h 116"/>
                  <a:gd name="T44" fmla="*/ 36 w 122"/>
                  <a:gd name="T45" fmla="*/ 35 h 116"/>
                  <a:gd name="T46" fmla="*/ 22 w 122"/>
                  <a:gd name="T47" fmla="*/ 50 h 116"/>
                  <a:gd name="T48" fmla="*/ 18 w 122"/>
                  <a:gd name="T49" fmla="*/ 67 h 116"/>
                  <a:gd name="T50" fmla="*/ 26 w 122"/>
                  <a:gd name="T51" fmla="*/ 85 h 116"/>
                  <a:gd name="T52" fmla="*/ 26 w 122"/>
                  <a:gd name="T53" fmla="*/ 85 h 116"/>
                  <a:gd name="T54" fmla="*/ 39 w 122"/>
                  <a:gd name="T55" fmla="*/ 95 h 116"/>
                  <a:gd name="T56" fmla="*/ 53 w 122"/>
                  <a:gd name="T57" fmla="*/ 97 h 116"/>
                  <a:gd name="T58" fmla="*/ 63 w 122"/>
                  <a:gd name="T59" fmla="*/ 95 h 116"/>
                  <a:gd name="T60" fmla="*/ 63 w 122"/>
                  <a:gd name="T61" fmla="*/ 95 h 116"/>
                  <a:gd name="T62" fmla="*/ 75 w 122"/>
                  <a:gd name="T63" fmla="*/ 111 h 116"/>
                  <a:gd name="T64" fmla="*/ 75 w 122"/>
                  <a:gd name="T65" fmla="*/ 111 h 116"/>
                  <a:gd name="T66" fmla="*/ 89 w 122"/>
                  <a:gd name="T67" fmla="*/ 76 h 116"/>
                  <a:gd name="T68" fmla="*/ 100 w 122"/>
                  <a:gd name="T69" fmla="*/ 63 h 116"/>
                  <a:gd name="T70" fmla="*/ 104 w 122"/>
                  <a:gd name="T71" fmla="*/ 47 h 116"/>
                  <a:gd name="T72" fmla="*/ 96 w 122"/>
                  <a:gd name="T73" fmla="*/ 30 h 116"/>
                  <a:gd name="T74" fmla="*/ 96 w 122"/>
                  <a:gd name="T75" fmla="*/ 30 h 116"/>
                  <a:gd name="T76" fmla="*/ 81 w 122"/>
                  <a:gd name="T77" fmla="*/ 20 h 116"/>
                  <a:gd name="T78" fmla="*/ 64 w 122"/>
                  <a:gd name="T79" fmla="*/ 18 h 116"/>
                  <a:gd name="T80" fmla="*/ 48 w 122"/>
                  <a:gd name="T81" fmla="*/ 25 h 116"/>
                  <a:gd name="T82" fmla="*/ 48 w 122"/>
                  <a:gd name="T83" fmla="*/ 25 h 116"/>
                  <a:gd name="T84" fmla="*/ 89 w 122"/>
                  <a:gd name="T85" fmla="*/ 76 h 116"/>
                  <a:gd name="T86" fmla="*/ 89 w 122"/>
                  <a:gd name="T87" fmla="*/ 76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6"/>
                  <a:gd name="T134" fmla="*/ 122 w 122"/>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6">
                    <a:moveTo>
                      <a:pt x="75" y="111"/>
                    </a:moveTo>
                    <a:lnTo>
                      <a:pt x="66" y="114"/>
                    </a:lnTo>
                    <a:lnTo>
                      <a:pt x="53" y="116"/>
                    </a:lnTo>
                    <a:lnTo>
                      <a:pt x="37" y="114"/>
                    </a:lnTo>
                    <a:lnTo>
                      <a:pt x="30" y="111"/>
                    </a:lnTo>
                    <a:lnTo>
                      <a:pt x="22" y="105"/>
                    </a:lnTo>
                    <a:lnTo>
                      <a:pt x="11" y="93"/>
                    </a:lnTo>
                    <a:lnTo>
                      <a:pt x="0" y="66"/>
                    </a:lnTo>
                    <a:lnTo>
                      <a:pt x="6" y="40"/>
                    </a:lnTo>
                    <a:lnTo>
                      <a:pt x="26" y="16"/>
                    </a:lnTo>
                    <a:lnTo>
                      <a:pt x="55" y="0"/>
                    </a:lnTo>
                    <a:lnTo>
                      <a:pt x="85" y="0"/>
                    </a:lnTo>
                    <a:lnTo>
                      <a:pt x="112" y="21"/>
                    </a:lnTo>
                    <a:lnTo>
                      <a:pt x="122" y="48"/>
                    </a:lnTo>
                    <a:lnTo>
                      <a:pt x="114" y="76"/>
                    </a:lnTo>
                    <a:lnTo>
                      <a:pt x="89" y="103"/>
                    </a:lnTo>
                    <a:lnTo>
                      <a:pt x="36" y="35"/>
                    </a:lnTo>
                    <a:lnTo>
                      <a:pt x="22" y="50"/>
                    </a:lnTo>
                    <a:lnTo>
                      <a:pt x="18" y="67"/>
                    </a:lnTo>
                    <a:lnTo>
                      <a:pt x="26" y="85"/>
                    </a:lnTo>
                    <a:lnTo>
                      <a:pt x="39" y="95"/>
                    </a:lnTo>
                    <a:lnTo>
                      <a:pt x="53" y="97"/>
                    </a:lnTo>
                    <a:lnTo>
                      <a:pt x="63" y="95"/>
                    </a:lnTo>
                    <a:lnTo>
                      <a:pt x="75" y="111"/>
                    </a:lnTo>
                    <a:close/>
                    <a:moveTo>
                      <a:pt x="89" y="76"/>
                    </a:moveTo>
                    <a:lnTo>
                      <a:pt x="100" y="63"/>
                    </a:lnTo>
                    <a:lnTo>
                      <a:pt x="104" y="47"/>
                    </a:lnTo>
                    <a:lnTo>
                      <a:pt x="96" y="30"/>
                    </a:lnTo>
                    <a:lnTo>
                      <a:pt x="81" y="20"/>
                    </a:lnTo>
                    <a:lnTo>
                      <a:pt x="64" y="18"/>
                    </a:lnTo>
                    <a:lnTo>
                      <a:pt x="48" y="25"/>
                    </a:lnTo>
                    <a:lnTo>
                      <a:pt x="89" y="7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4" name="Freeform 441"/>
              <p:cNvSpPr>
                <a:spLocks noEditPoints="1"/>
              </p:cNvSpPr>
              <p:nvPr/>
            </p:nvSpPr>
            <p:spPr bwMode="auto">
              <a:xfrm>
                <a:off x="4826" y="1656"/>
                <a:ext cx="59" cy="43"/>
              </a:xfrm>
              <a:custGeom>
                <a:avLst/>
                <a:gdLst>
                  <a:gd name="T0" fmla="*/ 137 w 177"/>
                  <a:gd name="T1" fmla="*/ 0 h 130"/>
                  <a:gd name="T2" fmla="*/ 147 w 177"/>
                  <a:gd name="T3" fmla="*/ 16 h 130"/>
                  <a:gd name="T4" fmla="*/ 133 w 177"/>
                  <a:gd name="T5" fmla="*/ 25 h 130"/>
                  <a:gd name="T6" fmla="*/ 134 w 177"/>
                  <a:gd name="T7" fmla="*/ 25 h 130"/>
                  <a:gd name="T8" fmla="*/ 134 w 177"/>
                  <a:gd name="T9" fmla="*/ 25 h 130"/>
                  <a:gd name="T10" fmla="*/ 144 w 177"/>
                  <a:gd name="T11" fmla="*/ 26 h 130"/>
                  <a:gd name="T12" fmla="*/ 157 w 177"/>
                  <a:gd name="T13" fmla="*/ 32 h 130"/>
                  <a:gd name="T14" fmla="*/ 169 w 177"/>
                  <a:gd name="T15" fmla="*/ 44 h 130"/>
                  <a:gd name="T16" fmla="*/ 169 w 177"/>
                  <a:gd name="T17" fmla="*/ 44 h 130"/>
                  <a:gd name="T18" fmla="*/ 177 w 177"/>
                  <a:gd name="T19" fmla="*/ 70 h 130"/>
                  <a:gd name="T20" fmla="*/ 169 w 177"/>
                  <a:gd name="T21" fmla="*/ 96 h 130"/>
                  <a:gd name="T22" fmla="*/ 148 w 177"/>
                  <a:gd name="T23" fmla="*/ 117 h 130"/>
                  <a:gd name="T24" fmla="*/ 148 w 177"/>
                  <a:gd name="T25" fmla="*/ 117 h 130"/>
                  <a:gd name="T26" fmla="*/ 121 w 177"/>
                  <a:gd name="T27" fmla="*/ 129 h 130"/>
                  <a:gd name="T28" fmla="*/ 90 w 177"/>
                  <a:gd name="T29" fmla="*/ 130 h 130"/>
                  <a:gd name="T30" fmla="*/ 64 w 177"/>
                  <a:gd name="T31" fmla="*/ 110 h 130"/>
                  <a:gd name="T32" fmla="*/ 64 w 177"/>
                  <a:gd name="T33" fmla="*/ 110 h 130"/>
                  <a:gd name="T34" fmla="*/ 59 w 177"/>
                  <a:gd name="T35" fmla="*/ 97 h 130"/>
                  <a:gd name="T36" fmla="*/ 58 w 177"/>
                  <a:gd name="T37" fmla="*/ 86 h 130"/>
                  <a:gd name="T38" fmla="*/ 60 w 177"/>
                  <a:gd name="T39" fmla="*/ 76 h 130"/>
                  <a:gd name="T40" fmla="*/ 60 w 177"/>
                  <a:gd name="T41" fmla="*/ 76 h 130"/>
                  <a:gd name="T42" fmla="*/ 60 w 177"/>
                  <a:gd name="T43" fmla="*/ 75 h 130"/>
                  <a:gd name="T44" fmla="*/ 11 w 177"/>
                  <a:gd name="T45" fmla="*/ 108 h 130"/>
                  <a:gd name="T46" fmla="*/ 0 w 177"/>
                  <a:gd name="T47" fmla="*/ 91 h 130"/>
                  <a:gd name="T48" fmla="*/ 137 w 177"/>
                  <a:gd name="T49" fmla="*/ 0 h 130"/>
                  <a:gd name="T50" fmla="*/ 137 w 177"/>
                  <a:gd name="T51" fmla="*/ 0 h 130"/>
                  <a:gd name="T52" fmla="*/ 78 w 177"/>
                  <a:gd name="T53" fmla="*/ 100 h 130"/>
                  <a:gd name="T54" fmla="*/ 93 w 177"/>
                  <a:gd name="T55" fmla="*/ 112 h 130"/>
                  <a:gd name="T56" fmla="*/ 113 w 177"/>
                  <a:gd name="T57" fmla="*/ 111 h 130"/>
                  <a:gd name="T58" fmla="*/ 134 w 177"/>
                  <a:gd name="T59" fmla="*/ 102 h 130"/>
                  <a:gd name="T60" fmla="*/ 134 w 177"/>
                  <a:gd name="T61" fmla="*/ 102 h 130"/>
                  <a:gd name="T62" fmla="*/ 148 w 177"/>
                  <a:gd name="T63" fmla="*/ 90 h 130"/>
                  <a:gd name="T64" fmla="*/ 158 w 177"/>
                  <a:gd name="T65" fmla="*/ 73 h 130"/>
                  <a:gd name="T66" fmla="*/ 153 w 177"/>
                  <a:gd name="T67" fmla="*/ 51 h 130"/>
                  <a:gd name="T68" fmla="*/ 153 w 177"/>
                  <a:gd name="T69" fmla="*/ 51 h 130"/>
                  <a:gd name="T70" fmla="*/ 134 w 177"/>
                  <a:gd name="T71" fmla="*/ 38 h 130"/>
                  <a:gd name="T72" fmla="*/ 113 w 177"/>
                  <a:gd name="T73" fmla="*/ 42 h 130"/>
                  <a:gd name="T74" fmla="*/ 93 w 177"/>
                  <a:gd name="T75" fmla="*/ 52 h 130"/>
                  <a:gd name="T76" fmla="*/ 93 w 177"/>
                  <a:gd name="T77" fmla="*/ 52 h 130"/>
                  <a:gd name="T78" fmla="*/ 76 w 177"/>
                  <a:gd name="T79" fmla="*/ 70 h 130"/>
                  <a:gd name="T80" fmla="*/ 73 w 177"/>
                  <a:gd name="T81" fmla="*/ 87 h 130"/>
                  <a:gd name="T82" fmla="*/ 78 w 177"/>
                  <a:gd name="T83" fmla="*/ 100 h 130"/>
                  <a:gd name="T84" fmla="*/ 78 w 177"/>
                  <a:gd name="T85" fmla="*/ 10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130"/>
                  <a:gd name="T131" fmla="*/ 177 w 177"/>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130">
                    <a:moveTo>
                      <a:pt x="137" y="0"/>
                    </a:moveTo>
                    <a:lnTo>
                      <a:pt x="147" y="16"/>
                    </a:lnTo>
                    <a:lnTo>
                      <a:pt x="133" y="25"/>
                    </a:lnTo>
                    <a:lnTo>
                      <a:pt x="134" y="25"/>
                    </a:lnTo>
                    <a:lnTo>
                      <a:pt x="144" y="26"/>
                    </a:lnTo>
                    <a:lnTo>
                      <a:pt x="157" y="32"/>
                    </a:lnTo>
                    <a:lnTo>
                      <a:pt x="169" y="44"/>
                    </a:lnTo>
                    <a:lnTo>
                      <a:pt x="177" y="70"/>
                    </a:lnTo>
                    <a:lnTo>
                      <a:pt x="169" y="96"/>
                    </a:lnTo>
                    <a:lnTo>
                      <a:pt x="148" y="117"/>
                    </a:lnTo>
                    <a:lnTo>
                      <a:pt x="121" y="129"/>
                    </a:lnTo>
                    <a:lnTo>
                      <a:pt x="90" y="130"/>
                    </a:lnTo>
                    <a:lnTo>
                      <a:pt x="64" y="110"/>
                    </a:lnTo>
                    <a:lnTo>
                      <a:pt x="59" y="97"/>
                    </a:lnTo>
                    <a:lnTo>
                      <a:pt x="58" y="86"/>
                    </a:lnTo>
                    <a:lnTo>
                      <a:pt x="60" y="76"/>
                    </a:lnTo>
                    <a:lnTo>
                      <a:pt x="60" y="75"/>
                    </a:lnTo>
                    <a:lnTo>
                      <a:pt x="11" y="108"/>
                    </a:lnTo>
                    <a:lnTo>
                      <a:pt x="0" y="91"/>
                    </a:lnTo>
                    <a:lnTo>
                      <a:pt x="137" y="0"/>
                    </a:lnTo>
                    <a:close/>
                    <a:moveTo>
                      <a:pt x="78" y="100"/>
                    </a:moveTo>
                    <a:lnTo>
                      <a:pt x="93" y="112"/>
                    </a:lnTo>
                    <a:lnTo>
                      <a:pt x="113" y="111"/>
                    </a:lnTo>
                    <a:lnTo>
                      <a:pt x="134" y="102"/>
                    </a:lnTo>
                    <a:lnTo>
                      <a:pt x="148" y="90"/>
                    </a:lnTo>
                    <a:lnTo>
                      <a:pt x="158" y="73"/>
                    </a:lnTo>
                    <a:lnTo>
                      <a:pt x="153" y="51"/>
                    </a:lnTo>
                    <a:lnTo>
                      <a:pt x="134" y="38"/>
                    </a:lnTo>
                    <a:lnTo>
                      <a:pt x="113" y="42"/>
                    </a:lnTo>
                    <a:lnTo>
                      <a:pt x="93" y="52"/>
                    </a:lnTo>
                    <a:lnTo>
                      <a:pt x="76" y="70"/>
                    </a:lnTo>
                    <a:lnTo>
                      <a:pt x="73" y="87"/>
                    </a:lnTo>
                    <a:lnTo>
                      <a:pt x="78" y="10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5" name="Freeform 442"/>
              <p:cNvSpPr>
                <a:spLocks noEditPoints="1"/>
              </p:cNvSpPr>
              <p:nvPr/>
            </p:nvSpPr>
            <p:spPr bwMode="auto">
              <a:xfrm>
                <a:off x="4866" y="1697"/>
                <a:ext cx="41" cy="39"/>
              </a:xfrm>
              <a:custGeom>
                <a:avLst/>
                <a:gdLst>
                  <a:gd name="T0" fmla="*/ 69 w 123"/>
                  <a:gd name="T1" fmla="*/ 112 h 115"/>
                  <a:gd name="T2" fmla="*/ 61 w 123"/>
                  <a:gd name="T3" fmla="*/ 115 h 115"/>
                  <a:gd name="T4" fmla="*/ 47 w 123"/>
                  <a:gd name="T5" fmla="*/ 115 h 115"/>
                  <a:gd name="T6" fmla="*/ 31 w 123"/>
                  <a:gd name="T7" fmla="*/ 111 h 115"/>
                  <a:gd name="T8" fmla="*/ 31 w 123"/>
                  <a:gd name="T9" fmla="*/ 111 h 115"/>
                  <a:gd name="T10" fmla="*/ 25 w 123"/>
                  <a:gd name="T11" fmla="*/ 108 h 115"/>
                  <a:gd name="T12" fmla="*/ 17 w 123"/>
                  <a:gd name="T13" fmla="*/ 100 h 115"/>
                  <a:gd name="T14" fmla="*/ 8 w 123"/>
                  <a:gd name="T15" fmla="*/ 87 h 115"/>
                  <a:gd name="T16" fmla="*/ 8 w 123"/>
                  <a:gd name="T17" fmla="*/ 87 h 115"/>
                  <a:gd name="T18" fmla="*/ 0 w 123"/>
                  <a:gd name="T19" fmla="*/ 60 h 115"/>
                  <a:gd name="T20" fmla="*/ 8 w 123"/>
                  <a:gd name="T21" fmla="*/ 34 h 115"/>
                  <a:gd name="T22" fmla="*/ 31 w 123"/>
                  <a:gd name="T23" fmla="*/ 13 h 115"/>
                  <a:gd name="T24" fmla="*/ 31 w 123"/>
                  <a:gd name="T25" fmla="*/ 13 h 115"/>
                  <a:gd name="T26" fmla="*/ 62 w 123"/>
                  <a:gd name="T27" fmla="*/ 0 h 115"/>
                  <a:gd name="T28" fmla="*/ 92 w 123"/>
                  <a:gd name="T29" fmla="*/ 3 h 115"/>
                  <a:gd name="T30" fmla="*/ 116 w 123"/>
                  <a:gd name="T31" fmla="*/ 27 h 115"/>
                  <a:gd name="T32" fmla="*/ 116 w 123"/>
                  <a:gd name="T33" fmla="*/ 27 h 115"/>
                  <a:gd name="T34" fmla="*/ 123 w 123"/>
                  <a:gd name="T35" fmla="*/ 55 h 115"/>
                  <a:gd name="T36" fmla="*/ 112 w 123"/>
                  <a:gd name="T37" fmla="*/ 81 h 115"/>
                  <a:gd name="T38" fmla="*/ 83 w 123"/>
                  <a:gd name="T39" fmla="*/ 105 h 115"/>
                  <a:gd name="T40" fmla="*/ 83 w 123"/>
                  <a:gd name="T41" fmla="*/ 105 h 115"/>
                  <a:gd name="T42" fmla="*/ 39 w 123"/>
                  <a:gd name="T43" fmla="*/ 32 h 115"/>
                  <a:gd name="T44" fmla="*/ 39 w 123"/>
                  <a:gd name="T45" fmla="*/ 32 h 115"/>
                  <a:gd name="T46" fmla="*/ 23 w 123"/>
                  <a:gd name="T47" fmla="*/ 46 h 115"/>
                  <a:gd name="T48" fmla="*/ 18 w 123"/>
                  <a:gd name="T49" fmla="*/ 63 h 115"/>
                  <a:gd name="T50" fmla="*/ 24 w 123"/>
                  <a:gd name="T51" fmla="*/ 81 h 115"/>
                  <a:gd name="T52" fmla="*/ 24 w 123"/>
                  <a:gd name="T53" fmla="*/ 81 h 115"/>
                  <a:gd name="T54" fmla="*/ 36 w 123"/>
                  <a:gd name="T55" fmla="*/ 92 h 115"/>
                  <a:gd name="T56" fmla="*/ 49 w 123"/>
                  <a:gd name="T57" fmla="*/ 96 h 115"/>
                  <a:gd name="T58" fmla="*/ 59 w 123"/>
                  <a:gd name="T59" fmla="*/ 95 h 115"/>
                  <a:gd name="T60" fmla="*/ 59 w 123"/>
                  <a:gd name="T61" fmla="*/ 95 h 115"/>
                  <a:gd name="T62" fmla="*/ 69 w 123"/>
                  <a:gd name="T63" fmla="*/ 112 h 115"/>
                  <a:gd name="T64" fmla="*/ 69 w 123"/>
                  <a:gd name="T65" fmla="*/ 112 h 115"/>
                  <a:gd name="T66" fmla="*/ 86 w 123"/>
                  <a:gd name="T67" fmla="*/ 79 h 115"/>
                  <a:gd name="T68" fmla="*/ 100 w 123"/>
                  <a:gd name="T69" fmla="*/ 67 h 115"/>
                  <a:gd name="T70" fmla="*/ 105 w 123"/>
                  <a:gd name="T71" fmla="*/ 52 h 115"/>
                  <a:gd name="T72" fmla="*/ 100 w 123"/>
                  <a:gd name="T73" fmla="*/ 33 h 115"/>
                  <a:gd name="T74" fmla="*/ 100 w 123"/>
                  <a:gd name="T75" fmla="*/ 33 h 115"/>
                  <a:gd name="T76" fmla="*/ 86 w 123"/>
                  <a:gd name="T77" fmla="*/ 22 h 115"/>
                  <a:gd name="T78" fmla="*/ 69 w 123"/>
                  <a:gd name="T79" fmla="*/ 19 h 115"/>
                  <a:gd name="T80" fmla="*/ 52 w 123"/>
                  <a:gd name="T81" fmla="*/ 24 h 115"/>
                  <a:gd name="T82" fmla="*/ 52 w 123"/>
                  <a:gd name="T83" fmla="*/ 24 h 115"/>
                  <a:gd name="T84" fmla="*/ 86 w 123"/>
                  <a:gd name="T85" fmla="*/ 79 h 115"/>
                  <a:gd name="T86" fmla="*/ 86 w 123"/>
                  <a:gd name="T87" fmla="*/ 79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15"/>
                  <a:gd name="T134" fmla="*/ 123 w 123"/>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15">
                    <a:moveTo>
                      <a:pt x="69" y="112"/>
                    </a:moveTo>
                    <a:lnTo>
                      <a:pt x="61" y="115"/>
                    </a:lnTo>
                    <a:lnTo>
                      <a:pt x="47" y="115"/>
                    </a:lnTo>
                    <a:lnTo>
                      <a:pt x="31" y="111"/>
                    </a:lnTo>
                    <a:lnTo>
                      <a:pt x="25" y="108"/>
                    </a:lnTo>
                    <a:lnTo>
                      <a:pt x="17" y="100"/>
                    </a:lnTo>
                    <a:lnTo>
                      <a:pt x="8" y="87"/>
                    </a:lnTo>
                    <a:lnTo>
                      <a:pt x="0" y="60"/>
                    </a:lnTo>
                    <a:lnTo>
                      <a:pt x="8" y="34"/>
                    </a:lnTo>
                    <a:lnTo>
                      <a:pt x="31" y="13"/>
                    </a:lnTo>
                    <a:lnTo>
                      <a:pt x="62" y="0"/>
                    </a:lnTo>
                    <a:lnTo>
                      <a:pt x="92" y="3"/>
                    </a:lnTo>
                    <a:lnTo>
                      <a:pt x="116" y="27"/>
                    </a:lnTo>
                    <a:lnTo>
                      <a:pt x="123" y="55"/>
                    </a:lnTo>
                    <a:lnTo>
                      <a:pt x="112" y="81"/>
                    </a:lnTo>
                    <a:lnTo>
                      <a:pt x="83" y="105"/>
                    </a:lnTo>
                    <a:lnTo>
                      <a:pt x="39" y="32"/>
                    </a:lnTo>
                    <a:lnTo>
                      <a:pt x="23" y="46"/>
                    </a:lnTo>
                    <a:lnTo>
                      <a:pt x="18" y="63"/>
                    </a:lnTo>
                    <a:lnTo>
                      <a:pt x="24" y="81"/>
                    </a:lnTo>
                    <a:lnTo>
                      <a:pt x="36" y="92"/>
                    </a:lnTo>
                    <a:lnTo>
                      <a:pt x="49" y="96"/>
                    </a:lnTo>
                    <a:lnTo>
                      <a:pt x="59" y="95"/>
                    </a:lnTo>
                    <a:lnTo>
                      <a:pt x="69" y="112"/>
                    </a:lnTo>
                    <a:close/>
                    <a:moveTo>
                      <a:pt x="86" y="79"/>
                    </a:moveTo>
                    <a:lnTo>
                      <a:pt x="100" y="67"/>
                    </a:lnTo>
                    <a:lnTo>
                      <a:pt x="105" y="52"/>
                    </a:lnTo>
                    <a:lnTo>
                      <a:pt x="100" y="33"/>
                    </a:lnTo>
                    <a:lnTo>
                      <a:pt x="86" y="22"/>
                    </a:lnTo>
                    <a:lnTo>
                      <a:pt x="69" y="19"/>
                    </a:lnTo>
                    <a:lnTo>
                      <a:pt x="52" y="24"/>
                    </a:lnTo>
                    <a:lnTo>
                      <a:pt x="86" y="7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6" name="Freeform 443"/>
              <p:cNvSpPr>
                <a:spLocks/>
              </p:cNvSpPr>
              <p:nvPr/>
            </p:nvSpPr>
            <p:spPr bwMode="auto">
              <a:xfrm>
                <a:off x="4883" y="1729"/>
                <a:ext cx="47" cy="47"/>
              </a:xfrm>
              <a:custGeom>
                <a:avLst/>
                <a:gdLst>
                  <a:gd name="T0" fmla="*/ 48 w 140"/>
                  <a:gd name="T1" fmla="*/ 141 h 141"/>
                  <a:gd name="T2" fmla="*/ 38 w 140"/>
                  <a:gd name="T3" fmla="*/ 124 h 141"/>
                  <a:gd name="T4" fmla="*/ 101 w 140"/>
                  <a:gd name="T5" fmla="*/ 88 h 141"/>
                  <a:gd name="T6" fmla="*/ 101 w 140"/>
                  <a:gd name="T7" fmla="*/ 88 h 141"/>
                  <a:gd name="T8" fmla="*/ 114 w 140"/>
                  <a:gd name="T9" fmla="*/ 78 h 141"/>
                  <a:gd name="T10" fmla="*/ 119 w 140"/>
                  <a:gd name="T11" fmla="*/ 66 h 141"/>
                  <a:gd name="T12" fmla="*/ 115 w 140"/>
                  <a:gd name="T13" fmla="*/ 52 h 141"/>
                  <a:gd name="T14" fmla="*/ 115 w 140"/>
                  <a:gd name="T15" fmla="*/ 52 h 141"/>
                  <a:gd name="T16" fmla="*/ 106 w 140"/>
                  <a:gd name="T17" fmla="*/ 42 h 141"/>
                  <a:gd name="T18" fmla="*/ 90 w 140"/>
                  <a:gd name="T19" fmla="*/ 37 h 141"/>
                  <a:gd name="T20" fmla="*/ 66 w 140"/>
                  <a:gd name="T21" fmla="*/ 44 h 141"/>
                  <a:gd name="T22" fmla="*/ 66 w 140"/>
                  <a:gd name="T23" fmla="*/ 44 h 141"/>
                  <a:gd name="T24" fmla="*/ 10 w 140"/>
                  <a:gd name="T25" fmla="*/ 75 h 141"/>
                  <a:gd name="T26" fmla="*/ 0 w 140"/>
                  <a:gd name="T27" fmla="*/ 58 h 141"/>
                  <a:gd name="T28" fmla="*/ 103 w 140"/>
                  <a:gd name="T29" fmla="*/ 0 h 141"/>
                  <a:gd name="T30" fmla="*/ 112 w 140"/>
                  <a:gd name="T31" fmla="*/ 17 h 141"/>
                  <a:gd name="T32" fmla="*/ 98 w 140"/>
                  <a:gd name="T33" fmla="*/ 25 h 141"/>
                  <a:gd name="T34" fmla="*/ 98 w 140"/>
                  <a:gd name="T35" fmla="*/ 25 h 141"/>
                  <a:gd name="T36" fmla="*/ 98 w 140"/>
                  <a:gd name="T37" fmla="*/ 25 h 141"/>
                  <a:gd name="T38" fmla="*/ 108 w 140"/>
                  <a:gd name="T39" fmla="*/ 27 h 141"/>
                  <a:gd name="T40" fmla="*/ 121 w 140"/>
                  <a:gd name="T41" fmla="*/ 33 h 141"/>
                  <a:gd name="T42" fmla="*/ 132 w 140"/>
                  <a:gd name="T43" fmla="*/ 46 h 141"/>
                  <a:gd name="T44" fmla="*/ 132 w 140"/>
                  <a:gd name="T45" fmla="*/ 46 h 141"/>
                  <a:gd name="T46" fmla="*/ 140 w 140"/>
                  <a:gd name="T47" fmla="*/ 64 h 141"/>
                  <a:gd name="T48" fmla="*/ 136 w 140"/>
                  <a:gd name="T49" fmla="*/ 84 h 141"/>
                  <a:gd name="T50" fmla="*/ 117 w 140"/>
                  <a:gd name="T51" fmla="*/ 102 h 141"/>
                  <a:gd name="T52" fmla="*/ 117 w 140"/>
                  <a:gd name="T53" fmla="*/ 102 h 141"/>
                  <a:gd name="T54" fmla="*/ 48 w 140"/>
                  <a:gd name="T55" fmla="*/ 141 h 141"/>
                  <a:gd name="T56" fmla="*/ 48 w 140"/>
                  <a:gd name="T57" fmla="*/ 141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141"/>
                  <a:gd name="T89" fmla="*/ 140 w 140"/>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141">
                    <a:moveTo>
                      <a:pt x="48" y="141"/>
                    </a:moveTo>
                    <a:lnTo>
                      <a:pt x="38" y="124"/>
                    </a:lnTo>
                    <a:lnTo>
                      <a:pt x="101" y="88"/>
                    </a:lnTo>
                    <a:lnTo>
                      <a:pt x="114" y="78"/>
                    </a:lnTo>
                    <a:lnTo>
                      <a:pt x="119" y="66"/>
                    </a:lnTo>
                    <a:lnTo>
                      <a:pt x="115" y="52"/>
                    </a:lnTo>
                    <a:lnTo>
                      <a:pt x="106" y="42"/>
                    </a:lnTo>
                    <a:lnTo>
                      <a:pt x="90" y="37"/>
                    </a:lnTo>
                    <a:lnTo>
                      <a:pt x="66" y="44"/>
                    </a:lnTo>
                    <a:lnTo>
                      <a:pt x="10" y="75"/>
                    </a:lnTo>
                    <a:lnTo>
                      <a:pt x="0" y="58"/>
                    </a:lnTo>
                    <a:lnTo>
                      <a:pt x="103" y="0"/>
                    </a:lnTo>
                    <a:lnTo>
                      <a:pt x="112" y="17"/>
                    </a:lnTo>
                    <a:lnTo>
                      <a:pt x="98" y="25"/>
                    </a:lnTo>
                    <a:lnTo>
                      <a:pt x="108" y="27"/>
                    </a:lnTo>
                    <a:lnTo>
                      <a:pt x="121" y="33"/>
                    </a:lnTo>
                    <a:lnTo>
                      <a:pt x="132" y="46"/>
                    </a:lnTo>
                    <a:lnTo>
                      <a:pt x="140" y="64"/>
                    </a:lnTo>
                    <a:lnTo>
                      <a:pt x="136" y="84"/>
                    </a:lnTo>
                    <a:lnTo>
                      <a:pt x="117" y="102"/>
                    </a:lnTo>
                    <a:lnTo>
                      <a:pt x="48" y="14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7" name="Freeform 444"/>
              <p:cNvSpPr>
                <a:spLocks noEditPoints="1"/>
              </p:cNvSpPr>
              <p:nvPr/>
            </p:nvSpPr>
            <p:spPr bwMode="auto">
              <a:xfrm>
                <a:off x="4908" y="1770"/>
                <a:ext cx="58" cy="44"/>
              </a:xfrm>
              <a:custGeom>
                <a:avLst/>
                <a:gdLst>
                  <a:gd name="T0" fmla="*/ 31 w 175"/>
                  <a:gd name="T1" fmla="*/ 130 h 130"/>
                  <a:gd name="T2" fmla="*/ 23 w 175"/>
                  <a:gd name="T3" fmla="*/ 113 h 130"/>
                  <a:gd name="T4" fmla="*/ 37 w 175"/>
                  <a:gd name="T5" fmla="*/ 106 h 130"/>
                  <a:gd name="T6" fmla="*/ 37 w 175"/>
                  <a:gd name="T7" fmla="*/ 105 h 130"/>
                  <a:gd name="T8" fmla="*/ 37 w 175"/>
                  <a:gd name="T9" fmla="*/ 105 h 130"/>
                  <a:gd name="T10" fmla="*/ 21 w 175"/>
                  <a:gd name="T11" fmla="*/ 102 h 130"/>
                  <a:gd name="T12" fmla="*/ 11 w 175"/>
                  <a:gd name="T13" fmla="*/ 94 h 130"/>
                  <a:gd name="T14" fmla="*/ 4 w 175"/>
                  <a:gd name="T15" fmla="*/ 84 h 130"/>
                  <a:gd name="T16" fmla="*/ 4 w 175"/>
                  <a:gd name="T17" fmla="*/ 84 h 130"/>
                  <a:gd name="T18" fmla="*/ 0 w 175"/>
                  <a:gd name="T19" fmla="*/ 51 h 130"/>
                  <a:gd name="T20" fmla="*/ 15 w 175"/>
                  <a:gd name="T21" fmla="*/ 26 h 130"/>
                  <a:gd name="T22" fmla="*/ 39 w 175"/>
                  <a:gd name="T23" fmla="*/ 9 h 130"/>
                  <a:gd name="T24" fmla="*/ 39 w 175"/>
                  <a:gd name="T25" fmla="*/ 9 h 130"/>
                  <a:gd name="T26" fmla="*/ 69 w 175"/>
                  <a:gd name="T27" fmla="*/ 0 h 130"/>
                  <a:gd name="T28" fmla="*/ 95 w 175"/>
                  <a:gd name="T29" fmla="*/ 6 h 130"/>
                  <a:gd name="T30" fmla="*/ 114 w 175"/>
                  <a:gd name="T31" fmla="*/ 26 h 130"/>
                  <a:gd name="T32" fmla="*/ 114 w 175"/>
                  <a:gd name="T33" fmla="*/ 26 h 130"/>
                  <a:gd name="T34" fmla="*/ 118 w 175"/>
                  <a:gd name="T35" fmla="*/ 43 h 130"/>
                  <a:gd name="T36" fmla="*/ 116 w 175"/>
                  <a:gd name="T37" fmla="*/ 56 h 130"/>
                  <a:gd name="T38" fmla="*/ 112 w 175"/>
                  <a:gd name="T39" fmla="*/ 65 h 130"/>
                  <a:gd name="T40" fmla="*/ 112 w 175"/>
                  <a:gd name="T41" fmla="*/ 65 h 130"/>
                  <a:gd name="T42" fmla="*/ 113 w 175"/>
                  <a:gd name="T43" fmla="*/ 65 h 130"/>
                  <a:gd name="T44" fmla="*/ 165 w 175"/>
                  <a:gd name="T45" fmla="*/ 39 h 130"/>
                  <a:gd name="T46" fmla="*/ 175 w 175"/>
                  <a:gd name="T47" fmla="*/ 56 h 130"/>
                  <a:gd name="T48" fmla="*/ 31 w 175"/>
                  <a:gd name="T49" fmla="*/ 130 h 130"/>
                  <a:gd name="T50" fmla="*/ 31 w 175"/>
                  <a:gd name="T51" fmla="*/ 130 h 130"/>
                  <a:gd name="T52" fmla="*/ 20 w 175"/>
                  <a:gd name="T53" fmla="*/ 76 h 130"/>
                  <a:gd name="T54" fmla="*/ 29 w 175"/>
                  <a:gd name="T55" fmla="*/ 87 h 130"/>
                  <a:gd name="T56" fmla="*/ 45 w 175"/>
                  <a:gd name="T57" fmla="*/ 94 h 130"/>
                  <a:gd name="T58" fmla="*/ 70 w 175"/>
                  <a:gd name="T59" fmla="*/ 87 h 130"/>
                  <a:gd name="T60" fmla="*/ 70 w 175"/>
                  <a:gd name="T61" fmla="*/ 87 h 130"/>
                  <a:gd name="T62" fmla="*/ 88 w 175"/>
                  <a:gd name="T63" fmla="*/ 76 h 130"/>
                  <a:gd name="T64" fmla="*/ 101 w 175"/>
                  <a:gd name="T65" fmla="*/ 59 h 130"/>
                  <a:gd name="T66" fmla="*/ 100 w 175"/>
                  <a:gd name="T67" fmla="*/ 37 h 130"/>
                  <a:gd name="T68" fmla="*/ 100 w 175"/>
                  <a:gd name="T69" fmla="*/ 37 h 130"/>
                  <a:gd name="T70" fmla="*/ 83 w 175"/>
                  <a:gd name="T71" fmla="*/ 21 h 130"/>
                  <a:gd name="T72" fmla="*/ 62 w 175"/>
                  <a:gd name="T73" fmla="*/ 21 h 130"/>
                  <a:gd name="T74" fmla="*/ 45 w 175"/>
                  <a:gd name="T75" fmla="*/ 28 h 130"/>
                  <a:gd name="T76" fmla="*/ 45 w 175"/>
                  <a:gd name="T77" fmla="*/ 28 h 130"/>
                  <a:gd name="T78" fmla="*/ 26 w 175"/>
                  <a:gd name="T79" fmla="*/ 42 h 130"/>
                  <a:gd name="T80" fmla="*/ 17 w 175"/>
                  <a:gd name="T81" fmla="*/ 58 h 130"/>
                  <a:gd name="T82" fmla="*/ 20 w 175"/>
                  <a:gd name="T83" fmla="*/ 76 h 130"/>
                  <a:gd name="T84" fmla="*/ 20 w 175"/>
                  <a:gd name="T85" fmla="*/ 76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30"/>
                  <a:gd name="T131" fmla="*/ 175 w 175"/>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30">
                    <a:moveTo>
                      <a:pt x="31" y="130"/>
                    </a:moveTo>
                    <a:lnTo>
                      <a:pt x="23" y="113"/>
                    </a:lnTo>
                    <a:lnTo>
                      <a:pt x="37" y="106"/>
                    </a:lnTo>
                    <a:lnTo>
                      <a:pt x="37" y="105"/>
                    </a:lnTo>
                    <a:lnTo>
                      <a:pt x="21" y="102"/>
                    </a:lnTo>
                    <a:lnTo>
                      <a:pt x="11" y="94"/>
                    </a:lnTo>
                    <a:lnTo>
                      <a:pt x="4" y="84"/>
                    </a:lnTo>
                    <a:lnTo>
                      <a:pt x="0" y="51"/>
                    </a:lnTo>
                    <a:lnTo>
                      <a:pt x="15" y="26"/>
                    </a:lnTo>
                    <a:lnTo>
                      <a:pt x="39" y="9"/>
                    </a:lnTo>
                    <a:lnTo>
                      <a:pt x="69" y="0"/>
                    </a:lnTo>
                    <a:lnTo>
                      <a:pt x="95" y="6"/>
                    </a:lnTo>
                    <a:lnTo>
                      <a:pt x="114" y="26"/>
                    </a:lnTo>
                    <a:lnTo>
                      <a:pt x="118" y="43"/>
                    </a:lnTo>
                    <a:lnTo>
                      <a:pt x="116" y="56"/>
                    </a:lnTo>
                    <a:lnTo>
                      <a:pt x="112" y="65"/>
                    </a:lnTo>
                    <a:lnTo>
                      <a:pt x="113" y="65"/>
                    </a:lnTo>
                    <a:lnTo>
                      <a:pt x="165" y="39"/>
                    </a:lnTo>
                    <a:lnTo>
                      <a:pt x="175" y="56"/>
                    </a:lnTo>
                    <a:lnTo>
                      <a:pt x="31" y="130"/>
                    </a:lnTo>
                    <a:close/>
                    <a:moveTo>
                      <a:pt x="20" y="76"/>
                    </a:moveTo>
                    <a:lnTo>
                      <a:pt x="29" y="87"/>
                    </a:lnTo>
                    <a:lnTo>
                      <a:pt x="45" y="94"/>
                    </a:lnTo>
                    <a:lnTo>
                      <a:pt x="70" y="87"/>
                    </a:lnTo>
                    <a:lnTo>
                      <a:pt x="88" y="76"/>
                    </a:lnTo>
                    <a:lnTo>
                      <a:pt x="101" y="59"/>
                    </a:lnTo>
                    <a:lnTo>
                      <a:pt x="100" y="37"/>
                    </a:lnTo>
                    <a:lnTo>
                      <a:pt x="83" y="21"/>
                    </a:lnTo>
                    <a:lnTo>
                      <a:pt x="62" y="21"/>
                    </a:lnTo>
                    <a:lnTo>
                      <a:pt x="45" y="28"/>
                    </a:lnTo>
                    <a:lnTo>
                      <a:pt x="26" y="42"/>
                    </a:lnTo>
                    <a:lnTo>
                      <a:pt x="17" y="58"/>
                    </a:lnTo>
                    <a:lnTo>
                      <a:pt x="20" y="7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8" name="Freeform 445"/>
              <p:cNvSpPr>
                <a:spLocks noEditPoints="1"/>
              </p:cNvSpPr>
              <p:nvPr/>
            </p:nvSpPr>
            <p:spPr bwMode="auto">
              <a:xfrm>
                <a:off x="4922" y="1799"/>
                <a:ext cx="51" cy="29"/>
              </a:xfrm>
              <a:custGeom>
                <a:avLst/>
                <a:gdLst>
                  <a:gd name="T0" fmla="*/ 8 w 154"/>
                  <a:gd name="T1" fmla="*/ 87 h 87"/>
                  <a:gd name="T2" fmla="*/ 0 w 154"/>
                  <a:gd name="T3" fmla="*/ 69 h 87"/>
                  <a:gd name="T4" fmla="*/ 106 w 154"/>
                  <a:gd name="T5" fmla="*/ 19 h 87"/>
                  <a:gd name="T6" fmla="*/ 114 w 154"/>
                  <a:gd name="T7" fmla="*/ 37 h 87"/>
                  <a:gd name="T8" fmla="*/ 8 w 154"/>
                  <a:gd name="T9" fmla="*/ 87 h 87"/>
                  <a:gd name="T10" fmla="*/ 8 w 154"/>
                  <a:gd name="T11" fmla="*/ 87 h 87"/>
                  <a:gd name="T12" fmla="*/ 126 w 154"/>
                  <a:gd name="T13" fmla="*/ 10 h 87"/>
                  <a:gd name="T14" fmla="*/ 146 w 154"/>
                  <a:gd name="T15" fmla="*/ 0 h 87"/>
                  <a:gd name="T16" fmla="*/ 154 w 154"/>
                  <a:gd name="T17" fmla="*/ 18 h 87"/>
                  <a:gd name="T18" fmla="*/ 134 w 154"/>
                  <a:gd name="T19" fmla="*/ 28 h 87"/>
                  <a:gd name="T20" fmla="*/ 126 w 154"/>
                  <a:gd name="T21" fmla="*/ 10 h 87"/>
                  <a:gd name="T22" fmla="*/ 126 w 154"/>
                  <a:gd name="T23" fmla="*/ 1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87"/>
                  <a:gd name="T38" fmla="*/ 154 w 15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87">
                    <a:moveTo>
                      <a:pt x="8" y="87"/>
                    </a:moveTo>
                    <a:lnTo>
                      <a:pt x="0" y="69"/>
                    </a:lnTo>
                    <a:lnTo>
                      <a:pt x="106" y="19"/>
                    </a:lnTo>
                    <a:lnTo>
                      <a:pt x="114" y="37"/>
                    </a:lnTo>
                    <a:lnTo>
                      <a:pt x="8" y="87"/>
                    </a:lnTo>
                    <a:close/>
                    <a:moveTo>
                      <a:pt x="126" y="10"/>
                    </a:moveTo>
                    <a:lnTo>
                      <a:pt x="146" y="0"/>
                    </a:lnTo>
                    <a:lnTo>
                      <a:pt x="154" y="18"/>
                    </a:lnTo>
                    <a:lnTo>
                      <a:pt x="134" y="28"/>
                    </a:lnTo>
                    <a:lnTo>
                      <a:pt x="126" y="1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79" name="Freeform 446"/>
              <p:cNvSpPr>
                <a:spLocks/>
              </p:cNvSpPr>
              <p:nvPr/>
            </p:nvSpPr>
            <p:spPr bwMode="auto">
              <a:xfrm>
                <a:off x="4932" y="1817"/>
                <a:ext cx="46" cy="33"/>
              </a:xfrm>
              <a:custGeom>
                <a:avLst/>
                <a:gdLst>
                  <a:gd name="T0" fmla="*/ 94 w 139"/>
                  <a:gd name="T1" fmla="*/ 39 h 98"/>
                  <a:gd name="T2" fmla="*/ 25 w 139"/>
                  <a:gd name="T3" fmla="*/ 71 h 98"/>
                  <a:gd name="T4" fmla="*/ 25 w 139"/>
                  <a:gd name="T5" fmla="*/ 71 h 98"/>
                  <a:gd name="T6" fmla="*/ 20 w 139"/>
                  <a:gd name="T7" fmla="*/ 76 h 98"/>
                  <a:gd name="T8" fmla="*/ 20 w 139"/>
                  <a:gd name="T9" fmla="*/ 81 h 98"/>
                  <a:gd name="T10" fmla="*/ 22 w 139"/>
                  <a:gd name="T11" fmla="*/ 86 h 98"/>
                  <a:gd name="T12" fmla="*/ 22 w 139"/>
                  <a:gd name="T13" fmla="*/ 86 h 98"/>
                  <a:gd name="T14" fmla="*/ 24 w 139"/>
                  <a:gd name="T15" fmla="*/ 92 h 98"/>
                  <a:gd name="T16" fmla="*/ 10 w 139"/>
                  <a:gd name="T17" fmla="*/ 98 h 98"/>
                  <a:gd name="T18" fmla="*/ 10 w 139"/>
                  <a:gd name="T19" fmla="*/ 98 h 98"/>
                  <a:gd name="T20" fmla="*/ 7 w 139"/>
                  <a:gd name="T21" fmla="*/ 93 h 98"/>
                  <a:gd name="T22" fmla="*/ 4 w 139"/>
                  <a:gd name="T23" fmla="*/ 88 h 98"/>
                  <a:gd name="T24" fmla="*/ 3 w 139"/>
                  <a:gd name="T25" fmla="*/ 86 h 98"/>
                  <a:gd name="T26" fmla="*/ 3 w 139"/>
                  <a:gd name="T27" fmla="*/ 86 h 98"/>
                  <a:gd name="T28" fmla="*/ 0 w 139"/>
                  <a:gd name="T29" fmla="*/ 71 h 98"/>
                  <a:gd name="T30" fmla="*/ 5 w 139"/>
                  <a:gd name="T31" fmla="*/ 61 h 98"/>
                  <a:gd name="T32" fmla="*/ 16 w 139"/>
                  <a:gd name="T33" fmla="*/ 54 h 98"/>
                  <a:gd name="T34" fmla="*/ 16 w 139"/>
                  <a:gd name="T35" fmla="*/ 54 h 98"/>
                  <a:gd name="T36" fmla="*/ 86 w 139"/>
                  <a:gd name="T37" fmla="*/ 21 h 98"/>
                  <a:gd name="T38" fmla="*/ 79 w 139"/>
                  <a:gd name="T39" fmla="*/ 7 h 98"/>
                  <a:gd name="T40" fmla="*/ 94 w 139"/>
                  <a:gd name="T41" fmla="*/ 0 h 98"/>
                  <a:gd name="T42" fmla="*/ 101 w 139"/>
                  <a:gd name="T43" fmla="*/ 14 h 98"/>
                  <a:gd name="T44" fmla="*/ 131 w 139"/>
                  <a:gd name="T45" fmla="*/ 1 h 98"/>
                  <a:gd name="T46" fmla="*/ 139 w 139"/>
                  <a:gd name="T47" fmla="*/ 19 h 98"/>
                  <a:gd name="T48" fmla="*/ 109 w 139"/>
                  <a:gd name="T49" fmla="*/ 32 h 98"/>
                  <a:gd name="T50" fmla="*/ 117 w 139"/>
                  <a:gd name="T51" fmla="*/ 50 h 98"/>
                  <a:gd name="T52" fmla="*/ 102 w 139"/>
                  <a:gd name="T53" fmla="*/ 57 h 98"/>
                  <a:gd name="T54" fmla="*/ 94 w 139"/>
                  <a:gd name="T55" fmla="*/ 39 h 98"/>
                  <a:gd name="T56" fmla="*/ 94 w 139"/>
                  <a:gd name="T57" fmla="*/ 39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98"/>
                  <a:gd name="T89" fmla="*/ 139 w 139"/>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98">
                    <a:moveTo>
                      <a:pt x="94" y="39"/>
                    </a:moveTo>
                    <a:lnTo>
                      <a:pt x="25" y="71"/>
                    </a:lnTo>
                    <a:lnTo>
                      <a:pt x="20" y="76"/>
                    </a:lnTo>
                    <a:lnTo>
                      <a:pt x="20" y="81"/>
                    </a:lnTo>
                    <a:lnTo>
                      <a:pt x="22" y="86"/>
                    </a:lnTo>
                    <a:lnTo>
                      <a:pt x="24" y="92"/>
                    </a:lnTo>
                    <a:lnTo>
                      <a:pt x="10" y="98"/>
                    </a:lnTo>
                    <a:lnTo>
                      <a:pt x="7" y="93"/>
                    </a:lnTo>
                    <a:lnTo>
                      <a:pt x="4" y="88"/>
                    </a:lnTo>
                    <a:lnTo>
                      <a:pt x="3" y="86"/>
                    </a:lnTo>
                    <a:lnTo>
                      <a:pt x="0" y="71"/>
                    </a:lnTo>
                    <a:lnTo>
                      <a:pt x="5" y="61"/>
                    </a:lnTo>
                    <a:lnTo>
                      <a:pt x="16" y="54"/>
                    </a:lnTo>
                    <a:lnTo>
                      <a:pt x="86" y="21"/>
                    </a:lnTo>
                    <a:lnTo>
                      <a:pt x="79" y="7"/>
                    </a:lnTo>
                    <a:lnTo>
                      <a:pt x="94" y="0"/>
                    </a:lnTo>
                    <a:lnTo>
                      <a:pt x="101" y="14"/>
                    </a:lnTo>
                    <a:lnTo>
                      <a:pt x="131" y="1"/>
                    </a:lnTo>
                    <a:lnTo>
                      <a:pt x="139" y="19"/>
                    </a:lnTo>
                    <a:lnTo>
                      <a:pt x="109" y="32"/>
                    </a:lnTo>
                    <a:lnTo>
                      <a:pt x="117" y="50"/>
                    </a:lnTo>
                    <a:lnTo>
                      <a:pt x="102" y="57"/>
                    </a:lnTo>
                    <a:lnTo>
                      <a:pt x="94" y="3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80" name="Freeform 447"/>
              <p:cNvSpPr>
                <a:spLocks/>
              </p:cNvSpPr>
              <p:nvPr/>
            </p:nvSpPr>
            <p:spPr bwMode="auto">
              <a:xfrm>
                <a:off x="4941" y="1841"/>
                <a:ext cx="45" cy="44"/>
              </a:xfrm>
              <a:custGeom>
                <a:avLst/>
                <a:gdLst>
                  <a:gd name="T0" fmla="*/ 21 w 137"/>
                  <a:gd name="T1" fmla="*/ 116 h 133"/>
                  <a:gd name="T2" fmla="*/ 37 w 137"/>
                  <a:gd name="T3" fmla="*/ 109 h 133"/>
                  <a:gd name="T4" fmla="*/ 37 w 137"/>
                  <a:gd name="T5" fmla="*/ 108 h 133"/>
                  <a:gd name="T6" fmla="*/ 37 w 137"/>
                  <a:gd name="T7" fmla="*/ 108 h 133"/>
                  <a:gd name="T8" fmla="*/ 23 w 137"/>
                  <a:gd name="T9" fmla="*/ 104 h 133"/>
                  <a:gd name="T10" fmla="*/ 12 w 137"/>
                  <a:gd name="T11" fmla="*/ 96 h 133"/>
                  <a:gd name="T12" fmla="*/ 4 w 137"/>
                  <a:gd name="T13" fmla="*/ 82 h 133"/>
                  <a:gd name="T14" fmla="*/ 4 w 137"/>
                  <a:gd name="T15" fmla="*/ 82 h 133"/>
                  <a:gd name="T16" fmla="*/ 0 w 137"/>
                  <a:gd name="T17" fmla="*/ 64 h 133"/>
                  <a:gd name="T18" fmla="*/ 4 w 137"/>
                  <a:gd name="T19" fmla="*/ 47 h 133"/>
                  <a:gd name="T20" fmla="*/ 22 w 137"/>
                  <a:gd name="T21" fmla="*/ 33 h 133"/>
                  <a:gd name="T22" fmla="*/ 22 w 137"/>
                  <a:gd name="T23" fmla="*/ 33 h 133"/>
                  <a:gd name="T24" fmla="*/ 100 w 137"/>
                  <a:gd name="T25" fmla="*/ 0 h 133"/>
                  <a:gd name="T26" fmla="*/ 107 w 137"/>
                  <a:gd name="T27" fmla="*/ 18 h 133"/>
                  <a:gd name="T28" fmla="*/ 35 w 137"/>
                  <a:gd name="T29" fmla="*/ 48 h 133"/>
                  <a:gd name="T30" fmla="*/ 35 w 137"/>
                  <a:gd name="T31" fmla="*/ 48 h 133"/>
                  <a:gd name="T32" fmla="*/ 23 w 137"/>
                  <a:gd name="T33" fmla="*/ 57 h 133"/>
                  <a:gd name="T34" fmla="*/ 18 w 137"/>
                  <a:gd name="T35" fmla="*/ 67 h 133"/>
                  <a:gd name="T36" fmla="*/ 21 w 137"/>
                  <a:gd name="T37" fmla="*/ 80 h 133"/>
                  <a:gd name="T38" fmla="*/ 21 w 137"/>
                  <a:gd name="T39" fmla="*/ 80 h 133"/>
                  <a:gd name="T40" fmla="*/ 34 w 137"/>
                  <a:gd name="T41" fmla="*/ 95 h 133"/>
                  <a:gd name="T42" fmla="*/ 52 w 137"/>
                  <a:gd name="T43" fmla="*/ 98 h 133"/>
                  <a:gd name="T44" fmla="*/ 70 w 137"/>
                  <a:gd name="T45" fmla="*/ 94 h 133"/>
                  <a:gd name="T46" fmla="*/ 70 w 137"/>
                  <a:gd name="T47" fmla="*/ 94 h 133"/>
                  <a:gd name="T48" fmla="*/ 129 w 137"/>
                  <a:gd name="T49" fmla="*/ 68 h 133"/>
                  <a:gd name="T50" fmla="*/ 137 w 137"/>
                  <a:gd name="T51" fmla="*/ 87 h 133"/>
                  <a:gd name="T52" fmla="*/ 29 w 137"/>
                  <a:gd name="T53" fmla="*/ 133 h 133"/>
                  <a:gd name="T54" fmla="*/ 21 w 137"/>
                  <a:gd name="T55" fmla="*/ 116 h 133"/>
                  <a:gd name="T56" fmla="*/ 21 w 137"/>
                  <a:gd name="T57" fmla="*/ 116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33"/>
                  <a:gd name="T89" fmla="*/ 137 w 137"/>
                  <a:gd name="T90" fmla="*/ 133 h 1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33">
                    <a:moveTo>
                      <a:pt x="21" y="116"/>
                    </a:moveTo>
                    <a:lnTo>
                      <a:pt x="37" y="109"/>
                    </a:lnTo>
                    <a:lnTo>
                      <a:pt x="37" y="108"/>
                    </a:lnTo>
                    <a:lnTo>
                      <a:pt x="23" y="104"/>
                    </a:lnTo>
                    <a:lnTo>
                      <a:pt x="12" y="96"/>
                    </a:lnTo>
                    <a:lnTo>
                      <a:pt x="4" y="82"/>
                    </a:lnTo>
                    <a:lnTo>
                      <a:pt x="0" y="64"/>
                    </a:lnTo>
                    <a:lnTo>
                      <a:pt x="4" y="47"/>
                    </a:lnTo>
                    <a:lnTo>
                      <a:pt x="22" y="33"/>
                    </a:lnTo>
                    <a:lnTo>
                      <a:pt x="100" y="0"/>
                    </a:lnTo>
                    <a:lnTo>
                      <a:pt x="107" y="18"/>
                    </a:lnTo>
                    <a:lnTo>
                      <a:pt x="35" y="48"/>
                    </a:lnTo>
                    <a:lnTo>
                      <a:pt x="23" y="57"/>
                    </a:lnTo>
                    <a:lnTo>
                      <a:pt x="18" y="67"/>
                    </a:lnTo>
                    <a:lnTo>
                      <a:pt x="21" y="80"/>
                    </a:lnTo>
                    <a:lnTo>
                      <a:pt x="34" y="95"/>
                    </a:lnTo>
                    <a:lnTo>
                      <a:pt x="52" y="98"/>
                    </a:lnTo>
                    <a:lnTo>
                      <a:pt x="70" y="94"/>
                    </a:lnTo>
                    <a:lnTo>
                      <a:pt x="129" y="68"/>
                    </a:lnTo>
                    <a:lnTo>
                      <a:pt x="137" y="87"/>
                    </a:lnTo>
                    <a:lnTo>
                      <a:pt x="29" y="133"/>
                    </a:lnTo>
                    <a:lnTo>
                      <a:pt x="21" y="11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81" name="Freeform 448"/>
              <p:cNvSpPr>
                <a:spLocks/>
              </p:cNvSpPr>
              <p:nvPr/>
            </p:nvSpPr>
            <p:spPr bwMode="auto">
              <a:xfrm>
                <a:off x="4954" y="1881"/>
                <a:ext cx="45" cy="20"/>
              </a:xfrm>
              <a:custGeom>
                <a:avLst/>
                <a:gdLst>
                  <a:gd name="T0" fmla="*/ 7 w 134"/>
                  <a:gd name="T1" fmla="*/ 62 h 62"/>
                  <a:gd name="T2" fmla="*/ 0 w 134"/>
                  <a:gd name="T3" fmla="*/ 42 h 62"/>
                  <a:gd name="T4" fmla="*/ 110 w 134"/>
                  <a:gd name="T5" fmla="*/ 0 h 62"/>
                  <a:gd name="T6" fmla="*/ 116 w 134"/>
                  <a:gd name="T7" fmla="*/ 17 h 62"/>
                  <a:gd name="T8" fmla="*/ 98 w 134"/>
                  <a:gd name="T9" fmla="*/ 24 h 62"/>
                  <a:gd name="T10" fmla="*/ 98 w 134"/>
                  <a:gd name="T11" fmla="*/ 24 h 62"/>
                  <a:gd name="T12" fmla="*/ 98 w 134"/>
                  <a:gd name="T13" fmla="*/ 24 h 62"/>
                  <a:gd name="T14" fmla="*/ 113 w 134"/>
                  <a:gd name="T15" fmla="*/ 28 h 62"/>
                  <a:gd name="T16" fmla="*/ 124 w 134"/>
                  <a:gd name="T17" fmla="*/ 35 h 62"/>
                  <a:gd name="T18" fmla="*/ 133 w 134"/>
                  <a:gd name="T19" fmla="*/ 46 h 62"/>
                  <a:gd name="T20" fmla="*/ 133 w 134"/>
                  <a:gd name="T21" fmla="*/ 46 h 62"/>
                  <a:gd name="T22" fmla="*/ 133 w 134"/>
                  <a:gd name="T23" fmla="*/ 48 h 62"/>
                  <a:gd name="T24" fmla="*/ 134 w 134"/>
                  <a:gd name="T25" fmla="*/ 50 h 62"/>
                  <a:gd name="T26" fmla="*/ 134 w 134"/>
                  <a:gd name="T27" fmla="*/ 51 h 62"/>
                  <a:gd name="T28" fmla="*/ 134 w 134"/>
                  <a:gd name="T29" fmla="*/ 51 h 62"/>
                  <a:gd name="T30" fmla="*/ 114 w 134"/>
                  <a:gd name="T31" fmla="*/ 60 h 62"/>
                  <a:gd name="T32" fmla="*/ 111 w 134"/>
                  <a:gd name="T33" fmla="*/ 52 h 62"/>
                  <a:gd name="T34" fmla="*/ 111 w 134"/>
                  <a:gd name="T35" fmla="*/ 52 h 62"/>
                  <a:gd name="T36" fmla="*/ 101 w 134"/>
                  <a:gd name="T37" fmla="*/ 39 h 62"/>
                  <a:gd name="T38" fmla="*/ 87 w 134"/>
                  <a:gd name="T39" fmla="*/ 33 h 62"/>
                  <a:gd name="T40" fmla="*/ 71 w 134"/>
                  <a:gd name="T41" fmla="*/ 36 h 62"/>
                  <a:gd name="T42" fmla="*/ 71 w 134"/>
                  <a:gd name="T43" fmla="*/ 36 h 62"/>
                  <a:gd name="T44" fmla="*/ 7 w 134"/>
                  <a:gd name="T45" fmla="*/ 62 h 62"/>
                  <a:gd name="T46" fmla="*/ 7 w 134"/>
                  <a:gd name="T47" fmla="*/ 62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62"/>
                  <a:gd name="T74" fmla="*/ 134 w 134"/>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62">
                    <a:moveTo>
                      <a:pt x="7" y="62"/>
                    </a:moveTo>
                    <a:lnTo>
                      <a:pt x="0" y="42"/>
                    </a:lnTo>
                    <a:lnTo>
                      <a:pt x="110" y="0"/>
                    </a:lnTo>
                    <a:lnTo>
                      <a:pt x="116" y="17"/>
                    </a:lnTo>
                    <a:lnTo>
                      <a:pt x="98" y="24"/>
                    </a:lnTo>
                    <a:lnTo>
                      <a:pt x="113" y="28"/>
                    </a:lnTo>
                    <a:lnTo>
                      <a:pt x="124" y="35"/>
                    </a:lnTo>
                    <a:lnTo>
                      <a:pt x="133" y="46"/>
                    </a:lnTo>
                    <a:lnTo>
                      <a:pt x="133" y="48"/>
                    </a:lnTo>
                    <a:lnTo>
                      <a:pt x="134" y="50"/>
                    </a:lnTo>
                    <a:lnTo>
                      <a:pt x="134" y="51"/>
                    </a:lnTo>
                    <a:lnTo>
                      <a:pt x="114" y="60"/>
                    </a:lnTo>
                    <a:lnTo>
                      <a:pt x="111" y="52"/>
                    </a:lnTo>
                    <a:lnTo>
                      <a:pt x="101" y="39"/>
                    </a:lnTo>
                    <a:lnTo>
                      <a:pt x="87" y="33"/>
                    </a:lnTo>
                    <a:lnTo>
                      <a:pt x="71" y="36"/>
                    </a:lnTo>
                    <a:lnTo>
                      <a:pt x="7" y="6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82" name="Freeform 449"/>
              <p:cNvSpPr>
                <a:spLocks noEditPoints="1"/>
              </p:cNvSpPr>
              <p:nvPr/>
            </p:nvSpPr>
            <p:spPr bwMode="auto">
              <a:xfrm>
                <a:off x="4967" y="1907"/>
                <a:ext cx="40" cy="38"/>
              </a:xfrm>
              <a:custGeom>
                <a:avLst/>
                <a:gdLst>
                  <a:gd name="T0" fmla="*/ 57 w 122"/>
                  <a:gd name="T1" fmla="*/ 111 h 112"/>
                  <a:gd name="T2" fmla="*/ 49 w 122"/>
                  <a:gd name="T3" fmla="*/ 112 h 112"/>
                  <a:gd name="T4" fmla="*/ 35 w 122"/>
                  <a:gd name="T5" fmla="*/ 110 h 112"/>
                  <a:gd name="T6" fmla="*/ 20 w 122"/>
                  <a:gd name="T7" fmla="*/ 102 h 112"/>
                  <a:gd name="T8" fmla="*/ 20 w 122"/>
                  <a:gd name="T9" fmla="*/ 102 h 112"/>
                  <a:gd name="T10" fmla="*/ 15 w 122"/>
                  <a:gd name="T11" fmla="*/ 98 h 112"/>
                  <a:gd name="T12" fmla="*/ 9 w 122"/>
                  <a:gd name="T13" fmla="*/ 89 h 112"/>
                  <a:gd name="T14" fmla="*/ 2 w 122"/>
                  <a:gd name="T15" fmla="*/ 75 h 112"/>
                  <a:gd name="T16" fmla="*/ 2 w 122"/>
                  <a:gd name="T17" fmla="*/ 75 h 112"/>
                  <a:gd name="T18" fmla="*/ 0 w 122"/>
                  <a:gd name="T19" fmla="*/ 46 h 112"/>
                  <a:gd name="T20" fmla="*/ 13 w 122"/>
                  <a:gd name="T21" fmla="*/ 22 h 112"/>
                  <a:gd name="T22" fmla="*/ 39 w 122"/>
                  <a:gd name="T23" fmla="*/ 6 h 112"/>
                  <a:gd name="T24" fmla="*/ 39 w 122"/>
                  <a:gd name="T25" fmla="*/ 6 h 112"/>
                  <a:gd name="T26" fmla="*/ 72 w 122"/>
                  <a:gd name="T27" fmla="*/ 0 h 112"/>
                  <a:gd name="T28" fmla="*/ 101 w 122"/>
                  <a:gd name="T29" fmla="*/ 9 h 112"/>
                  <a:gd name="T30" fmla="*/ 120 w 122"/>
                  <a:gd name="T31" fmla="*/ 36 h 112"/>
                  <a:gd name="T32" fmla="*/ 120 w 122"/>
                  <a:gd name="T33" fmla="*/ 36 h 112"/>
                  <a:gd name="T34" fmla="*/ 122 w 122"/>
                  <a:gd name="T35" fmla="*/ 65 h 112"/>
                  <a:gd name="T36" fmla="*/ 105 w 122"/>
                  <a:gd name="T37" fmla="*/ 90 h 112"/>
                  <a:gd name="T38" fmla="*/ 72 w 122"/>
                  <a:gd name="T39" fmla="*/ 107 h 112"/>
                  <a:gd name="T40" fmla="*/ 72 w 122"/>
                  <a:gd name="T41" fmla="*/ 107 h 112"/>
                  <a:gd name="T42" fmla="*/ 43 w 122"/>
                  <a:gd name="T43" fmla="*/ 26 h 112"/>
                  <a:gd name="T44" fmla="*/ 43 w 122"/>
                  <a:gd name="T45" fmla="*/ 26 h 112"/>
                  <a:gd name="T46" fmla="*/ 25 w 122"/>
                  <a:gd name="T47" fmla="*/ 37 h 112"/>
                  <a:gd name="T48" fmla="*/ 17 w 122"/>
                  <a:gd name="T49" fmla="*/ 52 h 112"/>
                  <a:gd name="T50" fmla="*/ 19 w 122"/>
                  <a:gd name="T51" fmla="*/ 71 h 112"/>
                  <a:gd name="T52" fmla="*/ 19 w 122"/>
                  <a:gd name="T53" fmla="*/ 71 h 112"/>
                  <a:gd name="T54" fmla="*/ 28 w 122"/>
                  <a:gd name="T55" fmla="*/ 86 h 112"/>
                  <a:gd name="T56" fmla="*/ 40 w 122"/>
                  <a:gd name="T57" fmla="*/ 92 h 112"/>
                  <a:gd name="T58" fmla="*/ 51 w 122"/>
                  <a:gd name="T59" fmla="*/ 93 h 112"/>
                  <a:gd name="T60" fmla="*/ 51 w 122"/>
                  <a:gd name="T61" fmla="*/ 93 h 112"/>
                  <a:gd name="T62" fmla="*/ 57 w 122"/>
                  <a:gd name="T63" fmla="*/ 111 h 112"/>
                  <a:gd name="T64" fmla="*/ 57 w 122"/>
                  <a:gd name="T65" fmla="*/ 111 h 112"/>
                  <a:gd name="T66" fmla="*/ 80 w 122"/>
                  <a:gd name="T67" fmla="*/ 83 h 112"/>
                  <a:gd name="T68" fmla="*/ 96 w 122"/>
                  <a:gd name="T69" fmla="*/ 73 h 112"/>
                  <a:gd name="T70" fmla="*/ 104 w 122"/>
                  <a:gd name="T71" fmla="*/ 59 h 112"/>
                  <a:gd name="T72" fmla="*/ 103 w 122"/>
                  <a:gd name="T73" fmla="*/ 40 h 112"/>
                  <a:gd name="T74" fmla="*/ 103 w 122"/>
                  <a:gd name="T75" fmla="*/ 40 h 112"/>
                  <a:gd name="T76" fmla="*/ 91 w 122"/>
                  <a:gd name="T77" fmla="*/ 26 h 112"/>
                  <a:gd name="T78" fmla="*/ 75 w 122"/>
                  <a:gd name="T79" fmla="*/ 19 h 112"/>
                  <a:gd name="T80" fmla="*/ 58 w 122"/>
                  <a:gd name="T81" fmla="*/ 21 h 112"/>
                  <a:gd name="T82" fmla="*/ 58 w 122"/>
                  <a:gd name="T83" fmla="*/ 21 h 112"/>
                  <a:gd name="T84" fmla="*/ 80 w 122"/>
                  <a:gd name="T85" fmla="*/ 83 h 112"/>
                  <a:gd name="T86" fmla="*/ 80 w 122"/>
                  <a:gd name="T87" fmla="*/ 83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2"/>
                  <a:gd name="T134" fmla="*/ 122 w 122"/>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2">
                    <a:moveTo>
                      <a:pt x="57" y="111"/>
                    </a:moveTo>
                    <a:lnTo>
                      <a:pt x="49" y="112"/>
                    </a:lnTo>
                    <a:lnTo>
                      <a:pt x="35" y="110"/>
                    </a:lnTo>
                    <a:lnTo>
                      <a:pt x="20" y="102"/>
                    </a:lnTo>
                    <a:lnTo>
                      <a:pt x="15" y="98"/>
                    </a:lnTo>
                    <a:lnTo>
                      <a:pt x="9" y="89"/>
                    </a:lnTo>
                    <a:lnTo>
                      <a:pt x="2" y="75"/>
                    </a:lnTo>
                    <a:lnTo>
                      <a:pt x="0" y="46"/>
                    </a:lnTo>
                    <a:lnTo>
                      <a:pt x="13" y="22"/>
                    </a:lnTo>
                    <a:lnTo>
                      <a:pt x="39" y="6"/>
                    </a:lnTo>
                    <a:lnTo>
                      <a:pt x="72" y="0"/>
                    </a:lnTo>
                    <a:lnTo>
                      <a:pt x="101" y="9"/>
                    </a:lnTo>
                    <a:lnTo>
                      <a:pt x="120" y="36"/>
                    </a:lnTo>
                    <a:lnTo>
                      <a:pt x="122" y="65"/>
                    </a:lnTo>
                    <a:lnTo>
                      <a:pt x="105" y="90"/>
                    </a:lnTo>
                    <a:lnTo>
                      <a:pt x="72" y="107"/>
                    </a:lnTo>
                    <a:lnTo>
                      <a:pt x="43" y="26"/>
                    </a:lnTo>
                    <a:lnTo>
                      <a:pt x="25" y="37"/>
                    </a:lnTo>
                    <a:lnTo>
                      <a:pt x="17" y="52"/>
                    </a:lnTo>
                    <a:lnTo>
                      <a:pt x="19" y="71"/>
                    </a:lnTo>
                    <a:lnTo>
                      <a:pt x="28" y="86"/>
                    </a:lnTo>
                    <a:lnTo>
                      <a:pt x="40" y="92"/>
                    </a:lnTo>
                    <a:lnTo>
                      <a:pt x="51" y="93"/>
                    </a:lnTo>
                    <a:lnTo>
                      <a:pt x="57" y="111"/>
                    </a:lnTo>
                    <a:close/>
                    <a:moveTo>
                      <a:pt x="80" y="83"/>
                    </a:moveTo>
                    <a:lnTo>
                      <a:pt x="96" y="73"/>
                    </a:lnTo>
                    <a:lnTo>
                      <a:pt x="104" y="59"/>
                    </a:lnTo>
                    <a:lnTo>
                      <a:pt x="103" y="40"/>
                    </a:lnTo>
                    <a:lnTo>
                      <a:pt x="91" y="26"/>
                    </a:lnTo>
                    <a:lnTo>
                      <a:pt x="75" y="19"/>
                    </a:lnTo>
                    <a:lnTo>
                      <a:pt x="58" y="21"/>
                    </a:lnTo>
                    <a:lnTo>
                      <a:pt x="80" y="8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83" name="Freeform 450"/>
              <p:cNvSpPr>
                <a:spLocks/>
              </p:cNvSpPr>
              <p:nvPr/>
            </p:nvSpPr>
            <p:spPr bwMode="auto">
              <a:xfrm>
                <a:off x="4979" y="1947"/>
                <a:ext cx="41" cy="34"/>
              </a:xfrm>
              <a:custGeom>
                <a:avLst/>
                <a:gdLst>
                  <a:gd name="T0" fmla="*/ 94 w 122"/>
                  <a:gd name="T1" fmla="*/ 67 h 104"/>
                  <a:gd name="T2" fmla="*/ 101 w 122"/>
                  <a:gd name="T3" fmla="*/ 63 h 104"/>
                  <a:gd name="T4" fmla="*/ 106 w 122"/>
                  <a:gd name="T5" fmla="*/ 52 h 104"/>
                  <a:gd name="T6" fmla="*/ 104 w 122"/>
                  <a:gd name="T7" fmla="*/ 34 h 104"/>
                  <a:gd name="T8" fmla="*/ 104 w 122"/>
                  <a:gd name="T9" fmla="*/ 34 h 104"/>
                  <a:gd name="T10" fmla="*/ 100 w 122"/>
                  <a:gd name="T11" fmla="*/ 26 h 104"/>
                  <a:gd name="T12" fmla="*/ 92 w 122"/>
                  <a:gd name="T13" fmla="*/ 18 h 104"/>
                  <a:gd name="T14" fmla="*/ 81 w 122"/>
                  <a:gd name="T15" fmla="*/ 17 h 104"/>
                  <a:gd name="T16" fmla="*/ 81 w 122"/>
                  <a:gd name="T17" fmla="*/ 17 h 104"/>
                  <a:gd name="T18" fmla="*/ 74 w 122"/>
                  <a:gd name="T19" fmla="*/ 21 h 104"/>
                  <a:gd name="T20" fmla="*/ 72 w 122"/>
                  <a:gd name="T21" fmla="*/ 29 h 104"/>
                  <a:gd name="T22" fmla="*/ 73 w 122"/>
                  <a:gd name="T23" fmla="*/ 42 h 104"/>
                  <a:gd name="T24" fmla="*/ 73 w 122"/>
                  <a:gd name="T25" fmla="*/ 42 h 104"/>
                  <a:gd name="T26" fmla="*/ 74 w 122"/>
                  <a:gd name="T27" fmla="*/ 63 h 104"/>
                  <a:gd name="T28" fmla="*/ 74 w 122"/>
                  <a:gd name="T29" fmla="*/ 63 h 104"/>
                  <a:gd name="T30" fmla="*/ 73 w 122"/>
                  <a:gd name="T31" fmla="*/ 83 h 104"/>
                  <a:gd name="T32" fmla="*/ 67 w 122"/>
                  <a:gd name="T33" fmla="*/ 96 h 104"/>
                  <a:gd name="T34" fmla="*/ 55 w 122"/>
                  <a:gd name="T35" fmla="*/ 104 h 104"/>
                  <a:gd name="T36" fmla="*/ 55 w 122"/>
                  <a:gd name="T37" fmla="*/ 104 h 104"/>
                  <a:gd name="T38" fmla="*/ 33 w 122"/>
                  <a:gd name="T39" fmla="*/ 104 h 104"/>
                  <a:gd name="T40" fmla="*/ 15 w 122"/>
                  <a:gd name="T41" fmla="*/ 93 h 104"/>
                  <a:gd name="T42" fmla="*/ 3 w 122"/>
                  <a:gd name="T43" fmla="*/ 72 h 104"/>
                  <a:gd name="T44" fmla="*/ 3 w 122"/>
                  <a:gd name="T45" fmla="*/ 72 h 104"/>
                  <a:gd name="T46" fmla="*/ 0 w 122"/>
                  <a:gd name="T47" fmla="*/ 37 h 104"/>
                  <a:gd name="T48" fmla="*/ 11 w 122"/>
                  <a:gd name="T49" fmla="*/ 19 h 104"/>
                  <a:gd name="T50" fmla="*/ 26 w 122"/>
                  <a:gd name="T51" fmla="*/ 11 h 104"/>
                  <a:gd name="T52" fmla="*/ 26 w 122"/>
                  <a:gd name="T53" fmla="*/ 11 h 104"/>
                  <a:gd name="T54" fmla="*/ 32 w 122"/>
                  <a:gd name="T55" fmla="*/ 29 h 104"/>
                  <a:gd name="T56" fmla="*/ 32 w 122"/>
                  <a:gd name="T57" fmla="*/ 29 h 104"/>
                  <a:gd name="T58" fmla="*/ 23 w 122"/>
                  <a:gd name="T59" fmla="*/ 34 h 104"/>
                  <a:gd name="T60" fmla="*/ 17 w 122"/>
                  <a:gd name="T61" fmla="*/ 45 h 104"/>
                  <a:gd name="T62" fmla="*/ 19 w 122"/>
                  <a:gd name="T63" fmla="*/ 66 h 104"/>
                  <a:gd name="T64" fmla="*/ 19 w 122"/>
                  <a:gd name="T65" fmla="*/ 66 h 104"/>
                  <a:gd name="T66" fmla="*/ 25 w 122"/>
                  <a:gd name="T67" fmla="*/ 78 h 104"/>
                  <a:gd name="T68" fmla="*/ 34 w 122"/>
                  <a:gd name="T69" fmla="*/ 86 h 104"/>
                  <a:gd name="T70" fmla="*/ 45 w 122"/>
                  <a:gd name="T71" fmla="*/ 86 h 104"/>
                  <a:gd name="T72" fmla="*/ 45 w 122"/>
                  <a:gd name="T73" fmla="*/ 86 h 104"/>
                  <a:gd name="T74" fmla="*/ 51 w 122"/>
                  <a:gd name="T75" fmla="*/ 81 h 104"/>
                  <a:gd name="T76" fmla="*/ 55 w 122"/>
                  <a:gd name="T77" fmla="*/ 73 h 104"/>
                  <a:gd name="T78" fmla="*/ 55 w 122"/>
                  <a:gd name="T79" fmla="*/ 58 h 104"/>
                  <a:gd name="T80" fmla="*/ 55 w 122"/>
                  <a:gd name="T81" fmla="*/ 58 h 104"/>
                  <a:gd name="T82" fmla="*/ 52 w 122"/>
                  <a:gd name="T83" fmla="*/ 35 h 104"/>
                  <a:gd name="T84" fmla="*/ 52 w 122"/>
                  <a:gd name="T85" fmla="*/ 35 h 104"/>
                  <a:gd name="T86" fmla="*/ 53 w 122"/>
                  <a:gd name="T87" fmla="*/ 19 h 104"/>
                  <a:gd name="T88" fmla="*/ 59 w 122"/>
                  <a:gd name="T89" fmla="*/ 8 h 104"/>
                  <a:gd name="T90" fmla="*/ 71 w 122"/>
                  <a:gd name="T91" fmla="*/ 0 h 104"/>
                  <a:gd name="T92" fmla="*/ 71 w 122"/>
                  <a:gd name="T93" fmla="*/ 0 h 104"/>
                  <a:gd name="T94" fmla="*/ 93 w 122"/>
                  <a:gd name="T95" fmla="*/ 0 h 104"/>
                  <a:gd name="T96" fmla="*/ 110 w 122"/>
                  <a:gd name="T97" fmla="*/ 11 h 104"/>
                  <a:gd name="T98" fmla="*/ 120 w 122"/>
                  <a:gd name="T99" fmla="*/ 30 h 104"/>
                  <a:gd name="T100" fmla="*/ 120 w 122"/>
                  <a:gd name="T101" fmla="*/ 30 h 104"/>
                  <a:gd name="T102" fmla="*/ 122 w 122"/>
                  <a:gd name="T103" fmla="*/ 61 h 104"/>
                  <a:gd name="T104" fmla="*/ 110 w 122"/>
                  <a:gd name="T105" fmla="*/ 79 h 104"/>
                  <a:gd name="T106" fmla="*/ 100 w 122"/>
                  <a:gd name="T107" fmla="*/ 85 h 104"/>
                  <a:gd name="T108" fmla="*/ 100 w 122"/>
                  <a:gd name="T109" fmla="*/ 85 h 104"/>
                  <a:gd name="T110" fmla="*/ 94 w 122"/>
                  <a:gd name="T111" fmla="*/ 67 h 104"/>
                  <a:gd name="T112" fmla="*/ 94 w 122"/>
                  <a:gd name="T113" fmla="*/ 67 h 1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04"/>
                  <a:gd name="T173" fmla="*/ 122 w 122"/>
                  <a:gd name="T174" fmla="*/ 104 h 1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04">
                    <a:moveTo>
                      <a:pt x="94" y="67"/>
                    </a:moveTo>
                    <a:lnTo>
                      <a:pt x="101" y="63"/>
                    </a:lnTo>
                    <a:lnTo>
                      <a:pt x="106" y="52"/>
                    </a:lnTo>
                    <a:lnTo>
                      <a:pt x="104" y="34"/>
                    </a:lnTo>
                    <a:lnTo>
                      <a:pt x="100" y="26"/>
                    </a:lnTo>
                    <a:lnTo>
                      <a:pt x="92" y="18"/>
                    </a:lnTo>
                    <a:lnTo>
                      <a:pt x="81" y="17"/>
                    </a:lnTo>
                    <a:lnTo>
                      <a:pt x="74" y="21"/>
                    </a:lnTo>
                    <a:lnTo>
                      <a:pt x="72" y="29"/>
                    </a:lnTo>
                    <a:lnTo>
                      <a:pt x="73" y="42"/>
                    </a:lnTo>
                    <a:lnTo>
                      <a:pt x="74" y="63"/>
                    </a:lnTo>
                    <a:lnTo>
                      <a:pt x="73" y="83"/>
                    </a:lnTo>
                    <a:lnTo>
                      <a:pt x="67" y="96"/>
                    </a:lnTo>
                    <a:lnTo>
                      <a:pt x="55" y="104"/>
                    </a:lnTo>
                    <a:lnTo>
                      <a:pt x="33" y="104"/>
                    </a:lnTo>
                    <a:lnTo>
                      <a:pt x="15" y="93"/>
                    </a:lnTo>
                    <a:lnTo>
                      <a:pt x="3" y="72"/>
                    </a:lnTo>
                    <a:lnTo>
                      <a:pt x="0" y="37"/>
                    </a:lnTo>
                    <a:lnTo>
                      <a:pt x="11" y="19"/>
                    </a:lnTo>
                    <a:lnTo>
                      <a:pt x="26" y="11"/>
                    </a:lnTo>
                    <a:lnTo>
                      <a:pt x="32" y="29"/>
                    </a:lnTo>
                    <a:lnTo>
                      <a:pt x="23" y="34"/>
                    </a:lnTo>
                    <a:lnTo>
                      <a:pt x="17" y="45"/>
                    </a:lnTo>
                    <a:lnTo>
                      <a:pt x="19" y="66"/>
                    </a:lnTo>
                    <a:lnTo>
                      <a:pt x="25" y="78"/>
                    </a:lnTo>
                    <a:lnTo>
                      <a:pt x="34" y="86"/>
                    </a:lnTo>
                    <a:lnTo>
                      <a:pt x="45" y="86"/>
                    </a:lnTo>
                    <a:lnTo>
                      <a:pt x="51" y="81"/>
                    </a:lnTo>
                    <a:lnTo>
                      <a:pt x="55" y="73"/>
                    </a:lnTo>
                    <a:lnTo>
                      <a:pt x="55" y="58"/>
                    </a:lnTo>
                    <a:lnTo>
                      <a:pt x="52" y="35"/>
                    </a:lnTo>
                    <a:lnTo>
                      <a:pt x="53" y="19"/>
                    </a:lnTo>
                    <a:lnTo>
                      <a:pt x="59" y="8"/>
                    </a:lnTo>
                    <a:lnTo>
                      <a:pt x="71" y="0"/>
                    </a:lnTo>
                    <a:lnTo>
                      <a:pt x="93" y="0"/>
                    </a:lnTo>
                    <a:lnTo>
                      <a:pt x="110" y="11"/>
                    </a:lnTo>
                    <a:lnTo>
                      <a:pt x="120" y="30"/>
                    </a:lnTo>
                    <a:lnTo>
                      <a:pt x="122" y="61"/>
                    </a:lnTo>
                    <a:lnTo>
                      <a:pt x="110" y="79"/>
                    </a:lnTo>
                    <a:lnTo>
                      <a:pt x="100" y="85"/>
                    </a:lnTo>
                    <a:lnTo>
                      <a:pt x="94" y="6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984" name="Freeform 451"/>
              <p:cNvSpPr>
                <a:spLocks/>
              </p:cNvSpPr>
              <p:nvPr/>
            </p:nvSpPr>
            <p:spPr bwMode="auto">
              <a:xfrm>
                <a:off x="4298" y="1233"/>
                <a:ext cx="103" cy="68"/>
              </a:xfrm>
              <a:custGeom>
                <a:avLst/>
                <a:gdLst>
                  <a:gd name="T0" fmla="*/ 0 w 311"/>
                  <a:gd name="T1" fmla="*/ 0 h 203"/>
                  <a:gd name="T2" fmla="*/ 311 w 311"/>
                  <a:gd name="T3" fmla="*/ 24 h 203"/>
                  <a:gd name="T4" fmla="*/ 209 w 311"/>
                  <a:gd name="T5" fmla="*/ 86 h 203"/>
                  <a:gd name="T6" fmla="*/ 236 w 311"/>
                  <a:gd name="T7" fmla="*/ 203 h 203"/>
                  <a:gd name="T8" fmla="*/ 0 w 311"/>
                  <a:gd name="T9" fmla="*/ 0 h 203"/>
                  <a:gd name="T10" fmla="*/ 0 w 311"/>
                  <a:gd name="T11" fmla="*/ 0 h 203"/>
                  <a:gd name="T12" fmla="*/ 0 60000 65536"/>
                  <a:gd name="T13" fmla="*/ 0 60000 65536"/>
                  <a:gd name="T14" fmla="*/ 0 60000 65536"/>
                  <a:gd name="T15" fmla="*/ 0 60000 65536"/>
                  <a:gd name="T16" fmla="*/ 0 60000 65536"/>
                  <a:gd name="T17" fmla="*/ 0 60000 65536"/>
                  <a:gd name="T18" fmla="*/ 0 w 311"/>
                  <a:gd name="T19" fmla="*/ 0 h 203"/>
                  <a:gd name="T20" fmla="*/ 311 w 311"/>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11" h="203">
                    <a:moveTo>
                      <a:pt x="0" y="0"/>
                    </a:moveTo>
                    <a:lnTo>
                      <a:pt x="311" y="24"/>
                    </a:lnTo>
                    <a:lnTo>
                      <a:pt x="209" y="86"/>
                    </a:lnTo>
                    <a:lnTo>
                      <a:pt x="236" y="203"/>
                    </a:lnTo>
                    <a:lnTo>
                      <a:pt x="0"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grpSp>
        <p:nvGrpSpPr>
          <p:cNvPr id="985" name="Group 452"/>
          <p:cNvGrpSpPr>
            <a:grpSpLocks/>
          </p:cNvGrpSpPr>
          <p:nvPr/>
        </p:nvGrpSpPr>
        <p:grpSpPr bwMode="auto">
          <a:xfrm>
            <a:off x="6950988" y="1322616"/>
            <a:ext cx="1335088" cy="512762"/>
            <a:chOff x="4096" y="764"/>
            <a:chExt cx="841" cy="323"/>
          </a:xfrm>
        </p:grpSpPr>
        <p:sp>
          <p:nvSpPr>
            <p:cNvPr id="986" name="Freeform 453"/>
            <p:cNvSpPr>
              <a:spLocks/>
            </p:cNvSpPr>
            <p:nvPr/>
          </p:nvSpPr>
          <p:spPr bwMode="auto">
            <a:xfrm>
              <a:off x="4096" y="765"/>
              <a:ext cx="837" cy="322"/>
            </a:xfrm>
            <a:custGeom>
              <a:avLst/>
              <a:gdLst>
                <a:gd name="T0" fmla="*/ 1101 w 2513"/>
                <a:gd name="T1" fmla="*/ 0 h 965"/>
                <a:gd name="T2" fmla="*/ 1113 w 2513"/>
                <a:gd name="T3" fmla="*/ 2 h 965"/>
                <a:gd name="T4" fmla="*/ 1129 w 2513"/>
                <a:gd name="T5" fmla="*/ 5 h 965"/>
                <a:gd name="T6" fmla="*/ 1134 w 2513"/>
                <a:gd name="T7" fmla="*/ 5 h 965"/>
                <a:gd name="T8" fmla="*/ 1129 w 2513"/>
                <a:gd name="T9" fmla="*/ 4 h 965"/>
                <a:gd name="T10" fmla="*/ 1115 w 2513"/>
                <a:gd name="T11" fmla="*/ 2 h 965"/>
                <a:gd name="T12" fmla="*/ 1092 w 2513"/>
                <a:gd name="T13" fmla="*/ 1 h 965"/>
                <a:gd name="T14" fmla="*/ 1059 w 2513"/>
                <a:gd name="T15" fmla="*/ 0 h 965"/>
                <a:gd name="T16" fmla="*/ 1020 w 2513"/>
                <a:gd name="T17" fmla="*/ 2 h 965"/>
                <a:gd name="T18" fmla="*/ 973 w 2513"/>
                <a:gd name="T19" fmla="*/ 7 h 965"/>
                <a:gd name="T20" fmla="*/ 920 w 2513"/>
                <a:gd name="T21" fmla="*/ 16 h 965"/>
                <a:gd name="T22" fmla="*/ 861 w 2513"/>
                <a:gd name="T23" fmla="*/ 29 h 965"/>
                <a:gd name="T24" fmla="*/ 798 w 2513"/>
                <a:gd name="T25" fmla="*/ 48 h 965"/>
                <a:gd name="T26" fmla="*/ 728 w 2513"/>
                <a:gd name="T27" fmla="*/ 74 h 965"/>
                <a:gd name="T28" fmla="*/ 655 w 2513"/>
                <a:gd name="T29" fmla="*/ 108 h 965"/>
                <a:gd name="T30" fmla="*/ 579 w 2513"/>
                <a:gd name="T31" fmla="*/ 149 h 965"/>
                <a:gd name="T32" fmla="*/ 500 w 2513"/>
                <a:gd name="T33" fmla="*/ 201 h 965"/>
                <a:gd name="T34" fmla="*/ 418 w 2513"/>
                <a:gd name="T35" fmla="*/ 261 h 965"/>
                <a:gd name="T36" fmla="*/ 335 w 2513"/>
                <a:gd name="T37" fmla="*/ 334 h 965"/>
                <a:gd name="T38" fmla="*/ 251 w 2513"/>
                <a:gd name="T39" fmla="*/ 418 h 965"/>
                <a:gd name="T40" fmla="*/ 167 w 2513"/>
                <a:gd name="T41" fmla="*/ 516 h 965"/>
                <a:gd name="T42" fmla="*/ 83 w 2513"/>
                <a:gd name="T43" fmla="*/ 626 h 965"/>
                <a:gd name="T44" fmla="*/ 0 w 2513"/>
                <a:gd name="T45" fmla="*/ 752 h 965"/>
                <a:gd name="T46" fmla="*/ 30 w 2513"/>
                <a:gd name="T47" fmla="*/ 965 h 965"/>
                <a:gd name="T48" fmla="*/ 238 w 2513"/>
                <a:gd name="T49" fmla="*/ 921 h 965"/>
                <a:gd name="T50" fmla="*/ 312 w 2513"/>
                <a:gd name="T51" fmla="*/ 817 h 965"/>
                <a:gd name="T52" fmla="*/ 385 w 2513"/>
                <a:gd name="T53" fmla="*/ 721 h 965"/>
                <a:gd name="T54" fmla="*/ 457 w 2513"/>
                <a:gd name="T55" fmla="*/ 635 h 965"/>
                <a:gd name="T56" fmla="*/ 529 w 2513"/>
                <a:gd name="T57" fmla="*/ 557 h 965"/>
                <a:gd name="T58" fmla="*/ 600 w 2513"/>
                <a:gd name="T59" fmla="*/ 490 h 965"/>
                <a:gd name="T60" fmla="*/ 672 w 2513"/>
                <a:gd name="T61" fmla="*/ 431 h 965"/>
                <a:gd name="T62" fmla="*/ 744 w 2513"/>
                <a:gd name="T63" fmla="*/ 382 h 965"/>
                <a:gd name="T64" fmla="*/ 817 w 2513"/>
                <a:gd name="T65" fmla="*/ 342 h 965"/>
                <a:gd name="T66" fmla="*/ 892 w 2513"/>
                <a:gd name="T67" fmla="*/ 312 h 965"/>
                <a:gd name="T68" fmla="*/ 968 w 2513"/>
                <a:gd name="T69" fmla="*/ 292 h 965"/>
                <a:gd name="T70" fmla="*/ 1046 w 2513"/>
                <a:gd name="T71" fmla="*/ 282 h 965"/>
                <a:gd name="T72" fmla="*/ 1087 w 2513"/>
                <a:gd name="T73" fmla="*/ 281 h 965"/>
                <a:gd name="T74" fmla="*/ 2513 w 2513"/>
                <a:gd name="T75" fmla="*/ 0 h 965"/>
                <a:gd name="T76" fmla="*/ 2513 w 2513"/>
                <a:gd name="T77" fmla="*/ 0 h 9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13"/>
                <a:gd name="T118" fmla="*/ 0 h 965"/>
                <a:gd name="T119" fmla="*/ 2513 w 2513"/>
                <a:gd name="T120" fmla="*/ 965 h 9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13" h="965">
                  <a:moveTo>
                    <a:pt x="2513" y="0"/>
                  </a:moveTo>
                  <a:lnTo>
                    <a:pt x="1101" y="0"/>
                  </a:lnTo>
                  <a:lnTo>
                    <a:pt x="1113" y="2"/>
                  </a:lnTo>
                  <a:lnTo>
                    <a:pt x="1122" y="4"/>
                  </a:lnTo>
                  <a:lnTo>
                    <a:pt x="1129" y="5"/>
                  </a:lnTo>
                  <a:lnTo>
                    <a:pt x="1133" y="5"/>
                  </a:lnTo>
                  <a:lnTo>
                    <a:pt x="1134" y="5"/>
                  </a:lnTo>
                  <a:lnTo>
                    <a:pt x="1133" y="5"/>
                  </a:lnTo>
                  <a:lnTo>
                    <a:pt x="1129" y="4"/>
                  </a:lnTo>
                  <a:lnTo>
                    <a:pt x="1123" y="3"/>
                  </a:lnTo>
                  <a:lnTo>
                    <a:pt x="1115" y="2"/>
                  </a:lnTo>
                  <a:lnTo>
                    <a:pt x="1104" y="1"/>
                  </a:lnTo>
                  <a:lnTo>
                    <a:pt x="1092" y="1"/>
                  </a:lnTo>
                  <a:lnTo>
                    <a:pt x="1077" y="0"/>
                  </a:lnTo>
                  <a:lnTo>
                    <a:pt x="1059" y="0"/>
                  </a:lnTo>
                  <a:lnTo>
                    <a:pt x="1041" y="1"/>
                  </a:lnTo>
                  <a:lnTo>
                    <a:pt x="1020" y="2"/>
                  </a:lnTo>
                  <a:lnTo>
                    <a:pt x="998" y="4"/>
                  </a:lnTo>
                  <a:lnTo>
                    <a:pt x="973" y="7"/>
                  </a:lnTo>
                  <a:lnTo>
                    <a:pt x="948" y="11"/>
                  </a:lnTo>
                  <a:lnTo>
                    <a:pt x="920" y="16"/>
                  </a:lnTo>
                  <a:lnTo>
                    <a:pt x="892" y="22"/>
                  </a:lnTo>
                  <a:lnTo>
                    <a:pt x="861" y="29"/>
                  </a:lnTo>
                  <a:lnTo>
                    <a:pt x="830" y="38"/>
                  </a:lnTo>
                  <a:lnTo>
                    <a:pt x="798" y="48"/>
                  </a:lnTo>
                  <a:lnTo>
                    <a:pt x="763" y="60"/>
                  </a:lnTo>
                  <a:lnTo>
                    <a:pt x="728" y="74"/>
                  </a:lnTo>
                  <a:lnTo>
                    <a:pt x="693" y="90"/>
                  </a:lnTo>
                  <a:lnTo>
                    <a:pt x="655" y="108"/>
                  </a:lnTo>
                  <a:lnTo>
                    <a:pt x="618" y="127"/>
                  </a:lnTo>
                  <a:lnTo>
                    <a:pt x="579" y="149"/>
                  </a:lnTo>
                  <a:lnTo>
                    <a:pt x="540" y="173"/>
                  </a:lnTo>
                  <a:lnTo>
                    <a:pt x="500" y="201"/>
                  </a:lnTo>
                  <a:lnTo>
                    <a:pt x="459" y="230"/>
                  </a:lnTo>
                  <a:lnTo>
                    <a:pt x="418" y="261"/>
                  </a:lnTo>
                  <a:lnTo>
                    <a:pt x="377" y="297"/>
                  </a:lnTo>
                  <a:lnTo>
                    <a:pt x="335" y="334"/>
                  </a:lnTo>
                  <a:lnTo>
                    <a:pt x="294" y="374"/>
                  </a:lnTo>
                  <a:lnTo>
                    <a:pt x="251" y="418"/>
                  </a:lnTo>
                  <a:lnTo>
                    <a:pt x="209" y="465"/>
                  </a:lnTo>
                  <a:lnTo>
                    <a:pt x="167" y="516"/>
                  </a:lnTo>
                  <a:lnTo>
                    <a:pt x="125" y="569"/>
                  </a:lnTo>
                  <a:lnTo>
                    <a:pt x="83" y="626"/>
                  </a:lnTo>
                  <a:lnTo>
                    <a:pt x="41" y="688"/>
                  </a:lnTo>
                  <a:lnTo>
                    <a:pt x="0" y="752"/>
                  </a:lnTo>
                  <a:lnTo>
                    <a:pt x="30" y="965"/>
                  </a:lnTo>
                  <a:lnTo>
                    <a:pt x="238" y="921"/>
                  </a:lnTo>
                  <a:lnTo>
                    <a:pt x="276" y="867"/>
                  </a:lnTo>
                  <a:lnTo>
                    <a:pt x="312" y="817"/>
                  </a:lnTo>
                  <a:lnTo>
                    <a:pt x="348" y="767"/>
                  </a:lnTo>
                  <a:lnTo>
                    <a:pt x="385" y="721"/>
                  </a:lnTo>
                  <a:lnTo>
                    <a:pt x="421" y="676"/>
                  </a:lnTo>
                  <a:lnTo>
                    <a:pt x="457" y="635"/>
                  </a:lnTo>
                  <a:lnTo>
                    <a:pt x="493" y="595"/>
                  </a:lnTo>
                  <a:lnTo>
                    <a:pt x="529" y="557"/>
                  </a:lnTo>
                  <a:lnTo>
                    <a:pt x="564" y="522"/>
                  </a:lnTo>
                  <a:lnTo>
                    <a:pt x="600" y="490"/>
                  </a:lnTo>
                  <a:lnTo>
                    <a:pt x="636" y="459"/>
                  </a:lnTo>
                  <a:lnTo>
                    <a:pt x="672" y="431"/>
                  </a:lnTo>
                  <a:lnTo>
                    <a:pt x="708" y="405"/>
                  </a:lnTo>
                  <a:lnTo>
                    <a:pt x="744" y="382"/>
                  </a:lnTo>
                  <a:lnTo>
                    <a:pt x="781" y="360"/>
                  </a:lnTo>
                  <a:lnTo>
                    <a:pt x="817" y="342"/>
                  </a:lnTo>
                  <a:lnTo>
                    <a:pt x="854" y="325"/>
                  </a:lnTo>
                  <a:lnTo>
                    <a:pt x="892" y="312"/>
                  </a:lnTo>
                  <a:lnTo>
                    <a:pt x="930" y="301"/>
                  </a:lnTo>
                  <a:lnTo>
                    <a:pt x="968" y="292"/>
                  </a:lnTo>
                  <a:lnTo>
                    <a:pt x="1007" y="286"/>
                  </a:lnTo>
                  <a:lnTo>
                    <a:pt x="1046" y="282"/>
                  </a:lnTo>
                  <a:lnTo>
                    <a:pt x="1087" y="281"/>
                  </a:lnTo>
                  <a:lnTo>
                    <a:pt x="2513" y="281"/>
                  </a:lnTo>
                  <a:lnTo>
                    <a:pt x="2513" y="0"/>
                  </a:lnTo>
                </a:path>
              </a:pathLst>
            </a:custGeom>
            <a:noFill/>
            <a:ln w="3175">
              <a:solidFill>
                <a:srgbClr val="000000"/>
              </a:solidFill>
              <a:round/>
              <a:headEnd/>
              <a:tailEnd/>
            </a:ln>
          </p:spPr>
          <p:txBody>
            <a:bodyPr>
              <a:prstTxWarp prst="textNoShape">
                <a:avLst/>
              </a:prstTxWarp>
            </a:bodyPr>
            <a:lstStyle/>
            <a:p>
              <a:endParaRPr lang="en-US"/>
            </a:p>
          </p:txBody>
        </p:sp>
        <p:grpSp>
          <p:nvGrpSpPr>
            <p:cNvPr id="987" name="Group 454"/>
            <p:cNvGrpSpPr>
              <a:grpSpLocks/>
            </p:cNvGrpSpPr>
            <p:nvPr/>
          </p:nvGrpSpPr>
          <p:grpSpPr bwMode="auto">
            <a:xfrm>
              <a:off x="4100" y="764"/>
              <a:ext cx="837" cy="322"/>
              <a:chOff x="4096" y="769"/>
              <a:chExt cx="837" cy="322"/>
            </a:xfrm>
          </p:grpSpPr>
          <p:sp>
            <p:nvSpPr>
              <p:cNvPr id="988" name="Freeform 455"/>
              <p:cNvSpPr>
                <a:spLocks/>
              </p:cNvSpPr>
              <p:nvPr/>
            </p:nvSpPr>
            <p:spPr bwMode="auto">
              <a:xfrm>
                <a:off x="4096" y="769"/>
                <a:ext cx="837" cy="322"/>
              </a:xfrm>
              <a:custGeom>
                <a:avLst/>
                <a:gdLst>
                  <a:gd name="T0" fmla="*/ 1101 w 2513"/>
                  <a:gd name="T1" fmla="*/ 0 h 965"/>
                  <a:gd name="T2" fmla="*/ 1113 w 2513"/>
                  <a:gd name="T3" fmla="*/ 2 h 965"/>
                  <a:gd name="T4" fmla="*/ 1129 w 2513"/>
                  <a:gd name="T5" fmla="*/ 5 h 965"/>
                  <a:gd name="T6" fmla="*/ 1134 w 2513"/>
                  <a:gd name="T7" fmla="*/ 5 h 965"/>
                  <a:gd name="T8" fmla="*/ 1129 w 2513"/>
                  <a:gd name="T9" fmla="*/ 4 h 965"/>
                  <a:gd name="T10" fmla="*/ 1115 w 2513"/>
                  <a:gd name="T11" fmla="*/ 2 h 965"/>
                  <a:gd name="T12" fmla="*/ 1092 w 2513"/>
                  <a:gd name="T13" fmla="*/ 1 h 965"/>
                  <a:gd name="T14" fmla="*/ 1059 w 2513"/>
                  <a:gd name="T15" fmla="*/ 0 h 965"/>
                  <a:gd name="T16" fmla="*/ 1020 w 2513"/>
                  <a:gd name="T17" fmla="*/ 2 h 965"/>
                  <a:gd name="T18" fmla="*/ 973 w 2513"/>
                  <a:gd name="T19" fmla="*/ 7 h 965"/>
                  <a:gd name="T20" fmla="*/ 920 w 2513"/>
                  <a:gd name="T21" fmla="*/ 16 h 965"/>
                  <a:gd name="T22" fmla="*/ 861 w 2513"/>
                  <a:gd name="T23" fmla="*/ 29 h 965"/>
                  <a:gd name="T24" fmla="*/ 798 w 2513"/>
                  <a:gd name="T25" fmla="*/ 48 h 965"/>
                  <a:gd name="T26" fmla="*/ 728 w 2513"/>
                  <a:gd name="T27" fmla="*/ 74 h 965"/>
                  <a:gd name="T28" fmla="*/ 655 w 2513"/>
                  <a:gd name="T29" fmla="*/ 108 h 965"/>
                  <a:gd name="T30" fmla="*/ 579 w 2513"/>
                  <a:gd name="T31" fmla="*/ 149 h 965"/>
                  <a:gd name="T32" fmla="*/ 500 w 2513"/>
                  <a:gd name="T33" fmla="*/ 201 h 965"/>
                  <a:gd name="T34" fmla="*/ 418 w 2513"/>
                  <a:gd name="T35" fmla="*/ 261 h 965"/>
                  <a:gd name="T36" fmla="*/ 335 w 2513"/>
                  <a:gd name="T37" fmla="*/ 334 h 965"/>
                  <a:gd name="T38" fmla="*/ 251 w 2513"/>
                  <a:gd name="T39" fmla="*/ 418 h 965"/>
                  <a:gd name="T40" fmla="*/ 167 w 2513"/>
                  <a:gd name="T41" fmla="*/ 516 h 965"/>
                  <a:gd name="T42" fmla="*/ 83 w 2513"/>
                  <a:gd name="T43" fmla="*/ 626 h 965"/>
                  <a:gd name="T44" fmla="*/ 0 w 2513"/>
                  <a:gd name="T45" fmla="*/ 752 h 965"/>
                  <a:gd name="T46" fmla="*/ 30 w 2513"/>
                  <a:gd name="T47" fmla="*/ 965 h 965"/>
                  <a:gd name="T48" fmla="*/ 238 w 2513"/>
                  <a:gd name="T49" fmla="*/ 921 h 965"/>
                  <a:gd name="T50" fmla="*/ 312 w 2513"/>
                  <a:gd name="T51" fmla="*/ 817 h 965"/>
                  <a:gd name="T52" fmla="*/ 385 w 2513"/>
                  <a:gd name="T53" fmla="*/ 721 h 965"/>
                  <a:gd name="T54" fmla="*/ 457 w 2513"/>
                  <a:gd name="T55" fmla="*/ 635 h 965"/>
                  <a:gd name="T56" fmla="*/ 529 w 2513"/>
                  <a:gd name="T57" fmla="*/ 557 h 965"/>
                  <a:gd name="T58" fmla="*/ 600 w 2513"/>
                  <a:gd name="T59" fmla="*/ 490 h 965"/>
                  <a:gd name="T60" fmla="*/ 672 w 2513"/>
                  <a:gd name="T61" fmla="*/ 431 h 965"/>
                  <a:gd name="T62" fmla="*/ 744 w 2513"/>
                  <a:gd name="T63" fmla="*/ 382 h 965"/>
                  <a:gd name="T64" fmla="*/ 817 w 2513"/>
                  <a:gd name="T65" fmla="*/ 342 h 965"/>
                  <a:gd name="T66" fmla="*/ 892 w 2513"/>
                  <a:gd name="T67" fmla="*/ 312 h 965"/>
                  <a:gd name="T68" fmla="*/ 968 w 2513"/>
                  <a:gd name="T69" fmla="*/ 292 h 965"/>
                  <a:gd name="T70" fmla="*/ 1046 w 2513"/>
                  <a:gd name="T71" fmla="*/ 282 h 965"/>
                  <a:gd name="T72" fmla="*/ 1087 w 2513"/>
                  <a:gd name="T73" fmla="*/ 281 h 965"/>
                  <a:gd name="T74" fmla="*/ 2513 w 2513"/>
                  <a:gd name="T75" fmla="*/ 0 h 9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3"/>
                  <a:gd name="T115" fmla="*/ 0 h 965"/>
                  <a:gd name="T116" fmla="*/ 2513 w 2513"/>
                  <a:gd name="T117" fmla="*/ 965 h 9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3" h="965">
                    <a:moveTo>
                      <a:pt x="2513" y="0"/>
                    </a:moveTo>
                    <a:lnTo>
                      <a:pt x="1101" y="0"/>
                    </a:lnTo>
                    <a:lnTo>
                      <a:pt x="1113" y="2"/>
                    </a:lnTo>
                    <a:lnTo>
                      <a:pt x="1122" y="4"/>
                    </a:lnTo>
                    <a:lnTo>
                      <a:pt x="1129" y="5"/>
                    </a:lnTo>
                    <a:lnTo>
                      <a:pt x="1133" y="5"/>
                    </a:lnTo>
                    <a:lnTo>
                      <a:pt x="1134" y="5"/>
                    </a:lnTo>
                    <a:lnTo>
                      <a:pt x="1133" y="5"/>
                    </a:lnTo>
                    <a:lnTo>
                      <a:pt x="1129" y="4"/>
                    </a:lnTo>
                    <a:lnTo>
                      <a:pt x="1123" y="3"/>
                    </a:lnTo>
                    <a:lnTo>
                      <a:pt x="1115" y="2"/>
                    </a:lnTo>
                    <a:lnTo>
                      <a:pt x="1104" y="1"/>
                    </a:lnTo>
                    <a:lnTo>
                      <a:pt x="1092" y="1"/>
                    </a:lnTo>
                    <a:lnTo>
                      <a:pt x="1077" y="0"/>
                    </a:lnTo>
                    <a:lnTo>
                      <a:pt x="1059" y="0"/>
                    </a:lnTo>
                    <a:lnTo>
                      <a:pt x="1041" y="1"/>
                    </a:lnTo>
                    <a:lnTo>
                      <a:pt x="1020" y="2"/>
                    </a:lnTo>
                    <a:lnTo>
                      <a:pt x="998" y="4"/>
                    </a:lnTo>
                    <a:lnTo>
                      <a:pt x="973" y="7"/>
                    </a:lnTo>
                    <a:lnTo>
                      <a:pt x="948" y="11"/>
                    </a:lnTo>
                    <a:lnTo>
                      <a:pt x="920" y="16"/>
                    </a:lnTo>
                    <a:lnTo>
                      <a:pt x="892" y="22"/>
                    </a:lnTo>
                    <a:lnTo>
                      <a:pt x="861" y="29"/>
                    </a:lnTo>
                    <a:lnTo>
                      <a:pt x="830" y="38"/>
                    </a:lnTo>
                    <a:lnTo>
                      <a:pt x="798" y="48"/>
                    </a:lnTo>
                    <a:lnTo>
                      <a:pt x="763" y="60"/>
                    </a:lnTo>
                    <a:lnTo>
                      <a:pt x="728" y="74"/>
                    </a:lnTo>
                    <a:lnTo>
                      <a:pt x="693" y="90"/>
                    </a:lnTo>
                    <a:lnTo>
                      <a:pt x="655" y="108"/>
                    </a:lnTo>
                    <a:lnTo>
                      <a:pt x="618" y="127"/>
                    </a:lnTo>
                    <a:lnTo>
                      <a:pt x="579" y="149"/>
                    </a:lnTo>
                    <a:lnTo>
                      <a:pt x="540" y="173"/>
                    </a:lnTo>
                    <a:lnTo>
                      <a:pt x="500" y="201"/>
                    </a:lnTo>
                    <a:lnTo>
                      <a:pt x="459" y="230"/>
                    </a:lnTo>
                    <a:lnTo>
                      <a:pt x="418" y="261"/>
                    </a:lnTo>
                    <a:lnTo>
                      <a:pt x="377" y="297"/>
                    </a:lnTo>
                    <a:lnTo>
                      <a:pt x="335" y="334"/>
                    </a:lnTo>
                    <a:lnTo>
                      <a:pt x="294" y="374"/>
                    </a:lnTo>
                    <a:lnTo>
                      <a:pt x="251" y="418"/>
                    </a:lnTo>
                    <a:lnTo>
                      <a:pt x="209" y="465"/>
                    </a:lnTo>
                    <a:lnTo>
                      <a:pt x="167" y="516"/>
                    </a:lnTo>
                    <a:lnTo>
                      <a:pt x="125" y="569"/>
                    </a:lnTo>
                    <a:lnTo>
                      <a:pt x="83" y="626"/>
                    </a:lnTo>
                    <a:lnTo>
                      <a:pt x="41" y="688"/>
                    </a:lnTo>
                    <a:lnTo>
                      <a:pt x="0" y="752"/>
                    </a:lnTo>
                    <a:lnTo>
                      <a:pt x="30" y="965"/>
                    </a:lnTo>
                    <a:lnTo>
                      <a:pt x="238" y="921"/>
                    </a:lnTo>
                    <a:lnTo>
                      <a:pt x="276" y="867"/>
                    </a:lnTo>
                    <a:lnTo>
                      <a:pt x="312" y="817"/>
                    </a:lnTo>
                    <a:lnTo>
                      <a:pt x="348" y="767"/>
                    </a:lnTo>
                    <a:lnTo>
                      <a:pt x="385" y="721"/>
                    </a:lnTo>
                    <a:lnTo>
                      <a:pt x="421" y="676"/>
                    </a:lnTo>
                    <a:lnTo>
                      <a:pt x="457" y="635"/>
                    </a:lnTo>
                    <a:lnTo>
                      <a:pt x="493" y="595"/>
                    </a:lnTo>
                    <a:lnTo>
                      <a:pt x="529" y="557"/>
                    </a:lnTo>
                    <a:lnTo>
                      <a:pt x="564" y="522"/>
                    </a:lnTo>
                    <a:lnTo>
                      <a:pt x="600" y="490"/>
                    </a:lnTo>
                    <a:lnTo>
                      <a:pt x="636" y="459"/>
                    </a:lnTo>
                    <a:lnTo>
                      <a:pt x="672" y="431"/>
                    </a:lnTo>
                    <a:lnTo>
                      <a:pt x="708" y="405"/>
                    </a:lnTo>
                    <a:lnTo>
                      <a:pt x="744" y="382"/>
                    </a:lnTo>
                    <a:lnTo>
                      <a:pt x="781" y="360"/>
                    </a:lnTo>
                    <a:lnTo>
                      <a:pt x="817" y="342"/>
                    </a:lnTo>
                    <a:lnTo>
                      <a:pt x="854" y="325"/>
                    </a:lnTo>
                    <a:lnTo>
                      <a:pt x="892" y="312"/>
                    </a:lnTo>
                    <a:lnTo>
                      <a:pt x="930" y="301"/>
                    </a:lnTo>
                    <a:lnTo>
                      <a:pt x="968" y="292"/>
                    </a:lnTo>
                    <a:lnTo>
                      <a:pt x="1007" y="286"/>
                    </a:lnTo>
                    <a:lnTo>
                      <a:pt x="1046" y="282"/>
                    </a:lnTo>
                    <a:lnTo>
                      <a:pt x="1087" y="281"/>
                    </a:lnTo>
                    <a:lnTo>
                      <a:pt x="2513" y="281"/>
                    </a:lnTo>
                    <a:lnTo>
                      <a:pt x="2513" y="0"/>
                    </a:lnTo>
                    <a:close/>
                  </a:path>
                </a:pathLst>
              </a:custGeom>
              <a:solidFill>
                <a:srgbClr val="F6A472">
                  <a:alpha val="50195"/>
                </a:srgbClr>
              </a:solidFill>
              <a:ln w="3175">
                <a:solidFill>
                  <a:srgbClr val="000000"/>
                </a:solidFill>
                <a:round/>
                <a:headEnd/>
                <a:tailEnd/>
              </a:ln>
            </p:spPr>
            <p:txBody>
              <a:bodyPr>
                <a:prstTxWarp prst="textNoShape">
                  <a:avLst/>
                </a:prstTxWarp>
              </a:bodyPr>
              <a:lstStyle/>
              <a:p>
                <a:endParaRPr lang="en-US"/>
              </a:p>
            </p:txBody>
          </p:sp>
          <p:grpSp>
            <p:nvGrpSpPr>
              <p:cNvPr id="989" name="Group 456"/>
              <p:cNvGrpSpPr>
                <a:grpSpLocks/>
              </p:cNvGrpSpPr>
              <p:nvPr/>
            </p:nvGrpSpPr>
            <p:grpSpPr bwMode="auto">
              <a:xfrm>
                <a:off x="4495" y="795"/>
                <a:ext cx="307" cy="53"/>
                <a:chOff x="4495" y="795"/>
                <a:chExt cx="307" cy="53"/>
              </a:xfrm>
            </p:grpSpPr>
            <p:sp>
              <p:nvSpPr>
                <p:cNvPr id="990" name="Freeform 457"/>
                <p:cNvSpPr>
                  <a:spLocks/>
                </p:cNvSpPr>
                <p:nvPr/>
              </p:nvSpPr>
              <p:spPr bwMode="auto">
                <a:xfrm>
                  <a:off x="4616" y="796"/>
                  <a:ext cx="30" cy="40"/>
                </a:xfrm>
                <a:custGeom>
                  <a:avLst/>
                  <a:gdLst>
                    <a:gd name="T0" fmla="*/ 89 w 89"/>
                    <a:gd name="T1" fmla="*/ 121 h 121"/>
                    <a:gd name="T2" fmla="*/ 0 w 89"/>
                    <a:gd name="T3" fmla="*/ 121 h 121"/>
                    <a:gd name="T4" fmla="*/ 0 w 89"/>
                    <a:gd name="T5" fmla="*/ 0 h 121"/>
                    <a:gd name="T6" fmla="*/ 88 w 89"/>
                    <a:gd name="T7" fmla="*/ 0 h 121"/>
                    <a:gd name="T8" fmla="*/ 88 w 89"/>
                    <a:gd name="T9" fmla="*/ 14 h 121"/>
                    <a:gd name="T10" fmla="*/ 16 w 89"/>
                    <a:gd name="T11" fmla="*/ 14 h 121"/>
                    <a:gd name="T12" fmla="*/ 16 w 89"/>
                    <a:gd name="T13" fmla="*/ 51 h 121"/>
                    <a:gd name="T14" fmla="*/ 82 w 89"/>
                    <a:gd name="T15" fmla="*/ 51 h 121"/>
                    <a:gd name="T16" fmla="*/ 82 w 89"/>
                    <a:gd name="T17" fmla="*/ 65 h 121"/>
                    <a:gd name="T18" fmla="*/ 16 w 89"/>
                    <a:gd name="T19" fmla="*/ 65 h 121"/>
                    <a:gd name="T20" fmla="*/ 16 w 89"/>
                    <a:gd name="T21" fmla="*/ 106 h 121"/>
                    <a:gd name="T22" fmla="*/ 89 w 89"/>
                    <a:gd name="T23" fmla="*/ 106 h 121"/>
                    <a:gd name="T24" fmla="*/ 89 w 89"/>
                    <a:gd name="T25" fmla="*/ 121 h 121"/>
                    <a:gd name="T26" fmla="*/ 89 w 89"/>
                    <a:gd name="T27" fmla="*/ 121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121"/>
                    <a:gd name="T44" fmla="*/ 89 w 89"/>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121">
                      <a:moveTo>
                        <a:pt x="89" y="121"/>
                      </a:moveTo>
                      <a:lnTo>
                        <a:pt x="0" y="121"/>
                      </a:lnTo>
                      <a:lnTo>
                        <a:pt x="0" y="0"/>
                      </a:lnTo>
                      <a:lnTo>
                        <a:pt x="88" y="0"/>
                      </a:lnTo>
                      <a:lnTo>
                        <a:pt x="88" y="14"/>
                      </a:lnTo>
                      <a:lnTo>
                        <a:pt x="16" y="14"/>
                      </a:lnTo>
                      <a:lnTo>
                        <a:pt x="16" y="51"/>
                      </a:lnTo>
                      <a:lnTo>
                        <a:pt x="82" y="51"/>
                      </a:lnTo>
                      <a:lnTo>
                        <a:pt x="82" y="65"/>
                      </a:lnTo>
                      <a:lnTo>
                        <a:pt x="16" y="65"/>
                      </a:lnTo>
                      <a:lnTo>
                        <a:pt x="16" y="106"/>
                      </a:lnTo>
                      <a:lnTo>
                        <a:pt x="89" y="106"/>
                      </a:lnTo>
                      <a:lnTo>
                        <a:pt x="89" y="121"/>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991" name="Freeform 458"/>
                <p:cNvSpPr>
                  <a:spLocks/>
                </p:cNvSpPr>
                <p:nvPr/>
              </p:nvSpPr>
              <p:spPr bwMode="auto">
                <a:xfrm>
                  <a:off x="4649" y="807"/>
                  <a:ext cx="27" cy="29"/>
                </a:xfrm>
                <a:custGeom>
                  <a:avLst/>
                  <a:gdLst>
                    <a:gd name="T0" fmla="*/ 81 w 81"/>
                    <a:gd name="T1" fmla="*/ 88 h 88"/>
                    <a:gd name="T2" fmla="*/ 63 w 81"/>
                    <a:gd name="T3" fmla="*/ 88 h 88"/>
                    <a:gd name="T4" fmla="*/ 41 w 81"/>
                    <a:gd name="T5" fmla="*/ 54 h 88"/>
                    <a:gd name="T6" fmla="*/ 19 w 81"/>
                    <a:gd name="T7" fmla="*/ 88 h 88"/>
                    <a:gd name="T8" fmla="*/ 0 w 81"/>
                    <a:gd name="T9" fmla="*/ 88 h 88"/>
                    <a:gd name="T10" fmla="*/ 32 w 81"/>
                    <a:gd name="T11" fmla="*/ 42 h 88"/>
                    <a:gd name="T12" fmla="*/ 2 w 81"/>
                    <a:gd name="T13" fmla="*/ 0 h 88"/>
                    <a:gd name="T14" fmla="*/ 21 w 81"/>
                    <a:gd name="T15" fmla="*/ 0 h 88"/>
                    <a:gd name="T16" fmla="*/ 42 w 81"/>
                    <a:gd name="T17" fmla="*/ 30 h 88"/>
                    <a:gd name="T18" fmla="*/ 62 w 81"/>
                    <a:gd name="T19" fmla="*/ 0 h 88"/>
                    <a:gd name="T20" fmla="*/ 80 w 81"/>
                    <a:gd name="T21" fmla="*/ 0 h 88"/>
                    <a:gd name="T22" fmla="*/ 51 w 81"/>
                    <a:gd name="T23" fmla="*/ 42 h 88"/>
                    <a:gd name="T24" fmla="*/ 81 w 81"/>
                    <a:gd name="T25" fmla="*/ 88 h 88"/>
                    <a:gd name="T26" fmla="*/ 81 w 81"/>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88"/>
                    <a:gd name="T44" fmla="*/ 81 w 81"/>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88">
                      <a:moveTo>
                        <a:pt x="81" y="88"/>
                      </a:moveTo>
                      <a:lnTo>
                        <a:pt x="63" y="88"/>
                      </a:lnTo>
                      <a:lnTo>
                        <a:pt x="41" y="54"/>
                      </a:lnTo>
                      <a:lnTo>
                        <a:pt x="19" y="88"/>
                      </a:lnTo>
                      <a:lnTo>
                        <a:pt x="0" y="88"/>
                      </a:lnTo>
                      <a:lnTo>
                        <a:pt x="32" y="42"/>
                      </a:lnTo>
                      <a:lnTo>
                        <a:pt x="2" y="0"/>
                      </a:lnTo>
                      <a:lnTo>
                        <a:pt x="21" y="0"/>
                      </a:lnTo>
                      <a:lnTo>
                        <a:pt x="42" y="30"/>
                      </a:lnTo>
                      <a:lnTo>
                        <a:pt x="62" y="0"/>
                      </a:lnTo>
                      <a:lnTo>
                        <a:pt x="80" y="0"/>
                      </a:lnTo>
                      <a:lnTo>
                        <a:pt x="51" y="42"/>
                      </a:lnTo>
                      <a:lnTo>
                        <a:pt x="81" y="88"/>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992" name="Freeform 459"/>
                <p:cNvSpPr>
                  <a:spLocks noEditPoints="1"/>
                </p:cNvSpPr>
                <p:nvPr/>
              </p:nvSpPr>
              <p:spPr bwMode="auto">
                <a:xfrm>
                  <a:off x="4680" y="806"/>
                  <a:ext cx="26" cy="42"/>
                </a:xfrm>
                <a:custGeom>
                  <a:avLst/>
                  <a:gdLst>
                    <a:gd name="T0" fmla="*/ 0 w 77"/>
                    <a:gd name="T1" fmla="*/ 3 h 125"/>
                    <a:gd name="T2" fmla="*/ 13 w 77"/>
                    <a:gd name="T3" fmla="*/ 3 h 125"/>
                    <a:gd name="T4" fmla="*/ 13 w 77"/>
                    <a:gd name="T5" fmla="*/ 15 h 125"/>
                    <a:gd name="T6" fmla="*/ 14 w 77"/>
                    <a:gd name="T7" fmla="*/ 15 h 125"/>
                    <a:gd name="T8" fmla="*/ 14 w 77"/>
                    <a:gd name="T9" fmla="*/ 15 h 125"/>
                    <a:gd name="T10" fmla="*/ 19 w 77"/>
                    <a:gd name="T11" fmla="*/ 9 h 125"/>
                    <a:gd name="T12" fmla="*/ 27 w 77"/>
                    <a:gd name="T13" fmla="*/ 3 h 125"/>
                    <a:gd name="T14" fmla="*/ 41 w 77"/>
                    <a:gd name="T15" fmla="*/ 0 h 125"/>
                    <a:gd name="T16" fmla="*/ 41 w 77"/>
                    <a:gd name="T17" fmla="*/ 0 h 125"/>
                    <a:gd name="T18" fmla="*/ 61 w 77"/>
                    <a:gd name="T19" fmla="*/ 6 h 125"/>
                    <a:gd name="T20" fmla="*/ 73 w 77"/>
                    <a:gd name="T21" fmla="*/ 21 h 125"/>
                    <a:gd name="T22" fmla="*/ 77 w 77"/>
                    <a:gd name="T23" fmla="*/ 44 h 125"/>
                    <a:gd name="T24" fmla="*/ 77 w 77"/>
                    <a:gd name="T25" fmla="*/ 44 h 125"/>
                    <a:gd name="T26" fmla="*/ 74 w 77"/>
                    <a:gd name="T27" fmla="*/ 66 h 125"/>
                    <a:gd name="T28" fmla="*/ 62 w 77"/>
                    <a:gd name="T29" fmla="*/ 85 h 125"/>
                    <a:gd name="T30" fmla="*/ 39 w 77"/>
                    <a:gd name="T31" fmla="*/ 93 h 125"/>
                    <a:gd name="T32" fmla="*/ 39 w 77"/>
                    <a:gd name="T33" fmla="*/ 93 h 125"/>
                    <a:gd name="T34" fmla="*/ 27 w 77"/>
                    <a:gd name="T35" fmla="*/ 92 h 125"/>
                    <a:gd name="T36" fmla="*/ 20 w 77"/>
                    <a:gd name="T37" fmla="*/ 87 h 125"/>
                    <a:gd name="T38" fmla="*/ 15 w 77"/>
                    <a:gd name="T39" fmla="*/ 82 h 125"/>
                    <a:gd name="T40" fmla="*/ 15 w 77"/>
                    <a:gd name="T41" fmla="*/ 82 h 125"/>
                    <a:gd name="T42" fmla="*/ 14 w 77"/>
                    <a:gd name="T43" fmla="*/ 82 h 125"/>
                    <a:gd name="T44" fmla="*/ 14 w 77"/>
                    <a:gd name="T45" fmla="*/ 125 h 125"/>
                    <a:gd name="T46" fmla="*/ 0 w 77"/>
                    <a:gd name="T47" fmla="*/ 125 h 125"/>
                    <a:gd name="T48" fmla="*/ 0 w 77"/>
                    <a:gd name="T49" fmla="*/ 3 h 125"/>
                    <a:gd name="T50" fmla="*/ 0 w 77"/>
                    <a:gd name="T51" fmla="*/ 3 h 125"/>
                    <a:gd name="T52" fmla="*/ 39 w 77"/>
                    <a:gd name="T53" fmla="*/ 81 h 125"/>
                    <a:gd name="T54" fmla="*/ 52 w 77"/>
                    <a:gd name="T55" fmla="*/ 76 h 125"/>
                    <a:gd name="T56" fmla="*/ 60 w 77"/>
                    <a:gd name="T57" fmla="*/ 63 h 125"/>
                    <a:gd name="T58" fmla="*/ 62 w 77"/>
                    <a:gd name="T59" fmla="*/ 46 h 125"/>
                    <a:gd name="T60" fmla="*/ 62 w 77"/>
                    <a:gd name="T61" fmla="*/ 46 h 125"/>
                    <a:gd name="T62" fmla="*/ 61 w 77"/>
                    <a:gd name="T63" fmla="*/ 32 h 125"/>
                    <a:gd name="T64" fmla="*/ 54 w 77"/>
                    <a:gd name="T65" fmla="*/ 19 h 125"/>
                    <a:gd name="T66" fmla="*/ 38 w 77"/>
                    <a:gd name="T67" fmla="*/ 13 h 125"/>
                    <a:gd name="T68" fmla="*/ 38 w 77"/>
                    <a:gd name="T69" fmla="*/ 13 h 125"/>
                    <a:gd name="T70" fmla="*/ 22 w 77"/>
                    <a:gd name="T71" fmla="*/ 20 h 125"/>
                    <a:gd name="T72" fmla="*/ 15 w 77"/>
                    <a:gd name="T73" fmla="*/ 34 h 125"/>
                    <a:gd name="T74" fmla="*/ 14 w 77"/>
                    <a:gd name="T75" fmla="*/ 50 h 125"/>
                    <a:gd name="T76" fmla="*/ 14 w 77"/>
                    <a:gd name="T77" fmla="*/ 50 h 125"/>
                    <a:gd name="T78" fmla="*/ 18 w 77"/>
                    <a:gd name="T79" fmla="*/ 69 h 125"/>
                    <a:gd name="T80" fmla="*/ 27 w 77"/>
                    <a:gd name="T81" fmla="*/ 78 h 125"/>
                    <a:gd name="T82" fmla="*/ 39 w 77"/>
                    <a:gd name="T83" fmla="*/ 81 h 125"/>
                    <a:gd name="T84" fmla="*/ 39 w 77"/>
                    <a:gd name="T85" fmla="*/ 8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5"/>
                    <a:gd name="T131" fmla="*/ 77 w 77"/>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5">
                      <a:moveTo>
                        <a:pt x="0" y="3"/>
                      </a:moveTo>
                      <a:lnTo>
                        <a:pt x="13" y="3"/>
                      </a:lnTo>
                      <a:lnTo>
                        <a:pt x="13" y="15"/>
                      </a:lnTo>
                      <a:lnTo>
                        <a:pt x="14" y="15"/>
                      </a:lnTo>
                      <a:lnTo>
                        <a:pt x="19" y="9"/>
                      </a:lnTo>
                      <a:lnTo>
                        <a:pt x="27" y="3"/>
                      </a:lnTo>
                      <a:lnTo>
                        <a:pt x="41" y="0"/>
                      </a:lnTo>
                      <a:lnTo>
                        <a:pt x="61" y="6"/>
                      </a:lnTo>
                      <a:lnTo>
                        <a:pt x="73" y="21"/>
                      </a:lnTo>
                      <a:lnTo>
                        <a:pt x="77" y="44"/>
                      </a:lnTo>
                      <a:lnTo>
                        <a:pt x="74" y="66"/>
                      </a:lnTo>
                      <a:lnTo>
                        <a:pt x="62" y="85"/>
                      </a:lnTo>
                      <a:lnTo>
                        <a:pt x="39" y="93"/>
                      </a:lnTo>
                      <a:lnTo>
                        <a:pt x="27" y="92"/>
                      </a:lnTo>
                      <a:lnTo>
                        <a:pt x="20" y="87"/>
                      </a:lnTo>
                      <a:lnTo>
                        <a:pt x="15" y="82"/>
                      </a:lnTo>
                      <a:lnTo>
                        <a:pt x="14" y="82"/>
                      </a:lnTo>
                      <a:lnTo>
                        <a:pt x="14" y="125"/>
                      </a:lnTo>
                      <a:lnTo>
                        <a:pt x="0" y="125"/>
                      </a:lnTo>
                      <a:lnTo>
                        <a:pt x="0" y="3"/>
                      </a:lnTo>
                      <a:close/>
                      <a:moveTo>
                        <a:pt x="39" y="81"/>
                      </a:moveTo>
                      <a:lnTo>
                        <a:pt x="52" y="76"/>
                      </a:lnTo>
                      <a:lnTo>
                        <a:pt x="60" y="63"/>
                      </a:lnTo>
                      <a:lnTo>
                        <a:pt x="62" y="46"/>
                      </a:lnTo>
                      <a:lnTo>
                        <a:pt x="61" y="32"/>
                      </a:lnTo>
                      <a:lnTo>
                        <a:pt x="54" y="19"/>
                      </a:lnTo>
                      <a:lnTo>
                        <a:pt x="38" y="13"/>
                      </a:lnTo>
                      <a:lnTo>
                        <a:pt x="22" y="20"/>
                      </a:lnTo>
                      <a:lnTo>
                        <a:pt x="15" y="34"/>
                      </a:lnTo>
                      <a:lnTo>
                        <a:pt x="14" y="50"/>
                      </a:lnTo>
                      <a:lnTo>
                        <a:pt x="18" y="69"/>
                      </a:lnTo>
                      <a:lnTo>
                        <a:pt x="27" y="78"/>
                      </a:lnTo>
                      <a:lnTo>
                        <a:pt x="39" y="81"/>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993" name="Freeform 460"/>
                <p:cNvSpPr>
                  <a:spLocks noEditPoints="1"/>
                </p:cNvSpPr>
                <p:nvPr/>
              </p:nvSpPr>
              <p:spPr bwMode="auto">
                <a:xfrm>
                  <a:off x="4710" y="806"/>
                  <a:ext cx="27" cy="31"/>
                </a:xfrm>
                <a:custGeom>
                  <a:avLst/>
                  <a:gdLst>
                    <a:gd name="T0" fmla="*/ 40 w 82"/>
                    <a:gd name="T1" fmla="*/ 0 h 93"/>
                    <a:gd name="T2" fmla="*/ 64 w 82"/>
                    <a:gd name="T3" fmla="*/ 7 h 93"/>
                    <a:gd name="T4" fmla="*/ 77 w 82"/>
                    <a:gd name="T5" fmla="*/ 24 h 93"/>
                    <a:gd name="T6" fmla="*/ 82 w 82"/>
                    <a:gd name="T7" fmla="*/ 46 h 93"/>
                    <a:gd name="T8" fmla="*/ 82 w 82"/>
                    <a:gd name="T9" fmla="*/ 46 h 93"/>
                    <a:gd name="T10" fmla="*/ 77 w 82"/>
                    <a:gd name="T11" fmla="*/ 69 h 93"/>
                    <a:gd name="T12" fmla="*/ 64 w 82"/>
                    <a:gd name="T13" fmla="*/ 86 h 93"/>
                    <a:gd name="T14" fmla="*/ 40 w 82"/>
                    <a:gd name="T15" fmla="*/ 93 h 93"/>
                    <a:gd name="T16" fmla="*/ 40 w 82"/>
                    <a:gd name="T17" fmla="*/ 93 h 93"/>
                    <a:gd name="T18" fmla="*/ 17 w 82"/>
                    <a:gd name="T19" fmla="*/ 86 h 93"/>
                    <a:gd name="T20" fmla="*/ 4 w 82"/>
                    <a:gd name="T21" fmla="*/ 69 h 93"/>
                    <a:gd name="T22" fmla="*/ 0 w 82"/>
                    <a:gd name="T23" fmla="*/ 46 h 93"/>
                    <a:gd name="T24" fmla="*/ 0 w 82"/>
                    <a:gd name="T25" fmla="*/ 46 h 93"/>
                    <a:gd name="T26" fmla="*/ 4 w 82"/>
                    <a:gd name="T27" fmla="*/ 24 h 93"/>
                    <a:gd name="T28" fmla="*/ 17 w 82"/>
                    <a:gd name="T29" fmla="*/ 7 h 93"/>
                    <a:gd name="T30" fmla="*/ 40 w 82"/>
                    <a:gd name="T31" fmla="*/ 0 h 93"/>
                    <a:gd name="T32" fmla="*/ 40 w 82"/>
                    <a:gd name="T33" fmla="*/ 0 h 93"/>
                    <a:gd name="T34" fmla="*/ 40 w 82"/>
                    <a:gd name="T35" fmla="*/ 80 h 93"/>
                    <a:gd name="T36" fmla="*/ 57 w 82"/>
                    <a:gd name="T37" fmla="*/ 74 h 93"/>
                    <a:gd name="T38" fmla="*/ 65 w 82"/>
                    <a:gd name="T39" fmla="*/ 60 h 93"/>
                    <a:gd name="T40" fmla="*/ 66 w 82"/>
                    <a:gd name="T41" fmla="*/ 46 h 93"/>
                    <a:gd name="T42" fmla="*/ 66 w 82"/>
                    <a:gd name="T43" fmla="*/ 46 h 93"/>
                    <a:gd name="T44" fmla="*/ 65 w 82"/>
                    <a:gd name="T45" fmla="*/ 32 h 93"/>
                    <a:gd name="T46" fmla="*/ 57 w 82"/>
                    <a:gd name="T47" fmla="*/ 19 h 93"/>
                    <a:gd name="T48" fmla="*/ 40 w 82"/>
                    <a:gd name="T49" fmla="*/ 13 h 93"/>
                    <a:gd name="T50" fmla="*/ 40 w 82"/>
                    <a:gd name="T51" fmla="*/ 13 h 93"/>
                    <a:gd name="T52" fmla="*/ 24 w 82"/>
                    <a:gd name="T53" fmla="*/ 19 h 93"/>
                    <a:gd name="T54" fmla="*/ 17 w 82"/>
                    <a:gd name="T55" fmla="*/ 32 h 93"/>
                    <a:gd name="T56" fmla="*/ 15 w 82"/>
                    <a:gd name="T57" fmla="*/ 46 h 93"/>
                    <a:gd name="T58" fmla="*/ 15 w 82"/>
                    <a:gd name="T59" fmla="*/ 46 h 93"/>
                    <a:gd name="T60" fmla="*/ 17 w 82"/>
                    <a:gd name="T61" fmla="*/ 60 h 93"/>
                    <a:gd name="T62" fmla="*/ 24 w 82"/>
                    <a:gd name="T63" fmla="*/ 74 h 93"/>
                    <a:gd name="T64" fmla="*/ 40 w 82"/>
                    <a:gd name="T65" fmla="*/ 80 h 93"/>
                    <a:gd name="T66" fmla="*/ 40 w 82"/>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0" y="0"/>
                      </a:moveTo>
                      <a:lnTo>
                        <a:pt x="64" y="7"/>
                      </a:lnTo>
                      <a:lnTo>
                        <a:pt x="77" y="24"/>
                      </a:lnTo>
                      <a:lnTo>
                        <a:pt x="82" y="46"/>
                      </a:lnTo>
                      <a:lnTo>
                        <a:pt x="77" y="69"/>
                      </a:lnTo>
                      <a:lnTo>
                        <a:pt x="64" y="86"/>
                      </a:lnTo>
                      <a:lnTo>
                        <a:pt x="40" y="93"/>
                      </a:lnTo>
                      <a:lnTo>
                        <a:pt x="17" y="86"/>
                      </a:lnTo>
                      <a:lnTo>
                        <a:pt x="4" y="69"/>
                      </a:lnTo>
                      <a:lnTo>
                        <a:pt x="0" y="46"/>
                      </a:lnTo>
                      <a:lnTo>
                        <a:pt x="4" y="24"/>
                      </a:lnTo>
                      <a:lnTo>
                        <a:pt x="17" y="7"/>
                      </a:lnTo>
                      <a:lnTo>
                        <a:pt x="40" y="0"/>
                      </a:lnTo>
                      <a:close/>
                      <a:moveTo>
                        <a:pt x="40" y="80"/>
                      </a:moveTo>
                      <a:lnTo>
                        <a:pt x="57" y="74"/>
                      </a:lnTo>
                      <a:lnTo>
                        <a:pt x="65" y="60"/>
                      </a:lnTo>
                      <a:lnTo>
                        <a:pt x="66" y="46"/>
                      </a:lnTo>
                      <a:lnTo>
                        <a:pt x="65" y="32"/>
                      </a:lnTo>
                      <a:lnTo>
                        <a:pt x="57" y="19"/>
                      </a:lnTo>
                      <a:lnTo>
                        <a:pt x="40" y="13"/>
                      </a:lnTo>
                      <a:lnTo>
                        <a:pt x="24" y="19"/>
                      </a:lnTo>
                      <a:lnTo>
                        <a:pt x="17" y="32"/>
                      </a:lnTo>
                      <a:lnTo>
                        <a:pt x="15" y="46"/>
                      </a:lnTo>
                      <a:lnTo>
                        <a:pt x="17" y="60"/>
                      </a:lnTo>
                      <a:lnTo>
                        <a:pt x="24" y="74"/>
                      </a:lnTo>
                      <a:lnTo>
                        <a:pt x="40" y="80"/>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994" name="Freeform 461"/>
                <p:cNvSpPr>
                  <a:spLocks/>
                </p:cNvSpPr>
                <p:nvPr/>
              </p:nvSpPr>
              <p:spPr bwMode="auto">
                <a:xfrm>
                  <a:off x="4743" y="806"/>
                  <a:ext cx="15" cy="30"/>
                </a:xfrm>
                <a:custGeom>
                  <a:avLst/>
                  <a:gdLst>
                    <a:gd name="T0" fmla="*/ 15 w 43"/>
                    <a:gd name="T1" fmla="*/ 91 h 91"/>
                    <a:gd name="T2" fmla="*/ 0 w 43"/>
                    <a:gd name="T3" fmla="*/ 91 h 91"/>
                    <a:gd name="T4" fmla="*/ 0 w 43"/>
                    <a:gd name="T5" fmla="*/ 3 h 91"/>
                    <a:gd name="T6" fmla="*/ 14 w 43"/>
                    <a:gd name="T7" fmla="*/ 3 h 91"/>
                    <a:gd name="T8" fmla="*/ 14 w 43"/>
                    <a:gd name="T9" fmla="*/ 17 h 91"/>
                    <a:gd name="T10" fmla="*/ 14 w 43"/>
                    <a:gd name="T11" fmla="*/ 17 h 91"/>
                    <a:gd name="T12" fmla="*/ 14 w 43"/>
                    <a:gd name="T13" fmla="*/ 17 h 91"/>
                    <a:gd name="T14" fmla="*/ 21 w 43"/>
                    <a:gd name="T15" fmla="*/ 8 h 91"/>
                    <a:gd name="T16" fmla="*/ 29 w 43"/>
                    <a:gd name="T17" fmla="*/ 2 h 91"/>
                    <a:gd name="T18" fmla="*/ 39 w 43"/>
                    <a:gd name="T19" fmla="*/ 0 h 91"/>
                    <a:gd name="T20" fmla="*/ 39 w 43"/>
                    <a:gd name="T21" fmla="*/ 0 h 91"/>
                    <a:gd name="T22" fmla="*/ 41 w 43"/>
                    <a:gd name="T23" fmla="*/ 0 h 91"/>
                    <a:gd name="T24" fmla="*/ 42 w 43"/>
                    <a:gd name="T25" fmla="*/ 0 h 91"/>
                    <a:gd name="T26" fmla="*/ 43 w 43"/>
                    <a:gd name="T27" fmla="*/ 1 h 91"/>
                    <a:gd name="T28" fmla="*/ 43 w 43"/>
                    <a:gd name="T29" fmla="*/ 1 h 91"/>
                    <a:gd name="T30" fmla="*/ 43 w 43"/>
                    <a:gd name="T31" fmla="*/ 16 h 91"/>
                    <a:gd name="T32" fmla="*/ 37 w 43"/>
                    <a:gd name="T33" fmla="*/ 16 h 91"/>
                    <a:gd name="T34" fmla="*/ 37 w 43"/>
                    <a:gd name="T35" fmla="*/ 16 h 91"/>
                    <a:gd name="T36" fmla="*/ 25 w 43"/>
                    <a:gd name="T37" fmla="*/ 19 h 91"/>
                    <a:gd name="T38" fmla="*/ 18 w 43"/>
                    <a:gd name="T39" fmla="*/ 27 h 91"/>
                    <a:gd name="T40" fmla="*/ 15 w 43"/>
                    <a:gd name="T41" fmla="*/ 39 h 91"/>
                    <a:gd name="T42" fmla="*/ 15 w 43"/>
                    <a:gd name="T43" fmla="*/ 39 h 91"/>
                    <a:gd name="T44" fmla="*/ 15 w 43"/>
                    <a:gd name="T45" fmla="*/ 91 h 91"/>
                    <a:gd name="T46" fmla="*/ 15 w 43"/>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1"/>
                    <a:gd name="T74" fmla="*/ 43 w 4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1">
                      <a:moveTo>
                        <a:pt x="15" y="91"/>
                      </a:moveTo>
                      <a:lnTo>
                        <a:pt x="0" y="91"/>
                      </a:lnTo>
                      <a:lnTo>
                        <a:pt x="0" y="3"/>
                      </a:lnTo>
                      <a:lnTo>
                        <a:pt x="14" y="3"/>
                      </a:lnTo>
                      <a:lnTo>
                        <a:pt x="14" y="17"/>
                      </a:lnTo>
                      <a:lnTo>
                        <a:pt x="21" y="8"/>
                      </a:lnTo>
                      <a:lnTo>
                        <a:pt x="29" y="2"/>
                      </a:lnTo>
                      <a:lnTo>
                        <a:pt x="39" y="0"/>
                      </a:lnTo>
                      <a:lnTo>
                        <a:pt x="41" y="0"/>
                      </a:lnTo>
                      <a:lnTo>
                        <a:pt x="42" y="0"/>
                      </a:lnTo>
                      <a:lnTo>
                        <a:pt x="43" y="1"/>
                      </a:lnTo>
                      <a:lnTo>
                        <a:pt x="43" y="16"/>
                      </a:lnTo>
                      <a:lnTo>
                        <a:pt x="37" y="16"/>
                      </a:lnTo>
                      <a:lnTo>
                        <a:pt x="25" y="19"/>
                      </a:lnTo>
                      <a:lnTo>
                        <a:pt x="18" y="27"/>
                      </a:lnTo>
                      <a:lnTo>
                        <a:pt x="15" y="39"/>
                      </a:lnTo>
                      <a:lnTo>
                        <a:pt x="15" y="91"/>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995" name="Freeform 462"/>
                <p:cNvSpPr>
                  <a:spLocks/>
                </p:cNvSpPr>
                <p:nvPr/>
              </p:nvSpPr>
              <p:spPr bwMode="auto">
                <a:xfrm>
                  <a:off x="4761" y="799"/>
                  <a:ext cx="13" cy="38"/>
                </a:xfrm>
                <a:custGeom>
                  <a:avLst/>
                  <a:gdLst>
                    <a:gd name="T0" fmla="*/ 26 w 40"/>
                    <a:gd name="T1" fmla="*/ 37 h 114"/>
                    <a:gd name="T2" fmla="*/ 26 w 40"/>
                    <a:gd name="T3" fmla="*/ 94 h 114"/>
                    <a:gd name="T4" fmla="*/ 26 w 40"/>
                    <a:gd name="T5" fmla="*/ 94 h 114"/>
                    <a:gd name="T6" fmla="*/ 28 w 40"/>
                    <a:gd name="T7" fmla="*/ 99 h 114"/>
                    <a:gd name="T8" fmla="*/ 32 w 40"/>
                    <a:gd name="T9" fmla="*/ 101 h 114"/>
                    <a:gd name="T10" fmla="*/ 35 w 40"/>
                    <a:gd name="T11" fmla="*/ 101 h 114"/>
                    <a:gd name="T12" fmla="*/ 35 w 40"/>
                    <a:gd name="T13" fmla="*/ 101 h 114"/>
                    <a:gd name="T14" fmla="*/ 40 w 40"/>
                    <a:gd name="T15" fmla="*/ 101 h 114"/>
                    <a:gd name="T16" fmla="*/ 40 w 40"/>
                    <a:gd name="T17" fmla="*/ 113 h 114"/>
                    <a:gd name="T18" fmla="*/ 40 w 40"/>
                    <a:gd name="T19" fmla="*/ 113 h 114"/>
                    <a:gd name="T20" fmla="*/ 36 w 40"/>
                    <a:gd name="T21" fmla="*/ 113 h 114"/>
                    <a:gd name="T22" fmla="*/ 32 w 40"/>
                    <a:gd name="T23" fmla="*/ 114 h 114"/>
                    <a:gd name="T24" fmla="*/ 29 w 40"/>
                    <a:gd name="T25" fmla="*/ 114 h 114"/>
                    <a:gd name="T26" fmla="*/ 29 w 40"/>
                    <a:gd name="T27" fmla="*/ 114 h 114"/>
                    <a:gd name="T28" fmla="*/ 18 w 40"/>
                    <a:gd name="T29" fmla="*/ 111 h 114"/>
                    <a:gd name="T30" fmla="*/ 13 w 40"/>
                    <a:gd name="T31" fmla="*/ 105 h 114"/>
                    <a:gd name="T32" fmla="*/ 12 w 40"/>
                    <a:gd name="T33" fmla="*/ 95 h 114"/>
                    <a:gd name="T34" fmla="*/ 12 w 40"/>
                    <a:gd name="T35" fmla="*/ 95 h 114"/>
                    <a:gd name="T36" fmla="*/ 12 w 40"/>
                    <a:gd name="T37" fmla="*/ 37 h 114"/>
                    <a:gd name="T38" fmla="*/ 0 w 40"/>
                    <a:gd name="T39" fmla="*/ 37 h 114"/>
                    <a:gd name="T40" fmla="*/ 0 w 40"/>
                    <a:gd name="T41" fmla="*/ 25 h 114"/>
                    <a:gd name="T42" fmla="*/ 12 w 40"/>
                    <a:gd name="T43" fmla="*/ 25 h 114"/>
                    <a:gd name="T44" fmla="*/ 12 w 40"/>
                    <a:gd name="T45" fmla="*/ 0 h 114"/>
                    <a:gd name="T46" fmla="*/ 26 w 40"/>
                    <a:gd name="T47" fmla="*/ 0 h 114"/>
                    <a:gd name="T48" fmla="*/ 26 w 40"/>
                    <a:gd name="T49" fmla="*/ 25 h 114"/>
                    <a:gd name="T50" fmla="*/ 40 w 40"/>
                    <a:gd name="T51" fmla="*/ 25 h 114"/>
                    <a:gd name="T52" fmla="*/ 40 w 40"/>
                    <a:gd name="T53" fmla="*/ 37 h 114"/>
                    <a:gd name="T54" fmla="*/ 26 w 40"/>
                    <a:gd name="T55" fmla="*/ 37 h 114"/>
                    <a:gd name="T56" fmla="*/ 26 w 40"/>
                    <a:gd name="T57" fmla="*/ 3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14"/>
                    <a:gd name="T89" fmla="*/ 40 w 40"/>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14">
                      <a:moveTo>
                        <a:pt x="26" y="37"/>
                      </a:moveTo>
                      <a:lnTo>
                        <a:pt x="26" y="94"/>
                      </a:lnTo>
                      <a:lnTo>
                        <a:pt x="28" y="99"/>
                      </a:lnTo>
                      <a:lnTo>
                        <a:pt x="32" y="101"/>
                      </a:lnTo>
                      <a:lnTo>
                        <a:pt x="35" y="101"/>
                      </a:lnTo>
                      <a:lnTo>
                        <a:pt x="40" y="101"/>
                      </a:lnTo>
                      <a:lnTo>
                        <a:pt x="40" y="113"/>
                      </a:lnTo>
                      <a:lnTo>
                        <a:pt x="36" y="113"/>
                      </a:lnTo>
                      <a:lnTo>
                        <a:pt x="32" y="114"/>
                      </a:lnTo>
                      <a:lnTo>
                        <a:pt x="29" y="114"/>
                      </a:lnTo>
                      <a:lnTo>
                        <a:pt x="18" y="111"/>
                      </a:lnTo>
                      <a:lnTo>
                        <a:pt x="13" y="105"/>
                      </a:lnTo>
                      <a:lnTo>
                        <a:pt x="12" y="95"/>
                      </a:lnTo>
                      <a:lnTo>
                        <a:pt x="12" y="37"/>
                      </a:lnTo>
                      <a:lnTo>
                        <a:pt x="0" y="37"/>
                      </a:lnTo>
                      <a:lnTo>
                        <a:pt x="0" y="25"/>
                      </a:lnTo>
                      <a:lnTo>
                        <a:pt x="12" y="25"/>
                      </a:lnTo>
                      <a:lnTo>
                        <a:pt x="12" y="0"/>
                      </a:lnTo>
                      <a:lnTo>
                        <a:pt x="26" y="0"/>
                      </a:lnTo>
                      <a:lnTo>
                        <a:pt x="26" y="25"/>
                      </a:lnTo>
                      <a:lnTo>
                        <a:pt x="40" y="25"/>
                      </a:lnTo>
                      <a:lnTo>
                        <a:pt x="40" y="37"/>
                      </a:lnTo>
                      <a:lnTo>
                        <a:pt x="26" y="37"/>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996" name="Freeform 463"/>
                <p:cNvSpPr>
                  <a:spLocks/>
                </p:cNvSpPr>
                <p:nvPr/>
              </p:nvSpPr>
              <p:spPr bwMode="auto">
                <a:xfrm>
                  <a:off x="4777" y="806"/>
                  <a:ext cx="25" cy="31"/>
                </a:xfrm>
                <a:custGeom>
                  <a:avLst/>
                  <a:gdLst>
                    <a:gd name="T0" fmla="*/ 56 w 73"/>
                    <a:gd name="T1" fmla="*/ 27 h 93"/>
                    <a:gd name="T2" fmla="*/ 55 w 73"/>
                    <a:gd name="T3" fmla="*/ 21 h 93"/>
                    <a:gd name="T4" fmla="*/ 48 w 73"/>
                    <a:gd name="T5" fmla="*/ 15 h 93"/>
                    <a:gd name="T6" fmla="*/ 35 w 73"/>
                    <a:gd name="T7" fmla="*/ 13 h 93"/>
                    <a:gd name="T8" fmla="*/ 35 w 73"/>
                    <a:gd name="T9" fmla="*/ 13 h 93"/>
                    <a:gd name="T10" fmla="*/ 28 w 73"/>
                    <a:gd name="T11" fmla="*/ 14 h 93"/>
                    <a:gd name="T12" fmla="*/ 21 w 73"/>
                    <a:gd name="T13" fmla="*/ 17 h 93"/>
                    <a:gd name="T14" fmla="*/ 17 w 73"/>
                    <a:gd name="T15" fmla="*/ 25 h 93"/>
                    <a:gd name="T16" fmla="*/ 17 w 73"/>
                    <a:gd name="T17" fmla="*/ 25 h 93"/>
                    <a:gd name="T18" fmla="*/ 19 w 73"/>
                    <a:gd name="T19" fmla="*/ 31 h 93"/>
                    <a:gd name="T20" fmla="*/ 24 w 73"/>
                    <a:gd name="T21" fmla="*/ 34 h 93"/>
                    <a:gd name="T22" fmla="*/ 33 w 73"/>
                    <a:gd name="T23" fmla="*/ 37 h 93"/>
                    <a:gd name="T24" fmla="*/ 33 w 73"/>
                    <a:gd name="T25" fmla="*/ 37 h 93"/>
                    <a:gd name="T26" fmla="*/ 48 w 73"/>
                    <a:gd name="T27" fmla="*/ 40 h 93"/>
                    <a:gd name="T28" fmla="*/ 48 w 73"/>
                    <a:gd name="T29" fmla="*/ 40 h 93"/>
                    <a:gd name="T30" fmla="*/ 63 w 73"/>
                    <a:gd name="T31" fmla="*/ 46 h 93"/>
                    <a:gd name="T32" fmla="*/ 71 w 73"/>
                    <a:gd name="T33" fmla="*/ 53 h 93"/>
                    <a:gd name="T34" fmla="*/ 73 w 73"/>
                    <a:gd name="T35" fmla="*/ 63 h 93"/>
                    <a:gd name="T36" fmla="*/ 73 w 73"/>
                    <a:gd name="T37" fmla="*/ 63 h 93"/>
                    <a:gd name="T38" fmla="*/ 69 w 73"/>
                    <a:gd name="T39" fmla="*/ 80 h 93"/>
                    <a:gd name="T40" fmla="*/ 57 w 73"/>
                    <a:gd name="T41" fmla="*/ 90 h 93"/>
                    <a:gd name="T42" fmla="*/ 38 w 73"/>
                    <a:gd name="T43" fmla="*/ 93 h 93"/>
                    <a:gd name="T44" fmla="*/ 38 w 73"/>
                    <a:gd name="T45" fmla="*/ 93 h 93"/>
                    <a:gd name="T46" fmla="*/ 13 w 73"/>
                    <a:gd name="T47" fmla="*/ 88 h 93"/>
                    <a:gd name="T48" fmla="*/ 3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3 w 73"/>
                    <a:gd name="T61" fmla="*/ 78 h 93"/>
                    <a:gd name="T62" fmla="*/ 38 w 73"/>
                    <a:gd name="T63" fmla="*/ 81 h 93"/>
                    <a:gd name="T64" fmla="*/ 38 w 73"/>
                    <a:gd name="T65" fmla="*/ 81 h 93"/>
                    <a:gd name="T66" fmla="*/ 48 w 73"/>
                    <a:gd name="T67" fmla="*/ 79 h 93"/>
                    <a:gd name="T68" fmla="*/ 56 w 73"/>
                    <a:gd name="T69" fmla="*/ 75 h 93"/>
                    <a:gd name="T70" fmla="*/ 59 w 73"/>
                    <a:gd name="T71" fmla="*/ 67 h 93"/>
                    <a:gd name="T72" fmla="*/ 59 w 73"/>
                    <a:gd name="T73" fmla="*/ 67 h 93"/>
                    <a:gd name="T74" fmla="*/ 57 w 73"/>
                    <a:gd name="T75" fmla="*/ 60 h 93"/>
                    <a:gd name="T76" fmla="*/ 51 w 73"/>
                    <a:gd name="T77" fmla="*/ 56 h 93"/>
                    <a:gd name="T78" fmla="*/ 40 w 73"/>
                    <a:gd name="T79" fmla="*/ 53 h 93"/>
                    <a:gd name="T80" fmla="*/ 40 w 73"/>
                    <a:gd name="T81" fmla="*/ 53 h 93"/>
                    <a:gd name="T82" fmla="*/ 23 w 73"/>
                    <a:gd name="T83" fmla="*/ 49 h 93"/>
                    <a:gd name="T84" fmla="*/ 23 w 73"/>
                    <a:gd name="T85" fmla="*/ 49 h 93"/>
                    <a:gd name="T86" fmla="*/ 13 w 73"/>
                    <a:gd name="T87" fmla="*/ 45 h 93"/>
                    <a:gd name="T88" fmla="*/ 6 w 73"/>
                    <a:gd name="T89" fmla="*/ 38 h 93"/>
                    <a:gd name="T90" fmla="*/ 3 w 73"/>
                    <a:gd name="T91" fmla="*/ 28 h 93"/>
                    <a:gd name="T92" fmla="*/ 3 w 73"/>
                    <a:gd name="T93" fmla="*/ 28 h 93"/>
                    <a:gd name="T94" fmla="*/ 8 w 73"/>
                    <a:gd name="T95" fmla="*/ 12 h 93"/>
                    <a:gd name="T96" fmla="*/ 20 w 73"/>
                    <a:gd name="T97" fmla="*/ 3 h 93"/>
                    <a:gd name="T98" fmla="*/ 36 w 73"/>
                    <a:gd name="T99" fmla="*/ 0 h 93"/>
                    <a:gd name="T100" fmla="*/ 36 w 73"/>
                    <a:gd name="T101" fmla="*/ 0 h 93"/>
                    <a:gd name="T102" fmla="*/ 60 w 73"/>
                    <a:gd name="T103" fmla="*/ 6 h 93"/>
                    <a:gd name="T104" fmla="*/ 69 w 73"/>
                    <a:gd name="T105" fmla="*/ 18 h 93"/>
                    <a:gd name="T106" fmla="*/ 71 w 73"/>
                    <a:gd name="T107" fmla="*/ 27 h 93"/>
                    <a:gd name="T108" fmla="*/ 71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5" y="21"/>
                      </a:lnTo>
                      <a:lnTo>
                        <a:pt x="48" y="15"/>
                      </a:lnTo>
                      <a:lnTo>
                        <a:pt x="35" y="13"/>
                      </a:lnTo>
                      <a:lnTo>
                        <a:pt x="28" y="14"/>
                      </a:lnTo>
                      <a:lnTo>
                        <a:pt x="21" y="17"/>
                      </a:lnTo>
                      <a:lnTo>
                        <a:pt x="17" y="25"/>
                      </a:lnTo>
                      <a:lnTo>
                        <a:pt x="19" y="31"/>
                      </a:lnTo>
                      <a:lnTo>
                        <a:pt x="24" y="34"/>
                      </a:lnTo>
                      <a:lnTo>
                        <a:pt x="33" y="37"/>
                      </a:lnTo>
                      <a:lnTo>
                        <a:pt x="48" y="40"/>
                      </a:lnTo>
                      <a:lnTo>
                        <a:pt x="63" y="46"/>
                      </a:lnTo>
                      <a:lnTo>
                        <a:pt x="71" y="53"/>
                      </a:lnTo>
                      <a:lnTo>
                        <a:pt x="73" y="63"/>
                      </a:lnTo>
                      <a:lnTo>
                        <a:pt x="69" y="80"/>
                      </a:lnTo>
                      <a:lnTo>
                        <a:pt x="57" y="90"/>
                      </a:lnTo>
                      <a:lnTo>
                        <a:pt x="38" y="93"/>
                      </a:lnTo>
                      <a:lnTo>
                        <a:pt x="13" y="88"/>
                      </a:lnTo>
                      <a:lnTo>
                        <a:pt x="3" y="75"/>
                      </a:lnTo>
                      <a:lnTo>
                        <a:pt x="0" y="62"/>
                      </a:lnTo>
                      <a:lnTo>
                        <a:pt x="14" y="62"/>
                      </a:lnTo>
                      <a:lnTo>
                        <a:pt x="16" y="70"/>
                      </a:lnTo>
                      <a:lnTo>
                        <a:pt x="23" y="78"/>
                      </a:lnTo>
                      <a:lnTo>
                        <a:pt x="38" y="81"/>
                      </a:lnTo>
                      <a:lnTo>
                        <a:pt x="48" y="79"/>
                      </a:lnTo>
                      <a:lnTo>
                        <a:pt x="56" y="75"/>
                      </a:lnTo>
                      <a:lnTo>
                        <a:pt x="59" y="67"/>
                      </a:lnTo>
                      <a:lnTo>
                        <a:pt x="57" y="60"/>
                      </a:lnTo>
                      <a:lnTo>
                        <a:pt x="51" y="56"/>
                      </a:lnTo>
                      <a:lnTo>
                        <a:pt x="40" y="53"/>
                      </a:lnTo>
                      <a:lnTo>
                        <a:pt x="23" y="49"/>
                      </a:lnTo>
                      <a:lnTo>
                        <a:pt x="13" y="45"/>
                      </a:lnTo>
                      <a:lnTo>
                        <a:pt x="6" y="38"/>
                      </a:lnTo>
                      <a:lnTo>
                        <a:pt x="3" y="28"/>
                      </a:lnTo>
                      <a:lnTo>
                        <a:pt x="8" y="12"/>
                      </a:lnTo>
                      <a:lnTo>
                        <a:pt x="20" y="3"/>
                      </a:lnTo>
                      <a:lnTo>
                        <a:pt x="36" y="0"/>
                      </a:lnTo>
                      <a:lnTo>
                        <a:pt x="60" y="6"/>
                      </a:lnTo>
                      <a:lnTo>
                        <a:pt x="69" y="18"/>
                      </a:lnTo>
                      <a:lnTo>
                        <a:pt x="71" y="27"/>
                      </a:lnTo>
                      <a:lnTo>
                        <a:pt x="56" y="27"/>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997" name="Freeform 464"/>
                <p:cNvSpPr>
                  <a:spLocks/>
                </p:cNvSpPr>
                <p:nvPr/>
              </p:nvSpPr>
              <p:spPr bwMode="auto">
                <a:xfrm>
                  <a:off x="4495" y="795"/>
                  <a:ext cx="70" cy="45"/>
                </a:xfrm>
                <a:custGeom>
                  <a:avLst/>
                  <a:gdLst>
                    <a:gd name="T0" fmla="*/ 0 w 210"/>
                    <a:gd name="T1" fmla="*/ 58 h 135"/>
                    <a:gd name="T2" fmla="*/ 210 w 210"/>
                    <a:gd name="T3" fmla="*/ 0 h 135"/>
                    <a:gd name="T4" fmla="*/ 158 w 210"/>
                    <a:gd name="T5" fmla="*/ 65 h 135"/>
                    <a:gd name="T6" fmla="*/ 205 w 210"/>
                    <a:gd name="T7" fmla="*/ 135 h 135"/>
                    <a:gd name="T8" fmla="*/ 0 w 210"/>
                    <a:gd name="T9" fmla="*/ 58 h 135"/>
                    <a:gd name="T10" fmla="*/ 0 w 210"/>
                    <a:gd name="T11" fmla="*/ 58 h 135"/>
                    <a:gd name="T12" fmla="*/ 0 60000 65536"/>
                    <a:gd name="T13" fmla="*/ 0 60000 65536"/>
                    <a:gd name="T14" fmla="*/ 0 60000 65536"/>
                    <a:gd name="T15" fmla="*/ 0 60000 65536"/>
                    <a:gd name="T16" fmla="*/ 0 60000 65536"/>
                    <a:gd name="T17" fmla="*/ 0 60000 65536"/>
                    <a:gd name="T18" fmla="*/ 0 w 210"/>
                    <a:gd name="T19" fmla="*/ 0 h 135"/>
                    <a:gd name="T20" fmla="*/ 210 w 21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210" h="135">
                      <a:moveTo>
                        <a:pt x="0" y="58"/>
                      </a:moveTo>
                      <a:lnTo>
                        <a:pt x="210" y="0"/>
                      </a:lnTo>
                      <a:lnTo>
                        <a:pt x="158" y="65"/>
                      </a:lnTo>
                      <a:lnTo>
                        <a:pt x="205" y="135"/>
                      </a:lnTo>
                      <a:lnTo>
                        <a:pt x="0" y="58"/>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grpSp>
        </p:grpSp>
      </p:grpSp>
      <p:grpSp>
        <p:nvGrpSpPr>
          <p:cNvPr id="998" name="Group 465"/>
          <p:cNvGrpSpPr>
            <a:grpSpLocks/>
          </p:cNvGrpSpPr>
          <p:nvPr/>
        </p:nvGrpSpPr>
        <p:grpSpPr bwMode="auto">
          <a:xfrm>
            <a:off x="6952576" y="2125891"/>
            <a:ext cx="455612" cy="849312"/>
            <a:chOff x="4097" y="1270"/>
            <a:chExt cx="287" cy="535"/>
          </a:xfrm>
        </p:grpSpPr>
        <p:sp>
          <p:nvSpPr>
            <p:cNvPr id="999" name="Freeform 466"/>
            <p:cNvSpPr>
              <a:spLocks/>
            </p:cNvSpPr>
            <p:nvPr/>
          </p:nvSpPr>
          <p:spPr bwMode="auto">
            <a:xfrm>
              <a:off x="4097" y="1272"/>
              <a:ext cx="286" cy="533"/>
            </a:xfrm>
            <a:custGeom>
              <a:avLst/>
              <a:gdLst>
                <a:gd name="T0" fmla="*/ 162 w 856"/>
                <a:gd name="T1" fmla="*/ 228 h 1600"/>
                <a:gd name="T2" fmla="*/ 250 w 856"/>
                <a:gd name="T3" fmla="*/ 253 h 1600"/>
                <a:gd name="T4" fmla="*/ 332 w 856"/>
                <a:gd name="T5" fmla="*/ 292 h 1600"/>
                <a:gd name="T6" fmla="*/ 407 w 856"/>
                <a:gd name="T7" fmla="*/ 342 h 1600"/>
                <a:gd name="T8" fmla="*/ 472 w 856"/>
                <a:gd name="T9" fmla="*/ 404 h 1600"/>
                <a:gd name="T10" fmla="*/ 527 w 856"/>
                <a:gd name="T11" fmla="*/ 474 h 1600"/>
                <a:gd name="T12" fmla="*/ 571 w 856"/>
                <a:gd name="T13" fmla="*/ 554 h 1600"/>
                <a:gd name="T14" fmla="*/ 600 w 856"/>
                <a:gd name="T15" fmla="*/ 640 h 1600"/>
                <a:gd name="T16" fmla="*/ 616 w 856"/>
                <a:gd name="T17" fmla="*/ 732 h 1600"/>
                <a:gd name="T18" fmla="*/ 618 w 856"/>
                <a:gd name="T19" fmla="*/ 781 h 1600"/>
                <a:gd name="T20" fmla="*/ 609 w 856"/>
                <a:gd name="T21" fmla="*/ 870 h 1600"/>
                <a:gd name="T22" fmla="*/ 584 w 856"/>
                <a:gd name="T23" fmla="*/ 957 h 1600"/>
                <a:gd name="T24" fmla="*/ 543 w 856"/>
                <a:gd name="T25" fmla="*/ 1038 h 1600"/>
                <a:gd name="T26" fmla="*/ 490 w 856"/>
                <a:gd name="T27" fmla="*/ 1111 h 1600"/>
                <a:gd name="T28" fmla="*/ 425 w 856"/>
                <a:gd name="T29" fmla="*/ 1176 h 1600"/>
                <a:gd name="T30" fmla="*/ 351 w 856"/>
                <a:gd name="T31" fmla="*/ 1233 h 1600"/>
                <a:gd name="T32" fmla="*/ 270 w 856"/>
                <a:gd name="T33" fmla="*/ 1278 h 1600"/>
                <a:gd name="T34" fmla="*/ 183 w 856"/>
                <a:gd name="T35" fmla="*/ 1313 h 1600"/>
                <a:gd name="T36" fmla="*/ 93 w 856"/>
                <a:gd name="T37" fmla="*/ 1334 h 1600"/>
                <a:gd name="T38" fmla="*/ 0 w 856"/>
                <a:gd name="T39" fmla="*/ 1342 h 1600"/>
                <a:gd name="T40" fmla="*/ 0 w 856"/>
                <a:gd name="T41" fmla="*/ 1600 h 1600"/>
                <a:gd name="T42" fmla="*/ 45 w 856"/>
                <a:gd name="T43" fmla="*/ 1599 h 1600"/>
                <a:gd name="T44" fmla="*/ 135 w 856"/>
                <a:gd name="T45" fmla="*/ 1589 h 1600"/>
                <a:gd name="T46" fmla="*/ 224 w 856"/>
                <a:gd name="T47" fmla="*/ 1569 h 1600"/>
                <a:gd name="T48" fmla="*/ 310 w 856"/>
                <a:gd name="T49" fmla="*/ 1540 h 1600"/>
                <a:gd name="T50" fmla="*/ 392 w 856"/>
                <a:gd name="T51" fmla="*/ 1504 h 1600"/>
                <a:gd name="T52" fmla="*/ 470 w 856"/>
                <a:gd name="T53" fmla="*/ 1458 h 1600"/>
                <a:gd name="T54" fmla="*/ 542 w 856"/>
                <a:gd name="T55" fmla="*/ 1406 h 1600"/>
                <a:gd name="T56" fmla="*/ 610 w 856"/>
                <a:gd name="T57" fmla="*/ 1347 h 1600"/>
                <a:gd name="T58" fmla="*/ 671 w 856"/>
                <a:gd name="T59" fmla="*/ 1282 h 1600"/>
                <a:gd name="T60" fmla="*/ 724 w 856"/>
                <a:gd name="T61" fmla="*/ 1212 h 1600"/>
                <a:gd name="T62" fmla="*/ 770 w 856"/>
                <a:gd name="T63" fmla="*/ 1136 h 1600"/>
                <a:gd name="T64" fmla="*/ 807 w 856"/>
                <a:gd name="T65" fmla="*/ 1055 h 1600"/>
                <a:gd name="T66" fmla="*/ 834 w 856"/>
                <a:gd name="T67" fmla="*/ 971 h 1600"/>
                <a:gd name="T68" fmla="*/ 851 w 856"/>
                <a:gd name="T69" fmla="*/ 885 h 1600"/>
                <a:gd name="T70" fmla="*/ 856 w 856"/>
                <a:gd name="T71" fmla="*/ 794 h 1600"/>
                <a:gd name="T72" fmla="*/ 855 w 856"/>
                <a:gd name="T73" fmla="*/ 747 h 1600"/>
                <a:gd name="T74" fmla="*/ 844 w 856"/>
                <a:gd name="T75" fmla="*/ 654 h 1600"/>
                <a:gd name="T76" fmla="*/ 823 w 856"/>
                <a:gd name="T77" fmla="*/ 565 h 1600"/>
                <a:gd name="T78" fmla="*/ 793 w 856"/>
                <a:gd name="T79" fmla="*/ 481 h 1600"/>
                <a:gd name="T80" fmla="*/ 753 w 856"/>
                <a:gd name="T81" fmla="*/ 401 h 1600"/>
                <a:gd name="T82" fmla="*/ 705 w 856"/>
                <a:gd name="T83" fmla="*/ 326 h 1600"/>
                <a:gd name="T84" fmla="*/ 649 w 856"/>
                <a:gd name="T85" fmla="*/ 256 h 1600"/>
                <a:gd name="T86" fmla="*/ 587 w 856"/>
                <a:gd name="T87" fmla="*/ 195 h 1600"/>
                <a:gd name="T88" fmla="*/ 517 w 856"/>
                <a:gd name="T89" fmla="*/ 139 h 1600"/>
                <a:gd name="T90" fmla="*/ 441 w 856"/>
                <a:gd name="T91" fmla="*/ 93 h 1600"/>
                <a:gd name="T92" fmla="*/ 361 w 856"/>
                <a:gd name="T93" fmla="*/ 54 h 1600"/>
                <a:gd name="T94" fmla="*/ 276 w 856"/>
                <a:gd name="T95" fmla="*/ 25 h 1600"/>
                <a:gd name="T96" fmla="*/ 187 w 856"/>
                <a:gd name="T97" fmla="*/ 5 h 1600"/>
                <a:gd name="T98" fmla="*/ 140 w 856"/>
                <a:gd name="T99" fmla="*/ 0 h 1600"/>
                <a:gd name="T100" fmla="*/ 115 w 856"/>
                <a:gd name="T101" fmla="*/ 221 h 1600"/>
                <a:gd name="T102" fmla="*/ 115 w 856"/>
                <a:gd name="T103" fmla="*/ 221 h 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6"/>
                <a:gd name="T157" fmla="*/ 0 h 1600"/>
                <a:gd name="T158" fmla="*/ 856 w 856"/>
                <a:gd name="T159" fmla="*/ 1600 h 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6" h="1600">
                  <a:moveTo>
                    <a:pt x="115" y="221"/>
                  </a:moveTo>
                  <a:lnTo>
                    <a:pt x="162" y="228"/>
                  </a:lnTo>
                  <a:lnTo>
                    <a:pt x="207" y="239"/>
                  </a:lnTo>
                  <a:lnTo>
                    <a:pt x="250" y="253"/>
                  </a:lnTo>
                  <a:lnTo>
                    <a:pt x="292" y="270"/>
                  </a:lnTo>
                  <a:lnTo>
                    <a:pt x="332" y="292"/>
                  </a:lnTo>
                  <a:lnTo>
                    <a:pt x="371" y="316"/>
                  </a:lnTo>
                  <a:lnTo>
                    <a:pt x="407" y="342"/>
                  </a:lnTo>
                  <a:lnTo>
                    <a:pt x="440" y="371"/>
                  </a:lnTo>
                  <a:lnTo>
                    <a:pt x="472" y="404"/>
                  </a:lnTo>
                  <a:lnTo>
                    <a:pt x="501" y="438"/>
                  </a:lnTo>
                  <a:lnTo>
                    <a:pt x="527" y="474"/>
                  </a:lnTo>
                  <a:lnTo>
                    <a:pt x="550" y="514"/>
                  </a:lnTo>
                  <a:lnTo>
                    <a:pt x="571" y="554"/>
                  </a:lnTo>
                  <a:lnTo>
                    <a:pt x="587" y="597"/>
                  </a:lnTo>
                  <a:lnTo>
                    <a:pt x="600" y="640"/>
                  </a:lnTo>
                  <a:lnTo>
                    <a:pt x="610" y="686"/>
                  </a:lnTo>
                  <a:lnTo>
                    <a:pt x="616" y="732"/>
                  </a:lnTo>
                  <a:lnTo>
                    <a:pt x="618" y="781"/>
                  </a:lnTo>
                  <a:lnTo>
                    <a:pt x="616" y="826"/>
                  </a:lnTo>
                  <a:lnTo>
                    <a:pt x="609" y="870"/>
                  </a:lnTo>
                  <a:lnTo>
                    <a:pt x="598" y="915"/>
                  </a:lnTo>
                  <a:lnTo>
                    <a:pt x="584" y="957"/>
                  </a:lnTo>
                  <a:lnTo>
                    <a:pt x="565" y="998"/>
                  </a:lnTo>
                  <a:lnTo>
                    <a:pt x="543" y="1038"/>
                  </a:lnTo>
                  <a:lnTo>
                    <a:pt x="518" y="1075"/>
                  </a:lnTo>
                  <a:lnTo>
                    <a:pt x="490" y="1111"/>
                  </a:lnTo>
                  <a:lnTo>
                    <a:pt x="458" y="1145"/>
                  </a:lnTo>
                  <a:lnTo>
                    <a:pt x="425" y="1176"/>
                  </a:lnTo>
                  <a:lnTo>
                    <a:pt x="389" y="1206"/>
                  </a:lnTo>
                  <a:lnTo>
                    <a:pt x="351" y="1233"/>
                  </a:lnTo>
                  <a:lnTo>
                    <a:pt x="311" y="1257"/>
                  </a:lnTo>
                  <a:lnTo>
                    <a:pt x="270" y="1278"/>
                  </a:lnTo>
                  <a:lnTo>
                    <a:pt x="227" y="1298"/>
                  </a:lnTo>
                  <a:lnTo>
                    <a:pt x="183" y="1313"/>
                  </a:lnTo>
                  <a:lnTo>
                    <a:pt x="138" y="1325"/>
                  </a:lnTo>
                  <a:lnTo>
                    <a:pt x="93" y="1334"/>
                  </a:lnTo>
                  <a:lnTo>
                    <a:pt x="46" y="1340"/>
                  </a:lnTo>
                  <a:lnTo>
                    <a:pt x="0" y="1342"/>
                  </a:lnTo>
                  <a:lnTo>
                    <a:pt x="0" y="1600"/>
                  </a:lnTo>
                  <a:lnTo>
                    <a:pt x="45" y="1599"/>
                  </a:lnTo>
                  <a:lnTo>
                    <a:pt x="91" y="1595"/>
                  </a:lnTo>
                  <a:lnTo>
                    <a:pt x="135" y="1589"/>
                  </a:lnTo>
                  <a:lnTo>
                    <a:pt x="180" y="1580"/>
                  </a:lnTo>
                  <a:lnTo>
                    <a:pt x="224" y="1569"/>
                  </a:lnTo>
                  <a:lnTo>
                    <a:pt x="268" y="1556"/>
                  </a:lnTo>
                  <a:lnTo>
                    <a:pt x="310" y="1540"/>
                  </a:lnTo>
                  <a:lnTo>
                    <a:pt x="351" y="1523"/>
                  </a:lnTo>
                  <a:lnTo>
                    <a:pt x="392" y="1504"/>
                  </a:lnTo>
                  <a:lnTo>
                    <a:pt x="431" y="1481"/>
                  </a:lnTo>
                  <a:lnTo>
                    <a:pt x="470" y="1458"/>
                  </a:lnTo>
                  <a:lnTo>
                    <a:pt x="507" y="1433"/>
                  </a:lnTo>
                  <a:lnTo>
                    <a:pt x="542" y="1406"/>
                  </a:lnTo>
                  <a:lnTo>
                    <a:pt x="577" y="1377"/>
                  </a:lnTo>
                  <a:lnTo>
                    <a:pt x="610" y="1347"/>
                  </a:lnTo>
                  <a:lnTo>
                    <a:pt x="641" y="1315"/>
                  </a:lnTo>
                  <a:lnTo>
                    <a:pt x="671" y="1282"/>
                  </a:lnTo>
                  <a:lnTo>
                    <a:pt x="699" y="1247"/>
                  </a:lnTo>
                  <a:lnTo>
                    <a:pt x="724" y="1212"/>
                  </a:lnTo>
                  <a:lnTo>
                    <a:pt x="748" y="1174"/>
                  </a:lnTo>
                  <a:lnTo>
                    <a:pt x="770" y="1136"/>
                  </a:lnTo>
                  <a:lnTo>
                    <a:pt x="790" y="1096"/>
                  </a:lnTo>
                  <a:lnTo>
                    <a:pt x="807" y="1055"/>
                  </a:lnTo>
                  <a:lnTo>
                    <a:pt x="822" y="1014"/>
                  </a:lnTo>
                  <a:lnTo>
                    <a:pt x="834" y="971"/>
                  </a:lnTo>
                  <a:lnTo>
                    <a:pt x="844" y="928"/>
                  </a:lnTo>
                  <a:lnTo>
                    <a:pt x="851" y="885"/>
                  </a:lnTo>
                  <a:lnTo>
                    <a:pt x="855" y="839"/>
                  </a:lnTo>
                  <a:lnTo>
                    <a:pt x="856" y="794"/>
                  </a:lnTo>
                  <a:lnTo>
                    <a:pt x="855" y="747"/>
                  </a:lnTo>
                  <a:lnTo>
                    <a:pt x="851" y="700"/>
                  </a:lnTo>
                  <a:lnTo>
                    <a:pt x="844" y="654"/>
                  </a:lnTo>
                  <a:lnTo>
                    <a:pt x="835" y="610"/>
                  </a:lnTo>
                  <a:lnTo>
                    <a:pt x="823" y="565"/>
                  </a:lnTo>
                  <a:lnTo>
                    <a:pt x="809" y="522"/>
                  </a:lnTo>
                  <a:lnTo>
                    <a:pt x="793" y="481"/>
                  </a:lnTo>
                  <a:lnTo>
                    <a:pt x="774" y="440"/>
                  </a:lnTo>
                  <a:lnTo>
                    <a:pt x="753" y="401"/>
                  </a:lnTo>
                  <a:lnTo>
                    <a:pt x="730" y="362"/>
                  </a:lnTo>
                  <a:lnTo>
                    <a:pt x="705" y="326"/>
                  </a:lnTo>
                  <a:lnTo>
                    <a:pt x="678" y="291"/>
                  </a:lnTo>
                  <a:lnTo>
                    <a:pt x="649" y="256"/>
                  </a:lnTo>
                  <a:lnTo>
                    <a:pt x="619" y="225"/>
                  </a:lnTo>
                  <a:lnTo>
                    <a:pt x="587" y="195"/>
                  </a:lnTo>
                  <a:lnTo>
                    <a:pt x="552" y="166"/>
                  </a:lnTo>
                  <a:lnTo>
                    <a:pt x="517" y="139"/>
                  </a:lnTo>
                  <a:lnTo>
                    <a:pt x="480" y="115"/>
                  </a:lnTo>
                  <a:lnTo>
                    <a:pt x="441" y="93"/>
                  </a:lnTo>
                  <a:lnTo>
                    <a:pt x="402" y="72"/>
                  </a:lnTo>
                  <a:lnTo>
                    <a:pt x="361" y="54"/>
                  </a:lnTo>
                  <a:lnTo>
                    <a:pt x="319" y="38"/>
                  </a:lnTo>
                  <a:lnTo>
                    <a:pt x="276" y="25"/>
                  </a:lnTo>
                  <a:lnTo>
                    <a:pt x="231" y="14"/>
                  </a:lnTo>
                  <a:lnTo>
                    <a:pt x="187" y="5"/>
                  </a:lnTo>
                  <a:lnTo>
                    <a:pt x="140" y="0"/>
                  </a:lnTo>
                  <a:lnTo>
                    <a:pt x="22" y="78"/>
                  </a:lnTo>
                  <a:lnTo>
                    <a:pt x="115" y="221"/>
                  </a:lnTo>
                </a:path>
              </a:pathLst>
            </a:custGeom>
            <a:noFill/>
            <a:ln w="3175">
              <a:solidFill>
                <a:srgbClr val="000000"/>
              </a:solidFill>
              <a:round/>
              <a:headEnd/>
              <a:tailEnd/>
            </a:ln>
          </p:spPr>
          <p:txBody>
            <a:bodyPr>
              <a:prstTxWarp prst="textNoShape">
                <a:avLst/>
              </a:prstTxWarp>
            </a:bodyPr>
            <a:lstStyle/>
            <a:p>
              <a:endParaRPr lang="en-US"/>
            </a:p>
          </p:txBody>
        </p:sp>
        <p:grpSp>
          <p:nvGrpSpPr>
            <p:cNvPr id="1000" name="Group 467"/>
            <p:cNvGrpSpPr>
              <a:grpSpLocks/>
            </p:cNvGrpSpPr>
            <p:nvPr/>
          </p:nvGrpSpPr>
          <p:grpSpPr bwMode="auto">
            <a:xfrm>
              <a:off x="4098" y="1270"/>
              <a:ext cx="286" cy="533"/>
              <a:chOff x="4097" y="1272"/>
              <a:chExt cx="286" cy="533"/>
            </a:xfrm>
          </p:grpSpPr>
          <p:sp>
            <p:nvSpPr>
              <p:cNvPr id="1001" name="Freeform 468"/>
              <p:cNvSpPr>
                <a:spLocks/>
              </p:cNvSpPr>
              <p:nvPr/>
            </p:nvSpPr>
            <p:spPr bwMode="auto">
              <a:xfrm>
                <a:off x="4097" y="1272"/>
                <a:ext cx="286" cy="533"/>
              </a:xfrm>
              <a:custGeom>
                <a:avLst/>
                <a:gdLst>
                  <a:gd name="T0" fmla="*/ 162 w 856"/>
                  <a:gd name="T1" fmla="*/ 228 h 1600"/>
                  <a:gd name="T2" fmla="*/ 250 w 856"/>
                  <a:gd name="T3" fmla="*/ 253 h 1600"/>
                  <a:gd name="T4" fmla="*/ 332 w 856"/>
                  <a:gd name="T5" fmla="*/ 292 h 1600"/>
                  <a:gd name="T6" fmla="*/ 407 w 856"/>
                  <a:gd name="T7" fmla="*/ 342 h 1600"/>
                  <a:gd name="T8" fmla="*/ 472 w 856"/>
                  <a:gd name="T9" fmla="*/ 404 h 1600"/>
                  <a:gd name="T10" fmla="*/ 527 w 856"/>
                  <a:gd name="T11" fmla="*/ 474 h 1600"/>
                  <a:gd name="T12" fmla="*/ 571 w 856"/>
                  <a:gd name="T13" fmla="*/ 554 h 1600"/>
                  <a:gd name="T14" fmla="*/ 600 w 856"/>
                  <a:gd name="T15" fmla="*/ 640 h 1600"/>
                  <a:gd name="T16" fmla="*/ 616 w 856"/>
                  <a:gd name="T17" fmla="*/ 732 h 1600"/>
                  <a:gd name="T18" fmla="*/ 618 w 856"/>
                  <a:gd name="T19" fmla="*/ 781 h 1600"/>
                  <a:gd name="T20" fmla="*/ 609 w 856"/>
                  <a:gd name="T21" fmla="*/ 870 h 1600"/>
                  <a:gd name="T22" fmla="*/ 584 w 856"/>
                  <a:gd name="T23" fmla="*/ 957 h 1600"/>
                  <a:gd name="T24" fmla="*/ 543 w 856"/>
                  <a:gd name="T25" fmla="*/ 1038 h 1600"/>
                  <a:gd name="T26" fmla="*/ 490 w 856"/>
                  <a:gd name="T27" fmla="*/ 1111 h 1600"/>
                  <a:gd name="T28" fmla="*/ 425 w 856"/>
                  <a:gd name="T29" fmla="*/ 1176 h 1600"/>
                  <a:gd name="T30" fmla="*/ 351 w 856"/>
                  <a:gd name="T31" fmla="*/ 1233 h 1600"/>
                  <a:gd name="T32" fmla="*/ 270 w 856"/>
                  <a:gd name="T33" fmla="*/ 1278 h 1600"/>
                  <a:gd name="T34" fmla="*/ 183 w 856"/>
                  <a:gd name="T35" fmla="*/ 1313 h 1600"/>
                  <a:gd name="T36" fmla="*/ 93 w 856"/>
                  <a:gd name="T37" fmla="*/ 1334 h 1600"/>
                  <a:gd name="T38" fmla="*/ 0 w 856"/>
                  <a:gd name="T39" fmla="*/ 1342 h 1600"/>
                  <a:gd name="T40" fmla="*/ 0 w 856"/>
                  <a:gd name="T41" fmla="*/ 1600 h 1600"/>
                  <a:gd name="T42" fmla="*/ 45 w 856"/>
                  <a:gd name="T43" fmla="*/ 1599 h 1600"/>
                  <a:gd name="T44" fmla="*/ 135 w 856"/>
                  <a:gd name="T45" fmla="*/ 1589 h 1600"/>
                  <a:gd name="T46" fmla="*/ 224 w 856"/>
                  <a:gd name="T47" fmla="*/ 1569 h 1600"/>
                  <a:gd name="T48" fmla="*/ 310 w 856"/>
                  <a:gd name="T49" fmla="*/ 1540 h 1600"/>
                  <a:gd name="T50" fmla="*/ 392 w 856"/>
                  <a:gd name="T51" fmla="*/ 1504 h 1600"/>
                  <a:gd name="T52" fmla="*/ 470 w 856"/>
                  <a:gd name="T53" fmla="*/ 1458 h 1600"/>
                  <a:gd name="T54" fmla="*/ 542 w 856"/>
                  <a:gd name="T55" fmla="*/ 1406 h 1600"/>
                  <a:gd name="T56" fmla="*/ 610 w 856"/>
                  <a:gd name="T57" fmla="*/ 1347 h 1600"/>
                  <a:gd name="T58" fmla="*/ 671 w 856"/>
                  <a:gd name="T59" fmla="*/ 1282 h 1600"/>
                  <a:gd name="T60" fmla="*/ 724 w 856"/>
                  <a:gd name="T61" fmla="*/ 1212 h 1600"/>
                  <a:gd name="T62" fmla="*/ 770 w 856"/>
                  <a:gd name="T63" fmla="*/ 1136 h 1600"/>
                  <a:gd name="T64" fmla="*/ 807 w 856"/>
                  <a:gd name="T65" fmla="*/ 1055 h 1600"/>
                  <a:gd name="T66" fmla="*/ 834 w 856"/>
                  <a:gd name="T67" fmla="*/ 971 h 1600"/>
                  <a:gd name="T68" fmla="*/ 851 w 856"/>
                  <a:gd name="T69" fmla="*/ 885 h 1600"/>
                  <a:gd name="T70" fmla="*/ 856 w 856"/>
                  <a:gd name="T71" fmla="*/ 794 h 1600"/>
                  <a:gd name="T72" fmla="*/ 855 w 856"/>
                  <a:gd name="T73" fmla="*/ 747 h 1600"/>
                  <a:gd name="T74" fmla="*/ 844 w 856"/>
                  <a:gd name="T75" fmla="*/ 654 h 1600"/>
                  <a:gd name="T76" fmla="*/ 823 w 856"/>
                  <a:gd name="T77" fmla="*/ 565 h 1600"/>
                  <a:gd name="T78" fmla="*/ 793 w 856"/>
                  <a:gd name="T79" fmla="*/ 481 h 1600"/>
                  <a:gd name="T80" fmla="*/ 753 w 856"/>
                  <a:gd name="T81" fmla="*/ 401 h 1600"/>
                  <a:gd name="T82" fmla="*/ 705 w 856"/>
                  <a:gd name="T83" fmla="*/ 326 h 1600"/>
                  <a:gd name="T84" fmla="*/ 649 w 856"/>
                  <a:gd name="T85" fmla="*/ 256 h 1600"/>
                  <a:gd name="T86" fmla="*/ 587 w 856"/>
                  <a:gd name="T87" fmla="*/ 195 h 1600"/>
                  <a:gd name="T88" fmla="*/ 517 w 856"/>
                  <a:gd name="T89" fmla="*/ 139 h 1600"/>
                  <a:gd name="T90" fmla="*/ 441 w 856"/>
                  <a:gd name="T91" fmla="*/ 93 h 1600"/>
                  <a:gd name="T92" fmla="*/ 361 w 856"/>
                  <a:gd name="T93" fmla="*/ 54 h 1600"/>
                  <a:gd name="T94" fmla="*/ 276 w 856"/>
                  <a:gd name="T95" fmla="*/ 25 h 1600"/>
                  <a:gd name="T96" fmla="*/ 187 w 856"/>
                  <a:gd name="T97" fmla="*/ 5 h 1600"/>
                  <a:gd name="T98" fmla="*/ 140 w 856"/>
                  <a:gd name="T99" fmla="*/ 0 h 1600"/>
                  <a:gd name="T100" fmla="*/ 115 w 856"/>
                  <a:gd name="T101" fmla="*/ 221 h 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1600"/>
                  <a:gd name="T155" fmla="*/ 856 w 856"/>
                  <a:gd name="T156" fmla="*/ 1600 h 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1600">
                    <a:moveTo>
                      <a:pt x="115" y="221"/>
                    </a:moveTo>
                    <a:lnTo>
                      <a:pt x="162" y="228"/>
                    </a:lnTo>
                    <a:lnTo>
                      <a:pt x="207" y="239"/>
                    </a:lnTo>
                    <a:lnTo>
                      <a:pt x="250" y="253"/>
                    </a:lnTo>
                    <a:lnTo>
                      <a:pt x="292" y="270"/>
                    </a:lnTo>
                    <a:lnTo>
                      <a:pt x="332" y="292"/>
                    </a:lnTo>
                    <a:lnTo>
                      <a:pt x="371" y="316"/>
                    </a:lnTo>
                    <a:lnTo>
                      <a:pt x="407" y="342"/>
                    </a:lnTo>
                    <a:lnTo>
                      <a:pt x="440" y="371"/>
                    </a:lnTo>
                    <a:lnTo>
                      <a:pt x="472" y="404"/>
                    </a:lnTo>
                    <a:lnTo>
                      <a:pt x="501" y="438"/>
                    </a:lnTo>
                    <a:lnTo>
                      <a:pt x="527" y="474"/>
                    </a:lnTo>
                    <a:lnTo>
                      <a:pt x="550" y="514"/>
                    </a:lnTo>
                    <a:lnTo>
                      <a:pt x="571" y="554"/>
                    </a:lnTo>
                    <a:lnTo>
                      <a:pt x="587" y="597"/>
                    </a:lnTo>
                    <a:lnTo>
                      <a:pt x="600" y="640"/>
                    </a:lnTo>
                    <a:lnTo>
                      <a:pt x="610" y="686"/>
                    </a:lnTo>
                    <a:lnTo>
                      <a:pt x="616" y="732"/>
                    </a:lnTo>
                    <a:lnTo>
                      <a:pt x="618" y="781"/>
                    </a:lnTo>
                    <a:lnTo>
                      <a:pt x="616" y="826"/>
                    </a:lnTo>
                    <a:lnTo>
                      <a:pt x="609" y="870"/>
                    </a:lnTo>
                    <a:lnTo>
                      <a:pt x="598" y="915"/>
                    </a:lnTo>
                    <a:lnTo>
                      <a:pt x="584" y="957"/>
                    </a:lnTo>
                    <a:lnTo>
                      <a:pt x="565" y="998"/>
                    </a:lnTo>
                    <a:lnTo>
                      <a:pt x="543" y="1038"/>
                    </a:lnTo>
                    <a:lnTo>
                      <a:pt x="518" y="1075"/>
                    </a:lnTo>
                    <a:lnTo>
                      <a:pt x="490" y="1111"/>
                    </a:lnTo>
                    <a:lnTo>
                      <a:pt x="458" y="1145"/>
                    </a:lnTo>
                    <a:lnTo>
                      <a:pt x="425" y="1176"/>
                    </a:lnTo>
                    <a:lnTo>
                      <a:pt x="389" y="1206"/>
                    </a:lnTo>
                    <a:lnTo>
                      <a:pt x="351" y="1233"/>
                    </a:lnTo>
                    <a:lnTo>
                      <a:pt x="311" y="1257"/>
                    </a:lnTo>
                    <a:lnTo>
                      <a:pt x="270" y="1278"/>
                    </a:lnTo>
                    <a:lnTo>
                      <a:pt x="227" y="1298"/>
                    </a:lnTo>
                    <a:lnTo>
                      <a:pt x="183" y="1313"/>
                    </a:lnTo>
                    <a:lnTo>
                      <a:pt x="138" y="1325"/>
                    </a:lnTo>
                    <a:lnTo>
                      <a:pt x="93" y="1334"/>
                    </a:lnTo>
                    <a:lnTo>
                      <a:pt x="46" y="1340"/>
                    </a:lnTo>
                    <a:lnTo>
                      <a:pt x="0" y="1342"/>
                    </a:lnTo>
                    <a:lnTo>
                      <a:pt x="0" y="1600"/>
                    </a:lnTo>
                    <a:lnTo>
                      <a:pt x="45" y="1599"/>
                    </a:lnTo>
                    <a:lnTo>
                      <a:pt x="91" y="1595"/>
                    </a:lnTo>
                    <a:lnTo>
                      <a:pt x="135" y="1589"/>
                    </a:lnTo>
                    <a:lnTo>
                      <a:pt x="180" y="1580"/>
                    </a:lnTo>
                    <a:lnTo>
                      <a:pt x="224" y="1569"/>
                    </a:lnTo>
                    <a:lnTo>
                      <a:pt x="268" y="1556"/>
                    </a:lnTo>
                    <a:lnTo>
                      <a:pt x="310" y="1540"/>
                    </a:lnTo>
                    <a:lnTo>
                      <a:pt x="351" y="1523"/>
                    </a:lnTo>
                    <a:lnTo>
                      <a:pt x="392" y="1504"/>
                    </a:lnTo>
                    <a:lnTo>
                      <a:pt x="431" y="1481"/>
                    </a:lnTo>
                    <a:lnTo>
                      <a:pt x="470" y="1458"/>
                    </a:lnTo>
                    <a:lnTo>
                      <a:pt x="507" y="1433"/>
                    </a:lnTo>
                    <a:lnTo>
                      <a:pt x="542" y="1406"/>
                    </a:lnTo>
                    <a:lnTo>
                      <a:pt x="577" y="1377"/>
                    </a:lnTo>
                    <a:lnTo>
                      <a:pt x="610" y="1347"/>
                    </a:lnTo>
                    <a:lnTo>
                      <a:pt x="641" y="1315"/>
                    </a:lnTo>
                    <a:lnTo>
                      <a:pt x="671" y="1282"/>
                    </a:lnTo>
                    <a:lnTo>
                      <a:pt x="699" y="1247"/>
                    </a:lnTo>
                    <a:lnTo>
                      <a:pt x="724" y="1212"/>
                    </a:lnTo>
                    <a:lnTo>
                      <a:pt x="748" y="1174"/>
                    </a:lnTo>
                    <a:lnTo>
                      <a:pt x="770" y="1136"/>
                    </a:lnTo>
                    <a:lnTo>
                      <a:pt x="790" y="1096"/>
                    </a:lnTo>
                    <a:lnTo>
                      <a:pt x="807" y="1055"/>
                    </a:lnTo>
                    <a:lnTo>
                      <a:pt x="822" y="1014"/>
                    </a:lnTo>
                    <a:lnTo>
                      <a:pt x="834" y="971"/>
                    </a:lnTo>
                    <a:lnTo>
                      <a:pt x="844" y="928"/>
                    </a:lnTo>
                    <a:lnTo>
                      <a:pt x="851" y="885"/>
                    </a:lnTo>
                    <a:lnTo>
                      <a:pt x="855" y="839"/>
                    </a:lnTo>
                    <a:lnTo>
                      <a:pt x="856" y="794"/>
                    </a:lnTo>
                    <a:lnTo>
                      <a:pt x="855" y="747"/>
                    </a:lnTo>
                    <a:lnTo>
                      <a:pt x="851" y="700"/>
                    </a:lnTo>
                    <a:lnTo>
                      <a:pt x="844" y="654"/>
                    </a:lnTo>
                    <a:lnTo>
                      <a:pt x="835" y="610"/>
                    </a:lnTo>
                    <a:lnTo>
                      <a:pt x="823" y="565"/>
                    </a:lnTo>
                    <a:lnTo>
                      <a:pt x="809" y="522"/>
                    </a:lnTo>
                    <a:lnTo>
                      <a:pt x="793" y="481"/>
                    </a:lnTo>
                    <a:lnTo>
                      <a:pt x="774" y="440"/>
                    </a:lnTo>
                    <a:lnTo>
                      <a:pt x="753" y="401"/>
                    </a:lnTo>
                    <a:lnTo>
                      <a:pt x="730" y="362"/>
                    </a:lnTo>
                    <a:lnTo>
                      <a:pt x="705" y="326"/>
                    </a:lnTo>
                    <a:lnTo>
                      <a:pt x="678" y="291"/>
                    </a:lnTo>
                    <a:lnTo>
                      <a:pt x="649" y="256"/>
                    </a:lnTo>
                    <a:lnTo>
                      <a:pt x="619" y="225"/>
                    </a:lnTo>
                    <a:lnTo>
                      <a:pt x="587" y="195"/>
                    </a:lnTo>
                    <a:lnTo>
                      <a:pt x="552" y="166"/>
                    </a:lnTo>
                    <a:lnTo>
                      <a:pt x="517" y="139"/>
                    </a:lnTo>
                    <a:lnTo>
                      <a:pt x="480" y="115"/>
                    </a:lnTo>
                    <a:lnTo>
                      <a:pt x="441" y="93"/>
                    </a:lnTo>
                    <a:lnTo>
                      <a:pt x="402" y="72"/>
                    </a:lnTo>
                    <a:lnTo>
                      <a:pt x="361" y="54"/>
                    </a:lnTo>
                    <a:lnTo>
                      <a:pt x="319" y="38"/>
                    </a:lnTo>
                    <a:lnTo>
                      <a:pt x="276" y="25"/>
                    </a:lnTo>
                    <a:lnTo>
                      <a:pt x="231" y="14"/>
                    </a:lnTo>
                    <a:lnTo>
                      <a:pt x="187" y="5"/>
                    </a:lnTo>
                    <a:lnTo>
                      <a:pt x="140" y="0"/>
                    </a:lnTo>
                    <a:lnTo>
                      <a:pt x="22" y="78"/>
                    </a:lnTo>
                    <a:lnTo>
                      <a:pt x="115" y="221"/>
                    </a:lnTo>
                    <a:close/>
                  </a:path>
                </a:pathLst>
              </a:custGeom>
              <a:solidFill>
                <a:srgbClr val="F6A472">
                  <a:alpha val="50195"/>
                </a:srgbClr>
              </a:solidFill>
              <a:ln w="3175">
                <a:solidFill>
                  <a:srgbClr val="000000"/>
                </a:solidFill>
                <a:round/>
                <a:headEnd/>
                <a:tailEnd/>
              </a:ln>
            </p:spPr>
            <p:txBody>
              <a:bodyPr>
                <a:prstTxWarp prst="textNoShape">
                  <a:avLst/>
                </a:prstTxWarp>
              </a:bodyPr>
              <a:lstStyle/>
              <a:p>
                <a:endParaRPr lang="en-US"/>
              </a:p>
            </p:txBody>
          </p:sp>
          <p:grpSp>
            <p:nvGrpSpPr>
              <p:cNvPr id="1002" name="Group 469"/>
              <p:cNvGrpSpPr>
                <a:grpSpLocks/>
              </p:cNvGrpSpPr>
              <p:nvPr/>
            </p:nvGrpSpPr>
            <p:grpSpPr bwMode="auto">
              <a:xfrm>
                <a:off x="4106" y="1304"/>
                <a:ext cx="267" cy="481"/>
                <a:chOff x="4106" y="1304"/>
                <a:chExt cx="267" cy="481"/>
              </a:xfrm>
            </p:grpSpPr>
            <p:sp>
              <p:nvSpPr>
                <p:cNvPr id="1003" name="Freeform 470"/>
                <p:cNvSpPr>
                  <a:spLocks/>
                </p:cNvSpPr>
                <p:nvPr/>
              </p:nvSpPr>
              <p:spPr bwMode="auto">
                <a:xfrm>
                  <a:off x="4106" y="1743"/>
                  <a:ext cx="39" cy="42"/>
                </a:xfrm>
                <a:custGeom>
                  <a:avLst/>
                  <a:gdLst>
                    <a:gd name="T0" fmla="*/ 57 w 115"/>
                    <a:gd name="T1" fmla="*/ 59 h 127"/>
                    <a:gd name="T2" fmla="*/ 109 w 115"/>
                    <a:gd name="T3" fmla="*/ 54 h 127"/>
                    <a:gd name="T4" fmla="*/ 115 w 115"/>
                    <a:gd name="T5" fmla="*/ 119 h 127"/>
                    <a:gd name="T6" fmla="*/ 105 w 115"/>
                    <a:gd name="T7" fmla="*/ 120 h 127"/>
                    <a:gd name="T8" fmla="*/ 99 w 115"/>
                    <a:gd name="T9" fmla="*/ 105 h 127"/>
                    <a:gd name="T10" fmla="*/ 99 w 115"/>
                    <a:gd name="T11" fmla="*/ 105 h 127"/>
                    <a:gd name="T12" fmla="*/ 90 w 115"/>
                    <a:gd name="T13" fmla="*/ 116 h 127"/>
                    <a:gd name="T14" fmla="*/ 77 w 115"/>
                    <a:gd name="T15" fmla="*/ 123 h 127"/>
                    <a:gd name="T16" fmla="*/ 62 w 115"/>
                    <a:gd name="T17" fmla="*/ 127 h 127"/>
                    <a:gd name="T18" fmla="*/ 62 w 115"/>
                    <a:gd name="T19" fmla="*/ 127 h 127"/>
                    <a:gd name="T20" fmla="*/ 44 w 115"/>
                    <a:gd name="T21" fmla="*/ 126 h 127"/>
                    <a:gd name="T22" fmla="*/ 32 w 115"/>
                    <a:gd name="T23" fmla="*/ 122 h 127"/>
                    <a:gd name="T24" fmla="*/ 23 w 115"/>
                    <a:gd name="T25" fmla="*/ 117 h 127"/>
                    <a:gd name="T26" fmla="*/ 23 w 115"/>
                    <a:gd name="T27" fmla="*/ 117 h 127"/>
                    <a:gd name="T28" fmla="*/ 8 w 115"/>
                    <a:gd name="T29" fmla="*/ 100 h 127"/>
                    <a:gd name="T30" fmla="*/ 2 w 115"/>
                    <a:gd name="T31" fmla="*/ 83 h 127"/>
                    <a:gd name="T32" fmla="*/ 0 w 115"/>
                    <a:gd name="T33" fmla="*/ 68 h 127"/>
                    <a:gd name="T34" fmla="*/ 0 w 115"/>
                    <a:gd name="T35" fmla="*/ 68 h 127"/>
                    <a:gd name="T36" fmla="*/ 3 w 115"/>
                    <a:gd name="T37" fmla="*/ 38 h 127"/>
                    <a:gd name="T38" fmla="*/ 19 w 115"/>
                    <a:gd name="T39" fmla="*/ 13 h 127"/>
                    <a:gd name="T40" fmla="*/ 51 w 115"/>
                    <a:gd name="T41" fmla="*/ 0 h 127"/>
                    <a:gd name="T42" fmla="*/ 51 w 115"/>
                    <a:gd name="T43" fmla="*/ 0 h 127"/>
                    <a:gd name="T44" fmla="*/ 74 w 115"/>
                    <a:gd name="T45" fmla="*/ 3 h 127"/>
                    <a:gd name="T46" fmla="*/ 94 w 115"/>
                    <a:gd name="T47" fmla="*/ 14 h 127"/>
                    <a:gd name="T48" fmla="*/ 105 w 115"/>
                    <a:gd name="T49" fmla="*/ 35 h 127"/>
                    <a:gd name="T50" fmla="*/ 105 w 115"/>
                    <a:gd name="T51" fmla="*/ 35 h 127"/>
                    <a:gd name="T52" fmla="*/ 90 w 115"/>
                    <a:gd name="T53" fmla="*/ 37 h 127"/>
                    <a:gd name="T54" fmla="*/ 90 w 115"/>
                    <a:gd name="T55" fmla="*/ 37 h 127"/>
                    <a:gd name="T56" fmla="*/ 80 w 115"/>
                    <a:gd name="T57" fmla="*/ 22 h 127"/>
                    <a:gd name="T58" fmla="*/ 66 w 115"/>
                    <a:gd name="T59" fmla="*/ 15 h 127"/>
                    <a:gd name="T60" fmla="*/ 52 w 115"/>
                    <a:gd name="T61" fmla="*/ 15 h 127"/>
                    <a:gd name="T62" fmla="*/ 52 w 115"/>
                    <a:gd name="T63" fmla="*/ 15 h 127"/>
                    <a:gd name="T64" fmla="*/ 33 w 115"/>
                    <a:gd name="T65" fmla="*/ 22 h 127"/>
                    <a:gd name="T66" fmla="*/ 19 w 115"/>
                    <a:gd name="T67" fmla="*/ 40 h 127"/>
                    <a:gd name="T68" fmla="*/ 16 w 115"/>
                    <a:gd name="T69" fmla="*/ 67 h 127"/>
                    <a:gd name="T70" fmla="*/ 16 w 115"/>
                    <a:gd name="T71" fmla="*/ 67 h 127"/>
                    <a:gd name="T72" fmla="*/ 22 w 115"/>
                    <a:gd name="T73" fmla="*/ 91 h 127"/>
                    <a:gd name="T74" fmla="*/ 36 w 115"/>
                    <a:gd name="T75" fmla="*/ 108 h 127"/>
                    <a:gd name="T76" fmla="*/ 62 w 115"/>
                    <a:gd name="T77" fmla="*/ 113 h 127"/>
                    <a:gd name="T78" fmla="*/ 62 w 115"/>
                    <a:gd name="T79" fmla="*/ 113 h 127"/>
                    <a:gd name="T80" fmla="*/ 68 w 115"/>
                    <a:gd name="T81" fmla="*/ 112 h 127"/>
                    <a:gd name="T82" fmla="*/ 77 w 115"/>
                    <a:gd name="T83" fmla="*/ 109 h 127"/>
                    <a:gd name="T84" fmla="*/ 85 w 115"/>
                    <a:gd name="T85" fmla="*/ 103 h 127"/>
                    <a:gd name="T86" fmla="*/ 85 w 115"/>
                    <a:gd name="T87" fmla="*/ 103 h 127"/>
                    <a:gd name="T88" fmla="*/ 92 w 115"/>
                    <a:gd name="T89" fmla="*/ 93 h 127"/>
                    <a:gd name="T90" fmla="*/ 95 w 115"/>
                    <a:gd name="T91" fmla="*/ 82 h 127"/>
                    <a:gd name="T92" fmla="*/ 95 w 115"/>
                    <a:gd name="T93" fmla="*/ 69 h 127"/>
                    <a:gd name="T94" fmla="*/ 95 w 115"/>
                    <a:gd name="T95" fmla="*/ 69 h 127"/>
                    <a:gd name="T96" fmla="*/ 58 w 115"/>
                    <a:gd name="T97" fmla="*/ 74 h 127"/>
                    <a:gd name="T98" fmla="*/ 57 w 115"/>
                    <a:gd name="T99" fmla="*/ 59 h 127"/>
                    <a:gd name="T100" fmla="*/ 57 w 115"/>
                    <a:gd name="T101" fmla="*/ 59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
                    <a:gd name="T154" fmla="*/ 0 h 127"/>
                    <a:gd name="T155" fmla="*/ 115 w 115"/>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 h="127">
                      <a:moveTo>
                        <a:pt x="57" y="59"/>
                      </a:moveTo>
                      <a:lnTo>
                        <a:pt x="109" y="54"/>
                      </a:lnTo>
                      <a:lnTo>
                        <a:pt x="115" y="119"/>
                      </a:lnTo>
                      <a:lnTo>
                        <a:pt x="105" y="120"/>
                      </a:lnTo>
                      <a:lnTo>
                        <a:pt x="99" y="105"/>
                      </a:lnTo>
                      <a:lnTo>
                        <a:pt x="90" y="116"/>
                      </a:lnTo>
                      <a:lnTo>
                        <a:pt x="77" y="123"/>
                      </a:lnTo>
                      <a:lnTo>
                        <a:pt x="62" y="127"/>
                      </a:lnTo>
                      <a:lnTo>
                        <a:pt x="44" y="126"/>
                      </a:lnTo>
                      <a:lnTo>
                        <a:pt x="32" y="122"/>
                      </a:lnTo>
                      <a:lnTo>
                        <a:pt x="23" y="117"/>
                      </a:lnTo>
                      <a:lnTo>
                        <a:pt x="8" y="100"/>
                      </a:lnTo>
                      <a:lnTo>
                        <a:pt x="2" y="83"/>
                      </a:lnTo>
                      <a:lnTo>
                        <a:pt x="0" y="68"/>
                      </a:lnTo>
                      <a:lnTo>
                        <a:pt x="3" y="38"/>
                      </a:lnTo>
                      <a:lnTo>
                        <a:pt x="19" y="13"/>
                      </a:lnTo>
                      <a:lnTo>
                        <a:pt x="51" y="0"/>
                      </a:lnTo>
                      <a:lnTo>
                        <a:pt x="74" y="3"/>
                      </a:lnTo>
                      <a:lnTo>
                        <a:pt x="94" y="14"/>
                      </a:lnTo>
                      <a:lnTo>
                        <a:pt x="105" y="35"/>
                      </a:lnTo>
                      <a:lnTo>
                        <a:pt x="90" y="37"/>
                      </a:lnTo>
                      <a:lnTo>
                        <a:pt x="80" y="22"/>
                      </a:lnTo>
                      <a:lnTo>
                        <a:pt x="66" y="15"/>
                      </a:lnTo>
                      <a:lnTo>
                        <a:pt x="52" y="15"/>
                      </a:lnTo>
                      <a:lnTo>
                        <a:pt x="33" y="22"/>
                      </a:lnTo>
                      <a:lnTo>
                        <a:pt x="19" y="40"/>
                      </a:lnTo>
                      <a:lnTo>
                        <a:pt x="16" y="67"/>
                      </a:lnTo>
                      <a:lnTo>
                        <a:pt x="22" y="91"/>
                      </a:lnTo>
                      <a:lnTo>
                        <a:pt x="36" y="108"/>
                      </a:lnTo>
                      <a:lnTo>
                        <a:pt x="62" y="113"/>
                      </a:lnTo>
                      <a:lnTo>
                        <a:pt x="68" y="112"/>
                      </a:lnTo>
                      <a:lnTo>
                        <a:pt x="77" y="109"/>
                      </a:lnTo>
                      <a:lnTo>
                        <a:pt x="85" y="103"/>
                      </a:lnTo>
                      <a:lnTo>
                        <a:pt x="92" y="93"/>
                      </a:lnTo>
                      <a:lnTo>
                        <a:pt x="95" y="82"/>
                      </a:lnTo>
                      <a:lnTo>
                        <a:pt x="95" y="69"/>
                      </a:lnTo>
                      <a:lnTo>
                        <a:pt x="58" y="74"/>
                      </a:lnTo>
                      <a:lnTo>
                        <a:pt x="57" y="59"/>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04" name="Freeform 471"/>
                <p:cNvSpPr>
                  <a:spLocks noEditPoints="1"/>
                </p:cNvSpPr>
                <p:nvPr/>
              </p:nvSpPr>
              <p:spPr bwMode="auto">
                <a:xfrm>
                  <a:off x="4151" y="1747"/>
                  <a:ext cx="27" cy="30"/>
                </a:xfrm>
                <a:custGeom>
                  <a:avLst/>
                  <a:gdLst>
                    <a:gd name="T0" fmla="*/ 29 w 82"/>
                    <a:gd name="T1" fmla="*/ 0 h 90"/>
                    <a:gd name="T2" fmla="*/ 53 w 82"/>
                    <a:gd name="T3" fmla="*/ 1 h 90"/>
                    <a:gd name="T4" fmla="*/ 70 w 82"/>
                    <a:gd name="T5" fmla="*/ 14 h 90"/>
                    <a:gd name="T6" fmla="*/ 80 w 82"/>
                    <a:gd name="T7" fmla="*/ 34 h 90"/>
                    <a:gd name="T8" fmla="*/ 80 w 82"/>
                    <a:gd name="T9" fmla="*/ 34 h 90"/>
                    <a:gd name="T10" fmla="*/ 82 w 82"/>
                    <a:gd name="T11" fmla="*/ 56 h 90"/>
                    <a:gd name="T12" fmla="*/ 73 w 82"/>
                    <a:gd name="T13" fmla="*/ 77 h 90"/>
                    <a:gd name="T14" fmla="*/ 53 w 82"/>
                    <a:gd name="T15" fmla="*/ 90 h 90"/>
                    <a:gd name="T16" fmla="*/ 53 w 82"/>
                    <a:gd name="T17" fmla="*/ 90 h 90"/>
                    <a:gd name="T18" fmla="*/ 29 w 82"/>
                    <a:gd name="T19" fmla="*/ 89 h 90"/>
                    <a:gd name="T20" fmla="*/ 12 w 82"/>
                    <a:gd name="T21" fmla="*/ 76 h 90"/>
                    <a:gd name="T22" fmla="*/ 2 w 82"/>
                    <a:gd name="T23" fmla="*/ 55 h 90"/>
                    <a:gd name="T24" fmla="*/ 2 w 82"/>
                    <a:gd name="T25" fmla="*/ 55 h 90"/>
                    <a:gd name="T26" fmla="*/ 0 w 82"/>
                    <a:gd name="T27" fmla="*/ 33 h 90"/>
                    <a:gd name="T28" fmla="*/ 9 w 82"/>
                    <a:gd name="T29" fmla="*/ 13 h 90"/>
                    <a:gd name="T30" fmla="*/ 29 w 82"/>
                    <a:gd name="T31" fmla="*/ 0 h 90"/>
                    <a:gd name="T32" fmla="*/ 29 w 82"/>
                    <a:gd name="T33" fmla="*/ 0 h 90"/>
                    <a:gd name="T34" fmla="*/ 50 w 82"/>
                    <a:gd name="T35" fmla="*/ 78 h 90"/>
                    <a:gd name="T36" fmla="*/ 63 w 82"/>
                    <a:gd name="T37" fmla="*/ 67 h 90"/>
                    <a:gd name="T38" fmla="*/ 67 w 82"/>
                    <a:gd name="T39" fmla="*/ 52 h 90"/>
                    <a:gd name="T40" fmla="*/ 65 w 82"/>
                    <a:gd name="T41" fmla="*/ 38 h 90"/>
                    <a:gd name="T42" fmla="*/ 65 w 82"/>
                    <a:gd name="T43" fmla="*/ 38 h 90"/>
                    <a:gd name="T44" fmla="*/ 60 w 82"/>
                    <a:gd name="T45" fmla="*/ 25 h 90"/>
                    <a:gd name="T46" fmla="*/ 49 w 82"/>
                    <a:gd name="T47" fmla="*/ 14 h 90"/>
                    <a:gd name="T48" fmla="*/ 32 w 82"/>
                    <a:gd name="T49" fmla="*/ 12 h 90"/>
                    <a:gd name="T50" fmla="*/ 32 w 82"/>
                    <a:gd name="T51" fmla="*/ 12 h 90"/>
                    <a:gd name="T52" fmla="*/ 18 w 82"/>
                    <a:gd name="T53" fmla="*/ 22 h 90"/>
                    <a:gd name="T54" fmla="*/ 15 w 82"/>
                    <a:gd name="T55" fmla="*/ 37 h 90"/>
                    <a:gd name="T56" fmla="*/ 16 w 82"/>
                    <a:gd name="T57" fmla="*/ 51 h 90"/>
                    <a:gd name="T58" fmla="*/ 16 w 82"/>
                    <a:gd name="T59" fmla="*/ 51 h 90"/>
                    <a:gd name="T60" fmla="*/ 22 w 82"/>
                    <a:gd name="T61" fmla="*/ 65 h 90"/>
                    <a:gd name="T62" fmla="*/ 33 w 82"/>
                    <a:gd name="T63" fmla="*/ 76 h 90"/>
                    <a:gd name="T64" fmla="*/ 50 w 82"/>
                    <a:gd name="T65" fmla="*/ 78 h 90"/>
                    <a:gd name="T66" fmla="*/ 50 w 82"/>
                    <a:gd name="T67" fmla="*/ 78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0"/>
                    <a:gd name="T104" fmla="*/ 82 w 82"/>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0">
                      <a:moveTo>
                        <a:pt x="29" y="0"/>
                      </a:moveTo>
                      <a:lnTo>
                        <a:pt x="53" y="1"/>
                      </a:lnTo>
                      <a:lnTo>
                        <a:pt x="70" y="14"/>
                      </a:lnTo>
                      <a:lnTo>
                        <a:pt x="80" y="34"/>
                      </a:lnTo>
                      <a:lnTo>
                        <a:pt x="82" y="56"/>
                      </a:lnTo>
                      <a:lnTo>
                        <a:pt x="73" y="77"/>
                      </a:lnTo>
                      <a:lnTo>
                        <a:pt x="53" y="90"/>
                      </a:lnTo>
                      <a:lnTo>
                        <a:pt x="29" y="89"/>
                      </a:lnTo>
                      <a:lnTo>
                        <a:pt x="12" y="76"/>
                      </a:lnTo>
                      <a:lnTo>
                        <a:pt x="2" y="55"/>
                      </a:lnTo>
                      <a:lnTo>
                        <a:pt x="0" y="33"/>
                      </a:lnTo>
                      <a:lnTo>
                        <a:pt x="9" y="13"/>
                      </a:lnTo>
                      <a:lnTo>
                        <a:pt x="29" y="0"/>
                      </a:lnTo>
                      <a:close/>
                      <a:moveTo>
                        <a:pt x="50" y="78"/>
                      </a:moveTo>
                      <a:lnTo>
                        <a:pt x="63" y="67"/>
                      </a:lnTo>
                      <a:lnTo>
                        <a:pt x="67" y="52"/>
                      </a:lnTo>
                      <a:lnTo>
                        <a:pt x="65" y="38"/>
                      </a:lnTo>
                      <a:lnTo>
                        <a:pt x="60" y="25"/>
                      </a:lnTo>
                      <a:lnTo>
                        <a:pt x="49" y="14"/>
                      </a:lnTo>
                      <a:lnTo>
                        <a:pt x="32" y="12"/>
                      </a:lnTo>
                      <a:lnTo>
                        <a:pt x="18" y="22"/>
                      </a:lnTo>
                      <a:lnTo>
                        <a:pt x="15" y="37"/>
                      </a:lnTo>
                      <a:lnTo>
                        <a:pt x="16" y="51"/>
                      </a:lnTo>
                      <a:lnTo>
                        <a:pt x="22" y="65"/>
                      </a:lnTo>
                      <a:lnTo>
                        <a:pt x="33" y="76"/>
                      </a:lnTo>
                      <a:lnTo>
                        <a:pt x="50" y="78"/>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05" name="Freeform 472"/>
                <p:cNvSpPr>
                  <a:spLocks/>
                </p:cNvSpPr>
                <p:nvPr/>
              </p:nvSpPr>
              <p:spPr bwMode="auto">
                <a:xfrm>
                  <a:off x="4175" y="1734"/>
                  <a:ext cx="26" cy="33"/>
                </a:xfrm>
                <a:custGeom>
                  <a:avLst/>
                  <a:gdLst>
                    <a:gd name="T0" fmla="*/ 61 w 78"/>
                    <a:gd name="T1" fmla="*/ 6 h 100"/>
                    <a:gd name="T2" fmla="*/ 75 w 78"/>
                    <a:gd name="T3" fmla="*/ 0 h 100"/>
                    <a:gd name="T4" fmla="*/ 78 w 78"/>
                    <a:gd name="T5" fmla="*/ 93 h 100"/>
                    <a:gd name="T6" fmla="*/ 63 w 78"/>
                    <a:gd name="T7" fmla="*/ 100 h 100"/>
                    <a:gd name="T8" fmla="*/ 0 w 78"/>
                    <a:gd name="T9" fmla="*/ 31 h 100"/>
                    <a:gd name="T10" fmla="*/ 15 w 78"/>
                    <a:gd name="T11" fmla="*/ 24 h 100"/>
                    <a:gd name="T12" fmla="*/ 64 w 78"/>
                    <a:gd name="T13" fmla="*/ 81 h 100"/>
                    <a:gd name="T14" fmla="*/ 65 w 78"/>
                    <a:gd name="T15" fmla="*/ 81 h 100"/>
                    <a:gd name="T16" fmla="*/ 61 w 78"/>
                    <a:gd name="T17" fmla="*/ 6 h 100"/>
                    <a:gd name="T18" fmla="*/ 61 w 78"/>
                    <a:gd name="T19" fmla="*/ 6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00"/>
                    <a:gd name="T32" fmla="*/ 78 w 7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00">
                      <a:moveTo>
                        <a:pt x="61" y="6"/>
                      </a:moveTo>
                      <a:lnTo>
                        <a:pt x="75" y="0"/>
                      </a:lnTo>
                      <a:lnTo>
                        <a:pt x="78" y="93"/>
                      </a:lnTo>
                      <a:lnTo>
                        <a:pt x="63" y="100"/>
                      </a:lnTo>
                      <a:lnTo>
                        <a:pt x="0" y="31"/>
                      </a:lnTo>
                      <a:lnTo>
                        <a:pt x="15" y="24"/>
                      </a:lnTo>
                      <a:lnTo>
                        <a:pt x="64" y="81"/>
                      </a:lnTo>
                      <a:lnTo>
                        <a:pt x="65" y="81"/>
                      </a:lnTo>
                      <a:lnTo>
                        <a:pt x="61" y="6"/>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06" name="Freeform 473"/>
                <p:cNvSpPr>
                  <a:spLocks noEditPoints="1"/>
                </p:cNvSpPr>
                <p:nvPr/>
              </p:nvSpPr>
              <p:spPr bwMode="auto">
                <a:xfrm>
                  <a:off x="4205" y="1724"/>
                  <a:ext cx="29" cy="31"/>
                </a:xfrm>
                <a:custGeom>
                  <a:avLst/>
                  <a:gdLst>
                    <a:gd name="T0" fmla="*/ 84 w 86"/>
                    <a:gd name="T1" fmla="*/ 42 h 93"/>
                    <a:gd name="T2" fmla="*/ 86 w 86"/>
                    <a:gd name="T3" fmla="*/ 49 h 93"/>
                    <a:gd name="T4" fmla="*/ 86 w 86"/>
                    <a:gd name="T5" fmla="*/ 59 h 93"/>
                    <a:gd name="T6" fmla="*/ 82 w 86"/>
                    <a:gd name="T7" fmla="*/ 71 h 93"/>
                    <a:gd name="T8" fmla="*/ 82 w 86"/>
                    <a:gd name="T9" fmla="*/ 71 h 93"/>
                    <a:gd name="T10" fmla="*/ 79 w 86"/>
                    <a:gd name="T11" fmla="*/ 76 h 93"/>
                    <a:gd name="T12" fmla="*/ 74 w 86"/>
                    <a:gd name="T13" fmla="*/ 81 h 93"/>
                    <a:gd name="T14" fmla="*/ 64 w 86"/>
                    <a:gd name="T15" fmla="*/ 88 h 93"/>
                    <a:gd name="T16" fmla="*/ 64 w 86"/>
                    <a:gd name="T17" fmla="*/ 88 h 93"/>
                    <a:gd name="T18" fmla="*/ 43 w 86"/>
                    <a:gd name="T19" fmla="*/ 93 h 93"/>
                    <a:gd name="T20" fmla="*/ 23 w 86"/>
                    <a:gd name="T21" fmla="*/ 86 h 93"/>
                    <a:gd name="T22" fmla="*/ 8 w 86"/>
                    <a:gd name="T23" fmla="*/ 68 h 93"/>
                    <a:gd name="T24" fmla="*/ 8 w 86"/>
                    <a:gd name="T25" fmla="*/ 68 h 93"/>
                    <a:gd name="T26" fmla="*/ 0 w 86"/>
                    <a:gd name="T27" fmla="*/ 44 h 93"/>
                    <a:gd name="T28" fmla="*/ 4 w 86"/>
                    <a:gd name="T29" fmla="*/ 22 h 93"/>
                    <a:gd name="T30" fmla="*/ 21 w 86"/>
                    <a:gd name="T31" fmla="*/ 4 h 93"/>
                    <a:gd name="T32" fmla="*/ 21 w 86"/>
                    <a:gd name="T33" fmla="*/ 4 h 93"/>
                    <a:gd name="T34" fmla="*/ 44 w 86"/>
                    <a:gd name="T35" fmla="*/ 0 h 93"/>
                    <a:gd name="T36" fmla="*/ 63 w 86"/>
                    <a:gd name="T37" fmla="*/ 9 h 93"/>
                    <a:gd name="T38" fmla="*/ 80 w 86"/>
                    <a:gd name="T39" fmla="*/ 32 h 93"/>
                    <a:gd name="T40" fmla="*/ 80 w 86"/>
                    <a:gd name="T41" fmla="*/ 32 h 93"/>
                    <a:gd name="T42" fmla="*/ 23 w 86"/>
                    <a:gd name="T43" fmla="*/ 63 h 93"/>
                    <a:gd name="T44" fmla="*/ 23 w 86"/>
                    <a:gd name="T45" fmla="*/ 63 h 93"/>
                    <a:gd name="T46" fmla="*/ 33 w 86"/>
                    <a:gd name="T47" fmla="*/ 75 h 93"/>
                    <a:gd name="T48" fmla="*/ 46 w 86"/>
                    <a:gd name="T49" fmla="*/ 79 h 93"/>
                    <a:gd name="T50" fmla="*/ 60 w 86"/>
                    <a:gd name="T51" fmla="*/ 75 h 93"/>
                    <a:gd name="T52" fmla="*/ 60 w 86"/>
                    <a:gd name="T53" fmla="*/ 75 h 93"/>
                    <a:gd name="T54" fmla="*/ 69 w 86"/>
                    <a:gd name="T55" fmla="*/ 67 h 93"/>
                    <a:gd name="T56" fmla="*/ 72 w 86"/>
                    <a:gd name="T57" fmla="*/ 57 h 93"/>
                    <a:gd name="T58" fmla="*/ 71 w 86"/>
                    <a:gd name="T59" fmla="*/ 50 h 93"/>
                    <a:gd name="T60" fmla="*/ 71 w 86"/>
                    <a:gd name="T61" fmla="*/ 50 h 93"/>
                    <a:gd name="T62" fmla="*/ 84 w 86"/>
                    <a:gd name="T63" fmla="*/ 42 h 93"/>
                    <a:gd name="T64" fmla="*/ 84 w 86"/>
                    <a:gd name="T65" fmla="*/ 42 h 93"/>
                    <a:gd name="T66" fmla="*/ 61 w 86"/>
                    <a:gd name="T67" fmla="*/ 29 h 93"/>
                    <a:gd name="T68" fmla="*/ 52 w 86"/>
                    <a:gd name="T69" fmla="*/ 18 h 93"/>
                    <a:gd name="T70" fmla="*/ 41 w 86"/>
                    <a:gd name="T71" fmla="*/ 13 h 93"/>
                    <a:gd name="T72" fmla="*/ 26 w 86"/>
                    <a:gd name="T73" fmla="*/ 17 h 93"/>
                    <a:gd name="T74" fmla="*/ 26 w 86"/>
                    <a:gd name="T75" fmla="*/ 17 h 93"/>
                    <a:gd name="T76" fmla="*/ 17 w 86"/>
                    <a:gd name="T77" fmla="*/ 27 h 93"/>
                    <a:gd name="T78" fmla="*/ 14 w 86"/>
                    <a:gd name="T79" fmla="*/ 40 h 93"/>
                    <a:gd name="T80" fmla="*/ 17 w 86"/>
                    <a:gd name="T81" fmla="*/ 52 h 93"/>
                    <a:gd name="T82" fmla="*/ 17 w 86"/>
                    <a:gd name="T83" fmla="*/ 52 h 93"/>
                    <a:gd name="T84" fmla="*/ 61 w 86"/>
                    <a:gd name="T85" fmla="*/ 29 h 93"/>
                    <a:gd name="T86" fmla="*/ 61 w 86"/>
                    <a:gd name="T87" fmla="*/ 2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93"/>
                    <a:gd name="T134" fmla="*/ 86 w 86"/>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93">
                      <a:moveTo>
                        <a:pt x="84" y="42"/>
                      </a:moveTo>
                      <a:lnTo>
                        <a:pt x="86" y="49"/>
                      </a:lnTo>
                      <a:lnTo>
                        <a:pt x="86" y="59"/>
                      </a:lnTo>
                      <a:lnTo>
                        <a:pt x="82" y="71"/>
                      </a:lnTo>
                      <a:lnTo>
                        <a:pt x="79" y="76"/>
                      </a:lnTo>
                      <a:lnTo>
                        <a:pt x="74" y="81"/>
                      </a:lnTo>
                      <a:lnTo>
                        <a:pt x="64" y="88"/>
                      </a:lnTo>
                      <a:lnTo>
                        <a:pt x="43" y="93"/>
                      </a:lnTo>
                      <a:lnTo>
                        <a:pt x="23" y="86"/>
                      </a:lnTo>
                      <a:lnTo>
                        <a:pt x="8" y="68"/>
                      </a:lnTo>
                      <a:lnTo>
                        <a:pt x="0" y="44"/>
                      </a:lnTo>
                      <a:lnTo>
                        <a:pt x="4" y="22"/>
                      </a:lnTo>
                      <a:lnTo>
                        <a:pt x="21" y="4"/>
                      </a:lnTo>
                      <a:lnTo>
                        <a:pt x="44" y="0"/>
                      </a:lnTo>
                      <a:lnTo>
                        <a:pt x="63" y="9"/>
                      </a:lnTo>
                      <a:lnTo>
                        <a:pt x="80" y="32"/>
                      </a:lnTo>
                      <a:lnTo>
                        <a:pt x="23" y="63"/>
                      </a:lnTo>
                      <a:lnTo>
                        <a:pt x="33" y="75"/>
                      </a:lnTo>
                      <a:lnTo>
                        <a:pt x="46" y="79"/>
                      </a:lnTo>
                      <a:lnTo>
                        <a:pt x="60" y="75"/>
                      </a:lnTo>
                      <a:lnTo>
                        <a:pt x="69" y="67"/>
                      </a:lnTo>
                      <a:lnTo>
                        <a:pt x="72" y="57"/>
                      </a:lnTo>
                      <a:lnTo>
                        <a:pt x="71" y="50"/>
                      </a:lnTo>
                      <a:lnTo>
                        <a:pt x="84" y="42"/>
                      </a:lnTo>
                      <a:close/>
                      <a:moveTo>
                        <a:pt x="61" y="29"/>
                      </a:moveTo>
                      <a:lnTo>
                        <a:pt x="52" y="18"/>
                      </a:lnTo>
                      <a:lnTo>
                        <a:pt x="41" y="13"/>
                      </a:lnTo>
                      <a:lnTo>
                        <a:pt x="26" y="17"/>
                      </a:lnTo>
                      <a:lnTo>
                        <a:pt x="17" y="27"/>
                      </a:lnTo>
                      <a:lnTo>
                        <a:pt x="14" y="40"/>
                      </a:lnTo>
                      <a:lnTo>
                        <a:pt x="17" y="52"/>
                      </a:lnTo>
                      <a:lnTo>
                        <a:pt x="61" y="29"/>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07" name="Freeform 474"/>
                <p:cNvSpPr>
                  <a:spLocks/>
                </p:cNvSpPr>
                <p:nvPr/>
              </p:nvSpPr>
              <p:spPr bwMode="auto">
                <a:xfrm>
                  <a:off x="4229" y="1708"/>
                  <a:ext cx="21" cy="33"/>
                </a:xfrm>
                <a:custGeom>
                  <a:avLst/>
                  <a:gdLst>
                    <a:gd name="T0" fmla="*/ 62 w 62"/>
                    <a:gd name="T1" fmla="*/ 90 h 99"/>
                    <a:gd name="T2" fmla="*/ 50 w 62"/>
                    <a:gd name="T3" fmla="*/ 99 h 99"/>
                    <a:gd name="T4" fmla="*/ 0 w 62"/>
                    <a:gd name="T5" fmla="*/ 26 h 99"/>
                    <a:gd name="T6" fmla="*/ 12 w 62"/>
                    <a:gd name="T7" fmla="*/ 18 h 99"/>
                    <a:gd name="T8" fmla="*/ 20 w 62"/>
                    <a:gd name="T9" fmla="*/ 30 h 99"/>
                    <a:gd name="T10" fmla="*/ 20 w 62"/>
                    <a:gd name="T11" fmla="*/ 30 h 99"/>
                    <a:gd name="T12" fmla="*/ 20 w 62"/>
                    <a:gd name="T13" fmla="*/ 30 h 99"/>
                    <a:gd name="T14" fmla="*/ 20 w 62"/>
                    <a:gd name="T15" fmla="*/ 19 h 99"/>
                    <a:gd name="T16" fmla="*/ 24 w 62"/>
                    <a:gd name="T17" fmla="*/ 9 h 99"/>
                    <a:gd name="T18" fmla="*/ 31 w 62"/>
                    <a:gd name="T19" fmla="*/ 2 h 99"/>
                    <a:gd name="T20" fmla="*/ 31 w 62"/>
                    <a:gd name="T21" fmla="*/ 2 h 99"/>
                    <a:gd name="T22" fmla="*/ 32 w 62"/>
                    <a:gd name="T23" fmla="*/ 1 h 99"/>
                    <a:gd name="T24" fmla="*/ 33 w 62"/>
                    <a:gd name="T25" fmla="*/ 0 h 99"/>
                    <a:gd name="T26" fmla="*/ 34 w 62"/>
                    <a:gd name="T27" fmla="*/ 0 h 99"/>
                    <a:gd name="T28" fmla="*/ 34 w 62"/>
                    <a:gd name="T29" fmla="*/ 0 h 99"/>
                    <a:gd name="T30" fmla="*/ 43 w 62"/>
                    <a:gd name="T31" fmla="*/ 13 h 99"/>
                    <a:gd name="T32" fmla="*/ 38 w 62"/>
                    <a:gd name="T33" fmla="*/ 16 h 99"/>
                    <a:gd name="T34" fmla="*/ 38 w 62"/>
                    <a:gd name="T35" fmla="*/ 16 h 99"/>
                    <a:gd name="T36" fmla="*/ 30 w 62"/>
                    <a:gd name="T37" fmla="*/ 25 h 99"/>
                    <a:gd name="T38" fmla="*/ 29 w 62"/>
                    <a:gd name="T39" fmla="*/ 36 h 99"/>
                    <a:gd name="T40" fmla="*/ 33 w 62"/>
                    <a:gd name="T41" fmla="*/ 48 h 99"/>
                    <a:gd name="T42" fmla="*/ 33 w 62"/>
                    <a:gd name="T43" fmla="*/ 48 h 99"/>
                    <a:gd name="T44" fmla="*/ 62 w 62"/>
                    <a:gd name="T45" fmla="*/ 90 h 99"/>
                    <a:gd name="T46" fmla="*/ 62 w 62"/>
                    <a:gd name="T47" fmla="*/ 90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99"/>
                    <a:gd name="T74" fmla="*/ 62 w 62"/>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99">
                      <a:moveTo>
                        <a:pt x="62" y="90"/>
                      </a:moveTo>
                      <a:lnTo>
                        <a:pt x="50" y="99"/>
                      </a:lnTo>
                      <a:lnTo>
                        <a:pt x="0" y="26"/>
                      </a:lnTo>
                      <a:lnTo>
                        <a:pt x="12" y="18"/>
                      </a:lnTo>
                      <a:lnTo>
                        <a:pt x="20" y="30"/>
                      </a:lnTo>
                      <a:lnTo>
                        <a:pt x="20" y="19"/>
                      </a:lnTo>
                      <a:lnTo>
                        <a:pt x="24" y="9"/>
                      </a:lnTo>
                      <a:lnTo>
                        <a:pt x="31" y="2"/>
                      </a:lnTo>
                      <a:lnTo>
                        <a:pt x="32" y="1"/>
                      </a:lnTo>
                      <a:lnTo>
                        <a:pt x="33" y="0"/>
                      </a:lnTo>
                      <a:lnTo>
                        <a:pt x="34" y="0"/>
                      </a:lnTo>
                      <a:lnTo>
                        <a:pt x="43" y="13"/>
                      </a:lnTo>
                      <a:lnTo>
                        <a:pt x="38" y="16"/>
                      </a:lnTo>
                      <a:lnTo>
                        <a:pt x="30" y="25"/>
                      </a:lnTo>
                      <a:lnTo>
                        <a:pt x="29" y="36"/>
                      </a:lnTo>
                      <a:lnTo>
                        <a:pt x="33" y="48"/>
                      </a:lnTo>
                      <a:lnTo>
                        <a:pt x="62" y="90"/>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08" name="Freeform 475"/>
                <p:cNvSpPr>
                  <a:spLocks/>
                </p:cNvSpPr>
                <p:nvPr/>
              </p:nvSpPr>
              <p:spPr bwMode="auto">
                <a:xfrm>
                  <a:off x="4245" y="1694"/>
                  <a:ext cx="37" cy="34"/>
                </a:xfrm>
                <a:custGeom>
                  <a:avLst/>
                  <a:gdLst>
                    <a:gd name="T0" fmla="*/ 111 w 111"/>
                    <a:gd name="T1" fmla="*/ 58 h 104"/>
                    <a:gd name="T2" fmla="*/ 100 w 111"/>
                    <a:gd name="T3" fmla="*/ 67 h 104"/>
                    <a:gd name="T4" fmla="*/ 65 w 111"/>
                    <a:gd name="T5" fmla="*/ 26 h 104"/>
                    <a:gd name="T6" fmla="*/ 65 w 111"/>
                    <a:gd name="T7" fmla="*/ 26 h 104"/>
                    <a:gd name="T8" fmla="*/ 56 w 111"/>
                    <a:gd name="T9" fmla="*/ 18 h 104"/>
                    <a:gd name="T10" fmla="*/ 46 w 111"/>
                    <a:gd name="T11" fmla="*/ 15 h 104"/>
                    <a:gd name="T12" fmla="*/ 36 w 111"/>
                    <a:gd name="T13" fmla="*/ 21 h 104"/>
                    <a:gd name="T14" fmla="*/ 36 w 111"/>
                    <a:gd name="T15" fmla="*/ 21 h 104"/>
                    <a:gd name="T16" fmla="*/ 30 w 111"/>
                    <a:gd name="T17" fmla="*/ 29 h 104"/>
                    <a:gd name="T18" fmla="*/ 29 w 111"/>
                    <a:gd name="T19" fmla="*/ 42 h 104"/>
                    <a:gd name="T20" fmla="*/ 37 w 111"/>
                    <a:gd name="T21" fmla="*/ 58 h 104"/>
                    <a:gd name="T22" fmla="*/ 37 w 111"/>
                    <a:gd name="T23" fmla="*/ 58 h 104"/>
                    <a:gd name="T24" fmla="*/ 68 w 111"/>
                    <a:gd name="T25" fmla="*/ 94 h 104"/>
                    <a:gd name="T26" fmla="*/ 57 w 111"/>
                    <a:gd name="T27" fmla="*/ 104 h 104"/>
                    <a:gd name="T28" fmla="*/ 0 w 111"/>
                    <a:gd name="T29" fmla="*/ 37 h 104"/>
                    <a:gd name="T30" fmla="*/ 10 w 111"/>
                    <a:gd name="T31" fmla="*/ 28 h 104"/>
                    <a:gd name="T32" fmla="*/ 19 w 111"/>
                    <a:gd name="T33" fmla="*/ 38 h 104"/>
                    <a:gd name="T34" fmla="*/ 19 w 111"/>
                    <a:gd name="T35" fmla="*/ 38 h 104"/>
                    <a:gd name="T36" fmla="*/ 19 w 111"/>
                    <a:gd name="T37" fmla="*/ 38 h 104"/>
                    <a:gd name="T38" fmla="*/ 19 w 111"/>
                    <a:gd name="T39" fmla="*/ 30 h 104"/>
                    <a:gd name="T40" fmla="*/ 22 w 111"/>
                    <a:gd name="T41" fmla="*/ 20 h 104"/>
                    <a:gd name="T42" fmla="*/ 30 w 111"/>
                    <a:gd name="T43" fmla="*/ 8 h 104"/>
                    <a:gd name="T44" fmla="*/ 30 w 111"/>
                    <a:gd name="T45" fmla="*/ 8 h 104"/>
                    <a:gd name="T46" fmla="*/ 42 w 111"/>
                    <a:gd name="T47" fmla="*/ 1 h 104"/>
                    <a:gd name="T48" fmla="*/ 57 w 111"/>
                    <a:gd name="T49" fmla="*/ 0 h 104"/>
                    <a:gd name="T50" fmla="*/ 73 w 111"/>
                    <a:gd name="T51" fmla="*/ 11 h 104"/>
                    <a:gd name="T52" fmla="*/ 73 w 111"/>
                    <a:gd name="T53" fmla="*/ 11 h 104"/>
                    <a:gd name="T54" fmla="*/ 111 w 111"/>
                    <a:gd name="T55" fmla="*/ 58 h 104"/>
                    <a:gd name="T56" fmla="*/ 111 w 111"/>
                    <a:gd name="T57" fmla="*/ 58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04"/>
                    <a:gd name="T89" fmla="*/ 111 w 111"/>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04">
                      <a:moveTo>
                        <a:pt x="111" y="58"/>
                      </a:moveTo>
                      <a:lnTo>
                        <a:pt x="100" y="67"/>
                      </a:lnTo>
                      <a:lnTo>
                        <a:pt x="65" y="26"/>
                      </a:lnTo>
                      <a:lnTo>
                        <a:pt x="56" y="18"/>
                      </a:lnTo>
                      <a:lnTo>
                        <a:pt x="46" y="15"/>
                      </a:lnTo>
                      <a:lnTo>
                        <a:pt x="36" y="21"/>
                      </a:lnTo>
                      <a:lnTo>
                        <a:pt x="30" y="29"/>
                      </a:lnTo>
                      <a:lnTo>
                        <a:pt x="29" y="42"/>
                      </a:lnTo>
                      <a:lnTo>
                        <a:pt x="37" y="58"/>
                      </a:lnTo>
                      <a:lnTo>
                        <a:pt x="68" y="94"/>
                      </a:lnTo>
                      <a:lnTo>
                        <a:pt x="57" y="104"/>
                      </a:lnTo>
                      <a:lnTo>
                        <a:pt x="0" y="37"/>
                      </a:lnTo>
                      <a:lnTo>
                        <a:pt x="10" y="28"/>
                      </a:lnTo>
                      <a:lnTo>
                        <a:pt x="19" y="38"/>
                      </a:lnTo>
                      <a:lnTo>
                        <a:pt x="19" y="30"/>
                      </a:lnTo>
                      <a:lnTo>
                        <a:pt x="22" y="20"/>
                      </a:lnTo>
                      <a:lnTo>
                        <a:pt x="30" y="8"/>
                      </a:lnTo>
                      <a:lnTo>
                        <a:pt x="42" y="1"/>
                      </a:lnTo>
                      <a:lnTo>
                        <a:pt x="57" y="0"/>
                      </a:lnTo>
                      <a:lnTo>
                        <a:pt x="73" y="11"/>
                      </a:lnTo>
                      <a:lnTo>
                        <a:pt x="111" y="58"/>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09" name="Freeform 476"/>
                <p:cNvSpPr>
                  <a:spLocks/>
                </p:cNvSpPr>
                <p:nvPr/>
              </p:nvSpPr>
              <p:spPr bwMode="auto">
                <a:xfrm>
                  <a:off x="4268" y="1659"/>
                  <a:ext cx="48" cy="46"/>
                </a:xfrm>
                <a:custGeom>
                  <a:avLst/>
                  <a:gdLst>
                    <a:gd name="T0" fmla="*/ 0 w 144"/>
                    <a:gd name="T1" fmla="*/ 81 h 138"/>
                    <a:gd name="T2" fmla="*/ 9 w 144"/>
                    <a:gd name="T3" fmla="*/ 70 h 138"/>
                    <a:gd name="T4" fmla="*/ 18 w 144"/>
                    <a:gd name="T5" fmla="*/ 78 h 138"/>
                    <a:gd name="T6" fmla="*/ 19 w 144"/>
                    <a:gd name="T7" fmla="*/ 78 h 138"/>
                    <a:gd name="T8" fmla="*/ 19 w 144"/>
                    <a:gd name="T9" fmla="*/ 78 h 138"/>
                    <a:gd name="T10" fmla="*/ 17 w 144"/>
                    <a:gd name="T11" fmla="*/ 70 h 138"/>
                    <a:gd name="T12" fmla="*/ 18 w 144"/>
                    <a:gd name="T13" fmla="*/ 60 h 138"/>
                    <a:gd name="T14" fmla="*/ 25 w 144"/>
                    <a:gd name="T15" fmla="*/ 48 h 138"/>
                    <a:gd name="T16" fmla="*/ 25 w 144"/>
                    <a:gd name="T17" fmla="*/ 48 h 138"/>
                    <a:gd name="T18" fmla="*/ 35 w 144"/>
                    <a:gd name="T19" fmla="*/ 41 h 138"/>
                    <a:gd name="T20" fmla="*/ 44 w 144"/>
                    <a:gd name="T21" fmla="*/ 39 h 138"/>
                    <a:gd name="T22" fmla="*/ 51 w 144"/>
                    <a:gd name="T23" fmla="*/ 40 h 138"/>
                    <a:gd name="T24" fmla="*/ 51 w 144"/>
                    <a:gd name="T25" fmla="*/ 40 h 138"/>
                    <a:gd name="T26" fmla="*/ 51 w 144"/>
                    <a:gd name="T27" fmla="*/ 30 h 138"/>
                    <a:gd name="T28" fmla="*/ 52 w 144"/>
                    <a:gd name="T29" fmla="*/ 20 h 138"/>
                    <a:gd name="T30" fmla="*/ 58 w 144"/>
                    <a:gd name="T31" fmla="*/ 10 h 138"/>
                    <a:gd name="T32" fmla="*/ 58 w 144"/>
                    <a:gd name="T33" fmla="*/ 10 h 138"/>
                    <a:gd name="T34" fmla="*/ 67 w 144"/>
                    <a:gd name="T35" fmla="*/ 2 h 138"/>
                    <a:gd name="T36" fmla="*/ 81 w 144"/>
                    <a:gd name="T37" fmla="*/ 0 h 138"/>
                    <a:gd name="T38" fmla="*/ 98 w 144"/>
                    <a:gd name="T39" fmla="*/ 8 h 138"/>
                    <a:gd name="T40" fmla="*/ 98 w 144"/>
                    <a:gd name="T41" fmla="*/ 8 h 138"/>
                    <a:gd name="T42" fmla="*/ 144 w 144"/>
                    <a:gd name="T43" fmla="*/ 48 h 138"/>
                    <a:gd name="T44" fmla="*/ 134 w 144"/>
                    <a:gd name="T45" fmla="*/ 60 h 138"/>
                    <a:gd name="T46" fmla="*/ 91 w 144"/>
                    <a:gd name="T47" fmla="*/ 23 h 138"/>
                    <a:gd name="T48" fmla="*/ 91 w 144"/>
                    <a:gd name="T49" fmla="*/ 23 h 138"/>
                    <a:gd name="T50" fmla="*/ 82 w 144"/>
                    <a:gd name="T51" fmla="*/ 16 h 138"/>
                    <a:gd name="T52" fmla="*/ 74 w 144"/>
                    <a:gd name="T53" fmla="*/ 15 h 138"/>
                    <a:gd name="T54" fmla="*/ 65 w 144"/>
                    <a:gd name="T55" fmla="*/ 22 h 138"/>
                    <a:gd name="T56" fmla="*/ 65 w 144"/>
                    <a:gd name="T57" fmla="*/ 22 h 138"/>
                    <a:gd name="T58" fmla="*/ 61 w 144"/>
                    <a:gd name="T59" fmla="*/ 32 h 138"/>
                    <a:gd name="T60" fmla="*/ 63 w 144"/>
                    <a:gd name="T61" fmla="*/ 43 h 138"/>
                    <a:gd name="T62" fmla="*/ 70 w 144"/>
                    <a:gd name="T63" fmla="*/ 53 h 138"/>
                    <a:gd name="T64" fmla="*/ 70 w 144"/>
                    <a:gd name="T65" fmla="*/ 53 h 138"/>
                    <a:gd name="T66" fmla="*/ 110 w 144"/>
                    <a:gd name="T67" fmla="*/ 87 h 138"/>
                    <a:gd name="T68" fmla="*/ 101 w 144"/>
                    <a:gd name="T69" fmla="*/ 98 h 138"/>
                    <a:gd name="T70" fmla="*/ 55 w 144"/>
                    <a:gd name="T71" fmla="*/ 59 h 138"/>
                    <a:gd name="T72" fmla="*/ 55 w 144"/>
                    <a:gd name="T73" fmla="*/ 59 h 138"/>
                    <a:gd name="T74" fmla="*/ 47 w 144"/>
                    <a:gd name="T75" fmla="*/ 55 h 138"/>
                    <a:gd name="T76" fmla="*/ 40 w 144"/>
                    <a:gd name="T77" fmla="*/ 54 h 138"/>
                    <a:gd name="T78" fmla="*/ 33 w 144"/>
                    <a:gd name="T79" fmla="*/ 59 h 138"/>
                    <a:gd name="T80" fmla="*/ 33 w 144"/>
                    <a:gd name="T81" fmla="*/ 59 h 138"/>
                    <a:gd name="T82" fmla="*/ 28 w 144"/>
                    <a:gd name="T83" fmla="*/ 68 h 138"/>
                    <a:gd name="T84" fmla="*/ 29 w 144"/>
                    <a:gd name="T85" fmla="*/ 80 h 138"/>
                    <a:gd name="T86" fmla="*/ 40 w 144"/>
                    <a:gd name="T87" fmla="*/ 95 h 138"/>
                    <a:gd name="T88" fmla="*/ 40 w 144"/>
                    <a:gd name="T89" fmla="*/ 95 h 138"/>
                    <a:gd name="T90" fmla="*/ 77 w 144"/>
                    <a:gd name="T91" fmla="*/ 127 h 138"/>
                    <a:gd name="T92" fmla="*/ 67 w 144"/>
                    <a:gd name="T93" fmla="*/ 138 h 138"/>
                    <a:gd name="T94" fmla="*/ 0 w 144"/>
                    <a:gd name="T95" fmla="*/ 81 h 138"/>
                    <a:gd name="T96" fmla="*/ 0 w 144"/>
                    <a:gd name="T97" fmla="*/ 81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138"/>
                    <a:gd name="T149" fmla="*/ 144 w 144"/>
                    <a:gd name="T150" fmla="*/ 138 h 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138">
                      <a:moveTo>
                        <a:pt x="0" y="81"/>
                      </a:moveTo>
                      <a:lnTo>
                        <a:pt x="9" y="70"/>
                      </a:lnTo>
                      <a:lnTo>
                        <a:pt x="18" y="78"/>
                      </a:lnTo>
                      <a:lnTo>
                        <a:pt x="19" y="78"/>
                      </a:lnTo>
                      <a:lnTo>
                        <a:pt x="17" y="70"/>
                      </a:lnTo>
                      <a:lnTo>
                        <a:pt x="18" y="60"/>
                      </a:lnTo>
                      <a:lnTo>
                        <a:pt x="25" y="48"/>
                      </a:lnTo>
                      <a:lnTo>
                        <a:pt x="35" y="41"/>
                      </a:lnTo>
                      <a:lnTo>
                        <a:pt x="44" y="39"/>
                      </a:lnTo>
                      <a:lnTo>
                        <a:pt x="51" y="40"/>
                      </a:lnTo>
                      <a:lnTo>
                        <a:pt x="51" y="30"/>
                      </a:lnTo>
                      <a:lnTo>
                        <a:pt x="52" y="20"/>
                      </a:lnTo>
                      <a:lnTo>
                        <a:pt x="58" y="10"/>
                      </a:lnTo>
                      <a:lnTo>
                        <a:pt x="67" y="2"/>
                      </a:lnTo>
                      <a:lnTo>
                        <a:pt x="81" y="0"/>
                      </a:lnTo>
                      <a:lnTo>
                        <a:pt x="98" y="8"/>
                      </a:lnTo>
                      <a:lnTo>
                        <a:pt x="144" y="48"/>
                      </a:lnTo>
                      <a:lnTo>
                        <a:pt x="134" y="60"/>
                      </a:lnTo>
                      <a:lnTo>
                        <a:pt x="91" y="23"/>
                      </a:lnTo>
                      <a:lnTo>
                        <a:pt x="82" y="16"/>
                      </a:lnTo>
                      <a:lnTo>
                        <a:pt x="74" y="15"/>
                      </a:lnTo>
                      <a:lnTo>
                        <a:pt x="65" y="22"/>
                      </a:lnTo>
                      <a:lnTo>
                        <a:pt x="61" y="32"/>
                      </a:lnTo>
                      <a:lnTo>
                        <a:pt x="63" y="43"/>
                      </a:lnTo>
                      <a:lnTo>
                        <a:pt x="70" y="53"/>
                      </a:lnTo>
                      <a:lnTo>
                        <a:pt x="110" y="87"/>
                      </a:lnTo>
                      <a:lnTo>
                        <a:pt x="101" y="98"/>
                      </a:lnTo>
                      <a:lnTo>
                        <a:pt x="55" y="59"/>
                      </a:lnTo>
                      <a:lnTo>
                        <a:pt x="47" y="55"/>
                      </a:lnTo>
                      <a:lnTo>
                        <a:pt x="40" y="54"/>
                      </a:lnTo>
                      <a:lnTo>
                        <a:pt x="33" y="59"/>
                      </a:lnTo>
                      <a:lnTo>
                        <a:pt x="28" y="68"/>
                      </a:lnTo>
                      <a:lnTo>
                        <a:pt x="29" y="80"/>
                      </a:lnTo>
                      <a:lnTo>
                        <a:pt x="40" y="95"/>
                      </a:lnTo>
                      <a:lnTo>
                        <a:pt x="77" y="127"/>
                      </a:lnTo>
                      <a:lnTo>
                        <a:pt x="67" y="138"/>
                      </a:lnTo>
                      <a:lnTo>
                        <a:pt x="0" y="81"/>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0" name="Freeform 477"/>
                <p:cNvSpPr>
                  <a:spLocks noEditPoints="1"/>
                </p:cNvSpPr>
                <p:nvPr/>
              </p:nvSpPr>
              <p:spPr bwMode="auto">
                <a:xfrm>
                  <a:off x="4301" y="1634"/>
                  <a:ext cx="30" cy="28"/>
                </a:xfrm>
                <a:custGeom>
                  <a:avLst/>
                  <a:gdLst>
                    <a:gd name="T0" fmla="*/ 80 w 92"/>
                    <a:gd name="T1" fmla="*/ 18 h 85"/>
                    <a:gd name="T2" fmla="*/ 85 w 92"/>
                    <a:gd name="T3" fmla="*/ 23 h 85"/>
                    <a:gd name="T4" fmla="*/ 90 w 92"/>
                    <a:gd name="T5" fmla="*/ 31 h 85"/>
                    <a:gd name="T6" fmla="*/ 92 w 92"/>
                    <a:gd name="T7" fmla="*/ 43 h 85"/>
                    <a:gd name="T8" fmla="*/ 92 w 92"/>
                    <a:gd name="T9" fmla="*/ 43 h 85"/>
                    <a:gd name="T10" fmla="*/ 92 w 92"/>
                    <a:gd name="T11" fmla="*/ 49 h 85"/>
                    <a:gd name="T12" fmla="*/ 90 w 92"/>
                    <a:gd name="T13" fmla="*/ 56 h 85"/>
                    <a:gd name="T14" fmla="*/ 85 w 92"/>
                    <a:gd name="T15" fmla="*/ 67 h 85"/>
                    <a:gd name="T16" fmla="*/ 85 w 92"/>
                    <a:gd name="T17" fmla="*/ 67 h 85"/>
                    <a:gd name="T18" fmla="*/ 69 w 92"/>
                    <a:gd name="T19" fmla="*/ 82 h 85"/>
                    <a:gd name="T20" fmla="*/ 48 w 92"/>
                    <a:gd name="T21" fmla="*/ 85 h 85"/>
                    <a:gd name="T22" fmla="*/ 27 w 92"/>
                    <a:gd name="T23" fmla="*/ 77 h 85"/>
                    <a:gd name="T24" fmla="*/ 27 w 92"/>
                    <a:gd name="T25" fmla="*/ 77 h 85"/>
                    <a:gd name="T26" fmla="*/ 8 w 92"/>
                    <a:gd name="T27" fmla="*/ 61 h 85"/>
                    <a:gd name="T28" fmla="*/ 0 w 92"/>
                    <a:gd name="T29" fmla="*/ 40 h 85"/>
                    <a:gd name="T30" fmla="*/ 7 w 92"/>
                    <a:gd name="T31" fmla="*/ 16 h 85"/>
                    <a:gd name="T32" fmla="*/ 7 w 92"/>
                    <a:gd name="T33" fmla="*/ 16 h 85"/>
                    <a:gd name="T34" fmla="*/ 23 w 92"/>
                    <a:gd name="T35" fmla="*/ 2 h 85"/>
                    <a:gd name="T36" fmla="*/ 45 w 92"/>
                    <a:gd name="T37" fmla="*/ 0 h 85"/>
                    <a:gd name="T38" fmla="*/ 71 w 92"/>
                    <a:gd name="T39" fmla="*/ 11 h 85"/>
                    <a:gd name="T40" fmla="*/ 71 w 92"/>
                    <a:gd name="T41" fmla="*/ 11 h 85"/>
                    <a:gd name="T42" fmla="*/ 37 w 92"/>
                    <a:gd name="T43" fmla="*/ 65 h 85"/>
                    <a:gd name="T44" fmla="*/ 37 w 92"/>
                    <a:gd name="T45" fmla="*/ 65 h 85"/>
                    <a:gd name="T46" fmla="*/ 51 w 92"/>
                    <a:gd name="T47" fmla="*/ 71 h 85"/>
                    <a:gd name="T48" fmla="*/ 65 w 92"/>
                    <a:gd name="T49" fmla="*/ 69 h 85"/>
                    <a:gd name="T50" fmla="*/ 75 w 92"/>
                    <a:gd name="T51" fmla="*/ 58 h 85"/>
                    <a:gd name="T52" fmla="*/ 75 w 92"/>
                    <a:gd name="T53" fmla="*/ 58 h 85"/>
                    <a:gd name="T54" fmla="*/ 79 w 92"/>
                    <a:gd name="T55" fmla="*/ 47 h 85"/>
                    <a:gd name="T56" fmla="*/ 77 w 92"/>
                    <a:gd name="T57" fmla="*/ 37 h 85"/>
                    <a:gd name="T58" fmla="*/ 72 w 92"/>
                    <a:gd name="T59" fmla="*/ 30 h 85"/>
                    <a:gd name="T60" fmla="*/ 72 w 92"/>
                    <a:gd name="T61" fmla="*/ 30 h 85"/>
                    <a:gd name="T62" fmla="*/ 80 w 92"/>
                    <a:gd name="T63" fmla="*/ 18 h 85"/>
                    <a:gd name="T64" fmla="*/ 80 w 92"/>
                    <a:gd name="T65" fmla="*/ 18 h 85"/>
                    <a:gd name="T66" fmla="*/ 52 w 92"/>
                    <a:gd name="T67" fmla="*/ 18 h 85"/>
                    <a:gd name="T68" fmla="*/ 40 w 92"/>
                    <a:gd name="T69" fmla="*/ 13 h 85"/>
                    <a:gd name="T70" fmla="*/ 28 w 92"/>
                    <a:gd name="T71" fmla="*/ 15 h 85"/>
                    <a:gd name="T72" fmla="*/ 17 w 92"/>
                    <a:gd name="T73" fmla="*/ 25 h 85"/>
                    <a:gd name="T74" fmla="*/ 17 w 92"/>
                    <a:gd name="T75" fmla="*/ 25 h 85"/>
                    <a:gd name="T76" fmla="*/ 14 w 92"/>
                    <a:gd name="T77" fmla="*/ 37 h 85"/>
                    <a:gd name="T78" fmla="*/ 18 w 92"/>
                    <a:gd name="T79" fmla="*/ 50 h 85"/>
                    <a:gd name="T80" fmla="*/ 27 w 92"/>
                    <a:gd name="T81" fmla="*/ 59 h 85"/>
                    <a:gd name="T82" fmla="*/ 27 w 92"/>
                    <a:gd name="T83" fmla="*/ 59 h 85"/>
                    <a:gd name="T84" fmla="*/ 52 w 92"/>
                    <a:gd name="T85" fmla="*/ 18 h 85"/>
                    <a:gd name="T86" fmla="*/ 52 w 92"/>
                    <a:gd name="T87" fmla="*/ 1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5"/>
                    <a:gd name="T134" fmla="*/ 92 w 9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5">
                      <a:moveTo>
                        <a:pt x="80" y="18"/>
                      </a:moveTo>
                      <a:lnTo>
                        <a:pt x="85" y="23"/>
                      </a:lnTo>
                      <a:lnTo>
                        <a:pt x="90" y="31"/>
                      </a:lnTo>
                      <a:lnTo>
                        <a:pt x="92" y="43"/>
                      </a:lnTo>
                      <a:lnTo>
                        <a:pt x="92" y="49"/>
                      </a:lnTo>
                      <a:lnTo>
                        <a:pt x="90" y="56"/>
                      </a:lnTo>
                      <a:lnTo>
                        <a:pt x="85" y="67"/>
                      </a:lnTo>
                      <a:lnTo>
                        <a:pt x="69" y="82"/>
                      </a:lnTo>
                      <a:lnTo>
                        <a:pt x="48" y="85"/>
                      </a:lnTo>
                      <a:lnTo>
                        <a:pt x="27" y="77"/>
                      </a:lnTo>
                      <a:lnTo>
                        <a:pt x="8" y="61"/>
                      </a:lnTo>
                      <a:lnTo>
                        <a:pt x="0" y="40"/>
                      </a:lnTo>
                      <a:lnTo>
                        <a:pt x="7" y="16"/>
                      </a:lnTo>
                      <a:lnTo>
                        <a:pt x="23" y="2"/>
                      </a:lnTo>
                      <a:lnTo>
                        <a:pt x="45" y="0"/>
                      </a:lnTo>
                      <a:lnTo>
                        <a:pt x="71" y="11"/>
                      </a:lnTo>
                      <a:lnTo>
                        <a:pt x="37" y="65"/>
                      </a:lnTo>
                      <a:lnTo>
                        <a:pt x="51" y="71"/>
                      </a:lnTo>
                      <a:lnTo>
                        <a:pt x="65" y="69"/>
                      </a:lnTo>
                      <a:lnTo>
                        <a:pt x="75" y="58"/>
                      </a:lnTo>
                      <a:lnTo>
                        <a:pt x="79" y="47"/>
                      </a:lnTo>
                      <a:lnTo>
                        <a:pt x="77" y="37"/>
                      </a:lnTo>
                      <a:lnTo>
                        <a:pt x="72" y="30"/>
                      </a:lnTo>
                      <a:lnTo>
                        <a:pt x="80" y="18"/>
                      </a:lnTo>
                      <a:close/>
                      <a:moveTo>
                        <a:pt x="52" y="18"/>
                      </a:moveTo>
                      <a:lnTo>
                        <a:pt x="40" y="13"/>
                      </a:lnTo>
                      <a:lnTo>
                        <a:pt x="28" y="15"/>
                      </a:lnTo>
                      <a:lnTo>
                        <a:pt x="17" y="25"/>
                      </a:lnTo>
                      <a:lnTo>
                        <a:pt x="14" y="37"/>
                      </a:lnTo>
                      <a:lnTo>
                        <a:pt x="18" y="50"/>
                      </a:lnTo>
                      <a:lnTo>
                        <a:pt x="27" y="59"/>
                      </a:lnTo>
                      <a:lnTo>
                        <a:pt x="52" y="18"/>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1" name="Freeform 478"/>
                <p:cNvSpPr>
                  <a:spLocks/>
                </p:cNvSpPr>
                <p:nvPr/>
              </p:nvSpPr>
              <p:spPr bwMode="auto">
                <a:xfrm>
                  <a:off x="4313" y="1605"/>
                  <a:ext cx="36" cy="31"/>
                </a:xfrm>
                <a:custGeom>
                  <a:avLst/>
                  <a:gdLst>
                    <a:gd name="T0" fmla="*/ 109 w 109"/>
                    <a:gd name="T1" fmla="*/ 27 h 93"/>
                    <a:gd name="T2" fmla="*/ 103 w 109"/>
                    <a:gd name="T3" fmla="*/ 41 h 93"/>
                    <a:gd name="T4" fmla="*/ 54 w 109"/>
                    <a:gd name="T5" fmla="*/ 19 h 93"/>
                    <a:gd name="T6" fmla="*/ 54 w 109"/>
                    <a:gd name="T7" fmla="*/ 19 h 93"/>
                    <a:gd name="T8" fmla="*/ 42 w 109"/>
                    <a:gd name="T9" fmla="*/ 16 h 93"/>
                    <a:gd name="T10" fmla="*/ 32 w 109"/>
                    <a:gd name="T11" fmla="*/ 18 h 93"/>
                    <a:gd name="T12" fmla="*/ 26 w 109"/>
                    <a:gd name="T13" fmla="*/ 27 h 93"/>
                    <a:gd name="T14" fmla="*/ 26 w 109"/>
                    <a:gd name="T15" fmla="*/ 27 h 93"/>
                    <a:gd name="T16" fmla="*/ 24 w 109"/>
                    <a:gd name="T17" fmla="*/ 37 h 93"/>
                    <a:gd name="T18" fmla="*/ 28 w 109"/>
                    <a:gd name="T19" fmla="*/ 49 h 93"/>
                    <a:gd name="T20" fmla="*/ 43 w 109"/>
                    <a:gd name="T21" fmla="*/ 60 h 93"/>
                    <a:gd name="T22" fmla="*/ 43 w 109"/>
                    <a:gd name="T23" fmla="*/ 60 h 93"/>
                    <a:gd name="T24" fmla="*/ 87 w 109"/>
                    <a:gd name="T25" fmla="*/ 79 h 93"/>
                    <a:gd name="T26" fmla="*/ 81 w 109"/>
                    <a:gd name="T27" fmla="*/ 93 h 93"/>
                    <a:gd name="T28" fmla="*/ 0 w 109"/>
                    <a:gd name="T29" fmla="*/ 57 h 93"/>
                    <a:gd name="T30" fmla="*/ 5 w 109"/>
                    <a:gd name="T31" fmla="*/ 45 h 93"/>
                    <a:gd name="T32" fmla="*/ 17 w 109"/>
                    <a:gd name="T33" fmla="*/ 50 h 93"/>
                    <a:gd name="T34" fmla="*/ 17 w 109"/>
                    <a:gd name="T35" fmla="*/ 49 h 93"/>
                    <a:gd name="T36" fmla="*/ 17 w 109"/>
                    <a:gd name="T37" fmla="*/ 49 h 93"/>
                    <a:gd name="T38" fmla="*/ 13 w 109"/>
                    <a:gd name="T39" fmla="*/ 43 h 93"/>
                    <a:gd name="T40" fmla="*/ 11 w 109"/>
                    <a:gd name="T41" fmla="*/ 32 h 93"/>
                    <a:gd name="T42" fmla="*/ 14 w 109"/>
                    <a:gd name="T43" fmla="*/ 19 h 93"/>
                    <a:gd name="T44" fmla="*/ 14 w 109"/>
                    <a:gd name="T45" fmla="*/ 19 h 93"/>
                    <a:gd name="T46" fmla="*/ 22 w 109"/>
                    <a:gd name="T47" fmla="*/ 8 h 93"/>
                    <a:gd name="T48" fmla="*/ 35 w 109"/>
                    <a:gd name="T49" fmla="*/ 0 h 93"/>
                    <a:gd name="T50" fmla="*/ 55 w 109"/>
                    <a:gd name="T51" fmla="*/ 3 h 93"/>
                    <a:gd name="T52" fmla="*/ 55 w 109"/>
                    <a:gd name="T53" fmla="*/ 3 h 93"/>
                    <a:gd name="T54" fmla="*/ 109 w 109"/>
                    <a:gd name="T55" fmla="*/ 27 h 93"/>
                    <a:gd name="T56" fmla="*/ 109 w 109"/>
                    <a:gd name="T57" fmla="*/ 27 h 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93"/>
                    <a:gd name="T89" fmla="*/ 109 w 109"/>
                    <a:gd name="T90" fmla="*/ 93 h 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93">
                      <a:moveTo>
                        <a:pt x="109" y="27"/>
                      </a:moveTo>
                      <a:lnTo>
                        <a:pt x="103" y="41"/>
                      </a:lnTo>
                      <a:lnTo>
                        <a:pt x="54" y="19"/>
                      </a:lnTo>
                      <a:lnTo>
                        <a:pt x="42" y="16"/>
                      </a:lnTo>
                      <a:lnTo>
                        <a:pt x="32" y="18"/>
                      </a:lnTo>
                      <a:lnTo>
                        <a:pt x="26" y="27"/>
                      </a:lnTo>
                      <a:lnTo>
                        <a:pt x="24" y="37"/>
                      </a:lnTo>
                      <a:lnTo>
                        <a:pt x="28" y="49"/>
                      </a:lnTo>
                      <a:lnTo>
                        <a:pt x="43" y="60"/>
                      </a:lnTo>
                      <a:lnTo>
                        <a:pt x="87" y="79"/>
                      </a:lnTo>
                      <a:lnTo>
                        <a:pt x="81" y="93"/>
                      </a:lnTo>
                      <a:lnTo>
                        <a:pt x="0" y="57"/>
                      </a:lnTo>
                      <a:lnTo>
                        <a:pt x="5" y="45"/>
                      </a:lnTo>
                      <a:lnTo>
                        <a:pt x="17" y="50"/>
                      </a:lnTo>
                      <a:lnTo>
                        <a:pt x="17" y="49"/>
                      </a:lnTo>
                      <a:lnTo>
                        <a:pt x="13" y="43"/>
                      </a:lnTo>
                      <a:lnTo>
                        <a:pt x="11" y="32"/>
                      </a:lnTo>
                      <a:lnTo>
                        <a:pt x="14" y="19"/>
                      </a:lnTo>
                      <a:lnTo>
                        <a:pt x="22" y="8"/>
                      </a:lnTo>
                      <a:lnTo>
                        <a:pt x="35" y="0"/>
                      </a:lnTo>
                      <a:lnTo>
                        <a:pt x="55" y="3"/>
                      </a:lnTo>
                      <a:lnTo>
                        <a:pt x="109" y="27"/>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2" name="Freeform 479"/>
                <p:cNvSpPr>
                  <a:spLocks/>
                </p:cNvSpPr>
                <p:nvPr/>
              </p:nvSpPr>
              <p:spPr bwMode="auto">
                <a:xfrm>
                  <a:off x="4317" y="1585"/>
                  <a:ext cx="39" cy="17"/>
                </a:xfrm>
                <a:custGeom>
                  <a:avLst/>
                  <a:gdLst>
                    <a:gd name="T0" fmla="*/ 40 w 117"/>
                    <a:gd name="T1" fmla="*/ 17 h 51"/>
                    <a:gd name="T2" fmla="*/ 94 w 117"/>
                    <a:gd name="T3" fmla="*/ 34 h 51"/>
                    <a:gd name="T4" fmla="*/ 94 w 117"/>
                    <a:gd name="T5" fmla="*/ 34 h 51"/>
                    <a:gd name="T6" fmla="*/ 99 w 117"/>
                    <a:gd name="T7" fmla="*/ 34 h 51"/>
                    <a:gd name="T8" fmla="*/ 102 w 117"/>
                    <a:gd name="T9" fmla="*/ 31 h 51"/>
                    <a:gd name="T10" fmla="*/ 103 w 117"/>
                    <a:gd name="T11" fmla="*/ 28 h 51"/>
                    <a:gd name="T12" fmla="*/ 103 w 117"/>
                    <a:gd name="T13" fmla="*/ 28 h 51"/>
                    <a:gd name="T14" fmla="*/ 105 w 117"/>
                    <a:gd name="T15" fmla="*/ 23 h 51"/>
                    <a:gd name="T16" fmla="*/ 117 w 117"/>
                    <a:gd name="T17" fmla="*/ 26 h 51"/>
                    <a:gd name="T18" fmla="*/ 117 w 117"/>
                    <a:gd name="T19" fmla="*/ 26 h 51"/>
                    <a:gd name="T20" fmla="*/ 116 w 117"/>
                    <a:gd name="T21" fmla="*/ 31 h 51"/>
                    <a:gd name="T22" fmla="*/ 115 w 117"/>
                    <a:gd name="T23" fmla="*/ 35 h 51"/>
                    <a:gd name="T24" fmla="*/ 115 w 117"/>
                    <a:gd name="T25" fmla="*/ 37 h 51"/>
                    <a:gd name="T26" fmla="*/ 115 w 117"/>
                    <a:gd name="T27" fmla="*/ 37 h 51"/>
                    <a:gd name="T28" fmla="*/ 109 w 117"/>
                    <a:gd name="T29" fmla="*/ 48 h 51"/>
                    <a:gd name="T30" fmla="*/ 100 w 117"/>
                    <a:gd name="T31" fmla="*/ 51 h 51"/>
                    <a:gd name="T32" fmla="*/ 91 w 117"/>
                    <a:gd name="T33" fmla="*/ 49 h 51"/>
                    <a:gd name="T34" fmla="*/ 91 w 117"/>
                    <a:gd name="T35" fmla="*/ 49 h 51"/>
                    <a:gd name="T36" fmla="*/ 36 w 117"/>
                    <a:gd name="T37" fmla="*/ 31 h 51"/>
                    <a:gd name="T38" fmla="*/ 32 w 117"/>
                    <a:gd name="T39" fmla="*/ 44 h 51"/>
                    <a:gd name="T40" fmla="*/ 21 w 117"/>
                    <a:gd name="T41" fmla="*/ 39 h 51"/>
                    <a:gd name="T42" fmla="*/ 24 w 117"/>
                    <a:gd name="T43" fmla="*/ 28 h 51"/>
                    <a:gd name="T44" fmla="*/ 0 w 117"/>
                    <a:gd name="T45" fmla="*/ 20 h 51"/>
                    <a:gd name="T46" fmla="*/ 5 w 117"/>
                    <a:gd name="T47" fmla="*/ 6 h 51"/>
                    <a:gd name="T48" fmla="*/ 29 w 117"/>
                    <a:gd name="T49" fmla="*/ 14 h 51"/>
                    <a:gd name="T50" fmla="*/ 33 w 117"/>
                    <a:gd name="T51" fmla="*/ 0 h 51"/>
                    <a:gd name="T52" fmla="*/ 45 w 117"/>
                    <a:gd name="T53" fmla="*/ 4 h 51"/>
                    <a:gd name="T54" fmla="*/ 40 w 117"/>
                    <a:gd name="T55" fmla="*/ 17 h 51"/>
                    <a:gd name="T56" fmla="*/ 40 w 117"/>
                    <a:gd name="T57" fmla="*/ 17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51"/>
                    <a:gd name="T89" fmla="*/ 117 w 117"/>
                    <a:gd name="T90" fmla="*/ 51 h 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51">
                      <a:moveTo>
                        <a:pt x="40" y="17"/>
                      </a:moveTo>
                      <a:lnTo>
                        <a:pt x="94" y="34"/>
                      </a:lnTo>
                      <a:lnTo>
                        <a:pt x="99" y="34"/>
                      </a:lnTo>
                      <a:lnTo>
                        <a:pt x="102" y="31"/>
                      </a:lnTo>
                      <a:lnTo>
                        <a:pt x="103" y="28"/>
                      </a:lnTo>
                      <a:lnTo>
                        <a:pt x="105" y="23"/>
                      </a:lnTo>
                      <a:lnTo>
                        <a:pt x="117" y="26"/>
                      </a:lnTo>
                      <a:lnTo>
                        <a:pt x="116" y="31"/>
                      </a:lnTo>
                      <a:lnTo>
                        <a:pt x="115" y="35"/>
                      </a:lnTo>
                      <a:lnTo>
                        <a:pt x="115" y="37"/>
                      </a:lnTo>
                      <a:lnTo>
                        <a:pt x="109" y="48"/>
                      </a:lnTo>
                      <a:lnTo>
                        <a:pt x="100" y="51"/>
                      </a:lnTo>
                      <a:lnTo>
                        <a:pt x="91" y="49"/>
                      </a:lnTo>
                      <a:lnTo>
                        <a:pt x="36" y="31"/>
                      </a:lnTo>
                      <a:lnTo>
                        <a:pt x="32" y="44"/>
                      </a:lnTo>
                      <a:lnTo>
                        <a:pt x="21" y="39"/>
                      </a:lnTo>
                      <a:lnTo>
                        <a:pt x="24" y="28"/>
                      </a:lnTo>
                      <a:lnTo>
                        <a:pt x="0" y="20"/>
                      </a:lnTo>
                      <a:lnTo>
                        <a:pt x="5" y="6"/>
                      </a:lnTo>
                      <a:lnTo>
                        <a:pt x="29" y="14"/>
                      </a:lnTo>
                      <a:lnTo>
                        <a:pt x="33" y="0"/>
                      </a:lnTo>
                      <a:lnTo>
                        <a:pt x="45" y="4"/>
                      </a:lnTo>
                      <a:lnTo>
                        <a:pt x="40" y="17"/>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3" name="Freeform 480"/>
                <p:cNvSpPr>
                  <a:spLocks noEditPoints="1"/>
                </p:cNvSpPr>
                <p:nvPr/>
              </p:nvSpPr>
              <p:spPr bwMode="auto">
                <a:xfrm>
                  <a:off x="4332" y="1543"/>
                  <a:ext cx="41" cy="29"/>
                </a:xfrm>
                <a:custGeom>
                  <a:avLst/>
                  <a:gdLst>
                    <a:gd name="T0" fmla="*/ 0 w 124"/>
                    <a:gd name="T1" fmla="*/ 73 h 87"/>
                    <a:gd name="T2" fmla="*/ 2 w 124"/>
                    <a:gd name="T3" fmla="*/ 58 h 87"/>
                    <a:gd name="T4" fmla="*/ 14 w 124"/>
                    <a:gd name="T5" fmla="*/ 59 h 87"/>
                    <a:gd name="T6" fmla="*/ 14 w 124"/>
                    <a:gd name="T7" fmla="*/ 59 h 87"/>
                    <a:gd name="T8" fmla="*/ 14 w 124"/>
                    <a:gd name="T9" fmla="*/ 59 h 87"/>
                    <a:gd name="T10" fmla="*/ 9 w 124"/>
                    <a:gd name="T11" fmla="*/ 54 h 87"/>
                    <a:gd name="T12" fmla="*/ 4 w 124"/>
                    <a:gd name="T13" fmla="*/ 45 h 87"/>
                    <a:gd name="T14" fmla="*/ 3 w 124"/>
                    <a:gd name="T15" fmla="*/ 31 h 87"/>
                    <a:gd name="T16" fmla="*/ 3 w 124"/>
                    <a:gd name="T17" fmla="*/ 31 h 87"/>
                    <a:gd name="T18" fmla="*/ 11 w 124"/>
                    <a:gd name="T19" fmla="*/ 13 h 87"/>
                    <a:gd name="T20" fmla="*/ 28 w 124"/>
                    <a:gd name="T21" fmla="*/ 2 h 87"/>
                    <a:gd name="T22" fmla="*/ 50 w 124"/>
                    <a:gd name="T23" fmla="*/ 0 h 87"/>
                    <a:gd name="T24" fmla="*/ 50 w 124"/>
                    <a:gd name="T25" fmla="*/ 0 h 87"/>
                    <a:gd name="T26" fmla="*/ 72 w 124"/>
                    <a:gd name="T27" fmla="*/ 6 h 87"/>
                    <a:gd name="T28" fmla="*/ 90 w 124"/>
                    <a:gd name="T29" fmla="*/ 20 h 87"/>
                    <a:gd name="T30" fmla="*/ 95 w 124"/>
                    <a:gd name="T31" fmla="*/ 44 h 87"/>
                    <a:gd name="T32" fmla="*/ 95 w 124"/>
                    <a:gd name="T33" fmla="*/ 44 h 87"/>
                    <a:gd name="T34" fmla="*/ 92 w 124"/>
                    <a:gd name="T35" fmla="*/ 54 h 87"/>
                    <a:gd name="T36" fmla="*/ 87 w 124"/>
                    <a:gd name="T37" fmla="*/ 61 h 87"/>
                    <a:gd name="T38" fmla="*/ 81 w 124"/>
                    <a:gd name="T39" fmla="*/ 66 h 87"/>
                    <a:gd name="T40" fmla="*/ 81 w 124"/>
                    <a:gd name="T41" fmla="*/ 66 h 87"/>
                    <a:gd name="T42" fmla="*/ 81 w 124"/>
                    <a:gd name="T43" fmla="*/ 66 h 87"/>
                    <a:gd name="T44" fmla="*/ 124 w 124"/>
                    <a:gd name="T45" fmla="*/ 72 h 87"/>
                    <a:gd name="T46" fmla="*/ 122 w 124"/>
                    <a:gd name="T47" fmla="*/ 87 h 87"/>
                    <a:gd name="T48" fmla="*/ 0 w 124"/>
                    <a:gd name="T49" fmla="*/ 73 h 87"/>
                    <a:gd name="T50" fmla="*/ 0 w 124"/>
                    <a:gd name="T51" fmla="*/ 73 h 87"/>
                    <a:gd name="T52" fmla="*/ 82 w 124"/>
                    <a:gd name="T53" fmla="*/ 43 h 87"/>
                    <a:gd name="T54" fmla="*/ 79 w 124"/>
                    <a:gd name="T55" fmla="*/ 29 h 87"/>
                    <a:gd name="T56" fmla="*/ 68 w 124"/>
                    <a:gd name="T57" fmla="*/ 20 h 87"/>
                    <a:gd name="T58" fmla="*/ 51 w 124"/>
                    <a:gd name="T59" fmla="*/ 16 h 87"/>
                    <a:gd name="T60" fmla="*/ 51 w 124"/>
                    <a:gd name="T61" fmla="*/ 16 h 87"/>
                    <a:gd name="T62" fmla="*/ 37 w 124"/>
                    <a:gd name="T63" fmla="*/ 15 h 87"/>
                    <a:gd name="T64" fmla="*/ 23 w 124"/>
                    <a:gd name="T65" fmla="*/ 20 h 87"/>
                    <a:gd name="T66" fmla="*/ 15 w 124"/>
                    <a:gd name="T67" fmla="*/ 36 h 87"/>
                    <a:gd name="T68" fmla="*/ 15 w 124"/>
                    <a:gd name="T69" fmla="*/ 36 h 87"/>
                    <a:gd name="T70" fmla="*/ 20 w 124"/>
                    <a:gd name="T71" fmla="*/ 52 h 87"/>
                    <a:gd name="T72" fmla="*/ 34 w 124"/>
                    <a:gd name="T73" fmla="*/ 60 h 87"/>
                    <a:gd name="T74" fmla="*/ 49 w 124"/>
                    <a:gd name="T75" fmla="*/ 63 h 87"/>
                    <a:gd name="T76" fmla="*/ 49 w 124"/>
                    <a:gd name="T77" fmla="*/ 63 h 87"/>
                    <a:gd name="T78" fmla="*/ 69 w 124"/>
                    <a:gd name="T79" fmla="*/ 61 h 87"/>
                    <a:gd name="T80" fmla="*/ 79 w 124"/>
                    <a:gd name="T81" fmla="*/ 53 h 87"/>
                    <a:gd name="T82" fmla="*/ 82 w 124"/>
                    <a:gd name="T83" fmla="*/ 43 h 87"/>
                    <a:gd name="T84" fmla="*/ 82 w 124"/>
                    <a:gd name="T85" fmla="*/ 43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
                    <a:gd name="T130" fmla="*/ 0 h 87"/>
                    <a:gd name="T131" fmla="*/ 124 w 124"/>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 h="87">
                      <a:moveTo>
                        <a:pt x="0" y="73"/>
                      </a:moveTo>
                      <a:lnTo>
                        <a:pt x="2" y="58"/>
                      </a:lnTo>
                      <a:lnTo>
                        <a:pt x="14" y="59"/>
                      </a:lnTo>
                      <a:lnTo>
                        <a:pt x="9" y="54"/>
                      </a:lnTo>
                      <a:lnTo>
                        <a:pt x="4" y="45"/>
                      </a:lnTo>
                      <a:lnTo>
                        <a:pt x="3" y="31"/>
                      </a:lnTo>
                      <a:lnTo>
                        <a:pt x="11" y="13"/>
                      </a:lnTo>
                      <a:lnTo>
                        <a:pt x="28" y="2"/>
                      </a:lnTo>
                      <a:lnTo>
                        <a:pt x="50" y="0"/>
                      </a:lnTo>
                      <a:lnTo>
                        <a:pt x="72" y="6"/>
                      </a:lnTo>
                      <a:lnTo>
                        <a:pt x="90" y="20"/>
                      </a:lnTo>
                      <a:lnTo>
                        <a:pt x="95" y="44"/>
                      </a:lnTo>
                      <a:lnTo>
                        <a:pt x="92" y="54"/>
                      </a:lnTo>
                      <a:lnTo>
                        <a:pt x="87" y="61"/>
                      </a:lnTo>
                      <a:lnTo>
                        <a:pt x="81" y="66"/>
                      </a:lnTo>
                      <a:lnTo>
                        <a:pt x="124" y="72"/>
                      </a:lnTo>
                      <a:lnTo>
                        <a:pt x="122" y="87"/>
                      </a:lnTo>
                      <a:lnTo>
                        <a:pt x="0" y="73"/>
                      </a:lnTo>
                      <a:close/>
                      <a:moveTo>
                        <a:pt x="82" y="43"/>
                      </a:moveTo>
                      <a:lnTo>
                        <a:pt x="79" y="29"/>
                      </a:lnTo>
                      <a:lnTo>
                        <a:pt x="68" y="20"/>
                      </a:lnTo>
                      <a:lnTo>
                        <a:pt x="51" y="16"/>
                      </a:lnTo>
                      <a:lnTo>
                        <a:pt x="37" y="15"/>
                      </a:lnTo>
                      <a:lnTo>
                        <a:pt x="23" y="20"/>
                      </a:lnTo>
                      <a:lnTo>
                        <a:pt x="15" y="36"/>
                      </a:lnTo>
                      <a:lnTo>
                        <a:pt x="20" y="52"/>
                      </a:lnTo>
                      <a:lnTo>
                        <a:pt x="34" y="60"/>
                      </a:lnTo>
                      <a:lnTo>
                        <a:pt x="49" y="63"/>
                      </a:lnTo>
                      <a:lnTo>
                        <a:pt x="69" y="61"/>
                      </a:lnTo>
                      <a:lnTo>
                        <a:pt x="79" y="53"/>
                      </a:lnTo>
                      <a:lnTo>
                        <a:pt x="82" y="43"/>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4" name="Freeform 481"/>
                <p:cNvSpPr>
                  <a:spLocks/>
                </p:cNvSpPr>
                <p:nvPr/>
              </p:nvSpPr>
              <p:spPr bwMode="auto">
                <a:xfrm>
                  <a:off x="4334" y="1512"/>
                  <a:ext cx="31" cy="24"/>
                </a:xfrm>
                <a:custGeom>
                  <a:avLst/>
                  <a:gdLst>
                    <a:gd name="T0" fmla="*/ 89 w 92"/>
                    <a:gd name="T1" fmla="*/ 14 h 74"/>
                    <a:gd name="T2" fmla="*/ 76 w 92"/>
                    <a:gd name="T3" fmla="*/ 15 h 74"/>
                    <a:gd name="T4" fmla="*/ 76 w 92"/>
                    <a:gd name="T5" fmla="*/ 15 h 74"/>
                    <a:gd name="T6" fmla="*/ 76 w 92"/>
                    <a:gd name="T7" fmla="*/ 15 h 74"/>
                    <a:gd name="T8" fmla="*/ 84 w 92"/>
                    <a:gd name="T9" fmla="*/ 21 h 74"/>
                    <a:gd name="T10" fmla="*/ 90 w 92"/>
                    <a:gd name="T11" fmla="*/ 30 h 74"/>
                    <a:gd name="T12" fmla="*/ 92 w 92"/>
                    <a:gd name="T13" fmla="*/ 42 h 74"/>
                    <a:gd name="T14" fmla="*/ 92 w 92"/>
                    <a:gd name="T15" fmla="*/ 42 h 74"/>
                    <a:gd name="T16" fmla="*/ 90 w 92"/>
                    <a:gd name="T17" fmla="*/ 55 h 74"/>
                    <a:gd name="T18" fmla="*/ 82 w 92"/>
                    <a:gd name="T19" fmla="*/ 67 h 74"/>
                    <a:gd name="T20" fmla="*/ 66 w 92"/>
                    <a:gd name="T21" fmla="*/ 72 h 74"/>
                    <a:gd name="T22" fmla="*/ 66 w 92"/>
                    <a:gd name="T23" fmla="*/ 72 h 74"/>
                    <a:gd name="T24" fmla="*/ 2 w 92"/>
                    <a:gd name="T25" fmla="*/ 74 h 74"/>
                    <a:gd name="T26" fmla="*/ 2 w 92"/>
                    <a:gd name="T27" fmla="*/ 58 h 74"/>
                    <a:gd name="T28" fmla="*/ 61 w 92"/>
                    <a:gd name="T29" fmla="*/ 57 h 74"/>
                    <a:gd name="T30" fmla="*/ 61 w 92"/>
                    <a:gd name="T31" fmla="*/ 57 h 74"/>
                    <a:gd name="T32" fmla="*/ 72 w 92"/>
                    <a:gd name="T33" fmla="*/ 54 h 74"/>
                    <a:gd name="T34" fmla="*/ 78 w 92"/>
                    <a:gd name="T35" fmla="*/ 48 h 74"/>
                    <a:gd name="T36" fmla="*/ 79 w 92"/>
                    <a:gd name="T37" fmla="*/ 39 h 74"/>
                    <a:gd name="T38" fmla="*/ 79 w 92"/>
                    <a:gd name="T39" fmla="*/ 39 h 74"/>
                    <a:gd name="T40" fmla="*/ 74 w 92"/>
                    <a:gd name="T41" fmla="*/ 25 h 74"/>
                    <a:gd name="T42" fmla="*/ 63 w 92"/>
                    <a:gd name="T43" fmla="*/ 18 h 74"/>
                    <a:gd name="T44" fmla="*/ 49 w 92"/>
                    <a:gd name="T45" fmla="*/ 16 h 74"/>
                    <a:gd name="T46" fmla="*/ 49 w 92"/>
                    <a:gd name="T47" fmla="*/ 16 h 74"/>
                    <a:gd name="T48" fmla="*/ 1 w 92"/>
                    <a:gd name="T49" fmla="*/ 18 h 74"/>
                    <a:gd name="T50" fmla="*/ 0 w 92"/>
                    <a:gd name="T51" fmla="*/ 3 h 74"/>
                    <a:gd name="T52" fmla="*/ 88 w 92"/>
                    <a:gd name="T53" fmla="*/ 0 h 74"/>
                    <a:gd name="T54" fmla="*/ 89 w 92"/>
                    <a:gd name="T55" fmla="*/ 14 h 74"/>
                    <a:gd name="T56" fmla="*/ 89 w 92"/>
                    <a:gd name="T57" fmla="*/ 14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
                    <a:gd name="T88" fmla="*/ 0 h 74"/>
                    <a:gd name="T89" fmla="*/ 92 w 92"/>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 h="74">
                      <a:moveTo>
                        <a:pt x="89" y="14"/>
                      </a:moveTo>
                      <a:lnTo>
                        <a:pt x="76" y="15"/>
                      </a:lnTo>
                      <a:lnTo>
                        <a:pt x="84" y="21"/>
                      </a:lnTo>
                      <a:lnTo>
                        <a:pt x="90" y="30"/>
                      </a:lnTo>
                      <a:lnTo>
                        <a:pt x="92" y="42"/>
                      </a:lnTo>
                      <a:lnTo>
                        <a:pt x="90" y="55"/>
                      </a:lnTo>
                      <a:lnTo>
                        <a:pt x="82" y="67"/>
                      </a:lnTo>
                      <a:lnTo>
                        <a:pt x="66" y="72"/>
                      </a:lnTo>
                      <a:lnTo>
                        <a:pt x="2" y="74"/>
                      </a:lnTo>
                      <a:lnTo>
                        <a:pt x="2" y="58"/>
                      </a:lnTo>
                      <a:lnTo>
                        <a:pt x="61" y="57"/>
                      </a:lnTo>
                      <a:lnTo>
                        <a:pt x="72" y="54"/>
                      </a:lnTo>
                      <a:lnTo>
                        <a:pt x="78" y="48"/>
                      </a:lnTo>
                      <a:lnTo>
                        <a:pt x="79" y="39"/>
                      </a:lnTo>
                      <a:lnTo>
                        <a:pt x="74" y="25"/>
                      </a:lnTo>
                      <a:lnTo>
                        <a:pt x="63" y="18"/>
                      </a:lnTo>
                      <a:lnTo>
                        <a:pt x="49" y="16"/>
                      </a:lnTo>
                      <a:lnTo>
                        <a:pt x="1" y="18"/>
                      </a:lnTo>
                      <a:lnTo>
                        <a:pt x="0" y="3"/>
                      </a:lnTo>
                      <a:lnTo>
                        <a:pt x="88" y="0"/>
                      </a:lnTo>
                      <a:lnTo>
                        <a:pt x="89" y="14"/>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5" name="Freeform 482"/>
                <p:cNvSpPr>
                  <a:spLocks/>
                </p:cNvSpPr>
                <p:nvPr/>
              </p:nvSpPr>
              <p:spPr bwMode="auto">
                <a:xfrm>
                  <a:off x="4330" y="1490"/>
                  <a:ext cx="32" cy="15"/>
                </a:xfrm>
                <a:custGeom>
                  <a:avLst/>
                  <a:gdLst>
                    <a:gd name="T0" fmla="*/ 94 w 96"/>
                    <a:gd name="T1" fmla="*/ 16 h 45"/>
                    <a:gd name="T2" fmla="*/ 96 w 96"/>
                    <a:gd name="T3" fmla="*/ 32 h 45"/>
                    <a:gd name="T4" fmla="*/ 9 w 96"/>
                    <a:gd name="T5" fmla="*/ 45 h 45"/>
                    <a:gd name="T6" fmla="*/ 7 w 96"/>
                    <a:gd name="T7" fmla="*/ 31 h 45"/>
                    <a:gd name="T8" fmla="*/ 21 w 96"/>
                    <a:gd name="T9" fmla="*/ 29 h 45"/>
                    <a:gd name="T10" fmla="*/ 21 w 96"/>
                    <a:gd name="T11" fmla="*/ 29 h 45"/>
                    <a:gd name="T12" fmla="*/ 21 w 96"/>
                    <a:gd name="T13" fmla="*/ 29 h 45"/>
                    <a:gd name="T14" fmla="*/ 11 w 96"/>
                    <a:gd name="T15" fmla="*/ 22 h 45"/>
                    <a:gd name="T16" fmla="*/ 4 w 96"/>
                    <a:gd name="T17" fmla="*/ 15 h 45"/>
                    <a:gd name="T18" fmla="*/ 0 w 96"/>
                    <a:gd name="T19" fmla="*/ 6 h 45"/>
                    <a:gd name="T20" fmla="*/ 0 w 96"/>
                    <a:gd name="T21" fmla="*/ 6 h 45"/>
                    <a:gd name="T22" fmla="*/ 0 w 96"/>
                    <a:gd name="T23" fmla="*/ 4 h 45"/>
                    <a:gd name="T24" fmla="*/ 0 w 96"/>
                    <a:gd name="T25" fmla="*/ 3 h 45"/>
                    <a:gd name="T26" fmla="*/ 0 w 96"/>
                    <a:gd name="T27" fmla="*/ 2 h 45"/>
                    <a:gd name="T28" fmla="*/ 0 w 96"/>
                    <a:gd name="T29" fmla="*/ 2 h 45"/>
                    <a:gd name="T30" fmla="*/ 15 w 96"/>
                    <a:gd name="T31" fmla="*/ 0 h 45"/>
                    <a:gd name="T32" fmla="*/ 16 w 96"/>
                    <a:gd name="T33" fmla="*/ 5 h 45"/>
                    <a:gd name="T34" fmla="*/ 16 w 96"/>
                    <a:gd name="T35" fmla="*/ 5 h 45"/>
                    <a:gd name="T36" fmla="*/ 21 w 96"/>
                    <a:gd name="T37" fmla="*/ 16 h 45"/>
                    <a:gd name="T38" fmla="*/ 31 w 96"/>
                    <a:gd name="T39" fmla="*/ 24 h 45"/>
                    <a:gd name="T40" fmla="*/ 43 w 96"/>
                    <a:gd name="T41" fmla="*/ 25 h 45"/>
                    <a:gd name="T42" fmla="*/ 43 w 96"/>
                    <a:gd name="T43" fmla="*/ 25 h 45"/>
                    <a:gd name="T44" fmla="*/ 94 w 96"/>
                    <a:gd name="T45" fmla="*/ 16 h 45"/>
                    <a:gd name="T46" fmla="*/ 94 w 96"/>
                    <a:gd name="T47" fmla="*/ 16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5"/>
                    <a:gd name="T74" fmla="*/ 96 w 9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5">
                      <a:moveTo>
                        <a:pt x="94" y="16"/>
                      </a:moveTo>
                      <a:lnTo>
                        <a:pt x="96" y="32"/>
                      </a:lnTo>
                      <a:lnTo>
                        <a:pt x="9" y="45"/>
                      </a:lnTo>
                      <a:lnTo>
                        <a:pt x="7" y="31"/>
                      </a:lnTo>
                      <a:lnTo>
                        <a:pt x="21" y="29"/>
                      </a:lnTo>
                      <a:lnTo>
                        <a:pt x="11" y="22"/>
                      </a:lnTo>
                      <a:lnTo>
                        <a:pt x="4" y="15"/>
                      </a:lnTo>
                      <a:lnTo>
                        <a:pt x="0" y="6"/>
                      </a:lnTo>
                      <a:lnTo>
                        <a:pt x="0" y="4"/>
                      </a:lnTo>
                      <a:lnTo>
                        <a:pt x="0" y="3"/>
                      </a:lnTo>
                      <a:lnTo>
                        <a:pt x="0" y="2"/>
                      </a:lnTo>
                      <a:lnTo>
                        <a:pt x="15" y="0"/>
                      </a:lnTo>
                      <a:lnTo>
                        <a:pt x="16" y="5"/>
                      </a:lnTo>
                      <a:lnTo>
                        <a:pt x="21" y="16"/>
                      </a:lnTo>
                      <a:lnTo>
                        <a:pt x="31" y="24"/>
                      </a:lnTo>
                      <a:lnTo>
                        <a:pt x="43" y="25"/>
                      </a:lnTo>
                      <a:lnTo>
                        <a:pt x="94" y="16"/>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6" name="Freeform 483"/>
                <p:cNvSpPr>
                  <a:spLocks/>
                </p:cNvSpPr>
                <p:nvPr/>
              </p:nvSpPr>
              <p:spPr bwMode="auto">
                <a:xfrm>
                  <a:off x="4326" y="1460"/>
                  <a:ext cx="31" cy="26"/>
                </a:xfrm>
                <a:custGeom>
                  <a:avLst/>
                  <a:gdLst>
                    <a:gd name="T0" fmla="*/ 26 w 91"/>
                    <a:gd name="T1" fmla="*/ 22 h 78"/>
                    <a:gd name="T2" fmla="*/ 18 w 91"/>
                    <a:gd name="T3" fmla="*/ 28 h 78"/>
                    <a:gd name="T4" fmla="*/ 13 w 91"/>
                    <a:gd name="T5" fmla="*/ 37 h 78"/>
                    <a:gd name="T6" fmla="*/ 14 w 91"/>
                    <a:gd name="T7" fmla="*/ 47 h 78"/>
                    <a:gd name="T8" fmla="*/ 14 w 91"/>
                    <a:gd name="T9" fmla="*/ 47 h 78"/>
                    <a:gd name="T10" fmla="*/ 23 w 91"/>
                    <a:gd name="T11" fmla="*/ 60 h 78"/>
                    <a:gd name="T12" fmla="*/ 37 w 91"/>
                    <a:gd name="T13" fmla="*/ 64 h 78"/>
                    <a:gd name="T14" fmla="*/ 52 w 91"/>
                    <a:gd name="T15" fmla="*/ 61 h 78"/>
                    <a:gd name="T16" fmla="*/ 52 w 91"/>
                    <a:gd name="T17" fmla="*/ 61 h 78"/>
                    <a:gd name="T18" fmla="*/ 66 w 91"/>
                    <a:gd name="T19" fmla="*/ 56 h 78"/>
                    <a:gd name="T20" fmla="*/ 77 w 91"/>
                    <a:gd name="T21" fmla="*/ 46 h 78"/>
                    <a:gd name="T22" fmla="*/ 78 w 91"/>
                    <a:gd name="T23" fmla="*/ 30 h 78"/>
                    <a:gd name="T24" fmla="*/ 78 w 91"/>
                    <a:gd name="T25" fmla="*/ 30 h 78"/>
                    <a:gd name="T26" fmla="*/ 73 w 91"/>
                    <a:gd name="T27" fmla="*/ 21 h 78"/>
                    <a:gd name="T28" fmla="*/ 64 w 91"/>
                    <a:gd name="T29" fmla="*/ 16 h 78"/>
                    <a:gd name="T30" fmla="*/ 52 w 91"/>
                    <a:gd name="T31" fmla="*/ 15 h 78"/>
                    <a:gd name="T32" fmla="*/ 52 w 91"/>
                    <a:gd name="T33" fmla="*/ 15 h 78"/>
                    <a:gd name="T34" fmla="*/ 49 w 91"/>
                    <a:gd name="T35" fmla="*/ 0 h 78"/>
                    <a:gd name="T36" fmla="*/ 49 w 91"/>
                    <a:gd name="T37" fmla="*/ 0 h 78"/>
                    <a:gd name="T38" fmla="*/ 64 w 91"/>
                    <a:gd name="T39" fmla="*/ 1 h 78"/>
                    <a:gd name="T40" fmla="*/ 80 w 91"/>
                    <a:gd name="T41" fmla="*/ 8 h 78"/>
                    <a:gd name="T42" fmla="*/ 91 w 91"/>
                    <a:gd name="T43" fmla="*/ 27 h 78"/>
                    <a:gd name="T44" fmla="*/ 91 w 91"/>
                    <a:gd name="T45" fmla="*/ 27 h 78"/>
                    <a:gd name="T46" fmla="*/ 91 w 91"/>
                    <a:gd name="T47" fmla="*/ 48 h 78"/>
                    <a:gd name="T48" fmla="*/ 80 w 91"/>
                    <a:gd name="T49" fmla="*/ 65 h 78"/>
                    <a:gd name="T50" fmla="*/ 59 w 91"/>
                    <a:gd name="T51" fmla="*/ 76 h 78"/>
                    <a:gd name="T52" fmla="*/ 59 w 91"/>
                    <a:gd name="T53" fmla="*/ 76 h 78"/>
                    <a:gd name="T54" fmla="*/ 34 w 91"/>
                    <a:gd name="T55" fmla="*/ 78 h 78"/>
                    <a:gd name="T56" fmla="*/ 13 w 91"/>
                    <a:gd name="T57" fmla="*/ 70 h 78"/>
                    <a:gd name="T58" fmla="*/ 1 w 91"/>
                    <a:gd name="T59" fmla="*/ 49 h 78"/>
                    <a:gd name="T60" fmla="*/ 1 w 91"/>
                    <a:gd name="T61" fmla="*/ 49 h 78"/>
                    <a:gd name="T62" fmla="*/ 0 w 91"/>
                    <a:gd name="T63" fmla="*/ 30 h 78"/>
                    <a:gd name="T64" fmla="*/ 9 w 91"/>
                    <a:gd name="T65" fmla="*/ 17 h 78"/>
                    <a:gd name="T66" fmla="*/ 23 w 91"/>
                    <a:gd name="T67" fmla="*/ 8 h 78"/>
                    <a:gd name="T68" fmla="*/ 23 w 91"/>
                    <a:gd name="T69" fmla="*/ 8 h 78"/>
                    <a:gd name="T70" fmla="*/ 26 w 91"/>
                    <a:gd name="T71" fmla="*/ 22 h 78"/>
                    <a:gd name="T72" fmla="*/ 26 w 91"/>
                    <a:gd name="T73" fmla="*/ 22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78"/>
                    <a:gd name="T113" fmla="*/ 91 w 91"/>
                    <a:gd name="T114" fmla="*/ 78 h 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78">
                      <a:moveTo>
                        <a:pt x="26" y="22"/>
                      </a:moveTo>
                      <a:lnTo>
                        <a:pt x="18" y="28"/>
                      </a:lnTo>
                      <a:lnTo>
                        <a:pt x="13" y="37"/>
                      </a:lnTo>
                      <a:lnTo>
                        <a:pt x="14" y="47"/>
                      </a:lnTo>
                      <a:lnTo>
                        <a:pt x="23" y="60"/>
                      </a:lnTo>
                      <a:lnTo>
                        <a:pt x="37" y="64"/>
                      </a:lnTo>
                      <a:lnTo>
                        <a:pt x="52" y="61"/>
                      </a:lnTo>
                      <a:lnTo>
                        <a:pt x="66" y="56"/>
                      </a:lnTo>
                      <a:lnTo>
                        <a:pt x="77" y="46"/>
                      </a:lnTo>
                      <a:lnTo>
                        <a:pt x="78" y="30"/>
                      </a:lnTo>
                      <a:lnTo>
                        <a:pt x="73" y="21"/>
                      </a:lnTo>
                      <a:lnTo>
                        <a:pt x="64" y="16"/>
                      </a:lnTo>
                      <a:lnTo>
                        <a:pt x="52" y="15"/>
                      </a:lnTo>
                      <a:lnTo>
                        <a:pt x="49" y="0"/>
                      </a:lnTo>
                      <a:lnTo>
                        <a:pt x="64" y="1"/>
                      </a:lnTo>
                      <a:lnTo>
                        <a:pt x="80" y="8"/>
                      </a:lnTo>
                      <a:lnTo>
                        <a:pt x="91" y="27"/>
                      </a:lnTo>
                      <a:lnTo>
                        <a:pt x="91" y="48"/>
                      </a:lnTo>
                      <a:lnTo>
                        <a:pt x="80" y="65"/>
                      </a:lnTo>
                      <a:lnTo>
                        <a:pt x="59" y="76"/>
                      </a:lnTo>
                      <a:lnTo>
                        <a:pt x="34" y="78"/>
                      </a:lnTo>
                      <a:lnTo>
                        <a:pt x="13" y="70"/>
                      </a:lnTo>
                      <a:lnTo>
                        <a:pt x="1" y="49"/>
                      </a:lnTo>
                      <a:lnTo>
                        <a:pt x="0" y="30"/>
                      </a:lnTo>
                      <a:lnTo>
                        <a:pt x="9" y="17"/>
                      </a:lnTo>
                      <a:lnTo>
                        <a:pt x="23" y="8"/>
                      </a:lnTo>
                      <a:lnTo>
                        <a:pt x="26" y="22"/>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7" name="Freeform 484"/>
                <p:cNvSpPr>
                  <a:spLocks/>
                </p:cNvSpPr>
                <p:nvPr/>
              </p:nvSpPr>
              <p:spPr bwMode="auto">
                <a:xfrm>
                  <a:off x="4311" y="1428"/>
                  <a:ext cx="38" cy="39"/>
                </a:xfrm>
                <a:custGeom>
                  <a:avLst/>
                  <a:gdLst>
                    <a:gd name="T0" fmla="*/ 86 w 116"/>
                    <a:gd name="T1" fmla="*/ 0 h 117"/>
                    <a:gd name="T2" fmla="*/ 92 w 116"/>
                    <a:gd name="T3" fmla="*/ 14 h 117"/>
                    <a:gd name="T4" fmla="*/ 40 w 116"/>
                    <a:gd name="T5" fmla="*/ 38 h 117"/>
                    <a:gd name="T6" fmla="*/ 40 w 116"/>
                    <a:gd name="T7" fmla="*/ 38 h 117"/>
                    <a:gd name="T8" fmla="*/ 31 w 116"/>
                    <a:gd name="T9" fmla="*/ 44 h 117"/>
                    <a:gd name="T10" fmla="*/ 27 w 116"/>
                    <a:gd name="T11" fmla="*/ 51 h 117"/>
                    <a:gd name="T12" fmla="*/ 30 w 116"/>
                    <a:gd name="T13" fmla="*/ 62 h 117"/>
                    <a:gd name="T14" fmla="*/ 30 w 116"/>
                    <a:gd name="T15" fmla="*/ 62 h 117"/>
                    <a:gd name="T16" fmla="*/ 37 w 116"/>
                    <a:gd name="T17" fmla="*/ 72 h 117"/>
                    <a:gd name="T18" fmla="*/ 49 w 116"/>
                    <a:gd name="T19" fmla="*/ 76 h 117"/>
                    <a:gd name="T20" fmla="*/ 66 w 116"/>
                    <a:gd name="T21" fmla="*/ 72 h 117"/>
                    <a:gd name="T22" fmla="*/ 66 w 116"/>
                    <a:gd name="T23" fmla="*/ 72 h 117"/>
                    <a:gd name="T24" fmla="*/ 110 w 116"/>
                    <a:gd name="T25" fmla="*/ 52 h 117"/>
                    <a:gd name="T26" fmla="*/ 116 w 116"/>
                    <a:gd name="T27" fmla="*/ 65 h 117"/>
                    <a:gd name="T28" fmla="*/ 6 w 116"/>
                    <a:gd name="T29" fmla="*/ 117 h 117"/>
                    <a:gd name="T30" fmla="*/ 0 w 116"/>
                    <a:gd name="T31" fmla="*/ 102 h 117"/>
                    <a:gd name="T32" fmla="*/ 41 w 116"/>
                    <a:gd name="T33" fmla="*/ 84 h 117"/>
                    <a:gd name="T34" fmla="*/ 41 w 116"/>
                    <a:gd name="T35" fmla="*/ 83 h 117"/>
                    <a:gd name="T36" fmla="*/ 41 w 116"/>
                    <a:gd name="T37" fmla="*/ 83 h 117"/>
                    <a:gd name="T38" fmla="*/ 33 w 116"/>
                    <a:gd name="T39" fmla="*/ 81 h 117"/>
                    <a:gd name="T40" fmla="*/ 23 w 116"/>
                    <a:gd name="T41" fmla="*/ 76 h 117"/>
                    <a:gd name="T42" fmla="*/ 16 w 116"/>
                    <a:gd name="T43" fmla="*/ 66 h 117"/>
                    <a:gd name="T44" fmla="*/ 16 w 116"/>
                    <a:gd name="T45" fmla="*/ 66 h 117"/>
                    <a:gd name="T46" fmla="*/ 12 w 116"/>
                    <a:gd name="T47" fmla="*/ 53 h 117"/>
                    <a:gd name="T48" fmla="*/ 16 w 116"/>
                    <a:gd name="T49" fmla="*/ 38 h 117"/>
                    <a:gd name="T50" fmla="*/ 32 w 116"/>
                    <a:gd name="T51" fmla="*/ 26 h 117"/>
                    <a:gd name="T52" fmla="*/ 32 w 116"/>
                    <a:gd name="T53" fmla="*/ 26 h 117"/>
                    <a:gd name="T54" fmla="*/ 86 w 116"/>
                    <a:gd name="T55" fmla="*/ 0 h 117"/>
                    <a:gd name="T56" fmla="*/ 86 w 116"/>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17"/>
                    <a:gd name="T89" fmla="*/ 116 w 116"/>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17">
                      <a:moveTo>
                        <a:pt x="86" y="0"/>
                      </a:moveTo>
                      <a:lnTo>
                        <a:pt x="92" y="14"/>
                      </a:lnTo>
                      <a:lnTo>
                        <a:pt x="40" y="38"/>
                      </a:lnTo>
                      <a:lnTo>
                        <a:pt x="31" y="44"/>
                      </a:lnTo>
                      <a:lnTo>
                        <a:pt x="27" y="51"/>
                      </a:lnTo>
                      <a:lnTo>
                        <a:pt x="30" y="62"/>
                      </a:lnTo>
                      <a:lnTo>
                        <a:pt x="37" y="72"/>
                      </a:lnTo>
                      <a:lnTo>
                        <a:pt x="49" y="76"/>
                      </a:lnTo>
                      <a:lnTo>
                        <a:pt x="66" y="72"/>
                      </a:lnTo>
                      <a:lnTo>
                        <a:pt x="110" y="52"/>
                      </a:lnTo>
                      <a:lnTo>
                        <a:pt x="116" y="65"/>
                      </a:lnTo>
                      <a:lnTo>
                        <a:pt x="6" y="117"/>
                      </a:lnTo>
                      <a:lnTo>
                        <a:pt x="0" y="102"/>
                      </a:lnTo>
                      <a:lnTo>
                        <a:pt x="41" y="84"/>
                      </a:lnTo>
                      <a:lnTo>
                        <a:pt x="41" y="83"/>
                      </a:lnTo>
                      <a:lnTo>
                        <a:pt x="33" y="81"/>
                      </a:lnTo>
                      <a:lnTo>
                        <a:pt x="23" y="76"/>
                      </a:lnTo>
                      <a:lnTo>
                        <a:pt x="16" y="66"/>
                      </a:lnTo>
                      <a:lnTo>
                        <a:pt x="12" y="53"/>
                      </a:lnTo>
                      <a:lnTo>
                        <a:pt x="16" y="38"/>
                      </a:lnTo>
                      <a:lnTo>
                        <a:pt x="32" y="26"/>
                      </a:lnTo>
                      <a:lnTo>
                        <a:pt x="86" y="0"/>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8" name="Freeform 485"/>
                <p:cNvSpPr>
                  <a:spLocks noEditPoints="1"/>
                </p:cNvSpPr>
                <p:nvPr/>
              </p:nvSpPr>
              <p:spPr bwMode="auto">
                <a:xfrm>
                  <a:off x="4299" y="1396"/>
                  <a:ext cx="33" cy="35"/>
                </a:xfrm>
                <a:custGeom>
                  <a:avLst/>
                  <a:gdLst>
                    <a:gd name="T0" fmla="*/ 35 w 98"/>
                    <a:gd name="T1" fmla="*/ 106 h 106"/>
                    <a:gd name="T2" fmla="*/ 8 w 98"/>
                    <a:gd name="T3" fmla="*/ 87 h 106"/>
                    <a:gd name="T4" fmla="*/ 2 w 98"/>
                    <a:gd name="T5" fmla="*/ 76 h 106"/>
                    <a:gd name="T6" fmla="*/ 10 w 98"/>
                    <a:gd name="T7" fmla="*/ 46 h 106"/>
                    <a:gd name="T8" fmla="*/ 51 w 98"/>
                    <a:gd name="T9" fmla="*/ 18 h 106"/>
                    <a:gd name="T10" fmla="*/ 53 w 98"/>
                    <a:gd name="T11" fmla="*/ 16 h 106"/>
                    <a:gd name="T12" fmla="*/ 53 w 98"/>
                    <a:gd name="T13" fmla="*/ 11 h 106"/>
                    <a:gd name="T14" fmla="*/ 52 w 98"/>
                    <a:gd name="T15" fmla="*/ 10 h 106"/>
                    <a:gd name="T16" fmla="*/ 49 w 98"/>
                    <a:gd name="T17" fmla="*/ 7 h 106"/>
                    <a:gd name="T18" fmla="*/ 59 w 98"/>
                    <a:gd name="T19" fmla="*/ 0 h 106"/>
                    <a:gd name="T20" fmla="*/ 61 w 98"/>
                    <a:gd name="T21" fmla="*/ 2 h 106"/>
                    <a:gd name="T22" fmla="*/ 65 w 98"/>
                    <a:gd name="T23" fmla="*/ 7 h 106"/>
                    <a:gd name="T24" fmla="*/ 69 w 98"/>
                    <a:gd name="T25" fmla="*/ 16 h 106"/>
                    <a:gd name="T26" fmla="*/ 63 w 98"/>
                    <a:gd name="T27" fmla="*/ 27 h 106"/>
                    <a:gd name="T28" fmla="*/ 72 w 98"/>
                    <a:gd name="T29" fmla="*/ 29 h 106"/>
                    <a:gd name="T30" fmla="*/ 92 w 98"/>
                    <a:gd name="T31" fmla="*/ 45 h 106"/>
                    <a:gd name="T32" fmla="*/ 98 w 98"/>
                    <a:gd name="T33" fmla="*/ 59 h 106"/>
                    <a:gd name="T34" fmla="*/ 87 w 98"/>
                    <a:gd name="T35" fmla="*/ 82 h 106"/>
                    <a:gd name="T36" fmla="*/ 78 w 98"/>
                    <a:gd name="T37" fmla="*/ 86 h 106"/>
                    <a:gd name="T38" fmla="*/ 48 w 98"/>
                    <a:gd name="T39" fmla="*/ 76 h 106"/>
                    <a:gd name="T40" fmla="*/ 32 w 98"/>
                    <a:gd name="T41" fmla="*/ 57 h 106"/>
                    <a:gd name="T42" fmla="*/ 29 w 98"/>
                    <a:gd name="T43" fmla="*/ 55 h 106"/>
                    <a:gd name="T44" fmla="*/ 19 w 98"/>
                    <a:gd name="T45" fmla="*/ 57 h 106"/>
                    <a:gd name="T46" fmla="*/ 14 w 98"/>
                    <a:gd name="T47" fmla="*/ 63 h 106"/>
                    <a:gd name="T48" fmla="*/ 19 w 98"/>
                    <a:gd name="T49" fmla="*/ 82 h 106"/>
                    <a:gd name="T50" fmla="*/ 29 w 98"/>
                    <a:gd name="T51" fmla="*/ 90 h 106"/>
                    <a:gd name="T52" fmla="*/ 44 w 98"/>
                    <a:gd name="T53" fmla="*/ 89 h 106"/>
                    <a:gd name="T54" fmla="*/ 52 w 98"/>
                    <a:gd name="T55" fmla="*/ 100 h 106"/>
                    <a:gd name="T56" fmla="*/ 35 w 98"/>
                    <a:gd name="T57" fmla="*/ 46 h 106"/>
                    <a:gd name="T58" fmla="*/ 44 w 98"/>
                    <a:gd name="T59" fmla="*/ 53 h 106"/>
                    <a:gd name="T60" fmla="*/ 53 w 98"/>
                    <a:gd name="T61" fmla="*/ 63 h 106"/>
                    <a:gd name="T62" fmla="*/ 68 w 98"/>
                    <a:gd name="T63" fmla="*/ 73 h 106"/>
                    <a:gd name="T64" fmla="*/ 77 w 98"/>
                    <a:gd name="T65" fmla="*/ 71 h 106"/>
                    <a:gd name="T66" fmla="*/ 84 w 98"/>
                    <a:gd name="T67" fmla="*/ 58 h 106"/>
                    <a:gd name="T68" fmla="*/ 80 w 98"/>
                    <a:gd name="T69" fmla="*/ 49 h 106"/>
                    <a:gd name="T70" fmla="*/ 59 w 98"/>
                    <a:gd name="T71" fmla="*/ 36 h 106"/>
                    <a:gd name="T72" fmla="*/ 47 w 98"/>
                    <a:gd name="T73" fmla="*/ 38 h 106"/>
                    <a:gd name="T74" fmla="*/ 35 w 98"/>
                    <a:gd name="T75" fmla="*/ 46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106"/>
                    <a:gd name="T116" fmla="*/ 98 w 98"/>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106">
                      <a:moveTo>
                        <a:pt x="52" y="100"/>
                      </a:moveTo>
                      <a:lnTo>
                        <a:pt x="35" y="106"/>
                      </a:lnTo>
                      <a:lnTo>
                        <a:pt x="21" y="100"/>
                      </a:lnTo>
                      <a:lnTo>
                        <a:pt x="8" y="87"/>
                      </a:lnTo>
                      <a:lnTo>
                        <a:pt x="2" y="76"/>
                      </a:lnTo>
                      <a:lnTo>
                        <a:pt x="0" y="61"/>
                      </a:lnTo>
                      <a:lnTo>
                        <a:pt x="10" y="46"/>
                      </a:lnTo>
                      <a:lnTo>
                        <a:pt x="51" y="18"/>
                      </a:lnTo>
                      <a:lnTo>
                        <a:pt x="53" y="16"/>
                      </a:lnTo>
                      <a:lnTo>
                        <a:pt x="54" y="13"/>
                      </a:lnTo>
                      <a:lnTo>
                        <a:pt x="53" y="11"/>
                      </a:lnTo>
                      <a:lnTo>
                        <a:pt x="52" y="10"/>
                      </a:lnTo>
                      <a:lnTo>
                        <a:pt x="50" y="8"/>
                      </a:lnTo>
                      <a:lnTo>
                        <a:pt x="49" y="7"/>
                      </a:lnTo>
                      <a:lnTo>
                        <a:pt x="59" y="0"/>
                      </a:lnTo>
                      <a:lnTo>
                        <a:pt x="61" y="2"/>
                      </a:lnTo>
                      <a:lnTo>
                        <a:pt x="63" y="5"/>
                      </a:lnTo>
                      <a:lnTo>
                        <a:pt x="65" y="7"/>
                      </a:lnTo>
                      <a:lnTo>
                        <a:pt x="69" y="16"/>
                      </a:lnTo>
                      <a:lnTo>
                        <a:pt x="67" y="22"/>
                      </a:lnTo>
                      <a:lnTo>
                        <a:pt x="63" y="27"/>
                      </a:lnTo>
                      <a:lnTo>
                        <a:pt x="72" y="29"/>
                      </a:lnTo>
                      <a:lnTo>
                        <a:pt x="82" y="35"/>
                      </a:lnTo>
                      <a:lnTo>
                        <a:pt x="92" y="45"/>
                      </a:lnTo>
                      <a:lnTo>
                        <a:pt x="98" y="59"/>
                      </a:lnTo>
                      <a:lnTo>
                        <a:pt x="96" y="72"/>
                      </a:lnTo>
                      <a:lnTo>
                        <a:pt x="87" y="82"/>
                      </a:lnTo>
                      <a:lnTo>
                        <a:pt x="78" y="86"/>
                      </a:lnTo>
                      <a:lnTo>
                        <a:pt x="65" y="86"/>
                      </a:lnTo>
                      <a:lnTo>
                        <a:pt x="48" y="76"/>
                      </a:lnTo>
                      <a:lnTo>
                        <a:pt x="32" y="57"/>
                      </a:lnTo>
                      <a:lnTo>
                        <a:pt x="29" y="55"/>
                      </a:lnTo>
                      <a:lnTo>
                        <a:pt x="25" y="54"/>
                      </a:lnTo>
                      <a:lnTo>
                        <a:pt x="19" y="57"/>
                      </a:lnTo>
                      <a:lnTo>
                        <a:pt x="14" y="63"/>
                      </a:lnTo>
                      <a:lnTo>
                        <a:pt x="14" y="71"/>
                      </a:lnTo>
                      <a:lnTo>
                        <a:pt x="19" y="82"/>
                      </a:lnTo>
                      <a:lnTo>
                        <a:pt x="29" y="90"/>
                      </a:lnTo>
                      <a:lnTo>
                        <a:pt x="37" y="91"/>
                      </a:lnTo>
                      <a:lnTo>
                        <a:pt x="44" y="89"/>
                      </a:lnTo>
                      <a:lnTo>
                        <a:pt x="52" y="100"/>
                      </a:lnTo>
                      <a:close/>
                      <a:moveTo>
                        <a:pt x="35" y="46"/>
                      </a:moveTo>
                      <a:lnTo>
                        <a:pt x="38" y="48"/>
                      </a:lnTo>
                      <a:lnTo>
                        <a:pt x="44" y="53"/>
                      </a:lnTo>
                      <a:lnTo>
                        <a:pt x="53" y="63"/>
                      </a:lnTo>
                      <a:lnTo>
                        <a:pt x="60" y="69"/>
                      </a:lnTo>
                      <a:lnTo>
                        <a:pt x="68" y="73"/>
                      </a:lnTo>
                      <a:lnTo>
                        <a:pt x="77" y="71"/>
                      </a:lnTo>
                      <a:lnTo>
                        <a:pt x="82" y="65"/>
                      </a:lnTo>
                      <a:lnTo>
                        <a:pt x="84" y="58"/>
                      </a:lnTo>
                      <a:lnTo>
                        <a:pt x="80" y="49"/>
                      </a:lnTo>
                      <a:lnTo>
                        <a:pt x="70" y="40"/>
                      </a:lnTo>
                      <a:lnTo>
                        <a:pt x="59" y="36"/>
                      </a:lnTo>
                      <a:lnTo>
                        <a:pt x="47" y="38"/>
                      </a:lnTo>
                      <a:lnTo>
                        <a:pt x="35" y="46"/>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19" name="Freeform 486"/>
                <p:cNvSpPr>
                  <a:spLocks/>
                </p:cNvSpPr>
                <p:nvPr/>
              </p:nvSpPr>
              <p:spPr bwMode="auto">
                <a:xfrm>
                  <a:off x="4280" y="1377"/>
                  <a:ext cx="31" cy="30"/>
                </a:xfrm>
                <a:custGeom>
                  <a:avLst/>
                  <a:gdLst>
                    <a:gd name="T0" fmla="*/ 19 w 91"/>
                    <a:gd name="T1" fmla="*/ 44 h 91"/>
                    <a:gd name="T2" fmla="*/ 15 w 91"/>
                    <a:gd name="T3" fmla="*/ 50 h 91"/>
                    <a:gd name="T4" fmla="*/ 15 w 91"/>
                    <a:gd name="T5" fmla="*/ 58 h 91"/>
                    <a:gd name="T6" fmla="*/ 22 w 91"/>
                    <a:gd name="T7" fmla="*/ 71 h 91"/>
                    <a:gd name="T8" fmla="*/ 22 w 91"/>
                    <a:gd name="T9" fmla="*/ 71 h 91"/>
                    <a:gd name="T10" fmla="*/ 27 w 91"/>
                    <a:gd name="T11" fmla="*/ 75 h 91"/>
                    <a:gd name="T12" fmla="*/ 34 w 91"/>
                    <a:gd name="T13" fmla="*/ 78 h 91"/>
                    <a:gd name="T14" fmla="*/ 43 w 91"/>
                    <a:gd name="T15" fmla="*/ 75 h 91"/>
                    <a:gd name="T16" fmla="*/ 43 w 91"/>
                    <a:gd name="T17" fmla="*/ 75 h 91"/>
                    <a:gd name="T18" fmla="*/ 46 w 91"/>
                    <a:gd name="T19" fmla="*/ 70 h 91"/>
                    <a:gd name="T20" fmla="*/ 45 w 91"/>
                    <a:gd name="T21" fmla="*/ 64 h 91"/>
                    <a:gd name="T22" fmla="*/ 41 w 91"/>
                    <a:gd name="T23" fmla="*/ 54 h 91"/>
                    <a:gd name="T24" fmla="*/ 41 w 91"/>
                    <a:gd name="T25" fmla="*/ 54 h 91"/>
                    <a:gd name="T26" fmla="*/ 33 w 91"/>
                    <a:gd name="T27" fmla="*/ 41 h 91"/>
                    <a:gd name="T28" fmla="*/ 33 w 91"/>
                    <a:gd name="T29" fmla="*/ 41 h 91"/>
                    <a:gd name="T30" fmla="*/ 27 w 91"/>
                    <a:gd name="T31" fmla="*/ 27 h 91"/>
                    <a:gd name="T32" fmla="*/ 28 w 91"/>
                    <a:gd name="T33" fmla="*/ 16 h 91"/>
                    <a:gd name="T34" fmla="*/ 33 w 91"/>
                    <a:gd name="T35" fmla="*/ 8 h 91"/>
                    <a:gd name="T36" fmla="*/ 33 w 91"/>
                    <a:gd name="T37" fmla="*/ 8 h 91"/>
                    <a:gd name="T38" fmla="*/ 48 w 91"/>
                    <a:gd name="T39" fmla="*/ 0 h 91"/>
                    <a:gd name="T40" fmla="*/ 63 w 91"/>
                    <a:gd name="T41" fmla="*/ 3 h 91"/>
                    <a:gd name="T42" fmla="*/ 78 w 91"/>
                    <a:gd name="T43" fmla="*/ 13 h 91"/>
                    <a:gd name="T44" fmla="*/ 78 w 91"/>
                    <a:gd name="T45" fmla="*/ 13 h 91"/>
                    <a:gd name="T46" fmla="*/ 91 w 91"/>
                    <a:gd name="T47" fmla="*/ 35 h 91"/>
                    <a:gd name="T48" fmla="*/ 89 w 91"/>
                    <a:gd name="T49" fmla="*/ 51 h 91"/>
                    <a:gd name="T50" fmla="*/ 81 w 91"/>
                    <a:gd name="T51" fmla="*/ 61 h 91"/>
                    <a:gd name="T52" fmla="*/ 81 w 91"/>
                    <a:gd name="T53" fmla="*/ 61 h 91"/>
                    <a:gd name="T54" fmla="*/ 72 w 91"/>
                    <a:gd name="T55" fmla="*/ 51 h 91"/>
                    <a:gd name="T56" fmla="*/ 72 w 91"/>
                    <a:gd name="T57" fmla="*/ 51 h 91"/>
                    <a:gd name="T58" fmla="*/ 76 w 91"/>
                    <a:gd name="T59" fmla="*/ 45 h 91"/>
                    <a:gd name="T60" fmla="*/ 77 w 91"/>
                    <a:gd name="T61" fmla="*/ 35 h 91"/>
                    <a:gd name="T62" fmla="*/ 69 w 91"/>
                    <a:gd name="T63" fmla="*/ 22 h 91"/>
                    <a:gd name="T64" fmla="*/ 69 w 91"/>
                    <a:gd name="T65" fmla="*/ 22 h 91"/>
                    <a:gd name="T66" fmla="*/ 61 w 91"/>
                    <a:gd name="T67" fmla="*/ 16 h 91"/>
                    <a:gd name="T68" fmla="*/ 53 w 91"/>
                    <a:gd name="T69" fmla="*/ 13 h 91"/>
                    <a:gd name="T70" fmla="*/ 45 w 91"/>
                    <a:gd name="T71" fmla="*/ 17 h 91"/>
                    <a:gd name="T72" fmla="*/ 45 w 91"/>
                    <a:gd name="T73" fmla="*/ 17 h 91"/>
                    <a:gd name="T74" fmla="*/ 42 w 91"/>
                    <a:gd name="T75" fmla="*/ 22 h 91"/>
                    <a:gd name="T76" fmla="*/ 43 w 91"/>
                    <a:gd name="T77" fmla="*/ 28 h 91"/>
                    <a:gd name="T78" fmla="*/ 48 w 91"/>
                    <a:gd name="T79" fmla="*/ 38 h 91"/>
                    <a:gd name="T80" fmla="*/ 48 w 91"/>
                    <a:gd name="T81" fmla="*/ 38 h 91"/>
                    <a:gd name="T82" fmla="*/ 56 w 91"/>
                    <a:gd name="T83" fmla="*/ 53 h 91"/>
                    <a:gd name="T84" fmla="*/ 56 w 91"/>
                    <a:gd name="T85" fmla="*/ 53 h 91"/>
                    <a:gd name="T86" fmla="*/ 60 w 91"/>
                    <a:gd name="T87" fmla="*/ 65 h 91"/>
                    <a:gd name="T88" fmla="*/ 60 w 91"/>
                    <a:gd name="T89" fmla="*/ 75 h 91"/>
                    <a:gd name="T90" fmla="*/ 54 w 91"/>
                    <a:gd name="T91" fmla="*/ 83 h 91"/>
                    <a:gd name="T92" fmla="*/ 54 w 91"/>
                    <a:gd name="T93" fmla="*/ 83 h 91"/>
                    <a:gd name="T94" fmla="*/ 40 w 91"/>
                    <a:gd name="T95" fmla="*/ 91 h 91"/>
                    <a:gd name="T96" fmla="*/ 25 w 91"/>
                    <a:gd name="T97" fmla="*/ 88 h 91"/>
                    <a:gd name="T98" fmla="*/ 11 w 91"/>
                    <a:gd name="T99" fmla="*/ 78 h 91"/>
                    <a:gd name="T100" fmla="*/ 11 w 91"/>
                    <a:gd name="T101" fmla="*/ 78 h 91"/>
                    <a:gd name="T102" fmla="*/ 0 w 91"/>
                    <a:gd name="T103" fmla="*/ 56 h 91"/>
                    <a:gd name="T104" fmla="*/ 3 w 91"/>
                    <a:gd name="T105" fmla="*/ 41 h 91"/>
                    <a:gd name="T106" fmla="*/ 8 w 91"/>
                    <a:gd name="T107" fmla="*/ 34 h 91"/>
                    <a:gd name="T108" fmla="*/ 8 w 91"/>
                    <a:gd name="T109" fmla="*/ 34 h 91"/>
                    <a:gd name="T110" fmla="*/ 19 w 91"/>
                    <a:gd name="T111" fmla="*/ 44 h 91"/>
                    <a:gd name="T112" fmla="*/ 19 w 91"/>
                    <a:gd name="T113" fmla="*/ 44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91"/>
                    <a:gd name="T173" fmla="*/ 91 w 91"/>
                    <a:gd name="T174" fmla="*/ 91 h 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91">
                      <a:moveTo>
                        <a:pt x="19" y="44"/>
                      </a:moveTo>
                      <a:lnTo>
                        <a:pt x="15" y="50"/>
                      </a:lnTo>
                      <a:lnTo>
                        <a:pt x="15" y="58"/>
                      </a:lnTo>
                      <a:lnTo>
                        <a:pt x="22" y="71"/>
                      </a:lnTo>
                      <a:lnTo>
                        <a:pt x="27" y="75"/>
                      </a:lnTo>
                      <a:lnTo>
                        <a:pt x="34" y="78"/>
                      </a:lnTo>
                      <a:lnTo>
                        <a:pt x="43" y="75"/>
                      </a:lnTo>
                      <a:lnTo>
                        <a:pt x="46" y="70"/>
                      </a:lnTo>
                      <a:lnTo>
                        <a:pt x="45" y="64"/>
                      </a:lnTo>
                      <a:lnTo>
                        <a:pt x="41" y="54"/>
                      </a:lnTo>
                      <a:lnTo>
                        <a:pt x="33" y="41"/>
                      </a:lnTo>
                      <a:lnTo>
                        <a:pt x="27" y="27"/>
                      </a:lnTo>
                      <a:lnTo>
                        <a:pt x="28" y="16"/>
                      </a:lnTo>
                      <a:lnTo>
                        <a:pt x="33" y="8"/>
                      </a:lnTo>
                      <a:lnTo>
                        <a:pt x="48" y="0"/>
                      </a:lnTo>
                      <a:lnTo>
                        <a:pt x="63" y="3"/>
                      </a:lnTo>
                      <a:lnTo>
                        <a:pt x="78" y="13"/>
                      </a:lnTo>
                      <a:lnTo>
                        <a:pt x="91" y="35"/>
                      </a:lnTo>
                      <a:lnTo>
                        <a:pt x="89" y="51"/>
                      </a:lnTo>
                      <a:lnTo>
                        <a:pt x="81" y="61"/>
                      </a:lnTo>
                      <a:lnTo>
                        <a:pt x="72" y="51"/>
                      </a:lnTo>
                      <a:lnTo>
                        <a:pt x="76" y="45"/>
                      </a:lnTo>
                      <a:lnTo>
                        <a:pt x="77" y="35"/>
                      </a:lnTo>
                      <a:lnTo>
                        <a:pt x="69" y="22"/>
                      </a:lnTo>
                      <a:lnTo>
                        <a:pt x="61" y="16"/>
                      </a:lnTo>
                      <a:lnTo>
                        <a:pt x="53" y="13"/>
                      </a:lnTo>
                      <a:lnTo>
                        <a:pt x="45" y="17"/>
                      </a:lnTo>
                      <a:lnTo>
                        <a:pt x="42" y="22"/>
                      </a:lnTo>
                      <a:lnTo>
                        <a:pt x="43" y="28"/>
                      </a:lnTo>
                      <a:lnTo>
                        <a:pt x="48" y="38"/>
                      </a:lnTo>
                      <a:lnTo>
                        <a:pt x="56" y="53"/>
                      </a:lnTo>
                      <a:lnTo>
                        <a:pt x="60" y="65"/>
                      </a:lnTo>
                      <a:lnTo>
                        <a:pt x="60" y="75"/>
                      </a:lnTo>
                      <a:lnTo>
                        <a:pt x="54" y="83"/>
                      </a:lnTo>
                      <a:lnTo>
                        <a:pt x="40" y="91"/>
                      </a:lnTo>
                      <a:lnTo>
                        <a:pt x="25" y="88"/>
                      </a:lnTo>
                      <a:lnTo>
                        <a:pt x="11" y="78"/>
                      </a:lnTo>
                      <a:lnTo>
                        <a:pt x="0" y="56"/>
                      </a:lnTo>
                      <a:lnTo>
                        <a:pt x="3" y="41"/>
                      </a:lnTo>
                      <a:lnTo>
                        <a:pt x="8" y="34"/>
                      </a:lnTo>
                      <a:lnTo>
                        <a:pt x="19" y="44"/>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20" name="Freeform 487"/>
                <p:cNvSpPr>
                  <a:spLocks noEditPoints="1"/>
                </p:cNvSpPr>
                <p:nvPr/>
              </p:nvSpPr>
              <p:spPr bwMode="auto">
                <a:xfrm>
                  <a:off x="4258" y="1355"/>
                  <a:ext cx="29" cy="30"/>
                </a:xfrm>
                <a:custGeom>
                  <a:avLst/>
                  <a:gdLst>
                    <a:gd name="T0" fmla="*/ 24 w 87"/>
                    <a:gd name="T1" fmla="*/ 9 h 91"/>
                    <a:gd name="T2" fmla="*/ 29 w 87"/>
                    <a:gd name="T3" fmla="*/ 5 h 91"/>
                    <a:gd name="T4" fmla="*/ 39 w 87"/>
                    <a:gd name="T5" fmla="*/ 1 h 91"/>
                    <a:gd name="T6" fmla="*/ 51 w 87"/>
                    <a:gd name="T7" fmla="*/ 0 h 91"/>
                    <a:gd name="T8" fmla="*/ 51 w 87"/>
                    <a:gd name="T9" fmla="*/ 0 h 91"/>
                    <a:gd name="T10" fmla="*/ 57 w 87"/>
                    <a:gd name="T11" fmla="*/ 1 h 91"/>
                    <a:gd name="T12" fmla="*/ 64 w 87"/>
                    <a:gd name="T13" fmla="*/ 4 h 91"/>
                    <a:gd name="T14" fmla="*/ 73 w 87"/>
                    <a:gd name="T15" fmla="*/ 11 h 91"/>
                    <a:gd name="T16" fmla="*/ 73 w 87"/>
                    <a:gd name="T17" fmla="*/ 11 h 91"/>
                    <a:gd name="T18" fmla="*/ 87 w 87"/>
                    <a:gd name="T19" fmla="*/ 30 h 91"/>
                    <a:gd name="T20" fmla="*/ 87 w 87"/>
                    <a:gd name="T21" fmla="*/ 50 h 91"/>
                    <a:gd name="T22" fmla="*/ 75 w 87"/>
                    <a:gd name="T23" fmla="*/ 70 h 91"/>
                    <a:gd name="T24" fmla="*/ 75 w 87"/>
                    <a:gd name="T25" fmla="*/ 70 h 91"/>
                    <a:gd name="T26" fmla="*/ 56 w 87"/>
                    <a:gd name="T27" fmla="*/ 86 h 91"/>
                    <a:gd name="T28" fmla="*/ 34 w 87"/>
                    <a:gd name="T29" fmla="*/ 91 h 91"/>
                    <a:gd name="T30" fmla="*/ 12 w 87"/>
                    <a:gd name="T31" fmla="*/ 81 h 91"/>
                    <a:gd name="T32" fmla="*/ 12 w 87"/>
                    <a:gd name="T33" fmla="*/ 81 h 91"/>
                    <a:gd name="T34" fmla="*/ 0 w 87"/>
                    <a:gd name="T35" fmla="*/ 63 h 91"/>
                    <a:gd name="T36" fmla="*/ 2 w 87"/>
                    <a:gd name="T37" fmla="*/ 41 h 91"/>
                    <a:gd name="T38" fmla="*/ 16 w 87"/>
                    <a:gd name="T39" fmla="*/ 17 h 91"/>
                    <a:gd name="T40" fmla="*/ 16 w 87"/>
                    <a:gd name="T41" fmla="*/ 17 h 91"/>
                    <a:gd name="T42" fmla="*/ 64 w 87"/>
                    <a:gd name="T43" fmla="*/ 59 h 91"/>
                    <a:gd name="T44" fmla="*/ 64 w 87"/>
                    <a:gd name="T45" fmla="*/ 59 h 91"/>
                    <a:gd name="T46" fmla="*/ 72 w 87"/>
                    <a:gd name="T47" fmla="*/ 45 h 91"/>
                    <a:gd name="T48" fmla="*/ 72 w 87"/>
                    <a:gd name="T49" fmla="*/ 32 h 91"/>
                    <a:gd name="T50" fmla="*/ 63 w 87"/>
                    <a:gd name="T51" fmla="*/ 19 h 91"/>
                    <a:gd name="T52" fmla="*/ 63 w 87"/>
                    <a:gd name="T53" fmla="*/ 19 h 91"/>
                    <a:gd name="T54" fmla="*/ 52 w 87"/>
                    <a:gd name="T55" fmla="*/ 14 h 91"/>
                    <a:gd name="T56" fmla="*/ 42 w 87"/>
                    <a:gd name="T57" fmla="*/ 14 h 91"/>
                    <a:gd name="T58" fmla="*/ 35 w 87"/>
                    <a:gd name="T59" fmla="*/ 18 h 91"/>
                    <a:gd name="T60" fmla="*/ 35 w 87"/>
                    <a:gd name="T61" fmla="*/ 18 h 91"/>
                    <a:gd name="T62" fmla="*/ 24 w 87"/>
                    <a:gd name="T63" fmla="*/ 9 h 91"/>
                    <a:gd name="T64" fmla="*/ 24 w 87"/>
                    <a:gd name="T65" fmla="*/ 9 h 91"/>
                    <a:gd name="T66" fmla="*/ 20 w 87"/>
                    <a:gd name="T67" fmla="*/ 36 h 91"/>
                    <a:gd name="T68" fmla="*/ 14 w 87"/>
                    <a:gd name="T69" fmla="*/ 48 h 91"/>
                    <a:gd name="T70" fmla="*/ 13 w 87"/>
                    <a:gd name="T71" fmla="*/ 60 h 91"/>
                    <a:gd name="T72" fmla="*/ 22 w 87"/>
                    <a:gd name="T73" fmla="*/ 72 h 91"/>
                    <a:gd name="T74" fmla="*/ 22 w 87"/>
                    <a:gd name="T75" fmla="*/ 72 h 91"/>
                    <a:gd name="T76" fmla="*/ 34 w 87"/>
                    <a:gd name="T77" fmla="*/ 77 h 91"/>
                    <a:gd name="T78" fmla="*/ 46 w 87"/>
                    <a:gd name="T79" fmla="*/ 75 h 91"/>
                    <a:gd name="T80" fmla="*/ 57 w 87"/>
                    <a:gd name="T81" fmla="*/ 68 h 91"/>
                    <a:gd name="T82" fmla="*/ 57 w 87"/>
                    <a:gd name="T83" fmla="*/ 68 h 91"/>
                    <a:gd name="T84" fmla="*/ 20 w 87"/>
                    <a:gd name="T85" fmla="*/ 36 h 91"/>
                    <a:gd name="T86" fmla="*/ 20 w 87"/>
                    <a:gd name="T87" fmla="*/ 36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
                    <a:gd name="T133" fmla="*/ 0 h 91"/>
                    <a:gd name="T134" fmla="*/ 87 w 87"/>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 h="91">
                      <a:moveTo>
                        <a:pt x="24" y="9"/>
                      </a:moveTo>
                      <a:lnTo>
                        <a:pt x="29" y="5"/>
                      </a:lnTo>
                      <a:lnTo>
                        <a:pt x="39" y="1"/>
                      </a:lnTo>
                      <a:lnTo>
                        <a:pt x="51" y="0"/>
                      </a:lnTo>
                      <a:lnTo>
                        <a:pt x="57" y="1"/>
                      </a:lnTo>
                      <a:lnTo>
                        <a:pt x="64" y="4"/>
                      </a:lnTo>
                      <a:lnTo>
                        <a:pt x="73" y="11"/>
                      </a:lnTo>
                      <a:lnTo>
                        <a:pt x="87" y="30"/>
                      </a:lnTo>
                      <a:lnTo>
                        <a:pt x="87" y="50"/>
                      </a:lnTo>
                      <a:lnTo>
                        <a:pt x="75" y="70"/>
                      </a:lnTo>
                      <a:lnTo>
                        <a:pt x="56" y="86"/>
                      </a:lnTo>
                      <a:lnTo>
                        <a:pt x="34" y="91"/>
                      </a:lnTo>
                      <a:lnTo>
                        <a:pt x="12" y="81"/>
                      </a:lnTo>
                      <a:lnTo>
                        <a:pt x="0" y="63"/>
                      </a:lnTo>
                      <a:lnTo>
                        <a:pt x="2" y="41"/>
                      </a:lnTo>
                      <a:lnTo>
                        <a:pt x="16" y="17"/>
                      </a:lnTo>
                      <a:lnTo>
                        <a:pt x="64" y="59"/>
                      </a:lnTo>
                      <a:lnTo>
                        <a:pt x="72" y="45"/>
                      </a:lnTo>
                      <a:lnTo>
                        <a:pt x="72" y="32"/>
                      </a:lnTo>
                      <a:lnTo>
                        <a:pt x="63" y="19"/>
                      </a:lnTo>
                      <a:lnTo>
                        <a:pt x="52" y="14"/>
                      </a:lnTo>
                      <a:lnTo>
                        <a:pt x="42" y="14"/>
                      </a:lnTo>
                      <a:lnTo>
                        <a:pt x="35" y="18"/>
                      </a:lnTo>
                      <a:lnTo>
                        <a:pt x="24" y="9"/>
                      </a:lnTo>
                      <a:close/>
                      <a:moveTo>
                        <a:pt x="20" y="36"/>
                      </a:moveTo>
                      <a:lnTo>
                        <a:pt x="14" y="48"/>
                      </a:lnTo>
                      <a:lnTo>
                        <a:pt x="13" y="60"/>
                      </a:lnTo>
                      <a:lnTo>
                        <a:pt x="22" y="72"/>
                      </a:lnTo>
                      <a:lnTo>
                        <a:pt x="34" y="77"/>
                      </a:lnTo>
                      <a:lnTo>
                        <a:pt x="46" y="75"/>
                      </a:lnTo>
                      <a:lnTo>
                        <a:pt x="57" y="68"/>
                      </a:lnTo>
                      <a:lnTo>
                        <a:pt x="20" y="36"/>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21" name="Freeform 488"/>
                <p:cNvSpPr>
                  <a:spLocks/>
                </p:cNvSpPr>
                <p:nvPr/>
              </p:nvSpPr>
              <p:spPr bwMode="auto">
                <a:xfrm>
                  <a:off x="4234" y="1337"/>
                  <a:ext cx="29" cy="30"/>
                </a:xfrm>
                <a:custGeom>
                  <a:avLst/>
                  <a:gdLst>
                    <a:gd name="T0" fmla="*/ 15 w 86"/>
                    <a:gd name="T1" fmla="*/ 52 h 92"/>
                    <a:gd name="T2" fmla="*/ 13 w 86"/>
                    <a:gd name="T3" fmla="*/ 57 h 92"/>
                    <a:gd name="T4" fmla="*/ 15 w 86"/>
                    <a:gd name="T5" fmla="*/ 66 h 92"/>
                    <a:gd name="T6" fmla="*/ 24 w 86"/>
                    <a:gd name="T7" fmla="*/ 75 h 92"/>
                    <a:gd name="T8" fmla="*/ 24 w 86"/>
                    <a:gd name="T9" fmla="*/ 75 h 92"/>
                    <a:gd name="T10" fmla="*/ 30 w 86"/>
                    <a:gd name="T11" fmla="*/ 78 h 92"/>
                    <a:gd name="T12" fmla="*/ 38 w 86"/>
                    <a:gd name="T13" fmla="*/ 79 h 92"/>
                    <a:gd name="T14" fmla="*/ 46 w 86"/>
                    <a:gd name="T15" fmla="*/ 75 h 92"/>
                    <a:gd name="T16" fmla="*/ 46 w 86"/>
                    <a:gd name="T17" fmla="*/ 75 h 92"/>
                    <a:gd name="T18" fmla="*/ 47 w 86"/>
                    <a:gd name="T19" fmla="*/ 69 h 92"/>
                    <a:gd name="T20" fmla="*/ 45 w 86"/>
                    <a:gd name="T21" fmla="*/ 63 h 92"/>
                    <a:gd name="T22" fmla="*/ 39 w 86"/>
                    <a:gd name="T23" fmla="*/ 56 h 92"/>
                    <a:gd name="T24" fmla="*/ 39 w 86"/>
                    <a:gd name="T25" fmla="*/ 56 h 92"/>
                    <a:gd name="T26" fmla="*/ 29 w 86"/>
                    <a:gd name="T27" fmla="*/ 45 h 92"/>
                    <a:gd name="T28" fmla="*/ 29 w 86"/>
                    <a:gd name="T29" fmla="*/ 45 h 92"/>
                    <a:gd name="T30" fmla="*/ 20 w 86"/>
                    <a:gd name="T31" fmla="*/ 32 h 92"/>
                    <a:gd name="T32" fmla="*/ 17 w 86"/>
                    <a:gd name="T33" fmla="*/ 22 h 92"/>
                    <a:gd name="T34" fmla="*/ 21 w 86"/>
                    <a:gd name="T35" fmla="*/ 12 h 92"/>
                    <a:gd name="T36" fmla="*/ 21 w 86"/>
                    <a:gd name="T37" fmla="*/ 12 h 92"/>
                    <a:gd name="T38" fmla="*/ 33 w 86"/>
                    <a:gd name="T39" fmla="*/ 2 h 92"/>
                    <a:gd name="T40" fmla="*/ 49 w 86"/>
                    <a:gd name="T41" fmla="*/ 0 h 92"/>
                    <a:gd name="T42" fmla="*/ 67 w 86"/>
                    <a:gd name="T43" fmla="*/ 7 h 92"/>
                    <a:gd name="T44" fmla="*/ 67 w 86"/>
                    <a:gd name="T45" fmla="*/ 7 h 92"/>
                    <a:gd name="T46" fmla="*/ 85 w 86"/>
                    <a:gd name="T47" fmla="*/ 26 h 92"/>
                    <a:gd name="T48" fmla="*/ 86 w 86"/>
                    <a:gd name="T49" fmla="*/ 42 h 92"/>
                    <a:gd name="T50" fmla="*/ 81 w 86"/>
                    <a:gd name="T51" fmla="*/ 53 h 92"/>
                    <a:gd name="T52" fmla="*/ 81 w 86"/>
                    <a:gd name="T53" fmla="*/ 53 h 92"/>
                    <a:gd name="T54" fmla="*/ 69 w 86"/>
                    <a:gd name="T55" fmla="*/ 46 h 92"/>
                    <a:gd name="T56" fmla="*/ 69 w 86"/>
                    <a:gd name="T57" fmla="*/ 46 h 92"/>
                    <a:gd name="T58" fmla="*/ 72 w 86"/>
                    <a:gd name="T59" fmla="*/ 38 h 92"/>
                    <a:gd name="T60" fmla="*/ 71 w 86"/>
                    <a:gd name="T61" fmla="*/ 29 h 92"/>
                    <a:gd name="T62" fmla="*/ 60 w 86"/>
                    <a:gd name="T63" fmla="*/ 18 h 92"/>
                    <a:gd name="T64" fmla="*/ 60 w 86"/>
                    <a:gd name="T65" fmla="*/ 18 h 92"/>
                    <a:gd name="T66" fmla="*/ 51 w 86"/>
                    <a:gd name="T67" fmla="*/ 14 h 92"/>
                    <a:gd name="T68" fmla="*/ 41 w 86"/>
                    <a:gd name="T69" fmla="*/ 13 h 92"/>
                    <a:gd name="T70" fmla="*/ 35 w 86"/>
                    <a:gd name="T71" fmla="*/ 18 h 92"/>
                    <a:gd name="T72" fmla="*/ 35 w 86"/>
                    <a:gd name="T73" fmla="*/ 18 h 92"/>
                    <a:gd name="T74" fmla="*/ 33 w 86"/>
                    <a:gd name="T75" fmla="*/ 24 h 92"/>
                    <a:gd name="T76" fmla="*/ 35 w 86"/>
                    <a:gd name="T77" fmla="*/ 30 h 92"/>
                    <a:gd name="T78" fmla="*/ 42 w 86"/>
                    <a:gd name="T79" fmla="*/ 38 h 92"/>
                    <a:gd name="T80" fmla="*/ 42 w 86"/>
                    <a:gd name="T81" fmla="*/ 38 h 92"/>
                    <a:gd name="T82" fmla="*/ 55 w 86"/>
                    <a:gd name="T83" fmla="*/ 51 h 92"/>
                    <a:gd name="T84" fmla="*/ 55 w 86"/>
                    <a:gd name="T85" fmla="*/ 51 h 92"/>
                    <a:gd name="T86" fmla="*/ 62 w 86"/>
                    <a:gd name="T87" fmla="*/ 61 h 92"/>
                    <a:gd name="T88" fmla="*/ 64 w 86"/>
                    <a:gd name="T89" fmla="*/ 70 h 92"/>
                    <a:gd name="T90" fmla="*/ 60 w 86"/>
                    <a:gd name="T91" fmla="*/ 80 h 92"/>
                    <a:gd name="T92" fmla="*/ 60 w 86"/>
                    <a:gd name="T93" fmla="*/ 80 h 92"/>
                    <a:gd name="T94" fmla="*/ 46 w 86"/>
                    <a:gd name="T95" fmla="*/ 92 h 92"/>
                    <a:gd name="T96" fmla="*/ 31 w 86"/>
                    <a:gd name="T97" fmla="*/ 92 h 92"/>
                    <a:gd name="T98" fmla="*/ 16 w 86"/>
                    <a:gd name="T99" fmla="*/ 86 h 92"/>
                    <a:gd name="T100" fmla="*/ 16 w 86"/>
                    <a:gd name="T101" fmla="*/ 86 h 92"/>
                    <a:gd name="T102" fmla="*/ 1 w 86"/>
                    <a:gd name="T103" fmla="*/ 67 h 92"/>
                    <a:gd name="T104" fmla="*/ 0 w 86"/>
                    <a:gd name="T105" fmla="*/ 52 h 92"/>
                    <a:gd name="T106" fmla="*/ 3 w 86"/>
                    <a:gd name="T107" fmla="*/ 44 h 92"/>
                    <a:gd name="T108" fmla="*/ 3 w 86"/>
                    <a:gd name="T109" fmla="*/ 44 h 92"/>
                    <a:gd name="T110" fmla="*/ 15 w 86"/>
                    <a:gd name="T111" fmla="*/ 52 h 92"/>
                    <a:gd name="T112" fmla="*/ 15 w 86"/>
                    <a:gd name="T113" fmla="*/ 52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92"/>
                    <a:gd name="T173" fmla="*/ 86 w 86"/>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92">
                      <a:moveTo>
                        <a:pt x="15" y="52"/>
                      </a:moveTo>
                      <a:lnTo>
                        <a:pt x="13" y="57"/>
                      </a:lnTo>
                      <a:lnTo>
                        <a:pt x="15" y="66"/>
                      </a:lnTo>
                      <a:lnTo>
                        <a:pt x="24" y="75"/>
                      </a:lnTo>
                      <a:lnTo>
                        <a:pt x="30" y="78"/>
                      </a:lnTo>
                      <a:lnTo>
                        <a:pt x="38" y="79"/>
                      </a:lnTo>
                      <a:lnTo>
                        <a:pt x="46" y="75"/>
                      </a:lnTo>
                      <a:lnTo>
                        <a:pt x="47" y="69"/>
                      </a:lnTo>
                      <a:lnTo>
                        <a:pt x="45" y="63"/>
                      </a:lnTo>
                      <a:lnTo>
                        <a:pt x="39" y="56"/>
                      </a:lnTo>
                      <a:lnTo>
                        <a:pt x="29" y="45"/>
                      </a:lnTo>
                      <a:lnTo>
                        <a:pt x="20" y="32"/>
                      </a:lnTo>
                      <a:lnTo>
                        <a:pt x="17" y="22"/>
                      </a:lnTo>
                      <a:lnTo>
                        <a:pt x="21" y="12"/>
                      </a:lnTo>
                      <a:lnTo>
                        <a:pt x="33" y="2"/>
                      </a:lnTo>
                      <a:lnTo>
                        <a:pt x="49" y="0"/>
                      </a:lnTo>
                      <a:lnTo>
                        <a:pt x="67" y="7"/>
                      </a:lnTo>
                      <a:lnTo>
                        <a:pt x="85" y="26"/>
                      </a:lnTo>
                      <a:lnTo>
                        <a:pt x="86" y="42"/>
                      </a:lnTo>
                      <a:lnTo>
                        <a:pt x="81" y="53"/>
                      </a:lnTo>
                      <a:lnTo>
                        <a:pt x="69" y="46"/>
                      </a:lnTo>
                      <a:lnTo>
                        <a:pt x="72" y="38"/>
                      </a:lnTo>
                      <a:lnTo>
                        <a:pt x="71" y="29"/>
                      </a:lnTo>
                      <a:lnTo>
                        <a:pt x="60" y="18"/>
                      </a:lnTo>
                      <a:lnTo>
                        <a:pt x="51" y="14"/>
                      </a:lnTo>
                      <a:lnTo>
                        <a:pt x="41" y="13"/>
                      </a:lnTo>
                      <a:lnTo>
                        <a:pt x="35" y="18"/>
                      </a:lnTo>
                      <a:lnTo>
                        <a:pt x="33" y="24"/>
                      </a:lnTo>
                      <a:lnTo>
                        <a:pt x="35" y="30"/>
                      </a:lnTo>
                      <a:lnTo>
                        <a:pt x="42" y="38"/>
                      </a:lnTo>
                      <a:lnTo>
                        <a:pt x="55" y="51"/>
                      </a:lnTo>
                      <a:lnTo>
                        <a:pt x="62" y="61"/>
                      </a:lnTo>
                      <a:lnTo>
                        <a:pt x="64" y="70"/>
                      </a:lnTo>
                      <a:lnTo>
                        <a:pt x="60" y="80"/>
                      </a:lnTo>
                      <a:lnTo>
                        <a:pt x="46" y="92"/>
                      </a:lnTo>
                      <a:lnTo>
                        <a:pt x="31" y="92"/>
                      </a:lnTo>
                      <a:lnTo>
                        <a:pt x="16" y="86"/>
                      </a:lnTo>
                      <a:lnTo>
                        <a:pt x="1" y="67"/>
                      </a:lnTo>
                      <a:lnTo>
                        <a:pt x="0" y="52"/>
                      </a:lnTo>
                      <a:lnTo>
                        <a:pt x="3" y="44"/>
                      </a:lnTo>
                      <a:lnTo>
                        <a:pt x="15" y="52"/>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sp>
              <p:nvSpPr>
                <p:cNvPr id="1022" name="Freeform 489"/>
                <p:cNvSpPr>
                  <a:spLocks/>
                </p:cNvSpPr>
                <p:nvPr/>
              </p:nvSpPr>
              <p:spPr bwMode="auto">
                <a:xfrm>
                  <a:off x="4156" y="1304"/>
                  <a:ext cx="72" cy="48"/>
                </a:xfrm>
                <a:custGeom>
                  <a:avLst/>
                  <a:gdLst>
                    <a:gd name="T0" fmla="*/ 0 w 218"/>
                    <a:gd name="T1" fmla="*/ 0 h 142"/>
                    <a:gd name="T2" fmla="*/ 218 w 218"/>
                    <a:gd name="T3" fmla="*/ 17 h 142"/>
                    <a:gd name="T4" fmla="*/ 145 w 218"/>
                    <a:gd name="T5" fmla="*/ 60 h 142"/>
                    <a:gd name="T6" fmla="*/ 164 w 218"/>
                    <a:gd name="T7" fmla="*/ 142 h 142"/>
                    <a:gd name="T8" fmla="*/ 0 w 218"/>
                    <a:gd name="T9" fmla="*/ 0 h 142"/>
                    <a:gd name="T10" fmla="*/ 0 w 218"/>
                    <a:gd name="T11" fmla="*/ 0 h 142"/>
                    <a:gd name="T12" fmla="*/ 0 60000 65536"/>
                    <a:gd name="T13" fmla="*/ 0 60000 65536"/>
                    <a:gd name="T14" fmla="*/ 0 60000 65536"/>
                    <a:gd name="T15" fmla="*/ 0 60000 65536"/>
                    <a:gd name="T16" fmla="*/ 0 60000 65536"/>
                    <a:gd name="T17" fmla="*/ 0 60000 65536"/>
                    <a:gd name="T18" fmla="*/ 0 w 218"/>
                    <a:gd name="T19" fmla="*/ 0 h 142"/>
                    <a:gd name="T20" fmla="*/ 218 w 218"/>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18" h="142">
                      <a:moveTo>
                        <a:pt x="0" y="0"/>
                      </a:moveTo>
                      <a:lnTo>
                        <a:pt x="218" y="17"/>
                      </a:lnTo>
                      <a:lnTo>
                        <a:pt x="145" y="60"/>
                      </a:lnTo>
                      <a:lnTo>
                        <a:pt x="164" y="142"/>
                      </a:lnTo>
                      <a:lnTo>
                        <a:pt x="0" y="0"/>
                      </a:lnTo>
                      <a:close/>
                    </a:path>
                  </a:pathLst>
                </a:custGeom>
                <a:solidFill>
                  <a:srgbClr val="F6A472"/>
                </a:solidFill>
                <a:ln w="3175">
                  <a:solidFill>
                    <a:srgbClr val="000000"/>
                  </a:solidFill>
                  <a:round/>
                  <a:headEnd/>
                  <a:tailEnd/>
                </a:ln>
              </p:spPr>
              <p:txBody>
                <a:bodyPr>
                  <a:prstTxWarp prst="textNoShape">
                    <a:avLst/>
                  </a:prstTxWarp>
                </a:bodyPr>
                <a:lstStyle/>
                <a:p>
                  <a:endParaRPr lang="en-US"/>
                </a:p>
              </p:txBody>
            </p:sp>
          </p:grpSp>
        </p:grpSp>
      </p:grpSp>
      <p:grpSp>
        <p:nvGrpSpPr>
          <p:cNvPr id="1023" name="Group 490"/>
          <p:cNvGrpSpPr>
            <a:grpSpLocks/>
          </p:cNvGrpSpPr>
          <p:nvPr/>
        </p:nvGrpSpPr>
        <p:grpSpPr bwMode="auto">
          <a:xfrm>
            <a:off x="6968451" y="3060928"/>
            <a:ext cx="1076325" cy="735013"/>
            <a:chOff x="4107" y="1859"/>
            <a:chExt cx="678" cy="463"/>
          </a:xfrm>
        </p:grpSpPr>
        <p:grpSp>
          <p:nvGrpSpPr>
            <p:cNvPr id="1024" name="Group 491"/>
            <p:cNvGrpSpPr>
              <a:grpSpLocks/>
            </p:cNvGrpSpPr>
            <p:nvPr/>
          </p:nvGrpSpPr>
          <p:grpSpPr bwMode="auto">
            <a:xfrm>
              <a:off x="4107" y="1859"/>
              <a:ext cx="678" cy="463"/>
              <a:chOff x="4107" y="1859"/>
              <a:chExt cx="678" cy="463"/>
            </a:xfrm>
          </p:grpSpPr>
          <p:sp>
            <p:nvSpPr>
              <p:cNvPr id="1026" name="Freeform 492"/>
              <p:cNvSpPr>
                <a:spLocks/>
              </p:cNvSpPr>
              <p:nvPr/>
            </p:nvSpPr>
            <p:spPr bwMode="auto">
              <a:xfrm>
                <a:off x="4107" y="1859"/>
                <a:ext cx="678" cy="463"/>
              </a:xfrm>
              <a:custGeom>
                <a:avLst/>
                <a:gdLst>
                  <a:gd name="T0" fmla="*/ 1039 w 2036"/>
                  <a:gd name="T1" fmla="*/ 1137 h 1389"/>
                  <a:gd name="T2" fmla="*/ 982 w 2036"/>
                  <a:gd name="T3" fmla="*/ 1113 h 1389"/>
                  <a:gd name="T4" fmla="*/ 889 w 2036"/>
                  <a:gd name="T5" fmla="*/ 1048 h 1389"/>
                  <a:gd name="T6" fmla="*/ 823 w 2036"/>
                  <a:gd name="T7" fmla="*/ 964 h 1389"/>
                  <a:gd name="T8" fmla="*/ 781 w 2036"/>
                  <a:gd name="T9" fmla="*/ 868 h 1389"/>
                  <a:gd name="T10" fmla="*/ 756 w 2036"/>
                  <a:gd name="T11" fmla="*/ 770 h 1389"/>
                  <a:gd name="T12" fmla="*/ 744 w 2036"/>
                  <a:gd name="T13" fmla="*/ 679 h 1389"/>
                  <a:gd name="T14" fmla="*/ 742 w 2036"/>
                  <a:gd name="T15" fmla="*/ 603 h 1389"/>
                  <a:gd name="T16" fmla="*/ 743 w 2036"/>
                  <a:gd name="T17" fmla="*/ 552 h 1389"/>
                  <a:gd name="T18" fmla="*/ 745 w 2036"/>
                  <a:gd name="T19" fmla="*/ 533 h 1389"/>
                  <a:gd name="T20" fmla="*/ 737 w 2036"/>
                  <a:gd name="T21" fmla="*/ 453 h 1389"/>
                  <a:gd name="T22" fmla="*/ 709 w 2036"/>
                  <a:gd name="T23" fmla="*/ 315 h 1389"/>
                  <a:gd name="T24" fmla="*/ 663 w 2036"/>
                  <a:gd name="T25" fmla="*/ 209 h 1389"/>
                  <a:gd name="T26" fmla="*/ 605 w 2036"/>
                  <a:gd name="T27" fmla="*/ 131 h 1389"/>
                  <a:gd name="T28" fmla="*/ 542 w 2036"/>
                  <a:gd name="T29" fmla="*/ 74 h 1389"/>
                  <a:gd name="T30" fmla="*/ 478 w 2036"/>
                  <a:gd name="T31" fmla="*/ 38 h 1389"/>
                  <a:gd name="T32" fmla="*/ 418 w 2036"/>
                  <a:gd name="T33" fmla="*/ 15 h 1389"/>
                  <a:gd name="T34" fmla="*/ 369 w 2036"/>
                  <a:gd name="T35" fmla="*/ 4 h 1389"/>
                  <a:gd name="T36" fmla="*/ 336 w 2036"/>
                  <a:gd name="T37" fmla="*/ 0 h 1389"/>
                  <a:gd name="T38" fmla="*/ 323 w 2036"/>
                  <a:gd name="T39" fmla="*/ 0 h 1389"/>
                  <a:gd name="T40" fmla="*/ 141 w 2036"/>
                  <a:gd name="T41" fmla="*/ 0 h 1389"/>
                  <a:gd name="T42" fmla="*/ 155 w 2036"/>
                  <a:gd name="T43" fmla="*/ 267 h 1389"/>
                  <a:gd name="T44" fmla="*/ 295 w 2036"/>
                  <a:gd name="T45" fmla="*/ 267 h 1389"/>
                  <a:gd name="T46" fmla="*/ 388 w 2036"/>
                  <a:gd name="T47" fmla="*/ 304 h 1389"/>
                  <a:gd name="T48" fmla="*/ 443 w 2036"/>
                  <a:gd name="T49" fmla="*/ 398 h 1389"/>
                  <a:gd name="T50" fmla="*/ 469 w 2036"/>
                  <a:gd name="T51" fmla="*/ 504 h 1389"/>
                  <a:gd name="T52" fmla="*/ 477 w 2036"/>
                  <a:gd name="T53" fmla="*/ 577 h 1389"/>
                  <a:gd name="T54" fmla="*/ 478 w 2036"/>
                  <a:gd name="T55" fmla="*/ 589 h 1389"/>
                  <a:gd name="T56" fmla="*/ 476 w 2036"/>
                  <a:gd name="T57" fmla="*/ 751 h 1389"/>
                  <a:gd name="T58" fmla="*/ 490 w 2036"/>
                  <a:gd name="T59" fmla="*/ 890 h 1389"/>
                  <a:gd name="T60" fmla="*/ 519 w 2036"/>
                  <a:gd name="T61" fmla="*/ 1006 h 1389"/>
                  <a:gd name="T62" fmla="*/ 560 w 2036"/>
                  <a:gd name="T63" fmla="*/ 1104 h 1389"/>
                  <a:gd name="T64" fmla="*/ 607 w 2036"/>
                  <a:gd name="T65" fmla="*/ 1183 h 1389"/>
                  <a:gd name="T66" fmla="*/ 662 w 2036"/>
                  <a:gd name="T67" fmla="*/ 1246 h 1389"/>
                  <a:gd name="T68" fmla="*/ 718 w 2036"/>
                  <a:gd name="T69" fmla="*/ 1294 h 1389"/>
                  <a:gd name="T70" fmla="*/ 776 w 2036"/>
                  <a:gd name="T71" fmla="*/ 1331 h 1389"/>
                  <a:gd name="T72" fmla="*/ 830 w 2036"/>
                  <a:gd name="T73" fmla="*/ 1356 h 1389"/>
                  <a:gd name="T74" fmla="*/ 880 w 2036"/>
                  <a:gd name="T75" fmla="*/ 1373 h 1389"/>
                  <a:gd name="T76" fmla="*/ 920 w 2036"/>
                  <a:gd name="T77" fmla="*/ 1383 h 1389"/>
                  <a:gd name="T78" fmla="*/ 951 w 2036"/>
                  <a:gd name="T79" fmla="*/ 1387 h 1389"/>
                  <a:gd name="T80" fmla="*/ 967 w 2036"/>
                  <a:gd name="T81" fmla="*/ 1389 h 1389"/>
                  <a:gd name="T82" fmla="*/ 969 w 2036"/>
                  <a:gd name="T83" fmla="*/ 1389 h 1389"/>
                  <a:gd name="T84" fmla="*/ 1010 w 2036"/>
                  <a:gd name="T85" fmla="*/ 1389 h 1389"/>
                  <a:gd name="T86" fmla="*/ 1088 w 2036"/>
                  <a:gd name="T87" fmla="*/ 1389 h 1389"/>
                  <a:gd name="T88" fmla="*/ 1194 w 2036"/>
                  <a:gd name="T89" fmla="*/ 1389 h 1389"/>
                  <a:gd name="T90" fmla="*/ 1321 w 2036"/>
                  <a:gd name="T91" fmla="*/ 1389 h 1389"/>
                  <a:gd name="T92" fmla="*/ 1459 w 2036"/>
                  <a:gd name="T93" fmla="*/ 1389 h 1389"/>
                  <a:gd name="T94" fmla="*/ 1599 w 2036"/>
                  <a:gd name="T95" fmla="*/ 1389 h 1389"/>
                  <a:gd name="T96" fmla="*/ 1733 w 2036"/>
                  <a:gd name="T97" fmla="*/ 1389 h 1389"/>
                  <a:gd name="T98" fmla="*/ 1852 w 2036"/>
                  <a:gd name="T99" fmla="*/ 1389 h 1389"/>
                  <a:gd name="T100" fmla="*/ 1949 w 2036"/>
                  <a:gd name="T101" fmla="*/ 1389 h 1389"/>
                  <a:gd name="T102" fmla="*/ 2013 w 2036"/>
                  <a:gd name="T103" fmla="*/ 1389 h 1389"/>
                  <a:gd name="T104" fmla="*/ 2036 w 2036"/>
                  <a:gd name="T105" fmla="*/ 1389 h 1389"/>
                  <a:gd name="T106" fmla="*/ 2036 w 2036"/>
                  <a:gd name="T107" fmla="*/ 1137 h 1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36"/>
                  <a:gd name="T163" fmla="*/ 0 h 1389"/>
                  <a:gd name="T164" fmla="*/ 2036 w 2036"/>
                  <a:gd name="T165" fmla="*/ 1389 h 1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36" h="1389">
                    <a:moveTo>
                      <a:pt x="2036" y="1137"/>
                    </a:moveTo>
                    <a:lnTo>
                      <a:pt x="1039" y="1137"/>
                    </a:lnTo>
                    <a:lnTo>
                      <a:pt x="982" y="1113"/>
                    </a:lnTo>
                    <a:lnTo>
                      <a:pt x="931" y="1084"/>
                    </a:lnTo>
                    <a:lnTo>
                      <a:pt x="889" y="1048"/>
                    </a:lnTo>
                    <a:lnTo>
                      <a:pt x="853" y="1007"/>
                    </a:lnTo>
                    <a:lnTo>
                      <a:pt x="823" y="964"/>
                    </a:lnTo>
                    <a:lnTo>
                      <a:pt x="799" y="916"/>
                    </a:lnTo>
                    <a:lnTo>
                      <a:pt x="781" y="868"/>
                    </a:lnTo>
                    <a:lnTo>
                      <a:pt x="766" y="818"/>
                    </a:lnTo>
                    <a:lnTo>
                      <a:pt x="756" y="770"/>
                    </a:lnTo>
                    <a:lnTo>
                      <a:pt x="749" y="723"/>
                    </a:lnTo>
                    <a:lnTo>
                      <a:pt x="744" y="679"/>
                    </a:lnTo>
                    <a:lnTo>
                      <a:pt x="742" y="639"/>
                    </a:lnTo>
                    <a:lnTo>
                      <a:pt x="742" y="603"/>
                    </a:lnTo>
                    <a:lnTo>
                      <a:pt x="742" y="574"/>
                    </a:lnTo>
                    <a:lnTo>
                      <a:pt x="743" y="552"/>
                    </a:lnTo>
                    <a:lnTo>
                      <a:pt x="744" y="538"/>
                    </a:lnTo>
                    <a:lnTo>
                      <a:pt x="745" y="533"/>
                    </a:lnTo>
                    <a:lnTo>
                      <a:pt x="737" y="453"/>
                    </a:lnTo>
                    <a:lnTo>
                      <a:pt x="725" y="380"/>
                    </a:lnTo>
                    <a:lnTo>
                      <a:pt x="709" y="315"/>
                    </a:lnTo>
                    <a:lnTo>
                      <a:pt x="687" y="259"/>
                    </a:lnTo>
                    <a:lnTo>
                      <a:pt x="663" y="209"/>
                    </a:lnTo>
                    <a:lnTo>
                      <a:pt x="635" y="167"/>
                    </a:lnTo>
                    <a:lnTo>
                      <a:pt x="605" y="131"/>
                    </a:lnTo>
                    <a:lnTo>
                      <a:pt x="574" y="100"/>
                    </a:lnTo>
                    <a:lnTo>
                      <a:pt x="542" y="74"/>
                    </a:lnTo>
                    <a:lnTo>
                      <a:pt x="509" y="54"/>
                    </a:lnTo>
                    <a:lnTo>
                      <a:pt x="478" y="38"/>
                    </a:lnTo>
                    <a:lnTo>
                      <a:pt x="447" y="25"/>
                    </a:lnTo>
                    <a:lnTo>
                      <a:pt x="418" y="15"/>
                    </a:lnTo>
                    <a:lnTo>
                      <a:pt x="392" y="8"/>
                    </a:lnTo>
                    <a:lnTo>
                      <a:pt x="369" y="4"/>
                    </a:lnTo>
                    <a:lnTo>
                      <a:pt x="350" y="1"/>
                    </a:lnTo>
                    <a:lnTo>
                      <a:pt x="336" y="0"/>
                    </a:lnTo>
                    <a:lnTo>
                      <a:pt x="326" y="0"/>
                    </a:lnTo>
                    <a:lnTo>
                      <a:pt x="323" y="0"/>
                    </a:lnTo>
                    <a:lnTo>
                      <a:pt x="141" y="0"/>
                    </a:lnTo>
                    <a:lnTo>
                      <a:pt x="0" y="130"/>
                    </a:lnTo>
                    <a:lnTo>
                      <a:pt x="155" y="267"/>
                    </a:lnTo>
                    <a:lnTo>
                      <a:pt x="295" y="267"/>
                    </a:lnTo>
                    <a:lnTo>
                      <a:pt x="348" y="276"/>
                    </a:lnTo>
                    <a:lnTo>
                      <a:pt x="388" y="304"/>
                    </a:lnTo>
                    <a:lnTo>
                      <a:pt x="419" y="347"/>
                    </a:lnTo>
                    <a:lnTo>
                      <a:pt x="443" y="398"/>
                    </a:lnTo>
                    <a:lnTo>
                      <a:pt x="459" y="452"/>
                    </a:lnTo>
                    <a:lnTo>
                      <a:pt x="469" y="504"/>
                    </a:lnTo>
                    <a:lnTo>
                      <a:pt x="475" y="547"/>
                    </a:lnTo>
                    <a:lnTo>
                      <a:pt x="477" y="577"/>
                    </a:lnTo>
                    <a:lnTo>
                      <a:pt x="478" y="589"/>
                    </a:lnTo>
                    <a:lnTo>
                      <a:pt x="475" y="673"/>
                    </a:lnTo>
                    <a:lnTo>
                      <a:pt x="476" y="751"/>
                    </a:lnTo>
                    <a:lnTo>
                      <a:pt x="481" y="823"/>
                    </a:lnTo>
                    <a:lnTo>
                      <a:pt x="490" y="890"/>
                    </a:lnTo>
                    <a:lnTo>
                      <a:pt x="503" y="951"/>
                    </a:lnTo>
                    <a:lnTo>
                      <a:pt x="519" y="1006"/>
                    </a:lnTo>
                    <a:lnTo>
                      <a:pt x="539" y="1058"/>
                    </a:lnTo>
                    <a:lnTo>
                      <a:pt x="560" y="1104"/>
                    </a:lnTo>
                    <a:lnTo>
                      <a:pt x="583" y="1146"/>
                    </a:lnTo>
                    <a:lnTo>
                      <a:pt x="607" y="1183"/>
                    </a:lnTo>
                    <a:lnTo>
                      <a:pt x="634" y="1216"/>
                    </a:lnTo>
                    <a:lnTo>
                      <a:pt x="662" y="1246"/>
                    </a:lnTo>
                    <a:lnTo>
                      <a:pt x="690" y="1272"/>
                    </a:lnTo>
                    <a:lnTo>
                      <a:pt x="718" y="1294"/>
                    </a:lnTo>
                    <a:lnTo>
                      <a:pt x="748" y="1314"/>
                    </a:lnTo>
                    <a:lnTo>
                      <a:pt x="776" y="1331"/>
                    </a:lnTo>
                    <a:lnTo>
                      <a:pt x="804" y="1345"/>
                    </a:lnTo>
                    <a:lnTo>
                      <a:pt x="830" y="1356"/>
                    </a:lnTo>
                    <a:lnTo>
                      <a:pt x="856" y="1366"/>
                    </a:lnTo>
                    <a:lnTo>
                      <a:pt x="880" y="1373"/>
                    </a:lnTo>
                    <a:lnTo>
                      <a:pt x="901" y="1379"/>
                    </a:lnTo>
                    <a:lnTo>
                      <a:pt x="920" y="1383"/>
                    </a:lnTo>
                    <a:lnTo>
                      <a:pt x="937" y="1386"/>
                    </a:lnTo>
                    <a:lnTo>
                      <a:pt x="951" y="1387"/>
                    </a:lnTo>
                    <a:lnTo>
                      <a:pt x="961" y="1388"/>
                    </a:lnTo>
                    <a:lnTo>
                      <a:pt x="967" y="1389"/>
                    </a:lnTo>
                    <a:lnTo>
                      <a:pt x="969" y="1389"/>
                    </a:lnTo>
                    <a:lnTo>
                      <a:pt x="984" y="1389"/>
                    </a:lnTo>
                    <a:lnTo>
                      <a:pt x="1010" y="1389"/>
                    </a:lnTo>
                    <a:lnTo>
                      <a:pt x="1045" y="1389"/>
                    </a:lnTo>
                    <a:lnTo>
                      <a:pt x="1088" y="1389"/>
                    </a:lnTo>
                    <a:lnTo>
                      <a:pt x="1138" y="1389"/>
                    </a:lnTo>
                    <a:lnTo>
                      <a:pt x="1194" y="1389"/>
                    </a:lnTo>
                    <a:lnTo>
                      <a:pt x="1256" y="1389"/>
                    </a:lnTo>
                    <a:lnTo>
                      <a:pt x="1321" y="1389"/>
                    </a:lnTo>
                    <a:lnTo>
                      <a:pt x="1389" y="1389"/>
                    </a:lnTo>
                    <a:lnTo>
                      <a:pt x="1459" y="1389"/>
                    </a:lnTo>
                    <a:lnTo>
                      <a:pt x="1529" y="1389"/>
                    </a:lnTo>
                    <a:lnTo>
                      <a:pt x="1599" y="1389"/>
                    </a:lnTo>
                    <a:lnTo>
                      <a:pt x="1668" y="1389"/>
                    </a:lnTo>
                    <a:lnTo>
                      <a:pt x="1733" y="1389"/>
                    </a:lnTo>
                    <a:lnTo>
                      <a:pt x="1796" y="1389"/>
                    </a:lnTo>
                    <a:lnTo>
                      <a:pt x="1852" y="1389"/>
                    </a:lnTo>
                    <a:lnTo>
                      <a:pt x="1904" y="1389"/>
                    </a:lnTo>
                    <a:lnTo>
                      <a:pt x="1949" y="1389"/>
                    </a:lnTo>
                    <a:lnTo>
                      <a:pt x="1986" y="1389"/>
                    </a:lnTo>
                    <a:lnTo>
                      <a:pt x="2013" y="1389"/>
                    </a:lnTo>
                    <a:lnTo>
                      <a:pt x="2030" y="1389"/>
                    </a:lnTo>
                    <a:lnTo>
                      <a:pt x="2036" y="1389"/>
                    </a:lnTo>
                    <a:lnTo>
                      <a:pt x="2036" y="1137"/>
                    </a:lnTo>
                    <a:close/>
                  </a:path>
                </a:pathLst>
              </a:custGeom>
              <a:solidFill>
                <a:srgbClr val="FFFF00"/>
              </a:solidFill>
              <a:ln w="3175">
                <a:solidFill>
                  <a:srgbClr val="000000"/>
                </a:solidFill>
                <a:round/>
                <a:headEnd/>
                <a:tailEnd/>
              </a:ln>
            </p:spPr>
            <p:txBody>
              <a:bodyPr>
                <a:prstTxWarp prst="textNoShape">
                  <a:avLst/>
                </a:prstTxWarp>
              </a:bodyPr>
              <a:lstStyle/>
              <a:p>
                <a:endParaRPr lang="en-US"/>
              </a:p>
            </p:txBody>
          </p:sp>
          <p:grpSp>
            <p:nvGrpSpPr>
              <p:cNvPr id="1027" name="Group 493"/>
              <p:cNvGrpSpPr>
                <a:grpSpLocks/>
              </p:cNvGrpSpPr>
              <p:nvPr/>
            </p:nvGrpSpPr>
            <p:grpSpPr bwMode="auto">
              <a:xfrm>
                <a:off x="4359" y="2251"/>
                <a:ext cx="324" cy="46"/>
                <a:chOff x="4359" y="2251"/>
                <a:chExt cx="324" cy="46"/>
              </a:xfrm>
            </p:grpSpPr>
            <p:sp>
              <p:nvSpPr>
                <p:cNvPr id="1028" name="Freeform 494"/>
                <p:cNvSpPr>
                  <a:spLocks/>
                </p:cNvSpPr>
                <p:nvPr/>
              </p:nvSpPr>
              <p:spPr bwMode="auto">
                <a:xfrm>
                  <a:off x="4453" y="2256"/>
                  <a:ext cx="32" cy="40"/>
                </a:xfrm>
                <a:custGeom>
                  <a:avLst/>
                  <a:gdLst>
                    <a:gd name="T0" fmla="*/ 81 w 96"/>
                    <a:gd name="T1" fmla="*/ 0 h 121"/>
                    <a:gd name="T2" fmla="*/ 96 w 96"/>
                    <a:gd name="T3" fmla="*/ 0 h 121"/>
                    <a:gd name="T4" fmla="*/ 96 w 96"/>
                    <a:gd name="T5" fmla="*/ 121 h 121"/>
                    <a:gd name="T6" fmla="*/ 78 w 96"/>
                    <a:gd name="T7" fmla="*/ 121 h 121"/>
                    <a:gd name="T8" fmla="*/ 17 w 96"/>
                    <a:gd name="T9" fmla="*/ 23 h 121"/>
                    <a:gd name="T10" fmla="*/ 17 w 96"/>
                    <a:gd name="T11" fmla="*/ 23 h 121"/>
                    <a:gd name="T12" fmla="*/ 17 w 96"/>
                    <a:gd name="T13" fmla="*/ 121 h 121"/>
                    <a:gd name="T14" fmla="*/ 0 w 96"/>
                    <a:gd name="T15" fmla="*/ 121 h 121"/>
                    <a:gd name="T16" fmla="*/ 0 w 96"/>
                    <a:gd name="T17" fmla="*/ 0 h 121"/>
                    <a:gd name="T18" fmla="*/ 20 w 96"/>
                    <a:gd name="T19" fmla="*/ 0 h 121"/>
                    <a:gd name="T20" fmla="*/ 80 w 96"/>
                    <a:gd name="T21" fmla="*/ 98 h 121"/>
                    <a:gd name="T22" fmla="*/ 81 w 96"/>
                    <a:gd name="T23" fmla="*/ 98 h 121"/>
                    <a:gd name="T24" fmla="*/ 81 w 96"/>
                    <a:gd name="T25" fmla="*/ 0 h 121"/>
                    <a:gd name="T26" fmla="*/ 81 w 96"/>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21"/>
                    <a:gd name="T44" fmla="*/ 96 w 96"/>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21">
                      <a:moveTo>
                        <a:pt x="81" y="0"/>
                      </a:moveTo>
                      <a:lnTo>
                        <a:pt x="96" y="0"/>
                      </a:lnTo>
                      <a:lnTo>
                        <a:pt x="96" y="121"/>
                      </a:lnTo>
                      <a:lnTo>
                        <a:pt x="78" y="121"/>
                      </a:lnTo>
                      <a:lnTo>
                        <a:pt x="17" y="23"/>
                      </a:lnTo>
                      <a:lnTo>
                        <a:pt x="17" y="121"/>
                      </a:lnTo>
                      <a:lnTo>
                        <a:pt x="0" y="121"/>
                      </a:lnTo>
                      <a:lnTo>
                        <a:pt x="0" y="0"/>
                      </a:lnTo>
                      <a:lnTo>
                        <a:pt x="20" y="0"/>
                      </a:lnTo>
                      <a:lnTo>
                        <a:pt x="80" y="98"/>
                      </a:lnTo>
                      <a:lnTo>
                        <a:pt x="81" y="98"/>
                      </a:lnTo>
                      <a:lnTo>
                        <a:pt x="81" y="0"/>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29" name="Freeform 495"/>
                <p:cNvSpPr>
                  <a:spLocks noEditPoints="1"/>
                </p:cNvSpPr>
                <p:nvPr/>
              </p:nvSpPr>
              <p:spPr bwMode="auto">
                <a:xfrm>
                  <a:off x="4492" y="2266"/>
                  <a:ext cx="27" cy="31"/>
                </a:xfrm>
                <a:custGeom>
                  <a:avLst/>
                  <a:gdLst>
                    <a:gd name="T0" fmla="*/ 78 w 79"/>
                    <a:gd name="T1" fmla="*/ 64 h 94"/>
                    <a:gd name="T2" fmla="*/ 76 w 79"/>
                    <a:gd name="T3" fmla="*/ 70 h 94"/>
                    <a:gd name="T4" fmla="*/ 71 w 79"/>
                    <a:gd name="T5" fmla="*/ 79 h 94"/>
                    <a:gd name="T6" fmla="*/ 62 w 79"/>
                    <a:gd name="T7" fmla="*/ 88 h 94"/>
                    <a:gd name="T8" fmla="*/ 62 w 79"/>
                    <a:gd name="T9" fmla="*/ 88 h 94"/>
                    <a:gd name="T10" fmla="*/ 58 w 79"/>
                    <a:gd name="T11" fmla="*/ 90 h 94"/>
                    <a:gd name="T12" fmla="*/ 50 w 79"/>
                    <a:gd name="T13" fmla="*/ 93 h 94"/>
                    <a:gd name="T14" fmla="*/ 39 w 79"/>
                    <a:gd name="T15" fmla="*/ 94 h 94"/>
                    <a:gd name="T16" fmla="*/ 39 w 79"/>
                    <a:gd name="T17" fmla="*/ 94 h 94"/>
                    <a:gd name="T18" fmla="*/ 18 w 79"/>
                    <a:gd name="T19" fmla="*/ 88 h 94"/>
                    <a:gd name="T20" fmla="*/ 4 w 79"/>
                    <a:gd name="T21" fmla="*/ 72 h 94"/>
                    <a:gd name="T22" fmla="*/ 0 w 79"/>
                    <a:gd name="T23" fmla="*/ 50 h 94"/>
                    <a:gd name="T24" fmla="*/ 0 w 79"/>
                    <a:gd name="T25" fmla="*/ 50 h 94"/>
                    <a:gd name="T26" fmla="*/ 4 w 79"/>
                    <a:gd name="T27" fmla="*/ 25 h 94"/>
                    <a:gd name="T28" fmla="*/ 18 w 79"/>
                    <a:gd name="T29" fmla="*/ 7 h 94"/>
                    <a:gd name="T30" fmla="*/ 41 w 79"/>
                    <a:gd name="T31" fmla="*/ 0 h 94"/>
                    <a:gd name="T32" fmla="*/ 41 w 79"/>
                    <a:gd name="T33" fmla="*/ 0 h 94"/>
                    <a:gd name="T34" fmla="*/ 62 w 79"/>
                    <a:gd name="T35" fmla="*/ 7 h 94"/>
                    <a:gd name="T36" fmla="*/ 75 w 79"/>
                    <a:gd name="T37" fmla="*/ 25 h 94"/>
                    <a:gd name="T38" fmla="*/ 79 w 79"/>
                    <a:gd name="T39" fmla="*/ 52 h 94"/>
                    <a:gd name="T40" fmla="*/ 79 w 79"/>
                    <a:gd name="T41" fmla="*/ 52 h 94"/>
                    <a:gd name="T42" fmla="*/ 15 w 79"/>
                    <a:gd name="T43" fmla="*/ 52 h 94"/>
                    <a:gd name="T44" fmla="*/ 15 w 79"/>
                    <a:gd name="T45" fmla="*/ 52 h 94"/>
                    <a:gd name="T46" fmla="*/ 18 w 79"/>
                    <a:gd name="T47" fmla="*/ 68 h 94"/>
                    <a:gd name="T48" fmla="*/ 27 w 79"/>
                    <a:gd name="T49" fmla="*/ 78 h 94"/>
                    <a:gd name="T50" fmla="*/ 41 w 79"/>
                    <a:gd name="T51" fmla="*/ 81 h 94"/>
                    <a:gd name="T52" fmla="*/ 41 w 79"/>
                    <a:gd name="T53" fmla="*/ 81 h 94"/>
                    <a:gd name="T54" fmla="*/ 52 w 79"/>
                    <a:gd name="T55" fmla="*/ 78 h 94"/>
                    <a:gd name="T56" fmla="*/ 60 w 79"/>
                    <a:gd name="T57" fmla="*/ 71 h 94"/>
                    <a:gd name="T58" fmla="*/ 63 w 79"/>
                    <a:gd name="T59" fmla="*/ 64 h 94"/>
                    <a:gd name="T60" fmla="*/ 63 w 79"/>
                    <a:gd name="T61" fmla="*/ 64 h 94"/>
                    <a:gd name="T62" fmla="*/ 78 w 79"/>
                    <a:gd name="T63" fmla="*/ 64 h 94"/>
                    <a:gd name="T64" fmla="*/ 78 w 79"/>
                    <a:gd name="T65" fmla="*/ 64 h 94"/>
                    <a:gd name="T66" fmla="*/ 64 w 79"/>
                    <a:gd name="T67" fmla="*/ 41 h 94"/>
                    <a:gd name="T68" fmla="*/ 61 w 79"/>
                    <a:gd name="T69" fmla="*/ 28 h 94"/>
                    <a:gd name="T70" fmla="*/ 54 w 79"/>
                    <a:gd name="T71" fmla="*/ 18 h 94"/>
                    <a:gd name="T72" fmla="*/ 39 w 79"/>
                    <a:gd name="T73" fmla="*/ 14 h 94"/>
                    <a:gd name="T74" fmla="*/ 39 w 79"/>
                    <a:gd name="T75" fmla="*/ 14 h 94"/>
                    <a:gd name="T76" fmla="*/ 27 w 79"/>
                    <a:gd name="T77" fmla="*/ 18 h 94"/>
                    <a:gd name="T78" fmla="*/ 19 w 79"/>
                    <a:gd name="T79" fmla="*/ 28 h 94"/>
                    <a:gd name="T80" fmla="*/ 15 w 79"/>
                    <a:gd name="T81" fmla="*/ 41 h 94"/>
                    <a:gd name="T82" fmla="*/ 15 w 79"/>
                    <a:gd name="T83" fmla="*/ 41 h 94"/>
                    <a:gd name="T84" fmla="*/ 64 w 79"/>
                    <a:gd name="T85" fmla="*/ 41 h 94"/>
                    <a:gd name="T86" fmla="*/ 64 w 79"/>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94"/>
                    <a:gd name="T134" fmla="*/ 79 w 79"/>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94">
                      <a:moveTo>
                        <a:pt x="78" y="64"/>
                      </a:moveTo>
                      <a:lnTo>
                        <a:pt x="76" y="70"/>
                      </a:lnTo>
                      <a:lnTo>
                        <a:pt x="71" y="79"/>
                      </a:lnTo>
                      <a:lnTo>
                        <a:pt x="62" y="88"/>
                      </a:lnTo>
                      <a:lnTo>
                        <a:pt x="58" y="90"/>
                      </a:lnTo>
                      <a:lnTo>
                        <a:pt x="50" y="93"/>
                      </a:lnTo>
                      <a:lnTo>
                        <a:pt x="39" y="94"/>
                      </a:lnTo>
                      <a:lnTo>
                        <a:pt x="18" y="88"/>
                      </a:lnTo>
                      <a:lnTo>
                        <a:pt x="4" y="72"/>
                      </a:lnTo>
                      <a:lnTo>
                        <a:pt x="0" y="50"/>
                      </a:lnTo>
                      <a:lnTo>
                        <a:pt x="4" y="25"/>
                      </a:lnTo>
                      <a:lnTo>
                        <a:pt x="18" y="7"/>
                      </a:lnTo>
                      <a:lnTo>
                        <a:pt x="41" y="0"/>
                      </a:lnTo>
                      <a:lnTo>
                        <a:pt x="62" y="7"/>
                      </a:lnTo>
                      <a:lnTo>
                        <a:pt x="75" y="25"/>
                      </a:lnTo>
                      <a:lnTo>
                        <a:pt x="79" y="52"/>
                      </a:lnTo>
                      <a:lnTo>
                        <a:pt x="15" y="52"/>
                      </a:lnTo>
                      <a:lnTo>
                        <a:pt x="18" y="68"/>
                      </a:lnTo>
                      <a:lnTo>
                        <a:pt x="27" y="78"/>
                      </a:lnTo>
                      <a:lnTo>
                        <a:pt x="41" y="81"/>
                      </a:lnTo>
                      <a:lnTo>
                        <a:pt x="52" y="78"/>
                      </a:lnTo>
                      <a:lnTo>
                        <a:pt x="60" y="71"/>
                      </a:lnTo>
                      <a:lnTo>
                        <a:pt x="63" y="64"/>
                      </a:lnTo>
                      <a:lnTo>
                        <a:pt x="78" y="64"/>
                      </a:lnTo>
                      <a:close/>
                      <a:moveTo>
                        <a:pt x="64" y="41"/>
                      </a:moveTo>
                      <a:lnTo>
                        <a:pt x="61" y="28"/>
                      </a:lnTo>
                      <a:lnTo>
                        <a:pt x="54" y="18"/>
                      </a:lnTo>
                      <a:lnTo>
                        <a:pt x="39" y="14"/>
                      </a:lnTo>
                      <a:lnTo>
                        <a:pt x="27" y="18"/>
                      </a:lnTo>
                      <a:lnTo>
                        <a:pt x="19" y="28"/>
                      </a:lnTo>
                      <a:lnTo>
                        <a:pt x="15" y="41"/>
                      </a:lnTo>
                      <a:lnTo>
                        <a:pt x="64" y="41"/>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30" name="Freeform 496"/>
                <p:cNvSpPr>
                  <a:spLocks/>
                </p:cNvSpPr>
                <p:nvPr/>
              </p:nvSpPr>
              <p:spPr bwMode="auto">
                <a:xfrm>
                  <a:off x="4522" y="2258"/>
                  <a:ext cx="14" cy="38"/>
                </a:xfrm>
                <a:custGeom>
                  <a:avLst/>
                  <a:gdLst>
                    <a:gd name="T0" fmla="*/ 27 w 42"/>
                    <a:gd name="T1" fmla="*/ 38 h 114"/>
                    <a:gd name="T2" fmla="*/ 27 w 42"/>
                    <a:gd name="T3" fmla="*/ 95 h 114"/>
                    <a:gd name="T4" fmla="*/ 27 w 42"/>
                    <a:gd name="T5" fmla="*/ 95 h 114"/>
                    <a:gd name="T6" fmla="*/ 29 w 42"/>
                    <a:gd name="T7" fmla="*/ 100 h 114"/>
                    <a:gd name="T8" fmla="*/ 33 w 42"/>
                    <a:gd name="T9" fmla="*/ 101 h 114"/>
                    <a:gd name="T10" fmla="*/ 36 w 42"/>
                    <a:gd name="T11" fmla="*/ 102 h 114"/>
                    <a:gd name="T12" fmla="*/ 36 w 42"/>
                    <a:gd name="T13" fmla="*/ 102 h 114"/>
                    <a:gd name="T14" fmla="*/ 42 w 42"/>
                    <a:gd name="T15" fmla="*/ 102 h 114"/>
                    <a:gd name="T16" fmla="*/ 42 w 42"/>
                    <a:gd name="T17" fmla="*/ 113 h 114"/>
                    <a:gd name="T18" fmla="*/ 42 w 42"/>
                    <a:gd name="T19" fmla="*/ 113 h 114"/>
                    <a:gd name="T20" fmla="*/ 37 w 42"/>
                    <a:gd name="T21" fmla="*/ 114 h 114"/>
                    <a:gd name="T22" fmla="*/ 33 w 42"/>
                    <a:gd name="T23" fmla="*/ 114 h 114"/>
                    <a:gd name="T24" fmla="*/ 30 w 42"/>
                    <a:gd name="T25" fmla="*/ 114 h 114"/>
                    <a:gd name="T26" fmla="*/ 30 w 42"/>
                    <a:gd name="T27" fmla="*/ 114 h 114"/>
                    <a:gd name="T28" fmla="*/ 19 w 42"/>
                    <a:gd name="T29" fmla="*/ 112 h 114"/>
                    <a:gd name="T30" fmla="*/ 14 w 42"/>
                    <a:gd name="T31" fmla="*/ 105 h 114"/>
                    <a:gd name="T32" fmla="*/ 13 w 42"/>
                    <a:gd name="T33" fmla="*/ 96 h 114"/>
                    <a:gd name="T34" fmla="*/ 13 w 42"/>
                    <a:gd name="T35" fmla="*/ 96 h 114"/>
                    <a:gd name="T36" fmla="*/ 13 w 42"/>
                    <a:gd name="T37" fmla="*/ 38 h 114"/>
                    <a:gd name="T38" fmla="*/ 0 w 42"/>
                    <a:gd name="T39" fmla="*/ 38 h 114"/>
                    <a:gd name="T40" fmla="*/ 0 w 42"/>
                    <a:gd name="T41" fmla="*/ 25 h 114"/>
                    <a:gd name="T42" fmla="*/ 13 w 42"/>
                    <a:gd name="T43" fmla="*/ 25 h 114"/>
                    <a:gd name="T44" fmla="*/ 13 w 42"/>
                    <a:gd name="T45" fmla="*/ 0 h 114"/>
                    <a:gd name="T46" fmla="*/ 27 w 42"/>
                    <a:gd name="T47" fmla="*/ 0 h 114"/>
                    <a:gd name="T48" fmla="*/ 27 w 42"/>
                    <a:gd name="T49" fmla="*/ 25 h 114"/>
                    <a:gd name="T50" fmla="*/ 42 w 42"/>
                    <a:gd name="T51" fmla="*/ 25 h 114"/>
                    <a:gd name="T52" fmla="*/ 42 w 42"/>
                    <a:gd name="T53" fmla="*/ 38 h 114"/>
                    <a:gd name="T54" fmla="*/ 27 w 42"/>
                    <a:gd name="T55" fmla="*/ 38 h 114"/>
                    <a:gd name="T56" fmla="*/ 27 w 42"/>
                    <a:gd name="T57" fmla="*/ 38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4"/>
                    <a:gd name="T89" fmla="*/ 42 w 42"/>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4">
                      <a:moveTo>
                        <a:pt x="27" y="38"/>
                      </a:moveTo>
                      <a:lnTo>
                        <a:pt x="27" y="95"/>
                      </a:lnTo>
                      <a:lnTo>
                        <a:pt x="29" y="100"/>
                      </a:lnTo>
                      <a:lnTo>
                        <a:pt x="33" y="101"/>
                      </a:lnTo>
                      <a:lnTo>
                        <a:pt x="36" y="102"/>
                      </a:lnTo>
                      <a:lnTo>
                        <a:pt x="42" y="102"/>
                      </a:lnTo>
                      <a:lnTo>
                        <a:pt x="42" y="113"/>
                      </a:lnTo>
                      <a:lnTo>
                        <a:pt x="37" y="114"/>
                      </a:lnTo>
                      <a:lnTo>
                        <a:pt x="33" y="114"/>
                      </a:lnTo>
                      <a:lnTo>
                        <a:pt x="30" y="114"/>
                      </a:lnTo>
                      <a:lnTo>
                        <a:pt x="19" y="112"/>
                      </a:lnTo>
                      <a:lnTo>
                        <a:pt x="14" y="105"/>
                      </a:lnTo>
                      <a:lnTo>
                        <a:pt x="13" y="96"/>
                      </a:lnTo>
                      <a:lnTo>
                        <a:pt x="13" y="38"/>
                      </a:lnTo>
                      <a:lnTo>
                        <a:pt x="0" y="38"/>
                      </a:lnTo>
                      <a:lnTo>
                        <a:pt x="0" y="25"/>
                      </a:lnTo>
                      <a:lnTo>
                        <a:pt x="13" y="25"/>
                      </a:lnTo>
                      <a:lnTo>
                        <a:pt x="13" y="0"/>
                      </a:lnTo>
                      <a:lnTo>
                        <a:pt x="27" y="0"/>
                      </a:lnTo>
                      <a:lnTo>
                        <a:pt x="27" y="25"/>
                      </a:lnTo>
                      <a:lnTo>
                        <a:pt x="42" y="25"/>
                      </a:lnTo>
                      <a:lnTo>
                        <a:pt x="42" y="38"/>
                      </a:lnTo>
                      <a:lnTo>
                        <a:pt x="27" y="38"/>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31" name="Freeform 497"/>
                <p:cNvSpPr>
                  <a:spLocks/>
                </p:cNvSpPr>
                <p:nvPr/>
              </p:nvSpPr>
              <p:spPr bwMode="auto">
                <a:xfrm>
                  <a:off x="4553" y="2258"/>
                  <a:ext cx="14" cy="38"/>
                </a:xfrm>
                <a:custGeom>
                  <a:avLst/>
                  <a:gdLst>
                    <a:gd name="T0" fmla="*/ 27 w 41"/>
                    <a:gd name="T1" fmla="*/ 38 h 114"/>
                    <a:gd name="T2" fmla="*/ 27 w 41"/>
                    <a:gd name="T3" fmla="*/ 95 h 114"/>
                    <a:gd name="T4" fmla="*/ 27 w 41"/>
                    <a:gd name="T5" fmla="*/ 95 h 114"/>
                    <a:gd name="T6" fmla="*/ 29 w 41"/>
                    <a:gd name="T7" fmla="*/ 100 h 114"/>
                    <a:gd name="T8" fmla="*/ 32 w 41"/>
                    <a:gd name="T9" fmla="*/ 101 h 114"/>
                    <a:gd name="T10" fmla="*/ 36 w 41"/>
                    <a:gd name="T11" fmla="*/ 102 h 114"/>
                    <a:gd name="T12" fmla="*/ 36 w 41"/>
                    <a:gd name="T13" fmla="*/ 102 h 114"/>
                    <a:gd name="T14" fmla="*/ 41 w 41"/>
                    <a:gd name="T15" fmla="*/ 102 h 114"/>
                    <a:gd name="T16" fmla="*/ 41 w 41"/>
                    <a:gd name="T17" fmla="*/ 113 h 114"/>
                    <a:gd name="T18" fmla="*/ 41 w 41"/>
                    <a:gd name="T19" fmla="*/ 113 h 114"/>
                    <a:gd name="T20" fmla="*/ 36 w 41"/>
                    <a:gd name="T21" fmla="*/ 114 h 114"/>
                    <a:gd name="T22" fmla="*/ 33 w 41"/>
                    <a:gd name="T23" fmla="*/ 114 h 114"/>
                    <a:gd name="T24" fmla="*/ 30 w 41"/>
                    <a:gd name="T25" fmla="*/ 114 h 114"/>
                    <a:gd name="T26" fmla="*/ 30 w 41"/>
                    <a:gd name="T27" fmla="*/ 114 h 114"/>
                    <a:gd name="T28" fmla="*/ 19 w 41"/>
                    <a:gd name="T29" fmla="*/ 112 h 114"/>
                    <a:gd name="T30" fmla="*/ 14 w 41"/>
                    <a:gd name="T31" fmla="*/ 105 h 114"/>
                    <a:gd name="T32" fmla="*/ 13 w 41"/>
                    <a:gd name="T33" fmla="*/ 96 h 114"/>
                    <a:gd name="T34" fmla="*/ 13 w 41"/>
                    <a:gd name="T35" fmla="*/ 96 h 114"/>
                    <a:gd name="T36" fmla="*/ 13 w 41"/>
                    <a:gd name="T37" fmla="*/ 38 h 114"/>
                    <a:gd name="T38" fmla="*/ 0 w 41"/>
                    <a:gd name="T39" fmla="*/ 38 h 114"/>
                    <a:gd name="T40" fmla="*/ 0 w 41"/>
                    <a:gd name="T41" fmla="*/ 25 h 114"/>
                    <a:gd name="T42" fmla="*/ 13 w 41"/>
                    <a:gd name="T43" fmla="*/ 25 h 114"/>
                    <a:gd name="T44" fmla="*/ 13 w 41"/>
                    <a:gd name="T45" fmla="*/ 0 h 114"/>
                    <a:gd name="T46" fmla="*/ 27 w 41"/>
                    <a:gd name="T47" fmla="*/ 0 h 114"/>
                    <a:gd name="T48" fmla="*/ 27 w 41"/>
                    <a:gd name="T49" fmla="*/ 25 h 114"/>
                    <a:gd name="T50" fmla="*/ 41 w 41"/>
                    <a:gd name="T51" fmla="*/ 25 h 114"/>
                    <a:gd name="T52" fmla="*/ 41 w 41"/>
                    <a:gd name="T53" fmla="*/ 38 h 114"/>
                    <a:gd name="T54" fmla="*/ 27 w 41"/>
                    <a:gd name="T55" fmla="*/ 38 h 114"/>
                    <a:gd name="T56" fmla="*/ 27 w 41"/>
                    <a:gd name="T57" fmla="*/ 38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7" y="38"/>
                      </a:moveTo>
                      <a:lnTo>
                        <a:pt x="27" y="95"/>
                      </a:lnTo>
                      <a:lnTo>
                        <a:pt x="29" y="100"/>
                      </a:lnTo>
                      <a:lnTo>
                        <a:pt x="32" y="101"/>
                      </a:lnTo>
                      <a:lnTo>
                        <a:pt x="36" y="102"/>
                      </a:lnTo>
                      <a:lnTo>
                        <a:pt x="41" y="102"/>
                      </a:lnTo>
                      <a:lnTo>
                        <a:pt x="41" y="113"/>
                      </a:lnTo>
                      <a:lnTo>
                        <a:pt x="36" y="114"/>
                      </a:lnTo>
                      <a:lnTo>
                        <a:pt x="33" y="114"/>
                      </a:lnTo>
                      <a:lnTo>
                        <a:pt x="30" y="114"/>
                      </a:lnTo>
                      <a:lnTo>
                        <a:pt x="19" y="112"/>
                      </a:lnTo>
                      <a:lnTo>
                        <a:pt x="14" y="105"/>
                      </a:lnTo>
                      <a:lnTo>
                        <a:pt x="13" y="96"/>
                      </a:lnTo>
                      <a:lnTo>
                        <a:pt x="13" y="38"/>
                      </a:lnTo>
                      <a:lnTo>
                        <a:pt x="0" y="38"/>
                      </a:lnTo>
                      <a:lnTo>
                        <a:pt x="0" y="25"/>
                      </a:lnTo>
                      <a:lnTo>
                        <a:pt x="13" y="25"/>
                      </a:lnTo>
                      <a:lnTo>
                        <a:pt x="13" y="0"/>
                      </a:lnTo>
                      <a:lnTo>
                        <a:pt x="27" y="0"/>
                      </a:lnTo>
                      <a:lnTo>
                        <a:pt x="27" y="25"/>
                      </a:lnTo>
                      <a:lnTo>
                        <a:pt x="41" y="25"/>
                      </a:lnTo>
                      <a:lnTo>
                        <a:pt x="41" y="38"/>
                      </a:lnTo>
                      <a:lnTo>
                        <a:pt x="27" y="38"/>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32" name="Freeform 498"/>
                <p:cNvSpPr>
                  <a:spLocks noEditPoints="1"/>
                </p:cNvSpPr>
                <p:nvPr/>
              </p:nvSpPr>
              <p:spPr bwMode="auto">
                <a:xfrm>
                  <a:off x="4570" y="2266"/>
                  <a:ext cx="28" cy="31"/>
                </a:xfrm>
                <a:custGeom>
                  <a:avLst/>
                  <a:gdLst>
                    <a:gd name="T0" fmla="*/ 9 w 83"/>
                    <a:gd name="T1" fmla="*/ 14 h 94"/>
                    <a:gd name="T2" fmla="*/ 40 w 83"/>
                    <a:gd name="T3" fmla="*/ 0 h 94"/>
                    <a:gd name="T4" fmla="*/ 52 w 83"/>
                    <a:gd name="T5" fmla="*/ 2 h 94"/>
                    <a:gd name="T6" fmla="*/ 73 w 83"/>
                    <a:gd name="T7" fmla="*/ 26 h 94"/>
                    <a:gd name="T8" fmla="*/ 73 w 83"/>
                    <a:gd name="T9" fmla="*/ 76 h 94"/>
                    <a:gd name="T10" fmla="*/ 74 w 83"/>
                    <a:gd name="T11" fmla="*/ 79 h 94"/>
                    <a:gd name="T12" fmla="*/ 78 w 83"/>
                    <a:gd name="T13" fmla="*/ 81 h 94"/>
                    <a:gd name="T14" fmla="*/ 80 w 83"/>
                    <a:gd name="T15" fmla="*/ 81 h 94"/>
                    <a:gd name="T16" fmla="*/ 83 w 83"/>
                    <a:gd name="T17" fmla="*/ 80 h 94"/>
                    <a:gd name="T18" fmla="*/ 83 w 83"/>
                    <a:gd name="T19" fmla="*/ 91 h 94"/>
                    <a:gd name="T20" fmla="*/ 81 w 83"/>
                    <a:gd name="T21" fmla="*/ 92 h 94"/>
                    <a:gd name="T22" fmla="*/ 75 w 83"/>
                    <a:gd name="T23" fmla="*/ 93 h 94"/>
                    <a:gd name="T24" fmla="*/ 65 w 83"/>
                    <a:gd name="T25" fmla="*/ 91 h 94"/>
                    <a:gd name="T26" fmla="*/ 59 w 83"/>
                    <a:gd name="T27" fmla="*/ 79 h 94"/>
                    <a:gd name="T28" fmla="*/ 52 w 83"/>
                    <a:gd name="T29" fmla="*/ 86 h 94"/>
                    <a:gd name="T30" fmla="*/ 27 w 83"/>
                    <a:gd name="T31" fmla="*/ 94 h 94"/>
                    <a:gd name="T32" fmla="*/ 13 w 83"/>
                    <a:gd name="T33" fmla="*/ 90 h 94"/>
                    <a:gd name="T34" fmla="*/ 0 w 83"/>
                    <a:gd name="T35" fmla="*/ 68 h 94"/>
                    <a:gd name="T36" fmla="*/ 1 w 83"/>
                    <a:gd name="T37" fmla="*/ 59 h 94"/>
                    <a:gd name="T38" fmla="*/ 26 w 83"/>
                    <a:gd name="T39" fmla="*/ 41 h 94"/>
                    <a:gd name="T40" fmla="*/ 50 w 83"/>
                    <a:gd name="T41" fmla="*/ 38 h 94"/>
                    <a:gd name="T42" fmla="*/ 54 w 83"/>
                    <a:gd name="T43" fmla="*/ 37 h 94"/>
                    <a:gd name="T44" fmla="*/ 58 w 83"/>
                    <a:gd name="T45" fmla="*/ 28 h 94"/>
                    <a:gd name="T46" fmla="*/ 56 w 83"/>
                    <a:gd name="T47" fmla="*/ 20 h 94"/>
                    <a:gd name="T48" fmla="*/ 38 w 83"/>
                    <a:gd name="T49" fmla="*/ 13 h 94"/>
                    <a:gd name="T50" fmla="*/ 25 w 83"/>
                    <a:gd name="T51" fmla="*/ 16 h 94"/>
                    <a:gd name="T52" fmla="*/ 18 w 83"/>
                    <a:gd name="T53" fmla="*/ 30 h 94"/>
                    <a:gd name="T54" fmla="*/ 4 w 83"/>
                    <a:gd name="T55" fmla="*/ 30 h 94"/>
                    <a:gd name="T56" fmla="*/ 58 w 83"/>
                    <a:gd name="T57" fmla="*/ 47 h 94"/>
                    <a:gd name="T58" fmla="*/ 47 w 83"/>
                    <a:gd name="T59" fmla="*/ 50 h 94"/>
                    <a:gd name="T60" fmla="*/ 34 w 83"/>
                    <a:gd name="T61" fmla="*/ 52 h 94"/>
                    <a:gd name="T62" fmla="*/ 18 w 83"/>
                    <a:gd name="T63" fmla="*/ 58 h 94"/>
                    <a:gd name="T64" fmla="*/ 15 w 83"/>
                    <a:gd name="T65" fmla="*/ 66 h 94"/>
                    <a:gd name="T66" fmla="*/ 22 w 83"/>
                    <a:gd name="T67" fmla="*/ 80 h 94"/>
                    <a:gd name="T68" fmla="*/ 31 w 83"/>
                    <a:gd name="T69" fmla="*/ 81 h 94"/>
                    <a:gd name="T70" fmla="*/ 54 w 83"/>
                    <a:gd name="T71" fmla="*/ 71 h 94"/>
                    <a:gd name="T72" fmla="*/ 58 w 83"/>
                    <a:gd name="T73" fmla="*/ 61 h 94"/>
                    <a:gd name="T74" fmla="*/ 58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4" y="30"/>
                      </a:moveTo>
                      <a:lnTo>
                        <a:pt x="9" y="14"/>
                      </a:lnTo>
                      <a:lnTo>
                        <a:pt x="21" y="3"/>
                      </a:lnTo>
                      <a:lnTo>
                        <a:pt x="40" y="0"/>
                      </a:lnTo>
                      <a:lnTo>
                        <a:pt x="52" y="2"/>
                      </a:lnTo>
                      <a:lnTo>
                        <a:pt x="67" y="8"/>
                      </a:lnTo>
                      <a:lnTo>
                        <a:pt x="73" y="26"/>
                      </a:lnTo>
                      <a:lnTo>
                        <a:pt x="73" y="76"/>
                      </a:lnTo>
                      <a:lnTo>
                        <a:pt x="74" y="79"/>
                      </a:lnTo>
                      <a:lnTo>
                        <a:pt x="76" y="81"/>
                      </a:lnTo>
                      <a:lnTo>
                        <a:pt x="78" y="81"/>
                      </a:lnTo>
                      <a:lnTo>
                        <a:pt x="80" y="81"/>
                      </a:lnTo>
                      <a:lnTo>
                        <a:pt x="81" y="81"/>
                      </a:lnTo>
                      <a:lnTo>
                        <a:pt x="83" y="80"/>
                      </a:lnTo>
                      <a:lnTo>
                        <a:pt x="83" y="91"/>
                      </a:lnTo>
                      <a:lnTo>
                        <a:pt x="81" y="92"/>
                      </a:lnTo>
                      <a:lnTo>
                        <a:pt x="78" y="92"/>
                      </a:lnTo>
                      <a:lnTo>
                        <a:pt x="75" y="93"/>
                      </a:lnTo>
                      <a:lnTo>
                        <a:pt x="65" y="91"/>
                      </a:lnTo>
                      <a:lnTo>
                        <a:pt x="61" y="86"/>
                      </a:lnTo>
                      <a:lnTo>
                        <a:pt x="59" y="79"/>
                      </a:lnTo>
                      <a:lnTo>
                        <a:pt x="52" y="86"/>
                      </a:lnTo>
                      <a:lnTo>
                        <a:pt x="42" y="91"/>
                      </a:lnTo>
                      <a:lnTo>
                        <a:pt x="27" y="94"/>
                      </a:lnTo>
                      <a:lnTo>
                        <a:pt x="13" y="90"/>
                      </a:lnTo>
                      <a:lnTo>
                        <a:pt x="3" y="82"/>
                      </a:lnTo>
                      <a:lnTo>
                        <a:pt x="0" y="68"/>
                      </a:lnTo>
                      <a:lnTo>
                        <a:pt x="1" y="59"/>
                      </a:lnTo>
                      <a:lnTo>
                        <a:pt x="9" y="48"/>
                      </a:lnTo>
                      <a:lnTo>
                        <a:pt x="26" y="41"/>
                      </a:lnTo>
                      <a:lnTo>
                        <a:pt x="50" y="38"/>
                      </a:lnTo>
                      <a:lnTo>
                        <a:pt x="54" y="37"/>
                      </a:lnTo>
                      <a:lnTo>
                        <a:pt x="57" y="34"/>
                      </a:lnTo>
                      <a:lnTo>
                        <a:pt x="58" y="28"/>
                      </a:lnTo>
                      <a:lnTo>
                        <a:pt x="56" y="20"/>
                      </a:lnTo>
                      <a:lnTo>
                        <a:pt x="49" y="15"/>
                      </a:lnTo>
                      <a:lnTo>
                        <a:pt x="38" y="13"/>
                      </a:lnTo>
                      <a:lnTo>
                        <a:pt x="25" y="16"/>
                      </a:lnTo>
                      <a:lnTo>
                        <a:pt x="19" y="23"/>
                      </a:lnTo>
                      <a:lnTo>
                        <a:pt x="18" y="30"/>
                      </a:lnTo>
                      <a:lnTo>
                        <a:pt x="4" y="30"/>
                      </a:lnTo>
                      <a:close/>
                      <a:moveTo>
                        <a:pt x="58" y="47"/>
                      </a:moveTo>
                      <a:lnTo>
                        <a:pt x="55" y="48"/>
                      </a:lnTo>
                      <a:lnTo>
                        <a:pt x="47" y="50"/>
                      </a:lnTo>
                      <a:lnTo>
                        <a:pt x="34" y="52"/>
                      </a:lnTo>
                      <a:lnTo>
                        <a:pt x="26" y="54"/>
                      </a:lnTo>
                      <a:lnTo>
                        <a:pt x="18" y="58"/>
                      </a:lnTo>
                      <a:lnTo>
                        <a:pt x="15" y="66"/>
                      </a:lnTo>
                      <a:lnTo>
                        <a:pt x="17" y="74"/>
                      </a:lnTo>
                      <a:lnTo>
                        <a:pt x="22" y="80"/>
                      </a:lnTo>
                      <a:lnTo>
                        <a:pt x="31" y="81"/>
                      </a:lnTo>
                      <a:lnTo>
                        <a:pt x="44" y="79"/>
                      </a:lnTo>
                      <a:lnTo>
                        <a:pt x="54" y="71"/>
                      </a:lnTo>
                      <a:lnTo>
                        <a:pt x="58" y="61"/>
                      </a:lnTo>
                      <a:lnTo>
                        <a:pt x="58" y="47"/>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33" name="Freeform 499"/>
                <p:cNvSpPr>
                  <a:spLocks/>
                </p:cNvSpPr>
                <p:nvPr/>
              </p:nvSpPr>
              <p:spPr bwMode="auto">
                <a:xfrm>
                  <a:off x="4600" y="2267"/>
                  <a:ext cx="27" cy="29"/>
                </a:xfrm>
                <a:custGeom>
                  <a:avLst/>
                  <a:gdLst>
                    <a:gd name="T0" fmla="*/ 81 w 81"/>
                    <a:gd name="T1" fmla="*/ 88 h 88"/>
                    <a:gd name="T2" fmla="*/ 62 w 81"/>
                    <a:gd name="T3" fmla="*/ 88 h 88"/>
                    <a:gd name="T4" fmla="*/ 40 w 81"/>
                    <a:gd name="T5" fmla="*/ 55 h 88"/>
                    <a:gd name="T6" fmla="*/ 19 w 81"/>
                    <a:gd name="T7" fmla="*/ 88 h 88"/>
                    <a:gd name="T8" fmla="*/ 0 w 81"/>
                    <a:gd name="T9" fmla="*/ 88 h 88"/>
                    <a:gd name="T10" fmla="*/ 31 w 81"/>
                    <a:gd name="T11" fmla="*/ 43 h 88"/>
                    <a:gd name="T12" fmla="*/ 2 w 81"/>
                    <a:gd name="T13" fmla="*/ 0 h 88"/>
                    <a:gd name="T14" fmla="*/ 21 w 81"/>
                    <a:gd name="T15" fmla="*/ 0 h 88"/>
                    <a:gd name="T16" fmla="*/ 41 w 81"/>
                    <a:gd name="T17" fmla="*/ 32 h 88"/>
                    <a:gd name="T18" fmla="*/ 61 w 81"/>
                    <a:gd name="T19" fmla="*/ 0 h 88"/>
                    <a:gd name="T20" fmla="*/ 80 w 81"/>
                    <a:gd name="T21" fmla="*/ 0 h 88"/>
                    <a:gd name="T22" fmla="*/ 50 w 81"/>
                    <a:gd name="T23" fmla="*/ 43 h 88"/>
                    <a:gd name="T24" fmla="*/ 81 w 81"/>
                    <a:gd name="T25" fmla="*/ 88 h 88"/>
                    <a:gd name="T26" fmla="*/ 81 w 81"/>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88"/>
                    <a:gd name="T44" fmla="*/ 81 w 81"/>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88">
                      <a:moveTo>
                        <a:pt x="81" y="88"/>
                      </a:moveTo>
                      <a:lnTo>
                        <a:pt x="62" y="88"/>
                      </a:lnTo>
                      <a:lnTo>
                        <a:pt x="40" y="55"/>
                      </a:lnTo>
                      <a:lnTo>
                        <a:pt x="19" y="88"/>
                      </a:lnTo>
                      <a:lnTo>
                        <a:pt x="0" y="88"/>
                      </a:lnTo>
                      <a:lnTo>
                        <a:pt x="31" y="43"/>
                      </a:lnTo>
                      <a:lnTo>
                        <a:pt x="2" y="0"/>
                      </a:lnTo>
                      <a:lnTo>
                        <a:pt x="21" y="0"/>
                      </a:lnTo>
                      <a:lnTo>
                        <a:pt x="41" y="32"/>
                      </a:lnTo>
                      <a:lnTo>
                        <a:pt x="61" y="0"/>
                      </a:lnTo>
                      <a:lnTo>
                        <a:pt x="80" y="0"/>
                      </a:lnTo>
                      <a:lnTo>
                        <a:pt x="50" y="43"/>
                      </a:lnTo>
                      <a:lnTo>
                        <a:pt x="81" y="88"/>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34" name="Freeform 500"/>
                <p:cNvSpPr>
                  <a:spLocks noEditPoints="1"/>
                </p:cNvSpPr>
                <p:nvPr/>
              </p:nvSpPr>
              <p:spPr bwMode="auto">
                <a:xfrm>
                  <a:off x="4628" y="2266"/>
                  <a:ext cx="26" cy="31"/>
                </a:xfrm>
                <a:custGeom>
                  <a:avLst/>
                  <a:gdLst>
                    <a:gd name="T0" fmla="*/ 78 w 79"/>
                    <a:gd name="T1" fmla="*/ 64 h 94"/>
                    <a:gd name="T2" fmla="*/ 76 w 79"/>
                    <a:gd name="T3" fmla="*/ 70 h 94"/>
                    <a:gd name="T4" fmla="*/ 71 w 79"/>
                    <a:gd name="T5" fmla="*/ 79 h 94"/>
                    <a:gd name="T6" fmla="*/ 62 w 79"/>
                    <a:gd name="T7" fmla="*/ 88 h 94"/>
                    <a:gd name="T8" fmla="*/ 62 w 79"/>
                    <a:gd name="T9" fmla="*/ 88 h 94"/>
                    <a:gd name="T10" fmla="*/ 58 w 79"/>
                    <a:gd name="T11" fmla="*/ 90 h 94"/>
                    <a:gd name="T12" fmla="*/ 50 w 79"/>
                    <a:gd name="T13" fmla="*/ 93 h 94"/>
                    <a:gd name="T14" fmla="*/ 39 w 79"/>
                    <a:gd name="T15" fmla="*/ 94 h 94"/>
                    <a:gd name="T16" fmla="*/ 39 w 79"/>
                    <a:gd name="T17" fmla="*/ 94 h 94"/>
                    <a:gd name="T18" fmla="*/ 18 w 79"/>
                    <a:gd name="T19" fmla="*/ 88 h 94"/>
                    <a:gd name="T20" fmla="*/ 4 w 79"/>
                    <a:gd name="T21" fmla="*/ 72 h 94"/>
                    <a:gd name="T22" fmla="*/ 0 w 79"/>
                    <a:gd name="T23" fmla="*/ 50 h 94"/>
                    <a:gd name="T24" fmla="*/ 0 w 79"/>
                    <a:gd name="T25" fmla="*/ 50 h 94"/>
                    <a:gd name="T26" fmla="*/ 4 w 79"/>
                    <a:gd name="T27" fmla="*/ 25 h 94"/>
                    <a:gd name="T28" fmla="*/ 18 w 79"/>
                    <a:gd name="T29" fmla="*/ 7 h 94"/>
                    <a:gd name="T30" fmla="*/ 41 w 79"/>
                    <a:gd name="T31" fmla="*/ 0 h 94"/>
                    <a:gd name="T32" fmla="*/ 41 w 79"/>
                    <a:gd name="T33" fmla="*/ 0 h 94"/>
                    <a:gd name="T34" fmla="*/ 62 w 79"/>
                    <a:gd name="T35" fmla="*/ 7 h 94"/>
                    <a:gd name="T36" fmla="*/ 75 w 79"/>
                    <a:gd name="T37" fmla="*/ 25 h 94"/>
                    <a:gd name="T38" fmla="*/ 79 w 79"/>
                    <a:gd name="T39" fmla="*/ 52 h 94"/>
                    <a:gd name="T40" fmla="*/ 79 w 79"/>
                    <a:gd name="T41" fmla="*/ 52 h 94"/>
                    <a:gd name="T42" fmla="*/ 15 w 79"/>
                    <a:gd name="T43" fmla="*/ 52 h 94"/>
                    <a:gd name="T44" fmla="*/ 15 w 79"/>
                    <a:gd name="T45" fmla="*/ 52 h 94"/>
                    <a:gd name="T46" fmla="*/ 18 w 79"/>
                    <a:gd name="T47" fmla="*/ 68 h 94"/>
                    <a:gd name="T48" fmla="*/ 27 w 79"/>
                    <a:gd name="T49" fmla="*/ 78 h 94"/>
                    <a:gd name="T50" fmla="*/ 41 w 79"/>
                    <a:gd name="T51" fmla="*/ 81 h 94"/>
                    <a:gd name="T52" fmla="*/ 41 w 79"/>
                    <a:gd name="T53" fmla="*/ 81 h 94"/>
                    <a:gd name="T54" fmla="*/ 53 w 79"/>
                    <a:gd name="T55" fmla="*/ 78 h 94"/>
                    <a:gd name="T56" fmla="*/ 60 w 79"/>
                    <a:gd name="T57" fmla="*/ 71 h 94"/>
                    <a:gd name="T58" fmla="*/ 63 w 79"/>
                    <a:gd name="T59" fmla="*/ 64 h 94"/>
                    <a:gd name="T60" fmla="*/ 63 w 79"/>
                    <a:gd name="T61" fmla="*/ 64 h 94"/>
                    <a:gd name="T62" fmla="*/ 78 w 79"/>
                    <a:gd name="T63" fmla="*/ 64 h 94"/>
                    <a:gd name="T64" fmla="*/ 78 w 79"/>
                    <a:gd name="T65" fmla="*/ 64 h 94"/>
                    <a:gd name="T66" fmla="*/ 64 w 79"/>
                    <a:gd name="T67" fmla="*/ 41 h 94"/>
                    <a:gd name="T68" fmla="*/ 61 w 79"/>
                    <a:gd name="T69" fmla="*/ 28 h 94"/>
                    <a:gd name="T70" fmla="*/ 54 w 79"/>
                    <a:gd name="T71" fmla="*/ 18 h 94"/>
                    <a:gd name="T72" fmla="*/ 39 w 79"/>
                    <a:gd name="T73" fmla="*/ 14 h 94"/>
                    <a:gd name="T74" fmla="*/ 39 w 79"/>
                    <a:gd name="T75" fmla="*/ 14 h 94"/>
                    <a:gd name="T76" fmla="*/ 27 w 79"/>
                    <a:gd name="T77" fmla="*/ 18 h 94"/>
                    <a:gd name="T78" fmla="*/ 19 w 79"/>
                    <a:gd name="T79" fmla="*/ 28 h 94"/>
                    <a:gd name="T80" fmla="*/ 15 w 79"/>
                    <a:gd name="T81" fmla="*/ 41 h 94"/>
                    <a:gd name="T82" fmla="*/ 15 w 79"/>
                    <a:gd name="T83" fmla="*/ 41 h 94"/>
                    <a:gd name="T84" fmla="*/ 64 w 79"/>
                    <a:gd name="T85" fmla="*/ 41 h 94"/>
                    <a:gd name="T86" fmla="*/ 64 w 79"/>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94"/>
                    <a:gd name="T134" fmla="*/ 79 w 79"/>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94">
                      <a:moveTo>
                        <a:pt x="78" y="64"/>
                      </a:moveTo>
                      <a:lnTo>
                        <a:pt x="76" y="70"/>
                      </a:lnTo>
                      <a:lnTo>
                        <a:pt x="71" y="79"/>
                      </a:lnTo>
                      <a:lnTo>
                        <a:pt x="62" y="88"/>
                      </a:lnTo>
                      <a:lnTo>
                        <a:pt x="58" y="90"/>
                      </a:lnTo>
                      <a:lnTo>
                        <a:pt x="50" y="93"/>
                      </a:lnTo>
                      <a:lnTo>
                        <a:pt x="39" y="94"/>
                      </a:lnTo>
                      <a:lnTo>
                        <a:pt x="18" y="88"/>
                      </a:lnTo>
                      <a:lnTo>
                        <a:pt x="4" y="72"/>
                      </a:lnTo>
                      <a:lnTo>
                        <a:pt x="0" y="50"/>
                      </a:lnTo>
                      <a:lnTo>
                        <a:pt x="4" y="25"/>
                      </a:lnTo>
                      <a:lnTo>
                        <a:pt x="18" y="7"/>
                      </a:lnTo>
                      <a:lnTo>
                        <a:pt x="41" y="0"/>
                      </a:lnTo>
                      <a:lnTo>
                        <a:pt x="62" y="7"/>
                      </a:lnTo>
                      <a:lnTo>
                        <a:pt x="75" y="25"/>
                      </a:lnTo>
                      <a:lnTo>
                        <a:pt x="79" y="52"/>
                      </a:lnTo>
                      <a:lnTo>
                        <a:pt x="15" y="52"/>
                      </a:lnTo>
                      <a:lnTo>
                        <a:pt x="18" y="68"/>
                      </a:lnTo>
                      <a:lnTo>
                        <a:pt x="27" y="78"/>
                      </a:lnTo>
                      <a:lnTo>
                        <a:pt x="41" y="81"/>
                      </a:lnTo>
                      <a:lnTo>
                        <a:pt x="53" y="78"/>
                      </a:lnTo>
                      <a:lnTo>
                        <a:pt x="60" y="71"/>
                      </a:lnTo>
                      <a:lnTo>
                        <a:pt x="63" y="64"/>
                      </a:lnTo>
                      <a:lnTo>
                        <a:pt x="78" y="64"/>
                      </a:lnTo>
                      <a:close/>
                      <a:moveTo>
                        <a:pt x="64" y="41"/>
                      </a:moveTo>
                      <a:lnTo>
                        <a:pt x="61" y="28"/>
                      </a:lnTo>
                      <a:lnTo>
                        <a:pt x="54" y="18"/>
                      </a:lnTo>
                      <a:lnTo>
                        <a:pt x="39" y="14"/>
                      </a:lnTo>
                      <a:lnTo>
                        <a:pt x="27" y="18"/>
                      </a:lnTo>
                      <a:lnTo>
                        <a:pt x="19" y="28"/>
                      </a:lnTo>
                      <a:lnTo>
                        <a:pt x="15" y="41"/>
                      </a:lnTo>
                      <a:lnTo>
                        <a:pt x="64" y="41"/>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35" name="Freeform 501"/>
                <p:cNvSpPr>
                  <a:spLocks/>
                </p:cNvSpPr>
                <p:nvPr/>
              </p:nvSpPr>
              <p:spPr bwMode="auto">
                <a:xfrm>
                  <a:off x="4659" y="2266"/>
                  <a:ext cx="24" cy="31"/>
                </a:xfrm>
                <a:custGeom>
                  <a:avLst/>
                  <a:gdLst>
                    <a:gd name="T0" fmla="*/ 55 w 72"/>
                    <a:gd name="T1" fmla="*/ 29 h 94"/>
                    <a:gd name="T2" fmla="*/ 54 w 72"/>
                    <a:gd name="T3" fmla="*/ 22 h 94"/>
                    <a:gd name="T4" fmla="*/ 48 w 72"/>
                    <a:gd name="T5" fmla="*/ 17 h 94"/>
                    <a:gd name="T6" fmla="*/ 34 w 72"/>
                    <a:gd name="T7" fmla="*/ 14 h 94"/>
                    <a:gd name="T8" fmla="*/ 34 w 72"/>
                    <a:gd name="T9" fmla="*/ 14 h 94"/>
                    <a:gd name="T10" fmla="*/ 28 w 72"/>
                    <a:gd name="T11" fmla="*/ 15 h 94"/>
                    <a:gd name="T12" fmla="*/ 20 w 72"/>
                    <a:gd name="T13" fmla="*/ 18 h 94"/>
                    <a:gd name="T14" fmla="*/ 17 w 72"/>
                    <a:gd name="T15" fmla="*/ 26 h 94"/>
                    <a:gd name="T16" fmla="*/ 17 w 72"/>
                    <a:gd name="T17" fmla="*/ 26 h 94"/>
                    <a:gd name="T18" fmla="*/ 19 w 72"/>
                    <a:gd name="T19" fmla="*/ 32 h 94"/>
                    <a:gd name="T20" fmla="*/ 24 w 72"/>
                    <a:gd name="T21" fmla="*/ 35 h 94"/>
                    <a:gd name="T22" fmla="*/ 33 w 72"/>
                    <a:gd name="T23" fmla="*/ 38 h 94"/>
                    <a:gd name="T24" fmla="*/ 33 w 72"/>
                    <a:gd name="T25" fmla="*/ 38 h 94"/>
                    <a:gd name="T26" fmla="*/ 48 w 72"/>
                    <a:gd name="T27" fmla="*/ 42 h 94"/>
                    <a:gd name="T28" fmla="*/ 48 w 72"/>
                    <a:gd name="T29" fmla="*/ 42 h 94"/>
                    <a:gd name="T30" fmla="*/ 62 w 72"/>
                    <a:gd name="T31" fmla="*/ 47 h 94"/>
                    <a:gd name="T32" fmla="*/ 70 w 72"/>
                    <a:gd name="T33" fmla="*/ 54 h 94"/>
                    <a:gd name="T34" fmla="*/ 72 w 72"/>
                    <a:gd name="T35" fmla="*/ 65 h 94"/>
                    <a:gd name="T36" fmla="*/ 72 w 72"/>
                    <a:gd name="T37" fmla="*/ 65 h 94"/>
                    <a:gd name="T38" fmla="*/ 67 w 72"/>
                    <a:gd name="T39" fmla="*/ 80 h 94"/>
                    <a:gd name="T40" fmla="*/ 55 w 72"/>
                    <a:gd name="T41" fmla="*/ 90 h 94"/>
                    <a:gd name="T42" fmla="*/ 38 w 72"/>
                    <a:gd name="T43" fmla="*/ 94 h 94"/>
                    <a:gd name="T44" fmla="*/ 38 w 72"/>
                    <a:gd name="T45" fmla="*/ 94 h 94"/>
                    <a:gd name="T46" fmla="*/ 13 w 72"/>
                    <a:gd name="T47" fmla="*/ 88 h 94"/>
                    <a:gd name="T48" fmla="*/ 2 w 72"/>
                    <a:gd name="T49" fmla="*/ 76 h 94"/>
                    <a:gd name="T50" fmla="*/ 0 w 72"/>
                    <a:gd name="T51" fmla="*/ 63 h 94"/>
                    <a:gd name="T52" fmla="*/ 0 w 72"/>
                    <a:gd name="T53" fmla="*/ 63 h 94"/>
                    <a:gd name="T54" fmla="*/ 14 w 72"/>
                    <a:gd name="T55" fmla="*/ 63 h 94"/>
                    <a:gd name="T56" fmla="*/ 14 w 72"/>
                    <a:gd name="T57" fmla="*/ 63 h 94"/>
                    <a:gd name="T58" fmla="*/ 16 w 72"/>
                    <a:gd name="T59" fmla="*/ 71 h 94"/>
                    <a:gd name="T60" fmla="*/ 22 w 72"/>
                    <a:gd name="T61" fmla="*/ 78 h 94"/>
                    <a:gd name="T62" fmla="*/ 37 w 72"/>
                    <a:gd name="T63" fmla="*/ 81 h 94"/>
                    <a:gd name="T64" fmla="*/ 37 w 72"/>
                    <a:gd name="T65" fmla="*/ 81 h 94"/>
                    <a:gd name="T66" fmla="*/ 47 w 72"/>
                    <a:gd name="T67" fmla="*/ 79 h 94"/>
                    <a:gd name="T68" fmla="*/ 55 w 72"/>
                    <a:gd name="T69" fmla="*/ 75 h 94"/>
                    <a:gd name="T70" fmla="*/ 57 w 72"/>
                    <a:gd name="T71" fmla="*/ 67 h 94"/>
                    <a:gd name="T72" fmla="*/ 57 w 72"/>
                    <a:gd name="T73" fmla="*/ 67 h 94"/>
                    <a:gd name="T74" fmla="*/ 56 w 72"/>
                    <a:gd name="T75" fmla="*/ 61 h 94"/>
                    <a:gd name="T76" fmla="*/ 50 w 72"/>
                    <a:gd name="T77" fmla="*/ 58 h 94"/>
                    <a:gd name="T78" fmla="*/ 40 w 72"/>
                    <a:gd name="T79" fmla="*/ 55 h 94"/>
                    <a:gd name="T80" fmla="*/ 40 w 72"/>
                    <a:gd name="T81" fmla="*/ 55 h 94"/>
                    <a:gd name="T82" fmla="*/ 23 w 72"/>
                    <a:gd name="T83" fmla="*/ 50 h 94"/>
                    <a:gd name="T84" fmla="*/ 23 w 72"/>
                    <a:gd name="T85" fmla="*/ 50 h 94"/>
                    <a:gd name="T86" fmla="*/ 12 w 72"/>
                    <a:gd name="T87" fmla="*/ 46 h 94"/>
                    <a:gd name="T88" fmla="*/ 5 w 72"/>
                    <a:gd name="T89" fmla="*/ 39 h 94"/>
                    <a:gd name="T90" fmla="*/ 3 w 72"/>
                    <a:gd name="T91" fmla="*/ 29 h 94"/>
                    <a:gd name="T92" fmla="*/ 3 w 72"/>
                    <a:gd name="T93" fmla="*/ 29 h 94"/>
                    <a:gd name="T94" fmla="*/ 8 w 72"/>
                    <a:gd name="T95" fmla="*/ 13 h 94"/>
                    <a:gd name="T96" fmla="*/ 20 w 72"/>
                    <a:gd name="T97" fmla="*/ 3 h 94"/>
                    <a:gd name="T98" fmla="*/ 36 w 72"/>
                    <a:gd name="T99" fmla="*/ 0 h 94"/>
                    <a:gd name="T100" fmla="*/ 36 w 72"/>
                    <a:gd name="T101" fmla="*/ 0 h 94"/>
                    <a:gd name="T102" fmla="*/ 58 w 72"/>
                    <a:gd name="T103" fmla="*/ 6 h 94"/>
                    <a:gd name="T104" fmla="*/ 68 w 72"/>
                    <a:gd name="T105" fmla="*/ 20 h 94"/>
                    <a:gd name="T106" fmla="*/ 69 w 72"/>
                    <a:gd name="T107" fmla="*/ 29 h 94"/>
                    <a:gd name="T108" fmla="*/ 69 w 72"/>
                    <a:gd name="T109" fmla="*/ 29 h 94"/>
                    <a:gd name="T110" fmla="*/ 55 w 72"/>
                    <a:gd name="T111" fmla="*/ 29 h 94"/>
                    <a:gd name="T112" fmla="*/ 55 w 72"/>
                    <a:gd name="T113" fmla="*/ 29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94"/>
                    <a:gd name="T173" fmla="*/ 72 w 72"/>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94">
                      <a:moveTo>
                        <a:pt x="55" y="29"/>
                      </a:moveTo>
                      <a:lnTo>
                        <a:pt x="54" y="22"/>
                      </a:lnTo>
                      <a:lnTo>
                        <a:pt x="48" y="17"/>
                      </a:lnTo>
                      <a:lnTo>
                        <a:pt x="34" y="14"/>
                      </a:lnTo>
                      <a:lnTo>
                        <a:pt x="28" y="15"/>
                      </a:lnTo>
                      <a:lnTo>
                        <a:pt x="20" y="18"/>
                      </a:lnTo>
                      <a:lnTo>
                        <a:pt x="17" y="26"/>
                      </a:lnTo>
                      <a:lnTo>
                        <a:pt x="19" y="32"/>
                      </a:lnTo>
                      <a:lnTo>
                        <a:pt x="24" y="35"/>
                      </a:lnTo>
                      <a:lnTo>
                        <a:pt x="33" y="38"/>
                      </a:lnTo>
                      <a:lnTo>
                        <a:pt x="48" y="42"/>
                      </a:lnTo>
                      <a:lnTo>
                        <a:pt x="62" y="47"/>
                      </a:lnTo>
                      <a:lnTo>
                        <a:pt x="70" y="54"/>
                      </a:lnTo>
                      <a:lnTo>
                        <a:pt x="72" y="65"/>
                      </a:lnTo>
                      <a:lnTo>
                        <a:pt x="67" y="80"/>
                      </a:lnTo>
                      <a:lnTo>
                        <a:pt x="55" y="90"/>
                      </a:lnTo>
                      <a:lnTo>
                        <a:pt x="38" y="94"/>
                      </a:lnTo>
                      <a:lnTo>
                        <a:pt x="13" y="88"/>
                      </a:lnTo>
                      <a:lnTo>
                        <a:pt x="2" y="76"/>
                      </a:lnTo>
                      <a:lnTo>
                        <a:pt x="0" y="63"/>
                      </a:lnTo>
                      <a:lnTo>
                        <a:pt x="14" y="63"/>
                      </a:lnTo>
                      <a:lnTo>
                        <a:pt x="16" y="71"/>
                      </a:lnTo>
                      <a:lnTo>
                        <a:pt x="22" y="78"/>
                      </a:lnTo>
                      <a:lnTo>
                        <a:pt x="37" y="81"/>
                      </a:lnTo>
                      <a:lnTo>
                        <a:pt x="47" y="79"/>
                      </a:lnTo>
                      <a:lnTo>
                        <a:pt x="55" y="75"/>
                      </a:lnTo>
                      <a:lnTo>
                        <a:pt x="57" y="67"/>
                      </a:lnTo>
                      <a:lnTo>
                        <a:pt x="56" y="61"/>
                      </a:lnTo>
                      <a:lnTo>
                        <a:pt x="50" y="58"/>
                      </a:lnTo>
                      <a:lnTo>
                        <a:pt x="40" y="55"/>
                      </a:lnTo>
                      <a:lnTo>
                        <a:pt x="23" y="50"/>
                      </a:lnTo>
                      <a:lnTo>
                        <a:pt x="12" y="46"/>
                      </a:lnTo>
                      <a:lnTo>
                        <a:pt x="5" y="39"/>
                      </a:lnTo>
                      <a:lnTo>
                        <a:pt x="3" y="29"/>
                      </a:lnTo>
                      <a:lnTo>
                        <a:pt x="8" y="13"/>
                      </a:lnTo>
                      <a:lnTo>
                        <a:pt x="20" y="3"/>
                      </a:lnTo>
                      <a:lnTo>
                        <a:pt x="36" y="0"/>
                      </a:lnTo>
                      <a:lnTo>
                        <a:pt x="58" y="6"/>
                      </a:lnTo>
                      <a:lnTo>
                        <a:pt x="68" y="20"/>
                      </a:lnTo>
                      <a:lnTo>
                        <a:pt x="69" y="29"/>
                      </a:lnTo>
                      <a:lnTo>
                        <a:pt x="55" y="29"/>
                      </a:lnTo>
                      <a:close/>
                    </a:path>
                  </a:pathLst>
                </a:custGeom>
                <a:solidFill>
                  <a:srgbClr val="1F1A17"/>
                </a:solidFill>
                <a:ln w="3175">
                  <a:solidFill>
                    <a:srgbClr val="000000"/>
                  </a:solidFill>
                  <a:round/>
                  <a:headEnd/>
                  <a:tailEnd/>
                </a:ln>
              </p:spPr>
              <p:txBody>
                <a:bodyPr>
                  <a:prstTxWarp prst="textNoShape">
                    <a:avLst/>
                  </a:prstTxWarp>
                </a:bodyPr>
                <a:lstStyle/>
                <a:p>
                  <a:endParaRPr lang="en-US"/>
                </a:p>
              </p:txBody>
            </p:sp>
            <p:sp>
              <p:nvSpPr>
                <p:cNvPr id="1036" name="Freeform 502"/>
                <p:cNvSpPr>
                  <a:spLocks/>
                </p:cNvSpPr>
                <p:nvPr/>
              </p:nvSpPr>
              <p:spPr bwMode="auto">
                <a:xfrm>
                  <a:off x="4359" y="2251"/>
                  <a:ext cx="70" cy="45"/>
                </a:xfrm>
                <a:custGeom>
                  <a:avLst/>
                  <a:gdLst>
                    <a:gd name="T0" fmla="*/ 0 w 208"/>
                    <a:gd name="T1" fmla="*/ 69 h 136"/>
                    <a:gd name="T2" fmla="*/ 208 w 208"/>
                    <a:gd name="T3" fmla="*/ 0 h 136"/>
                    <a:gd name="T4" fmla="*/ 158 w 208"/>
                    <a:gd name="T5" fmla="*/ 68 h 136"/>
                    <a:gd name="T6" fmla="*/ 208 w 208"/>
                    <a:gd name="T7" fmla="*/ 136 h 136"/>
                    <a:gd name="T8" fmla="*/ 0 w 208"/>
                    <a:gd name="T9" fmla="*/ 69 h 136"/>
                    <a:gd name="T10" fmla="*/ 0 w 208"/>
                    <a:gd name="T11" fmla="*/ 69 h 136"/>
                    <a:gd name="T12" fmla="*/ 0 60000 65536"/>
                    <a:gd name="T13" fmla="*/ 0 60000 65536"/>
                    <a:gd name="T14" fmla="*/ 0 60000 65536"/>
                    <a:gd name="T15" fmla="*/ 0 60000 65536"/>
                    <a:gd name="T16" fmla="*/ 0 60000 65536"/>
                    <a:gd name="T17" fmla="*/ 0 60000 65536"/>
                    <a:gd name="T18" fmla="*/ 0 w 208"/>
                    <a:gd name="T19" fmla="*/ 0 h 136"/>
                    <a:gd name="T20" fmla="*/ 208 w 208"/>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08" h="136">
                      <a:moveTo>
                        <a:pt x="0" y="69"/>
                      </a:moveTo>
                      <a:lnTo>
                        <a:pt x="208" y="0"/>
                      </a:lnTo>
                      <a:lnTo>
                        <a:pt x="158" y="68"/>
                      </a:lnTo>
                      <a:lnTo>
                        <a:pt x="208" y="136"/>
                      </a:lnTo>
                      <a:lnTo>
                        <a:pt x="0" y="6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sp>
          <p:nvSpPr>
            <p:cNvPr id="1025" name="Freeform 503"/>
            <p:cNvSpPr>
              <a:spLocks/>
            </p:cNvSpPr>
            <p:nvPr/>
          </p:nvSpPr>
          <p:spPr bwMode="auto">
            <a:xfrm>
              <a:off x="4107" y="1859"/>
              <a:ext cx="678" cy="463"/>
            </a:xfrm>
            <a:custGeom>
              <a:avLst/>
              <a:gdLst>
                <a:gd name="T0" fmla="*/ 1039 w 2036"/>
                <a:gd name="T1" fmla="*/ 1137 h 1389"/>
                <a:gd name="T2" fmla="*/ 982 w 2036"/>
                <a:gd name="T3" fmla="*/ 1113 h 1389"/>
                <a:gd name="T4" fmla="*/ 889 w 2036"/>
                <a:gd name="T5" fmla="*/ 1048 h 1389"/>
                <a:gd name="T6" fmla="*/ 823 w 2036"/>
                <a:gd name="T7" fmla="*/ 964 h 1389"/>
                <a:gd name="T8" fmla="*/ 781 w 2036"/>
                <a:gd name="T9" fmla="*/ 868 h 1389"/>
                <a:gd name="T10" fmla="*/ 756 w 2036"/>
                <a:gd name="T11" fmla="*/ 770 h 1389"/>
                <a:gd name="T12" fmla="*/ 744 w 2036"/>
                <a:gd name="T13" fmla="*/ 679 h 1389"/>
                <a:gd name="T14" fmla="*/ 742 w 2036"/>
                <a:gd name="T15" fmla="*/ 603 h 1389"/>
                <a:gd name="T16" fmla="*/ 743 w 2036"/>
                <a:gd name="T17" fmla="*/ 552 h 1389"/>
                <a:gd name="T18" fmla="*/ 745 w 2036"/>
                <a:gd name="T19" fmla="*/ 533 h 1389"/>
                <a:gd name="T20" fmla="*/ 737 w 2036"/>
                <a:gd name="T21" fmla="*/ 453 h 1389"/>
                <a:gd name="T22" fmla="*/ 709 w 2036"/>
                <a:gd name="T23" fmla="*/ 315 h 1389"/>
                <a:gd name="T24" fmla="*/ 663 w 2036"/>
                <a:gd name="T25" fmla="*/ 209 h 1389"/>
                <a:gd name="T26" fmla="*/ 605 w 2036"/>
                <a:gd name="T27" fmla="*/ 131 h 1389"/>
                <a:gd name="T28" fmla="*/ 542 w 2036"/>
                <a:gd name="T29" fmla="*/ 74 h 1389"/>
                <a:gd name="T30" fmla="*/ 478 w 2036"/>
                <a:gd name="T31" fmla="*/ 38 h 1389"/>
                <a:gd name="T32" fmla="*/ 418 w 2036"/>
                <a:gd name="T33" fmla="*/ 15 h 1389"/>
                <a:gd name="T34" fmla="*/ 369 w 2036"/>
                <a:gd name="T35" fmla="*/ 4 h 1389"/>
                <a:gd name="T36" fmla="*/ 336 w 2036"/>
                <a:gd name="T37" fmla="*/ 0 h 1389"/>
                <a:gd name="T38" fmla="*/ 323 w 2036"/>
                <a:gd name="T39" fmla="*/ 0 h 1389"/>
                <a:gd name="T40" fmla="*/ 141 w 2036"/>
                <a:gd name="T41" fmla="*/ 0 h 1389"/>
                <a:gd name="T42" fmla="*/ 155 w 2036"/>
                <a:gd name="T43" fmla="*/ 267 h 1389"/>
                <a:gd name="T44" fmla="*/ 295 w 2036"/>
                <a:gd name="T45" fmla="*/ 267 h 1389"/>
                <a:gd name="T46" fmla="*/ 388 w 2036"/>
                <a:gd name="T47" fmla="*/ 304 h 1389"/>
                <a:gd name="T48" fmla="*/ 443 w 2036"/>
                <a:gd name="T49" fmla="*/ 398 h 1389"/>
                <a:gd name="T50" fmla="*/ 469 w 2036"/>
                <a:gd name="T51" fmla="*/ 504 h 1389"/>
                <a:gd name="T52" fmla="*/ 477 w 2036"/>
                <a:gd name="T53" fmla="*/ 577 h 1389"/>
                <a:gd name="T54" fmla="*/ 478 w 2036"/>
                <a:gd name="T55" fmla="*/ 589 h 1389"/>
                <a:gd name="T56" fmla="*/ 476 w 2036"/>
                <a:gd name="T57" fmla="*/ 751 h 1389"/>
                <a:gd name="T58" fmla="*/ 490 w 2036"/>
                <a:gd name="T59" fmla="*/ 890 h 1389"/>
                <a:gd name="T60" fmla="*/ 519 w 2036"/>
                <a:gd name="T61" fmla="*/ 1006 h 1389"/>
                <a:gd name="T62" fmla="*/ 560 w 2036"/>
                <a:gd name="T63" fmla="*/ 1104 h 1389"/>
                <a:gd name="T64" fmla="*/ 607 w 2036"/>
                <a:gd name="T65" fmla="*/ 1183 h 1389"/>
                <a:gd name="T66" fmla="*/ 662 w 2036"/>
                <a:gd name="T67" fmla="*/ 1246 h 1389"/>
                <a:gd name="T68" fmla="*/ 718 w 2036"/>
                <a:gd name="T69" fmla="*/ 1294 h 1389"/>
                <a:gd name="T70" fmla="*/ 776 w 2036"/>
                <a:gd name="T71" fmla="*/ 1331 h 1389"/>
                <a:gd name="T72" fmla="*/ 830 w 2036"/>
                <a:gd name="T73" fmla="*/ 1356 h 1389"/>
                <a:gd name="T74" fmla="*/ 880 w 2036"/>
                <a:gd name="T75" fmla="*/ 1373 h 1389"/>
                <a:gd name="T76" fmla="*/ 920 w 2036"/>
                <a:gd name="T77" fmla="*/ 1383 h 1389"/>
                <a:gd name="T78" fmla="*/ 951 w 2036"/>
                <a:gd name="T79" fmla="*/ 1387 h 1389"/>
                <a:gd name="T80" fmla="*/ 967 w 2036"/>
                <a:gd name="T81" fmla="*/ 1389 h 1389"/>
                <a:gd name="T82" fmla="*/ 969 w 2036"/>
                <a:gd name="T83" fmla="*/ 1389 h 1389"/>
                <a:gd name="T84" fmla="*/ 1010 w 2036"/>
                <a:gd name="T85" fmla="*/ 1389 h 1389"/>
                <a:gd name="T86" fmla="*/ 1088 w 2036"/>
                <a:gd name="T87" fmla="*/ 1389 h 1389"/>
                <a:gd name="T88" fmla="*/ 1194 w 2036"/>
                <a:gd name="T89" fmla="*/ 1389 h 1389"/>
                <a:gd name="T90" fmla="*/ 1321 w 2036"/>
                <a:gd name="T91" fmla="*/ 1389 h 1389"/>
                <a:gd name="T92" fmla="*/ 1459 w 2036"/>
                <a:gd name="T93" fmla="*/ 1389 h 1389"/>
                <a:gd name="T94" fmla="*/ 1599 w 2036"/>
                <a:gd name="T95" fmla="*/ 1389 h 1389"/>
                <a:gd name="T96" fmla="*/ 1733 w 2036"/>
                <a:gd name="T97" fmla="*/ 1389 h 1389"/>
                <a:gd name="T98" fmla="*/ 1852 w 2036"/>
                <a:gd name="T99" fmla="*/ 1389 h 1389"/>
                <a:gd name="T100" fmla="*/ 1949 w 2036"/>
                <a:gd name="T101" fmla="*/ 1389 h 1389"/>
                <a:gd name="T102" fmla="*/ 2013 w 2036"/>
                <a:gd name="T103" fmla="*/ 1389 h 1389"/>
                <a:gd name="T104" fmla="*/ 2036 w 2036"/>
                <a:gd name="T105" fmla="*/ 1389 h 1389"/>
                <a:gd name="T106" fmla="*/ 2036 w 2036"/>
                <a:gd name="T107" fmla="*/ 1137 h 1389"/>
                <a:gd name="T108" fmla="*/ 2036 w 2036"/>
                <a:gd name="T109" fmla="*/ 1137 h 1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6"/>
                <a:gd name="T166" fmla="*/ 0 h 1389"/>
                <a:gd name="T167" fmla="*/ 2036 w 2036"/>
                <a:gd name="T168" fmla="*/ 1389 h 13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6" h="1389">
                  <a:moveTo>
                    <a:pt x="2036" y="1137"/>
                  </a:moveTo>
                  <a:lnTo>
                    <a:pt x="1039" y="1137"/>
                  </a:lnTo>
                  <a:lnTo>
                    <a:pt x="982" y="1113"/>
                  </a:lnTo>
                  <a:lnTo>
                    <a:pt x="931" y="1084"/>
                  </a:lnTo>
                  <a:lnTo>
                    <a:pt x="889" y="1048"/>
                  </a:lnTo>
                  <a:lnTo>
                    <a:pt x="853" y="1007"/>
                  </a:lnTo>
                  <a:lnTo>
                    <a:pt x="823" y="964"/>
                  </a:lnTo>
                  <a:lnTo>
                    <a:pt x="799" y="916"/>
                  </a:lnTo>
                  <a:lnTo>
                    <a:pt x="781" y="868"/>
                  </a:lnTo>
                  <a:lnTo>
                    <a:pt x="766" y="818"/>
                  </a:lnTo>
                  <a:lnTo>
                    <a:pt x="756" y="770"/>
                  </a:lnTo>
                  <a:lnTo>
                    <a:pt x="749" y="723"/>
                  </a:lnTo>
                  <a:lnTo>
                    <a:pt x="744" y="679"/>
                  </a:lnTo>
                  <a:lnTo>
                    <a:pt x="742" y="639"/>
                  </a:lnTo>
                  <a:lnTo>
                    <a:pt x="742" y="603"/>
                  </a:lnTo>
                  <a:lnTo>
                    <a:pt x="742" y="574"/>
                  </a:lnTo>
                  <a:lnTo>
                    <a:pt x="743" y="552"/>
                  </a:lnTo>
                  <a:lnTo>
                    <a:pt x="744" y="538"/>
                  </a:lnTo>
                  <a:lnTo>
                    <a:pt x="745" y="533"/>
                  </a:lnTo>
                  <a:lnTo>
                    <a:pt x="737" y="453"/>
                  </a:lnTo>
                  <a:lnTo>
                    <a:pt x="725" y="380"/>
                  </a:lnTo>
                  <a:lnTo>
                    <a:pt x="709" y="315"/>
                  </a:lnTo>
                  <a:lnTo>
                    <a:pt x="687" y="259"/>
                  </a:lnTo>
                  <a:lnTo>
                    <a:pt x="663" y="209"/>
                  </a:lnTo>
                  <a:lnTo>
                    <a:pt x="635" y="167"/>
                  </a:lnTo>
                  <a:lnTo>
                    <a:pt x="605" y="131"/>
                  </a:lnTo>
                  <a:lnTo>
                    <a:pt x="574" y="100"/>
                  </a:lnTo>
                  <a:lnTo>
                    <a:pt x="542" y="74"/>
                  </a:lnTo>
                  <a:lnTo>
                    <a:pt x="509" y="54"/>
                  </a:lnTo>
                  <a:lnTo>
                    <a:pt x="478" y="38"/>
                  </a:lnTo>
                  <a:lnTo>
                    <a:pt x="447" y="25"/>
                  </a:lnTo>
                  <a:lnTo>
                    <a:pt x="418" y="15"/>
                  </a:lnTo>
                  <a:lnTo>
                    <a:pt x="392" y="8"/>
                  </a:lnTo>
                  <a:lnTo>
                    <a:pt x="369" y="4"/>
                  </a:lnTo>
                  <a:lnTo>
                    <a:pt x="350" y="1"/>
                  </a:lnTo>
                  <a:lnTo>
                    <a:pt x="336" y="0"/>
                  </a:lnTo>
                  <a:lnTo>
                    <a:pt x="326" y="0"/>
                  </a:lnTo>
                  <a:lnTo>
                    <a:pt x="323" y="0"/>
                  </a:lnTo>
                  <a:lnTo>
                    <a:pt x="141" y="0"/>
                  </a:lnTo>
                  <a:lnTo>
                    <a:pt x="0" y="130"/>
                  </a:lnTo>
                  <a:lnTo>
                    <a:pt x="155" y="267"/>
                  </a:lnTo>
                  <a:lnTo>
                    <a:pt x="295" y="267"/>
                  </a:lnTo>
                  <a:lnTo>
                    <a:pt x="348" y="276"/>
                  </a:lnTo>
                  <a:lnTo>
                    <a:pt x="388" y="304"/>
                  </a:lnTo>
                  <a:lnTo>
                    <a:pt x="419" y="347"/>
                  </a:lnTo>
                  <a:lnTo>
                    <a:pt x="443" y="398"/>
                  </a:lnTo>
                  <a:lnTo>
                    <a:pt x="459" y="452"/>
                  </a:lnTo>
                  <a:lnTo>
                    <a:pt x="469" y="504"/>
                  </a:lnTo>
                  <a:lnTo>
                    <a:pt x="475" y="547"/>
                  </a:lnTo>
                  <a:lnTo>
                    <a:pt x="477" y="577"/>
                  </a:lnTo>
                  <a:lnTo>
                    <a:pt x="478" y="589"/>
                  </a:lnTo>
                  <a:lnTo>
                    <a:pt x="475" y="673"/>
                  </a:lnTo>
                  <a:lnTo>
                    <a:pt x="476" y="751"/>
                  </a:lnTo>
                  <a:lnTo>
                    <a:pt x="481" y="823"/>
                  </a:lnTo>
                  <a:lnTo>
                    <a:pt x="490" y="890"/>
                  </a:lnTo>
                  <a:lnTo>
                    <a:pt x="503" y="951"/>
                  </a:lnTo>
                  <a:lnTo>
                    <a:pt x="519" y="1006"/>
                  </a:lnTo>
                  <a:lnTo>
                    <a:pt x="539" y="1058"/>
                  </a:lnTo>
                  <a:lnTo>
                    <a:pt x="560" y="1104"/>
                  </a:lnTo>
                  <a:lnTo>
                    <a:pt x="583" y="1146"/>
                  </a:lnTo>
                  <a:lnTo>
                    <a:pt x="607" y="1183"/>
                  </a:lnTo>
                  <a:lnTo>
                    <a:pt x="634" y="1216"/>
                  </a:lnTo>
                  <a:lnTo>
                    <a:pt x="662" y="1246"/>
                  </a:lnTo>
                  <a:lnTo>
                    <a:pt x="690" y="1272"/>
                  </a:lnTo>
                  <a:lnTo>
                    <a:pt x="718" y="1294"/>
                  </a:lnTo>
                  <a:lnTo>
                    <a:pt x="748" y="1314"/>
                  </a:lnTo>
                  <a:lnTo>
                    <a:pt x="776" y="1331"/>
                  </a:lnTo>
                  <a:lnTo>
                    <a:pt x="804" y="1345"/>
                  </a:lnTo>
                  <a:lnTo>
                    <a:pt x="830" y="1356"/>
                  </a:lnTo>
                  <a:lnTo>
                    <a:pt x="856" y="1366"/>
                  </a:lnTo>
                  <a:lnTo>
                    <a:pt x="880" y="1373"/>
                  </a:lnTo>
                  <a:lnTo>
                    <a:pt x="901" y="1379"/>
                  </a:lnTo>
                  <a:lnTo>
                    <a:pt x="920" y="1383"/>
                  </a:lnTo>
                  <a:lnTo>
                    <a:pt x="937" y="1386"/>
                  </a:lnTo>
                  <a:lnTo>
                    <a:pt x="951" y="1387"/>
                  </a:lnTo>
                  <a:lnTo>
                    <a:pt x="961" y="1388"/>
                  </a:lnTo>
                  <a:lnTo>
                    <a:pt x="967" y="1389"/>
                  </a:lnTo>
                  <a:lnTo>
                    <a:pt x="969" y="1389"/>
                  </a:lnTo>
                  <a:lnTo>
                    <a:pt x="984" y="1389"/>
                  </a:lnTo>
                  <a:lnTo>
                    <a:pt x="1010" y="1389"/>
                  </a:lnTo>
                  <a:lnTo>
                    <a:pt x="1045" y="1389"/>
                  </a:lnTo>
                  <a:lnTo>
                    <a:pt x="1088" y="1389"/>
                  </a:lnTo>
                  <a:lnTo>
                    <a:pt x="1138" y="1389"/>
                  </a:lnTo>
                  <a:lnTo>
                    <a:pt x="1194" y="1389"/>
                  </a:lnTo>
                  <a:lnTo>
                    <a:pt x="1256" y="1389"/>
                  </a:lnTo>
                  <a:lnTo>
                    <a:pt x="1321" y="1389"/>
                  </a:lnTo>
                  <a:lnTo>
                    <a:pt x="1389" y="1389"/>
                  </a:lnTo>
                  <a:lnTo>
                    <a:pt x="1459" y="1389"/>
                  </a:lnTo>
                  <a:lnTo>
                    <a:pt x="1529" y="1389"/>
                  </a:lnTo>
                  <a:lnTo>
                    <a:pt x="1599" y="1389"/>
                  </a:lnTo>
                  <a:lnTo>
                    <a:pt x="1668" y="1389"/>
                  </a:lnTo>
                  <a:lnTo>
                    <a:pt x="1733" y="1389"/>
                  </a:lnTo>
                  <a:lnTo>
                    <a:pt x="1796" y="1389"/>
                  </a:lnTo>
                  <a:lnTo>
                    <a:pt x="1852" y="1389"/>
                  </a:lnTo>
                  <a:lnTo>
                    <a:pt x="1904" y="1389"/>
                  </a:lnTo>
                  <a:lnTo>
                    <a:pt x="1949" y="1389"/>
                  </a:lnTo>
                  <a:lnTo>
                    <a:pt x="1986" y="1389"/>
                  </a:lnTo>
                  <a:lnTo>
                    <a:pt x="2013" y="1389"/>
                  </a:lnTo>
                  <a:lnTo>
                    <a:pt x="2030" y="1389"/>
                  </a:lnTo>
                  <a:lnTo>
                    <a:pt x="2036" y="1389"/>
                  </a:lnTo>
                  <a:lnTo>
                    <a:pt x="2036" y="1137"/>
                  </a:lnTo>
                </a:path>
              </a:pathLst>
            </a:custGeom>
            <a:noFill/>
            <a:ln w="3175">
              <a:solidFill>
                <a:srgbClr val="000000"/>
              </a:solidFill>
              <a:round/>
              <a:headEnd/>
              <a:tailEnd/>
            </a:ln>
          </p:spPr>
          <p:txBody>
            <a:bodyPr>
              <a:prstTxWarp prst="textNoShape">
                <a:avLst/>
              </a:prstTxWarp>
            </a:bodyPr>
            <a:lstStyle/>
            <a:p>
              <a:endParaRPr lang="en-US"/>
            </a:p>
          </p:txBody>
        </p:sp>
      </p:grpSp>
      <p:grpSp>
        <p:nvGrpSpPr>
          <p:cNvPr id="1037" name="Group 504"/>
          <p:cNvGrpSpPr>
            <a:grpSpLocks/>
          </p:cNvGrpSpPr>
          <p:nvPr/>
        </p:nvGrpSpPr>
        <p:grpSpPr bwMode="auto">
          <a:xfrm>
            <a:off x="8067001" y="1655991"/>
            <a:ext cx="600075" cy="900112"/>
            <a:chOff x="4799" y="974"/>
            <a:chExt cx="378" cy="567"/>
          </a:xfrm>
        </p:grpSpPr>
        <p:sp>
          <p:nvSpPr>
            <p:cNvPr id="1038" name="Freeform 505"/>
            <p:cNvSpPr>
              <a:spLocks/>
            </p:cNvSpPr>
            <p:nvPr/>
          </p:nvSpPr>
          <p:spPr bwMode="auto">
            <a:xfrm>
              <a:off x="4799" y="974"/>
              <a:ext cx="378" cy="567"/>
            </a:xfrm>
            <a:custGeom>
              <a:avLst/>
              <a:gdLst>
                <a:gd name="T0" fmla="*/ 719 w 1134"/>
                <a:gd name="T1" fmla="*/ 1395 h 1701"/>
                <a:gd name="T2" fmla="*/ 728 w 1134"/>
                <a:gd name="T3" fmla="*/ 1392 h 1701"/>
                <a:gd name="T4" fmla="*/ 746 w 1134"/>
                <a:gd name="T5" fmla="*/ 1385 h 1701"/>
                <a:gd name="T6" fmla="*/ 771 w 1134"/>
                <a:gd name="T7" fmla="*/ 1373 h 1701"/>
                <a:gd name="T8" fmla="*/ 802 w 1134"/>
                <a:gd name="T9" fmla="*/ 1354 h 1701"/>
                <a:gd name="T10" fmla="*/ 838 w 1134"/>
                <a:gd name="T11" fmla="*/ 1329 h 1701"/>
                <a:gd name="T12" fmla="*/ 876 w 1134"/>
                <a:gd name="T13" fmla="*/ 1296 h 1701"/>
                <a:gd name="T14" fmla="*/ 915 w 1134"/>
                <a:gd name="T15" fmla="*/ 1254 h 1701"/>
                <a:gd name="T16" fmla="*/ 956 w 1134"/>
                <a:gd name="T17" fmla="*/ 1203 h 1701"/>
                <a:gd name="T18" fmla="*/ 995 w 1134"/>
                <a:gd name="T19" fmla="*/ 1141 h 1701"/>
                <a:gd name="T20" fmla="*/ 1033 w 1134"/>
                <a:gd name="T21" fmla="*/ 1068 h 1701"/>
                <a:gd name="T22" fmla="*/ 1065 w 1134"/>
                <a:gd name="T23" fmla="*/ 981 h 1701"/>
                <a:gd name="T24" fmla="*/ 1093 w 1134"/>
                <a:gd name="T25" fmla="*/ 881 h 1701"/>
                <a:gd name="T26" fmla="*/ 1115 w 1134"/>
                <a:gd name="T27" fmla="*/ 767 h 1701"/>
                <a:gd name="T28" fmla="*/ 1129 w 1134"/>
                <a:gd name="T29" fmla="*/ 637 h 1701"/>
                <a:gd name="T30" fmla="*/ 1134 w 1134"/>
                <a:gd name="T31" fmla="*/ 491 h 1701"/>
                <a:gd name="T32" fmla="*/ 1128 w 1134"/>
                <a:gd name="T33" fmla="*/ 327 h 1701"/>
                <a:gd name="T34" fmla="*/ 1110 w 1134"/>
                <a:gd name="T35" fmla="*/ 145 h 1701"/>
                <a:gd name="T36" fmla="*/ 953 w 1134"/>
                <a:gd name="T37" fmla="*/ 0 h 1701"/>
                <a:gd name="T38" fmla="*/ 818 w 1134"/>
                <a:gd name="T39" fmla="*/ 168 h 1701"/>
                <a:gd name="T40" fmla="*/ 826 w 1134"/>
                <a:gd name="T41" fmla="*/ 292 h 1701"/>
                <a:gd name="T42" fmla="*/ 831 w 1134"/>
                <a:gd name="T43" fmla="*/ 411 h 1701"/>
                <a:gd name="T44" fmla="*/ 830 w 1134"/>
                <a:gd name="T45" fmla="*/ 525 h 1701"/>
                <a:gd name="T46" fmla="*/ 825 w 1134"/>
                <a:gd name="T47" fmla="*/ 633 h 1701"/>
                <a:gd name="T48" fmla="*/ 814 w 1134"/>
                <a:gd name="T49" fmla="*/ 733 h 1701"/>
                <a:gd name="T50" fmla="*/ 798 w 1134"/>
                <a:gd name="T51" fmla="*/ 825 h 1701"/>
                <a:gd name="T52" fmla="*/ 776 w 1134"/>
                <a:gd name="T53" fmla="*/ 907 h 1701"/>
                <a:gd name="T54" fmla="*/ 747 w 1134"/>
                <a:gd name="T55" fmla="*/ 979 h 1701"/>
                <a:gd name="T56" fmla="*/ 710 w 1134"/>
                <a:gd name="T57" fmla="*/ 1039 h 1701"/>
                <a:gd name="T58" fmla="*/ 667 w 1134"/>
                <a:gd name="T59" fmla="*/ 1088 h 1701"/>
                <a:gd name="T60" fmla="*/ 615 w 1134"/>
                <a:gd name="T61" fmla="*/ 1122 h 1701"/>
                <a:gd name="T62" fmla="*/ 554 w 1134"/>
                <a:gd name="T63" fmla="*/ 1142 h 1701"/>
                <a:gd name="T64" fmla="*/ 477 w 1134"/>
                <a:gd name="T65" fmla="*/ 1171 h 1701"/>
                <a:gd name="T66" fmla="*/ 339 w 1134"/>
                <a:gd name="T67" fmla="*/ 1233 h 1701"/>
                <a:gd name="T68" fmla="*/ 222 w 1134"/>
                <a:gd name="T69" fmla="*/ 1298 h 1701"/>
                <a:gd name="T70" fmla="*/ 128 w 1134"/>
                <a:gd name="T71" fmla="*/ 1358 h 1701"/>
                <a:gd name="T72" fmla="*/ 58 w 1134"/>
                <a:gd name="T73" fmla="*/ 1409 h 1701"/>
                <a:gd name="T74" fmla="*/ 16 w 1134"/>
                <a:gd name="T75" fmla="*/ 1444 h 1701"/>
                <a:gd name="T76" fmla="*/ 0 w 1134"/>
                <a:gd name="T77" fmla="*/ 1457 h 1701"/>
                <a:gd name="T78" fmla="*/ 28 w 1134"/>
                <a:gd name="T79" fmla="*/ 1486 h 1701"/>
                <a:gd name="T80" fmla="*/ 141 w 1134"/>
                <a:gd name="T81" fmla="*/ 1618 h 1701"/>
                <a:gd name="T82" fmla="*/ 212 w 1134"/>
                <a:gd name="T83" fmla="*/ 1701 h 1701"/>
                <a:gd name="T84" fmla="*/ 256 w 1134"/>
                <a:gd name="T85" fmla="*/ 1654 h 1701"/>
                <a:gd name="T86" fmla="*/ 359 w 1134"/>
                <a:gd name="T87" fmla="*/ 1571 h 1701"/>
                <a:gd name="T88" fmla="*/ 471 w 1134"/>
                <a:gd name="T89" fmla="*/ 1503 h 1701"/>
                <a:gd name="T90" fmla="*/ 576 w 1134"/>
                <a:gd name="T91" fmla="*/ 1450 h 1701"/>
                <a:gd name="T92" fmla="*/ 661 w 1134"/>
                <a:gd name="T93" fmla="*/ 1415 h 1701"/>
                <a:gd name="T94" fmla="*/ 710 w 1134"/>
                <a:gd name="T95" fmla="*/ 1398 h 1701"/>
                <a:gd name="T96" fmla="*/ 717 w 1134"/>
                <a:gd name="T97" fmla="*/ 1395 h 17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4"/>
                <a:gd name="T148" fmla="*/ 0 h 1701"/>
                <a:gd name="T149" fmla="*/ 1134 w 1134"/>
                <a:gd name="T150" fmla="*/ 1701 h 17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4" h="1701">
                  <a:moveTo>
                    <a:pt x="717" y="1395"/>
                  </a:moveTo>
                  <a:lnTo>
                    <a:pt x="719" y="1395"/>
                  </a:lnTo>
                  <a:lnTo>
                    <a:pt x="722" y="1394"/>
                  </a:lnTo>
                  <a:lnTo>
                    <a:pt x="728" y="1392"/>
                  </a:lnTo>
                  <a:lnTo>
                    <a:pt x="736" y="1389"/>
                  </a:lnTo>
                  <a:lnTo>
                    <a:pt x="746" y="1385"/>
                  </a:lnTo>
                  <a:lnTo>
                    <a:pt x="758" y="1379"/>
                  </a:lnTo>
                  <a:lnTo>
                    <a:pt x="771" y="1373"/>
                  </a:lnTo>
                  <a:lnTo>
                    <a:pt x="786" y="1365"/>
                  </a:lnTo>
                  <a:lnTo>
                    <a:pt x="802" y="1354"/>
                  </a:lnTo>
                  <a:lnTo>
                    <a:pt x="820" y="1342"/>
                  </a:lnTo>
                  <a:lnTo>
                    <a:pt x="838" y="1329"/>
                  </a:lnTo>
                  <a:lnTo>
                    <a:pt x="856" y="1314"/>
                  </a:lnTo>
                  <a:lnTo>
                    <a:pt x="876" y="1296"/>
                  </a:lnTo>
                  <a:lnTo>
                    <a:pt x="895" y="1277"/>
                  </a:lnTo>
                  <a:lnTo>
                    <a:pt x="915" y="1254"/>
                  </a:lnTo>
                  <a:lnTo>
                    <a:pt x="936" y="1230"/>
                  </a:lnTo>
                  <a:lnTo>
                    <a:pt x="956" y="1203"/>
                  </a:lnTo>
                  <a:lnTo>
                    <a:pt x="976" y="1174"/>
                  </a:lnTo>
                  <a:lnTo>
                    <a:pt x="995" y="1141"/>
                  </a:lnTo>
                  <a:lnTo>
                    <a:pt x="1014" y="1106"/>
                  </a:lnTo>
                  <a:lnTo>
                    <a:pt x="1033" y="1068"/>
                  </a:lnTo>
                  <a:lnTo>
                    <a:pt x="1050" y="1025"/>
                  </a:lnTo>
                  <a:lnTo>
                    <a:pt x="1065" y="981"/>
                  </a:lnTo>
                  <a:lnTo>
                    <a:pt x="1080" y="932"/>
                  </a:lnTo>
                  <a:lnTo>
                    <a:pt x="1093" y="881"/>
                  </a:lnTo>
                  <a:lnTo>
                    <a:pt x="1105" y="825"/>
                  </a:lnTo>
                  <a:lnTo>
                    <a:pt x="1115" y="767"/>
                  </a:lnTo>
                  <a:lnTo>
                    <a:pt x="1122" y="704"/>
                  </a:lnTo>
                  <a:lnTo>
                    <a:pt x="1129" y="637"/>
                  </a:lnTo>
                  <a:lnTo>
                    <a:pt x="1133" y="566"/>
                  </a:lnTo>
                  <a:lnTo>
                    <a:pt x="1134" y="491"/>
                  </a:lnTo>
                  <a:lnTo>
                    <a:pt x="1132" y="411"/>
                  </a:lnTo>
                  <a:lnTo>
                    <a:pt x="1128" y="327"/>
                  </a:lnTo>
                  <a:lnTo>
                    <a:pt x="1120" y="238"/>
                  </a:lnTo>
                  <a:lnTo>
                    <a:pt x="1110" y="145"/>
                  </a:lnTo>
                  <a:lnTo>
                    <a:pt x="953" y="0"/>
                  </a:lnTo>
                  <a:lnTo>
                    <a:pt x="818" y="168"/>
                  </a:lnTo>
                  <a:lnTo>
                    <a:pt x="823" y="230"/>
                  </a:lnTo>
                  <a:lnTo>
                    <a:pt x="826" y="292"/>
                  </a:lnTo>
                  <a:lnTo>
                    <a:pt x="829" y="352"/>
                  </a:lnTo>
                  <a:lnTo>
                    <a:pt x="831" y="411"/>
                  </a:lnTo>
                  <a:lnTo>
                    <a:pt x="831" y="469"/>
                  </a:lnTo>
                  <a:lnTo>
                    <a:pt x="830" y="525"/>
                  </a:lnTo>
                  <a:lnTo>
                    <a:pt x="829" y="580"/>
                  </a:lnTo>
                  <a:lnTo>
                    <a:pt x="825" y="633"/>
                  </a:lnTo>
                  <a:lnTo>
                    <a:pt x="821" y="684"/>
                  </a:lnTo>
                  <a:lnTo>
                    <a:pt x="814" y="733"/>
                  </a:lnTo>
                  <a:lnTo>
                    <a:pt x="807" y="780"/>
                  </a:lnTo>
                  <a:lnTo>
                    <a:pt x="798" y="825"/>
                  </a:lnTo>
                  <a:lnTo>
                    <a:pt x="788" y="868"/>
                  </a:lnTo>
                  <a:lnTo>
                    <a:pt x="776" y="907"/>
                  </a:lnTo>
                  <a:lnTo>
                    <a:pt x="763" y="944"/>
                  </a:lnTo>
                  <a:lnTo>
                    <a:pt x="747" y="979"/>
                  </a:lnTo>
                  <a:lnTo>
                    <a:pt x="730" y="1011"/>
                  </a:lnTo>
                  <a:lnTo>
                    <a:pt x="710" y="1039"/>
                  </a:lnTo>
                  <a:lnTo>
                    <a:pt x="690" y="1066"/>
                  </a:lnTo>
                  <a:lnTo>
                    <a:pt x="667" y="1088"/>
                  </a:lnTo>
                  <a:lnTo>
                    <a:pt x="642" y="1107"/>
                  </a:lnTo>
                  <a:lnTo>
                    <a:pt x="615" y="1122"/>
                  </a:lnTo>
                  <a:lnTo>
                    <a:pt x="585" y="1134"/>
                  </a:lnTo>
                  <a:lnTo>
                    <a:pt x="554" y="1142"/>
                  </a:lnTo>
                  <a:lnTo>
                    <a:pt x="477" y="1171"/>
                  </a:lnTo>
                  <a:lnTo>
                    <a:pt x="405" y="1202"/>
                  </a:lnTo>
                  <a:lnTo>
                    <a:pt x="339" y="1233"/>
                  </a:lnTo>
                  <a:lnTo>
                    <a:pt x="277" y="1266"/>
                  </a:lnTo>
                  <a:lnTo>
                    <a:pt x="222" y="1298"/>
                  </a:lnTo>
                  <a:lnTo>
                    <a:pt x="171" y="1329"/>
                  </a:lnTo>
                  <a:lnTo>
                    <a:pt x="128" y="1358"/>
                  </a:lnTo>
                  <a:lnTo>
                    <a:pt x="89" y="1386"/>
                  </a:lnTo>
                  <a:lnTo>
                    <a:pt x="58" y="1409"/>
                  </a:lnTo>
                  <a:lnTo>
                    <a:pt x="34" y="1429"/>
                  </a:lnTo>
                  <a:lnTo>
                    <a:pt x="16" y="1444"/>
                  </a:lnTo>
                  <a:lnTo>
                    <a:pt x="5" y="1453"/>
                  </a:lnTo>
                  <a:lnTo>
                    <a:pt x="0" y="1457"/>
                  </a:lnTo>
                  <a:lnTo>
                    <a:pt x="28" y="1486"/>
                  </a:lnTo>
                  <a:lnTo>
                    <a:pt x="81" y="1546"/>
                  </a:lnTo>
                  <a:lnTo>
                    <a:pt x="141" y="1618"/>
                  </a:lnTo>
                  <a:lnTo>
                    <a:pt x="190" y="1677"/>
                  </a:lnTo>
                  <a:lnTo>
                    <a:pt x="212" y="1701"/>
                  </a:lnTo>
                  <a:lnTo>
                    <a:pt x="256" y="1654"/>
                  </a:lnTo>
                  <a:lnTo>
                    <a:pt x="305" y="1610"/>
                  </a:lnTo>
                  <a:lnTo>
                    <a:pt x="359" y="1571"/>
                  </a:lnTo>
                  <a:lnTo>
                    <a:pt x="415" y="1534"/>
                  </a:lnTo>
                  <a:lnTo>
                    <a:pt x="471" y="1503"/>
                  </a:lnTo>
                  <a:lnTo>
                    <a:pt x="526" y="1475"/>
                  </a:lnTo>
                  <a:lnTo>
                    <a:pt x="576" y="1450"/>
                  </a:lnTo>
                  <a:lnTo>
                    <a:pt x="622" y="1431"/>
                  </a:lnTo>
                  <a:lnTo>
                    <a:pt x="661" y="1415"/>
                  </a:lnTo>
                  <a:lnTo>
                    <a:pt x="690" y="1404"/>
                  </a:lnTo>
                  <a:lnTo>
                    <a:pt x="710" y="1398"/>
                  </a:lnTo>
                  <a:lnTo>
                    <a:pt x="717" y="1395"/>
                  </a:lnTo>
                  <a:close/>
                </a:path>
              </a:pathLst>
            </a:custGeom>
            <a:solidFill>
              <a:srgbClr val="FFFF00"/>
            </a:solidFill>
            <a:ln w="3175">
              <a:solidFill>
                <a:srgbClr val="000000"/>
              </a:solidFill>
              <a:round/>
              <a:headEnd/>
              <a:tailEnd/>
            </a:ln>
          </p:spPr>
          <p:txBody>
            <a:bodyPr>
              <a:prstTxWarp prst="textNoShape">
                <a:avLst/>
              </a:prstTxWarp>
            </a:bodyPr>
            <a:lstStyle/>
            <a:p>
              <a:endParaRPr lang="en-US"/>
            </a:p>
          </p:txBody>
        </p:sp>
        <p:grpSp>
          <p:nvGrpSpPr>
            <p:cNvPr id="1039" name="Group 506"/>
            <p:cNvGrpSpPr>
              <a:grpSpLocks/>
            </p:cNvGrpSpPr>
            <p:nvPr/>
          </p:nvGrpSpPr>
          <p:grpSpPr bwMode="auto">
            <a:xfrm>
              <a:off x="4799" y="974"/>
              <a:ext cx="378" cy="567"/>
              <a:chOff x="4799" y="974"/>
              <a:chExt cx="378" cy="567"/>
            </a:xfrm>
          </p:grpSpPr>
          <p:grpSp>
            <p:nvGrpSpPr>
              <p:cNvPr id="1040" name="Group 507"/>
              <p:cNvGrpSpPr>
                <a:grpSpLocks/>
              </p:cNvGrpSpPr>
              <p:nvPr/>
            </p:nvGrpSpPr>
            <p:grpSpPr bwMode="auto">
              <a:xfrm>
                <a:off x="4913" y="1196"/>
                <a:ext cx="230" cy="252"/>
                <a:chOff x="4913" y="1196"/>
                <a:chExt cx="230" cy="252"/>
              </a:xfrm>
            </p:grpSpPr>
            <p:sp>
              <p:nvSpPr>
                <p:cNvPr id="1042" name="Freeform 508"/>
                <p:cNvSpPr>
                  <a:spLocks/>
                </p:cNvSpPr>
                <p:nvPr/>
              </p:nvSpPr>
              <p:spPr bwMode="auto">
                <a:xfrm>
                  <a:off x="4913" y="1409"/>
                  <a:ext cx="20" cy="39"/>
                </a:xfrm>
                <a:custGeom>
                  <a:avLst/>
                  <a:gdLst>
                    <a:gd name="T0" fmla="*/ 60 w 60"/>
                    <a:gd name="T1" fmla="*/ 112 h 118"/>
                    <a:gd name="T2" fmla="*/ 45 w 60"/>
                    <a:gd name="T3" fmla="*/ 118 h 118"/>
                    <a:gd name="T4" fmla="*/ 0 w 60"/>
                    <a:gd name="T5" fmla="*/ 6 h 118"/>
                    <a:gd name="T6" fmla="*/ 15 w 60"/>
                    <a:gd name="T7" fmla="*/ 0 h 118"/>
                    <a:gd name="T8" fmla="*/ 60 w 60"/>
                    <a:gd name="T9" fmla="*/ 112 h 118"/>
                    <a:gd name="T10" fmla="*/ 60 w 60"/>
                    <a:gd name="T11" fmla="*/ 112 h 118"/>
                    <a:gd name="T12" fmla="*/ 0 60000 65536"/>
                    <a:gd name="T13" fmla="*/ 0 60000 65536"/>
                    <a:gd name="T14" fmla="*/ 0 60000 65536"/>
                    <a:gd name="T15" fmla="*/ 0 60000 65536"/>
                    <a:gd name="T16" fmla="*/ 0 60000 65536"/>
                    <a:gd name="T17" fmla="*/ 0 60000 65536"/>
                    <a:gd name="T18" fmla="*/ 0 w 60"/>
                    <a:gd name="T19" fmla="*/ 0 h 118"/>
                    <a:gd name="T20" fmla="*/ 60 w 60"/>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60" h="118">
                      <a:moveTo>
                        <a:pt x="60" y="112"/>
                      </a:moveTo>
                      <a:lnTo>
                        <a:pt x="45" y="118"/>
                      </a:lnTo>
                      <a:lnTo>
                        <a:pt x="0" y="6"/>
                      </a:lnTo>
                      <a:lnTo>
                        <a:pt x="15" y="0"/>
                      </a:lnTo>
                      <a:lnTo>
                        <a:pt x="60" y="11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43" name="Freeform 509"/>
                <p:cNvSpPr>
                  <a:spLocks/>
                </p:cNvSpPr>
                <p:nvPr/>
              </p:nvSpPr>
              <p:spPr bwMode="auto">
                <a:xfrm>
                  <a:off x="4931" y="1404"/>
                  <a:ext cx="47" cy="39"/>
                </a:xfrm>
                <a:custGeom>
                  <a:avLst/>
                  <a:gdLst>
                    <a:gd name="T0" fmla="*/ 0 w 141"/>
                    <a:gd name="T1" fmla="*/ 34 h 118"/>
                    <a:gd name="T2" fmla="*/ 14 w 141"/>
                    <a:gd name="T3" fmla="*/ 30 h 118"/>
                    <a:gd name="T4" fmla="*/ 18 w 141"/>
                    <a:gd name="T5" fmla="*/ 41 h 118"/>
                    <a:gd name="T6" fmla="*/ 18 w 141"/>
                    <a:gd name="T7" fmla="*/ 41 h 118"/>
                    <a:gd name="T8" fmla="*/ 18 w 141"/>
                    <a:gd name="T9" fmla="*/ 41 h 118"/>
                    <a:gd name="T10" fmla="*/ 21 w 141"/>
                    <a:gd name="T11" fmla="*/ 34 h 118"/>
                    <a:gd name="T12" fmla="*/ 27 w 141"/>
                    <a:gd name="T13" fmla="*/ 26 h 118"/>
                    <a:gd name="T14" fmla="*/ 38 w 141"/>
                    <a:gd name="T15" fmla="*/ 19 h 118"/>
                    <a:gd name="T16" fmla="*/ 38 w 141"/>
                    <a:gd name="T17" fmla="*/ 19 h 118"/>
                    <a:gd name="T18" fmla="*/ 51 w 141"/>
                    <a:gd name="T19" fmla="*/ 17 h 118"/>
                    <a:gd name="T20" fmla="*/ 59 w 141"/>
                    <a:gd name="T21" fmla="*/ 20 h 118"/>
                    <a:gd name="T22" fmla="*/ 65 w 141"/>
                    <a:gd name="T23" fmla="*/ 24 h 118"/>
                    <a:gd name="T24" fmla="*/ 65 w 141"/>
                    <a:gd name="T25" fmla="*/ 24 h 118"/>
                    <a:gd name="T26" fmla="*/ 69 w 141"/>
                    <a:gd name="T27" fmla="*/ 15 h 118"/>
                    <a:gd name="T28" fmla="*/ 75 w 141"/>
                    <a:gd name="T29" fmla="*/ 8 h 118"/>
                    <a:gd name="T30" fmla="*/ 85 w 141"/>
                    <a:gd name="T31" fmla="*/ 2 h 118"/>
                    <a:gd name="T32" fmla="*/ 85 w 141"/>
                    <a:gd name="T33" fmla="*/ 2 h 118"/>
                    <a:gd name="T34" fmla="*/ 96 w 141"/>
                    <a:gd name="T35" fmla="*/ 0 h 118"/>
                    <a:gd name="T36" fmla="*/ 110 w 141"/>
                    <a:gd name="T37" fmla="*/ 5 h 118"/>
                    <a:gd name="T38" fmla="*/ 121 w 141"/>
                    <a:gd name="T39" fmla="*/ 21 h 118"/>
                    <a:gd name="T40" fmla="*/ 121 w 141"/>
                    <a:gd name="T41" fmla="*/ 21 h 118"/>
                    <a:gd name="T42" fmla="*/ 141 w 141"/>
                    <a:gd name="T43" fmla="*/ 79 h 118"/>
                    <a:gd name="T44" fmla="*/ 127 w 141"/>
                    <a:gd name="T45" fmla="*/ 84 h 118"/>
                    <a:gd name="T46" fmla="*/ 108 w 141"/>
                    <a:gd name="T47" fmla="*/ 30 h 118"/>
                    <a:gd name="T48" fmla="*/ 108 w 141"/>
                    <a:gd name="T49" fmla="*/ 30 h 118"/>
                    <a:gd name="T50" fmla="*/ 103 w 141"/>
                    <a:gd name="T51" fmla="*/ 20 h 118"/>
                    <a:gd name="T52" fmla="*/ 96 w 141"/>
                    <a:gd name="T53" fmla="*/ 15 h 118"/>
                    <a:gd name="T54" fmla="*/ 86 w 141"/>
                    <a:gd name="T55" fmla="*/ 16 h 118"/>
                    <a:gd name="T56" fmla="*/ 86 w 141"/>
                    <a:gd name="T57" fmla="*/ 16 h 118"/>
                    <a:gd name="T58" fmla="*/ 77 w 141"/>
                    <a:gd name="T59" fmla="*/ 23 h 118"/>
                    <a:gd name="T60" fmla="*/ 73 w 141"/>
                    <a:gd name="T61" fmla="*/ 33 h 118"/>
                    <a:gd name="T62" fmla="*/ 74 w 141"/>
                    <a:gd name="T63" fmla="*/ 45 h 118"/>
                    <a:gd name="T64" fmla="*/ 74 w 141"/>
                    <a:gd name="T65" fmla="*/ 45 h 118"/>
                    <a:gd name="T66" fmla="*/ 92 w 141"/>
                    <a:gd name="T67" fmla="*/ 96 h 118"/>
                    <a:gd name="T68" fmla="*/ 78 w 141"/>
                    <a:gd name="T69" fmla="*/ 101 h 118"/>
                    <a:gd name="T70" fmla="*/ 58 w 141"/>
                    <a:gd name="T71" fmla="*/ 43 h 118"/>
                    <a:gd name="T72" fmla="*/ 58 w 141"/>
                    <a:gd name="T73" fmla="*/ 43 h 118"/>
                    <a:gd name="T74" fmla="*/ 54 w 141"/>
                    <a:gd name="T75" fmla="*/ 36 h 118"/>
                    <a:gd name="T76" fmla="*/ 48 w 141"/>
                    <a:gd name="T77" fmla="*/ 32 h 118"/>
                    <a:gd name="T78" fmla="*/ 40 w 141"/>
                    <a:gd name="T79" fmla="*/ 32 h 118"/>
                    <a:gd name="T80" fmla="*/ 40 w 141"/>
                    <a:gd name="T81" fmla="*/ 32 h 118"/>
                    <a:gd name="T82" fmla="*/ 31 w 141"/>
                    <a:gd name="T83" fmla="*/ 37 h 118"/>
                    <a:gd name="T84" fmla="*/ 26 w 141"/>
                    <a:gd name="T85" fmla="*/ 49 h 118"/>
                    <a:gd name="T86" fmla="*/ 28 w 141"/>
                    <a:gd name="T87" fmla="*/ 67 h 118"/>
                    <a:gd name="T88" fmla="*/ 28 w 141"/>
                    <a:gd name="T89" fmla="*/ 67 h 118"/>
                    <a:gd name="T90" fmla="*/ 43 w 141"/>
                    <a:gd name="T91" fmla="*/ 113 h 118"/>
                    <a:gd name="T92" fmla="*/ 29 w 141"/>
                    <a:gd name="T93" fmla="*/ 118 h 118"/>
                    <a:gd name="T94" fmla="*/ 0 w 141"/>
                    <a:gd name="T95" fmla="*/ 34 h 118"/>
                    <a:gd name="T96" fmla="*/ 0 w 141"/>
                    <a:gd name="T97" fmla="*/ 34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18"/>
                    <a:gd name="T149" fmla="*/ 141 w 141"/>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18">
                      <a:moveTo>
                        <a:pt x="0" y="34"/>
                      </a:moveTo>
                      <a:lnTo>
                        <a:pt x="14" y="30"/>
                      </a:lnTo>
                      <a:lnTo>
                        <a:pt x="18" y="41"/>
                      </a:lnTo>
                      <a:lnTo>
                        <a:pt x="21" y="34"/>
                      </a:lnTo>
                      <a:lnTo>
                        <a:pt x="27" y="26"/>
                      </a:lnTo>
                      <a:lnTo>
                        <a:pt x="38" y="19"/>
                      </a:lnTo>
                      <a:lnTo>
                        <a:pt x="51" y="17"/>
                      </a:lnTo>
                      <a:lnTo>
                        <a:pt x="59" y="20"/>
                      </a:lnTo>
                      <a:lnTo>
                        <a:pt x="65" y="24"/>
                      </a:lnTo>
                      <a:lnTo>
                        <a:pt x="69" y="15"/>
                      </a:lnTo>
                      <a:lnTo>
                        <a:pt x="75" y="8"/>
                      </a:lnTo>
                      <a:lnTo>
                        <a:pt x="85" y="2"/>
                      </a:lnTo>
                      <a:lnTo>
                        <a:pt x="96" y="0"/>
                      </a:lnTo>
                      <a:lnTo>
                        <a:pt x="110" y="5"/>
                      </a:lnTo>
                      <a:lnTo>
                        <a:pt x="121" y="21"/>
                      </a:lnTo>
                      <a:lnTo>
                        <a:pt x="141" y="79"/>
                      </a:lnTo>
                      <a:lnTo>
                        <a:pt x="127" y="84"/>
                      </a:lnTo>
                      <a:lnTo>
                        <a:pt x="108" y="30"/>
                      </a:lnTo>
                      <a:lnTo>
                        <a:pt x="103" y="20"/>
                      </a:lnTo>
                      <a:lnTo>
                        <a:pt x="96" y="15"/>
                      </a:lnTo>
                      <a:lnTo>
                        <a:pt x="86" y="16"/>
                      </a:lnTo>
                      <a:lnTo>
                        <a:pt x="77" y="23"/>
                      </a:lnTo>
                      <a:lnTo>
                        <a:pt x="73" y="33"/>
                      </a:lnTo>
                      <a:lnTo>
                        <a:pt x="74" y="45"/>
                      </a:lnTo>
                      <a:lnTo>
                        <a:pt x="92" y="96"/>
                      </a:lnTo>
                      <a:lnTo>
                        <a:pt x="78" y="101"/>
                      </a:lnTo>
                      <a:lnTo>
                        <a:pt x="58" y="43"/>
                      </a:lnTo>
                      <a:lnTo>
                        <a:pt x="54" y="36"/>
                      </a:lnTo>
                      <a:lnTo>
                        <a:pt x="48" y="32"/>
                      </a:lnTo>
                      <a:lnTo>
                        <a:pt x="40" y="32"/>
                      </a:lnTo>
                      <a:lnTo>
                        <a:pt x="31" y="37"/>
                      </a:lnTo>
                      <a:lnTo>
                        <a:pt x="26" y="49"/>
                      </a:lnTo>
                      <a:lnTo>
                        <a:pt x="28" y="67"/>
                      </a:lnTo>
                      <a:lnTo>
                        <a:pt x="43" y="113"/>
                      </a:lnTo>
                      <a:lnTo>
                        <a:pt x="29" y="118"/>
                      </a:lnTo>
                      <a:lnTo>
                        <a:pt x="0" y="34"/>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44" name="Freeform 510"/>
                <p:cNvSpPr>
                  <a:spLocks noEditPoints="1"/>
                </p:cNvSpPr>
                <p:nvPr/>
              </p:nvSpPr>
              <p:spPr bwMode="auto">
                <a:xfrm>
                  <a:off x="4975" y="1394"/>
                  <a:ext cx="31" cy="45"/>
                </a:xfrm>
                <a:custGeom>
                  <a:avLst/>
                  <a:gdLst>
                    <a:gd name="T0" fmla="*/ 0 w 92"/>
                    <a:gd name="T1" fmla="*/ 18 h 133"/>
                    <a:gd name="T2" fmla="*/ 13 w 92"/>
                    <a:gd name="T3" fmla="*/ 13 h 133"/>
                    <a:gd name="T4" fmla="*/ 17 w 92"/>
                    <a:gd name="T5" fmla="*/ 25 h 133"/>
                    <a:gd name="T6" fmla="*/ 17 w 92"/>
                    <a:gd name="T7" fmla="*/ 25 h 133"/>
                    <a:gd name="T8" fmla="*/ 17 w 92"/>
                    <a:gd name="T9" fmla="*/ 25 h 133"/>
                    <a:gd name="T10" fmla="*/ 20 w 92"/>
                    <a:gd name="T11" fmla="*/ 17 h 133"/>
                    <a:gd name="T12" fmla="*/ 25 w 92"/>
                    <a:gd name="T13" fmla="*/ 9 h 133"/>
                    <a:gd name="T14" fmla="*/ 36 w 92"/>
                    <a:gd name="T15" fmla="*/ 1 h 133"/>
                    <a:gd name="T16" fmla="*/ 36 w 92"/>
                    <a:gd name="T17" fmla="*/ 1 h 133"/>
                    <a:gd name="T18" fmla="*/ 57 w 92"/>
                    <a:gd name="T19" fmla="*/ 0 h 133"/>
                    <a:gd name="T20" fmla="*/ 74 w 92"/>
                    <a:gd name="T21" fmla="*/ 9 h 133"/>
                    <a:gd name="T22" fmla="*/ 87 w 92"/>
                    <a:gd name="T23" fmla="*/ 29 h 133"/>
                    <a:gd name="T24" fmla="*/ 87 w 92"/>
                    <a:gd name="T25" fmla="*/ 29 h 133"/>
                    <a:gd name="T26" fmla="*/ 92 w 92"/>
                    <a:gd name="T27" fmla="*/ 50 h 133"/>
                    <a:gd name="T28" fmla="*/ 88 w 92"/>
                    <a:gd name="T29" fmla="*/ 72 h 133"/>
                    <a:gd name="T30" fmla="*/ 68 w 92"/>
                    <a:gd name="T31" fmla="*/ 88 h 133"/>
                    <a:gd name="T32" fmla="*/ 68 w 92"/>
                    <a:gd name="T33" fmla="*/ 88 h 133"/>
                    <a:gd name="T34" fmla="*/ 58 w 92"/>
                    <a:gd name="T35" fmla="*/ 90 h 133"/>
                    <a:gd name="T36" fmla="*/ 49 w 92"/>
                    <a:gd name="T37" fmla="*/ 89 h 133"/>
                    <a:gd name="T38" fmla="*/ 42 w 92"/>
                    <a:gd name="T39" fmla="*/ 85 h 133"/>
                    <a:gd name="T40" fmla="*/ 42 w 92"/>
                    <a:gd name="T41" fmla="*/ 85 h 133"/>
                    <a:gd name="T42" fmla="*/ 42 w 92"/>
                    <a:gd name="T43" fmla="*/ 86 h 133"/>
                    <a:gd name="T44" fmla="*/ 58 w 92"/>
                    <a:gd name="T45" fmla="*/ 127 h 133"/>
                    <a:gd name="T46" fmla="*/ 44 w 92"/>
                    <a:gd name="T47" fmla="*/ 133 h 133"/>
                    <a:gd name="T48" fmla="*/ 0 w 92"/>
                    <a:gd name="T49" fmla="*/ 18 h 133"/>
                    <a:gd name="T50" fmla="*/ 0 w 92"/>
                    <a:gd name="T51" fmla="*/ 18 h 133"/>
                    <a:gd name="T52" fmla="*/ 63 w 92"/>
                    <a:gd name="T53" fmla="*/ 76 h 133"/>
                    <a:gd name="T54" fmla="*/ 74 w 92"/>
                    <a:gd name="T55" fmla="*/ 67 h 133"/>
                    <a:gd name="T56" fmla="*/ 77 w 92"/>
                    <a:gd name="T57" fmla="*/ 53 h 133"/>
                    <a:gd name="T58" fmla="*/ 73 w 92"/>
                    <a:gd name="T59" fmla="*/ 36 h 133"/>
                    <a:gd name="T60" fmla="*/ 73 w 92"/>
                    <a:gd name="T61" fmla="*/ 36 h 133"/>
                    <a:gd name="T62" fmla="*/ 67 w 92"/>
                    <a:gd name="T63" fmla="*/ 24 h 133"/>
                    <a:gd name="T64" fmla="*/ 56 w 92"/>
                    <a:gd name="T65" fmla="*/ 14 h 133"/>
                    <a:gd name="T66" fmla="*/ 38 w 92"/>
                    <a:gd name="T67" fmla="*/ 15 h 133"/>
                    <a:gd name="T68" fmla="*/ 38 w 92"/>
                    <a:gd name="T69" fmla="*/ 15 h 133"/>
                    <a:gd name="T70" fmla="*/ 26 w 92"/>
                    <a:gd name="T71" fmla="*/ 26 h 133"/>
                    <a:gd name="T72" fmla="*/ 26 w 92"/>
                    <a:gd name="T73" fmla="*/ 42 h 133"/>
                    <a:gd name="T74" fmla="*/ 30 w 92"/>
                    <a:gd name="T75" fmla="*/ 58 h 133"/>
                    <a:gd name="T76" fmla="*/ 30 w 92"/>
                    <a:gd name="T77" fmla="*/ 58 h 133"/>
                    <a:gd name="T78" fmla="*/ 40 w 92"/>
                    <a:gd name="T79" fmla="*/ 73 h 133"/>
                    <a:gd name="T80" fmla="*/ 52 w 92"/>
                    <a:gd name="T81" fmla="*/ 78 h 133"/>
                    <a:gd name="T82" fmla="*/ 63 w 92"/>
                    <a:gd name="T83" fmla="*/ 76 h 133"/>
                    <a:gd name="T84" fmla="*/ 63 w 92"/>
                    <a:gd name="T85" fmla="*/ 76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
                    <a:gd name="T130" fmla="*/ 0 h 133"/>
                    <a:gd name="T131" fmla="*/ 92 w 92"/>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 h="133">
                      <a:moveTo>
                        <a:pt x="0" y="18"/>
                      </a:moveTo>
                      <a:lnTo>
                        <a:pt x="13" y="13"/>
                      </a:lnTo>
                      <a:lnTo>
                        <a:pt x="17" y="25"/>
                      </a:lnTo>
                      <a:lnTo>
                        <a:pt x="20" y="17"/>
                      </a:lnTo>
                      <a:lnTo>
                        <a:pt x="25" y="9"/>
                      </a:lnTo>
                      <a:lnTo>
                        <a:pt x="36" y="1"/>
                      </a:lnTo>
                      <a:lnTo>
                        <a:pt x="57" y="0"/>
                      </a:lnTo>
                      <a:lnTo>
                        <a:pt x="74" y="9"/>
                      </a:lnTo>
                      <a:lnTo>
                        <a:pt x="87" y="29"/>
                      </a:lnTo>
                      <a:lnTo>
                        <a:pt x="92" y="50"/>
                      </a:lnTo>
                      <a:lnTo>
                        <a:pt x="88" y="72"/>
                      </a:lnTo>
                      <a:lnTo>
                        <a:pt x="68" y="88"/>
                      </a:lnTo>
                      <a:lnTo>
                        <a:pt x="58" y="90"/>
                      </a:lnTo>
                      <a:lnTo>
                        <a:pt x="49" y="89"/>
                      </a:lnTo>
                      <a:lnTo>
                        <a:pt x="42" y="85"/>
                      </a:lnTo>
                      <a:lnTo>
                        <a:pt x="42" y="86"/>
                      </a:lnTo>
                      <a:lnTo>
                        <a:pt x="58" y="127"/>
                      </a:lnTo>
                      <a:lnTo>
                        <a:pt x="44" y="133"/>
                      </a:lnTo>
                      <a:lnTo>
                        <a:pt x="0" y="18"/>
                      </a:lnTo>
                      <a:close/>
                      <a:moveTo>
                        <a:pt x="63" y="76"/>
                      </a:moveTo>
                      <a:lnTo>
                        <a:pt x="74" y="67"/>
                      </a:lnTo>
                      <a:lnTo>
                        <a:pt x="77" y="53"/>
                      </a:lnTo>
                      <a:lnTo>
                        <a:pt x="73" y="36"/>
                      </a:lnTo>
                      <a:lnTo>
                        <a:pt x="67" y="24"/>
                      </a:lnTo>
                      <a:lnTo>
                        <a:pt x="56" y="14"/>
                      </a:lnTo>
                      <a:lnTo>
                        <a:pt x="38" y="15"/>
                      </a:lnTo>
                      <a:lnTo>
                        <a:pt x="26" y="26"/>
                      </a:lnTo>
                      <a:lnTo>
                        <a:pt x="26" y="42"/>
                      </a:lnTo>
                      <a:lnTo>
                        <a:pt x="30" y="58"/>
                      </a:lnTo>
                      <a:lnTo>
                        <a:pt x="40" y="73"/>
                      </a:lnTo>
                      <a:lnTo>
                        <a:pt x="52" y="78"/>
                      </a:lnTo>
                      <a:lnTo>
                        <a:pt x="63" y="7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45" name="Freeform 511"/>
                <p:cNvSpPr>
                  <a:spLocks noEditPoints="1"/>
                </p:cNvSpPr>
                <p:nvPr/>
              </p:nvSpPr>
              <p:spPr bwMode="auto">
                <a:xfrm>
                  <a:off x="5007" y="1381"/>
                  <a:ext cx="28" cy="30"/>
                </a:xfrm>
                <a:custGeom>
                  <a:avLst/>
                  <a:gdLst>
                    <a:gd name="T0" fmla="*/ 21 w 85"/>
                    <a:gd name="T1" fmla="*/ 4 h 91"/>
                    <a:gd name="T2" fmla="*/ 45 w 85"/>
                    <a:gd name="T3" fmla="*/ 0 h 91"/>
                    <a:gd name="T4" fmla="*/ 64 w 85"/>
                    <a:gd name="T5" fmla="*/ 9 h 91"/>
                    <a:gd name="T6" fmla="*/ 78 w 85"/>
                    <a:gd name="T7" fmla="*/ 26 h 91"/>
                    <a:gd name="T8" fmla="*/ 78 w 85"/>
                    <a:gd name="T9" fmla="*/ 26 h 91"/>
                    <a:gd name="T10" fmla="*/ 85 w 85"/>
                    <a:gd name="T11" fmla="*/ 49 h 91"/>
                    <a:gd name="T12" fmla="*/ 81 w 85"/>
                    <a:gd name="T13" fmla="*/ 70 h 91"/>
                    <a:gd name="T14" fmla="*/ 63 w 85"/>
                    <a:gd name="T15" fmla="*/ 87 h 91"/>
                    <a:gd name="T16" fmla="*/ 63 w 85"/>
                    <a:gd name="T17" fmla="*/ 87 h 91"/>
                    <a:gd name="T18" fmla="*/ 40 w 85"/>
                    <a:gd name="T19" fmla="*/ 91 h 91"/>
                    <a:gd name="T20" fmla="*/ 20 w 85"/>
                    <a:gd name="T21" fmla="*/ 82 h 91"/>
                    <a:gd name="T22" fmla="*/ 6 w 85"/>
                    <a:gd name="T23" fmla="*/ 65 h 91"/>
                    <a:gd name="T24" fmla="*/ 6 w 85"/>
                    <a:gd name="T25" fmla="*/ 65 h 91"/>
                    <a:gd name="T26" fmla="*/ 0 w 85"/>
                    <a:gd name="T27" fmla="*/ 43 h 91"/>
                    <a:gd name="T28" fmla="*/ 4 w 85"/>
                    <a:gd name="T29" fmla="*/ 21 h 91"/>
                    <a:gd name="T30" fmla="*/ 21 w 85"/>
                    <a:gd name="T31" fmla="*/ 4 h 91"/>
                    <a:gd name="T32" fmla="*/ 21 w 85"/>
                    <a:gd name="T33" fmla="*/ 4 h 91"/>
                    <a:gd name="T34" fmla="*/ 58 w 85"/>
                    <a:gd name="T35" fmla="*/ 76 h 91"/>
                    <a:gd name="T36" fmla="*/ 69 w 85"/>
                    <a:gd name="T37" fmla="*/ 63 h 91"/>
                    <a:gd name="T38" fmla="*/ 69 w 85"/>
                    <a:gd name="T39" fmla="*/ 48 h 91"/>
                    <a:gd name="T40" fmla="*/ 65 w 85"/>
                    <a:gd name="T41" fmla="*/ 33 h 91"/>
                    <a:gd name="T42" fmla="*/ 65 w 85"/>
                    <a:gd name="T43" fmla="*/ 33 h 91"/>
                    <a:gd name="T44" fmla="*/ 57 w 85"/>
                    <a:gd name="T45" fmla="*/ 22 h 91"/>
                    <a:gd name="T46" fmla="*/ 44 w 85"/>
                    <a:gd name="T47" fmla="*/ 14 h 91"/>
                    <a:gd name="T48" fmla="*/ 27 w 85"/>
                    <a:gd name="T49" fmla="*/ 15 h 91"/>
                    <a:gd name="T50" fmla="*/ 27 w 85"/>
                    <a:gd name="T51" fmla="*/ 15 h 91"/>
                    <a:gd name="T52" fmla="*/ 16 w 85"/>
                    <a:gd name="T53" fmla="*/ 28 h 91"/>
                    <a:gd name="T54" fmla="*/ 15 w 85"/>
                    <a:gd name="T55" fmla="*/ 45 h 91"/>
                    <a:gd name="T56" fmla="*/ 20 w 85"/>
                    <a:gd name="T57" fmla="*/ 58 h 91"/>
                    <a:gd name="T58" fmla="*/ 20 w 85"/>
                    <a:gd name="T59" fmla="*/ 58 h 91"/>
                    <a:gd name="T60" fmla="*/ 28 w 85"/>
                    <a:gd name="T61" fmla="*/ 69 h 91"/>
                    <a:gd name="T62" fmla="*/ 41 w 85"/>
                    <a:gd name="T63" fmla="*/ 78 h 91"/>
                    <a:gd name="T64" fmla="*/ 58 w 85"/>
                    <a:gd name="T65" fmla="*/ 76 h 91"/>
                    <a:gd name="T66" fmla="*/ 58 w 85"/>
                    <a:gd name="T67" fmla="*/ 76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91"/>
                    <a:gd name="T104" fmla="*/ 85 w 85"/>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91">
                      <a:moveTo>
                        <a:pt x="21" y="4"/>
                      </a:moveTo>
                      <a:lnTo>
                        <a:pt x="45" y="0"/>
                      </a:lnTo>
                      <a:lnTo>
                        <a:pt x="64" y="9"/>
                      </a:lnTo>
                      <a:lnTo>
                        <a:pt x="78" y="26"/>
                      </a:lnTo>
                      <a:lnTo>
                        <a:pt x="85" y="49"/>
                      </a:lnTo>
                      <a:lnTo>
                        <a:pt x="81" y="70"/>
                      </a:lnTo>
                      <a:lnTo>
                        <a:pt x="63" y="87"/>
                      </a:lnTo>
                      <a:lnTo>
                        <a:pt x="40" y="91"/>
                      </a:lnTo>
                      <a:lnTo>
                        <a:pt x="20" y="82"/>
                      </a:lnTo>
                      <a:lnTo>
                        <a:pt x="6" y="65"/>
                      </a:lnTo>
                      <a:lnTo>
                        <a:pt x="0" y="43"/>
                      </a:lnTo>
                      <a:lnTo>
                        <a:pt x="4" y="21"/>
                      </a:lnTo>
                      <a:lnTo>
                        <a:pt x="21" y="4"/>
                      </a:lnTo>
                      <a:close/>
                      <a:moveTo>
                        <a:pt x="58" y="76"/>
                      </a:moveTo>
                      <a:lnTo>
                        <a:pt x="69" y="63"/>
                      </a:lnTo>
                      <a:lnTo>
                        <a:pt x="69" y="48"/>
                      </a:lnTo>
                      <a:lnTo>
                        <a:pt x="65" y="33"/>
                      </a:lnTo>
                      <a:lnTo>
                        <a:pt x="57" y="22"/>
                      </a:lnTo>
                      <a:lnTo>
                        <a:pt x="44" y="14"/>
                      </a:lnTo>
                      <a:lnTo>
                        <a:pt x="27" y="15"/>
                      </a:lnTo>
                      <a:lnTo>
                        <a:pt x="16" y="28"/>
                      </a:lnTo>
                      <a:lnTo>
                        <a:pt x="15" y="45"/>
                      </a:lnTo>
                      <a:lnTo>
                        <a:pt x="20" y="58"/>
                      </a:lnTo>
                      <a:lnTo>
                        <a:pt x="28" y="69"/>
                      </a:lnTo>
                      <a:lnTo>
                        <a:pt x="41" y="78"/>
                      </a:lnTo>
                      <a:lnTo>
                        <a:pt x="58" y="7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46" name="Freeform 512"/>
                <p:cNvSpPr>
                  <a:spLocks/>
                </p:cNvSpPr>
                <p:nvPr/>
              </p:nvSpPr>
              <p:spPr bwMode="auto">
                <a:xfrm>
                  <a:off x="5031" y="1365"/>
                  <a:ext cx="21" cy="33"/>
                </a:xfrm>
                <a:custGeom>
                  <a:avLst/>
                  <a:gdLst>
                    <a:gd name="T0" fmla="*/ 63 w 63"/>
                    <a:gd name="T1" fmla="*/ 90 h 99"/>
                    <a:gd name="T2" fmla="*/ 51 w 63"/>
                    <a:gd name="T3" fmla="*/ 99 h 99"/>
                    <a:gd name="T4" fmla="*/ 0 w 63"/>
                    <a:gd name="T5" fmla="*/ 26 h 99"/>
                    <a:gd name="T6" fmla="*/ 12 w 63"/>
                    <a:gd name="T7" fmla="*/ 18 h 99"/>
                    <a:gd name="T8" fmla="*/ 21 w 63"/>
                    <a:gd name="T9" fmla="*/ 30 h 99"/>
                    <a:gd name="T10" fmla="*/ 21 w 63"/>
                    <a:gd name="T11" fmla="*/ 30 h 99"/>
                    <a:gd name="T12" fmla="*/ 21 w 63"/>
                    <a:gd name="T13" fmla="*/ 30 h 99"/>
                    <a:gd name="T14" fmla="*/ 21 w 63"/>
                    <a:gd name="T15" fmla="*/ 19 h 99"/>
                    <a:gd name="T16" fmla="*/ 25 w 63"/>
                    <a:gd name="T17" fmla="*/ 9 h 99"/>
                    <a:gd name="T18" fmla="*/ 32 w 63"/>
                    <a:gd name="T19" fmla="*/ 2 h 99"/>
                    <a:gd name="T20" fmla="*/ 32 w 63"/>
                    <a:gd name="T21" fmla="*/ 2 h 99"/>
                    <a:gd name="T22" fmla="*/ 33 w 63"/>
                    <a:gd name="T23" fmla="*/ 1 h 99"/>
                    <a:gd name="T24" fmla="*/ 34 w 63"/>
                    <a:gd name="T25" fmla="*/ 0 h 99"/>
                    <a:gd name="T26" fmla="*/ 35 w 63"/>
                    <a:gd name="T27" fmla="*/ 0 h 99"/>
                    <a:gd name="T28" fmla="*/ 35 w 63"/>
                    <a:gd name="T29" fmla="*/ 0 h 99"/>
                    <a:gd name="T30" fmla="*/ 44 w 63"/>
                    <a:gd name="T31" fmla="*/ 12 h 99"/>
                    <a:gd name="T32" fmla="*/ 39 w 63"/>
                    <a:gd name="T33" fmla="*/ 16 h 99"/>
                    <a:gd name="T34" fmla="*/ 39 w 63"/>
                    <a:gd name="T35" fmla="*/ 16 h 99"/>
                    <a:gd name="T36" fmla="*/ 31 w 63"/>
                    <a:gd name="T37" fmla="*/ 25 h 99"/>
                    <a:gd name="T38" fmla="*/ 30 w 63"/>
                    <a:gd name="T39" fmla="*/ 36 h 99"/>
                    <a:gd name="T40" fmla="*/ 34 w 63"/>
                    <a:gd name="T41" fmla="*/ 48 h 99"/>
                    <a:gd name="T42" fmla="*/ 34 w 63"/>
                    <a:gd name="T43" fmla="*/ 48 h 99"/>
                    <a:gd name="T44" fmla="*/ 63 w 63"/>
                    <a:gd name="T45" fmla="*/ 90 h 99"/>
                    <a:gd name="T46" fmla="*/ 63 w 63"/>
                    <a:gd name="T47" fmla="*/ 90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99"/>
                    <a:gd name="T74" fmla="*/ 63 w 63"/>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99">
                      <a:moveTo>
                        <a:pt x="63" y="90"/>
                      </a:moveTo>
                      <a:lnTo>
                        <a:pt x="51" y="99"/>
                      </a:lnTo>
                      <a:lnTo>
                        <a:pt x="0" y="26"/>
                      </a:lnTo>
                      <a:lnTo>
                        <a:pt x="12" y="18"/>
                      </a:lnTo>
                      <a:lnTo>
                        <a:pt x="21" y="30"/>
                      </a:lnTo>
                      <a:lnTo>
                        <a:pt x="21" y="19"/>
                      </a:lnTo>
                      <a:lnTo>
                        <a:pt x="25" y="9"/>
                      </a:lnTo>
                      <a:lnTo>
                        <a:pt x="32" y="2"/>
                      </a:lnTo>
                      <a:lnTo>
                        <a:pt x="33" y="1"/>
                      </a:lnTo>
                      <a:lnTo>
                        <a:pt x="34" y="0"/>
                      </a:lnTo>
                      <a:lnTo>
                        <a:pt x="35" y="0"/>
                      </a:lnTo>
                      <a:lnTo>
                        <a:pt x="44" y="12"/>
                      </a:lnTo>
                      <a:lnTo>
                        <a:pt x="39" y="16"/>
                      </a:lnTo>
                      <a:lnTo>
                        <a:pt x="31" y="25"/>
                      </a:lnTo>
                      <a:lnTo>
                        <a:pt x="30" y="36"/>
                      </a:lnTo>
                      <a:lnTo>
                        <a:pt x="34" y="48"/>
                      </a:lnTo>
                      <a:lnTo>
                        <a:pt x="63" y="9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47" name="Freeform 513"/>
                <p:cNvSpPr>
                  <a:spLocks/>
                </p:cNvSpPr>
                <p:nvPr/>
              </p:nvSpPr>
              <p:spPr bwMode="auto">
                <a:xfrm>
                  <a:off x="5043" y="1352"/>
                  <a:ext cx="32" cy="29"/>
                </a:xfrm>
                <a:custGeom>
                  <a:avLst/>
                  <a:gdLst>
                    <a:gd name="T0" fmla="*/ 35 w 96"/>
                    <a:gd name="T1" fmla="*/ 28 h 89"/>
                    <a:gd name="T2" fmla="*/ 72 w 96"/>
                    <a:gd name="T3" fmla="*/ 71 h 89"/>
                    <a:gd name="T4" fmla="*/ 72 w 96"/>
                    <a:gd name="T5" fmla="*/ 71 h 89"/>
                    <a:gd name="T6" fmla="*/ 77 w 96"/>
                    <a:gd name="T7" fmla="*/ 73 h 89"/>
                    <a:gd name="T8" fmla="*/ 80 w 96"/>
                    <a:gd name="T9" fmla="*/ 72 h 89"/>
                    <a:gd name="T10" fmla="*/ 83 w 96"/>
                    <a:gd name="T11" fmla="*/ 70 h 89"/>
                    <a:gd name="T12" fmla="*/ 83 w 96"/>
                    <a:gd name="T13" fmla="*/ 70 h 89"/>
                    <a:gd name="T14" fmla="*/ 88 w 96"/>
                    <a:gd name="T15" fmla="*/ 67 h 89"/>
                    <a:gd name="T16" fmla="*/ 96 w 96"/>
                    <a:gd name="T17" fmla="*/ 75 h 89"/>
                    <a:gd name="T18" fmla="*/ 96 w 96"/>
                    <a:gd name="T19" fmla="*/ 75 h 89"/>
                    <a:gd name="T20" fmla="*/ 93 w 96"/>
                    <a:gd name="T21" fmla="*/ 79 h 89"/>
                    <a:gd name="T22" fmla="*/ 90 w 96"/>
                    <a:gd name="T23" fmla="*/ 82 h 89"/>
                    <a:gd name="T24" fmla="*/ 88 w 96"/>
                    <a:gd name="T25" fmla="*/ 83 h 89"/>
                    <a:gd name="T26" fmla="*/ 88 w 96"/>
                    <a:gd name="T27" fmla="*/ 83 h 89"/>
                    <a:gd name="T28" fmla="*/ 77 w 96"/>
                    <a:gd name="T29" fmla="*/ 89 h 89"/>
                    <a:gd name="T30" fmla="*/ 69 w 96"/>
                    <a:gd name="T31" fmla="*/ 87 h 89"/>
                    <a:gd name="T32" fmla="*/ 62 w 96"/>
                    <a:gd name="T33" fmla="*/ 81 h 89"/>
                    <a:gd name="T34" fmla="*/ 62 w 96"/>
                    <a:gd name="T35" fmla="*/ 81 h 89"/>
                    <a:gd name="T36" fmla="*/ 24 w 96"/>
                    <a:gd name="T37" fmla="*/ 38 h 89"/>
                    <a:gd name="T38" fmla="*/ 15 w 96"/>
                    <a:gd name="T39" fmla="*/ 46 h 89"/>
                    <a:gd name="T40" fmla="*/ 7 w 96"/>
                    <a:gd name="T41" fmla="*/ 37 h 89"/>
                    <a:gd name="T42" fmla="*/ 16 w 96"/>
                    <a:gd name="T43" fmla="*/ 29 h 89"/>
                    <a:gd name="T44" fmla="*/ 0 w 96"/>
                    <a:gd name="T45" fmla="*/ 10 h 89"/>
                    <a:gd name="T46" fmla="*/ 11 w 96"/>
                    <a:gd name="T47" fmla="*/ 0 h 89"/>
                    <a:gd name="T48" fmla="*/ 27 w 96"/>
                    <a:gd name="T49" fmla="*/ 18 h 89"/>
                    <a:gd name="T50" fmla="*/ 37 w 96"/>
                    <a:gd name="T51" fmla="*/ 9 h 89"/>
                    <a:gd name="T52" fmla="*/ 45 w 96"/>
                    <a:gd name="T53" fmla="*/ 18 h 89"/>
                    <a:gd name="T54" fmla="*/ 35 w 96"/>
                    <a:gd name="T55" fmla="*/ 28 h 89"/>
                    <a:gd name="T56" fmla="*/ 35 w 96"/>
                    <a:gd name="T57" fmla="*/ 28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89"/>
                    <a:gd name="T89" fmla="*/ 96 w 96"/>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89">
                      <a:moveTo>
                        <a:pt x="35" y="28"/>
                      </a:moveTo>
                      <a:lnTo>
                        <a:pt x="72" y="71"/>
                      </a:lnTo>
                      <a:lnTo>
                        <a:pt x="77" y="73"/>
                      </a:lnTo>
                      <a:lnTo>
                        <a:pt x="80" y="72"/>
                      </a:lnTo>
                      <a:lnTo>
                        <a:pt x="83" y="70"/>
                      </a:lnTo>
                      <a:lnTo>
                        <a:pt x="88" y="67"/>
                      </a:lnTo>
                      <a:lnTo>
                        <a:pt x="96" y="75"/>
                      </a:lnTo>
                      <a:lnTo>
                        <a:pt x="93" y="79"/>
                      </a:lnTo>
                      <a:lnTo>
                        <a:pt x="90" y="82"/>
                      </a:lnTo>
                      <a:lnTo>
                        <a:pt x="88" y="83"/>
                      </a:lnTo>
                      <a:lnTo>
                        <a:pt x="77" y="89"/>
                      </a:lnTo>
                      <a:lnTo>
                        <a:pt x="69" y="87"/>
                      </a:lnTo>
                      <a:lnTo>
                        <a:pt x="62" y="81"/>
                      </a:lnTo>
                      <a:lnTo>
                        <a:pt x="24" y="38"/>
                      </a:lnTo>
                      <a:lnTo>
                        <a:pt x="15" y="46"/>
                      </a:lnTo>
                      <a:lnTo>
                        <a:pt x="7" y="37"/>
                      </a:lnTo>
                      <a:lnTo>
                        <a:pt x="16" y="29"/>
                      </a:lnTo>
                      <a:lnTo>
                        <a:pt x="0" y="10"/>
                      </a:lnTo>
                      <a:lnTo>
                        <a:pt x="11" y="0"/>
                      </a:lnTo>
                      <a:lnTo>
                        <a:pt x="27" y="18"/>
                      </a:lnTo>
                      <a:lnTo>
                        <a:pt x="37" y="9"/>
                      </a:lnTo>
                      <a:lnTo>
                        <a:pt x="45" y="18"/>
                      </a:lnTo>
                      <a:lnTo>
                        <a:pt x="35" y="2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48" name="Freeform 514"/>
                <p:cNvSpPr>
                  <a:spLocks/>
                </p:cNvSpPr>
                <p:nvPr/>
              </p:nvSpPr>
              <p:spPr bwMode="auto">
                <a:xfrm>
                  <a:off x="5061" y="1339"/>
                  <a:ext cx="30" cy="30"/>
                </a:xfrm>
                <a:custGeom>
                  <a:avLst/>
                  <a:gdLst>
                    <a:gd name="T0" fmla="*/ 43 w 91"/>
                    <a:gd name="T1" fmla="*/ 16 h 88"/>
                    <a:gd name="T2" fmla="*/ 38 w 91"/>
                    <a:gd name="T3" fmla="*/ 13 h 88"/>
                    <a:gd name="T4" fmla="*/ 29 w 91"/>
                    <a:gd name="T5" fmla="*/ 14 h 88"/>
                    <a:gd name="T6" fmla="*/ 18 w 91"/>
                    <a:gd name="T7" fmla="*/ 22 h 88"/>
                    <a:gd name="T8" fmla="*/ 18 w 91"/>
                    <a:gd name="T9" fmla="*/ 22 h 88"/>
                    <a:gd name="T10" fmla="*/ 14 w 91"/>
                    <a:gd name="T11" fmla="*/ 28 h 88"/>
                    <a:gd name="T12" fmla="*/ 12 w 91"/>
                    <a:gd name="T13" fmla="*/ 36 h 88"/>
                    <a:gd name="T14" fmla="*/ 16 w 91"/>
                    <a:gd name="T15" fmla="*/ 43 h 88"/>
                    <a:gd name="T16" fmla="*/ 16 w 91"/>
                    <a:gd name="T17" fmla="*/ 43 h 88"/>
                    <a:gd name="T18" fmla="*/ 21 w 91"/>
                    <a:gd name="T19" fmla="*/ 46 h 88"/>
                    <a:gd name="T20" fmla="*/ 27 w 91"/>
                    <a:gd name="T21" fmla="*/ 44 h 88"/>
                    <a:gd name="T22" fmla="*/ 36 w 91"/>
                    <a:gd name="T23" fmla="*/ 39 h 88"/>
                    <a:gd name="T24" fmla="*/ 36 w 91"/>
                    <a:gd name="T25" fmla="*/ 39 h 88"/>
                    <a:gd name="T26" fmla="*/ 48 w 91"/>
                    <a:gd name="T27" fmla="*/ 30 h 88"/>
                    <a:gd name="T28" fmla="*/ 48 w 91"/>
                    <a:gd name="T29" fmla="*/ 30 h 88"/>
                    <a:gd name="T30" fmla="*/ 62 w 91"/>
                    <a:gd name="T31" fmla="*/ 23 h 88"/>
                    <a:gd name="T32" fmla="*/ 73 w 91"/>
                    <a:gd name="T33" fmla="*/ 22 h 88"/>
                    <a:gd name="T34" fmla="*/ 82 w 91"/>
                    <a:gd name="T35" fmla="*/ 26 h 88"/>
                    <a:gd name="T36" fmla="*/ 82 w 91"/>
                    <a:gd name="T37" fmla="*/ 26 h 88"/>
                    <a:gd name="T38" fmla="*/ 91 w 91"/>
                    <a:gd name="T39" fmla="*/ 40 h 88"/>
                    <a:gd name="T40" fmla="*/ 90 w 91"/>
                    <a:gd name="T41" fmla="*/ 56 h 88"/>
                    <a:gd name="T42" fmla="*/ 81 w 91"/>
                    <a:gd name="T43" fmla="*/ 72 h 88"/>
                    <a:gd name="T44" fmla="*/ 81 w 91"/>
                    <a:gd name="T45" fmla="*/ 72 h 88"/>
                    <a:gd name="T46" fmla="*/ 61 w 91"/>
                    <a:gd name="T47" fmla="*/ 88 h 88"/>
                    <a:gd name="T48" fmla="*/ 45 w 91"/>
                    <a:gd name="T49" fmla="*/ 88 h 88"/>
                    <a:gd name="T50" fmla="*/ 34 w 91"/>
                    <a:gd name="T51" fmla="*/ 81 h 88"/>
                    <a:gd name="T52" fmla="*/ 34 w 91"/>
                    <a:gd name="T53" fmla="*/ 81 h 88"/>
                    <a:gd name="T54" fmla="*/ 43 w 91"/>
                    <a:gd name="T55" fmla="*/ 70 h 88"/>
                    <a:gd name="T56" fmla="*/ 43 w 91"/>
                    <a:gd name="T57" fmla="*/ 70 h 88"/>
                    <a:gd name="T58" fmla="*/ 50 w 91"/>
                    <a:gd name="T59" fmla="*/ 74 h 88"/>
                    <a:gd name="T60" fmla="*/ 59 w 91"/>
                    <a:gd name="T61" fmla="*/ 74 h 88"/>
                    <a:gd name="T62" fmla="*/ 72 w 91"/>
                    <a:gd name="T63" fmla="*/ 64 h 88"/>
                    <a:gd name="T64" fmla="*/ 72 w 91"/>
                    <a:gd name="T65" fmla="*/ 64 h 88"/>
                    <a:gd name="T66" fmla="*/ 77 w 91"/>
                    <a:gd name="T67" fmla="*/ 55 h 88"/>
                    <a:gd name="T68" fmla="*/ 78 w 91"/>
                    <a:gd name="T69" fmla="*/ 46 h 88"/>
                    <a:gd name="T70" fmla="*/ 74 w 91"/>
                    <a:gd name="T71" fmla="*/ 39 h 88"/>
                    <a:gd name="T72" fmla="*/ 74 w 91"/>
                    <a:gd name="T73" fmla="*/ 39 h 88"/>
                    <a:gd name="T74" fmla="*/ 69 w 91"/>
                    <a:gd name="T75" fmla="*/ 37 h 88"/>
                    <a:gd name="T76" fmla="*/ 62 w 91"/>
                    <a:gd name="T77" fmla="*/ 39 h 88"/>
                    <a:gd name="T78" fmla="*/ 53 w 91"/>
                    <a:gd name="T79" fmla="*/ 44 h 88"/>
                    <a:gd name="T80" fmla="*/ 53 w 91"/>
                    <a:gd name="T81" fmla="*/ 44 h 88"/>
                    <a:gd name="T82" fmla="*/ 39 w 91"/>
                    <a:gd name="T83" fmla="*/ 54 h 88"/>
                    <a:gd name="T84" fmla="*/ 39 w 91"/>
                    <a:gd name="T85" fmla="*/ 54 h 88"/>
                    <a:gd name="T86" fmla="*/ 28 w 91"/>
                    <a:gd name="T87" fmla="*/ 60 h 88"/>
                    <a:gd name="T88" fmla="*/ 18 w 91"/>
                    <a:gd name="T89" fmla="*/ 61 h 88"/>
                    <a:gd name="T90" fmla="*/ 9 w 91"/>
                    <a:gd name="T91" fmla="*/ 56 h 88"/>
                    <a:gd name="T92" fmla="*/ 9 w 91"/>
                    <a:gd name="T93" fmla="*/ 56 h 88"/>
                    <a:gd name="T94" fmla="*/ 0 w 91"/>
                    <a:gd name="T95" fmla="*/ 42 h 88"/>
                    <a:gd name="T96" fmla="*/ 1 w 91"/>
                    <a:gd name="T97" fmla="*/ 27 h 88"/>
                    <a:gd name="T98" fmla="*/ 9 w 91"/>
                    <a:gd name="T99" fmla="*/ 13 h 88"/>
                    <a:gd name="T100" fmla="*/ 9 w 91"/>
                    <a:gd name="T101" fmla="*/ 13 h 88"/>
                    <a:gd name="T102" fmla="*/ 28 w 91"/>
                    <a:gd name="T103" fmla="*/ 0 h 88"/>
                    <a:gd name="T104" fmla="*/ 45 w 91"/>
                    <a:gd name="T105" fmla="*/ 1 h 88"/>
                    <a:gd name="T106" fmla="*/ 53 w 91"/>
                    <a:gd name="T107" fmla="*/ 5 h 88"/>
                    <a:gd name="T108" fmla="*/ 53 w 91"/>
                    <a:gd name="T109" fmla="*/ 5 h 88"/>
                    <a:gd name="T110" fmla="*/ 43 w 91"/>
                    <a:gd name="T111" fmla="*/ 16 h 88"/>
                    <a:gd name="T112" fmla="*/ 43 w 91"/>
                    <a:gd name="T113" fmla="*/ 16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88"/>
                    <a:gd name="T173" fmla="*/ 91 w 91"/>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88">
                      <a:moveTo>
                        <a:pt x="43" y="16"/>
                      </a:moveTo>
                      <a:lnTo>
                        <a:pt x="38" y="13"/>
                      </a:lnTo>
                      <a:lnTo>
                        <a:pt x="29" y="14"/>
                      </a:lnTo>
                      <a:lnTo>
                        <a:pt x="18" y="22"/>
                      </a:lnTo>
                      <a:lnTo>
                        <a:pt x="14" y="28"/>
                      </a:lnTo>
                      <a:lnTo>
                        <a:pt x="12" y="36"/>
                      </a:lnTo>
                      <a:lnTo>
                        <a:pt x="16" y="43"/>
                      </a:lnTo>
                      <a:lnTo>
                        <a:pt x="21" y="46"/>
                      </a:lnTo>
                      <a:lnTo>
                        <a:pt x="27" y="44"/>
                      </a:lnTo>
                      <a:lnTo>
                        <a:pt x="36" y="39"/>
                      </a:lnTo>
                      <a:lnTo>
                        <a:pt x="48" y="30"/>
                      </a:lnTo>
                      <a:lnTo>
                        <a:pt x="62" y="23"/>
                      </a:lnTo>
                      <a:lnTo>
                        <a:pt x="73" y="22"/>
                      </a:lnTo>
                      <a:lnTo>
                        <a:pt x="82" y="26"/>
                      </a:lnTo>
                      <a:lnTo>
                        <a:pt x="91" y="40"/>
                      </a:lnTo>
                      <a:lnTo>
                        <a:pt x="90" y="56"/>
                      </a:lnTo>
                      <a:lnTo>
                        <a:pt x="81" y="72"/>
                      </a:lnTo>
                      <a:lnTo>
                        <a:pt x="61" y="88"/>
                      </a:lnTo>
                      <a:lnTo>
                        <a:pt x="45" y="88"/>
                      </a:lnTo>
                      <a:lnTo>
                        <a:pt x="34" y="81"/>
                      </a:lnTo>
                      <a:lnTo>
                        <a:pt x="43" y="70"/>
                      </a:lnTo>
                      <a:lnTo>
                        <a:pt x="50" y="74"/>
                      </a:lnTo>
                      <a:lnTo>
                        <a:pt x="59" y="74"/>
                      </a:lnTo>
                      <a:lnTo>
                        <a:pt x="72" y="64"/>
                      </a:lnTo>
                      <a:lnTo>
                        <a:pt x="77" y="55"/>
                      </a:lnTo>
                      <a:lnTo>
                        <a:pt x="78" y="46"/>
                      </a:lnTo>
                      <a:lnTo>
                        <a:pt x="74" y="39"/>
                      </a:lnTo>
                      <a:lnTo>
                        <a:pt x="69" y="37"/>
                      </a:lnTo>
                      <a:lnTo>
                        <a:pt x="62" y="39"/>
                      </a:lnTo>
                      <a:lnTo>
                        <a:pt x="53" y="44"/>
                      </a:lnTo>
                      <a:lnTo>
                        <a:pt x="39" y="54"/>
                      </a:lnTo>
                      <a:lnTo>
                        <a:pt x="28" y="60"/>
                      </a:lnTo>
                      <a:lnTo>
                        <a:pt x="18" y="61"/>
                      </a:lnTo>
                      <a:lnTo>
                        <a:pt x="9" y="56"/>
                      </a:lnTo>
                      <a:lnTo>
                        <a:pt x="0" y="42"/>
                      </a:lnTo>
                      <a:lnTo>
                        <a:pt x="1" y="27"/>
                      </a:lnTo>
                      <a:lnTo>
                        <a:pt x="9" y="13"/>
                      </a:lnTo>
                      <a:lnTo>
                        <a:pt x="28" y="0"/>
                      </a:lnTo>
                      <a:lnTo>
                        <a:pt x="45" y="1"/>
                      </a:lnTo>
                      <a:lnTo>
                        <a:pt x="53" y="5"/>
                      </a:lnTo>
                      <a:lnTo>
                        <a:pt x="43" y="1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49" name="Freeform 515"/>
                <p:cNvSpPr>
                  <a:spLocks/>
                </p:cNvSpPr>
                <p:nvPr/>
              </p:nvSpPr>
              <p:spPr bwMode="auto">
                <a:xfrm>
                  <a:off x="5098" y="1196"/>
                  <a:ext cx="45" cy="70"/>
                </a:xfrm>
                <a:custGeom>
                  <a:avLst/>
                  <a:gdLst>
                    <a:gd name="T0" fmla="*/ 65 w 137"/>
                    <a:gd name="T1" fmla="*/ 0 h 209"/>
                    <a:gd name="T2" fmla="*/ 137 w 137"/>
                    <a:gd name="T3" fmla="*/ 207 h 209"/>
                    <a:gd name="T4" fmla="*/ 68 w 137"/>
                    <a:gd name="T5" fmla="*/ 158 h 209"/>
                    <a:gd name="T6" fmla="*/ 0 w 137"/>
                    <a:gd name="T7" fmla="*/ 209 h 209"/>
                    <a:gd name="T8" fmla="*/ 65 w 137"/>
                    <a:gd name="T9" fmla="*/ 0 h 209"/>
                    <a:gd name="T10" fmla="*/ 65 w 137"/>
                    <a:gd name="T11" fmla="*/ 0 h 209"/>
                    <a:gd name="T12" fmla="*/ 0 60000 65536"/>
                    <a:gd name="T13" fmla="*/ 0 60000 65536"/>
                    <a:gd name="T14" fmla="*/ 0 60000 65536"/>
                    <a:gd name="T15" fmla="*/ 0 60000 65536"/>
                    <a:gd name="T16" fmla="*/ 0 60000 65536"/>
                    <a:gd name="T17" fmla="*/ 0 60000 65536"/>
                    <a:gd name="T18" fmla="*/ 0 w 137"/>
                    <a:gd name="T19" fmla="*/ 0 h 209"/>
                    <a:gd name="T20" fmla="*/ 137 w 137"/>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37" h="209">
                      <a:moveTo>
                        <a:pt x="65" y="0"/>
                      </a:moveTo>
                      <a:lnTo>
                        <a:pt x="137" y="207"/>
                      </a:lnTo>
                      <a:lnTo>
                        <a:pt x="68" y="158"/>
                      </a:lnTo>
                      <a:lnTo>
                        <a:pt x="0" y="209"/>
                      </a:lnTo>
                      <a:lnTo>
                        <a:pt x="65"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sp>
            <p:nvSpPr>
              <p:cNvPr id="1041" name="Freeform 516"/>
              <p:cNvSpPr>
                <a:spLocks/>
              </p:cNvSpPr>
              <p:nvPr/>
            </p:nvSpPr>
            <p:spPr bwMode="auto">
              <a:xfrm>
                <a:off x="4799" y="974"/>
                <a:ext cx="378" cy="567"/>
              </a:xfrm>
              <a:custGeom>
                <a:avLst/>
                <a:gdLst>
                  <a:gd name="T0" fmla="*/ 719 w 1134"/>
                  <a:gd name="T1" fmla="*/ 1395 h 1701"/>
                  <a:gd name="T2" fmla="*/ 728 w 1134"/>
                  <a:gd name="T3" fmla="*/ 1392 h 1701"/>
                  <a:gd name="T4" fmla="*/ 746 w 1134"/>
                  <a:gd name="T5" fmla="*/ 1385 h 1701"/>
                  <a:gd name="T6" fmla="*/ 771 w 1134"/>
                  <a:gd name="T7" fmla="*/ 1373 h 1701"/>
                  <a:gd name="T8" fmla="*/ 802 w 1134"/>
                  <a:gd name="T9" fmla="*/ 1354 h 1701"/>
                  <a:gd name="T10" fmla="*/ 838 w 1134"/>
                  <a:gd name="T11" fmla="*/ 1329 h 1701"/>
                  <a:gd name="T12" fmla="*/ 876 w 1134"/>
                  <a:gd name="T13" fmla="*/ 1296 h 1701"/>
                  <a:gd name="T14" fmla="*/ 915 w 1134"/>
                  <a:gd name="T15" fmla="*/ 1254 h 1701"/>
                  <a:gd name="T16" fmla="*/ 956 w 1134"/>
                  <a:gd name="T17" fmla="*/ 1203 h 1701"/>
                  <a:gd name="T18" fmla="*/ 995 w 1134"/>
                  <a:gd name="T19" fmla="*/ 1141 h 1701"/>
                  <a:gd name="T20" fmla="*/ 1033 w 1134"/>
                  <a:gd name="T21" fmla="*/ 1068 h 1701"/>
                  <a:gd name="T22" fmla="*/ 1065 w 1134"/>
                  <a:gd name="T23" fmla="*/ 981 h 1701"/>
                  <a:gd name="T24" fmla="*/ 1093 w 1134"/>
                  <a:gd name="T25" fmla="*/ 881 h 1701"/>
                  <a:gd name="T26" fmla="*/ 1115 w 1134"/>
                  <a:gd name="T27" fmla="*/ 767 h 1701"/>
                  <a:gd name="T28" fmla="*/ 1129 w 1134"/>
                  <a:gd name="T29" fmla="*/ 637 h 1701"/>
                  <a:gd name="T30" fmla="*/ 1134 w 1134"/>
                  <a:gd name="T31" fmla="*/ 491 h 1701"/>
                  <a:gd name="T32" fmla="*/ 1128 w 1134"/>
                  <a:gd name="T33" fmla="*/ 327 h 1701"/>
                  <a:gd name="T34" fmla="*/ 1110 w 1134"/>
                  <a:gd name="T35" fmla="*/ 145 h 1701"/>
                  <a:gd name="T36" fmla="*/ 953 w 1134"/>
                  <a:gd name="T37" fmla="*/ 0 h 1701"/>
                  <a:gd name="T38" fmla="*/ 818 w 1134"/>
                  <a:gd name="T39" fmla="*/ 168 h 1701"/>
                  <a:gd name="T40" fmla="*/ 826 w 1134"/>
                  <a:gd name="T41" fmla="*/ 292 h 1701"/>
                  <a:gd name="T42" fmla="*/ 831 w 1134"/>
                  <a:gd name="T43" fmla="*/ 411 h 1701"/>
                  <a:gd name="T44" fmla="*/ 830 w 1134"/>
                  <a:gd name="T45" fmla="*/ 525 h 1701"/>
                  <a:gd name="T46" fmla="*/ 825 w 1134"/>
                  <a:gd name="T47" fmla="*/ 633 h 1701"/>
                  <a:gd name="T48" fmla="*/ 814 w 1134"/>
                  <a:gd name="T49" fmla="*/ 733 h 1701"/>
                  <a:gd name="T50" fmla="*/ 798 w 1134"/>
                  <a:gd name="T51" fmla="*/ 825 h 1701"/>
                  <a:gd name="T52" fmla="*/ 776 w 1134"/>
                  <a:gd name="T53" fmla="*/ 907 h 1701"/>
                  <a:gd name="T54" fmla="*/ 747 w 1134"/>
                  <a:gd name="T55" fmla="*/ 979 h 1701"/>
                  <a:gd name="T56" fmla="*/ 710 w 1134"/>
                  <a:gd name="T57" fmla="*/ 1039 h 1701"/>
                  <a:gd name="T58" fmla="*/ 667 w 1134"/>
                  <a:gd name="T59" fmla="*/ 1088 h 1701"/>
                  <a:gd name="T60" fmla="*/ 615 w 1134"/>
                  <a:gd name="T61" fmla="*/ 1122 h 1701"/>
                  <a:gd name="T62" fmla="*/ 554 w 1134"/>
                  <a:gd name="T63" fmla="*/ 1142 h 1701"/>
                  <a:gd name="T64" fmla="*/ 477 w 1134"/>
                  <a:gd name="T65" fmla="*/ 1171 h 1701"/>
                  <a:gd name="T66" fmla="*/ 339 w 1134"/>
                  <a:gd name="T67" fmla="*/ 1233 h 1701"/>
                  <a:gd name="T68" fmla="*/ 222 w 1134"/>
                  <a:gd name="T69" fmla="*/ 1298 h 1701"/>
                  <a:gd name="T70" fmla="*/ 128 w 1134"/>
                  <a:gd name="T71" fmla="*/ 1358 h 1701"/>
                  <a:gd name="T72" fmla="*/ 58 w 1134"/>
                  <a:gd name="T73" fmla="*/ 1409 h 1701"/>
                  <a:gd name="T74" fmla="*/ 16 w 1134"/>
                  <a:gd name="T75" fmla="*/ 1444 h 1701"/>
                  <a:gd name="T76" fmla="*/ 0 w 1134"/>
                  <a:gd name="T77" fmla="*/ 1457 h 1701"/>
                  <a:gd name="T78" fmla="*/ 28 w 1134"/>
                  <a:gd name="T79" fmla="*/ 1486 h 1701"/>
                  <a:gd name="T80" fmla="*/ 141 w 1134"/>
                  <a:gd name="T81" fmla="*/ 1618 h 1701"/>
                  <a:gd name="T82" fmla="*/ 212 w 1134"/>
                  <a:gd name="T83" fmla="*/ 1701 h 1701"/>
                  <a:gd name="T84" fmla="*/ 256 w 1134"/>
                  <a:gd name="T85" fmla="*/ 1654 h 1701"/>
                  <a:gd name="T86" fmla="*/ 359 w 1134"/>
                  <a:gd name="T87" fmla="*/ 1571 h 1701"/>
                  <a:gd name="T88" fmla="*/ 471 w 1134"/>
                  <a:gd name="T89" fmla="*/ 1503 h 1701"/>
                  <a:gd name="T90" fmla="*/ 576 w 1134"/>
                  <a:gd name="T91" fmla="*/ 1450 h 1701"/>
                  <a:gd name="T92" fmla="*/ 661 w 1134"/>
                  <a:gd name="T93" fmla="*/ 1415 h 1701"/>
                  <a:gd name="T94" fmla="*/ 710 w 1134"/>
                  <a:gd name="T95" fmla="*/ 1398 h 1701"/>
                  <a:gd name="T96" fmla="*/ 717 w 1134"/>
                  <a:gd name="T97" fmla="*/ 1395 h 17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4"/>
                  <a:gd name="T148" fmla="*/ 0 h 1701"/>
                  <a:gd name="T149" fmla="*/ 1134 w 1134"/>
                  <a:gd name="T150" fmla="*/ 1701 h 17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4" h="1701">
                    <a:moveTo>
                      <a:pt x="717" y="1395"/>
                    </a:moveTo>
                    <a:lnTo>
                      <a:pt x="719" y="1395"/>
                    </a:lnTo>
                    <a:lnTo>
                      <a:pt x="722" y="1394"/>
                    </a:lnTo>
                    <a:lnTo>
                      <a:pt x="728" y="1392"/>
                    </a:lnTo>
                    <a:lnTo>
                      <a:pt x="736" y="1389"/>
                    </a:lnTo>
                    <a:lnTo>
                      <a:pt x="746" y="1385"/>
                    </a:lnTo>
                    <a:lnTo>
                      <a:pt x="758" y="1379"/>
                    </a:lnTo>
                    <a:lnTo>
                      <a:pt x="771" y="1373"/>
                    </a:lnTo>
                    <a:lnTo>
                      <a:pt x="786" y="1365"/>
                    </a:lnTo>
                    <a:lnTo>
                      <a:pt x="802" y="1354"/>
                    </a:lnTo>
                    <a:lnTo>
                      <a:pt x="820" y="1342"/>
                    </a:lnTo>
                    <a:lnTo>
                      <a:pt x="838" y="1329"/>
                    </a:lnTo>
                    <a:lnTo>
                      <a:pt x="856" y="1314"/>
                    </a:lnTo>
                    <a:lnTo>
                      <a:pt x="876" y="1296"/>
                    </a:lnTo>
                    <a:lnTo>
                      <a:pt x="895" y="1277"/>
                    </a:lnTo>
                    <a:lnTo>
                      <a:pt x="915" y="1254"/>
                    </a:lnTo>
                    <a:lnTo>
                      <a:pt x="936" y="1230"/>
                    </a:lnTo>
                    <a:lnTo>
                      <a:pt x="956" y="1203"/>
                    </a:lnTo>
                    <a:lnTo>
                      <a:pt x="976" y="1174"/>
                    </a:lnTo>
                    <a:lnTo>
                      <a:pt x="995" y="1141"/>
                    </a:lnTo>
                    <a:lnTo>
                      <a:pt x="1014" y="1106"/>
                    </a:lnTo>
                    <a:lnTo>
                      <a:pt x="1033" y="1068"/>
                    </a:lnTo>
                    <a:lnTo>
                      <a:pt x="1050" y="1025"/>
                    </a:lnTo>
                    <a:lnTo>
                      <a:pt x="1065" y="981"/>
                    </a:lnTo>
                    <a:lnTo>
                      <a:pt x="1080" y="932"/>
                    </a:lnTo>
                    <a:lnTo>
                      <a:pt x="1093" y="881"/>
                    </a:lnTo>
                    <a:lnTo>
                      <a:pt x="1105" y="825"/>
                    </a:lnTo>
                    <a:lnTo>
                      <a:pt x="1115" y="767"/>
                    </a:lnTo>
                    <a:lnTo>
                      <a:pt x="1122" y="704"/>
                    </a:lnTo>
                    <a:lnTo>
                      <a:pt x="1129" y="637"/>
                    </a:lnTo>
                    <a:lnTo>
                      <a:pt x="1133" y="566"/>
                    </a:lnTo>
                    <a:lnTo>
                      <a:pt x="1134" y="491"/>
                    </a:lnTo>
                    <a:lnTo>
                      <a:pt x="1132" y="411"/>
                    </a:lnTo>
                    <a:lnTo>
                      <a:pt x="1128" y="327"/>
                    </a:lnTo>
                    <a:lnTo>
                      <a:pt x="1120" y="238"/>
                    </a:lnTo>
                    <a:lnTo>
                      <a:pt x="1110" y="145"/>
                    </a:lnTo>
                    <a:lnTo>
                      <a:pt x="953" y="0"/>
                    </a:lnTo>
                    <a:lnTo>
                      <a:pt x="818" y="168"/>
                    </a:lnTo>
                    <a:lnTo>
                      <a:pt x="823" y="230"/>
                    </a:lnTo>
                    <a:lnTo>
                      <a:pt x="826" y="292"/>
                    </a:lnTo>
                    <a:lnTo>
                      <a:pt x="829" y="352"/>
                    </a:lnTo>
                    <a:lnTo>
                      <a:pt x="831" y="411"/>
                    </a:lnTo>
                    <a:lnTo>
                      <a:pt x="831" y="469"/>
                    </a:lnTo>
                    <a:lnTo>
                      <a:pt x="830" y="525"/>
                    </a:lnTo>
                    <a:lnTo>
                      <a:pt x="829" y="580"/>
                    </a:lnTo>
                    <a:lnTo>
                      <a:pt x="825" y="633"/>
                    </a:lnTo>
                    <a:lnTo>
                      <a:pt x="821" y="684"/>
                    </a:lnTo>
                    <a:lnTo>
                      <a:pt x="814" y="733"/>
                    </a:lnTo>
                    <a:lnTo>
                      <a:pt x="807" y="780"/>
                    </a:lnTo>
                    <a:lnTo>
                      <a:pt x="798" y="825"/>
                    </a:lnTo>
                    <a:lnTo>
                      <a:pt x="788" y="868"/>
                    </a:lnTo>
                    <a:lnTo>
                      <a:pt x="776" y="907"/>
                    </a:lnTo>
                    <a:lnTo>
                      <a:pt x="763" y="944"/>
                    </a:lnTo>
                    <a:lnTo>
                      <a:pt x="747" y="979"/>
                    </a:lnTo>
                    <a:lnTo>
                      <a:pt x="730" y="1011"/>
                    </a:lnTo>
                    <a:lnTo>
                      <a:pt x="710" y="1039"/>
                    </a:lnTo>
                    <a:lnTo>
                      <a:pt x="690" y="1066"/>
                    </a:lnTo>
                    <a:lnTo>
                      <a:pt x="667" y="1088"/>
                    </a:lnTo>
                    <a:lnTo>
                      <a:pt x="642" y="1107"/>
                    </a:lnTo>
                    <a:lnTo>
                      <a:pt x="615" y="1122"/>
                    </a:lnTo>
                    <a:lnTo>
                      <a:pt x="585" y="1134"/>
                    </a:lnTo>
                    <a:lnTo>
                      <a:pt x="554" y="1142"/>
                    </a:lnTo>
                    <a:lnTo>
                      <a:pt x="477" y="1171"/>
                    </a:lnTo>
                    <a:lnTo>
                      <a:pt x="405" y="1202"/>
                    </a:lnTo>
                    <a:lnTo>
                      <a:pt x="339" y="1233"/>
                    </a:lnTo>
                    <a:lnTo>
                      <a:pt x="277" y="1266"/>
                    </a:lnTo>
                    <a:lnTo>
                      <a:pt x="222" y="1298"/>
                    </a:lnTo>
                    <a:lnTo>
                      <a:pt x="171" y="1329"/>
                    </a:lnTo>
                    <a:lnTo>
                      <a:pt x="128" y="1358"/>
                    </a:lnTo>
                    <a:lnTo>
                      <a:pt x="89" y="1386"/>
                    </a:lnTo>
                    <a:lnTo>
                      <a:pt x="58" y="1409"/>
                    </a:lnTo>
                    <a:lnTo>
                      <a:pt x="34" y="1429"/>
                    </a:lnTo>
                    <a:lnTo>
                      <a:pt x="16" y="1444"/>
                    </a:lnTo>
                    <a:lnTo>
                      <a:pt x="5" y="1453"/>
                    </a:lnTo>
                    <a:lnTo>
                      <a:pt x="0" y="1457"/>
                    </a:lnTo>
                    <a:lnTo>
                      <a:pt x="28" y="1486"/>
                    </a:lnTo>
                    <a:lnTo>
                      <a:pt x="81" y="1546"/>
                    </a:lnTo>
                    <a:lnTo>
                      <a:pt x="141" y="1618"/>
                    </a:lnTo>
                    <a:lnTo>
                      <a:pt x="190" y="1677"/>
                    </a:lnTo>
                    <a:lnTo>
                      <a:pt x="212" y="1701"/>
                    </a:lnTo>
                    <a:lnTo>
                      <a:pt x="256" y="1654"/>
                    </a:lnTo>
                    <a:lnTo>
                      <a:pt x="305" y="1610"/>
                    </a:lnTo>
                    <a:lnTo>
                      <a:pt x="359" y="1571"/>
                    </a:lnTo>
                    <a:lnTo>
                      <a:pt x="415" y="1534"/>
                    </a:lnTo>
                    <a:lnTo>
                      <a:pt x="471" y="1503"/>
                    </a:lnTo>
                    <a:lnTo>
                      <a:pt x="526" y="1475"/>
                    </a:lnTo>
                    <a:lnTo>
                      <a:pt x="576" y="1450"/>
                    </a:lnTo>
                    <a:lnTo>
                      <a:pt x="622" y="1431"/>
                    </a:lnTo>
                    <a:lnTo>
                      <a:pt x="661" y="1415"/>
                    </a:lnTo>
                    <a:lnTo>
                      <a:pt x="690" y="1404"/>
                    </a:lnTo>
                    <a:lnTo>
                      <a:pt x="710" y="1398"/>
                    </a:lnTo>
                    <a:lnTo>
                      <a:pt x="717" y="1395"/>
                    </a:lnTo>
                  </a:path>
                </a:pathLst>
              </a:custGeom>
              <a:noFill/>
              <a:ln w="3175">
                <a:solidFill>
                  <a:srgbClr val="000000"/>
                </a:solidFill>
                <a:round/>
                <a:headEnd/>
                <a:tailEnd/>
              </a:ln>
            </p:spPr>
            <p:txBody>
              <a:bodyPr>
                <a:prstTxWarp prst="textNoShape">
                  <a:avLst/>
                </a:prstTxWarp>
              </a:bodyPr>
              <a:lstStyle/>
              <a:p>
                <a:endParaRPr lang="en-US"/>
              </a:p>
            </p:txBody>
          </p:sp>
        </p:grpSp>
      </p:grpSp>
      <p:grpSp>
        <p:nvGrpSpPr>
          <p:cNvPr id="1050" name="Group 517"/>
          <p:cNvGrpSpPr>
            <a:grpSpLocks/>
          </p:cNvGrpSpPr>
          <p:nvPr/>
        </p:nvGrpSpPr>
        <p:grpSpPr bwMode="auto">
          <a:xfrm>
            <a:off x="5319038" y="3829278"/>
            <a:ext cx="1084263" cy="766763"/>
            <a:chOff x="3068" y="2343"/>
            <a:chExt cx="683" cy="483"/>
          </a:xfrm>
        </p:grpSpPr>
        <p:grpSp>
          <p:nvGrpSpPr>
            <p:cNvPr id="1051" name="Group 518"/>
            <p:cNvGrpSpPr>
              <a:grpSpLocks/>
            </p:cNvGrpSpPr>
            <p:nvPr/>
          </p:nvGrpSpPr>
          <p:grpSpPr bwMode="auto">
            <a:xfrm>
              <a:off x="3068" y="2343"/>
              <a:ext cx="683" cy="483"/>
              <a:chOff x="3068" y="2343"/>
              <a:chExt cx="683" cy="483"/>
            </a:xfrm>
          </p:grpSpPr>
          <p:sp>
            <p:nvSpPr>
              <p:cNvPr id="1053" name="Freeform 519"/>
              <p:cNvSpPr>
                <a:spLocks/>
              </p:cNvSpPr>
              <p:nvPr/>
            </p:nvSpPr>
            <p:spPr bwMode="auto">
              <a:xfrm>
                <a:off x="3068" y="2343"/>
                <a:ext cx="683" cy="483"/>
              </a:xfrm>
              <a:custGeom>
                <a:avLst/>
                <a:gdLst>
                  <a:gd name="T0" fmla="*/ 117 w 2047"/>
                  <a:gd name="T1" fmla="*/ 257 h 1449"/>
                  <a:gd name="T2" fmla="*/ 220 w 2047"/>
                  <a:gd name="T3" fmla="*/ 256 h 1449"/>
                  <a:gd name="T4" fmla="*/ 381 w 2047"/>
                  <a:gd name="T5" fmla="*/ 255 h 1449"/>
                  <a:gd name="T6" fmla="*/ 574 w 2047"/>
                  <a:gd name="T7" fmla="*/ 255 h 1449"/>
                  <a:gd name="T8" fmla="*/ 768 w 2047"/>
                  <a:gd name="T9" fmla="*/ 255 h 1449"/>
                  <a:gd name="T10" fmla="*/ 937 w 2047"/>
                  <a:gd name="T11" fmla="*/ 255 h 1449"/>
                  <a:gd name="T12" fmla="*/ 1022 w 2047"/>
                  <a:gd name="T13" fmla="*/ 257 h 1449"/>
                  <a:gd name="T14" fmla="*/ 1118 w 2047"/>
                  <a:gd name="T15" fmla="*/ 274 h 1449"/>
                  <a:gd name="T16" fmla="*/ 1203 w 2047"/>
                  <a:gd name="T17" fmla="*/ 330 h 1449"/>
                  <a:gd name="T18" fmla="*/ 1268 w 2047"/>
                  <a:gd name="T19" fmla="*/ 442 h 1449"/>
                  <a:gd name="T20" fmla="*/ 1302 w 2047"/>
                  <a:gd name="T21" fmla="*/ 628 h 1449"/>
                  <a:gd name="T22" fmla="*/ 1305 w 2047"/>
                  <a:gd name="T23" fmla="*/ 713 h 1449"/>
                  <a:gd name="T24" fmla="*/ 1307 w 2047"/>
                  <a:gd name="T25" fmla="*/ 759 h 1449"/>
                  <a:gd name="T26" fmla="*/ 1317 w 2047"/>
                  <a:gd name="T27" fmla="*/ 849 h 1449"/>
                  <a:gd name="T28" fmla="*/ 1341 w 2047"/>
                  <a:gd name="T29" fmla="*/ 967 h 1449"/>
                  <a:gd name="T30" fmla="*/ 1383 w 2047"/>
                  <a:gd name="T31" fmla="*/ 1098 h 1449"/>
                  <a:gd name="T32" fmla="*/ 1453 w 2047"/>
                  <a:gd name="T33" fmla="*/ 1225 h 1449"/>
                  <a:gd name="T34" fmla="*/ 1553 w 2047"/>
                  <a:gd name="T35" fmla="*/ 1336 h 1449"/>
                  <a:gd name="T36" fmla="*/ 1691 w 2047"/>
                  <a:gd name="T37" fmla="*/ 1413 h 1449"/>
                  <a:gd name="T38" fmla="*/ 1807 w 2047"/>
                  <a:gd name="T39" fmla="*/ 1439 h 1449"/>
                  <a:gd name="T40" fmla="*/ 1981 w 2047"/>
                  <a:gd name="T41" fmla="*/ 1448 h 1449"/>
                  <a:gd name="T42" fmla="*/ 2047 w 2047"/>
                  <a:gd name="T43" fmla="*/ 1183 h 1449"/>
                  <a:gd name="T44" fmla="*/ 1936 w 2047"/>
                  <a:gd name="T45" fmla="*/ 1181 h 1449"/>
                  <a:gd name="T46" fmla="*/ 1843 w 2047"/>
                  <a:gd name="T47" fmla="*/ 1172 h 1449"/>
                  <a:gd name="T48" fmla="*/ 1732 w 2047"/>
                  <a:gd name="T49" fmla="*/ 1124 h 1449"/>
                  <a:gd name="T50" fmla="*/ 1655 w 2047"/>
                  <a:gd name="T51" fmla="*/ 1037 h 1449"/>
                  <a:gd name="T52" fmla="*/ 1605 w 2047"/>
                  <a:gd name="T53" fmla="*/ 921 h 1449"/>
                  <a:gd name="T54" fmla="*/ 1575 w 2047"/>
                  <a:gd name="T55" fmla="*/ 784 h 1449"/>
                  <a:gd name="T56" fmla="*/ 1558 w 2047"/>
                  <a:gd name="T57" fmla="*/ 636 h 1449"/>
                  <a:gd name="T58" fmla="*/ 1549 w 2047"/>
                  <a:gd name="T59" fmla="*/ 535 h 1449"/>
                  <a:gd name="T60" fmla="*/ 1507 w 2047"/>
                  <a:gd name="T61" fmla="*/ 339 h 1449"/>
                  <a:gd name="T62" fmla="*/ 1428 w 2047"/>
                  <a:gd name="T63" fmla="*/ 192 h 1449"/>
                  <a:gd name="T64" fmla="*/ 1328 w 2047"/>
                  <a:gd name="T65" fmla="*/ 90 h 1449"/>
                  <a:gd name="T66" fmla="*/ 1224 w 2047"/>
                  <a:gd name="T67" fmla="*/ 28 h 1449"/>
                  <a:gd name="T68" fmla="*/ 1132 w 2047"/>
                  <a:gd name="T69" fmla="*/ 2 h 1449"/>
                  <a:gd name="T70" fmla="*/ 1086 w 2047"/>
                  <a:gd name="T71" fmla="*/ 2 h 1449"/>
                  <a:gd name="T72" fmla="*/ 998 w 2047"/>
                  <a:gd name="T73" fmla="*/ 2 h 1449"/>
                  <a:gd name="T74" fmla="*/ 834 w 2047"/>
                  <a:gd name="T75" fmla="*/ 2 h 1449"/>
                  <a:gd name="T76" fmla="*/ 629 w 2047"/>
                  <a:gd name="T77" fmla="*/ 2 h 1449"/>
                  <a:gd name="T78" fmla="*/ 418 w 2047"/>
                  <a:gd name="T79" fmla="*/ 2 h 1449"/>
                  <a:gd name="T80" fmla="*/ 235 w 2047"/>
                  <a:gd name="T81" fmla="*/ 2 h 1449"/>
                  <a:gd name="T82" fmla="*/ 118 w 2047"/>
                  <a:gd name="T83" fmla="*/ 2 h 1449"/>
                  <a:gd name="T84" fmla="*/ 92 w 2047"/>
                  <a:gd name="T85" fmla="*/ 2 h 1449"/>
                  <a:gd name="T86" fmla="*/ 95 w 2047"/>
                  <a:gd name="T87" fmla="*/ 257 h 1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449"/>
                  <a:gd name="T134" fmla="*/ 2047 w 2047"/>
                  <a:gd name="T135" fmla="*/ 1449 h 1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449">
                    <a:moveTo>
                      <a:pt x="95" y="257"/>
                    </a:moveTo>
                    <a:lnTo>
                      <a:pt x="101" y="257"/>
                    </a:lnTo>
                    <a:lnTo>
                      <a:pt x="117" y="257"/>
                    </a:lnTo>
                    <a:lnTo>
                      <a:pt x="143" y="257"/>
                    </a:lnTo>
                    <a:lnTo>
                      <a:pt x="177" y="256"/>
                    </a:lnTo>
                    <a:lnTo>
                      <a:pt x="220" y="256"/>
                    </a:lnTo>
                    <a:lnTo>
                      <a:pt x="268" y="256"/>
                    </a:lnTo>
                    <a:lnTo>
                      <a:pt x="323" y="255"/>
                    </a:lnTo>
                    <a:lnTo>
                      <a:pt x="381" y="255"/>
                    </a:lnTo>
                    <a:lnTo>
                      <a:pt x="444" y="255"/>
                    </a:lnTo>
                    <a:lnTo>
                      <a:pt x="509" y="255"/>
                    </a:lnTo>
                    <a:lnTo>
                      <a:pt x="574" y="255"/>
                    </a:lnTo>
                    <a:lnTo>
                      <a:pt x="640" y="254"/>
                    </a:lnTo>
                    <a:lnTo>
                      <a:pt x="706" y="254"/>
                    </a:lnTo>
                    <a:lnTo>
                      <a:pt x="768" y="255"/>
                    </a:lnTo>
                    <a:lnTo>
                      <a:pt x="829" y="255"/>
                    </a:lnTo>
                    <a:lnTo>
                      <a:pt x="885" y="255"/>
                    </a:lnTo>
                    <a:lnTo>
                      <a:pt x="937" y="255"/>
                    </a:lnTo>
                    <a:lnTo>
                      <a:pt x="983" y="256"/>
                    </a:lnTo>
                    <a:lnTo>
                      <a:pt x="1022" y="257"/>
                    </a:lnTo>
                    <a:lnTo>
                      <a:pt x="1054" y="259"/>
                    </a:lnTo>
                    <a:lnTo>
                      <a:pt x="1086" y="265"/>
                    </a:lnTo>
                    <a:lnTo>
                      <a:pt x="1118" y="274"/>
                    </a:lnTo>
                    <a:lnTo>
                      <a:pt x="1148" y="288"/>
                    </a:lnTo>
                    <a:lnTo>
                      <a:pt x="1177" y="306"/>
                    </a:lnTo>
                    <a:lnTo>
                      <a:pt x="1203" y="330"/>
                    </a:lnTo>
                    <a:lnTo>
                      <a:pt x="1228" y="360"/>
                    </a:lnTo>
                    <a:lnTo>
                      <a:pt x="1249" y="398"/>
                    </a:lnTo>
                    <a:lnTo>
                      <a:pt x="1268" y="442"/>
                    </a:lnTo>
                    <a:lnTo>
                      <a:pt x="1283" y="495"/>
                    </a:lnTo>
                    <a:lnTo>
                      <a:pt x="1294" y="556"/>
                    </a:lnTo>
                    <a:lnTo>
                      <a:pt x="1302" y="628"/>
                    </a:lnTo>
                    <a:lnTo>
                      <a:pt x="1305" y="710"/>
                    </a:lnTo>
                    <a:lnTo>
                      <a:pt x="1305" y="713"/>
                    </a:lnTo>
                    <a:lnTo>
                      <a:pt x="1305" y="723"/>
                    </a:lnTo>
                    <a:lnTo>
                      <a:pt x="1305" y="738"/>
                    </a:lnTo>
                    <a:lnTo>
                      <a:pt x="1307" y="759"/>
                    </a:lnTo>
                    <a:lnTo>
                      <a:pt x="1310" y="786"/>
                    </a:lnTo>
                    <a:lnTo>
                      <a:pt x="1313" y="816"/>
                    </a:lnTo>
                    <a:lnTo>
                      <a:pt x="1317" y="849"/>
                    </a:lnTo>
                    <a:lnTo>
                      <a:pt x="1323" y="887"/>
                    </a:lnTo>
                    <a:lnTo>
                      <a:pt x="1331" y="926"/>
                    </a:lnTo>
                    <a:lnTo>
                      <a:pt x="1341" y="967"/>
                    </a:lnTo>
                    <a:lnTo>
                      <a:pt x="1352" y="1010"/>
                    </a:lnTo>
                    <a:lnTo>
                      <a:pt x="1367" y="1053"/>
                    </a:lnTo>
                    <a:lnTo>
                      <a:pt x="1383" y="1098"/>
                    </a:lnTo>
                    <a:lnTo>
                      <a:pt x="1403" y="1141"/>
                    </a:lnTo>
                    <a:lnTo>
                      <a:pt x="1427" y="1183"/>
                    </a:lnTo>
                    <a:lnTo>
                      <a:pt x="1453" y="1225"/>
                    </a:lnTo>
                    <a:lnTo>
                      <a:pt x="1482" y="1264"/>
                    </a:lnTo>
                    <a:lnTo>
                      <a:pt x="1516" y="1302"/>
                    </a:lnTo>
                    <a:lnTo>
                      <a:pt x="1553" y="1336"/>
                    </a:lnTo>
                    <a:lnTo>
                      <a:pt x="1595" y="1366"/>
                    </a:lnTo>
                    <a:lnTo>
                      <a:pt x="1641" y="1392"/>
                    </a:lnTo>
                    <a:lnTo>
                      <a:pt x="1691" y="1413"/>
                    </a:lnTo>
                    <a:lnTo>
                      <a:pt x="1747" y="1429"/>
                    </a:lnTo>
                    <a:lnTo>
                      <a:pt x="1807" y="1439"/>
                    </a:lnTo>
                    <a:lnTo>
                      <a:pt x="1862" y="1446"/>
                    </a:lnTo>
                    <a:lnTo>
                      <a:pt x="1920" y="1449"/>
                    </a:lnTo>
                    <a:lnTo>
                      <a:pt x="1981" y="1448"/>
                    </a:lnTo>
                    <a:lnTo>
                      <a:pt x="2047" y="1442"/>
                    </a:lnTo>
                    <a:lnTo>
                      <a:pt x="2047" y="1183"/>
                    </a:lnTo>
                    <a:lnTo>
                      <a:pt x="1990" y="1183"/>
                    </a:lnTo>
                    <a:lnTo>
                      <a:pt x="1936" y="1181"/>
                    </a:lnTo>
                    <a:lnTo>
                      <a:pt x="1889" y="1178"/>
                    </a:lnTo>
                    <a:lnTo>
                      <a:pt x="1843" y="1172"/>
                    </a:lnTo>
                    <a:lnTo>
                      <a:pt x="1801" y="1161"/>
                    </a:lnTo>
                    <a:lnTo>
                      <a:pt x="1764" y="1145"/>
                    </a:lnTo>
                    <a:lnTo>
                      <a:pt x="1732" y="1124"/>
                    </a:lnTo>
                    <a:lnTo>
                      <a:pt x="1702" y="1099"/>
                    </a:lnTo>
                    <a:lnTo>
                      <a:pt x="1677" y="1069"/>
                    </a:lnTo>
                    <a:lnTo>
                      <a:pt x="1655" y="1037"/>
                    </a:lnTo>
                    <a:lnTo>
                      <a:pt x="1636" y="1001"/>
                    </a:lnTo>
                    <a:lnTo>
                      <a:pt x="1620" y="962"/>
                    </a:lnTo>
                    <a:lnTo>
                      <a:pt x="1605" y="921"/>
                    </a:lnTo>
                    <a:lnTo>
                      <a:pt x="1593" y="876"/>
                    </a:lnTo>
                    <a:lnTo>
                      <a:pt x="1584" y="831"/>
                    </a:lnTo>
                    <a:lnTo>
                      <a:pt x="1575" y="784"/>
                    </a:lnTo>
                    <a:lnTo>
                      <a:pt x="1569" y="735"/>
                    </a:lnTo>
                    <a:lnTo>
                      <a:pt x="1563" y="686"/>
                    </a:lnTo>
                    <a:lnTo>
                      <a:pt x="1558" y="636"/>
                    </a:lnTo>
                    <a:lnTo>
                      <a:pt x="1554" y="586"/>
                    </a:lnTo>
                    <a:lnTo>
                      <a:pt x="1549" y="535"/>
                    </a:lnTo>
                    <a:lnTo>
                      <a:pt x="1541" y="464"/>
                    </a:lnTo>
                    <a:lnTo>
                      <a:pt x="1527" y="399"/>
                    </a:lnTo>
                    <a:lnTo>
                      <a:pt x="1507" y="339"/>
                    </a:lnTo>
                    <a:lnTo>
                      <a:pt x="1484" y="285"/>
                    </a:lnTo>
                    <a:lnTo>
                      <a:pt x="1457" y="236"/>
                    </a:lnTo>
                    <a:lnTo>
                      <a:pt x="1428" y="192"/>
                    </a:lnTo>
                    <a:lnTo>
                      <a:pt x="1395" y="153"/>
                    </a:lnTo>
                    <a:lnTo>
                      <a:pt x="1362" y="119"/>
                    </a:lnTo>
                    <a:lnTo>
                      <a:pt x="1328" y="90"/>
                    </a:lnTo>
                    <a:lnTo>
                      <a:pt x="1292" y="65"/>
                    </a:lnTo>
                    <a:lnTo>
                      <a:pt x="1258" y="45"/>
                    </a:lnTo>
                    <a:lnTo>
                      <a:pt x="1224" y="28"/>
                    </a:lnTo>
                    <a:lnTo>
                      <a:pt x="1190" y="16"/>
                    </a:lnTo>
                    <a:lnTo>
                      <a:pt x="1160" y="7"/>
                    </a:lnTo>
                    <a:lnTo>
                      <a:pt x="1132" y="2"/>
                    </a:lnTo>
                    <a:lnTo>
                      <a:pt x="1107" y="0"/>
                    </a:lnTo>
                    <a:lnTo>
                      <a:pt x="1086" y="2"/>
                    </a:lnTo>
                    <a:lnTo>
                      <a:pt x="1067" y="2"/>
                    </a:lnTo>
                    <a:lnTo>
                      <a:pt x="1038" y="2"/>
                    </a:lnTo>
                    <a:lnTo>
                      <a:pt x="998" y="2"/>
                    </a:lnTo>
                    <a:lnTo>
                      <a:pt x="950" y="2"/>
                    </a:lnTo>
                    <a:lnTo>
                      <a:pt x="895" y="2"/>
                    </a:lnTo>
                    <a:lnTo>
                      <a:pt x="834" y="2"/>
                    </a:lnTo>
                    <a:lnTo>
                      <a:pt x="768" y="2"/>
                    </a:lnTo>
                    <a:lnTo>
                      <a:pt x="700" y="2"/>
                    </a:lnTo>
                    <a:lnTo>
                      <a:pt x="629" y="2"/>
                    </a:lnTo>
                    <a:lnTo>
                      <a:pt x="557" y="2"/>
                    </a:lnTo>
                    <a:lnTo>
                      <a:pt x="486" y="2"/>
                    </a:lnTo>
                    <a:lnTo>
                      <a:pt x="418" y="2"/>
                    </a:lnTo>
                    <a:lnTo>
                      <a:pt x="352" y="2"/>
                    </a:lnTo>
                    <a:lnTo>
                      <a:pt x="291" y="2"/>
                    </a:lnTo>
                    <a:lnTo>
                      <a:pt x="235" y="2"/>
                    </a:lnTo>
                    <a:lnTo>
                      <a:pt x="187" y="2"/>
                    </a:lnTo>
                    <a:lnTo>
                      <a:pt x="147" y="2"/>
                    </a:lnTo>
                    <a:lnTo>
                      <a:pt x="118" y="2"/>
                    </a:lnTo>
                    <a:lnTo>
                      <a:pt x="99" y="2"/>
                    </a:lnTo>
                    <a:lnTo>
                      <a:pt x="92" y="2"/>
                    </a:lnTo>
                    <a:lnTo>
                      <a:pt x="0" y="120"/>
                    </a:lnTo>
                    <a:lnTo>
                      <a:pt x="95" y="257"/>
                    </a:lnTo>
                    <a:close/>
                  </a:path>
                </a:pathLst>
              </a:custGeom>
              <a:solidFill>
                <a:srgbClr val="BFDDF3"/>
              </a:solidFill>
              <a:ln w="3175">
                <a:solidFill>
                  <a:srgbClr val="000000"/>
                </a:solidFill>
                <a:round/>
                <a:headEnd/>
                <a:tailEnd/>
              </a:ln>
            </p:spPr>
            <p:txBody>
              <a:bodyPr>
                <a:prstTxWarp prst="textNoShape">
                  <a:avLst/>
                </a:prstTxWarp>
              </a:bodyPr>
              <a:lstStyle/>
              <a:p>
                <a:endParaRPr lang="en-US"/>
              </a:p>
            </p:txBody>
          </p:sp>
          <p:grpSp>
            <p:nvGrpSpPr>
              <p:cNvPr id="1054" name="Group 520"/>
              <p:cNvGrpSpPr>
                <a:grpSpLocks/>
              </p:cNvGrpSpPr>
              <p:nvPr/>
            </p:nvGrpSpPr>
            <p:grpSpPr bwMode="auto">
              <a:xfrm>
                <a:off x="3103" y="2365"/>
                <a:ext cx="497" cy="373"/>
                <a:chOff x="3103" y="2365"/>
                <a:chExt cx="497" cy="373"/>
              </a:xfrm>
            </p:grpSpPr>
            <p:sp>
              <p:nvSpPr>
                <p:cNvPr id="1055" name="Freeform 521"/>
                <p:cNvSpPr>
                  <a:spLocks noEditPoints="1"/>
                </p:cNvSpPr>
                <p:nvPr/>
              </p:nvSpPr>
              <p:spPr bwMode="auto">
                <a:xfrm>
                  <a:off x="3200" y="2370"/>
                  <a:ext cx="30" cy="40"/>
                </a:xfrm>
                <a:custGeom>
                  <a:avLst/>
                  <a:gdLst>
                    <a:gd name="T0" fmla="*/ 0 w 92"/>
                    <a:gd name="T1" fmla="*/ 0 h 121"/>
                    <a:gd name="T2" fmla="*/ 52 w 92"/>
                    <a:gd name="T3" fmla="*/ 0 h 121"/>
                    <a:gd name="T4" fmla="*/ 52 w 92"/>
                    <a:gd name="T5" fmla="*/ 0 h 121"/>
                    <a:gd name="T6" fmla="*/ 71 w 92"/>
                    <a:gd name="T7" fmla="*/ 5 h 121"/>
                    <a:gd name="T8" fmla="*/ 83 w 92"/>
                    <a:gd name="T9" fmla="*/ 16 h 121"/>
                    <a:gd name="T10" fmla="*/ 86 w 92"/>
                    <a:gd name="T11" fmla="*/ 31 h 121"/>
                    <a:gd name="T12" fmla="*/ 86 w 92"/>
                    <a:gd name="T13" fmla="*/ 31 h 121"/>
                    <a:gd name="T14" fmla="*/ 85 w 92"/>
                    <a:gd name="T15" fmla="*/ 39 h 121"/>
                    <a:gd name="T16" fmla="*/ 80 w 92"/>
                    <a:gd name="T17" fmla="*/ 48 h 121"/>
                    <a:gd name="T18" fmla="*/ 70 w 92"/>
                    <a:gd name="T19" fmla="*/ 56 h 121"/>
                    <a:gd name="T20" fmla="*/ 70 w 92"/>
                    <a:gd name="T21" fmla="*/ 56 h 121"/>
                    <a:gd name="T22" fmla="*/ 79 w 92"/>
                    <a:gd name="T23" fmla="*/ 60 h 121"/>
                    <a:gd name="T24" fmla="*/ 88 w 92"/>
                    <a:gd name="T25" fmla="*/ 69 h 121"/>
                    <a:gd name="T26" fmla="*/ 92 w 92"/>
                    <a:gd name="T27" fmla="*/ 85 h 121"/>
                    <a:gd name="T28" fmla="*/ 92 w 92"/>
                    <a:gd name="T29" fmla="*/ 85 h 121"/>
                    <a:gd name="T30" fmla="*/ 87 w 92"/>
                    <a:gd name="T31" fmla="*/ 104 h 121"/>
                    <a:gd name="T32" fmla="*/ 74 w 92"/>
                    <a:gd name="T33" fmla="*/ 116 h 121"/>
                    <a:gd name="T34" fmla="*/ 51 w 92"/>
                    <a:gd name="T35" fmla="*/ 121 h 121"/>
                    <a:gd name="T36" fmla="*/ 51 w 92"/>
                    <a:gd name="T37" fmla="*/ 121 h 121"/>
                    <a:gd name="T38" fmla="*/ 0 w 92"/>
                    <a:gd name="T39" fmla="*/ 121 h 121"/>
                    <a:gd name="T40" fmla="*/ 0 w 92"/>
                    <a:gd name="T41" fmla="*/ 0 h 121"/>
                    <a:gd name="T42" fmla="*/ 0 w 92"/>
                    <a:gd name="T43" fmla="*/ 0 h 121"/>
                    <a:gd name="T44" fmla="*/ 16 w 92"/>
                    <a:gd name="T45" fmla="*/ 51 h 121"/>
                    <a:gd name="T46" fmla="*/ 45 w 92"/>
                    <a:gd name="T47" fmla="*/ 51 h 121"/>
                    <a:gd name="T48" fmla="*/ 45 w 92"/>
                    <a:gd name="T49" fmla="*/ 51 h 121"/>
                    <a:gd name="T50" fmla="*/ 58 w 92"/>
                    <a:gd name="T51" fmla="*/ 49 h 121"/>
                    <a:gd name="T52" fmla="*/ 67 w 92"/>
                    <a:gd name="T53" fmla="*/ 43 h 121"/>
                    <a:gd name="T54" fmla="*/ 70 w 92"/>
                    <a:gd name="T55" fmla="*/ 32 h 121"/>
                    <a:gd name="T56" fmla="*/ 70 w 92"/>
                    <a:gd name="T57" fmla="*/ 32 h 121"/>
                    <a:gd name="T58" fmla="*/ 68 w 92"/>
                    <a:gd name="T59" fmla="*/ 22 h 121"/>
                    <a:gd name="T60" fmla="*/ 60 w 92"/>
                    <a:gd name="T61" fmla="*/ 16 h 121"/>
                    <a:gd name="T62" fmla="*/ 45 w 92"/>
                    <a:gd name="T63" fmla="*/ 14 h 121"/>
                    <a:gd name="T64" fmla="*/ 45 w 92"/>
                    <a:gd name="T65" fmla="*/ 14 h 121"/>
                    <a:gd name="T66" fmla="*/ 16 w 92"/>
                    <a:gd name="T67" fmla="*/ 14 h 121"/>
                    <a:gd name="T68" fmla="*/ 16 w 92"/>
                    <a:gd name="T69" fmla="*/ 51 h 121"/>
                    <a:gd name="T70" fmla="*/ 16 w 92"/>
                    <a:gd name="T71" fmla="*/ 51 h 121"/>
                    <a:gd name="T72" fmla="*/ 16 w 92"/>
                    <a:gd name="T73" fmla="*/ 107 h 121"/>
                    <a:gd name="T74" fmla="*/ 50 w 92"/>
                    <a:gd name="T75" fmla="*/ 107 h 121"/>
                    <a:gd name="T76" fmla="*/ 50 w 92"/>
                    <a:gd name="T77" fmla="*/ 107 h 121"/>
                    <a:gd name="T78" fmla="*/ 65 w 92"/>
                    <a:gd name="T79" fmla="*/ 105 h 121"/>
                    <a:gd name="T80" fmla="*/ 73 w 92"/>
                    <a:gd name="T81" fmla="*/ 96 h 121"/>
                    <a:gd name="T82" fmla="*/ 76 w 92"/>
                    <a:gd name="T83" fmla="*/ 85 h 121"/>
                    <a:gd name="T84" fmla="*/ 76 w 92"/>
                    <a:gd name="T85" fmla="*/ 85 h 121"/>
                    <a:gd name="T86" fmla="*/ 71 w 92"/>
                    <a:gd name="T87" fmla="*/ 72 h 121"/>
                    <a:gd name="T88" fmla="*/ 61 w 92"/>
                    <a:gd name="T89" fmla="*/ 66 h 121"/>
                    <a:gd name="T90" fmla="*/ 48 w 92"/>
                    <a:gd name="T91" fmla="*/ 64 h 121"/>
                    <a:gd name="T92" fmla="*/ 48 w 92"/>
                    <a:gd name="T93" fmla="*/ 64 h 121"/>
                    <a:gd name="T94" fmla="*/ 16 w 92"/>
                    <a:gd name="T95" fmla="*/ 64 h 121"/>
                    <a:gd name="T96" fmla="*/ 16 w 92"/>
                    <a:gd name="T97" fmla="*/ 107 h 121"/>
                    <a:gd name="T98" fmla="*/ 16 w 92"/>
                    <a:gd name="T99" fmla="*/ 107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121"/>
                    <a:gd name="T152" fmla="*/ 92 w 92"/>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121">
                      <a:moveTo>
                        <a:pt x="0" y="0"/>
                      </a:moveTo>
                      <a:lnTo>
                        <a:pt x="52" y="0"/>
                      </a:lnTo>
                      <a:lnTo>
                        <a:pt x="71" y="5"/>
                      </a:lnTo>
                      <a:lnTo>
                        <a:pt x="83" y="16"/>
                      </a:lnTo>
                      <a:lnTo>
                        <a:pt x="86" y="31"/>
                      </a:lnTo>
                      <a:lnTo>
                        <a:pt x="85" y="39"/>
                      </a:lnTo>
                      <a:lnTo>
                        <a:pt x="80" y="48"/>
                      </a:lnTo>
                      <a:lnTo>
                        <a:pt x="70" y="56"/>
                      </a:lnTo>
                      <a:lnTo>
                        <a:pt x="79" y="60"/>
                      </a:lnTo>
                      <a:lnTo>
                        <a:pt x="88" y="69"/>
                      </a:lnTo>
                      <a:lnTo>
                        <a:pt x="92" y="85"/>
                      </a:lnTo>
                      <a:lnTo>
                        <a:pt x="87" y="104"/>
                      </a:lnTo>
                      <a:lnTo>
                        <a:pt x="74" y="116"/>
                      </a:lnTo>
                      <a:lnTo>
                        <a:pt x="51" y="121"/>
                      </a:lnTo>
                      <a:lnTo>
                        <a:pt x="0" y="121"/>
                      </a:lnTo>
                      <a:lnTo>
                        <a:pt x="0" y="0"/>
                      </a:lnTo>
                      <a:close/>
                      <a:moveTo>
                        <a:pt x="16" y="51"/>
                      </a:moveTo>
                      <a:lnTo>
                        <a:pt x="45" y="51"/>
                      </a:lnTo>
                      <a:lnTo>
                        <a:pt x="58" y="49"/>
                      </a:lnTo>
                      <a:lnTo>
                        <a:pt x="67" y="43"/>
                      </a:lnTo>
                      <a:lnTo>
                        <a:pt x="70" y="32"/>
                      </a:lnTo>
                      <a:lnTo>
                        <a:pt x="68" y="22"/>
                      </a:lnTo>
                      <a:lnTo>
                        <a:pt x="60" y="16"/>
                      </a:lnTo>
                      <a:lnTo>
                        <a:pt x="45" y="14"/>
                      </a:lnTo>
                      <a:lnTo>
                        <a:pt x="16" y="14"/>
                      </a:lnTo>
                      <a:lnTo>
                        <a:pt x="16" y="51"/>
                      </a:lnTo>
                      <a:close/>
                      <a:moveTo>
                        <a:pt x="16" y="107"/>
                      </a:moveTo>
                      <a:lnTo>
                        <a:pt x="50" y="107"/>
                      </a:lnTo>
                      <a:lnTo>
                        <a:pt x="65" y="105"/>
                      </a:lnTo>
                      <a:lnTo>
                        <a:pt x="73" y="96"/>
                      </a:lnTo>
                      <a:lnTo>
                        <a:pt x="76" y="85"/>
                      </a:lnTo>
                      <a:lnTo>
                        <a:pt x="71" y="72"/>
                      </a:lnTo>
                      <a:lnTo>
                        <a:pt x="61" y="66"/>
                      </a:lnTo>
                      <a:lnTo>
                        <a:pt x="48" y="64"/>
                      </a:lnTo>
                      <a:lnTo>
                        <a:pt x="16" y="64"/>
                      </a:lnTo>
                      <a:lnTo>
                        <a:pt x="16" y="10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56" name="Freeform 522"/>
                <p:cNvSpPr>
                  <a:spLocks noEditPoints="1"/>
                </p:cNvSpPr>
                <p:nvPr/>
              </p:nvSpPr>
              <p:spPr bwMode="auto">
                <a:xfrm>
                  <a:off x="3235" y="2380"/>
                  <a:ext cx="27" cy="31"/>
                </a:xfrm>
                <a:custGeom>
                  <a:avLst/>
                  <a:gdLst>
                    <a:gd name="T0" fmla="*/ 40 w 81"/>
                    <a:gd name="T1" fmla="*/ 0 h 93"/>
                    <a:gd name="T2" fmla="*/ 63 w 81"/>
                    <a:gd name="T3" fmla="*/ 6 h 93"/>
                    <a:gd name="T4" fmla="*/ 76 w 81"/>
                    <a:gd name="T5" fmla="*/ 24 h 93"/>
                    <a:gd name="T6" fmla="*/ 81 w 81"/>
                    <a:gd name="T7" fmla="*/ 46 h 93"/>
                    <a:gd name="T8" fmla="*/ 81 w 81"/>
                    <a:gd name="T9" fmla="*/ 46 h 93"/>
                    <a:gd name="T10" fmla="*/ 76 w 81"/>
                    <a:gd name="T11" fmla="*/ 68 h 93"/>
                    <a:gd name="T12" fmla="*/ 63 w 81"/>
                    <a:gd name="T13" fmla="*/ 86 h 93"/>
                    <a:gd name="T14" fmla="*/ 40 w 81"/>
                    <a:gd name="T15" fmla="*/ 93 h 93"/>
                    <a:gd name="T16" fmla="*/ 40 w 81"/>
                    <a:gd name="T17" fmla="*/ 93 h 93"/>
                    <a:gd name="T18" fmla="*/ 17 w 81"/>
                    <a:gd name="T19" fmla="*/ 86 h 93"/>
                    <a:gd name="T20" fmla="*/ 4 w 81"/>
                    <a:gd name="T21" fmla="*/ 68 h 93"/>
                    <a:gd name="T22" fmla="*/ 0 w 81"/>
                    <a:gd name="T23" fmla="*/ 46 h 93"/>
                    <a:gd name="T24" fmla="*/ 0 w 81"/>
                    <a:gd name="T25" fmla="*/ 46 h 93"/>
                    <a:gd name="T26" fmla="*/ 4 w 81"/>
                    <a:gd name="T27" fmla="*/ 24 h 93"/>
                    <a:gd name="T28" fmla="*/ 17 w 81"/>
                    <a:gd name="T29" fmla="*/ 6 h 93"/>
                    <a:gd name="T30" fmla="*/ 40 w 81"/>
                    <a:gd name="T31" fmla="*/ 0 h 93"/>
                    <a:gd name="T32" fmla="*/ 40 w 81"/>
                    <a:gd name="T33" fmla="*/ 0 h 93"/>
                    <a:gd name="T34" fmla="*/ 40 w 81"/>
                    <a:gd name="T35" fmla="*/ 80 h 93"/>
                    <a:gd name="T36" fmla="*/ 56 w 81"/>
                    <a:gd name="T37" fmla="*/ 74 h 93"/>
                    <a:gd name="T38" fmla="*/ 64 w 81"/>
                    <a:gd name="T39" fmla="*/ 59 h 93"/>
                    <a:gd name="T40" fmla="*/ 65 w 81"/>
                    <a:gd name="T41" fmla="*/ 46 h 93"/>
                    <a:gd name="T42" fmla="*/ 65 w 81"/>
                    <a:gd name="T43" fmla="*/ 46 h 93"/>
                    <a:gd name="T44" fmla="*/ 64 w 81"/>
                    <a:gd name="T45" fmla="*/ 32 h 93"/>
                    <a:gd name="T46" fmla="*/ 56 w 81"/>
                    <a:gd name="T47" fmla="*/ 18 h 93"/>
                    <a:gd name="T48" fmla="*/ 40 w 81"/>
                    <a:gd name="T49" fmla="*/ 12 h 93"/>
                    <a:gd name="T50" fmla="*/ 40 w 81"/>
                    <a:gd name="T51" fmla="*/ 12 h 93"/>
                    <a:gd name="T52" fmla="*/ 24 w 81"/>
                    <a:gd name="T53" fmla="*/ 18 h 93"/>
                    <a:gd name="T54" fmla="*/ 17 w 81"/>
                    <a:gd name="T55" fmla="*/ 32 h 93"/>
                    <a:gd name="T56" fmla="*/ 15 w 81"/>
                    <a:gd name="T57" fmla="*/ 46 h 93"/>
                    <a:gd name="T58" fmla="*/ 15 w 81"/>
                    <a:gd name="T59" fmla="*/ 46 h 93"/>
                    <a:gd name="T60" fmla="*/ 17 w 81"/>
                    <a:gd name="T61" fmla="*/ 59 h 93"/>
                    <a:gd name="T62" fmla="*/ 24 w 81"/>
                    <a:gd name="T63" fmla="*/ 74 h 93"/>
                    <a:gd name="T64" fmla="*/ 40 w 81"/>
                    <a:gd name="T65" fmla="*/ 80 h 93"/>
                    <a:gd name="T66" fmla="*/ 40 w 81"/>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93"/>
                    <a:gd name="T104" fmla="*/ 81 w 8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93">
                      <a:moveTo>
                        <a:pt x="40" y="0"/>
                      </a:moveTo>
                      <a:lnTo>
                        <a:pt x="63" y="6"/>
                      </a:lnTo>
                      <a:lnTo>
                        <a:pt x="76" y="24"/>
                      </a:lnTo>
                      <a:lnTo>
                        <a:pt x="81" y="46"/>
                      </a:lnTo>
                      <a:lnTo>
                        <a:pt x="76" y="68"/>
                      </a:lnTo>
                      <a:lnTo>
                        <a:pt x="63" y="86"/>
                      </a:lnTo>
                      <a:lnTo>
                        <a:pt x="40" y="93"/>
                      </a:lnTo>
                      <a:lnTo>
                        <a:pt x="17" y="86"/>
                      </a:lnTo>
                      <a:lnTo>
                        <a:pt x="4" y="68"/>
                      </a:lnTo>
                      <a:lnTo>
                        <a:pt x="0" y="46"/>
                      </a:lnTo>
                      <a:lnTo>
                        <a:pt x="4" y="24"/>
                      </a:lnTo>
                      <a:lnTo>
                        <a:pt x="17" y="6"/>
                      </a:lnTo>
                      <a:lnTo>
                        <a:pt x="40" y="0"/>
                      </a:lnTo>
                      <a:close/>
                      <a:moveTo>
                        <a:pt x="40" y="80"/>
                      </a:moveTo>
                      <a:lnTo>
                        <a:pt x="56" y="74"/>
                      </a:lnTo>
                      <a:lnTo>
                        <a:pt x="64" y="59"/>
                      </a:lnTo>
                      <a:lnTo>
                        <a:pt x="65" y="46"/>
                      </a:lnTo>
                      <a:lnTo>
                        <a:pt x="64" y="32"/>
                      </a:lnTo>
                      <a:lnTo>
                        <a:pt x="56" y="18"/>
                      </a:lnTo>
                      <a:lnTo>
                        <a:pt x="40" y="12"/>
                      </a:lnTo>
                      <a:lnTo>
                        <a:pt x="24" y="18"/>
                      </a:lnTo>
                      <a:lnTo>
                        <a:pt x="17" y="32"/>
                      </a:lnTo>
                      <a:lnTo>
                        <a:pt x="15" y="46"/>
                      </a:lnTo>
                      <a:lnTo>
                        <a:pt x="17" y="59"/>
                      </a:lnTo>
                      <a:lnTo>
                        <a:pt x="24" y="74"/>
                      </a:lnTo>
                      <a:lnTo>
                        <a:pt x="40" y="8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57" name="Freeform 523"/>
                <p:cNvSpPr>
                  <a:spLocks/>
                </p:cNvSpPr>
                <p:nvPr/>
              </p:nvSpPr>
              <p:spPr bwMode="auto">
                <a:xfrm>
                  <a:off x="3269" y="2380"/>
                  <a:ext cx="15" cy="30"/>
                </a:xfrm>
                <a:custGeom>
                  <a:avLst/>
                  <a:gdLst>
                    <a:gd name="T0" fmla="*/ 15 w 43"/>
                    <a:gd name="T1" fmla="*/ 90 h 90"/>
                    <a:gd name="T2" fmla="*/ 0 w 43"/>
                    <a:gd name="T3" fmla="*/ 90 h 90"/>
                    <a:gd name="T4" fmla="*/ 0 w 43"/>
                    <a:gd name="T5" fmla="*/ 2 h 90"/>
                    <a:gd name="T6" fmla="*/ 14 w 43"/>
                    <a:gd name="T7" fmla="*/ 2 h 90"/>
                    <a:gd name="T8" fmla="*/ 14 w 43"/>
                    <a:gd name="T9" fmla="*/ 17 h 90"/>
                    <a:gd name="T10" fmla="*/ 14 w 43"/>
                    <a:gd name="T11" fmla="*/ 17 h 90"/>
                    <a:gd name="T12" fmla="*/ 14 w 43"/>
                    <a:gd name="T13" fmla="*/ 17 h 90"/>
                    <a:gd name="T14" fmla="*/ 21 w 43"/>
                    <a:gd name="T15" fmla="*/ 8 h 90"/>
                    <a:gd name="T16" fmla="*/ 29 w 43"/>
                    <a:gd name="T17" fmla="*/ 2 h 90"/>
                    <a:gd name="T18" fmla="*/ 39 w 43"/>
                    <a:gd name="T19" fmla="*/ 0 h 90"/>
                    <a:gd name="T20" fmla="*/ 39 w 43"/>
                    <a:gd name="T21" fmla="*/ 0 h 90"/>
                    <a:gd name="T22" fmla="*/ 40 w 43"/>
                    <a:gd name="T23" fmla="*/ 0 h 90"/>
                    <a:gd name="T24" fmla="*/ 42 w 43"/>
                    <a:gd name="T25" fmla="*/ 0 h 90"/>
                    <a:gd name="T26" fmla="*/ 43 w 43"/>
                    <a:gd name="T27" fmla="*/ 0 h 90"/>
                    <a:gd name="T28" fmla="*/ 43 w 43"/>
                    <a:gd name="T29" fmla="*/ 0 h 90"/>
                    <a:gd name="T30" fmla="*/ 43 w 43"/>
                    <a:gd name="T31" fmla="*/ 15 h 90"/>
                    <a:gd name="T32" fmla="*/ 37 w 43"/>
                    <a:gd name="T33" fmla="*/ 15 h 90"/>
                    <a:gd name="T34" fmla="*/ 37 w 43"/>
                    <a:gd name="T35" fmla="*/ 15 h 90"/>
                    <a:gd name="T36" fmla="*/ 25 w 43"/>
                    <a:gd name="T37" fmla="*/ 18 h 90"/>
                    <a:gd name="T38" fmla="*/ 18 w 43"/>
                    <a:gd name="T39" fmla="*/ 27 h 90"/>
                    <a:gd name="T40" fmla="*/ 15 w 43"/>
                    <a:gd name="T41" fmla="*/ 39 h 90"/>
                    <a:gd name="T42" fmla="*/ 15 w 43"/>
                    <a:gd name="T43" fmla="*/ 39 h 90"/>
                    <a:gd name="T44" fmla="*/ 15 w 43"/>
                    <a:gd name="T45" fmla="*/ 90 h 90"/>
                    <a:gd name="T46" fmla="*/ 15 w 43"/>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0"/>
                    <a:gd name="T74" fmla="*/ 43 w 43"/>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0">
                      <a:moveTo>
                        <a:pt x="15" y="90"/>
                      </a:moveTo>
                      <a:lnTo>
                        <a:pt x="0" y="90"/>
                      </a:lnTo>
                      <a:lnTo>
                        <a:pt x="0" y="2"/>
                      </a:lnTo>
                      <a:lnTo>
                        <a:pt x="14" y="2"/>
                      </a:lnTo>
                      <a:lnTo>
                        <a:pt x="14" y="17"/>
                      </a:lnTo>
                      <a:lnTo>
                        <a:pt x="21" y="8"/>
                      </a:lnTo>
                      <a:lnTo>
                        <a:pt x="29" y="2"/>
                      </a:lnTo>
                      <a:lnTo>
                        <a:pt x="39" y="0"/>
                      </a:lnTo>
                      <a:lnTo>
                        <a:pt x="40" y="0"/>
                      </a:lnTo>
                      <a:lnTo>
                        <a:pt x="42" y="0"/>
                      </a:lnTo>
                      <a:lnTo>
                        <a:pt x="43" y="0"/>
                      </a:lnTo>
                      <a:lnTo>
                        <a:pt x="43" y="15"/>
                      </a:lnTo>
                      <a:lnTo>
                        <a:pt x="37" y="15"/>
                      </a:lnTo>
                      <a:lnTo>
                        <a:pt x="25" y="18"/>
                      </a:lnTo>
                      <a:lnTo>
                        <a:pt x="18" y="27"/>
                      </a:lnTo>
                      <a:lnTo>
                        <a:pt x="15" y="39"/>
                      </a:lnTo>
                      <a:lnTo>
                        <a:pt x="15" y="9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58" name="Freeform 524"/>
                <p:cNvSpPr>
                  <a:spLocks/>
                </p:cNvSpPr>
                <p:nvPr/>
              </p:nvSpPr>
              <p:spPr bwMode="auto">
                <a:xfrm>
                  <a:off x="3288" y="2380"/>
                  <a:ext cx="15" cy="30"/>
                </a:xfrm>
                <a:custGeom>
                  <a:avLst/>
                  <a:gdLst>
                    <a:gd name="T0" fmla="*/ 15 w 44"/>
                    <a:gd name="T1" fmla="*/ 90 h 90"/>
                    <a:gd name="T2" fmla="*/ 0 w 44"/>
                    <a:gd name="T3" fmla="*/ 90 h 90"/>
                    <a:gd name="T4" fmla="*/ 0 w 44"/>
                    <a:gd name="T5" fmla="*/ 2 h 90"/>
                    <a:gd name="T6" fmla="*/ 14 w 44"/>
                    <a:gd name="T7" fmla="*/ 2 h 90"/>
                    <a:gd name="T8" fmla="*/ 14 w 44"/>
                    <a:gd name="T9" fmla="*/ 17 h 90"/>
                    <a:gd name="T10" fmla="*/ 15 w 44"/>
                    <a:gd name="T11" fmla="*/ 17 h 90"/>
                    <a:gd name="T12" fmla="*/ 15 w 44"/>
                    <a:gd name="T13" fmla="*/ 17 h 90"/>
                    <a:gd name="T14" fmla="*/ 21 w 44"/>
                    <a:gd name="T15" fmla="*/ 8 h 90"/>
                    <a:gd name="T16" fmla="*/ 29 w 44"/>
                    <a:gd name="T17" fmla="*/ 2 h 90"/>
                    <a:gd name="T18" fmla="*/ 40 w 44"/>
                    <a:gd name="T19" fmla="*/ 0 h 90"/>
                    <a:gd name="T20" fmla="*/ 40 w 44"/>
                    <a:gd name="T21" fmla="*/ 0 h 90"/>
                    <a:gd name="T22" fmla="*/ 42 w 44"/>
                    <a:gd name="T23" fmla="*/ 0 h 90"/>
                    <a:gd name="T24" fmla="*/ 43 w 44"/>
                    <a:gd name="T25" fmla="*/ 0 h 90"/>
                    <a:gd name="T26" fmla="*/ 44 w 44"/>
                    <a:gd name="T27" fmla="*/ 0 h 90"/>
                    <a:gd name="T28" fmla="*/ 44 w 44"/>
                    <a:gd name="T29" fmla="*/ 0 h 90"/>
                    <a:gd name="T30" fmla="*/ 44 w 44"/>
                    <a:gd name="T31" fmla="*/ 15 h 90"/>
                    <a:gd name="T32" fmla="*/ 37 w 44"/>
                    <a:gd name="T33" fmla="*/ 15 h 90"/>
                    <a:gd name="T34" fmla="*/ 37 w 44"/>
                    <a:gd name="T35" fmla="*/ 15 h 90"/>
                    <a:gd name="T36" fmla="*/ 25 w 44"/>
                    <a:gd name="T37" fmla="*/ 19 h 90"/>
                    <a:gd name="T38" fmla="*/ 18 w 44"/>
                    <a:gd name="T39" fmla="*/ 27 h 90"/>
                    <a:gd name="T40" fmla="*/ 15 w 44"/>
                    <a:gd name="T41" fmla="*/ 39 h 90"/>
                    <a:gd name="T42" fmla="*/ 15 w 44"/>
                    <a:gd name="T43" fmla="*/ 39 h 90"/>
                    <a:gd name="T44" fmla="*/ 15 w 44"/>
                    <a:gd name="T45" fmla="*/ 90 h 90"/>
                    <a:gd name="T46" fmla="*/ 15 w 44"/>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90"/>
                    <a:gd name="T74" fmla="*/ 44 w 44"/>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90">
                      <a:moveTo>
                        <a:pt x="15" y="90"/>
                      </a:moveTo>
                      <a:lnTo>
                        <a:pt x="0" y="90"/>
                      </a:lnTo>
                      <a:lnTo>
                        <a:pt x="0" y="2"/>
                      </a:lnTo>
                      <a:lnTo>
                        <a:pt x="14" y="2"/>
                      </a:lnTo>
                      <a:lnTo>
                        <a:pt x="14" y="17"/>
                      </a:lnTo>
                      <a:lnTo>
                        <a:pt x="15" y="17"/>
                      </a:lnTo>
                      <a:lnTo>
                        <a:pt x="21" y="8"/>
                      </a:lnTo>
                      <a:lnTo>
                        <a:pt x="29" y="2"/>
                      </a:lnTo>
                      <a:lnTo>
                        <a:pt x="40" y="0"/>
                      </a:lnTo>
                      <a:lnTo>
                        <a:pt x="42" y="0"/>
                      </a:lnTo>
                      <a:lnTo>
                        <a:pt x="43" y="0"/>
                      </a:lnTo>
                      <a:lnTo>
                        <a:pt x="44" y="0"/>
                      </a:lnTo>
                      <a:lnTo>
                        <a:pt x="44" y="15"/>
                      </a:lnTo>
                      <a:lnTo>
                        <a:pt x="37" y="15"/>
                      </a:lnTo>
                      <a:lnTo>
                        <a:pt x="25" y="19"/>
                      </a:lnTo>
                      <a:lnTo>
                        <a:pt x="18" y="27"/>
                      </a:lnTo>
                      <a:lnTo>
                        <a:pt x="15" y="39"/>
                      </a:lnTo>
                      <a:lnTo>
                        <a:pt x="15" y="9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59" name="Freeform 525"/>
                <p:cNvSpPr>
                  <a:spLocks noEditPoints="1"/>
                </p:cNvSpPr>
                <p:nvPr/>
              </p:nvSpPr>
              <p:spPr bwMode="auto">
                <a:xfrm>
                  <a:off x="3305" y="2380"/>
                  <a:ext cx="27" cy="31"/>
                </a:xfrm>
                <a:custGeom>
                  <a:avLst/>
                  <a:gdLst>
                    <a:gd name="T0" fmla="*/ 41 w 81"/>
                    <a:gd name="T1" fmla="*/ 0 h 93"/>
                    <a:gd name="T2" fmla="*/ 64 w 81"/>
                    <a:gd name="T3" fmla="*/ 7 h 93"/>
                    <a:gd name="T4" fmla="*/ 77 w 81"/>
                    <a:gd name="T5" fmla="*/ 24 h 93"/>
                    <a:gd name="T6" fmla="*/ 81 w 81"/>
                    <a:gd name="T7" fmla="*/ 46 h 93"/>
                    <a:gd name="T8" fmla="*/ 81 w 81"/>
                    <a:gd name="T9" fmla="*/ 46 h 93"/>
                    <a:gd name="T10" fmla="*/ 77 w 81"/>
                    <a:gd name="T11" fmla="*/ 68 h 93"/>
                    <a:gd name="T12" fmla="*/ 64 w 81"/>
                    <a:gd name="T13" fmla="*/ 86 h 93"/>
                    <a:gd name="T14" fmla="*/ 41 w 81"/>
                    <a:gd name="T15" fmla="*/ 93 h 93"/>
                    <a:gd name="T16" fmla="*/ 41 w 81"/>
                    <a:gd name="T17" fmla="*/ 93 h 93"/>
                    <a:gd name="T18" fmla="*/ 18 w 81"/>
                    <a:gd name="T19" fmla="*/ 86 h 93"/>
                    <a:gd name="T20" fmla="*/ 4 w 81"/>
                    <a:gd name="T21" fmla="*/ 68 h 93"/>
                    <a:gd name="T22" fmla="*/ 0 w 81"/>
                    <a:gd name="T23" fmla="*/ 46 h 93"/>
                    <a:gd name="T24" fmla="*/ 0 w 81"/>
                    <a:gd name="T25" fmla="*/ 46 h 93"/>
                    <a:gd name="T26" fmla="*/ 4 w 81"/>
                    <a:gd name="T27" fmla="*/ 24 h 93"/>
                    <a:gd name="T28" fmla="*/ 18 w 81"/>
                    <a:gd name="T29" fmla="*/ 7 h 93"/>
                    <a:gd name="T30" fmla="*/ 41 w 81"/>
                    <a:gd name="T31" fmla="*/ 0 h 93"/>
                    <a:gd name="T32" fmla="*/ 41 w 81"/>
                    <a:gd name="T33" fmla="*/ 0 h 93"/>
                    <a:gd name="T34" fmla="*/ 41 w 81"/>
                    <a:gd name="T35" fmla="*/ 80 h 93"/>
                    <a:gd name="T36" fmla="*/ 57 w 81"/>
                    <a:gd name="T37" fmla="*/ 74 h 93"/>
                    <a:gd name="T38" fmla="*/ 64 w 81"/>
                    <a:gd name="T39" fmla="*/ 60 h 93"/>
                    <a:gd name="T40" fmla="*/ 66 w 81"/>
                    <a:gd name="T41" fmla="*/ 46 h 93"/>
                    <a:gd name="T42" fmla="*/ 66 w 81"/>
                    <a:gd name="T43" fmla="*/ 46 h 93"/>
                    <a:gd name="T44" fmla="*/ 64 w 81"/>
                    <a:gd name="T45" fmla="*/ 32 h 93"/>
                    <a:gd name="T46" fmla="*/ 57 w 81"/>
                    <a:gd name="T47" fmla="*/ 18 h 93"/>
                    <a:gd name="T48" fmla="*/ 41 w 81"/>
                    <a:gd name="T49" fmla="*/ 12 h 93"/>
                    <a:gd name="T50" fmla="*/ 41 w 81"/>
                    <a:gd name="T51" fmla="*/ 12 h 93"/>
                    <a:gd name="T52" fmla="*/ 25 w 81"/>
                    <a:gd name="T53" fmla="*/ 18 h 93"/>
                    <a:gd name="T54" fmla="*/ 17 w 81"/>
                    <a:gd name="T55" fmla="*/ 32 h 93"/>
                    <a:gd name="T56" fmla="*/ 15 w 81"/>
                    <a:gd name="T57" fmla="*/ 46 h 93"/>
                    <a:gd name="T58" fmla="*/ 15 w 81"/>
                    <a:gd name="T59" fmla="*/ 46 h 93"/>
                    <a:gd name="T60" fmla="*/ 17 w 81"/>
                    <a:gd name="T61" fmla="*/ 60 h 93"/>
                    <a:gd name="T62" fmla="*/ 25 w 81"/>
                    <a:gd name="T63" fmla="*/ 74 h 93"/>
                    <a:gd name="T64" fmla="*/ 41 w 81"/>
                    <a:gd name="T65" fmla="*/ 80 h 93"/>
                    <a:gd name="T66" fmla="*/ 41 w 81"/>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93"/>
                    <a:gd name="T104" fmla="*/ 81 w 8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93">
                      <a:moveTo>
                        <a:pt x="41" y="0"/>
                      </a:moveTo>
                      <a:lnTo>
                        <a:pt x="64" y="7"/>
                      </a:lnTo>
                      <a:lnTo>
                        <a:pt x="77" y="24"/>
                      </a:lnTo>
                      <a:lnTo>
                        <a:pt x="81" y="46"/>
                      </a:lnTo>
                      <a:lnTo>
                        <a:pt x="77" y="68"/>
                      </a:lnTo>
                      <a:lnTo>
                        <a:pt x="64" y="86"/>
                      </a:lnTo>
                      <a:lnTo>
                        <a:pt x="41" y="93"/>
                      </a:lnTo>
                      <a:lnTo>
                        <a:pt x="18" y="86"/>
                      </a:lnTo>
                      <a:lnTo>
                        <a:pt x="4" y="68"/>
                      </a:lnTo>
                      <a:lnTo>
                        <a:pt x="0" y="46"/>
                      </a:lnTo>
                      <a:lnTo>
                        <a:pt x="4" y="24"/>
                      </a:lnTo>
                      <a:lnTo>
                        <a:pt x="18" y="7"/>
                      </a:lnTo>
                      <a:lnTo>
                        <a:pt x="41" y="0"/>
                      </a:lnTo>
                      <a:close/>
                      <a:moveTo>
                        <a:pt x="41" y="80"/>
                      </a:moveTo>
                      <a:lnTo>
                        <a:pt x="57" y="74"/>
                      </a:lnTo>
                      <a:lnTo>
                        <a:pt x="64" y="60"/>
                      </a:lnTo>
                      <a:lnTo>
                        <a:pt x="66" y="46"/>
                      </a:lnTo>
                      <a:lnTo>
                        <a:pt x="64" y="32"/>
                      </a:lnTo>
                      <a:lnTo>
                        <a:pt x="57" y="18"/>
                      </a:lnTo>
                      <a:lnTo>
                        <a:pt x="41" y="12"/>
                      </a:lnTo>
                      <a:lnTo>
                        <a:pt x="25" y="18"/>
                      </a:lnTo>
                      <a:lnTo>
                        <a:pt x="17" y="32"/>
                      </a:lnTo>
                      <a:lnTo>
                        <a:pt x="15" y="46"/>
                      </a:lnTo>
                      <a:lnTo>
                        <a:pt x="17" y="60"/>
                      </a:lnTo>
                      <a:lnTo>
                        <a:pt x="25" y="74"/>
                      </a:lnTo>
                      <a:lnTo>
                        <a:pt x="41" y="8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0" name="Freeform 526"/>
                <p:cNvSpPr>
                  <a:spLocks/>
                </p:cNvSpPr>
                <p:nvPr/>
              </p:nvSpPr>
              <p:spPr bwMode="auto">
                <a:xfrm>
                  <a:off x="3333" y="2381"/>
                  <a:ext cx="39" cy="30"/>
                </a:xfrm>
                <a:custGeom>
                  <a:avLst/>
                  <a:gdLst>
                    <a:gd name="T0" fmla="*/ 42 w 118"/>
                    <a:gd name="T1" fmla="*/ 89 h 89"/>
                    <a:gd name="T2" fmla="*/ 26 w 118"/>
                    <a:gd name="T3" fmla="*/ 89 h 89"/>
                    <a:gd name="T4" fmla="*/ 0 w 118"/>
                    <a:gd name="T5" fmla="*/ 0 h 89"/>
                    <a:gd name="T6" fmla="*/ 18 w 118"/>
                    <a:gd name="T7" fmla="*/ 0 h 89"/>
                    <a:gd name="T8" fmla="*/ 34 w 118"/>
                    <a:gd name="T9" fmla="*/ 70 h 89"/>
                    <a:gd name="T10" fmla="*/ 34 w 118"/>
                    <a:gd name="T11" fmla="*/ 70 h 89"/>
                    <a:gd name="T12" fmla="*/ 51 w 118"/>
                    <a:gd name="T13" fmla="*/ 0 h 89"/>
                    <a:gd name="T14" fmla="*/ 68 w 118"/>
                    <a:gd name="T15" fmla="*/ 0 h 89"/>
                    <a:gd name="T16" fmla="*/ 85 w 118"/>
                    <a:gd name="T17" fmla="*/ 70 h 89"/>
                    <a:gd name="T18" fmla="*/ 85 w 118"/>
                    <a:gd name="T19" fmla="*/ 70 h 89"/>
                    <a:gd name="T20" fmla="*/ 103 w 118"/>
                    <a:gd name="T21" fmla="*/ 1 h 89"/>
                    <a:gd name="T22" fmla="*/ 118 w 118"/>
                    <a:gd name="T23" fmla="*/ 1 h 89"/>
                    <a:gd name="T24" fmla="*/ 92 w 118"/>
                    <a:gd name="T25" fmla="*/ 89 h 89"/>
                    <a:gd name="T26" fmla="*/ 77 w 118"/>
                    <a:gd name="T27" fmla="*/ 89 h 89"/>
                    <a:gd name="T28" fmla="*/ 59 w 118"/>
                    <a:gd name="T29" fmla="*/ 20 h 89"/>
                    <a:gd name="T30" fmla="*/ 59 w 118"/>
                    <a:gd name="T31" fmla="*/ 20 h 89"/>
                    <a:gd name="T32" fmla="*/ 42 w 118"/>
                    <a:gd name="T33" fmla="*/ 89 h 89"/>
                    <a:gd name="T34" fmla="*/ 42 w 118"/>
                    <a:gd name="T35" fmla="*/ 89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89"/>
                    <a:gd name="T56" fmla="*/ 118 w 118"/>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89">
                      <a:moveTo>
                        <a:pt x="42" y="89"/>
                      </a:moveTo>
                      <a:lnTo>
                        <a:pt x="26" y="89"/>
                      </a:lnTo>
                      <a:lnTo>
                        <a:pt x="0" y="0"/>
                      </a:lnTo>
                      <a:lnTo>
                        <a:pt x="18" y="0"/>
                      </a:lnTo>
                      <a:lnTo>
                        <a:pt x="34" y="70"/>
                      </a:lnTo>
                      <a:lnTo>
                        <a:pt x="51" y="0"/>
                      </a:lnTo>
                      <a:lnTo>
                        <a:pt x="68" y="0"/>
                      </a:lnTo>
                      <a:lnTo>
                        <a:pt x="85" y="70"/>
                      </a:lnTo>
                      <a:lnTo>
                        <a:pt x="103" y="1"/>
                      </a:lnTo>
                      <a:lnTo>
                        <a:pt x="118" y="1"/>
                      </a:lnTo>
                      <a:lnTo>
                        <a:pt x="92" y="89"/>
                      </a:lnTo>
                      <a:lnTo>
                        <a:pt x="77" y="89"/>
                      </a:lnTo>
                      <a:lnTo>
                        <a:pt x="59" y="20"/>
                      </a:lnTo>
                      <a:lnTo>
                        <a:pt x="42" y="8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1" name="Freeform 527"/>
                <p:cNvSpPr>
                  <a:spLocks noEditPoints="1"/>
                </p:cNvSpPr>
                <p:nvPr/>
              </p:nvSpPr>
              <p:spPr bwMode="auto">
                <a:xfrm>
                  <a:off x="3376" y="2370"/>
                  <a:ext cx="5" cy="41"/>
                </a:xfrm>
                <a:custGeom>
                  <a:avLst/>
                  <a:gdLst>
                    <a:gd name="T0" fmla="*/ 14 w 15"/>
                    <a:gd name="T1" fmla="*/ 121 h 121"/>
                    <a:gd name="T2" fmla="*/ 0 w 15"/>
                    <a:gd name="T3" fmla="*/ 121 h 121"/>
                    <a:gd name="T4" fmla="*/ 0 w 15"/>
                    <a:gd name="T5" fmla="*/ 33 h 121"/>
                    <a:gd name="T6" fmla="*/ 15 w 15"/>
                    <a:gd name="T7" fmla="*/ 33 h 121"/>
                    <a:gd name="T8" fmla="*/ 14 w 15"/>
                    <a:gd name="T9" fmla="*/ 121 h 121"/>
                    <a:gd name="T10" fmla="*/ 14 w 15"/>
                    <a:gd name="T11" fmla="*/ 121 h 121"/>
                    <a:gd name="T12" fmla="*/ 0 w 15"/>
                    <a:gd name="T13" fmla="*/ 17 h 121"/>
                    <a:gd name="T14" fmla="*/ 0 w 15"/>
                    <a:gd name="T15" fmla="*/ 0 h 121"/>
                    <a:gd name="T16" fmla="*/ 15 w 15"/>
                    <a:gd name="T17" fmla="*/ 0 h 121"/>
                    <a:gd name="T18" fmla="*/ 15 w 15"/>
                    <a:gd name="T19" fmla="*/ 17 h 121"/>
                    <a:gd name="T20" fmla="*/ 0 w 15"/>
                    <a:gd name="T21" fmla="*/ 17 h 121"/>
                    <a:gd name="T22" fmla="*/ 0 w 15"/>
                    <a:gd name="T23" fmla="*/ 17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1"/>
                    <a:gd name="T38" fmla="*/ 15 w 15"/>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1">
                      <a:moveTo>
                        <a:pt x="14" y="121"/>
                      </a:moveTo>
                      <a:lnTo>
                        <a:pt x="0" y="121"/>
                      </a:lnTo>
                      <a:lnTo>
                        <a:pt x="0" y="33"/>
                      </a:lnTo>
                      <a:lnTo>
                        <a:pt x="15" y="33"/>
                      </a:lnTo>
                      <a:lnTo>
                        <a:pt x="14" y="121"/>
                      </a:lnTo>
                      <a:close/>
                      <a:moveTo>
                        <a:pt x="0" y="17"/>
                      </a:moveTo>
                      <a:lnTo>
                        <a:pt x="0" y="0"/>
                      </a:lnTo>
                      <a:lnTo>
                        <a:pt x="15" y="0"/>
                      </a:lnTo>
                      <a:lnTo>
                        <a:pt x="15" y="17"/>
                      </a:lnTo>
                      <a:lnTo>
                        <a:pt x="0" y="1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2" name="Freeform 528"/>
                <p:cNvSpPr>
                  <a:spLocks/>
                </p:cNvSpPr>
                <p:nvPr/>
              </p:nvSpPr>
              <p:spPr bwMode="auto">
                <a:xfrm>
                  <a:off x="3388" y="2381"/>
                  <a:ext cx="24" cy="30"/>
                </a:xfrm>
                <a:custGeom>
                  <a:avLst/>
                  <a:gdLst>
                    <a:gd name="T0" fmla="*/ 72 w 73"/>
                    <a:gd name="T1" fmla="*/ 91 h 91"/>
                    <a:gd name="T2" fmla="*/ 58 w 73"/>
                    <a:gd name="T3" fmla="*/ 90 h 91"/>
                    <a:gd name="T4" fmla="*/ 58 w 73"/>
                    <a:gd name="T5" fmla="*/ 36 h 91"/>
                    <a:gd name="T6" fmla="*/ 58 w 73"/>
                    <a:gd name="T7" fmla="*/ 36 h 91"/>
                    <a:gd name="T8" fmla="*/ 57 w 73"/>
                    <a:gd name="T9" fmla="*/ 23 h 91"/>
                    <a:gd name="T10" fmla="*/ 51 w 73"/>
                    <a:gd name="T11" fmla="*/ 15 h 91"/>
                    <a:gd name="T12" fmla="*/ 39 w 73"/>
                    <a:gd name="T13" fmla="*/ 13 h 91"/>
                    <a:gd name="T14" fmla="*/ 39 w 73"/>
                    <a:gd name="T15" fmla="*/ 13 h 91"/>
                    <a:gd name="T16" fmla="*/ 29 w 73"/>
                    <a:gd name="T17" fmla="*/ 15 h 91"/>
                    <a:gd name="T18" fmla="*/ 20 w 73"/>
                    <a:gd name="T19" fmla="*/ 24 h 91"/>
                    <a:gd name="T20" fmla="*/ 15 w 73"/>
                    <a:gd name="T21" fmla="*/ 42 h 91"/>
                    <a:gd name="T22" fmla="*/ 15 w 73"/>
                    <a:gd name="T23" fmla="*/ 42 h 91"/>
                    <a:gd name="T24" fmla="*/ 15 w 73"/>
                    <a:gd name="T25" fmla="*/ 90 h 91"/>
                    <a:gd name="T26" fmla="*/ 0 w 73"/>
                    <a:gd name="T27" fmla="*/ 90 h 91"/>
                    <a:gd name="T28" fmla="*/ 1 w 73"/>
                    <a:gd name="T29" fmla="*/ 2 h 91"/>
                    <a:gd name="T30" fmla="*/ 15 w 73"/>
                    <a:gd name="T31" fmla="*/ 2 h 91"/>
                    <a:gd name="T32" fmla="*/ 15 w 73"/>
                    <a:gd name="T33" fmla="*/ 14 h 91"/>
                    <a:gd name="T34" fmla="*/ 15 w 73"/>
                    <a:gd name="T35" fmla="*/ 14 h 91"/>
                    <a:gd name="T36" fmla="*/ 15 w 73"/>
                    <a:gd name="T37" fmla="*/ 14 h 91"/>
                    <a:gd name="T38" fmla="*/ 20 w 73"/>
                    <a:gd name="T39" fmla="*/ 8 h 91"/>
                    <a:gd name="T40" fmla="*/ 29 w 73"/>
                    <a:gd name="T41" fmla="*/ 2 h 91"/>
                    <a:gd name="T42" fmla="*/ 41 w 73"/>
                    <a:gd name="T43" fmla="*/ 0 h 91"/>
                    <a:gd name="T44" fmla="*/ 41 w 73"/>
                    <a:gd name="T45" fmla="*/ 0 h 91"/>
                    <a:gd name="T46" fmla="*/ 56 w 73"/>
                    <a:gd name="T47" fmla="*/ 2 h 91"/>
                    <a:gd name="T48" fmla="*/ 68 w 73"/>
                    <a:gd name="T49" fmla="*/ 11 h 91"/>
                    <a:gd name="T50" fmla="*/ 73 w 73"/>
                    <a:gd name="T51" fmla="*/ 30 h 91"/>
                    <a:gd name="T52" fmla="*/ 73 w 73"/>
                    <a:gd name="T53" fmla="*/ 30 h 91"/>
                    <a:gd name="T54" fmla="*/ 72 w 73"/>
                    <a:gd name="T55" fmla="*/ 91 h 91"/>
                    <a:gd name="T56" fmla="*/ 72 w 73"/>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91"/>
                    <a:gd name="T89" fmla="*/ 73 w 73"/>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91">
                      <a:moveTo>
                        <a:pt x="72" y="91"/>
                      </a:moveTo>
                      <a:lnTo>
                        <a:pt x="58" y="90"/>
                      </a:lnTo>
                      <a:lnTo>
                        <a:pt x="58" y="36"/>
                      </a:lnTo>
                      <a:lnTo>
                        <a:pt x="57" y="23"/>
                      </a:lnTo>
                      <a:lnTo>
                        <a:pt x="51" y="15"/>
                      </a:lnTo>
                      <a:lnTo>
                        <a:pt x="39" y="13"/>
                      </a:lnTo>
                      <a:lnTo>
                        <a:pt x="29" y="15"/>
                      </a:lnTo>
                      <a:lnTo>
                        <a:pt x="20" y="24"/>
                      </a:lnTo>
                      <a:lnTo>
                        <a:pt x="15" y="42"/>
                      </a:lnTo>
                      <a:lnTo>
                        <a:pt x="15" y="90"/>
                      </a:lnTo>
                      <a:lnTo>
                        <a:pt x="0" y="90"/>
                      </a:lnTo>
                      <a:lnTo>
                        <a:pt x="1" y="2"/>
                      </a:lnTo>
                      <a:lnTo>
                        <a:pt x="15" y="2"/>
                      </a:lnTo>
                      <a:lnTo>
                        <a:pt x="15" y="14"/>
                      </a:lnTo>
                      <a:lnTo>
                        <a:pt x="20" y="8"/>
                      </a:lnTo>
                      <a:lnTo>
                        <a:pt x="29" y="2"/>
                      </a:lnTo>
                      <a:lnTo>
                        <a:pt x="41" y="0"/>
                      </a:lnTo>
                      <a:lnTo>
                        <a:pt x="56" y="2"/>
                      </a:lnTo>
                      <a:lnTo>
                        <a:pt x="68" y="11"/>
                      </a:lnTo>
                      <a:lnTo>
                        <a:pt x="73" y="30"/>
                      </a:lnTo>
                      <a:lnTo>
                        <a:pt x="72" y="91"/>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3" name="Freeform 529"/>
                <p:cNvSpPr>
                  <a:spLocks noEditPoints="1"/>
                </p:cNvSpPr>
                <p:nvPr/>
              </p:nvSpPr>
              <p:spPr bwMode="auto">
                <a:xfrm>
                  <a:off x="3418" y="2381"/>
                  <a:ext cx="26" cy="42"/>
                </a:xfrm>
                <a:custGeom>
                  <a:avLst/>
                  <a:gdLst>
                    <a:gd name="T0" fmla="*/ 77 w 78"/>
                    <a:gd name="T1" fmla="*/ 84 h 127"/>
                    <a:gd name="T2" fmla="*/ 75 w 78"/>
                    <a:gd name="T3" fmla="*/ 101 h 127"/>
                    <a:gd name="T4" fmla="*/ 64 w 78"/>
                    <a:gd name="T5" fmla="*/ 119 h 127"/>
                    <a:gd name="T6" fmla="*/ 35 w 78"/>
                    <a:gd name="T7" fmla="*/ 127 h 127"/>
                    <a:gd name="T8" fmla="*/ 35 w 78"/>
                    <a:gd name="T9" fmla="*/ 127 h 127"/>
                    <a:gd name="T10" fmla="*/ 22 w 78"/>
                    <a:gd name="T11" fmla="*/ 125 h 127"/>
                    <a:gd name="T12" fmla="*/ 9 w 78"/>
                    <a:gd name="T13" fmla="*/ 118 h 127"/>
                    <a:gd name="T14" fmla="*/ 2 w 78"/>
                    <a:gd name="T15" fmla="*/ 100 h 127"/>
                    <a:gd name="T16" fmla="*/ 2 w 78"/>
                    <a:gd name="T17" fmla="*/ 100 h 127"/>
                    <a:gd name="T18" fmla="*/ 17 w 78"/>
                    <a:gd name="T19" fmla="*/ 101 h 127"/>
                    <a:gd name="T20" fmla="*/ 17 w 78"/>
                    <a:gd name="T21" fmla="*/ 101 h 127"/>
                    <a:gd name="T22" fmla="*/ 22 w 78"/>
                    <a:gd name="T23" fmla="*/ 111 h 127"/>
                    <a:gd name="T24" fmla="*/ 30 w 78"/>
                    <a:gd name="T25" fmla="*/ 114 h 127"/>
                    <a:gd name="T26" fmla="*/ 36 w 78"/>
                    <a:gd name="T27" fmla="*/ 115 h 127"/>
                    <a:gd name="T28" fmla="*/ 36 w 78"/>
                    <a:gd name="T29" fmla="*/ 115 h 127"/>
                    <a:gd name="T30" fmla="*/ 54 w 78"/>
                    <a:gd name="T31" fmla="*/ 109 h 127"/>
                    <a:gd name="T32" fmla="*/ 61 w 78"/>
                    <a:gd name="T33" fmla="*/ 97 h 127"/>
                    <a:gd name="T34" fmla="*/ 62 w 78"/>
                    <a:gd name="T35" fmla="*/ 84 h 127"/>
                    <a:gd name="T36" fmla="*/ 62 w 78"/>
                    <a:gd name="T37" fmla="*/ 84 h 127"/>
                    <a:gd name="T38" fmla="*/ 62 w 78"/>
                    <a:gd name="T39" fmla="*/ 81 h 127"/>
                    <a:gd name="T40" fmla="*/ 62 w 78"/>
                    <a:gd name="T41" fmla="*/ 81 h 127"/>
                    <a:gd name="T42" fmla="*/ 62 w 78"/>
                    <a:gd name="T43" fmla="*/ 81 h 127"/>
                    <a:gd name="T44" fmla="*/ 62 w 78"/>
                    <a:gd name="T45" fmla="*/ 81 h 127"/>
                    <a:gd name="T46" fmla="*/ 57 w 78"/>
                    <a:gd name="T47" fmla="*/ 87 h 127"/>
                    <a:gd name="T48" fmla="*/ 48 w 78"/>
                    <a:gd name="T49" fmla="*/ 91 h 127"/>
                    <a:gd name="T50" fmla="*/ 38 w 78"/>
                    <a:gd name="T51" fmla="*/ 93 h 127"/>
                    <a:gd name="T52" fmla="*/ 38 w 78"/>
                    <a:gd name="T53" fmla="*/ 93 h 127"/>
                    <a:gd name="T54" fmla="*/ 15 w 78"/>
                    <a:gd name="T55" fmla="*/ 84 h 127"/>
                    <a:gd name="T56" fmla="*/ 3 w 78"/>
                    <a:gd name="T57" fmla="*/ 64 h 127"/>
                    <a:gd name="T58" fmla="*/ 0 w 78"/>
                    <a:gd name="T59" fmla="*/ 43 h 127"/>
                    <a:gd name="T60" fmla="*/ 0 w 78"/>
                    <a:gd name="T61" fmla="*/ 43 h 127"/>
                    <a:gd name="T62" fmla="*/ 5 w 78"/>
                    <a:gd name="T63" fmla="*/ 20 h 127"/>
                    <a:gd name="T64" fmla="*/ 17 w 78"/>
                    <a:gd name="T65" fmla="*/ 5 h 127"/>
                    <a:gd name="T66" fmla="*/ 37 w 78"/>
                    <a:gd name="T67" fmla="*/ 0 h 127"/>
                    <a:gd name="T68" fmla="*/ 37 w 78"/>
                    <a:gd name="T69" fmla="*/ 0 h 127"/>
                    <a:gd name="T70" fmla="*/ 50 w 78"/>
                    <a:gd name="T71" fmla="*/ 2 h 127"/>
                    <a:gd name="T72" fmla="*/ 59 w 78"/>
                    <a:gd name="T73" fmla="*/ 9 h 127"/>
                    <a:gd name="T74" fmla="*/ 64 w 78"/>
                    <a:gd name="T75" fmla="*/ 15 h 127"/>
                    <a:gd name="T76" fmla="*/ 64 w 78"/>
                    <a:gd name="T77" fmla="*/ 15 h 127"/>
                    <a:gd name="T78" fmla="*/ 64 w 78"/>
                    <a:gd name="T79" fmla="*/ 15 h 127"/>
                    <a:gd name="T80" fmla="*/ 64 w 78"/>
                    <a:gd name="T81" fmla="*/ 2 h 127"/>
                    <a:gd name="T82" fmla="*/ 78 w 78"/>
                    <a:gd name="T83" fmla="*/ 3 h 127"/>
                    <a:gd name="T84" fmla="*/ 77 w 78"/>
                    <a:gd name="T85" fmla="*/ 84 h 127"/>
                    <a:gd name="T86" fmla="*/ 77 w 78"/>
                    <a:gd name="T87" fmla="*/ 84 h 127"/>
                    <a:gd name="T88" fmla="*/ 38 w 78"/>
                    <a:gd name="T89" fmla="*/ 80 h 127"/>
                    <a:gd name="T90" fmla="*/ 49 w 78"/>
                    <a:gd name="T91" fmla="*/ 78 h 127"/>
                    <a:gd name="T92" fmla="*/ 59 w 78"/>
                    <a:gd name="T93" fmla="*/ 69 h 127"/>
                    <a:gd name="T94" fmla="*/ 63 w 78"/>
                    <a:gd name="T95" fmla="*/ 50 h 127"/>
                    <a:gd name="T96" fmla="*/ 63 w 78"/>
                    <a:gd name="T97" fmla="*/ 50 h 127"/>
                    <a:gd name="T98" fmla="*/ 62 w 78"/>
                    <a:gd name="T99" fmla="*/ 34 h 127"/>
                    <a:gd name="T100" fmla="*/ 56 w 78"/>
                    <a:gd name="T101" fmla="*/ 19 h 127"/>
                    <a:gd name="T102" fmla="*/ 39 w 78"/>
                    <a:gd name="T103" fmla="*/ 13 h 127"/>
                    <a:gd name="T104" fmla="*/ 39 w 78"/>
                    <a:gd name="T105" fmla="*/ 13 h 127"/>
                    <a:gd name="T106" fmla="*/ 23 w 78"/>
                    <a:gd name="T107" fmla="*/ 18 h 127"/>
                    <a:gd name="T108" fmla="*/ 16 w 78"/>
                    <a:gd name="T109" fmla="*/ 32 h 127"/>
                    <a:gd name="T110" fmla="*/ 15 w 78"/>
                    <a:gd name="T111" fmla="*/ 45 h 127"/>
                    <a:gd name="T112" fmla="*/ 15 w 78"/>
                    <a:gd name="T113" fmla="*/ 45 h 127"/>
                    <a:gd name="T114" fmla="*/ 17 w 78"/>
                    <a:gd name="T115" fmla="*/ 62 h 127"/>
                    <a:gd name="T116" fmla="*/ 25 w 78"/>
                    <a:gd name="T117" fmla="*/ 75 h 127"/>
                    <a:gd name="T118" fmla="*/ 38 w 78"/>
                    <a:gd name="T119" fmla="*/ 80 h 127"/>
                    <a:gd name="T120" fmla="*/ 38 w 78"/>
                    <a:gd name="T121" fmla="*/ 80 h 1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27"/>
                    <a:gd name="T185" fmla="*/ 78 w 78"/>
                    <a:gd name="T186" fmla="*/ 127 h 1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27">
                      <a:moveTo>
                        <a:pt x="77" y="84"/>
                      </a:moveTo>
                      <a:lnTo>
                        <a:pt x="75" y="101"/>
                      </a:lnTo>
                      <a:lnTo>
                        <a:pt x="64" y="119"/>
                      </a:lnTo>
                      <a:lnTo>
                        <a:pt x="35" y="127"/>
                      </a:lnTo>
                      <a:lnTo>
                        <a:pt x="22" y="125"/>
                      </a:lnTo>
                      <a:lnTo>
                        <a:pt x="9" y="118"/>
                      </a:lnTo>
                      <a:lnTo>
                        <a:pt x="2" y="100"/>
                      </a:lnTo>
                      <a:lnTo>
                        <a:pt x="17" y="101"/>
                      </a:lnTo>
                      <a:lnTo>
                        <a:pt x="22" y="111"/>
                      </a:lnTo>
                      <a:lnTo>
                        <a:pt x="30" y="114"/>
                      </a:lnTo>
                      <a:lnTo>
                        <a:pt x="36" y="115"/>
                      </a:lnTo>
                      <a:lnTo>
                        <a:pt x="54" y="109"/>
                      </a:lnTo>
                      <a:lnTo>
                        <a:pt x="61" y="97"/>
                      </a:lnTo>
                      <a:lnTo>
                        <a:pt x="62" y="84"/>
                      </a:lnTo>
                      <a:lnTo>
                        <a:pt x="62" y="81"/>
                      </a:lnTo>
                      <a:lnTo>
                        <a:pt x="57" y="87"/>
                      </a:lnTo>
                      <a:lnTo>
                        <a:pt x="48" y="91"/>
                      </a:lnTo>
                      <a:lnTo>
                        <a:pt x="38" y="93"/>
                      </a:lnTo>
                      <a:lnTo>
                        <a:pt x="15" y="84"/>
                      </a:lnTo>
                      <a:lnTo>
                        <a:pt x="3" y="64"/>
                      </a:lnTo>
                      <a:lnTo>
                        <a:pt x="0" y="43"/>
                      </a:lnTo>
                      <a:lnTo>
                        <a:pt x="5" y="20"/>
                      </a:lnTo>
                      <a:lnTo>
                        <a:pt x="17" y="5"/>
                      </a:lnTo>
                      <a:lnTo>
                        <a:pt x="37" y="0"/>
                      </a:lnTo>
                      <a:lnTo>
                        <a:pt x="50" y="2"/>
                      </a:lnTo>
                      <a:lnTo>
                        <a:pt x="59" y="9"/>
                      </a:lnTo>
                      <a:lnTo>
                        <a:pt x="64" y="15"/>
                      </a:lnTo>
                      <a:lnTo>
                        <a:pt x="64" y="2"/>
                      </a:lnTo>
                      <a:lnTo>
                        <a:pt x="78" y="3"/>
                      </a:lnTo>
                      <a:lnTo>
                        <a:pt x="77" y="84"/>
                      </a:lnTo>
                      <a:close/>
                      <a:moveTo>
                        <a:pt x="38" y="80"/>
                      </a:moveTo>
                      <a:lnTo>
                        <a:pt x="49" y="78"/>
                      </a:lnTo>
                      <a:lnTo>
                        <a:pt x="59" y="69"/>
                      </a:lnTo>
                      <a:lnTo>
                        <a:pt x="63" y="50"/>
                      </a:lnTo>
                      <a:lnTo>
                        <a:pt x="62" y="34"/>
                      </a:lnTo>
                      <a:lnTo>
                        <a:pt x="56" y="19"/>
                      </a:lnTo>
                      <a:lnTo>
                        <a:pt x="39" y="13"/>
                      </a:lnTo>
                      <a:lnTo>
                        <a:pt x="23" y="18"/>
                      </a:lnTo>
                      <a:lnTo>
                        <a:pt x="16" y="32"/>
                      </a:lnTo>
                      <a:lnTo>
                        <a:pt x="15" y="45"/>
                      </a:lnTo>
                      <a:lnTo>
                        <a:pt x="17" y="62"/>
                      </a:lnTo>
                      <a:lnTo>
                        <a:pt x="25" y="75"/>
                      </a:lnTo>
                      <a:lnTo>
                        <a:pt x="38" y="8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4" name="Freeform 530"/>
                <p:cNvSpPr>
                  <a:spLocks/>
                </p:cNvSpPr>
                <p:nvPr/>
              </p:nvSpPr>
              <p:spPr bwMode="auto">
                <a:xfrm>
                  <a:off x="3459" y="2389"/>
                  <a:ext cx="31" cy="34"/>
                </a:xfrm>
                <a:custGeom>
                  <a:avLst/>
                  <a:gdLst>
                    <a:gd name="T0" fmla="*/ 54 w 92"/>
                    <a:gd name="T1" fmla="*/ 39 h 103"/>
                    <a:gd name="T2" fmla="*/ 12 w 92"/>
                    <a:gd name="T3" fmla="*/ 103 h 103"/>
                    <a:gd name="T4" fmla="*/ 0 w 92"/>
                    <a:gd name="T5" fmla="*/ 95 h 103"/>
                    <a:gd name="T6" fmla="*/ 42 w 92"/>
                    <a:gd name="T7" fmla="*/ 31 h 103"/>
                    <a:gd name="T8" fmla="*/ 31 w 92"/>
                    <a:gd name="T9" fmla="*/ 24 h 103"/>
                    <a:gd name="T10" fmla="*/ 39 w 92"/>
                    <a:gd name="T11" fmla="*/ 14 h 103"/>
                    <a:gd name="T12" fmla="*/ 49 w 92"/>
                    <a:gd name="T13" fmla="*/ 21 h 103"/>
                    <a:gd name="T14" fmla="*/ 57 w 92"/>
                    <a:gd name="T15" fmla="*/ 8 h 103"/>
                    <a:gd name="T16" fmla="*/ 57 w 92"/>
                    <a:gd name="T17" fmla="*/ 8 h 103"/>
                    <a:gd name="T18" fmla="*/ 65 w 92"/>
                    <a:gd name="T19" fmla="*/ 1 h 103"/>
                    <a:gd name="T20" fmla="*/ 75 w 92"/>
                    <a:gd name="T21" fmla="*/ 0 h 103"/>
                    <a:gd name="T22" fmla="*/ 86 w 92"/>
                    <a:gd name="T23" fmla="*/ 5 h 103"/>
                    <a:gd name="T24" fmla="*/ 86 w 92"/>
                    <a:gd name="T25" fmla="*/ 5 h 103"/>
                    <a:gd name="T26" fmla="*/ 88 w 92"/>
                    <a:gd name="T27" fmla="*/ 6 h 103"/>
                    <a:gd name="T28" fmla="*/ 90 w 92"/>
                    <a:gd name="T29" fmla="*/ 7 h 103"/>
                    <a:gd name="T30" fmla="*/ 92 w 92"/>
                    <a:gd name="T31" fmla="*/ 8 h 103"/>
                    <a:gd name="T32" fmla="*/ 92 w 92"/>
                    <a:gd name="T33" fmla="*/ 8 h 103"/>
                    <a:gd name="T34" fmla="*/ 85 w 92"/>
                    <a:gd name="T35" fmla="*/ 19 h 103"/>
                    <a:gd name="T36" fmla="*/ 85 w 92"/>
                    <a:gd name="T37" fmla="*/ 19 h 103"/>
                    <a:gd name="T38" fmla="*/ 83 w 92"/>
                    <a:gd name="T39" fmla="*/ 18 h 103"/>
                    <a:gd name="T40" fmla="*/ 81 w 92"/>
                    <a:gd name="T41" fmla="*/ 17 h 103"/>
                    <a:gd name="T42" fmla="*/ 80 w 92"/>
                    <a:gd name="T43" fmla="*/ 16 h 103"/>
                    <a:gd name="T44" fmla="*/ 80 w 92"/>
                    <a:gd name="T45" fmla="*/ 16 h 103"/>
                    <a:gd name="T46" fmla="*/ 75 w 92"/>
                    <a:gd name="T47" fmla="*/ 14 h 103"/>
                    <a:gd name="T48" fmla="*/ 71 w 92"/>
                    <a:gd name="T49" fmla="*/ 15 h 103"/>
                    <a:gd name="T50" fmla="*/ 67 w 92"/>
                    <a:gd name="T51" fmla="*/ 20 h 103"/>
                    <a:gd name="T52" fmla="*/ 67 w 92"/>
                    <a:gd name="T53" fmla="*/ 20 h 103"/>
                    <a:gd name="T54" fmla="*/ 61 w 92"/>
                    <a:gd name="T55" fmla="*/ 29 h 103"/>
                    <a:gd name="T56" fmla="*/ 73 w 92"/>
                    <a:gd name="T57" fmla="*/ 37 h 103"/>
                    <a:gd name="T58" fmla="*/ 67 w 92"/>
                    <a:gd name="T59" fmla="*/ 48 h 103"/>
                    <a:gd name="T60" fmla="*/ 54 w 92"/>
                    <a:gd name="T61" fmla="*/ 39 h 103"/>
                    <a:gd name="T62" fmla="*/ 54 w 92"/>
                    <a:gd name="T63" fmla="*/ 39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3"/>
                    <a:gd name="T98" fmla="*/ 92 w 92"/>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3">
                      <a:moveTo>
                        <a:pt x="54" y="39"/>
                      </a:moveTo>
                      <a:lnTo>
                        <a:pt x="12" y="103"/>
                      </a:lnTo>
                      <a:lnTo>
                        <a:pt x="0" y="95"/>
                      </a:lnTo>
                      <a:lnTo>
                        <a:pt x="42" y="31"/>
                      </a:lnTo>
                      <a:lnTo>
                        <a:pt x="31" y="24"/>
                      </a:lnTo>
                      <a:lnTo>
                        <a:pt x="39" y="14"/>
                      </a:lnTo>
                      <a:lnTo>
                        <a:pt x="49" y="21"/>
                      </a:lnTo>
                      <a:lnTo>
                        <a:pt x="57" y="8"/>
                      </a:lnTo>
                      <a:lnTo>
                        <a:pt x="65" y="1"/>
                      </a:lnTo>
                      <a:lnTo>
                        <a:pt x="75" y="0"/>
                      </a:lnTo>
                      <a:lnTo>
                        <a:pt x="86" y="5"/>
                      </a:lnTo>
                      <a:lnTo>
                        <a:pt x="88" y="6"/>
                      </a:lnTo>
                      <a:lnTo>
                        <a:pt x="90" y="7"/>
                      </a:lnTo>
                      <a:lnTo>
                        <a:pt x="92" y="8"/>
                      </a:lnTo>
                      <a:lnTo>
                        <a:pt x="85" y="19"/>
                      </a:lnTo>
                      <a:lnTo>
                        <a:pt x="83" y="18"/>
                      </a:lnTo>
                      <a:lnTo>
                        <a:pt x="81" y="17"/>
                      </a:lnTo>
                      <a:lnTo>
                        <a:pt x="80" y="16"/>
                      </a:lnTo>
                      <a:lnTo>
                        <a:pt x="75" y="14"/>
                      </a:lnTo>
                      <a:lnTo>
                        <a:pt x="71" y="15"/>
                      </a:lnTo>
                      <a:lnTo>
                        <a:pt x="67" y="20"/>
                      </a:lnTo>
                      <a:lnTo>
                        <a:pt x="61" y="29"/>
                      </a:lnTo>
                      <a:lnTo>
                        <a:pt x="73" y="37"/>
                      </a:lnTo>
                      <a:lnTo>
                        <a:pt x="67" y="48"/>
                      </a:lnTo>
                      <a:lnTo>
                        <a:pt x="54" y="3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5" name="Freeform 531"/>
                <p:cNvSpPr>
                  <a:spLocks noEditPoints="1"/>
                </p:cNvSpPr>
                <p:nvPr/>
              </p:nvSpPr>
              <p:spPr bwMode="auto">
                <a:xfrm>
                  <a:off x="3473" y="2408"/>
                  <a:ext cx="29" cy="30"/>
                </a:xfrm>
                <a:custGeom>
                  <a:avLst/>
                  <a:gdLst>
                    <a:gd name="T0" fmla="*/ 73 w 86"/>
                    <a:gd name="T1" fmla="*/ 10 h 90"/>
                    <a:gd name="T2" fmla="*/ 86 w 86"/>
                    <a:gd name="T3" fmla="*/ 30 h 90"/>
                    <a:gd name="T4" fmla="*/ 85 w 86"/>
                    <a:gd name="T5" fmla="*/ 52 h 90"/>
                    <a:gd name="T6" fmla="*/ 74 w 86"/>
                    <a:gd name="T7" fmla="*/ 71 h 90"/>
                    <a:gd name="T8" fmla="*/ 74 w 86"/>
                    <a:gd name="T9" fmla="*/ 71 h 90"/>
                    <a:gd name="T10" fmla="*/ 56 w 86"/>
                    <a:gd name="T11" fmla="*/ 85 h 90"/>
                    <a:gd name="T12" fmla="*/ 35 w 86"/>
                    <a:gd name="T13" fmla="*/ 90 h 90"/>
                    <a:gd name="T14" fmla="*/ 13 w 86"/>
                    <a:gd name="T15" fmla="*/ 80 h 90"/>
                    <a:gd name="T16" fmla="*/ 13 w 86"/>
                    <a:gd name="T17" fmla="*/ 80 h 90"/>
                    <a:gd name="T18" fmla="*/ 0 w 86"/>
                    <a:gd name="T19" fmla="*/ 59 h 90"/>
                    <a:gd name="T20" fmla="*/ 1 w 86"/>
                    <a:gd name="T21" fmla="*/ 38 h 90"/>
                    <a:gd name="T22" fmla="*/ 12 w 86"/>
                    <a:gd name="T23" fmla="*/ 18 h 90"/>
                    <a:gd name="T24" fmla="*/ 12 w 86"/>
                    <a:gd name="T25" fmla="*/ 18 h 90"/>
                    <a:gd name="T26" fmla="*/ 30 w 86"/>
                    <a:gd name="T27" fmla="*/ 5 h 90"/>
                    <a:gd name="T28" fmla="*/ 51 w 86"/>
                    <a:gd name="T29" fmla="*/ 0 h 90"/>
                    <a:gd name="T30" fmla="*/ 73 w 86"/>
                    <a:gd name="T31" fmla="*/ 10 h 90"/>
                    <a:gd name="T32" fmla="*/ 73 w 86"/>
                    <a:gd name="T33" fmla="*/ 10 h 90"/>
                    <a:gd name="T34" fmla="*/ 21 w 86"/>
                    <a:gd name="T35" fmla="*/ 70 h 90"/>
                    <a:gd name="T36" fmla="*/ 37 w 86"/>
                    <a:gd name="T37" fmla="*/ 76 h 90"/>
                    <a:gd name="T38" fmla="*/ 52 w 86"/>
                    <a:gd name="T39" fmla="*/ 71 h 90"/>
                    <a:gd name="T40" fmla="*/ 62 w 86"/>
                    <a:gd name="T41" fmla="*/ 61 h 90"/>
                    <a:gd name="T42" fmla="*/ 62 w 86"/>
                    <a:gd name="T43" fmla="*/ 61 h 90"/>
                    <a:gd name="T44" fmla="*/ 70 w 86"/>
                    <a:gd name="T45" fmla="*/ 50 h 90"/>
                    <a:gd name="T46" fmla="*/ 73 w 86"/>
                    <a:gd name="T47" fmla="*/ 35 h 90"/>
                    <a:gd name="T48" fmla="*/ 65 w 86"/>
                    <a:gd name="T49" fmla="*/ 20 h 90"/>
                    <a:gd name="T50" fmla="*/ 65 w 86"/>
                    <a:gd name="T51" fmla="*/ 20 h 90"/>
                    <a:gd name="T52" fmla="*/ 49 w 86"/>
                    <a:gd name="T53" fmla="*/ 14 h 90"/>
                    <a:gd name="T54" fmla="*/ 34 w 86"/>
                    <a:gd name="T55" fmla="*/ 19 h 90"/>
                    <a:gd name="T56" fmla="*/ 24 w 86"/>
                    <a:gd name="T57" fmla="*/ 28 h 90"/>
                    <a:gd name="T58" fmla="*/ 24 w 86"/>
                    <a:gd name="T59" fmla="*/ 28 h 90"/>
                    <a:gd name="T60" fmla="*/ 16 w 86"/>
                    <a:gd name="T61" fmla="*/ 40 h 90"/>
                    <a:gd name="T62" fmla="*/ 13 w 86"/>
                    <a:gd name="T63" fmla="*/ 55 h 90"/>
                    <a:gd name="T64" fmla="*/ 21 w 86"/>
                    <a:gd name="T65" fmla="*/ 70 h 90"/>
                    <a:gd name="T66" fmla="*/ 21 w 86"/>
                    <a:gd name="T67" fmla="*/ 70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0"/>
                    <a:gd name="T104" fmla="*/ 86 w 86"/>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0">
                      <a:moveTo>
                        <a:pt x="73" y="10"/>
                      </a:moveTo>
                      <a:lnTo>
                        <a:pt x="86" y="30"/>
                      </a:lnTo>
                      <a:lnTo>
                        <a:pt x="85" y="52"/>
                      </a:lnTo>
                      <a:lnTo>
                        <a:pt x="74" y="71"/>
                      </a:lnTo>
                      <a:lnTo>
                        <a:pt x="56" y="85"/>
                      </a:lnTo>
                      <a:lnTo>
                        <a:pt x="35" y="90"/>
                      </a:lnTo>
                      <a:lnTo>
                        <a:pt x="13" y="80"/>
                      </a:lnTo>
                      <a:lnTo>
                        <a:pt x="0" y="59"/>
                      </a:lnTo>
                      <a:lnTo>
                        <a:pt x="1" y="38"/>
                      </a:lnTo>
                      <a:lnTo>
                        <a:pt x="12" y="18"/>
                      </a:lnTo>
                      <a:lnTo>
                        <a:pt x="30" y="5"/>
                      </a:lnTo>
                      <a:lnTo>
                        <a:pt x="51" y="0"/>
                      </a:lnTo>
                      <a:lnTo>
                        <a:pt x="73" y="10"/>
                      </a:lnTo>
                      <a:close/>
                      <a:moveTo>
                        <a:pt x="21" y="70"/>
                      </a:moveTo>
                      <a:lnTo>
                        <a:pt x="37" y="76"/>
                      </a:lnTo>
                      <a:lnTo>
                        <a:pt x="52" y="71"/>
                      </a:lnTo>
                      <a:lnTo>
                        <a:pt x="62" y="61"/>
                      </a:lnTo>
                      <a:lnTo>
                        <a:pt x="70" y="50"/>
                      </a:lnTo>
                      <a:lnTo>
                        <a:pt x="73" y="35"/>
                      </a:lnTo>
                      <a:lnTo>
                        <a:pt x="65" y="20"/>
                      </a:lnTo>
                      <a:lnTo>
                        <a:pt x="49" y="14"/>
                      </a:lnTo>
                      <a:lnTo>
                        <a:pt x="34" y="19"/>
                      </a:lnTo>
                      <a:lnTo>
                        <a:pt x="24" y="28"/>
                      </a:lnTo>
                      <a:lnTo>
                        <a:pt x="16" y="40"/>
                      </a:lnTo>
                      <a:lnTo>
                        <a:pt x="13" y="55"/>
                      </a:lnTo>
                      <a:lnTo>
                        <a:pt x="21" y="7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6" name="Freeform 532"/>
                <p:cNvSpPr>
                  <a:spLocks/>
                </p:cNvSpPr>
                <p:nvPr/>
              </p:nvSpPr>
              <p:spPr bwMode="auto">
                <a:xfrm>
                  <a:off x="3491" y="2428"/>
                  <a:ext cx="32" cy="23"/>
                </a:xfrm>
                <a:custGeom>
                  <a:avLst/>
                  <a:gdLst>
                    <a:gd name="T0" fmla="*/ 9 w 97"/>
                    <a:gd name="T1" fmla="*/ 68 h 68"/>
                    <a:gd name="T2" fmla="*/ 0 w 97"/>
                    <a:gd name="T3" fmla="*/ 56 h 68"/>
                    <a:gd name="T4" fmla="*/ 68 w 97"/>
                    <a:gd name="T5" fmla="*/ 0 h 68"/>
                    <a:gd name="T6" fmla="*/ 77 w 97"/>
                    <a:gd name="T7" fmla="*/ 10 h 68"/>
                    <a:gd name="T8" fmla="*/ 66 w 97"/>
                    <a:gd name="T9" fmla="*/ 20 h 68"/>
                    <a:gd name="T10" fmla="*/ 66 w 97"/>
                    <a:gd name="T11" fmla="*/ 20 h 68"/>
                    <a:gd name="T12" fmla="*/ 66 w 97"/>
                    <a:gd name="T13" fmla="*/ 20 h 68"/>
                    <a:gd name="T14" fmla="*/ 77 w 97"/>
                    <a:gd name="T15" fmla="*/ 19 h 68"/>
                    <a:gd name="T16" fmla="*/ 86 w 97"/>
                    <a:gd name="T17" fmla="*/ 22 h 68"/>
                    <a:gd name="T18" fmla="*/ 94 w 97"/>
                    <a:gd name="T19" fmla="*/ 29 h 68"/>
                    <a:gd name="T20" fmla="*/ 94 w 97"/>
                    <a:gd name="T21" fmla="*/ 29 h 68"/>
                    <a:gd name="T22" fmla="*/ 95 w 97"/>
                    <a:gd name="T23" fmla="*/ 30 h 68"/>
                    <a:gd name="T24" fmla="*/ 96 w 97"/>
                    <a:gd name="T25" fmla="*/ 31 h 68"/>
                    <a:gd name="T26" fmla="*/ 97 w 97"/>
                    <a:gd name="T27" fmla="*/ 32 h 68"/>
                    <a:gd name="T28" fmla="*/ 97 w 97"/>
                    <a:gd name="T29" fmla="*/ 32 h 68"/>
                    <a:gd name="T30" fmla="*/ 85 w 97"/>
                    <a:gd name="T31" fmla="*/ 42 h 68"/>
                    <a:gd name="T32" fmla="*/ 81 w 97"/>
                    <a:gd name="T33" fmla="*/ 38 h 68"/>
                    <a:gd name="T34" fmla="*/ 81 w 97"/>
                    <a:gd name="T35" fmla="*/ 38 h 68"/>
                    <a:gd name="T36" fmla="*/ 71 w 97"/>
                    <a:gd name="T37" fmla="*/ 30 h 68"/>
                    <a:gd name="T38" fmla="*/ 60 w 97"/>
                    <a:gd name="T39" fmla="*/ 30 h 68"/>
                    <a:gd name="T40" fmla="*/ 49 w 97"/>
                    <a:gd name="T41" fmla="*/ 35 h 68"/>
                    <a:gd name="T42" fmla="*/ 49 w 97"/>
                    <a:gd name="T43" fmla="*/ 35 h 68"/>
                    <a:gd name="T44" fmla="*/ 9 w 97"/>
                    <a:gd name="T45" fmla="*/ 68 h 68"/>
                    <a:gd name="T46" fmla="*/ 9 w 97"/>
                    <a:gd name="T47" fmla="*/ 68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8"/>
                    <a:gd name="T74" fmla="*/ 97 w 9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8">
                      <a:moveTo>
                        <a:pt x="9" y="68"/>
                      </a:moveTo>
                      <a:lnTo>
                        <a:pt x="0" y="56"/>
                      </a:lnTo>
                      <a:lnTo>
                        <a:pt x="68" y="0"/>
                      </a:lnTo>
                      <a:lnTo>
                        <a:pt x="77" y="10"/>
                      </a:lnTo>
                      <a:lnTo>
                        <a:pt x="66" y="20"/>
                      </a:lnTo>
                      <a:lnTo>
                        <a:pt x="77" y="19"/>
                      </a:lnTo>
                      <a:lnTo>
                        <a:pt x="86" y="22"/>
                      </a:lnTo>
                      <a:lnTo>
                        <a:pt x="94" y="29"/>
                      </a:lnTo>
                      <a:lnTo>
                        <a:pt x="95" y="30"/>
                      </a:lnTo>
                      <a:lnTo>
                        <a:pt x="96" y="31"/>
                      </a:lnTo>
                      <a:lnTo>
                        <a:pt x="97" y="32"/>
                      </a:lnTo>
                      <a:lnTo>
                        <a:pt x="85" y="42"/>
                      </a:lnTo>
                      <a:lnTo>
                        <a:pt x="81" y="38"/>
                      </a:lnTo>
                      <a:lnTo>
                        <a:pt x="71" y="30"/>
                      </a:lnTo>
                      <a:lnTo>
                        <a:pt x="60" y="30"/>
                      </a:lnTo>
                      <a:lnTo>
                        <a:pt x="49" y="35"/>
                      </a:lnTo>
                      <a:lnTo>
                        <a:pt x="9" y="6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7" name="Freeform 533"/>
                <p:cNvSpPr>
                  <a:spLocks noEditPoints="1"/>
                </p:cNvSpPr>
                <p:nvPr/>
              </p:nvSpPr>
              <p:spPr bwMode="auto">
                <a:xfrm>
                  <a:off x="3509" y="2454"/>
                  <a:ext cx="38" cy="23"/>
                </a:xfrm>
                <a:custGeom>
                  <a:avLst/>
                  <a:gdLst>
                    <a:gd name="T0" fmla="*/ 6 w 113"/>
                    <a:gd name="T1" fmla="*/ 70 h 70"/>
                    <a:gd name="T2" fmla="*/ 0 w 113"/>
                    <a:gd name="T3" fmla="*/ 57 h 70"/>
                    <a:gd name="T4" fmla="*/ 77 w 113"/>
                    <a:gd name="T5" fmla="*/ 15 h 70"/>
                    <a:gd name="T6" fmla="*/ 84 w 113"/>
                    <a:gd name="T7" fmla="*/ 28 h 70"/>
                    <a:gd name="T8" fmla="*/ 6 w 113"/>
                    <a:gd name="T9" fmla="*/ 70 h 70"/>
                    <a:gd name="T10" fmla="*/ 6 w 113"/>
                    <a:gd name="T11" fmla="*/ 70 h 70"/>
                    <a:gd name="T12" fmla="*/ 92 w 113"/>
                    <a:gd name="T13" fmla="*/ 8 h 70"/>
                    <a:gd name="T14" fmla="*/ 107 w 113"/>
                    <a:gd name="T15" fmla="*/ 0 h 70"/>
                    <a:gd name="T16" fmla="*/ 113 w 113"/>
                    <a:gd name="T17" fmla="*/ 13 h 70"/>
                    <a:gd name="T18" fmla="*/ 99 w 113"/>
                    <a:gd name="T19" fmla="*/ 21 h 70"/>
                    <a:gd name="T20" fmla="*/ 92 w 113"/>
                    <a:gd name="T21" fmla="*/ 8 h 70"/>
                    <a:gd name="T22" fmla="*/ 92 w 113"/>
                    <a:gd name="T23" fmla="*/ 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
                    <a:gd name="T37" fmla="*/ 0 h 70"/>
                    <a:gd name="T38" fmla="*/ 113 w 11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 h="70">
                      <a:moveTo>
                        <a:pt x="6" y="70"/>
                      </a:moveTo>
                      <a:lnTo>
                        <a:pt x="0" y="57"/>
                      </a:lnTo>
                      <a:lnTo>
                        <a:pt x="77" y="15"/>
                      </a:lnTo>
                      <a:lnTo>
                        <a:pt x="84" y="28"/>
                      </a:lnTo>
                      <a:lnTo>
                        <a:pt x="6" y="70"/>
                      </a:lnTo>
                      <a:close/>
                      <a:moveTo>
                        <a:pt x="92" y="8"/>
                      </a:moveTo>
                      <a:lnTo>
                        <a:pt x="107" y="0"/>
                      </a:lnTo>
                      <a:lnTo>
                        <a:pt x="113" y="13"/>
                      </a:lnTo>
                      <a:lnTo>
                        <a:pt x="99" y="21"/>
                      </a:lnTo>
                      <a:lnTo>
                        <a:pt x="92" y="8"/>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8" name="Freeform 534"/>
                <p:cNvSpPr>
                  <a:spLocks/>
                </p:cNvSpPr>
                <p:nvPr/>
              </p:nvSpPr>
              <p:spPr bwMode="auto">
                <a:xfrm>
                  <a:off x="3514" y="2472"/>
                  <a:ext cx="34" cy="33"/>
                </a:xfrm>
                <a:custGeom>
                  <a:avLst/>
                  <a:gdLst>
                    <a:gd name="T0" fmla="*/ 24 w 102"/>
                    <a:gd name="T1" fmla="*/ 97 h 97"/>
                    <a:gd name="T2" fmla="*/ 19 w 102"/>
                    <a:gd name="T3" fmla="*/ 82 h 97"/>
                    <a:gd name="T4" fmla="*/ 70 w 102"/>
                    <a:gd name="T5" fmla="*/ 64 h 97"/>
                    <a:gd name="T6" fmla="*/ 70 w 102"/>
                    <a:gd name="T7" fmla="*/ 64 h 97"/>
                    <a:gd name="T8" fmla="*/ 82 w 102"/>
                    <a:gd name="T9" fmla="*/ 58 h 97"/>
                    <a:gd name="T10" fmla="*/ 87 w 102"/>
                    <a:gd name="T11" fmla="*/ 50 h 97"/>
                    <a:gd name="T12" fmla="*/ 86 w 102"/>
                    <a:gd name="T13" fmla="*/ 39 h 97"/>
                    <a:gd name="T14" fmla="*/ 86 w 102"/>
                    <a:gd name="T15" fmla="*/ 39 h 97"/>
                    <a:gd name="T16" fmla="*/ 81 w 102"/>
                    <a:gd name="T17" fmla="*/ 31 h 97"/>
                    <a:gd name="T18" fmla="*/ 68 w 102"/>
                    <a:gd name="T19" fmla="*/ 25 h 97"/>
                    <a:gd name="T20" fmla="*/ 50 w 102"/>
                    <a:gd name="T21" fmla="*/ 27 h 97"/>
                    <a:gd name="T22" fmla="*/ 50 w 102"/>
                    <a:gd name="T23" fmla="*/ 27 h 97"/>
                    <a:gd name="T24" fmla="*/ 5 w 102"/>
                    <a:gd name="T25" fmla="*/ 43 h 97"/>
                    <a:gd name="T26" fmla="*/ 0 w 102"/>
                    <a:gd name="T27" fmla="*/ 29 h 97"/>
                    <a:gd name="T28" fmla="*/ 83 w 102"/>
                    <a:gd name="T29" fmla="*/ 0 h 97"/>
                    <a:gd name="T30" fmla="*/ 88 w 102"/>
                    <a:gd name="T31" fmla="*/ 13 h 97"/>
                    <a:gd name="T32" fmla="*/ 76 w 102"/>
                    <a:gd name="T33" fmla="*/ 17 h 97"/>
                    <a:gd name="T34" fmla="*/ 77 w 102"/>
                    <a:gd name="T35" fmla="*/ 17 h 97"/>
                    <a:gd name="T36" fmla="*/ 77 w 102"/>
                    <a:gd name="T37" fmla="*/ 17 h 97"/>
                    <a:gd name="T38" fmla="*/ 84 w 102"/>
                    <a:gd name="T39" fmla="*/ 20 h 97"/>
                    <a:gd name="T40" fmla="*/ 92 w 102"/>
                    <a:gd name="T41" fmla="*/ 26 h 97"/>
                    <a:gd name="T42" fmla="*/ 99 w 102"/>
                    <a:gd name="T43" fmla="*/ 37 h 97"/>
                    <a:gd name="T44" fmla="*/ 99 w 102"/>
                    <a:gd name="T45" fmla="*/ 37 h 97"/>
                    <a:gd name="T46" fmla="*/ 102 w 102"/>
                    <a:gd name="T47" fmla="*/ 51 h 97"/>
                    <a:gd name="T48" fmla="*/ 97 w 102"/>
                    <a:gd name="T49" fmla="*/ 65 h 97"/>
                    <a:gd name="T50" fmla="*/ 81 w 102"/>
                    <a:gd name="T51" fmla="*/ 76 h 97"/>
                    <a:gd name="T52" fmla="*/ 81 w 102"/>
                    <a:gd name="T53" fmla="*/ 76 h 97"/>
                    <a:gd name="T54" fmla="*/ 24 w 102"/>
                    <a:gd name="T55" fmla="*/ 97 h 97"/>
                    <a:gd name="T56" fmla="*/ 24 w 102"/>
                    <a:gd name="T57" fmla="*/ 9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97"/>
                    <a:gd name="T89" fmla="*/ 102 w 10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97">
                      <a:moveTo>
                        <a:pt x="24" y="97"/>
                      </a:moveTo>
                      <a:lnTo>
                        <a:pt x="19" y="82"/>
                      </a:lnTo>
                      <a:lnTo>
                        <a:pt x="70" y="64"/>
                      </a:lnTo>
                      <a:lnTo>
                        <a:pt x="82" y="58"/>
                      </a:lnTo>
                      <a:lnTo>
                        <a:pt x="87" y="50"/>
                      </a:lnTo>
                      <a:lnTo>
                        <a:pt x="86" y="39"/>
                      </a:lnTo>
                      <a:lnTo>
                        <a:pt x="81" y="31"/>
                      </a:lnTo>
                      <a:lnTo>
                        <a:pt x="68" y="25"/>
                      </a:lnTo>
                      <a:lnTo>
                        <a:pt x="50" y="27"/>
                      </a:lnTo>
                      <a:lnTo>
                        <a:pt x="5" y="43"/>
                      </a:lnTo>
                      <a:lnTo>
                        <a:pt x="0" y="29"/>
                      </a:lnTo>
                      <a:lnTo>
                        <a:pt x="83" y="0"/>
                      </a:lnTo>
                      <a:lnTo>
                        <a:pt x="88" y="13"/>
                      </a:lnTo>
                      <a:lnTo>
                        <a:pt x="76" y="17"/>
                      </a:lnTo>
                      <a:lnTo>
                        <a:pt x="77" y="17"/>
                      </a:lnTo>
                      <a:lnTo>
                        <a:pt x="84" y="20"/>
                      </a:lnTo>
                      <a:lnTo>
                        <a:pt x="92" y="26"/>
                      </a:lnTo>
                      <a:lnTo>
                        <a:pt x="99" y="37"/>
                      </a:lnTo>
                      <a:lnTo>
                        <a:pt x="102" y="51"/>
                      </a:lnTo>
                      <a:lnTo>
                        <a:pt x="97" y="65"/>
                      </a:lnTo>
                      <a:lnTo>
                        <a:pt x="81" y="76"/>
                      </a:lnTo>
                      <a:lnTo>
                        <a:pt x="24" y="9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69" name="Freeform 535"/>
                <p:cNvSpPr>
                  <a:spLocks/>
                </p:cNvSpPr>
                <p:nvPr/>
              </p:nvSpPr>
              <p:spPr bwMode="auto">
                <a:xfrm>
                  <a:off x="3524" y="2500"/>
                  <a:ext cx="32" cy="27"/>
                </a:xfrm>
                <a:custGeom>
                  <a:avLst/>
                  <a:gdLst>
                    <a:gd name="T0" fmla="*/ 93 w 95"/>
                    <a:gd name="T1" fmla="*/ 65 h 81"/>
                    <a:gd name="T2" fmla="*/ 95 w 95"/>
                    <a:gd name="T3" fmla="*/ 81 h 81"/>
                    <a:gd name="T4" fmla="*/ 3 w 95"/>
                    <a:gd name="T5" fmla="*/ 63 h 81"/>
                    <a:gd name="T6" fmla="*/ 0 w 95"/>
                    <a:gd name="T7" fmla="*/ 48 h 81"/>
                    <a:gd name="T8" fmla="*/ 81 w 95"/>
                    <a:gd name="T9" fmla="*/ 0 h 81"/>
                    <a:gd name="T10" fmla="*/ 84 w 95"/>
                    <a:gd name="T11" fmla="*/ 18 h 81"/>
                    <a:gd name="T12" fmla="*/ 17 w 95"/>
                    <a:gd name="T13" fmla="*/ 53 h 81"/>
                    <a:gd name="T14" fmla="*/ 17 w 95"/>
                    <a:gd name="T15" fmla="*/ 53 h 81"/>
                    <a:gd name="T16" fmla="*/ 93 w 95"/>
                    <a:gd name="T17" fmla="*/ 65 h 81"/>
                    <a:gd name="T18" fmla="*/ 93 w 95"/>
                    <a:gd name="T19" fmla="*/ 6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1"/>
                    <a:gd name="T32" fmla="*/ 95 w 95"/>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1">
                      <a:moveTo>
                        <a:pt x="93" y="65"/>
                      </a:moveTo>
                      <a:lnTo>
                        <a:pt x="95" y="81"/>
                      </a:lnTo>
                      <a:lnTo>
                        <a:pt x="3" y="63"/>
                      </a:lnTo>
                      <a:lnTo>
                        <a:pt x="0" y="48"/>
                      </a:lnTo>
                      <a:lnTo>
                        <a:pt x="81" y="0"/>
                      </a:lnTo>
                      <a:lnTo>
                        <a:pt x="84" y="18"/>
                      </a:lnTo>
                      <a:lnTo>
                        <a:pt x="17" y="53"/>
                      </a:lnTo>
                      <a:lnTo>
                        <a:pt x="93" y="6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0" name="Freeform 536"/>
                <p:cNvSpPr>
                  <a:spLocks noEditPoints="1"/>
                </p:cNvSpPr>
                <p:nvPr/>
              </p:nvSpPr>
              <p:spPr bwMode="auto">
                <a:xfrm>
                  <a:off x="3527" y="2532"/>
                  <a:ext cx="31" cy="27"/>
                </a:xfrm>
                <a:custGeom>
                  <a:avLst/>
                  <a:gdLst>
                    <a:gd name="T0" fmla="*/ 31 w 93"/>
                    <a:gd name="T1" fmla="*/ 80 h 81"/>
                    <a:gd name="T2" fmla="*/ 25 w 93"/>
                    <a:gd name="T3" fmla="*/ 78 h 81"/>
                    <a:gd name="T4" fmla="*/ 15 w 93"/>
                    <a:gd name="T5" fmla="*/ 74 h 81"/>
                    <a:gd name="T6" fmla="*/ 7 w 93"/>
                    <a:gd name="T7" fmla="*/ 65 h 81"/>
                    <a:gd name="T8" fmla="*/ 7 w 93"/>
                    <a:gd name="T9" fmla="*/ 65 h 81"/>
                    <a:gd name="T10" fmla="*/ 4 w 93"/>
                    <a:gd name="T11" fmla="*/ 60 h 81"/>
                    <a:gd name="T12" fmla="*/ 1 w 93"/>
                    <a:gd name="T13" fmla="*/ 53 h 81"/>
                    <a:gd name="T14" fmla="*/ 0 w 93"/>
                    <a:gd name="T15" fmla="*/ 42 h 81"/>
                    <a:gd name="T16" fmla="*/ 0 w 93"/>
                    <a:gd name="T17" fmla="*/ 42 h 81"/>
                    <a:gd name="T18" fmla="*/ 5 w 93"/>
                    <a:gd name="T19" fmla="*/ 21 h 81"/>
                    <a:gd name="T20" fmla="*/ 20 w 93"/>
                    <a:gd name="T21" fmla="*/ 6 h 81"/>
                    <a:gd name="T22" fmla="*/ 43 w 93"/>
                    <a:gd name="T23" fmla="*/ 0 h 81"/>
                    <a:gd name="T24" fmla="*/ 43 w 93"/>
                    <a:gd name="T25" fmla="*/ 0 h 81"/>
                    <a:gd name="T26" fmla="*/ 68 w 93"/>
                    <a:gd name="T27" fmla="*/ 4 h 81"/>
                    <a:gd name="T28" fmla="*/ 86 w 93"/>
                    <a:gd name="T29" fmla="*/ 18 h 81"/>
                    <a:gd name="T30" fmla="*/ 93 w 93"/>
                    <a:gd name="T31" fmla="*/ 42 h 81"/>
                    <a:gd name="T32" fmla="*/ 93 w 93"/>
                    <a:gd name="T33" fmla="*/ 42 h 81"/>
                    <a:gd name="T34" fmla="*/ 87 w 93"/>
                    <a:gd name="T35" fmla="*/ 63 h 81"/>
                    <a:gd name="T36" fmla="*/ 70 w 93"/>
                    <a:gd name="T37" fmla="*/ 76 h 81"/>
                    <a:gd name="T38" fmla="*/ 43 w 93"/>
                    <a:gd name="T39" fmla="*/ 81 h 81"/>
                    <a:gd name="T40" fmla="*/ 43 w 93"/>
                    <a:gd name="T41" fmla="*/ 81 h 81"/>
                    <a:gd name="T42" fmla="*/ 42 w 93"/>
                    <a:gd name="T43" fmla="*/ 16 h 81"/>
                    <a:gd name="T44" fmla="*/ 42 w 93"/>
                    <a:gd name="T45" fmla="*/ 16 h 81"/>
                    <a:gd name="T46" fmla="*/ 25 w 93"/>
                    <a:gd name="T47" fmla="*/ 20 h 81"/>
                    <a:gd name="T48" fmla="*/ 16 w 93"/>
                    <a:gd name="T49" fmla="*/ 29 h 81"/>
                    <a:gd name="T50" fmla="*/ 13 w 93"/>
                    <a:gd name="T51" fmla="*/ 43 h 81"/>
                    <a:gd name="T52" fmla="*/ 13 w 93"/>
                    <a:gd name="T53" fmla="*/ 43 h 81"/>
                    <a:gd name="T54" fmla="*/ 16 w 93"/>
                    <a:gd name="T55" fmla="*/ 55 h 81"/>
                    <a:gd name="T56" fmla="*/ 23 w 93"/>
                    <a:gd name="T57" fmla="*/ 63 h 81"/>
                    <a:gd name="T58" fmla="*/ 31 w 93"/>
                    <a:gd name="T59" fmla="*/ 65 h 81"/>
                    <a:gd name="T60" fmla="*/ 31 w 93"/>
                    <a:gd name="T61" fmla="*/ 65 h 81"/>
                    <a:gd name="T62" fmla="*/ 31 w 93"/>
                    <a:gd name="T63" fmla="*/ 80 h 81"/>
                    <a:gd name="T64" fmla="*/ 31 w 93"/>
                    <a:gd name="T65" fmla="*/ 80 h 81"/>
                    <a:gd name="T66" fmla="*/ 55 w 93"/>
                    <a:gd name="T67" fmla="*/ 65 h 81"/>
                    <a:gd name="T68" fmla="*/ 67 w 93"/>
                    <a:gd name="T69" fmla="*/ 62 h 81"/>
                    <a:gd name="T70" fmla="*/ 77 w 93"/>
                    <a:gd name="T71" fmla="*/ 54 h 81"/>
                    <a:gd name="T72" fmla="*/ 80 w 93"/>
                    <a:gd name="T73" fmla="*/ 40 h 81"/>
                    <a:gd name="T74" fmla="*/ 80 w 93"/>
                    <a:gd name="T75" fmla="*/ 40 h 81"/>
                    <a:gd name="T76" fmla="*/ 76 w 93"/>
                    <a:gd name="T77" fmla="*/ 28 h 81"/>
                    <a:gd name="T78" fmla="*/ 66 w 93"/>
                    <a:gd name="T79" fmla="*/ 20 h 81"/>
                    <a:gd name="T80" fmla="*/ 53 w 93"/>
                    <a:gd name="T81" fmla="*/ 16 h 81"/>
                    <a:gd name="T82" fmla="*/ 53 w 93"/>
                    <a:gd name="T83" fmla="*/ 16 h 81"/>
                    <a:gd name="T84" fmla="*/ 55 w 93"/>
                    <a:gd name="T85" fmla="*/ 65 h 81"/>
                    <a:gd name="T86" fmla="*/ 55 w 93"/>
                    <a:gd name="T87" fmla="*/ 65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1"/>
                    <a:gd name="T134" fmla="*/ 93 w 9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1">
                      <a:moveTo>
                        <a:pt x="31" y="80"/>
                      </a:moveTo>
                      <a:lnTo>
                        <a:pt x="25" y="78"/>
                      </a:lnTo>
                      <a:lnTo>
                        <a:pt x="15" y="74"/>
                      </a:lnTo>
                      <a:lnTo>
                        <a:pt x="7" y="65"/>
                      </a:lnTo>
                      <a:lnTo>
                        <a:pt x="4" y="60"/>
                      </a:lnTo>
                      <a:lnTo>
                        <a:pt x="1" y="53"/>
                      </a:lnTo>
                      <a:lnTo>
                        <a:pt x="0" y="42"/>
                      </a:lnTo>
                      <a:lnTo>
                        <a:pt x="5" y="21"/>
                      </a:lnTo>
                      <a:lnTo>
                        <a:pt x="20" y="6"/>
                      </a:lnTo>
                      <a:lnTo>
                        <a:pt x="43" y="0"/>
                      </a:lnTo>
                      <a:lnTo>
                        <a:pt x="68" y="4"/>
                      </a:lnTo>
                      <a:lnTo>
                        <a:pt x="86" y="18"/>
                      </a:lnTo>
                      <a:lnTo>
                        <a:pt x="93" y="42"/>
                      </a:lnTo>
                      <a:lnTo>
                        <a:pt x="87" y="63"/>
                      </a:lnTo>
                      <a:lnTo>
                        <a:pt x="70" y="76"/>
                      </a:lnTo>
                      <a:lnTo>
                        <a:pt x="43" y="81"/>
                      </a:lnTo>
                      <a:lnTo>
                        <a:pt x="42" y="16"/>
                      </a:lnTo>
                      <a:lnTo>
                        <a:pt x="25" y="20"/>
                      </a:lnTo>
                      <a:lnTo>
                        <a:pt x="16" y="29"/>
                      </a:lnTo>
                      <a:lnTo>
                        <a:pt x="13" y="43"/>
                      </a:lnTo>
                      <a:lnTo>
                        <a:pt x="16" y="55"/>
                      </a:lnTo>
                      <a:lnTo>
                        <a:pt x="23" y="63"/>
                      </a:lnTo>
                      <a:lnTo>
                        <a:pt x="31" y="65"/>
                      </a:lnTo>
                      <a:lnTo>
                        <a:pt x="31" y="80"/>
                      </a:lnTo>
                      <a:close/>
                      <a:moveTo>
                        <a:pt x="55" y="65"/>
                      </a:moveTo>
                      <a:lnTo>
                        <a:pt x="67" y="62"/>
                      </a:lnTo>
                      <a:lnTo>
                        <a:pt x="77" y="54"/>
                      </a:lnTo>
                      <a:lnTo>
                        <a:pt x="80" y="40"/>
                      </a:lnTo>
                      <a:lnTo>
                        <a:pt x="76" y="28"/>
                      </a:lnTo>
                      <a:lnTo>
                        <a:pt x="66" y="20"/>
                      </a:lnTo>
                      <a:lnTo>
                        <a:pt x="53" y="16"/>
                      </a:lnTo>
                      <a:lnTo>
                        <a:pt x="55" y="65"/>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1" name="Freeform 537"/>
                <p:cNvSpPr>
                  <a:spLocks/>
                </p:cNvSpPr>
                <p:nvPr/>
              </p:nvSpPr>
              <p:spPr bwMode="auto">
                <a:xfrm>
                  <a:off x="3526" y="2563"/>
                  <a:ext cx="31" cy="24"/>
                </a:xfrm>
                <a:custGeom>
                  <a:avLst/>
                  <a:gdLst>
                    <a:gd name="T0" fmla="*/ 64 w 93"/>
                    <a:gd name="T1" fmla="*/ 59 h 73"/>
                    <a:gd name="T2" fmla="*/ 71 w 93"/>
                    <a:gd name="T3" fmla="*/ 58 h 73"/>
                    <a:gd name="T4" fmla="*/ 77 w 93"/>
                    <a:gd name="T5" fmla="*/ 53 h 73"/>
                    <a:gd name="T6" fmla="*/ 81 w 93"/>
                    <a:gd name="T7" fmla="*/ 39 h 73"/>
                    <a:gd name="T8" fmla="*/ 81 w 93"/>
                    <a:gd name="T9" fmla="*/ 39 h 73"/>
                    <a:gd name="T10" fmla="*/ 81 w 93"/>
                    <a:gd name="T11" fmla="*/ 33 h 73"/>
                    <a:gd name="T12" fmla="*/ 78 w 93"/>
                    <a:gd name="T13" fmla="*/ 24 h 73"/>
                    <a:gd name="T14" fmla="*/ 70 w 93"/>
                    <a:gd name="T15" fmla="*/ 20 h 73"/>
                    <a:gd name="T16" fmla="*/ 70 w 93"/>
                    <a:gd name="T17" fmla="*/ 20 h 73"/>
                    <a:gd name="T18" fmla="*/ 64 w 93"/>
                    <a:gd name="T19" fmla="*/ 21 h 73"/>
                    <a:gd name="T20" fmla="*/ 60 w 93"/>
                    <a:gd name="T21" fmla="*/ 27 h 73"/>
                    <a:gd name="T22" fmla="*/ 57 w 93"/>
                    <a:gd name="T23" fmla="*/ 36 h 73"/>
                    <a:gd name="T24" fmla="*/ 57 w 93"/>
                    <a:gd name="T25" fmla="*/ 36 h 73"/>
                    <a:gd name="T26" fmla="*/ 52 w 93"/>
                    <a:gd name="T27" fmla="*/ 50 h 73"/>
                    <a:gd name="T28" fmla="*/ 52 w 93"/>
                    <a:gd name="T29" fmla="*/ 50 h 73"/>
                    <a:gd name="T30" fmla="*/ 45 w 93"/>
                    <a:gd name="T31" fmla="*/ 64 h 73"/>
                    <a:gd name="T32" fmla="*/ 36 w 93"/>
                    <a:gd name="T33" fmla="*/ 71 h 73"/>
                    <a:gd name="T34" fmla="*/ 26 w 93"/>
                    <a:gd name="T35" fmla="*/ 72 h 73"/>
                    <a:gd name="T36" fmla="*/ 26 w 93"/>
                    <a:gd name="T37" fmla="*/ 72 h 73"/>
                    <a:gd name="T38" fmla="*/ 11 w 93"/>
                    <a:gd name="T39" fmla="*/ 66 h 73"/>
                    <a:gd name="T40" fmla="*/ 2 w 93"/>
                    <a:gd name="T41" fmla="*/ 53 h 73"/>
                    <a:gd name="T42" fmla="*/ 0 w 93"/>
                    <a:gd name="T43" fmla="*/ 35 h 73"/>
                    <a:gd name="T44" fmla="*/ 0 w 93"/>
                    <a:gd name="T45" fmla="*/ 35 h 73"/>
                    <a:gd name="T46" fmla="*/ 8 w 93"/>
                    <a:gd name="T47" fmla="*/ 10 h 73"/>
                    <a:gd name="T48" fmla="*/ 21 w 93"/>
                    <a:gd name="T49" fmla="*/ 1 h 73"/>
                    <a:gd name="T50" fmla="*/ 34 w 93"/>
                    <a:gd name="T51" fmla="*/ 0 h 73"/>
                    <a:gd name="T52" fmla="*/ 34 w 93"/>
                    <a:gd name="T53" fmla="*/ 0 h 73"/>
                    <a:gd name="T54" fmla="*/ 33 w 93"/>
                    <a:gd name="T55" fmla="*/ 14 h 73"/>
                    <a:gd name="T56" fmla="*/ 33 w 93"/>
                    <a:gd name="T57" fmla="*/ 14 h 73"/>
                    <a:gd name="T58" fmla="*/ 25 w 93"/>
                    <a:gd name="T59" fmla="*/ 15 h 73"/>
                    <a:gd name="T60" fmla="*/ 17 w 93"/>
                    <a:gd name="T61" fmla="*/ 21 h 73"/>
                    <a:gd name="T62" fmla="*/ 13 w 93"/>
                    <a:gd name="T63" fmla="*/ 36 h 73"/>
                    <a:gd name="T64" fmla="*/ 13 w 93"/>
                    <a:gd name="T65" fmla="*/ 36 h 73"/>
                    <a:gd name="T66" fmla="*/ 13 w 93"/>
                    <a:gd name="T67" fmla="*/ 46 h 73"/>
                    <a:gd name="T68" fmla="*/ 17 w 93"/>
                    <a:gd name="T69" fmla="*/ 54 h 73"/>
                    <a:gd name="T70" fmla="*/ 25 w 93"/>
                    <a:gd name="T71" fmla="*/ 58 h 73"/>
                    <a:gd name="T72" fmla="*/ 25 w 93"/>
                    <a:gd name="T73" fmla="*/ 58 h 73"/>
                    <a:gd name="T74" fmla="*/ 31 w 93"/>
                    <a:gd name="T75" fmla="*/ 56 h 73"/>
                    <a:gd name="T76" fmla="*/ 35 w 93"/>
                    <a:gd name="T77" fmla="*/ 51 h 73"/>
                    <a:gd name="T78" fmla="*/ 40 w 93"/>
                    <a:gd name="T79" fmla="*/ 41 h 73"/>
                    <a:gd name="T80" fmla="*/ 40 w 93"/>
                    <a:gd name="T81" fmla="*/ 41 h 73"/>
                    <a:gd name="T82" fmla="*/ 46 w 93"/>
                    <a:gd name="T83" fmla="*/ 24 h 73"/>
                    <a:gd name="T84" fmla="*/ 46 w 93"/>
                    <a:gd name="T85" fmla="*/ 24 h 73"/>
                    <a:gd name="T86" fmla="*/ 51 w 93"/>
                    <a:gd name="T87" fmla="*/ 14 h 73"/>
                    <a:gd name="T88" fmla="*/ 58 w 93"/>
                    <a:gd name="T89" fmla="*/ 7 h 73"/>
                    <a:gd name="T90" fmla="*/ 69 w 93"/>
                    <a:gd name="T91" fmla="*/ 6 h 73"/>
                    <a:gd name="T92" fmla="*/ 69 w 93"/>
                    <a:gd name="T93" fmla="*/ 6 h 73"/>
                    <a:gd name="T94" fmla="*/ 84 w 93"/>
                    <a:gd name="T95" fmla="*/ 12 h 73"/>
                    <a:gd name="T96" fmla="*/ 92 w 93"/>
                    <a:gd name="T97" fmla="*/ 26 h 73"/>
                    <a:gd name="T98" fmla="*/ 93 w 93"/>
                    <a:gd name="T99" fmla="*/ 42 h 73"/>
                    <a:gd name="T100" fmla="*/ 93 w 93"/>
                    <a:gd name="T101" fmla="*/ 42 h 73"/>
                    <a:gd name="T102" fmla="*/ 85 w 93"/>
                    <a:gd name="T103" fmla="*/ 64 h 73"/>
                    <a:gd name="T104" fmla="*/ 72 w 93"/>
                    <a:gd name="T105" fmla="*/ 72 h 73"/>
                    <a:gd name="T106" fmla="*/ 63 w 93"/>
                    <a:gd name="T107" fmla="*/ 73 h 73"/>
                    <a:gd name="T108" fmla="*/ 63 w 93"/>
                    <a:gd name="T109" fmla="*/ 73 h 73"/>
                    <a:gd name="T110" fmla="*/ 64 w 93"/>
                    <a:gd name="T111" fmla="*/ 59 h 73"/>
                    <a:gd name="T112" fmla="*/ 64 w 93"/>
                    <a:gd name="T113" fmla="*/ 59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73"/>
                    <a:gd name="T173" fmla="*/ 93 w 93"/>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73">
                      <a:moveTo>
                        <a:pt x="64" y="59"/>
                      </a:moveTo>
                      <a:lnTo>
                        <a:pt x="71" y="58"/>
                      </a:lnTo>
                      <a:lnTo>
                        <a:pt x="77" y="53"/>
                      </a:lnTo>
                      <a:lnTo>
                        <a:pt x="81" y="39"/>
                      </a:lnTo>
                      <a:lnTo>
                        <a:pt x="81" y="33"/>
                      </a:lnTo>
                      <a:lnTo>
                        <a:pt x="78" y="24"/>
                      </a:lnTo>
                      <a:lnTo>
                        <a:pt x="70" y="20"/>
                      </a:lnTo>
                      <a:lnTo>
                        <a:pt x="64" y="21"/>
                      </a:lnTo>
                      <a:lnTo>
                        <a:pt x="60" y="27"/>
                      </a:lnTo>
                      <a:lnTo>
                        <a:pt x="57" y="36"/>
                      </a:lnTo>
                      <a:lnTo>
                        <a:pt x="52" y="50"/>
                      </a:lnTo>
                      <a:lnTo>
                        <a:pt x="45" y="64"/>
                      </a:lnTo>
                      <a:lnTo>
                        <a:pt x="36" y="71"/>
                      </a:lnTo>
                      <a:lnTo>
                        <a:pt x="26" y="72"/>
                      </a:lnTo>
                      <a:lnTo>
                        <a:pt x="11" y="66"/>
                      </a:lnTo>
                      <a:lnTo>
                        <a:pt x="2" y="53"/>
                      </a:lnTo>
                      <a:lnTo>
                        <a:pt x="0" y="35"/>
                      </a:lnTo>
                      <a:lnTo>
                        <a:pt x="8" y="10"/>
                      </a:lnTo>
                      <a:lnTo>
                        <a:pt x="21" y="1"/>
                      </a:lnTo>
                      <a:lnTo>
                        <a:pt x="34" y="0"/>
                      </a:lnTo>
                      <a:lnTo>
                        <a:pt x="33" y="14"/>
                      </a:lnTo>
                      <a:lnTo>
                        <a:pt x="25" y="15"/>
                      </a:lnTo>
                      <a:lnTo>
                        <a:pt x="17" y="21"/>
                      </a:lnTo>
                      <a:lnTo>
                        <a:pt x="13" y="36"/>
                      </a:lnTo>
                      <a:lnTo>
                        <a:pt x="13" y="46"/>
                      </a:lnTo>
                      <a:lnTo>
                        <a:pt x="17" y="54"/>
                      </a:lnTo>
                      <a:lnTo>
                        <a:pt x="25" y="58"/>
                      </a:lnTo>
                      <a:lnTo>
                        <a:pt x="31" y="56"/>
                      </a:lnTo>
                      <a:lnTo>
                        <a:pt x="35" y="51"/>
                      </a:lnTo>
                      <a:lnTo>
                        <a:pt x="40" y="41"/>
                      </a:lnTo>
                      <a:lnTo>
                        <a:pt x="46" y="24"/>
                      </a:lnTo>
                      <a:lnTo>
                        <a:pt x="51" y="14"/>
                      </a:lnTo>
                      <a:lnTo>
                        <a:pt x="58" y="7"/>
                      </a:lnTo>
                      <a:lnTo>
                        <a:pt x="69" y="6"/>
                      </a:lnTo>
                      <a:lnTo>
                        <a:pt x="84" y="12"/>
                      </a:lnTo>
                      <a:lnTo>
                        <a:pt x="92" y="26"/>
                      </a:lnTo>
                      <a:lnTo>
                        <a:pt x="93" y="42"/>
                      </a:lnTo>
                      <a:lnTo>
                        <a:pt x="85" y="64"/>
                      </a:lnTo>
                      <a:lnTo>
                        <a:pt x="72" y="72"/>
                      </a:lnTo>
                      <a:lnTo>
                        <a:pt x="63" y="73"/>
                      </a:lnTo>
                      <a:lnTo>
                        <a:pt x="64" y="59"/>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2" name="Freeform 538"/>
                <p:cNvSpPr>
                  <a:spLocks/>
                </p:cNvSpPr>
                <p:nvPr/>
              </p:nvSpPr>
              <p:spPr bwMode="auto">
                <a:xfrm>
                  <a:off x="3524" y="2592"/>
                  <a:ext cx="38" cy="15"/>
                </a:xfrm>
                <a:custGeom>
                  <a:avLst/>
                  <a:gdLst>
                    <a:gd name="T0" fmla="*/ 77 w 114"/>
                    <a:gd name="T1" fmla="*/ 27 h 43"/>
                    <a:gd name="T2" fmla="*/ 19 w 114"/>
                    <a:gd name="T3" fmla="*/ 28 h 43"/>
                    <a:gd name="T4" fmla="*/ 19 w 114"/>
                    <a:gd name="T5" fmla="*/ 28 h 43"/>
                    <a:gd name="T6" fmla="*/ 14 w 114"/>
                    <a:gd name="T7" fmla="*/ 30 h 43"/>
                    <a:gd name="T8" fmla="*/ 13 w 114"/>
                    <a:gd name="T9" fmla="*/ 33 h 43"/>
                    <a:gd name="T10" fmla="*/ 13 w 114"/>
                    <a:gd name="T11" fmla="*/ 38 h 43"/>
                    <a:gd name="T12" fmla="*/ 13 w 114"/>
                    <a:gd name="T13" fmla="*/ 38 h 43"/>
                    <a:gd name="T14" fmla="*/ 13 w 114"/>
                    <a:gd name="T15" fmla="*/ 43 h 43"/>
                    <a:gd name="T16" fmla="*/ 1 w 114"/>
                    <a:gd name="T17" fmla="*/ 43 h 43"/>
                    <a:gd name="T18" fmla="*/ 1 w 114"/>
                    <a:gd name="T19" fmla="*/ 43 h 43"/>
                    <a:gd name="T20" fmla="*/ 1 w 114"/>
                    <a:gd name="T21" fmla="*/ 39 h 43"/>
                    <a:gd name="T22" fmla="*/ 0 w 114"/>
                    <a:gd name="T23" fmla="*/ 34 h 43"/>
                    <a:gd name="T24" fmla="*/ 0 w 114"/>
                    <a:gd name="T25" fmla="*/ 31 h 43"/>
                    <a:gd name="T26" fmla="*/ 0 w 114"/>
                    <a:gd name="T27" fmla="*/ 31 h 43"/>
                    <a:gd name="T28" fmla="*/ 2 w 114"/>
                    <a:gd name="T29" fmla="*/ 20 h 43"/>
                    <a:gd name="T30" fmla="*/ 9 w 114"/>
                    <a:gd name="T31" fmla="*/ 15 h 43"/>
                    <a:gd name="T32" fmla="*/ 18 w 114"/>
                    <a:gd name="T33" fmla="*/ 13 h 43"/>
                    <a:gd name="T34" fmla="*/ 18 w 114"/>
                    <a:gd name="T35" fmla="*/ 13 h 43"/>
                    <a:gd name="T36" fmla="*/ 77 w 114"/>
                    <a:gd name="T37" fmla="*/ 12 h 43"/>
                    <a:gd name="T38" fmla="*/ 76 w 114"/>
                    <a:gd name="T39" fmla="*/ 0 h 43"/>
                    <a:gd name="T40" fmla="*/ 89 w 114"/>
                    <a:gd name="T41" fmla="*/ 0 h 43"/>
                    <a:gd name="T42" fmla="*/ 89 w 114"/>
                    <a:gd name="T43" fmla="*/ 12 h 43"/>
                    <a:gd name="T44" fmla="*/ 113 w 114"/>
                    <a:gd name="T45" fmla="*/ 11 h 43"/>
                    <a:gd name="T46" fmla="*/ 114 w 114"/>
                    <a:gd name="T47" fmla="*/ 26 h 43"/>
                    <a:gd name="T48" fmla="*/ 89 w 114"/>
                    <a:gd name="T49" fmla="*/ 26 h 43"/>
                    <a:gd name="T50" fmla="*/ 90 w 114"/>
                    <a:gd name="T51" fmla="*/ 41 h 43"/>
                    <a:gd name="T52" fmla="*/ 77 w 114"/>
                    <a:gd name="T53" fmla="*/ 42 h 43"/>
                    <a:gd name="T54" fmla="*/ 77 w 114"/>
                    <a:gd name="T55" fmla="*/ 27 h 43"/>
                    <a:gd name="T56" fmla="*/ 77 w 114"/>
                    <a:gd name="T57" fmla="*/ 27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43"/>
                    <a:gd name="T89" fmla="*/ 114 w 114"/>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43">
                      <a:moveTo>
                        <a:pt x="77" y="27"/>
                      </a:moveTo>
                      <a:lnTo>
                        <a:pt x="19" y="28"/>
                      </a:lnTo>
                      <a:lnTo>
                        <a:pt x="14" y="30"/>
                      </a:lnTo>
                      <a:lnTo>
                        <a:pt x="13" y="33"/>
                      </a:lnTo>
                      <a:lnTo>
                        <a:pt x="13" y="38"/>
                      </a:lnTo>
                      <a:lnTo>
                        <a:pt x="13" y="43"/>
                      </a:lnTo>
                      <a:lnTo>
                        <a:pt x="1" y="43"/>
                      </a:lnTo>
                      <a:lnTo>
                        <a:pt x="1" y="39"/>
                      </a:lnTo>
                      <a:lnTo>
                        <a:pt x="0" y="34"/>
                      </a:lnTo>
                      <a:lnTo>
                        <a:pt x="0" y="31"/>
                      </a:lnTo>
                      <a:lnTo>
                        <a:pt x="2" y="20"/>
                      </a:lnTo>
                      <a:lnTo>
                        <a:pt x="9" y="15"/>
                      </a:lnTo>
                      <a:lnTo>
                        <a:pt x="18" y="13"/>
                      </a:lnTo>
                      <a:lnTo>
                        <a:pt x="77" y="12"/>
                      </a:lnTo>
                      <a:lnTo>
                        <a:pt x="76" y="0"/>
                      </a:lnTo>
                      <a:lnTo>
                        <a:pt x="89" y="0"/>
                      </a:lnTo>
                      <a:lnTo>
                        <a:pt x="89" y="12"/>
                      </a:lnTo>
                      <a:lnTo>
                        <a:pt x="113" y="11"/>
                      </a:lnTo>
                      <a:lnTo>
                        <a:pt x="114" y="26"/>
                      </a:lnTo>
                      <a:lnTo>
                        <a:pt x="89" y="26"/>
                      </a:lnTo>
                      <a:lnTo>
                        <a:pt x="90" y="41"/>
                      </a:lnTo>
                      <a:lnTo>
                        <a:pt x="77" y="42"/>
                      </a:lnTo>
                      <a:lnTo>
                        <a:pt x="77" y="27"/>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3" name="Freeform 539"/>
                <p:cNvSpPr>
                  <a:spLocks/>
                </p:cNvSpPr>
                <p:nvPr/>
              </p:nvSpPr>
              <p:spPr bwMode="auto">
                <a:xfrm>
                  <a:off x="3524" y="2611"/>
                  <a:ext cx="35" cy="44"/>
                </a:xfrm>
                <a:custGeom>
                  <a:avLst/>
                  <a:gdLst>
                    <a:gd name="T0" fmla="*/ 87 w 105"/>
                    <a:gd name="T1" fmla="*/ 0 h 131"/>
                    <a:gd name="T2" fmla="*/ 89 w 105"/>
                    <a:gd name="T3" fmla="*/ 14 h 131"/>
                    <a:gd name="T4" fmla="*/ 77 w 105"/>
                    <a:gd name="T5" fmla="*/ 16 h 131"/>
                    <a:gd name="T6" fmla="*/ 77 w 105"/>
                    <a:gd name="T7" fmla="*/ 16 h 131"/>
                    <a:gd name="T8" fmla="*/ 77 w 105"/>
                    <a:gd name="T9" fmla="*/ 16 h 131"/>
                    <a:gd name="T10" fmla="*/ 84 w 105"/>
                    <a:gd name="T11" fmla="*/ 20 h 131"/>
                    <a:gd name="T12" fmla="*/ 91 w 105"/>
                    <a:gd name="T13" fmla="*/ 27 h 131"/>
                    <a:gd name="T14" fmla="*/ 96 w 105"/>
                    <a:gd name="T15" fmla="*/ 39 h 131"/>
                    <a:gd name="T16" fmla="*/ 96 w 105"/>
                    <a:gd name="T17" fmla="*/ 39 h 131"/>
                    <a:gd name="T18" fmla="*/ 96 w 105"/>
                    <a:gd name="T19" fmla="*/ 52 h 131"/>
                    <a:gd name="T20" fmla="*/ 91 w 105"/>
                    <a:gd name="T21" fmla="*/ 60 h 131"/>
                    <a:gd name="T22" fmla="*/ 86 w 105"/>
                    <a:gd name="T23" fmla="*/ 65 h 131"/>
                    <a:gd name="T24" fmla="*/ 86 w 105"/>
                    <a:gd name="T25" fmla="*/ 65 h 131"/>
                    <a:gd name="T26" fmla="*/ 95 w 105"/>
                    <a:gd name="T27" fmla="*/ 70 h 131"/>
                    <a:gd name="T28" fmla="*/ 101 w 105"/>
                    <a:gd name="T29" fmla="*/ 78 h 131"/>
                    <a:gd name="T30" fmla="*/ 105 w 105"/>
                    <a:gd name="T31" fmla="*/ 89 h 131"/>
                    <a:gd name="T32" fmla="*/ 105 w 105"/>
                    <a:gd name="T33" fmla="*/ 89 h 131"/>
                    <a:gd name="T34" fmla="*/ 104 w 105"/>
                    <a:gd name="T35" fmla="*/ 101 h 131"/>
                    <a:gd name="T36" fmla="*/ 98 w 105"/>
                    <a:gd name="T37" fmla="*/ 113 h 131"/>
                    <a:gd name="T38" fmla="*/ 80 w 105"/>
                    <a:gd name="T39" fmla="*/ 121 h 131"/>
                    <a:gd name="T40" fmla="*/ 80 w 105"/>
                    <a:gd name="T41" fmla="*/ 121 h 131"/>
                    <a:gd name="T42" fmla="*/ 20 w 105"/>
                    <a:gd name="T43" fmla="*/ 131 h 131"/>
                    <a:gd name="T44" fmla="*/ 18 w 105"/>
                    <a:gd name="T45" fmla="*/ 117 h 131"/>
                    <a:gd name="T46" fmla="*/ 74 w 105"/>
                    <a:gd name="T47" fmla="*/ 107 h 131"/>
                    <a:gd name="T48" fmla="*/ 74 w 105"/>
                    <a:gd name="T49" fmla="*/ 107 h 131"/>
                    <a:gd name="T50" fmla="*/ 84 w 105"/>
                    <a:gd name="T51" fmla="*/ 104 h 131"/>
                    <a:gd name="T52" fmla="*/ 90 w 105"/>
                    <a:gd name="T53" fmla="*/ 98 h 131"/>
                    <a:gd name="T54" fmla="*/ 91 w 105"/>
                    <a:gd name="T55" fmla="*/ 88 h 131"/>
                    <a:gd name="T56" fmla="*/ 91 w 105"/>
                    <a:gd name="T57" fmla="*/ 88 h 131"/>
                    <a:gd name="T58" fmla="*/ 86 w 105"/>
                    <a:gd name="T59" fmla="*/ 77 h 131"/>
                    <a:gd name="T60" fmla="*/ 76 w 105"/>
                    <a:gd name="T61" fmla="*/ 71 h 131"/>
                    <a:gd name="T62" fmla="*/ 65 w 105"/>
                    <a:gd name="T63" fmla="*/ 71 h 131"/>
                    <a:gd name="T64" fmla="*/ 65 w 105"/>
                    <a:gd name="T65" fmla="*/ 71 h 131"/>
                    <a:gd name="T66" fmla="*/ 11 w 105"/>
                    <a:gd name="T67" fmla="*/ 81 h 131"/>
                    <a:gd name="T68" fmla="*/ 9 w 105"/>
                    <a:gd name="T69" fmla="*/ 66 h 131"/>
                    <a:gd name="T70" fmla="*/ 69 w 105"/>
                    <a:gd name="T71" fmla="*/ 55 h 131"/>
                    <a:gd name="T72" fmla="*/ 69 w 105"/>
                    <a:gd name="T73" fmla="*/ 55 h 131"/>
                    <a:gd name="T74" fmla="*/ 76 w 105"/>
                    <a:gd name="T75" fmla="*/ 53 h 131"/>
                    <a:gd name="T76" fmla="*/ 82 w 105"/>
                    <a:gd name="T77" fmla="*/ 48 h 131"/>
                    <a:gd name="T78" fmla="*/ 83 w 105"/>
                    <a:gd name="T79" fmla="*/ 39 h 131"/>
                    <a:gd name="T80" fmla="*/ 83 w 105"/>
                    <a:gd name="T81" fmla="*/ 39 h 131"/>
                    <a:gd name="T82" fmla="*/ 79 w 105"/>
                    <a:gd name="T83" fmla="*/ 30 h 131"/>
                    <a:gd name="T84" fmla="*/ 69 w 105"/>
                    <a:gd name="T85" fmla="*/ 22 h 131"/>
                    <a:gd name="T86" fmla="*/ 50 w 105"/>
                    <a:gd name="T87" fmla="*/ 21 h 131"/>
                    <a:gd name="T88" fmla="*/ 50 w 105"/>
                    <a:gd name="T89" fmla="*/ 21 h 131"/>
                    <a:gd name="T90" fmla="*/ 2 w 105"/>
                    <a:gd name="T91" fmla="*/ 29 h 131"/>
                    <a:gd name="T92" fmla="*/ 0 w 105"/>
                    <a:gd name="T93" fmla="*/ 15 h 131"/>
                    <a:gd name="T94" fmla="*/ 87 w 105"/>
                    <a:gd name="T95" fmla="*/ 0 h 131"/>
                    <a:gd name="T96" fmla="*/ 87 w 105"/>
                    <a:gd name="T97" fmla="*/ 0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131"/>
                    <a:gd name="T149" fmla="*/ 105 w 105"/>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131">
                      <a:moveTo>
                        <a:pt x="87" y="0"/>
                      </a:moveTo>
                      <a:lnTo>
                        <a:pt x="89" y="14"/>
                      </a:lnTo>
                      <a:lnTo>
                        <a:pt x="77" y="16"/>
                      </a:lnTo>
                      <a:lnTo>
                        <a:pt x="84" y="20"/>
                      </a:lnTo>
                      <a:lnTo>
                        <a:pt x="91" y="27"/>
                      </a:lnTo>
                      <a:lnTo>
                        <a:pt x="96" y="39"/>
                      </a:lnTo>
                      <a:lnTo>
                        <a:pt x="96" y="52"/>
                      </a:lnTo>
                      <a:lnTo>
                        <a:pt x="91" y="60"/>
                      </a:lnTo>
                      <a:lnTo>
                        <a:pt x="86" y="65"/>
                      </a:lnTo>
                      <a:lnTo>
                        <a:pt x="95" y="70"/>
                      </a:lnTo>
                      <a:lnTo>
                        <a:pt x="101" y="78"/>
                      </a:lnTo>
                      <a:lnTo>
                        <a:pt x="105" y="89"/>
                      </a:lnTo>
                      <a:lnTo>
                        <a:pt x="104" y="101"/>
                      </a:lnTo>
                      <a:lnTo>
                        <a:pt x="98" y="113"/>
                      </a:lnTo>
                      <a:lnTo>
                        <a:pt x="80" y="121"/>
                      </a:lnTo>
                      <a:lnTo>
                        <a:pt x="20" y="131"/>
                      </a:lnTo>
                      <a:lnTo>
                        <a:pt x="18" y="117"/>
                      </a:lnTo>
                      <a:lnTo>
                        <a:pt x="74" y="107"/>
                      </a:lnTo>
                      <a:lnTo>
                        <a:pt x="84" y="104"/>
                      </a:lnTo>
                      <a:lnTo>
                        <a:pt x="90" y="98"/>
                      </a:lnTo>
                      <a:lnTo>
                        <a:pt x="91" y="88"/>
                      </a:lnTo>
                      <a:lnTo>
                        <a:pt x="86" y="77"/>
                      </a:lnTo>
                      <a:lnTo>
                        <a:pt x="76" y="71"/>
                      </a:lnTo>
                      <a:lnTo>
                        <a:pt x="65" y="71"/>
                      </a:lnTo>
                      <a:lnTo>
                        <a:pt x="11" y="81"/>
                      </a:lnTo>
                      <a:lnTo>
                        <a:pt x="9" y="66"/>
                      </a:lnTo>
                      <a:lnTo>
                        <a:pt x="69" y="55"/>
                      </a:lnTo>
                      <a:lnTo>
                        <a:pt x="76" y="53"/>
                      </a:lnTo>
                      <a:lnTo>
                        <a:pt x="82" y="48"/>
                      </a:lnTo>
                      <a:lnTo>
                        <a:pt x="83" y="39"/>
                      </a:lnTo>
                      <a:lnTo>
                        <a:pt x="79" y="30"/>
                      </a:lnTo>
                      <a:lnTo>
                        <a:pt x="69" y="22"/>
                      </a:lnTo>
                      <a:lnTo>
                        <a:pt x="50" y="21"/>
                      </a:lnTo>
                      <a:lnTo>
                        <a:pt x="2" y="29"/>
                      </a:lnTo>
                      <a:lnTo>
                        <a:pt x="0" y="15"/>
                      </a:lnTo>
                      <a:lnTo>
                        <a:pt x="87" y="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4" name="Freeform 540"/>
                <p:cNvSpPr>
                  <a:spLocks noEditPoints="1"/>
                </p:cNvSpPr>
                <p:nvPr/>
              </p:nvSpPr>
              <p:spPr bwMode="auto">
                <a:xfrm>
                  <a:off x="3538" y="2660"/>
                  <a:ext cx="30" cy="28"/>
                </a:xfrm>
                <a:custGeom>
                  <a:avLst/>
                  <a:gdLst>
                    <a:gd name="T0" fmla="*/ 44 w 92"/>
                    <a:gd name="T1" fmla="*/ 84 h 84"/>
                    <a:gd name="T2" fmla="*/ 38 w 92"/>
                    <a:gd name="T3" fmla="*/ 84 h 84"/>
                    <a:gd name="T4" fmla="*/ 28 w 92"/>
                    <a:gd name="T5" fmla="*/ 83 h 84"/>
                    <a:gd name="T6" fmla="*/ 17 w 92"/>
                    <a:gd name="T7" fmla="*/ 77 h 84"/>
                    <a:gd name="T8" fmla="*/ 17 w 92"/>
                    <a:gd name="T9" fmla="*/ 77 h 84"/>
                    <a:gd name="T10" fmla="*/ 12 w 92"/>
                    <a:gd name="T11" fmla="*/ 74 h 84"/>
                    <a:gd name="T12" fmla="*/ 8 w 92"/>
                    <a:gd name="T13" fmla="*/ 68 h 84"/>
                    <a:gd name="T14" fmla="*/ 3 w 92"/>
                    <a:gd name="T15" fmla="*/ 57 h 84"/>
                    <a:gd name="T16" fmla="*/ 3 w 92"/>
                    <a:gd name="T17" fmla="*/ 57 h 84"/>
                    <a:gd name="T18" fmla="*/ 0 w 92"/>
                    <a:gd name="T19" fmla="*/ 35 h 84"/>
                    <a:gd name="T20" fmla="*/ 11 w 92"/>
                    <a:gd name="T21" fmla="*/ 17 h 84"/>
                    <a:gd name="T22" fmla="*/ 30 w 92"/>
                    <a:gd name="T23" fmla="*/ 4 h 84"/>
                    <a:gd name="T24" fmla="*/ 30 w 92"/>
                    <a:gd name="T25" fmla="*/ 4 h 84"/>
                    <a:gd name="T26" fmla="*/ 55 w 92"/>
                    <a:gd name="T27" fmla="*/ 0 h 84"/>
                    <a:gd name="T28" fmla="*/ 76 w 92"/>
                    <a:gd name="T29" fmla="*/ 7 h 84"/>
                    <a:gd name="T30" fmla="*/ 90 w 92"/>
                    <a:gd name="T31" fmla="*/ 27 h 84"/>
                    <a:gd name="T32" fmla="*/ 90 w 92"/>
                    <a:gd name="T33" fmla="*/ 27 h 84"/>
                    <a:gd name="T34" fmla="*/ 92 w 92"/>
                    <a:gd name="T35" fmla="*/ 50 h 84"/>
                    <a:gd name="T36" fmla="*/ 79 w 92"/>
                    <a:gd name="T37" fmla="*/ 68 h 84"/>
                    <a:gd name="T38" fmla="*/ 56 w 92"/>
                    <a:gd name="T39" fmla="*/ 81 h 84"/>
                    <a:gd name="T40" fmla="*/ 56 w 92"/>
                    <a:gd name="T41" fmla="*/ 81 h 84"/>
                    <a:gd name="T42" fmla="*/ 34 w 92"/>
                    <a:gd name="T43" fmla="*/ 20 h 84"/>
                    <a:gd name="T44" fmla="*/ 34 w 92"/>
                    <a:gd name="T45" fmla="*/ 20 h 84"/>
                    <a:gd name="T46" fmla="*/ 20 w 92"/>
                    <a:gd name="T47" fmla="*/ 28 h 84"/>
                    <a:gd name="T48" fmla="*/ 14 w 92"/>
                    <a:gd name="T49" fmla="*/ 40 h 84"/>
                    <a:gd name="T50" fmla="*/ 15 w 92"/>
                    <a:gd name="T51" fmla="*/ 55 h 84"/>
                    <a:gd name="T52" fmla="*/ 15 w 92"/>
                    <a:gd name="T53" fmla="*/ 55 h 84"/>
                    <a:gd name="T54" fmla="*/ 22 w 92"/>
                    <a:gd name="T55" fmla="*/ 65 h 84"/>
                    <a:gd name="T56" fmla="*/ 31 w 92"/>
                    <a:gd name="T57" fmla="*/ 70 h 84"/>
                    <a:gd name="T58" fmla="*/ 39 w 92"/>
                    <a:gd name="T59" fmla="*/ 70 h 84"/>
                    <a:gd name="T60" fmla="*/ 39 w 92"/>
                    <a:gd name="T61" fmla="*/ 70 h 84"/>
                    <a:gd name="T62" fmla="*/ 44 w 92"/>
                    <a:gd name="T63" fmla="*/ 84 h 84"/>
                    <a:gd name="T64" fmla="*/ 44 w 92"/>
                    <a:gd name="T65" fmla="*/ 84 h 84"/>
                    <a:gd name="T66" fmla="*/ 61 w 92"/>
                    <a:gd name="T67" fmla="*/ 62 h 84"/>
                    <a:gd name="T68" fmla="*/ 72 w 92"/>
                    <a:gd name="T69" fmla="*/ 56 h 84"/>
                    <a:gd name="T70" fmla="*/ 79 w 92"/>
                    <a:gd name="T71" fmla="*/ 45 h 84"/>
                    <a:gd name="T72" fmla="*/ 77 w 92"/>
                    <a:gd name="T73" fmla="*/ 30 h 84"/>
                    <a:gd name="T74" fmla="*/ 77 w 92"/>
                    <a:gd name="T75" fmla="*/ 30 h 84"/>
                    <a:gd name="T76" fmla="*/ 70 w 92"/>
                    <a:gd name="T77" fmla="*/ 19 h 84"/>
                    <a:gd name="T78" fmla="*/ 58 w 92"/>
                    <a:gd name="T79" fmla="*/ 15 h 84"/>
                    <a:gd name="T80" fmla="*/ 45 w 92"/>
                    <a:gd name="T81" fmla="*/ 16 h 84"/>
                    <a:gd name="T82" fmla="*/ 45 w 92"/>
                    <a:gd name="T83" fmla="*/ 16 h 84"/>
                    <a:gd name="T84" fmla="*/ 61 w 92"/>
                    <a:gd name="T85" fmla="*/ 62 h 84"/>
                    <a:gd name="T86" fmla="*/ 61 w 92"/>
                    <a:gd name="T87" fmla="*/ 62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4"/>
                    <a:gd name="T134" fmla="*/ 92 w 9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4">
                      <a:moveTo>
                        <a:pt x="44" y="84"/>
                      </a:moveTo>
                      <a:lnTo>
                        <a:pt x="38" y="84"/>
                      </a:lnTo>
                      <a:lnTo>
                        <a:pt x="28" y="83"/>
                      </a:lnTo>
                      <a:lnTo>
                        <a:pt x="17" y="77"/>
                      </a:lnTo>
                      <a:lnTo>
                        <a:pt x="12" y="74"/>
                      </a:lnTo>
                      <a:lnTo>
                        <a:pt x="8" y="68"/>
                      </a:lnTo>
                      <a:lnTo>
                        <a:pt x="3" y="57"/>
                      </a:lnTo>
                      <a:lnTo>
                        <a:pt x="0" y="35"/>
                      </a:lnTo>
                      <a:lnTo>
                        <a:pt x="11" y="17"/>
                      </a:lnTo>
                      <a:lnTo>
                        <a:pt x="30" y="4"/>
                      </a:lnTo>
                      <a:lnTo>
                        <a:pt x="55" y="0"/>
                      </a:lnTo>
                      <a:lnTo>
                        <a:pt x="76" y="7"/>
                      </a:lnTo>
                      <a:lnTo>
                        <a:pt x="90" y="27"/>
                      </a:lnTo>
                      <a:lnTo>
                        <a:pt x="92" y="50"/>
                      </a:lnTo>
                      <a:lnTo>
                        <a:pt x="79" y="68"/>
                      </a:lnTo>
                      <a:lnTo>
                        <a:pt x="56" y="81"/>
                      </a:lnTo>
                      <a:lnTo>
                        <a:pt x="34" y="20"/>
                      </a:lnTo>
                      <a:lnTo>
                        <a:pt x="20" y="28"/>
                      </a:lnTo>
                      <a:lnTo>
                        <a:pt x="14" y="40"/>
                      </a:lnTo>
                      <a:lnTo>
                        <a:pt x="15" y="55"/>
                      </a:lnTo>
                      <a:lnTo>
                        <a:pt x="22" y="65"/>
                      </a:lnTo>
                      <a:lnTo>
                        <a:pt x="31" y="70"/>
                      </a:lnTo>
                      <a:lnTo>
                        <a:pt x="39" y="70"/>
                      </a:lnTo>
                      <a:lnTo>
                        <a:pt x="44" y="84"/>
                      </a:lnTo>
                      <a:close/>
                      <a:moveTo>
                        <a:pt x="61" y="62"/>
                      </a:moveTo>
                      <a:lnTo>
                        <a:pt x="72" y="56"/>
                      </a:lnTo>
                      <a:lnTo>
                        <a:pt x="79" y="45"/>
                      </a:lnTo>
                      <a:lnTo>
                        <a:pt x="77" y="30"/>
                      </a:lnTo>
                      <a:lnTo>
                        <a:pt x="70" y="19"/>
                      </a:lnTo>
                      <a:lnTo>
                        <a:pt x="58" y="15"/>
                      </a:lnTo>
                      <a:lnTo>
                        <a:pt x="45" y="16"/>
                      </a:lnTo>
                      <a:lnTo>
                        <a:pt x="61" y="62"/>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5" name="Freeform 541"/>
                <p:cNvSpPr>
                  <a:spLocks/>
                </p:cNvSpPr>
                <p:nvPr/>
              </p:nvSpPr>
              <p:spPr bwMode="auto">
                <a:xfrm>
                  <a:off x="3548" y="2686"/>
                  <a:ext cx="35" cy="35"/>
                </a:xfrm>
                <a:custGeom>
                  <a:avLst/>
                  <a:gdLst>
                    <a:gd name="T0" fmla="*/ 35 w 104"/>
                    <a:gd name="T1" fmla="*/ 106 h 106"/>
                    <a:gd name="T2" fmla="*/ 27 w 104"/>
                    <a:gd name="T3" fmla="*/ 93 h 106"/>
                    <a:gd name="T4" fmla="*/ 75 w 104"/>
                    <a:gd name="T5" fmla="*/ 67 h 106"/>
                    <a:gd name="T6" fmla="*/ 75 w 104"/>
                    <a:gd name="T7" fmla="*/ 67 h 106"/>
                    <a:gd name="T8" fmla="*/ 85 w 104"/>
                    <a:gd name="T9" fmla="*/ 59 h 106"/>
                    <a:gd name="T10" fmla="*/ 89 w 104"/>
                    <a:gd name="T11" fmla="*/ 50 h 106"/>
                    <a:gd name="T12" fmla="*/ 86 w 104"/>
                    <a:gd name="T13" fmla="*/ 39 h 106"/>
                    <a:gd name="T14" fmla="*/ 86 w 104"/>
                    <a:gd name="T15" fmla="*/ 39 h 106"/>
                    <a:gd name="T16" fmla="*/ 79 w 104"/>
                    <a:gd name="T17" fmla="*/ 31 h 106"/>
                    <a:gd name="T18" fmla="*/ 66 w 104"/>
                    <a:gd name="T19" fmla="*/ 27 h 106"/>
                    <a:gd name="T20" fmla="*/ 48 w 104"/>
                    <a:gd name="T21" fmla="*/ 33 h 106"/>
                    <a:gd name="T22" fmla="*/ 48 w 104"/>
                    <a:gd name="T23" fmla="*/ 33 h 106"/>
                    <a:gd name="T24" fmla="*/ 7 w 104"/>
                    <a:gd name="T25" fmla="*/ 56 h 106"/>
                    <a:gd name="T26" fmla="*/ 0 w 104"/>
                    <a:gd name="T27" fmla="*/ 43 h 106"/>
                    <a:gd name="T28" fmla="*/ 77 w 104"/>
                    <a:gd name="T29" fmla="*/ 0 h 106"/>
                    <a:gd name="T30" fmla="*/ 83 w 104"/>
                    <a:gd name="T31" fmla="*/ 13 h 106"/>
                    <a:gd name="T32" fmla="*/ 73 w 104"/>
                    <a:gd name="T33" fmla="*/ 19 h 106"/>
                    <a:gd name="T34" fmla="*/ 73 w 104"/>
                    <a:gd name="T35" fmla="*/ 19 h 106"/>
                    <a:gd name="T36" fmla="*/ 73 w 104"/>
                    <a:gd name="T37" fmla="*/ 19 h 106"/>
                    <a:gd name="T38" fmla="*/ 80 w 104"/>
                    <a:gd name="T39" fmla="*/ 20 h 106"/>
                    <a:gd name="T40" fmla="*/ 90 w 104"/>
                    <a:gd name="T41" fmla="*/ 25 h 106"/>
                    <a:gd name="T42" fmla="*/ 99 w 104"/>
                    <a:gd name="T43" fmla="*/ 35 h 106"/>
                    <a:gd name="T44" fmla="*/ 99 w 104"/>
                    <a:gd name="T45" fmla="*/ 35 h 106"/>
                    <a:gd name="T46" fmla="*/ 104 w 104"/>
                    <a:gd name="T47" fmla="*/ 48 h 106"/>
                    <a:gd name="T48" fmla="*/ 101 w 104"/>
                    <a:gd name="T49" fmla="*/ 63 h 106"/>
                    <a:gd name="T50" fmla="*/ 87 w 104"/>
                    <a:gd name="T51" fmla="*/ 77 h 106"/>
                    <a:gd name="T52" fmla="*/ 87 w 104"/>
                    <a:gd name="T53" fmla="*/ 77 h 106"/>
                    <a:gd name="T54" fmla="*/ 35 w 104"/>
                    <a:gd name="T55" fmla="*/ 106 h 106"/>
                    <a:gd name="T56" fmla="*/ 35 w 104"/>
                    <a:gd name="T57" fmla="*/ 10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4"/>
                    <a:gd name="T88" fmla="*/ 0 h 106"/>
                    <a:gd name="T89" fmla="*/ 104 w 104"/>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4" h="106">
                      <a:moveTo>
                        <a:pt x="35" y="106"/>
                      </a:moveTo>
                      <a:lnTo>
                        <a:pt x="27" y="93"/>
                      </a:lnTo>
                      <a:lnTo>
                        <a:pt x="75" y="67"/>
                      </a:lnTo>
                      <a:lnTo>
                        <a:pt x="85" y="59"/>
                      </a:lnTo>
                      <a:lnTo>
                        <a:pt x="89" y="50"/>
                      </a:lnTo>
                      <a:lnTo>
                        <a:pt x="86" y="39"/>
                      </a:lnTo>
                      <a:lnTo>
                        <a:pt x="79" y="31"/>
                      </a:lnTo>
                      <a:lnTo>
                        <a:pt x="66" y="27"/>
                      </a:lnTo>
                      <a:lnTo>
                        <a:pt x="48" y="33"/>
                      </a:lnTo>
                      <a:lnTo>
                        <a:pt x="7" y="56"/>
                      </a:lnTo>
                      <a:lnTo>
                        <a:pt x="0" y="43"/>
                      </a:lnTo>
                      <a:lnTo>
                        <a:pt x="77" y="0"/>
                      </a:lnTo>
                      <a:lnTo>
                        <a:pt x="83" y="13"/>
                      </a:lnTo>
                      <a:lnTo>
                        <a:pt x="73" y="19"/>
                      </a:lnTo>
                      <a:lnTo>
                        <a:pt x="80" y="20"/>
                      </a:lnTo>
                      <a:lnTo>
                        <a:pt x="90" y="25"/>
                      </a:lnTo>
                      <a:lnTo>
                        <a:pt x="99" y="35"/>
                      </a:lnTo>
                      <a:lnTo>
                        <a:pt x="104" y="48"/>
                      </a:lnTo>
                      <a:lnTo>
                        <a:pt x="101" y="63"/>
                      </a:lnTo>
                      <a:lnTo>
                        <a:pt x="87" y="77"/>
                      </a:lnTo>
                      <a:lnTo>
                        <a:pt x="35" y="106"/>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6" name="Freeform 542"/>
                <p:cNvSpPr>
                  <a:spLocks/>
                </p:cNvSpPr>
                <p:nvPr/>
              </p:nvSpPr>
              <p:spPr bwMode="auto">
                <a:xfrm>
                  <a:off x="3569" y="2708"/>
                  <a:ext cx="31" cy="30"/>
                </a:xfrm>
                <a:custGeom>
                  <a:avLst/>
                  <a:gdLst>
                    <a:gd name="T0" fmla="*/ 64 w 93"/>
                    <a:gd name="T1" fmla="*/ 33 h 90"/>
                    <a:gd name="T2" fmla="*/ 19 w 93"/>
                    <a:gd name="T3" fmla="*/ 68 h 90"/>
                    <a:gd name="T4" fmla="*/ 19 w 93"/>
                    <a:gd name="T5" fmla="*/ 68 h 90"/>
                    <a:gd name="T6" fmla="*/ 16 w 93"/>
                    <a:gd name="T7" fmla="*/ 72 h 90"/>
                    <a:gd name="T8" fmla="*/ 17 w 93"/>
                    <a:gd name="T9" fmla="*/ 76 h 90"/>
                    <a:gd name="T10" fmla="*/ 19 w 93"/>
                    <a:gd name="T11" fmla="*/ 79 h 90"/>
                    <a:gd name="T12" fmla="*/ 19 w 93"/>
                    <a:gd name="T13" fmla="*/ 79 h 90"/>
                    <a:gd name="T14" fmla="*/ 22 w 93"/>
                    <a:gd name="T15" fmla="*/ 83 h 90"/>
                    <a:gd name="T16" fmla="*/ 13 w 93"/>
                    <a:gd name="T17" fmla="*/ 90 h 90"/>
                    <a:gd name="T18" fmla="*/ 13 w 93"/>
                    <a:gd name="T19" fmla="*/ 90 h 90"/>
                    <a:gd name="T20" fmla="*/ 9 w 93"/>
                    <a:gd name="T21" fmla="*/ 87 h 90"/>
                    <a:gd name="T22" fmla="*/ 6 w 93"/>
                    <a:gd name="T23" fmla="*/ 84 h 90"/>
                    <a:gd name="T24" fmla="*/ 5 w 93"/>
                    <a:gd name="T25" fmla="*/ 82 h 90"/>
                    <a:gd name="T26" fmla="*/ 5 w 93"/>
                    <a:gd name="T27" fmla="*/ 82 h 90"/>
                    <a:gd name="T28" fmla="*/ 0 w 93"/>
                    <a:gd name="T29" fmla="*/ 72 h 90"/>
                    <a:gd name="T30" fmla="*/ 2 w 93"/>
                    <a:gd name="T31" fmla="*/ 64 h 90"/>
                    <a:gd name="T32" fmla="*/ 9 w 93"/>
                    <a:gd name="T33" fmla="*/ 57 h 90"/>
                    <a:gd name="T34" fmla="*/ 9 w 93"/>
                    <a:gd name="T35" fmla="*/ 57 h 90"/>
                    <a:gd name="T36" fmla="*/ 55 w 93"/>
                    <a:gd name="T37" fmla="*/ 22 h 90"/>
                    <a:gd name="T38" fmla="*/ 48 w 93"/>
                    <a:gd name="T39" fmla="*/ 12 h 90"/>
                    <a:gd name="T40" fmla="*/ 58 w 93"/>
                    <a:gd name="T41" fmla="*/ 5 h 90"/>
                    <a:gd name="T42" fmla="*/ 65 w 93"/>
                    <a:gd name="T43" fmla="*/ 14 h 90"/>
                    <a:gd name="T44" fmla="*/ 84 w 93"/>
                    <a:gd name="T45" fmla="*/ 0 h 90"/>
                    <a:gd name="T46" fmla="*/ 93 w 93"/>
                    <a:gd name="T47" fmla="*/ 11 h 90"/>
                    <a:gd name="T48" fmla="*/ 74 w 93"/>
                    <a:gd name="T49" fmla="*/ 26 h 90"/>
                    <a:gd name="T50" fmla="*/ 82 w 93"/>
                    <a:gd name="T51" fmla="*/ 37 h 90"/>
                    <a:gd name="T52" fmla="*/ 73 w 93"/>
                    <a:gd name="T53" fmla="*/ 45 h 90"/>
                    <a:gd name="T54" fmla="*/ 64 w 93"/>
                    <a:gd name="T55" fmla="*/ 33 h 90"/>
                    <a:gd name="T56" fmla="*/ 64 w 93"/>
                    <a:gd name="T57" fmla="*/ 33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90"/>
                    <a:gd name="T89" fmla="*/ 93 w 93"/>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90">
                      <a:moveTo>
                        <a:pt x="64" y="33"/>
                      </a:moveTo>
                      <a:lnTo>
                        <a:pt x="19" y="68"/>
                      </a:lnTo>
                      <a:lnTo>
                        <a:pt x="16" y="72"/>
                      </a:lnTo>
                      <a:lnTo>
                        <a:pt x="17" y="76"/>
                      </a:lnTo>
                      <a:lnTo>
                        <a:pt x="19" y="79"/>
                      </a:lnTo>
                      <a:lnTo>
                        <a:pt x="22" y="83"/>
                      </a:lnTo>
                      <a:lnTo>
                        <a:pt x="13" y="90"/>
                      </a:lnTo>
                      <a:lnTo>
                        <a:pt x="9" y="87"/>
                      </a:lnTo>
                      <a:lnTo>
                        <a:pt x="6" y="84"/>
                      </a:lnTo>
                      <a:lnTo>
                        <a:pt x="5" y="82"/>
                      </a:lnTo>
                      <a:lnTo>
                        <a:pt x="0" y="72"/>
                      </a:lnTo>
                      <a:lnTo>
                        <a:pt x="2" y="64"/>
                      </a:lnTo>
                      <a:lnTo>
                        <a:pt x="9" y="57"/>
                      </a:lnTo>
                      <a:lnTo>
                        <a:pt x="55" y="22"/>
                      </a:lnTo>
                      <a:lnTo>
                        <a:pt x="48" y="12"/>
                      </a:lnTo>
                      <a:lnTo>
                        <a:pt x="58" y="5"/>
                      </a:lnTo>
                      <a:lnTo>
                        <a:pt x="65" y="14"/>
                      </a:lnTo>
                      <a:lnTo>
                        <a:pt x="84" y="0"/>
                      </a:lnTo>
                      <a:lnTo>
                        <a:pt x="93" y="11"/>
                      </a:lnTo>
                      <a:lnTo>
                        <a:pt x="74" y="26"/>
                      </a:lnTo>
                      <a:lnTo>
                        <a:pt x="82" y="37"/>
                      </a:lnTo>
                      <a:lnTo>
                        <a:pt x="73" y="45"/>
                      </a:lnTo>
                      <a:lnTo>
                        <a:pt x="64" y="33"/>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sp>
              <p:nvSpPr>
                <p:cNvPr id="1077" name="Freeform 543"/>
                <p:cNvSpPr>
                  <a:spLocks/>
                </p:cNvSpPr>
                <p:nvPr/>
              </p:nvSpPr>
              <p:spPr bwMode="auto">
                <a:xfrm>
                  <a:off x="3103" y="2365"/>
                  <a:ext cx="69" cy="46"/>
                </a:xfrm>
                <a:custGeom>
                  <a:avLst/>
                  <a:gdLst>
                    <a:gd name="T0" fmla="*/ 0 w 208"/>
                    <a:gd name="T1" fmla="*/ 70 h 137"/>
                    <a:gd name="T2" fmla="*/ 208 w 208"/>
                    <a:gd name="T3" fmla="*/ 0 h 137"/>
                    <a:gd name="T4" fmla="*/ 158 w 208"/>
                    <a:gd name="T5" fmla="*/ 69 h 137"/>
                    <a:gd name="T6" fmla="*/ 208 w 208"/>
                    <a:gd name="T7" fmla="*/ 137 h 137"/>
                    <a:gd name="T8" fmla="*/ 0 w 208"/>
                    <a:gd name="T9" fmla="*/ 70 h 137"/>
                    <a:gd name="T10" fmla="*/ 0 w 208"/>
                    <a:gd name="T11" fmla="*/ 70 h 137"/>
                    <a:gd name="T12" fmla="*/ 0 60000 65536"/>
                    <a:gd name="T13" fmla="*/ 0 60000 65536"/>
                    <a:gd name="T14" fmla="*/ 0 60000 65536"/>
                    <a:gd name="T15" fmla="*/ 0 60000 65536"/>
                    <a:gd name="T16" fmla="*/ 0 60000 65536"/>
                    <a:gd name="T17" fmla="*/ 0 60000 65536"/>
                    <a:gd name="T18" fmla="*/ 0 w 208"/>
                    <a:gd name="T19" fmla="*/ 0 h 137"/>
                    <a:gd name="T20" fmla="*/ 208 w 208"/>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08" h="137">
                      <a:moveTo>
                        <a:pt x="0" y="70"/>
                      </a:moveTo>
                      <a:lnTo>
                        <a:pt x="208" y="0"/>
                      </a:lnTo>
                      <a:lnTo>
                        <a:pt x="158" y="69"/>
                      </a:lnTo>
                      <a:lnTo>
                        <a:pt x="208" y="137"/>
                      </a:lnTo>
                      <a:lnTo>
                        <a:pt x="0" y="70"/>
                      </a:lnTo>
                      <a:close/>
                    </a:path>
                  </a:pathLst>
                </a:custGeom>
                <a:solidFill>
                  <a:srgbClr val="000000"/>
                </a:solidFill>
                <a:ln w="3175">
                  <a:solidFill>
                    <a:srgbClr val="000000"/>
                  </a:solidFill>
                  <a:round/>
                  <a:headEnd/>
                  <a:tailEnd/>
                </a:ln>
              </p:spPr>
              <p:txBody>
                <a:bodyPr>
                  <a:prstTxWarp prst="textNoShape">
                    <a:avLst/>
                  </a:prstTxWarp>
                </a:bodyPr>
                <a:lstStyle/>
                <a:p>
                  <a:endParaRPr lang="en-US"/>
                </a:p>
              </p:txBody>
            </p:sp>
          </p:grpSp>
        </p:grpSp>
        <p:sp>
          <p:nvSpPr>
            <p:cNvPr id="1052" name="Freeform 544"/>
            <p:cNvSpPr>
              <a:spLocks/>
            </p:cNvSpPr>
            <p:nvPr/>
          </p:nvSpPr>
          <p:spPr bwMode="auto">
            <a:xfrm>
              <a:off x="3068" y="2343"/>
              <a:ext cx="683" cy="483"/>
            </a:xfrm>
            <a:custGeom>
              <a:avLst/>
              <a:gdLst>
                <a:gd name="T0" fmla="*/ 117 w 2047"/>
                <a:gd name="T1" fmla="*/ 257 h 1449"/>
                <a:gd name="T2" fmla="*/ 220 w 2047"/>
                <a:gd name="T3" fmla="*/ 256 h 1449"/>
                <a:gd name="T4" fmla="*/ 381 w 2047"/>
                <a:gd name="T5" fmla="*/ 255 h 1449"/>
                <a:gd name="T6" fmla="*/ 574 w 2047"/>
                <a:gd name="T7" fmla="*/ 255 h 1449"/>
                <a:gd name="T8" fmla="*/ 768 w 2047"/>
                <a:gd name="T9" fmla="*/ 255 h 1449"/>
                <a:gd name="T10" fmla="*/ 937 w 2047"/>
                <a:gd name="T11" fmla="*/ 255 h 1449"/>
                <a:gd name="T12" fmla="*/ 1022 w 2047"/>
                <a:gd name="T13" fmla="*/ 257 h 1449"/>
                <a:gd name="T14" fmla="*/ 1118 w 2047"/>
                <a:gd name="T15" fmla="*/ 274 h 1449"/>
                <a:gd name="T16" fmla="*/ 1203 w 2047"/>
                <a:gd name="T17" fmla="*/ 330 h 1449"/>
                <a:gd name="T18" fmla="*/ 1268 w 2047"/>
                <a:gd name="T19" fmla="*/ 442 h 1449"/>
                <a:gd name="T20" fmla="*/ 1302 w 2047"/>
                <a:gd name="T21" fmla="*/ 628 h 1449"/>
                <a:gd name="T22" fmla="*/ 1305 w 2047"/>
                <a:gd name="T23" fmla="*/ 713 h 1449"/>
                <a:gd name="T24" fmla="*/ 1307 w 2047"/>
                <a:gd name="T25" fmla="*/ 759 h 1449"/>
                <a:gd name="T26" fmla="*/ 1317 w 2047"/>
                <a:gd name="T27" fmla="*/ 849 h 1449"/>
                <a:gd name="T28" fmla="*/ 1341 w 2047"/>
                <a:gd name="T29" fmla="*/ 967 h 1449"/>
                <a:gd name="T30" fmla="*/ 1383 w 2047"/>
                <a:gd name="T31" fmla="*/ 1098 h 1449"/>
                <a:gd name="T32" fmla="*/ 1453 w 2047"/>
                <a:gd name="T33" fmla="*/ 1225 h 1449"/>
                <a:gd name="T34" fmla="*/ 1553 w 2047"/>
                <a:gd name="T35" fmla="*/ 1336 h 1449"/>
                <a:gd name="T36" fmla="*/ 1691 w 2047"/>
                <a:gd name="T37" fmla="*/ 1413 h 1449"/>
                <a:gd name="T38" fmla="*/ 1807 w 2047"/>
                <a:gd name="T39" fmla="*/ 1439 h 1449"/>
                <a:gd name="T40" fmla="*/ 1981 w 2047"/>
                <a:gd name="T41" fmla="*/ 1448 h 1449"/>
                <a:gd name="T42" fmla="*/ 2047 w 2047"/>
                <a:gd name="T43" fmla="*/ 1183 h 1449"/>
                <a:gd name="T44" fmla="*/ 1936 w 2047"/>
                <a:gd name="T45" fmla="*/ 1181 h 1449"/>
                <a:gd name="T46" fmla="*/ 1843 w 2047"/>
                <a:gd name="T47" fmla="*/ 1172 h 1449"/>
                <a:gd name="T48" fmla="*/ 1732 w 2047"/>
                <a:gd name="T49" fmla="*/ 1124 h 1449"/>
                <a:gd name="T50" fmla="*/ 1655 w 2047"/>
                <a:gd name="T51" fmla="*/ 1037 h 1449"/>
                <a:gd name="T52" fmla="*/ 1605 w 2047"/>
                <a:gd name="T53" fmla="*/ 921 h 1449"/>
                <a:gd name="T54" fmla="*/ 1575 w 2047"/>
                <a:gd name="T55" fmla="*/ 784 h 1449"/>
                <a:gd name="T56" fmla="*/ 1558 w 2047"/>
                <a:gd name="T57" fmla="*/ 636 h 1449"/>
                <a:gd name="T58" fmla="*/ 1549 w 2047"/>
                <a:gd name="T59" fmla="*/ 535 h 1449"/>
                <a:gd name="T60" fmla="*/ 1507 w 2047"/>
                <a:gd name="T61" fmla="*/ 339 h 1449"/>
                <a:gd name="T62" fmla="*/ 1428 w 2047"/>
                <a:gd name="T63" fmla="*/ 192 h 1449"/>
                <a:gd name="T64" fmla="*/ 1328 w 2047"/>
                <a:gd name="T65" fmla="*/ 90 h 1449"/>
                <a:gd name="T66" fmla="*/ 1224 w 2047"/>
                <a:gd name="T67" fmla="*/ 28 h 1449"/>
                <a:gd name="T68" fmla="*/ 1132 w 2047"/>
                <a:gd name="T69" fmla="*/ 2 h 1449"/>
                <a:gd name="T70" fmla="*/ 1086 w 2047"/>
                <a:gd name="T71" fmla="*/ 2 h 1449"/>
                <a:gd name="T72" fmla="*/ 998 w 2047"/>
                <a:gd name="T73" fmla="*/ 2 h 1449"/>
                <a:gd name="T74" fmla="*/ 834 w 2047"/>
                <a:gd name="T75" fmla="*/ 2 h 1449"/>
                <a:gd name="T76" fmla="*/ 629 w 2047"/>
                <a:gd name="T77" fmla="*/ 2 h 1449"/>
                <a:gd name="T78" fmla="*/ 418 w 2047"/>
                <a:gd name="T79" fmla="*/ 2 h 1449"/>
                <a:gd name="T80" fmla="*/ 235 w 2047"/>
                <a:gd name="T81" fmla="*/ 2 h 1449"/>
                <a:gd name="T82" fmla="*/ 118 w 2047"/>
                <a:gd name="T83" fmla="*/ 2 h 1449"/>
                <a:gd name="T84" fmla="*/ 92 w 2047"/>
                <a:gd name="T85" fmla="*/ 2 h 1449"/>
                <a:gd name="T86" fmla="*/ 95 w 2047"/>
                <a:gd name="T87" fmla="*/ 257 h 1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449"/>
                <a:gd name="T134" fmla="*/ 2047 w 2047"/>
                <a:gd name="T135" fmla="*/ 1449 h 1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449">
                  <a:moveTo>
                    <a:pt x="95" y="257"/>
                  </a:moveTo>
                  <a:lnTo>
                    <a:pt x="101" y="257"/>
                  </a:lnTo>
                  <a:lnTo>
                    <a:pt x="117" y="257"/>
                  </a:lnTo>
                  <a:lnTo>
                    <a:pt x="143" y="257"/>
                  </a:lnTo>
                  <a:lnTo>
                    <a:pt x="177" y="256"/>
                  </a:lnTo>
                  <a:lnTo>
                    <a:pt x="220" y="256"/>
                  </a:lnTo>
                  <a:lnTo>
                    <a:pt x="268" y="256"/>
                  </a:lnTo>
                  <a:lnTo>
                    <a:pt x="323" y="255"/>
                  </a:lnTo>
                  <a:lnTo>
                    <a:pt x="381" y="255"/>
                  </a:lnTo>
                  <a:lnTo>
                    <a:pt x="444" y="255"/>
                  </a:lnTo>
                  <a:lnTo>
                    <a:pt x="509" y="255"/>
                  </a:lnTo>
                  <a:lnTo>
                    <a:pt x="574" y="255"/>
                  </a:lnTo>
                  <a:lnTo>
                    <a:pt x="640" y="254"/>
                  </a:lnTo>
                  <a:lnTo>
                    <a:pt x="706" y="254"/>
                  </a:lnTo>
                  <a:lnTo>
                    <a:pt x="768" y="255"/>
                  </a:lnTo>
                  <a:lnTo>
                    <a:pt x="829" y="255"/>
                  </a:lnTo>
                  <a:lnTo>
                    <a:pt x="885" y="255"/>
                  </a:lnTo>
                  <a:lnTo>
                    <a:pt x="937" y="255"/>
                  </a:lnTo>
                  <a:lnTo>
                    <a:pt x="983" y="256"/>
                  </a:lnTo>
                  <a:lnTo>
                    <a:pt x="1022" y="257"/>
                  </a:lnTo>
                  <a:lnTo>
                    <a:pt x="1054" y="259"/>
                  </a:lnTo>
                  <a:lnTo>
                    <a:pt x="1086" y="265"/>
                  </a:lnTo>
                  <a:lnTo>
                    <a:pt x="1118" y="274"/>
                  </a:lnTo>
                  <a:lnTo>
                    <a:pt x="1148" y="288"/>
                  </a:lnTo>
                  <a:lnTo>
                    <a:pt x="1177" y="306"/>
                  </a:lnTo>
                  <a:lnTo>
                    <a:pt x="1203" y="330"/>
                  </a:lnTo>
                  <a:lnTo>
                    <a:pt x="1228" y="360"/>
                  </a:lnTo>
                  <a:lnTo>
                    <a:pt x="1249" y="398"/>
                  </a:lnTo>
                  <a:lnTo>
                    <a:pt x="1268" y="442"/>
                  </a:lnTo>
                  <a:lnTo>
                    <a:pt x="1283" y="495"/>
                  </a:lnTo>
                  <a:lnTo>
                    <a:pt x="1294" y="556"/>
                  </a:lnTo>
                  <a:lnTo>
                    <a:pt x="1302" y="628"/>
                  </a:lnTo>
                  <a:lnTo>
                    <a:pt x="1305" y="710"/>
                  </a:lnTo>
                  <a:lnTo>
                    <a:pt x="1305" y="713"/>
                  </a:lnTo>
                  <a:lnTo>
                    <a:pt x="1305" y="723"/>
                  </a:lnTo>
                  <a:lnTo>
                    <a:pt x="1305" y="738"/>
                  </a:lnTo>
                  <a:lnTo>
                    <a:pt x="1307" y="759"/>
                  </a:lnTo>
                  <a:lnTo>
                    <a:pt x="1310" y="786"/>
                  </a:lnTo>
                  <a:lnTo>
                    <a:pt x="1313" y="816"/>
                  </a:lnTo>
                  <a:lnTo>
                    <a:pt x="1317" y="849"/>
                  </a:lnTo>
                  <a:lnTo>
                    <a:pt x="1323" y="887"/>
                  </a:lnTo>
                  <a:lnTo>
                    <a:pt x="1331" y="926"/>
                  </a:lnTo>
                  <a:lnTo>
                    <a:pt x="1341" y="967"/>
                  </a:lnTo>
                  <a:lnTo>
                    <a:pt x="1352" y="1010"/>
                  </a:lnTo>
                  <a:lnTo>
                    <a:pt x="1367" y="1053"/>
                  </a:lnTo>
                  <a:lnTo>
                    <a:pt x="1383" y="1098"/>
                  </a:lnTo>
                  <a:lnTo>
                    <a:pt x="1403" y="1141"/>
                  </a:lnTo>
                  <a:lnTo>
                    <a:pt x="1427" y="1183"/>
                  </a:lnTo>
                  <a:lnTo>
                    <a:pt x="1453" y="1225"/>
                  </a:lnTo>
                  <a:lnTo>
                    <a:pt x="1482" y="1264"/>
                  </a:lnTo>
                  <a:lnTo>
                    <a:pt x="1516" y="1302"/>
                  </a:lnTo>
                  <a:lnTo>
                    <a:pt x="1553" y="1336"/>
                  </a:lnTo>
                  <a:lnTo>
                    <a:pt x="1595" y="1366"/>
                  </a:lnTo>
                  <a:lnTo>
                    <a:pt x="1641" y="1392"/>
                  </a:lnTo>
                  <a:lnTo>
                    <a:pt x="1691" y="1413"/>
                  </a:lnTo>
                  <a:lnTo>
                    <a:pt x="1747" y="1429"/>
                  </a:lnTo>
                  <a:lnTo>
                    <a:pt x="1807" y="1439"/>
                  </a:lnTo>
                  <a:lnTo>
                    <a:pt x="1862" y="1446"/>
                  </a:lnTo>
                  <a:lnTo>
                    <a:pt x="1920" y="1449"/>
                  </a:lnTo>
                  <a:lnTo>
                    <a:pt x="1981" y="1448"/>
                  </a:lnTo>
                  <a:lnTo>
                    <a:pt x="2047" y="1442"/>
                  </a:lnTo>
                  <a:lnTo>
                    <a:pt x="2047" y="1183"/>
                  </a:lnTo>
                  <a:lnTo>
                    <a:pt x="1990" y="1183"/>
                  </a:lnTo>
                  <a:lnTo>
                    <a:pt x="1936" y="1181"/>
                  </a:lnTo>
                  <a:lnTo>
                    <a:pt x="1889" y="1178"/>
                  </a:lnTo>
                  <a:lnTo>
                    <a:pt x="1843" y="1172"/>
                  </a:lnTo>
                  <a:lnTo>
                    <a:pt x="1801" y="1161"/>
                  </a:lnTo>
                  <a:lnTo>
                    <a:pt x="1764" y="1145"/>
                  </a:lnTo>
                  <a:lnTo>
                    <a:pt x="1732" y="1124"/>
                  </a:lnTo>
                  <a:lnTo>
                    <a:pt x="1702" y="1099"/>
                  </a:lnTo>
                  <a:lnTo>
                    <a:pt x="1677" y="1069"/>
                  </a:lnTo>
                  <a:lnTo>
                    <a:pt x="1655" y="1037"/>
                  </a:lnTo>
                  <a:lnTo>
                    <a:pt x="1636" y="1001"/>
                  </a:lnTo>
                  <a:lnTo>
                    <a:pt x="1620" y="962"/>
                  </a:lnTo>
                  <a:lnTo>
                    <a:pt x="1605" y="921"/>
                  </a:lnTo>
                  <a:lnTo>
                    <a:pt x="1593" y="876"/>
                  </a:lnTo>
                  <a:lnTo>
                    <a:pt x="1584" y="831"/>
                  </a:lnTo>
                  <a:lnTo>
                    <a:pt x="1575" y="784"/>
                  </a:lnTo>
                  <a:lnTo>
                    <a:pt x="1569" y="735"/>
                  </a:lnTo>
                  <a:lnTo>
                    <a:pt x="1563" y="686"/>
                  </a:lnTo>
                  <a:lnTo>
                    <a:pt x="1558" y="636"/>
                  </a:lnTo>
                  <a:lnTo>
                    <a:pt x="1554" y="586"/>
                  </a:lnTo>
                  <a:lnTo>
                    <a:pt x="1549" y="535"/>
                  </a:lnTo>
                  <a:lnTo>
                    <a:pt x="1541" y="464"/>
                  </a:lnTo>
                  <a:lnTo>
                    <a:pt x="1527" y="399"/>
                  </a:lnTo>
                  <a:lnTo>
                    <a:pt x="1507" y="339"/>
                  </a:lnTo>
                  <a:lnTo>
                    <a:pt x="1484" y="285"/>
                  </a:lnTo>
                  <a:lnTo>
                    <a:pt x="1457" y="236"/>
                  </a:lnTo>
                  <a:lnTo>
                    <a:pt x="1428" y="192"/>
                  </a:lnTo>
                  <a:lnTo>
                    <a:pt x="1395" y="153"/>
                  </a:lnTo>
                  <a:lnTo>
                    <a:pt x="1362" y="119"/>
                  </a:lnTo>
                  <a:lnTo>
                    <a:pt x="1328" y="90"/>
                  </a:lnTo>
                  <a:lnTo>
                    <a:pt x="1292" y="65"/>
                  </a:lnTo>
                  <a:lnTo>
                    <a:pt x="1258" y="45"/>
                  </a:lnTo>
                  <a:lnTo>
                    <a:pt x="1224" y="28"/>
                  </a:lnTo>
                  <a:lnTo>
                    <a:pt x="1190" y="16"/>
                  </a:lnTo>
                  <a:lnTo>
                    <a:pt x="1160" y="7"/>
                  </a:lnTo>
                  <a:lnTo>
                    <a:pt x="1132" y="2"/>
                  </a:lnTo>
                  <a:lnTo>
                    <a:pt x="1107" y="0"/>
                  </a:lnTo>
                  <a:lnTo>
                    <a:pt x="1086" y="2"/>
                  </a:lnTo>
                  <a:lnTo>
                    <a:pt x="1067" y="2"/>
                  </a:lnTo>
                  <a:lnTo>
                    <a:pt x="1038" y="2"/>
                  </a:lnTo>
                  <a:lnTo>
                    <a:pt x="998" y="2"/>
                  </a:lnTo>
                  <a:lnTo>
                    <a:pt x="950" y="2"/>
                  </a:lnTo>
                  <a:lnTo>
                    <a:pt x="895" y="2"/>
                  </a:lnTo>
                  <a:lnTo>
                    <a:pt x="834" y="2"/>
                  </a:lnTo>
                  <a:lnTo>
                    <a:pt x="768" y="2"/>
                  </a:lnTo>
                  <a:lnTo>
                    <a:pt x="700" y="2"/>
                  </a:lnTo>
                  <a:lnTo>
                    <a:pt x="629" y="2"/>
                  </a:lnTo>
                  <a:lnTo>
                    <a:pt x="557" y="2"/>
                  </a:lnTo>
                  <a:lnTo>
                    <a:pt x="486" y="2"/>
                  </a:lnTo>
                  <a:lnTo>
                    <a:pt x="418" y="2"/>
                  </a:lnTo>
                  <a:lnTo>
                    <a:pt x="352" y="2"/>
                  </a:lnTo>
                  <a:lnTo>
                    <a:pt x="291" y="2"/>
                  </a:lnTo>
                  <a:lnTo>
                    <a:pt x="235" y="2"/>
                  </a:lnTo>
                  <a:lnTo>
                    <a:pt x="187" y="2"/>
                  </a:lnTo>
                  <a:lnTo>
                    <a:pt x="147" y="2"/>
                  </a:lnTo>
                  <a:lnTo>
                    <a:pt x="118" y="2"/>
                  </a:lnTo>
                  <a:lnTo>
                    <a:pt x="99" y="2"/>
                  </a:lnTo>
                  <a:lnTo>
                    <a:pt x="92" y="2"/>
                  </a:lnTo>
                  <a:lnTo>
                    <a:pt x="0" y="120"/>
                  </a:lnTo>
                  <a:lnTo>
                    <a:pt x="95" y="257"/>
                  </a:lnTo>
                </a:path>
              </a:pathLst>
            </a:custGeom>
            <a:noFill/>
            <a:ln w="3175">
              <a:solidFill>
                <a:srgbClr val="1F1A17"/>
              </a:solidFill>
              <a:round/>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129437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7" dur="5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randombar(horizontal)">
                                      <p:cBhvr>
                                        <p:cTn id="12" dur="500"/>
                                        <p:tgtEl>
                                          <p:spTgt spid="61">
                                            <p:txEl>
                                              <p:pRg st="1" end="1"/>
                                            </p:txEl>
                                          </p:spTgt>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591"/>
                                        </p:tgtEl>
                                        <p:attrNameLst>
                                          <p:attrName>style.visibility</p:attrName>
                                        </p:attrNameLst>
                                      </p:cBhvr>
                                      <p:to>
                                        <p:strVal val="visible"/>
                                      </p:to>
                                    </p:set>
                                    <p:anim calcmode="lin" valueType="num">
                                      <p:cBhvr>
                                        <p:cTn id="16" dur="500" fill="hold"/>
                                        <p:tgtEl>
                                          <p:spTgt spid="591"/>
                                        </p:tgtEl>
                                        <p:attrNameLst>
                                          <p:attrName>ppt_w</p:attrName>
                                        </p:attrNameLst>
                                      </p:cBhvr>
                                      <p:tavLst>
                                        <p:tav tm="0">
                                          <p:val>
                                            <p:fltVal val="0"/>
                                          </p:val>
                                        </p:tav>
                                        <p:tav tm="100000">
                                          <p:val>
                                            <p:strVal val="#ppt_w"/>
                                          </p:val>
                                        </p:tav>
                                      </p:tavLst>
                                    </p:anim>
                                    <p:anim calcmode="lin" valueType="num">
                                      <p:cBhvr>
                                        <p:cTn id="17" dur="500" fill="hold"/>
                                        <p:tgtEl>
                                          <p:spTgt spid="591"/>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901"/>
                                        </p:tgtEl>
                                        <p:attrNameLst>
                                          <p:attrName>style.visibility</p:attrName>
                                        </p:attrNameLst>
                                      </p:cBhvr>
                                      <p:to>
                                        <p:strVal val="visible"/>
                                      </p:to>
                                    </p:set>
                                    <p:anim calcmode="lin" valueType="num">
                                      <p:cBhvr>
                                        <p:cTn id="21" dur="500" fill="hold"/>
                                        <p:tgtEl>
                                          <p:spTgt spid="901"/>
                                        </p:tgtEl>
                                        <p:attrNameLst>
                                          <p:attrName>ppt_x</p:attrName>
                                        </p:attrNameLst>
                                      </p:cBhvr>
                                      <p:tavLst>
                                        <p:tav tm="0">
                                          <p:val>
                                            <p:strVal val="#ppt_x-#ppt_w/2"/>
                                          </p:val>
                                        </p:tav>
                                        <p:tav tm="100000">
                                          <p:val>
                                            <p:strVal val="#ppt_x"/>
                                          </p:val>
                                        </p:tav>
                                      </p:tavLst>
                                    </p:anim>
                                    <p:anim calcmode="lin" valueType="num">
                                      <p:cBhvr>
                                        <p:cTn id="22" dur="500" fill="hold"/>
                                        <p:tgtEl>
                                          <p:spTgt spid="901"/>
                                        </p:tgtEl>
                                        <p:attrNameLst>
                                          <p:attrName>ppt_y</p:attrName>
                                        </p:attrNameLst>
                                      </p:cBhvr>
                                      <p:tavLst>
                                        <p:tav tm="0">
                                          <p:val>
                                            <p:strVal val="#ppt_y"/>
                                          </p:val>
                                        </p:tav>
                                        <p:tav tm="100000">
                                          <p:val>
                                            <p:strVal val="#ppt_y"/>
                                          </p:val>
                                        </p:tav>
                                      </p:tavLst>
                                    </p:anim>
                                    <p:anim calcmode="lin" valueType="num">
                                      <p:cBhvr>
                                        <p:cTn id="23" dur="500" fill="hold"/>
                                        <p:tgtEl>
                                          <p:spTgt spid="901"/>
                                        </p:tgtEl>
                                        <p:attrNameLst>
                                          <p:attrName>ppt_w</p:attrName>
                                        </p:attrNameLst>
                                      </p:cBhvr>
                                      <p:tavLst>
                                        <p:tav tm="0">
                                          <p:val>
                                            <p:fltVal val="0"/>
                                          </p:val>
                                        </p:tav>
                                        <p:tav tm="100000">
                                          <p:val>
                                            <p:strVal val="#ppt_w"/>
                                          </p:val>
                                        </p:tav>
                                      </p:tavLst>
                                    </p:anim>
                                    <p:anim calcmode="lin" valueType="num">
                                      <p:cBhvr>
                                        <p:cTn id="24" dur="500" fill="hold"/>
                                        <p:tgtEl>
                                          <p:spTgt spid="9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nodeType="afterEffect">
                                  <p:stCondLst>
                                    <p:cond delay="0"/>
                                  </p:stCondLst>
                                  <p:childTnLst>
                                    <p:set>
                                      <p:cBhvr>
                                        <p:cTn id="27" dur="1" fill="hold">
                                          <p:stCondLst>
                                            <p:cond delay="0"/>
                                          </p:stCondLst>
                                        </p:cTn>
                                        <p:tgtEl>
                                          <p:spTgt spid="788"/>
                                        </p:tgtEl>
                                        <p:attrNameLst>
                                          <p:attrName>style.visibility</p:attrName>
                                        </p:attrNameLst>
                                      </p:cBhvr>
                                      <p:to>
                                        <p:strVal val="visible"/>
                                      </p:to>
                                    </p:set>
                                    <p:anim calcmode="lin" valueType="num">
                                      <p:cBhvr>
                                        <p:cTn id="28" dur="500" fill="hold"/>
                                        <p:tgtEl>
                                          <p:spTgt spid="788"/>
                                        </p:tgtEl>
                                        <p:attrNameLst>
                                          <p:attrName>ppt_x</p:attrName>
                                        </p:attrNameLst>
                                      </p:cBhvr>
                                      <p:tavLst>
                                        <p:tav tm="0">
                                          <p:val>
                                            <p:strVal val="#ppt_x-#ppt_w/2"/>
                                          </p:val>
                                        </p:tav>
                                        <p:tav tm="100000">
                                          <p:val>
                                            <p:strVal val="#ppt_x"/>
                                          </p:val>
                                        </p:tav>
                                      </p:tavLst>
                                    </p:anim>
                                    <p:anim calcmode="lin" valueType="num">
                                      <p:cBhvr>
                                        <p:cTn id="29" dur="500" fill="hold"/>
                                        <p:tgtEl>
                                          <p:spTgt spid="788"/>
                                        </p:tgtEl>
                                        <p:attrNameLst>
                                          <p:attrName>ppt_y</p:attrName>
                                        </p:attrNameLst>
                                      </p:cBhvr>
                                      <p:tavLst>
                                        <p:tav tm="0">
                                          <p:val>
                                            <p:strVal val="#ppt_y"/>
                                          </p:val>
                                        </p:tav>
                                        <p:tav tm="100000">
                                          <p:val>
                                            <p:strVal val="#ppt_y"/>
                                          </p:val>
                                        </p:tav>
                                      </p:tavLst>
                                    </p:anim>
                                    <p:anim calcmode="lin" valueType="num">
                                      <p:cBhvr>
                                        <p:cTn id="30" dur="500" fill="hold"/>
                                        <p:tgtEl>
                                          <p:spTgt spid="788"/>
                                        </p:tgtEl>
                                        <p:attrNameLst>
                                          <p:attrName>ppt_w</p:attrName>
                                        </p:attrNameLst>
                                      </p:cBhvr>
                                      <p:tavLst>
                                        <p:tav tm="0">
                                          <p:val>
                                            <p:fltVal val="0"/>
                                          </p:val>
                                        </p:tav>
                                        <p:tav tm="100000">
                                          <p:val>
                                            <p:strVal val="#ppt_w"/>
                                          </p:val>
                                        </p:tav>
                                      </p:tavLst>
                                    </p:anim>
                                    <p:anim calcmode="lin" valueType="num">
                                      <p:cBhvr>
                                        <p:cTn id="31" dur="500" fill="hold"/>
                                        <p:tgtEl>
                                          <p:spTgt spid="78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1">
                                            <p:txEl>
                                              <p:pRg st="2" end="2"/>
                                            </p:txEl>
                                          </p:spTgt>
                                        </p:tgtEl>
                                        <p:attrNameLst>
                                          <p:attrName>style.visibility</p:attrName>
                                        </p:attrNameLst>
                                      </p:cBhvr>
                                      <p:to>
                                        <p:strVal val="visible"/>
                                      </p:to>
                                    </p:set>
                                    <p:animEffect transition="in" filter="randombar(horizontal)">
                                      <p:cBhvr>
                                        <p:cTn id="36" dur="500"/>
                                        <p:tgtEl>
                                          <p:spTgt spid="61">
                                            <p:txEl>
                                              <p:pRg st="2" end="2"/>
                                            </p:txEl>
                                          </p:spTgt>
                                        </p:tgtEl>
                                      </p:cBhvr>
                                    </p:animEffect>
                                  </p:childTnLst>
                                </p:cTn>
                              </p:par>
                            </p:childTnLst>
                          </p:cTn>
                        </p:par>
                        <p:par>
                          <p:cTn id="37" fill="hold">
                            <p:stCondLst>
                              <p:cond delay="500"/>
                            </p:stCondLst>
                            <p:childTnLst>
                              <p:par>
                                <p:cTn id="38" presetID="23" presetClass="entr" presetSubtype="16" fill="hold" nodeType="afterEffect">
                                  <p:stCondLst>
                                    <p:cond delay="0"/>
                                  </p:stCondLst>
                                  <p:childTnLst>
                                    <p:set>
                                      <p:cBhvr>
                                        <p:cTn id="39" dur="1" fill="hold">
                                          <p:stCondLst>
                                            <p:cond delay="0"/>
                                          </p:stCondLst>
                                        </p:cTn>
                                        <p:tgtEl>
                                          <p:spTgt spid="758"/>
                                        </p:tgtEl>
                                        <p:attrNameLst>
                                          <p:attrName>style.visibility</p:attrName>
                                        </p:attrNameLst>
                                      </p:cBhvr>
                                      <p:to>
                                        <p:strVal val="visible"/>
                                      </p:to>
                                    </p:set>
                                    <p:anim calcmode="lin" valueType="num">
                                      <p:cBhvr>
                                        <p:cTn id="40" dur="500" fill="hold"/>
                                        <p:tgtEl>
                                          <p:spTgt spid="758"/>
                                        </p:tgtEl>
                                        <p:attrNameLst>
                                          <p:attrName>ppt_w</p:attrName>
                                        </p:attrNameLst>
                                      </p:cBhvr>
                                      <p:tavLst>
                                        <p:tav tm="0">
                                          <p:val>
                                            <p:fltVal val="0"/>
                                          </p:val>
                                        </p:tav>
                                        <p:tav tm="100000">
                                          <p:val>
                                            <p:strVal val="#ppt_w"/>
                                          </p:val>
                                        </p:tav>
                                      </p:tavLst>
                                    </p:anim>
                                    <p:anim calcmode="lin" valueType="num">
                                      <p:cBhvr>
                                        <p:cTn id="41" dur="500" fill="hold"/>
                                        <p:tgtEl>
                                          <p:spTgt spid="758"/>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7" presetClass="entr" presetSubtype="2" fill="hold" nodeType="afterEffect">
                                  <p:stCondLst>
                                    <p:cond delay="0"/>
                                  </p:stCondLst>
                                  <p:childTnLst>
                                    <p:set>
                                      <p:cBhvr>
                                        <p:cTn id="44" dur="1" fill="hold">
                                          <p:stCondLst>
                                            <p:cond delay="0"/>
                                          </p:stCondLst>
                                        </p:cTn>
                                        <p:tgtEl>
                                          <p:spTgt spid="958"/>
                                        </p:tgtEl>
                                        <p:attrNameLst>
                                          <p:attrName>style.visibility</p:attrName>
                                        </p:attrNameLst>
                                      </p:cBhvr>
                                      <p:to>
                                        <p:strVal val="visible"/>
                                      </p:to>
                                    </p:set>
                                    <p:anim calcmode="lin" valueType="num">
                                      <p:cBhvr>
                                        <p:cTn id="45" dur="500" fill="hold"/>
                                        <p:tgtEl>
                                          <p:spTgt spid="958"/>
                                        </p:tgtEl>
                                        <p:attrNameLst>
                                          <p:attrName>ppt_x</p:attrName>
                                        </p:attrNameLst>
                                      </p:cBhvr>
                                      <p:tavLst>
                                        <p:tav tm="0">
                                          <p:val>
                                            <p:strVal val="#ppt_x+#ppt_w/2"/>
                                          </p:val>
                                        </p:tav>
                                        <p:tav tm="100000">
                                          <p:val>
                                            <p:strVal val="#ppt_x"/>
                                          </p:val>
                                        </p:tav>
                                      </p:tavLst>
                                    </p:anim>
                                    <p:anim calcmode="lin" valueType="num">
                                      <p:cBhvr>
                                        <p:cTn id="46" dur="500" fill="hold"/>
                                        <p:tgtEl>
                                          <p:spTgt spid="958"/>
                                        </p:tgtEl>
                                        <p:attrNameLst>
                                          <p:attrName>ppt_y</p:attrName>
                                        </p:attrNameLst>
                                      </p:cBhvr>
                                      <p:tavLst>
                                        <p:tav tm="0">
                                          <p:val>
                                            <p:strVal val="#ppt_y"/>
                                          </p:val>
                                        </p:tav>
                                        <p:tav tm="100000">
                                          <p:val>
                                            <p:strVal val="#ppt_y"/>
                                          </p:val>
                                        </p:tav>
                                      </p:tavLst>
                                    </p:anim>
                                    <p:anim calcmode="lin" valueType="num">
                                      <p:cBhvr>
                                        <p:cTn id="47" dur="500" fill="hold"/>
                                        <p:tgtEl>
                                          <p:spTgt spid="958"/>
                                        </p:tgtEl>
                                        <p:attrNameLst>
                                          <p:attrName>ppt_w</p:attrName>
                                        </p:attrNameLst>
                                      </p:cBhvr>
                                      <p:tavLst>
                                        <p:tav tm="0">
                                          <p:val>
                                            <p:fltVal val="0"/>
                                          </p:val>
                                        </p:tav>
                                        <p:tav tm="100000">
                                          <p:val>
                                            <p:strVal val="#ppt_w"/>
                                          </p:val>
                                        </p:tav>
                                      </p:tavLst>
                                    </p:anim>
                                    <p:anim calcmode="lin" valueType="num">
                                      <p:cBhvr>
                                        <p:cTn id="48" dur="500" fill="hold"/>
                                        <p:tgtEl>
                                          <p:spTgt spid="958"/>
                                        </p:tgtEl>
                                        <p:attrNameLst>
                                          <p:attrName>ppt_h</p:attrName>
                                        </p:attrNameLst>
                                      </p:cBhvr>
                                      <p:tavLst>
                                        <p:tav tm="0">
                                          <p:val>
                                            <p:strVal val="#ppt_h"/>
                                          </p:val>
                                        </p:tav>
                                        <p:tav tm="100000">
                                          <p:val>
                                            <p:strVal val="#ppt_h"/>
                                          </p:val>
                                        </p:tav>
                                      </p:tavLst>
                                    </p:anim>
                                  </p:childTnLst>
                                </p:cTn>
                              </p:par>
                            </p:childTnLst>
                          </p:cTn>
                        </p:par>
                        <p:par>
                          <p:cTn id="49" fill="hold">
                            <p:stCondLst>
                              <p:cond delay="1500"/>
                            </p:stCondLst>
                            <p:childTnLst>
                              <p:par>
                                <p:cTn id="50" presetID="17" presetClass="entr" presetSubtype="2" fill="hold" nodeType="afterEffect">
                                  <p:stCondLst>
                                    <p:cond delay="0"/>
                                  </p:stCondLst>
                                  <p:childTnLst>
                                    <p:set>
                                      <p:cBhvr>
                                        <p:cTn id="51" dur="1" fill="hold">
                                          <p:stCondLst>
                                            <p:cond delay="0"/>
                                          </p:stCondLst>
                                        </p:cTn>
                                        <p:tgtEl>
                                          <p:spTgt spid="923"/>
                                        </p:tgtEl>
                                        <p:attrNameLst>
                                          <p:attrName>style.visibility</p:attrName>
                                        </p:attrNameLst>
                                      </p:cBhvr>
                                      <p:to>
                                        <p:strVal val="visible"/>
                                      </p:to>
                                    </p:set>
                                    <p:anim calcmode="lin" valueType="num">
                                      <p:cBhvr>
                                        <p:cTn id="52" dur="500" fill="hold"/>
                                        <p:tgtEl>
                                          <p:spTgt spid="923"/>
                                        </p:tgtEl>
                                        <p:attrNameLst>
                                          <p:attrName>ppt_x</p:attrName>
                                        </p:attrNameLst>
                                      </p:cBhvr>
                                      <p:tavLst>
                                        <p:tav tm="0">
                                          <p:val>
                                            <p:strVal val="#ppt_x+#ppt_w/2"/>
                                          </p:val>
                                        </p:tav>
                                        <p:tav tm="100000">
                                          <p:val>
                                            <p:strVal val="#ppt_x"/>
                                          </p:val>
                                        </p:tav>
                                      </p:tavLst>
                                    </p:anim>
                                    <p:anim calcmode="lin" valueType="num">
                                      <p:cBhvr>
                                        <p:cTn id="53" dur="500" fill="hold"/>
                                        <p:tgtEl>
                                          <p:spTgt spid="923"/>
                                        </p:tgtEl>
                                        <p:attrNameLst>
                                          <p:attrName>ppt_y</p:attrName>
                                        </p:attrNameLst>
                                      </p:cBhvr>
                                      <p:tavLst>
                                        <p:tav tm="0">
                                          <p:val>
                                            <p:strVal val="#ppt_y"/>
                                          </p:val>
                                        </p:tav>
                                        <p:tav tm="100000">
                                          <p:val>
                                            <p:strVal val="#ppt_y"/>
                                          </p:val>
                                        </p:tav>
                                      </p:tavLst>
                                    </p:anim>
                                    <p:anim calcmode="lin" valueType="num">
                                      <p:cBhvr>
                                        <p:cTn id="54" dur="500" fill="hold"/>
                                        <p:tgtEl>
                                          <p:spTgt spid="923"/>
                                        </p:tgtEl>
                                        <p:attrNameLst>
                                          <p:attrName>ppt_w</p:attrName>
                                        </p:attrNameLst>
                                      </p:cBhvr>
                                      <p:tavLst>
                                        <p:tav tm="0">
                                          <p:val>
                                            <p:fltVal val="0"/>
                                          </p:val>
                                        </p:tav>
                                        <p:tav tm="100000">
                                          <p:val>
                                            <p:strVal val="#ppt_w"/>
                                          </p:val>
                                        </p:tav>
                                      </p:tavLst>
                                    </p:anim>
                                    <p:anim calcmode="lin" valueType="num">
                                      <p:cBhvr>
                                        <p:cTn id="55" dur="500" fill="hold"/>
                                        <p:tgtEl>
                                          <p:spTgt spid="923"/>
                                        </p:tgtEl>
                                        <p:attrNameLst>
                                          <p:attrName>ppt_h</p:attrName>
                                        </p:attrNameLst>
                                      </p:cBhvr>
                                      <p:tavLst>
                                        <p:tav tm="0">
                                          <p:val>
                                            <p:strVal val="#ppt_h"/>
                                          </p:val>
                                        </p:tav>
                                        <p:tav tm="100000">
                                          <p:val>
                                            <p:strVal val="#ppt_h"/>
                                          </p:val>
                                        </p:tav>
                                      </p:tavLst>
                                    </p:anim>
                                  </p:childTnLst>
                                </p:cTn>
                              </p:par>
                            </p:childTnLst>
                          </p:cTn>
                        </p:par>
                        <p:par>
                          <p:cTn id="56" fill="hold">
                            <p:stCondLst>
                              <p:cond delay="2500"/>
                            </p:stCondLst>
                            <p:childTnLst>
                              <p:par>
                                <p:cTn id="57" presetID="17" presetClass="entr" presetSubtype="8" fill="hold" nodeType="afterEffect">
                                  <p:stCondLst>
                                    <p:cond delay="0"/>
                                  </p:stCondLst>
                                  <p:childTnLst>
                                    <p:set>
                                      <p:cBhvr>
                                        <p:cTn id="58" dur="1" fill="hold">
                                          <p:stCondLst>
                                            <p:cond delay="0"/>
                                          </p:stCondLst>
                                        </p:cTn>
                                        <p:tgtEl>
                                          <p:spTgt spid="613"/>
                                        </p:tgtEl>
                                        <p:attrNameLst>
                                          <p:attrName>style.visibility</p:attrName>
                                        </p:attrNameLst>
                                      </p:cBhvr>
                                      <p:to>
                                        <p:strVal val="visible"/>
                                      </p:to>
                                    </p:set>
                                    <p:anim calcmode="lin" valueType="num">
                                      <p:cBhvr>
                                        <p:cTn id="59" dur="500" fill="hold"/>
                                        <p:tgtEl>
                                          <p:spTgt spid="613"/>
                                        </p:tgtEl>
                                        <p:attrNameLst>
                                          <p:attrName>ppt_x</p:attrName>
                                        </p:attrNameLst>
                                      </p:cBhvr>
                                      <p:tavLst>
                                        <p:tav tm="0">
                                          <p:val>
                                            <p:strVal val="#ppt_x-#ppt_w/2"/>
                                          </p:val>
                                        </p:tav>
                                        <p:tav tm="100000">
                                          <p:val>
                                            <p:strVal val="#ppt_x"/>
                                          </p:val>
                                        </p:tav>
                                      </p:tavLst>
                                    </p:anim>
                                    <p:anim calcmode="lin" valueType="num">
                                      <p:cBhvr>
                                        <p:cTn id="60" dur="500" fill="hold"/>
                                        <p:tgtEl>
                                          <p:spTgt spid="613"/>
                                        </p:tgtEl>
                                        <p:attrNameLst>
                                          <p:attrName>ppt_y</p:attrName>
                                        </p:attrNameLst>
                                      </p:cBhvr>
                                      <p:tavLst>
                                        <p:tav tm="0">
                                          <p:val>
                                            <p:strVal val="#ppt_y"/>
                                          </p:val>
                                        </p:tav>
                                        <p:tav tm="100000">
                                          <p:val>
                                            <p:strVal val="#ppt_y"/>
                                          </p:val>
                                        </p:tav>
                                      </p:tavLst>
                                    </p:anim>
                                    <p:anim calcmode="lin" valueType="num">
                                      <p:cBhvr>
                                        <p:cTn id="61" dur="500" fill="hold"/>
                                        <p:tgtEl>
                                          <p:spTgt spid="613"/>
                                        </p:tgtEl>
                                        <p:attrNameLst>
                                          <p:attrName>ppt_w</p:attrName>
                                        </p:attrNameLst>
                                      </p:cBhvr>
                                      <p:tavLst>
                                        <p:tav tm="0">
                                          <p:val>
                                            <p:fltVal val="0"/>
                                          </p:val>
                                        </p:tav>
                                        <p:tav tm="100000">
                                          <p:val>
                                            <p:strVal val="#ppt_w"/>
                                          </p:val>
                                        </p:tav>
                                      </p:tavLst>
                                    </p:anim>
                                    <p:anim calcmode="lin" valueType="num">
                                      <p:cBhvr>
                                        <p:cTn id="62" dur="500" fill="hold"/>
                                        <p:tgtEl>
                                          <p:spTgt spid="613"/>
                                        </p:tgtEl>
                                        <p:attrNameLst>
                                          <p:attrName>ppt_h</p:attrName>
                                        </p:attrNameLst>
                                      </p:cBhvr>
                                      <p:tavLst>
                                        <p:tav tm="0">
                                          <p:val>
                                            <p:strVal val="#ppt_h"/>
                                          </p:val>
                                        </p:tav>
                                        <p:tav tm="100000">
                                          <p:val>
                                            <p:strVal val="#ppt_h"/>
                                          </p:val>
                                        </p:tav>
                                      </p:tavLst>
                                    </p:anim>
                                  </p:childTnLst>
                                </p:cTn>
                              </p:par>
                            </p:childTnLst>
                          </p:cTn>
                        </p:par>
                        <p:par>
                          <p:cTn id="63" fill="hold">
                            <p:stCondLst>
                              <p:cond delay="3000"/>
                            </p:stCondLst>
                            <p:childTnLst>
                              <p:par>
                                <p:cTn id="64" presetID="17" presetClass="entr" presetSubtype="4" fill="hold" nodeType="afterEffect">
                                  <p:stCondLst>
                                    <p:cond delay="0"/>
                                  </p:stCondLst>
                                  <p:childTnLst>
                                    <p:set>
                                      <p:cBhvr>
                                        <p:cTn id="65" dur="1" fill="hold">
                                          <p:stCondLst>
                                            <p:cond delay="0"/>
                                          </p:stCondLst>
                                        </p:cTn>
                                        <p:tgtEl>
                                          <p:spTgt spid="998"/>
                                        </p:tgtEl>
                                        <p:attrNameLst>
                                          <p:attrName>style.visibility</p:attrName>
                                        </p:attrNameLst>
                                      </p:cBhvr>
                                      <p:to>
                                        <p:strVal val="visible"/>
                                      </p:to>
                                    </p:set>
                                    <p:anim calcmode="lin" valueType="num">
                                      <p:cBhvr>
                                        <p:cTn id="66" dur="500" fill="hold"/>
                                        <p:tgtEl>
                                          <p:spTgt spid="998"/>
                                        </p:tgtEl>
                                        <p:attrNameLst>
                                          <p:attrName>ppt_x</p:attrName>
                                        </p:attrNameLst>
                                      </p:cBhvr>
                                      <p:tavLst>
                                        <p:tav tm="0">
                                          <p:val>
                                            <p:strVal val="#ppt_x"/>
                                          </p:val>
                                        </p:tav>
                                        <p:tav tm="100000">
                                          <p:val>
                                            <p:strVal val="#ppt_x"/>
                                          </p:val>
                                        </p:tav>
                                      </p:tavLst>
                                    </p:anim>
                                    <p:anim calcmode="lin" valueType="num">
                                      <p:cBhvr>
                                        <p:cTn id="67" dur="500" fill="hold"/>
                                        <p:tgtEl>
                                          <p:spTgt spid="998"/>
                                        </p:tgtEl>
                                        <p:attrNameLst>
                                          <p:attrName>ppt_y</p:attrName>
                                        </p:attrNameLst>
                                      </p:cBhvr>
                                      <p:tavLst>
                                        <p:tav tm="0">
                                          <p:val>
                                            <p:strVal val="#ppt_y+#ppt_h/2"/>
                                          </p:val>
                                        </p:tav>
                                        <p:tav tm="100000">
                                          <p:val>
                                            <p:strVal val="#ppt_y"/>
                                          </p:val>
                                        </p:tav>
                                      </p:tavLst>
                                    </p:anim>
                                    <p:anim calcmode="lin" valueType="num">
                                      <p:cBhvr>
                                        <p:cTn id="68" dur="500" fill="hold"/>
                                        <p:tgtEl>
                                          <p:spTgt spid="998"/>
                                        </p:tgtEl>
                                        <p:attrNameLst>
                                          <p:attrName>ppt_w</p:attrName>
                                        </p:attrNameLst>
                                      </p:cBhvr>
                                      <p:tavLst>
                                        <p:tav tm="0">
                                          <p:val>
                                            <p:strVal val="#ppt_w"/>
                                          </p:val>
                                        </p:tav>
                                        <p:tav tm="100000">
                                          <p:val>
                                            <p:strVal val="#ppt_w"/>
                                          </p:val>
                                        </p:tav>
                                      </p:tavLst>
                                    </p:anim>
                                    <p:anim calcmode="lin" valueType="num">
                                      <p:cBhvr>
                                        <p:cTn id="69" dur="500" fill="hold"/>
                                        <p:tgtEl>
                                          <p:spTgt spid="998"/>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61">
                                            <p:txEl>
                                              <p:pRg st="3" end="3"/>
                                            </p:txEl>
                                          </p:spTgt>
                                        </p:tgtEl>
                                        <p:attrNameLst>
                                          <p:attrName>style.visibility</p:attrName>
                                        </p:attrNameLst>
                                      </p:cBhvr>
                                      <p:to>
                                        <p:strVal val="visible"/>
                                      </p:to>
                                    </p:set>
                                    <p:animEffect transition="in" filter="randombar(horizontal)">
                                      <p:cBhvr>
                                        <p:cTn id="74" dur="500"/>
                                        <p:tgtEl>
                                          <p:spTgt spid="61">
                                            <p:txEl>
                                              <p:pRg st="3" end="3"/>
                                            </p:txEl>
                                          </p:spTgt>
                                        </p:tgtEl>
                                      </p:cBhvr>
                                    </p:animEffect>
                                  </p:childTnLst>
                                </p:cTn>
                              </p:par>
                            </p:childTnLst>
                          </p:cTn>
                        </p:par>
                        <p:par>
                          <p:cTn id="75" fill="hold">
                            <p:stCondLst>
                              <p:cond delay="500"/>
                            </p:stCondLst>
                            <p:childTnLst>
                              <p:par>
                                <p:cTn id="76" presetID="23" presetClass="entr" presetSubtype="16" fill="hold" nodeType="afterEffect">
                                  <p:stCondLst>
                                    <p:cond delay="0"/>
                                  </p:stCondLst>
                                  <p:childTnLst>
                                    <p:set>
                                      <p:cBhvr>
                                        <p:cTn id="77" dur="1" fill="hold">
                                          <p:stCondLst>
                                            <p:cond delay="0"/>
                                          </p:stCondLst>
                                        </p:cTn>
                                        <p:tgtEl>
                                          <p:spTgt spid="696"/>
                                        </p:tgtEl>
                                        <p:attrNameLst>
                                          <p:attrName>style.visibility</p:attrName>
                                        </p:attrNameLst>
                                      </p:cBhvr>
                                      <p:to>
                                        <p:strVal val="visible"/>
                                      </p:to>
                                    </p:set>
                                    <p:anim calcmode="lin" valueType="num">
                                      <p:cBhvr>
                                        <p:cTn id="78" dur="500" fill="hold"/>
                                        <p:tgtEl>
                                          <p:spTgt spid="696"/>
                                        </p:tgtEl>
                                        <p:attrNameLst>
                                          <p:attrName>ppt_w</p:attrName>
                                        </p:attrNameLst>
                                      </p:cBhvr>
                                      <p:tavLst>
                                        <p:tav tm="0">
                                          <p:val>
                                            <p:fltVal val="0"/>
                                          </p:val>
                                        </p:tav>
                                        <p:tav tm="100000">
                                          <p:val>
                                            <p:strVal val="#ppt_w"/>
                                          </p:val>
                                        </p:tav>
                                      </p:tavLst>
                                    </p:anim>
                                    <p:anim calcmode="lin" valueType="num">
                                      <p:cBhvr>
                                        <p:cTn id="79" dur="500" fill="hold"/>
                                        <p:tgtEl>
                                          <p:spTgt spid="696"/>
                                        </p:tgtEl>
                                        <p:attrNameLst>
                                          <p:attrName>ppt_h</p:attrName>
                                        </p:attrNameLst>
                                      </p:cBhvr>
                                      <p:tavLst>
                                        <p:tav tm="0">
                                          <p:val>
                                            <p:fltVal val="0"/>
                                          </p:val>
                                        </p:tav>
                                        <p:tav tm="100000">
                                          <p:val>
                                            <p:strVal val="#ppt_h"/>
                                          </p:val>
                                        </p:tav>
                                      </p:tavLst>
                                    </p:anim>
                                  </p:childTnLst>
                                </p:cTn>
                              </p:par>
                            </p:childTnLst>
                          </p:cTn>
                        </p:par>
                        <p:par>
                          <p:cTn id="80" fill="hold">
                            <p:stCondLst>
                              <p:cond delay="1000"/>
                            </p:stCondLst>
                            <p:childTnLst>
                              <p:par>
                                <p:cTn id="81" presetID="17" presetClass="entr" presetSubtype="4" fill="hold" nodeType="afterEffect">
                                  <p:stCondLst>
                                    <p:cond delay="0"/>
                                  </p:stCondLst>
                                  <p:childTnLst>
                                    <p:set>
                                      <p:cBhvr>
                                        <p:cTn id="82" dur="1" fill="hold">
                                          <p:stCondLst>
                                            <p:cond delay="0"/>
                                          </p:stCondLst>
                                        </p:cTn>
                                        <p:tgtEl>
                                          <p:spTgt spid="1037"/>
                                        </p:tgtEl>
                                        <p:attrNameLst>
                                          <p:attrName>style.visibility</p:attrName>
                                        </p:attrNameLst>
                                      </p:cBhvr>
                                      <p:to>
                                        <p:strVal val="visible"/>
                                      </p:to>
                                    </p:set>
                                    <p:anim calcmode="lin" valueType="num">
                                      <p:cBhvr>
                                        <p:cTn id="83" dur="500" fill="hold"/>
                                        <p:tgtEl>
                                          <p:spTgt spid="1037"/>
                                        </p:tgtEl>
                                        <p:attrNameLst>
                                          <p:attrName>ppt_x</p:attrName>
                                        </p:attrNameLst>
                                      </p:cBhvr>
                                      <p:tavLst>
                                        <p:tav tm="0">
                                          <p:val>
                                            <p:strVal val="#ppt_x"/>
                                          </p:val>
                                        </p:tav>
                                        <p:tav tm="100000">
                                          <p:val>
                                            <p:strVal val="#ppt_x"/>
                                          </p:val>
                                        </p:tav>
                                      </p:tavLst>
                                    </p:anim>
                                    <p:anim calcmode="lin" valueType="num">
                                      <p:cBhvr>
                                        <p:cTn id="84" dur="500" fill="hold"/>
                                        <p:tgtEl>
                                          <p:spTgt spid="1037"/>
                                        </p:tgtEl>
                                        <p:attrNameLst>
                                          <p:attrName>ppt_y</p:attrName>
                                        </p:attrNameLst>
                                      </p:cBhvr>
                                      <p:tavLst>
                                        <p:tav tm="0">
                                          <p:val>
                                            <p:strVal val="#ppt_y+#ppt_h/2"/>
                                          </p:val>
                                        </p:tav>
                                        <p:tav tm="100000">
                                          <p:val>
                                            <p:strVal val="#ppt_y"/>
                                          </p:val>
                                        </p:tav>
                                      </p:tavLst>
                                    </p:anim>
                                    <p:anim calcmode="lin" valueType="num">
                                      <p:cBhvr>
                                        <p:cTn id="85" dur="500" fill="hold"/>
                                        <p:tgtEl>
                                          <p:spTgt spid="1037"/>
                                        </p:tgtEl>
                                        <p:attrNameLst>
                                          <p:attrName>ppt_w</p:attrName>
                                        </p:attrNameLst>
                                      </p:cBhvr>
                                      <p:tavLst>
                                        <p:tav tm="0">
                                          <p:val>
                                            <p:strVal val="#ppt_w"/>
                                          </p:val>
                                        </p:tav>
                                        <p:tav tm="100000">
                                          <p:val>
                                            <p:strVal val="#ppt_w"/>
                                          </p:val>
                                        </p:tav>
                                      </p:tavLst>
                                    </p:anim>
                                    <p:anim calcmode="lin" valueType="num">
                                      <p:cBhvr>
                                        <p:cTn id="86" dur="500" fill="hold"/>
                                        <p:tgtEl>
                                          <p:spTgt spid="1037"/>
                                        </p:tgtEl>
                                        <p:attrNameLst>
                                          <p:attrName>ppt_h</p:attrName>
                                        </p:attrNameLst>
                                      </p:cBhvr>
                                      <p:tavLst>
                                        <p:tav tm="0">
                                          <p:val>
                                            <p:fltVal val="0"/>
                                          </p:val>
                                        </p:tav>
                                        <p:tav tm="100000">
                                          <p:val>
                                            <p:strVal val="#ppt_h"/>
                                          </p:val>
                                        </p:tav>
                                      </p:tavLst>
                                    </p:anim>
                                  </p:childTnLst>
                                </p:cTn>
                              </p:par>
                            </p:childTnLst>
                          </p:cTn>
                        </p:par>
                        <p:par>
                          <p:cTn id="87" fill="hold">
                            <p:stCondLst>
                              <p:cond delay="1500"/>
                            </p:stCondLst>
                            <p:childTnLst>
                              <p:par>
                                <p:cTn id="88" presetID="17" presetClass="entr" presetSubtype="2" fill="hold" nodeType="afterEffect">
                                  <p:stCondLst>
                                    <p:cond delay="0"/>
                                  </p:stCondLst>
                                  <p:childTnLst>
                                    <p:set>
                                      <p:cBhvr>
                                        <p:cTn id="89" dur="1" fill="hold">
                                          <p:stCondLst>
                                            <p:cond delay="0"/>
                                          </p:stCondLst>
                                        </p:cTn>
                                        <p:tgtEl>
                                          <p:spTgt spid="985"/>
                                        </p:tgtEl>
                                        <p:attrNameLst>
                                          <p:attrName>style.visibility</p:attrName>
                                        </p:attrNameLst>
                                      </p:cBhvr>
                                      <p:to>
                                        <p:strVal val="visible"/>
                                      </p:to>
                                    </p:set>
                                    <p:anim calcmode="lin" valueType="num">
                                      <p:cBhvr>
                                        <p:cTn id="90" dur="500" fill="hold"/>
                                        <p:tgtEl>
                                          <p:spTgt spid="985"/>
                                        </p:tgtEl>
                                        <p:attrNameLst>
                                          <p:attrName>ppt_x</p:attrName>
                                        </p:attrNameLst>
                                      </p:cBhvr>
                                      <p:tavLst>
                                        <p:tav tm="0">
                                          <p:val>
                                            <p:strVal val="#ppt_x+#ppt_w/2"/>
                                          </p:val>
                                        </p:tav>
                                        <p:tav tm="100000">
                                          <p:val>
                                            <p:strVal val="#ppt_x"/>
                                          </p:val>
                                        </p:tav>
                                      </p:tavLst>
                                    </p:anim>
                                    <p:anim calcmode="lin" valueType="num">
                                      <p:cBhvr>
                                        <p:cTn id="91" dur="500" fill="hold"/>
                                        <p:tgtEl>
                                          <p:spTgt spid="985"/>
                                        </p:tgtEl>
                                        <p:attrNameLst>
                                          <p:attrName>ppt_y</p:attrName>
                                        </p:attrNameLst>
                                      </p:cBhvr>
                                      <p:tavLst>
                                        <p:tav tm="0">
                                          <p:val>
                                            <p:strVal val="#ppt_y"/>
                                          </p:val>
                                        </p:tav>
                                        <p:tav tm="100000">
                                          <p:val>
                                            <p:strVal val="#ppt_y"/>
                                          </p:val>
                                        </p:tav>
                                      </p:tavLst>
                                    </p:anim>
                                    <p:anim calcmode="lin" valueType="num">
                                      <p:cBhvr>
                                        <p:cTn id="92" dur="500" fill="hold"/>
                                        <p:tgtEl>
                                          <p:spTgt spid="985"/>
                                        </p:tgtEl>
                                        <p:attrNameLst>
                                          <p:attrName>ppt_w</p:attrName>
                                        </p:attrNameLst>
                                      </p:cBhvr>
                                      <p:tavLst>
                                        <p:tav tm="0">
                                          <p:val>
                                            <p:fltVal val="0"/>
                                          </p:val>
                                        </p:tav>
                                        <p:tav tm="100000">
                                          <p:val>
                                            <p:strVal val="#ppt_w"/>
                                          </p:val>
                                        </p:tav>
                                      </p:tavLst>
                                    </p:anim>
                                    <p:anim calcmode="lin" valueType="num">
                                      <p:cBhvr>
                                        <p:cTn id="93" dur="500" fill="hold"/>
                                        <p:tgtEl>
                                          <p:spTgt spid="985"/>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61">
                                            <p:txEl>
                                              <p:pRg st="4" end="4"/>
                                            </p:txEl>
                                          </p:spTgt>
                                        </p:tgtEl>
                                        <p:attrNameLst>
                                          <p:attrName>style.visibility</p:attrName>
                                        </p:attrNameLst>
                                      </p:cBhvr>
                                      <p:to>
                                        <p:strVal val="visible"/>
                                      </p:to>
                                    </p:set>
                                    <p:animEffect transition="in" filter="randombar(horizontal)">
                                      <p:cBhvr>
                                        <p:cTn id="98" dur="500"/>
                                        <p:tgtEl>
                                          <p:spTgt spid="61">
                                            <p:txEl>
                                              <p:pRg st="4" end="4"/>
                                            </p:txEl>
                                          </p:spTgt>
                                        </p:tgtEl>
                                      </p:cBhvr>
                                    </p:animEffect>
                                  </p:childTnLst>
                                </p:cTn>
                              </p:par>
                            </p:childTnLst>
                          </p:cTn>
                        </p:par>
                        <p:par>
                          <p:cTn id="99" fill="hold">
                            <p:stCondLst>
                              <p:cond delay="500"/>
                            </p:stCondLst>
                            <p:childTnLst>
                              <p:par>
                                <p:cTn id="100" presetID="23" presetClass="entr" presetSubtype="16" fill="hold" nodeType="afterEffect">
                                  <p:stCondLst>
                                    <p:cond delay="0"/>
                                  </p:stCondLst>
                                  <p:childTnLst>
                                    <p:set>
                                      <p:cBhvr>
                                        <p:cTn id="101" dur="1" fill="hold">
                                          <p:stCondLst>
                                            <p:cond delay="0"/>
                                          </p:stCondLst>
                                        </p:cTn>
                                        <p:tgtEl>
                                          <p:spTgt spid="564"/>
                                        </p:tgtEl>
                                        <p:attrNameLst>
                                          <p:attrName>style.visibility</p:attrName>
                                        </p:attrNameLst>
                                      </p:cBhvr>
                                      <p:to>
                                        <p:strVal val="visible"/>
                                      </p:to>
                                    </p:set>
                                    <p:anim calcmode="lin" valueType="num">
                                      <p:cBhvr>
                                        <p:cTn id="102" dur="500" fill="hold"/>
                                        <p:tgtEl>
                                          <p:spTgt spid="564"/>
                                        </p:tgtEl>
                                        <p:attrNameLst>
                                          <p:attrName>ppt_w</p:attrName>
                                        </p:attrNameLst>
                                      </p:cBhvr>
                                      <p:tavLst>
                                        <p:tav tm="0">
                                          <p:val>
                                            <p:fltVal val="0"/>
                                          </p:val>
                                        </p:tav>
                                        <p:tav tm="100000">
                                          <p:val>
                                            <p:strVal val="#ppt_w"/>
                                          </p:val>
                                        </p:tav>
                                      </p:tavLst>
                                    </p:anim>
                                    <p:anim calcmode="lin" valueType="num">
                                      <p:cBhvr>
                                        <p:cTn id="103" dur="500" fill="hold"/>
                                        <p:tgtEl>
                                          <p:spTgt spid="564"/>
                                        </p:tgtEl>
                                        <p:attrNameLst>
                                          <p:attrName>ppt_h</p:attrName>
                                        </p:attrNameLst>
                                      </p:cBhvr>
                                      <p:tavLst>
                                        <p:tav tm="0">
                                          <p:val>
                                            <p:fltVal val="0"/>
                                          </p:val>
                                        </p:tav>
                                        <p:tav tm="100000">
                                          <p:val>
                                            <p:strVal val="#ppt_h"/>
                                          </p:val>
                                        </p:tav>
                                      </p:tavLst>
                                    </p:anim>
                                  </p:childTnLst>
                                </p:cTn>
                              </p:par>
                            </p:childTnLst>
                          </p:cTn>
                        </p:par>
                        <p:par>
                          <p:cTn id="104" fill="hold">
                            <p:stCondLst>
                              <p:cond delay="1000"/>
                            </p:stCondLst>
                            <p:childTnLst>
                              <p:par>
                                <p:cTn id="105" presetID="17" presetClass="entr" presetSubtype="2" fill="hold" nodeType="afterEffect">
                                  <p:stCondLst>
                                    <p:cond delay="0"/>
                                  </p:stCondLst>
                                  <p:childTnLst>
                                    <p:set>
                                      <p:cBhvr>
                                        <p:cTn id="106" dur="1" fill="hold">
                                          <p:stCondLst>
                                            <p:cond delay="0"/>
                                          </p:stCondLst>
                                        </p:cTn>
                                        <p:tgtEl>
                                          <p:spTgt spid="868"/>
                                        </p:tgtEl>
                                        <p:attrNameLst>
                                          <p:attrName>style.visibility</p:attrName>
                                        </p:attrNameLst>
                                      </p:cBhvr>
                                      <p:to>
                                        <p:strVal val="visible"/>
                                      </p:to>
                                    </p:set>
                                    <p:anim calcmode="lin" valueType="num">
                                      <p:cBhvr>
                                        <p:cTn id="107" dur="500" fill="hold"/>
                                        <p:tgtEl>
                                          <p:spTgt spid="868"/>
                                        </p:tgtEl>
                                        <p:attrNameLst>
                                          <p:attrName>ppt_x</p:attrName>
                                        </p:attrNameLst>
                                      </p:cBhvr>
                                      <p:tavLst>
                                        <p:tav tm="0">
                                          <p:val>
                                            <p:strVal val="#ppt_x+#ppt_w/2"/>
                                          </p:val>
                                        </p:tav>
                                        <p:tav tm="100000">
                                          <p:val>
                                            <p:strVal val="#ppt_x"/>
                                          </p:val>
                                        </p:tav>
                                      </p:tavLst>
                                    </p:anim>
                                    <p:anim calcmode="lin" valueType="num">
                                      <p:cBhvr>
                                        <p:cTn id="108" dur="500" fill="hold"/>
                                        <p:tgtEl>
                                          <p:spTgt spid="868"/>
                                        </p:tgtEl>
                                        <p:attrNameLst>
                                          <p:attrName>ppt_y</p:attrName>
                                        </p:attrNameLst>
                                      </p:cBhvr>
                                      <p:tavLst>
                                        <p:tav tm="0">
                                          <p:val>
                                            <p:strVal val="#ppt_y"/>
                                          </p:val>
                                        </p:tav>
                                        <p:tav tm="100000">
                                          <p:val>
                                            <p:strVal val="#ppt_y"/>
                                          </p:val>
                                        </p:tav>
                                      </p:tavLst>
                                    </p:anim>
                                    <p:anim calcmode="lin" valueType="num">
                                      <p:cBhvr>
                                        <p:cTn id="109" dur="500" fill="hold"/>
                                        <p:tgtEl>
                                          <p:spTgt spid="868"/>
                                        </p:tgtEl>
                                        <p:attrNameLst>
                                          <p:attrName>ppt_w</p:attrName>
                                        </p:attrNameLst>
                                      </p:cBhvr>
                                      <p:tavLst>
                                        <p:tav tm="0">
                                          <p:val>
                                            <p:fltVal val="0"/>
                                          </p:val>
                                        </p:tav>
                                        <p:tav tm="100000">
                                          <p:val>
                                            <p:strVal val="#ppt_w"/>
                                          </p:val>
                                        </p:tav>
                                      </p:tavLst>
                                    </p:anim>
                                    <p:anim calcmode="lin" valueType="num">
                                      <p:cBhvr>
                                        <p:cTn id="110" dur="500" fill="hold"/>
                                        <p:tgtEl>
                                          <p:spTgt spid="868"/>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9" presetClass="entr" presetSubtype="0" fill="hold" nodeType="afterEffect">
                                  <p:stCondLst>
                                    <p:cond delay="0"/>
                                  </p:stCondLst>
                                  <p:childTnLst>
                                    <p:set>
                                      <p:cBhvr>
                                        <p:cTn id="113" dur="1" fill="hold">
                                          <p:stCondLst>
                                            <p:cond delay="0"/>
                                          </p:stCondLst>
                                        </p:cTn>
                                        <p:tgtEl>
                                          <p:spTgt spid="542"/>
                                        </p:tgtEl>
                                        <p:attrNameLst>
                                          <p:attrName>style.visibility</p:attrName>
                                        </p:attrNameLst>
                                      </p:cBhvr>
                                      <p:to>
                                        <p:strVal val="visible"/>
                                      </p:to>
                                    </p:set>
                                    <p:animEffect transition="in" filter="dissolve">
                                      <p:cBhvr>
                                        <p:cTn id="114" dur="500"/>
                                        <p:tgtEl>
                                          <p:spTgt spid="542"/>
                                        </p:tgtEl>
                                      </p:cBhvr>
                                    </p:animEffect>
                                  </p:childTnLst>
                                </p:cTn>
                              </p:par>
                            </p:childTnLst>
                          </p:cTn>
                        </p:par>
                        <p:par>
                          <p:cTn id="115" fill="hold">
                            <p:stCondLst>
                              <p:cond delay="2000"/>
                            </p:stCondLst>
                            <p:childTnLst>
                              <p:par>
                                <p:cTn id="116" presetID="17" presetClass="entr" presetSubtype="2" fill="hold" nodeType="afterEffect">
                                  <p:stCondLst>
                                    <p:cond delay="0"/>
                                  </p:stCondLst>
                                  <p:childTnLst>
                                    <p:set>
                                      <p:cBhvr>
                                        <p:cTn id="117" dur="1" fill="hold">
                                          <p:stCondLst>
                                            <p:cond delay="0"/>
                                          </p:stCondLst>
                                        </p:cTn>
                                        <p:tgtEl>
                                          <p:spTgt spid="1050"/>
                                        </p:tgtEl>
                                        <p:attrNameLst>
                                          <p:attrName>style.visibility</p:attrName>
                                        </p:attrNameLst>
                                      </p:cBhvr>
                                      <p:to>
                                        <p:strVal val="visible"/>
                                      </p:to>
                                    </p:set>
                                    <p:anim calcmode="lin" valueType="num">
                                      <p:cBhvr>
                                        <p:cTn id="118" dur="500" fill="hold"/>
                                        <p:tgtEl>
                                          <p:spTgt spid="1050"/>
                                        </p:tgtEl>
                                        <p:attrNameLst>
                                          <p:attrName>ppt_x</p:attrName>
                                        </p:attrNameLst>
                                      </p:cBhvr>
                                      <p:tavLst>
                                        <p:tav tm="0">
                                          <p:val>
                                            <p:strVal val="#ppt_x+#ppt_w/2"/>
                                          </p:val>
                                        </p:tav>
                                        <p:tav tm="100000">
                                          <p:val>
                                            <p:strVal val="#ppt_x"/>
                                          </p:val>
                                        </p:tav>
                                      </p:tavLst>
                                    </p:anim>
                                    <p:anim calcmode="lin" valueType="num">
                                      <p:cBhvr>
                                        <p:cTn id="119" dur="500" fill="hold"/>
                                        <p:tgtEl>
                                          <p:spTgt spid="1050"/>
                                        </p:tgtEl>
                                        <p:attrNameLst>
                                          <p:attrName>ppt_y</p:attrName>
                                        </p:attrNameLst>
                                      </p:cBhvr>
                                      <p:tavLst>
                                        <p:tav tm="0">
                                          <p:val>
                                            <p:strVal val="#ppt_y"/>
                                          </p:val>
                                        </p:tav>
                                        <p:tav tm="100000">
                                          <p:val>
                                            <p:strVal val="#ppt_y"/>
                                          </p:val>
                                        </p:tav>
                                      </p:tavLst>
                                    </p:anim>
                                    <p:anim calcmode="lin" valueType="num">
                                      <p:cBhvr>
                                        <p:cTn id="120" dur="500" fill="hold"/>
                                        <p:tgtEl>
                                          <p:spTgt spid="1050"/>
                                        </p:tgtEl>
                                        <p:attrNameLst>
                                          <p:attrName>ppt_w</p:attrName>
                                        </p:attrNameLst>
                                      </p:cBhvr>
                                      <p:tavLst>
                                        <p:tav tm="0">
                                          <p:val>
                                            <p:fltVal val="0"/>
                                          </p:val>
                                        </p:tav>
                                        <p:tav tm="100000">
                                          <p:val>
                                            <p:strVal val="#ppt_w"/>
                                          </p:val>
                                        </p:tav>
                                      </p:tavLst>
                                    </p:anim>
                                    <p:anim calcmode="lin" valueType="num">
                                      <p:cBhvr>
                                        <p:cTn id="121" dur="500" fill="hold"/>
                                        <p:tgtEl>
                                          <p:spTgt spid="1050"/>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17" presetClass="entr" presetSubtype="4" fill="hold" nodeType="afterEffect">
                                  <p:stCondLst>
                                    <p:cond delay="0"/>
                                  </p:stCondLst>
                                  <p:childTnLst>
                                    <p:set>
                                      <p:cBhvr>
                                        <p:cTn id="124" dur="1" fill="hold">
                                          <p:stCondLst>
                                            <p:cond delay="0"/>
                                          </p:stCondLst>
                                        </p:cTn>
                                        <p:tgtEl>
                                          <p:spTgt spid="838"/>
                                        </p:tgtEl>
                                        <p:attrNameLst>
                                          <p:attrName>style.visibility</p:attrName>
                                        </p:attrNameLst>
                                      </p:cBhvr>
                                      <p:to>
                                        <p:strVal val="visible"/>
                                      </p:to>
                                    </p:set>
                                    <p:anim calcmode="lin" valueType="num">
                                      <p:cBhvr>
                                        <p:cTn id="125" dur="500" fill="hold"/>
                                        <p:tgtEl>
                                          <p:spTgt spid="838"/>
                                        </p:tgtEl>
                                        <p:attrNameLst>
                                          <p:attrName>ppt_x</p:attrName>
                                        </p:attrNameLst>
                                      </p:cBhvr>
                                      <p:tavLst>
                                        <p:tav tm="0">
                                          <p:val>
                                            <p:strVal val="#ppt_x"/>
                                          </p:val>
                                        </p:tav>
                                        <p:tav tm="100000">
                                          <p:val>
                                            <p:strVal val="#ppt_x"/>
                                          </p:val>
                                        </p:tav>
                                      </p:tavLst>
                                    </p:anim>
                                    <p:anim calcmode="lin" valueType="num">
                                      <p:cBhvr>
                                        <p:cTn id="126" dur="500" fill="hold"/>
                                        <p:tgtEl>
                                          <p:spTgt spid="838"/>
                                        </p:tgtEl>
                                        <p:attrNameLst>
                                          <p:attrName>ppt_y</p:attrName>
                                        </p:attrNameLst>
                                      </p:cBhvr>
                                      <p:tavLst>
                                        <p:tav tm="0">
                                          <p:val>
                                            <p:strVal val="#ppt_y+#ppt_h/2"/>
                                          </p:val>
                                        </p:tav>
                                        <p:tav tm="100000">
                                          <p:val>
                                            <p:strVal val="#ppt_y"/>
                                          </p:val>
                                        </p:tav>
                                      </p:tavLst>
                                    </p:anim>
                                    <p:anim calcmode="lin" valueType="num">
                                      <p:cBhvr>
                                        <p:cTn id="127" dur="500" fill="hold"/>
                                        <p:tgtEl>
                                          <p:spTgt spid="838"/>
                                        </p:tgtEl>
                                        <p:attrNameLst>
                                          <p:attrName>ppt_w</p:attrName>
                                        </p:attrNameLst>
                                      </p:cBhvr>
                                      <p:tavLst>
                                        <p:tav tm="0">
                                          <p:val>
                                            <p:strVal val="#ppt_w"/>
                                          </p:val>
                                        </p:tav>
                                        <p:tav tm="100000">
                                          <p:val>
                                            <p:strVal val="#ppt_w"/>
                                          </p:val>
                                        </p:tav>
                                      </p:tavLst>
                                    </p:anim>
                                    <p:anim calcmode="lin" valueType="num">
                                      <p:cBhvr>
                                        <p:cTn id="128" dur="500" fill="hold"/>
                                        <p:tgtEl>
                                          <p:spTgt spid="8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Aggregate Demand</a:t>
            </a:r>
            <a:br>
              <a:rPr lang="en-US" dirty="0"/>
            </a:br>
            <a:r>
              <a:rPr lang="en-US" dirty="0"/>
              <a:t>for Goods and Services</a:t>
            </a:r>
          </a:p>
        </p:txBody>
      </p:sp>
    </p:spTree>
    <p:extLst>
      <p:ext uri="{BB962C8B-B14F-4D97-AF65-F5344CB8AC3E}">
        <p14:creationId xmlns:p14="http://schemas.microsoft.com/office/powerpoint/2010/main" val="107309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7865</TotalTime>
  <Words>2438</Words>
  <Application>Microsoft Office PowerPoint</Application>
  <PresentationFormat>On-screen Show (4:3)</PresentationFormat>
  <Paragraphs>376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An Introduction to Basic Macroeconomic Markets</vt:lpstr>
      <vt:lpstr>Understanding Macroeconomics:  Our Game Plan</vt:lpstr>
      <vt:lpstr>Understanding Macroeconomics -- Our Game Plan</vt:lpstr>
      <vt:lpstr>Four Key Markets and the Circular Flow of Income</vt:lpstr>
      <vt:lpstr>Four Key Markets Coordinate the Circular Flow of Income</vt:lpstr>
      <vt:lpstr>Four Key Markets</vt:lpstr>
      <vt:lpstr>Four Key Markets</vt:lpstr>
      <vt:lpstr>The Circular Flow Diagram</vt:lpstr>
      <vt:lpstr>Aggregate Demand for Goods and Services</vt:lpstr>
      <vt:lpstr>Aggregate Demand for Goods &amp; Services</vt:lpstr>
      <vt:lpstr>Aggregate Demand Curve</vt:lpstr>
      <vt:lpstr>Aggregate Demand Curve</vt:lpstr>
      <vt:lpstr>Why Does the Aggregate Demand Curve Slope Downward?</vt:lpstr>
      <vt:lpstr>Aggregate Supply of Goods and Services</vt:lpstr>
      <vt:lpstr>Aggregate Supply of Goods &amp; Services</vt:lpstr>
      <vt:lpstr>Short-Run Aggregate Supply (SRAS)</vt:lpstr>
      <vt:lpstr>Short-Run Aggregate Supply Curve</vt:lpstr>
      <vt:lpstr>Long-Run Aggregate Supply (LRAS)</vt:lpstr>
      <vt:lpstr>Long-Run Aggregate Supply Curve</vt:lpstr>
      <vt:lpstr>Long-Run Aggregate Supply Curve</vt:lpstr>
      <vt:lpstr>Questions for Thought: </vt:lpstr>
      <vt:lpstr>Questions for Thought: </vt:lpstr>
      <vt:lpstr>Equilibrium in the  Goods &amp; Services Market</vt:lpstr>
      <vt:lpstr>Equilibrium in the  Goods and Services Market</vt:lpstr>
      <vt:lpstr>Short-Run Aggregate Supply Curve</vt:lpstr>
      <vt:lpstr>Equilibrium in the  Goods and Services Market</vt:lpstr>
      <vt:lpstr>Equilibrium in the  Goods and Services Market</vt:lpstr>
      <vt:lpstr>Short-Run Aggregate Supply Curve</vt:lpstr>
      <vt:lpstr>Disequilibrium in the  Goods and Services Market</vt:lpstr>
      <vt:lpstr>Questions for Thought: </vt:lpstr>
      <vt:lpstr>Resource Market</vt:lpstr>
      <vt:lpstr>Resource Market</vt:lpstr>
      <vt:lpstr>Equilibrium in the Resource Market</vt:lpstr>
      <vt:lpstr>Loanable Funds Market</vt:lpstr>
      <vt:lpstr>Loanable Funds Market</vt:lpstr>
      <vt:lpstr>The Money &amp; the Real Interest Rates</vt:lpstr>
      <vt:lpstr>Inflation and Interest Rates</vt:lpstr>
      <vt:lpstr>Inflation and Interest Rates</vt:lpstr>
      <vt:lpstr>Inflation and Interest Rates</vt:lpstr>
      <vt:lpstr>Foreign Exchange Market</vt:lpstr>
      <vt:lpstr>Foreign Exchange Market</vt:lpstr>
      <vt:lpstr>Foreign Exchange Market</vt:lpstr>
      <vt:lpstr>Capital Flows and Trade Flows</vt:lpstr>
      <vt:lpstr>Capital Flows and Trade Flows</vt:lpstr>
      <vt:lpstr>U.S. Capital Flows and Trade Flows</vt:lpstr>
      <vt:lpstr>Are Trade Deficits Bad?</vt:lpstr>
      <vt:lpstr>Are Trade Deficits Bad?</vt:lpstr>
      <vt:lpstr>Questions for Thought: </vt:lpstr>
      <vt:lpstr>Questions for Thought: </vt:lpstr>
      <vt:lpstr>Questions for Thought: </vt:lpstr>
      <vt:lpstr>PowerPoint Presentation</vt:lpstr>
    </vt:vector>
  </TitlesOfParts>
  <Company>University Of Tampa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subject>Economics of Collective Decision-Making</dc:subject>
  <dc:creator>Dr. Chuck D. Skipton</dc:creator>
  <cp:keywords>An Introduction to Basic Macroeconomic Markets</cp:keywords>
  <cp:lastModifiedBy>Todd Myers</cp:lastModifiedBy>
  <cp:revision>510</cp:revision>
  <dcterms:created xsi:type="dcterms:W3CDTF">2011-10-28T22:11:47Z</dcterms:created>
  <dcterms:modified xsi:type="dcterms:W3CDTF">2012-08-20T18:49:17Z</dcterms:modified>
</cp:coreProperties>
</file>