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9" r:id="rId2"/>
    <p:sldId id="260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02A"/>
    <a:srgbClr val="515A61"/>
    <a:srgbClr val="444C52"/>
    <a:srgbClr val="F2F2F2"/>
    <a:srgbClr val="D7D7D7"/>
    <a:srgbClr val="C2C2C2"/>
    <a:srgbClr val="5F5F5F"/>
    <a:srgbClr val="4A5568"/>
    <a:srgbClr val="46556C"/>
    <a:srgbClr val="465B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967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84" y="-78"/>
      </p:cViewPr>
      <p:guideLst>
        <p:guide orient="horz" pos="1272"/>
        <p:guide pos="65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6" d="100"/>
        <a:sy n="176" d="100"/>
      </p:scale>
      <p:origin x="0" y="0"/>
    </p:cViewPr>
  </p:sorterViewPr>
  <p:notesViewPr>
    <p:cSldViewPr snapToGrid="0" snapToObjects="1">
      <p:cViewPr varScale="1">
        <p:scale>
          <a:sx n="101" d="100"/>
          <a:sy n="101" d="100"/>
        </p:scale>
        <p:origin x="-351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59276-451D-43C9-813E-64E3A18F484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420412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Slides from “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Private and Public Choice 14th ed.”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James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&amp; David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Macpherson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12643" y="8685213"/>
            <a:ext cx="1143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68962-1D3C-40FF-9F8C-4139F6810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3695" y="8478431"/>
            <a:ext cx="665532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Copyright ©2012 </a:t>
            </a:r>
            <a:r>
              <a:rPr kumimoji="0" lang="en-US" sz="700" b="1" i="1" dirty="0" err="1" smtClean="0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  <a:endParaRPr kumimoji="0" lang="en-US" sz="700" b="1" i="1" dirty="0">
              <a:solidFill>
                <a:schemeClr val="tx1"/>
              </a:solidFill>
              <a:latin typeface="Times New Roman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146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D4C36-653B-48C7-AF84-E47CA5954DE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-1" y="8685213"/>
            <a:ext cx="5250731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Notes for:   “Private and Public Choice 14th ed.”</a:t>
            </a:r>
          </a:p>
          <a:p>
            <a:pPr>
              <a:defRPr/>
            </a:pP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                       James </a:t>
            </a:r>
            <a:r>
              <a:rPr lang="en-US" sz="900" dirty="0" err="1" smtClean="0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lang="en-US" sz="900" dirty="0" err="1" smtClean="0"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900" dirty="0" smtClean="0">
                <a:latin typeface="Times New Roman" pitchFamily="18" charset="0"/>
                <a:cs typeface="Times New Roman" pitchFamily="18" charset="0"/>
              </a:rPr>
              <a:t>, &amp; David Macpherson</a:t>
            </a:r>
            <a:endParaRPr lang="en-US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14999" y="8685213"/>
            <a:ext cx="11414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D8D62-E453-4738-A912-78A33588EC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3695" y="8572701"/>
            <a:ext cx="665532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Copyright ©2012 </a:t>
            </a:r>
            <a:r>
              <a:rPr kumimoji="0" lang="en-US" sz="700" b="1" i="1" dirty="0" err="1" smtClean="0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700" b="1" i="1" dirty="0" smtClean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  <a:endParaRPr kumimoji="0" lang="en-US" sz="700" b="1" i="1" dirty="0">
              <a:solidFill>
                <a:schemeClr val="tx1"/>
              </a:solidFill>
              <a:latin typeface="Times New Roman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74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5764" y="1640590"/>
            <a:ext cx="1392701" cy="1524642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252982" y="1682794"/>
            <a:ext cx="1000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36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36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6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182961" y="2151724"/>
            <a:ext cx="1037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2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39233" y="2564151"/>
            <a:ext cx="88941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 userDrawn="1"/>
        </p:nvSpPr>
        <p:spPr>
          <a:xfrm>
            <a:off x="34383" y="2577454"/>
            <a:ext cx="1546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1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1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1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itle Placeholder 1"/>
          <p:cNvSpPr>
            <a:spLocks noGrp="1"/>
          </p:cNvSpPr>
          <p:nvPr userDrawn="1">
            <p:ph type="title"/>
          </p:nvPr>
        </p:nvSpPr>
        <p:spPr>
          <a:xfrm>
            <a:off x="1406939" y="1923756"/>
            <a:ext cx="75652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baseline="0"/>
            </a:lvl1pPr>
          </a:lstStyle>
          <a:p>
            <a:endParaRPr lang="en-US" dirty="0"/>
          </a:p>
        </p:txBody>
      </p:sp>
      <p:sp>
        <p:nvSpPr>
          <p:cNvPr id="21" name="Line 59"/>
          <p:cNvSpPr>
            <a:spLocks noChangeShapeType="1"/>
          </p:cNvSpPr>
          <p:nvPr userDrawn="1"/>
        </p:nvSpPr>
        <p:spPr bwMode="auto">
          <a:xfrm>
            <a:off x="1428435" y="3111882"/>
            <a:ext cx="7543800" cy="0"/>
          </a:xfrm>
          <a:prstGeom prst="line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000">
              <a:latin typeface="Times New Roman" pitchFamily="-110" charset="0"/>
            </a:endParaRPr>
          </a:p>
        </p:txBody>
      </p:sp>
      <p:sp>
        <p:nvSpPr>
          <p:cNvPr id="22" name="Text Box 60"/>
          <p:cNvSpPr txBox="1">
            <a:spLocks noChangeArrowheads="1"/>
          </p:cNvSpPr>
          <p:nvPr userDrawn="1"/>
        </p:nvSpPr>
        <p:spPr bwMode="auto">
          <a:xfrm>
            <a:off x="1477120" y="4855530"/>
            <a:ext cx="74769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Accompany: 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Economics:  Private and Public </a:t>
            </a:r>
            <a:r>
              <a:rPr kumimoji="0" lang="en-US" sz="1600" b="1" i="1" dirty="0" smtClean="0">
                <a:latin typeface="Times New Roman" pitchFamily="18" charset="0"/>
                <a:cs typeface="Times New Roman" pitchFamily="18" charset="0"/>
              </a:rPr>
              <a:t>Choice, 14th </a:t>
            </a:r>
            <a:r>
              <a:rPr kumimoji="0" lang="en-US" sz="1600" b="1" i="1" dirty="0">
                <a:latin typeface="Times New Roman" pitchFamily="18" charset="0"/>
                <a:cs typeface="Times New Roman" pitchFamily="18" charset="0"/>
              </a:rPr>
              <a:t>ed.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defRPr/>
            </a:pP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                            James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, Richard Stroup, Russell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Sobel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, &amp; David Macpherson</a:t>
            </a:r>
          </a:p>
        </p:txBody>
      </p:sp>
      <p:sp>
        <p:nvSpPr>
          <p:cNvPr id="23" name="Text Box 61"/>
          <p:cNvSpPr txBox="1">
            <a:spLocks noChangeArrowheads="1"/>
          </p:cNvSpPr>
          <p:nvPr userDrawn="1"/>
        </p:nvSpPr>
        <p:spPr bwMode="auto">
          <a:xfrm>
            <a:off x="1487952" y="5454211"/>
            <a:ext cx="59763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Slides authored and animated by:  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James </a:t>
            </a:r>
            <a:r>
              <a:rPr kumimoji="0" lang="en-US" sz="1600" b="0" dirty="0" err="1" smtClean="0"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kumimoji="0" lang="en-US" sz="1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1600" b="0" dirty="0">
                <a:latin typeface="Times New Roman" pitchFamily="18" charset="0"/>
                <a:cs typeface="Times New Roman" pitchFamily="18" charset="0"/>
              </a:rPr>
              <a:t>&amp; Charles </a:t>
            </a:r>
            <a:r>
              <a:rPr kumimoji="0" lang="en-US" sz="1600" b="0" dirty="0" err="1">
                <a:latin typeface="Times New Roman" pitchFamily="18" charset="0"/>
                <a:cs typeface="Times New Roman" pitchFamily="18" charset="0"/>
              </a:rPr>
              <a:t>Skipton</a:t>
            </a:r>
            <a:endParaRPr kumimoji="0" lang="en-US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65"/>
          <p:cNvSpPr txBox="1">
            <a:spLocks noChangeArrowheads="1"/>
          </p:cNvSpPr>
          <p:nvPr userDrawn="1"/>
        </p:nvSpPr>
        <p:spPr bwMode="auto">
          <a:xfrm>
            <a:off x="1502249" y="3340140"/>
            <a:ext cx="22829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i="1" dirty="0">
                <a:latin typeface="Times New Roman" pitchFamily="-110" charset="0"/>
              </a:rPr>
              <a:t>Full Length</a:t>
            </a:r>
            <a:r>
              <a:rPr kumimoji="0" lang="en-US" sz="2000" b="0" dirty="0">
                <a:latin typeface="Times New Roman" pitchFamily="-110" charset="0"/>
              </a:rPr>
              <a:t> Text </a:t>
            </a:r>
            <a:r>
              <a:rPr kumimoji="0" lang="en-US" sz="2000" b="0" dirty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—</a:t>
            </a:r>
            <a:r>
              <a:rPr kumimoji="0" lang="en-US" sz="2000" b="0" dirty="0">
                <a:latin typeface="Times New Roman" pitchFamily="-110" charset="0"/>
              </a:rPr>
              <a:t> </a:t>
            </a:r>
          </a:p>
        </p:txBody>
      </p:sp>
      <p:sp>
        <p:nvSpPr>
          <p:cNvPr id="25" name="Text Box 66"/>
          <p:cNvSpPr txBox="1">
            <a:spLocks noChangeArrowheads="1"/>
          </p:cNvSpPr>
          <p:nvPr userDrawn="1"/>
        </p:nvSpPr>
        <p:spPr bwMode="auto">
          <a:xfrm>
            <a:off x="1505424" y="3794165"/>
            <a:ext cx="22590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i="1">
                <a:latin typeface="Times New Roman" pitchFamily="-110" charset="0"/>
              </a:rPr>
              <a:t>Micro Only</a:t>
            </a:r>
            <a:r>
              <a:rPr kumimoji="0" lang="en-US" sz="2000" b="0">
                <a:latin typeface="Times New Roman" pitchFamily="-110" charset="0"/>
              </a:rPr>
              <a:t>  </a:t>
            </a:r>
            <a:r>
              <a:rPr kumimoji="0" lang="en-US" sz="2000">
                <a:latin typeface="Times New Roman" pitchFamily="-110" charset="0"/>
              </a:rPr>
              <a:t>Text</a:t>
            </a:r>
            <a:r>
              <a:rPr kumimoji="0" lang="en-US" sz="2000" b="0">
                <a:latin typeface="Times New Roman" pitchFamily="-110" charset="0"/>
              </a:rPr>
              <a:t> </a:t>
            </a:r>
            <a:r>
              <a:rPr kumimoji="0" lang="en-US" sz="2000" b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—</a:t>
            </a:r>
          </a:p>
        </p:txBody>
      </p:sp>
      <p:sp>
        <p:nvSpPr>
          <p:cNvPr id="26" name="Text Box 67"/>
          <p:cNvSpPr txBox="1">
            <a:spLocks noChangeArrowheads="1"/>
          </p:cNvSpPr>
          <p:nvPr userDrawn="1"/>
        </p:nvSpPr>
        <p:spPr bwMode="auto">
          <a:xfrm>
            <a:off x="3791353" y="3338553"/>
            <a:ext cx="8595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Part</a:t>
            </a:r>
            <a:r>
              <a:rPr kumimoji="0" lang="en-US" sz="2000" b="0" dirty="0" smtClean="0">
                <a:latin typeface="Times New Roman" pitchFamily="-110" charset="0"/>
              </a:rPr>
              <a:t>: 1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7" name="Text Box 68"/>
          <p:cNvSpPr txBox="1">
            <a:spLocks noChangeArrowheads="1"/>
          </p:cNvSpPr>
          <p:nvPr userDrawn="1"/>
        </p:nvSpPr>
        <p:spPr bwMode="auto">
          <a:xfrm>
            <a:off x="3791353" y="3794165"/>
            <a:ext cx="8595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Part</a:t>
            </a:r>
            <a:r>
              <a:rPr kumimoji="0" lang="en-US" sz="2000" b="0" dirty="0" smtClean="0">
                <a:latin typeface="Times New Roman" pitchFamily="-110" charset="0"/>
              </a:rPr>
              <a:t>: 1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8" name="Text Box 69"/>
          <p:cNvSpPr txBox="1">
            <a:spLocks noChangeArrowheads="1"/>
          </p:cNvSpPr>
          <p:nvPr userDrawn="1"/>
        </p:nvSpPr>
        <p:spPr bwMode="auto">
          <a:xfrm>
            <a:off x="4944062" y="3338553"/>
            <a:ext cx="12586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Chapter</a:t>
            </a:r>
            <a:r>
              <a:rPr kumimoji="0" lang="en-US" sz="2000" b="0" dirty="0" smtClean="0">
                <a:latin typeface="Times New Roman" pitchFamily="-110" charset="0"/>
              </a:rPr>
              <a:t>: 1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29" name="Text Box 70"/>
          <p:cNvSpPr txBox="1">
            <a:spLocks noChangeArrowheads="1"/>
          </p:cNvSpPr>
          <p:nvPr userDrawn="1"/>
        </p:nvSpPr>
        <p:spPr bwMode="auto">
          <a:xfrm>
            <a:off x="4944062" y="3794165"/>
            <a:ext cx="12586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 smtClean="0">
                <a:latin typeface="Times New Roman" pitchFamily="-110" charset="0"/>
              </a:rPr>
              <a:t>Chapter: 1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30" name="Text Box 143"/>
          <p:cNvSpPr txBox="1">
            <a:spLocks noChangeArrowheads="1"/>
          </p:cNvSpPr>
          <p:nvPr userDrawn="1"/>
        </p:nvSpPr>
        <p:spPr bwMode="auto">
          <a:xfrm>
            <a:off x="1497486" y="4233903"/>
            <a:ext cx="22526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i="1">
                <a:latin typeface="Times New Roman" pitchFamily="-110" charset="0"/>
              </a:rPr>
              <a:t>Macro Only</a:t>
            </a:r>
            <a:r>
              <a:rPr kumimoji="0" lang="en-US" sz="2000" b="0">
                <a:latin typeface="Times New Roman" pitchFamily="-110" charset="0"/>
              </a:rPr>
              <a:t> </a:t>
            </a:r>
            <a:r>
              <a:rPr kumimoji="0" lang="en-US" sz="2000">
                <a:latin typeface="Times New Roman" pitchFamily="-110" charset="0"/>
              </a:rPr>
              <a:t>Text</a:t>
            </a:r>
            <a:r>
              <a:rPr kumimoji="0" lang="en-US" sz="2000" b="0">
                <a:latin typeface="Times New Roman" pitchFamily="-110" charset="0"/>
              </a:rPr>
              <a:t> </a:t>
            </a:r>
            <a:r>
              <a:rPr kumimoji="0" lang="en-US" sz="2000" b="0">
                <a:latin typeface="Times New Roman" pitchFamily="-110" charset="0"/>
                <a:ea typeface="Times New Roman" pitchFamily="-110" charset="0"/>
                <a:cs typeface="Times New Roman" pitchFamily="-110" charset="0"/>
              </a:rPr>
              <a:t>—</a:t>
            </a:r>
          </a:p>
        </p:txBody>
      </p:sp>
      <p:sp>
        <p:nvSpPr>
          <p:cNvPr id="31" name="Text Box 144"/>
          <p:cNvSpPr txBox="1">
            <a:spLocks noChangeArrowheads="1"/>
          </p:cNvSpPr>
          <p:nvPr userDrawn="1"/>
        </p:nvSpPr>
        <p:spPr bwMode="auto">
          <a:xfrm>
            <a:off x="3783415" y="4233903"/>
            <a:ext cx="8595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Part</a:t>
            </a:r>
            <a:r>
              <a:rPr kumimoji="0" lang="en-US" sz="2000" b="0" dirty="0" smtClean="0">
                <a:latin typeface="Times New Roman" pitchFamily="-110" charset="0"/>
              </a:rPr>
              <a:t>: 1</a:t>
            </a:r>
            <a:endParaRPr kumimoji="0" lang="en-US" sz="2000" b="0" dirty="0">
              <a:latin typeface="Times New Roman" pitchFamily="-110" charset="0"/>
            </a:endParaRPr>
          </a:p>
        </p:txBody>
      </p:sp>
      <p:sp>
        <p:nvSpPr>
          <p:cNvPr id="32" name="Text Box 145"/>
          <p:cNvSpPr txBox="1">
            <a:spLocks noChangeArrowheads="1"/>
          </p:cNvSpPr>
          <p:nvPr userDrawn="1"/>
        </p:nvSpPr>
        <p:spPr bwMode="auto">
          <a:xfrm>
            <a:off x="4936124" y="4233903"/>
            <a:ext cx="12586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kumimoji="0" lang="en-US" sz="2000" b="0" dirty="0">
                <a:latin typeface="Times New Roman" pitchFamily="-110" charset="0"/>
              </a:rPr>
              <a:t>Chapter</a:t>
            </a:r>
            <a:r>
              <a:rPr kumimoji="0" lang="en-US" sz="2000" b="0" dirty="0" smtClean="0">
                <a:latin typeface="Times New Roman" pitchFamily="-110" charset="0"/>
              </a:rPr>
              <a:t>: 1</a:t>
            </a:r>
            <a:endParaRPr kumimoji="0" lang="en-US" sz="2000" b="0" dirty="0">
              <a:latin typeface="Times New Roman" pitchFamily="-110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685800" y="1702073"/>
            <a:ext cx="7772400" cy="2096204"/>
          </a:xfrm>
          <a:prstGeom prst="roundRect">
            <a:avLst>
              <a:gd name="adj" fmla="val 9490"/>
            </a:avLst>
          </a:prstGeom>
          <a:solidFill>
            <a:srgbClr val="515A6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1649"/>
            <a:ext cx="7772400" cy="1864086"/>
          </a:xfrm>
          <a:prstGeom prst="rect">
            <a:avLst/>
          </a:prstGeom>
        </p:spPr>
        <p:txBody>
          <a:bodyPr/>
          <a:lstStyle>
            <a:lvl1pPr>
              <a:defRPr i="1" baseline="0">
                <a:solidFill>
                  <a:schemeClr val="bg1"/>
                </a:solidFill>
                <a:latin typeface="Century Schoolbook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699" y="5910142"/>
            <a:ext cx="956938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9" name="TextBox 8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523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270798"/>
            <a:ext cx="8904855" cy="657667"/>
          </a:xfrm>
          <a:prstGeom prst="rect">
            <a:avLst/>
          </a:prstGeom>
        </p:spPr>
        <p:txBody>
          <a:bodyPr/>
          <a:lstStyle>
            <a:lvl1pPr algn="l">
              <a:defRPr sz="3800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062111"/>
            <a:ext cx="8820445" cy="48744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6699" y="5910142"/>
            <a:ext cx="956938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69" y="270798"/>
            <a:ext cx="8904855" cy="657667"/>
          </a:xfrm>
          <a:prstGeom prst="rect">
            <a:avLst/>
          </a:prstGeom>
        </p:spPr>
        <p:txBody>
          <a:bodyPr/>
          <a:lstStyle>
            <a:lvl1pPr algn="l">
              <a:defRPr sz="3800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062111"/>
            <a:ext cx="8820445" cy="48744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buFont typeface="Arial" pitchFamily="34" charset="0"/>
              <a:buChar char="•"/>
              <a:defRPr sz="26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6699" y="5910142"/>
            <a:ext cx="921769" cy="926755"/>
          </a:xfrm>
          <a:prstGeom prst="rect">
            <a:avLst/>
          </a:prstGeom>
          <a:solidFill>
            <a:srgbClr val="515A61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177159" y="5917176"/>
            <a:ext cx="66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2100" b="0" i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100" b="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" name="TextBox 23"/>
          <p:cNvSpPr txBox="1"/>
          <p:nvPr userDrawn="1"/>
        </p:nvSpPr>
        <p:spPr>
          <a:xfrm>
            <a:off x="146051" y="6196188"/>
            <a:ext cx="64793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3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  <a:endParaRPr lang="en-US" sz="13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 userDrawn="1"/>
        </p:nvCxnSpPr>
        <p:spPr>
          <a:xfrm>
            <a:off x="148152" y="6460901"/>
            <a:ext cx="650342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 userDrawn="1"/>
        </p:nvSpPr>
        <p:spPr>
          <a:xfrm>
            <a:off x="13730" y="6460136"/>
            <a:ext cx="949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Gwartney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-Stroup</a:t>
            </a:r>
          </a:p>
          <a:p>
            <a:pPr algn="l">
              <a:spcBef>
                <a:spcPts val="0"/>
              </a:spcBef>
            </a:pPr>
            <a:r>
              <a:rPr lang="en-US" sz="8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Sobel</a:t>
            </a:r>
            <a:r>
              <a:rPr lang="en-US" sz="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-Macpherson</a:t>
            </a:r>
            <a:endParaRPr lang="en-US" sz="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171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888" y="1867484"/>
            <a:ext cx="7845499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5D3987-66B0-2C41-81F1-A4EAC98DBC73}" type="datetimeFigureOut">
              <a:rPr lang="en-US" smtClean="0"/>
              <a:pPr/>
              <a:t>08/20/2012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61758" y="6208636"/>
            <a:ext cx="2133600" cy="365125"/>
          </a:xfrm>
          <a:prstGeom prst="rect">
            <a:avLst/>
          </a:prstGeom>
        </p:spPr>
        <p:txBody>
          <a:bodyPr/>
          <a:lstStyle/>
          <a:p>
            <a:fld id="{91819803-0A6A-C64E-BE83-F7980D5F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/>
          <p:cNvPicPr>
            <a:picLocks noChangeAspect="1"/>
          </p:cNvPicPr>
          <p:nvPr userDrawn="1"/>
        </p:nvPicPr>
        <p:blipFill>
          <a:blip r:embed="rId15"/>
          <a:srcRect t="43200"/>
          <a:stretch>
            <a:fillRect/>
          </a:stretch>
        </p:blipFill>
        <p:spPr>
          <a:xfrm>
            <a:off x="-14039" y="5906194"/>
            <a:ext cx="9172575" cy="8932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Rounded Rectangle 49"/>
          <p:cNvSpPr>
            <a:spLocks/>
          </p:cNvSpPr>
          <p:nvPr userDrawn="1"/>
        </p:nvSpPr>
        <p:spPr>
          <a:xfrm>
            <a:off x="8147190" y="6637804"/>
            <a:ext cx="978648" cy="206967"/>
          </a:xfrm>
          <a:prstGeom prst="roundRect">
            <a:avLst/>
          </a:prstGeom>
          <a:solidFill>
            <a:srgbClr val="444C52">
              <a:alpha val="8980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33"/>
          <p:cNvSpPr txBox="1">
            <a:spLocks noChangeArrowheads="1"/>
          </p:cNvSpPr>
          <p:nvPr userDrawn="1"/>
        </p:nvSpPr>
        <p:spPr bwMode="auto">
          <a:xfrm>
            <a:off x="1033980" y="6677770"/>
            <a:ext cx="685800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kumimoji="0" lang="en-US" sz="800" b="0" i="1" dirty="0">
                <a:solidFill>
                  <a:schemeClr val="tx1"/>
                </a:solidFill>
                <a:latin typeface="Times New Roman" pitchFamily="-110" charset="0"/>
              </a:rPr>
              <a:t>Copyright ©</a:t>
            </a:r>
            <a:r>
              <a:rPr kumimoji="0" lang="en-US" sz="800" b="0" i="1" dirty="0" smtClean="0">
                <a:solidFill>
                  <a:schemeClr val="tx1"/>
                </a:solidFill>
                <a:latin typeface="Times New Roman" pitchFamily="-110" charset="0"/>
              </a:rPr>
              <a:t>2013 </a:t>
            </a:r>
            <a:r>
              <a:rPr kumimoji="0" lang="en-US" sz="800" b="0" i="1" dirty="0" err="1">
                <a:solidFill>
                  <a:schemeClr val="tx1"/>
                </a:solidFill>
                <a:latin typeface="Times New Roman" pitchFamily="-110" charset="0"/>
              </a:rPr>
              <a:t>Cengage</a:t>
            </a:r>
            <a:r>
              <a:rPr kumimoji="0" lang="en-US" sz="800" b="0" i="1" dirty="0">
                <a:solidFill>
                  <a:schemeClr val="tx1"/>
                </a:solidFill>
                <a:latin typeface="Times New Roman" pitchFamily="-110" charset="0"/>
              </a:rPr>
              <a:t> Learning. All rights reserved. May not be scanned, copied or duplicated, or posted to a publicly accessible web site, in whole or in part.</a:t>
            </a:r>
          </a:p>
        </p:txBody>
      </p:sp>
      <p:pic>
        <p:nvPicPr>
          <p:cNvPr id="8" name="Picture 7" descr="gwartney_sky 1c.jpg"/>
          <p:cNvPicPr>
            <a:picLocks/>
          </p:cNvPicPr>
          <p:nvPr userDrawn="1"/>
        </p:nvPicPr>
        <p:blipFill>
          <a:blip r:embed="rId16">
            <a:alphaModFix amt="62000"/>
          </a:blip>
          <a:stretch>
            <a:fillRect/>
          </a:stretch>
        </p:blipFill>
        <p:spPr>
          <a:xfrm>
            <a:off x="-11758" y="2"/>
            <a:ext cx="9200769" cy="1600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gwartney_sky 1c.jpg"/>
          <p:cNvPicPr>
            <a:picLocks/>
          </p:cNvPicPr>
          <p:nvPr userDrawn="1"/>
        </p:nvPicPr>
        <p:blipFill>
          <a:blip r:embed="rId16">
            <a:alphaModFix amt="62000"/>
          </a:blip>
          <a:stretch>
            <a:fillRect/>
          </a:stretch>
        </p:blipFill>
        <p:spPr>
          <a:xfrm>
            <a:off x="-14097" y="28136"/>
            <a:ext cx="9200769" cy="1600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3" name="Rectangle 4">
            <a:hlinkClick r:id="" action="ppaction://hlinkshowjump?jump=firstslide"/>
          </p:cNvPr>
          <p:cNvSpPr>
            <a:spLocks noChangeArrowheads="1"/>
          </p:cNvSpPr>
          <p:nvPr userDrawn="1"/>
        </p:nvSpPr>
        <p:spPr bwMode="auto">
          <a:xfrm>
            <a:off x="8280926" y="6599443"/>
            <a:ext cx="830794" cy="263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defRPr/>
            </a:pPr>
            <a:r>
              <a:rPr lang="en-US" sz="1100" b="0" dirty="0" smtClean="0">
                <a:solidFill>
                  <a:schemeClr val="bg1"/>
                </a:solidFill>
                <a:latin typeface="Times New Roman" pitchFamily="-110" charset="0"/>
                <a:hlinkClick r:id="" action="ppaction://hlinkshowjump?jump=firstslide"/>
              </a:rPr>
              <a:t>First </a:t>
            </a:r>
            <a:r>
              <a:rPr lang="en-US" sz="1100" b="0" dirty="0">
                <a:solidFill>
                  <a:schemeClr val="bg1"/>
                </a:solidFill>
                <a:latin typeface="Times New Roman" pitchFamily="-110" charset="0"/>
                <a:hlinkClick r:id="" action="ppaction://hlinkshowjump?jump=firstslide"/>
              </a:rPr>
              <a:t>page</a:t>
            </a:r>
          </a:p>
        </p:txBody>
      </p:sp>
      <p:sp>
        <p:nvSpPr>
          <p:cNvPr id="54" name="AutoShape 5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>
            <a:off x="8182360" y="6663891"/>
            <a:ext cx="145314" cy="156703"/>
          </a:xfrm>
          <a:prstGeom prst="leftArrow">
            <a:avLst>
              <a:gd name="adj1" fmla="val 50000"/>
              <a:gd name="adj2" fmla="val 63796"/>
            </a:avLst>
          </a:prstGeom>
          <a:solidFill>
            <a:schemeClr val="bg1">
              <a:alpha val="96000"/>
            </a:schemeClr>
          </a:solidFill>
          <a:ln w="12700" cap="sq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pitchFamily="-110" charset="0"/>
            </a:endParaRPr>
          </a:p>
        </p:txBody>
      </p:sp>
      <p:sp>
        <p:nvSpPr>
          <p:cNvPr id="55" name="AutoShape 6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959372" y="6663891"/>
            <a:ext cx="145314" cy="156703"/>
          </a:xfrm>
          <a:prstGeom prst="rightArrow">
            <a:avLst>
              <a:gd name="adj1" fmla="val 50000"/>
              <a:gd name="adj2" fmla="val 63806"/>
            </a:avLst>
          </a:prstGeom>
          <a:solidFill>
            <a:schemeClr val="bg1">
              <a:alpha val="96000"/>
            </a:schemeClr>
          </a:solidFill>
          <a:ln w="12700" cap="sq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pitchFamily="-11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26389" y="1200404"/>
            <a:ext cx="7634484" cy="1864086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The Economic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Guideposts to Economic Thinking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1440" y="1611824"/>
            <a:ext cx="8932985" cy="4234757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9143"/>
            <a:ext cx="8883750" cy="424571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use of scarce resources to produce a good </a:t>
            </a:r>
            <a:r>
              <a:rPr lang="en-US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or service </a:t>
            </a:r>
            <a:br>
              <a:rPr lang="en-US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is always </a:t>
            </a:r>
            <a:r>
              <a:rPr lang="en-US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costly.</a:t>
            </a: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endParaRPr lang="en-US" dirty="0" smtClean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Someone must give up something if we are to have </a:t>
            </a: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more </a:t>
            </a:r>
            <a:b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of </a:t>
            </a: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 scarce good.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highest valued alternative that must </a:t>
            </a: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be </a:t>
            </a: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sacrificed is </a:t>
            </a: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US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opportunity cost</a:t>
            </a: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of </a:t>
            </a: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choice.</a:t>
            </a:r>
          </a:p>
          <a:p>
            <a:pPr>
              <a:lnSpc>
                <a:spcPct val="90000"/>
              </a:lnSpc>
            </a:pPr>
            <a:r>
              <a:rPr lang="en-US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Individuals choose purposefully</a:t>
            </a: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; therefore they will economize.</a:t>
            </a:r>
          </a:p>
          <a:p>
            <a:pPr lvl="1">
              <a:lnSpc>
                <a:spcPct val="90000"/>
              </a:lnSpc>
            </a:pPr>
            <a:r>
              <a:rPr lang="en-US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Economizing</a:t>
            </a: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:  </a:t>
            </a:r>
            <a:b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gaining a specific benefit at the least possible cost</a:t>
            </a: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  <a:endParaRPr lang="en-US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794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1440" y="1611824"/>
            <a:ext cx="8932985" cy="4234757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Guideposts to Economic Thinking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9143"/>
            <a:ext cx="8883750" cy="426121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Incentives</a:t>
            </a:r>
            <a:r>
              <a:rPr lang="en-US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matter</a:t>
            </a: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As personal benefits (costs) from choosing an option increase, other things constant, a person will be more (less) likely to choose that option</a:t>
            </a: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Economic reasoning focuses on the impact of </a:t>
            </a:r>
            <a:r>
              <a:rPr lang="en-US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marginal </a:t>
            </a:r>
            <a:r>
              <a:rPr lang="en-US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changes.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32302A"/>
                </a:solidFill>
              </a:rPr>
              <a:t>Decisions </a:t>
            </a:r>
            <a:r>
              <a:rPr lang="en-US" dirty="0">
                <a:solidFill>
                  <a:srgbClr val="32302A"/>
                </a:solidFill>
              </a:rPr>
              <a:t>will be based on </a:t>
            </a:r>
            <a:r>
              <a:rPr lang="en-US" b="1" i="1" dirty="0">
                <a:solidFill>
                  <a:srgbClr val="32302A"/>
                </a:solidFill>
              </a:rPr>
              <a:t>marginal </a:t>
            </a:r>
            <a:r>
              <a:rPr lang="en-US" b="1" i="1" dirty="0" smtClean="0">
                <a:solidFill>
                  <a:srgbClr val="32302A"/>
                </a:solidFill>
              </a:rPr>
              <a:t>costs</a:t>
            </a:r>
            <a:r>
              <a:rPr lang="en-US" i="1" dirty="0" smtClean="0">
                <a:solidFill>
                  <a:srgbClr val="32302A"/>
                </a:solidFill>
              </a:rPr>
              <a:t> </a:t>
            </a:r>
            <a:r>
              <a:rPr lang="en-US" dirty="0" smtClean="0">
                <a:solidFill>
                  <a:srgbClr val="32302A"/>
                </a:solidFill>
              </a:rPr>
              <a:t>and </a:t>
            </a:r>
            <a:r>
              <a:rPr lang="en-US" b="1" i="1" dirty="0">
                <a:solidFill>
                  <a:srgbClr val="32302A"/>
                </a:solidFill>
              </a:rPr>
              <a:t>marginal benefits</a:t>
            </a:r>
            <a:r>
              <a:rPr lang="en-US" i="1" dirty="0">
                <a:solidFill>
                  <a:srgbClr val="32302A"/>
                </a:solidFill>
              </a:rPr>
              <a:t> </a:t>
            </a:r>
            <a:r>
              <a:rPr lang="en-US" dirty="0">
                <a:solidFill>
                  <a:srgbClr val="32302A"/>
                </a:solidFill>
              </a:rPr>
              <a:t>(utility</a:t>
            </a:r>
            <a:r>
              <a:rPr lang="en-US" dirty="0" smtClean="0">
                <a:solidFill>
                  <a:srgbClr val="32302A"/>
                </a:solidFill>
              </a:rPr>
              <a:t>).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32302A"/>
                </a:solidFill>
              </a:rPr>
              <a:t>Since information is scarce, </a:t>
            </a:r>
            <a:r>
              <a:rPr lang="en-US" b="1" i="1" dirty="0">
                <a:solidFill>
                  <a:srgbClr val="32302A"/>
                </a:solidFill>
              </a:rPr>
              <a:t>uncertainty</a:t>
            </a:r>
            <a:r>
              <a:rPr lang="en-US" i="1" dirty="0">
                <a:solidFill>
                  <a:srgbClr val="32302A"/>
                </a:solidFill>
              </a:rPr>
              <a:t> is a fact of life</a:t>
            </a:r>
            <a:r>
              <a:rPr lang="en-US" dirty="0" smtClean="0">
                <a:solidFill>
                  <a:srgbClr val="32302A"/>
                </a:solidFill>
              </a:rPr>
              <a:t>.</a:t>
            </a:r>
            <a:endParaRPr lang="en-US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97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1440" y="1611824"/>
            <a:ext cx="8932985" cy="4234757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Guideposts to Economic Thinking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9143"/>
            <a:ext cx="8883750" cy="426121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In addition to their initial impact, </a:t>
            </a:r>
            <a:r>
              <a:rPr lang="en-US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economic events often generate </a:t>
            </a:r>
            <a:r>
              <a:rPr lang="en-US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secondary effects</a:t>
            </a:r>
            <a:r>
              <a:rPr lang="en-US" b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that may be felt only with the passage of time.</a:t>
            </a:r>
          </a:p>
          <a:p>
            <a:pPr>
              <a:lnSpc>
                <a:spcPct val="90000"/>
              </a:lnSpc>
            </a:pPr>
            <a:r>
              <a:rPr lang="en-US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value of a good is </a:t>
            </a:r>
            <a:r>
              <a:rPr lang="en-US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subjective</a:t>
            </a: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and varies with individual preferences.</a:t>
            </a:r>
          </a:p>
          <a:p>
            <a:pPr>
              <a:lnSpc>
                <a:spcPct val="90000"/>
              </a:lnSpc>
            </a:pPr>
            <a:r>
              <a:rPr lang="en-US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test of an economic theory is its ability to predict </a:t>
            </a:r>
            <a:r>
              <a:rPr lang="en-US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and </a:t>
            </a: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explain events in the real world. </a:t>
            </a:r>
          </a:p>
        </p:txBody>
      </p:sp>
    </p:spTree>
    <p:extLst>
      <p:ext uri="{BB962C8B-B14F-4D97-AF65-F5344CB8AC3E}">
        <p14:creationId xmlns:p14="http://schemas.microsoft.com/office/powerpoint/2010/main" val="201908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639873"/>
            <a:ext cx="8820445" cy="4218485"/>
          </a:xfrm>
        </p:spPr>
        <p:txBody>
          <a:bodyPr/>
          <a:lstStyle/>
          <a:p>
            <a:pPr marL="341313" indent="-341313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dirty="0" smtClean="0">
                <a:solidFill>
                  <a:srgbClr val="32302A"/>
                </a:solidFill>
              </a:rPr>
              <a:t>1. In </a:t>
            </a:r>
            <a:r>
              <a:rPr lang="en-US" dirty="0">
                <a:solidFill>
                  <a:srgbClr val="32302A"/>
                </a:solidFill>
              </a:rPr>
              <a:t>an effort to promote energy conservation, Congress mandates a minimum </a:t>
            </a:r>
            <a:r>
              <a:rPr lang="en-US" dirty="0" err="1" smtClean="0">
                <a:solidFill>
                  <a:srgbClr val="32302A"/>
                </a:solidFill>
              </a:rPr>
              <a:t>avg</a:t>
            </a:r>
            <a:r>
              <a:rPr lang="en-US" dirty="0" smtClean="0">
                <a:solidFill>
                  <a:srgbClr val="32302A"/>
                </a:solidFill>
              </a:rPr>
              <a:t> </a:t>
            </a:r>
            <a:r>
              <a:rPr lang="en-US" dirty="0">
                <a:solidFill>
                  <a:srgbClr val="32302A"/>
                </a:solidFill>
              </a:rPr>
              <a:t>gas mileage that </a:t>
            </a:r>
            <a:r>
              <a:rPr lang="en-US" dirty="0" smtClean="0">
                <a:solidFill>
                  <a:srgbClr val="32302A"/>
                </a:solidFill>
              </a:rPr>
              <a:t>car producers must </a:t>
            </a:r>
            <a:r>
              <a:rPr lang="en-US" dirty="0">
                <a:solidFill>
                  <a:srgbClr val="32302A"/>
                </a:solidFill>
              </a:rPr>
              <a:t>achieve for the cars </a:t>
            </a:r>
            <a:r>
              <a:rPr lang="en-US" dirty="0" smtClean="0">
                <a:solidFill>
                  <a:srgbClr val="32302A"/>
                </a:solidFill>
              </a:rPr>
              <a:t>that </a:t>
            </a:r>
            <a:r>
              <a:rPr lang="en-US" dirty="0">
                <a:solidFill>
                  <a:srgbClr val="32302A"/>
                </a:solidFill>
              </a:rPr>
              <a:t>they sell. Can you think of any </a:t>
            </a:r>
            <a:r>
              <a:rPr lang="en-US" i="1" dirty="0">
                <a:solidFill>
                  <a:srgbClr val="32302A"/>
                </a:solidFill>
              </a:rPr>
              <a:t>secondary effects</a:t>
            </a:r>
            <a:r>
              <a:rPr lang="en-US" dirty="0">
                <a:solidFill>
                  <a:srgbClr val="32302A"/>
                </a:solidFill>
              </a:rPr>
              <a:t> of these mandates that will conflict with energy conservation? With auto safety</a:t>
            </a:r>
            <a:r>
              <a:rPr lang="en-US" dirty="0" smtClean="0">
                <a:solidFill>
                  <a:srgbClr val="32302A"/>
                </a:solidFill>
              </a:rPr>
              <a:t>?</a:t>
            </a:r>
          </a:p>
          <a:p>
            <a:pPr marL="511175" indent="-511175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dirty="0">
                <a:solidFill>
                  <a:srgbClr val="32302A"/>
                </a:solidFill>
              </a:rPr>
              <a:t>2. </a:t>
            </a:r>
            <a:r>
              <a:rPr lang="en-US" dirty="0" smtClean="0">
                <a:solidFill>
                  <a:srgbClr val="32302A"/>
                </a:solidFill>
              </a:rPr>
              <a:t>“The government </a:t>
            </a:r>
            <a:r>
              <a:rPr lang="en-US" dirty="0">
                <a:solidFill>
                  <a:srgbClr val="32302A"/>
                </a:solidFill>
              </a:rPr>
              <a:t>should provide goods </a:t>
            </a:r>
            <a:r>
              <a:rPr lang="en-US" dirty="0" smtClean="0">
                <a:solidFill>
                  <a:srgbClr val="32302A"/>
                </a:solidFill>
              </a:rPr>
              <a:t>such as  </a:t>
            </a:r>
            <a:r>
              <a:rPr lang="en-US" dirty="0">
                <a:solidFill>
                  <a:srgbClr val="32302A"/>
                </a:solidFill>
              </a:rPr>
              <a:t>health care, education, and highways </a:t>
            </a:r>
            <a:r>
              <a:rPr lang="en-US" dirty="0" smtClean="0">
                <a:solidFill>
                  <a:srgbClr val="32302A"/>
                </a:solidFill>
              </a:rPr>
              <a:t>because </a:t>
            </a:r>
            <a:r>
              <a:rPr lang="en-US" dirty="0">
                <a:solidFill>
                  <a:srgbClr val="32302A"/>
                </a:solidFill>
              </a:rPr>
              <a:t>it can provide them free.” </a:t>
            </a:r>
            <a:r>
              <a:rPr lang="en-US" dirty="0" smtClean="0">
                <a:solidFill>
                  <a:srgbClr val="32302A"/>
                </a:solidFill>
              </a:rPr>
              <a:t>-- </a:t>
            </a:r>
            <a:r>
              <a:rPr lang="en-US" dirty="0">
                <a:solidFill>
                  <a:srgbClr val="32302A"/>
                </a:solidFill>
              </a:rPr>
              <a:t>Is this true or false? </a:t>
            </a:r>
            <a:endParaRPr lang="en-US" dirty="0" smtClean="0">
              <a:solidFill>
                <a:srgbClr val="32302A"/>
              </a:solidFill>
            </a:endParaRPr>
          </a:p>
          <a:p>
            <a:pPr marL="511175" indent="-511175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dirty="0">
                <a:solidFill>
                  <a:srgbClr val="32302A"/>
                </a:solidFill>
              </a:rPr>
              <a:t>3. Would sound policy attempt to reduce pollution emissions to zero?  Why or why not</a:t>
            </a:r>
            <a:r>
              <a:rPr lang="en-US" dirty="0" smtClean="0">
                <a:solidFill>
                  <a:srgbClr val="32302A"/>
                </a:solidFill>
              </a:rPr>
              <a:t>.</a:t>
            </a:r>
          </a:p>
          <a:p>
            <a:pPr marL="341313" indent="-341313">
              <a:lnSpc>
                <a:spcPct val="80000"/>
              </a:lnSpc>
              <a:buClr>
                <a:schemeClr val="hlink"/>
              </a:buClr>
              <a:buNone/>
            </a:pPr>
            <a:endParaRPr lang="en-US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10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Positive and Normative Economics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1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1440" y="1611824"/>
            <a:ext cx="8932985" cy="4234757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 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9143"/>
            <a:ext cx="8883750" cy="426121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Positive Economics</a:t>
            </a: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:  </a:t>
            </a: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scientific study of “what is” among economic relationships</a:t>
            </a: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Positive economic statements can be proved either true </a:t>
            </a: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or </a:t>
            </a: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false.</a:t>
            </a:r>
          </a:p>
          <a:p>
            <a:pPr lvl="1">
              <a:lnSpc>
                <a:spcPct val="90000"/>
              </a:lnSpc>
            </a:pPr>
            <a:r>
              <a:rPr lang="en-US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Example</a:t>
            </a: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: </a:t>
            </a:r>
            <a:b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inflation rate rises when the money supply is increased</a:t>
            </a: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  <a:endParaRPr lang="en-US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303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1440" y="1611824"/>
            <a:ext cx="8932985" cy="4234757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Normative Economics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59143"/>
            <a:ext cx="8883750" cy="426121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Normative Economics: </a:t>
            </a:r>
            <a:br>
              <a:rPr lang="en-US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Judgments about “what ought to be” in </a:t>
            </a: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economic </a:t>
            </a: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matters</a:t>
            </a: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Normative statements reflect </a:t>
            </a:r>
            <a:r>
              <a:rPr lang="en-US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subjective</a:t>
            </a: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values.  </a:t>
            </a: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They </a:t>
            </a: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cannot be proved true or false.</a:t>
            </a:r>
          </a:p>
          <a:p>
            <a:pPr lvl="1">
              <a:lnSpc>
                <a:spcPct val="90000"/>
              </a:lnSpc>
            </a:pPr>
            <a:r>
              <a:rPr lang="en-US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Example</a:t>
            </a: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: </a:t>
            </a:r>
            <a:b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inflation rate should be lower</a:t>
            </a: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  <a:endParaRPr lang="en-US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318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Pitfalls to Avoid </a:t>
            </a:r>
            <a:br>
              <a:rPr lang="en-US" dirty="0"/>
            </a:br>
            <a:r>
              <a:rPr lang="en-US" dirty="0"/>
              <a:t>in Economic Thinking</a:t>
            </a:r>
          </a:p>
        </p:txBody>
      </p:sp>
    </p:spTree>
    <p:extLst>
      <p:ext uri="{BB962C8B-B14F-4D97-AF65-F5344CB8AC3E}">
        <p14:creationId xmlns:p14="http://schemas.microsoft.com/office/powerpoint/2010/main" val="196624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7726"/>
            <a:ext cx="8932985" cy="429163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20398"/>
            <a:ext cx="8883750" cy="437982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Violation of the </a:t>
            </a:r>
            <a:r>
              <a:rPr lang="en-US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ceteris paribus</a:t>
            </a:r>
            <a:r>
              <a:rPr lang="en-US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condition</a:t>
            </a:r>
            <a:endParaRPr lang="en-US" dirty="0" smtClean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– Latin </a:t>
            </a: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term meaning “</a:t>
            </a:r>
            <a:r>
              <a:rPr lang="en-US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other things constant</a:t>
            </a: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.”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When describing the effect of a change, the outcome </a:t>
            </a: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may </a:t>
            </a: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be influenced by changes in other things</a:t>
            </a: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Good intentions do not guarantee desirable outcomes.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An unsound proposal will lead to undesirable outcomes even if it is supported by proponents with good intentions.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Politicians may be able to gain by focusing attention on a problem even if their policy response is ineffective or even harmful</a:t>
            </a: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  <a:endParaRPr lang="en-US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141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597726"/>
            <a:ext cx="8932985" cy="4291630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20398"/>
            <a:ext cx="8883750" cy="437982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Fallacy of </a:t>
            </a:r>
            <a:r>
              <a:rPr lang="en-US" i="1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composition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The </a:t>
            </a: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erroneous view that what is true for the individual </a:t>
            </a: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(</a:t>
            </a: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or the part) is also true for the group (or the whole).</a:t>
            </a:r>
          </a:p>
          <a:p>
            <a:pPr lvl="1">
              <a:lnSpc>
                <a:spcPct val="90000"/>
              </a:lnSpc>
            </a:pPr>
            <a:r>
              <a:rPr lang="en-US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Microeconomics</a:t>
            </a: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focuses on narrowly defined units, while </a:t>
            </a:r>
            <a:r>
              <a:rPr lang="en-US" b="1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macroeconomics</a:t>
            </a: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 is focused on highly aggregated units.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One must beware of the fallacy of composition when shifting from micro- </a:t>
            </a: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to </a:t>
            </a: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macro-units.</a:t>
            </a:r>
          </a:p>
          <a:p>
            <a:pPr>
              <a:lnSpc>
                <a:spcPct val="90000"/>
              </a:lnSpc>
            </a:pPr>
            <a:r>
              <a:rPr lang="en-US" i="1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Association is not causation.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Statistical association alone cannot establish causation</a:t>
            </a: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  <a:endParaRPr lang="en-US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311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What is Economics About?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2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639873"/>
            <a:ext cx="8820445" cy="4218485"/>
          </a:xfrm>
        </p:spPr>
        <p:txBody>
          <a:bodyPr/>
          <a:lstStyle/>
          <a:p>
            <a:pPr marL="341313" indent="-341313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sz="2700" dirty="0" smtClean="0">
                <a:solidFill>
                  <a:srgbClr val="32302A"/>
                </a:solidFill>
              </a:rPr>
              <a:t>1. Which </a:t>
            </a:r>
            <a:r>
              <a:rPr lang="en-US" sz="2700" dirty="0">
                <a:solidFill>
                  <a:srgbClr val="32302A"/>
                </a:solidFill>
              </a:rPr>
              <a:t>of the following are positive economic statements and which are normative</a:t>
            </a:r>
            <a:r>
              <a:rPr lang="en-US" sz="2700" dirty="0" smtClean="0">
                <a:solidFill>
                  <a:srgbClr val="32302A"/>
                </a:solidFill>
              </a:rPr>
              <a:t>?</a:t>
            </a:r>
          </a:p>
          <a:p>
            <a:pPr marL="798513" indent="-458788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sz="2700" dirty="0" smtClean="0">
                <a:solidFill>
                  <a:srgbClr val="32302A"/>
                </a:solidFill>
              </a:rPr>
              <a:t>(a) The </a:t>
            </a:r>
            <a:r>
              <a:rPr lang="en-US" sz="2700" dirty="0">
                <a:solidFill>
                  <a:srgbClr val="32302A"/>
                </a:solidFill>
              </a:rPr>
              <a:t>speed limit should be lowered to 55 miles </a:t>
            </a:r>
            <a:r>
              <a:rPr lang="en-US" sz="2700" dirty="0" smtClean="0">
                <a:solidFill>
                  <a:srgbClr val="32302A"/>
                </a:solidFill>
              </a:rPr>
              <a:t>per </a:t>
            </a:r>
            <a:r>
              <a:rPr lang="en-US" sz="2700" dirty="0">
                <a:solidFill>
                  <a:srgbClr val="32302A"/>
                </a:solidFill>
              </a:rPr>
              <a:t>hour </a:t>
            </a:r>
            <a:r>
              <a:rPr lang="en-US" sz="2700" dirty="0" smtClean="0">
                <a:solidFill>
                  <a:srgbClr val="32302A"/>
                </a:solidFill>
              </a:rPr>
              <a:t/>
            </a:r>
            <a:br>
              <a:rPr lang="en-US" sz="2700" dirty="0" smtClean="0">
                <a:solidFill>
                  <a:srgbClr val="32302A"/>
                </a:solidFill>
              </a:rPr>
            </a:br>
            <a:r>
              <a:rPr lang="en-US" sz="2700" dirty="0" smtClean="0">
                <a:solidFill>
                  <a:srgbClr val="32302A"/>
                </a:solidFill>
              </a:rPr>
              <a:t>on </a:t>
            </a:r>
            <a:r>
              <a:rPr lang="en-US" sz="2700" dirty="0">
                <a:solidFill>
                  <a:srgbClr val="32302A"/>
                </a:solidFill>
              </a:rPr>
              <a:t>interstate highways to reduce the </a:t>
            </a:r>
            <a:r>
              <a:rPr lang="en-US" sz="2700" dirty="0" smtClean="0">
                <a:solidFill>
                  <a:srgbClr val="32302A"/>
                </a:solidFill>
              </a:rPr>
              <a:t>number </a:t>
            </a:r>
            <a:r>
              <a:rPr lang="en-US" sz="2700" dirty="0">
                <a:solidFill>
                  <a:srgbClr val="32302A"/>
                </a:solidFill>
              </a:rPr>
              <a:t>of deaths </a:t>
            </a:r>
            <a:r>
              <a:rPr lang="en-US" sz="2700" dirty="0" smtClean="0">
                <a:solidFill>
                  <a:srgbClr val="32302A"/>
                </a:solidFill>
              </a:rPr>
              <a:t/>
            </a:r>
            <a:br>
              <a:rPr lang="en-US" sz="2700" dirty="0" smtClean="0">
                <a:solidFill>
                  <a:srgbClr val="32302A"/>
                </a:solidFill>
              </a:rPr>
            </a:br>
            <a:r>
              <a:rPr lang="en-US" sz="2700" dirty="0" smtClean="0">
                <a:solidFill>
                  <a:srgbClr val="32302A"/>
                </a:solidFill>
              </a:rPr>
              <a:t>and </a:t>
            </a:r>
            <a:r>
              <a:rPr lang="en-US" sz="2700" dirty="0">
                <a:solidFill>
                  <a:srgbClr val="32302A"/>
                </a:solidFill>
              </a:rPr>
              <a:t>accidents</a:t>
            </a:r>
            <a:r>
              <a:rPr lang="en-US" sz="2700" dirty="0" smtClean="0">
                <a:solidFill>
                  <a:srgbClr val="32302A"/>
                </a:solidFill>
              </a:rPr>
              <a:t>.</a:t>
            </a:r>
          </a:p>
          <a:p>
            <a:pPr marL="798513" indent="-458788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sz="2700" dirty="0" smtClean="0">
                <a:solidFill>
                  <a:srgbClr val="32302A"/>
                </a:solidFill>
              </a:rPr>
              <a:t>(b)	Higher </a:t>
            </a:r>
            <a:r>
              <a:rPr lang="en-US" sz="2700" dirty="0">
                <a:solidFill>
                  <a:srgbClr val="32302A"/>
                </a:solidFill>
              </a:rPr>
              <a:t>gasoline prices cause the quantity </a:t>
            </a:r>
            <a:r>
              <a:rPr lang="en-US" sz="2700" dirty="0" smtClean="0">
                <a:solidFill>
                  <a:srgbClr val="32302A"/>
                </a:solidFill>
              </a:rPr>
              <a:t>of gasoline </a:t>
            </a:r>
            <a:r>
              <a:rPr lang="en-US" sz="2700" dirty="0">
                <a:solidFill>
                  <a:srgbClr val="32302A"/>
                </a:solidFill>
              </a:rPr>
              <a:t>that consumers buy to increase</a:t>
            </a:r>
            <a:r>
              <a:rPr lang="en-US" sz="2700" dirty="0" smtClean="0">
                <a:solidFill>
                  <a:srgbClr val="32302A"/>
                </a:solidFill>
              </a:rPr>
              <a:t>.</a:t>
            </a:r>
          </a:p>
          <a:p>
            <a:pPr marL="798513" indent="-458788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sz="2700" dirty="0" smtClean="0">
                <a:solidFill>
                  <a:srgbClr val="32302A"/>
                </a:solidFill>
              </a:rPr>
              <a:t>(</a:t>
            </a:r>
            <a:r>
              <a:rPr lang="en-US" sz="2700" dirty="0">
                <a:solidFill>
                  <a:srgbClr val="32302A"/>
                </a:solidFill>
              </a:rPr>
              <a:t>c) </a:t>
            </a:r>
            <a:r>
              <a:rPr lang="en-US" sz="2700" dirty="0" smtClean="0">
                <a:solidFill>
                  <a:srgbClr val="32302A"/>
                </a:solidFill>
              </a:rPr>
              <a:t>A </a:t>
            </a:r>
            <a:r>
              <a:rPr lang="en-US" sz="2700" dirty="0">
                <a:solidFill>
                  <a:srgbClr val="32302A"/>
                </a:solidFill>
              </a:rPr>
              <a:t>comparison of costs and benefits should not </a:t>
            </a:r>
            <a:r>
              <a:rPr lang="en-US" sz="2700" dirty="0" smtClean="0">
                <a:solidFill>
                  <a:srgbClr val="32302A"/>
                </a:solidFill>
              </a:rPr>
              <a:t>be </a:t>
            </a:r>
            <a:r>
              <a:rPr lang="en-US" sz="2700" dirty="0">
                <a:solidFill>
                  <a:srgbClr val="32302A"/>
                </a:solidFill>
              </a:rPr>
              <a:t>used </a:t>
            </a:r>
            <a:r>
              <a:rPr lang="en-US" sz="2700" dirty="0" smtClean="0">
                <a:solidFill>
                  <a:srgbClr val="32302A"/>
                </a:solidFill>
              </a:rPr>
              <a:t/>
            </a:r>
            <a:br>
              <a:rPr lang="en-US" sz="2700" dirty="0" smtClean="0">
                <a:solidFill>
                  <a:srgbClr val="32302A"/>
                </a:solidFill>
              </a:rPr>
            </a:br>
            <a:r>
              <a:rPr lang="en-US" sz="2700" dirty="0" smtClean="0">
                <a:solidFill>
                  <a:srgbClr val="32302A"/>
                </a:solidFill>
              </a:rPr>
              <a:t>to </a:t>
            </a:r>
            <a:r>
              <a:rPr lang="en-US" sz="2700" dirty="0">
                <a:solidFill>
                  <a:srgbClr val="32302A"/>
                </a:solidFill>
              </a:rPr>
              <a:t>assess environmental regulations</a:t>
            </a:r>
            <a:r>
              <a:rPr lang="en-US" sz="2700" dirty="0" smtClean="0">
                <a:solidFill>
                  <a:srgbClr val="32302A"/>
                </a:solidFill>
              </a:rPr>
              <a:t>.</a:t>
            </a:r>
          </a:p>
          <a:p>
            <a:pPr marL="341312" indent="0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sz="2700" dirty="0" smtClean="0">
                <a:solidFill>
                  <a:srgbClr val="32302A"/>
                </a:solidFill>
              </a:rPr>
              <a:t>(</a:t>
            </a:r>
            <a:r>
              <a:rPr lang="en-US" sz="2700" dirty="0">
                <a:solidFill>
                  <a:srgbClr val="32302A"/>
                </a:solidFill>
              </a:rPr>
              <a:t>d) Taxes on alcohol result in less drinking and </a:t>
            </a:r>
            <a:r>
              <a:rPr lang="en-US" sz="2700" dirty="0" smtClean="0">
                <a:solidFill>
                  <a:srgbClr val="32302A"/>
                </a:solidFill>
              </a:rPr>
              <a:t>driving</a:t>
            </a:r>
            <a:r>
              <a:rPr lang="en-US" sz="2700" dirty="0">
                <a:solidFill>
                  <a:srgbClr val="32302A"/>
                </a:solidFill>
              </a:rPr>
              <a:t>.	</a:t>
            </a:r>
          </a:p>
        </p:txBody>
      </p:sp>
    </p:spTree>
    <p:extLst>
      <p:ext uri="{BB962C8B-B14F-4D97-AF65-F5344CB8AC3E}">
        <p14:creationId xmlns:p14="http://schemas.microsoft.com/office/powerpoint/2010/main" val="292860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639873"/>
            <a:ext cx="8883749" cy="4218485"/>
          </a:xfrm>
        </p:spPr>
        <p:txBody>
          <a:bodyPr/>
          <a:lstStyle/>
          <a:p>
            <a:pPr marL="511175" indent="-511175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sz="2700" dirty="0">
                <a:solidFill>
                  <a:srgbClr val="32302A"/>
                </a:solidFill>
              </a:rPr>
              <a:t>2. “</a:t>
            </a:r>
            <a:r>
              <a:rPr lang="en-US" sz="2700" i="1" dirty="0">
                <a:solidFill>
                  <a:srgbClr val="32302A"/>
                </a:solidFill>
              </a:rPr>
              <a:t>Economist, n. – A scoundrel whose </a:t>
            </a:r>
            <a:r>
              <a:rPr lang="en-US" sz="2700" i="1" dirty="0" smtClean="0">
                <a:solidFill>
                  <a:srgbClr val="32302A"/>
                </a:solidFill>
              </a:rPr>
              <a:t>faulty vision </a:t>
            </a:r>
            <a:r>
              <a:rPr lang="en-US" sz="2700" i="1" dirty="0">
                <a:solidFill>
                  <a:srgbClr val="32302A"/>
                </a:solidFill>
              </a:rPr>
              <a:t>sees things as they really are, not as </a:t>
            </a:r>
            <a:r>
              <a:rPr lang="en-US" sz="2700" i="1" dirty="0" smtClean="0">
                <a:solidFill>
                  <a:srgbClr val="32302A"/>
                </a:solidFill>
              </a:rPr>
              <a:t>they </a:t>
            </a:r>
            <a:r>
              <a:rPr lang="en-US" sz="2700" i="1" dirty="0">
                <a:solidFill>
                  <a:srgbClr val="32302A"/>
                </a:solidFill>
              </a:rPr>
              <a:t>ought to be</a:t>
            </a:r>
            <a:r>
              <a:rPr lang="en-US" sz="2700" i="1" dirty="0" smtClean="0">
                <a:solidFill>
                  <a:srgbClr val="32302A"/>
                </a:solidFill>
              </a:rPr>
              <a:t>.</a:t>
            </a:r>
            <a:r>
              <a:rPr lang="en-US" sz="2700" dirty="0" smtClean="0">
                <a:solidFill>
                  <a:srgbClr val="32302A"/>
                </a:solidFill>
              </a:rPr>
              <a:t>” </a:t>
            </a:r>
            <a:r>
              <a:rPr lang="en-US" sz="1800" dirty="0" smtClean="0">
                <a:solidFill>
                  <a:srgbClr val="32302A"/>
                </a:solidFill>
              </a:rPr>
              <a:t>(chapter-opening quote)</a:t>
            </a:r>
            <a:endParaRPr lang="en-US" sz="2700" dirty="0">
              <a:solidFill>
                <a:srgbClr val="32302A"/>
              </a:solidFill>
            </a:endParaRPr>
          </a:p>
          <a:p>
            <a:pPr marL="341313" indent="0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sz="2700" dirty="0" smtClean="0">
                <a:solidFill>
                  <a:srgbClr val="32302A"/>
                </a:solidFill>
              </a:rPr>
              <a:t>What </a:t>
            </a:r>
            <a:r>
              <a:rPr lang="en-US" sz="2700" dirty="0">
                <a:solidFill>
                  <a:srgbClr val="32302A"/>
                </a:solidFill>
              </a:rPr>
              <a:t>is the underlying message of this definition from Ambrose Bierce?  Does it indicate that economists think with their heads or their hearts?  Is this good or bad</a:t>
            </a:r>
            <a:r>
              <a:rPr lang="en-US" sz="2700" dirty="0" smtClean="0">
                <a:solidFill>
                  <a:srgbClr val="32302A"/>
                </a:solidFill>
              </a:rPr>
              <a:t>?</a:t>
            </a:r>
          </a:p>
          <a:p>
            <a:pPr marL="341313" indent="-341313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sz="2700" dirty="0">
                <a:solidFill>
                  <a:srgbClr val="32302A"/>
                </a:solidFill>
              </a:rPr>
              <a:t>3. </a:t>
            </a:r>
            <a:r>
              <a:rPr lang="en-US" sz="2700" dirty="0" smtClean="0">
                <a:solidFill>
                  <a:srgbClr val="32302A"/>
                </a:solidFill>
              </a:rPr>
              <a:t>Suppose </a:t>
            </a:r>
            <a:r>
              <a:rPr lang="en-US" sz="2700" dirty="0">
                <a:solidFill>
                  <a:srgbClr val="32302A"/>
                </a:solidFill>
              </a:rPr>
              <a:t>you were spending your own money </a:t>
            </a:r>
            <a:r>
              <a:rPr lang="en-US" sz="2700" dirty="0" smtClean="0">
                <a:solidFill>
                  <a:srgbClr val="32302A"/>
                </a:solidFill>
              </a:rPr>
              <a:t>to </a:t>
            </a:r>
            <a:r>
              <a:rPr lang="en-US" sz="2700" dirty="0">
                <a:solidFill>
                  <a:srgbClr val="32302A"/>
                </a:solidFill>
              </a:rPr>
              <a:t>buy a new entertainment center (TV, DVD player, </a:t>
            </a:r>
            <a:r>
              <a:rPr lang="en-US" sz="2700" dirty="0" err="1">
                <a:solidFill>
                  <a:srgbClr val="32302A"/>
                </a:solidFill>
              </a:rPr>
              <a:t>etc</a:t>
            </a:r>
            <a:r>
              <a:rPr lang="en-US" sz="2700" dirty="0">
                <a:solidFill>
                  <a:srgbClr val="32302A"/>
                </a:solidFill>
              </a:rPr>
              <a:t>) for your apartment.  Would you have an incentive to economize?  </a:t>
            </a:r>
          </a:p>
          <a:p>
            <a:pPr marL="341313" indent="-341313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sz="2700" dirty="0">
                <a:solidFill>
                  <a:srgbClr val="32302A"/>
                </a:solidFill>
              </a:rPr>
              <a:t>	Suppose your parents had given you permission to buy whichever entertainment center you wanted with their money.  Would that influence what you </a:t>
            </a:r>
            <a:r>
              <a:rPr lang="en-US" sz="2700" dirty="0" smtClean="0">
                <a:solidFill>
                  <a:srgbClr val="32302A"/>
                </a:solidFill>
              </a:rPr>
              <a:t>buy</a:t>
            </a:r>
            <a:r>
              <a:rPr lang="en-US" sz="2700" dirty="0">
                <a:solidFill>
                  <a:srgbClr val="32302A"/>
                </a:solidFill>
              </a:rPr>
              <a:t>?  </a:t>
            </a:r>
            <a:r>
              <a:rPr lang="en-US" sz="2700" dirty="0" smtClean="0">
                <a:solidFill>
                  <a:srgbClr val="32302A"/>
                </a:solidFill>
              </a:rPr>
              <a:t>Why/why </a:t>
            </a:r>
            <a:r>
              <a:rPr lang="en-US" sz="2700" dirty="0">
                <a:solidFill>
                  <a:srgbClr val="32302A"/>
                </a:solidFill>
              </a:rPr>
              <a:t>not?</a:t>
            </a:r>
          </a:p>
          <a:p>
            <a:pPr marL="341313" indent="-341313">
              <a:lnSpc>
                <a:spcPct val="80000"/>
              </a:lnSpc>
              <a:buClr>
                <a:schemeClr val="hlink"/>
              </a:buClr>
              <a:buNone/>
            </a:pPr>
            <a:endParaRPr lang="en-US" sz="27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04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>
          <a:xfrm>
            <a:off x="2378995" y="2285998"/>
            <a:ext cx="3967565" cy="2151897"/>
          </a:xfrm>
        </p:spPr>
        <p:txBody>
          <a:bodyPr/>
          <a:lstStyle/>
          <a:p>
            <a:pPr marL="511175" indent="-511175" algn="ctr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sz="6600" b="1" i="1" dirty="0" smtClean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  <a:t>End of</a:t>
            </a:r>
          </a:p>
          <a:p>
            <a:pPr marL="511175" indent="-511175" algn="ctr">
              <a:lnSpc>
                <a:spcPct val="80000"/>
              </a:lnSpc>
              <a:buClr>
                <a:schemeClr val="hlink"/>
              </a:buClr>
              <a:buNone/>
            </a:pPr>
            <a:r>
              <a:rPr lang="en-US" sz="6600" b="1" i="1" dirty="0" smtClean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  <a:t>Chapter 1</a:t>
            </a:r>
            <a:endParaRPr lang="en-US" sz="6600" b="1" i="1" dirty="0">
              <a:solidFill>
                <a:srgbClr val="32302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54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611824"/>
            <a:ext cx="8932985" cy="4234757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Scarcity and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16243"/>
            <a:ext cx="8820445" cy="2514056"/>
          </a:xfrm>
        </p:spPr>
        <p:txBody>
          <a:bodyPr/>
          <a:lstStyle/>
          <a:p>
            <a:r>
              <a:rPr lang="en-US" dirty="0" smtClean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  <a:t>Scarcity and choice are the two essential ingredients </a:t>
            </a:r>
            <a:br>
              <a:rPr lang="en-US" dirty="0" smtClean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  <a:t>of an economic topic.</a:t>
            </a:r>
          </a:p>
          <a:p>
            <a:r>
              <a:rPr lang="en-US" dirty="0" smtClean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  <a:t>Goods are scarce because desire for them far outstrips their availability from nature.</a:t>
            </a:r>
          </a:p>
          <a:p>
            <a:r>
              <a:rPr lang="en-US" dirty="0" smtClean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  <a:t>Scarcity forces us to choose among available alternatives. </a:t>
            </a:r>
            <a:endParaRPr lang="en-US" dirty="0">
              <a:solidFill>
                <a:srgbClr val="32302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114112" y="5116106"/>
            <a:ext cx="8948098" cy="767562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Scarcity and Choice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004" y="5070763"/>
            <a:ext cx="9003325" cy="835576"/>
          </a:xfrm>
        </p:spPr>
        <p:txBody>
          <a:bodyPr/>
          <a:lstStyle/>
          <a:p>
            <a:r>
              <a:rPr lang="en-US" sz="2400" dirty="0">
                <a:solidFill>
                  <a:srgbClr val="32302A"/>
                </a:solidFill>
              </a:rPr>
              <a:t>History is a record of our struggle to transform available, </a:t>
            </a:r>
            <a:r>
              <a:rPr lang="en-US" sz="2400" dirty="0" smtClean="0">
                <a:solidFill>
                  <a:srgbClr val="32302A"/>
                </a:solidFill>
              </a:rPr>
              <a:t>but limited, </a:t>
            </a:r>
            <a:r>
              <a:rPr lang="en-US" sz="2400" b="1" i="1" dirty="0" smtClean="0">
                <a:solidFill>
                  <a:schemeClr val="accent1"/>
                </a:solidFill>
              </a:rPr>
              <a:t>resources</a:t>
            </a:r>
            <a:r>
              <a:rPr lang="en-US" sz="2400" dirty="0" smtClean="0">
                <a:solidFill>
                  <a:srgbClr val="32302A"/>
                </a:solidFill>
              </a:rPr>
              <a:t> …</a:t>
            </a:r>
            <a:endParaRPr lang="en-US" sz="2400" dirty="0">
              <a:solidFill>
                <a:srgbClr val="32302A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6291" y="974725"/>
            <a:ext cx="8456612" cy="4065811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pitchFamily="-110" charset="0"/>
            </a:endParaRPr>
          </a:p>
        </p:txBody>
      </p: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499093" y="1005965"/>
            <a:ext cx="3549650" cy="3951444"/>
            <a:chOff x="382" y="447"/>
            <a:chExt cx="2236" cy="2603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90" y="447"/>
              <a:ext cx="72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1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Scarce Goods</a:t>
              </a:r>
              <a:endParaRPr lang="en-US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82" y="675"/>
              <a:ext cx="1971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0" dirty="0">
                  <a:latin typeface="Times New Roman" pitchFamily="18" charset="0"/>
                  <a:cs typeface="Times New Roman" pitchFamily="18" charset="0"/>
                </a:rPr>
                <a:t>Food </a:t>
              </a:r>
              <a:r>
                <a:rPr lang="en-US" sz="1600" b="0" dirty="0">
                  <a:solidFill>
                    <a:srgbClr val="A71409"/>
                  </a:solidFill>
                  <a:latin typeface="Times New Roman" pitchFamily="18" charset="0"/>
                  <a:cs typeface="Times New Roman" pitchFamily="18" charset="0"/>
                </a:rPr>
                <a:t>           (bread, milk, meat, eggs, </a:t>
              </a:r>
              <a:br>
                <a:rPr lang="en-US" sz="1600" b="0" dirty="0">
                  <a:solidFill>
                    <a:srgbClr val="A71409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sz="1600" b="0" dirty="0">
                  <a:solidFill>
                    <a:srgbClr val="A71409"/>
                  </a:solidFill>
                  <a:latin typeface="Times New Roman" pitchFamily="18" charset="0"/>
                  <a:cs typeface="Times New Roman" pitchFamily="18" charset="0"/>
                </a:rPr>
                <a:t>                      vegetables, coffee, etc.) 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82" y="979"/>
              <a:ext cx="216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0">
                  <a:latin typeface="Times New Roman" pitchFamily="18" charset="0"/>
                  <a:cs typeface="Times New Roman" pitchFamily="18" charset="0"/>
                </a:rPr>
                <a:t>Clothing </a:t>
              </a:r>
              <a:r>
                <a:rPr lang="en-US" sz="1600" b="0">
                  <a:solidFill>
                    <a:srgbClr val="A71409"/>
                  </a:solidFill>
                  <a:latin typeface="Times New Roman" pitchFamily="18" charset="0"/>
                  <a:cs typeface="Times New Roman" pitchFamily="18" charset="0"/>
                </a:rPr>
                <a:t>     (shirts, pants, blouses, shoes,</a:t>
              </a:r>
              <a:br>
                <a:rPr lang="en-US" sz="1600" b="0">
                  <a:solidFill>
                    <a:srgbClr val="A71409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en-US" sz="1600" b="0">
                  <a:solidFill>
                    <a:srgbClr val="A71409"/>
                  </a:solidFill>
                  <a:latin typeface="Times New Roman" pitchFamily="18" charset="0"/>
                  <a:cs typeface="Times New Roman" pitchFamily="18" charset="0"/>
                </a:rPr>
                <a:t>                      socks, coats, sweaters, etc.) </a:t>
              </a: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82" y="1283"/>
              <a:ext cx="223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0">
                  <a:latin typeface="Times New Roman" pitchFamily="18" charset="0"/>
                  <a:cs typeface="Times New Roman" pitchFamily="18" charset="0"/>
                </a:rPr>
                <a:t>Household  </a:t>
              </a:r>
              <a:r>
                <a:rPr lang="en-US" sz="1600" b="0">
                  <a:solidFill>
                    <a:srgbClr val="A71409"/>
                  </a:solidFill>
                  <a:latin typeface="Times New Roman" pitchFamily="18" charset="0"/>
                  <a:cs typeface="Times New Roman" pitchFamily="18" charset="0"/>
                </a:rPr>
                <a:t> (tables, chairs, rugs, beds, </a:t>
              </a:r>
              <a:r>
                <a:rPr lang="en-US" sz="1600" b="0">
                  <a:latin typeface="Times New Roman" pitchFamily="18" charset="0"/>
                  <a:cs typeface="Times New Roman" pitchFamily="18" charset="0"/>
                </a:rPr>
                <a:t/>
              </a:r>
              <a:br>
                <a:rPr lang="en-US" sz="1600" b="0">
                  <a:latin typeface="Times New Roman" pitchFamily="18" charset="0"/>
                  <a:cs typeface="Times New Roman" pitchFamily="18" charset="0"/>
                </a:rPr>
              </a:br>
              <a:r>
                <a:rPr lang="en-US" sz="1600" b="0">
                  <a:latin typeface="Times New Roman" pitchFamily="18" charset="0"/>
                  <a:cs typeface="Times New Roman" pitchFamily="18" charset="0"/>
                </a:rPr>
                <a:t>goods</a:t>
              </a:r>
              <a:r>
                <a:rPr lang="en-US" sz="1600" b="0">
                  <a:solidFill>
                    <a:srgbClr val="A71409"/>
                  </a:solidFill>
                  <a:latin typeface="Times New Roman" pitchFamily="18" charset="0"/>
                  <a:cs typeface="Times New Roman" pitchFamily="18" charset="0"/>
                </a:rPr>
                <a:t>            dressers, television sets, etc.) 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82" y="1592"/>
              <a:ext cx="55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Education </a:t>
              </a:r>
              <a:endParaRPr lang="en-US" sz="16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82" y="1794"/>
              <a:ext cx="90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National defense </a:t>
              </a:r>
              <a:endParaRPr lang="en-US" sz="16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82" y="1986"/>
              <a:ext cx="68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Leisure time </a:t>
              </a:r>
              <a:endParaRPr lang="en-US" sz="16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382" y="2187"/>
              <a:ext cx="76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Entertainment </a:t>
              </a:r>
              <a:endParaRPr lang="en-US" sz="16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388" y="2389"/>
              <a:ext cx="50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Clean air </a:t>
              </a:r>
              <a:endParaRPr lang="en-US" sz="16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94" y="2590"/>
              <a:ext cx="1768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1600" b="0" dirty="0">
                  <a:latin typeface="Times New Roman" pitchFamily="18" charset="0"/>
                  <a:cs typeface="Times New Roman" pitchFamily="18" charset="0"/>
                </a:rPr>
                <a:t>Pleasant </a:t>
              </a:r>
              <a:r>
                <a:rPr lang="en-US" sz="1600" b="0" dirty="0">
                  <a:solidFill>
                    <a:srgbClr val="A71409"/>
                  </a:solidFill>
                  <a:latin typeface="Times New Roman" pitchFamily="18" charset="0"/>
                  <a:cs typeface="Times New Roman" pitchFamily="18" charset="0"/>
                </a:rPr>
                <a:t>        (trees, lakes, rivers, </a:t>
              </a:r>
            </a:p>
            <a:p>
              <a:pPr>
                <a:lnSpc>
                  <a:spcPct val="80000"/>
                </a:lnSpc>
              </a:pPr>
              <a:r>
                <a:rPr lang="en-US" sz="1600" b="0" dirty="0">
                  <a:latin typeface="Times New Roman" pitchFamily="18" charset="0"/>
                  <a:cs typeface="Times New Roman" pitchFamily="18" charset="0"/>
                </a:rPr>
                <a:t>environment  </a:t>
              </a:r>
              <a:r>
                <a:rPr lang="en-US" sz="1600" b="0" dirty="0">
                  <a:solidFill>
                    <a:srgbClr val="A71409"/>
                  </a:solidFill>
                  <a:latin typeface="Times New Roman" pitchFamily="18" charset="0"/>
                  <a:cs typeface="Times New Roman" pitchFamily="18" charset="0"/>
                </a:rPr>
                <a:t> open spaces, etc.) </a:t>
              </a: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394" y="2895"/>
              <a:ext cx="150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Pleasant working conditions </a:t>
              </a:r>
              <a:endParaRPr lang="en-US" sz="1600" b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" name="Group 41"/>
          <p:cNvGrpSpPr>
            <a:grpSpLocks/>
          </p:cNvGrpSpPr>
          <p:nvPr/>
        </p:nvGrpSpPr>
        <p:grpSpPr bwMode="auto">
          <a:xfrm>
            <a:off x="4868916" y="1027047"/>
            <a:ext cx="3922712" cy="3031516"/>
            <a:chOff x="3167" y="686"/>
            <a:chExt cx="2471" cy="1997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167" y="686"/>
              <a:ext cx="990" cy="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600" b="1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Limited Resources</a:t>
              </a:r>
              <a:endParaRPr lang="en-US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9" name="Group 32"/>
            <p:cNvGrpSpPr>
              <a:grpSpLocks/>
            </p:cNvGrpSpPr>
            <p:nvPr/>
          </p:nvGrpSpPr>
          <p:grpSpPr bwMode="auto">
            <a:xfrm>
              <a:off x="3169" y="897"/>
              <a:ext cx="2469" cy="1786"/>
              <a:chOff x="3070" y="657"/>
              <a:chExt cx="2469" cy="1786"/>
            </a:xfrm>
          </p:grpSpPr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3070" y="657"/>
                <a:ext cx="2178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latin typeface="Times New Roman" pitchFamily="18" charset="0"/>
                    <a:cs typeface="Times New Roman" pitchFamily="18" charset="0"/>
                  </a:rPr>
                  <a:t>Land</a:t>
                </a:r>
                <a:r>
                  <a:rPr lang="en-US" sz="1600" b="0">
                    <a:solidFill>
                      <a:srgbClr val="A71409"/>
                    </a:solidFill>
                    <a:latin typeface="Times New Roman" pitchFamily="18" charset="0"/>
                    <a:cs typeface="Times New Roman" pitchFamily="18" charset="0"/>
                  </a:rPr>
                  <a:t>             (various degrees of fertility) </a:t>
                </a:r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3070" y="902"/>
                <a:ext cx="1905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600" b="0">
                    <a:latin typeface="Times New Roman" pitchFamily="18" charset="0"/>
                    <a:cs typeface="Times New Roman" pitchFamily="18" charset="0"/>
                  </a:rPr>
                  <a:t>Natural   </a:t>
                </a:r>
                <a:r>
                  <a:rPr lang="en-US" sz="1600" b="0">
                    <a:solidFill>
                      <a:srgbClr val="A71409"/>
                    </a:solidFill>
                    <a:latin typeface="Times New Roman" pitchFamily="18" charset="0"/>
                    <a:cs typeface="Times New Roman" pitchFamily="18" charset="0"/>
                  </a:rPr>
                  <a:t>      (rivers, trees, minerals, </a:t>
                </a:r>
                <a:br>
                  <a:rPr lang="en-US" sz="1600" b="0">
                    <a:solidFill>
                      <a:srgbClr val="A71409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1600" b="0">
                    <a:latin typeface="Times New Roman" pitchFamily="18" charset="0"/>
                    <a:cs typeface="Times New Roman" pitchFamily="18" charset="0"/>
                  </a:rPr>
                  <a:t>Resources </a:t>
                </a:r>
                <a:r>
                  <a:rPr lang="en-US" sz="1600" b="0">
                    <a:solidFill>
                      <a:srgbClr val="A71409"/>
                    </a:solidFill>
                    <a:latin typeface="Times New Roman" pitchFamily="18" charset="0"/>
                    <a:cs typeface="Times New Roman" pitchFamily="18" charset="0"/>
                  </a:rPr>
                  <a:t>     oceans, etc.) </a:t>
                </a:r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3076" y="1251"/>
                <a:ext cx="1695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Machines and other </a:t>
                </a:r>
                <a:b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human-made physical resources </a:t>
                </a:r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3070" y="1600"/>
                <a:ext cx="1558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Non-human animal resources </a:t>
                </a:r>
                <a:endParaRPr lang="en-US" sz="1600" b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3070" y="1846"/>
                <a:ext cx="1942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600" b="0">
                    <a:latin typeface="Times New Roman" pitchFamily="18" charset="0"/>
                    <a:cs typeface="Times New Roman" pitchFamily="18" charset="0"/>
                  </a:rPr>
                  <a:t>Technology</a:t>
                </a:r>
                <a:r>
                  <a:rPr lang="en-US" sz="1600" b="0">
                    <a:solidFill>
                      <a:srgbClr val="A71409"/>
                    </a:solidFill>
                    <a:latin typeface="Times New Roman" pitchFamily="18" charset="0"/>
                    <a:cs typeface="Times New Roman" pitchFamily="18" charset="0"/>
                  </a:rPr>
                  <a:t>   (physical and scientific </a:t>
                </a:r>
                <a:br>
                  <a:rPr lang="en-US" sz="1600" b="0">
                    <a:solidFill>
                      <a:srgbClr val="A71409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1600" b="0">
                    <a:solidFill>
                      <a:srgbClr val="A71409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  “recipes” of history)  </a:t>
                </a:r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3082" y="2195"/>
                <a:ext cx="2457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600" b="0" dirty="0">
                    <a:latin typeface="Times New Roman" pitchFamily="18" charset="0"/>
                    <a:cs typeface="Times New Roman" pitchFamily="18" charset="0"/>
                  </a:rPr>
                  <a:t>Human  </a:t>
                </a:r>
                <a:r>
                  <a:rPr lang="en-US" sz="1600" b="0" dirty="0">
                    <a:solidFill>
                      <a:srgbClr val="A71409"/>
                    </a:solidFill>
                    <a:latin typeface="Times New Roman" pitchFamily="18" charset="0"/>
                    <a:cs typeface="Times New Roman" pitchFamily="18" charset="0"/>
                  </a:rPr>
                  <a:t>        (the knowledge, skill, </a:t>
                </a:r>
                <a:br>
                  <a:rPr lang="en-US" sz="1600" b="0" dirty="0">
                    <a:solidFill>
                      <a:srgbClr val="A71409"/>
                    </a:solidFill>
                    <a:latin typeface="Times New Roman" pitchFamily="18" charset="0"/>
                    <a:cs typeface="Times New Roman" pitchFamily="18" charset="0"/>
                  </a:rPr>
                </a:br>
                <a:r>
                  <a:rPr lang="en-US" sz="1600" b="0" dirty="0">
                    <a:latin typeface="Times New Roman" pitchFamily="18" charset="0"/>
                    <a:cs typeface="Times New Roman" pitchFamily="18" charset="0"/>
                  </a:rPr>
                  <a:t>resources </a:t>
                </a:r>
                <a:r>
                  <a:rPr lang="en-US" sz="1600" b="0" dirty="0">
                    <a:solidFill>
                      <a:srgbClr val="A71409"/>
                    </a:solidFill>
                    <a:latin typeface="Times New Roman" pitchFamily="18" charset="0"/>
                    <a:cs typeface="Times New Roman" pitchFamily="18" charset="0"/>
                  </a:rPr>
                  <a:t>       and talent of individuals)</a:t>
                </a:r>
              </a:p>
            </p:txBody>
          </p:sp>
        </p:grpSp>
      </p:grpSp>
      <p:sp>
        <p:nvSpPr>
          <p:cNvPr id="27" name="TextBox 26"/>
          <p:cNvSpPr txBox="1"/>
          <p:nvPr/>
        </p:nvSpPr>
        <p:spPr>
          <a:xfrm>
            <a:off x="1683289" y="5436487"/>
            <a:ext cx="7170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  <a:t>    into </a:t>
            </a:r>
            <a:r>
              <a:rPr lang="en-US" sz="2400" dirty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  <a:t>scarce </a:t>
            </a:r>
            <a:r>
              <a:rPr lang="en-US" sz="24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goods</a:t>
            </a:r>
            <a:r>
              <a:rPr lang="en-US" sz="2400" dirty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  <a:t> – things that we would like to have</a:t>
            </a:r>
            <a:r>
              <a:rPr lang="en-US" sz="2400" dirty="0" smtClean="0">
                <a:solidFill>
                  <a:srgbClr val="32302A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32302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5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1440" y="1611824"/>
            <a:ext cx="8932985" cy="4234757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Scarcity and Poverty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08494"/>
            <a:ext cx="8820445" cy="3400662"/>
          </a:xfrm>
        </p:spPr>
        <p:txBody>
          <a:bodyPr/>
          <a:lstStyle/>
          <a:p>
            <a:r>
              <a:rPr lang="en-US" dirty="0">
                <a:solidFill>
                  <a:srgbClr val="32302A"/>
                </a:solidFill>
              </a:rPr>
              <a:t>Scarcity and poverty are not the same thing</a:t>
            </a:r>
            <a:r>
              <a:rPr lang="en-US" dirty="0" smtClean="0">
                <a:solidFill>
                  <a:srgbClr val="32302A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rgbClr val="32302A"/>
                </a:solidFill>
              </a:rPr>
              <a:t>The </a:t>
            </a:r>
            <a:r>
              <a:rPr lang="en-US" i="1" u="sng" dirty="0" smtClean="0">
                <a:solidFill>
                  <a:srgbClr val="32302A"/>
                </a:solidFill>
              </a:rPr>
              <a:t>absence </a:t>
            </a:r>
            <a:r>
              <a:rPr lang="en-US" i="1" u="sng" dirty="0">
                <a:solidFill>
                  <a:srgbClr val="32302A"/>
                </a:solidFill>
              </a:rPr>
              <a:t>of poverty</a:t>
            </a:r>
            <a:r>
              <a:rPr lang="en-US" dirty="0">
                <a:solidFill>
                  <a:srgbClr val="32302A"/>
                </a:solidFill>
              </a:rPr>
              <a:t> implies some basic level </a:t>
            </a:r>
            <a:r>
              <a:rPr lang="en-US" dirty="0" smtClean="0">
                <a:solidFill>
                  <a:srgbClr val="32302A"/>
                </a:solidFill>
              </a:rPr>
              <a:t/>
            </a:r>
            <a:br>
              <a:rPr lang="en-US" dirty="0" smtClean="0">
                <a:solidFill>
                  <a:srgbClr val="32302A"/>
                </a:solidFill>
              </a:rPr>
            </a:br>
            <a:r>
              <a:rPr lang="en-US" dirty="0" smtClean="0">
                <a:solidFill>
                  <a:srgbClr val="32302A"/>
                </a:solidFill>
              </a:rPr>
              <a:t>of need has </a:t>
            </a:r>
            <a:r>
              <a:rPr lang="en-US" dirty="0">
                <a:solidFill>
                  <a:srgbClr val="32302A"/>
                </a:solidFill>
              </a:rPr>
              <a:t>been met.</a:t>
            </a:r>
          </a:p>
          <a:p>
            <a:pPr lvl="1"/>
            <a:r>
              <a:rPr lang="en-US" dirty="0">
                <a:solidFill>
                  <a:srgbClr val="32302A"/>
                </a:solidFill>
              </a:rPr>
              <a:t>An </a:t>
            </a:r>
            <a:r>
              <a:rPr lang="en-US" i="1" u="sng" dirty="0">
                <a:solidFill>
                  <a:srgbClr val="32302A"/>
                </a:solidFill>
              </a:rPr>
              <a:t>absence of scarcity</a:t>
            </a:r>
            <a:r>
              <a:rPr lang="en-US" dirty="0">
                <a:solidFill>
                  <a:srgbClr val="32302A"/>
                </a:solidFill>
              </a:rPr>
              <a:t> would imply that all of our </a:t>
            </a:r>
            <a:r>
              <a:rPr lang="en-US" dirty="0" smtClean="0">
                <a:solidFill>
                  <a:srgbClr val="32302A"/>
                </a:solidFill>
              </a:rPr>
              <a:t/>
            </a:r>
            <a:br>
              <a:rPr lang="en-US" dirty="0" smtClean="0">
                <a:solidFill>
                  <a:srgbClr val="32302A"/>
                </a:solidFill>
              </a:rPr>
            </a:br>
            <a:r>
              <a:rPr lang="en-US" dirty="0" smtClean="0">
                <a:solidFill>
                  <a:srgbClr val="32302A"/>
                </a:solidFill>
              </a:rPr>
              <a:t>desires </a:t>
            </a:r>
            <a:r>
              <a:rPr lang="en-US" dirty="0">
                <a:solidFill>
                  <a:srgbClr val="32302A"/>
                </a:solidFill>
              </a:rPr>
              <a:t>for goods are fully satisfied.</a:t>
            </a:r>
          </a:p>
          <a:p>
            <a:r>
              <a:rPr lang="en-US" dirty="0">
                <a:solidFill>
                  <a:srgbClr val="32302A"/>
                </a:solidFill>
              </a:rPr>
              <a:t>We may someday eliminate poverty, but scarcity </a:t>
            </a:r>
            <a:r>
              <a:rPr lang="en-US" dirty="0" smtClean="0">
                <a:solidFill>
                  <a:srgbClr val="32302A"/>
                </a:solidFill>
              </a:rPr>
              <a:t/>
            </a:r>
            <a:br>
              <a:rPr lang="en-US" dirty="0" smtClean="0">
                <a:solidFill>
                  <a:srgbClr val="32302A"/>
                </a:solidFill>
              </a:rPr>
            </a:br>
            <a:r>
              <a:rPr lang="en-US" dirty="0" smtClean="0">
                <a:solidFill>
                  <a:srgbClr val="32302A"/>
                </a:solidFill>
              </a:rPr>
              <a:t>will </a:t>
            </a:r>
            <a:r>
              <a:rPr lang="en-US" dirty="0">
                <a:solidFill>
                  <a:srgbClr val="32302A"/>
                </a:solidFill>
              </a:rPr>
              <a:t>always be with us</a:t>
            </a:r>
            <a:r>
              <a:rPr lang="en-US" dirty="0" smtClean="0">
                <a:solidFill>
                  <a:srgbClr val="32302A"/>
                </a:solidFill>
              </a:rPr>
              <a:t>.</a:t>
            </a:r>
            <a:endParaRPr lang="en-US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58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1440" y="1163781"/>
            <a:ext cx="8932985" cy="4466201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Scarcity Necessitates Rationing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186454"/>
            <a:ext cx="8883750" cy="437982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Every society must have a means to ration scarce resources among competing uses</a:t>
            </a: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Resources and goods can be rationed in various ways </a:t>
            </a: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/>
            </a:r>
            <a:b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(</a:t>
            </a:r>
            <a:r>
              <a:rPr lang="en-US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e.g. first-come, first served).</a:t>
            </a:r>
          </a:p>
          <a:p>
            <a:pPr lvl="1">
              <a:lnSpc>
                <a:spcPct val="90000"/>
              </a:lnSpc>
            </a:pPr>
            <a:r>
              <a:rPr lang="en-US" sz="25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In a market setting, price is used to ration goods </a:t>
            </a:r>
            <a:r>
              <a:rPr lang="en-US" sz="25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&amp; resources</a:t>
            </a:r>
            <a:r>
              <a:rPr lang="en-US" sz="25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sz="25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When price is used, the good or resource is allocated to those willing to give up “other things” in order to obtain ownership rights.</a:t>
            </a:r>
          </a:p>
          <a:p>
            <a:pPr lvl="1">
              <a:lnSpc>
                <a:spcPct val="90000"/>
              </a:lnSpc>
            </a:pPr>
            <a:r>
              <a:rPr lang="en-US" sz="2500" dirty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When price is used to ration goods, people have a strong incentive to earn income so they will be able to pay the required price</a:t>
            </a:r>
            <a:r>
              <a:rPr lang="en-US" sz="2500" dirty="0" smtClean="0">
                <a:solidFill>
                  <a:srgbClr val="32302A"/>
                </a:solidFill>
                <a:ea typeface="ＭＳ Ｐゴシック" pitchFamily="-107" charset="-128"/>
                <a:cs typeface="ＭＳ Ｐゴシック" pitchFamily="-107" charset="-128"/>
              </a:rPr>
              <a:t>.</a:t>
            </a:r>
            <a:endParaRPr lang="en-US" sz="2500" dirty="0">
              <a:solidFill>
                <a:srgbClr val="32302A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199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1440" y="1580828"/>
            <a:ext cx="8932985" cy="4234757"/>
          </a:xfrm>
          <a:prstGeom prst="roundRect">
            <a:avLst>
              <a:gd name="adj" fmla="val 359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Competition Results from Scarcity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5" y="1623992"/>
            <a:ext cx="8820445" cy="2335121"/>
          </a:xfrm>
        </p:spPr>
        <p:txBody>
          <a:bodyPr/>
          <a:lstStyle/>
          <a:p>
            <a:r>
              <a:rPr lang="en-US" b="1" i="1" dirty="0">
                <a:solidFill>
                  <a:srgbClr val="32302A"/>
                </a:solidFill>
              </a:rPr>
              <a:t>Competition</a:t>
            </a:r>
            <a:r>
              <a:rPr lang="en-US" dirty="0">
                <a:solidFill>
                  <a:srgbClr val="32302A"/>
                </a:solidFill>
              </a:rPr>
              <a:t> is a natural outgrowth of the need to ration scarce goods</a:t>
            </a:r>
            <a:r>
              <a:rPr lang="en-US" dirty="0" smtClean="0">
                <a:solidFill>
                  <a:srgbClr val="32302A"/>
                </a:solidFill>
              </a:rPr>
              <a:t>.</a:t>
            </a:r>
          </a:p>
          <a:p>
            <a:r>
              <a:rPr lang="en-US" dirty="0">
                <a:solidFill>
                  <a:srgbClr val="32302A"/>
                </a:solidFill>
              </a:rPr>
              <a:t>Changing the rationing method used </a:t>
            </a:r>
            <a:r>
              <a:rPr lang="en-US" dirty="0" smtClean="0">
                <a:solidFill>
                  <a:srgbClr val="32302A"/>
                </a:solidFill>
              </a:rPr>
              <a:t>by society will </a:t>
            </a:r>
            <a:r>
              <a:rPr lang="en-US" dirty="0">
                <a:solidFill>
                  <a:srgbClr val="32302A"/>
                </a:solidFill>
              </a:rPr>
              <a:t>change the </a:t>
            </a:r>
            <a:r>
              <a:rPr lang="en-US" dirty="0" smtClean="0">
                <a:solidFill>
                  <a:srgbClr val="32302A"/>
                </a:solidFill>
              </a:rPr>
              <a:t>form </a:t>
            </a:r>
            <a:r>
              <a:rPr lang="en-US" dirty="0">
                <a:solidFill>
                  <a:srgbClr val="32302A"/>
                </a:solidFill>
              </a:rPr>
              <a:t>of competition, but it will not eliminate competitive tactics. </a:t>
            </a:r>
          </a:p>
        </p:txBody>
      </p:sp>
    </p:spTree>
    <p:extLst>
      <p:ext uri="{BB962C8B-B14F-4D97-AF65-F5344CB8AC3E}">
        <p14:creationId xmlns:p14="http://schemas.microsoft.com/office/powerpoint/2010/main" val="382452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Thought: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0675" y="1639874"/>
            <a:ext cx="8820445" cy="2289780"/>
          </a:xfrm>
        </p:spPr>
        <p:txBody>
          <a:bodyPr/>
          <a:lstStyle/>
          <a:p>
            <a:pPr marL="341313" indent="-341313">
              <a:buNone/>
            </a:pPr>
            <a:r>
              <a:rPr lang="en-US" sz="2700" dirty="0">
                <a:solidFill>
                  <a:srgbClr val="32302A"/>
                </a:solidFill>
              </a:rPr>
              <a:t>1.</a:t>
            </a:r>
            <a:r>
              <a:rPr lang="en-US" dirty="0">
                <a:solidFill>
                  <a:srgbClr val="32302A"/>
                </a:solidFill>
              </a:rPr>
              <a:t> </a:t>
            </a:r>
            <a:r>
              <a:rPr lang="en-US" sz="2700" dirty="0">
                <a:solidFill>
                  <a:srgbClr val="32302A"/>
                </a:solidFill>
              </a:rPr>
              <a:t>How are grades rationed in your economics class?  </a:t>
            </a:r>
            <a:r>
              <a:rPr lang="en-US" sz="2700" dirty="0" smtClean="0">
                <a:solidFill>
                  <a:srgbClr val="32302A"/>
                </a:solidFill>
              </a:rPr>
              <a:t/>
            </a:r>
            <a:br>
              <a:rPr lang="en-US" sz="2700" dirty="0" smtClean="0">
                <a:solidFill>
                  <a:srgbClr val="32302A"/>
                </a:solidFill>
              </a:rPr>
            </a:br>
            <a:r>
              <a:rPr lang="en-US" sz="2700" dirty="0" smtClean="0">
                <a:solidFill>
                  <a:srgbClr val="32302A"/>
                </a:solidFill>
              </a:rPr>
              <a:t>How </a:t>
            </a:r>
            <a:r>
              <a:rPr lang="en-US" sz="2700" dirty="0">
                <a:solidFill>
                  <a:srgbClr val="32302A"/>
                </a:solidFill>
              </a:rPr>
              <a:t>does this rationing method influence student behavior?  Suppose the highest grades were rationed to those who the teacher liked best.  How would this method of  rationing influence student behavior</a:t>
            </a:r>
            <a:r>
              <a:rPr lang="en-US" sz="2700" dirty="0" smtClean="0">
                <a:solidFill>
                  <a:srgbClr val="32302A"/>
                </a:solidFill>
              </a:rPr>
              <a:t>?</a:t>
            </a:r>
            <a:endParaRPr lang="en-US" sz="2700" dirty="0">
              <a:solidFill>
                <a:srgbClr val="32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32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The Economic </a:t>
            </a:r>
            <a:br>
              <a:rPr lang="en-US" dirty="0"/>
            </a:br>
            <a:r>
              <a:rPr lang="en-US" dirty="0"/>
              <a:t>Way of Thinking</a:t>
            </a:r>
          </a:p>
        </p:txBody>
      </p:sp>
    </p:spTree>
    <p:extLst>
      <p:ext uri="{BB962C8B-B14F-4D97-AF65-F5344CB8AC3E}">
        <p14:creationId xmlns:p14="http://schemas.microsoft.com/office/powerpoint/2010/main" val="205464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wartney PPT 2011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684</Words>
  <Application>Microsoft Office PowerPoint</Application>
  <PresentationFormat>On-screen Show (4:3)</PresentationFormat>
  <Paragraphs>102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The Economic Approach</vt:lpstr>
      <vt:lpstr>What is Economics About?</vt:lpstr>
      <vt:lpstr>Scarcity and Choice</vt:lpstr>
      <vt:lpstr>Scarcity and Choice </vt:lpstr>
      <vt:lpstr>Scarcity and Poverty</vt:lpstr>
      <vt:lpstr>Scarcity Necessitates Rationing</vt:lpstr>
      <vt:lpstr>Competition Results from Scarcity</vt:lpstr>
      <vt:lpstr>Questions for Thought: </vt:lpstr>
      <vt:lpstr>The Economic  Way of Thinking</vt:lpstr>
      <vt:lpstr>Guideposts to Economic Thinking</vt:lpstr>
      <vt:lpstr>Guideposts to Economic Thinking</vt:lpstr>
      <vt:lpstr>Guideposts to Economic Thinking</vt:lpstr>
      <vt:lpstr>Questions for Thought: </vt:lpstr>
      <vt:lpstr>Positive and Normative Economics</vt:lpstr>
      <vt:lpstr>Positive Economics</vt:lpstr>
      <vt:lpstr>Normative Economics</vt:lpstr>
      <vt:lpstr>Pitfalls to Avoid  in Economic Thinking</vt:lpstr>
      <vt:lpstr>Four Pitfalls</vt:lpstr>
      <vt:lpstr>Four Pitfalls</vt:lpstr>
      <vt:lpstr>Questions for Thought: </vt:lpstr>
      <vt:lpstr>Questions for Thought: </vt:lpstr>
      <vt:lpstr>PowerPoint Presentation</vt:lpstr>
    </vt:vector>
  </TitlesOfParts>
  <Company>University Of Tampa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subject>The Economic Approach</dc:subject>
  <dc:creator>Dr. Chuck D. Skipton</dc:creator>
  <cp:lastModifiedBy>Todd Myers</cp:lastModifiedBy>
  <cp:revision>47</cp:revision>
  <dcterms:created xsi:type="dcterms:W3CDTF">2011-11-26T00:03:07Z</dcterms:created>
  <dcterms:modified xsi:type="dcterms:W3CDTF">2012-08-20T18:40:56Z</dcterms:modified>
</cp:coreProperties>
</file>