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26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4/30/14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4/30/14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4/30/14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4/30/14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4/30/14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4/30/14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4/30/14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4/30/14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4/30/14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4/30/14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4/30/14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4/30/14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Rise of the Warrior Cop</a:t>
            </a:r>
            <a:endParaRPr lang="en-US" dirty="0"/>
          </a:p>
        </p:txBody>
      </p:sp>
      <p:sp>
        <p:nvSpPr>
          <p:cNvPr id="3" name="Subtitle 2"/>
          <p:cNvSpPr>
            <a:spLocks noGrp="1"/>
          </p:cNvSpPr>
          <p:nvPr>
            <p:ph type="subTitle" idx="1"/>
          </p:nvPr>
        </p:nvSpPr>
        <p:spPr/>
        <p:txBody>
          <a:bodyPr/>
          <a:lstStyle/>
          <a:p>
            <a:r>
              <a:rPr lang="en-US" dirty="0" smtClean="0"/>
              <a:t>The Militarization of America’s Police Forces</a:t>
            </a:r>
            <a:endParaRPr lang="en-US" dirty="0"/>
          </a:p>
        </p:txBody>
      </p:sp>
    </p:spTree>
    <p:extLst>
      <p:ext uri="{BB962C8B-B14F-4D97-AF65-F5344CB8AC3E}">
        <p14:creationId xmlns:p14="http://schemas.microsoft.com/office/powerpoint/2010/main" val="3991681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2000s – A Whole New War</a:t>
            </a:r>
            <a:endParaRPr lang="en-US" dirty="0"/>
          </a:p>
        </p:txBody>
      </p:sp>
      <p:sp>
        <p:nvSpPr>
          <p:cNvPr id="3" name="Content Placeholder 2"/>
          <p:cNvSpPr>
            <a:spLocks noGrp="1"/>
          </p:cNvSpPr>
          <p:nvPr>
            <p:ph idx="1"/>
          </p:nvPr>
        </p:nvSpPr>
        <p:spPr/>
        <p:txBody>
          <a:bodyPr/>
          <a:lstStyle/>
          <a:p>
            <a:r>
              <a:rPr lang="en-US" dirty="0" smtClean="0"/>
              <a:t>Approximate number of SWAT raids in 2005: 50-60,000</a:t>
            </a:r>
          </a:p>
          <a:p>
            <a:r>
              <a:rPr lang="en-US" dirty="0" smtClean="0"/>
              <a:t>Federal Law Enforcement officers 1996: 74,500 (28 per 100,000)</a:t>
            </a:r>
          </a:p>
          <a:p>
            <a:r>
              <a:rPr lang="en-US" dirty="0" smtClean="0"/>
              <a:t>Federal Law Enforcement officers 2008: 120,000 (40 per 100,000)</a:t>
            </a:r>
          </a:p>
          <a:p>
            <a:endParaRPr lang="en-US" dirty="0"/>
          </a:p>
        </p:txBody>
      </p:sp>
    </p:spTree>
    <p:extLst>
      <p:ext uri="{BB962C8B-B14F-4D97-AF65-F5344CB8AC3E}">
        <p14:creationId xmlns:p14="http://schemas.microsoft.com/office/powerpoint/2010/main" val="3152040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a:t>
            </a:r>
            <a:endParaRPr lang="en-US" dirty="0"/>
          </a:p>
        </p:txBody>
      </p:sp>
      <p:sp>
        <p:nvSpPr>
          <p:cNvPr id="3" name="Content Placeholder 2"/>
          <p:cNvSpPr>
            <a:spLocks noGrp="1"/>
          </p:cNvSpPr>
          <p:nvPr>
            <p:ph idx="1"/>
          </p:nvPr>
        </p:nvSpPr>
        <p:spPr/>
        <p:txBody>
          <a:bodyPr/>
          <a:lstStyle/>
          <a:p>
            <a:r>
              <a:rPr lang="en-US" dirty="0" smtClean="0"/>
              <a:t>End the Drug War</a:t>
            </a:r>
          </a:p>
          <a:p>
            <a:r>
              <a:rPr lang="en-US" dirty="0" smtClean="0"/>
              <a:t>Halt mission creep for SWAT teams</a:t>
            </a:r>
          </a:p>
          <a:p>
            <a:r>
              <a:rPr lang="en-US" dirty="0" smtClean="0"/>
              <a:t>Transparency – Report on activities of SWAT teams</a:t>
            </a:r>
          </a:p>
          <a:p>
            <a:r>
              <a:rPr lang="en-US" dirty="0" smtClean="0"/>
              <a:t>Community Policing</a:t>
            </a:r>
          </a:p>
          <a:p>
            <a:r>
              <a:rPr lang="en-US" dirty="0" smtClean="0"/>
              <a:t>Change Police Culture</a:t>
            </a:r>
          </a:p>
          <a:p>
            <a:r>
              <a:rPr lang="en-US" dirty="0" smtClean="0"/>
              <a:t>Accountability</a:t>
            </a:r>
          </a:p>
          <a:p>
            <a:endParaRPr lang="en-US" dirty="0"/>
          </a:p>
        </p:txBody>
      </p:sp>
    </p:spTree>
    <p:extLst>
      <p:ext uri="{BB962C8B-B14F-4D97-AF65-F5344CB8AC3E}">
        <p14:creationId xmlns:p14="http://schemas.microsoft.com/office/powerpoint/2010/main" val="3035186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pPr marL="118872" indent="0">
              <a:buNone/>
            </a:pPr>
            <a:r>
              <a:rPr lang="en-US" dirty="0" smtClean="0"/>
              <a:t>Are today’s police forces consistent with the principles of a free society?</a:t>
            </a:r>
          </a:p>
          <a:p>
            <a:pPr marL="118872" indent="0">
              <a:buNone/>
            </a:pPr>
            <a:endParaRPr lang="en-US" dirty="0"/>
          </a:p>
          <a:p>
            <a:pPr marL="118872" indent="0">
              <a:buNone/>
            </a:pPr>
            <a:r>
              <a:rPr lang="en-US" dirty="0" smtClean="0"/>
              <a:t>It is difficult to say that they are. Police today are armed, dressed, trained, and conditioned like soldiers.  They’re given greater protections from civil and criminal liability than normal citizens. They’re permitted to violently break into homes, often at night night to enforce laws against nonviolent, consensual acts – and even then, often on rather flimsy evidence of wrongdoing. Negligence and errors in judgment that result in needless terror, injury and death are rarely held accountable.  Citizens who make similar errors under the same circumstances almost always face criminal charges, usually felonies.  </a:t>
            </a:r>
          </a:p>
          <a:p>
            <a:pPr marL="118872" indent="0">
              <a:buNone/>
            </a:pPr>
            <a:r>
              <a:rPr lang="en-US" dirty="0" smtClean="0"/>
              <a:t>- </a:t>
            </a:r>
            <a:r>
              <a:rPr lang="en-US" dirty="0" err="1" smtClean="0"/>
              <a:t>Radley</a:t>
            </a:r>
            <a:r>
              <a:rPr lang="en-US" dirty="0" smtClean="0"/>
              <a:t> </a:t>
            </a:r>
            <a:r>
              <a:rPr lang="en-US" smtClean="0"/>
              <a:t>Balko</a:t>
            </a:r>
            <a:endParaRPr lang="en-US" dirty="0"/>
          </a:p>
        </p:txBody>
      </p:sp>
    </p:spTree>
    <p:extLst>
      <p:ext uri="{BB962C8B-B14F-4D97-AF65-F5344CB8AC3E}">
        <p14:creationId xmlns:p14="http://schemas.microsoft.com/office/powerpoint/2010/main" val="1551027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pPr marL="118872" indent="0">
              <a:buNone/>
            </a:pPr>
            <a:r>
              <a:rPr lang="en-US" dirty="0" smtClean="0"/>
              <a:t>Roger Roots, legal scholar and civil liberties activist:</a:t>
            </a:r>
          </a:p>
          <a:p>
            <a:pPr marL="118872" indent="0">
              <a:buNone/>
            </a:pPr>
            <a:endParaRPr lang="en-US" dirty="0"/>
          </a:p>
          <a:p>
            <a:pPr marL="118872" indent="0">
              <a:buNone/>
            </a:pPr>
            <a:r>
              <a:rPr lang="en-US" dirty="0" smtClean="0"/>
              <a:t>The general public had broad law enforcement powers, and only  the executive functions of the law (e.g. the execution of writ, warrants, and orders) were performed by constables or sheriff (who might call upon the community for assistance). Initiation and investigation of criminal cases was nearly the exclusive province of private persons…. The advent of modern policing has greatly altered the balance of power between the citizen and the state in a way that would have been seen as constitutionally invalid by the Founders.</a:t>
            </a:r>
            <a:endParaRPr lang="en-US" dirty="0"/>
          </a:p>
        </p:txBody>
      </p:sp>
    </p:spTree>
    <p:extLst>
      <p:ext uri="{BB962C8B-B14F-4D97-AF65-F5344CB8AC3E}">
        <p14:creationId xmlns:p14="http://schemas.microsoft.com/office/powerpoint/2010/main" val="1076730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Rome to Writs</a:t>
            </a:r>
            <a:endParaRPr lang="en-US" dirty="0"/>
          </a:p>
        </p:txBody>
      </p:sp>
      <p:sp>
        <p:nvSpPr>
          <p:cNvPr id="3" name="Content Placeholder 2"/>
          <p:cNvSpPr>
            <a:spLocks noGrp="1"/>
          </p:cNvSpPr>
          <p:nvPr>
            <p:ph idx="1"/>
          </p:nvPr>
        </p:nvSpPr>
        <p:spPr/>
        <p:txBody>
          <a:bodyPr>
            <a:normAutofit fontScale="70000" lnSpcReduction="20000"/>
          </a:bodyPr>
          <a:lstStyle/>
          <a:p>
            <a:pPr marL="118872" indent="0">
              <a:buNone/>
            </a:pPr>
            <a:r>
              <a:rPr lang="en-US" dirty="0" smtClean="0"/>
              <a:t>Praetorian Guards as a standing police force grew powerful enough to interfere with the appointments of emperors.</a:t>
            </a:r>
          </a:p>
          <a:p>
            <a:pPr marL="118872" indent="0">
              <a:buNone/>
            </a:pPr>
            <a:endParaRPr lang="en-US" dirty="0"/>
          </a:p>
          <a:p>
            <a:pPr marL="118872" indent="0">
              <a:buNone/>
            </a:pPr>
            <a:r>
              <a:rPr lang="en-US" dirty="0" smtClean="0"/>
              <a:t>The police in France were established to defend the monarch against the people not to protect the people.</a:t>
            </a:r>
          </a:p>
          <a:p>
            <a:pPr marL="118872" indent="0">
              <a:buNone/>
            </a:pPr>
            <a:endParaRPr lang="en-US" dirty="0"/>
          </a:p>
          <a:p>
            <a:pPr marL="118872" indent="0">
              <a:buNone/>
            </a:pPr>
            <a:r>
              <a:rPr lang="en-US" dirty="0" smtClean="0"/>
              <a:t>The objective of common law is dedicated to dispute revolution rather than enforcing the will of the sovereign and offers more protections of individual rights.</a:t>
            </a:r>
          </a:p>
          <a:p>
            <a:pPr marL="118872" indent="0">
              <a:buNone/>
            </a:pPr>
            <a:endParaRPr lang="en-US" dirty="0"/>
          </a:p>
          <a:p>
            <a:pPr marL="118872" indent="0">
              <a:buNone/>
            </a:pPr>
            <a:r>
              <a:rPr lang="en-US" dirty="0" smtClean="0"/>
              <a:t>James Otis, Pre-revolutionary Boston Attorney opposed to general warrants:</a:t>
            </a:r>
          </a:p>
          <a:p>
            <a:pPr marL="118872" indent="0">
              <a:buNone/>
            </a:pPr>
            <a:endParaRPr lang="en-US" dirty="0" smtClean="0"/>
          </a:p>
          <a:p>
            <a:pPr marL="118872" indent="0">
              <a:buNone/>
            </a:pPr>
            <a:r>
              <a:rPr lang="en-US" dirty="0" smtClean="0"/>
              <a:t>A man’s house is his castle; and whilst he is quiet, he is as well guarded as a prince in his castle.</a:t>
            </a:r>
            <a:endParaRPr lang="en-US" dirty="0"/>
          </a:p>
        </p:txBody>
      </p:sp>
    </p:spTree>
    <p:extLst>
      <p:ext uri="{BB962C8B-B14F-4D97-AF65-F5344CB8AC3E}">
        <p14:creationId xmlns:p14="http://schemas.microsoft.com/office/powerpoint/2010/main" val="219769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Soldiers in the Streets</a:t>
            </a:r>
            <a:endParaRPr lang="en-US" dirty="0"/>
          </a:p>
        </p:txBody>
      </p:sp>
      <p:sp>
        <p:nvSpPr>
          <p:cNvPr id="3" name="Content Placeholder 2"/>
          <p:cNvSpPr>
            <a:spLocks noGrp="1"/>
          </p:cNvSpPr>
          <p:nvPr>
            <p:ph idx="1"/>
          </p:nvPr>
        </p:nvSpPr>
        <p:spPr/>
        <p:txBody>
          <a:bodyPr>
            <a:normAutofit lnSpcReduction="10000"/>
          </a:bodyPr>
          <a:lstStyle/>
          <a:p>
            <a:pPr marL="118872" indent="0">
              <a:buNone/>
            </a:pPr>
            <a:r>
              <a:rPr lang="en-US" dirty="0" smtClean="0"/>
              <a:t>Posse </a:t>
            </a:r>
            <a:r>
              <a:rPr lang="en-US" dirty="0" err="1" smtClean="0"/>
              <a:t>Comitatus</a:t>
            </a:r>
            <a:r>
              <a:rPr lang="en-US" dirty="0" smtClean="0"/>
              <a:t> Act, 1877:</a:t>
            </a:r>
          </a:p>
          <a:p>
            <a:pPr marL="118872" indent="0">
              <a:buNone/>
            </a:pPr>
            <a:endParaRPr lang="en-US" dirty="0" smtClean="0"/>
          </a:p>
          <a:p>
            <a:pPr marL="118872" indent="0">
              <a:buNone/>
            </a:pPr>
            <a:r>
              <a:rPr lang="en-US" dirty="0" smtClean="0"/>
              <a:t>From and after the passage of this act it shall not be lawful to employ any part of the Army of the United States, as a posse </a:t>
            </a:r>
            <a:r>
              <a:rPr lang="en-US" dirty="0" err="1" smtClean="0"/>
              <a:t>comitatus</a:t>
            </a:r>
            <a:r>
              <a:rPr lang="en-US" dirty="0" smtClean="0"/>
              <a:t>, or otherwise, for the purpose of executing the laws, except in such cases under such circumstances as such employment of said force may be expressly authorized by the Constitution or by act of Congress.</a:t>
            </a:r>
          </a:p>
          <a:p>
            <a:endParaRPr lang="en-US" dirty="0"/>
          </a:p>
        </p:txBody>
      </p:sp>
    </p:spTree>
    <p:extLst>
      <p:ext uri="{BB962C8B-B14F-4D97-AF65-F5344CB8AC3E}">
        <p14:creationId xmlns:p14="http://schemas.microsoft.com/office/powerpoint/2010/main" val="13534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Quick History of Cops in America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Northeast – Night watch Patrols</a:t>
            </a:r>
          </a:p>
          <a:p>
            <a:r>
              <a:rPr lang="en-US" dirty="0" smtClean="0"/>
              <a:t>The Southern colonies – Slave Patrols</a:t>
            </a:r>
          </a:p>
          <a:p>
            <a:r>
              <a:rPr lang="en-US" dirty="0" smtClean="0"/>
              <a:t>Western Frontiers – Vigilantes and private police</a:t>
            </a:r>
          </a:p>
          <a:p>
            <a:r>
              <a:rPr lang="en-US" dirty="0" smtClean="0"/>
              <a:t>Modern Police Force created in London in 1829</a:t>
            </a:r>
          </a:p>
          <a:p>
            <a:r>
              <a:rPr lang="en-US" dirty="0" smtClean="0"/>
              <a:t>Modern Police Force in the United States 1845</a:t>
            </a:r>
          </a:p>
          <a:p>
            <a:r>
              <a:rPr lang="en-US" dirty="0" smtClean="0"/>
              <a:t>The professionalism movement created the modern  police organization: a centralized, authoritarian, bureaucracy focusing on crime control.</a:t>
            </a:r>
          </a:p>
          <a:p>
            <a:r>
              <a:rPr lang="en-US" dirty="0" smtClean="0"/>
              <a:t>Military used against protesting veterans in 1932</a:t>
            </a:r>
          </a:p>
          <a:p>
            <a:r>
              <a:rPr lang="en-US" dirty="0" smtClean="0"/>
              <a:t>Military used to integrate schools in Arkansas</a:t>
            </a:r>
            <a:endParaRPr lang="en-US" dirty="0"/>
          </a:p>
        </p:txBody>
      </p:sp>
    </p:spTree>
    <p:extLst>
      <p:ext uri="{BB962C8B-B14F-4D97-AF65-F5344CB8AC3E}">
        <p14:creationId xmlns:p14="http://schemas.microsoft.com/office/powerpoint/2010/main" val="2253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1960s – From Root Causes to Brute Force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Percentage of Americans who thought the Supreme Court was too soft on criminals in 1965: 48 %; in 1968: 63 %; in 1969: 75 %</a:t>
            </a:r>
          </a:p>
          <a:p>
            <a:r>
              <a:rPr lang="en-US" dirty="0" smtClean="0"/>
              <a:t>Percentage of Americans in 1968 who disapproved of interracial marriage: 75 %</a:t>
            </a:r>
          </a:p>
          <a:p>
            <a:r>
              <a:rPr lang="en-US" dirty="0" smtClean="0"/>
              <a:t>Percentage of Americans who supported the Chicago police after the 1968 Democratic National Convention riots: 56 %: Nixon supporters – 63%; Wallace supporters – 71%; Humphrey supporters – 44 %.</a:t>
            </a:r>
          </a:p>
          <a:p>
            <a:r>
              <a:rPr lang="en-US" dirty="0" smtClean="0"/>
              <a:t>Percentage of Americans who supported the death penalty in 1966: 42%</a:t>
            </a:r>
          </a:p>
          <a:p>
            <a:r>
              <a:rPr lang="en-US" dirty="0" smtClean="0"/>
              <a:t>Percentage who supported the death penalty in 1969: 51%</a:t>
            </a:r>
          </a:p>
          <a:p>
            <a:r>
              <a:rPr lang="en-US" dirty="0" smtClean="0"/>
              <a:t>Percentage of parents who in 1969 said they would turn in their own kid for using drugs: 42%</a:t>
            </a:r>
          </a:p>
          <a:p>
            <a:endParaRPr lang="en-US" dirty="0"/>
          </a:p>
        </p:txBody>
      </p:sp>
    </p:spTree>
    <p:extLst>
      <p:ext uri="{BB962C8B-B14F-4D97-AF65-F5344CB8AC3E}">
        <p14:creationId xmlns:p14="http://schemas.microsoft.com/office/powerpoint/2010/main" val="63607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1970s – Pinch and Retreat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Value of property stolen by Heroin addicts in 1972 – Richard Nixon 2 billion dollars; George McGovern 4.4 billion dollars; Illinois Senator Charles Percy 15 billion dollars</a:t>
            </a:r>
          </a:p>
          <a:p>
            <a:r>
              <a:rPr lang="en-US" dirty="0" smtClean="0"/>
              <a:t>Actual value of all reported stolen property in the United States in 1972 was 1.2 billion dollars.</a:t>
            </a:r>
          </a:p>
          <a:p>
            <a:r>
              <a:rPr lang="en-US" dirty="0" smtClean="0"/>
              <a:t>Number of SWAT teams in the United States in 1970 = 1</a:t>
            </a:r>
          </a:p>
          <a:p>
            <a:r>
              <a:rPr lang="en-US" dirty="0" smtClean="0"/>
              <a:t>Number of SWAT teams in the United States in 1975 = 500</a:t>
            </a:r>
          </a:p>
          <a:p>
            <a:r>
              <a:rPr lang="en-US" dirty="0" smtClean="0"/>
              <a:t>Total number of Narcotics Agents in 1969 = 400</a:t>
            </a:r>
          </a:p>
          <a:p>
            <a:r>
              <a:rPr lang="en-US" dirty="0" smtClean="0"/>
              <a:t>Total number of Narcotics Agents in 1979 = 1941</a:t>
            </a:r>
          </a:p>
          <a:p>
            <a:r>
              <a:rPr lang="en-US" dirty="0" smtClean="0"/>
              <a:t>Peak year of illicit drug use in America 1979</a:t>
            </a:r>
          </a:p>
          <a:p>
            <a:r>
              <a:rPr lang="en-US" dirty="0" smtClean="0"/>
              <a:t>No knock search warrants carried by Federal government from 1967 to 1971 = 4</a:t>
            </a:r>
          </a:p>
          <a:p>
            <a:r>
              <a:rPr lang="en-US" dirty="0" smtClean="0"/>
              <a:t>No knock search warrants carried out by the Office of Drug Abuse Law Enforcement in first seven months of 1972 = more than 100</a:t>
            </a:r>
            <a:endParaRPr lang="en-US" dirty="0"/>
          </a:p>
        </p:txBody>
      </p:sp>
    </p:spTree>
    <p:extLst>
      <p:ext uri="{BB962C8B-B14F-4D97-AF65-F5344CB8AC3E}">
        <p14:creationId xmlns:p14="http://schemas.microsoft.com/office/powerpoint/2010/main" val="57742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1980s – Us and Them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Number of drug raids conducted in 1987 by the San Diego Police Department: 457</a:t>
            </a:r>
          </a:p>
          <a:p>
            <a:r>
              <a:rPr lang="en-US" dirty="0" smtClean="0"/>
              <a:t>Number of drug raids conducted by the Seattle Police Department in 1987: 500</a:t>
            </a:r>
          </a:p>
          <a:p>
            <a:r>
              <a:rPr lang="en-US" dirty="0" smtClean="0"/>
              <a:t>Value of assets in the Justice Department’s forfeiture fund in 1985: $27 million dollars</a:t>
            </a:r>
          </a:p>
          <a:p>
            <a:r>
              <a:rPr lang="en-US" dirty="0" smtClean="0"/>
              <a:t>Value of the assets in the Justice Department’s forfeiture fund by 1991: $644 million dollars</a:t>
            </a:r>
          </a:p>
          <a:p>
            <a:r>
              <a:rPr lang="en-US" dirty="0" smtClean="0"/>
              <a:t>Percentage of US cities with populations over 50,000 that had a SWAT team in 1982: 59%; 1989: 78%; in 1995: 89%</a:t>
            </a:r>
          </a:p>
          <a:p>
            <a:r>
              <a:rPr lang="en-US" dirty="0" smtClean="0"/>
              <a:t>Percentage of those SWAT teams that trained with active duty military personnel: 46%</a:t>
            </a:r>
          </a:p>
          <a:p>
            <a:r>
              <a:rPr lang="en-US" dirty="0" smtClean="0"/>
              <a:t>Average number of times each SWAT teams was deployed in 1983: 13; 1986: 27; 1995: 55</a:t>
            </a:r>
          </a:p>
          <a:p>
            <a:r>
              <a:rPr lang="en-US" dirty="0" smtClean="0"/>
              <a:t>Percentage of those deployments in1995 that were only to serve drug warrants: 75.9%</a:t>
            </a:r>
            <a:endParaRPr lang="en-US" dirty="0"/>
          </a:p>
        </p:txBody>
      </p:sp>
    </p:spTree>
    <p:extLst>
      <p:ext uri="{BB962C8B-B14F-4D97-AF65-F5344CB8AC3E}">
        <p14:creationId xmlns:p14="http://schemas.microsoft.com/office/powerpoint/2010/main" val="806467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1990s – It’s All about the Numbers</a:t>
            </a:r>
            <a:endParaRPr lang="en-US" dirty="0"/>
          </a:p>
        </p:txBody>
      </p:sp>
      <p:sp>
        <p:nvSpPr>
          <p:cNvPr id="3" name="Content Placeholder 2"/>
          <p:cNvSpPr>
            <a:spLocks noGrp="1"/>
          </p:cNvSpPr>
          <p:nvPr>
            <p:ph idx="1"/>
          </p:nvPr>
        </p:nvSpPr>
        <p:spPr/>
        <p:txBody>
          <a:bodyPr/>
          <a:lstStyle/>
          <a:p>
            <a:r>
              <a:rPr lang="en-US" dirty="0" smtClean="0"/>
              <a:t>Approximate number of paramilitary police raids in the United States in 1980: 3000</a:t>
            </a:r>
          </a:p>
          <a:p>
            <a:r>
              <a:rPr lang="en-US" dirty="0" smtClean="0"/>
              <a:t>Approximate number of paramilitary police raids in 1995: 30,000</a:t>
            </a:r>
          </a:p>
          <a:p>
            <a:r>
              <a:rPr lang="en-US" dirty="0" smtClean="0"/>
              <a:t>Approximate number of paramilitary raids in 2001: 45,000</a:t>
            </a:r>
            <a:endParaRPr lang="en-US" dirty="0"/>
          </a:p>
        </p:txBody>
      </p:sp>
    </p:spTree>
    <p:extLst>
      <p:ext uri="{BB962C8B-B14F-4D97-AF65-F5344CB8AC3E}">
        <p14:creationId xmlns:p14="http://schemas.microsoft.com/office/powerpoint/2010/main" val="2759197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217</TotalTime>
  <Words>1029</Words>
  <Application>Microsoft Macintosh PowerPoint</Application>
  <PresentationFormat>On-screen Show (4:3)</PresentationFormat>
  <Paragraphs>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Rise of the Warrior Cop</vt:lpstr>
      <vt:lpstr>Introduction</vt:lpstr>
      <vt:lpstr>From Rome to Writs</vt:lpstr>
      <vt:lpstr>Soldiers in the Streets</vt:lpstr>
      <vt:lpstr>A Quick History of Cops in America</vt:lpstr>
      <vt:lpstr>The 1960s – From Root Causes to Brute Force</vt:lpstr>
      <vt:lpstr>The 1970s – Pinch and Retreat</vt:lpstr>
      <vt:lpstr>The 1980s – Us and Them</vt:lpstr>
      <vt:lpstr>The 1990s – It’s All about the Numbers</vt:lpstr>
      <vt:lpstr>The 2000s – A Whole New War</vt:lpstr>
      <vt:lpstr>Reform</vt:lpstr>
      <vt:lpstr>Conclusion</vt:lpstr>
    </vt:vector>
  </TitlesOfParts>
  <Company>Grossmont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Rise of the Warrior Cop</dc:title>
  <dc:creator>Todd Myers</dc:creator>
  <cp:lastModifiedBy>Todd Myers</cp:lastModifiedBy>
  <cp:revision>14</cp:revision>
  <dcterms:created xsi:type="dcterms:W3CDTF">2014-05-01T05:20:57Z</dcterms:created>
  <dcterms:modified xsi:type="dcterms:W3CDTF">2014-05-01T08:58:07Z</dcterms:modified>
</cp:coreProperties>
</file>