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0" r:id="rId6"/>
    <p:sldId id="262" r:id="rId7"/>
    <p:sldId id="259"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5" d="100"/>
          <a:sy n="115" d="100"/>
        </p:scale>
        <p:origin x="-112" y="-2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11/3/13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11/3/13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11/3/13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11/3/13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t>11/3/13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t>11/3/13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t>11/3/13</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t>11/3/13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t>11/3/13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t>11/3/13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t>11/3/13</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t>11/3/13</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ucanews.com/news/mobs-torch-muslim-homes-in-western-myanmar/69363" TargetMode="External"/><Relationship Id="rId4" Type="http://schemas.openxmlformats.org/officeDocument/2006/relationships/hyperlink" Target="http://www.ndtv.com/article/world/indonesia-buddhist-temple-blast-protests-violence-against-myanmar-muslims-government-401552" TargetMode="External"/><Relationship Id="rId5" Type="http://schemas.openxmlformats.org/officeDocument/2006/relationships/hyperlink" Target="http://www.dw.de/thailands-sectarian-war-rages-outside-public-eye/a-16526013" TargetMode="External"/><Relationship Id="rId6" Type="http://schemas.openxmlformats.org/officeDocument/2006/relationships/hyperlink" Target="http://www.npr.org/blogs/parallels/2013/05/17/182904712/Are-Buddhist-Monks-Involved-In-Myanmars-Violence" TargetMode="External"/><Relationship Id="rId1" Type="http://schemas.openxmlformats.org/officeDocument/2006/relationships/slideLayout" Target="../slideLayouts/slideLayout2.xml"/><Relationship Id="rId2" Type="http://schemas.openxmlformats.org/officeDocument/2006/relationships/hyperlink" Target="http://thediplomat.com/2013/09/11/sri-lankas-muslims-in-the-cross-hairs/2/?all=tru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scirf.gov/images/2013%20USCIRF%20Annual%20Report%20(2).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bbc.co.uk/news/world-asia-24651359" TargetMode="External"/><Relationship Id="rId4" Type="http://schemas.openxmlformats.org/officeDocument/2006/relationships/hyperlink" Target="http://www.nationmultimedia.com/opinion/Religious-extremism-The-case-of-the-monk-Wirathu-30212037.html" TargetMode="External"/><Relationship Id="rId5" Type="http://schemas.openxmlformats.org/officeDocument/2006/relationships/hyperlink" Target="http://www.bbc.co.uk/news/world-asia-24798448" TargetMode="External"/><Relationship Id="rId6" Type="http://schemas.openxmlformats.org/officeDocument/2006/relationships/hyperlink" Target="http://www.longwarjournal.org/archives/2013/07/jihadists_seek_to_op.php" TargetMode="External"/><Relationship Id="rId1" Type="http://schemas.openxmlformats.org/officeDocument/2006/relationships/slideLayout" Target="../slideLayouts/slideLayout2.xml"/><Relationship Id="rId2" Type="http://schemas.openxmlformats.org/officeDocument/2006/relationships/hyperlink" Target="http://www.bbc.co.uk/news/world-asia-2202383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amazon.com/Muslim-Buddhist-War-Bangladesh-Myanmar-Silence-ebook/dp/B005GFJ3W0/ref=sr_1_fkmr3_1?ie=UTF8&amp;qid=1383547481&amp;sr=8-1-fkmr3&amp;keywords=war+between+islam+and+buddhism" TargetMode="External"/><Relationship Id="rId4" Type="http://schemas.openxmlformats.org/officeDocument/2006/relationships/hyperlink" Target="http://www.bbc.co.uk/news/world-south-asia-12650940" TargetMode="External"/><Relationship Id="rId5" Type="http://schemas.openxmlformats.org/officeDocument/2006/relationships/hyperlink" Target="http://www.bbc.co.uk/news/world-asia-pacific-12990563" TargetMode="External"/><Relationship Id="rId1" Type="http://schemas.openxmlformats.org/officeDocument/2006/relationships/slideLayout" Target="../slideLayouts/slideLayout2.xml"/><Relationship Id="rId2" Type="http://schemas.openxmlformats.org/officeDocument/2006/relationships/hyperlink" Target="http://www.bbc.co.uk/news/world-asia-21161354"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telegraph.co.uk/news/worldnews/asia/thailand/9899300/Thailand-signs-breakthrough-deal-with-Muslim-rebels.html" TargetMode="External"/><Relationship Id="rId4" Type="http://schemas.openxmlformats.org/officeDocument/2006/relationships/hyperlink" Target="http://www.scmp.com/news/asia/article/1327436/widow-jiaw-pongthawil-last-buddhist-thai-muslim-village" TargetMode="External"/><Relationship Id="rId1" Type="http://schemas.openxmlformats.org/officeDocument/2006/relationships/slideLayout" Target="../slideLayouts/slideLayout2.xml"/><Relationship Id="rId2" Type="http://schemas.openxmlformats.org/officeDocument/2006/relationships/hyperlink" Target="http://www.telegraph.co.uk/news/worldnews/asia/thailand/9877429/Muslim-insurgents-launch-50-attacks-in-Thailands-deep-south.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erzinarchives.com/web/en/archives/study/islam/general/buddhist_muslim_doctrinal_relations.html" TargetMode="External"/><Relationship Id="rId3" Type="http://schemas.openxmlformats.org/officeDocument/2006/relationships/hyperlink" Target="http://www.berzinarchives.com/web/en/archives/study/islam/kalachakra_islam/holy_wars_buddhism_islam_myth_shamb/holy_war_buddhism_islam_shambhala_long.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Clash of Civilizations?:</a:t>
            </a:r>
            <a:endParaRPr lang="en-US" dirty="0"/>
          </a:p>
        </p:txBody>
      </p:sp>
      <p:sp>
        <p:nvSpPr>
          <p:cNvPr id="3" name="Subtitle 2"/>
          <p:cNvSpPr>
            <a:spLocks noGrp="1"/>
          </p:cNvSpPr>
          <p:nvPr>
            <p:ph type="subTitle" idx="1"/>
          </p:nvPr>
        </p:nvSpPr>
        <p:spPr/>
        <p:txBody>
          <a:bodyPr/>
          <a:lstStyle/>
          <a:p>
            <a:r>
              <a:rPr lang="en-US" dirty="0" smtClean="0"/>
              <a:t>Will a War between Buddhism and Islam Erupt in Southeast Asia?</a:t>
            </a:r>
            <a:endParaRPr lang="en-US" dirty="0"/>
          </a:p>
        </p:txBody>
      </p:sp>
    </p:spTree>
    <p:extLst>
      <p:ext uri="{BB962C8B-B14F-4D97-AF65-F5344CB8AC3E}">
        <p14:creationId xmlns:p14="http://schemas.microsoft.com/office/powerpoint/2010/main" val="863083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Bodhicharyavatara</a:t>
            </a:r>
            <a:r>
              <a:rPr lang="en-US" dirty="0" smtClean="0"/>
              <a:t>, Chapter 5, Verse 12</a:t>
            </a:r>
            <a:endParaRPr lang="en-US" dirty="0"/>
          </a:p>
        </p:txBody>
      </p:sp>
      <p:sp>
        <p:nvSpPr>
          <p:cNvPr id="3" name="Content Placeholder 2"/>
          <p:cNvSpPr>
            <a:spLocks noGrp="1"/>
          </p:cNvSpPr>
          <p:nvPr>
            <p:ph idx="1"/>
          </p:nvPr>
        </p:nvSpPr>
        <p:spPr/>
        <p:txBody>
          <a:bodyPr/>
          <a:lstStyle/>
          <a:p>
            <a:pPr marL="118872" indent="0">
              <a:buNone/>
            </a:pPr>
            <a:r>
              <a:rPr lang="en-US" dirty="0" smtClean="0"/>
              <a:t>“</a:t>
            </a:r>
            <a:r>
              <a:rPr lang="en-US" dirty="0"/>
              <a:t>Cruel beings are (everywhere) just as is space:  It can’t possibly come that I’ll have destroyed them (all).  But if I’ve destroyed this mind of anger alone,  It’s the same as my having destroyed all those foes.”</a:t>
            </a:r>
          </a:p>
          <a:p>
            <a:endParaRPr lang="en-US" dirty="0"/>
          </a:p>
        </p:txBody>
      </p:sp>
    </p:spTree>
    <p:extLst>
      <p:ext uri="{BB962C8B-B14F-4D97-AF65-F5344CB8AC3E}">
        <p14:creationId xmlns:p14="http://schemas.microsoft.com/office/powerpoint/2010/main" val="3742871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Events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Sri Lanka’s Muslims in the Cross Hairs. - </a:t>
            </a:r>
            <a:r>
              <a:rPr lang="en-US" dirty="0" smtClean="0">
                <a:hlinkClick r:id="rId2"/>
              </a:rPr>
              <a:t>http</a:t>
            </a:r>
            <a:r>
              <a:rPr lang="en-US" dirty="0">
                <a:hlinkClick r:id="rId2"/>
              </a:rPr>
              <a:t>://thediplomat.com/2013/09/11/sri-lankas-muslims-in-the-cross-hairs/2/?all=</a:t>
            </a:r>
            <a:r>
              <a:rPr lang="en-US" dirty="0" smtClean="0">
                <a:hlinkClick r:id="rId2"/>
              </a:rPr>
              <a:t>true</a:t>
            </a:r>
            <a:endParaRPr lang="en-US" dirty="0"/>
          </a:p>
          <a:p>
            <a:r>
              <a:rPr lang="en-US" dirty="0" smtClean="0"/>
              <a:t>Mobs Torch Muslim Homes in Western Myanmar</a:t>
            </a:r>
            <a:r>
              <a:rPr lang="en-US" dirty="0"/>
              <a:t>. </a:t>
            </a:r>
            <a:r>
              <a:rPr lang="en-US" dirty="0">
                <a:hlinkClick r:id="rId3"/>
              </a:rPr>
              <a:t>http://www.ucanews.com/news/mobs-torch-muslim-homes-in-western-myanmar/</a:t>
            </a:r>
            <a:r>
              <a:rPr lang="en-US" dirty="0" smtClean="0">
                <a:hlinkClick r:id="rId3"/>
              </a:rPr>
              <a:t>69363</a:t>
            </a:r>
            <a:endParaRPr lang="en-US" dirty="0" smtClean="0"/>
          </a:p>
          <a:p>
            <a:r>
              <a:rPr lang="en-US" dirty="0" smtClean="0"/>
              <a:t>Indonesia Buddhist Temple Blast Protests Violence against </a:t>
            </a:r>
            <a:r>
              <a:rPr lang="en-US" dirty="0"/>
              <a:t>Myanmar Muslims. </a:t>
            </a:r>
            <a:r>
              <a:rPr lang="en-US" dirty="0">
                <a:hlinkClick r:id="rId4"/>
              </a:rPr>
              <a:t>http://www.ndtv.com/article/world/indonesia-buddhist-temple-blast-protests-violence-against-myanmar-muslims-government-</a:t>
            </a:r>
            <a:r>
              <a:rPr lang="en-US" dirty="0" smtClean="0">
                <a:hlinkClick r:id="rId4"/>
              </a:rPr>
              <a:t>401552</a:t>
            </a:r>
            <a:endParaRPr lang="en-US" dirty="0" smtClean="0"/>
          </a:p>
          <a:p>
            <a:r>
              <a:rPr lang="en-US" dirty="0" smtClean="0"/>
              <a:t>Thailand’s Sectarian War Rages Outside Public Eye. </a:t>
            </a:r>
            <a:r>
              <a:rPr lang="en-US" dirty="0"/>
              <a:t>-  </a:t>
            </a:r>
            <a:r>
              <a:rPr lang="en-US" dirty="0">
                <a:hlinkClick r:id="rId5"/>
              </a:rPr>
              <a:t>http://www.dw.de/thailands-sectarian-war-rages-outside-public-eye/a-</a:t>
            </a:r>
            <a:r>
              <a:rPr lang="en-US" dirty="0" smtClean="0">
                <a:hlinkClick r:id="rId5"/>
              </a:rPr>
              <a:t>16526013</a:t>
            </a:r>
            <a:endParaRPr lang="en-US" dirty="0" smtClean="0"/>
          </a:p>
          <a:p>
            <a:r>
              <a:rPr lang="en-US" dirty="0" smtClean="0"/>
              <a:t>Are Buddhist Monks Involved in Myanmar’s Violence? </a:t>
            </a:r>
            <a:r>
              <a:rPr lang="en-US" dirty="0"/>
              <a:t>- </a:t>
            </a:r>
            <a:r>
              <a:rPr lang="en-US" dirty="0">
                <a:hlinkClick r:id="rId6"/>
              </a:rPr>
              <a:t>http://www.npr.org/blogs/parallels/2013/05/17/182904712/Are-Buddhist-Monks-Involved-In-Myanmars-</a:t>
            </a:r>
            <a:r>
              <a:rPr lang="en-US" dirty="0" smtClean="0">
                <a:hlinkClick r:id="rId6"/>
              </a:rPr>
              <a:t>Violence</a:t>
            </a:r>
            <a:endParaRPr lang="en-US" dirty="0" smtClean="0"/>
          </a:p>
          <a:p>
            <a:endParaRPr lang="en-US" dirty="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87581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Rohingya</a:t>
            </a:r>
            <a:r>
              <a:rPr lang="en-US" dirty="0" smtClean="0"/>
              <a:t> Minority in Burma</a:t>
            </a:r>
            <a:endParaRPr lang="en-US" dirty="0"/>
          </a:p>
        </p:txBody>
      </p:sp>
      <p:sp>
        <p:nvSpPr>
          <p:cNvPr id="3" name="Content Placeholder 2"/>
          <p:cNvSpPr>
            <a:spLocks noGrp="1"/>
          </p:cNvSpPr>
          <p:nvPr>
            <p:ph idx="1"/>
          </p:nvPr>
        </p:nvSpPr>
        <p:spPr/>
        <p:txBody>
          <a:bodyPr>
            <a:normAutofit fontScale="55000" lnSpcReduction="20000"/>
          </a:bodyPr>
          <a:lstStyle/>
          <a:p>
            <a:r>
              <a:rPr lang="en-US" dirty="0"/>
              <a:t>In June 2012, sectarian violence between ethnic Arakanese Buddhists and ethnic </a:t>
            </a:r>
            <a:r>
              <a:rPr lang="en-US" dirty="0" err="1"/>
              <a:t>Rohingya</a:t>
            </a:r>
            <a:r>
              <a:rPr lang="en-US" dirty="0"/>
              <a:t> Muslims led to hundreds of deaths and an estimated 100,000 internally displaced. Provincial police did not stop initial violence and supported ongoing attacks by both Arakanese groups and Buddhist monks on </a:t>
            </a:r>
            <a:r>
              <a:rPr lang="en-US" dirty="0" err="1"/>
              <a:t>Rohingya</a:t>
            </a:r>
            <a:r>
              <a:rPr lang="en-US" dirty="0"/>
              <a:t> villages and the denial of humanitarian access to </a:t>
            </a:r>
            <a:r>
              <a:rPr lang="en-US" dirty="0" err="1"/>
              <a:t>Rohingya</a:t>
            </a:r>
            <a:r>
              <a:rPr lang="en-US" dirty="0"/>
              <a:t> areas and camps. In October, sectarian violence erupted again in dozens of coordinated attacks that resulted in beatings, deaths, rapes, the destruction of entire villages, and additional displacement of </a:t>
            </a:r>
            <a:r>
              <a:rPr lang="en-US" dirty="0" err="1"/>
              <a:t>Rohingya</a:t>
            </a:r>
            <a:r>
              <a:rPr lang="en-US" dirty="0"/>
              <a:t>. </a:t>
            </a:r>
            <a:r>
              <a:rPr lang="en-US" dirty="0" err="1"/>
              <a:t>Rohingya</a:t>
            </a:r>
            <a:r>
              <a:rPr lang="en-US" dirty="0"/>
              <a:t> asylum seekers have been turned away from Bangladesh and Thailand, including being forcibly pushed back to sea by Thai military forces. Untold numbers have died attempting to seek refuge in these countries. Despite considerable international attention, the Burmese government, backed by a majority of popular opinion and groups promoting “Buddhist Nationalism,” continues to restrict humanitarian assistance, sanction clandestine violence through impunity, and encourage refugee flows to other Southeast Asia countries. </a:t>
            </a:r>
            <a:r>
              <a:rPr lang="en-US" dirty="0" smtClean="0"/>
              <a:t> - United States Commission on International Religious Freedom – </a:t>
            </a:r>
            <a:r>
              <a:rPr lang="en-US" dirty="0"/>
              <a:t>Annual Report 2013 - </a:t>
            </a:r>
            <a:r>
              <a:rPr lang="en-US" dirty="0">
                <a:hlinkClick r:id="rId2"/>
              </a:rPr>
              <a:t>http://www.uscirf.gov/images/2013%20USCIRF%20Annual%20Report%20(2).</a:t>
            </a:r>
            <a:r>
              <a:rPr lang="en-US" dirty="0" smtClean="0">
                <a:hlinkClick r:id="rId2"/>
              </a:rPr>
              <a:t>pdf</a:t>
            </a:r>
            <a:endParaRPr lang="en-US" dirty="0" smtClean="0"/>
          </a:p>
          <a:p>
            <a:endParaRPr lang="en-US" dirty="0"/>
          </a:p>
          <a:p>
            <a:endParaRPr lang="en-US" dirty="0"/>
          </a:p>
        </p:txBody>
      </p:sp>
    </p:spTree>
    <p:extLst>
      <p:ext uri="{BB962C8B-B14F-4D97-AF65-F5344CB8AC3E}">
        <p14:creationId xmlns:p14="http://schemas.microsoft.com/office/powerpoint/2010/main" val="1167242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Rohingya</a:t>
            </a:r>
            <a:r>
              <a:rPr lang="en-US" dirty="0" smtClean="0"/>
              <a:t> Minority in Burma - Continued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What Is Behind Burma’s Wave of Religious Violence? </a:t>
            </a:r>
            <a:r>
              <a:rPr lang="en-US" dirty="0"/>
              <a:t>- </a:t>
            </a:r>
            <a:r>
              <a:rPr lang="en-US" dirty="0">
                <a:hlinkClick r:id="rId2"/>
              </a:rPr>
              <a:t>http://www.bbc.co.uk/news/world-asia-</a:t>
            </a:r>
            <a:r>
              <a:rPr lang="en-US" dirty="0" smtClean="0">
                <a:hlinkClick r:id="rId2"/>
              </a:rPr>
              <a:t>22023830</a:t>
            </a:r>
            <a:endParaRPr lang="en-US" dirty="0"/>
          </a:p>
          <a:p>
            <a:r>
              <a:rPr lang="en-US" dirty="0" err="1" smtClean="0"/>
              <a:t>Suu</a:t>
            </a:r>
            <a:r>
              <a:rPr lang="en-US" dirty="0" smtClean="0"/>
              <a:t> </a:t>
            </a:r>
            <a:r>
              <a:rPr lang="en-US" dirty="0" err="1" smtClean="0"/>
              <a:t>Kyi</a:t>
            </a:r>
            <a:r>
              <a:rPr lang="en-US" dirty="0" smtClean="0"/>
              <a:t> Blames Burma Violence on ‘Climate of Fear’ </a:t>
            </a:r>
            <a:r>
              <a:rPr lang="en-US" dirty="0" smtClean="0">
                <a:hlinkClick r:id="rId3"/>
              </a:rPr>
              <a:t>http</a:t>
            </a:r>
            <a:r>
              <a:rPr lang="en-US" dirty="0">
                <a:hlinkClick r:id="rId3"/>
              </a:rPr>
              <a:t>://www.bbc.co.uk/news/world-asia-</a:t>
            </a:r>
            <a:r>
              <a:rPr lang="en-US" dirty="0" smtClean="0">
                <a:hlinkClick r:id="rId3"/>
              </a:rPr>
              <a:t>24651359</a:t>
            </a:r>
            <a:endParaRPr lang="en-US" dirty="0" smtClean="0"/>
          </a:p>
          <a:p>
            <a:r>
              <a:rPr lang="en-US" dirty="0" smtClean="0"/>
              <a:t>Religious Extremism: The Case of the Monk </a:t>
            </a:r>
            <a:r>
              <a:rPr lang="en-US" dirty="0" err="1" smtClean="0"/>
              <a:t>Wirathau</a:t>
            </a:r>
            <a:r>
              <a:rPr lang="en-US" dirty="0"/>
              <a:t> - </a:t>
            </a:r>
            <a:r>
              <a:rPr lang="en-US" dirty="0">
                <a:hlinkClick r:id="rId4"/>
              </a:rPr>
              <a:t>http://www.nationmultimedia.com/opinion/Religious-extremism-The-case-of-the-monk-Wirathu-30212037.</a:t>
            </a:r>
            <a:r>
              <a:rPr lang="en-US" dirty="0" smtClean="0">
                <a:hlinkClick r:id="rId4"/>
              </a:rPr>
              <a:t>html</a:t>
            </a:r>
            <a:endParaRPr lang="en-US" dirty="0" smtClean="0"/>
          </a:p>
          <a:p>
            <a:r>
              <a:rPr lang="en-US" dirty="0" smtClean="0"/>
              <a:t>Dozens Missing as </a:t>
            </a:r>
            <a:r>
              <a:rPr lang="en-US" dirty="0" err="1" smtClean="0"/>
              <a:t>Rohingya</a:t>
            </a:r>
            <a:r>
              <a:rPr lang="en-US" dirty="0" smtClean="0"/>
              <a:t> Boat Sinks off West Burma. </a:t>
            </a:r>
            <a:r>
              <a:rPr lang="en-US" dirty="0">
                <a:hlinkClick r:id="rId5"/>
              </a:rPr>
              <a:t>http://www.bbc.co.uk/news/world-asia-</a:t>
            </a:r>
            <a:r>
              <a:rPr lang="en-US" dirty="0" smtClean="0">
                <a:hlinkClick r:id="rId5"/>
              </a:rPr>
              <a:t>24798448</a:t>
            </a:r>
            <a:endParaRPr lang="en-US" dirty="0" smtClean="0"/>
          </a:p>
          <a:p>
            <a:r>
              <a:rPr lang="en-US" dirty="0" smtClean="0"/>
              <a:t>Jihadists Seek to Open Front in Burma. </a:t>
            </a:r>
            <a:r>
              <a:rPr lang="en-US" dirty="0"/>
              <a:t>- </a:t>
            </a:r>
            <a:r>
              <a:rPr lang="en-US" dirty="0">
                <a:hlinkClick r:id="rId6"/>
              </a:rPr>
              <a:t>http://www.longwarjournal.org/archives/2013/07/</a:t>
            </a:r>
            <a:r>
              <a:rPr lang="en-US" dirty="0" smtClean="0">
                <a:hlinkClick r:id="rId6"/>
              </a:rPr>
              <a:t>jihadists_seek_to_op.php</a:t>
            </a:r>
            <a:endParaRPr lang="en-US" smtClean="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356144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Bangladesh and Violence against Buddhists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Bangladesh Buddhists Pick Up Pieces after Mob Rampage. </a:t>
            </a:r>
            <a:r>
              <a:rPr lang="en-US" dirty="0"/>
              <a:t>- </a:t>
            </a:r>
            <a:r>
              <a:rPr lang="en-US" dirty="0">
                <a:hlinkClick r:id="rId2"/>
              </a:rPr>
              <a:t>http://www.bbc.co.uk/news/world-asia-</a:t>
            </a:r>
            <a:r>
              <a:rPr lang="en-US" dirty="0" smtClean="0">
                <a:hlinkClick r:id="rId2"/>
              </a:rPr>
              <a:t>21161354</a:t>
            </a:r>
            <a:endParaRPr lang="en-US" dirty="0" smtClean="0"/>
          </a:p>
          <a:p>
            <a:r>
              <a:rPr lang="en-US" dirty="0" smtClean="0"/>
              <a:t>Muslim-Buddhist War of Bangladesh and Myanmar – The Price </a:t>
            </a:r>
            <a:r>
              <a:rPr lang="en-US" dirty="0"/>
              <a:t>of Silence - </a:t>
            </a:r>
            <a:r>
              <a:rPr lang="en-US" dirty="0">
                <a:hlinkClick r:id="rId3"/>
              </a:rPr>
              <a:t>http://www.amazon.com/Muslim-Buddhist-War-Bangladesh-Myanmar-Silence-ebook/dp/B005GFJ3W0/ref=sr_1_fkmr3_1?ie=UTF8&amp;qid=1383547481&amp;sr=8-1-fkmr3&amp;keywords=war+between+islam+and+</a:t>
            </a:r>
            <a:r>
              <a:rPr lang="en-US" dirty="0" smtClean="0">
                <a:hlinkClick r:id="rId3"/>
              </a:rPr>
              <a:t>buddhism</a:t>
            </a:r>
            <a:endParaRPr lang="en-US" dirty="0" smtClean="0"/>
          </a:p>
          <a:p>
            <a:r>
              <a:rPr lang="en-US" dirty="0" smtClean="0"/>
              <a:t>Bangladesh Country Overview - </a:t>
            </a:r>
            <a:r>
              <a:rPr lang="en-US" dirty="0" smtClean="0">
                <a:hlinkClick r:id="rId4"/>
              </a:rPr>
              <a:t>http</a:t>
            </a:r>
            <a:r>
              <a:rPr lang="en-US" dirty="0">
                <a:hlinkClick r:id="rId4"/>
              </a:rPr>
              <a:t>://www.bbc.co.uk/news/world-south-asia-</a:t>
            </a:r>
            <a:r>
              <a:rPr lang="en-US" dirty="0" smtClean="0">
                <a:hlinkClick r:id="rId4"/>
              </a:rPr>
              <a:t>12650940</a:t>
            </a:r>
            <a:endParaRPr lang="en-US" dirty="0" smtClean="0"/>
          </a:p>
          <a:p>
            <a:r>
              <a:rPr lang="en-US" dirty="0" smtClean="0"/>
              <a:t>Myanmar </a:t>
            </a:r>
            <a:r>
              <a:rPr lang="en-US" dirty="0"/>
              <a:t>Country Overview - </a:t>
            </a:r>
            <a:r>
              <a:rPr lang="en-US" dirty="0">
                <a:hlinkClick r:id="rId5"/>
              </a:rPr>
              <a:t>http://www.bbc.co.uk/news/world-asia-pacific-</a:t>
            </a:r>
            <a:r>
              <a:rPr lang="en-US" dirty="0" smtClean="0">
                <a:hlinkClick r:id="rId5"/>
              </a:rPr>
              <a:t>12990563</a:t>
            </a:r>
            <a:endParaRPr lang="en-US" dirty="0" smtClean="0"/>
          </a:p>
          <a:p>
            <a:endParaRPr lang="en-US" dirty="0" smtClean="0"/>
          </a:p>
          <a:p>
            <a:endParaRPr lang="en-US" dirty="0"/>
          </a:p>
        </p:txBody>
      </p:sp>
    </p:spTree>
    <p:extLst>
      <p:ext uri="{BB962C8B-B14F-4D97-AF65-F5344CB8AC3E}">
        <p14:creationId xmlns:p14="http://schemas.microsoft.com/office/powerpoint/2010/main" val="2751943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Thailand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Muslim Insurgents Launch 50 Attacks in Thailand’s Deep South - </a:t>
            </a:r>
            <a:r>
              <a:rPr lang="en-US" dirty="0" smtClean="0">
                <a:hlinkClick r:id="rId2"/>
              </a:rPr>
              <a:t>http</a:t>
            </a:r>
            <a:r>
              <a:rPr lang="en-US" dirty="0">
                <a:hlinkClick r:id="rId2"/>
              </a:rPr>
              <a:t>://www.telegraph.co.uk/news/worldnews/asia/thailand/9877429/Muslim-insurgents-launch-50-attacks-in-Thailands-deep-</a:t>
            </a:r>
            <a:r>
              <a:rPr lang="en-US" dirty="0" smtClean="0">
                <a:hlinkClick r:id="rId2"/>
              </a:rPr>
              <a:t>south.html</a:t>
            </a:r>
            <a:endParaRPr lang="en-US" dirty="0" smtClean="0"/>
          </a:p>
          <a:p>
            <a:r>
              <a:rPr lang="en-US" dirty="0" smtClean="0"/>
              <a:t>Thailand Signs Breakthrough Deal with </a:t>
            </a:r>
            <a:r>
              <a:rPr lang="en-US" dirty="0"/>
              <a:t>Muslim Rebels - </a:t>
            </a:r>
            <a:r>
              <a:rPr lang="en-US" dirty="0">
                <a:hlinkClick r:id="rId3"/>
              </a:rPr>
              <a:t>http://www.telegraph.co.uk/news/worldnews/asia/thailand/9899300/Thailand-signs-breakthrough-deal-with-Muslim-</a:t>
            </a:r>
            <a:r>
              <a:rPr lang="en-US" dirty="0" smtClean="0">
                <a:hlinkClick r:id="rId3"/>
              </a:rPr>
              <a:t>rebels.html</a:t>
            </a:r>
            <a:endParaRPr lang="en-US" dirty="0" smtClean="0"/>
          </a:p>
          <a:p>
            <a:r>
              <a:rPr lang="en-US" dirty="0" smtClean="0"/>
              <a:t>Widow </a:t>
            </a:r>
            <a:r>
              <a:rPr lang="en-US" dirty="0" err="1" smtClean="0"/>
              <a:t>Jiaw</a:t>
            </a:r>
            <a:r>
              <a:rPr lang="en-US" dirty="0" smtClean="0"/>
              <a:t> </a:t>
            </a:r>
            <a:r>
              <a:rPr lang="en-US" dirty="0" err="1" smtClean="0"/>
              <a:t>Pongthawil</a:t>
            </a:r>
            <a:r>
              <a:rPr lang="en-US" dirty="0" smtClean="0"/>
              <a:t>, the last Buddhist in a Thai Muslim Village. </a:t>
            </a:r>
            <a:r>
              <a:rPr lang="en-US" dirty="0"/>
              <a:t>- </a:t>
            </a:r>
            <a:r>
              <a:rPr lang="en-US" dirty="0">
                <a:hlinkClick r:id="rId4"/>
              </a:rPr>
              <a:t>http://www.scmp.com/news/asia/article/1327436/widow-jiaw-pongthawil-last-buddhist-thai-muslim-</a:t>
            </a:r>
            <a:r>
              <a:rPr lang="en-US" dirty="0" smtClean="0">
                <a:hlinkClick r:id="rId4"/>
              </a:rPr>
              <a:t>village</a:t>
            </a: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707409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Indonesia – A New Culture of Religious Intolerance Threatens Religious Minorities</a:t>
            </a:r>
            <a:endParaRPr lang="en-US" sz="2800" dirty="0"/>
          </a:p>
        </p:txBody>
      </p:sp>
      <p:sp>
        <p:nvSpPr>
          <p:cNvPr id="3" name="Content Placeholder 2"/>
          <p:cNvSpPr>
            <a:spLocks noGrp="1"/>
          </p:cNvSpPr>
          <p:nvPr>
            <p:ph idx="1"/>
          </p:nvPr>
        </p:nvSpPr>
        <p:spPr/>
        <p:txBody>
          <a:bodyPr>
            <a:normAutofit fontScale="62500" lnSpcReduction="20000"/>
          </a:bodyPr>
          <a:lstStyle/>
          <a:p>
            <a:r>
              <a:rPr lang="en-US" dirty="0"/>
              <a:t>Groups espousing religious intolerance under the banner of Islamic orthodoxy repeatedly have targeted religious minorities for intimidation, discrimination, and societal violence. Provincial police and government officials often tolerate these acts, with the government of President </a:t>
            </a:r>
            <a:r>
              <a:rPr lang="en-US" dirty="0" err="1"/>
              <a:t>Susilo</a:t>
            </a:r>
            <a:r>
              <a:rPr lang="en-US" dirty="0"/>
              <a:t> </a:t>
            </a:r>
            <a:r>
              <a:rPr lang="en-US" dirty="0" err="1"/>
              <a:t>Bambang</a:t>
            </a:r>
            <a:r>
              <a:rPr lang="en-US" dirty="0"/>
              <a:t> </a:t>
            </a:r>
            <a:r>
              <a:rPr lang="en-US" dirty="0" err="1"/>
              <a:t>Yudhoyono</a:t>
            </a:r>
            <a:r>
              <a:rPr lang="en-US" dirty="0"/>
              <a:t> coming under increasing criticism for not doing enough to combat the activities of extremist militias, such as the Islamic Defender’s Front (FPI) and similar organizations. </a:t>
            </a:r>
            <a:r>
              <a:rPr lang="en-US" dirty="0" smtClean="0"/>
              <a:t>U.S. Commission on International Religious Freedom.</a:t>
            </a:r>
            <a:endParaRPr lang="en-US" dirty="0"/>
          </a:p>
          <a:p>
            <a:endParaRPr lang="en-US" dirty="0" smtClean="0"/>
          </a:p>
          <a:p>
            <a:r>
              <a:rPr lang="en-US" dirty="0" smtClean="0"/>
              <a:t>October </a:t>
            </a:r>
            <a:r>
              <a:rPr lang="en-US" dirty="0"/>
              <a:t>2012 - Banda Aceh, Aceh: Provincial officials, under pressure from FPI leaders, ordered the closure of six Buddhist temples. Local government officials claimed the religious venues failed to meet permit requirements, although some had been in operation for decades. </a:t>
            </a:r>
            <a:endParaRPr lang="en-US" dirty="0"/>
          </a:p>
          <a:p>
            <a:r>
              <a:rPr lang="en-US" dirty="0"/>
              <a:t>August 4, 2013 - West Jakarta, Jakarta: A bomb exploded at a Buddhist </a:t>
            </a:r>
            <a:r>
              <a:rPr lang="en-US" dirty="0" err="1"/>
              <a:t>vihara</a:t>
            </a:r>
            <a:r>
              <a:rPr lang="en-US" dirty="0"/>
              <a:t> during a religious service. </a:t>
            </a:r>
            <a:endParaRPr lang="en-US" dirty="0"/>
          </a:p>
          <a:p>
            <a:endParaRPr lang="en-US" dirty="0"/>
          </a:p>
        </p:txBody>
      </p:sp>
    </p:spTree>
    <p:extLst>
      <p:ext uri="{BB962C8B-B14F-4D97-AF65-F5344CB8AC3E}">
        <p14:creationId xmlns:p14="http://schemas.microsoft.com/office/powerpoint/2010/main" val="430783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Buddhist-Islamic Dialogue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Buddhist-Muslim Doctrinal Relations: Past, Present, and Future. - </a:t>
            </a:r>
            <a:r>
              <a:rPr lang="en-US" dirty="0" smtClean="0">
                <a:hlinkClick r:id="rId2"/>
              </a:rPr>
              <a:t>http</a:t>
            </a:r>
            <a:r>
              <a:rPr lang="en-US" dirty="0">
                <a:hlinkClick r:id="rId2"/>
              </a:rPr>
              <a:t>://www.berzinarchives.com/web/en/archives/study/islam/general/</a:t>
            </a:r>
            <a:r>
              <a:rPr lang="en-US" dirty="0" smtClean="0">
                <a:hlinkClick r:id="rId2"/>
              </a:rPr>
              <a:t>buddhist_muslim_doctrinal_relations.html</a:t>
            </a:r>
            <a:endParaRPr lang="en-US" dirty="0" smtClean="0"/>
          </a:p>
          <a:p>
            <a:r>
              <a:rPr lang="en-US" dirty="0" smtClean="0"/>
              <a:t>Holy Wars in Buddhism and Islam: The Myth of </a:t>
            </a:r>
            <a:r>
              <a:rPr lang="en-US" dirty="0" err="1" smtClean="0"/>
              <a:t>Shambhala</a:t>
            </a:r>
            <a:r>
              <a:rPr lang="en-US" dirty="0" smtClean="0"/>
              <a:t>. </a:t>
            </a:r>
            <a:r>
              <a:rPr lang="en-US" dirty="0"/>
              <a:t>- </a:t>
            </a:r>
            <a:r>
              <a:rPr lang="en-US" dirty="0">
                <a:hlinkClick r:id="rId3"/>
              </a:rPr>
              <a:t>http://www.berzinarchives.com/web/en/archives/study/islam/kalachakra_islam/holy_wars_buddhism_islam_myth_shamb/</a:t>
            </a:r>
            <a:r>
              <a:rPr lang="en-US" dirty="0" smtClean="0">
                <a:hlinkClick r:id="rId3"/>
              </a:rPr>
              <a:t>holy_war_buddhism_islam_shambhala_long.html</a:t>
            </a:r>
            <a:endParaRPr lang="en-US" dirty="0" smtClean="0"/>
          </a:p>
          <a:p>
            <a:endParaRPr lang="en-US" dirty="0" smtClean="0"/>
          </a:p>
          <a:p>
            <a:endParaRPr lang="en-US" dirty="0"/>
          </a:p>
        </p:txBody>
      </p:sp>
    </p:spTree>
    <p:extLst>
      <p:ext uri="{BB962C8B-B14F-4D97-AF65-F5344CB8AC3E}">
        <p14:creationId xmlns:p14="http://schemas.microsoft.com/office/powerpoint/2010/main" val="3089432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Hadith</a:t>
            </a:r>
            <a:endParaRPr lang="en-US" dirty="0"/>
          </a:p>
        </p:txBody>
      </p:sp>
      <p:sp>
        <p:nvSpPr>
          <p:cNvPr id="3" name="Content Placeholder 2"/>
          <p:cNvSpPr>
            <a:spLocks noGrp="1"/>
          </p:cNvSpPr>
          <p:nvPr>
            <p:ph idx="1"/>
          </p:nvPr>
        </p:nvSpPr>
        <p:spPr/>
        <p:txBody>
          <a:bodyPr/>
          <a:lstStyle/>
          <a:p>
            <a:pPr marL="118872" indent="0">
              <a:buNone/>
            </a:pPr>
            <a:r>
              <a:rPr lang="en-US" dirty="0" smtClean="0"/>
              <a:t>“</a:t>
            </a:r>
            <a:r>
              <a:rPr lang="en-US" dirty="0"/>
              <a:t>Some troops came back from an expedition and went to see the Messenger of Allah, blessings and peace upon him, his family and companions. He said: ‘You have come for the best, from the smaller jihad to the greater jihad.’ Someone said, ‘What is the greater jihad?’ He said: ‘The servant’s struggle against his lust.’”</a:t>
            </a:r>
            <a:endParaRPr lang="en-US" dirty="0"/>
          </a:p>
        </p:txBody>
      </p:sp>
    </p:spTree>
    <p:extLst>
      <p:ext uri="{BB962C8B-B14F-4D97-AF65-F5344CB8AC3E}">
        <p14:creationId xmlns:p14="http://schemas.microsoft.com/office/powerpoint/2010/main" val="34057999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358</TotalTime>
  <Words>1172</Words>
  <Application>Microsoft Macintosh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Clash of Civilizations?:</vt:lpstr>
      <vt:lpstr>Current Events</vt:lpstr>
      <vt:lpstr>Rohingya Minority in Burma</vt:lpstr>
      <vt:lpstr>Rohingya Minority in Burma - Continued</vt:lpstr>
      <vt:lpstr>Bangladesh and Violence against Buddhists</vt:lpstr>
      <vt:lpstr>Thailand</vt:lpstr>
      <vt:lpstr>Indonesia – A New Culture of Religious Intolerance Threatens Religious Minorities</vt:lpstr>
      <vt:lpstr>Buddhist-Islamic Dialogue</vt:lpstr>
      <vt:lpstr>Hadith</vt:lpstr>
      <vt:lpstr>Bodhicharyavatara, Chapter 5, Verse 12</vt:lpstr>
    </vt:vector>
  </TitlesOfParts>
  <Company>Grossmont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Clash of Civilizations?:</dc:title>
  <dc:creator>Todd Myers</dc:creator>
  <cp:lastModifiedBy>Todd Myers</cp:lastModifiedBy>
  <cp:revision>7</cp:revision>
  <dcterms:created xsi:type="dcterms:W3CDTF">2013-11-04T00:40:58Z</dcterms:created>
  <dcterms:modified xsi:type="dcterms:W3CDTF">2013-11-04T06:53:46Z</dcterms:modified>
</cp:coreProperties>
</file>