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3AB17C-3F44-3947-A159-8EA9CDCD8A2F}" type="datetimeFigureOut">
              <a:rPr lang="en-US" smtClean="0"/>
              <a:t>04/29/2014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8D3280A-D6BC-F34E-BDB5-BC38D3F163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up.com/strategicconsulting/en-us/worldpoll.aspx" TargetMode="External"/><Relationship Id="rId2" Type="http://schemas.openxmlformats.org/officeDocument/2006/relationships/hyperlink" Target="https://www.youtube.com/watch?v=YCV8IPlP-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economicsofhappines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 of Happiness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Justin </a:t>
            </a:r>
            <a:r>
              <a:rPr lang="en-US" dirty="0" err="1" smtClean="0"/>
              <a:t>Wolters</a:t>
            </a:r>
            <a:r>
              <a:rPr lang="en-US" dirty="0" smtClean="0"/>
              <a:t> and Robert 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2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Steer resources away from arms races – Bob Frank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consumption not incomes creates disincentives against arms races.</a:t>
            </a:r>
          </a:p>
          <a:p>
            <a:r>
              <a:rPr lang="en-US" dirty="0" smtClean="0"/>
              <a:t>Relative position is everything – Out do everybody in that niche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34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Justin </a:t>
            </a:r>
            <a:r>
              <a:rPr lang="en-US" dirty="0" err="1" smtClean="0"/>
              <a:t>Wolfers</a:t>
            </a:r>
            <a:r>
              <a:rPr lang="en-US" dirty="0" smtClean="0"/>
              <a:t> and Robert Frank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Schools</a:t>
            </a:r>
          </a:p>
          <a:p>
            <a:r>
              <a:rPr lang="en-US" dirty="0" err="1" smtClean="0"/>
              <a:t>McMansions</a:t>
            </a:r>
            <a:endParaRPr lang="en-US" dirty="0" smtClean="0"/>
          </a:p>
          <a:p>
            <a:r>
              <a:rPr lang="en-US" dirty="0" smtClean="0"/>
              <a:t>Intuitive argument is hard to reject, but empirical evidence is not available for this argument at this point in time.</a:t>
            </a:r>
          </a:p>
          <a:p>
            <a:r>
              <a:rPr lang="en-US" dirty="0" smtClean="0"/>
              <a:t>Logs compare percentage changes with relations to self – relative comparisons may justify progressive policies.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7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https://www.youtube.com/watch?v=YCV8IPlP-GE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http://www.gallup.com/strategicconsulting/en-us/worldpoll.aspx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http://www.theeconomicsofhappiness.org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5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Money Buy Happiness? – Justin </a:t>
            </a:r>
            <a:r>
              <a:rPr lang="en-US" dirty="0" err="1" smtClean="0"/>
              <a:t>Wolfers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Eastland Paradox – Raising levels of economic development does nothing for happiness challenged by Justin </a:t>
            </a:r>
            <a:r>
              <a:rPr lang="en-US" dirty="0" err="1" smtClean="0"/>
              <a:t>Wolters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Richer people are happier than poorer people.</a:t>
            </a:r>
          </a:p>
          <a:p>
            <a:r>
              <a:rPr lang="en-US" dirty="0" smtClean="0"/>
              <a:t> Richer societies are not happier than poorer societies.  </a:t>
            </a:r>
          </a:p>
          <a:p>
            <a:r>
              <a:rPr lang="en-US" dirty="0" smtClean="0"/>
              <a:t>Give up on economic growth.</a:t>
            </a:r>
          </a:p>
          <a:p>
            <a:r>
              <a:rPr lang="en-US" dirty="0" smtClean="0"/>
              <a:t>No empirical data that a certain above a certain income does not increase happiness.</a:t>
            </a:r>
          </a:p>
          <a:p>
            <a:r>
              <a:rPr lang="en-US" dirty="0" smtClean="0"/>
              <a:t>As income goes up, people become happier at all income levels.</a:t>
            </a:r>
          </a:p>
          <a:p>
            <a:r>
              <a:rPr lang="en-US" dirty="0" smtClean="0"/>
              <a:t>Questions changed to indicate happiness did not increase in Japan.</a:t>
            </a:r>
          </a:p>
          <a:p>
            <a:r>
              <a:rPr lang="en-US" dirty="0" smtClean="0"/>
              <a:t>Eight out of nine European countries became richer and happier.</a:t>
            </a:r>
          </a:p>
          <a:p>
            <a:r>
              <a:rPr lang="en-US" dirty="0" smtClean="0"/>
              <a:t>Richer in the U.S. but not happier – Happiness rises with the log of income – economic growth has not gone equally to everyone – No surprise people are not getting happier.</a:t>
            </a:r>
          </a:p>
        </p:txBody>
      </p:sp>
    </p:spTree>
    <p:extLst>
      <p:ext uri="{BB962C8B-B14F-4D97-AF65-F5344CB8AC3E}">
        <p14:creationId xmlns:p14="http://schemas.microsoft.com/office/powerpoint/2010/main" val="3669523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Goods – Justin </a:t>
            </a:r>
            <a:r>
              <a:rPr lang="en-US" dirty="0" err="1" smtClean="0"/>
              <a:t>Wolfers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world would you choose?</a:t>
            </a:r>
          </a:p>
          <a:p>
            <a:r>
              <a:rPr lang="en-US" dirty="0" smtClean="0"/>
              <a:t>World A:  You and your family live in a neighborhood with 4000-square foot houses, others in neighborhoods with 6000 square foot houses.</a:t>
            </a:r>
          </a:p>
          <a:p>
            <a:r>
              <a:rPr lang="en-US" dirty="0" smtClean="0"/>
              <a:t>World B:  You and your family live in a neighborhoods with 3000-square-foot houses, others in neighborhoods with 2000 square foot houses.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92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Positional goods – Justin </a:t>
            </a:r>
            <a:r>
              <a:rPr lang="en-US" dirty="0" err="1" smtClean="0"/>
              <a:t>Wolfers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life experiment on the Mexican/U.S. border.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4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Measures of Subjective Well-being – Justin </a:t>
            </a:r>
            <a:r>
              <a:rPr lang="en-US" dirty="0" err="1" smtClean="0"/>
              <a:t>Wolfers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Enjoyment – richer is better</a:t>
            </a:r>
          </a:p>
          <a:p>
            <a:r>
              <a:rPr lang="en-US" dirty="0" smtClean="0"/>
              <a:t>Depression – richer countries have less</a:t>
            </a:r>
          </a:p>
          <a:p>
            <a:r>
              <a:rPr lang="en-US" dirty="0" smtClean="0"/>
              <a:t>Stress – More stress in richer countries</a:t>
            </a:r>
          </a:p>
          <a:p>
            <a:r>
              <a:rPr lang="en-US" dirty="0" smtClean="0"/>
              <a:t>Were you treated with respect – More respect in richer countries</a:t>
            </a:r>
          </a:p>
          <a:p>
            <a:r>
              <a:rPr lang="en-US" dirty="0" smtClean="0"/>
              <a:t>Good tasting food – Better tasting food in richer countries</a:t>
            </a:r>
          </a:p>
          <a:p>
            <a:r>
              <a:rPr lang="en-US" dirty="0" smtClean="0"/>
              <a:t>Smile or laugh allot – More laughter in richer countries</a:t>
            </a:r>
          </a:p>
          <a:p>
            <a:r>
              <a:rPr lang="en-US" dirty="0" smtClean="0"/>
              <a:t>More days like yesterday – More wishes for days like yesterday in richer countries</a:t>
            </a:r>
          </a:p>
          <a:p>
            <a:r>
              <a:rPr lang="en-US" dirty="0" smtClean="0"/>
              <a:t>Boredom – Wealth does not seem to banish boredom.</a:t>
            </a:r>
          </a:p>
          <a:p>
            <a:r>
              <a:rPr lang="en-US" dirty="0" smtClean="0"/>
              <a:t>Sad – Wealth does not seem to banish sadness.</a:t>
            </a:r>
          </a:p>
          <a:p>
            <a:r>
              <a:rPr lang="en-US" dirty="0" smtClean="0"/>
              <a:t>Well rested – Richer countries are better rested.</a:t>
            </a:r>
          </a:p>
          <a:p>
            <a:r>
              <a:rPr lang="en-US" dirty="0" smtClean="0"/>
              <a:t>Physical pain – richer equal lower than pain.</a:t>
            </a:r>
          </a:p>
          <a:p>
            <a:r>
              <a:rPr lang="en-US" dirty="0" smtClean="0"/>
              <a:t>Experience love – money cannot buy you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4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Nothing Radical about Happiness Economics – Justin </a:t>
            </a:r>
            <a:r>
              <a:rPr lang="en-US" sz="3200" dirty="0" err="1" smtClean="0"/>
              <a:t>Wolfers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Economists measure GDP.</a:t>
            </a:r>
          </a:p>
          <a:p>
            <a:r>
              <a:rPr lang="en-US" dirty="0" smtClean="0"/>
              <a:t>Politicians are always focused on broader well-being agenda.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99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Money Does Buy Happiness but We Do Not Get as Much as We Could – Bob Frank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Self-interested individuals will be guided, as if by an invisible hand, to promote the common good. Adam Smith</a:t>
            </a:r>
          </a:p>
          <a:p>
            <a:r>
              <a:rPr lang="en-US" dirty="0" smtClean="0"/>
              <a:t>Daniel </a:t>
            </a:r>
            <a:r>
              <a:rPr lang="en-US" dirty="0" err="1" smtClean="0"/>
              <a:t>Kahneman</a:t>
            </a:r>
            <a:r>
              <a:rPr lang="en-US" dirty="0" smtClean="0"/>
              <a:t> and Amos </a:t>
            </a:r>
            <a:r>
              <a:rPr lang="en-US" dirty="0" err="1" smtClean="0"/>
              <a:t>Tversky</a:t>
            </a:r>
            <a:r>
              <a:rPr lang="en-US" dirty="0" smtClean="0"/>
              <a:t> focus on human mistakes.  Artificial Intelligence versus Natural Stupidity.</a:t>
            </a:r>
          </a:p>
          <a:p>
            <a:r>
              <a:rPr lang="en-US" dirty="0" smtClean="0"/>
              <a:t>Traits that benefit individuals often works against group interests – Charles Darwin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2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and Economics – Bob Frank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Elks and antlers</a:t>
            </a:r>
          </a:p>
          <a:p>
            <a:r>
              <a:rPr lang="en-US" dirty="0" smtClean="0"/>
              <a:t>Hockey players and helmets</a:t>
            </a:r>
          </a:p>
          <a:p>
            <a:r>
              <a:rPr lang="en-US" dirty="0" smtClean="0"/>
              <a:t>People care about relative consumption more in some domains than in others.</a:t>
            </a:r>
          </a:p>
          <a:p>
            <a:r>
              <a:rPr lang="en-US" dirty="0" smtClean="0"/>
              <a:t>Such concerns lead to expenditure arms races focused on positional goods – those goods for which relative position matters most.</a:t>
            </a:r>
          </a:p>
          <a:p>
            <a:r>
              <a:rPr lang="en-US" dirty="0" smtClean="0"/>
              <a:t>Arms Races divert resources from </a:t>
            </a:r>
            <a:r>
              <a:rPr lang="en-US" dirty="0" err="1" smtClean="0"/>
              <a:t>nonpositional</a:t>
            </a:r>
            <a:r>
              <a:rPr lang="en-US" dirty="0" smtClean="0"/>
              <a:t> goods, causing large welfare loss.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31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Expenditure Cascades – Bob Frank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earners spend more money because they have more money.</a:t>
            </a:r>
          </a:p>
          <a:p>
            <a:r>
              <a:rPr lang="en-US" dirty="0" smtClean="0"/>
              <a:t>Shifts frame of reference for people just below.</a:t>
            </a:r>
          </a:p>
          <a:p>
            <a:r>
              <a:rPr lang="en-US" dirty="0" smtClean="0"/>
              <a:t>And so on all the way down the line.</a:t>
            </a:r>
          </a:p>
          <a:p>
            <a:r>
              <a:rPr lang="en-US" dirty="0" smtClean="0"/>
              <a:t>Growth rates correlate with commute time, divorces, and bankruptcy.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99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87</TotalTime>
  <Words>614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Economics of Happiness</vt:lpstr>
      <vt:lpstr>Does Money Buy Happiness? – Justin Wolfers</vt:lpstr>
      <vt:lpstr>Positional Goods – Justin Wolfers</vt:lpstr>
      <vt:lpstr>Positional goods – Justin Wolfers</vt:lpstr>
      <vt:lpstr>Measures of Subjective Well-being – Justin Wolfers </vt:lpstr>
      <vt:lpstr>Nothing Radical about Happiness Economics – Justin Wolfers </vt:lpstr>
      <vt:lpstr>Money Does Buy Happiness but We Do Not Get as Much as We Could – Bob Frank</vt:lpstr>
      <vt:lpstr>Evolution and Economics – Bob Frank</vt:lpstr>
      <vt:lpstr>Expenditure Cascades – Bob Frank</vt:lpstr>
      <vt:lpstr>Steer resources away from arms races – Bob Frank</vt:lpstr>
      <vt:lpstr>Justin Wolfers and Robert Frank</vt:lpstr>
      <vt:lpstr>Research on Happiness</vt:lpstr>
    </vt:vector>
  </TitlesOfParts>
  <Company>Grossmont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Happiness</dc:title>
  <dc:creator>Todd Myers</dc:creator>
  <cp:lastModifiedBy>Todd Myers</cp:lastModifiedBy>
  <cp:revision>10</cp:revision>
  <dcterms:created xsi:type="dcterms:W3CDTF">2013-11-05T06:23:16Z</dcterms:created>
  <dcterms:modified xsi:type="dcterms:W3CDTF">2014-04-29T18:43:59Z</dcterms:modified>
</cp:coreProperties>
</file>