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5" r:id="rId3"/>
    <p:sldId id="257" r:id="rId4"/>
    <p:sldId id="258" r:id="rId5"/>
    <p:sldId id="259" r:id="rId6"/>
    <p:sldId id="263" r:id="rId7"/>
    <p:sldId id="262" r:id="rId8"/>
    <p:sldId id="260" r:id="rId9"/>
    <p:sldId id="264" r:id="rId10"/>
    <p:sldId id="26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7" d="100"/>
          <a:sy n="87" d="100"/>
        </p:scale>
        <p:origin x="-15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7877843-A1D3-9A4C-A0B6-3F8903001DD2}" type="datetimeFigureOut">
              <a:rPr lang="en-US" smtClean="0"/>
              <a:t>4/24/13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C53FF-B01E-BF44-8C49-16CCB30BD5BB}"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877843-A1D3-9A4C-A0B6-3F8903001DD2}" type="datetimeFigureOut">
              <a:rPr lang="en-US" smtClean="0"/>
              <a:t>4/24/13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C53FF-B01E-BF44-8C49-16CCB30BD5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877843-A1D3-9A4C-A0B6-3F8903001DD2}" type="datetimeFigureOut">
              <a:rPr lang="en-US" smtClean="0"/>
              <a:t>4/24/13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98C53FF-B01E-BF44-8C49-16CCB30BD5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877843-A1D3-9A4C-A0B6-3F8903001DD2}" type="datetimeFigureOut">
              <a:rPr lang="en-US" smtClean="0"/>
              <a:t>4/24/13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C53FF-B01E-BF44-8C49-16CCB30BD5B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877843-A1D3-9A4C-A0B6-3F8903001DD2}" type="datetimeFigureOut">
              <a:rPr lang="en-US" smtClean="0"/>
              <a:t>4/24/13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C53FF-B01E-BF44-8C49-16CCB30BD5B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877843-A1D3-9A4C-A0B6-3F8903001DD2}" type="datetimeFigureOut">
              <a:rPr lang="en-US" smtClean="0"/>
              <a:t>4/24/13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C53FF-B01E-BF44-8C49-16CCB30BD5B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7877843-A1D3-9A4C-A0B6-3F8903001DD2}" type="datetimeFigureOut">
              <a:rPr lang="en-US" smtClean="0"/>
              <a:t>4/24/13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C53FF-B01E-BF44-8C49-16CCB30BD5B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877843-A1D3-9A4C-A0B6-3F8903001DD2}" type="datetimeFigureOut">
              <a:rPr lang="en-US" smtClean="0"/>
              <a:t>4/24/13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C53FF-B01E-BF44-8C49-16CCB30BD5B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77843-A1D3-9A4C-A0B6-3F8903001DD2}" type="datetimeFigureOut">
              <a:rPr lang="en-US" smtClean="0"/>
              <a:t>4/24/13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C53FF-B01E-BF44-8C49-16CCB30BD5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877843-A1D3-9A4C-A0B6-3F8903001DD2}" type="datetimeFigureOut">
              <a:rPr lang="en-US" smtClean="0"/>
              <a:t>4/24/13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C53FF-B01E-BF44-8C49-16CCB30BD5BB}"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7877843-A1D3-9A4C-A0B6-3F8903001DD2}" type="datetimeFigureOut">
              <a:rPr lang="en-US" smtClean="0"/>
              <a:t>4/24/13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98C53FF-B01E-BF44-8C49-16CCB30BD5B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17877843-A1D3-9A4C-A0B6-3F8903001DD2}" type="datetimeFigureOut">
              <a:rPr lang="en-US" smtClean="0"/>
              <a:t>4/24/13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298C53FF-B01E-BF44-8C49-16CCB30BD5B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ljazeera.com/indepth/opinion/2012/12/20121213122226666895.html" TargetMode="External"/><Relationship Id="rId3" Type="http://schemas.openxmlformats.org/officeDocument/2006/relationships/hyperlink" Target="http://en.wikipedia.org/wiki/Military_budget_of_the_United_Stat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mazon.com/Blowback-Second-Edition-Consequences-American/dp/0805075593/ref=sr_1_2?ie=UTF8&amp;qid=1366792063&amp;sr=8-2&amp;keywords=blowback" TargetMode="External"/><Relationship Id="rId3" Type="http://schemas.openxmlformats.org/officeDocument/2006/relationships/hyperlink" Target="http://non-interventio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Non Interventionism</a:t>
            </a:r>
            <a:endParaRPr lang="en-US" dirty="0"/>
          </a:p>
        </p:txBody>
      </p:sp>
      <p:sp>
        <p:nvSpPr>
          <p:cNvPr id="3" name="Subtitle 2"/>
          <p:cNvSpPr>
            <a:spLocks noGrp="1"/>
          </p:cNvSpPr>
          <p:nvPr>
            <p:ph type="subTitle" idx="1"/>
          </p:nvPr>
        </p:nvSpPr>
        <p:spPr/>
        <p:txBody>
          <a:bodyPr/>
          <a:lstStyle/>
          <a:p>
            <a:r>
              <a:rPr lang="en-US" dirty="0" smtClean="0"/>
              <a:t>An Economic Approach to Foreign Policy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Ron Paul’s Foreign Policy - Cuba</a:t>
            </a:r>
            <a:endParaRPr lang="en-US" dirty="0"/>
          </a:p>
        </p:txBody>
      </p:sp>
      <p:sp>
        <p:nvSpPr>
          <p:cNvPr id="3" name="Content Placeholder 2"/>
          <p:cNvSpPr>
            <a:spLocks noGrp="1"/>
          </p:cNvSpPr>
          <p:nvPr>
            <p:ph idx="1"/>
          </p:nvPr>
        </p:nvSpPr>
        <p:spPr/>
        <p:txBody>
          <a:bodyPr>
            <a:normAutofit fontScale="85000" lnSpcReduction="10000"/>
          </a:bodyPr>
          <a:lstStyle/>
          <a:p>
            <a:r>
              <a:rPr lang="en-US" dirty="0"/>
              <a:t>"Americans want the freedom to travel and trade with their Cuban neighbors, as they are free to travel and trade with Vietnam and China. Those Americans who do not wish to interact with a country whose model of governance they oppose are free to boycott. The point being – it is Americans who live in a free country, and as free people we should choose who to buy from or where to travel, not our government.... Considering the lack of success government has had in engendering friendship with Cuba, it is time for government to get out of the way and let the people reach out."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George Washington’s Farewell Address</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great rule of conduct for us, in regard to foreign nations, is in extending our commercial relations, to have with them as little political connection as possible. Europe has a set of primary interests, which to us have none, or a very remote relation. Hence she must be engaged in frequent controversies the causes of which are essentially foreign to our concerns. Hence, therefore, it must be unwise in us to implicate ourselves, by artificial ties, in the ordinary vicissitudes of her politics, or the ordinary combinations and collisions of her friendships or enmities.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Empire</a:t>
            </a:r>
            <a:endParaRPr lang="en-US" dirty="0"/>
          </a:p>
        </p:txBody>
      </p:sp>
      <p:sp>
        <p:nvSpPr>
          <p:cNvPr id="3" name="Content Placeholder 2"/>
          <p:cNvSpPr>
            <a:spLocks noGrp="1"/>
          </p:cNvSpPr>
          <p:nvPr>
            <p:ph idx="1"/>
          </p:nvPr>
        </p:nvSpPr>
        <p:spPr/>
        <p:txBody>
          <a:bodyPr>
            <a:normAutofit fontScale="85000" lnSpcReduction="10000"/>
          </a:bodyPr>
          <a:lstStyle/>
          <a:p>
            <a:r>
              <a:rPr lang="en-US" dirty="0"/>
              <a:t>O</a:t>
            </a:r>
            <a:r>
              <a:rPr lang="en-US" dirty="0" smtClean="0"/>
              <a:t>ver 1,000 military bases around the world.</a:t>
            </a:r>
          </a:p>
          <a:p>
            <a:r>
              <a:rPr lang="en-US" dirty="0" smtClean="0"/>
              <a:t>21.1 Billion dollars and 2.1 trillion dollars – conservative estimate 170 billion dollars. </a:t>
            </a:r>
            <a:r>
              <a:rPr lang="en-US" dirty="0" smtClean="0">
                <a:hlinkClick r:id="rId2"/>
              </a:rPr>
              <a:t>http://www.aljazeera.com/indepth/opinion/2012/12/20121213122226666895.html</a:t>
            </a:r>
            <a:endParaRPr lang="en-US" dirty="0" smtClean="0"/>
          </a:p>
          <a:p>
            <a:r>
              <a:rPr lang="en-US" dirty="0" smtClean="0"/>
              <a:t>Total Cost of Defense Industrial Complex 2012 – between 1.03 trillion dollars and 1.45 trillion dollars. </a:t>
            </a:r>
            <a:r>
              <a:rPr lang="en-US" dirty="0" smtClean="0">
                <a:hlinkClick r:id="rId3"/>
              </a:rPr>
              <a:t>http://en.wikipedia.org/wiki/Military_budget_of_the_United_States</a:t>
            </a:r>
            <a:endParaRPr lang="en-US" dirty="0" smtClean="0"/>
          </a:p>
          <a:p>
            <a:r>
              <a:rPr lang="en-US" dirty="0" smtClean="0"/>
              <a:t>45,000 deaths in the war on terror – conservative estimate – 158 billion dollars – 3.5 million dollars per life.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Rejection of Interventionism</a:t>
            </a:r>
            <a:endParaRPr lang="en-US" dirty="0"/>
          </a:p>
        </p:txBody>
      </p:sp>
      <p:sp>
        <p:nvSpPr>
          <p:cNvPr id="3" name="Content Placeholder 2"/>
          <p:cNvSpPr>
            <a:spLocks noGrp="1"/>
          </p:cNvSpPr>
          <p:nvPr>
            <p:ph idx="1"/>
          </p:nvPr>
        </p:nvSpPr>
        <p:spPr/>
        <p:txBody>
          <a:bodyPr/>
          <a:lstStyle/>
          <a:p>
            <a:r>
              <a:rPr lang="en-US" dirty="0"/>
              <a:t>“The neo-conservative era is dead. The ill-advised policies pushed by the neo-cons have everywhere led to chaos and destruction, and to a hatred of the United States and its people.”</a:t>
            </a:r>
            <a:r>
              <a:rPr lang="en-US" dirty="0" smtClean="0"/>
              <a:t>  Ron Paul</a:t>
            </a:r>
          </a:p>
          <a:p>
            <a:r>
              <a:rPr lang="en-US" dirty="0" smtClean="0"/>
              <a:t>Non aggression principle applied to foreign policy.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Blowback</a:t>
            </a:r>
            <a:endParaRPr lang="en-US" dirty="0"/>
          </a:p>
        </p:txBody>
      </p:sp>
      <p:sp>
        <p:nvSpPr>
          <p:cNvPr id="3" name="Content Placeholder 2"/>
          <p:cNvSpPr>
            <a:spLocks noGrp="1"/>
          </p:cNvSpPr>
          <p:nvPr>
            <p:ph idx="1"/>
          </p:nvPr>
        </p:nvSpPr>
        <p:spPr/>
        <p:txBody>
          <a:bodyPr>
            <a:normAutofit/>
          </a:bodyPr>
          <a:lstStyle/>
          <a:p>
            <a:r>
              <a:rPr lang="en-US" dirty="0" smtClean="0"/>
              <a:t>Chalmers Johnson’s </a:t>
            </a:r>
            <a:r>
              <a:rPr lang="en-US" dirty="0" smtClean="0"/>
              <a:t>Blowback </a:t>
            </a:r>
            <a:r>
              <a:rPr lang="en-US" dirty="0" smtClean="0">
                <a:hlinkClick r:id="rId2"/>
              </a:rPr>
              <a:t>http</a:t>
            </a:r>
            <a:r>
              <a:rPr lang="en-US" dirty="0" smtClean="0">
                <a:hlinkClick r:id="rId2"/>
              </a:rPr>
              <a:t>://www.amazon.com/Blowback-Second-Edition-Consequences-American/dp/0805075593/ref=sr_1_2?ie=UTF8&amp;qid=1366792063&amp;sr=8-2&amp;keywords=</a:t>
            </a:r>
            <a:r>
              <a:rPr lang="en-US" dirty="0" smtClean="0">
                <a:hlinkClick r:id="rId2"/>
              </a:rPr>
              <a:t>blowback</a:t>
            </a:r>
            <a:endParaRPr lang="en-US" dirty="0" smtClean="0"/>
          </a:p>
          <a:p>
            <a:r>
              <a:rPr lang="en-US" dirty="0" smtClean="0"/>
              <a:t>Michael </a:t>
            </a:r>
            <a:r>
              <a:rPr lang="en-US" dirty="0" err="1" smtClean="0"/>
              <a:t>Scheuer’s</a:t>
            </a:r>
            <a:r>
              <a:rPr lang="en-US" dirty="0" smtClean="0"/>
              <a:t> Non-</a:t>
            </a:r>
            <a:r>
              <a:rPr lang="en-US" dirty="0" err="1" smtClean="0"/>
              <a:t>Interventionism.com</a:t>
            </a:r>
            <a:r>
              <a:rPr lang="en-US" dirty="0" err="1" smtClean="0">
                <a:hlinkClick r:id="rId3"/>
              </a:rPr>
              <a:t>http://non-intervention.com</a:t>
            </a:r>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Ron Paul’s Foreign Policy – Non-interventionism</a:t>
            </a:r>
            <a:endParaRPr lang="en-US" dirty="0"/>
          </a:p>
        </p:txBody>
      </p:sp>
      <p:sp>
        <p:nvSpPr>
          <p:cNvPr id="3" name="Content Placeholder 2"/>
          <p:cNvSpPr>
            <a:spLocks noGrp="1"/>
          </p:cNvSpPr>
          <p:nvPr>
            <p:ph idx="1"/>
          </p:nvPr>
        </p:nvSpPr>
        <p:spPr/>
        <p:txBody>
          <a:bodyPr/>
          <a:lstStyle/>
          <a:p>
            <a:r>
              <a:rPr lang="en-US" dirty="0"/>
              <a:t>"There's nobody in this world that could possibly attack us today... we could defend this country with a few good submarines. If anybody dared touch us we could wipe any country off of the face of the earth within hours. And here we are, so intimidated and so insecure and we're acting like such bullies that we have to attack third-world nations that have no military and have no weapons."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Ron Paul’s Foreign Policy - Afghanistan</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There really is nothing for us to win in Afghanistan. Our mission has morphed from apprehending those who attacked us, to apprehending those who threaten or dislike us for invading their country, to remaking an entire political system and even a culture … This is an expensive, bloody, endless exercise in futility. Not everyone is willing to admit this just yet. But every second they spend in denial has real costs in lives and livelihoods … Many of us can agree on one thing, however. Our military spending in general has grown way out of </a:t>
            </a:r>
            <a:r>
              <a:rPr lang="en-US" dirty="0" smtClean="0"/>
              <a:t>control</a:t>
            </a:r>
            <a:r>
              <a:rPr lang="en-US" dirty="0"/>
              <a:t>.</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Ron Paul’s Foreign Policy - Israel</a:t>
            </a:r>
            <a:endParaRPr lang="en-US" dirty="0"/>
          </a:p>
        </p:txBody>
      </p:sp>
      <p:sp>
        <p:nvSpPr>
          <p:cNvPr id="3" name="Content Placeholder 2"/>
          <p:cNvSpPr>
            <a:spLocks noGrp="1"/>
          </p:cNvSpPr>
          <p:nvPr>
            <p:ph idx="1"/>
          </p:nvPr>
        </p:nvSpPr>
        <p:spPr/>
        <p:txBody>
          <a:bodyPr/>
          <a:lstStyle/>
          <a:p>
            <a:r>
              <a:rPr lang="en-US" dirty="0" smtClean="0"/>
              <a:t>Our </a:t>
            </a:r>
            <a:r>
              <a:rPr lang="en-US" dirty="0"/>
              <a:t>foreign military aid to Israel is actually more like corporate welfare to the U.S. military industrial complex, as Israel is forced to purchase only U.S. products with the assistance. We send almost twice as much aid to other countries in the Middle East, which only insures increased militarization and the drive toward war</a:t>
            </a: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Ron Paul’s Foreign Policy Iran</a:t>
            </a:r>
            <a:endParaRPr lang="en-US" dirty="0"/>
          </a:p>
        </p:txBody>
      </p:sp>
      <p:sp>
        <p:nvSpPr>
          <p:cNvPr id="3" name="Content Placeholder 2"/>
          <p:cNvSpPr>
            <a:spLocks noGrp="1"/>
          </p:cNvSpPr>
          <p:nvPr>
            <p:ph idx="1"/>
          </p:nvPr>
        </p:nvSpPr>
        <p:spPr/>
        <p:txBody>
          <a:bodyPr/>
          <a:lstStyle/>
          <a:p>
            <a:r>
              <a:rPr lang="en-US" dirty="0" smtClean="0"/>
              <a:t>Opposed the comprehensive Iran sanctions, divestment and accountability act.</a:t>
            </a:r>
          </a:p>
          <a:p>
            <a:r>
              <a:rPr lang="en-US" dirty="0"/>
              <a:t>"Sanctions are literally an act of war."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58</TotalTime>
  <Words>738</Words>
  <Application>Microsoft Macintosh PowerPoint</Application>
  <PresentationFormat>On-screen Show (4:3)</PresentationFormat>
  <Paragraphs>26</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Module</vt:lpstr>
      <vt:lpstr>Non Interventionism</vt:lpstr>
      <vt:lpstr>George Washington’s Farewell Address</vt:lpstr>
      <vt:lpstr>Cost of Empire</vt:lpstr>
      <vt:lpstr>Rejection of Interventionism</vt:lpstr>
      <vt:lpstr>Blowback</vt:lpstr>
      <vt:lpstr>Ron Paul’s Foreign Policy – Non-interventionism</vt:lpstr>
      <vt:lpstr>Ron Paul’s Foreign Policy - Afghanistan</vt:lpstr>
      <vt:lpstr>Ron Paul’s Foreign Policy - Israel</vt:lpstr>
      <vt:lpstr>Ron Paul’s Foreign Policy Iran</vt:lpstr>
      <vt:lpstr>Ron Paul’s Foreign Policy - Cuba</vt:lpstr>
    </vt:vector>
  </TitlesOfParts>
  <Company>Grossmont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 Interventionism</dc:title>
  <dc:creator>Todd Myers</dc:creator>
  <cp:lastModifiedBy>Todd Myers</cp:lastModifiedBy>
  <cp:revision>3</cp:revision>
  <dcterms:created xsi:type="dcterms:W3CDTF">2013-04-24T07:38:19Z</dcterms:created>
  <dcterms:modified xsi:type="dcterms:W3CDTF">2013-04-24T08:36:44Z</dcterms:modified>
</cp:coreProperties>
</file>