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12B44268-ABBE-E844-A881-99094C800DE0}" type="datetimeFigureOut">
              <a:rPr lang="en-US" smtClean="0"/>
              <a:t>3/3/12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8E3157-48F8-B543-AD49-D62DF9CFC54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hyperlink" Target="http://hdr.undp.org/en/media/HDR_2011_EN_Table2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ia.gov/library/publications/the-world-factbook/rankorder/2004rank.html" TargetMode="External"/><Relationship Id="rId3" Type="http://schemas.openxmlformats.org/officeDocument/2006/relationships/hyperlink" Target="https://www.cia.gov/library/publications/the-world-factbook/fields/2172.html" TargetMode="External"/><Relationship Id="rId5" Type="http://schemas.openxmlformats.org/officeDocument/2006/relationships/hyperlink" Target="http://hdr.undp.org/en/media/HDR_2011_EN_Table4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Development, Democratization, and Governance in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has stimulated multi-faceted complex civil society movements</a:t>
            </a:r>
          </a:p>
          <a:p>
            <a:r>
              <a:rPr lang="en-US" dirty="0" smtClean="0"/>
              <a:t>Citizens are not passive in the face of actions perceived to be harmful to their interests</a:t>
            </a:r>
          </a:p>
          <a:p>
            <a:r>
              <a:rPr lang="en-US" dirty="0" smtClean="0"/>
              <a:t>Elites have tended to succeed in maneuvering successfully against these civil society protests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GDP per capita </a:t>
            </a:r>
            <a:r>
              <a:rPr lang="en-US" dirty="0" smtClean="0">
                <a:hlinkClick r:id="rId2"/>
              </a:rPr>
              <a:t>https://www.cia.gov/library/publications/the-world-factbook/rankorder/2004rank.html</a:t>
            </a:r>
            <a:endParaRPr lang="en-US" dirty="0" smtClean="0"/>
          </a:p>
          <a:p>
            <a:r>
              <a:rPr lang="en-US" dirty="0" err="1" smtClean="0"/>
              <a:t>Gini</a:t>
            </a:r>
            <a:r>
              <a:rPr lang="en-US" dirty="0" smtClean="0"/>
              <a:t> Coefficient </a:t>
            </a:r>
            <a:r>
              <a:rPr lang="en-US" dirty="0" smtClean="0">
                <a:hlinkClick r:id="rId3"/>
              </a:rPr>
              <a:t>https://www.cia.gov/library/publications/the-world-factbook/fields/2172.html</a:t>
            </a:r>
            <a:endParaRPr lang="en-US" dirty="0" smtClean="0"/>
          </a:p>
          <a:p>
            <a:r>
              <a:rPr lang="en-US" dirty="0" smtClean="0"/>
              <a:t>Human Development Index </a:t>
            </a:r>
            <a:r>
              <a:rPr lang="en-US" dirty="0" smtClean="0">
                <a:hlinkClick r:id="rId4"/>
              </a:rPr>
              <a:t>http://hdr.undp.org/en/media/HDR_2011_EN_Table2.pdf</a:t>
            </a:r>
            <a:endParaRPr lang="en-US" dirty="0" smtClean="0"/>
          </a:p>
          <a:p>
            <a:r>
              <a:rPr lang="en-US" dirty="0" smtClean="0"/>
              <a:t>Gender Empowerment Measure/Gender Inequality Index </a:t>
            </a:r>
            <a:r>
              <a:rPr lang="en-US" dirty="0" smtClean="0">
                <a:hlinkClick r:id="rId5"/>
              </a:rPr>
              <a:t>http://hdr.undp.org/en/media/HDR_2011_EN_Table4.pdf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Political Economy of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assessments of development focused on economics without attention to political concerns</a:t>
            </a:r>
          </a:p>
          <a:p>
            <a:r>
              <a:rPr lang="en-US" dirty="0" err="1" smtClean="0"/>
              <a:t>Intranational</a:t>
            </a:r>
            <a:r>
              <a:rPr lang="en-US" dirty="0" smtClean="0"/>
              <a:t> development has become a focus of present developmental studies</a:t>
            </a:r>
          </a:p>
          <a:p>
            <a:r>
              <a:rPr lang="en-US" dirty="0" smtClean="0"/>
              <a:t>Questions about the relationship between politics and economics have become a central theme of developmental studies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Idioms of Development and Political Legitimacy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Normative concept</a:t>
            </a:r>
          </a:p>
          <a:p>
            <a:r>
              <a:rPr lang="en-US" dirty="0" smtClean="0"/>
              <a:t>Idioms include concept of nation and state favored by the ideology of development</a:t>
            </a:r>
          </a:p>
          <a:p>
            <a:r>
              <a:rPr lang="en-US" dirty="0" smtClean="0"/>
              <a:t>India – Gandhi criticized western idioms of development including industrialization and centralization but the capture of the state bureaucracy led to the pursuit of development through industrialization and centralization</a:t>
            </a:r>
          </a:p>
          <a:p>
            <a:r>
              <a:rPr lang="en-US" dirty="0" smtClean="0"/>
              <a:t>China – Development contest hotly contested with consensus forming around four modernizations and market socialism. Economic growth and material consumption play an important role in the legitimacy of CCP</a:t>
            </a:r>
          </a:p>
          <a:p>
            <a:r>
              <a:rPr lang="en-US" dirty="0" smtClean="0"/>
              <a:t>Japan – Meiji Restoration destroyed Tokugawa </a:t>
            </a:r>
            <a:r>
              <a:rPr lang="en-US" dirty="0" err="1" smtClean="0"/>
              <a:t>Shogunate</a:t>
            </a:r>
            <a:r>
              <a:rPr lang="en-US" dirty="0" smtClean="0"/>
              <a:t> to bring about development through bureaucracy, formal constitution, zaibatsu, and a strong military – After World War II development strategy focused on reconstruction and political-bureaucratic cooperation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Deepak </a:t>
            </a:r>
            <a:r>
              <a:rPr lang="en-US" dirty="0" err="1" smtClean="0"/>
              <a:t>Lal</a:t>
            </a:r>
            <a:r>
              <a:rPr lang="en-US" dirty="0" smtClean="0"/>
              <a:t> – Democracy can lead to more rent seeking and inefficient uses of resources</a:t>
            </a:r>
          </a:p>
          <a:p>
            <a:r>
              <a:rPr lang="en-US" dirty="0" smtClean="0"/>
              <a:t>Amy Chua – The simultaneous development of markets and democracy can have potentially serious consequences</a:t>
            </a:r>
          </a:p>
          <a:p>
            <a:r>
              <a:rPr lang="en-US" dirty="0" err="1" smtClean="0"/>
              <a:t>Amartya</a:t>
            </a:r>
            <a:r>
              <a:rPr lang="en-US" dirty="0" smtClean="0"/>
              <a:t> </a:t>
            </a:r>
            <a:r>
              <a:rPr lang="en-US" dirty="0" err="1" smtClean="0"/>
              <a:t>Sen</a:t>
            </a:r>
            <a:r>
              <a:rPr lang="en-US" dirty="0" smtClean="0"/>
              <a:t> – Deprivations of freedom do not help economic growth – democracy can prevent famines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Bhutan’s Gross National 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brings goods and </a:t>
            </a:r>
            <a:r>
              <a:rPr lang="en-US" dirty="0" err="1" smtClean="0"/>
              <a:t>bads</a:t>
            </a:r>
            <a:endParaRPr lang="en-US" dirty="0" smtClean="0"/>
          </a:p>
          <a:p>
            <a:r>
              <a:rPr lang="en-US" dirty="0" smtClean="0"/>
              <a:t>Gross National Happiness used as a measure to keep development on track – quality of life, rather than quantity of material goods – sustainable and equitable development – preservation of cultural values – environmental conservation – good governance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Bank Institute, Governance Indicators 1998 and 2007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 and Accountability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58.7</a:t>
                      </a:r>
                    </a:p>
                    <a:p>
                      <a:r>
                        <a:rPr lang="en-US" dirty="0" smtClean="0"/>
                        <a:t>58.2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</a:p>
                    <a:p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75.5</a:t>
                      </a:r>
                    </a:p>
                    <a:p>
                      <a:r>
                        <a:rPr lang="en-US" dirty="0" smtClean="0"/>
                        <a:t>75.5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 Stability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17.8</a:t>
                      </a:r>
                    </a:p>
                    <a:p>
                      <a:r>
                        <a:rPr lang="en-US" dirty="0" smtClean="0"/>
                        <a:t>17.8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32.2</a:t>
                      </a:r>
                    </a:p>
                    <a:p>
                      <a:r>
                        <a:rPr lang="en-US" dirty="0" smtClean="0"/>
                        <a:t>41.8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88.0</a:t>
                      </a:r>
                    </a:p>
                    <a:p>
                      <a:r>
                        <a:rPr lang="en-US" dirty="0" smtClean="0"/>
                        <a:t>88.0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</a:t>
                      </a:r>
                      <a:r>
                        <a:rPr lang="en-US" baseline="0" dirty="0" smtClean="0"/>
                        <a:t> Effectiveness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57.3</a:t>
                      </a:r>
                    </a:p>
                    <a:p>
                      <a:r>
                        <a:rPr lang="en-US" dirty="0" smtClean="0"/>
                        <a:t>53.6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61.1</a:t>
                      </a:r>
                    </a:p>
                    <a:p>
                      <a:r>
                        <a:rPr lang="en-US" dirty="0" smtClean="0"/>
                        <a:t>47.9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89.1</a:t>
                      </a:r>
                    </a:p>
                    <a:p>
                      <a:r>
                        <a:rPr lang="en-US" dirty="0" smtClean="0"/>
                        <a:t>84.4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Regulatory</a:t>
                      </a:r>
                      <a:r>
                        <a:rPr lang="en-US" baseline="0" dirty="0" smtClean="0"/>
                        <a:t> Quality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46.1</a:t>
                      </a:r>
                    </a:p>
                    <a:p>
                      <a:r>
                        <a:rPr lang="en-US" dirty="0" smtClean="0"/>
                        <a:t>33.7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45.6</a:t>
                      </a:r>
                    </a:p>
                    <a:p>
                      <a:r>
                        <a:rPr lang="en-US" dirty="0" smtClean="0"/>
                        <a:t>40.0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83.5</a:t>
                      </a:r>
                    </a:p>
                    <a:p>
                      <a:r>
                        <a:rPr lang="en-US" dirty="0" smtClean="0"/>
                        <a:t>71.2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 of Law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56.2</a:t>
                      </a:r>
                    </a:p>
                    <a:p>
                      <a:r>
                        <a:rPr lang="en-US" dirty="0" smtClean="0"/>
                        <a:t>58.1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42.4</a:t>
                      </a:r>
                    </a:p>
                    <a:p>
                      <a:r>
                        <a:rPr lang="en-US" dirty="0" smtClean="0"/>
                        <a:t>41.0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90.0</a:t>
                      </a:r>
                    </a:p>
                    <a:p>
                      <a:r>
                        <a:rPr lang="en-US" dirty="0" smtClean="0"/>
                        <a:t>90.0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of Corruption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47.3</a:t>
                      </a:r>
                    </a:p>
                    <a:p>
                      <a:r>
                        <a:rPr lang="en-US" dirty="0" smtClean="0"/>
                        <a:t>48.1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30.9</a:t>
                      </a:r>
                    </a:p>
                    <a:p>
                      <a:r>
                        <a:rPr lang="en-US" dirty="0" smtClean="0"/>
                        <a:t>41.7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84.5</a:t>
                      </a:r>
                    </a:p>
                    <a:p>
                      <a:r>
                        <a:rPr lang="en-US" dirty="0" smtClean="0"/>
                        <a:t>86.9</a:t>
                      </a:r>
                      <a:endParaRPr lang="en-US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Voice and Accountability – political parties and elections as well as informal dimensions</a:t>
            </a:r>
          </a:p>
          <a:p>
            <a:r>
              <a:rPr lang="en-US" dirty="0" smtClean="0"/>
              <a:t>Civil Society – Voluntary associations not regulated by state or under authority of family – decline of authoritarian monarchy and rise of capitalism – decline of communism – western bias towards separation of state and society – not part of Confucian or Islamic political theory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Environmental Voices Transforming Asian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India – </a:t>
            </a:r>
            <a:r>
              <a:rPr lang="en-US" dirty="0" err="1" smtClean="0"/>
              <a:t>Rajini</a:t>
            </a:r>
            <a:r>
              <a:rPr lang="en-US" dirty="0" smtClean="0"/>
              <a:t> Kothari – contradictions between idioms of development and interests of the poor – Narmada </a:t>
            </a:r>
            <a:r>
              <a:rPr lang="en-US" dirty="0" err="1" smtClean="0"/>
              <a:t>Bachao</a:t>
            </a:r>
            <a:r>
              <a:rPr lang="en-US" dirty="0" smtClean="0"/>
              <a:t> </a:t>
            </a:r>
            <a:r>
              <a:rPr lang="en-US" dirty="0" err="1" smtClean="0"/>
              <a:t>Andolan</a:t>
            </a:r>
            <a:r>
              <a:rPr lang="en-US" dirty="0" smtClean="0"/>
              <a:t> – </a:t>
            </a:r>
            <a:r>
              <a:rPr lang="en-US" dirty="0" err="1" smtClean="0"/>
              <a:t>Sardar</a:t>
            </a:r>
            <a:r>
              <a:rPr lang="en-US" dirty="0" smtClean="0"/>
              <a:t> </a:t>
            </a:r>
            <a:r>
              <a:rPr lang="en-US" dirty="0" err="1" smtClean="0"/>
              <a:t>Sarovar</a:t>
            </a:r>
            <a:r>
              <a:rPr lang="en-US" dirty="0" smtClean="0"/>
              <a:t> Project - Dam project will displace 300,000 Indians – Water Disputes Tribunal 1969 – Construction began 1987 – </a:t>
            </a:r>
            <a:r>
              <a:rPr lang="en-US" dirty="0" err="1" smtClean="0"/>
              <a:t>Medha</a:t>
            </a:r>
            <a:r>
              <a:rPr lang="en-US" dirty="0" smtClean="0"/>
              <a:t> </a:t>
            </a:r>
            <a:r>
              <a:rPr lang="en-US" dirty="0" err="1" smtClean="0"/>
              <a:t>Patkar</a:t>
            </a:r>
            <a:r>
              <a:rPr lang="en-US" dirty="0" smtClean="0"/>
              <a:t> led non-violent protests and hunger strikes against project – project continued and resettlement issues unresolved</a:t>
            </a:r>
          </a:p>
          <a:p>
            <a:r>
              <a:rPr lang="en-US" dirty="0" smtClean="0"/>
              <a:t>China – Three Gorges Dam Project – Dai Qing banned for stirring up problems – millions dislocated by project –NPC 30% did not vote to support project – protest against chemical factory at Xiamen, Fujian Province – Protest against polluting </a:t>
            </a:r>
            <a:r>
              <a:rPr lang="en-US" dirty="0" err="1" smtClean="0"/>
              <a:t>Dongting</a:t>
            </a:r>
            <a:r>
              <a:rPr lang="en-US" dirty="0" smtClean="0"/>
              <a:t> and Tai Lake – Wu </a:t>
            </a:r>
            <a:r>
              <a:rPr lang="en-US" dirty="0" err="1" smtClean="0"/>
              <a:t>Lihong</a:t>
            </a:r>
            <a:r>
              <a:rPr lang="en-US" dirty="0" smtClean="0"/>
              <a:t> arrested for protests – Kevin J. O’Brien calls such efforts “rightful resistance” – Use of Communist Party ideology and law as tools for Middle Class resistance</a:t>
            </a:r>
          </a:p>
          <a:p>
            <a:r>
              <a:rPr lang="en-US" dirty="0" smtClean="0"/>
              <a:t>Japan – Corporatism – Sheldon </a:t>
            </a:r>
            <a:r>
              <a:rPr lang="en-US" dirty="0" err="1" smtClean="0"/>
              <a:t>Garon</a:t>
            </a:r>
            <a:r>
              <a:rPr lang="en-US" dirty="0" smtClean="0"/>
              <a:t> “social management” – soft means of social control – cooperation of business, LDP politicians and state agencies – Society against the </a:t>
            </a:r>
            <a:r>
              <a:rPr lang="en-US" dirty="0" err="1" smtClean="0"/>
              <a:t>Nagara</a:t>
            </a:r>
            <a:r>
              <a:rPr lang="en-US" dirty="0" smtClean="0"/>
              <a:t> River Estuary Dam Construction – Successful in mobilizing popular support but ultimately failed – local corruption protests linked with international movements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244</TotalTime>
  <Words>724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Development, Democratization, and Governance in Asia</vt:lpstr>
      <vt:lpstr>Measuring Development</vt:lpstr>
      <vt:lpstr>The Political Economy of Development</vt:lpstr>
      <vt:lpstr>Idioms of Development and Political Legitimacy</vt:lpstr>
      <vt:lpstr>Democracy and Development</vt:lpstr>
      <vt:lpstr>Bhutan’s Gross National Happiness</vt:lpstr>
      <vt:lpstr>World Bank Institute, Governance Indicators 1998 and 2007</vt:lpstr>
      <vt:lpstr>Governance</vt:lpstr>
      <vt:lpstr>Environmental Voices Transforming Asian Politics</vt:lpstr>
      <vt:lpstr>Summary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Development, Democratization, and Governance in Asia</dc:title>
  <dc:creator>Todd Myers</dc:creator>
  <cp:lastModifiedBy>Todd Myers</cp:lastModifiedBy>
  <cp:revision>11</cp:revision>
  <dcterms:created xsi:type="dcterms:W3CDTF">2012-03-04T04:49:39Z</dcterms:created>
  <dcterms:modified xsi:type="dcterms:W3CDTF">2012-03-04T08:54:38Z</dcterms:modified>
</cp:coreProperties>
</file>