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63" r:id="rId3"/>
    <p:sldId id="264" r:id="rId4"/>
    <p:sldId id="257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-12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theme" Target="theme/theme1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7F035-80D4-D949-BFB5-7D592217161F}" type="datetimeFigureOut">
              <a:rPr lang="en-US" smtClean="0"/>
              <a:t>4/8/12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D8C76-5390-BD4C-BEC7-3B090DA4C9B8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7F035-80D4-D949-BFB5-7D592217161F}" type="datetimeFigureOut">
              <a:rPr lang="en-US" smtClean="0"/>
              <a:t>4/8/12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D8C76-5390-BD4C-BEC7-3B090DA4C9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7F035-80D4-D949-BFB5-7D592217161F}" type="datetimeFigureOut">
              <a:rPr lang="en-US" smtClean="0"/>
              <a:t>4/8/12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D8C76-5390-BD4C-BEC7-3B090DA4C9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7F035-80D4-D949-BFB5-7D592217161F}" type="datetimeFigureOut">
              <a:rPr lang="en-US" smtClean="0"/>
              <a:t>4/8/12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D8C76-5390-BD4C-BEC7-3B090DA4C9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7F035-80D4-D949-BFB5-7D592217161F}" type="datetimeFigureOut">
              <a:rPr lang="en-US" smtClean="0"/>
              <a:t>4/8/12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D8C76-5390-BD4C-BEC7-3B090DA4C9B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7F035-80D4-D949-BFB5-7D592217161F}" type="datetimeFigureOut">
              <a:rPr lang="en-US" smtClean="0"/>
              <a:t>4/8/12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D8C76-5390-BD4C-BEC7-3B090DA4C9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7F035-80D4-D949-BFB5-7D592217161F}" type="datetimeFigureOut">
              <a:rPr lang="en-US" smtClean="0"/>
              <a:t>4/8/12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D8C76-5390-BD4C-BEC7-3B090DA4C9B8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7F035-80D4-D949-BFB5-7D592217161F}" type="datetimeFigureOut">
              <a:rPr lang="en-US" smtClean="0"/>
              <a:t>4/8/12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D8C76-5390-BD4C-BEC7-3B090DA4C9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7F035-80D4-D949-BFB5-7D592217161F}" type="datetimeFigureOut">
              <a:rPr lang="en-US" smtClean="0"/>
              <a:t>4/8/12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D8C76-5390-BD4C-BEC7-3B090DA4C9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7F035-80D4-D949-BFB5-7D592217161F}" type="datetimeFigureOut">
              <a:rPr lang="en-US" smtClean="0"/>
              <a:t>4/8/12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D8C76-5390-BD4C-BEC7-3B090DA4C9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2C57F035-80D4-D949-BFB5-7D592217161F}" type="datetimeFigureOut">
              <a:rPr lang="en-US" smtClean="0"/>
              <a:t>4/8/12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916D8C76-5390-BD4C-BEC7-3B090DA4C9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</a:lstStyle>
          <a:p>
            <a:fld id="{2C57F035-80D4-D949-BFB5-7D592217161F}" type="datetimeFigureOut">
              <a:rPr lang="en-US" smtClean="0"/>
              <a:t>4/8/12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16D8C76-5390-BD4C-BEC7-3B090DA4C9B8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Malaysia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Malaysian Political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Successful Newly Industrialized Country with 26 million citizens</a:t>
            </a:r>
          </a:p>
          <a:p>
            <a:r>
              <a:rPr lang="en-US" dirty="0" smtClean="0"/>
              <a:t>Defined by communalism – 51% Malay, 26% Chinese, 7% Indian – 16% others</a:t>
            </a:r>
          </a:p>
          <a:p>
            <a:r>
              <a:rPr lang="en-US" dirty="0" smtClean="0"/>
              <a:t>The Bargain supported a Malay head of state, Malay as official language, Islam as official religion and special privileges for Malays in education, land acquisition, and civil service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Political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Federated with Singapore, Sabah, and Sarawak in 1963</a:t>
            </a:r>
          </a:p>
          <a:p>
            <a:r>
              <a:rPr lang="en-US" dirty="0" smtClean="0"/>
              <a:t>Expelled Singapore in 1965</a:t>
            </a:r>
          </a:p>
          <a:p>
            <a:r>
              <a:rPr lang="en-US" dirty="0" smtClean="0"/>
              <a:t>1969 Communal Riots – State emergency for 21 months</a:t>
            </a:r>
          </a:p>
          <a:p>
            <a:r>
              <a:rPr lang="en-US" dirty="0" smtClean="0"/>
              <a:t>New Economic Policy instituted by </a:t>
            </a:r>
            <a:r>
              <a:rPr lang="en-US" dirty="0" err="1" smtClean="0"/>
              <a:t>Tun</a:t>
            </a:r>
            <a:r>
              <a:rPr lang="en-US" dirty="0" smtClean="0"/>
              <a:t> Abdul </a:t>
            </a:r>
            <a:r>
              <a:rPr lang="en-US" dirty="0" err="1" smtClean="0"/>
              <a:t>Razak</a:t>
            </a:r>
            <a:endParaRPr lang="en-US" dirty="0" smtClean="0"/>
          </a:p>
          <a:p>
            <a:r>
              <a:rPr lang="en-US" dirty="0" smtClean="0"/>
              <a:t>1972 Parliamentary democracy returned</a:t>
            </a:r>
          </a:p>
          <a:p>
            <a:r>
              <a:rPr lang="en-US" dirty="0" smtClean="0"/>
              <a:t>UMNO dominance established Mahathir holds on to power for twenty two years – brashly disciplined actors opposing him and created a legacy of growth – Succeeded by Abdullah Ahmad </a:t>
            </a:r>
            <a:r>
              <a:rPr lang="en-US" dirty="0" err="1" smtClean="0"/>
              <a:t>Badawi</a:t>
            </a:r>
            <a:r>
              <a:rPr lang="en-US" dirty="0" smtClean="0"/>
              <a:t> - UMNO stability under siege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Institutions and Social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Political Parties –The Alliance – The National Front  (United Malays National Organization – Malayan Chinese Association – Malayan Indian Congress) and People’s Front (Democratic Action Party, People’s Justice Party, </a:t>
            </a:r>
            <a:r>
              <a:rPr lang="en-US" dirty="0" err="1" smtClean="0"/>
              <a:t>Parti</a:t>
            </a:r>
            <a:r>
              <a:rPr lang="en-US" dirty="0" smtClean="0"/>
              <a:t> Islam Se Malaysia)</a:t>
            </a:r>
          </a:p>
          <a:p>
            <a:r>
              <a:rPr lang="en-US" dirty="0" smtClean="0"/>
              <a:t>State Royalty – King elected by other sultans to serve for a five year term – constitutional amendments made privileges of the sultans dependent upon parliament</a:t>
            </a:r>
          </a:p>
          <a:p>
            <a:r>
              <a:rPr lang="en-US" dirty="0" smtClean="0"/>
              <a:t>Federal Parliament – </a:t>
            </a:r>
            <a:r>
              <a:rPr lang="en-US" dirty="0" err="1" smtClean="0"/>
              <a:t>Dewan</a:t>
            </a:r>
            <a:r>
              <a:rPr lang="en-US" dirty="0" smtClean="0"/>
              <a:t> </a:t>
            </a:r>
            <a:r>
              <a:rPr lang="en-US" dirty="0" err="1" smtClean="0"/>
              <a:t>Ra’ayat</a:t>
            </a:r>
            <a:r>
              <a:rPr lang="en-US" dirty="0" smtClean="0"/>
              <a:t> (lower house) – single member districts and </a:t>
            </a:r>
            <a:r>
              <a:rPr lang="en-US" dirty="0" err="1" smtClean="0"/>
              <a:t>Dewan</a:t>
            </a:r>
            <a:r>
              <a:rPr lang="en-US" dirty="0" smtClean="0"/>
              <a:t> Negara (the Senate) – appointed by king and elected by state legislatures</a:t>
            </a:r>
          </a:p>
          <a:p>
            <a:r>
              <a:rPr lang="en-US" dirty="0" smtClean="0"/>
              <a:t>Political Islam – Revivalism inspired by communal riots – “absorption of Islamic values” caused tensions – supported U.S. war on terror against radicals in the region – Islam </a:t>
            </a:r>
            <a:r>
              <a:rPr lang="en-US" dirty="0" err="1" smtClean="0"/>
              <a:t>Hadhari</a:t>
            </a:r>
            <a:r>
              <a:rPr lang="en-US" dirty="0" smtClean="0"/>
              <a:t> ( </a:t>
            </a:r>
            <a:r>
              <a:rPr lang="en-US" dirty="0" err="1" smtClean="0"/>
              <a:t>Civilizational</a:t>
            </a:r>
            <a:r>
              <a:rPr lang="en-US" dirty="0" smtClean="0"/>
              <a:t> Islam)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Democratization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Twelve National elections – All won by the UMNO – five orderly successions of power</a:t>
            </a:r>
          </a:p>
          <a:p>
            <a:r>
              <a:rPr lang="en-US" dirty="0" smtClean="0"/>
              <a:t>Official Secrets Act, Internal Securities Act, and Sedition Act have imposed culture of silence around sensitive issues – Religious freedom limited</a:t>
            </a:r>
          </a:p>
          <a:p>
            <a:r>
              <a:rPr lang="en-US" dirty="0" smtClean="0"/>
              <a:t>Defenders of Malaysia’s system point to the uniqueness of </a:t>
            </a:r>
            <a:r>
              <a:rPr lang="en-US" dirty="0" err="1" smtClean="0"/>
              <a:t>polycommunal</a:t>
            </a:r>
            <a:r>
              <a:rPr lang="en-US" dirty="0" smtClean="0"/>
              <a:t> situation</a:t>
            </a:r>
          </a:p>
          <a:p>
            <a:r>
              <a:rPr lang="en-US" dirty="0" smtClean="0"/>
              <a:t>National Front created to mitigate divisiveness – Some accept quasi liberal democracy but others are concerned about treatment of opposition politicians, UMNO corruption, and seek greater civil liberties and fuller democracy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Tremendous economic development with highest per capita GNI for large population state in region including availability of piped water, electricity, television sets and improvement on the Human Development Index</a:t>
            </a:r>
          </a:p>
          <a:p>
            <a:r>
              <a:rPr lang="en-US" dirty="0" smtClean="0"/>
              <a:t>1971 instituted 20 year plan to eradicate poverty and eliminate ethnicity as a function of prosperity – program extended to increase Malay share of capital ownership to 30%</a:t>
            </a:r>
          </a:p>
          <a:p>
            <a:r>
              <a:rPr lang="en-US" dirty="0" smtClean="0"/>
              <a:t>Mahathir initiated Look East Policy – Export led growth – one of highest growth rates in the world during the 90s</a:t>
            </a:r>
          </a:p>
          <a:p>
            <a:r>
              <a:rPr lang="en-US" dirty="0" smtClean="0"/>
              <a:t>Success put pressure on wages and threatened competitive advantage of country – Asian financial crisis slowed growth</a:t>
            </a:r>
          </a:p>
          <a:p>
            <a:r>
              <a:rPr lang="en-US" dirty="0" smtClean="0"/>
              <a:t>Mahathir rejected IMF help and imposed capital controls – economy began to flourish and trade agreements are being negotiated to maintain strong growth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Malaysian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British institutions transferred to structure to achieve Malay political supremacy</a:t>
            </a:r>
          </a:p>
          <a:p>
            <a:r>
              <a:rPr lang="en-US" dirty="0" smtClean="0"/>
              <a:t>Party woven into state structures by dominating the bureaucracy</a:t>
            </a:r>
          </a:p>
          <a:p>
            <a:r>
              <a:rPr lang="en-US" dirty="0" smtClean="0"/>
              <a:t>Co-optation of Malay elites, provision of roads, financial credit, medical facilities, recreational programs and so tied local power brokers to the central authorities through UMNO or local-level governmental agencies</a:t>
            </a:r>
          </a:p>
          <a:p>
            <a:r>
              <a:rPr lang="en-US" dirty="0" smtClean="0"/>
              <a:t>Sufficient dislocation to create strong state</a:t>
            </a:r>
          </a:p>
          <a:p>
            <a:r>
              <a:rPr lang="en-US" dirty="0" smtClean="0"/>
              <a:t>Skillful leadership such as </a:t>
            </a:r>
            <a:r>
              <a:rPr lang="en-US" dirty="0" err="1" smtClean="0"/>
              <a:t>Tunku</a:t>
            </a:r>
            <a:r>
              <a:rPr lang="en-US" dirty="0" smtClean="0"/>
              <a:t> Abdul </a:t>
            </a:r>
            <a:r>
              <a:rPr lang="en-US" dirty="0" err="1" smtClean="0"/>
              <a:t>Rahman</a:t>
            </a:r>
            <a:r>
              <a:rPr lang="en-US" dirty="0" smtClean="0"/>
              <a:t> and Mahathir bin </a:t>
            </a:r>
            <a:r>
              <a:rPr lang="en-US" dirty="0" err="1" smtClean="0"/>
              <a:t>Mohamad</a:t>
            </a:r>
            <a:r>
              <a:rPr lang="en-US" dirty="0" smtClean="0"/>
              <a:t> strengthened state institutions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Foreign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Member of non-aligned movement during the Cold War</a:t>
            </a:r>
          </a:p>
          <a:p>
            <a:r>
              <a:rPr lang="en-US" dirty="0" smtClean="0"/>
              <a:t>People’s Republic of China main adversary because of Chinese support of communist insurgents and communal concerns but eventually recognized PRC in 1974</a:t>
            </a:r>
          </a:p>
          <a:p>
            <a:r>
              <a:rPr lang="en-US" dirty="0" smtClean="0"/>
              <a:t>Mahathir advocated ASEAN free trade area as potential rival to NAFTA and European Union – advanced ideology of Asian values</a:t>
            </a:r>
          </a:p>
          <a:p>
            <a:r>
              <a:rPr lang="en-US" dirty="0" smtClean="0"/>
              <a:t>Malaysia supported entry of Burma, Laos, and Vietnam into ASEAN – 1996 tensions increased as Lee </a:t>
            </a:r>
            <a:r>
              <a:rPr lang="en-US" dirty="0" err="1" smtClean="0"/>
              <a:t>Kuan</a:t>
            </a:r>
            <a:r>
              <a:rPr lang="en-US" dirty="0" smtClean="0"/>
              <a:t> Yew brought attention to racial policies of Malaysia</a:t>
            </a:r>
          </a:p>
          <a:p>
            <a:r>
              <a:rPr lang="en-US" dirty="0" smtClean="0"/>
              <a:t>Integration with world’s largest markets including the United States and China</a:t>
            </a:r>
          </a:p>
          <a:p>
            <a:r>
              <a:rPr lang="en-US" dirty="0" smtClean="0"/>
              <a:t>Successful model for an Islamic state’s development offers leadership potential within the Organization of the Islamic Conference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Since 1969 the desire for stability has kept Malaysians from relapsing into destructive identity politics and communalism</a:t>
            </a:r>
          </a:p>
          <a:p>
            <a:r>
              <a:rPr lang="en-US" dirty="0" smtClean="0"/>
              <a:t>Curtailment of civil liberties went parallel with the use of market forces, international openness, strong state guidance and inclusion of the least likely to benefit into the equation</a:t>
            </a:r>
          </a:p>
          <a:p>
            <a:r>
              <a:rPr lang="en-US" dirty="0" smtClean="0"/>
              <a:t>The secret to success has been cross-communal alliances underpinned by fidelity to the icons of indigenousness, protection, Malay unity, dominance and Islam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ヒラギノ丸ゴ Pro W4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Metro.thmx</Template>
  <TotalTime>189</TotalTime>
  <Words>741</Words>
  <Application>Microsoft Macintosh PowerPoint</Application>
  <PresentationFormat>On-screen Show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Metro</vt:lpstr>
      <vt:lpstr>Malaysia</vt:lpstr>
      <vt:lpstr>Malaysian Political History</vt:lpstr>
      <vt:lpstr>Political History</vt:lpstr>
      <vt:lpstr>Institutions and Social Groups</vt:lpstr>
      <vt:lpstr>Democratization</vt:lpstr>
      <vt:lpstr>Economic Development</vt:lpstr>
      <vt:lpstr>The Malaysian State</vt:lpstr>
      <vt:lpstr>Foreign Policy</vt:lpstr>
      <vt:lpstr>Conclusion</vt:lpstr>
    </vt:vector>
  </TitlesOfParts>
  <Company>Grossmont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Malaysia</dc:title>
  <dc:creator>Todd Myers</dc:creator>
  <cp:lastModifiedBy>Todd Myers</cp:lastModifiedBy>
  <cp:revision>9</cp:revision>
  <dcterms:created xsi:type="dcterms:W3CDTF">2012-04-09T03:57:19Z</dcterms:created>
  <dcterms:modified xsi:type="dcterms:W3CDTF">2012-04-09T07:06:54Z</dcterms:modified>
</cp:coreProperties>
</file>