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8" r:id="rId3"/>
    <p:sldId id="259" r:id="rId4"/>
    <p:sldId id="260" r:id="rId5"/>
    <p:sldId id="261" r:id="rId6"/>
    <p:sldId id="262" r:id="rId7"/>
    <p:sldId id="264" r:id="rId8"/>
    <p:sldId id="265" r:id="rId9"/>
    <p:sldId id="266"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3" d="100"/>
          <a:sy n="93" d="100"/>
        </p:scale>
        <p:origin x="-13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EA4C197A-BCF6-724C-96FA-9C1955A60FC1}" type="datetimeFigureOut">
              <a:rPr lang="en-US" smtClean="0"/>
              <a:t>2/17/12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259C9C1-A391-A743-9211-E9BCC0CF32B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4C197A-BCF6-724C-96FA-9C1955A60FC1}"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4C197A-BCF6-724C-96FA-9C1955A60FC1}"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4C197A-BCF6-724C-96FA-9C1955A60FC1}"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4C197A-BCF6-724C-96FA-9C1955A60FC1}"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C9C1-A391-A743-9211-E9BCC0CF32B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4C197A-BCF6-724C-96FA-9C1955A60FC1}" type="datetimeFigureOut">
              <a:rPr lang="en-US" smtClean="0"/>
              <a:t>2/17/12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4C197A-BCF6-724C-96FA-9C1955A60FC1}" type="datetimeFigureOut">
              <a:rPr lang="en-US" smtClean="0"/>
              <a:t>2/17/12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9C9C1-A391-A743-9211-E9BCC0CF32B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4C197A-BCF6-724C-96FA-9C1955A60FC1}" type="datetimeFigureOut">
              <a:rPr lang="en-US" smtClean="0"/>
              <a:t>2/17/12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C197A-BCF6-724C-96FA-9C1955A60FC1}" type="datetimeFigureOut">
              <a:rPr lang="en-US" smtClean="0"/>
              <a:t>2/17/12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4C197A-BCF6-724C-96FA-9C1955A60FC1}" type="datetimeFigureOut">
              <a:rPr lang="en-US" smtClean="0"/>
              <a:t>2/17/12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C9C1-A391-A743-9211-E9BCC0CF32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EA4C197A-BCF6-724C-96FA-9C1955A60FC1}" type="datetimeFigureOut">
              <a:rPr lang="en-US" smtClean="0"/>
              <a:t>2/17/12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F259C9C1-A391-A743-9211-E9BCC0CF32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EA4C197A-BCF6-724C-96FA-9C1955A60FC1}" type="datetimeFigureOut">
              <a:rPr lang="en-US" smtClean="0"/>
              <a:t>2/17/12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F259C9C1-A391-A743-9211-E9BCC0CF32B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Search for Constitutional Government - China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European and American concept of a constitution as a check and limit on governmental power is a foreign conception to China where law has traditionally been viewed as a tool of the state</a:t>
            </a:r>
          </a:p>
          <a:p>
            <a:r>
              <a:rPr lang="en-US" dirty="0" smtClean="0"/>
              <a:t>In 1908, Empress Dowager proclaimed a set of principles for a nine-year program to prepare China for Constitutional self-government</a:t>
            </a:r>
          </a:p>
          <a:p>
            <a:r>
              <a:rPr lang="en-US" dirty="0" smtClean="0"/>
              <a:t>Sun </a:t>
            </a:r>
            <a:r>
              <a:rPr lang="en-US" dirty="0" err="1" smtClean="0"/>
              <a:t>Yat</a:t>
            </a:r>
            <a:r>
              <a:rPr lang="en-US" dirty="0" smtClean="0"/>
              <a:t> </a:t>
            </a:r>
            <a:r>
              <a:rPr lang="en-US" dirty="0" err="1" smtClean="0"/>
              <a:t>Sen’s</a:t>
            </a:r>
            <a:r>
              <a:rPr lang="en-US" dirty="0" smtClean="0"/>
              <a:t> plan for Constitutional self-government was overtaken by events as well</a:t>
            </a:r>
          </a:p>
          <a:p>
            <a:r>
              <a:rPr lang="en-US" dirty="0" smtClean="0"/>
              <a:t>1912 Constitution was never implemented</a:t>
            </a:r>
          </a:p>
          <a:p>
            <a:r>
              <a:rPr lang="en-US" dirty="0" smtClean="0"/>
              <a:t>Second provisional Constitution written early 30s but overcome by war</a:t>
            </a:r>
          </a:p>
          <a:p>
            <a:r>
              <a:rPr lang="en-US" dirty="0" smtClean="0"/>
              <a:t>1947 Constitution adopted, thrown out by the Communists, and kept by the Nationalists as they went to Taiwan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Change in the PRC</a:t>
            </a:r>
            <a:endParaRPr lang="en-US" dirty="0"/>
          </a:p>
        </p:txBody>
      </p:sp>
      <p:sp>
        <p:nvSpPr>
          <p:cNvPr id="3" name="Content Placeholder 2"/>
          <p:cNvSpPr>
            <a:spLocks noGrp="1"/>
          </p:cNvSpPr>
          <p:nvPr>
            <p:ph idx="1"/>
          </p:nvPr>
        </p:nvSpPr>
        <p:spPr/>
        <p:txBody>
          <a:bodyPr/>
          <a:lstStyle/>
          <a:p>
            <a:r>
              <a:rPr lang="en-US" dirty="0" smtClean="0"/>
              <a:t>Four Constitutions since founding</a:t>
            </a:r>
          </a:p>
          <a:p>
            <a:r>
              <a:rPr lang="en-US" dirty="0" smtClean="0"/>
              <a:t>Five Constitutions for the Chinese Communist Party over the same period of time</a:t>
            </a:r>
          </a:p>
          <a:p>
            <a:r>
              <a:rPr lang="en-US" dirty="0" smtClean="0"/>
              <a:t>Writing and deliberating about constitutions occur among high ranking elites and then constitutions are ratified by the National People’s Congress and the CCP National Party Congress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Early Constitutions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1949-1954 – Country guided by Revolutionary authority of CCP</a:t>
            </a:r>
          </a:p>
          <a:p>
            <a:r>
              <a:rPr lang="en-US" dirty="0" smtClean="0"/>
              <a:t>1954 State Constitution developed enhancing the legitimacy of the regime – CCP established its Constitution in 1956</a:t>
            </a:r>
          </a:p>
          <a:p>
            <a:r>
              <a:rPr lang="en-US" dirty="0" smtClean="0"/>
              <a:t>1969-1978 – Three party and two state constitutions  attempt to steady nation within the chaos of the Cultural Revolution with party identifying Lin Biao as heir to Mao – Mao’s passing resulted in new Constitutions in 1977 and 1978 with a final transition under Deng Xiao Ping’s leadership to the 1982 constitution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1982 Constitutions and Amendments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Preamble of Chinese Constitution links past, present and future</a:t>
            </a:r>
          </a:p>
          <a:p>
            <a:r>
              <a:rPr lang="en-US" dirty="0" smtClean="0"/>
              <a:t>Establishes China as a unitary multinational state and cautions against Han and local chauvinisms</a:t>
            </a:r>
          </a:p>
          <a:p>
            <a:r>
              <a:rPr lang="en-US" dirty="0" smtClean="0"/>
              <a:t>Policy toward Taiwan is articulated within the Constitution</a:t>
            </a:r>
          </a:p>
          <a:p>
            <a:r>
              <a:rPr lang="en-US" dirty="0" smtClean="0"/>
              <a:t>Party Constitution affirms similar themes</a:t>
            </a:r>
          </a:p>
          <a:p>
            <a:r>
              <a:rPr lang="en-US" dirty="0" smtClean="0"/>
              <a:t>2002 Amendment brought capitalists into the communist party and 2007 amendment affirmed a commitment to a “scientific outlook on development”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Constitutionalism was an import from the West</a:t>
            </a:r>
          </a:p>
          <a:p>
            <a:r>
              <a:rPr lang="en-US" dirty="0" smtClean="0"/>
              <a:t>Japanese and Indian states continue to operate under norms and institutions of post war constitutions</a:t>
            </a:r>
          </a:p>
          <a:p>
            <a:r>
              <a:rPr lang="en-US" dirty="0" smtClean="0"/>
              <a:t>Chinese communist party trumps constitutional authority but the constitutions are becoming more important in the equation of state legitimacy</a:t>
            </a:r>
          </a:p>
          <a:p>
            <a:r>
              <a:rPr lang="en-US" dirty="0" smtClean="0"/>
              <a:t>Constitutional provisions may be ignored or bypassed and these sorts of issues are likely to play an important role in Indian politics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Constitutions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Indonesian Constitution has survived since 1945 with four major amendments since 1999 focused on emphasizing civilian rule, decentralizing power, and affirming citizens rights</a:t>
            </a:r>
          </a:p>
          <a:p>
            <a:r>
              <a:rPr lang="en-US" dirty="0" smtClean="0"/>
              <a:t>Thailand Constitutions come and go with changes in political forces  - New Constitution proposed in 2008</a:t>
            </a:r>
          </a:p>
          <a:p>
            <a:r>
              <a:rPr lang="en-US" dirty="0" smtClean="0"/>
              <a:t>Constitutional change in Nepal ended civil war and ended monarchy in 2008</a:t>
            </a:r>
          </a:p>
          <a:p>
            <a:r>
              <a:rPr lang="en-US" dirty="0" smtClean="0"/>
              <a:t>Bhutan’s monarch introduced country’s first Constitution to bring about a transition to a modern democracy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Constitutionalism in India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Generally the drafting of the Constitution was not controversial and Congress’ position dominated where controversy emerged</a:t>
            </a:r>
          </a:p>
          <a:p>
            <a:r>
              <a:rPr lang="en-US" dirty="0" smtClean="0"/>
              <a:t>One of the longest and most complicated constitutions in the world  - 200 pages long – 400 articles – 12 schedules – several appendixes – continued much that was established by the Government of India Act of 1925</a:t>
            </a:r>
          </a:p>
          <a:p>
            <a:r>
              <a:rPr lang="en-US" dirty="0" smtClean="0"/>
              <a:t>Contains political rights and social guarantees under Part 3 of the Constitution such as right against exploitation</a:t>
            </a:r>
          </a:p>
          <a:p>
            <a:r>
              <a:rPr lang="en-US" dirty="0" smtClean="0"/>
              <a:t> Part 4 contains a vision of social revolution – right to adequate livelihood, fair material distribution of ownership and material for the common good, no concentration of wealth to the common detriment, equal pay for equal work by men and women</a:t>
            </a:r>
          </a:p>
          <a:p>
            <a:r>
              <a:rPr lang="en-US" dirty="0" smtClean="0"/>
              <a:t>Article 46 calls for state to promote educational and economic interests of Scheduled Castes, Scheduled Tribes, and other weaker sectors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Religion and “Secularism” in the Indian Constitution</a:t>
            </a:r>
            <a:endParaRPr lang="en-US" dirty="0"/>
          </a:p>
        </p:txBody>
      </p:sp>
      <p:sp>
        <p:nvSpPr>
          <p:cNvPr id="3" name="Content Placeholder 2"/>
          <p:cNvSpPr>
            <a:spLocks noGrp="1"/>
          </p:cNvSpPr>
          <p:nvPr>
            <p:ph idx="1"/>
          </p:nvPr>
        </p:nvSpPr>
        <p:spPr/>
        <p:txBody>
          <a:bodyPr>
            <a:normAutofit/>
          </a:bodyPr>
          <a:lstStyle/>
          <a:p>
            <a:r>
              <a:rPr lang="en-US" dirty="0" smtClean="0"/>
              <a:t>Article 25 (1) establishes religious freedom</a:t>
            </a:r>
          </a:p>
          <a:p>
            <a:r>
              <a:rPr lang="en-US" dirty="0" smtClean="0"/>
              <a:t>Article 25 (2) gives state the right to regulate religion with regard to secular activity</a:t>
            </a:r>
          </a:p>
          <a:p>
            <a:r>
              <a:rPr lang="en-US" dirty="0" smtClean="0"/>
              <a:t>Secularism is a strange concept for Indian society and political groups like the BJP battle to have the country’s identity as Hindu society affirmed – State neutrality toward religion is present norm modified by appropriate social goals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Shah </a:t>
            </a:r>
            <a:r>
              <a:rPr lang="en-US" dirty="0" err="1" smtClean="0"/>
              <a:t>Bano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Question in case: Should a Muslim citizen following </a:t>
            </a:r>
            <a:r>
              <a:rPr lang="en-US" dirty="0" err="1" smtClean="0"/>
              <a:t>Sharia</a:t>
            </a:r>
            <a:r>
              <a:rPr lang="en-US" dirty="0" smtClean="0"/>
              <a:t> law with regard to divorce settlement be required to follow Indian law</a:t>
            </a:r>
          </a:p>
          <a:p>
            <a:r>
              <a:rPr lang="en-US" dirty="0" smtClean="0"/>
              <a:t>The Supreme Court ruled in favor of the wife and the Chief Justice called for a common civil code for all Indians</a:t>
            </a:r>
          </a:p>
          <a:p>
            <a:r>
              <a:rPr lang="en-US" dirty="0" smtClean="0"/>
              <a:t>1986 Muslim Women Bill passed by Congress to strengthen its support in districts dependent upon Muslim votes</a:t>
            </a:r>
          </a:p>
          <a:p>
            <a:r>
              <a:rPr lang="en-US" dirty="0" smtClean="0"/>
              <a:t>Unresolved problem of religious freedom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India has the same principle of judicial review as the United States or Japan</a:t>
            </a:r>
          </a:p>
          <a:p>
            <a:r>
              <a:rPr lang="en-US" dirty="0" smtClean="0"/>
              <a:t>The Court did not protect habeas corpus during the Emergency possibly because of political ties of the Chief of the Supreme Court to </a:t>
            </a:r>
            <a:r>
              <a:rPr lang="en-US" dirty="0" err="1" smtClean="0"/>
              <a:t>Indira</a:t>
            </a:r>
            <a:r>
              <a:rPr lang="en-US" dirty="0" smtClean="0"/>
              <a:t> Gandhi</a:t>
            </a:r>
          </a:p>
          <a:p>
            <a:r>
              <a:rPr lang="en-US" dirty="0" smtClean="0"/>
              <a:t>This failure has weakened the prestige of the court though it continues to play an important role in judicial review in a variety of cases including cases emerging from the </a:t>
            </a:r>
            <a:r>
              <a:rPr lang="en-US" dirty="0" err="1" smtClean="0"/>
              <a:t>Ayodhya</a:t>
            </a:r>
            <a:r>
              <a:rPr lang="en-US" dirty="0" smtClean="0"/>
              <a:t> dispute, reservations for disadvantaged groups, and environmental issues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Occupation and the Japanese Constitution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Douglas MacArthur called for Constitutional revision when he arrived as Supreme Commander for Allied Powers </a:t>
            </a:r>
          </a:p>
          <a:p>
            <a:r>
              <a:rPr lang="en-US" dirty="0" smtClean="0"/>
              <a:t>MacArthur moved quickly to create a constitution that would protect the position of emperor and connect Japan’s future to pacifism</a:t>
            </a:r>
          </a:p>
          <a:p>
            <a:r>
              <a:rPr lang="en-US" dirty="0" smtClean="0"/>
              <a:t>Though voicing concerns about the no-war clause, the Japanese adopted constitution to protect emperor</a:t>
            </a:r>
          </a:p>
          <a:p>
            <a:r>
              <a:rPr lang="en-US" dirty="0" smtClean="0"/>
              <a:t>Diet adjusted constitution but stayed within framework outlined by SCAP</a:t>
            </a:r>
          </a:p>
          <a:p>
            <a:r>
              <a:rPr lang="en-US" dirty="0" smtClean="0"/>
              <a:t>The constitution is adopted with an interpretation of the no-war clause that made an exception for a self-defense force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Constitutional Evolution and Legitimacy</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Preamble of Constitution places governmental authority in the hands of the people as a universal principle</a:t>
            </a:r>
          </a:p>
          <a:p>
            <a:r>
              <a:rPr lang="en-US" dirty="0" smtClean="0"/>
              <a:t>103 articles divided into 23 chapters including Chapter 2, Article 9, “Renunciation of War”</a:t>
            </a:r>
          </a:p>
          <a:p>
            <a:r>
              <a:rPr lang="en-US" dirty="0" smtClean="0"/>
              <a:t>Chapter 10 Rights are not created by a constitution but recognized and safe-guarded by a constitution – This is contrasted with the 1889 constitution which placed rights within the limits of the law</a:t>
            </a:r>
          </a:p>
          <a:p>
            <a:r>
              <a:rPr lang="en-US" dirty="0" smtClean="0"/>
              <a:t>Chapter 3 “Rights and Duties of the People” contains 31 articles addressing wide range of civil and social rights – Article 14 prohibits discrimination on the basis of race, creed, sex, social status or family origin” and Article 27 guarantees the availability of free and compulsory education</a:t>
            </a:r>
          </a:p>
          <a:p>
            <a:r>
              <a:rPr lang="en-US" dirty="0" smtClean="0"/>
              <a:t>Japanese Constitution has never been amended though a Commission has identified possible changes and enduring questions about the Constitution including Article 9 – Disarray in the LDP may have prevented these recommendations from being acted upon</a:t>
            </a:r>
          </a:p>
          <a:p>
            <a:r>
              <a:rPr lang="en-US" dirty="0" smtClean="0"/>
              <a:t>Amending the Constitution requires 2/3 of each house of the Diet and a majority of voters to ratify such amendments – stealth approach to amending constitution through administrative law such as the revision of the 1947 education law to call for the teaching of patriotism and making education the responsibility of a family rather than a right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Judicial Review in Japan has been largely non-controversial</a:t>
            </a:r>
          </a:p>
          <a:p>
            <a:r>
              <a:rPr lang="en-US" dirty="0" smtClean="0"/>
              <a:t>Courts privilege government bureaucrats</a:t>
            </a:r>
          </a:p>
          <a:p>
            <a:r>
              <a:rPr lang="en-US" dirty="0" smtClean="0"/>
              <a:t>Article 9 has generated controversy but the courts have resolved technical points and have contended larger issues are outside of their jurisdiction</a:t>
            </a:r>
          </a:p>
          <a:p>
            <a:r>
              <a:rPr lang="en-US" dirty="0" smtClean="0"/>
              <a:t>In 1973 the Supreme Court had ruled that stiffer penalty for patricide than homicide was unconstitutional</a:t>
            </a:r>
          </a:p>
          <a:p>
            <a:r>
              <a:rPr lang="en-US" dirty="0" smtClean="0"/>
              <a:t>Courts have found in favor of women claiming sexual discrimination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201</TotalTime>
  <Words>1186</Words>
  <Application>Microsoft Macintosh PowerPoint</Application>
  <PresentationFormat>On-screen Show (4:3)</PresentationFormat>
  <Paragraphs>70</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Metro</vt:lpstr>
      <vt:lpstr>Constitutions</vt:lpstr>
      <vt:lpstr>Changing Constitutions</vt:lpstr>
      <vt:lpstr>Building Constitutionalism in India</vt:lpstr>
      <vt:lpstr>Religion and “Secularism” in the Indian Constitution</vt:lpstr>
      <vt:lpstr>Shah Bano</vt:lpstr>
      <vt:lpstr>Judicial Review</vt:lpstr>
      <vt:lpstr>The Occupation and the Japanese Constitution</vt:lpstr>
      <vt:lpstr>Constitutional Evolution and Legitimacy</vt:lpstr>
      <vt:lpstr>Judicial Review</vt:lpstr>
      <vt:lpstr>The Search for Constitutional Government - China</vt:lpstr>
      <vt:lpstr>Constitutional Change in the PRC</vt:lpstr>
      <vt:lpstr>The Early Constitutions</vt:lpstr>
      <vt:lpstr>The 1982 Constitutions and Amendments</vt:lpstr>
      <vt:lpstr>Summary</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Constitutions</dc:title>
  <dc:creator>Todd Myers</dc:creator>
  <cp:lastModifiedBy>Todd Myers</cp:lastModifiedBy>
  <cp:revision>11</cp:revision>
  <dcterms:created xsi:type="dcterms:W3CDTF">2012-02-18T05:13:29Z</dcterms:created>
  <dcterms:modified xsi:type="dcterms:W3CDTF">2012-02-18T08:34:52Z</dcterms:modified>
</cp:coreProperties>
</file>