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60" r:id="rId5"/>
    <p:sldId id="261" r:id="rId6"/>
    <p:sldId id="262"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3" d="100"/>
          <a:sy n="93" d="100"/>
        </p:scale>
        <p:origin x="-13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39B5272F-FCF2-8D40-BC65-F5E96CA85B14}" type="datetimeFigureOut">
              <a:rPr lang="en-US" smtClean="0"/>
              <a:t>2/17/12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C1A4C85-B8DB-1841-99EC-1D853471E51C}"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B5272F-FCF2-8D40-BC65-F5E96CA85B14}" type="datetimeFigureOut">
              <a:rPr lang="en-US" smtClean="0"/>
              <a:t>2/17/12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A4C85-B8DB-1841-99EC-1D853471E5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B5272F-FCF2-8D40-BC65-F5E96CA85B14}" type="datetimeFigureOut">
              <a:rPr lang="en-US" smtClean="0"/>
              <a:t>2/17/12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A4C85-B8DB-1841-99EC-1D853471E5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B5272F-FCF2-8D40-BC65-F5E96CA85B14}" type="datetimeFigureOut">
              <a:rPr lang="en-US" smtClean="0"/>
              <a:t>2/17/12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A4C85-B8DB-1841-99EC-1D853471E5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B5272F-FCF2-8D40-BC65-F5E96CA85B14}" type="datetimeFigureOut">
              <a:rPr lang="en-US" smtClean="0"/>
              <a:t>2/17/12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A4C85-B8DB-1841-99EC-1D853471E51C}"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B5272F-FCF2-8D40-BC65-F5E96CA85B14}" type="datetimeFigureOut">
              <a:rPr lang="en-US" smtClean="0"/>
              <a:t>2/17/12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A4C85-B8DB-1841-99EC-1D853471E5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B5272F-FCF2-8D40-BC65-F5E96CA85B14}" type="datetimeFigureOut">
              <a:rPr lang="en-US" smtClean="0"/>
              <a:t>2/17/12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A4C85-B8DB-1841-99EC-1D853471E51C}"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B5272F-FCF2-8D40-BC65-F5E96CA85B14}" type="datetimeFigureOut">
              <a:rPr lang="en-US" smtClean="0"/>
              <a:t>2/17/12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A4C85-B8DB-1841-99EC-1D853471E5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B5272F-FCF2-8D40-BC65-F5E96CA85B14}" type="datetimeFigureOut">
              <a:rPr lang="en-US" smtClean="0"/>
              <a:t>2/17/12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A4C85-B8DB-1841-99EC-1D853471E5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B5272F-FCF2-8D40-BC65-F5E96CA85B14}" type="datetimeFigureOut">
              <a:rPr lang="en-US" smtClean="0"/>
              <a:t>2/17/12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A4C85-B8DB-1841-99EC-1D853471E5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39B5272F-FCF2-8D40-BC65-F5E96CA85B14}" type="datetimeFigureOut">
              <a:rPr lang="en-US" smtClean="0"/>
              <a:t>2/17/12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6C1A4C85-B8DB-1841-99EC-1D853471E5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39B5272F-FCF2-8D40-BC65-F5E96CA85B14}" type="datetimeFigureOut">
              <a:rPr lang="en-US" smtClean="0"/>
              <a:t>2/17/12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6C1A4C85-B8DB-1841-99EC-1D853471E51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Parliamentary System in India and Japan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Japanese Prime Ministers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Intraparty rivalries and coalition governments have produced a weak prime minister</a:t>
            </a:r>
          </a:p>
          <a:p>
            <a:r>
              <a:rPr lang="en-US" dirty="0" smtClean="0"/>
              <a:t>1945 -2008 has seen 31 Japanese prime ministers</a:t>
            </a:r>
          </a:p>
          <a:p>
            <a:r>
              <a:rPr lang="en-US" dirty="0" smtClean="0"/>
              <a:t>Success in intraparty politics requires a self-effacing, deferential style cultivated by long time politicians successful at raising money and navigating the interest of various factions</a:t>
            </a:r>
          </a:p>
          <a:p>
            <a:r>
              <a:rPr lang="en-US" dirty="0" smtClean="0"/>
              <a:t>Koizumi </a:t>
            </a:r>
            <a:r>
              <a:rPr lang="en-US" dirty="0" err="1" smtClean="0"/>
              <a:t>Junichiro</a:t>
            </a:r>
            <a:r>
              <a:rPr lang="en-US" dirty="0" smtClean="0"/>
              <a:t> demonstrated strong leadership but with the end of his five year term no strong leader came to the forefront</a:t>
            </a:r>
          </a:p>
          <a:p>
            <a:r>
              <a:rPr lang="en-US" dirty="0" smtClean="0"/>
              <a:t>Growing strength of Japanese Democratic Party signaled a crisis of government and has resulted in more than 4 prime ministers since 2006</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Powers in India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have been debates about the weakness of the Prime Minister and central government as well as concerns about the misuse of power by the Centre</a:t>
            </a:r>
          </a:p>
          <a:p>
            <a:r>
              <a:rPr lang="en-US" dirty="0" smtClean="0"/>
              <a:t>Articles 352 to 360 of the Constitution anticipate three types of emergency</a:t>
            </a:r>
          </a:p>
          <a:p>
            <a:pPr lvl="1"/>
            <a:r>
              <a:rPr lang="en-US" dirty="0" smtClean="0"/>
              <a:t>1. a threat to India’s security by war, external aggression, or internal disturbance;</a:t>
            </a:r>
          </a:p>
          <a:p>
            <a:pPr lvl="1"/>
            <a:r>
              <a:rPr lang="en-US" dirty="0" smtClean="0"/>
              <a:t>2. a breakdown of a government in a state</a:t>
            </a:r>
          </a:p>
          <a:p>
            <a:pPr lvl="1"/>
            <a:r>
              <a:rPr lang="en-US" dirty="0" smtClean="0"/>
              <a:t>3. a threat to financial stability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Emergency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crisis began in the political maneuverings of </a:t>
            </a:r>
            <a:r>
              <a:rPr lang="en-US" dirty="0" err="1" smtClean="0"/>
              <a:t>Indira</a:t>
            </a:r>
            <a:r>
              <a:rPr lang="en-US" dirty="0" smtClean="0"/>
              <a:t> Gandhi to defeat entrenched interests in the Congress Party by creating Congress (I) Party.  She was initially successful and gained control of 2/3 of the seats in the </a:t>
            </a:r>
            <a:r>
              <a:rPr lang="en-US" dirty="0" err="1" smtClean="0"/>
              <a:t>Lok</a:t>
            </a:r>
            <a:r>
              <a:rPr lang="en-US" dirty="0" smtClean="0"/>
              <a:t> </a:t>
            </a:r>
            <a:r>
              <a:rPr lang="en-US" dirty="0" err="1" smtClean="0"/>
              <a:t>Sabha</a:t>
            </a:r>
            <a:r>
              <a:rPr lang="en-US" dirty="0" smtClean="0"/>
              <a:t> but severe economic problems and food shortages led to growing political discontent and in 1975 a state high court found Gandhi had violated election code in the 1971 election bringing her party to power. A mass protest called for her resignation and Gandhi called for the President to proclaim a state of emergency leading to the detainment of over 100,000 citizens without trial</a:t>
            </a:r>
          </a:p>
          <a:p>
            <a:r>
              <a:rPr lang="en-US" dirty="0" smtClean="0"/>
              <a:t>The Emergency ended in 1977 when elections were called and Congress (I) was swept out of power by the </a:t>
            </a:r>
            <a:r>
              <a:rPr lang="en-US" dirty="0" err="1" smtClean="0"/>
              <a:t>Janata</a:t>
            </a:r>
            <a:r>
              <a:rPr lang="en-US" dirty="0" smtClean="0"/>
              <a:t> party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President’s Rule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Use of Presidential Rule</a:t>
            </a:r>
          </a:p>
          <a:p>
            <a:pPr lvl="1"/>
            <a:r>
              <a:rPr lang="en-US" dirty="0" smtClean="0"/>
              <a:t>1 assume all or any of the state government’s functions or vest these in any authority ( such as a governor) in the state other than the legislature</a:t>
            </a:r>
          </a:p>
          <a:p>
            <a:pPr lvl="1"/>
            <a:r>
              <a:rPr lang="en-US" dirty="0" smtClean="0"/>
              <a:t>2. Order that the powers normally exercised by the state legislature will be wielded by the national parliament</a:t>
            </a:r>
          </a:p>
          <a:p>
            <a:pPr lvl="1"/>
            <a:r>
              <a:rPr lang="en-US" dirty="0" smtClean="0"/>
              <a:t>3. make other provisions necessary to carry out the proclamation, including suspending the operation of the Indian Constitution or any body in the state</a:t>
            </a:r>
          </a:p>
          <a:p>
            <a:r>
              <a:rPr lang="en-US" dirty="0" smtClean="0"/>
              <a:t>Political use and abuse of rule	</a:t>
            </a:r>
          </a:p>
          <a:p>
            <a:pPr lvl="1"/>
            <a:r>
              <a:rPr lang="en-US" dirty="0" smtClean="0"/>
              <a:t>Presidential rule declared in Punjab in 1951, 1968, 1971, 1983, and 1987 – argued to be appropriate given complex national security situation – argued to undermine normal processes of dealing with political challenges</a:t>
            </a:r>
          </a:p>
          <a:p>
            <a:pPr lvl="1"/>
            <a:r>
              <a:rPr lang="en-US" dirty="0" smtClean="0"/>
              <a:t>Used strategically to undermine political parties not going along with national government policy by Nehru and Gandhi</a:t>
            </a:r>
          </a:p>
          <a:p>
            <a:pPr lvl="1"/>
            <a:r>
              <a:rPr lang="en-US" dirty="0" smtClean="0"/>
              <a:t>Not used when potentially justified for similar political reasons by the BJP in Gujarat</a:t>
            </a:r>
          </a:p>
          <a:p>
            <a:pPr lvl="1"/>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Coalition Governments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lack of a single majority party can be compensated for by the creation of a coalition government with as few as one other party or as many as a dozen or more parties</a:t>
            </a:r>
          </a:p>
          <a:p>
            <a:r>
              <a:rPr lang="en-US" dirty="0" smtClean="0"/>
              <a:t>Japan’s LDP tried an unsuccessful strategy to build a coalition government with the Democratic Party of Japan after the later had won a major victory in the House of </a:t>
            </a:r>
            <a:r>
              <a:rPr lang="en-US" dirty="0" err="1" smtClean="0"/>
              <a:t>Councillors</a:t>
            </a:r>
            <a:r>
              <a:rPr lang="en-US" dirty="0" smtClean="0"/>
              <a:t> elections</a:t>
            </a:r>
          </a:p>
          <a:p>
            <a:r>
              <a:rPr lang="en-US" dirty="0" smtClean="0"/>
              <a:t>The typical coalition in Japan during the 1980s and 1990s had been with the small new </a:t>
            </a:r>
            <a:r>
              <a:rPr lang="en-US" dirty="0" err="1" smtClean="0"/>
              <a:t>Komeito</a:t>
            </a:r>
            <a:r>
              <a:rPr lang="en-US" dirty="0" smtClean="0"/>
              <a:t> Party though the Socialists had led a coalition briefly in the early 1990s</a:t>
            </a:r>
          </a:p>
          <a:p>
            <a:r>
              <a:rPr lang="en-US" dirty="0" smtClean="0"/>
              <a:t>1999 Indian elections led the BJP to form a coalition under the umbrella of the New Democratic Alliance, which included 21 parties</a:t>
            </a:r>
          </a:p>
          <a:p>
            <a:r>
              <a:rPr lang="en-US" dirty="0" smtClean="0"/>
              <a:t>2004 Congress created a coalition government including twenty small parties under the umbrella of the United Progress Alliance… Coalition was broken when the Communist Party of India ( Marxist) withdrew from coalition to protest U.S.-India nuclear agreement</a:t>
            </a:r>
          </a:p>
          <a:p>
            <a:r>
              <a:rPr lang="en-US" dirty="0" smtClean="0"/>
              <a:t>1996 elections resulted in President asking BJP to form a government that ultimately failed… Introduced practice of asking for notes of commitment before asking party to build a coalition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India’s and Japan’s parliamentary systems share bicameral legislatures with a more powerful lower house, a fusion of powers between the executive and the legislative branch, and a dual executive with authority centralized in a prime minister</a:t>
            </a:r>
          </a:p>
          <a:p>
            <a:r>
              <a:rPr lang="en-US" dirty="0" smtClean="0"/>
              <a:t>Coalition governments have become more common</a:t>
            </a:r>
          </a:p>
          <a:p>
            <a:r>
              <a:rPr lang="en-US" dirty="0" smtClean="0"/>
              <a:t>Historical and constitutional factors have impacted the discretion of the Indian President and debates linked to the Japanese emperor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Structuring Power at the National Level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Presidential system concentrates the role of head of state and head of government in one person</a:t>
            </a:r>
          </a:p>
          <a:p>
            <a:r>
              <a:rPr lang="en-US" dirty="0" smtClean="0"/>
              <a:t>Parliamentary system divides these roles</a:t>
            </a:r>
          </a:p>
          <a:p>
            <a:r>
              <a:rPr lang="en-US" dirty="0" smtClean="0"/>
              <a:t>Presidential system divides powers; parliamentary system fuses powers</a:t>
            </a:r>
          </a:p>
          <a:p>
            <a:r>
              <a:rPr lang="en-US" dirty="0" smtClean="0"/>
              <a:t>Authoritarian regimes may use any one of these structures of government as a decorative mantle</a:t>
            </a:r>
          </a:p>
          <a:p>
            <a:r>
              <a:rPr lang="en-US" dirty="0" smtClean="0"/>
              <a:t>India and Japan are both parliamentary democracies along the lines of the Westminster model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Systems in Asia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Presidential system implies separation of powers and the Chief Executive is elected by the voters</a:t>
            </a:r>
          </a:p>
          <a:p>
            <a:r>
              <a:rPr lang="en-US" dirty="0" smtClean="0"/>
              <a:t>The French system is an example of a quasi presidential system</a:t>
            </a:r>
          </a:p>
          <a:p>
            <a:r>
              <a:rPr lang="en-US" dirty="0" smtClean="0"/>
              <a:t>The Philippines and Indonesia have Presidents serving 5 and 6 year terms respectively</a:t>
            </a:r>
          </a:p>
          <a:p>
            <a:r>
              <a:rPr lang="en-US" dirty="0" smtClean="0"/>
              <a:t>South Korea (President chooses Prime Minister and appoints cabinet with approval of legislature), Taiwan (President appoints premier that does not need confidence of the legislature), Sri Lanka (French system) and Pakistan (President elected by Senate; Prime Minister elected by assembly) have mixed systems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Indian Parliament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Lok</a:t>
            </a:r>
            <a:r>
              <a:rPr lang="en-US" dirty="0" smtClean="0"/>
              <a:t> </a:t>
            </a:r>
            <a:r>
              <a:rPr lang="en-US" dirty="0" err="1" smtClean="0"/>
              <a:t>Sabha</a:t>
            </a:r>
            <a:r>
              <a:rPr lang="en-US" dirty="0" smtClean="0"/>
              <a:t> 552 members elected to five year terms from single member districts – may be extended by 1 year at a time during times of emergency</a:t>
            </a:r>
          </a:p>
          <a:p>
            <a:r>
              <a:rPr lang="en-US" dirty="0" err="1" smtClean="0"/>
              <a:t>Rajya</a:t>
            </a:r>
            <a:r>
              <a:rPr lang="en-US" dirty="0" smtClean="0"/>
              <a:t> </a:t>
            </a:r>
            <a:r>
              <a:rPr lang="en-US" dirty="0" err="1" smtClean="0"/>
              <a:t>Sabha</a:t>
            </a:r>
            <a:r>
              <a:rPr lang="en-US" dirty="0" smtClean="0"/>
              <a:t> 250 members with 12 nominated by the President because of outstanding achievement and the rest are elected by state legislative assemblies – 1/3 of assembly is elected every 2 years</a:t>
            </a:r>
          </a:p>
          <a:p>
            <a:pPr lvl="1"/>
            <a:r>
              <a:rPr lang="en-US" dirty="0" smtClean="0"/>
              <a:t>May only delay money bills but other legislation must be approved by both houses</a:t>
            </a:r>
          </a:p>
          <a:p>
            <a:pPr lvl="1"/>
            <a:r>
              <a:rPr lang="en-US" dirty="0" smtClean="0"/>
              <a:t>Cannot be dissolved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Japanese Diet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House of Representatives 480 Members – 4 year terms or if government loses confidence – some are selected from single member seats and others selected from areas on the basis of proportional representation</a:t>
            </a:r>
          </a:p>
          <a:p>
            <a:pPr lvl="1"/>
            <a:r>
              <a:rPr lang="en-US" dirty="0" smtClean="0"/>
              <a:t>Lower house has superior position to upper house with its decision being decisive in selecting Prime Minister; and law rejected by the upper house becomes law if 2/3 of the lower house pass the law a second time – Bill pushed through in 2008 to support Japan’s continued logistical support of U.S. operations in Afghanistan</a:t>
            </a:r>
          </a:p>
          <a:p>
            <a:r>
              <a:rPr lang="en-US" dirty="0" smtClean="0"/>
              <a:t>The House of Counselors 242 Members – 6 year terms – selected from districts associated with prefectures and proportionately from a national constituency – half of the seats are filled every three years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Prime Minister and Cabinet: The “Government”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Prime Ministers leaders of largest parties in the legislature that make up the government or governing coalition</a:t>
            </a:r>
          </a:p>
          <a:p>
            <a:r>
              <a:rPr lang="en-US" dirty="0" smtClean="0"/>
              <a:t>Ministers are appointed to reflect the nature of a governing coalition</a:t>
            </a:r>
          </a:p>
          <a:p>
            <a:r>
              <a:rPr lang="en-US" dirty="0" smtClean="0"/>
              <a:t>If ministers disagree with party position, they are expected to resign; in  event of defeat of government policy all ministers including prime minister are expected to resign and call for elections</a:t>
            </a:r>
          </a:p>
          <a:p>
            <a:r>
              <a:rPr lang="en-US" dirty="0" smtClean="0"/>
              <a:t>Emperor appoints prime minister and prime minister may require ministers to resign –most prime ministers come from the lower house of the Diet</a:t>
            </a:r>
          </a:p>
          <a:p>
            <a:r>
              <a:rPr lang="en-US" dirty="0" smtClean="0"/>
              <a:t>President chooses prime minister, who in turn selects the Council of Ministers; the prime minister typically comes from the lower house though </a:t>
            </a:r>
            <a:r>
              <a:rPr lang="en-US" dirty="0" err="1" smtClean="0"/>
              <a:t>Manmohan</a:t>
            </a:r>
            <a:r>
              <a:rPr lang="en-US" dirty="0" smtClean="0"/>
              <a:t> Singh came from the </a:t>
            </a:r>
            <a:r>
              <a:rPr lang="en-US" dirty="0" err="1" smtClean="0"/>
              <a:t>Rajya</a:t>
            </a:r>
            <a:r>
              <a:rPr lang="en-US" dirty="0" smtClean="0"/>
              <a:t> </a:t>
            </a:r>
            <a:r>
              <a:rPr lang="en-US" dirty="0" err="1" smtClean="0"/>
              <a:t>Sabha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Indian President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President and vice president are indirectly elected – President is elected by an electoral college consisting of members of state legislative assemblies and the national parliament – vice president is elected by members of parliament sitting in joint session</a:t>
            </a:r>
          </a:p>
          <a:p>
            <a:r>
              <a:rPr lang="en-US" dirty="0" smtClean="0"/>
              <a:t>People of great stature above the political fray and acceptable to the Prime Minister have been viable candidates</a:t>
            </a:r>
          </a:p>
          <a:p>
            <a:r>
              <a:rPr lang="en-US" dirty="0" smtClean="0"/>
              <a:t>The office has been used to reflect the diversity of India’s community</a:t>
            </a:r>
          </a:p>
          <a:p>
            <a:r>
              <a:rPr lang="en-US" dirty="0" smtClean="0"/>
              <a:t>Calls parliament into session and dissolves lower house as necessary; acts in concert with Council of Ministers; may grant pardons; assents to legislation; appoints governors of states; the justices of the Supreme Court and other high courts as well as the attorney general and the auditor general of India; and acts as commander in chief of India’s armed forces</a:t>
            </a:r>
          </a:p>
          <a:p>
            <a:r>
              <a:rPr lang="en-US" dirty="0" smtClean="0"/>
              <a:t>Until Article 74 was passed it was unclear that President should defer to Council of Ministers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Japanese Emperor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1889 Constitution established emperor as possessing supreme authority but continued the tradition of the emperor reigning but not ruling</a:t>
            </a:r>
          </a:p>
          <a:p>
            <a:r>
              <a:rPr lang="en-US" dirty="0" smtClean="0"/>
              <a:t>War guild of emperor clouded by this tradition</a:t>
            </a:r>
          </a:p>
          <a:p>
            <a:r>
              <a:rPr lang="en-US" dirty="0" smtClean="0"/>
              <a:t>1947 constitution has the emperor deriving his position as symbol of state and unity from will of the people – article 3 requires advice and consent from cabinet for actions – article 4 denies emperor governmental powers – emperor appoints prime minister and head of the supreme court and convokes the diet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 Dilemmas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Controversy of using public funds for religious ceremonies associated with the Imperial house</a:t>
            </a:r>
          </a:p>
          <a:p>
            <a:pPr lvl="1"/>
            <a:r>
              <a:rPr lang="en-US" dirty="0" smtClean="0"/>
              <a:t>Leftist boycotted </a:t>
            </a:r>
            <a:r>
              <a:rPr lang="en-US" dirty="0"/>
              <a:t>S</a:t>
            </a:r>
            <a:r>
              <a:rPr lang="en-US" dirty="0" smtClean="0"/>
              <a:t>hinto and or official ceremonies</a:t>
            </a:r>
          </a:p>
          <a:p>
            <a:pPr lvl="1"/>
            <a:r>
              <a:rPr lang="en-US" dirty="0" smtClean="0"/>
              <a:t>Right wing enthusiast threw Mayor of Nagasaki out of LDP for claiming Hirohito bore war guilt = Emperor Akihito visited Mayor after an assassination attempt against him</a:t>
            </a:r>
          </a:p>
          <a:p>
            <a:r>
              <a:rPr lang="en-US" dirty="0" smtClean="0"/>
              <a:t>Controversy over succession law</a:t>
            </a:r>
          </a:p>
          <a:p>
            <a:pPr lvl="1"/>
            <a:r>
              <a:rPr lang="en-US" dirty="0" smtClean="0"/>
              <a:t>Questions about amending constitution to permit a female heir have been put on the side by the birth of a son to Prince </a:t>
            </a:r>
            <a:r>
              <a:rPr lang="en-US" dirty="0" err="1" smtClean="0"/>
              <a:t>Akishino</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1540</TotalTime>
  <Words>1535</Words>
  <Application>Microsoft Macintosh PowerPoint</Application>
  <PresentationFormat>On-screen Show (4:3)</PresentationFormat>
  <Paragraphs>78</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Metro</vt:lpstr>
      <vt:lpstr>The Parliamentary System in India and Japan</vt:lpstr>
      <vt:lpstr>Introduction: Structuring Power at the National Level</vt:lpstr>
      <vt:lpstr>Presidential Systems in Asia</vt:lpstr>
      <vt:lpstr>The Indian Parliament</vt:lpstr>
      <vt:lpstr>The Japanese Diet</vt:lpstr>
      <vt:lpstr>Prime Minister and Cabinet: The “Government”</vt:lpstr>
      <vt:lpstr>The Indian President</vt:lpstr>
      <vt:lpstr>The Japanese Emperor</vt:lpstr>
      <vt:lpstr>Imperial Dilemmas</vt:lpstr>
      <vt:lpstr>Japanese Prime Ministers</vt:lpstr>
      <vt:lpstr>Emergency Powers in India</vt:lpstr>
      <vt:lpstr>The Emergency</vt:lpstr>
      <vt:lpstr>President’s Rule</vt:lpstr>
      <vt:lpstr>Coalition Governments</vt:lpstr>
      <vt:lpstr>Summary</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Parliamentary System in India and Japan</dc:title>
  <dc:creator>Todd Myers</dc:creator>
  <cp:lastModifiedBy>Todd Myers</cp:lastModifiedBy>
  <cp:revision>17</cp:revision>
  <dcterms:created xsi:type="dcterms:W3CDTF">2012-02-18T05:28:09Z</dcterms:created>
  <dcterms:modified xsi:type="dcterms:W3CDTF">2012-02-19T07:08:37Z</dcterms:modified>
</cp:coreProperties>
</file>