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s/slide15.xml" ContentType="application/vnd.openxmlformats-officedocument.presentationml.slide+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68" r:id="rId3"/>
    <p:sldId id="269" r:id="rId4"/>
    <p:sldId id="257" r:id="rId5"/>
    <p:sldId id="258" r:id="rId6"/>
    <p:sldId id="270" r:id="rId7"/>
    <p:sldId id="259" r:id="rId8"/>
    <p:sldId id="271" r:id="rId9"/>
    <p:sldId id="260" r:id="rId10"/>
    <p:sldId id="261" r:id="rId11"/>
    <p:sldId id="262" r:id="rId12"/>
    <p:sldId id="263" r:id="rId13"/>
    <p:sldId id="264" r:id="rId14"/>
    <p:sldId id="265" r:id="rId15"/>
    <p:sldId id="266" r:id="rId16"/>
    <p:sldId id="267"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3" d="100"/>
          <a:sy n="93" d="100"/>
        </p:scale>
        <p:origin x="-1328"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viewProps" Target="viewProps.xml"/><Relationship Id="rId4" Type="http://schemas.openxmlformats.org/officeDocument/2006/relationships/slide" Target="slides/slide3.xml"/><Relationship Id="rId21" Type="http://schemas.openxmlformats.org/officeDocument/2006/relationships/theme" Target="theme/theme1.xml"/><Relationship Id="rId22"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presProps" Target="presProps.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p>
            <a:fld id="{46ABF4B0-7B9B-714D-8740-762841FE517D}" type="datetimeFigureOut">
              <a:rPr lang="en-US" smtClean="0"/>
              <a:t>1/28/12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E8B221C9-90CF-3C46-912D-57F3FA1C6D4E}"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ABF4B0-7B9B-714D-8740-762841FE517D}" type="datetimeFigureOut">
              <a:rPr lang="en-US" smtClean="0"/>
              <a:t>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221C9-90CF-3C46-912D-57F3FA1C6D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ABF4B0-7B9B-714D-8740-762841FE517D}" type="datetimeFigureOut">
              <a:rPr lang="en-US" smtClean="0"/>
              <a:t>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221C9-90CF-3C46-912D-57F3FA1C6D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6ABF4B0-7B9B-714D-8740-762841FE517D}" type="datetimeFigureOut">
              <a:rPr lang="en-US" smtClean="0"/>
              <a:t>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221C9-90CF-3C46-912D-57F3FA1C6D4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6ABF4B0-7B9B-714D-8740-762841FE517D}" type="datetimeFigureOut">
              <a:rPr lang="en-US" smtClean="0"/>
              <a:t>1/28/12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221C9-90CF-3C46-912D-57F3FA1C6D4E}"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ABF4B0-7B9B-714D-8740-762841FE517D}" type="datetimeFigureOut">
              <a:rPr lang="en-US" smtClean="0"/>
              <a:t>1/28/12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221C9-90CF-3C46-912D-57F3FA1C6D4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6ABF4B0-7B9B-714D-8740-762841FE517D}" type="datetimeFigureOut">
              <a:rPr lang="en-US" smtClean="0"/>
              <a:t>1/28/12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B221C9-90CF-3C46-912D-57F3FA1C6D4E}"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6ABF4B0-7B9B-714D-8740-762841FE517D}" type="datetimeFigureOut">
              <a:rPr lang="en-US" smtClean="0"/>
              <a:t>1/28/12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B221C9-90CF-3C46-912D-57F3FA1C6D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ABF4B0-7B9B-714D-8740-762841FE517D}" type="datetimeFigureOut">
              <a:rPr lang="en-US" smtClean="0"/>
              <a:t>1/28/12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B221C9-90CF-3C46-912D-57F3FA1C6D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6ABF4B0-7B9B-714D-8740-762841FE517D}" type="datetimeFigureOut">
              <a:rPr lang="en-US" smtClean="0"/>
              <a:t>1/28/12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221C9-90CF-3C46-912D-57F3FA1C6D4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p>
            <a:fld id="{46ABF4B0-7B9B-714D-8740-762841FE517D}" type="datetimeFigureOut">
              <a:rPr lang="en-US" smtClean="0"/>
              <a:t>1/28/12</a:t>
            </a:fld>
            <a:endParaRPr lang="en-US"/>
          </a:p>
        </p:txBody>
      </p:sp>
      <p:sp>
        <p:nvSpPr>
          <p:cNvPr id="6" name="Footer Placeholder 5"/>
          <p:cNvSpPr>
            <a:spLocks noGrp="1"/>
          </p:cNvSpPr>
          <p:nvPr>
            <p:ph type="ftr" sz="quarter" idx="11"/>
          </p:nvPr>
        </p:nvSpPr>
        <p:spPr>
          <a:xfrm>
            <a:off x="914400" y="55499"/>
            <a:ext cx="5562600" cy="365125"/>
          </a:xfrm>
        </p:spPr>
        <p:txBody>
          <a:bodyPr/>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p>
            <a:fld id="{E8B221C9-90CF-3C46-912D-57F3FA1C6D4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lstStyle>
          <a:p>
            <a:fld id="{46ABF4B0-7B9B-714D-8740-762841FE517D}" type="datetimeFigureOut">
              <a:rPr lang="en-US" smtClean="0"/>
              <a:t>1/28/12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lstStyle>
          <a:p>
            <a:fld id="{E8B221C9-90CF-3C46-912D-57F3FA1C6D4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Japan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Burakumin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Japanese caste structure – samurai – peasants – merchants and artisans</a:t>
            </a:r>
          </a:p>
          <a:p>
            <a:r>
              <a:rPr lang="en-US" dirty="0" err="1" smtClean="0"/>
              <a:t>Burakumin</a:t>
            </a:r>
            <a:r>
              <a:rPr lang="en-US" dirty="0" smtClean="0"/>
              <a:t> – Hereditary outcastes – eta – filth – consigned to ritually polluting jobs and segregated into hamlets to protect rest of population from pollution</a:t>
            </a:r>
          </a:p>
          <a:p>
            <a:r>
              <a:rPr lang="en-US" dirty="0" smtClean="0"/>
              <a:t>Detective agencies hired by corporations to find out if prospective employees are tainted with this heritage</a:t>
            </a:r>
          </a:p>
          <a:p>
            <a:r>
              <a:rPr lang="en-US" dirty="0" err="1" smtClean="0"/>
              <a:t>Shimazaki</a:t>
            </a:r>
            <a:r>
              <a:rPr lang="en-US" dirty="0" smtClean="0"/>
              <a:t> </a:t>
            </a:r>
            <a:r>
              <a:rPr lang="en-US" dirty="0" err="1" smtClean="0"/>
              <a:t>Tozon’s</a:t>
            </a:r>
            <a:r>
              <a:rPr lang="en-US" dirty="0" smtClean="0"/>
              <a:t> </a:t>
            </a:r>
            <a:r>
              <a:rPr lang="en-US" i="1" dirty="0" smtClean="0"/>
              <a:t>Broken Commandment </a:t>
            </a:r>
            <a:r>
              <a:rPr lang="en-US" dirty="0" smtClean="0"/>
              <a:t>explores the issue of passing and the stigma of this heritage</a:t>
            </a:r>
          </a:p>
          <a:p>
            <a:r>
              <a:rPr lang="en-US" dirty="0" err="1" smtClean="0"/>
              <a:t>Buraku</a:t>
            </a:r>
            <a:r>
              <a:rPr lang="en-US" dirty="0" smtClean="0"/>
              <a:t> Liberation League lobbies for community’s interest</a:t>
            </a:r>
          </a:p>
          <a:p>
            <a:r>
              <a:rPr lang="en-US" dirty="0" smtClean="0"/>
              <a:t>Law on Special Measures for Integration adopted in 1969 but </a:t>
            </a:r>
            <a:r>
              <a:rPr lang="en-US" dirty="0" err="1" smtClean="0"/>
              <a:t>Burkamin</a:t>
            </a:r>
            <a:r>
              <a:rPr lang="en-US" dirty="0" smtClean="0"/>
              <a:t> performance and completion of education lags behind the Japanese population as a whole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Koreans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Koreans brought to Japan during colonial period from 1910 through 1945 – 90 percent of Koreans living in Japan have been born in Japan though they do not receive legal status as Japanese citizens</a:t>
            </a:r>
          </a:p>
          <a:p>
            <a:r>
              <a:rPr lang="en-US" dirty="0" smtClean="0"/>
              <a:t>60% of Koreans are considered legal aliens and they make up 2/3 of Japan’s registered foreign nationals</a:t>
            </a:r>
          </a:p>
          <a:p>
            <a:r>
              <a:rPr lang="en-US" dirty="0" smtClean="0"/>
              <a:t>1985 law permits Koreans of mixed parentage to become Japanese citizens</a:t>
            </a:r>
          </a:p>
          <a:p>
            <a:r>
              <a:rPr lang="en-US" dirty="0" smtClean="0"/>
              <a:t>Koreans are divided between those with links to North and South Korea</a:t>
            </a:r>
          </a:p>
          <a:p>
            <a:r>
              <a:rPr lang="en-US" dirty="0" smtClean="0"/>
              <a:t>Koreans suffer socio-economic disadvantage</a:t>
            </a:r>
          </a:p>
          <a:p>
            <a:r>
              <a:rPr lang="en-US" dirty="0" smtClean="0"/>
              <a:t>Sexual slavery/comfort women issues are of concern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Religion</a:t>
            </a:r>
            <a:endParaRPr lang="en-US" dirty="0"/>
          </a:p>
        </p:txBody>
      </p:sp>
      <p:sp>
        <p:nvSpPr>
          <p:cNvPr id="3" name="Content Placeholder 2"/>
          <p:cNvSpPr>
            <a:spLocks noGrp="1"/>
          </p:cNvSpPr>
          <p:nvPr>
            <p:ph idx="1"/>
          </p:nvPr>
        </p:nvSpPr>
        <p:spPr/>
        <p:txBody>
          <a:bodyPr>
            <a:normAutofit lnSpcReduction="10000"/>
          </a:bodyPr>
          <a:lstStyle/>
          <a:p>
            <a:r>
              <a:rPr lang="en-US" dirty="0" smtClean="0"/>
              <a:t>Secular materialist society filled with shrines and temples</a:t>
            </a:r>
          </a:p>
          <a:p>
            <a:r>
              <a:rPr lang="en-US" dirty="0" err="1" smtClean="0"/>
              <a:t>Uji</a:t>
            </a:r>
            <a:r>
              <a:rPr lang="en-US" dirty="0" smtClean="0"/>
              <a:t> or clans formed Yamato Kingdom – 6</a:t>
            </a:r>
            <a:r>
              <a:rPr lang="en-US" baseline="30000" dirty="0" smtClean="0"/>
              <a:t>th</a:t>
            </a:r>
            <a:r>
              <a:rPr lang="en-US" dirty="0" smtClean="0"/>
              <a:t> -7</a:t>
            </a:r>
            <a:r>
              <a:rPr lang="en-US" baseline="30000" dirty="0" smtClean="0"/>
              <a:t>th</a:t>
            </a:r>
            <a:r>
              <a:rPr lang="en-US" dirty="0" smtClean="0"/>
              <a:t> century – </a:t>
            </a:r>
            <a:r>
              <a:rPr lang="en-US" dirty="0" err="1" smtClean="0"/>
              <a:t>kami</a:t>
            </a:r>
            <a:r>
              <a:rPr lang="en-US" dirty="0" smtClean="0"/>
              <a:t> belief system – Shinto –Confucianism blended into system – </a:t>
            </a:r>
            <a:r>
              <a:rPr lang="en-US" dirty="0" err="1" smtClean="0"/>
              <a:t>Ritsuryo</a:t>
            </a:r>
            <a:r>
              <a:rPr lang="en-US" dirty="0" smtClean="0"/>
              <a:t> – </a:t>
            </a:r>
            <a:r>
              <a:rPr lang="en-US" dirty="0" err="1" smtClean="0"/>
              <a:t>Amaterasu</a:t>
            </a:r>
            <a:r>
              <a:rPr lang="en-US" dirty="0" smtClean="0"/>
              <a:t> </a:t>
            </a:r>
            <a:r>
              <a:rPr lang="en-US" dirty="0" err="1" smtClean="0"/>
              <a:t>Omikami</a:t>
            </a:r>
            <a:r>
              <a:rPr lang="en-US" dirty="0" smtClean="0"/>
              <a:t> is the key ancestor</a:t>
            </a:r>
          </a:p>
          <a:p>
            <a:r>
              <a:rPr lang="en-US" dirty="0" smtClean="0"/>
              <a:t>Confucianism and Buddhism come into country during the 7</a:t>
            </a:r>
            <a:r>
              <a:rPr lang="en-US" baseline="30000" dirty="0" smtClean="0"/>
              <a:t>th</a:t>
            </a:r>
            <a:r>
              <a:rPr lang="en-US" dirty="0" smtClean="0"/>
              <a:t> century – </a:t>
            </a:r>
            <a:r>
              <a:rPr lang="en-US" dirty="0" err="1" smtClean="0"/>
              <a:t>Shotoku</a:t>
            </a:r>
            <a:r>
              <a:rPr lang="en-US" dirty="0" smtClean="0"/>
              <a:t> introduced norms such as importance of obeying the ruler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Christianity in East Asia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1% of Japanese are presently Christian</a:t>
            </a:r>
          </a:p>
          <a:p>
            <a:r>
              <a:rPr lang="en-US" dirty="0" smtClean="0"/>
              <a:t>Christianity was persecuted and all but eliminated from Japan by the Tokugawa </a:t>
            </a:r>
            <a:r>
              <a:rPr lang="en-US" dirty="0" err="1" smtClean="0"/>
              <a:t>Shogunate</a:t>
            </a:r>
            <a:r>
              <a:rPr lang="en-US" dirty="0" smtClean="0"/>
              <a:t> and all Japanese were required to register with Buddhist temples</a:t>
            </a:r>
          </a:p>
          <a:p>
            <a:r>
              <a:rPr lang="en-US" dirty="0" smtClean="0"/>
              <a:t>After persecution during the Cultural Revolution, China has many Christians but the government seeks to have regulatory authority over the churches</a:t>
            </a:r>
          </a:p>
          <a:p>
            <a:r>
              <a:rPr lang="en-US" dirty="0" smtClean="0"/>
              <a:t>Koreans embraced Christianity as a progressive movement supportive of their efforts to be free from the Japanese.  25-30% of Koreans practice Christianity</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Shinto</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Imperial House Shinto – archaic, esoteric, tainted by militarism</a:t>
            </a:r>
          </a:p>
          <a:p>
            <a:r>
              <a:rPr lang="en-US" dirty="0" smtClean="0"/>
              <a:t>Shrine Shinto – 100,00 shrines  -rituals and ceremonial festivals called </a:t>
            </a:r>
            <a:r>
              <a:rPr lang="en-US" dirty="0" err="1" smtClean="0"/>
              <a:t>matsuri</a:t>
            </a:r>
            <a:r>
              <a:rPr lang="en-US" dirty="0" smtClean="0"/>
              <a:t> emphasize reverence for </a:t>
            </a:r>
            <a:r>
              <a:rPr lang="en-US" dirty="0" err="1" smtClean="0"/>
              <a:t>kami</a:t>
            </a:r>
            <a:r>
              <a:rPr lang="en-US" dirty="0" smtClean="0"/>
              <a:t> associated with shrine and mark important events</a:t>
            </a:r>
          </a:p>
          <a:p>
            <a:r>
              <a:rPr lang="en-US" dirty="0" smtClean="0"/>
              <a:t>State Shinto made priests governmental officials and inculcated the belief in the uniqueness and superiority of the Japanese people</a:t>
            </a:r>
          </a:p>
          <a:p>
            <a:r>
              <a:rPr lang="en-US" dirty="0" smtClean="0"/>
              <a:t>Sect Shinto – New religions centered around charismatic figures</a:t>
            </a:r>
          </a:p>
          <a:p>
            <a:r>
              <a:rPr lang="en-US" dirty="0" smtClean="0"/>
              <a:t>New religions also include Buddhist centered groups such as </a:t>
            </a:r>
            <a:r>
              <a:rPr lang="en-US" dirty="0" err="1" smtClean="0"/>
              <a:t>Soka</a:t>
            </a:r>
            <a:r>
              <a:rPr lang="en-US" dirty="0" smtClean="0"/>
              <a:t> </a:t>
            </a:r>
            <a:r>
              <a:rPr lang="en-US" dirty="0" err="1" smtClean="0"/>
              <a:t>Gakai</a:t>
            </a:r>
            <a:r>
              <a:rPr lang="en-US" dirty="0" smtClean="0"/>
              <a:t> and  the cult group </a:t>
            </a:r>
            <a:r>
              <a:rPr lang="en-US" dirty="0" err="1" smtClean="0"/>
              <a:t>Aum</a:t>
            </a:r>
            <a:r>
              <a:rPr lang="en-US" dirty="0" smtClean="0"/>
              <a:t> </a:t>
            </a:r>
            <a:r>
              <a:rPr lang="en-US" dirty="0" err="1" smtClean="0"/>
              <a:t>Shinrikyo</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Buddhism</a:t>
            </a:r>
            <a:endParaRPr lang="en-US" dirty="0"/>
          </a:p>
        </p:txBody>
      </p:sp>
      <p:sp>
        <p:nvSpPr>
          <p:cNvPr id="3" name="Content Placeholder 2"/>
          <p:cNvSpPr>
            <a:spLocks noGrp="1"/>
          </p:cNvSpPr>
          <p:nvPr>
            <p:ph idx="1"/>
          </p:nvPr>
        </p:nvSpPr>
        <p:spPr/>
        <p:txBody>
          <a:bodyPr>
            <a:normAutofit lnSpcReduction="10000"/>
          </a:bodyPr>
          <a:lstStyle/>
          <a:p>
            <a:r>
              <a:rPr lang="en-US" dirty="0" smtClean="0"/>
              <a:t>Buddhism began as a religion of nobility and upper class and became more widely diffused</a:t>
            </a:r>
          </a:p>
          <a:p>
            <a:r>
              <a:rPr lang="en-US" dirty="0" smtClean="0"/>
              <a:t>Kamakura period saw the birth of both Zen and </a:t>
            </a:r>
            <a:r>
              <a:rPr lang="en-US" dirty="0" err="1" smtClean="0"/>
              <a:t>Nichiren</a:t>
            </a:r>
            <a:r>
              <a:rPr lang="en-US" dirty="0" smtClean="0"/>
              <a:t> – Zen became associated with the samurai</a:t>
            </a:r>
          </a:p>
          <a:p>
            <a:r>
              <a:rPr lang="en-US" dirty="0" err="1" smtClean="0"/>
              <a:t>Nichiren</a:t>
            </a:r>
            <a:r>
              <a:rPr lang="en-US" dirty="0" smtClean="0"/>
              <a:t> was indigenous to Japan and fed into Japanese nationalism – </a:t>
            </a:r>
            <a:r>
              <a:rPr lang="en-US" dirty="0" err="1" smtClean="0"/>
              <a:t>Soka</a:t>
            </a:r>
            <a:r>
              <a:rPr lang="en-US" dirty="0" smtClean="0"/>
              <a:t> </a:t>
            </a:r>
            <a:r>
              <a:rPr lang="en-US" dirty="0" err="1" smtClean="0"/>
              <a:t>Gakkai</a:t>
            </a:r>
            <a:r>
              <a:rPr lang="en-US" dirty="0" smtClean="0"/>
              <a:t> is a modern politically influential offshoot of this tradition and even created the Clean Government Party (</a:t>
            </a:r>
            <a:r>
              <a:rPr lang="en-US" dirty="0" err="1" smtClean="0"/>
              <a:t>Komeito</a:t>
            </a:r>
            <a:r>
              <a:rPr lang="en-US" dirty="0" smtClean="0"/>
              <a:t>) in the 60s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Asian religions and indigenous tradition have played a subtle role in the formation of Japanese political culture with Western religious influence playing a less important role</a:t>
            </a:r>
          </a:p>
          <a:p>
            <a:r>
              <a:rPr lang="en-US" dirty="0" smtClean="0"/>
              <a:t>Japanese women have a weak role in public life but some scholars have argued women have a certain kind of freedom and power within this system</a:t>
            </a:r>
          </a:p>
          <a:p>
            <a:r>
              <a:rPr lang="en-US" dirty="0" smtClean="0"/>
              <a:t>Minorities demand grievances be redressed, new immigrants create tensions, rural life patterns have been replaced by urban life patterns, and aging populations strain the fabric of private lives and </a:t>
            </a:r>
            <a:r>
              <a:rPr lang="en-US" smtClean="0"/>
              <a:t>public policy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Japan – Political Map</a:t>
            </a:r>
            <a:endParaRPr lang="en-US" dirty="0"/>
          </a:p>
        </p:txBody>
      </p:sp>
      <p:pic>
        <p:nvPicPr>
          <p:cNvPr id="4" name="Content Placeholder 3" descr="japanpoliticalmaps.jpg"/>
          <p:cNvPicPr>
            <a:picLocks noGrp="1" noChangeAspect="1"/>
          </p:cNvPicPr>
          <p:nvPr>
            <p:ph idx="1"/>
          </p:nvPr>
        </p:nvPicPr>
        <p:blipFill>
          <a:blip r:embed="rId2"/>
          <a:srcRect l="-41043" r="-41043"/>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Japan – Population Density</a:t>
            </a:r>
            <a:endParaRPr lang="en-US" dirty="0"/>
          </a:p>
        </p:txBody>
      </p:sp>
      <p:pic>
        <p:nvPicPr>
          <p:cNvPr id="4" name="Content Placeholder 3" descr="japanpopulationdensitymap.png"/>
          <p:cNvPicPr>
            <a:picLocks noGrp="1" noChangeAspect="1"/>
          </p:cNvPicPr>
          <p:nvPr>
            <p:ph idx="1"/>
          </p:nvPr>
        </p:nvPicPr>
        <p:blipFill>
          <a:blip r:embed="rId2"/>
          <a:srcRect l="-35000" r="-35000"/>
          <a:stretch>
            <a:fillRect/>
          </a:stretch>
        </p:blipFill>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 Size and Distribution</a:t>
            </a:r>
            <a:endParaRPr lang="en-US" dirty="0"/>
          </a:p>
        </p:txBody>
      </p:sp>
      <p:graphicFrame>
        <p:nvGraphicFramePr>
          <p:cNvPr id="4" name="Content Placeholder 3"/>
          <p:cNvGraphicFramePr>
            <a:graphicFrameLocks noGrp="1"/>
          </p:cNvGraphicFramePr>
          <p:nvPr>
            <p:ph idx="1"/>
          </p:nvPr>
        </p:nvGraphicFramePr>
        <p:xfrm>
          <a:off x="914400" y="2797809"/>
          <a:ext cx="7772400" cy="2026919"/>
        </p:xfrm>
        <a:graphic>
          <a:graphicData uri="http://schemas.openxmlformats.org/drawingml/2006/table">
            <a:tbl>
              <a:tblPr firstRow="1" bandRow="1">
                <a:tableStyleId>{5C22544A-7EE6-4342-B048-85BDC9FD1C3A}</a:tableStyleId>
              </a:tblPr>
              <a:tblGrid>
                <a:gridCol w="1943100"/>
                <a:gridCol w="1943100"/>
                <a:gridCol w="1943100"/>
                <a:gridCol w="1943100"/>
              </a:tblGrid>
              <a:tr h="370840">
                <a:tc>
                  <a:txBody>
                    <a:bodyPr/>
                    <a:lstStyle/>
                    <a:p>
                      <a:endParaRPr lang="en-US" dirty="0"/>
                    </a:p>
                  </a:txBody>
                  <a:tcPr/>
                </a:tc>
                <a:tc>
                  <a:txBody>
                    <a:bodyPr/>
                    <a:lstStyle/>
                    <a:p>
                      <a:r>
                        <a:rPr lang="en-US" dirty="0" smtClean="0"/>
                        <a:t>Estimated Population (in</a:t>
                      </a:r>
                      <a:r>
                        <a:rPr lang="en-US" baseline="0" dirty="0" smtClean="0"/>
                        <a:t> millions)</a:t>
                      </a:r>
                      <a:endParaRPr lang="en-US" dirty="0"/>
                    </a:p>
                  </a:txBody>
                  <a:tcPr/>
                </a:tc>
                <a:tc>
                  <a:txBody>
                    <a:bodyPr/>
                    <a:lstStyle/>
                    <a:p>
                      <a:r>
                        <a:rPr lang="en-US" dirty="0" smtClean="0"/>
                        <a:t>Percent Urban</a:t>
                      </a:r>
                      <a:endParaRPr lang="en-US" dirty="0"/>
                    </a:p>
                  </a:txBody>
                  <a:tcPr/>
                </a:tc>
                <a:tc>
                  <a:txBody>
                    <a:bodyPr/>
                    <a:lstStyle/>
                    <a:p>
                      <a:r>
                        <a:rPr lang="en-US" dirty="0" smtClean="0"/>
                        <a:t>Population  Density (per km</a:t>
                      </a:r>
                      <a:r>
                        <a:rPr lang="en-US" baseline="30000" dirty="0" smtClean="0"/>
                        <a:t>2</a:t>
                      </a:r>
                      <a:r>
                        <a:rPr lang="en-US" dirty="0" smtClean="0"/>
                        <a:t>)</a:t>
                      </a:r>
                      <a:endParaRPr lang="en-US" dirty="0"/>
                    </a:p>
                  </a:txBody>
                  <a:tcPr/>
                </a:tc>
              </a:tr>
              <a:tr h="370840">
                <a:tc>
                  <a:txBody>
                    <a:bodyPr/>
                    <a:lstStyle/>
                    <a:p>
                      <a:r>
                        <a:rPr lang="en-US" dirty="0" smtClean="0"/>
                        <a:t>Japan</a:t>
                      </a:r>
                      <a:endParaRPr lang="en-US" dirty="0"/>
                    </a:p>
                  </a:txBody>
                  <a:tcPr/>
                </a:tc>
                <a:tc>
                  <a:txBody>
                    <a:bodyPr/>
                    <a:lstStyle/>
                    <a:p>
                      <a:r>
                        <a:rPr lang="en-US" dirty="0" smtClean="0"/>
                        <a:t>127.7</a:t>
                      </a:r>
                      <a:endParaRPr lang="en-US" dirty="0"/>
                    </a:p>
                  </a:txBody>
                  <a:tcPr/>
                </a:tc>
                <a:tc>
                  <a:txBody>
                    <a:bodyPr/>
                    <a:lstStyle/>
                    <a:p>
                      <a:r>
                        <a:rPr lang="en-US" dirty="0" smtClean="0"/>
                        <a:t>79</a:t>
                      </a:r>
                      <a:endParaRPr lang="en-US" dirty="0"/>
                    </a:p>
                  </a:txBody>
                  <a:tcPr/>
                </a:tc>
                <a:tc>
                  <a:txBody>
                    <a:bodyPr/>
                    <a:lstStyle/>
                    <a:p>
                      <a:r>
                        <a:rPr lang="en-US" dirty="0" smtClean="0"/>
                        <a:t>343</a:t>
                      </a:r>
                      <a:endParaRPr lang="en-US" dirty="0"/>
                    </a:p>
                  </a:txBody>
                  <a:tcPr/>
                </a:tc>
              </a:tr>
              <a:tr h="370840">
                <a:tc>
                  <a:txBody>
                    <a:bodyPr/>
                    <a:lstStyle/>
                    <a:p>
                      <a:r>
                        <a:rPr lang="en-US" dirty="0" smtClean="0"/>
                        <a:t>India</a:t>
                      </a:r>
                      <a:endParaRPr lang="en-US" dirty="0"/>
                    </a:p>
                  </a:txBody>
                  <a:tcPr/>
                </a:tc>
                <a:tc>
                  <a:txBody>
                    <a:bodyPr/>
                    <a:lstStyle/>
                    <a:p>
                      <a:r>
                        <a:rPr lang="en-US" dirty="0" smtClean="0"/>
                        <a:t>1,149.3</a:t>
                      </a:r>
                      <a:endParaRPr lang="en-US" dirty="0"/>
                    </a:p>
                  </a:txBody>
                  <a:tcPr/>
                </a:tc>
                <a:tc>
                  <a:txBody>
                    <a:bodyPr/>
                    <a:lstStyle/>
                    <a:p>
                      <a:r>
                        <a:rPr lang="en-US" dirty="0" smtClean="0"/>
                        <a:t>28</a:t>
                      </a:r>
                      <a:endParaRPr lang="en-US" dirty="0"/>
                    </a:p>
                  </a:txBody>
                  <a:tcPr/>
                </a:tc>
                <a:tc>
                  <a:txBody>
                    <a:bodyPr/>
                    <a:lstStyle/>
                    <a:p>
                      <a:r>
                        <a:rPr lang="en-US" dirty="0" smtClean="0"/>
                        <a:t>350</a:t>
                      </a:r>
                      <a:endParaRPr lang="en-US" dirty="0"/>
                    </a:p>
                  </a:txBody>
                  <a:tcPr/>
                </a:tc>
              </a:tr>
              <a:tr h="370840">
                <a:tc>
                  <a:txBody>
                    <a:bodyPr/>
                    <a:lstStyle/>
                    <a:p>
                      <a:r>
                        <a:rPr lang="en-US" dirty="0" smtClean="0"/>
                        <a:t>China</a:t>
                      </a:r>
                      <a:endParaRPr lang="en-US" dirty="0"/>
                    </a:p>
                  </a:txBody>
                  <a:tcPr/>
                </a:tc>
                <a:tc>
                  <a:txBody>
                    <a:bodyPr/>
                    <a:lstStyle/>
                    <a:p>
                      <a:r>
                        <a:rPr lang="en-US" dirty="0" smtClean="0"/>
                        <a:t>1,3247</a:t>
                      </a:r>
                      <a:endParaRPr lang="en-US" dirty="0"/>
                    </a:p>
                  </a:txBody>
                  <a:tcPr/>
                </a:tc>
                <a:tc>
                  <a:txBody>
                    <a:bodyPr/>
                    <a:lstStyle/>
                    <a:p>
                      <a:r>
                        <a:rPr lang="en-US" dirty="0" smtClean="0"/>
                        <a:t>45</a:t>
                      </a:r>
                      <a:endParaRPr lang="en-US" dirty="0"/>
                    </a:p>
                  </a:txBody>
                  <a:tcPr/>
                </a:tc>
                <a:tc>
                  <a:txBody>
                    <a:bodyPr/>
                    <a:lstStyle/>
                    <a:p>
                      <a:r>
                        <a:rPr lang="en-US" dirty="0" smtClean="0"/>
                        <a:t>139</a:t>
                      </a:r>
                      <a:endParaRPr lang="en-US" dirty="0"/>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Aging Population</a:t>
            </a:r>
            <a:endParaRPr lang="en-US" dirty="0"/>
          </a:p>
        </p:txBody>
      </p:sp>
      <p:graphicFrame>
        <p:nvGraphicFramePr>
          <p:cNvPr id="4" name="Content Placeholder 3"/>
          <p:cNvGraphicFramePr>
            <a:graphicFrameLocks noGrp="1"/>
          </p:cNvGraphicFramePr>
          <p:nvPr>
            <p:ph idx="1"/>
          </p:nvPr>
        </p:nvGraphicFramePr>
        <p:xfrm>
          <a:off x="723736" y="2812838"/>
          <a:ext cx="8207409" cy="3586479"/>
        </p:xfrm>
        <a:graphic>
          <a:graphicData uri="http://schemas.openxmlformats.org/drawingml/2006/table">
            <a:tbl>
              <a:tblPr firstRow="1" bandRow="1">
                <a:tableStyleId>{5C22544A-7EE6-4342-B048-85BDC9FD1C3A}</a:tableStyleId>
              </a:tblPr>
              <a:tblGrid>
                <a:gridCol w="1329211"/>
                <a:gridCol w="1374559"/>
                <a:gridCol w="1283863"/>
                <a:gridCol w="1329211"/>
                <a:gridCol w="1409356"/>
                <a:gridCol w="1481209"/>
              </a:tblGrid>
              <a:tr h="0">
                <a:tc>
                  <a:txBody>
                    <a:bodyPr/>
                    <a:lstStyle/>
                    <a:p>
                      <a:endParaRPr lang="en-US" dirty="0"/>
                    </a:p>
                  </a:txBody>
                  <a:tcPr/>
                </a:tc>
                <a:tc>
                  <a:txBody>
                    <a:bodyPr/>
                    <a:lstStyle/>
                    <a:p>
                      <a:r>
                        <a:rPr lang="en-US" dirty="0" smtClean="0"/>
                        <a:t>Total Population (1,000)</a:t>
                      </a:r>
                      <a:endParaRPr lang="en-US" dirty="0"/>
                    </a:p>
                  </a:txBody>
                  <a:tcPr/>
                </a:tc>
                <a:tc>
                  <a:txBody>
                    <a:bodyPr/>
                    <a:lstStyle/>
                    <a:p>
                      <a:r>
                        <a:rPr lang="en-US" dirty="0" smtClean="0"/>
                        <a:t>% 65 and</a:t>
                      </a:r>
                      <a:r>
                        <a:rPr lang="en-US" baseline="0" dirty="0" smtClean="0"/>
                        <a:t> over</a:t>
                      </a:r>
                      <a:endParaRPr lang="en-US" dirty="0"/>
                    </a:p>
                  </a:txBody>
                  <a:tcPr/>
                </a:tc>
                <a:tc>
                  <a:txBody>
                    <a:bodyPr/>
                    <a:lstStyle/>
                    <a:p>
                      <a:r>
                        <a:rPr lang="en-US" dirty="0" smtClean="0"/>
                        <a:t>% Average Annual Rate Increase</a:t>
                      </a:r>
                      <a:endParaRPr lang="en-US" dirty="0"/>
                    </a:p>
                  </a:txBody>
                  <a:tcPr/>
                </a:tc>
                <a:tc>
                  <a:txBody>
                    <a:bodyPr/>
                    <a:lstStyle/>
                    <a:p>
                      <a:r>
                        <a:rPr lang="en-US" dirty="0" smtClean="0"/>
                        <a:t>Life Expectancy</a:t>
                      </a:r>
                      <a:r>
                        <a:rPr lang="en-US" baseline="0" dirty="0" smtClean="0"/>
                        <a:t> at Birth</a:t>
                      </a:r>
                    </a:p>
                    <a:p>
                      <a:r>
                        <a:rPr lang="en-US" baseline="0" dirty="0" smtClean="0"/>
                        <a:t>Male/Female</a:t>
                      </a:r>
                      <a:endParaRPr lang="en-US" dirty="0"/>
                    </a:p>
                  </a:txBody>
                  <a:tcPr/>
                </a:tc>
                <a:tc>
                  <a:txBody>
                    <a:bodyPr/>
                    <a:lstStyle/>
                    <a:p>
                      <a:r>
                        <a:rPr lang="en-US" dirty="0" smtClean="0"/>
                        <a:t>Population Density (per km</a:t>
                      </a:r>
                      <a:r>
                        <a:rPr lang="en-US" baseline="30000" dirty="0" smtClean="0"/>
                        <a:t>2</a:t>
                      </a:r>
                      <a:r>
                        <a:rPr lang="en-US" baseline="0" dirty="0" smtClean="0"/>
                        <a:t>)</a:t>
                      </a:r>
                      <a:endParaRPr lang="en-US" dirty="0"/>
                    </a:p>
                  </a:txBody>
                  <a:tcPr/>
                </a:tc>
              </a:tr>
              <a:tr h="370840">
                <a:tc>
                  <a:txBody>
                    <a:bodyPr/>
                    <a:lstStyle/>
                    <a:p>
                      <a:r>
                        <a:rPr lang="en-US" dirty="0" smtClean="0"/>
                        <a:t>1950</a:t>
                      </a:r>
                      <a:endParaRPr lang="en-US" dirty="0"/>
                    </a:p>
                  </a:txBody>
                  <a:tcPr/>
                </a:tc>
                <a:tc>
                  <a:txBody>
                    <a:bodyPr/>
                    <a:lstStyle/>
                    <a:p>
                      <a:r>
                        <a:rPr lang="en-US" dirty="0" smtClean="0"/>
                        <a:t>84,115,000</a:t>
                      </a:r>
                      <a:endParaRPr lang="en-US" dirty="0"/>
                    </a:p>
                  </a:txBody>
                  <a:tcPr/>
                </a:tc>
                <a:tc>
                  <a:txBody>
                    <a:bodyPr/>
                    <a:lstStyle/>
                    <a:p>
                      <a:r>
                        <a:rPr lang="en-US" dirty="0" smtClean="0"/>
                        <a:t>4.9</a:t>
                      </a:r>
                      <a:endParaRPr lang="en-US" dirty="0"/>
                    </a:p>
                  </a:txBody>
                  <a:tcPr/>
                </a:tc>
                <a:tc>
                  <a:txBody>
                    <a:bodyPr/>
                    <a:lstStyle/>
                    <a:p>
                      <a:r>
                        <a:rPr lang="en-US" dirty="0" smtClean="0"/>
                        <a:t>1.58</a:t>
                      </a:r>
                      <a:endParaRPr lang="en-US" dirty="0"/>
                    </a:p>
                  </a:txBody>
                  <a:tcPr/>
                </a:tc>
                <a:tc>
                  <a:txBody>
                    <a:bodyPr/>
                    <a:lstStyle/>
                    <a:p>
                      <a:r>
                        <a:rPr lang="en-US" dirty="0" smtClean="0"/>
                        <a:t>60/63</a:t>
                      </a:r>
                      <a:endParaRPr lang="en-US" dirty="0"/>
                    </a:p>
                  </a:txBody>
                  <a:tcPr/>
                </a:tc>
                <a:tc>
                  <a:txBody>
                    <a:bodyPr/>
                    <a:lstStyle/>
                    <a:p>
                      <a:r>
                        <a:rPr lang="en-US" dirty="0" smtClean="0"/>
                        <a:t>226</a:t>
                      </a:r>
                      <a:endParaRPr lang="en-US" dirty="0"/>
                    </a:p>
                  </a:txBody>
                  <a:tcPr/>
                </a:tc>
              </a:tr>
              <a:tr h="370840">
                <a:tc>
                  <a:txBody>
                    <a:bodyPr/>
                    <a:lstStyle/>
                    <a:p>
                      <a:r>
                        <a:rPr lang="en-US" dirty="0" smtClean="0"/>
                        <a:t>1970</a:t>
                      </a:r>
                      <a:endParaRPr lang="en-US" dirty="0"/>
                    </a:p>
                  </a:txBody>
                  <a:tcPr/>
                </a:tc>
                <a:tc>
                  <a:txBody>
                    <a:bodyPr/>
                    <a:lstStyle/>
                    <a:p>
                      <a:r>
                        <a:rPr lang="en-US" dirty="0" smtClean="0"/>
                        <a:t>104,665,000</a:t>
                      </a:r>
                      <a:endParaRPr lang="en-US" dirty="0"/>
                    </a:p>
                  </a:txBody>
                  <a:tcPr/>
                </a:tc>
                <a:tc>
                  <a:txBody>
                    <a:bodyPr/>
                    <a:lstStyle/>
                    <a:p>
                      <a:r>
                        <a:rPr lang="en-US" dirty="0" smtClean="0"/>
                        <a:t>7.1</a:t>
                      </a:r>
                      <a:endParaRPr lang="en-US" dirty="0"/>
                    </a:p>
                  </a:txBody>
                  <a:tcPr/>
                </a:tc>
                <a:tc>
                  <a:txBody>
                    <a:bodyPr/>
                    <a:lstStyle/>
                    <a:p>
                      <a:r>
                        <a:rPr lang="en-US" dirty="0" smtClean="0"/>
                        <a:t>1.08</a:t>
                      </a:r>
                      <a:endParaRPr lang="en-US" dirty="0"/>
                    </a:p>
                  </a:txBody>
                  <a:tcPr/>
                </a:tc>
                <a:tc>
                  <a:txBody>
                    <a:bodyPr/>
                    <a:lstStyle/>
                    <a:p>
                      <a:r>
                        <a:rPr lang="en-US" dirty="0" smtClean="0"/>
                        <a:t>69/75</a:t>
                      </a:r>
                      <a:endParaRPr lang="en-US" dirty="0"/>
                    </a:p>
                  </a:txBody>
                  <a:tcPr/>
                </a:tc>
                <a:tc>
                  <a:txBody>
                    <a:bodyPr/>
                    <a:lstStyle/>
                    <a:p>
                      <a:r>
                        <a:rPr lang="en-US" dirty="0" smtClean="0"/>
                        <a:t>281</a:t>
                      </a:r>
                      <a:endParaRPr lang="en-US" dirty="0"/>
                    </a:p>
                  </a:txBody>
                  <a:tcPr/>
                </a:tc>
              </a:tr>
              <a:tr h="370840">
                <a:tc>
                  <a:txBody>
                    <a:bodyPr/>
                    <a:lstStyle/>
                    <a:p>
                      <a:r>
                        <a:rPr lang="en-US" dirty="0" smtClean="0"/>
                        <a:t>1990</a:t>
                      </a:r>
                      <a:endParaRPr lang="en-US" dirty="0"/>
                    </a:p>
                  </a:txBody>
                  <a:tcPr/>
                </a:tc>
                <a:tc>
                  <a:txBody>
                    <a:bodyPr/>
                    <a:lstStyle/>
                    <a:p>
                      <a:r>
                        <a:rPr lang="en-US" dirty="0" smtClean="0"/>
                        <a:t>123,611,000</a:t>
                      </a:r>
                      <a:endParaRPr lang="en-US" dirty="0"/>
                    </a:p>
                  </a:txBody>
                  <a:tcPr/>
                </a:tc>
                <a:tc>
                  <a:txBody>
                    <a:bodyPr/>
                    <a:lstStyle/>
                    <a:p>
                      <a:r>
                        <a:rPr lang="en-US" dirty="0" smtClean="0"/>
                        <a:t>12.0</a:t>
                      </a:r>
                      <a:endParaRPr lang="en-US" dirty="0"/>
                    </a:p>
                  </a:txBody>
                  <a:tcPr/>
                </a:tc>
                <a:tc>
                  <a:txBody>
                    <a:bodyPr/>
                    <a:lstStyle/>
                    <a:p>
                      <a:r>
                        <a:rPr lang="en-US" dirty="0" smtClean="0"/>
                        <a:t>0.42</a:t>
                      </a:r>
                      <a:endParaRPr lang="en-US" dirty="0"/>
                    </a:p>
                  </a:txBody>
                  <a:tcPr/>
                </a:tc>
                <a:tc>
                  <a:txBody>
                    <a:bodyPr/>
                    <a:lstStyle/>
                    <a:p>
                      <a:r>
                        <a:rPr lang="en-US" dirty="0" smtClean="0"/>
                        <a:t>76/82</a:t>
                      </a:r>
                      <a:endParaRPr lang="en-US" dirty="0"/>
                    </a:p>
                  </a:txBody>
                  <a:tcPr/>
                </a:tc>
                <a:tc>
                  <a:txBody>
                    <a:bodyPr/>
                    <a:lstStyle/>
                    <a:p>
                      <a:r>
                        <a:rPr lang="en-US" dirty="0" smtClean="0"/>
                        <a:t>332</a:t>
                      </a:r>
                      <a:endParaRPr lang="en-US" dirty="0"/>
                    </a:p>
                  </a:txBody>
                  <a:tcPr/>
                </a:tc>
              </a:tr>
              <a:tr h="370840">
                <a:tc>
                  <a:txBody>
                    <a:bodyPr/>
                    <a:lstStyle/>
                    <a:p>
                      <a:r>
                        <a:rPr lang="en-US" dirty="0" smtClean="0"/>
                        <a:t>2007</a:t>
                      </a:r>
                      <a:endParaRPr lang="en-US" dirty="0"/>
                    </a:p>
                  </a:txBody>
                  <a:tcPr/>
                </a:tc>
                <a:tc>
                  <a:txBody>
                    <a:bodyPr/>
                    <a:lstStyle/>
                    <a:p>
                      <a:r>
                        <a:rPr lang="en-US" dirty="0" smtClean="0"/>
                        <a:t>127,771,000</a:t>
                      </a:r>
                      <a:endParaRPr lang="en-US" dirty="0"/>
                    </a:p>
                  </a:txBody>
                  <a:tcPr/>
                </a:tc>
                <a:tc>
                  <a:txBody>
                    <a:bodyPr/>
                    <a:lstStyle/>
                    <a:p>
                      <a:r>
                        <a:rPr lang="en-US" dirty="0" smtClean="0"/>
                        <a:t>21.5</a:t>
                      </a:r>
                      <a:endParaRPr lang="en-US" dirty="0"/>
                    </a:p>
                  </a:txBody>
                  <a:tcPr/>
                </a:tc>
                <a:tc>
                  <a:txBody>
                    <a:bodyPr/>
                    <a:lstStyle/>
                    <a:p>
                      <a:r>
                        <a:rPr lang="en-US" dirty="0" smtClean="0"/>
                        <a:t>0.00</a:t>
                      </a:r>
                      <a:endParaRPr lang="en-US" dirty="0"/>
                    </a:p>
                  </a:txBody>
                  <a:tcPr/>
                </a:tc>
                <a:tc>
                  <a:txBody>
                    <a:bodyPr/>
                    <a:lstStyle/>
                    <a:p>
                      <a:r>
                        <a:rPr lang="en-US" dirty="0" smtClean="0"/>
                        <a:t>79/86</a:t>
                      </a:r>
                      <a:endParaRPr lang="en-US" dirty="0"/>
                    </a:p>
                  </a:txBody>
                  <a:tcPr/>
                </a:tc>
                <a:tc>
                  <a:txBody>
                    <a:bodyPr/>
                    <a:lstStyle/>
                    <a:p>
                      <a:r>
                        <a:rPr lang="en-US" dirty="0" smtClean="0"/>
                        <a:t>343</a:t>
                      </a:r>
                      <a:endParaRPr lang="en-US" dirty="0"/>
                    </a:p>
                  </a:txBody>
                  <a:tcPr/>
                </a:tc>
              </a:tr>
              <a:tr h="370840">
                <a:tc>
                  <a:txBody>
                    <a:bodyPr/>
                    <a:lstStyle/>
                    <a:p>
                      <a:r>
                        <a:rPr lang="en-US" dirty="0" smtClean="0"/>
                        <a:t>Projected 2020</a:t>
                      </a:r>
                      <a:endParaRPr lang="en-US" dirty="0"/>
                    </a:p>
                  </a:txBody>
                  <a:tcPr/>
                </a:tc>
                <a:tc>
                  <a:txBody>
                    <a:bodyPr/>
                    <a:lstStyle/>
                    <a:p>
                      <a:r>
                        <a:rPr lang="en-US" dirty="0" smtClean="0"/>
                        <a:t>122,735,000</a:t>
                      </a:r>
                      <a:endParaRPr lang="en-US" dirty="0"/>
                    </a:p>
                  </a:txBody>
                  <a:tcPr/>
                </a:tc>
                <a:tc>
                  <a:txBody>
                    <a:bodyPr/>
                    <a:lstStyle/>
                    <a:p>
                      <a:r>
                        <a:rPr lang="en-US" dirty="0" smtClean="0"/>
                        <a:t>29.2</a:t>
                      </a:r>
                      <a:endParaRPr lang="en-US" dirty="0"/>
                    </a:p>
                  </a:txBody>
                  <a:tcPr/>
                </a:tc>
                <a:tc>
                  <a:txBody>
                    <a:bodyPr/>
                    <a:lstStyle/>
                    <a:p>
                      <a:r>
                        <a:rPr lang="en-US" dirty="0" smtClean="0"/>
                        <a:t>-.0.35</a:t>
                      </a:r>
                      <a:endParaRPr lang="en-US" dirty="0"/>
                    </a:p>
                  </a:txBody>
                  <a:tcPr/>
                </a:tc>
                <a:tc>
                  <a:txBody>
                    <a:bodyPr/>
                    <a:lstStyle/>
                    <a:p>
                      <a:r>
                        <a:rPr lang="en-US" dirty="0" err="1" smtClean="0"/>
                        <a:t>n</a:t>
                      </a:r>
                      <a:r>
                        <a:rPr lang="en-US" dirty="0" smtClean="0"/>
                        <a:t>/a/n/a</a:t>
                      </a:r>
                      <a:endParaRPr lang="en-US" dirty="0"/>
                    </a:p>
                  </a:txBody>
                  <a:tcPr/>
                </a:tc>
                <a:tc>
                  <a:txBody>
                    <a:bodyPr/>
                    <a:lstStyle/>
                    <a:p>
                      <a:r>
                        <a:rPr lang="en-US" dirty="0" smtClean="0"/>
                        <a:t>329</a:t>
                      </a:r>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Aging Population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Mid 40’s life expectancy at birth was less than fifty years; Life expectancies now 79 for men and 86 for women</a:t>
            </a:r>
          </a:p>
          <a:p>
            <a:r>
              <a:rPr lang="en-US" dirty="0" smtClean="0"/>
              <a:t>1982 administrative action and 1986 amendment  made elderly and insurers responsible for a larger share of burden of health care costs</a:t>
            </a:r>
          </a:p>
          <a:p>
            <a:r>
              <a:rPr lang="en-US" dirty="0" smtClean="0"/>
              <a:t>Shortage of workers and reconsideration of attitude toward foreign workers within Japan (300,000 illegal workers in the country late 90s)</a:t>
            </a:r>
          </a:p>
          <a:p>
            <a:r>
              <a:rPr lang="en-US" dirty="0" smtClean="0"/>
              <a:t>Economic slowdown increased unemployment rate, making it more difficult to find jobs for college graduates and women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Japan imported Confucian values that emphasized ideal feminine behavior as obedience and service to men</a:t>
            </a:r>
          </a:p>
          <a:p>
            <a:r>
              <a:rPr lang="en-US" dirty="0" smtClean="0"/>
              <a:t>Until the end of World War II women were by custom and law subordinate to male household heads</a:t>
            </a:r>
          </a:p>
          <a:p>
            <a:r>
              <a:rPr lang="en-US" dirty="0" smtClean="0"/>
              <a:t>1947 Constitution affirmed important rights</a:t>
            </a:r>
          </a:p>
          <a:p>
            <a:pPr lvl="1"/>
            <a:r>
              <a:rPr lang="en-US" dirty="0" smtClean="0"/>
              <a:t>Article 14 – all people equal under law</a:t>
            </a:r>
          </a:p>
          <a:p>
            <a:pPr lvl="1"/>
            <a:r>
              <a:rPr lang="en-US" dirty="0" smtClean="0"/>
              <a:t>Marriages based on mutual consent</a:t>
            </a:r>
          </a:p>
          <a:p>
            <a:pPr lvl="1"/>
            <a:r>
              <a:rPr lang="en-US" dirty="0" smtClean="0"/>
              <a:t>Article 24 - marriage and family law will be built around individual dignity and essential equality of sexes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Gender -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Traditional norms are difficult to change – Tea Pourers Revolt of 1963 – Susan Pharr’s status politics describes norms still present today</a:t>
            </a:r>
          </a:p>
          <a:p>
            <a:r>
              <a:rPr lang="en-US" dirty="0" smtClean="0"/>
              <a:t>Despite governmental policies to respond to persistent inequality, Japan ranks 54 out of 90 odd countries on the Gender Empowerment Measurement that assesses gender equality by the proportion of women holding seats in the parliament, holding professional and technical jobs, and the estimated ratio of female to male income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Minority Populations</a:t>
            </a:r>
            <a:endParaRPr lang="en-US" dirty="0"/>
          </a:p>
        </p:txBody>
      </p:sp>
      <p:sp>
        <p:nvSpPr>
          <p:cNvPr id="3" name="Content Placeholder 2"/>
          <p:cNvSpPr>
            <a:spLocks noGrp="1"/>
          </p:cNvSpPr>
          <p:nvPr>
            <p:ph idx="1"/>
          </p:nvPr>
        </p:nvSpPr>
        <p:spPr/>
        <p:txBody>
          <a:bodyPr/>
          <a:lstStyle/>
          <a:p>
            <a:r>
              <a:rPr lang="en-US" dirty="0" smtClean="0"/>
              <a:t>Ainu – Indigenous ethnic group that inhabits the Northern Island of  Hokkaido</a:t>
            </a:r>
          </a:p>
          <a:p>
            <a:r>
              <a:rPr lang="en-US" dirty="0" smtClean="0"/>
              <a:t>Shrinking population is a curious reminder of the past for most Japanese</a:t>
            </a:r>
          </a:p>
          <a:p>
            <a:r>
              <a:rPr lang="en-US" dirty="0" smtClean="0"/>
              <a:t>Minority issues dealing with the </a:t>
            </a:r>
            <a:r>
              <a:rPr lang="en-US" dirty="0" err="1" smtClean="0"/>
              <a:t>Burakumin</a:t>
            </a:r>
            <a:r>
              <a:rPr lang="en-US" dirty="0" smtClean="0"/>
              <a:t> and Koreans are politically more salient</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ヒラギノ丸ゴ Pro W4"/>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Metro.thmx</Template>
  <TotalTime>1755</TotalTime>
  <Words>959</Words>
  <Application>Microsoft Macintosh PowerPoint</Application>
  <PresentationFormat>On-screen Show (4:3)</PresentationFormat>
  <Paragraphs>112</Paragraphs>
  <Slides>16</Slides>
  <Notes>0</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Metro</vt:lpstr>
      <vt:lpstr>Japan</vt:lpstr>
      <vt:lpstr>Japan – Political Map</vt:lpstr>
      <vt:lpstr>Japan – Population Density</vt:lpstr>
      <vt:lpstr>Population Size and Distribution</vt:lpstr>
      <vt:lpstr>An Aging Population</vt:lpstr>
      <vt:lpstr>An Aging Population</vt:lpstr>
      <vt:lpstr>Gender</vt:lpstr>
      <vt:lpstr>Gender - Continued</vt:lpstr>
      <vt:lpstr>Minority Populations</vt:lpstr>
      <vt:lpstr>Burakumin</vt:lpstr>
      <vt:lpstr>Koreans</vt:lpstr>
      <vt:lpstr>Religion</vt:lpstr>
      <vt:lpstr>Christianity in East Asia</vt:lpstr>
      <vt:lpstr>Shinto</vt:lpstr>
      <vt:lpstr>Buddhism</vt:lpstr>
      <vt:lpstr>Summary</vt:lpstr>
    </vt:vector>
  </TitlesOfParts>
  <Company>Grossmont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Japan</dc:title>
  <dc:creator>Todd Myers</dc:creator>
  <cp:lastModifiedBy>Todd Myers</cp:lastModifiedBy>
  <cp:revision>12</cp:revision>
  <dcterms:created xsi:type="dcterms:W3CDTF">2012-01-29T02:02:14Z</dcterms:created>
  <dcterms:modified xsi:type="dcterms:W3CDTF">2012-01-30T07:17:45Z</dcterms:modified>
</cp:coreProperties>
</file>