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DE8D-80DC-3247-85C5-C21FCDDF4600}" type="datetimeFigureOut">
              <a:rPr lang="en-US" smtClean="0"/>
              <a:pPr/>
              <a:t>2/4/12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7699-64A5-BB4D-B06D-F3CDCE5E86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DE8D-80DC-3247-85C5-C21FCDDF4600}" type="datetimeFigureOut">
              <a:rPr lang="en-US" smtClean="0"/>
              <a:pPr/>
              <a:t>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7699-64A5-BB4D-B06D-F3CDCE5E8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DE8D-80DC-3247-85C5-C21FCDDF4600}" type="datetimeFigureOut">
              <a:rPr lang="en-US" smtClean="0"/>
              <a:pPr/>
              <a:t>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7699-64A5-BB4D-B06D-F3CDCE5E8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DE8D-80DC-3247-85C5-C21FCDDF4600}" type="datetimeFigureOut">
              <a:rPr lang="en-US" smtClean="0"/>
              <a:pPr/>
              <a:t>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7699-64A5-BB4D-B06D-F3CDCE5E8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DE8D-80DC-3247-85C5-C21FCDDF4600}" type="datetimeFigureOut">
              <a:rPr lang="en-US" smtClean="0"/>
              <a:pPr/>
              <a:t>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7699-64A5-BB4D-B06D-F3CDCE5E86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DE8D-80DC-3247-85C5-C21FCDDF4600}" type="datetimeFigureOut">
              <a:rPr lang="en-US" smtClean="0"/>
              <a:pPr/>
              <a:t>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7699-64A5-BB4D-B06D-F3CDCE5E8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DE8D-80DC-3247-85C5-C21FCDDF4600}" type="datetimeFigureOut">
              <a:rPr lang="en-US" smtClean="0"/>
              <a:pPr/>
              <a:t>2/4/12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7699-64A5-BB4D-B06D-F3CDCE5E86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DE8D-80DC-3247-85C5-C21FCDDF4600}" type="datetimeFigureOut">
              <a:rPr lang="en-US" smtClean="0"/>
              <a:pPr/>
              <a:t>2/4/12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7699-64A5-BB4D-B06D-F3CDCE5E8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DE8D-80DC-3247-85C5-C21FCDDF4600}" type="datetimeFigureOut">
              <a:rPr lang="en-US" smtClean="0"/>
              <a:pPr/>
              <a:t>2/4/12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7699-64A5-BB4D-B06D-F3CDCE5E8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DE8D-80DC-3247-85C5-C21FCDDF4600}" type="datetimeFigureOut">
              <a:rPr lang="en-US" smtClean="0"/>
              <a:pPr/>
              <a:t>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7699-64A5-BB4D-B06D-F3CDCE5E8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91EEDE8D-80DC-3247-85C5-C21FCDDF4600}" type="datetimeFigureOut">
              <a:rPr lang="en-US" smtClean="0"/>
              <a:pPr/>
              <a:t>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1ACA7699-64A5-BB4D-B06D-F3CDCE5E8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91EEDE8D-80DC-3247-85C5-C21FCDDF4600}" type="datetimeFigureOut">
              <a:rPr lang="en-US" smtClean="0"/>
              <a:pPr/>
              <a:t>2/4/12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ACA7699-64A5-BB4D-B06D-F3CDCE5E8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Indian National Identity: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Secular or Hindu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Pakistan: A Different Historical Trajectory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Pakistan becomes a Muslim nation but religious identity has not been sufficient to unify country </a:t>
            </a:r>
            <a:r>
              <a:rPr lang="en-US" dirty="0" smtClean="0"/>
              <a:t>or create a single vision of that nation’s future</a:t>
            </a:r>
          </a:p>
          <a:p>
            <a:r>
              <a:rPr lang="en-US" dirty="0" smtClean="0"/>
              <a:t>173 million people – Punjabis – </a:t>
            </a:r>
            <a:r>
              <a:rPr lang="en-US" dirty="0" err="1" smtClean="0"/>
              <a:t>Baloch</a:t>
            </a:r>
            <a:r>
              <a:rPr lang="en-US" dirty="0" smtClean="0"/>
              <a:t> – </a:t>
            </a:r>
            <a:r>
              <a:rPr lang="en-US" dirty="0" err="1" smtClean="0"/>
              <a:t>Pakhtuns</a:t>
            </a:r>
            <a:r>
              <a:rPr lang="en-US" dirty="0" smtClean="0"/>
              <a:t> – Afghan refugees – Indian Muslims from time of partition and those who left East Pakistan after 1971 civil war</a:t>
            </a:r>
          </a:p>
          <a:p>
            <a:r>
              <a:rPr lang="en-US" dirty="0" smtClean="0"/>
              <a:t>Five constitutions, military rule, and recent instability associated with U.S. war on terror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Ayodhya</a:t>
            </a:r>
            <a:r>
              <a:rPr lang="en-US" dirty="0" smtClean="0"/>
              <a:t> Dispute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popular appeal</a:t>
            </a:r>
            <a:r>
              <a:rPr lang="en-US" dirty="0" smtClean="0"/>
              <a:t> of Lord Ram and the Ramayana</a:t>
            </a:r>
          </a:p>
          <a:p>
            <a:r>
              <a:rPr lang="en-US" dirty="0" smtClean="0"/>
              <a:t>Presumably Muslim’s destroyed a temple dedicated to Lord Ram and built the </a:t>
            </a:r>
            <a:r>
              <a:rPr lang="en-US" dirty="0" err="1" smtClean="0"/>
              <a:t>Babri</a:t>
            </a:r>
            <a:r>
              <a:rPr lang="en-US" dirty="0" smtClean="0"/>
              <a:t> Mosque in early sixteenth century</a:t>
            </a:r>
          </a:p>
          <a:p>
            <a:r>
              <a:rPr lang="en-US" dirty="0" smtClean="0"/>
              <a:t>Communal tensions have existed over this spot for a very long time including violence during the 1857 – 1858 mutiny</a:t>
            </a:r>
          </a:p>
          <a:p>
            <a:r>
              <a:rPr lang="en-US" dirty="0" smtClean="0"/>
              <a:t>In the 1980s tensions over the Mosque were revived by the </a:t>
            </a:r>
            <a:r>
              <a:rPr lang="en-US" dirty="0" err="1" smtClean="0"/>
              <a:t>Bharatiya</a:t>
            </a:r>
            <a:r>
              <a:rPr lang="en-US" dirty="0" smtClean="0"/>
              <a:t> </a:t>
            </a:r>
            <a:r>
              <a:rPr lang="en-US" dirty="0" err="1" smtClean="0"/>
              <a:t>Janata</a:t>
            </a:r>
            <a:r>
              <a:rPr lang="en-US" dirty="0" smtClean="0"/>
              <a:t> Party and the </a:t>
            </a:r>
            <a:r>
              <a:rPr lang="en-US" dirty="0" err="1" smtClean="0"/>
              <a:t>Vishwa</a:t>
            </a:r>
            <a:r>
              <a:rPr lang="en-US" dirty="0" smtClean="0"/>
              <a:t> Hindu </a:t>
            </a:r>
            <a:r>
              <a:rPr lang="en-US" dirty="0" err="1" smtClean="0"/>
              <a:t>Parishad</a:t>
            </a:r>
            <a:r>
              <a:rPr lang="en-US" dirty="0" smtClean="0"/>
              <a:t> (VHP, World Hindu Council).</a:t>
            </a:r>
          </a:p>
          <a:p>
            <a:r>
              <a:rPr lang="en-US" dirty="0" smtClean="0"/>
              <a:t>A riot in 1992 resulted in destruction of the Mosque and eruption of communal violence that killed more than 1,000 Indians</a:t>
            </a:r>
          </a:p>
          <a:p>
            <a:r>
              <a:rPr lang="en-US" dirty="0" smtClean="0"/>
              <a:t>The crisis has a legal legacy as Hindus attempt to gain rights to rebuild a temple dedicated to Lord Ram and other sites have similar disputes arise… Historical memory plays an important role in contemporary Indian politics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Kashmir Confrontation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During partition Jammu Kashmir became a space of contention – Muslim majority state with a </a:t>
            </a:r>
            <a:r>
              <a:rPr lang="en-US" dirty="0" smtClean="0"/>
              <a:t>Hindu Maharajah – 1965 and 1971 wars fought over region – Chinese incursion into Indian claimed territory in the region has intensified Indian security concerns </a:t>
            </a:r>
          </a:p>
          <a:p>
            <a:r>
              <a:rPr lang="en-US" dirty="0" err="1" smtClean="0"/>
              <a:t>Musharraf</a:t>
            </a:r>
            <a:r>
              <a:rPr lang="en-US" dirty="0" smtClean="0"/>
              <a:t> had pushed claims to counter criticisms for his cooperation with United States in the war on terror but some improvements have occurred including opening a bus route over line of control – Muslim fundamentalists and Hindu fundamentalists make negotiations over Kashmir difficult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Congress, as divided as it was, cooperated with a variety of other influences to bring about Indian independence</a:t>
            </a:r>
          </a:p>
          <a:p>
            <a:r>
              <a:rPr lang="en-US" dirty="0" smtClean="0"/>
              <a:t>Partition ultimately broke the country in two – largely because of communalism – but this division intensified communalism</a:t>
            </a:r>
          </a:p>
          <a:p>
            <a:r>
              <a:rPr lang="en-US" dirty="0" smtClean="0"/>
              <a:t>The issues of </a:t>
            </a:r>
            <a:r>
              <a:rPr lang="en-US" dirty="0" smtClean="0"/>
              <a:t>that were unresolved during independence continue to color India’s politics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Early India: Empire and Village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Maurya Empire (322-185 BCE</a:t>
            </a:r>
            <a:r>
              <a:rPr lang="en-US" dirty="0" smtClean="0"/>
              <a:t>) – Chandragupta – Ashoka – Buddhism – Dharma ( sacral laws governing universe and codes of conduct governing relations between social groups and individuals)</a:t>
            </a:r>
          </a:p>
          <a:p>
            <a:r>
              <a:rPr lang="en-US" dirty="0" smtClean="0"/>
              <a:t>Gupta Period (4</a:t>
            </a:r>
            <a:r>
              <a:rPr lang="en-US" baseline="30000" dirty="0" smtClean="0"/>
              <a:t>th</a:t>
            </a:r>
            <a:r>
              <a:rPr lang="en-US" dirty="0" smtClean="0"/>
              <a:t> – 6</a:t>
            </a:r>
            <a:r>
              <a:rPr lang="en-US" baseline="30000" dirty="0" smtClean="0"/>
              <a:t>th</a:t>
            </a:r>
            <a:r>
              <a:rPr lang="en-US" dirty="0" smtClean="0"/>
              <a:t> Century AD) – Indian golden age</a:t>
            </a:r>
          </a:p>
          <a:p>
            <a:r>
              <a:rPr lang="en-US" dirty="0" smtClean="0"/>
              <a:t>The world of the village – </a:t>
            </a:r>
            <a:r>
              <a:rPr lang="en-US" dirty="0" err="1" smtClean="0"/>
              <a:t>Pancha</a:t>
            </a:r>
            <a:r>
              <a:rPr lang="en-US" dirty="0" smtClean="0"/>
              <a:t> – </a:t>
            </a:r>
            <a:r>
              <a:rPr lang="en-US" dirty="0" err="1" smtClean="0"/>
              <a:t>Panchayat</a:t>
            </a:r>
            <a:r>
              <a:rPr lang="en-US" dirty="0" smtClean="0"/>
              <a:t> – dharma – relative social harmony – memory of Hindu greatness survived </a:t>
            </a:r>
            <a:r>
              <a:rPr lang="en-US" dirty="0" err="1" smtClean="0"/>
              <a:t>Mughal</a:t>
            </a:r>
            <a:r>
              <a:rPr lang="en-US" dirty="0" smtClean="0"/>
              <a:t> conquest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Mughal</a:t>
            </a:r>
            <a:r>
              <a:rPr lang="en-US" dirty="0" smtClean="0"/>
              <a:t>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Mughal</a:t>
            </a:r>
            <a:r>
              <a:rPr lang="en-US" dirty="0" smtClean="0"/>
              <a:t> dynasty 1526 – 1857</a:t>
            </a:r>
          </a:p>
          <a:p>
            <a:r>
              <a:rPr lang="en-US" dirty="0" smtClean="0"/>
              <a:t>Decline of empire began in 1707 after the death of the last great emperor Aurangzeb</a:t>
            </a:r>
          </a:p>
          <a:p>
            <a:r>
              <a:rPr lang="en-US" dirty="0" smtClean="0"/>
              <a:t>Characteristics of </a:t>
            </a:r>
            <a:r>
              <a:rPr lang="en-US" dirty="0" err="1" smtClean="0"/>
              <a:t>Mughal</a:t>
            </a:r>
            <a:r>
              <a:rPr lang="en-US" dirty="0" smtClean="0"/>
              <a:t> rule – </a:t>
            </a:r>
            <a:r>
              <a:rPr lang="en-US" dirty="0" err="1" smtClean="0"/>
              <a:t>Rajni</a:t>
            </a:r>
            <a:r>
              <a:rPr lang="en-US" dirty="0" smtClean="0"/>
              <a:t> Kothari</a:t>
            </a:r>
          </a:p>
          <a:p>
            <a:pPr lvl="1"/>
            <a:r>
              <a:rPr lang="en-US" dirty="0" smtClean="0"/>
              <a:t>Strong military emphasis</a:t>
            </a:r>
          </a:p>
          <a:p>
            <a:pPr lvl="1"/>
            <a:r>
              <a:rPr lang="en-US" dirty="0" smtClean="0"/>
              <a:t>Separation of Muslim and Hindu communities</a:t>
            </a:r>
          </a:p>
          <a:p>
            <a:pPr lvl="1"/>
            <a:r>
              <a:rPr lang="en-US" dirty="0" smtClean="0"/>
              <a:t>Clear center of political authority and bureaucracy</a:t>
            </a:r>
          </a:p>
          <a:p>
            <a:pPr lvl="1"/>
            <a:r>
              <a:rPr lang="en-US" dirty="0" smtClean="0"/>
              <a:t>Failure to alter local institutions and village </a:t>
            </a:r>
            <a:r>
              <a:rPr lang="en-US" dirty="0" smtClean="0"/>
              <a:t>affairs</a:t>
            </a:r>
          </a:p>
          <a:p>
            <a:r>
              <a:rPr lang="en-US" dirty="0" smtClean="0"/>
              <a:t>Legacy of Communalism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British Empire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British East India Company – 1600 – secured trading privileges fro </a:t>
            </a:r>
            <a:r>
              <a:rPr lang="en-US" dirty="0" err="1" smtClean="0"/>
              <a:t>Mughal</a:t>
            </a:r>
            <a:r>
              <a:rPr lang="en-US" dirty="0" smtClean="0"/>
              <a:t> – controlled 2/3 of Indian sub continent by the 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r>
              <a:rPr lang="en-US" dirty="0" smtClean="0"/>
              <a:t>Policies focused on profit </a:t>
            </a:r>
          </a:p>
          <a:p>
            <a:r>
              <a:rPr lang="en-US" dirty="0" smtClean="0"/>
              <a:t>Western education challenged, supplemented and </a:t>
            </a:r>
            <a:r>
              <a:rPr lang="en-US" dirty="0" smtClean="0"/>
              <a:t>or replaced indigenous education</a:t>
            </a:r>
          </a:p>
          <a:p>
            <a:r>
              <a:rPr lang="en-US" dirty="0" smtClean="0"/>
              <a:t>Civil service dominated by a rising Hindu middle class; Muslims were displaced – Educated groups become core of Nationalist movement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Indian Nation-State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Sikhs defeated in 1840s; British forays into Afghanistan meet with disaster</a:t>
            </a:r>
          </a:p>
          <a:p>
            <a:r>
              <a:rPr lang="en-US" dirty="0" smtClean="0"/>
              <a:t>Military conquest and enlighten government pragmatic combination of tactics advancing British rule</a:t>
            </a:r>
          </a:p>
          <a:p>
            <a:r>
              <a:rPr lang="en-US" dirty="0" smtClean="0"/>
              <a:t>Effectiveness of British tactics </a:t>
            </a:r>
            <a:r>
              <a:rPr lang="en-US" dirty="0" smtClean="0"/>
              <a:t>created suspicions that contributed to </a:t>
            </a:r>
            <a:r>
              <a:rPr lang="en-US" dirty="0" err="1" smtClean="0"/>
              <a:t>Sepoy</a:t>
            </a:r>
            <a:r>
              <a:rPr lang="en-US" dirty="0" smtClean="0"/>
              <a:t> Mutiny in 1857</a:t>
            </a:r>
          </a:p>
          <a:p>
            <a:r>
              <a:rPr lang="en-US" dirty="0" err="1" smtClean="0"/>
              <a:t>Sepoy</a:t>
            </a:r>
            <a:r>
              <a:rPr lang="en-US" dirty="0" smtClean="0"/>
              <a:t> Mutiny viewed as a first war for independence </a:t>
            </a:r>
            <a:r>
              <a:rPr lang="en-US" dirty="0" smtClean="0"/>
              <a:t>but may have been a more conservative movement – nationalism and communalism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Reviving and Reforming the Hindu Tradition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Ranmohun</a:t>
            </a:r>
            <a:r>
              <a:rPr lang="en-US" dirty="0" smtClean="0"/>
              <a:t> Roy (1774 – 1833) – “Father of Modern India” – affirmed Hinduism while reforming repressive social practices – influenced nationalists such as </a:t>
            </a:r>
            <a:r>
              <a:rPr lang="en-US" dirty="0" err="1" smtClean="0"/>
              <a:t>Gokhale</a:t>
            </a:r>
            <a:r>
              <a:rPr lang="en-US" dirty="0" smtClean="0"/>
              <a:t> and Gandhi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Arya</a:t>
            </a:r>
            <a:r>
              <a:rPr lang="en-US" dirty="0" smtClean="0"/>
              <a:t> </a:t>
            </a:r>
            <a:r>
              <a:rPr lang="en-US" dirty="0" err="1" smtClean="0"/>
              <a:t>Samraj</a:t>
            </a:r>
            <a:r>
              <a:rPr lang="en-US" dirty="0" smtClean="0"/>
              <a:t> attempted to restore ideal Hindu  past and criticized Islamic and Christian influences in India – influenced </a:t>
            </a:r>
            <a:r>
              <a:rPr lang="en-US" dirty="0" err="1" smtClean="0"/>
              <a:t>Bharatiya</a:t>
            </a:r>
            <a:r>
              <a:rPr lang="en-US" dirty="0" smtClean="0"/>
              <a:t> </a:t>
            </a:r>
            <a:r>
              <a:rPr lang="en-US" dirty="0" err="1" smtClean="0"/>
              <a:t>Janata</a:t>
            </a:r>
            <a:r>
              <a:rPr lang="en-US" dirty="0" smtClean="0"/>
              <a:t> Party</a:t>
            </a:r>
          </a:p>
          <a:p>
            <a:r>
              <a:rPr lang="en-US" dirty="0" smtClean="0"/>
              <a:t>Indian National Congress 1885 dealt with these debates, politically articulate Muslims, and an ultimate decision for a secular India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Indian National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Establish and expand representational institutions for India</a:t>
            </a:r>
          </a:p>
          <a:p>
            <a:r>
              <a:rPr lang="en-US" dirty="0" smtClean="0"/>
              <a:t>Bal </a:t>
            </a:r>
            <a:r>
              <a:rPr lang="en-US" dirty="0" err="1" smtClean="0"/>
              <a:t>Gangadhar</a:t>
            </a:r>
            <a:r>
              <a:rPr lang="en-US" dirty="0" smtClean="0"/>
              <a:t> </a:t>
            </a:r>
            <a:r>
              <a:rPr lang="en-US" dirty="0" err="1" smtClean="0"/>
              <a:t>Tilak</a:t>
            </a:r>
            <a:r>
              <a:rPr lang="en-US" dirty="0" smtClean="0"/>
              <a:t> (1856-1920) – Eliminate British rule – opposed Age of Consent Act – combined opposition to government measures with defense of religious values as way of mobilizing public support</a:t>
            </a:r>
          </a:p>
          <a:p>
            <a:r>
              <a:rPr lang="en-US" dirty="0" smtClean="0"/>
              <a:t>Moderates such as </a:t>
            </a:r>
            <a:r>
              <a:rPr lang="en-US" dirty="0" err="1" smtClean="0"/>
              <a:t>Gokhale</a:t>
            </a:r>
            <a:r>
              <a:rPr lang="en-US" dirty="0" smtClean="0"/>
              <a:t> hoped to persuade Britain to rule by Liberal principles and great Indian self-determination</a:t>
            </a:r>
          </a:p>
          <a:p>
            <a:r>
              <a:rPr lang="en-US" dirty="0" smtClean="0"/>
              <a:t>Extremists instituted boycott of British governmental institutions and British economic goods and focused on renewed village self-sufficiency</a:t>
            </a:r>
          </a:p>
          <a:p>
            <a:r>
              <a:rPr lang="en-US" dirty="0" smtClean="0"/>
              <a:t>All India Muslim League founded to counter a Hindu tinged Congress party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Congress and the Politics of Gandhi, Nehru, Jinnah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British Policies of Reaction and Reform</a:t>
            </a:r>
          </a:p>
          <a:p>
            <a:pPr lvl="1"/>
            <a:r>
              <a:rPr lang="en-US" dirty="0" err="1" smtClean="0"/>
              <a:t>Morely</a:t>
            </a:r>
            <a:r>
              <a:rPr lang="en-US" dirty="0" smtClean="0"/>
              <a:t> </a:t>
            </a:r>
            <a:r>
              <a:rPr lang="en-US" dirty="0" err="1" smtClean="0"/>
              <a:t>Minto</a:t>
            </a:r>
            <a:r>
              <a:rPr lang="en-US" dirty="0" smtClean="0"/>
              <a:t> Reforms recognized rights of Muslims as distinct community</a:t>
            </a:r>
            <a:endParaRPr lang="en-US" dirty="0" smtClean="0"/>
          </a:p>
          <a:p>
            <a:r>
              <a:rPr lang="en-US" dirty="0" smtClean="0"/>
              <a:t>Gandhi’s role in transforming the Congress into a mass movement</a:t>
            </a:r>
          </a:p>
          <a:p>
            <a:pPr lvl="1"/>
            <a:r>
              <a:rPr lang="en-US" dirty="0" smtClean="0"/>
              <a:t>Satyagraha – non-violence – Amritsar massacre – communal violence – civil disobedience – resisting salt tax law – 1935 Government of India Act – compromise with </a:t>
            </a:r>
            <a:r>
              <a:rPr lang="en-US" dirty="0" err="1" smtClean="0"/>
              <a:t>Ambedkar</a:t>
            </a:r>
            <a:r>
              <a:rPr lang="en-US" dirty="0" smtClean="0"/>
              <a:t> gives greater representation to untouchables</a:t>
            </a:r>
          </a:p>
          <a:p>
            <a:r>
              <a:rPr lang="en-US" dirty="0" smtClean="0"/>
              <a:t>The Growing Muslim demand for a separate nation-state</a:t>
            </a:r>
          </a:p>
          <a:p>
            <a:pPr lvl="1"/>
            <a:r>
              <a:rPr lang="en-US" dirty="0" smtClean="0"/>
              <a:t>Insistence on communal representation moves to search for independent nation state</a:t>
            </a:r>
            <a:endParaRPr lang="en-US" dirty="0" smtClean="0"/>
          </a:p>
          <a:p>
            <a:r>
              <a:rPr lang="en-US" dirty="0" smtClean="0"/>
              <a:t>Jawaharlal Nehru’s impact on the independence movement and on the newly independent India</a:t>
            </a:r>
          </a:p>
          <a:p>
            <a:pPr lvl="1"/>
            <a:r>
              <a:rPr lang="en-US" dirty="0" smtClean="0"/>
              <a:t>Ally of Gandhi but influenced by European democratic socialist tradition and supported the development of India as a planned economy and centralized nation state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Swaraj</a:t>
            </a:r>
            <a:r>
              <a:rPr lang="en-US" dirty="0" smtClean="0"/>
              <a:t> and Partition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1946 Constituent Assembly elected to draft constitution and serve as </a:t>
            </a:r>
            <a:r>
              <a:rPr lang="en-US" dirty="0" smtClean="0"/>
              <a:t>the Provisional</a:t>
            </a:r>
            <a:r>
              <a:rPr lang="en-US" dirty="0" smtClean="0"/>
              <a:t> Parliament – Muslim League boycotted early meetings</a:t>
            </a:r>
          </a:p>
          <a:p>
            <a:r>
              <a:rPr lang="en-US" dirty="0" smtClean="0"/>
              <a:t>1947 – Separate state solution becomes inevitable despite Gandhi’s resistance – tremendous violence ensues as populations shift to the state of their choice – Gandhi fasted to stop violence – Gandhi is assassinated by a Hindu militant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359</TotalTime>
  <Words>981</Words>
  <Application>Microsoft Macintosh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Metro</vt:lpstr>
      <vt:lpstr>Indian National Identity:</vt:lpstr>
      <vt:lpstr>Early India: Empire and Village</vt:lpstr>
      <vt:lpstr>The Mughal Empire</vt:lpstr>
      <vt:lpstr>The British Empire in India</vt:lpstr>
      <vt:lpstr>Defining the Indian Nation-State</vt:lpstr>
      <vt:lpstr>Reviving and Reforming the Hindu Tradition</vt:lpstr>
      <vt:lpstr>The Indian National Congress</vt:lpstr>
      <vt:lpstr>Congress and the Politics of Gandhi, Nehru, Jinnah</vt:lpstr>
      <vt:lpstr>Swaraj and Partition</vt:lpstr>
      <vt:lpstr>Pakistan: A Different Historical Trajectory</vt:lpstr>
      <vt:lpstr>The Ayodhya Dispute</vt:lpstr>
      <vt:lpstr>The Kashmir Confrontation</vt:lpstr>
      <vt:lpstr>Summary</vt:lpstr>
    </vt:vector>
  </TitlesOfParts>
  <Company>Grossmont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National Identity:</dc:title>
  <dc:creator>Todd Myers</dc:creator>
  <cp:lastModifiedBy>Todd Myers</cp:lastModifiedBy>
  <cp:revision>11</cp:revision>
  <dcterms:created xsi:type="dcterms:W3CDTF">2012-02-05T03:41:46Z</dcterms:created>
  <dcterms:modified xsi:type="dcterms:W3CDTF">2012-02-05T08:45:07Z</dcterms:modified>
</cp:coreProperties>
</file>