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1A7D65BB-68F8-9647-910F-51B0CAC1AEFE}" type="datetimeFigureOut">
              <a:rPr lang="en-US" smtClean="0"/>
              <a:pPr/>
              <a:t>2/5/12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B95505-2064-954D-9859-3FEBC5AE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Recreating the Chinese Nation-State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Confucianism: Social Harmony and Virtuous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3,500 years of History with China conceptualized as the </a:t>
            </a:r>
            <a:r>
              <a:rPr lang="en-US" i="1" dirty="0" err="1" smtClean="0"/>
              <a:t>Zhongguo</a:t>
            </a:r>
            <a:r>
              <a:rPr lang="en-US" dirty="0" smtClean="0"/>
              <a:t> (the </a:t>
            </a:r>
            <a:r>
              <a:rPr lang="en-US" dirty="0" smtClean="0"/>
              <a:t>Middle Kingdom)</a:t>
            </a:r>
          </a:p>
          <a:p>
            <a:r>
              <a:rPr lang="en-US" dirty="0" smtClean="0"/>
              <a:t>Confucianism and </a:t>
            </a:r>
            <a:r>
              <a:rPr lang="en-US" dirty="0" smtClean="0"/>
              <a:t>human being as a web of social relations</a:t>
            </a:r>
          </a:p>
          <a:p>
            <a:r>
              <a:rPr lang="en-US" dirty="0" smtClean="0"/>
              <a:t>Concrete performance of one’s role should be the focus of human energies to </a:t>
            </a:r>
            <a:r>
              <a:rPr lang="en-US" dirty="0" smtClean="0"/>
              <a:t>generate harmony – hierarchy as opposed to equality is a given</a:t>
            </a:r>
          </a:p>
          <a:p>
            <a:r>
              <a:rPr lang="en-US" dirty="0" smtClean="0"/>
              <a:t>Governing and dynasty legitimacy is a matter of ethical conduct – both patriarchal and elitist as well as critical and reformist – human beings are educable – order is cyclical in conformance with moral principles</a:t>
            </a:r>
          </a:p>
          <a:p>
            <a:r>
              <a:rPr lang="en-US" dirty="0" smtClean="0"/>
              <a:t>Legalism acted as a compliment to Confucianism emphasizing centralized administration, military power, and absolutist rule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Opium, Humiliation, and Failed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Opium War 1839 – 1842 inaugurates period of  foreign imperialism and Chinese weakness and becomes symbol of Chinese humiliation</a:t>
            </a:r>
          </a:p>
          <a:p>
            <a:r>
              <a:rPr lang="en-US" dirty="0" smtClean="0"/>
              <a:t>The Treaty of Nanjing 1842 cedes Hong Kong to British and gives British traders right to reside and trade in five treaty ports – 1844 US presses for trading privileges and extraterritorial jurisdiction</a:t>
            </a:r>
          </a:p>
          <a:p>
            <a:r>
              <a:rPr lang="en-US" dirty="0" smtClean="0"/>
              <a:t>The nineteenth century included the White Lotus Rebellion (1796 -1804), the Great </a:t>
            </a:r>
            <a:r>
              <a:rPr lang="en-US" dirty="0" err="1" smtClean="0"/>
              <a:t>Taiping</a:t>
            </a:r>
            <a:r>
              <a:rPr lang="en-US" dirty="0" smtClean="0"/>
              <a:t> Rebellion of the 1850s, and the Boxer Uprising (1899-1900) and series of smaller peasant rebellions and Muslim rebellions in the Northwest and Southwest; Population pressures </a:t>
            </a:r>
            <a:r>
              <a:rPr lang="en-US" dirty="0" smtClean="0"/>
              <a:t>produced declining living standards.</a:t>
            </a:r>
          </a:p>
          <a:p>
            <a:r>
              <a:rPr lang="en-US" dirty="0" err="1" smtClean="0"/>
              <a:t>Tongzhi</a:t>
            </a:r>
            <a:r>
              <a:rPr lang="en-US" dirty="0" smtClean="0"/>
              <a:t> restoration attempted to </a:t>
            </a:r>
            <a:r>
              <a:rPr lang="en-US" dirty="0" smtClean="0"/>
              <a:t>reaffirm Confucian values and Chinese leadership became aware of the need to bring together Chinese </a:t>
            </a:r>
            <a:r>
              <a:rPr lang="en-US" dirty="0" err="1" smtClean="0"/>
              <a:t>essense</a:t>
            </a:r>
            <a:r>
              <a:rPr lang="en-US" dirty="0" smtClean="0"/>
              <a:t> (Ti) with Western learning for practical improvements (Yong)</a:t>
            </a:r>
          </a:p>
          <a:p>
            <a:r>
              <a:rPr lang="en-US" dirty="0" smtClean="0"/>
              <a:t>Sino Japanese War 1894-1895 brought Chinese failings into clear light but efforts to institute </a:t>
            </a:r>
            <a:r>
              <a:rPr lang="en-US" dirty="0" smtClean="0"/>
              <a:t>necessary reforms in 1898 were blunted by the seeming contradictions of a Western world view focused on material control and a progressive history and a Chinese worldview focused on human relations and natural cycles.</a:t>
            </a:r>
          </a:p>
          <a:p>
            <a:r>
              <a:rPr lang="en-US" dirty="0" smtClean="0"/>
              <a:t>The defeat of the </a:t>
            </a:r>
            <a:r>
              <a:rPr lang="en-US" dirty="0" smtClean="0"/>
              <a:t>Boxer Uprising brought the Qing’s into disrepute and Chinese such as Sun </a:t>
            </a:r>
            <a:r>
              <a:rPr lang="en-US" dirty="0" err="1" smtClean="0"/>
              <a:t>Yat</a:t>
            </a:r>
            <a:r>
              <a:rPr lang="en-US" dirty="0" err="1" smtClean="0"/>
              <a:t>-</a:t>
            </a:r>
            <a:r>
              <a:rPr lang="en-US" dirty="0" err="1" smtClean="0"/>
              <a:t>Sen</a:t>
            </a:r>
            <a:r>
              <a:rPr lang="en-US" dirty="0" smtClean="0"/>
              <a:t> began contemplating the overthrow the Qing as a step in improving Chinese fortunes. By sending officials abroad, the Qing ultimately laid the foundation of their own demise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Republican and Communist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1911 revolts spread, </a:t>
            </a:r>
            <a:r>
              <a:rPr lang="en-US" dirty="0" smtClean="0"/>
              <a:t>and the </a:t>
            </a:r>
            <a:r>
              <a:rPr lang="en-US" dirty="0" err="1" smtClean="0"/>
              <a:t>Manchus</a:t>
            </a:r>
            <a:r>
              <a:rPr lang="en-US" dirty="0" smtClean="0"/>
              <a:t> are overthrown and the Republic of China is born</a:t>
            </a:r>
          </a:p>
          <a:p>
            <a:r>
              <a:rPr lang="en-US" dirty="0" smtClean="0"/>
              <a:t>Regional forces move the country toward </a:t>
            </a:r>
            <a:r>
              <a:rPr lang="en-US" dirty="0" err="1" smtClean="0"/>
              <a:t>warlordism</a:t>
            </a:r>
            <a:r>
              <a:rPr lang="en-US" dirty="0" smtClean="0"/>
              <a:t> by 1916</a:t>
            </a:r>
          </a:p>
          <a:p>
            <a:r>
              <a:rPr lang="en-US" dirty="0" smtClean="0"/>
              <a:t>Intellectual ferment and rejection of the humiliation embedded in the Chinese people the nationalist May 4</a:t>
            </a:r>
            <a:r>
              <a:rPr lang="en-US" baseline="30000" dirty="0" smtClean="0"/>
              <a:t>th</a:t>
            </a:r>
            <a:r>
              <a:rPr lang="en-US" dirty="0" smtClean="0"/>
              <a:t> movement</a:t>
            </a:r>
          </a:p>
          <a:p>
            <a:r>
              <a:rPr lang="en-US" dirty="0" smtClean="0"/>
              <a:t>Chinese Communist </a:t>
            </a:r>
            <a:r>
              <a:rPr lang="en-US" dirty="0" smtClean="0"/>
              <a:t>P</a:t>
            </a:r>
            <a:r>
              <a:rPr lang="en-US" dirty="0" smtClean="0"/>
              <a:t>arty was founded in 1921 in Shanghai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Political-Military Conflicts: The Chinese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Conflict between the Nationalist and Communist Chinese</a:t>
            </a:r>
          </a:p>
          <a:p>
            <a:pPr lvl="1"/>
            <a:r>
              <a:rPr lang="en-US" dirty="0" smtClean="0"/>
              <a:t>Both Kuomintang and Communists structured as Leninist parties</a:t>
            </a:r>
          </a:p>
          <a:p>
            <a:pPr lvl="1"/>
            <a:r>
              <a:rPr lang="en-US" dirty="0" smtClean="0"/>
              <a:t>Chiang Kai-shek turns on Communist allies and </a:t>
            </a:r>
            <a:r>
              <a:rPr lang="en-US" dirty="0" smtClean="0"/>
              <a:t>succeeds in campaign to reunite China but is slowed by the imposition of a United Front against the Japanese</a:t>
            </a:r>
          </a:p>
          <a:p>
            <a:pPr lvl="1"/>
            <a:r>
              <a:rPr lang="en-US" dirty="0" smtClean="0"/>
              <a:t>Nationalists and Communists pursued war against Japan but Communists built some credibility during the war, whereas Nationalist credibility was undermined by corruption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and ideological programs of the Communists</a:t>
            </a:r>
            <a:endParaRPr lang="en-US" dirty="0" smtClean="0"/>
          </a:p>
          <a:p>
            <a:pPr lvl="1"/>
            <a:r>
              <a:rPr lang="en-US" dirty="0" smtClean="0"/>
              <a:t>Communist commanders encouraged troops not to exploit local farmers</a:t>
            </a:r>
          </a:p>
          <a:p>
            <a:pPr lvl="1"/>
            <a:r>
              <a:rPr lang="en-US" dirty="0" smtClean="0"/>
              <a:t>During war, local governments were 1/3 communist, 1/3 progressive, and 1/3 independents</a:t>
            </a:r>
          </a:p>
          <a:p>
            <a:pPr lvl="1"/>
            <a:r>
              <a:rPr lang="en-US" dirty="0" smtClean="0"/>
              <a:t>Low priority on social issues that might undermine support; women mobilized for war effort</a:t>
            </a:r>
          </a:p>
          <a:p>
            <a:pPr lvl="1"/>
            <a:r>
              <a:rPr lang="en-US" dirty="0" smtClean="0"/>
              <a:t>Laid foundation for future success in Civil War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Hong Kong: “One Country, Two Systems”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Treaty of Nanjing (1842), ceding Kowloon Peninsula (1860), and New Territories leased to Britain for 99 years (1898) </a:t>
            </a:r>
            <a:r>
              <a:rPr lang="en-US" dirty="0" smtClean="0"/>
              <a:t>turn over 350 square miles of  prime  coastal territory to Britain</a:t>
            </a:r>
          </a:p>
          <a:p>
            <a:r>
              <a:rPr lang="en-US" dirty="0" smtClean="0"/>
              <a:t>In 1984, PRC agreed to creat</a:t>
            </a:r>
            <a:r>
              <a:rPr lang="en-US" dirty="0" smtClean="0"/>
              <a:t>e a special administration zone for Hong Kong when lease was to end. 1988 Basic law for Hong Kong was issued and has served as its constitution since 1997</a:t>
            </a:r>
          </a:p>
          <a:p>
            <a:r>
              <a:rPr lang="en-US" dirty="0" smtClean="0"/>
              <a:t>Transition went smoothly; some rights have eroded including structuring legislative counsel to be dominated by representatives viewed to be loy</a:t>
            </a:r>
            <a:r>
              <a:rPr lang="en-US" dirty="0" smtClean="0"/>
              <a:t>al to the PRC; activists pushed for direct elections</a:t>
            </a:r>
          </a:p>
          <a:p>
            <a:r>
              <a:rPr lang="en-US" dirty="0" smtClean="0"/>
              <a:t>Article 23 focuses on maintaining strict control of region and </a:t>
            </a:r>
            <a:r>
              <a:rPr lang="en-US" dirty="0" smtClean="0"/>
              <a:t>limit interactions with foreign actors – Protest with 500,000 people against provision on July 1, 2003</a:t>
            </a:r>
          </a:p>
          <a:p>
            <a:r>
              <a:rPr lang="en-US" dirty="0" smtClean="0"/>
              <a:t>SAR is autonomous but is dependent upon Chinese whim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Taiwan: Two Systems, Two Countries?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1895 Taiwan ceded to Japan</a:t>
            </a:r>
          </a:p>
          <a:p>
            <a:r>
              <a:rPr lang="en-US" dirty="0" smtClean="0"/>
              <a:t>1949 Nationalists retreat to the island and keep the name of the Republic of China</a:t>
            </a:r>
          </a:p>
          <a:p>
            <a:r>
              <a:rPr lang="en-US" dirty="0" smtClean="0"/>
              <a:t>Korean War led United States to maintain support for Taiwan until 1979 when it changed its official recognition to the PRC</a:t>
            </a:r>
          </a:p>
          <a:p>
            <a:r>
              <a:rPr lang="en-US" dirty="0" smtClean="0"/>
              <a:t>Chiang </a:t>
            </a:r>
            <a:r>
              <a:rPr lang="en-US" dirty="0" err="1" smtClean="0"/>
              <a:t>Ching-kuo</a:t>
            </a:r>
            <a:r>
              <a:rPr lang="en-US" dirty="0" smtClean="0"/>
              <a:t> liberalized system after the of his father, Chiang Kai-shek</a:t>
            </a:r>
          </a:p>
          <a:p>
            <a:r>
              <a:rPr lang="en-US" dirty="0" smtClean="0"/>
              <a:t>2000 a non KMT party won election – Chen </a:t>
            </a:r>
            <a:r>
              <a:rPr lang="en-US" dirty="0" err="1" smtClean="0"/>
              <a:t>Shui-bian</a:t>
            </a:r>
            <a:r>
              <a:rPr lang="en-US" dirty="0" smtClean="0"/>
              <a:t> (Democratic Progressive Party)</a:t>
            </a:r>
          </a:p>
          <a:p>
            <a:r>
              <a:rPr lang="en-US" dirty="0" smtClean="0"/>
              <a:t>DDP support of independence created frictions with PRC and lost elections at 2008</a:t>
            </a:r>
          </a:p>
          <a:p>
            <a:r>
              <a:rPr lang="en-US" dirty="0" smtClean="0"/>
              <a:t>PRC seeks unification and rejects military and political autonomy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centralization created by disintegration of the Qing</a:t>
            </a:r>
          </a:p>
          <a:p>
            <a:r>
              <a:rPr lang="en-US" dirty="0" smtClean="0"/>
              <a:t>Communist party succeeded where earlier reformers failed</a:t>
            </a:r>
          </a:p>
          <a:p>
            <a:r>
              <a:rPr lang="en-US" dirty="0" smtClean="0"/>
              <a:t>Traditional structures have survived Chinese nation building efforts</a:t>
            </a:r>
          </a:p>
          <a:p>
            <a:r>
              <a:rPr lang="en-US" dirty="0" smtClean="0"/>
              <a:t>Taiwan remains an unfinished component of the nation building process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382</TotalTime>
  <Words>839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Recreating the Chinese Nation-State</vt:lpstr>
      <vt:lpstr>Confucianism: Social Harmony and Virtuous Rule</vt:lpstr>
      <vt:lpstr>Opium, Humiliation, and Failed Reform</vt:lpstr>
      <vt:lpstr>Republican and Communist Revolution</vt:lpstr>
      <vt:lpstr>Political-Military Conflicts: The Chinese Civil War</vt:lpstr>
      <vt:lpstr>Building the Revolution</vt:lpstr>
      <vt:lpstr>Hong Kong: “One Country, Two Systems”</vt:lpstr>
      <vt:lpstr>Taiwan: Two Systems, Two Countries?</vt:lpstr>
      <vt:lpstr>Summary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Recreating the Chinese Nation-State</dc:title>
  <dc:creator>Todd Myers</dc:creator>
  <cp:lastModifiedBy>Todd Myers</cp:lastModifiedBy>
  <cp:revision>9</cp:revision>
  <dcterms:created xsi:type="dcterms:W3CDTF">2012-02-06T01:52:36Z</dcterms:created>
  <dcterms:modified xsi:type="dcterms:W3CDTF">2012-02-06T07:26:48Z</dcterms:modified>
</cp:coreProperties>
</file>