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5" r:id="rId4"/>
    <p:sldId id="266" r:id="rId5"/>
    <p:sldId id="267" r:id="rId6"/>
    <p:sldId id="268" r:id="rId7"/>
    <p:sldId id="258" r:id="rId8"/>
    <p:sldId id="259" r:id="rId9"/>
    <p:sldId id="269" r:id="rId10"/>
    <p:sldId id="260" r:id="rId11"/>
    <p:sldId id="262" r:id="rId12"/>
    <p:sldId id="263" r:id="rId13"/>
    <p:sldId id="270" r:id="rId14"/>
    <p:sldId id="271" r:id="rId15"/>
    <p:sldId id="26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C86A71-2DF5-4544-8525-E70A994ECB08}" type="datetimeFigureOut">
              <a:rPr lang="en-US" smtClean="0"/>
              <a:t>1/25/2012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AAAC8D5-92B3-D946-AB1F-45BBCDE90F68}"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86A71-2DF5-4544-8525-E70A994ECB08}"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AC8D5-92B3-D946-AB1F-45BBCDE90F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86A71-2DF5-4544-8525-E70A994ECB08}"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AC8D5-92B3-D946-AB1F-45BBCDE90F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86A71-2DF5-4544-8525-E70A994ECB08}"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AC8D5-92B3-D946-AB1F-45BBCDE90F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C86A71-2DF5-4544-8525-E70A994ECB08}"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AC8D5-92B3-D946-AB1F-45BBCDE90F68}"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C86A71-2DF5-4544-8525-E70A994ECB08}"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AC8D5-92B3-D946-AB1F-45BBCDE90F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C86A71-2DF5-4544-8525-E70A994ECB08}" type="datetimeFigureOut">
              <a:rPr lang="en-US" smtClean="0"/>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AC8D5-92B3-D946-AB1F-45BBCDE90F68}"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C86A71-2DF5-4544-8525-E70A994ECB08}" type="datetimeFigureOut">
              <a:rPr lang="en-US" smtClean="0"/>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AC8D5-92B3-D946-AB1F-45BBCDE90F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86A71-2DF5-4544-8525-E70A994ECB08}" type="datetimeFigureOut">
              <a:rPr lang="en-US" smtClean="0"/>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AC8D5-92B3-D946-AB1F-45BBCDE90F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C86A71-2DF5-4544-8525-E70A994ECB08}"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AC8D5-92B3-D946-AB1F-45BBCDE90F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C86A71-2DF5-4544-8525-E70A994ECB08}" type="datetimeFigureOut">
              <a:rPr lang="en-US" smtClean="0"/>
              <a:t>1/25/2012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CAAAC8D5-92B3-D946-AB1F-45BBCDE90F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1DC86A71-2DF5-4544-8525-E70A994ECB08}" type="datetimeFigureOut">
              <a:rPr lang="en-US" smtClean="0"/>
              <a:t>1/25/2012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CAAAC8D5-92B3-D946-AB1F-45BBCDE90F6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Political Representation: Quotas and Reservations</a:t>
            </a:r>
            <a:endParaRPr lang="en-US" sz="2800" dirty="0"/>
          </a:p>
        </p:txBody>
      </p:sp>
      <p:sp>
        <p:nvSpPr>
          <p:cNvPr id="3" name="Content Placeholder 2"/>
          <p:cNvSpPr>
            <a:spLocks noGrp="1"/>
          </p:cNvSpPr>
          <p:nvPr>
            <p:ph idx="1"/>
          </p:nvPr>
        </p:nvSpPr>
        <p:spPr/>
        <p:txBody>
          <a:bodyPr>
            <a:normAutofit fontScale="92500"/>
          </a:bodyPr>
          <a:lstStyle/>
          <a:p>
            <a:r>
              <a:rPr lang="en-US" dirty="0" smtClean="0"/>
              <a:t>Reservations or quotas are used to compensate scheduled castes and tribes to have access to educational institutions, local governmental bodies, government employment, representation in the </a:t>
            </a:r>
            <a:r>
              <a:rPr lang="en-US" dirty="0" err="1" smtClean="0"/>
              <a:t>Lok</a:t>
            </a:r>
            <a:r>
              <a:rPr lang="en-US" dirty="0" smtClean="0"/>
              <a:t> </a:t>
            </a:r>
            <a:r>
              <a:rPr lang="en-US" dirty="0" err="1" smtClean="0"/>
              <a:t>Sabha</a:t>
            </a:r>
            <a:r>
              <a:rPr lang="en-US" dirty="0" smtClean="0"/>
              <a:t> (House of the People) and state legislative assemblies.</a:t>
            </a:r>
          </a:p>
          <a:p>
            <a:r>
              <a:rPr lang="en-US" dirty="0" smtClean="0"/>
              <a:t>Battles over these reservations and their expansion are intense</a:t>
            </a:r>
          </a:p>
          <a:p>
            <a:r>
              <a:rPr lang="en-US" dirty="0" smtClean="0"/>
              <a:t>The 73</a:t>
            </a:r>
            <a:r>
              <a:rPr lang="en-US" baseline="30000" dirty="0" smtClean="0"/>
              <a:t>rd</a:t>
            </a:r>
            <a:r>
              <a:rPr lang="en-US" dirty="0" smtClean="0"/>
              <a:t> and 74</a:t>
            </a:r>
            <a:r>
              <a:rPr lang="en-US" baseline="30000" dirty="0" smtClean="0"/>
              <a:t>th</a:t>
            </a:r>
            <a:r>
              <a:rPr lang="en-US" dirty="0" smtClean="0"/>
              <a:t> amendments established a 33% reservation for women in local governments.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Ethnicity: Indo-Aryan 72%, Dravidian 25%, Mongoloid and other 3% (2000)</a:t>
            </a:r>
          </a:p>
          <a:p>
            <a:r>
              <a:rPr lang="en-US" dirty="0" smtClean="0"/>
              <a:t>Hindi 41%, Bengali 8.1%, Telugu 7.2%, Marathi 7%, Tamil 5.9%, Urdu 5%, Gujarati 4.5%, Kannada 3.7%, Malayalam 3.2%, Oriya 3.2%, Punjabi 2.8%, Assamese 1.3%, Maithili 1.2%, other 5.9%</a:t>
            </a:r>
          </a:p>
          <a:p>
            <a:r>
              <a:rPr lang="en-US" dirty="0" smtClean="0"/>
              <a:t>Note: English enjoys the status of subsidiary official language but is the most important language for national, political, and commercial communication; Hindi is the most widely spoken language and primary tongue of 41% of the people; there are 14 other official languages: Bengali, Telugu, Marathi, Tamil, Urdu, Gujarati, Malayalam, Kannada, Oriya, Punjabi, Assamese, Kashmiri, Sindhi, and Sanskrit; Hindustani is a popular variant of Hindi/Urdu spoken widely throughout northern India but is not an official language (2001 census)</a:t>
            </a:r>
          </a:p>
          <a:p>
            <a:r>
              <a:rPr lang="en-US" dirty="0" smtClean="0"/>
              <a:t>DMK (The </a:t>
            </a:r>
            <a:r>
              <a:rPr lang="en-US" dirty="0" err="1" smtClean="0"/>
              <a:t>Dravida</a:t>
            </a:r>
            <a:r>
              <a:rPr lang="en-US" dirty="0" smtClean="0"/>
              <a:t> </a:t>
            </a:r>
            <a:r>
              <a:rPr lang="en-US" dirty="0" err="1" smtClean="0"/>
              <a:t>Munnetra</a:t>
            </a:r>
            <a:r>
              <a:rPr lang="en-US" dirty="0" smtClean="0"/>
              <a:t> </a:t>
            </a:r>
            <a:r>
              <a:rPr lang="en-US" dirty="0" err="1" smtClean="0"/>
              <a:t>Kazhagam</a:t>
            </a:r>
            <a:r>
              <a:rPr lang="en-US" dirty="0" smtClean="0"/>
              <a:t>, the Dravidian Progressive Federation) is an example of culturally based party that at one time advocated the secession of the South from the North.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t>Hindu 80.5%, Muslim 13.4%, Christian 2.3%, Sikh 1.9%, other 1.8%, unspecified 0.1% (2001 census)</a:t>
            </a:r>
          </a:p>
          <a:p>
            <a:r>
              <a:rPr lang="en-US" dirty="0" smtClean="0"/>
              <a:t>The destruction of the </a:t>
            </a:r>
            <a:r>
              <a:rPr lang="en-US" dirty="0" err="1" smtClean="0"/>
              <a:t>Babri</a:t>
            </a:r>
            <a:r>
              <a:rPr lang="en-US" dirty="0" smtClean="0"/>
              <a:t> </a:t>
            </a:r>
            <a:r>
              <a:rPr lang="en-US" dirty="0" err="1" smtClean="0"/>
              <a:t>Masjid</a:t>
            </a:r>
            <a:r>
              <a:rPr lang="en-US" dirty="0" smtClean="0"/>
              <a:t> in </a:t>
            </a:r>
            <a:r>
              <a:rPr lang="en-US" dirty="0" err="1" smtClean="0"/>
              <a:t>Ayodhya</a:t>
            </a:r>
            <a:r>
              <a:rPr lang="en-US" dirty="0" smtClean="0"/>
              <a:t> in 1992 illustrates communal tensions between Hindus and Muslims</a:t>
            </a:r>
          </a:p>
          <a:p>
            <a:r>
              <a:rPr lang="en-US" dirty="0" smtClean="0"/>
              <a:t>Religion is the meaning of life to many Indians as opposed to be a part of their lives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Philosophical Hinduism focusing on an absolute  formless reality and individuals ultimately must realize their oneness with this essence of life.  Achieving this oneness requires devotion or dedication according to one’s caste.</a:t>
            </a:r>
          </a:p>
          <a:p>
            <a:r>
              <a:rPr lang="en-US" dirty="0" smtClean="0"/>
              <a:t>Islam comes to India with a revelation of man’s relationship to Allah through the </a:t>
            </a:r>
            <a:r>
              <a:rPr lang="en-US" dirty="0" err="1" smtClean="0"/>
              <a:t>Sharia</a:t>
            </a:r>
            <a:r>
              <a:rPr lang="en-US" dirty="0" smtClean="0"/>
              <a:t> that should govern the community.  By sixteenth century </a:t>
            </a:r>
            <a:r>
              <a:rPr lang="en-US" dirty="0" err="1" smtClean="0"/>
              <a:t>Mughal</a:t>
            </a:r>
            <a:r>
              <a:rPr lang="en-US" dirty="0" smtClean="0"/>
              <a:t> dominance is achieved in India and many Hindu temples are destroyed and replaced by Muslim Mosques.</a:t>
            </a:r>
          </a:p>
          <a:p>
            <a:r>
              <a:rPr lang="en-US" dirty="0" smtClean="0"/>
              <a:t>The partition of India in 1947 led many Muslims to go to Pakistan and many Hindus to come to India, yet India is the second or third largest Muslim country on the planet.</a:t>
            </a:r>
          </a:p>
          <a:p>
            <a:r>
              <a:rPr lang="en-US" dirty="0" smtClean="0"/>
              <a:t>Muslims generally are relatively disadvantaged and along with Christians argue for some of the same reservations held by the </a:t>
            </a:r>
            <a:r>
              <a:rPr lang="en-US" dirty="0" err="1" smtClean="0"/>
              <a:t>Dalits</a:t>
            </a:r>
            <a:r>
              <a:rPr lang="en-US" dirty="0" smtClean="0"/>
              <a:t> and backward classes.</a:t>
            </a:r>
          </a:p>
          <a:p>
            <a:r>
              <a:rPr lang="en-US" dirty="0" smtClean="0"/>
              <a:t>India, as a secular society with a Hindu majority, feels its identity threatened by its geopolitical position in an Islamic belt.  Communal tensions can irrupt in violence and are managed aggressively by the government.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Christians – Old community infused with colonial converts – prominent in Kerala – responsible for social reforms – many economically disadvantaged members but resented for access to medical and educational services available to Christians</a:t>
            </a:r>
          </a:p>
          <a:p>
            <a:r>
              <a:rPr lang="en-US" dirty="0" smtClean="0"/>
              <a:t>Sikhs – synthesis of Hinduism and Islam – Separate state in Punjab – Military tradition  and strongly represented in urban occupations and successful farmers</a:t>
            </a:r>
          </a:p>
          <a:p>
            <a:r>
              <a:rPr lang="en-US" dirty="0" smtClean="0"/>
              <a:t>Zoroastrianism – Economic force in Mumbai</a:t>
            </a:r>
          </a:p>
          <a:p>
            <a:r>
              <a:rPr lang="en-US" dirty="0" smtClean="0"/>
              <a:t>Jainism and Buddhism – Ahimsa – B.R. </a:t>
            </a:r>
            <a:r>
              <a:rPr lang="en-US" dirty="0" err="1" smtClean="0"/>
              <a:t>Ambedkar</a:t>
            </a:r>
            <a:r>
              <a:rPr lang="en-US" dirty="0" smtClean="0"/>
              <a:t> denounced Hinduism and converted to Buddhism in 1956</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Caste is at center of society and political debates</a:t>
            </a:r>
          </a:p>
          <a:p>
            <a:r>
              <a:rPr lang="en-US" dirty="0" smtClean="0"/>
              <a:t>Low literacy rates, linguistic and ethnic diversity, and absence of national language pose problems for political unity</a:t>
            </a:r>
          </a:p>
          <a:p>
            <a:r>
              <a:rPr lang="en-US" dirty="0" smtClean="0"/>
              <a:t>Systems have been put in place to manage this diversity</a:t>
            </a:r>
          </a:p>
          <a:p>
            <a:r>
              <a:rPr lang="en-US" dirty="0" smtClean="0"/>
              <a:t>Boundaries of communities can be altered by socioeconomic and </a:t>
            </a:r>
            <a:r>
              <a:rPr lang="en-US" smtClean="0"/>
              <a:t>political changes.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Population Size and Distribution</a:t>
            </a:r>
            <a:endParaRPr lang="en-US" sz="3200" dirty="0"/>
          </a:p>
        </p:txBody>
      </p:sp>
      <p:pic>
        <p:nvPicPr>
          <p:cNvPr id="4" name="Content Placeholder 3" descr="india_map.gif"/>
          <p:cNvPicPr>
            <a:picLocks noGrp="1" noChangeAspect="1"/>
          </p:cNvPicPr>
          <p:nvPr>
            <p:ph idx="1"/>
          </p:nvPr>
        </p:nvPicPr>
        <p:blipFill>
          <a:blip r:embed="rId2"/>
          <a:srcRect l="-45426" r="-45426"/>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Population Size and Distribution</a:t>
            </a:r>
            <a:endParaRPr lang="en-US" sz="3200" dirty="0"/>
          </a:p>
        </p:txBody>
      </p:sp>
      <p:pic>
        <p:nvPicPr>
          <p:cNvPr id="4" name="Content Placeholder 3" descr="populationdensityindia.jpg"/>
          <p:cNvPicPr>
            <a:picLocks noGrp="1" noChangeAspect="1"/>
          </p:cNvPicPr>
          <p:nvPr>
            <p:ph idx="1"/>
          </p:nvPr>
        </p:nvPicPr>
        <p:blipFill>
          <a:blip r:embed="rId2"/>
          <a:srcRect l="-24249" r="-24249"/>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Population Size and Distribution</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2</a:t>
            </a:r>
            <a:r>
              <a:rPr lang="en-US" baseline="30000" dirty="0" smtClean="0"/>
              <a:t>nd</a:t>
            </a:r>
            <a:r>
              <a:rPr lang="en-US" dirty="0" smtClean="0"/>
              <a:t> Most Populous state - 1.1 Billion People – Surpass China in 2030 </a:t>
            </a:r>
          </a:p>
          <a:p>
            <a:r>
              <a:rPr lang="en-US" dirty="0" smtClean="0"/>
              <a:t>Number of million person plus cities approximately tripled between 1981-2001 from 12 to 35</a:t>
            </a:r>
          </a:p>
          <a:p>
            <a:r>
              <a:rPr lang="en-US" dirty="0" smtClean="0"/>
              <a:t>3/4</a:t>
            </a:r>
            <a:r>
              <a:rPr lang="en-US" baseline="30000" dirty="0" smtClean="0"/>
              <a:t>th</a:t>
            </a:r>
            <a:r>
              <a:rPr lang="en-US" dirty="0" smtClean="0"/>
              <a:t> of India’s population is rural</a:t>
            </a:r>
          </a:p>
          <a:p>
            <a:r>
              <a:rPr lang="en-US" dirty="0" smtClean="0"/>
              <a:t>Low population states density in mountainous areas (Jammu and Kashmir, </a:t>
            </a:r>
            <a:r>
              <a:rPr lang="en-US" dirty="0" err="1" smtClean="0"/>
              <a:t>Himalchal</a:t>
            </a:r>
            <a:r>
              <a:rPr lang="en-US" dirty="0" smtClean="0"/>
              <a:t> Pradesh), large deserts (Rajasthan) or tropical rain forests (the states in the Northeastern region)</a:t>
            </a:r>
          </a:p>
          <a:p>
            <a:r>
              <a:rPr lang="en-US" dirty="0" smtClean="0"/>
              <a:t>Contrast rural poverty with suburban </a:t>
            </a:r>
            <a:r>
              <a:rPr lang="en-US" dirty="0" err="1" smtClean="0"/>
              <a:t>Guragaon</a:t>
            </a:r>
            <a:r>
              <a:rPr lang="en-US" dirty="0" smtClean="0"/>
              <a:t>, a suburb of New </a:t>
            </a:r>
            <a:r>
              <a:rPr lang="en-US" dirty="0" err="1" smtClean="0"/>
              <a:t>Dehli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Male and Female Literacy in Five Indian States</a:t>
            </a:r>
            <a:endParaRPr lang="en-US" sz="2800" dirty="0"/>
          </a:p>
        </p:txBody>
      </p:sp>
      <p:graphicFrame>
        <p:nvGraphicFramePr>
          <p:cNvPr id="4" name="Content Placeholder 3"/>
          <p:cNvGraphicFramePr>
            <a:graphicFrameLocks noGrp="1"/>
          </p:cNvGraphicFramePr>
          <p:nvPr>
            <p:ph idx="1"/>
          </p:nvPr>
        </p:nvGraphicFramePr>
        <p:xfrm>
          <a:off x="914400" y="1784350"/>
          <a:ext cx="7772400" cy="222504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n-US" dirty="0" smtClean="0"/>
                        <a:t>State</a:t>
                      </a:r>
                      <a:endParaRPr lang="en-US" dirty="0"/>
                    </a:p>
                  </a:txBody>
                  <a:tcPr/>
                </a:tc>
                <a:tc>
                  <a:txBody>
                    <a:bodyPr/>
                    <a:lstStyle/>
                    <a:p>
                      <a:r>
                        <a:rPr lang="en-US" dirty="0" smtClean="0"/>
                        <a:t>Percent Male</a:t>
                      </a:r>
                      <a:endParaRPr lang="en-US" dirty="0"/>
                    </a:p>
                  </a:txBody>
                  <a:tcPr/>
                </a:tc>
                <a:tc>
                  <a:txBody>
                    <a:bodyPr/>
                    <a:lstStyle/>
                    <a:p>
                      <a:r>
                        <a:rPr lang="en-US" dirty="0" smtClean="0"/>
                        <a:t>Percent Female</a:t>
                      </a:r>
                      <a:endParaRPr lang="en-US" dirty="0"/>
                    </a:p>
                  </a:txBody>
                  <a:tcPr/>
                </a:tc>
                <a:tc>
                  <a:txBody>
                    <a:bodyPr/>
                    <a:lstStyle/>
                    <a:p>
                      <a:r>
                        <a:rPr lang="en-US" dirty="0" smtClean="0"/>
                        <a:t>Literate</a:t>
                      </a:r>
                      <a:endParaRPr lang="en-US" dirty="0"/>
                    </a:p>
                  </a:txBody>
                  <a:tcPr/>
                </a:tc>
              </a:tr>
              <a:tr h="370840">
                <a:tc>
                  <a:txBody>
                    <a:bodyPr/>
                    <a:lstStyle/>
                    <a:p>
                      <a:r>
                        <a:rPr lang="en-US" dirty="0" smtClean="0"/>
                        <a:t>Kerala</a:t>
                      </a:r>
                      <a:endParaRPr lang="en-US" dirty="0"/>
                    </a:p>
                  </a:txBody>
                  <a:tcPr/>
                </a:tc>
                <a:tc>
                  <a:txBody>
                    <a:bodyPr/>
                    <a:lstStyle/>
                    <a:p>
                      <a:r>
                        <a:rPr lang="en-US" dirty="0" smtClean="0"/>
                        <a:t>94.2</a:t>
                      </a:r>
                      <a:endParaRPr lang="en-US" dirty="0"/>
                    </a:p>
                  </a:txBody>
                  <a:tcPr/>
                </a:tc>
                <a:tc>
                  <a:txBody>
                    <a:bodyPr/>
                    <a:lstStyle/>
                    <a:p>
                      <a:r>
                        <a:rPr lang="en-US" dirty="0" smtClean="0"/>
                        <a:t>87.86</a:t>
                      </a:r>
                      <a:endParaRPr lang="en-US" dirty="0"/>
                    </a:p>
                  </a:txBody>
                  <a:tcPr/>
                </a:tc>
                <a:tc>
                  <a:txBody>
                    <a:bodyPr/>
                    <a:lstStyle/>
                    <a:p>
                      <a:r>
                        <a:rPr lang="en-US" dirty="0" smtClean="0"/>
                        <a:t>90.92</a:t>
                      </a:r>
                      <a:endParaRPr lang="en-US" dirty="0"/>
                    </a:p>
                  </a:txBody>
                  <a:tcPr/>
                </a:tc>
              </a:tr>
              <a:tr h="370840">
                <a:tc>
                  <a:txBody>
                    <a:bodyPr/>
                    <a:lstStyle/>
                    <a:p>
                      <a:r>
                        <a:rPr lang="en-US" dirty="0" smtClean="0"/>
                        <a:t>Bihar</a:t>
                      </a:r>
                      <a:endParaRPr lang="en-US" dirty="0"/>
                    </a:p>
                  </a:txBody>
                  <a:tcPr/>
                </a:tc>
                <a:tc>
                  <a:txBody>
                    <a:bodyPr/>
                    <a:lstStyle/>
                    <a:p>
                      <a:r>
                        <a:rPr lang="en-US" dirty="0" smtClean="0"/>
                        <a:t>60.32</a:t>
                      </a:r>
                      <a:endParaRPr lang="en-US" dirty="0"/>
                    </a:p>
                  </a:txBody>
                  <a:tcPr/>
                </a:tc>
                <a:tc>
                  <a:txBody>
                    <a:bodyPr/>
                    <a:lstStyle/>
                    <a:p>
                      <a:r>
                        <a:rPr lang="en-US" dirty="0" smtClean="0"/>
                        <a:t>33.57</a:t>
                      </a:r>
                      <a:endParaRPr lang="en-US" dirty="0"/>
                    </a:p>
                  </a:txBody>
                  <a:tcPr/>
                </a:tc>
                <a:tc>
                  <a:txBody>
                    <a:bodyPr/>
                    <a:lstStyle/>
                    <a:p>
                      <a:r>
                        <a:rPr lang="en-US" dirty="0" smtClean="0"/>
                        <a:t>48.53</a:t>
                      </a:r>
                      <a:endParaRPr lang="en-US" dirty="0"/>
                    </a:p>
                  </a:txBody>
                  <a:tcPr/>
                </a:tc>
              </a:tr>
              <a:tr h="370840">
                <a:tc>
                  <a:txBody>
                    <a:bodyPr/>
                    <a:lstStyle/>
                    <a:p>
                      <a:r>
                        <a:rPr lang="en-US" dirty="0" smtClean="0"/>
                        <a:t>Madhya Pradesh</a:t>
                      </a:r>
                      <a:endParaRPr lang="en-US" dirty="0"/>
                    </a:p>
                  </a:txBody>
                  <a:tcPr/>
                </a:tc>
                <a:tc>
                  <a:txBody>
                    <a:bodyPr/>
                    <a:lstStyle/>
                    <a:p>
                      <a:r>
                        <a:rPr lang="en-US" dirty="0" smtClean="0"/>
                        <a:t>76.80</a:t>
                      </a:r>
                      <a:endParaRPr lang="en-US" dirty="0"/>
                    </a:p>
                  </a:txBody>
                  <a:tcPr/>
                </a:tc>
                <a:tc>
                  <a:txBody>
                    <a:bodyPr/>
                    <a:lstStyle/>
                    <a:p>
                      <a:r>
                        <a:rPr lang="en-US" dirty="0" smtClean="0"/>
                        <a:t>50.28</a:t>
                      </a:r>
                      <a:endParaRPr lang="en-US" dirty="0"/>
                    </a:p>
                  </a:txBody>
                  <a:tcPr/>
                </a:tc>
                <a:tc>
                  <a:txBody>
                    <a:bodyPr/>
                    <a:lstStyle/>
                    <a:p>
                      <a:r>
                        <a:rPr lang="en-US" dirty="0" smtClean="0"/>
                        <a:t>64.11</a:t>
                      </a:r>
                      <a:endParaRPr lang="en-US" dirty="0"/>
                    </a:p>
                  </a:txBody>
                  <a:tcPr/>
                </a:tc>
              </a:tr>
              <a:tr h="370840">
                <a:tc>
                  <a:txBody>
                    <a:bodyPr/>
                    <a:lstStyle/>
                    <a:p>
                      <a:r>
                        <a:rPr lang="en-US" dirty="0" smtClean="0"/>
                        <a:t>Rajasthan</a:t>
                      </a:r>
                      <a:endParaRPr lang="en-US" dirty="0"/>
                    </a:p>
                  </a:txBody>
                  <a:tcPr/>
                </a:tc>
                <a:tc>
                  <a:txBody>
                    <a:bodyPr/>
                    <a:lstStyle/>
                    <a:p>
                      <a:r>
                        <a:rPr lang="en-US" dirty="0" smtClean="0"/>
                        <a:t>76.46</a:t>
                      </a:r>
                      <a:endParaRPr lang="en-US" dirty="0"/>
                    </a:p>
                  </a:txBody>
                  <a:tcPr/>
                </a:tc>
                <a:tc>
                  <a:txBody>
                    <a:bodyPr/>
                    <a:lstStyle/>
                    <a:p>
                      <a:r>
                        <a:rPr lang="en-US" dirty="0" smtClean="0"/>
                        <a:t>44.34</a:t>
                      </a:r>
                      <a:endParaRPr lang="en-US" dirty="0"/>
                    </a:p>
                  </a:txBody>
                  <a:tcPr/>
                </a:tc>
                <a:tc>
                  <a:txBody>
                    <a:bodyPr/>
                    <a:lstStyle/>
                    <a:p>
                      <a:r>
                        <a:rPr lang="en-US" dirty="0" smtClean="0"/>
                        <a:t>60.13</a:t>
                      </a:r>
                      <a:endParaRPr lang="en-US" dirty="0"/>
                    </a:p>
                  </a:txBody>
                  <a:tcPr/>
                </a:tc>
              </a:tr>
              <a:tr h="370840">
                <a:tc>
                  <a:txBody>
                    <a:bodyPr/>
                    <a:lstStyle/>
                    <a:p>
                      <a:r>
                        <a:rPr lang="en-US" dirty="0" smtClean="0"/>
                        <a:t>Uttar Pradesh</a:t>
                      </a:r>
                      <a:endParaRPr lang="en-US" dirty="0"/>
                    </a:p>
                  </a:txBody>
                  <a:tcPr/>
                </a:tc>
                <a:tc>
                  <a:txBody>
                    <a:bodyPr/>
                    <a:lstStyle/>
                    <a:p>
                      <a:r>
                        <a:rPr lang="en-US" dirty="0" smtClean="0"/>
                        <a:t>70.23</a:t>
                      </a:r>
                      <a:endParaRPr lang="en-US" dirty="0"/>
                    </a:p>
                  </a:txBody>
                  <a:tcPr/>
                </a:tc>
                <a:tc>
                  <a:txBody>
                    <a:bodyPr/>
                    <a:lstStyle/>
                    <a:p>
                      <a:r>
                        <a:rPr lang="en-US" dirty="0" smtClean="0"/>
                        <a:t>42.98</a:t>
                      </a:r>
                      <a:endParaRPr lang="en-US" dirty="0"/>
                    </a:p>
                  </a:txBody>
                  <a:tcPr/>
                </a:tc>
                <a:tc>
                  <a:txBody>
                    <a:bodyPr/>
                    <a:lstStyle/>
                    <a:p>
                      <a:r>
                        <a:rPr lang="en-US" dirty="0" smtClean="0"/>
                        <a:t>57.36</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India’s Declining Sex Ratios (females per thousand males)</a:t>
            </a:r>
            <a:endParaRPr lang="en-US" sz="2800" dirty="0"/>
          </a:p>
        </p:txBody>
      </p:sp>
      <p:graphicFrame>
        <p:nvGraphicFramePr>
          <p:cNvPr id="4" name="Content Placeholder 3"/>
          <p:cNvGraphicFramePr>
            <a:graphicFrameLocks noGrp="1"/>
          </p:cNvGraphicFramePr>
          <p:nvPr>
            <p:ph idx="1"/>
          </p:nvPr>
        </p:nvGraphicFramePr>
        <p:xfrm>
          <a:off x="914400" y="1784350"/>
          <a:ext cx="7772400" cy="259588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Selected Census</a:t>
                      </a:r>
                      <a:r>
                        <a:rPr lang="en-US" baseline="0" dirty="0" smtClean="0"/>
                        <a:t> Years</a:t>
                      </a:r>
                      <a:endParaRPr lang="en-US" dirty="0"/>
                    </a:p>
                  </a:txBody>
                  <a:tcPr/>
                </a:tc>
                <a:tc>
                  <a:txBody>
                    <a:bodyPr/>
                    <a:lstStyle/>
                    <a:p>
                      <a:r>
                        <a:rPr lang="en-US" dirty="0" smtClean="0"/>
                        <a:t>Sex Ratios</a:t>
                      </a:r>
                      <a:endParaRPr lang="en-US" dirty="0"/>
                    </a:p>
                  </a:txBody>
                  <a:tcPr/>
                </a:tc>
              </a:tr>
              <a:tr h="370840">
                <a:tc>
                  <a:txBody>
                    <a:bodyPr/>
                    <a:lstStyle/>
                    <a:p>
                      <a:r>
                        <a:rPr lang="en-US" dirty="0" smtClean="0"/>
                        <a:t>1901</a:t>
                      </a:r>
                      <a:endParaRPr lang="en-US" dirty="0"/>
                    </a:p>
                  </a:txBody>
                  <a:tcPr/>
                </a:tc>
                <a:tc>
                  <a:txBody>
                    <a:bodyPr/>
                    <a:lstStyle/>
                    <a:p>
                      <a:r>
                        <a:rPr lang="en-US" dirty="0" smtClean="0"/>
                        <a:t>972</a:t>
                      </a:r>
                      <a:endParaRPr lang="en-US" dirty="0"/>
                    </a:p>
                  </a:txBody>
                  <a:tcPr/>
                </a:tc>
              </a:tr>
              <a:tr h="370840">
                <a:tc>
                  <a:txBody>
                    <a:bodyPr/>
                    <a:lstStyle/>
                    <a:p>
                      <a:r>
                        <a:rPr lang="en-US" dirty="0" smtClean="0"/>
                        <a:t>1921</a:t>
                      </a:r>
                      <a:endParaRPr lang="en-US" dirty="0"/>
                    </a:p>
                  </a:txBody>
                  <a:tcPr/>
                </a:tc>
                <a:tc>
                  <a:txBody>
                    <a:bodyPr/>
                    <a:lstStyle/>
                    <a:p>
                      <a:r>
                        <a:rPr lang="en-US" dirty="0" smtClean="0"/>
                        <a:t>955</a:t>
                      </a:r>
                      <a:endParaRPr lang="en-US" dirty="0"/>
                    </a:p>
                  </a:txBody>
                  <a:tcPr/>
                </a:tc>
              </a:tr>
              <a:tr h="370840">
                <a:tc>
                  <a:txBody>
                    <a:bodyPr/>
                    <a:lstStyle/>
                    <a:p>
                      <a:r>
                        <a:rPr lang="en-US" dirty="0" smtClean="0"/>
                        <a:t>1951</a:t>
                      </a:r>
                      <a:endParaRPr lang="en-US" dirty="0"/>
                    </a:p>
                  </a:txBody>
                  <a:tcPr/>
                </a:tc>
                <a:tc>
                  <a:txBody>
                    <a:bodyPr/>
                    <a:lstStyle/>
                    <a:p>
                      <a:r>
                        <a:rPr lang="en-US" dirty="0" smtClean="0"/>
                        <a:t>946</a:t>
                      </a:r>
                      <a:endParaRPr lang="en-US" dirty="0"/>
                    </a:p>
                  </a:txBody>
                  <a:tcPr/>
                </a:tc>
              </a:tr>
              <a:tr h="370840">
                <a:tc>
                  <a:txBody>
                    <a:bodyPr/>
                    <a:lstStyle/>
                    <a:p>
                      <a:r>
                        <a:rPr lang="en-US" dirty="0" smtClean="0"/>
                        <a:t>1971</a:t>
                      </a:r>
                      <a:endParaRPr lang="en-US" dirty="0"/>
                    </a:p>
                  </a:txBody>
                  <a:tcPr/>
                </a:tc>
                <a:tc>
                  <a:txBody>
                    <a:bodyPr/>
                    <a:lstStyle/>
                    <a:p>
                      <a:r>
                        <a:rPr lang="en-US" dirty="0" smtClean="0"/>
                        <a:t>930</a:t>
                      </a:r>
                      <a:endParaRPr lang="en-US" dirty="0"/>
                    </a:p>
                  </a:txBody>
                  <a:tcPr/>
                </a:tc>
              </a:tr>
              <a:tr h="370840">
                <a:tc>
                  <a:txBody>
                    <a:bodyPr/>
                    <a:lstStyle/>
                    <a:p>
                      <a:r>
                        <a:rPr lang="en-US" dirty="0" smtClean="0"/>
                        <a:t>1991</a:t>
                      </a:r>
                      <a:endParaRPr lang="en-US" dirty="0"/>
                    </a:p>
                  </a:txBody>
                  <a:tcPr/>
                </a:tc>
                <a:tc>
                  <a:txBody>
                    <a:bodyPr/>
                    <a:lstStyle/>
                    <a:p>
                      <a:r>
                        <a:rPr lang="en-US" dirty="0" smtClean="0"/>
                        <a:t>929</a:t>
                      </a:r>
                      <a:endParaRPr lang="en-US" dirty="0"/>
                    </a:p>
                  </a:txBody>
                  <a:tcPr/>
                </a:tc>
              </a:tr>
              <a:tr h="370840">
                <a:tc>
                  <a:txBody>
                    <a:bodyPr/>
                    <a:lstStyle/>
                    <a:p>
                      <a:r>
                        <a:rPr lang="en-US" dirty="0" smtClean="0"/>
                        <a:t>2001</a:t>
                      </a:r>
                      <a:endParaRPr lang="en-US" dirty="0"/>
                    </a:p>
                  </a:txBody>
                  <a:tcPr/>
                </a:tc>
                <a:tc>
                  <a:txBody>
                    <a:bodyPr/>
                    <a:lstStyle/>
                    <a:p>
                      <a:r>
                        <a:rPr lang="en-US" dirty="0" smtClean="0"/>
                        <a:t>933</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Preference for male children and sex selective abortion have contributed to sex ratio imbalances</a:t>
            </a:r>
          </a:p>
          <a:p>
            <a:r>
              <a:rPr lang="en-US" dirty="0" smtClean="0"/>
              <a:t>Women under represented in political bodies with less than 10% female representation in legislature, two top cabinet ministers  and none of the 25 supreme court judges.</a:t>
            </a:r>
          </a:p>
          <a:p>
            <a:r>
              <a:rPr lang="en-US" dirty="0" err="1" smtClean="0"/>
              <a:t>Indira</a:t>
            </a:r>
            <a:r>
              <a:rPr lang="en-US" dirty="0" smtClean="0"/>
              <a:t> Gandhi, one of India’s most powerful leaders, was prime minister from 1966-1977 and 1980-1984</a:t>
            </a:r>
          </a:p>
          <a:p>
            <a:r>
              <a:rPr lang="en-US" dirty="0" smtClean="0"/>
              <a:t>India has an old and diverse feminist movement and are viewed as impressive effort for a country where majority of women are socioeconomically disadvantaged and have historically been discouraged from engaging in public activity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Caste and Class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Caste is intrinsic to Hinduism</a:t>
            </a:r>
          </a:p>
          <a:p>
            <a:r>
              <a:rPr lang="en-US" dirty="0" smtClean="0"/>
              <a:t>Rig Veda – Varna – Color - </a:t>
            </a:r>
            <a:r>
              <a:rPr lang="en-US" dirty="0" err="1" smtClean="0"/>
              <a:t>Bharata</a:t>
            </a:r>
            <a:endParaRPr lang="en-US" dirty="0" smtClean="0"/>
          </a:p>
          <a:p>
            <a:pPr lvl="1"/>
            <a:r>
              <a:rPr lang="en-US" dirty="0" smtClean="0"/>
              <a:t>Brahmins-Priests</a:t>
            </a:r>
          </a:p>
          <a:p>
            <a:pPr lvl="1"/>
            <a:r>
              <a:rPr lang="en-US" dirty="0" err="1" smtClean="0"/>
              <a:t>Kshatriyas</a:t>
            </a:r>
            <a:r>
              <a:rPr lang="en-US" dirty="0" smtClean="0"/>
              <a:t> – rulers, warriors, and administrators</a:t>
            </a:r>
          </a:p>
          <a:p>
            <a:pPr lvl="1"/>
            <a:r>
              <a:rPr lang="en-US" dirty="0" err="1" smtClean="0"/>
              <a:t>Vaishyas</a:t>
            </a:r>
            <a:r>
              <a:rPr lang="en-US" dirty="0" smtClean="0"/>
              <a:t> – traders, merchants, and farmers</a:t>
            </a:r>
          </a:p>
          <a:p>
            <a:pPr lvl="1"/>
            <a:r>
              <a:rPr lang="en-US" dirty="0" err="1" smtClean="0"/>
              <a:t>Shudras</a:t>
            </a:r>
            <a:r>
              <a:rPr lang="en-US" dirty="0" smtClean="0"/>
              <a:t> – peasants, serfs, or servants</a:t>
            </a:r>
          </a:p>
          <a:p>
            <a:pPr lvl="1"/>
            <a:r>
              <a:rPr lang="en-US" dirty="0" smtClean="0"/>
              <a:t>Outcastes - Untouchables</a:t>
            </a:r>
          </a:p>
          <a:p>
            <a:r>
              <a:rPr lang="en-US" dirty="0" err="1" smtClean="0"/>
              <a:t>Jati</a:t>
            </a:r>
            <a:r>
              <a:rPr lang="en-US" dirty="0" smtClean="0"/>
              <a:t> – Thousands of sub-divisions within castes</a:t>
            </a:r>
          </a:p>
          <a:p>
            <a:r>
              <a:rPr lang="en-US" dirty="0" smtClean="0"/>
              <a:t>Mohandas Gandhi, great nationalist leader and Hindu thinker, embraced untouchables as </a:t>
            </a:r>
            <a:r>
              <a:rPr lang="en-US" dirty="0" err="1" smtClean="0"/>
              <a:t>harijans</a:t>
            </a:r>
            <a:r>
              <a:rPr lang="en-US" dirty="0" smtClean="0"/>
              <a:t>, children of God</a:t>
            </a:r>
          </a:p>
          <a:p>
            <a:r>
              <a:rPr lang="en-US" dirty="0" smtClean="0"/>
              <a:t>Article 7 abolished </a:t>
            </a:r>
            <a:r>
              <a:rPr lang="en-US" dirty="0" err="1" smtClean="0"/>
              <a:t>untouchability</a:t>
            </a:r>
            <a:endParaRPr lang="en-US" dirty="0" smtClean="0"/>
          </a:p>
          <a:p>
            <a:r>
              <a:rPr lang="en-US" dirty="0" smtClean="0"/>
              <a:t>Article 15 of Constitution prohibits discrimination on the basis of castes</a:t>
            </a:r>
          </a:p>
          <a:p>
            <a:r>
              <a:rPr lang="en-US" dirty="0" smtClean="0"/>
              <a:t>First amendment allowed state to make provisions for the advancement of backward classes or scheduled castes and tribes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Caste and 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Caste is important for India’s intense combative elections since caste groups can be mobilized to vote for candidates</a:t>
            </a:r>
          </a:p>
          <a:p>
            <a:r>
              <a:rPr lang="en-US" dirty="0" err="1" smtClean="0"/>
              <a:t>Dalit</a:t>
            </a:r>
            <a:r>
              <a:rPr lang="en-US" dirty="0" smtClean="0"/>
              <a:t> (oppressed)  identity has mobilized the lower castes and outcastes to support candidates and one such candidate from Uttar Pradesh, </a:t>
            </a:r>
            <a:r>
              <a:rPr lang="en-US" dirty="0" err="1" smtClean="0"/>
              <a:t>Mayawati</a:t>
            </a:r>
            <a:r>
              <a:rPr lang="en-US" dirty="0" smtClean="0"/>
              <a:t> </a:t>
            </a:r>
            <a:r>
              <a:rPr lang="en-US" dirty="0" err="1" smtClean="0"/>
              <a:t>Kumari</a:t>
            </a:r>
            <a:r>
              <a:rPr lang="en-US" dirty="0" smtClean="0"/>
              <a:t> has expressed intentions to seek the position of Prime Minister.</a:t>
            </a:r>
          </a:p>
          <a:p>
            <a:r>
              <a:rPr lang="en-US" dirty="0" smtClean="0"/>
              <a:t>Class and caste are often mixed</a:t>
            </a:r>
          </a:p>
          <a:p>
            <a:r>
              <a:rPr lang="en-US" dirty="0" smtClean="0"/>
              <a:t>Backward classes are groups that are not untouchables but economically deprived groups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203</TotalTime>
  <Words>1053</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India</vt:lpstr>
      <vt:lpstr>Population Size and Distribution</vt:lpstr>
      <vt:lpstr>Population Size and Distribution</vt:lpstr>
      <vt:lpstr>Population Size and Distribution</vt:lpstr>
      <vt:lpstr>Male and Female Literacy in Five Indian States</vt:lpstr>
      <vt:lpstr>India’s Declining Sex Ratios (females per thousand males)</vt:lpstr>
      <vt:lpstr>Gender</vt:lpstr>
      <vt:lpstr>Caste and Class</vt:lpstr>
      <vt:lpstr>Caste and Class</vt:lpstr>
      <vt:lpstr>Political Representation: Quotas and Reservations</vt:lpstr>
      <vt:lpstr>Language</vt:lpstr>
      <vt:lpstr>Religion</vt:lpstr>
      <vt:lpstr>Religion</vt:lpstr>
      <vt:lpstr>Religion</vt:lpstr>
      <vt:lpstr>Summary</vt:lpstr>
    </vt:vector>
  </TitlesOfParts>
  <Company>Grossmont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dc:title>
  <dc:creator>Todd Myers</dc:creator>
  <cp:lastModifiedBy>Todd Myers</cp:lastModifiedBy>
  <cp:revision>10</cp:revision>
  <dcterms:created xsi:type="dcterms:W3CDTF">2012-01-25T04:47:37Z</dcterms:created>
  <dcterms:modified xsi:type="dcterms:W3CDTF">2012-01-25T17:20:34Z</dcterms:modified>
</cp:coreProperties>
</file>