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Default Extension="gif" ContentType="image/gi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5" r:id="rId3"/>
    <p:sldId id="264" r:id="rId4"/>
    <p:sldId id="257" r:id="rId5"/>
    <p:sldId id="266" r:id="rId6"/>
    <p:sldId id="258" r:id="rId7"/>
    <p:sldId id="259" r:id="rId8"/>
    <p:sldId id="260" r:id="rId9"/>
    <p:sldId id="261" r:id="rId10"/>
    <p:sldId id="267" r:id="rId11"/>
    <p:sldId id="262"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3" d="100"/>
          <a:sy n="93" d="100"/>
        </p:scale>
        <p:origin x="-13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A87CFADE-B3FF-0D49-9515-150ADD8E529E}" type="datetimeFigureOut">
              <a:rPr lang="en-US" smtClean="0"/>
              <a:t>1/28/12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242AE89-2EAC-0646-97E7-209B6AB985C5}"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7CFADE-B3FF-0D49-9515-150ADD8E529E}" type="datetimeFigureOut">
              <a:rPr lang="en-US" smtClean="0"/>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2AE89-2EAC-0646-97E7-209B6AB985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7CFADE-B3FF-0D49-9515-150ADD8E529E}" type="datetimeFigureOut">
              <a:rPr lang="en-US" smtClean="0"/>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2AE89-2EAC-0646-97E7-209B6AB985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7CFADE-B3FF-0D49-9515-150ADD8E529E}" type="datetimeFigureOut">
              <a:rPr lang="en-US" smtClean="0"/>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2AE89-2EAC-0646-97E7-209B6AB985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7CFADE-B3FF-0D49-9515-150ADD8E529E}" type="datetimeFigureOut">
              <a:rPr lang="en-US" smtClean="0"/>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42AE89-2EAC-0646-97E7-209B6AB985C5}"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7CFADE-B3FF-0D49-9515-150ADD8E529E}" type="datetimeFigureOut">
              <a:rPr lang="en-US" smtClean="0"/>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2AE89-2EAC-0646-97E7-209B6AB985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7CFADE-B3FF-0D49-9515-150ADD8E529E}" type="datetimeFigureOut">
              <a:rPr lang="en-US" smtClean="0"/>
              <a:t>1/28/12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42AE89-2EAC-0646-97E7-209B6AB985C5}"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7CFADE-B3FF-0D49-9515-150ADD8E529E}" type="datetimeFigureOut">
              <a:rPr lang="en-US" smtClean="0"/>
              <a:t>1/28/12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42AE89-2EAC-0646-97E7-209B6AB985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CFADE-B3FF-0D49-9515-150ADD8E529E}" type="datetimeFigureOut">
              <a:rPr lang="en-US" smtClean="0"/>
              <a:t>1/28/12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42AE89-2EAC-0646-97E7-209B6AB985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7CFADE-B3FF-0D49-9515-150ADD8E529E}" type="datetimeFigureOut">
              <a:rPr lang="en-US" smtClean="0"/>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42AE89-2EAC-0646-97E7-209B6AB985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A87CFADE-B3FF-0D49-9515-150ADD8E529E}" type="datetimeFigureOut">
              <a:rPr lang="en-US" smtClean="0"/>
              <a:t>1/28/12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7242AE89-2EAC-0646-97E7-209B6AB985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A87CFADE-B3FF-0D49-9515-150ADD8E529E}" type="datetimeFigureOut">
              <a:rPr lang="en-US" smtClean="0"/>
              <a:t>1/28/12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7242AE89-2EAC-0646-97E7-209B6AB985C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China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Regions, Religion, and Ethnic Minorities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 groups such as the Hakka are not recognized</a:t>
            </a:r>
          </a:p>
          <a:p>
            <a:r>
              <a:rPr lang="en-US" dirty="0" smtClean="0"/>
              <a:t>Recognition of Han speaking Muslims as an ethnic group reflects China’s history of Muslim rebellions and Muslim protests over some governmental policies</a:t>
            </a:r>
          </a:p>
          <a:p>
            <a:r>
              <a:rPr lang="en-US" dirty="0" smtClean="0"/>
              <a:t>The Cultural Revolution of the mid 60’s and early 70’s attacked religion but China’s 1982 Constitution provides for the freedom of religion with provisions for protecting the state and excluding foreign influence</a:t>
            </a:r>
          </a:p>
          <a:p>
            <a:pPr lvl="1"/>
            <a:r>
              <a:rPr lang="en-US" dirty="0" err="1" smtClean="0"/>
              <a:t>Falun</a:t>
            </a:r>
            <a:r>
              <a:rPr lang="en-US" dirty="0" smtClean="0"/>
              <a:t> Gong Case Study</a:t>
            </a:r>
          </a:p>
          <a:p>
            <a:pPr lvl="1"/>
            <a:r>
              <a:rPr lang="en-US" dirty="0" smtClean="0"/>
              <a:t>Uighur Case Study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Tibet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Tibet became a center of Mahayana Buddhism and preserved that tradition after it was eliminated from India by Muslim pressure and influence</a:t>
            </a:r>
          </a:p>
          <a:p>
            <a:r>
              <a:rPr lang="en-US" dirty="0" smtClean="0"/>
              <a:t>Tibet entered into a relationship with the Qing Dynasty in the Sixteenth Century but never had Chinese administrative forms imposed upon it</a:t>
            </a:r>
          </a:p>
          <a:p>
            <a:r>
              <a:rPr lang="en-US" dirty="0" smtClean="0"/>
              <a:t>Both Nationalist Chinese governments and the Communist viewed Tibet as part of China and Communists invaded and conquered Tibet in 1950</a:t>
            </a:r>
          </a:p>
          <a:p>
            <a:r>
              <a:rPr lang="en-US" dirty="0" smtClean="0"/>
              <a:t>Initially Beijing pursued conciliatory policy but cultural tensions resulted in increased Tibetan resistance and the eventual fleeing into exile of the Dalai Lama to India in 1959</a:t>
            </a:r>
          </a:p>
          <a:p>
            <a:r>
              <a:rPr lang="en-US" dirty="0" smtClean="0"/>
              <a:t>Tensions between Chinese migrants and Tibetan natives continue and Dalai Lama seeks Tibetan autonomy but Chinese are likely to wait until Dalai Lama is dead as they continue to integrate Tibet into greater Chinese society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Both China and India face the challenge of accommodating and assimilating minority populations and have used preferential policies to address these problems</a:t>
            </a:r>
          </a:p>
          <a:p>
            <a:r>
              <a:rPr lang="en-US" dirty="0" smtClean="0"/>
              <a:t>Unlike India where the size of minority groups gives them power, the predominance of the Han mean that minority issues will be subordinated to larger issues</a:t>
            </a:r>
          </a:p>
          <a:p>
            <a:r>
              <a:rPr lang="en-US" dirty="0" smtClean="0"/>
              <a:t>Sex ratio, size and aging of the population important issues for China</a:t>
            </a:r>
          </a:p>
          <a:p>
            <a:r>
              <a:rPr lang="en-US" dirty="0" smtClean="0"/>
              <a:t>Subordination of women is a common trait of both Chinese and </a:t>
            </a:r>
            <a:r>
              <a:rPr lang="en-US" smtClean="0"/>
              <a:t>Indian societies</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 Political Map</a:t>
            </a:r>
            <a:endParaRPr lang="en-US" dirty="0"/>
          </a:p>
        </p:txBody>
      </p:sp>
      <p:pic>
        <p:nvPicPr>
          <p:cNvPr id="4" name="Content Placeholder 3" descr="china-political-map.gif"/>
          <p:cNvPicPr>
            <a:picLocks noGrp="1" noChangeAspect="1"/>
          </p:cNvPicPr>
          <p:nvPr>
            <p:ph idx="1"/>
          </p:nvPr>
        </p:nvPicPr>
        <p:blipFill>
          <a:blip r:embed="rId2"/>
          <a:srcRect l="-28387" r="-28387"/>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 Population Density</a:t>
            </a:r>
            <a:endParaRPr lang="en-US" dirty="0"/>
          </a:p>
        </p:txBody>
      </p:sp>
      <p:pic>
        <p:nvPicPr>
          <p:cNvPr id="4" name="Content Placeholder 3" descr="chinapopulation_distribution.jpg"/>
          <p:cNvPicPr>
            <a:picLocks noGrp="1" noChangeAspect="1"/>
          </p:cNvPicPr>
          <p:nvPr>
            <p:ph idx="1"/>
          </p:nvPr>
        </p:nvPicPr>
        <p:blipFill>
          <a:blip r:embed="rId2"/>
          <a:srcRect l="-15938" r="-15938"/>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Size and Distribution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China’s population is 1.35 billion with a growth rate of .5% compared to India’s growth rate of 1.6%</a:t>
            </a:r>
          </a:p>
          <a:p>
            <a:r>
              <a:rPr lang="en-US" dirty="0" smtClean="0"/>
              <a:t>Population concentrated in Eastern regions of the country</a:t>
            </a:r>
          </a:p>
          <a:p>
            <a:r>
              <a:rPr lang="en-US" dirty="0" smtClean="0"/>
              <a:t>Outer China is home to majority of ethnic minorities</a:t>
            </a:r>
          </a:p>
          <a:p>
            <a:r>
              <a:rPr lang="en-US" dirty="0" smtClean="0"/>
              <a:t>China has 22% of the world’s population and only 7% of its arable land</a:t>
            </a:r>
          </a:p>
          <a:p>
            <a:r>
              <a:rPr lang="en-US" dirty="0" smtClean="0"/>
              <a:t>China is more urban than India, with 45% of it population living in cities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Population Size and Distribution - Continued</a:t>
            </a:r>
            <a:endParaRPr lang="en-US" sz="3200" dirty="0"/>
          </a:p>
        </p:txBody>
      </p:sp>
      <p:sp>
        <p:nvSpPr>
          <p:cNvPr id="3" name="Content Placeholder 2"/>
          <p:cNvSpPr>
            <a:spLocks noGrp="1"/>
          </p:cNvSpPr>
          <p:nvPr>
            <p:ph idx="1"/>
          </p:nvPr>
        </p:nvSpPr>
        <p:spPr/>
        <p:txBody>
          <a:bodyPr/>
          <a:lstStyle/>
          <a:p>
            <a:r>
              <a:rPr lang="en-US" dirty="0" smtClean="0"/>
              <a:t>Urbanization represents government’s commitment to socioeconomic modernization – a consequence of this commitment is a growing gap between urban and rural values and life styles</a:t>
            </a:r>
          </a:p>
          <a:p>
            <a:r>
              <a:rPr lang="en-US" dirty="0" smtClean="0"/>
              <a:t>Tradition of political rebellion is associated with the cities and protests about corruption, environmental conditions, working conditions, and illegal land grabs are frequent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Policies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Initial population surge viewed as a good thing – “It is a very good thing that China has a big population.  Even if China’s population multiplies many times, she is fully capable of finding a solution; the solution is production” Mao Zedong</a:t>
            </a:r>
          </a:p>
          <a:p>
            <a:r>
              <a:rPr lang="en-US" dirty="0" smtClean="0"/>
              <a:t>Late Seventies direction switches to embrace a one child policy – coercive methods used to enforce this policy</a:t>
            </a:r>
          </a:p>
          <a:p>
            <a:r>
              <a:rPr lang="en-US" dirty="0" smtClean="0"/>
              <a:t>Result of policy is the aging of the population – 7% of China’s population is over 65 in contrast to 4% of India’s population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Dilemmas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China and India have more men than women because of traditional preferences for sons</a:t>
            </a:r>
          </a:p>
          <a:p>
            <a:r>
              <a:rPr lang="en-US" dirty="0" smtClean="0"/>
              <a:t>Korea abolished 1958 inheritance law favoring men improving sex ratio but not solving the problem</a:t>
            </a:r>
          </a:p>
          <a:p>
            <a:r>
              <a:rPr lang="en-US" dirty="0" smtClean="0"/>
              <a:t>Many developed economies have aging populations with high percentages of the populations over the age of 65 including Italy (20%), Germany (19%), Sweden (17%), Japan (20%)</a:t>
            </a:r>
          </a:p>
          <a:p>
            <a:r>
              <a:rPr lang="en-US" dirty="0" smtClean="0"/>
              <a:t>China is projected to have 16% of this category by 2030</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China traditionally held women in subordinate conditions including such actions as foot binding</a:t>
            </a:r>
          </a:p>
          <a:p>
            <a:r>
              <a:rPr lang="en-US" dirty="0" smtClean="0"/>
              <a:t>Confucianism is believed to be one source of women’s subordination</a:t>
            </a:r>
          </a:p>
          <a:p>
            <a:r>
              <a:rPr lang="en-US" dirty="0" smtClean="0"/>
              <a:t>Women’s roles in the economy in the reproductive sector as opposed to the productive sector is another reason viewed as part of women’s status in Chinese society</a:t>
            </a:r>
          </a:p>
          <a:p>
            <a:r>
              <a:rPr lang="en-US" dirty="0" smtClean="0"/>
              <a:t>Women have born the burden of state population policies with </a:t>
            </a:r>
            <a:r>
              <a:rPr lang="en-US" dirty="0" err="1" smtClean="0"/>
              <a:t>iud’s</a:t>
            </a:r>
            <a:r>
              <a:rPr lang="en-US" dirty="0" smtClean="0"/>
              <a:t> and female sterilization accounting for 70% of contraceptive methods</a:t>
            </a:r>
          </a:p>
          <a:p>
            <a:r>
              <a:rPr lang="en-US" dirty="0" smtClean="0"/>
              <a:t>In 2000, in the age 0-4 category boys accounted for 120.2 persons in the population for every 100 girls – one child modified to allow a second child if first child is a girl – 9-10 second pregnancies were terminated if fetus was a girl</a:t>
            </a:r>
          </a:p>
          <a:p>
            <a:r>
              <a:rPr lang="en-US" dirty="0" smtClean="0"/>
              <a:t>Restrictions on labor mobility left many women behind to fend for themselves under patriarchal family structures</a:t>
            </a:r>
          </a:p>
          <a:p>
            <a:r>
              <a:rPr lang="en-US" dirty="0" smtClean="0"/>
              <a:t>Lives of women improved under Communism but not greatly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Regions, Religion, and Ethnic Minorities</a:t>
            </a:r>
            <a:endParaRPr lang="en-US" dirty="0"/>
          </a:p>
        </p:txBody>
      </p:sp>
      <p:sp>
        <p:nvSpPr>
          <p:cNvPr id="3" name="Content Placeholder 2"/>
          <p:cNvSpPr>
            <a:spLocks noGrp="1"/>
          </p:cNvSpPr>
          <p:nvPr>
            <p:ph idx="1"/>
          </p:nvPr>
        </p:nvSpPr>
        <p:spPr/>
        <p:txBody>
          <a:bodyPr>
            <a:normAutofit lnSpcReduction="10000"/>
          </a:bodyPr>
          <a:lstStyle/>
          <a:p>
            <a:r>
              <a:rPr lang="en-US" dirty="0" smtClean="0"/>
              <a:t>Fifty five  government designated minority nationalities in China  numbering as of 2000 about 106.4 million people– the largest groups are </a:t>
            </a:r>
            <a:r>
              <a:rPr lang="en-US" dirty="0" err="1" smtClean="0"/>
              <a:t>Zhuang</a:t>
            </a:r>
            <a:r>
              <a:rPr lang="en-US" dirty="0" smtClean="0"/>
              <a:t>, Miao, and Yi in the South, the </a:t>
            </a:r>
            <a:r>
              <a:rPr lang="en-US" dirty="0" err="1" smtClean="0"/>
              <a:t>Hui</a:t>
            </a:r>
            <a:r>
              <a:rPr lang="en-US" dirty="0" smtClean="0"/>
              <a:t> (Muslim), Uighur and Tibetan in the North and Northwest and the Mongolian and Manchu in the North </a:t>
            </a:r>
          </a:p>
          <a:p>
            <a:r>
              <a:rPr lang="en-US" dirty="0" smtClean="0"/>
              <a:t>Han are the dominant group (about 90% of population) and share </a:t>
            </a:r>
            <a:r>
              <a:rPr lang="en-US" dirty="0" err="1" smtClean="0"/>
              <a:t>Sinitic</a:t>
            </a:r>
            <a:r>
              <a:rPr lang="en-US" dirty="0" smtClean="0"/>
              <a:t> languages and Chinese characters and a literary tradition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1759</TotalTime>
  <Words>832</Words>
  <Application>Microsoft Macintosh PowerPoint</Application>
  <PresentationFormat>On-screen Show (4:3)</PresentationFormat>
  <Paragraphs>49</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Metro</vt:lpstr>
      <vt:lpstr>China</vt:lpstr>
      <vt:lpstr>China – Political Map</vt:lpstr>
      <vt:lpstr>China – Population Density</vt:lpstr>
      <vt:lpstr>Population Size and Distribution</vt:lpstr>
      <vt:lpstr>Population Size and Distribution - Continued</vt:lpstr>
      <vt:lpstr>Population Policies</vt:lpstr>
      <vt:lpstr>Demographic Dilemmas</vt:lpstr>
      <vt:lpstr>Gender</vt:lpstr>
      <vt:lpstr>Regions, Religion, and Ethnic Minorities</vt:lpstr>
      <vt:lpstr>Regions, Religion, and Ethnic Minorities</vt:lpstr>
      <vt:lpstr>Tibet</vt:lpstr>
      <vt:lpstr>Summary</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dc:title>
  <dc:creator>Todd Myers</dc:creator>
  <cp:lastModifiedBy>Todd Myers</cp:lastModifiedBy>
  <cp:revision>3</cp:revision>
  <dcterms:created xsi:type="dcterms:W3CDTF">2012-01-29T01:58:29Z</dcterms:created>
  <dcterms:modified xsi:type="dcterms:W3CDTF">2012-01-30T07:17:54Z</dcterms:modified>
</cp:coreProperties>
</file>