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0" d="100"/>
          <a:sy n="40" d="100"/>
        </p:scale>
        <p:origin x="-72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AAE56F58-4599-7A4B-B72D-AF41CAF7DD8C}" type="datetimeFigureOut">
              <a:rPr lang="en-US" smtClean="0"/>
              <a:t>4/16/2012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DF10A2A4-6495-194C-A9E9-E3F90B20608D}"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E56F58-4599-7A4B-B72D-AF41CAF7DD8C}" type="datetimeFigureOut">
              <a:rPr lang="en-US" smtClean="0"/>
              <a:t>4/16/2012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10A2A4-6495-194C-A9E9-E3F90B20608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E56F58-4599-7A4B-B72D-AF41CAF7DD8C}" type="datetimeFigureOut">
              <a:rPr lang="en-US" smtClean="0"/>
              <a:t>4/16/2012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10A2A4-6495-194C-A9E9-E3F90B20608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E56F58-4599-7A4B-B72D-AF41CAF7DD8C}" type="datetimeFigureOut">
              <a:rPr lang="en-US" smtClean="0"/>
              <a:t>4/16/2012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10A2A4-6495-194C-A9E9-E3F90B20608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AE56F58-4599-7A4B-B72D-AF41CAF7DD8C}" type="datetimeFigureOut">
              <a:rPr lang="en-US" smtClean="0"/>
              <a:t>4/16/2012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10A2A4-6495-194C-A9E9-E3F90B20608D}"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AE56F58-4599-7A4B-B72D-AF41CAF7DD8C}" type="datetimeFigureOut">
              <a:rPr lang="en-US" smtClean="0"/>
              <a:t>4/16/2012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10A2A4-6495-194C-A9E9-E3F90B20608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AE56F58-4599-7A4B-B72D-AF41CAF7DD8C}" type="datetimeFigureOut">
              <a:rPr lang="en-US" smtClean="0"/>
              <a:t>4/16/2012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10A2A4-6495-194C-A9E9-E3F90B20608D}"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AE56F58-4599-7A4B-B72D-AF41CAF7DD8C}" type="datetimeFigureOut">
              <a:rPr lang="en-US" smtClean="0"/>
              <a:t>4/16/2012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10A2A4-6495-194C-A9E9-E3F90B20608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E56F58-4599-7A4B-B72D-AF41CAF7DD8C}" type="datetimeFigureOut">
              <a:rPr lang="en-US" smtClean="0"/>
              <a:t>4/16/2012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10A2A4-6495-194C-A9E9-E3F90B20608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AE56F58-4599-7A4B-B72D-AF41CAF7DD8C}" type="datetimeFigureOut">
              <a:rPr lang="en-US" smtClean="0"/>
              <a:t>4/16/2012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10A2A4-6495-194C-A9E9-E3F90B20608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AAE56F58-4599-7A4B-B72D-AF41CAF7DD8C}" type="datetimeFigureOut">
              <a:rPr lang="en-US" smtClean="0"/>
              <a:t>4/16/2012</a:t>
            </a:fld>
            <a:endParaRPr lang="en-US"/>
          </a:p>
        </p:txBody>
      </p:sp>
      <p:sp>
        <p:nvSpPr>
          <p:cNvPr id="6" name="Footer Placeholder 5"/>
          <p:cNvSpPr>
            <a:spLocks noGrp="1"/>
          </p:cNvSpPr>
          <p:nvPr>
            <p:ph type="ftr" sz="quarter" idx="11"/>
          </p:nvPr>
        </p:nvSpPr>
        <p:spPr>
          <a:xfrm>
            <a:off x="914400" y="55499"/>
            <a:ext cx="5562600" cy="365125"/>
          </a:xfrm>
        </p:spPr>
        <p:txBody>
          <a:bodyPr/>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p>
            <a:fld id="{DF10A2A4-6495-194C-A9E9-E3F90B20608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lstStyle>
          <a:p>
            <a:fld id="{AAE56F58-4599-7A4B-B72D-AF41CAF7DD8C}" type="datetimeFigureOut">
              <a:rPr lang="en-US" smtClean="0"/>
              <a:t>4/16/2012</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lstStyle>
          <a:p>
            <a:fld id="{DF10A2A4-6495-194C-A9E9-E3F90B20608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Singapore</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Singaporean Political History</a:t>
            </a:r>
            <a:endParaRPr lang="en-US" dirty="0"/>
          </a:p>
        </p:txBody>
      </p:sp>
      <p:sp>
        <p:nvSpPr>
          <p:cNvPr id="3" name="Content Placeholder 2"/>
          <p:cNvSpPr>
            <a:spLocks noGrp="1"/>
          </p:cNvSpPr>
          <p:nvPr>
            <p:ph idx="1"/>
          </p:nvPr>
        </p:nvSpPr>
        <p:spPr/>
        <p:txBody>
          <a:bodyPr>
            <a:normAutofit/>
          </a:bodyPr>
          <a:lstStyle/>
          <a:p>
            <a:r>
              <a:rPr lang="en-US" dirty="0" smtClean="0"/>
              <a:t>1963 –1965 Malaysian – Malaysia versus Malayan Malaysia </a:t>
            </a:r>
          </a:p>
          <a:p>
            <a:r>
              <a:rPr lang="en-US" dirty="0" smtClean="0"/>
              <a:t>1965-1990 – Lee </a:t>
            </a:r>
            <a:r>
              <a:rPr lang="en-US" dirty="0" err="1" smtClean="0"/>
              <a:t>Kuan</a:t>
            </a:r>
            <a:r>
              <a:rPr lang="en-US" dirty="0" smtClean="0"/>
              <a:t> Yew – Developmental state – 1969 consolidated state’s viability</a:t>
            </a:r>
          </a:p>
          <a:p>
            <a:r>
              <a:rPr lang="en-US" dirty="0" smtClean="0"/>
              <a:t>1990 – 2004 – </a:t>
            </a:r>
            <a:r>
              <a:rPr lang="en-US" dirty="0" err="1" smtClean="0"/>
              <a:t>Goh</a:t>
            </a:r>
            <a:r>
              <a:rPr lang="en-US" dirty="0" smtClean="0"/>
              <a:t> </a:t>
            </a:r>
            <a:r>
              <a:rPr lang="en-US" dirty="0" err="1" smtClean="0"/>
              <a:t>Chok</a:t>
            </a:r>
            <a:r>
              <a:rPr lang="en-US" dirty="0" smtClean="0"/>
              <a:t> Tong – more consensual – defamation cases – 1997 election vindicated </a:t>
            </a:r>
            <a:r>
              <a:rPr lang="en-US" dirty="0" err="1" smtClean="0"/>
              <a:t>Goh</a:t>
            </a:r>
            <a:endParaRPr lang="en-US" dirty="0" smtClean="0"/>
          </a:p>
          <a:p>
            <a:r>
              <a:rPr lang="en-US" dirty="0" smtClean="0"/>
              <a:t>2004 -  Lee </a:t>
            </a:r>
            <a:r>
              <a:rPr lang="en-US" dirty="0" err="1" smtClean="0"/>
              <a:t>Hsien</a:t>
            </a:r>
            <a:r>
              <a:rPr lang="en-US" dirty="0" smtClean="0"/>
              <a:t> </a:t>
            </a:r>
            <a:r>
              <a:rPr lang="en-US" dirty="0" err="1" smtClean="0"/>
              <a:t>Loong</a:t>
            </a:r>
            <a:r>
              <a:rPr lang="en-US" dirty="0" smtClean="0"/>
              <a:t> – policies of father continued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Institutions and Political Groups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Lee </a:t>
            </a:r>
            <a:r>
              <a:rPr lang="en-US" dirty="0" err="1" smtClean="0"/>
              <a:t>Kuan</a:t>
            </a:r>
            <a:r>
              <a:rPr lang="en-US" dirty="0" smtClean="0"/>
              <a:t> Yew – Prime Minister until 1990 – successful in making open and pragmatic decisions but moved toward authoritarianism – Senior Minister – Minister Mentor – Son, Lee </a:t>
            </a:r>
            <a:r>
              <a:rPr lang="en-US" dirty="0" err="1" smtClean="0"/>
              <a:t>Hsien</a:t>
            </a:r>
            <a:r>
              <a:rPr lang="en-US" dirty="0" smtClean="0"/>
              <a:t> </a:t>
            </a:r>
            <a:r>
              <a:rPr lang="en-US" dirty="0" err="1" smtClean="0"/>
              <a:t>Loong</a:t>
            </a:r>
            <a:r>
              <a:rPr lang="en-US" dirty="0" smtClean="0"/>
              <a:t>, became Prime Minister – LKY becomes Minister Mentor</a:t>
            </a:r>
          </a:p>
          <a:p>
            <a:r>
              <a:rPr lang="en-US" dirty="0" smtClean="0"/>
              <a:t>Political Parties – PAP dominant party since 1957 – The Socialist Front offered greatest competition in the 1960s – technical competence, low levels of corruption, factionalized opposition, rigid rules circumscribing activities of political parties, censorship, and concerns about the ability of others to sustain prosperity have led to PAP dominance – Democratic Party – Workers Party consider getting two seats in the parliament of victory – opposition leaders often sued and bankrupted – districts that vote for other parties may be the last to receive housing maintenance</a:t>
            </a:r>
          </a:p>
          <a:p>
            <a:r>
              <a:rPr lang="en-US" dirty="0" smtClean="0"/>
              <a:t>Legislature – Unicameral system – no more than half of representatives come from Group representation constituencies that provide ethnic representation – three non-constituency seats reserved for opposition without voting rights on money bills, constitutional amendments, or votes of confidence, nine merit appointments with similar limitations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Democratization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Singapore does not meet the Western definition of democracy with full civil liberties and competitive choices of leaders but it does achieve law and order and economic growth without relying on oppression</a:t>
            </a:r>
          </a:p>
          <a:p>
            <a:r>
              <a:rPr lang="en-US" dirty="0" smtClean="0"/>
              <a:t>Hegemonic electoral authoritarian regime</a:t>
            </a:r>
          </a:p>
          <a:p>
            <a:r>
              <a:rPr lang="en-US" dirty="0" smtClean="0"/>
              <a:t>No tradition of loyal opposition within Chinese tradition according to Lee </a:t>
            </a:r>
            <a:r>
              <a:rPr lang="en-US" dirty="0" err="1" smtClean="0"/>
              <a:t>Kuan</a:t>
            </a:r>
            <a:r>
              <a:rPr lang="en-US" dirty="0" smtClean="0"/>
              <a:t> Yew</a:t>
            </a:r>
          </a:p>
          <a:p>
            <a:r>
              <a:rPr lang="en-US" dirty="0" smtClean="0"/>
              <a:t>One-party systems can provide policy options through debates among the leadership and mechanisms for communicating with the public such as Citizen </a:t>
            </a:r>
            <a:r>
              <a:rPr lang="en-US" dirty="0"/>
              <a:t>C</a:t>
            </a:r>
            <a:r>
              <a:rPr lang="en-US" dirty="0" smtClean="0"/>
              <a:t>onsultative </a:t>
            </a:r>
            <a:r>
              <a:rPr lang="en-US" dirty="0"/>
              <a:t>C</a:t>
            </a:r>
            <a:r>
              <a:rPr lang="en-US" dirty="0" smtClean="0"/>
              <a:t>ommittees </a:t>
            </a:r>
          </a:p>
          <a:p>
            <a:r>
              <a:rPr lang="en-US" dirty="0" smtClean="0"/>
              <a:t>“When your Singapore, your existence depends on performance – extraordinary performance, better than your competitors – when that performance disappears because the system on which it’s been based becomes eroded, then you’ve lost everything.”</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Development</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Mixture capitalist and socialist economy with emphasis put on the former</a:t>
            </a:r>
          </a:p>
          <a:p>
            <a:r>
              <a:rPr lang="en-US" dirty="0" smtClean="0"/>
              <a:t>Geographic location greatest asset</a:t>
            </a:r>
          </a:p>
          <a:p>
            <a:r>
              <a:rPr lang="en-US" dirty="0" smtClean="0"/>
              <a:t>Ranked among the world’s freest economies</a:t>
            </a:r>
          </a:p>
          <a:p>
            <a:r>
              <a:rPr lang="en-US" dirty="0" smtClean="0"/>
              <a:t>Initial strategy emphasized manufacturing and outward oriented export strategy and contributed to the regions highest growth rates</a:t>
            </a:r>
          </a:p>
          <a:p>
            <a:r>
              <a:rPr lang="en-US" dirty="0" smtClean="0"/>
              <a:t>Only between 2000 and 2003 did country experience two years of growth rates below 7%</a:t>
            </a:r>
          </a:p>
          <a:p>
            <a:r>
              <a:rPr lang="en-US" dirty="0" smtClean="0"/>
              <a:t>State intervention addressed problems as varied increasing protectionist policies in targeted markets, economic pressures on the shipping industry and high wages</a:t>
            </a:r>
          </a:p>
          <a:p>
            <a:r>
              <a:rPr lang="en-US" dirty="0" smtClean="0"/>
              <a:t>Shift to financial and insurance sectors (knowledge based economy)</a:t>
            </a:r>
          </a:p>
          <a:p>
            <a:r>
              <a:rPr lang="en-US" dirty="0" smtClean="0"/>
              <a:t>300 billion dollars of foreign investment in 2005</a:t>
            </a:r>
          </a:p>
          <a:p>
            <a:r>
              <a:rPr lang="en-US" dirty="0" smtClean="0"/>
              <a:t>High rate of national savings needed to find investment other than in the home market</a:t>
            </a:r>
          </a:p>
          <a:p>
            <a:r>
              <a:rPr lang="en-US" dirty="0" smtClean="0"/>
              <a:t>Pursued closer ties with the United States, China, India, Mexico, Switzerland, Korea, Panama, Australia and oil rich states in the Persian Gulf</a:t>
            </a:r>
          </a:p>
          <a:p>
            <a:r>
              <a:rPr lang="en-US" dirty="0" smtClean="0"/>
              <a:t>Proponent of regional integration of economies through ASEAN</a:t>
            </a:r>
          </a:p>
          <a:p>
            <a:r>
              <a:rPr lang="en-US" dirty="0" smtClean="0"/>
              <a:t>Best transportation infrastructures in the world, superb medical care, the highest standard of living in Southeast Asia, and a highly education make prospects for Singapore look good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Singaporean State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Patriarchal state or Hegelian state – strong state</a:t>
            </a:r>
          </a:p>
          <a:p>
            <a:r>
              <a:rPr lang="en-US" dirty="0" smtClean="0"/>
              <a:t>No important resources, small size, minor defensive capabilities</a:t>
            </a:r>
          </a:p>
          <a:p>
            <a:r>
              <a:rPr lang="en-US" dirty="0" smtClean="0"/>
              <a:t>People are responsive to the institutions of the state that has co-opted competing interests</a:t>
            </a:r>
          </a:p>
          <a:p>
            <a:r>
              <a:rPr lang="en-US" dirty="0" smtClean="0"/>
              <a:t>No massive dislocation apart from forced expulsion from Malaysia</a:t>
            </a:r>
          </a:p>
          <a:p>
            <a:r>
              <a:rPr lang="en-US" dirty="0" smtClean="0"/>
              <a:t>Recipient of Western aid during the Cold War increased state resources</a:t>
            </a:r>
          </a:p>
          <a:p>
            <a:r>
              <a:rPr lang="en-US" dirty="0" smtClean="0"/>
              <a:t>Victory over communists justified administrative state</a:t>
            </a:r>
          </a:p>
          <a:p>
            <a:r>
              <a:rPr lang="en-US" dirty="0" smtClean="0"/>
              <a:t>Skilled bureaucracy and leadership</a:t>
            </a:r>
          </a:p>
          <a:p>
            <a:r>
              <a:rPr lang="en-US" dirty="0" smtClean="0"/>
              <a:t>Most disciplined society in Southeast Asia</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Foreign Policy</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Anti-Communist foreign policy from the founding through the 70s and 80s</a:t>
            </a:r>
          </a:p>
          <a:p>
            <a:r>
              <a:rPr lang="en-US" dirty="0" smtClean="0"/>
              <a:t>Tensions with the United States in the 80s as Singapore lost Generalized System of Preferences and perceived U.S. involvement in domestic politics</a:t>
            </a:r>
          </a:p>
          <a:p>
            <a:r>
              <a:rPr lang="en-US" dirty="0" smtClean="0"/>
              <a:t>Michael Fay case enabled Singapore to express its sovereignty </a:t>
            </a:r>
            <a:r>
              <a:rPr lang="en-US" dirty="0" err="1" smtClean="0"/>
              <a:t>vis</a:t>
            </a:r>
            <a:r>
              <a:rPr lang="en-US" dirty="0" smtClean="0"/>
              <a:t> a </a:t>
            </a:r>
            <a:r>
              <a:rPr lang="en-US" dirty="0" err="1" smtClean="0"/>
              <a:t>vis</a:t>
            </a:r>
            <a:r>
              <a:rPr lang="en-US" dirty="0" smtClean="0"/>
              <a:t> the U.S.</a:t>
            </a:r>
          </a:p>
          <a:p>
            <a:r>
              <a:rPr lang="en-US" dirty="0" smtClean="0"/>
              <a:t>9/11 changed climate and led Singapore to cooperate closely with the United States in counter terror efforts including token membership in the U.S. coalition of the willing</a:t>
            </a:r>
          </a:p>
          <a:p>
            <a:r>
              <a:rPr lang="en-US" dirty="0" smtClean="0"/>
              <a:t>Relations with China and the U.S. balance one another with investments in China and trade relations with U.S. and arms purchases</a:t>
            </a:r>
          </a:p>
          <a:p>
            <a:r>
              <a:rPr lang="en-US" dirty="0" smtClean="0"/>
              <a:t>Leading investor in Southeast Asia</a:t>
            </a:r>
          </a:p>
          <a:p>
            <a:r>
              <a:rPr lang="en-US" dirty="0" smtClean="0"/>
              <a:t>Concerned about cross strait relations with Indonesia and Malaysia</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Strategic position places Singapore in the middle of global commerce</a:t>
            </a:r>
          </a:p>
          <a:p>
            <a:r>
              <a:rPr lang="en-US" dirty="0" smtClean="0"/>
              <a:t>Smooth transition in power assures the PAP will continue to play a dominant role in the island’s politics</a:t>
            </a:r>
          </a:p>
          <a:p>
            <a:r>
              <a:rPr lang="en-US" dirty="0" smtClean="0"/>
              <a:t>As a red dot, with a high per capita income, comparison with other states in the region is difficult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ヒラギノ丸ゴ Pro W4"/>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Metro.thmx</Template>
  <TotalTime>183</TotalTime>
  <Words>767</Words>
  <Application>Microsoft Office PowerPoint</Application>
  <PresentationFormat>On-screen Show (4:3)</PresentationFormat>
  <Paragraphs>50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Metro</vt:lpstr>
      <vt:lpstr>Singapore</vt:lpstr>
      <vt:lpstr>Singaporean Political History</vt:lpstr>
      <vt:lpstr>Institutions and Political Groups</vt:lpstr>
      <vt:lpstr>Democratization</vt:lpstr>
      <vt:lpstr>Economic Development</vt:lpstr>
      <vt:lpstr>The Singaporean State</vt:lpstr>
      <vt:lpstr>Foreign Policy</vt:lpstr>
      <vt:lpstr>Conclusion</vt:lpstr>
    </vt:vector>
  </TitlesOfParts>
  <Company>Grossmont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Singapore</dc:title>
  <dc:creator>Todd Myers</dc:creator>
  <cp:lastModifiedBy>Todd Myers</cp:lastModifiedBy>
  <cp:revision>9</cp:revision>
  <dcterms:created xsi:type="dcterms:W3CDTF">2012-04-15T04:58:45Z</dcterms:created>
  <dcterms:modified xsi:type="dcterms:W3CDTF">2012-04-16T16:18:10Z</dcterms:modified>
</cp:coreProperties>
</file>