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E846D7F-1E5E-2748-BCC9-00F1D93FA965}" type="datetimeFigureOut">
              <a:rPr lang="en-US" smtClean="0"/>
              <a:t>4/21/12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C6689C-BEC5-2F48-B9FB-8C75F71A19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Brunei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Brunei Statistics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390,000 citizens with regions second highest gross national income per capita at $26,930</a:t>
            </a:r>
          </a:p>
          <a:p>
            <a:r>
              <a:rPr lang="en-US" dirty="0" smtClean="0"/>
              <a:t>70% are ethnically Malay, 20% are Chinese, and 10% non-Muslim ethnic groups</a:t>
            </a:r>
          </a:p>
          <a:p>
            <a:r>
              <a:rPr lang="en-US" dirty="0" smtClean="0"/>
              <a:t>Internal self government in 1959</a:t>
            </a:r>
          </a:p>
          <a:p>
            <a:r>
              <a:rPr lang="en-US" dirty="0" smtClean="0"/>
              <a:t>A.M. </a:t>
            </a:r>
            <a:r>
              <a:rPr lang="en-US" dirty="0" err="1" smtClean="0"/>
              <a:t>Azahari</a:t>
            </a:r>
            <a:r>
              <a:rPr lang="en-US" dirty="0" smtClean="0"/>
              <a:t> revolted in 1962 trying to create a federation of Brunei, Sabah, Sarawak – within two days the rebellion was crushed – state of emergency still in place</a:t>
            </a:r>
          </a:p>
          <a:p>
            <a:r>
              <a:rPr lang="en-US" dirty="0" smtClean="0"/>
              <a:t>Political stability and development occurred because of oil reserves – creating “</a:t>
            </a:r>
            <a:r>
              <a:rPr lang="en-US" dirty="0" err="1" smtClean="0"/>
              <a:t>Shellfare</a:t>
            </a:r>
            <a:r>
              <a:rPr lang="en-US" dirty="0" smtClean="0"/>
              <a:t> state”</a:t>
            </a:r>
          </a:p>
          <a:p>
            <a:r>
              <a:rPr lang="en-US" dirty="0" smtClean="0"/>
              <a:t>National ideology is Malay Islamic </a:t>
            </a:r>
            <a:r>
              <a:rPr lang="en-US" dirty="0" err="1" smtClean="0"/>
              <a:t>Beraja</a:t>
            </a:r>
            <a:endParaRPr lang="en-US" dirty="0" smtClean="0"/>
          </a:p>
          <a:p>
            <a:r>
              <a:rPr lang="en-US" dirty="0" smtClean="0"/>
              <a:t>Revived legislative council in 2003 and passed constitutional amendments – waiting to hold polls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Sultanate – Sultan Sir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Hassanal</a:t>
            </a:r>
            <a:r>
              <a:rPr lang="en-US" dirty="0" smtClean="0"/>
              <a:t> </a:t>
            </a:r>
            <a:r>
              <a:rPr lang="en-US" dirty="0" err="1" smtClean="0"/>
              <a:t>Bolkiah</a:t>
            </a:r>
            <a:r>
              <a:rPr lang="en-US" dirty="0" smtClean="0"/>
              <a:t> – state employees 2/3 of Brunei’s work force – no distinction between wealth of state and of sultan – sultan acts as Prime Minister, Defense Minister and oversees government bureaucracy – Sultan is immune to any form of legal prosecution – Sultan richest man in the world – Law suit against Prince </a:t>
            </a:r>
            <a:r>
              <a:rPr lang="en-US" dirty="0" err="1" smtClean="0"/>
              <a:t>Jefri</a:t>
            </a:r>
            <a:r>
              <a:rPr lang="en-US" dirty="0" smtClean="0"/>
              <a:t> – Heir apparent is Prince Abdul </a:t>
            </a:r>
            <a:r>
              <a:rPr lang="en-US" dirty="0" err="1" smtClean="0"/>
              <a:t>Muntaquim</a:t>
            </a:r>
            <a:endParaRPr lang="en-US" dirty="0" smtClean="0"/>
          </a:p>
          <a:p>
            <a:r>
              <a:rPr lang="en-US" dirty="0" smtClean="0"/>
              <a:t>Military – Royal Brunei Armed Forces 4,500 troops augmented by a brigade of </a:t>
            </a:r>
            <a:r>
              <a:rPr lang="en-US" dirty="0" err="1" smtClean="0"/>
              <a:t>Gurkhas</a:t>
            </a:r>
            <a:r>
              <a:rPr lang="en-US" dirty="0" smtClean="0"/>
              <a:t>  - Contributes peacekeepers to various missions – higher proportion of income spent on defense than other ASEAN states</a:t>
            </a:r>
          </a:p>
          <a:p>
            <a:r>
              <a:rPr lang="en-US" dirty="0" smtClean="0"/>
              <a:t>Political Parties – Brunei’s Peoples Party (eliminated after the 1962 A.M. </a:t>
            </a:r>
            <a:r>
              <a:rPr lang="en-US" dirty="0" err="1" smtClean="0"/>
              <a:t>Azahari</a:t>
            </a:r>
            <a:r>
              <a:rPr lang="en-US" dirty="0" smtClean="0"/>
              <a:t> rebellion); National Democratic Party (eliminated after calling for elections and requesting sultan to give up position as prime minister); Brunei Solidarity National Party (only legal party as of 1995)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Absolute monarchy</a:t>
            </a:r>
          </a:p>
          <a:p>
            <a:r>
              <a:rPr lang="en-US" dirty="0" smtClean="0"/>
              <a:t>1984 reform suspended parliamentary institutions</a:t>
            </a:r>
          </a:p>
          <a:p>
            <a:r>
              <a:rPr lang="en-US" dirty="0" smtClean="0"/>
              <a:t>Non-elected appointees to Legislative Council can participate in constitutional amendments and policy decisions at the Sultan’s behest</a:t>
            </a:r>
          </a:p>
          <a:p>
            <a:r>
              <a:rPr lang="en-US" dirty="0" smtClean="0"/>
              <a:t>Up to a third of membership may be elected </a:t>
            </a:r>
          </a:p>
          <a:p>
            <a:r>
              <a:rPr lang="en-US" dirty="0" smtClean="0"/>
              <a:t>Elected village leaders have some role in administering state funds but not in policy process</a:t>
            </a:r>
          </a:p>
          <a:p>
            <a:r>
              <a:rPr lang="en-US" dirty="0" smtClean="0"/>
              <a:t>Civil liberties are constrained and censorship impacts scholarship and journalism</a:t>
            </a:r>
          </a:p>
          <a:p>
            <a:r>
              <a:rPr lang="en-US" dirty="0" smtClean="0"/>
              <a:t>Freedom House ranks Brunei as not free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Oil and natural gas account for 90% of Brunei’s exports</a:t>
            </a:r>
          </a:p>
          <a:p>
            <a:r>
              <a:rPr lang="en-US" dirty="0" smtClean="0"/>
              <a:t>Reserves could disappear in 20-30 years</a:t>
            </a:r>
          </a:p>
          <a:p>
            <a:r>
              <a:rPr lang="en-US" dirty="0" smtClean="0"/>
              <a:t>Imperative to diversify</a:t>
            </a:r>
          </a:p>
          <a:p>
            <a:r>
              <a:rPr lang="en-US" dirty="0" smtClean="0"/>
              <a:t>Formal plans to develop </a:t>
            </a:r>
            <a:r>
              <a:rPr lang="en-US" dirty="0" err="1" smtClean="0"/>
              <a:t>pharma</a:t>
            </a:r>
            <a:r>
              <a:rPr lang="en-US" dirty="0" smtClean="0"/>
              <a:t>, cement, steel, chemicals, ceramics, and high technology were deployed in the nineties – garment industry failed after global quotas were eliminated – Drawn interest from foreign investor for industrial park aimed at a downstream petrochemical industry</a:t>
            </a:r>
          </a:p>
          <a:p>
            <a:r>
              <a:rPr lang="en-US" dirty="0" smtClean="0"/>
              <a:t>40 percent of workforce is made up of foreigners</a:t>
            </a:r>
          </a:p>
          <a:p>
            <a:r>
              <a:rPr lang="en-US" dirty="0" smtClean="0"/>
              <a:t>Eco-tourism and Islamic finance (not ideal location and competition from Malaysia are limiting factors)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Bruneian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state and the sultan are an identity</a:t>
            </a:r>
          </a:p>
          <a:p>
            <a:r>
              <a:rPr lang="en-US" dirty="0" smtClean="0"/>
              <a:t>Leadership of Islamic community bolsters sultan’s legitimacy</a:t>
            </a:r>
          </a:p>
          <a:p>
            <a:r>
              <a:rPr lang="en-US" dirty="0" smtClean="0"/>
              <a:t>No massive social dislocation; last major disruption occurred in 1962 during </a:t>
            </a:r>
            <a:r>
              <a:rPr lang="en-US" dirty="0" err="1" smtClean="0"/>
              <a:t>Azahari</a:t>
            </a:r>
            <a:r>
              <a:rPr lang="en-US" dirty="0" smtClean="0"/>
              <a:t> revolt</a:t>
            </a:r>
          </a:p>
          <a:p>
            <a:r>
              <a:rPr lang="en-US" dirty="0" smtClean="0"/>
              <a:t>Britain has stationed a brigade of </a:t>
            </a:r>
            <a:r>
              <a:rPr lang="en-US" dirty="0" err="1" smtClean="0"/>
              <a:t>Gurkhas</a:t>
            </a:r>
            <a:r>
              <a:rPr lang="en-US" dirty="0" smtClean="0"/>
              <a:t> on the island thus intimidating would be dissidents</a:t>
            </a:r>
          </a:p>
          <a:p>
            <a:r>
              <a:rPr lang="en-US" dirty="0" smtClean="0"/>
              <a:t>Significant officials, technocrats, and military officers are directly or indirectly related to Sultan</a:t>
            </a:r>
          </a:p>
          <a:p>
            <a:r>
              <a:rPr lang="en-US" dirty="0" smtClean="0"/>
              <a:t>Chinese community is loyal to Sultan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After full independence in 1984, Brunei joined ASEAN and focuses on security attained through international legitimacy and expanding economic relations</a:t>
            </a:r>
          </a:p>
          <a:p>
            <a:r>
              <a:rPr lang="en-US" dirty="0" smtClean="0"/>
              <a:t>Brunei was involved in </a:t>
            </a:r>
            <a:r>
              <a:rPr lang="en-US" dirty="0" err="1" smtClean="0"/>
              <a:t>Irangate</a:t>
            </a:r>
            <a:r>
              <a:rPr lang="en-US" dirty="0" smtClean="0"/>
              <a:t> through a donation of 10 million dollars for humanitarian purposes in Central America</a:t>
            </a:r>
          </a:p>
          <a:p>
            <a:r>
              <a:rPr lang="en-US" dirty="0" smtClean="0"/>
              <a:t>Pro West bias include supporting liberation of Kuwait  and cooperating on intelligence in the War against terror</a:t>
            </a:r>
          </a:p>
          <a:p>
            <a:r>
              <a:rPr lang="en-US" dirty="0" smtClean="0"/>
              <a:t>Free trade agreement with Japan that provides market for 90% of Brunei’s liquefied natural gas and joined in Trans-Pacific Economic Partnership, a free-trade body inclusive of Brunei, Singapore, Chile, and New Zealand aiming to eliminate all tariffs between members by 2015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Brunei’s Monarchy is an anachronism is Southeast Asia</a:t>
            </a:r>
          </a:p>
          <a:p>
            <a:r>
              <a:rPr lang="en-US" dirty="0" smtClean="0"/>
              <a:t>Resembles Middle Eastern Monarchy</a:t>
            </a:r>
          </a:p>
          <a:p>
            <a:r>
              <a:rPr lang="en-US" dirty="0" smtClean="0"/>
              <a:t>Sustained by oil wealth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160</TotalTime>
  <Words>628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Brunei</vt:lpstr>
      <vt:lpstr>Brunei Statistics and History</vt:lpstr>
      <vt:lpstr>Institutions and Social Groups</vt:lpstr>
      <vt:lpstr>Democratization</vt:lpstr>
      <vt:lpstr>Economic Development</vt:lpstr>
      <vt:lpstr>The Bruneian State</vt:lpstr>
      <vt:lpstr>Foreign Policy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Brunei</dc:title>
  <dc:creator>Todd Myers</dc:creator>
  <cp:lastModifiedBy>Todd Myers</cp:lastModifiedBy>
  <cp:revision>5</cp:revision>
  <dcterms:created xsi:type="dcterms:W3CDTF">2012-04-22T02:57:52Z</dcterms:created>
  <dcterms:modified xsi:type="dcterms:W3CDTF">2012-04-22T05:38:24Z</dcterms:modified>
</cp:coreProperties>
</file>