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715" r:id="rId1"/>
  </p:sldMasterIdLst>
  <p:handoutMasterIdLst>
    <p:handoutMasterId r:id="rId13"/>
  </p:handoutMasterIdLst>
  <p:sldIdLst>
    <p:sldId id="256" r:id="rId2"/>
    <p:sldId id="293" r:id="rId3"/>
    <p:sldId id="295" r:id="rId4"/>
    <p:sldId id="294" r:id="rId5"/>
    <p:sldId id="296" r:id="rId6"/>
    <p:sldId id="301" r:id="rId7"/>
    <p:sldId id="298" r:id="rId8"/>
    <p:sldId id="302" r:id="rId9"/>
    <p:sldId id="297" r:id="rId10"/>
    <p:sldId id="299" r:id="rId11"/>
    <p:sldId id="300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586" autoAdjust="0"/>
  </p:normalViewPr>
  <p:slideViewPr>
    <p:cSldViewPr>
      <p:cViewPr varScale="1">
        <p:scale>
          <a:sx n="102" d="100"/>
          <a:sy n="102" d="100"/>
        </p:scale>
        <p:origin x="13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88" tIns="46694" rIns="93388" bIns="46694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 b="0">
                <a:latin typeface="Arial" charset="0"/>
              </a:defRPr>
            </a:lvl1pPr>
          </a:lstStyle>
          <a:p>
            <a:fld id="{A362108F-AD2C-CF46-B941-8B224AA181E1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ADEE4"/>
                </a:solidFill>
              </a:defRPr>
            </a:lvl1pPr>
          </a:lstStyle>
          <a:p>
            <a:fld id="{88AE3D90-BCD3-2642-9B32-23219C0F30A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23320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D991E-B392-4D45-9D0B-D35DA511F09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1149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61ABF-0D88-5B4C-B603-9BF9D0662D6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4194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EC3A-7334-154A-BF06-62D908C29C4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1858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ADEE4"/>
                </a:solidFill>
              </a:defRPr>
            </a:lvl1pPr>
          </a:lstStyle>
          <a:p>
            <a:fld id="{0AA62B5B-0753-0C49-ACE3-07A4BA10603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728010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A060C-ADE1-9749-9C95-D586145A328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7170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E2273-8C83-7C46-A0D7-A6C5C12CCC1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3999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9C61C-26B9-3640-AE29-0D5CD859094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7811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AEEE2-E37C-BC4F-BEB2-AEB1C669B31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861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194FB-1C7A-C443-9C48-4B31729F63E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93914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4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blurRad="63500"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6" name="Right Triangle 5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blurRad="19685" dist="6350" dir="12899787" algn="tl" rotWithShape="0">
              <a:srgbClr val="000000">
                <a:alpha val="46999"/>
              </a:srgbClr>
            </a:outerShdw>
          </a:effec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endParaRPr lang="x-none" altLang="x-none">
              <a:solidFill>
                <a:srgbClr val="FFFFFF"/>
              </a:solidFill>
              <a:latin typeface="Constantia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5B5C7337-BC0C-5246-A5AA-6190B5AC51A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250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fld id="{39FF4E39-974F-A148-981E-13F9EDE096EE}" type="slidenum">
              <a:rPr lang="en-US" altLang="x-none"/>
              <a:pPr/>
              <a:t>‹#›</a:t>
            </a:fld>
            <a:endParaRPr lang="en-US" altLang="x-none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39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40" r:id="rId9"/>
    <p:sldLayoutId id="2147483736" r:id="rId10"/>
    <p:sldLayoutId id="214748373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E68422"/>
        </a:buClr>
        <a:buSzPct val="9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E68422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846648"/>
        </a:buClr>
        <a:buSzPct val="6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bsnews.com/stories/2010/03/15/sunday/main6300824.s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x-none"/>
              <a:t>ESL 119</a:t>
            </a:r>
            <a:endParaRPr lang="en-US" altLang="x-none" sz="2000"/>
          </a:p>
        </p:txBody>
      </p:sp>
      <p:sp>
        <p:nvSpPr>
          <p:cNvPr id="10343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i="1" dirty="0" smtClean="0">
                <a:latin typeface="+mj-lt"/>
              </a:rPr>
              <a:t>The </a:t>
            </a:r>
            <a:r>
              <a:rPr lang="en-US" sz="4000" i="1" dirty="0">
                <a:latin typeface="+mj-lt"/>
              </a:rPr>
              <a:t>Immortal Life of Henrietta </a:t>
            </a:r>
            <a:r>
              <a:rPr lang="en-US" sz="4000" i="1" dirty="0" smtClean="0">
                <a:latin typeface="+mj-lt"/>
              </a:rPr>
              <a:t>Lacks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800" dirty="0" smtClean="0">
                <a:latin typeface="+mj-lt"/>
              </a:rPr>
              <a:t>Scope of Project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800" dirty="0" smtClean="0">
                <a:latin typeface="+mj-lt"/>
              </a:rPr>
              <a:t>Video</a:t>
            </a:r>
            <a:endParaRPr lang="en-US" sz="3800" dirty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000" dirty="0" smtClean="0">
                <a:latin typeface="+mj-lt"/>
              </a:rPr>
              <a:t>Paraphrasing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i="1" dirty="0">
              <a:solidFill>
                <a:schemeClr val="folHlink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 marL="0" lvl="1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700" dirty="0"/>
              <a:t>By the late 1940s scientists were on the brink of a golden age of medicine, Jonas Salk was racing to develop the polio vaccine, but his work - and that of countless others - was hampered because they lacked a </a:t>
            </a:r>
            <a:r>
              <a:rPr lang="en-US" sz="2700" dirty="0" smtClean="0"/>
              <a:t>critical </a:t>
            </a:r>
            <a:r>
              <a:rPr lang="en-US" sz="2700" dirty="0"/>
              <a:t>tool: human cells for testing. </a:t>
            </a:r>
            <a:endParaRPr lang="en-US" sz="27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Notes: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/>
              <a:t>Paraphrase:</a:t>
            </a:r>
          </a:p>
          <a:p>
            <a:pPr marL="0" lvl="1" indent="0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 marL="0" lvl="2" indent="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n-US" sz="2400" dirty="0"/>
              <a:t>To this day, "</a:t>
            </a:r>
            <a:r>
              <a:rPr lang="en-US" sz="2400" dirty="0" err="1"/>
              <a:t>HeLa</a:t>
            </a:r>
            <a:r>
              <a:rPr lang="en-US" sz="2400" dirty="0"/>
              <a:t>" cells - named by combining the first two letters of "Henrietta" and "Lacks" - are a cornerstone of modern medicine.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Notes: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Paraphrase: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 altLang="x-none"/>
              <a:t>Scope of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Introduction with CBS Sunday Morning video – 9/22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Paraphrasing – 9/22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Summarizing and Quoting (</a:t>
            </a:r>
            <a:r>
              <a:rPr lang="en-US" dirty="0"/>
              <a:t>points)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 9/27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Summary/Response Essay information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Critical reading of Prologue (points) – 9/27-29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Summary paragraph (points) – 10/4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52800"/>
            <a:ext cx="4038600" cy="3001963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Paraphrase presentations in groups (points) – 10/4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Works Cited page (points)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Submit Summary/Response essay (points) – 10/11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Submit essay to contest? (extra credit???)</a:t>
            </a:r>
            <a:endParaRPr lang="en-US" dirty="0"/>
          </a:p>
        </p:txBody>
      </p:sp>
      <p:pic>
        <p:nvPicPr>
          <p:cNvPr id="6149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20764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Objectives for this project…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Participate in a campus-wide and multi-school event</a:t>
            </a:r>
          </a:p>
          <a:p>
            <a:r>
              <a:rPr lang="en-US" altLang="x-none"/>
              <a:t>Begin to learn and practice research skills of paraphrasing, summarizing, and quoting</a:t>
            </a:r>
          </a:p>
          <a:p>
            <a:r>
              <a:rPr lang="en-US" altLang="x-none"/>
              <a:t>Be introduced to MLA citing and works cited</a:t>
            </a:r>
          </a:p>
          <a:p>
            <a:r>
              <a:rPr lang="en-US" altLang="x-none"/>
              <a:t>Read critically</a:t>
            </a:r>
          </a:p>
          <a:p>
            <a:r>
              <a:rPr lang="en-US" altLang="x-none"/>
              <a:t>Write a freshman-level summary/response essay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4400" i="1"/>
              <a:t>The Immortal Life of Henrietta Lacks</a:t>
            </a:r>
          </a:p>
        </p:txBody>
      </p:sp>
      <p:sp>
        <p:nvSpPr>
          <p:cNvPr id="8195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Grossmont website</a:t>
            </a:r>
          </a:p>
          <a:p>
            <a:r>
              <a:rPr lang="en-US" altLang="x-none"/>
              <a:t>CBS Sunday Morning </a:t>
            </a:r>
            <a:r>
              <a:rPr lang="en-US" altLang="x-none">
                <a:hlinkClick r:id="rId2"/>
              </a:rPr>
              <a:t>http://www.cbsnews.com/stories/2010/03/15/sunday/main6300824.shtml</a:t>
            </a:r>
            <a:r>
              <a:rPr lang="en-US" altLang="x-none"/>
              <a:t> </a:t>
            </a:r>
          </a:p>
          <a:p>
            <a:endParaRPr lang="en-US" altLang="x-non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Comprehension: True or False? If false, explain why.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x-none"/>
              <a:t>Henrietta Lacks died when she was 60 years old.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x-none"/>
              <a:t>Lacks is one of the most important people in medicine.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x-none"/>
              <a:t>Lacks agreed to let doctors take some of her cells for research.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x-none"/>
              <a:t>Before they got Lacks’ cells, scientists had been unsuccessful at keeping human cells alive in labs.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x-none"/>
              <a:t>“HeLa” cells have been used worldwide in uncountable studies.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Comprehension: True or False? (Answers)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charset="0"/>
              <a:buAutoNum type="arabicPeriod"/>
            </a:pPr>
            <a:r>
              <a:rPr lang="en-US" altLang="x-none"/>
              <a:t>Henrietta Lacks died when she was 60 years old. (F – She was 31. It happened 60 years ago.)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x-none"/>
              <a:t>Lacks is one of the most important people in medicine. (T)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x-none"/>
              <a:t>Lacks agreed to let doctors take some of her cells for research. (F – She wasn’t informed at all.)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x-none"/>
              <a:t>Before they got Lacks’ cells, scientists had been unsuccessful at keeping human cells alive in labs. (T)</a:t>
            </a:r>
          </a:p>
          <a:p>
            <a:pPr marL="514350" indent="-514350">
              <a:buFont typeface="Calibri" charset="0"/>
              <a:buAutoNum type="arabicPeriod"/>
            </a:pPr>
            <a:r>
              <a:rPr lang="en-US" altLang="x-none"/>
              <a:t>“HeLa” cells have been used worldwide in uncountable studies. (T)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Comprehension: 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 2" charset="2"/>
              <a:buAutoNum type="arabicPeriod" startAt="6"/>
            </a:pPr>
            <a:r>
              <a:rPr lang="en-US" altLang="x-none"/>
              <a:t>Henrietta’s husband didn’t understand the first call he got about his wife’s cells.</a:t>
            </a:r>
          </a:p>
          <a:p>
            <a:pPr marL="514350" indent="-514350">
              <a:buFont typeface="Wingdings 2" charset="2"/>
              <a:buAutoNum type="arabicPeriod" startAt="6"/>
            </a:pPr>
            <a:r>
              <a:rPr lang="en-US" altLang="x-none"/>
              <a:t>Henrietta’s family was initially happy to hear about how her cells have contributed so much to science.</a:t>
            </a:r>
          </a:p>
          <a:p>
            <a:pPr marL="514350" indent="-514350">
              <a:buFont typeface="Wingdings 2" charset="2"/>
              <a:buAutoNum type="arabicPeriod" startAt="6"/>
            </a:pPr>
            <a:r>
              <a:rPr lang="en-US" altLang="x-none"/>
              <a:t>60 years ago, medicine focused more on the patient and their rights than science and discovery.</a:t>
            </a:r>
          </a:p>
          <a:p>
            <a:pPr marL="514350" indent="-514350">
              <a:buFont typeface="Wingdings 2" charset="2"/>
              <a:buAutoNum type="arabicPeriod" startAt="6"/>
            </a:pPr>
            <a:r>
              <a:rPr lang="en-US" altLang="x-none"/>
              <a:t>Because of the sale of Henrietta’s cells, her family can afford health insurance.</a:t>
            </a:r>
          </a:p>
          <a:p>
            <a:pPr marL="514350" indent="-514350">
              <a:buFont typeface="Wingdings 2" charset="2"/>
              <a:buAutoNum type="arabicPeriod" startAt="6"/>
            </a:pPr>
            <a:r>
              <a:rPr lang="en-US" altLang="x-none"/>
              <a:t>Johns Hopkins Hospital is going to dedicate a wing of their hospital to Henrietta.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Comprehension: True or False? (Answers)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6"/>
              <a:defRPr/>
            </a:pPr>
            <a:r>
              <a:rPr lang="en-US" dirty="0" smtClean="0"/>
              <a:t>Henrietta’s husband didn’t understand the first call he got about his wife’s cells. (T)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6"/>
              <a:defRPr/>
            </a:pPr>
            <a:r>
              <a:rPr lang="en-US" dirty="0" smtClean="0"/>
              <a:t>Henrietta’s family was initially happy to hear about how her cells have contributed so much to science. (F – They were upset and scared)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6"/>
              <a:defRPr/>
            </a:pPr>
            <a:r>
              <a:rPr lang="en-US" dirty="0" smtClean="0"/>
              <a:t>60 years ago, medicine focused more on the patient and their rights than science and discovery. (F – opposite: patients had little say in their role in scientific discovery)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6"/>
              <a:defRPr/>
            </a:pPr>
            <a:r>
              <a:rPr lang="en-US" dirty="0" smtClean="0"/>
              <a:t>Because of the sale of Henrietta’s cells, her family can afford health insurance. (F – They cannot. They haven’t received any of the profits)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 2"/>
              <a:buAutoNum type="arabicPeriod" startAt="6"/>
              <a:defRPr/>
            </a:pPr>
            <a:r>
              <a:rPr lang="en-US" dirty="0" smtClean="0"/>
              <a:t>Johns Hopkins Hospital is going to dedicate a wing of their hospital to Henrietta. (F – At the time of this video, this was not a plan.)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Discussion… </a:t>
            </a:r>
            <a:r>
              <a:rPr lang="en-US" sz="3600" dirty="0" smtClean="0"/>
              <a:t>(Questions in blue will be response questions for essay)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Why do you think doctors took Henrietta’s cells and didn’t tell her?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Have you heard of “</a:t>
            </a:r>
            <a:r>
              <a:rPr lang="en-US" dirty="0" err="1" smtClean="0"/>
              <a:t>HeLa</a:t>
            </a:r>
            <a:r>
              <a:rPr lang="en-US" dirty="0" smtClean="0"/>
              <a:t>” cells before?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How has medicine and our knowledge about disease changed in the last 60, 30, and even 10 years?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Do you think the Lacks’ family should be given some of the profits from the sale of Henrietta’s cells?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What else (if anything) should be done for Henrietta’s family?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What might be some medical issues fifty years from now?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rgbClr val="002060"/>
                </a:solidFill>
              </a:rPr>
              <a:t>Imagine you’re a native English speaker, you like to read, and you’ve got the whole summer off with nothing planned. Would you like to read this whole book? Why or why not?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3010</TotalTime>
  <Words>785</Words>
  <Application>Microsoft Macintosh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Tahoma</vt:lpstr>
      <vt:lpstr>Arial</vt:lpstr>
      <vt:lpstr>Calibri</vt:lpstr>
      <vt:lpstr>Constantia</vt:lpstr>
      <vt:lpstr>Wingdings 2</vt:lpstr>
      <vt:lpstr>Wingdings</vt:lpstr>
      <vt:lpstr>Flow</vt:lpstr>
      <vt:lpstr>ESL 119</vt:lpstr>
      <vt:lpstr>Scope of Project</vt:lpstr>
      <vt:lpstr>Objectives for this project…</vt:lpstr>
      <vt:lpstr>The Immortal Life of Henrietta Lacks</vt:lpstr>
      <vt:lpstr>Comprehension: True or False? If false, explain why.</vt:lpstr>
      <vt:lpstr>Comprehension: True or False? (Answers)</vt:lpstr>
      <vt:lpstr>Comprehension: True or False?</vt:lpstr>
      <vt:lpstr>Comprehension: True or False? (Answers)</vt:lpstr>
      <vt:lpstr>Discussion… (Questions in blue will be response questions for essay)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ESL 106 – Section 4697</dc:title>
  <dc:creator>Barbara Loveless</dc:creator>
  <cp:lastModifiedBy>Karl Sherlock</cp:lastModifiedBy>
  <cp:revision>218</cp:revision>
  <cp:lastPrinted>2011-09-22T19:08:09Z</cp:lastPrinted>
  <dcterms:created xsi:type="dcterms:W3CDTF">2004-08-24T01:51:37Z</dcterms:created>
  <dcterms:modified xsi:type="dcterms:W3CDTF">2017-07-30T01:44:20Z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