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7" r:id="rId4"/>
    <p:sldId id="266" r:id="rId5"/>
    <p:sldId id="265" r:id="rId6"/>
    <p:sldId id="264" r:id="rId7"/>
    <p:sldId id="259" r:id="rId8"/>
    <p:sldId id="260" r:id="rId9"/>
    <p:sldId id="261" r:id="rId10"/>
    <p:sldId id="262" r:id="rId11"/>
    <p:sldId id="263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DEF"/>
    <a:srgbClr val="E8F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52" autoAdjust="0"/>
  </p:normalViewPr>
  <p:slideViewPr>
    <p:cSldViewPr snapToGrid="0" snapToObjects="1">
      <p:cViewPr varScale="1">
        <p:scale>
          <a:sx n="94" d="100"/>
          <a:sy n="94" d="100"/>
        </p:scale>
        <p:origin x="-14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5600-EB08-CF48-9217-25CF1188163E}" type="datetimeFigureOut">
              <a:rPr lang="en-US" smtClean="0"/>
              <a:pPr/>
              <a:t>11/3/12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541C-4D10-5D45-A6D4-30D320C9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5600-EB08-CF48-9217-25CF1188163E}" type="datetimeFigureOut">
              <a:rPr lang="en-US" smtClean="0"/>
              <a:pPr/>
              <a:t>11/3/12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541C-4D10-5D45-A6D4-30D320C9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5600-EB08-CF48-9217-25CF1188163E}" type="datetimeFigureOut">
              <a:rPr lang="en-US" smtClean="0"/>
              <a:pPr/>
              <a:t>11/3/12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541C-4D10-5D45-A6D4-30D320C9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5600-EB08-CF48-9217-25CF1188163E}" type="datetimeFigureOut">
              <a:rPr lang="en-US" smtClean="0"/>
              <a:pPr/>
              <a:t>11/3/12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541C-4D10-5D45-A6D4-30D320C9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5600-EB08-CF48-9217-25CF1188163E}" type="datetimeFigureOut">
              <a:rPr lang="en-US" smtClean="0"/>
              <a:pPr/>
              <a:t>11/3/12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541C-4D10-5D45-A6D4-30D320C9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5600-EB08-CF48-9217-25CF1188163E}" type="datetimeFigureOut">
              <a:rPr lang="en-US" smtClean="0"/>
              <a:pPr/>
              <a:t>11/3/12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541C-4D10-5D45-A6D4-30D320C9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5600-EB08-CF48-9217-25CF1188163E}" type="datetimeFigureOut">
              <a:rPr lang="en-US" smtClean="0"/>
              <a:pPr/>
              <a:t>11/3/12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541C-4D10-5D45-A6D4-30D320C9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5600-EB08-CF48-9217-25CF1188163E}" type="datetimeFigureOut">
              <a:rPr lang="en-US" smtClean="0"/>
              <a:pPr/>
              <a:t>11/3/12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541C-4D10-5D45-A6D4-30D320C9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5600-EB08-CF48-9217-25CF1188163E}" type="datetimeFigureOut">
              <a:rPr lang="en-US" smtClean="0"/>
              <a:pPr/>
              <a:t>11/3/12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541C-4D10-5D45-A6D4-30D320C9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5600-EB08-CF48-9217-25CF1188163E}" type="datetimeFigureOut">
              <a:rPr lang="en-US" smtClean="0"/>
              <a:pPr/>
              <a:t>11/3/12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541C-4D10-5D45-A6D4-30D320C9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5600-EB08-CF48-9217-25CF1188163E}" type="datetimeFigureOut">
              <a:rPr lang="en-US" smtClean="0"/>
              <a:pPr/>
              <a:t>11/3/12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541C-4D10-5D45-A6D4-30D320C9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49000">
              <a:srgbClr val="E8FF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5600-EB08-CF48-9217-25CF1188163E}" type="datetimeFigureOut">
              <a:rPr lang="en-US" smtClean="0"/>
              <a:pPr/>
              <a:t>11/3/12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C541C-4D10-5D45-A6D4-30D320C9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ticles.latimes.com/1990/jun/0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SILENT SPRING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POLITICAL ECONOMY WEEK FALL 2012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 37 TOTAL SPENDING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	</a:t>
            </a:r>
          </a:p>
          <a:p>
            <a:r>
              <a:rPr lang="en-US" sz="2800" dirty="0" smtClean="0"/>
              <a:t>Proponents $7.3 million	</a:t>
            </a:r>
          </a:p>
          <a:p>
            <a:r>
              <a:rPr lang="en-US" sz="2800" dirty="0" smtClean="0"/>
              <a:t>Opponents $41.3 million</a:t>
            </a:r>
          </a:p>
          <a:p>
            <a:endParaRPr lang="en-US" sz="258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 37 POLLING 10/31/12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	</a:t>
            </a:r>
          </a:p>
          <a:p>
            <a:r>
              <a:rPr lang="en-US" sz="2800" dirty="0" smtClean="0"/>
              <a:t>For 39.1%	</a:t>
            </a:r>
          </a:p>
          <a:p>
            <a:r>
              <a:rPr lang="en-US" sz="2800" dirty="0" smtClean="0"/>
              <a:t>Against 50.5%</a:t>
            </a:r>
          </a:p>
          <a:p>
            <a:endParaRPr lang="en-US" sz="258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LASTING EFFECTS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	</a:t>
            </a:r>
          </a:p>
          <a:p>
            <a:r>
              <a:rPr lang="en-US" sz="2800" dirty="0" smtClean="0"/>
              <a:t>Owens Lake</a:t>
            </a:r>
          </a:p>
          <a:p>
            <a:pPr lvl="1"/>
            <a:r>
              <a:rPr lang="en-US" sz="2400" dirty="0" smtClean="0"/>
              <a:t>L.A. diverted source river so lake dried up</a:t>
            </a:r>
          </a:p>
          <a:p>
            <a:pPr lvl="1"/>
            <a:r>
              <a:rPr lang="en-US" sz="2400" dirty="0" smtClean="0"/>
              <a:t>Massive saline dust storms caused unhealthy air quality</a:t>
            </a:r>
          </a:p>
          <a:p>
            <a:r>
              <a:rPr lang="en-US" sz="2800" dirty="0" smtClean="0"/>
              <a:t>Salton Sea</a:t>
            </a:r>
          </a:p>
          <a:p>
            <a:pPr lvl="1"/>
            <a:r>
              <a:rPr lang="en-US" sz="2400" dirty="0" smtClean="0"/>
              <a:t>Level maintained for decades by chemical laden farm irrigation runoff </a:t>
            </a:r>
          </a:p>
          <a:p>
            <a:pPr lvl="1"/>
            <a:r>
              <a:rPr lang="en-US" sz="2400" dirty="0" smtClean="0"/>
              <a:t>San Diego buying farmers’ water allotment so Salton Sea level is falling</a:t>
            </a:r>
          </a:p>
          <a:p>
            <a:pPr lvl="1"/>
            <a:r>
              <a:rPr lang="en-US" sz="2400" dirty="0" smtClean="0"/>
              <a:t>If sea dries up similar dust storms except with toxic chemicals will plague Imperial Valley and Anza-Borrego</a:t>
            </a:r>
          </a:p>
          <a:p>
            <a:endParaRPr lang="en-US" sz="258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FOR IN VIDEO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81" dirty="0" smtClean="0"/>
              <a:t>Corporate response</a:t>
            </a:r>
          </a:p>
          <a:p>
            <a:pPr lvl="1"/>
            <a:r>
              <a:rPr lang="en-US" sz="2181" dirty="0" smtClean="0"/>
              <a:t>Fought publication</a:t>
            </a:r>
          </a:p>
          <a:p>
            <a:pPr lvl="1"/>
            <a:r>
              <a:rPr lang="en-US" sz="2181" dirty="0" smtClean="0"/>
              <a:t>Character assassination </a:t>
            </a:r>
          </a:p>
          <a:p>
            <a:pPr lvl="1"/>
            <a:r>
              <a:rPr lang="en-US" sz="2181" dirty="0" smtClean="0"/>
              <a:t>Fear tactics</a:t>
            </a:r>
          </a:p>
          <a:p>
            <a:r>
              <a:rPr lang="en-US" sz="2581" dirty="0" smtClean="0"/>
              <a:t>Corporate connection with government</a:t>
            </a:r>
          </a:p>
          <a:p>
            <a:pPr lvl="1"/>
            <a:r>
              <a:rPr lang="en-US" sz="2181" dirty="0" smtClean="0"/>
              <a:t>Fire ants</a:t>
            </a:r>
          </a:p>
          <a:p>
            <a:pPr lvl="1"/>
            <a:r>
              <a:rPr lang="en-US" sz="2181" dirty="0" smtClean="0"/>
              <a:t>Corporate profits rose</a:t>
            </a:r>
          </a:p>
          <a:p>
            <a:pPr lvl="2"/>
            <a:r>
              <a:rPr lang="en-US" sz="1781" dirty="0" smtClean="0"/>
              <a:t>“United States pesticide makers appear to have tapped a sales bonanza in the increasing numbers of broad-scale pest elimination programs conducted by the U.S. Department of Agriculture” cheerfully reported one trade journal in 1958, as the fire ant program got under way. (</a:t>
            </a:r>
            <a:r>
              <a:rPr lang="en-US" sz="1781" dirty="0" err="1" smtClean="0"/>
              <a:t>p</a:t>
            </a:r>
            <a:r>
              <a:rPr lang="en-US" sz="1781" dirty="0" smtClean="0"/>
              <a:t>. 162)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CARSON’S PROPOSALS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81" dirty="0" smtClean="0"/>
              <a:t>Sterile males</a:t>
            </a:r>
          </a:p>
          <a:p>
            <a:r>
              <a:rPr lang="en-US" sz="2581" dirty="0" smtClean="0"/>
              <a:t>Natural predators</a:t>
            </a:r>
          </a:p>
          <a:p>
            <a:r>
              <a:rPr lang="en-US" sz="2581" dirty="0" smtClean="0"/>
              <a:t>Integrated Pest Management (IPM)</a:t>
            </a:r>
          </a:p>
          <a:p>
            <a:endParaRPr lang="en-US" sz="178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PESTICIDES (ALAR) ON APPLES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	</a:t>
            </a:r>
          </a:p>
          <a:p>
            <a:r>
              <a:rPr lang="en-US" sz="2800" dirty="0" smtClean="0"/>
              <a:t>Decades </a:t>
            </a:r>
            <a:r>
              <a:rPr lang="en-US" sz="2800" dirty="0"/>
              <a:t>after apple scare, pesticides </a:t>
            </a:r>
            <a:r>
              <a:rPr lang="en-US" sz="2800" dirty="0" smtClean="0"/>
              <a:t>linger (Columbia Daily Tribune 1/28/2010)</a:t>
            </a:r>
          </a:p>
          <a:p>
            <a:pPr lvl="1"/>
            <a:r>
              <a:rPr lang="en-US" sz="2400" dirty="0"/>
              <a:t>The report stemmed from a Natural Resources Defense Council study that concluded </a:t>
            </a:r>
            <a:r>
              <a:rPr lang="en-US" sz="2400" dirty="0" err="1"/>
              <a:t>Alar</a:t>
            </a:r>
            <a:r>
              <a:rPr lang="en-US" sz="2400" dirty="0"/>
              <a:t> posed a cancer risk, particularly to children.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EPA banned in 1989</a:t>
            </a:r>
          </a:p>
          <a:p>
            <a:pPr lvl="1"/>
            <a:r>
              <a:rPr lang="en-US" sz="2400" dirty="0"/>
              <a:t>But in 2005, the last year results were available, the U.S. Department of Agriculture found pesticide residue on 98 percent of the apples it tested. </a:t>
            </a:r>
            <a:endParaRPr lang="en-US" sz="218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1990 SPRAYING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El Cajon Gets Its Second Dose of </a:t>
            </a:r>
            <a:r>
              <a:rPr lang="en-US" dirty="0" err="1"/>
              <a:t>Malathion</a:t>
            </a:r>
            <a:r>
              <a:rPr lang="en-US" dirty="0"/>
              <a:t> : Health: A Superior Court judge, ruling on evidence presented in a three-day trial last week, denied the city's request to halt the spraying aimed at </a:t>
            </a:r>
            <a:r>
              <a:rPr lang="en-US" dirty="0" err="1"/>
              <a:t>Mexflies.</a:t>
            </a:r>
            <a:r>
              <a:rPr lang="en-US" b="1" dirty="0" err="1">
                <a:hlinkClick r:id="rId2"/>
              </a:rPr>
              <a:t>June</a:t>
            </a:r>
            <a:r>
              <a:rPr lang="en-US" b="1" dirty="0">
                <a:hlinkClick r:id="rId2"/>
              </a:rPr>
              <a:t> 05, 1990|AMY WALLACE | TIMES STAFF </a:t>
            </a:r>
            <a:r>
              <a:rPr lang="en-US" b="1" dirty="0" err="1">
                <a:hlinkClick r:id="rId2"/>
              </a:rPr>
              <a:t>WRITER</a:t>
            </a:r>
            <a:r>
              <a:rPr lang="en-US" b="1" dirty="0" err="1" smtClean="0"/>
              <a:t> </a:t>
            </a:r>
            <a:r>
              <a:rPr lang="en-US" dirty="0" err="1" smtClean="0"/>
              <a:t> </a:t>
            </a:r>
            <a:r>
              <a:rPr lang="en-US" sz="2581" dirty="0" err="1"/>
              <a:t>For</a:t>
            </a:r>
            <a:r>
              <a:rPr lang="en-US" sz="2581" dirty="0"/>
              <a:t> the second time in two weeks, six helicopters laden with </a:t>
            </a:r>
            <a:r>
              <a:rPr lang="en-US" sz="2581" dirty="0" err="1"/>
              <a:t>malathion</a:t>
            </a:r>
            <a:r>
              <a:rPr lang="en-US" sz="2581" dirty="0"/>
              <a:t> flew over El Cajon Monday night spraying a 16-square-mile area with sticky droplets meant to lure and kill Mexican fruit </a:t>
            </a:r>
            <a:r>
              <a:rPr lang="en-US" sz="2581" dirty="0" err="1"/>
              <a:t>flies.The</a:t>
            </a:r>
            <a:r>
              <a:rPr lang="en-US" sz="2581" dirty="0"/>
              <a:t> aerial spraying, the second of three planned applications, began just after 9 p.m. when the helicopters lifted off from Miramar Naval Air Station and headed toward El Cajon. Like the first spraying, on May 21, it was scheduled to last about two hours</a:t>
            </a:r>
            <a:r>
              <a:rPr lang="en-US" sz="2581" dirty="0" smtClean="0"/>
              <a:t>.                                                                                                                   </a:t>
            </a:r>
            <a:r>
              <a:rPr lang="en-US" sz="2400" dirty="0" smtClean="0"/>
              <a:t> </a:t>
            </a:r>
            <a:endParaRPr lang="en-US" sz="258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2012 SPRAYING</a:t>
            </a:r>
            <a:endParaRPr lang="en-US" dirty="0"/>
          </a:p>
        </p:txBody>
      </p:sp>
      <p:pic>
        <p:nvPicPr>
          <p:cNvPr id="4" name="Content Placeholder 3" descr="Alpine Spraying Notic0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7655" r="-6765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 37 GMO LABELING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	</a:t>
            </a:r>
          </a:p>
          <a:p>
            <a:r>
              <a:rPr lang="en-US" sz="4308" dirty="0" smtClean="0"/>
              <a:t>Would require labeling of foods containing genetically modified ingredients.</a:t>
            </a:r>
          </a:p>
          <a:p>
            <a:r>
              <a:rPr lang="en-US" sz="4308" dirty="0" smtClean="0"/>
              <a:t>European Union requires</a:t>
            </a:r>
          </a:p>
          <a:p>
            <a:pPr lvl="1"/>
            <a:r>
              <a:rPr lang="en-US" sz="2400" dirty="0"/>
              <a:t>all GM additives and GM </a:t>
            </a:r>
            <a:r>
              <a:rPr lang="en-US" sz="2400" dirty="0" err="1"/>
              <a:t>flavourings</a:t>
            </a:r>
            <a:r>
              <a:rPr lang="en-US" sz="2400" dirty="0"/>
              <a:t> have to be </a:t>
            </a:r>
            <a:r>
              <a:rPr lang="en-US" sz="2400" dirty="0" err="1"/>
              <a:t>labelled</a:t>
            </a:r>
            <a:r>
              <a:rPr lang="en-US" sz="2400" dirty="0"/>
              <a:t> according to </a:t>
            </a:r>
            <a:r>
              <a:rPr lang="en-US" sz="2400" b="1" dirty="0"/>
              <a:t>Regulation (EC) 50/2000 on the </a:t>
            </a:r>
            <a:r>
              <a:rPr lang="en-US" sz="2400" b="1" dirty="0" err="1"/>
              <a:t>labelling</a:t>
            </a:r>
            <a:r>
              <a:rPr lang="en-US" sz="2400" b="1" dirty="0"/>
              <a:t> of foodstuffs and food ingredients containing additives and </a:t>
            </a:r>
            <a:r>
              <a:rPr lang="en-US" sz="2400" b="1" dirty="0" err="1"/>
              <a:t>flavourings</a:t>
            </a:r>
            <a:r>
              <a:rPr lang="en-US" sz="2400" b="1" dirty="0"/>
              <a:t>.</a:t>
            </a:r>
            <a:r>
              <a:rPr lang="en-US" sz="2400" dirty="0" smtClean="0"/>
              <a:t>	</a:t>
            </a:r>
            <a:endParaRPr lang="en-US" sz="2400" dirty="0"/>
          </a:p>
          <a:p>
            <a:endParaRPr lang="en-US" sz="258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 37 OPPONENTS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2800" b="1" dirty="0" smtClean="0"/>
              <a:t>	</a:t>
            </a:r>
            <a:endParaRPr lang="en-US" sz="2800" b="1" dirty="0"/>
          </a:p>
          <a:p>
            <a:r>
              <a:rPr lang="en-US" sz="4308" dirty="0"/>
              <a:t>Monsanto	$7,115,237	</a:t>
            </a:r>
          </a:p>
          <a:p>
            <a:r>
              <a:rPr lang="en-US" sz="4308" dirty="0"/>
              <a:t>E.I. </a:t>
            </a:r>
            <a:r>
              <a:rPr lang="en-US" sz="4308" dirty="0" err="1"/>
              <a:t>Dupont</a:t>
            </a:r>
            <a:r>
              <a:rPr lang="en-US" sz="4308" dirty="0"/>
              <a:t> De Nemours &amp; Co.	$4,900,000	</a:t>
            </a:r>
          </a:p>
          <a:p>
            <a:r>
              <a:rPr lang="en-US" sz="4308" dirty="0" err="1"/>
              <a:t>Pepsico</a:t>
            </a:r>
            <a:r>
              <a:rPr lang="en-US" sz="4308" dirty="0"/>
              <a:t>, Inc.	$2,145,400	</a:t>
            </a:r>
          </a:p>
          <a:p>
            <a:r>
              <a:rPr lang="en-US" sz="4308" dirty="0"/>
              <a:t>DOW </a:t>
            </a:r>
            <a:r>
              <a:rPr lang="en-US" sz="4308" dirty="0" err="1"/>
              <a:t>Agrisciences</a:t>
            </a:r>
            <a:r>
              <a:rPr lang="en-US" sz="4308" dirty="0"/>
              <a:t>	$2,000,000	</a:t>
            </a:r>
          </a:p>
          <a:p>
            <a:r>
              <a:rPr lang="en-US" sz="4308" dirty="0"/>
              <a:t>Bayer </a:t>
            </a:r>
            <a:r>
              <a:rPr lang="en-US" sz="4308" dirty="0" err="1"/>
              <a:t>Cropscience</a:t>
            </a:r>
            <a:r>
              <a:rPr lang="en-US" sz="4308" dirty="0"/>
              <a:t>	$2,000,000	</a:t>
            </a:r>
          </a:p>
          <a:p>
            <a:r>
              <a:rPr lang="en-US" sz="4308" dirty="0"/>
              <a:t>BASF Plant Science	$2,000,000	</a:t>
            </a:r>
          </a:p>
          <a:p>
            <a:r>
              <a:rPr lang="en-US" sz="4308" dirty="0" err="1"/>
              <a:t>Syngenta</a:t>
            </a:r>
            <a:r>
              <a:rPr lang="en-US" sz="4308" dirty="0"/>
              <a:t> Corporation	$2,000,000	</a:t>
            </a:r>
          </a:p>
          <a:p>
            <a:r>
              <a:rPr lang="en-US" sz="4308" dirty="0"/>
              <a:t>Kraft Foods Global	$1,950,500	</a:t>
            </a:r>
          </a:p>
          <a:p>
            <a:r>
              <a:rPr lang="en-US" sz="4308" dirty="0"/>
              <a:t>Coca-Cola North America	$1,465,500	</a:t>
            </a:r>
          </a:p>
          <a:p>
            <a:r>
              <a:rPr lang="en-US" sz="4308" dirty="0"/>
              <a:t>Nestle USA	$1,315,600	</a:t>
            </a:r>
          </a:p>
          <a:p>
            <a:r>
              <a:rPr lang="en-US" sz="4308" dirty="0" err="1"/>
              <a:t>Conagra</a:t>
            </a:r>
            <a:r>
              <a:rPr lang="en-US" sz="4308" dirty="0"/>
              <a:t> Foods	$1,176,700	</a:t>
            </a:r>
          </a:p>
          <a:p>
            <a:r>
              <a:rPr lang="en-US" sz="4308" dirty="0"/>
              <a:t>General Mills	$1,135,300	</a:t>
            </a:r>
          </a:p>
          <a:p>
            <a:r>
              <a:rPr lang="en-US" sz="4308" dirty="0"/>
              <a:t>Kellogg Company	$790,000	</a:t>
            </a:r>
          </a:p>
          <a:p>
            <a:r>
              <a:rPr lang="en-US" sz="4308" dirty="0"/>
              <a:t>Smithfield Foods	$683,900	</a:t>
            </a:r>
          </a:p>
          <a:p>
            <a:r>
              <a:rPr lang="en-US" sz="4308" dirty="0"/>
              <a:t>Del Monte Foods	$674,100	</a:t>
            </a:r>
          </a:p>
          <a:p>
            <a:r>
              <a:rPr lang="en-US" sz="4308" dirty="0"/>
              <a:t>Campbell's Soup	$500,000	</a:t>
            </a:r>
          </a:p>
          <a:p>
            <a:r>
              <a:rPr lang="en-US" sz="4308" dirty="0"/>
              <a:t>Heinz Foods	$500,000	</a:t>
            </a:r>
          </a:p>
          <a:p>
            <a:r>
              <a:rPr lang="en-US" sz="4308" dirty="0"/>
              <a:t>Hershey Company	$493,900	</a:t>
            </a:r>
            <a:endParaRPr lang="en-US" sz="4308" dirty="0" smtClean="0"/>
          </a:p>
          <a:p>
            <a:r>
              <a:rPr lang="en-US" sz="4308" dirty="0" err="1" smtClean="0"/>
              <a:t>Knouse</a:t>
            </a:r>
            <a:r>
              <a:rPr lang="en-US" sz="4308" dirty="0" smtClean="0"/>
              <a:t> </a:t>
            </a:r>
            <a:r>
              <a:rPr lang="en-US" sz="4308" dirty="0"/>
              <a:t>Foods Cooperative	$164,731</a:t>
            </a:r>
            <a:r>
              <a:rPr lang="en-US" sz="2800" dirty="0" smtClean="0"/>
              <a:t>	</a:t>
            </a:r>
          </a:p>
          <a:p>
            <a:endParaRPr lang="en-US" sz="2800" dirty="0" smtClean="0"/>
          </a:p>
          <a:p>
            <a:endParaRPr lang="en-US" sz="258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 37 PROPONENTS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800" b="1" dirty="0" smtClean="0"/>
              <a:t>	</a:t>
            </a:r>
          </a:p>
          <a:p>
            <a:r>
              <a:rPr lang="en-US" sz="2800" dirty="0"/>
              <a:t>Organic Consumers Fund	$1,334,865	</a:t>
            </a:r>
          </a:p>
          <a:p>
            <a:r>
              <a:rPr lang="en-US" sz="2800" dirty="0" err="1"/>
              <a:t>Mercola</a:t>
            </a:r>
            <a:r>
              <a:rPr lang="en-US" sz="2800" dirty="0"/>
              <a:t> Health Resources	$1,115,000	</a:t>
            </a:r>
          </a:p>
          <a:p>
            <a:r>
              <a:rPr lang="en-US" sz="2800" dirty="0"/>
              <a:t>Kent </a:t>
            </a:r>
            <a:r>
              <a:rPr lang="en-US" sz="2800" dirty="0" err="1"/>
              <a:t>Whealy</a:t>
            </a:r>
            <a:r>
              <a:rPr lang="en-US" sz="2800" dirty="0"/>
              <a:t>	$1,000,000	</a:t>
            </a:r>
          </a:p>
          <a:p>
            <a:r>
              <a:rPr lang="en-US" sz="2800" dirty="0"/>
              <a:t>Nature's Path Foods	$610,709	</a:t>
            </a:r>
          </a:p>
          <a:p>
            <a:r>
              <a:rPr lang="en-US" sz="2800" dirty="0"/>
              <a:t>Mark Squire	$448,000	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Stillonger</a:t>
            </a:r>
            <a:r>
              <a:rPr lang="en-US" sz="2800" dirty="0"/>
              <a:t> Trust	$440,000	</a:t>
            </a:r>
          </a:p>
          <a:p>
            <a:r>
              <a:rPr lang="en-US" sz="2800" dirty="0"/>
              <a:t>Dr. </a:t>
            </a:r>
            <a:r>
              <a:rPr lang="en-US" sz="2800" dirty="0" err="1"/>
              <a:t>Bronner's</a:t>
            </a:r>
            <a:r>
              <a:rPr lang="en-US" sz="2800" dirty="0"/>
              <a:t> Magic Soaps	$370,883	</a:t>
            </a:r>
          </a:p>
          <a:p>
            <a:r>
              <a:rPr lang="en-US" sz="2800" dirty="0" err="1"/>
              <a:t>Wehah</a:t>
            </a:r>
            <a:r>
              <a:rPr lang="en-US" sz="2800" dirty="0"/>
              <a:t> Farm (Lundberg Family Farms)	$251,000	</a:t>
            </a:r>
          </a:p>
          <a:p>
            <a:r>
              <a:rPr lang="en-US" sz="2800" dirty="0"/>
              <a:t>Ali </a:t>
            </a:r>
            <a:r>
              <a:rPr lang="en-US" sz="2800" dirty="0" err="1"/>
              <a:t>Partovi</a:t>
            </a:r>
            <a:r>
              <a:rPr lang="en-US" sz="2800" dirty="0"/>
              <a:t>	$102,893	</a:t>
            </a:r>
          </a:p>
          <a:p>
            <a:r>
              <a:rPr lang="en-US" sz="2800" dirty="0"/>
              <a:t>Great Foods of America	$102,000	</a:t>
            </a:r>
          </a:p>
          <a:p>
            <a:r>
              <a:rPr lang="en-US" sz="2800" dirty="0"/>
              <a:t>Alex </a:t>
            </a:r>
            <a:r>
              <a:rPr lang="en-US" sz="2800" dirty="0" err="1"/>
              <a:t>Bogusky</a:t>
            </a:r>
            <a:r>
              <a:rPr lang="en-US" sz="2800" dirty="0"/>
              <a:t>	$100,000	</a:t>
            </a:r>
          </a:p>
          <a:p>
            <a:r>
              <a:rPr lang="en-US" sz="2800" dirty="0"/>
              <a:t>Amy's Kitchen	$100,000	</a:t>
            </a:r>
          </a:p>
          <a:p>
            <a:r>
              <a:rPr lang="en-US" sz="2800" dirty="0" err="1"/>
              <a:t>Clif</a:t>
            </a:r>
            <a:r>
              <a:rPr lang="en-US" sz="2800" dirty="0"/>
              <a:t> Bar &amp; Co.	$100,000	</a:t>
            </a:r>
          </a:p>
          <a:p>
            <a:r>
              <a:rPr lang="en-US" sz="2800" dirty="0" err="1"/>
              <a:t>Cropp</a:t>
            </a:r>
            <a:r>
              <a:rPr lang="en-US" sz="2800" dirty="0"/>
              <a:t> Cooperative (Organic Valley)	$100,000	</a:t>
            </a:r>
          </a:p>
          <a:p>
            <a:r>
              <a:rPr lang="en-US" sz="2800" dirty="0"/>
              <a:t>Annie's, Inc.	$50,000	</a:t>
            </a:r>
          </a:p>
          <a:p>
            <a:r>
              <a:rPr lang="en-US" sz="2800" dirty="0"/>
              <a:t>Michael S. Funk	$50,000	</a:t>
            </a:r>
          </a:p>
          <a:p>
            <a:r>
              <a:rPr lang="en-US" sz="2800" dirty="0" err="1"/>
              <a:t>Nutiva</a:t>
            </a:r>
            <a:r>
              <a:rPr lang="en-US" sz="2800" dirty="0"/>
              <a:t>	$50,000	</a:t>
            </a:r>
          </a:p>
          <a:p>
            <a:r>
              <a:rPr lang="en-US" sz="2800" dirty="0" smtClean="0"/>
              <a:t>	</a:t>
            </a:r>
            <a:endParaRPr lang="en-US" sz="2800" dirty="0"/>
          </a:p>
          <a:p>
            <a:endParaRPr lang="en-US" sz="258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43BB2E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270</Words>
  <Application>Microsoft Macintosh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SILENT SPRING </vt:lpstr>
      <vt:lpstr>WATCH FOR IN VIDEO</vt:lpstr>
      <vt:lpstr>CARSON’S PROPOSALS </vt:lpstr>
      <vt:lpstr>PESTICIDES (ALAR) ON APPLES</vt:lpstr>
      <vt:lpstr>JUNE 1990 SPRAYING</vt:lpstr>
      <vt:lpstr>OCTOBER 2012 SPRAYING</vt:lpstr>
      <vt:lpstr>PROP 37 GMO LABELING  </vt:lpstr>
      <vt:lpstr>PROP 37 OPPONENTS </vt:lpstr>
      <vt:lpstr>PROP 37 PROPONENTS </vt:lpstr>
      <vt:lpstr>PROP 37 TOTAL SPENDING </vt:lpstr>
      <vt:lpstr>PROP 37 POLLING 10/31/12</vt:lpstr>
      <vt:lpstr>LASTING EFFECTS</vt:lpstr>
    </vt:vector>
  </TitlesOfParts>
  <Company>Grossmont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Jennings</dc:creator>
  <cp:lastModifiedBy>gcccd</cp:lastModifiedBy>
  <cp:revision>7</cp:revision>
  <dcterms:created xsi:type="dcterms:W3CDTF">2012-11-03T15:42:26Z</dcterms:created>
  <dcterms:modified xsi:type="dcterms:W3CDTF">2012-11-03T16:39:57Z</dcterms:modified>
</cp:coreProperties>
</file>