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67" r:id="rId2"/>
    <p:sldId id="259" r:id="rId3"/>
    <p:sldId id="299" r:id="rId4"/>
    <p:sldId id="303" r:id="rId5"/>
    <p:sldId id="304" r:id="rId6"/>
    <p:sldId id="314" r:id="rId7"/>
    <p:sldId id="310" r:id="rId8"/>
    <p:sldId id="302" r:id="rId9"/>
    <p:sldId id="311" r:id="rId10"/>
    <p:sldId id="312" r:id="rId11"/>
    <p:sldId id="315" r:id="rId12"/>
    <p:sldId id="316" r:id="rId13"/>
    <p:sldId id="317" r:id="rId14"/>
    <p:sldId id="318" r:id="rId15"/>
    <p:sldId id="308" r:id="rId16"/>
    <p:sldId id="296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996"/>
    <a:srgbClr val="C4152D"/>
    <a:srgbClr val="79A441"/>
    <a:srgbClr val="DD5828"/>
    <a:srgbClr val="E1332A"/>
    <a:srgbClr val="0D7295"/>
    <a:srgbClr val="00ADEE"/>
    <a:srgbClr val="C7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9139" autoAdjust="0"/>
  </p:normalViewPr>
  <p:slideViewPr>
    <p:cSldViewPr showGuides="1">
      <p:cViewPr>
        <p:scale>
          <a:sx n="84" d="100"/>
          <a:sy n="84" d="100"/>
        </p:scale>
        <p:origin x="-768" y="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674CC6D-F3DA-4D0B-AC8B-D3A14572B4A3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D1ACC0-AD26-4C25-9FD8-79369055A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1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B98010-02CC-4DDC-85B7-8278D226F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0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453006-5CDB-4B16-8818-BA31D1153601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E3E9F5-A1D4-4D34-9BA7-B271E5459C35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010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482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021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105768"/>
            <a:ext cx="8229600" cy="9255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142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758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610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337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7151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804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913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46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mst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09"/>
          <a:stretch>
            <a:fillRect/>
          </a:stretch>
        </p:blipFill>
        <p:spPr bwMode="auto">
          <a:xfrm>
            <a:off x="0" y="247650"/>
            <a:ext cx="9144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B3AEB58-517C-4D8D-A6F2-7135BE0BB319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jpe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/>
          <p:cNvGrpSpPr>
            <a:grpSpLocks/>
          </p:cNvGrpSpPr>
          <p:nvPr/>
        </p:nvGrpSpPr>
        <p:grpSpPr bwMode="auto">
          <a:xfrm>
            <a:off x="0" y="0"/>
            <a:ext cx="9144000" cy="6324600"/>
            <a:chOff x="0" y="0"/>
            <a:chExt cx="9144000" cy="6324600"/>
          </a:xfrm>
        </p:grpSpPr>
        <p:pic>
          <p:nvPicPr>
            <p:cNvPr id="2055" name="Picture 8" descr="Picture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251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338888" y="2667000"/>
              <a:ext cx="2805112" cy="365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464425" y="838200"/>
            <a:ext cx="6889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6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2289175" y="762000"/>
            <a:ext cx="2520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Factoring</a:t>
            </a:r>
          </a:p>
        </p:txBody>
      </p:sp>
      <p:pic>
        <p:nvPicPr>
          <p:cNvPr id="2054" name="Picture 10" descr="Picture2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81288"/>
            <a:ext cx="5281613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1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92200" indent="-1092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i="1" smtClean="0"/>
              <a:t>Step 5:</a:t>
            </a:r>
            <a:r>
              <a:rPr lang="en-US" altLang="en-US" b="1" smtClean="0"/>
              <a:t> </a:t>
            </a:r>
            <a:r>
              <a:rPr lang="en-US" altLang="en-US" smtClean="0"/>
              <a:t>Substitute each solution into 2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5</a:t>
            </a:r>
            <a:r>
              <a:rPr lang="en-US" altLang="en-US" i="1" smtClean="0"/>
              <a:t>x</a:t>
            </a:r>
            <a:r>
              <a:rPr lang="en-US" altLang="en-US" smtClean="0"/>
              <a:t> = 12 to check.</a:t>
            </a:r>
            <a:endParaRPr lang="en-US" altLang="en-US" smtClean="0">
              <a:solidFill>
                <a:srgbClr val="C4152D"/>
              </a:solidFill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8" t="10559" r="24615"/>
          <a:stretch>
            <a:fillRect/>
          </a:stretch>
        </p:blipFill>
        <p:spPr bwMode="auto">
          <a:xfrm>
            <a:off x="1219200" y="2278063"/>
            <a:ext cx="123507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3024188"/>
            <a:ext cx="2665412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87"/>
          <a:stretch>
            <a:fillRect/>
          </a:stretch>
        </p:blipFill>
        <p:spPr bwMode="auto">
          <a:xfrm>
            <a:off x="2909888" y="6400800"/>
            <a:ext cx="985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84425"/>
            <a:ext cx="1162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19589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5638800"/>
            <a:ext cx="10334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19250" y="3916363"/>
            <a:ext cx="2190750" cy="549275"/>
            <a:chOff x="1619250" y="3916363"/>
            <a:chExt cx="2190750" cy="549275"/>
          </a:xfrm>
        </p:grpSpPr>
        <p:pic>
          <p:nvPicPr>
            <p:cNvPr id="11290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0" y="3916363"/>
              <a:ext cx="219075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243263" y="3916363"/>
              <a:ext cx="269875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</a:rPr>
                <a:t>?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59013" y="4775200"/>
            <a:ext cx="1573212" cy="600075"/>
            <a:chOff x="2259013" y="4775200"/>
            <a:chExt cx="1573212" cy="600075"/>
          </a:xfrm>
        </p:grpSpPr>
        <p:pic>
          <p:nvPicPr>
            <p:cNvPr id="11288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9013" y="4775200"/>
              <a:ext cx="1573212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3230563" y="4800600"/>
              <a:ext cx="269875" cy="2778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</a:rPr>
                <a:t>?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757488" y="5572125"/>
            <a:ext cx="1046162" cy="604838"/>
            <a:chOff x="2757488" y="5572125"/>
            <a:chExt cx="1046162" cy="604838"/>
          </a:xfrm>
        </p:grpSpPr>
        <p:pic>
          <p:nvPicPr>
            <p:cNvPr id="11286" name="Picture 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7488" y="5572125"/>
              <a:ext cx="1046162" cy="604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3214688" y="5638800"/>
              <a:ext cx="269875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</a:rPr>
                <a:t>?</a:t>
              </a:r>
            </a:p>
          </p:txBody>
        </p:sp>
      </p:grpSp>
      <p:pic>
        <p:nvPicPr>
          <p:cNvPr id="11280" name="Picture 16" descr="C:\Users\cary.lee\Desktop\check mark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0" t="15839" r="10690" b="28806"/>
          <a:stretch>
            <a:fillRect/>
          </a:stretch>
        </p:blipFill>
        <p:spPr bwMode="auto">
          <a:xfrm>
            <a:off x="3863975" y="6315075"/>
            <a:ext cx="49053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472113" y="3886200"/>
            <a:ext cx="1873250" cy="496888"/>
            <a:chOff x="5472113" y="3886200"/>
            <a:chExt cx="1873250" cy="496888"/>
          </a:xfrm>
        </p:grpSpPr>
        <p:pic>
          <p:nvPicPr>
            <p:cNvPr id="11284" name="Picture 10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113" y="3962400"/>
              <a:ext cx="1873250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6705600" y="3886200"/>
              <a:ext cx="269875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</a:rPr>
                <a:t>?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778500" y="4708525"/>
            <a:ext cx="1573213" cy="460375"/>
            <a:chOff x="5778500" y="4707751"/>
            <a:chExt cx="1573213" cy="461149"/>
          </a:xfrm>
        </p:grpSpPr>
        <p:pic>
          <p:nvPicPr>
            <p:cNvPr id="11282" name="Picture 11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8500" y="4800600"/>
              <a:ext cx="157321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6705600" y="4707751"/>
              <a:ext cx="269875" cy="2766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</a:rPr>
                <a:t>?</a:t>
              </a:r>
            </a:p>
          </p:txBody>
        </p:sp>
      </p:grpSp>
      <p:pic>
        <p:nvPicPr>
          <p:cNvPr id="22" name="Picture 16" descr="C:\Users\cary.lee\Desktop\check mark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0" t="15839" r="10690" b="28806"/>
          <a:stretch>
            <a:fillRect/>
          </a:stretch>
        </p:blipFill>
        <p:spPr bwMode="auto">
          <a:xfrm>
            <a:off x="7369175" y="5640388"/>
            <a:ext cx="4889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 smtClean="0"/>
              <a:t>2</a:t>
            </a:r>
            <a:endParaRPr lang="en-US" altLang="en-US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95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buFontTx/>
                  <a:buNone/>
                  <a:tabLst>
                    <a:tab pos="457200" algn="l"/>
                    <a:tab pos="1371600" algn="l"/>
                    <a:tab pos="1547813" algn="l"/>
                  </a:tabLst>
                  <a:defRPr/>
                </a:pPr>
                <a:r>
                  <a:rPr lang="en-US" dirty="0" smtClean="0"/>
                  <a:t>Solve the equation  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16</a:t>
                </a:r>
                <a:r>
                  <a:rPr lang="en-US" sz="2800" i="1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a</a:t>
                </a:r>
                <a:r>
                  <a:rPr lang="en-US" sz="2800" baseline="300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2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 – 25 = 0</a:t>
                </a:r>
                <a:r>
                  <a:rPr lang="en-US" dirty="0" smtClean="0"/>
                  <a:t>.</a:t>
                </a:r>
                <a:endParaRPr lang="en-US" dirty="0" smtClean="0"/>
              </a:p>
              <a:p>
                <a:pPr marL="0" indent="0" eaLnBrk="1" hangingPunct="1">
                  <a:buFontTx/>
                  <a:buNone/>
                  <a:tabLst>
                    <a:tab pos="457200" algn="l"/>
                    <a:tab pos="1371600" algn="l"/>
                    <a:tab pos="1547813" algn="l"/>
                  </a:tabLst>
                  <a:defRPr/>
                </a:pPr>
                <a:endParaRPr lang="en-US" dirty="0" smtClean="0">
                  <a:solidFill>
                    <a:srgbClr val="C4152D"/>
                  </a:solidFill>
                </a:endParaRPr>
              </a:p>
              <a:p>
                <a:pPr marL="0" indent="0" eaLnBrk="1" hangingPunct="1">
                  <a:buFontTx/>
                  <a:buNone/>
                  <a:tabLst>
                    <a:tab pos="457200" algn="l"/>
                    <a:tab pos="1371600" algn="l"/>
                    <a:tab pos="1547813" algn="l"/>
                  </a:tabLst>
                  <a:defRPr/>
                </a:pPr>
                <a:r>
                  <a:rPr lang="en-US" dirty="0" smtClean="0">
                    <a:solidFill>
                      <a:srgbClr val="C4152D"/>
                    </a:solidFill>
                  </a:rPr>
                  <a:t>Solution</a:t>
                </a:r>
                <a:r>
                  <a:rPr lang="en-US" dirty="0" smtClean="0">
                    <a:solidFill>
                      <a:srgbClr val="C4152D"/>
                    </a:solidFill>
                  </a:rPr>
                  <a:t>:</a:t>
                </a:r>
              </a:p>
              <a:p>
                <a:pPr marL="0" indent="0" eaLnBrk="1" hangingPunct="1">
                  <a:buFontTx/>
                  <a:buNone/>
                  <a:tabLst>
                    <a:tab pos="457200" algn="l"/>
                    <a:tab pos="1371600" algn="l"/>
                    <a:tab pos="1547813" algn="l"/>
                  </a:tabLst>
                  <a:defRPr/>
                </a:pPr>
                <a:r>
                  <a:rPr lang="en-US" dirty="0" smtClean="0"/>
                  <a:t>The equation is already in standard form. Factorize the difference of two squares.</a:t>
                </a:r>
              </a:p>
              <a:p>
                <a:pPr marL="0" indent="0" eaLnBrk="1" hangingPunct="1">
                  <a:buFontTx/>
                  <a:buNone/>
                  <a:tabLst>
                    <a:tab pos="457200" algn="l"/>
                    <a:tab pos="1371600" algn="l"/>
                    <a:tab pos="1547813" algn="l"/>
                  </a:tabLst>
                  <a:defRPr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16</a:t>
                </a:r>
                <a:r>
                  <a:rPr lang="en-US" sz="2800" i="1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a</a:t>
                </a:r>
                <a:r>
                  <a:rPr lang="en-US" sz="2800" baseline="300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2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 </a:t>
                </a:r>
                <a:r>
                  <a:rPr lang="en-US" sz="2800" dirty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– 25 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= (4</a:t>
                </a:r>
                <a:r>
                  <a:rPr lang="en-US" sz="2800" i="1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a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 + 5)(4</a:t>
                </a:r>
                <a:r>
                  <a:rPr lang="en-US" sz="2800" i="1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a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 – 5)= 0</a:t>
                </a:r>
              </a:p>
              <a:p>
                <a:pPr marL="0" indent="0" eaLnBrk="1" hangingPunct="1">
                  <a:buFontTx/>
                  <a:buNone/>
                  <a:tabLst>
                    <a:tab pos="457200" algn="l"/>
                    <a:tab pos="1371600" algn="l"/>
                    <a:tab pos="1547813" algn="l"/>
                  </a:tabLst>
                  <a:defRPr/>
                </a:pPr>
                <a:r>
                  <a:rPr lang="en-US" sz="2800" dirty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                           4</a:t>
                </a:r>
                <a:r>
                  <a:rPr lang="en-US" sz="2800" i="1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a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 + 5 = 0   </a:t>
                </a:r>
                <a:r>
                  <a:rPr lang="en-US" sz="2800" dirty="0" smtClean="0">
                    <a:latin typeface="Adobe Devanagari" pitchFamily="18" charset="0"/>
                    <a:cs typeface="Adobe Devanagari" pitchFamily="18" charset="0"/>
                  </a:rPr>
                  <a:t>or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  4</a:t>
                </a:r>
                <a:r>
                  <a:rPr lang="en-US" sz="2800" i="1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a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 – 5 = 0</a:t>
                </a:r>
              </a:p>
              <a:p>
                <a:pPr marL="0" indent="0" eaLnBrk="1" hangingPunct="1">
                  <a:buFontTx/>
                  <a:buNone/>
                  <a:tabLst>
                    <a:tab pos="457200" algn="l"/>
                    <a:tab pos="1371600" algn="l"/>
                    <a:tab pos="1547813" algn="l"/>
                  </a:tabLst>
                  <a:defRPr/>
                </a:pPr>
                <a:r>
                  <a:rPr lang="en-US" sz="2800" dirty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Adobe Devanagari" pitchFamily="18" charset="0"/>
                    <a:cs typeface="Adobe Devanagari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Adobe Devanagari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  <a:cs typeface="Adobe Devanagari" pitchFamily="18" charset="0"/>
                      </a:rPr>
                      <m:t>=−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/>
                            <a:cs typeface="Adobe Devanagari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/>
                            <a:cs typeface="Adobe Devanagari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/>
                            <a:cs typeface="Adobe Devanagari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  </a:t>
                </a:r>
                <a:r>
                  <a:rPr lang="en-US" sz="2800" dirty="0" smtClean="0">
                    <a:latin typeface="Adobe Devanagari" pitchFamily="18" charset="0"/>
                    <a:cs typeface="Adobe Devanagari" pitchFamily="18" charset="0"/>
                  </a:rPr>
                  <a:t>or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  <a:cs typeface="Adobe Devanagari" pitchFamily="18" charset="0"/>
                      </a:rPr>
                      <m:t>𝑎</m:t>
                    </m:r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  <a:cs typeface="Adobe Devanagari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  <a:cs typeface="Adobe Devanagari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  <a:cs typeface="Adobe Devanagari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  <a:cs typeface="Adobe Devanagari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</p:txBody>
          </p:sp>
        </mc:Choice>
        <mc:Fallback>
          <p:sp>
            <p:nvSpPr>
              <p:cNvPr id="1259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11" t="-1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6809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/>
              <a:t>3</a:t>
            </a:r>
            <a:endParaRPr lang="en-US" altLang="en-US" i="1" dirty="0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6212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Solve the equation 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4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8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 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>
              <a:solidFill>
                <a:srgbClr val="C4152D"/>
              </a:solidFill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>
                <a:solidFill>
                  <a:srgbClr val="C4152D"/>
                </a:solidFill>
              </a:rPr>
              <a:t>Solution</a:t>
            </a:r>
            <a:r>
              <a:rPr lang="en-US" dirty="0" smtClean="0">
                <a:solidFill>
                  <a:srgbClr val="C4152D"/>
                </a:solidFill>
              </a:rPr>
              <a:t>: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We begin by adding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-8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 </a:t>
            </a:r>
            <a:r>
              <a:rPr lang="en-US" dirty="0" smtClean="0"/>
              <a:t>to each side of the equation to put it in standard form.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4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–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8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0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4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– 2) = 0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b="0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b="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4</a:t>
            </a:r>
            <a:r>
              <a:rPr lang="en-US" sz="2800" b="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="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0   </a:t>
            </a:r>
            <a:r>
              <a:rPr lang="en-US" sz="2800" b="0" dirty="0" smtClean="0">
                <a:latin typeface="Adobe Devanagari" pitchFamily="18" charset="0"/>
                <a:cs typeface="Adobe Devanagari" pitchFamily="18" charset="0"/>
              </a:rPr>
              <a:t>or</a:t>
            </a:r>
            <a:r>
              <a:rPr lang="en-US" sz="2800" b="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sz="2800" b="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="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– 2) = 0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</a:t>
            </a:r>
            <a:endParaRPr lang="en-US" sz="800" dirty="0">
              <a:solidFill>
                <a:srgbClr val="0070C0"/>
              </a:solidFill>
              <a:latin typeface="Adobe Devanagari" pitchFamily="18" charset="0"/>
              <a:cs typeface="Adobe Devanagari" pitchFamily="18" charset="0"/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  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0  </a:t>
            </a:r>
            <a:r>
              <a:rPr lang="en-US" sz="2800" dirty="0" smtClean="0">
                <a:latin typeface="Adobe Devanagari" pitchFamily="18" charset="0"/>
                <a:cs typeface="Adobe Devanagari" pitchFamily="18" charset="0"/>
              </a:rPr>
              <a:t>or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492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 smtClean="0"/>
              <a:t>4</a:t>
            </a:r>
            <a:endParaRPr lang="en-US" altLang="en-US" i="1" dirty="0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6212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Solve the equation  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(2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+ 3) = 44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>
              <a:solidFill>
                <a:srgbClr val="C4152D"/>
              </a:solidFill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>
                <a:solidFill>
                  <a:srgbClr val="C4152D"/>
                </a:solidFill>
              </a:rPr>
              <a:t>Solution</a:t>
            </a:r>
            <a:r>
              <a:rPr lang="en-US" dirty="0" smtClean="0">
                <a:solidFill>
                  <a:srgbClr val="C4152D"/>
                </a:solidFill>
              </a:rPr>
              <a:t>: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We begin by adding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-44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dirty="0" smtClean="0"/>
              <a:t>to each side of the equation to put it in standard form.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(2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+ 3) – 44 = 0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   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+ 3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– 44 = 0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   </a:t>
            </a:r>
            <a:r>
              <a:rPr lang="en-US" sz="2800" i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Factor the left side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i="1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  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(2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+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11)(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– 4) </a:t>
            </a:r>
            <a:r>
              <a:rPr lang="en-US" sz="2800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=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0</a:t>
            </a:r>
            <a:endParaRPr lang="en-US" sz="2800" i="1" dirty="0" smtClean="0">
              <a:solidFill>
                <a:srgbClr val="0070C0"/>
              </a:solidFill>
              <a:latin typeface="Adobe Devanagari" pitchFamily="18" charset="0"/>
              <a:cs typeface="Adobe Devanagari" pitchFamily="18" charset="0"/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b="0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b="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2</a:t>
            </a:r>
            <a:r>
              <a:rPr lang="en-US" sz="2800" b="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 + 11</a:t>
            </a:r>
            <a:r>
              <a:rPr lang="en-US" sz="2800" b="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0   </a:t>
            </a:r>
            <a:r>
              <a:rPr lang="en-US" sz="2800" b="0" dirty="0" smtClean="0">
                <a:latin typeface="Adobe Devanagari" pitchFamily="18" charset="0"/>
                <a:cs typeface="Adobe Devanagari" pitchFamily="18" charset="0"/>
              </a:rPr>
              <a:t>or</a:t>
            </a:r>
            <a:r>
              <a:rPr lang="en-US" sz="2800" b="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sz="2800" b="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="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– 4) = 0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   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-11/2  </a:t>
            </a:r>
            <a:r>
              <a:rPr lang="en-US" sz="2800" dirty="0" smtClean="0">
                <a:latin typeface="Adobe Devanagari" pitchFamily="18" charset="0"/>
                <a:cs typeface="Adobe Devanagari" pitchFamily="18" charset="0"/>
              </a:rPr>
              <a:t>or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4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19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/>
              <a:t>5</a:t>
            </a:r>
            <a:endParaRPr lang="en-US" altLang="en-US" i="1" dirty="0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6212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Solve for x:  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5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x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+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 +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1)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1200" dirty="0" smtClean="0">
                <a:solidFill>
                  <a:srgbClr val="C4152D"/>
                </a:solidFill>
              </a:rPr>
              <a:t>       </a:t>
            </a:r>
            <a:endParaRPr lang="en-US" sz="1200" dirty="0" smtClean="0">
              <a:solidFill>
                <a:srgbClr val="C4152D"/>
              </a:solidFill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>
                <a:solidFill>
                  <a:srgbClr val="C4152D"/>
                </a:solidFill>
              </a:rPr>
              <a:t>Solution</a:t>
            </a:r>
            <a:r>
              <a:rPr lang="en-US" dirty="0" smtClean="0">
                <a:solidFill>
                  <a:srgbClr val="C4152D"/>
                </a:solidFill>
              </a:rPr>
              <a:t>: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We begin by squaring the binomial.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25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x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+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+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 +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1)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   25 = 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+ 2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+ 1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   </a:t>
            </a:r>
            <a:r>
              <a:rPr lang="en-US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-25 on both sides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i="1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  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0 = 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+ 2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– 24 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b="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    0 = 2(</a:t>
            </a:r>
            <a:r>
              <a:rPr lang="en-US" sz="2800" b="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="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b="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+ </a:t>
            </a:r>
            <a:r>
              <a:rPr lang="en-US" sz="2800" b="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="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– 12)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   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0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2(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 +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4)(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 –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3)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800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                                  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-4   </a:t>
            </a:r>
            <a:r>
              <a:rPr lang="en-US" sz="2800" dirty="0" smtClean="0">
                <a:latin typeface="Adobe Devanagari" pitchFamily="18" charset="0"/>
                <a:cs typeface="Adobe Devanagari" pitchFamily="18" charset="0"/>
              </a:rPr>
              <a:t>or 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=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997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300" smtClean="0"/>
              <a:t>Solving a Quadratic Equation by Factoring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      The equation in the next example is not a quadratic equation, however, it can still be solved by the method shown in Example 1 using the zero property.</a:t>
            </a:r>
            <a:endParaRPr lang="en-US" alt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6</a:t>
            </a:r>
            <a:endParaRPr lang="en-US" altLang="en-US" i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Solve 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24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3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= –10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baseline="300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+ 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6</a:t>
            </a:r>
            <a:r>
              <a:rPr lang="en-US" sz="2800" i="1" dirty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sz="2800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  </a:t>
            </a:r>
            <a:r>
              <a:rPr lang="en-US" dirty="0" smtClean="0"/>
              <a:t>for </a:t>
            </a:r>
            <a:r>
              <a:rPr lang="en-US" sz="2800" i="1" dirty="0" smtClean="0">
                <a:solidFill>
                  <a:srgbClr val="0070C0"/>
                </a:solidFill>
                <a:latin typeface="Adobe Devanagari" pitchFamily="18" charset="0"/>
                <a:cs typeface="Adobe Devanagari" pitchFamily="18" charset="0"/>
              </a:rPr>
              <a:t>x</a:t>
            </a:r>
            <a:r>
              <a:rPr lang="en-US" dirty="0" smtClean="0"/>
              <a:t>.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>
                <a:solidFill>
                  <a:srgbClr val="C4152D"/>
                </a:solidFill>
              </a:rPr>
              <a:t>Solution: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First, we write the equation in standard form.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50" b="17949"/>
          <a:stretch>
            <a:fillRect/>
          </a:stretch>
        </p:blipFill>
        <p:spPr bwMode="auto">
          <a:xfrm>
            <a:off x="3105150" y="3429000"/>
            <a:ext cx="2662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3995738"/>
            <a:ext cx="2747963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21"/>
          <a:stretch>
            <a:fillRect/>
          </a:stretch>
        </p:blipFill>
        <p:spPr bwMode="auto">
          <a:xfrm>
            <a:off x="2952750" y="4657725"/>
            <a:ext cx="28241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5251450"/>
            <a:ext cx="54292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5876925"/>
            <a:ext cx="5372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3429000"/>
            <a:ext cx="1279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038600"/>
            <a:ext cx="126523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4648200"/>
            <a:ext cx="2381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25" y="5299075"/>
            <a:ext cx="18557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6070600"/>
            <a:ext cx="9398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438400"/>
            <a:ext cx="8686800" cy="12192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2286000" y="2362200"/>
            <a:ext cx="6858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Solving Quadratic Equations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by Factoring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2362200" cy="609600"/>
          </a:xfrm>
          <a:prstGeom prst="rect">
            <a:avLst/>
          </a:prstGeom>
          <a:solidFill>
            <a:srgbClr val="DD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69850" y="2119313"/>
            <a:ext cx="22256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chemeClr val="bg1"/>
                </a:solidFill>
              </a:rPr>
              <a:t>SECTION 6.7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838200" y="2370138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273996"/>
                </a:solidFill>
              </a:rPr>
              <a:t>   Solving a Quadratic Equation </a:t>
            </a:r>
            <a:br>
              <a:rPr lang="en-US" altLang="en-US" sz="4000">
                <a:solidFill>
                  <a:srgbClr val="273996"/>
                </a:solidFill>
              </a:rPr>
            </a:br>
            <a:r>
              <a:rPr lang="en-US" altLang="en-US" sz="4000">
                <a:solidFill>
                  <a:srgbClr val="273996"/>
                </a:solidFill>
              </a:rPr>
              <a:t>by Factoring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2516188"/>
            <a:ext cx="5334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273996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463675"/>
            <a:ext cx="82296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Here is the formal definition of a quadratic equation: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300" smtClean="0"/>
              <a:t>Solving a Quadratic Equation by Factoring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baseline="30000" smtClean="0"/>
              <a:t>  </a:t>
            </a: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5248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300" smtClean="0"/>
              <a:t>Solving a Quadratic Equation by Factoring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295400"/>
            <a:ext cx="4191000" cy="495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If we look at the multiplication table, we can see that the number </a:t>
            </a:r>
            <a:r>
              <a:rPr lang="en-US" altLang="en-US" smtClean="0">
                <a:solidFill>
                  <a:srgbClr val="FF0000"/>
                </a:solidFill>
              </a:rPr>
              <a:t>0</a:t>
            </a:r>
            <a:r>
              <a:rPr lang="en-US" altLang="en-US" smtClean="0"/>
              <a:t> has a special property that will help us solve quadratic equations in standard form.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If two numbers </a:t>
            </a:r>
            <a:r>
              <a:rPr lang="en-US" altLang="en-US" sz="3200" i="1" smtClean="0">
                <a:solidFill>
                  <a:srgbClr val="FF0000"/>
                </a:solidFill>
                <a:latin typeface="Adobe Devanagari" pitchFamily="18" charset="0"/>
                <a:ea typeface="Adobe Devanagari" pitchFamily="18" charset="0"/>
                <a:cs typeface="Adobe Devanagari" pitchFamily="18" charset="0"/>
              </a:rPr>
              <a:t>a</a:t>
            </a:r>
            <a:r>
              <a:rPr lang="en-US" altLang="en-US" smtClean="0"/>
              <a:t> and </a:t>
            </a:r>
            <a:r>
              <a:rPr lang="en-US" altLang="en-US" sz="3200" i="1" smtClean="0">
                <a:solidFill>
                  <a:srgbClr val="FF0000"/>
                </a:solidFill>
                <a:latin typeface="Adobe Devanagari" pitchFamily="18" charset="0"/>
                <a:ea typeface="Adobe Devanagari" pitchFamily="18" charset="0"/>
                <a:cs typeface="Adobe Devanagari" pitchFamily="18" charset="0"/>
              </a:rPr>
              <a:t>b</a:t>
            </a:r>
            <a:r>
              <a:rPr lang="en-US" altLang="en-US" smtClean="0"/>
              <a:t> are both non-zero, then the product  </a:t>
            </a:r>
            <a:r>
              <a:rPr lang="en-US" altLang="en-US" sz="3200" i="1" smtClean="0">
                <a:solidFill>
                  <a:srgbClr val="FF0000"/>
                </a:solidFill>
                <a:latin typeface="Adobe Devanagari" pitchFamily="18" charset="0"/>
                <a:ea typeface="Adobe Devanagari" pitchFamily="18" charset="0"/>
                <a:cs typeface="Adobe Devanagari" pitchFamily="18" charset="0"/>
              </a:rPr>
              <a:t>a</a:t>
            </a:r>
            <a:r>
              <a:rPr lang="en-US" altLang="en-US" smtClean="0">
                <a:solidFill>
                  <a:srgbClr val="FF0000"/>
                </a:solidFill>
              </a:rPr>
              <a:t>×</a:t>
            </a:r>
            <a:r>
              <a:rPr lang="en-US" altLang="en-US" sz="3200" i="1" smtClean="0">
                <a:solidFill>
                  <a:srgbClr val="FF0000"/>
                </a:solidFill>
                <a:latin typeface="Adobe Devanagari" pitchFamily="18" charset="0"/>
                <a:ea typeface="Adobe Devanagari" pitchFamily="18" charset="0"/>
                <a:cs typeface="Adobe Devanagari" pitchFamily="18" charset="0"/>
              </a:rPr>
              <a:t>b</a:t>
            </a:r>
            <a:r>
              <a:rPr lang="en-US" altLang="en-US" smtClean="0"/>
              <a:t>  will never be 0.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</p:txBody>
      </p:sp>
      <p:pic>
        <p:nvPicPr>
          <p:cNvPr id="6148" name="Picture 5" descr="C:\Users\cary.lee\Desktop\multiplication ta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143000"/>
            <a:ext cx="4495800" cy="580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24400" y="4044950"/>
            <a:ext cx="4191000" cy="136525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300" smtClean="0"/>
              <a:t>Solving a Quadratic Equation by Factoring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In other words: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If we multiply two numbers and the product is </a:t>
            </a:r>
            <a:r>
              <a:rPr lang="en-US" altLang="en-US" smtClean="0">
                <a:solidFill>
                  <a:srgbClr val="FF0000"/>
                </a:solidFill>
              </a:rPr>
              <a:t>0</a:t>
            </a:r>
            <a:r>
              <a:rPr lang="en-US" altLang="en-US" smtClean="0"/>
              <a:t>, then </a:t>
            </a:r>
            <a:br>
              <a:rPr lang="en-US" altLang="en-US" smtClean="0"/>
            </a:br>
            <a:r>
              <a:rPr lang="en-US" altLang="en-US" smtClean="0"/>
              <a:t>one or both of the original two numbers must be </a:t>
            </a:r>
            <a:r>
              <a:rPr lang="en-US" altLang="en-US" smtClean="0">
                <a:solidFill>
                  <a:srgbClr val="FF0000"/>
                </a:solidFill>
              </a:rPr>
              <a:t>0</a:t>
            </a:r>
            <a:r>
              <a:rPr lang="en-US" altLang="en-US" smtClean="0"/>
              <a:t>.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In symbols, this property looks like this.</a:t>
            </a:r>
          </a:p>
          <a:p>
            <a:pPr marL="0" indent="0">
              <a:buFontTx/>
              <a:buNone/>
            </a:pPr>
            <a:endParaRPr lang="en-US" altLang="en-US" smtClean="0"/>
          </a:p>
        </p:txBody>
      </p:sp>
      <p:pic>
        <p:nvPicPr>
          <p:cNvPr id="71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12888"/>
          <a:stretch>
            <a:fillRect/>
          </a:stretch>
        </p:blipFill>
        <p:spPr bwMode="auto">
          <a:xfrm>
            <a:off x="381000" y="4572000"/>
            <a:ext cx="85947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2286000"/>
            <a:ext cx="7543800" cy="9144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300" smtClean="0"/>
              <a:t>Solving a Quadratic Equation by Factoring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Here is the formal strategy to solve a quadratic equation by factoring: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2590800"/>
            <a:ext cx="84709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1</a:t>
            </a:r>
            <a:endParaRPr lang="en-US" altLang="en-US" i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Solve the equation 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baseline="30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– 5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 = 12</a:t>
            </a:r>
            <a:r>
              <a:rPr lang="en-US" dirty="0" smtClean="0"/>
              <a:t>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>
              <a:solidFill>
                <a:srgbClr val="C4152D"/>
              </a:solidFill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>
                <a:solidFill>
                  <a:srgbClr val="C4152D"/>
                </a:solidFill>
              </a:rPr>
              <a:t>Solution:</a:t>
            </a:r>
          </a:p>
          <a:p>
            <a:pPr marL="1092200" indent="-1092200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b="1" i="1" dirty="0" smtClean="0"/>
              <a:t>Step 1:</a:t>
            </a:r>
            <a:r>
              <a:rPr lang="en-US" b="1" dirty="0" smtClean="0"/>
              <a:t> </a:t>
            </a:r>
            <a:r>
              <a:rPr lang="en-US" dirty="0" smtClean="0"/>
              <a:t>Begin by adding –12 to both sides, so the equation is in standard form.	</a:t>
            </a:r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b="1" dirty="0" smtClean="0"/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b="1" i="1" dirty="0" smtClean="0"/>
              <a:t>Step 2:</a:t>
            </a:r>
            <a:r>
              <a:rPr lang="en-US" b="1" dirty="0" smtClean="0"/>
              <a:t> </a:t>
            </a:r>
            <a:r>
              <a:rPr lang="en-US" dirty="0" smtClean="0"/>
              <a:t>Factor the left side completely.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81400"/>
            <a:ext cx="1828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4191000"/>
            <a:ext cx="24574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5410200"/>
            <a:ext cx="2857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1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i="1" smtClean="0"/>
              <a:t>Step 3:</a:t>
            </a:r>
            <a:r>
              <a:rPr lang="en-US" altLang="en-US" b="1" smtClean="0"/>
              <a:t> </a:t>
            </a:r>
            <a:r>
              <a:rPr lang="en-US" altLang="en-US" smtClean="0"/>
              <a:t>Set each factor equal to 0.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i="1" smtClean="0"/>
              <a:t>Step 4:</a:t>
            </a:r>
            <a:r>
              <a:rPr lang="en-US" altLang="en-US" b="1" smtClean="0"/>
              <a:t> </a:t>
            </a:r>
            <a:r>
              <a:rPr lang="en-US" altLang="en-US" smtClean="0"/>
              <a:t>Solve each of the equations from step 3.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40671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52800"/>
            <a:ext cx="39195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4017963"/>
            <a:ext cx="3429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98988"/>
            <a:ext cx="13620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977</TotalTime>
  <Words>608</Words>
  <Application>Microsoft Office PowerPoint</Application>
  <PresentationFormat>On-screen Show (4:3)</PresentationFormat>
  <Paragraphs>99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Adobe Devanagari</vt:lpstr>
      <vt:lpstr>McKBAlgP8</vt:lpstr>
      <vt:lpstr>PowerPoint Presentation</vt:lpstr>
      <vt:lpstr>PowerPoint Presentation</vt:lpstr>
      <vt:lpstr>PowerPoint Presentation</vt:lpstr>
      <vt:lpstr>Solving a Quadratic Equation by Factoring</vt:lpstr>
      <vt:lpstr>Solving a Quadratic Equation by Factoring</vt:lpstr>
      <vt:lpstr>Solving a Quadratic Equation by Factoring</vt:lpstr>
      <vt:lpstr>Solving a Quadratic Equation by Factoring</vt:lpstr>
      <vt:lpstr>Example 1</vt:lpstr>
      <vt:lpstr>Example 1 – Solution</vt:lpstr>
      <vt:lpstr>Example 1 – Solution</vt:lpstr>
      <vt:lpstr>Example 2</vt:lpstr>
      <vt:lpstr>Example 3</vt:lpstr>
      <vt:lpstr>Example 4</vt:lpstr>
      <vt:lpstr>Example 5</vt:lpstr>
      <vt:lpstr>Solving a Quadratic Equation by Factoring</vt:lpstr>
      <vt:lpstr>Example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Cary Lee</cp:lastModifiedBy>
  <cp:revision>297</cp:revision>
  <dcterms:created xsi:type="dcterms:W3CDTF">2010-10-18T10:39:55Z</dcterms:created>
  <dcterms:modified xsi:type="dcterms:W3CDTF">2018-10-16T21:28:23Z</dcterms:modified>
</cp:coreProperties>
</file>