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2.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8"/>
  </p:notesMasterIdLst>
  <p:handoutMasterIdLst>
    <p:handoutMasterId r:id="rId19"/>
  </p:handoutMasterIdLst>
  <p:sldIdLst>
    <p:sldId id="267" r:id="rId2"/>
    <p:sldId id="259" r:id="rId3"/>
    <p:sldId id="300" r:id="rId4"/>
    <p:sldId id="303" r:id="rId5"/>
    <p:sldId id="299" r:id="rId6"/>
    <p:sldId id="301" r:id="rId7"/>
    <p:sldId id="302" r:id="rId8"/>
    <p:sldId id="296" r:id="rId9"/>
    <p:sldId id="310" r:id="rId10"/>
    <p:sldId id="311" r:id="rId11"/>
    <p:sldId id="304" r:id="rId12"/>
    <p:sldId id="305" r:id="rId13"/>
    <p:sldId id="306" r:id="rId14"/>
    <p:sldId id="307" r:id="rId15"/>
    <p:sldId id="308" r:id="rId16"/>
    <p:sldId id="309" r:id="rId17"/>
  </p:sldIdLst>
  <p:sldSz cx="9144000" cy="6858000" type="screen4x3"/>
  <p:notesSz cx="6858000" cy="9144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3996"/>
    <a:srgbClr val="C4152D"/>
    <a:srgbClr val="79A441"/>
    <a:srgbClr val="DD5828"/>
    <a:srgbClr val="E1332A"/>
    <a:srgbClr val="0D7295"/>
    <a:srgbClr val="00ADEE"/>
    <a:srgbClr val="C7EB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94" autoAdjust="0"/>
    <p:restoredTop sz="99139" autoAdjust="0"/>
  </p:normalViewPr>
  <p:slideViewPr>
    <p:cSldViewPr showGuides="1">
      <p:cViewPr>
        <p:scale>
          <a:sx n="76" d="100"/>
          <a:sy n="76" d="100"/>
        </p:scale>
        <p:origin x="-1008" y="120"/>
      </p:cViewPr>
      <p:guideLst>
        <p:guide orient="horz" pos="2160"/>
        <p:guide pos="2880"/>
      </p:guideLst>
    </p:cSldViewPr>
  </p:slideViewPr>
  <p:notesTextViewPr>
    <p:cViewPr>
      <p:scale>
        <a:sx n="100" d="100"/>
        <a:sy n="100" d="100"/>
      </p:scale>
      <p:origin x="0" y="0"/>
    </p:cViewPr>
  </p:notesTextViewPr>
  <p:notesViewPr>
    <p:cSldViewPr showGuides="1">
      <p:cViewPr varScale="1">
        <p:scale>
          <a:sx n="52" d="100"/>
          <a:sy n="52" d="100"/>
        </p:scale>
        <p:origin x="-2892"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pPr>
              <a:defRPr/>
            </a:pPr>
            <a:fld id="{41F1FA85-15D0-4565-A468-4570C320F029}" type="datetimeFigureOut">
              <a:rPr lang="en-US"/>
              <a:pPr>
                <a:defRPr/>
              </a:pPr>
              <a:t>10/4/2018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pPr>
              <a:defRPr/>
            </a:pPr>
            <a:fld id="{8629EA82-9E69-4258-A18C-89CF31AF3764}" type="slidenum">
              <a:rPr lang="en-US"/>
              <a:pPr>
                <a:defRPr/>
              </a:pPr>
              <a:t>‹#›</a:t>
            </a:fld>
            <a:endParaRPr lang="en-US"/>
          </a:p>
        </p:txBody>
      </p:sp>
    </p:spTree>
    <p:extLst>
      <p:ext uri="{BB962C8B-B14F-4D97-AF65-F5344CB8AC3E}">
        <p14:creationId xmlns:p14="http://schemas.microsoft.com/office/powerpoint/2010/main" val="17284581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031FBED3-768B-4171-BF01-A1B2AC8A1AEB}" type="slidenum">
              <a:rPr lang="en-US"/>
              <a:pPr>
                <a:defRPr/>
              </a:pPr>
              <a:t>‹#›</a:t>
            </a:fld>
            <a:endParaRPr lang="en-US"/>
          </a:p>
        </p:txBody>
      </p:sp>
    </p:spTree>
    <p:extLst>
      <p:ext uri="{BB962C8B-B14F-4D97-AF65-F5344CB8AC3E}">
        <p14:creationId xmlns:p14="http://schemas.microsoft.com/office/powerpoint/2010/main" val="755546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AA764B5-5AFF-49E1-B312-B8439C80BF63}" type="slidenum">
              <a:rPr lang="en-US" altLang="en-US" smtClean="0"/>
              <a:pPr eaLnBrk="1" hangingPunct="1"/>
              <a:t>1</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C53E0E9E-22AC-451A-B65A-D27E6F6A1362}" type="slidenum">
              <a:rPr lang="en-US" altLang="en-US" smtClean="0"/>
              <a:pPr eaLnBrk="1" hangingPunct="1"/>
              <a:t>2</a:t>
            </a:fld>
            <a:endParaRPr lang="en-US" altLang="en-US"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F0B9F21-C10B-4675-BA04-8BE2A17A2EC9}" type="slidenum">
              <a:rPr lang="en-US" altLang="en-US" smtClean="0"/>
              <a:pPr eaLnBrk="1" hangingPunct="1"/>
              <a:t>3</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75535949"/>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30376647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04000" y="228600"/>
            <a:ext cx="2082800" cy="6489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55600" y="228600"/>
            <a:ext cx="6096000" cy="6489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36755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a:xfrm>
            <a:off x="317500" y="105768"/>
            <a:ext cx="8229600" cy="925580"/>
          </a:xfrm>
        </p:spPr>
        <p:txBody>
          <a:bodyPr/>
          <a:lstStyle>
            <a:lvl1pPr>
              <a:defRPr>
                <a:solidFill>
                  <a:schemeClr val="bg1"/>
                </a:solidFill>
              </a:defRPr>
            </a:lvl1pPr>
          </a:lstStyle>
          <a:p>
            <a:r>
              <a:rPr lang="en-US" dirty="0" smtClean="0"/>
              <a:t>Click to edit Master title style</a:t>
            </a:r>
            <a:endParaRPr lang="en-US" dirty="0"/>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7194523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4"/>
          <p:cNvSpPr>
            <a:spLocks noGrp="1" noChangeArrowheads="1"/>
          </p:cNvSpPr>
          <p:nvPr>
            <p:ph type="dt" sz="half" idx="10"/>
          </p:nvPr>
        </p:nvSpPr>
        <p:spPr>
          <a:ln/>
        </p:spPr>
        <p:txBody>
          <a:bodyPr/>
          <a:lstStyle>
            <a:lvl1pPr>
              <a:defRPr/>
            </a:lvl1pPr>
          </a:lstStyle>
          <a:p>
            <a:pPr>
              <a:defRPr/>
            </a:pPr>
            <a:endParaRPr lang="en-US"/>
          </a:p>
        </p:txBody>
      </p:sp>
      <p:sp>
        <p:nvSpPr>
          <p:cNvPr id="5" name="Rectangle 15"/>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0175331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62088"/>
            <a:ext cx="4038600" cy="5256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16945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4"/>
          <p:cNvSpPr>
            <a:spLocks noGrp="1" noChangeArrowheads="1"/>
          </p:cNvSpPr>
          <p:nvPr>
            <p:ph type="dt" sz="half" idx="10"/>
          </p:nvPr>
        </p:nvSpPr>
        <p:spPr>
          <a:ln/>
        </p:spPr>
        <p:txBody>
          <a:bodyPr/>
          <a:lstStyle>
            <a:lvl1pPr>
              <a:defRPr/>
            </a:lvl1pPr>
          </a:lstStyle>
          <a:p>
            <a:pPr>
              <a:defRPr/>
            </a:pPr>
            <a:endParaRPr lang="en-US"/>
          </a:p>
        </p:txBody>
      </p:sp>
      <p:sp>
        <p:nvSpPr>
          <p:cNvPr id="8" name="Rectangle 15"/>
          <p:cNvSpPr>
            <a:spLocks noGrp="1" noChangeArrowheads="1"/>
          </p:cNvSpPr>
          <p:nvPr>
            <p:ph type="ftr" sz="quarter" idx="11"/>
          </p:nvPr>
        </p:nvSpPr>
        <p:spPr>
          <a:ln/>
        </p:spPr>
        <p:txBody>
          <a:bodyPr/>
          <a:lstStyle>
            <a:lvl1pPr>
              <a:defRPr/>
            </a:lvl1pPr>
          </a:lstStyle>
          <a:p>
            <a:pPr>
              <a:defRPr/>
            </a:pPr>
            <a:endParaRPr lang="en-US"/>
          </a:p>
        </p:txBody>
      </p:sp>
      <p:sp>
        <p:nvSpPr>
          <p:cNvPr id="9"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0573258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4"/>
          <p:cNvSpPr>
            <a:spLocks noGrp="1" noChangeArrowheads="1"/>
          </p:cNvSpPr>
          <p:nvPr>
            <p:ph type="dt" sz="half" idx="10"/>
          </p:nvPr>
        </p:nvSpPr>
        <p:spPr>
          <a:ln/>
        </p:spPr>
        <p:txBody>
          <a:bodyPr/>
          <a:lstStyle>
            <a:lvl1pPr>
              <a:defRPr/>
            </a:lvl1pPr>
          </a:lstStyle>
          <a:p>
            <a:pPr>
              <a:defRPr/>
            </a:pPr>
            <a:endParaRPr lang="en-US"/>
          </a:p>
        </p:txBody>
      </p:sp>
      <p:sp>
        <p:nvSpPr>
          <p:cNvPr id="4" name="Rectangle 15"/>
          <p:cNvSpPr>
            <a:spLocks noGrp="1" noChangeArrowheads="1"/>
          </p:cNvSpPr>
          <p:nvPr>
            <p:ph type="ftr" sz="quarter" idx="11"/>
          </p:nvPr>
        </p:nvSpPr>
        <p:spPr>
          <a:ln/>
        </p:spPr>
        <p:txBody>
          <a:bodyPr/>
          <a:lstStyle>
            <a:lvl1pPr>
              <a:defRPr/>
            </a:lvl1pPr>
          </a:lstStyle>
          <a:p>
            <a:pPr>
              <a:defRPr/>
            </a:pPr>
            <a:endParaRPr lang="en-US"/>
          </a:p>
        </p:txBody>
      </p:sp>
      <p:sp>
        <p:nvSpPr>
          <p:cNvPr id="5"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90658960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4"/>
          <p:cNvSpPr>
            <a:spLocks noGrp="1" noChangeArrowheads="1"/>
          </p:cNvSpPr>
          <p:nvPr>
            <p:ph type="dt" sz="half" idx="10"/>
          </p:nvPr>
        </p:nvSpPr>
        <p:spPr>
          <a:ln/>
        </p:spPr>
        <p:txBody>
          <a:bodyPr/>
          <a:lstStyle>
            <a:lvl1pPr>
              <a:defRPr/>
            </a:lvl1pPr>
          </a:lstStyle>
          <a:p>
            <a:pPr>
              <a:defRPr/>
            </a:pPr>
            <a:endParaRPr lang="en-US"/>
          </a:p>
        </p:txBody>
      </p:sp>
      <p:sp>
        <p:nvSpPr>
          <p:cNvPr id="3" name="Rectangle 15"/>
          <p:cNvSpPr>
            <a:spLocks noGrp="1" noChangeArrowheads="1"/>
          </p:cNvSpPr>
          <p:nvPr>
            <p:ph type="ftr" sz="quarter" idx="11"/>
          </p:nvPr>
        </p:nvSpPr>
        <p:spPr>
          <a:ln/>
        </p:spPr>
        <p:txBody>
          <a:bodyPr/>
          <a:lstStyle>
            <a:lvl1pPr>
              <a:defRPr/>
            </a:lvl1pPr>
          </a:lstStyle>
          <a:p>
            <a:pPr>
              <a:defRPr/>
            </a:pPr>
            <a:endParaRPr lang="en-US"/>
          </a:p>
        </p:txBody>
      </p:sp>
      <p:sp>
        <p:nvSpPr>
          <p:cNvPr id="4"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58003132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13429696"/>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4"/>
          <p:cNvSpPr>
            <a:spLocks noGrp="1" noChangeArrowheads="1"/>
          </p:cNvSpPr>
          <p:nvPr>
            <p:ph type="dt" sz="half" idx="10"/>
          </p:nvPr>
        </p:nvSpPr>
        <p:spPr>
          <a:ln/>
        </p:spPr>
        <p:txBody>
          <a:bodyPr/>
          <a:lstStyle>
            <a:lvl1pPr>
              <a:defRPr/>
            </a:lvl1pPr>
          </a:lstStyle>
          <a:p>
            <a:pPr>
              <a:defRPr/>
            </a:pPr>
            <a:endParaRPr lang="en-US"/>
          </a:p>
        </p:txBody>
      </p:sp>
      <p:sp>
        <p:nvSpPr>
          <p:cNvPr id="6" name="Rectangle 15"/>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268236225"/>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1" descr="mst2.jpg"/>
          <p:cNvPicPr>
            <a:picLocks noChangeAspect="1"/>
          </p:cNvPicPr>
          <p:nvPr userDrawn="1"/>
        </p:nvPicPr>
        <p:blipFill>
          <a:blip r:embed="rId13">
            <a:extLst>
              <a:ext uri="{28A0092B-C50C-407E-A947-70E740481C1C}">
                <a14:useLocalDpi xmlns:a14="http://schemas.microsoft.com/office/drawing/2010/main" val="0"/>
              </a:ext>
            </a:extLst>
          </a:blip>
          <a:srcRect b="23009"/>
          <a:stretch>
            <a:fillRect/>
          </a:stretch>
        </p:blipFill>
        <p:spPr bwMode="auto">
          <a:xfrm>
            <a:off x="0" y="247650"/>
            <a:ext cx="9144000"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Text Box 8"/>
          <p:cNvSpPr txBox="1">
            <a:spLocks noChangeArrowheads="1"/>
          </p:cNvSpPr>
          <p:nvPr/>
        </p:nvSpPr>
        <p:spPr bwMode="auto">
          <a:xfrm>
            <a:off x="7391400" y="6019800"/>
            <a:ext cx="1219200" cy="366713"/>
          </a:xfrm>
          <a:prstGeom prst="rect">
            <a:avLst/>
          </a:prstGeom>
          <a:noFill/>
          <a:ln w="9525">
            <a:noFill/>
            <a:miter lim="800000"/>
            <a:headEnd/>
            <a:tailEnd/>
          </a:ln>
          <a:effectLst/>
        </p:spPr>
        <p:txBody>
          <a:bodyPr>
            <a:spAutoFit/>
          </a:bodyPr>
          <a:lstStyle/>
          <a:p>
            <a:pPr algn="r">
              <a:spcBef>
                <a:spcPct val="50000"/>
              </a:spcBef>
              <a:defRPr/>
            </a:pPr>
            <a:endParaRPr lang="en-US">
              <a:latin typeface="Arial" pitchFamily="34" charset="0"/>
            </a:endParaRPr>
          </a:p>
        </p:txBody>
      </p:sp>
      <p:sp>
        <p:nvSpPr>
          <p:cNvPr id="1028" name="Rectangle 13"/>
          <p:cNvSpPr>
            <a:spLocks noGrp="1" noChangeArrowheads="1"/>
          </p:cNvSpPr>
          <p:nvPr>
            <p:ph type="body" idx="1"/>
          </p:nvPr>
        </p:nvSpPr>
        <p:spPr bwMode="auto">
          <a:xfrm>
            <a:off x="457200" y="1462088"/>
            <a:ext cx="8229600"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p:txBody>
      </p:sp>
      <p:sp>
        <p:nvSpPr>
          <p:cNvPr id="4110" name="Rectangle 1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4111" name="Rectangle 1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4114" name="Text Box 18"/>
          <p:cNvSpPr txBox="1">
            <a:spLocks noChangeArrowheads="1"/>
          </p:cNvSpPr>
          <p:nvPr/>
        </p:nvSpPr>
        <p:spPr bwMode="auto">
          <a:xfrm>
            <a:off x="8496300" y="6388100"/>
            <a:ext cx="647700" cy="366713"/>
          </a:xfrm>
          <a:prstGeom prst="rect">
            <a:avLst/>
          </a:prstGeom>
          <a:noFill/>
          <a:ln w="9525">
            <a:noFill/>
            <a:miter lim="800000"/>
            <a:headEnd/>
            <a:tailEnd/>
          </a:ln>
          <a:effectLst/>
        </p:spPr>
        <p:txBody>
          <a:bodyPr>
            <a:spAutoFit/>
          </a:bodyPr>
          <a:lstStyle/>
          <a:p>
            <a:pPr>
              <a:spcBef>
                <a:spcPct val="50000"/>
              </a:spcBef>
              <a:defRPr/>
            </a:pPr>
            <a:fld id="{506465A0-584D-4F5E-A71C-A287BCF4E1C3}" type="slidenum">
              <a:rPr lang="en-US">
                <a:latin typeface="Arial" pitchFamily="34" charset="0"/>
              </a:rPr>
              <a:pPr>
                <a:spcBef>
                  <a:spcPct val="50000"/>
                </a:spcBef>
                <a:defRPr/>
              </a:pPr>
              <a:t>‹#›</a:t>
            </a:fld>
            <a:endParaRPr lang="en-US">
              <a:latin typeface="Arial" pitchFamily="34" charset="0"/>
            </a:endParaRPr>
          </a:p>
        </p:txBody>
      </p:sp>
      <p:sp>
        <p:nvSpPr>
          <p:cNvPr id="4115" name="Rectangle 19"/>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endParaRPr lang="en-US"/>
          </a:p>
        </p:txBody>
      </p:sp>
      <p:sp>
        <p:nvSpPr>
          <p:cNvPr id="1033" name="Rectangle 12"/>
          <p:cNvSpPr>
            <a:spLocks noGrp="1" noChangeArrowheads="1"/>
          </p:cNvSpPr>
          <p:nvPr>
            <p:ph type="title"/>
          </p:nvPr>
        </p:nvSpPr>
        <p:spPr bwMode="auto">
          <a:xfrm>
            <a:off x="762000" y="152400"/>
            <a:ext cx="8153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p:timing>
    <p:tnLst>
      <p:par>
        <p:cTn id="1" dur="indefinite" restart="never" nodeType="tmRoot"/>
      </p:par>
    </p:tnLst>
  </p:timing>
  <p:txStyles>
    <p:titleStyle>
      <a:lvl1pPr algn="l" rtl="0" eaLnBrk="0" fontAlgn="base" hangingPunct="0">
        <a:spcBef>
          <a:spcPct val="0"/>
        </a:spcBef>
        <a:spcAft>
          <a:spcPct val="0"/>
        </a:spcAft>
        <a:defRPr sz="4000">
          <a:solidFill>
            <a:schemeClr val="tx1"/>
          </a:solidFill>
          <a:latin typeface="+mj-lt"/>
          <a:ea typeface="+mj-ea"/>
          <a:cs typeface="+mj-cs"/>
        </a:defRPr>
      </a:lvl1pPr>
      <a:lvl2pPr algn="l" rtl="0" eaLnBrk="0" fontAlgn="base" hangingPunct="0">
        <a:spcBef>
          <a:spcPct val="0"/>
        </a:spcBef>
        <a:spcAft>
          <a:spcPct val="0"/>
        </a:spcAft>
        <a:defRPr sz="4000">
          <a:solidFill>
            <a:schemeClr val="tx1"/>
          </a:solidFill>
          <a:latin typeface="Arial" pitchFamily="34" charset="0"/>
        </a:defRPr>
      </a:lvl2pPr>
      <a:lvl3pPr algn="l" rtl="0" eaLnBrk="0" fontAlgn="base" hangingPunct="0">
        <a:spcBef>
          <a:spcPct val="0"/>
        </a:spcBef>
        <a:spcAft>
          <a:spcPct val="0"/>
        </a:spcAft>
        <a:defRPr sz="4000">
          <a:solidFill>
            <a:schemeClr val="tx1"/>
          </a:solidFill>
          <a:latin typeface="Arial" pitchFamily="34" charset="0"/>
        </a:defRPr>
      </a:lvl3pPr>
      <a:lvl4pPr algn="l" rtl="0" eaLnBrk="0" fontAlgn="base" hangingPunct="0">
        <a:spcBef>
          <a:spcPct val="0"/>
        </a:spcBef>
        <a:spcAft>
          <a:spcPct val="0"/>
        </a:spcAft>
        <a:defRPr sz="4000">
          <a:solidFill>
            <a:schemeClr val="tx1"/>
          </a:solidFill>
          <a:latin typeface="Arial" pitchFamily="34" charset="0"/>
        </a:defRPr>
      </a:lvl4pPr>
      <a:lvl5pPr algn="l" rtl="0" eaLnBrk="0" fontAlgn="base" hangingPunct="0">
        <a:spcBef>
          <a:spcPct val="0"/>
        </a:spcBef>
        <a:spcAft>
          <a:spcPct val="0"/>
        </a:spcAft>
        <a:defRPr sz="4000">
          <a:solidFill>
            <a:schemeClr val="tx1"/>
          </a:solidFill>
          <a:latin typeface="Arial" pitchFamily="34" charset="0"/>
        </a:defRPr>
      </a:lvl5pPr>
      <a:lvl6pPr marL="457200" algn="l" rtl="0" fontAlgn="base">
        <a:spcBef>
          <a:spcPct val="0"/>
        </a:spcBef>
        <a:spcAft>
          <a:spcPct val="0"/>
        </a:spcAft>
        <a:defRPr sz="4000">
          <a:solidFill>
            <a:schemeClr val="tx1"/>
          </a:solidFill>
          <a:latin typeface="Arial" pitchFamily="34" charset="0"/>
        </a:defRPr>
      </a:lvl6pPr>
      <a:lvl7pPr marL="914400" algn="l" rtl="0" fontAlgn="base">
        <a:spcBef>
          <a:spcPct val="0"/>
        </a:spcBef>
        <a:spcAft>
          <a:spcPct val="0"/>
        </a:spcAft>
        <a:defRPr sz="4000">
          <a:solidFill>
            <a:schemeClr val="tx1"/>
          </a:solidFill>
          <a:latin typeface="Arial" pitchFamily="34" charset="0"/>
        </a:defRPr>
      </a:lvl7pPr>
      <a:lvl8pPr marL="1371600" algn="l" rtl="0" fontAlgn="base">
        <a:spcBef>
          <a:spcPct val="0"/>
        </a:spcBef>
        <a:spcAft>
          <a:spcPct val="0"/>
        </a:spcAft>
        <a:defRPr sz="4000">
          <a:solidFill>
            <a:schemeClr val="tx1"/>
          </a:solidFill>
          <a:latin typeface="Arial" pitchFamily="34" charset="0"/>
        </a:defRPr>
      </a:lvl8pPr>
      <a:lvl9pPr marL="1828800" algn="l" rtl="0" fontAlgn="base">
        <a:spcBef>
          <a:spcPct val="0"/>
        </a:spcBef>
        <a:spcAft>
          <a:spcPct val="0"/>
        </a:spcAft>
        <a:defRPr sz="4000">
          <a:solidFill>
            <a:schemeClr val="tx1"/>
          </a:solidFill>
          <a:latin typeface="Arial"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rgbClr val="0073AE"/>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rgbClr val="0073AE"/>
          </a:solidFill>
          <a:latin typeface="+mn-lt"/>
        </a:defRPr>
      </a:lvl5pPr>
      <a:lvl6pPr marL="2514600" indent="-228600" algn="l" rtl="0" fontAlgn="base">
        <a:spcBef>
          <a:spcPct val="20000"/>
        </a:spcBef>
        <a:spcAft>
          <a:spcPct val="0"/>
        </a:spcAft>
        <a:buFont typeface="Arial" pitchFamily="34" charset="0"/>
        <a:buChar char="–"/>
        <a:defRPr sz="2000">
          <a:solidFill>
            <a:srgbClr val="0073AE"/>
          </a:solidFill>
          <a:latin typeface="+mn-lt"/>
        </a:defRPr>
      </a:lvl6pPr>
      <a:lvl7pPr marL="2971800" indent="-228600" algn="l" rtl="0" fontAlgn="base">
        <a:spcBef>
          <a:spcPct val="20000"/>
        </a:spcBef>
        <a:spcAft>
          <a:spcPct val="0"/>
        </a:spcAft>
        <a:buFont typeface="Arial" pitchFamily="34" charset="0"/>
        <a:buChar char="–"/>
        <a:defRPr sz="2000">
          <a:solidFill>
            <a:srgbClr val="0073AE"/>
          </a:solidFill>
          <a:latin typeface="+mn-lt"/>
        </a:defRPr>
      </a:lvl7pPr>
      <a:lvl8pPr marL="3429000" indent="-228600" algn="l" rtl="0" fontAlgn="base">
        <a:spcBef>
          <a:spcPct val="20000"/>
        </a:spcBef>
        <a:spcAft>
          <a:spcPct val="0"/>
        </a:spcAft>
        <a:buFont typeface="Arial" pitchFamily="34" charset="0"/>
        <a:buChar char="–"/>
        <a:defRPr sz="2000">
          <a:solidFill>
            <a:srgbClr val="0073AE"/>
          </a:solidFill>
          <a:latin typeface="+mn-lt"/>
        </a:defRPr>
      </a:lvl8pPr>
      <a:lvl9pPr marL="3886200" indent="-228600" algn="l" rtl="0" fontAlgn="base">
        <a:spcBef>
          <a:spcPct val="20000"/>
        </a:spcBef>
        <a:spcAft>
          <a:spcPct val="0"/>
        </a:spcAft>
        <a:buFont typeface="Arial" pitchFamily="34" charset="0"/>
        <a:buChar char="–"/>
        <a:defRPr sz="2000">
          <a:solidFill>
            <a:srgbClr val="0073AE"/>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20.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6.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050" name="Group 7"/>
          <p:cNvGrpSpPr>
            <a:grpSpLocks/>
          </p:cNvGrpSpPr>
          <p:nvPr/>
        </p:nvGrpSpPr>
        <p:grpSpPr bwMode="auto">
          <a:xfrm>
            <a:off x="0" y="0"/>
            <a:ext cx="9144000" cy="6324600"/>
            <a:chOff x="0" y="0"/>
            <a:chExt cx="9144000" cy="6324600"/>
          </a:xfrm>
        </p:grpSpPr>
        <p:pic>
          <p:nvPicPr>
            <p:cNvPr id="2055" name="Picture 8" descr="Picture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25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6338888" y="2667000"/>
              <a:ext cx="2805112" cy="3657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2051" name="Text Box 2"/>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2052" name="Text Box 4"/>
          <p:cNvSpPr txBox="1">
            <a:spLocks noChangeArrowheads="1"/>
          </p:cNvSpPr>
          <p:nvPr/>
        </p:nvSpPr>
        <p:spPr bwMode="auto">
          <a:xfrm>
            <a:off x="7464425" y="838200"/>
            <a:ext cx="6889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9600" b="1">
                <a:solidFill>
                  <a:schemeClr val="bg1"/>
                </a:solidFill>
              </a:rPr>
              <a:t>7</a:t>
            </a:r>
          </a:p>
        </p:txBody>
      </p:sp>
      <p:sp>
        <p:nvSpPr>
          <p:cNvPr id="2053" name="TextBox 7"/>
          <p:cNvSpPr txBox="1">
            <a:spLocks noChangeArrowheads="1"/>
          </p:cNvSpPr>
          <p:nvPr/>
        </p:nvSpPr>
        <p:spPr bwMode="auto">
          <a:xfrm>
            <a:off x="849313" y="762000"/>
            <a:ext cx="54006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b="1"/>
              <a:t>Rational Expressions</a:t>
            </a:r>
          </a:p>
        </p:txBody>
      </p:sp>
      <p:pic>
        <p:nvPicPr>
          <p:cNvPr id="2054" name="Picture 12" descr="Picture28.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14400" y="2667000"/>
            <a:ext cx="5281613" cy="3563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a:t>
            </a:r>
            <a:r>
              <a:rPr lang="en-US" altLang="en-US" dirty="0" smtClean="0"/>
              <a:t>3</a:t>
            </a:r>
            <a:endParaRPr lang="en-US" altLang="en-US" i="1" dirty="0" smtClean="0"/>
          </a:p>
        </p:txBody>
      </p:sp>
      <mc:AlternateContent xmlns:mc="http://schemas.openxmlformats.org/markup-compatibility/2006">
        <mc:Choice xmlns:a14="http://schemas.microsoft.com/office/drawing/2010/main" Requires="a14">
          <p:sp>
            <p:nvSpPr>
              <p:cNvPr id="125955" name="Rectangle 3"/>
              <p:cNvSpPr>
                <a:spLocks noGrp="1" noChangeArrowheads="1"/>
              </p:cNvSpPr>
              <p:nvPr>
                <p:ph type="body" idx="1"/>
              </p:nvPr>
            </p:nvSpPr>
            <p:spPr>
              <a:xfrm>
                <a:off x="457200" y="1143000"/>
                <a:ext cx="8229600" cy="5256212"/>
              </a:xfrm>
            </p:spPr>
            <p:txBody>
              <a:bodyPr/>
              <a:lstStyle/>
              <a:p>
                <a:pPr marL="0" indent="0" eaLnBrk="1" hangingPunct="1">
                  <a:buFontTx/>
                  <a:buNone/>
                  <a:tabLst>
                    <a:tab pos="457200" algn="l"/>
                    <a:tab pos="1371600" algn="l"/>
                    <a:tab pos="1547813" algn="l"/>
                  </a:tabLst>
                </a:pPr>
                <a:r>
                  <a:rPr lang="en-US" altLang="en-US" dirty="0" smtClean="0"/>
                  <a:t>Simplify      </a:t>
                </a:r>
                <a14:m>
                  <m:oMath xmlns:m="http://schemas.openxmlformats.org/officeDocument/2006/math">
                    <m:f>
                      <m:fPr>
                        <m:ctrlPr>
                          <a:rPr lang="en-US" altLang="en-US" sz="2800" i="1" smtClean="0">
                            <a:latin typeface="Cambria Math"/>
                          </a:rPr>
                        </m:ctrlPr>
                      </m:fPr>
                      <m:num>
                        <m:r>
                          <a:rPr lang="en-US" altLang="en-US" sz="2800" i="1" smtClean="0">
                            <a:latin typeface="Cambria Math"/>
                          </a:rPr>
                          <m:t>𝑥</m:t>
                        </m:r>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1</m:t>
                            </m:r>
                          </m:num>
                          <m:den>
                            <m:r>
                              <a:rPr lang="en-US" altLang="en-US" sz="2800" b="0" i="1" smtClean="0">
                                <a:latin typeface="Cambria Math"/>
                              </a:rPr>
                              <m:t>𝑦</m:t>
                            </m:r>
                          </m:den>
                        </m:f>
                      </m:num>
                      <m:den>
                        <m:r>
                          <a:rPr lang="en-US" altLang="en-US" sz="2800" i="1" smtClean="0">
                            <a:latin typeface="Cambria Math"/>
                          </a:rPr>
                          <m:t>𝑦</m:t>
                        </m:r>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1</m:t>
                            </m:r>
                          </m:num>
                          <m:den>
                            <m:r>
                              <a:rPr lang="en-US" altLang="en-US" sz="2800" b="0" i="1" smtClean="0">
                                <a:latin typeface="Cambria Math"/>
                              </a:rPr>
                              <m:t>𝑥</m:t>
                            </m:r>
                          </m:den>
                        </m:f>
                      </m:den>
                    </m:f>
                  </m:oMath>
                </a14:m>
                <a:r>
                  <a:rPr lang="en-US" altLang="en-US" sz="2800" dirty="0" smtClean="0"/>
                  <a:t>   .</a:t>
                </a:r>
              </a:p>
              <a:p>
                <a:pPr marL="0" indent="0" eaLnBrk="1" hangingPunct="1">
                  <a:buFontTx/>
                  <a:buNone/>
                  <a:tabLst>
                    <a:tab pos="457200" algn="l"/>
                    <a:tab pos="1371600" algn="l"/>
                    <a:tab pos="1547813" algn="l"/>
                  </a:tabLst>
                </a:pPr>
                <a:endParaRPr lang="en-US" altLang="en-US" dirty="0" smtClean="0">
                  <a:solidFill>
                    <a:srgbClr val="C4152D"/>
                  </a:solidFill>
                </a:endParaRPr>
              </a:p>
              <a:p>
                <a:pPr marL="0" indent="0" eaLnBrk="1" hangingPunct="1">
                  <a:buFontTx/>
                  <a:buNone/>
                  <a:tabLst>
                    <a:tab pos="457200" algn="l"/>
                    <a:tab pos="1371600" algn="l"/>
                    <a:tab pos="1547813" algn="l"/>
                  </a:tabLst>
                </a:pPr>
                <a:r>
                  <a:rPr lang="en-US" altLang="en-US" dirty="0" smtClean="0">
                    <a:solidFill>
                      <a:srgbClr val="C4152D"/>
                    </a:solidFill>
                  </a:rPr>
                  <a:t>Solution:</a:t>
                </a:r>
                <a:r>
                  <a:rPr lang="en-US" altLang="en-US" dirty="0" smtClean="0"/>
                  <a:t/>
                </a:r>
                <a:br>
                  <a:rPr lang="en-US" altLang="en-US" dirty="0" smtClean="0"/>
                </a:br>
                <a:r>
                  <a:rPr lang="en-US" altLang="en-US" b="1" dirty="0" smtClean="0"/>
                  <a:t>Method 1.</a:t>
                </a:r>
                <a:r>
                  <a:rPr lang="en-US" altLang="en-US" dirty="0" smtClean="0"/>
                  <a:t> Multiply both top and bottom by the LCD, which is </a:t>
                </a:r>
                <a14:m>
                  <m:oMath xmlns:m="http://schemas.openxmlformats.org/officeDocument/2006/math">
                    <m:r>
                      <a:rPr lang="en-US" altLang="en-US" i="1" dirty="0" smtClean="0">
                        <a:latin typeface="Cambria Math"/>
                      </a:rPr>
                      <m:t>𝑥𝑦</m:t>
                    </m:r>
                  </m:oMath>
                </a14:m>
                <a:r>
                  <a:rPr lang="en-US" altLang="en-US" dirty="0" smtClean="0"/>
                  <a:t>, then simplify.</a:t>
                </a:r>
              </a:p>
              <a:p>
                <a:pPr marL="0" indent="0" eaLnBrk="1" hangingPunct="1">
                  <a:buFontTx/>
                  <a:buNone/>
                  <a:tabLst>
                    <a:tab pos="457200" algn="l"/>
                    <a:tab pos="1371600" algn="l"/>
                    <a:tab pos="1547813" algn="l"/>
                  </a:tabLst>
                </a:pPr>
                <a:r>
                  <a:rPr lang="en-US" altLang="en-US" sz="2800" dirty="0" smtClean="0">
                    <a:solidFill>
                      <a:srgbClr val="C4152D"/>
                    </a:solidFill>
                  </a:rPr>
                  <a:t>                      </a:t>
                </a:r>
                <a14:m>
                  <m:oMath xmlns:m="http://schemas.openxmlformats.org/officeDocument/2006/math">
                    <m:f>
                      <m:fPr>
                        <m:ctrlPr>
                          <a:rPr lang="en-US" altLang="en-US" sz="2800" i="1">
                            <a:latin typeface="Cambria Math"/>
                          </a:rPr>
                        </m:ctrlPr>
                      </m:fPr>
                      <m:num>
                        <m:r>
                          <a:rPr lang="en-US" altLang="en-US" sz="2800" i="1">
                            <a:latin typeface="Cambria Math"/>
                          </a:rPr>
                          <m:t>𝑥</m:t>
                        </m:r>
                        <m:r>
                          <a:rPr lang="en-US" altLang="en-US" sz="2800" i="1">
                            <a:latin typeface="Cambria Math"/>
                          </a:rPr>
                          <m:t>+</m:t>
                        </m:r>
                        <m:f>
                          <m:fPr>
                            <m:ctrlPr>
                              <a:rPr lang="en-US" altLang="en-US" sz="2800" i="1">
                                <a:latin typeface="Cambria Math"/>
                              </a:rPr>
                            </m:ctrlPr>
                          </m:fPr>
                          <m:num>
                            <m:r>
                              <a:rPr lang="en-US" altLang="en-US" sz="2800" i="1">
                                <a:latin typeface="Cambria Math"/>
                              </a:rPr>
                              <m:t>1</m:t>
                            </m:r>
                          </m:num>
                          <m:den>
                            <m:r>
                              <a:rPr lang="en-US" altLang="en-US" sz="2800" i="1">
                                <a:latin typeface="Cambria Math"/>
                              </a:rPr>
                              <m:t>𝑦</m:t>
                            </m:r>
                          </m:den>
                        </m:f>
                      </m:num>
                      <m:den>
                        <m:r>
                          <a:rPr lang="en-US" altLang="en-US" sz="2800" i="1">
                            <a:latin typeface="Cambria Math"/>
                          </a:rPr>
                          <m:t>𝑦</m:t>
                        </m:r>
                        <m:r>
                          <a:rPr lang="en-US" altLang="en-US" sz="2800" i="1">
                            <a:latin typeface="Cambria Math"/>
                          </a:rPr>
                          <m:t>+</m:t>
                        </m:r>
                        <m:f>
                          <m:fPr>
                            <m:ctrlPr>
                              <a:rPr lang="en-US" altLang="en-US" sz="2800" i="1">
                                <a:latin typeface="Cambria Math"/>
                              </a:rPr>
                            </m:ctrlPr>
                          </m:fPr>
                          <m:num>
                            <m:r>
                              <a:rPr lang="en-US" altLang="en-US" sz="2800" i="1">
                                <a:latin typeface="Cambria Math"/>
                              </a:rPr>
                              <m:t>1</m:t>
                            </m:r>
                          </m:num>
                          <m:den>
                            <m:r>
                              <a:rPr lang="en-US" altLang="en-US" sz="2800" i="1">
                                <a:latin typeface="Cambria Math"/>
                              </a:rPr>
                              <m:t>𝑥</m:t>
                            </m:r>
                          </m:den>
                        </m:f>
                      </m:den>
                    </m:f>
                    <m:r>
                      <a:rPr lang="en-US" altLang="en-US" sz="2800" b="0" i="1" smtClean="0">
                        <a:latin typeface="Cambria Math"/>
                      </a:rPr>
                      <m:t>=</m:t>
                    </m:r>
                    <m:f>
                      <m:fPr>
                        <m:ctrlPr>
                          <a:rPr lang="en-US" altLang="en-US" sz="2800" i="1">
                            <a:latin typeface="Cambria Math"/>
                          </a:rPr>
                        </m:ctrlPr>
                      </m:fPr>
                      <m:num>
                        <m:r>
                          <a:rPr lang="en-US" altLang="en-US" sz="2800" b="0" i="1" smtClean="0">
                            <a:latin typeface="Cambria Math"/>
                          </a:rPr>
                          <m:t>𝑥𝑦</m:t>
                        </m:r>
                        <m:d>
                          <m:dPr>
                            <m:ctrlPr>
                              <a:rPr lang="en-US" altLang="en-US" sz="2800" b="0" i="1" smtClean="0">
                                <a:latin typeface="Cambria Math"/>
                              </a:rPr>
                            </m:ctrlPr>
                          </m:dPr>
                          <m:e>
                            <m:r>
                              <a:rPr lang="en-US" altLang="en-US" sz="2800" i="1">
                                <a:latin typeface="Cambria Math"/>
                              </a:rPr>
                              <m:t>𝑥</m:t>
                            </m:r>
                            <m:r>
                              <a:rPr lang="en-US" altLang="en-US" sz="2800" i="1">
                                <a:latin typeface="Cambria Math"/>
                              </a:rPr>
                              <m:t>+</m:t>
                            </m:r>
                            <m:f>
                              <m:fPr>
                                <m:ctrlPr>
                                  <a:rPr lang="en-US" altLang="en-US" sz="2800" i="1">
                                    <a:latin typeface="Cambria Math"/>
                                  </a:rPr>
                                </m:ctrlPr>
                              </m:fPr>
                              <m:num>
                                <m:r>
                                  <a:rPr lang="en-US" altLang="en-US" sz="2800" i="1">
                                    <a:latin typeface="Cambria Math"/>
                                  </a:rPr>
                                  <m:t>1</m:t>
                                </m:r>
                              </m:num>
                              <m:den>
                                <m:r>
                                  <a:rPr lang="en-US" altLang="en-US" sz="2800" i="1">
                                    <a:latin typeface="Cambria Math"/>
                                  </a:rPr>
                                  <m:t>𝑦</m:t>
                                </m:r>
                              </m:den>
                            </m:f>
                          </m:e>
                        </m:d>
                      </m:num>
                      <m:den>
                        <m:r>
                          <a:rPr lang="en-US" altLang="en-US" sz="2800" b="0" i="1" smtClean="0">
                            <a:latin typeface="Cambria Math"/>
                          </a:rPr>
                          <m:t>𝑥𝑦</m:t>
                        </m:r>
                        <m:d>
                          <m:dPr>
                            <m:ctrlPr>
                              <a:rPr lang="en-US" altLang="en-US" sz="2800" b="0" i="1" smtClean="0">
                                <a:latin typeface="Cambria Math"/>
                              </a:rPr>
                            </m:ctrlPr>
                          </m:dPr>
                          <m:e>
                            <m:r>
                              <a:rPr lang="en-US" altLang="en-US" sz="2800" i="1">
                                <a:latin typeface="Cambria Math"/>
                              </a:rPr>
                              <m:t>𝑦</m:t>
                            </m:r>
                            <m:r>
                              <a:rPr lang="en-US" altLang="en-US" sz="2800" i="1">
                                <a:latin typeface="Cambria Math"/>
                              </a:rPr>
                              <m:t>+</m:t>
                            </m:r>
                            <m:f>
                              <m:fPr>
                                <m:ctrlPr>
                                  <a:rPr lang="en-US" altLang="en-US" sz="2800" i="1">
                                    <a:latin typeface="Cambria Math"/>
                                  </a:rPr>
                                </m:ctrlPr>
                              </m:fPr>
                              <m:num>
                                <m:r>
                                  <a:rPr lang="en-US" altLang="en-US" sz="2800" i="1">
                                    <a:latin typeface="Cambria Math"/>
                                  </a:rPr>
                                  <m:t>1</m:t>
                                </m:r>
                              </m:num>
                              <m:den>
                                <m:r>
                                  <a:rPr lang="en-US" altLang="en-US" sz="2800" i="1">
                                    <a:latin typeface="Cambria Math"/>
                                  </a:rPr>
                                  <m:t>𝑥</m:t>
                                </m:r>
                              </m:den>
                            </m:f>
                          </m:e>
                        </m:d>
                      </m:den>
                    </m:f>
                    <m:r>
                      <a:rPr lang="en-US" altLang="en-US" sz="2800" b="0" i="1" smtClean="0">
                        <a:latin typeface="Cambria Math"/>
                      </a:rPr>
                      <m:t>=</m:t>
                    </m:r>
                    <m:f>
                      <m:fPr>
                        <m:ctrlPr>
                          <a:rPr lang="en-US" altLang="en-US" sz="2800" b="0" i="1" smtClean="0">
                            <a:latin typeface="Cambria Math"/>
                          </a:rPr>
                        </m:ctrlPr>
                      </m:fPr>
                      <m:num>
                        <m:sSup>
                          <m:sSupPr>
                            <m:ctrlPr>
                              <a:rPr lang="en-US" altLang="en-US" sz="2800" b="0" i="1" smtClean="0">
                                <a:latin typeface="Cambria Math"/>
                              </a:rPr>
                            </m:ctrlPr>
                          </m:sSupPr>
                          <m:e>
                            <m:r>
                              <a:rPr lang="en-US" altLang="en-US" sz="2800" b="0" i="1" smtClean="0">
                                <a:latin typeface="Cambria Math"/>
                              </a:rPr>
                              <m:t>𝑥</m:t>
                            </m:r>
                          </m:e>
                          <m:sup>
                            <m:r>
                              <a:rPr lang="en-US" altLang="en-US" sz="2800" b="0" i="1" smtClean="0">
                                <a:latin typeface="Cambria Math"/>
                              </a:rPr>
                              <m:t>2</m:t>
                            </m:r>
                          </m:sup>
                        </m:sSup>
                        <m:r>
                          <a:rPr lang="en-US" altLang="en-US" sz="2800" b="0" i="1" smtClean="0">
                            <a:latin typeface="Cambria Math"/>
                          </a:rPr>
                          <m:t>𝑦</m:t>
                        </m:r>
                        <m:r>
                          <a:rPr lang="en-US" altLang="en-US" sz="2800" b="0" i="1" smtClean="0">
                            <a:latin typeface="Cambria Math"/>
                          </a:rPr>
                          <m:t>+</m:t>
                        </m:r>
                        <m:r>
                          <a:rPr lang="en-US" altLang="en-US" sz="2800" b="0" i="1" smtClean="0">
                            <a:latin typeface="Cambria Math"/>
                          </a:rPr>
                          <m:t>𝑥</m:t>
                        </m:r>
                      </m:num>
                      <m:den>
                        <m:r>
                          <a:rPr lang="en-US" altLang="en-US" sz="2800" b="0" i="1" smtClean="0">
                            <a:latin typeface="Cambria Math"/>
                          </a:rPr>
                          <m:t>𝑥</m:t>
                        </m:r>
                        <m:sSup>
                          <m:sSupPr>
                            <m:ctrlPr>
                              <a:rPr lang="en-US" altLang="en-US" sz="2800" b="0" i="1" smtClean="0">
                                <a:latin typeface="Cambria Math"/>
                              </a:rPr>
                            </m:ctrlPr>
                          </m:sSupPr>
                          <m:e>
                            <m:r>
                              <a:rPr lang="en-US" altLang="en-US" sz="2800" b="0" i="1" smtClean="0">
                                <a:latin typeface="Cambria Math"/>
                              </a:rPr>
                              <m:t>𝑦</m:t>
                            </m:r>
                          </m:e>
                          <m:sup>
                            <m:r>
                              <a:rPr lang="en-US" altLang="en-US" sz="2800" b="0" i="1" smtClean="0">
                                <a:latin typeface="Cambria Math"/>
                              </a:rPr>
                              <m:t>2</m:t>
                            </m:r>
                          </m:sup>
                        </m:sSup>
                        <m:r>
                          <a:rPr lang="en-US" altLang="en-US" sz="2800" b="0" i="1" smtClean="0">
                            <a:latin typeface="Cambria Math"/>
                          </a:rPr>
                          <m:t>+</m:t>
                        </m:r>
                        <m:r>
                          <a:rPr lang="en-US" altLang="en-US" sz="2800" b="0" i="1" smtClean="0">
                            <a:latin typeface="Cambria Math"/>
                          </a:rPr>
                          <m:t>𝑦</m:t>
                        </m:r>
                      </m:den>
                    </m:f>
                  </m:oMath>
                </a14:m>
                <a:endParaRPr lang="en-US" altLang="en-US" sz="2800" dirty="0" smtClean="0">
                  <a:solidFill>
                    <a:srgbClr val="C4152D"/>
                  </a:solidFill>
                </a:endParaRPr>
              </a:p>
              <a:p>
                <a:pPr marL="0" indent="0" eaLnBrk="1" hangingPunct="1">
                  <a:buFontTx/>
                  <a:buNone/>
                  <a:tabLst>
                    <a:tab pos="457200" algn="l"/>
                    <a:tab pos="1371600" algn="l"/>
                    <a:tab pos="1547813" algn="l"/>
                  </a:tabLst>
                </a:pPr>
                <a:r>
                  <a:rPr lang="en-US" altLang="en-US" sz="2800" dirty="0" smtClean="0"/>
                  <a:t>                            </a:t>
                </a:r>
                <a14:m>
                  <m:oMath xmlns:m="http://schemas.openxmlformats.org/officeDocument/2006/math">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𝑥</m:t>
                        </m:r>
                        <m:r>
                          <a:rPr lang="en-US" altLang="en-US" sz="2800" b="0" i="1" smtClean="0">
                            <a:latin typeface="Cambria Math"/>
                          </a:rPr>
                          <m:t>(</m:t>
                        </m:r>
                        <m:r>
                          <a:rPr lang="en-US" altLang="en-US" sz="2800" b="0" i="1" smtClean="0">
                            <a:latin typeface="Cambria Math"/>
                          </a:rPr>
                          <m:t>𝑥𝑦</m:t>
                        </m:r>
                        <m:r>
                          <a:rPr lang="en-US" altLang="en-US" sz="2800" b="0" i="1" smtClean="0">
                            <a:latin typeface="Cambria Math"/>
                          </a:rPr>
                          <m:t>+1)</m:t>
                        </m:r>
                      </m:num>
                      <m:den>
                        <m:r>
                          <a:rPr lang="en-US" altLang="en-US" sz="2800" b="0" i="1" smtClean="0">
                            <a:latin typeface="Cambria Math"/>
                          </a:rPr>
                          <m:t>𝑦</m:t>
                        </m:r>
                        <m:r>
                          <a:rPr lang="en-US" altLang="en-US" sz="2800" b="0" i="1" smtClean="0">
                            <a:latin typeface="Cambria Math"/>
                          </a:rPr>
                          <m:t>(</m:t>
                        </m:r>
                        <m:r>
                          <a:rPr lang="en-US" altLang="en-US" sz="2800" b="0" i="1" smtClean="0">
                            <a:latin typeface="Cambria Math"/>
                          </a:rPr>
                          <m:t>𝑥𝑦</m:t>
                        </m:r>
                        <m:r>
                          <a:rPr lang="en-US" altLang="en-US" sz="2800" b="0" i="1" smtClean="0">
                            <a:latin typeface="Cambria Math"/>
                          </a:rPr>
                          <m:t>+1)</m:t>
                        </m:r>
                      </m:den>
                    </m:f>
                    <m:r>
                      <a:rPr lang="en-US" altLang="en-US" sz="2800" b="0" i="1" smtClean="0">
                        <a:latin typeface="Cambria Math"/>
                      </a:rPr>
                      <m:t>=</m:t>
                    </m:r>
                    <m:f>
                      <m:fPr>
                        <m:ctrlPr>
                          <a:rPr lang="en-US" altLang="en-US" sz="2800" b="0" i="1" smtClean="0">
                            <a:latin typeface="Cambria Math"/>
                          </a:rPr>
                        </m:ctrlPr>
                      </m:fPr>
                      <m:num>
                        <m:r>
                          <a:rPr lang="en-US" altLang="en-US" sz="2800" b="0" i="1" smtClean="0">
                            <a:latin typeface="Cambria Math"/>
                          </a:rPr>
                          <m:t>𝑥</m:t>
                        </m:r>
                      </m:num>
                      <m:den>
                        <m:r>
                          <a:rPr lang="en-US" altLang="en-US" sz="2800" b="0" i="1" smtClean="0">
                            <a:latin typeface="Cambria Math"/>
                          </a:rPr>
                          <m:t>𝑦</m:t>
                        </m:r>
                      </m:den>
                    </m:f>
                  </m:oMath>
                </a14:m>
                <a:endParaRPr lang="en-US" altLang="en-US" sz="2800" dirty="0"/>
              </a:p>
            </p:txBody>
          </p:sp>
        </mc:Choice>
        <mc:Fallback>
          <p:sp>
            <p:nvSpPr>
              <p:cNvPr id="125955" name="Rectangle 3"/>
              <p:cNvSpPr>
                <a:spLocks noGrp="1" noRot="1" noChangeAspect="1" noMove="1" noResize="1" noEditPoints="1" noAdjustHandles="1" noChangeArrowheads="1" noChangeShapeType="1" noTextEdit="1"/>
              </p:cNvSpPr>
              <p:nvPr>
                <p:ph type="body" idx="1"/>
              </p:nvPr>
            </p:nvSpPr>
            <p:spPr>
              <a:xfrm>
                <a:off x="457200" y="1143000"/>
                <a:ext cx="8229600" cy="5256212"/>
              </a:xfrm>
              <a:blipFill rotWithShape="1">
                <a:blip r:embed="rId2"/>
                <a:stretch>
                  <a:fillRect l="-1111" r="-296"/>
                </a:stretch>
              </a:blipFill>
            </p:spPr>
            <p:txBody>
              <a:bodyPr/>
              <a:lstStyle/>
              <a:p>
                <a:r>
                  <a:rPr lang="en-US">
                    <a:noFill/>
                  </a:rPr>
                  <a:t> </a:t>
                </a:r>
              </a:p>
            </p:txBody>
          </p:sp>
        </mc:Fallback>
      </mc:AlternateContent>
      <p:cxnSp>
        <p:nvCxnSpPr>
          <p:cNvPr id="3" name="Straight Connector 2"/>
          <p:cNvCxnSpPr/>
          <p:nvPr/>
        </p:nvCxnSpPr>
        <p:spPr>
          <a:xfrm flipV="1">
            <a:off x="3810000" y="5257800"/>
            <a:ext cx="914400" cy="76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3810000" y="5638800"/>
            <a:ext cx="914400" cy="762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89001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
            </a:r>
            <a:br>
              <a:rPr lang="en-US" altLang="en-US" smtClean="0"/>
            </a:br>
            <a:r>
              <a:rPr lang="en-US" altLang="en-US" smtClean="0"/>
              <a:t>Simplify  </a:t>
            </a: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br>
              <a:rPr lang="en-US" altLang="en-US" smtClean="0">
                <a:solidFill>
                  <a:srgbClr val="C4152D"/>
                </a:solidFill>
              </a:rPr>
            </a:br>
            <a:r>
              <a:rPr lang="en-US" altLang="en-US" smtClean="0"/>
              <a:t>Again, the easiest way to simplify this complex fraction is to multiply the top and bottom by the LCD, </a:t>
            </a:r>
            <a:r>
              <a:rPr lang="en-US" altLang="en-US" i="1" smtClean="0"/>
              <a:t>x</a:t>
            </a:r>
            <a:r>
              <a:rPr lang="en-US" altLang="en-US" baseline="30000" smtClean="0"/>
              <a:t>2</a:t>
            </a:r>
            <a:r>
              <a:rPr lang="en-US" altLang="en-US" smtClean="0"/>
              <a:t>.</a:t>
            </a:r>
            <a:br>
              <a:rPr lang="en-US" altLang="en-US" smtClean="0"/>
            </a:br>
            <a:endParaRPr lang="en-US" altLang="en-US" smtClean="0"/>
          </a:p>
        </p:txBody>
      </p:sp>
      <p:pic>
        <p:nvPicPr>
          <p:cNvPr id="102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0700" y="1471613"/>
            <a:ext cx="1336675"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1" name="Picture 3"/>
          <p:cNvPicPr>
            <a:picLocks noChangeAspect="1" noChangeArrowheads="1"/>
          </p:cNvPicPr>
          <p:nvPr/>
        </p:nvPicPr>
        <p:blipFill>
          <a:blip r:embed="rId3">
            <a:extLst>
              <a:ext uri="{28A0092B-C50C-407E-A947-70E740481C1C}">
                <a14:useLocalDpi xmlns:a14="http://schemas.microsoft.com/office/drawing/2010/main" val="0"/>
              </a:ext>
            </a:extLst>
          </a:blip>
          <a:srcRect r="51839"/>
          <a:stretch>
            <a:fillRect/>
          </a:stretch>
        </p:blipFill>
        <p:spPr bwMode="auto">
          <a:xfrm>
            <a:off x="1066800" y="4572000"/>
            <a:ext cx="4000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l="59627" t="33333" b="33334"/>
          <a:stretch>
            <a:fillRect/>
          </a:stretch>
        </p:blipFill>
        <p:spPr bwMode="auto">
          <a:xfrm>
            <a:off x="5318125" y="5022850"/>
            <a:ext cx="268287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27651"/>
                                        </p:tgtEl>
                                        <p:attrNameLst>
                                          <p:attrName>style.visibility</p:attrName>
                                        </p:attrNameLst>
                                      </p:cBhvr>
                                      <p:to>
                                        <p:strVal val="visible"/>
                                      </p:to>
                                    </p:set>
                                    <p:animEffect transition="in" filter="fade">
                                      <p:cBhvr>
                                        <p:cTn id="15" dur="1000"/>
                                        <p:tgtEl>
                                          <p:spTgt spid="27651"/>
                                        </p:tgtEl>
                                      </p:cBhvr>
                                    </p:animEffect>
                                    <p:anim calcmode="lin" valueType="num">
                                      <p:cBhvr>
                                        <p:cTn id="16" dur="1000" fill="hold"/>
                                        <p:tgtEl>
                                          <p:spTgt spid="27651"/>
                                        </p:tgtEl>
                                        <p:attrNameLst>
                                          <p:attrName>ppt_x</p:attrName>
                                        </p:attrNameLst>
                                      </p:cBhvr>
                                      <p:tavLst>
                                        <p:tav tm="0">
                                          <p:val>
                                            <p:strVal val="#ppt_x"/>
                                          </p:val>
                                        </p:tav>
                                        <p:tav tm="100000">
                                          <p:val>
                                            <p:strVal val="#ppt_x"/>
                                          </p:val>
                                        </p:tav>
                                      </p:tavLst>
                                    </p:anim>
                                    <p:anim calcmode="lin" valueType="num">
                                      <p:cBhvr>
                                        <p:cTn id="17" dur="900" decel="100000" fill="hold"/>
                                        <p:tgtEl>
                                          <p:spTgt spid="27651"/>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7651"/>
                                        </p:tgtEl>
                                        <p:attrNameLst>
                                          <p:attrName>ppt_y</p:attrName>
                                        </p:attrNameLst>
                                      </p:cBhvr>
                                      <p:tavLst>
                                        <p:tav tm="0">
                                          <p:val>
                                            <p:strVal val="#ppt_y-.03"/>
                                          </p:val>
                                        </p:tav>
                                        <p:tav tm="100000">
                                          <p:val>
                                            <p:strVal val="#ppt_y"/>
                                          </p:val>
                                        </p:tav>
                                      </p:tavLst>
                                    </p:anim>
                                  </p:childTnLst>
                                </p:cTn>
                              </p:par>
                              <p:par>
                                <p:cTn id="19" presetID="37"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900" decel="100000" fill="hold"/>
                                        <p:tgtEl>
                                          <p:spTgt spid="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4 – </a:t>
            </a:r>
            <a:r>
              <a:rPr lang="en-US" altLang="en-US" i="1" smtClean="0"/>
              <a:t>Solution</a:t>
            </a:r>
          </a:p>
        </p:txBody>
      </p:sp>
      <p:sp>
        <p:nvSpPr>
          <p:cNvPr id="11267"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1268" name="Picture 2"/>
          <p:cNvPicPr>
            <a:picLocks noChangeAspect="1" noChangeArrowheads="1"/>
          </p:cNvPicPr>
          <p:nvPr/>
        </p:nvPicPr>
        <p:blipFill>
          <a:blip r:embed="rId2">
            <a:extLst>
              <a:ext uri="{28A0092B-C50C-407E-A947-70E740481C1C}">
                <a14:useLocalDpi xmlns:a14="http://schemas.microsoft.com/office/drawing/2010/main" val="0"/>
              </a:ext>
            </a:extLst>
          </a:blip>
          <a:srcRect r="45370" b="2713"/>
          <a:stretch>
            <a:fillRect/>
          </a:stretch>
        </p:blipFill>
        <p:spPr bwMode="auto">
          <a:xfrm>
            <a:off x="1676400" y="1600200"/>
            <a:ext cx="3132138"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6" name="Picture 4"/>
          <p:cNvPicPr>
            <a:picLocks noChangeAspect="1" noChangeArrowheads="1"/>
          </p:cNvPicPr>
          <p:nvPr/>
        </p:nvPicPr>
        <p:blipFill>
          <a:blip r:embed="rId3">
            <a:extLst>
              <a:ext uri="{28A0092B-C50C-407E-A947-70E740481C1C}">
                <a14:useLocalDpi xmlns:a14="http://schemas.microsoft.com/office/drawing/2010/main" val="0"/>
              </a:ext>
            </a:extLst>
          </a:blip>
          <a:srcRect t="9657" r="50394"/>
          <a:stretch>
            <a:fillRect/>
          </a:stretch>
        </p:blipFill>
        <p:spPr bwMode="auto">
          <a:xfrm>
            <a:off x="1676400" y="4275138"/>
            <a:ext cx="2116138"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7"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l="78143" t="24181" b="27457"/>
          <a:stretch>
            <a:fillRect/>
          </a:stretch>
        </p:blipFill>
        <p:spPr bwMode="auto">
          <a:xfrm>
            <a:off x="5491163" y="5611813"/>
            <a:ext cx="757237"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l="59059" t="30038" b="33917"/>
          <a:stretch>
            <a:fillRect/>
          </a:stretch>
        </p:blipFill>
        <p:spPr bwMode="auto">
          <a:xfrm>
            <a:off x="5430838" y="2133600"/>
            <a:ext cx="1878012"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p:cNvPicPr>
            <a:picLocks noChangeAspect="1" noChangeArrowheads="1"/>
          </p:cNvPicPr>
          <p:nvPr/>
        </p:nvPicPr>
        <p:blipFill>
          <a:blip r:embed="rId5">
            <a:extLst>
              <a:ext uri="{28A0092B-C50C-407E-A947-70E740481C1C}">
                <a14:useLocalDpi xmlns:a14="http://schemas.microsoft.com/office/drawing/2010/main" val="0"/>
              </a:ext>
            </a:extLst>
          </a:blip>
          <a:srcRect r="63448" b="6897"/>
          <a:stretch>
            <a:fillRect/>
          </a:stretch>
        </p:blipFill>
        <p:spPr bwMode="auto">
          <a:xfrm>
            <a:off x="1676400" y="3124200"/>
            <a:ext cx="160813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l="76955" t="31035" b="27586"/>
          <a:stretch>
            <a:fillRect/>
          </a:stretch>
        </p:blipFill>
        <p:spPr bwMode="auto">
          <a:xfrm>
            <a:off x="5410200" y="3338513"/>
            <a:ext cx="811213"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l="79372" t="38632" b="22736"/>
          <a:stretch>
            <a:fillRect/>
          </a:stretch>
        </p:blipFill>
        <p:spPr bwMode="auto">
          <a:xfrm>
            <a:off x="5467350" y="4503738"/>
            <a:ext cx="704850" cy="271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p:cNvPicPr>
            <a:picLocks noChangeAspect="1" noChangeArrowheads="1"/>
          </p:cNvPicPr>
          <p:nvPr/>
        </p:nvPicPr>
        <p:blipFill>
          <a:blip r:embed="rId7">
            <a:extLst>
              <a:ext uri="{28A0092B-C50C-407E-A947-70E740481C1C}">
                <a14:useLocalDpi xmlns:a14="http://schemas.microsoft.com/office/drawing/2010/main" val="0"/>
              </a:ext>
            </a:extLst>
          </a:blip>
          <a:srcRect r="68742" b="3275"/>
          <a:stretch>
            <a:fillRect/>
          </a:stretch>
        </p:blipFill>
        <p:spPr bwMode="auto">
          <a:xfrm>
            <a:off x="1676400" y="5494338"/>
            <a:ext cx="1354138"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900" decel="100000" fill="hold"/>
                                        <p:tgtEl>
                                          <p:spTgt spid="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900" decel="100000" fill="hold"/>
                                        <p:tgtEl>
                                          <p:spTgt spid="1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28676"/>
                                        </p:tgtEl>
                                        <p:attrNameLst>
                                          <p:attrName>style.visibility</p:attrName>
                                        </p:attrNameLst>
                                      </p:cBhvr>
                                      <p:to>
                                        <p:strVal val="visible"/>
                                      </p:to>
                                    </p:set>
                                    <p:animEffect transition="in" filter="fade">
                                      <p:cBhvr>
                                        <p:cTn id="21" dur="1000"/>
                                        <p:tgtEl>
                                          <p:spTgt spid="28676"/>
                                        </p:tgtEl>
                                      </p:cBhvr>
                                    </p:animEffect>
                                    <p:anim calcmode="lin" valueType="num">
                                      <p:cBhvr>
                                        <p:cTn id="22" dur="1000" fill="hold"/>
                                        <p:tgtEl>
                                          <p:spTgt spid="28676"/>
                                        </p:tgtEl>
                                        <p:attrNameLst>
                                          <p:attrName>ppt_x</p:attrName>
                                        </p:attrNameLst>
                                      </p:cBhvr>
                                      <p:tavLst>
                                        <p:tav tm="0">
                                          <p:val>
                                            <p:strVal val="#ppt_x"/>
                                          </p:val>
                                        </p:tav>
                                        <p:tav tm="100000">
                                          <p:val>
                                            <p:strVal val="#ppt_x"/>
                                          </p:val>
                                        </p:tav>
                                      </p:tavLst>
                                    </p:anim>
                                    <p:anim calcmode="lin" valueType="num">
                                      <p:cBhvr>
                                        <p:cTn id="23" dur="900" decel="100000" fill="hold"/>
                                        <p:tgtEl>
                                          <p:spTgt spid="28676"/>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28676"/>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fade">
                                      <p:cBhvr>
                                        <p:cTn id="27" dur="1000"/>
                                        <p:tgtEl>
                                          <p:spTgt spid="11"/>
                                        </p:tgtEl>
                                      </p:cBhvr>
                                    </p:animEffect>
                                    <p:anim calcmode="lin" valueType="num">
                                      <p:cBhvr>
                                        <p:cTn id="28" dur="1000" fill="hold"/>
                                        <p:tgtEl>
                                          <p:spTgt spid="11"/>
                                        </p:tgtEl>
                                        <p:attrNameLst>
                                          <p:attrName>ppt_x</p:attrName>
                                        </p:attrNameLst>
                                      </p:cBhvr>
                                      <p:tavLst>
                                        <p:tav tm="0">
                                          <p:val>
                                            <p:strVal val="#ppt_x"/>
                                          </p:val>
                                        </p:tav>
                                        <p:tav tm="100000">
                                          <p:val>
                                            <p:strVal val="#ppt_x"/>
                                          </p:val>
                                        </p:tav>
                                      </p:tavLst>
                                    </p:anim>
                                    <p:anim calcmode="lin" valueType="num">
                                      <p:cBhvr>
                                        <p:cTn id="29" dur="900" decel="100000" fill="hold"/>
                                        <p:tgtEl>
                                          <p:spTgt spid="11"/>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1000"/>
                                        <p:tgtEl>
                                          <p:spTgt spid="12"/>
                                        </p:tgtEl>
                                      </p:cBhvr>
                                    </p:animEffect>
                                    <p:anim calcmode="lin" valueType="num">
                                      <p:cBhvr>
                                        <p:cTn id="36" dur="1000" fill="hold"/>
                                        <p:tgtEl>
                                          <p:spTgt spid="12"/>
                                        </p:tgtEl>
                                        <p:attrNameLst>
                                          <p:attrName>ppt_x</p:attrName>
                                        </p:attrNameLst>
                                      </p:cBhvr>
                                      <p:tavLst>
                                        <p:tav tm="0">
                                          <p:val>
                                            <p:strVal val="#ppt_x"/>
                                          </p:val>
                                        </p:tav>
                                        <p:tav tm="100000">
                                          <p:val>
                                            <p:strVal val="#ppt_x"/>
                                          </p:val>
                                        </p:tav>
                                      </p:tavLst>
                                    </p:anim>
                                    <p:anim calcmode="lin" valueType="num">
                                      <p:cBhvr>
                                        <p:cTn id="37" dur="900" decel="100000" fill="hold"/>
                                        <p:tgtEl>
                                          <p:spTgt spid="1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par>
                                <p:cTn id="39" presetID="37" presetClass="entr" presetSubtype="0" fill="hold" nodeType="withEffect">
                                  <p:stCondLst>
                                    <p:cond delay="0"/>
                                  </p:stCondLst>
                                  <p:childTnLst>
                                    <p:set>
                                      <p:cBhvr>
                                        <p:cTn id="40" dur="1" fill="hold">
                                          <p:stCondLst>
                                            <p:cond delay="0"/>
                                          </p:stCondLst>
                                        </p:cTn>
                                        <p:tgtEl>
                                          <p:spTgt spid="28677"/>
                                        </p:tgtEl>
                                        <p:attrNameLst>
                                          <p:attrName>style.visibility</p:attrName>
                                        </p:attrNameLst>
                                      </p:cBhvr>
                                      <p:to>
                                        <p:strVal val="visible"/>
                                      </p:to>
                                    </p:set>
                                    <p:animEffect transition="in" filter="fade">
                                      <p:cBhvr>
                                        <p:cTn id="41" dur="1000"/>
                                        <p:tgtEl>
                                          <p:spTgt spid="28677"/>
                                        </p:tgtEl>
                                      </p:cBhvr>
                                    </p:animEffect>
                                    <p:anim calcmode="lin" valueType="num">
                                      <p:cBhvr>
                                        <p:cTn id="42" dur="1000" fill="hold"/>
                                        <p:tgtEl>
                                          <p:spTgt spid="28677"/>
                                        </p:tgtEl>
                                        <p:attrNameLst>
                                          <p:attrName>ppt_x</p:attrName>
                                        </p:attrNameLst>
                                      </p:cBhvr>
                                      <p:tavLst>
                                        <p:tav tm="0">
                                          <p:val>
                                            <p:strVal val="#ppt_x"/>
                                          </p:val>
                                        </p:tav>
                                        <p:tav tm="100000">
                                          <p:val>
                                            <p:strVal val="#ppt_x"/>
                                          </p:val>
                                        </p:tav>
                                      </p:tavLst>
                                    </p:anim>
                                    <p:anim calcmode="lin" valueType="num">
                                      <p:cBhvr>
                                        <p:cTn id="43" dur="900" decel="100000" fill="hold"/>
                                        <p:tgtEl>
                                          <p:spTgt spid="28677"/>
                                        </p:tgtEl>
                                        <p:attrNameLst>
                                          <p:attrName>ppt_y</p:attrName>
                                        </p:attrNameLst>
                                      </p:cBhvr>
                                      <p:tavLst>
                                        <p:tav tm="0">
                                          <p:val>
                                            <p:strVal val="#ppt_y+1"/>
                                          </p:val>
                                        </p:tav>
                                        <p:tav tm="100000">
                                          <p:val>
                                            <p:strVal val="#ppt_y-.03"/>
                                          </p:val>
                                        </p:tav>
                                      </p:tavLst>
                                    </p:anim>
                                    <p:anim calcmode="lin" valueType="num">
                                      <p:cBhvr>
                                        <p:cTn id="44" dur="100" accel="100000" fill="hold">
                                          <p:stCondLst>
                                            <p:cond delay="900"/>
                                          </p:stCondLst>
                                        </p:cTn>
                                        <p:tgtEl>
                                          <p:spTgt spid="2867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317500" y="38100"/>
            <a:ext cx="8229600" cy="1143000"/>
          </a:xfrm>
        </p:spPr>
        <p:txBody>
          <a:bodyPr/>
          <a:lstStyle/>
          <a:p>
            <a:pPr eaLnBrk="1" hangingPunct="1"/>
            <a:r>
              <a:rPr lang="en-US" altLang="en-US" smtClean="0"/>
              <a:t> Simplifying Complex Fractions</a:t>
            </a:r>
          </a:p>
        </p:txBody>
      </p:sp>
      <p:sp>
        <p:nvSpPr>
          <p:cNvPr id="12291" name="Rectangle 3"/>
          <p:cNvSpPr>
            <a:spLocks noGrp="1" noChangeArrowheads="1"/>
          </p:cNvSpPr>
          <p:nvPr>
            <p:ph type="body" idx="1"/>
          </p:nvPr>
        </p:nvSpPr>
        <p:spPr/>
        <p:txBody>
          <a:bodyPr/>
          <a:lstStyle/>
          <a:p>
            <a:pPr marL="0" indent="0">
              <a:buFontTx/>
              <a:buNone/>
            </a:pPr>
            <a:r>
              <a:rPr lang="en-US" altLang="en-US" smtClean="0"/>
              <a:t>In our next example, we find the relationship between a</a:t>
            </a:r>
            <a:br>
              <a:rPr lang="en-US" altLang="en-US" smtClean="0"/>
            </a:br>
            <a:r>
              <a:rPr lang="en-US" altLang="en-US" smtClean="0"/>
              <a:t>sequence of complex fractions and the numbers in the Fibonacci sequence.</a:t>
            </a: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smtClean="0"/>
              <a:t>Simplify each term in the following sequence, and then explain how this sequence is related to the Fibonacci sequence.</a:t>
            </a: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endParaRPr lang="en-US" altLang="en-US" smtClean="0">
              <a:solidFill>
                <a:srgbClr val="C4152D"/>
              </a:solidFill>
            </a:endParaRPr>
          </a:p>
          <a:p>
            <a:pPr marL="0" indent="0" eaLnBrk="1" hangingPunct="1">
              <a:buFontTx/>
              <a:buNone/>
              <a:tabLst>
                <a:tab pos="457200" algn="l"/>
                <a:tab pos="1371600" algn="l"/>
                <a:tab pos="1547813" algn="l"/>
              </a:tabLst>
            </a:pPr>
            <a:endParaRPr lang="en-US" altLang="en-US" sz="800" smtClean="0">
              <a:solidFill>
                <a:srgbClr val="C4152D"/>
              </a:solidFill>
            </a:endParaRPr>
          </a:p>
          <a:p>
            <a:pPr marL="0" indent="0" eaLnBrk="1" hangingPunct="1">
              <a:buFontTx/>
              <a:buNone/>
              <a:tabLst>
                <a:tab pos="457200" algn="l"/>
                <a:tab pos="1371600" algn="l"/>
                <a:tab pos="1547813" algn="l"/>
              </a:tabLst>
            </a:pPr>
            <a:r>
              <a:rPr lang="en-US" altLang="en-US" smtClean="0">
                <a:solidFill>
                  <a:srgbClr val="C4152D"/>
                </a:solidFill>
              </a:rPr>
              <a:t>Solution:</a:t>
            </a:r>
            <a:br>
              <a:rPr lang="en-US" altLang="en-US" smtClean="0">
                <a:solidFill>
                  <a:srgbClr val="C4152D"/>
                </a:solidFill>
              </a:rPr>
            </a:br>
            <a:r>
              <a:rPr lang="en-US" altLang="en-US" smtClean="0"/>
              <a:t>We can simplify our work somewhat if we notice that the first term                  is the larger denominator in the second </a:t>
            </a:r>
          </a:p>
          <a:p>
            <a:pPr marL="0" indent="0" eaLnBrk="1" hangingPunct="1">
              <a:buFontTx/>
              <a:buNone/>
              <a:tabLst>
                <a:tab pos="457200" algn="l"/>
                <a:tab pos="1371600" algn="l"/>
                <a:tab pos="1547813" algn="l"/>
              </a:tabLst>
            </a:pPr>
            <a:r>
              <a:rPr lang="en-US" altLang="en-US" smtClean="0"/>
              <a:t>term, and that the second term is the largest denominator in the third term. </a:t>
            </a:r>
            <a:br>
              <a:rPr lang="en-US" altLang="en-US" smtClean="0"/>
            </a:br>
            <a:endParaRPr lang="en-US" altLang="en-US" smtClean="0"/>
          </a:p>
        </p:txBody>
      </p:sp>
      <p:pic>
        <p:nvPicPr>
          <p:cNvPr id="13316" name="Picture 2"/>
          <p:cNvPicPr>
            <a:picLocks noChangeAspect="1" noChangeArrowheads="1"/>
          </p:cNvPicPr>
          <p:nvPr/>
        </p:nvPicPr>
        <p:blipFill>
          <a:blip r:embed="rId2">
            <a:extLst>
              <a:ext uri="{28A0092B-C50C-407E-A947-70E740481C1C}">
                <a14:useLocalDpi xmlns:a14="http://schemas.microsoft.com/office/drawing/2010/main" val="0"/>
              </a:ext>
            </a:extLst>
          </a:blip>
          <a:srcRect t="5196"/>
          <a:stretch>
            <a:fillRect/>
          </a:stretch>
        </p:blipFill>
        <p:spPr bwMode="auto">
          <a:xfrm>
            <a:off x="1524000" y="2667000"/>
            <a:ext cx="626745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6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4862513"/>
            <a:ext cx="104298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5" end="5"/>
                                            </p:txEl>
                                          </p:spTgt>
                                        </p:tgtEl>
                                        <p:attrNameLst>
                                          <p:attrName>style.visibility</p:attrName>
                                        </p:attrNameLst>
                                      </p:cBhvr>
                                      <p:to>
                                        <p:strVal val="visible"/>
                                      </p:to>
                                    </p:set>
                                    <p:animEffect transition="in" filter="fade">
                                      <p:cBhvr>
                                        <p:cTn id="7" dur="1000"/>
                                        <p:tgtEl>
                                          <p:spTgt spid="125955">
                                            <p:txEl>
                                              <p:pRg st="5" end="5"/>
                                            </p:txEl>
                                          </p:spTgt>
                                        </p:tgtEl>
                                      </p:cBhvr>
                                    </p:animEffect>
                                    <p:anim calcmode="lin" valueType="num">
                                      <p:cBhvr>
                                        <p:cTn id="8"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25955">
                                            <p:txEl>
                                              <p:pRg st="6" end="6"/>
                                            </p:txEl>
                                          </p:spTgt>
                                        </p:tgtEl>
                                        <p:attrNameLst>
                                          <p:attrName>style.visibility</p:attrName>
                                        </p:attrNameLst>
                                      </p:cBhvr>
                                      <p:to>
                                        <p:strVal val="visible"/>
                                      </p:to>
                                    </p:set>
                                    <p:animEffect transition="in" filter="fade">
                                      <p:cBhvr>
                                        <p:cTn id="13" dur="1000"/>
                                        <p:tgtEl>
                                          <p:spTgt spid="125955">
                                            <p:txEl>
                                              <p:pRg st="6" end="6"/>
                                            </p:txEl>
                                          </p:spTgt>
                                        </p:tgtEl>
                                      </p:cBhvr>
                                    </p:animEffect>
                                    <p:anim calcmode="lin" valueType="num">
                                      <p:cBhvr>
                                        <p:cTn id="14" dur="1000" fill="hold"/>
                                        <p:tgtEl>
                                          <p:spTgt spid="125955">
                                            <p:txEl>
                                              <p:pRg st="6" end="6"/>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25955">
                                            <p:txEl>
                                              <p:pRg st="6" end="6"/>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25955">
                                            <p:txEl>
                                              <p:pRg st="6" end="6"/>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29699"/>
                                        </p:tgtEl>
                                        <p:attrNameLst>
                                          <p:attrName>style.visibility</p:attrName>
                                        </p:attrNameLst>
                                      </p:cBhvr>
                                      <p:to>
                                        <p:strVal val="visible"/>
                                      </p:to>
                                    </p:set>
                                    <p:animEffect transition="in" filter="fade">
                                      <p:cBhvr>
                                        <p:cTn id="19" dur="1000"/>
                                        <p:tgtEl>
                                          <p:spTgt spid="29699"/>
                                        </p:tgtEl>
                                      </p:cBhvr>
                                    </p:animEffect>
                                    <p:anim calcmode="lin" valueType="num">
                                      <p:cBhvr>
                                        <p:cTn id="20" dur="1000" fill="hold"/>
                                        <p:tgtEl>
                                          <p:spTgt spid="29699"/>
                                        </p:tgtEl>
                                        <p:attrNameLst>
                                          <p:attrName>ppt_x</p:attrName>
                                        </p:attrNameLst>
                                      </p:cBhvr>
                                      <p:tavLst>
                                        <p:tav tm="0">
                                          <p:val>
                                            <p:strVal val="#ppt_x"/>
                                          </p:val>
                                        </p:tav>
                                        <p:tav tm="100000">
                                          <p:val>
                                            <p:strVal val="#ppt_x"/>
                                          </p:val>
                                        </p:tav>
                                      </p:tavLst>
                                    </p:anim>
                                    <p:anim calcmode="lin" valueType="num">
                                      <p:cBhvr>
                                        <p:cTn id="21" dur="900" decel="100000" fill="hold"/>
                                        <p:tgtEl>
                                          <p:spTgt spid="29699"/>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2969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14339"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4340" name="Picture 2"/>
          <p:cNvPicPr>
            <a:picLocks noChangeAspect="1" noChangeArrowheads="1"/>
          </p:cNvPicPr>
          <p:nvPr/>
        </p:nvPicPr>
        <p:blipFill>
          <a:blip r:embed="rId2">
            <a:extLst>
              <a:ext uri="{28A0092B-C50C-407E-A947-70E740481C1C}">
                <a14:useLocalDpi xmlns:a14="http://schemas.microsoft.com/office/drawing/2010/main" val="0"/>
              </a:ext>
            </a:extLst>
          </a:blip>
          <a:srcRect r="32660"/>
          <a:stretch>
            <a:fillRect/>
          </a:stretch>
        </p:blipFill>
        <p:spPr bwMode="auto">
          <a:xfrm>
            <a:off x="762000" y="1600200"/>
            <a:ext cx="38100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4" name="Picture 4"/>
          <p:cNvPicPr>
            <a:picLocks noChangeAspect="1" noChangeArrowheads="1"/>
          </p:cNvPicPr>
          <p:nvPr/>
        </p:nvPicPr>
        <p:blipFill>
          <a:blip r:embed="rId3">
            <a:extLst>
              <a:ext uri="{28A0092B-C50C-407E-A947-70E740481C1C}">
                <a14:useLocalDpi xmlns:a14="http://schemas.microsoft.com/office/drawing/2010/main" val="0"/>
              </a:ext>
            </a:extLst>
          </a:blip>
          <a:srcRect r="37930"/>
          <a:stretch>
            <a:fillRect/>
          </a:stretch>
        </p:blipFill>
        <p:spPr bwMode="auto">
          <a:xfrm>
            <a:off x="685800" y="2819400"/>
            <a:ext cx="48006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5" name="Picture 5"/>
          <p:cNvPicPr>
            <a:picLocks noChangeAspect="1" noChangeArrowheads="1"/>
          </p:cNvPicPr>
          <p:nvPr/>
        </p:nvPicPr>
        <p:blipFill>
          <a:blip r:embed="rId4">
            <a:extLst>
              <a:ext uri="{28A0092B-C50C-407E-A947-70E740481C1C}">
                <a14:useLocalDpi xmlns:a14="http://schemas.microsoft.com/office/drawing/2010/main" val="0"/>
              </a:ext>
            </a:extLst>
          </a:blip>
          <a:srcRect r="37674"/>
          <a:stretch>
            <a:fillRect/>
          </a:stretch>
        </p:blipFill>
        <p:spPr bwMode="auto">
          <a:xfrm>
            <a:off x="762000" y="4267200"/>
            <a:ext cx="51054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3" name="Picture 2"/>
          <p:cNvPicPr>
            <a:picLocks noChangeAspect="1" noChangeArrowheads="1"/>
          </p:cNvPicPr>
          <p:nvPr/>
        </p:nvPicPr>
        <p:blipFill>
          <a:blip r:embed="rId2">
            <a:extLst>
              <a:ext uri="{28A0092B-C50C-407E-A947-70E740481C1C}">
                <a14:useLocalDpi xmlns:a14="http://schemas.microsoft.com/office/drawing/2010/main" val="0"/>
              </a:ext>
            </a:extLst>
          </a:blip>
          <a:srcRect l="88889"/>
          <a:stretch>
            <a:fillRect/>
          </a:stretch>
        </p:blipFill>
        <p:spPr bwMode="auto">
          <a:xfrm>
            <a:off x="5867400" y="1600200"/>
            <a:ext cx="62865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4" name="Picture 2"/>
          <p:cNvPicPr>
            <a:picLocks noChangeAspect="1" noChangeArrowheads="1"/>
          </p:cNvPicPr>
          <p:nvPr/>
        </p:nvPicPr>
        <p:blipFill>
          <a:blip r:embed="rId2">
            <a:extLst>
              <a:ext uri="{28A0092B-C50C-407E-A947-70E740481C1C}">
                <a14:useLocalDpi xmlns:a14="http://schemas.microsoft.com/office/drawing/2010/main" val="0"/>
              </a:ext>
            </a:extLst>
          </a:blip>
          <a:srcRect l="67340" r="11111"/>
          <a:stretch>
            <a:fillRect/>
          </a:stretch>
        </p:blipFill>
        <p:spPr bwMode="auto">
          <a:xfrm>
            <a:off x="4648200" y="1600200"/>
            <a:ext cx="12192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4"/>
          <p:cNvPicPr>
            <a:picLocks noChangeAspect="1" noChangeArrowheads="1"/>
          </p:cNvPicPr>
          <p:nvPr/>
        </p:nvPicPr>
        <p:blipFill>
          <a:blip r:embed="rId3">
            <a:extLst>
              <a:ext uri="{28A0092B-C50C-407E-A947-70E740481C1C}">
                <a14:useLocalDpi xmlns:a14="http://schemas.microsoft.com/office/drawing/2010/main" val="0"/>
              </a:ext>
            </a:extLst>
          </a:blip>
          <a:srcRect l="63054" r="23154"/>
          <a:stretch>
            <a:fillRect/>
          </a:stretch>
        </p:blipFill>
        <p:spPr bwMode="auto">
          <a:xfrm>
            <a:off x="5562600" y="2819400"/>
            <a:ext cx="10668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p:cNvPicPr>
            <a:picLocks noChangeAspect="1" noChangeArrowheads="1"/>
          </p:cNvPicPr>
          <p:nvPr/>
        </p:nvPicPr>
        <p:blipFill>
          <a:blip r:embed="rId3">
            <a:extLst>
              <a:ext uri="{28A0092B-C50C-407E-A947-70E740481C1C}">
                <a14:useLocalDpi xmlns:a14="http://schemas.microsoft.com/office/drawing/2010/main" val="0"/>
              </a:ext>
            </a:extLst>
          </a:blip>
          <a:srcRect l="76846" r="8374"/>
          <a:stretch>
            <a:fillRect/>
          </a:stretch>
        </p:blipFill>
        <p:spPr bwMode="auto">
          <a:xfrm>
            <a:off x="6629400" y="2819400"/>
            <a:ext cx="11430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p:cNvPicPr>
            <a:picLocks noChangeAspect="1" noChangeArrowheads="1"/>
          </p:cNvPicPr>
          <p:nvPr/>
        </p:nvPicPr>
        <p:blipFill>
          <a:blip r:embed="rId3">
            <a:extLst>
              <a:ext uri="{28A0092B-C50C-407E-A947-70E740481C1C}">
                <a14:useLocalDpi xmlns:a14="http://schemas.microsoft.com/office/drawing/2010/main" val="0"/>
              </a:ext>
            </a:extLst>
          </a:blip>
          <a:srcRect l="91626"/>
          <a:stretch>
            <a:fillRect/>
          </a:stretch>
        </p:blipFill>
        <p:spPr bwMode="auto">
          <a:xfrm>
            <a:off x="7772400" y="2819400"/>
            <a:ext cx="647700"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5"/>
          <p:cNvPicPr>
            <a:picLocks noChangeAspect="1" noChangeArrowheads="1"/>
          </p:cNvPicPr>
          <p:nvPr/>
        </p:nvPicPr>
        <p:blipFill>
          <a:blip r:embed="rId4">
            <a:extLst>
              <a:ext uri="{28A0092B-C50C-407E-A947-70E740481C1C}">
                <a14:useLocalDpi xmlns:a14="http://schemas.microsoft.com/office/drawing/2010/main" val="0"/>
              </a:ext>
            </a:extLst>
          </a:blip>
          <a:srcRect l="90698"/>
          <a:stretch>
            <a:fillRect/>
          </a:stretch>
        </p:blipFill>
        <p:spPr bwMode="auto">
          <a:xfrm>
            <a:off x="8153400" y="4267200"/>
            <a:ext cx="762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5"/>
          <p:cNvPicPr>
            <a:picLocks noChangeAspect="1" noChangeArrowheads="1"/>
          </p:cNvPicPr>
          <p:nvPr/>
        </p:nvPicPr>
        <p:blipFill>
          <a:blip r:embed="rId4">
            <a:extLst>
              <a:ext uri="{28A0092B-C50C-407E-A947-70E740481C1C}">
                <a14:useLocalDpi xmlns:a14="http://schemas.microsoft.com/office/drawing/2010/main" val="0"/>
              </a:ext>
            </a:extLst>
          </a:blip>
          <a:srcRect l="63255" r="24651"/>
          <a:stretch>
            <a:fillRect/>
          </a:stretch>
        </p:blipFill>
        <p:spPr bwMode="auto">
          <a:xfrm>
            <a:off x="5943600" y="4267200"/>
            <a:ext cx="9906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noChangeArrowheads="1"/>
          </p:cNvPicPr>
          <p:nvPr/>
        </p:nvPicPr>
        <p:blipFill>
          <a:blip r:embed="rId4">
            <a:extLst>
              <a:ext uri="{28A0092B-C50C-407E-A947-70E740481C1C}">
                <a14:useLocalDpi xmlns:a14="http://schemas.microsoft.com/office/drawing/2010/main" val="0"/>
              </a:ext>
            </a:extLst>
          </a:blip>
          <a:srcRect l="76279" r="9767"/>
          <a:stretch>
            <a:fillRect/>
          </a:stretch>
        </p:blipFill>
        <p:spPr bwMode="auto">
          <a:xfrm>
            <a:off x="7010400" y="4267200"/>
            <a:ext cx="1143000" cy="1504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0724"/>
                                        </p:tgtEl>
                                        <p:attrNameLst>
                                          <p:attrName>style.visibility</p:attrName>
                                        </p:attrNameLst>
                                      </p:cBhvr>
                                      <p:to>
                                        <p:strVal val="visible"/>
                                      </p:to>
                                    </p:set>
                                    <p:animEffect transition="in" filter="fade">
                                      <p:cBhvr>
                                        <p:cTn id="7" dur="1000"/>
                                        <p:tgtEl>
                                          <p:spTgt spid="30724"/>
                                        </p:tgtEl>
                                      </p:cBhvr>
                                    </p:animEffect>
                                    <p:anim calcmode="lin" valueType="num">
                                      <p:cBhvr>
                                        <p:cTn id="8" dur="1000" fill="hold"/>
                                        <p:tgtEl>
                                          <p:spTgt spid="30724"/>
                                        </p:tgtEl>
                                        <p:attrNameLst>
                                          <p:attrName>ppt_x</p:attrName>
                                        </p:attrNameLst>
                                      </p:cBhvr>
                                      <p:tavLst>
                                        <p:tav tm="0">
                                          <p:val>
                                            <p:strVal val="#ppt_x"/>
                                          </p:val>
                                        </p:tav>
                                        <p:tav tm="100000">
                                          <p:val>
                                            <p:strVal val="#ppt_x"/>
                                          </p:val>
                                        </p:tav>
                                      </p:tavLst>
                                    </p:anim>
                                    <p:anim calcmode="lin" valueType="num">
                                      <p:cBhvr>
                                        <p:cTn id="9" dur="900" decel="100000" fill="hold"/>
                                        <p:tgtEl>
                                          <p:spTgt spid="3072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0724"/>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anim calcmode="lin" valueType="num">
                                      <p:cBhvr>
                                        <p:cTn id="16" dur="1000" fill="hold"/>
                                        <p:tgtEl>
                                          <p:spTgt spid="10"/>
                                        </p:tgtEl>
                                        <p:attrNameLst>
                                          <p:attrName>ppt_x</p:attrName>
                                        </p:attrNameLst>
                                      </p:cBhvr>
                                      <p:tavLst>
                                        <p:tav tm="0">
                                          <p:val>
                                            <p:strVal val="#ppt_x"/>
                                          </p:val>
                                        </p:tav>
                                        <p:tav tm="100000">
                                          <p:val>
                                            <p:strVal val="#ppt_x"/>
                                          </p:val>
                                        </p:tav>
                                      </p:tavLst>
                                    </p:anim>
                                    <p:anim calcmode="lin" valueType="num">
                                      <p:cBhvr>
                                        <p:cTn id="17" dur="900" decel="100000" fill="hold"/>
                                        <p:tgtEl>
                                          <p:spTgt spid="10"/>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fade">
                                      <p:cBhvr>
                                        <p:cTn id="23" dur="1000"/>
                                        <p:tgtEl>
                                          <p:spTgt spid="11"/>
                                        </p:tgtEl>
                                      </p:cBhvr>
                                    </p:animEffect>
                                    <p:anim calcmode="lin" valueType="num">
                                      <p:cBhvr>
                                        <p:cTn id="24" dur="1000" fill="hold"/>
                                        <p:tgtEl>
                                          <p:spTgt spid="11"/>
                                        </p:tgtEl>
                                        <p:attrNameLst>
                                          <p:attrName>ppt_x</p:attrName>
                                        </p:attrNameLst>
                                      </p:cBhvr>
                                      <p:tavLst>
                                        <p:tav tm="0">
                                          <p:val>
                                            <p:strVal val="#ppt_x"/>
                                          </p:val>
                                        </p:tav>
                                        <p:tav tm="100000">
                                          <p:val>
                                            <p:strVal val="#ppt_x"/>
                                          </p:val>
                                        </p:tav>
                                      </p:tavLst>
                                    </p:anim>
                                    <p:anim calcmode="lin" valueType="num">
                                      <p:cBhvr>
                                        <p:cTn id="25" dur="900" decel="100000" fill="hold"/>
                                        <p:tgtEl>
                                          <p:spTgt spid="11"/>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1000"/>
                                        <p:tgtEl>
                                          <p:spTgt spid="12"/>
                                        </p:tgtEl>
                                      </p:cBhvr>
                                    </p:animEffect>
                                    <p:anim calcmode="lin" valueType="num">
                                      <p:cBhvr>
                                        <p:cTn id="32" dur="1000" fill="hold"/>
                                        <p:tgtEl>
                                          <p:spTgt spid="12"/>
                                        </p:tgtEl>
                                        <p:attrNameLst>
                                          <p:attrName>ppt_x</p:attrName>
                                        </p:attrNameLst>
                                      </p:cBhvr>
                                      <p:tavLst>
                                        <p:tav tm="0">
                                          <p:val>
                                            <p:strVal val="#ppt_x"/>
                                          </p:val>
                                        </p:tav>
                                        <p:tav tm="100000">
                                          <p:val>
                                            <p:strVal val="#ppt_x"/>
                                          </p:val>
                                        </p:tav>
                                      </p:tavLst>
                                    </p:anim>
                                    <p:anim calcmode="lin" valueType="num">
                                      <p:cBhvr>
                                        <p:cTn id="33" dur="900" decel="100000" fill="hold"/>
                                        <p:tgtEl>
                                          <p:spTgt spid="12"/>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12"/>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30725"/>
                                        </p:tgtEl>
                                        <p:attrNameLst>
                                          <p:attrName>style.visibility</p:attrName>
                                        </p:attrNameLst>
                                      </p:cBhvr>
                                      <p:to>
                                        <p:strVal val="visible"/>
                                      </p:to>
                                    </p:set>
                                    <p:animEffect transition="in" filter="fade">
                                      <p:cBhvr>
                                        <p:cTn id="39" dur="1000"/>
                                        <p:tgtEl>
                                          <p:spTgt spid="30725"/>
                                        </p:tgtEl>
                                      </p:cBhvr>
                                    </p:animEffect>
                                    <p:anim calcmode="lin" valueType="num">
                                      <p:cBhvr>
                                        <p:cTn id="40" dur="1000" fill="hold"/>
                                        <p:tgtEl>
                                          <p:spTgt spid="30725"/>
                                        </p:tgtEl>
                                        <p:attrNameLst>
                                          <p:attrName>ppt_x</p:attrName>
                                        </p:attrNameLst>
                                      </p:cBhvr>
                                      <p:tavLst>
                                        <p:tav tm="0">
                                          <p:val>
                                            <p:strVal val="#ppt_x"/>
                                          </p:val>
                                        </p:tav>
                                        <p:tav tm="100000">
                                          <p:val>
                                            <p:strVal val="#ppt_x"/>
                                          </p:val>
                                        </p:tav>
                                      </p:tavLst>
                                    </p:anim>
                                    <p:anim calcmode="lin" valueType="num">
                                      <p:cBhvr>
                                        <p:cTn id="41" dur="900" decel="100000" fill="hold"/>
                                        <p:tgtEl>
                                          <p:spTgt spid="30725"/>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0725"/>
                                        </p:tgtEl>
                                        <p:attrNameLst>
                                          <p:attrName>ppt_y</p:attrName>
                                        </p:attrNameLst>
                                      </p:cBhvr>
                                      <p:tavLst>
                                        <p:tav tm="0">
                                          <p:val>
                                            <p:strVal val="#ppt_y-.03"/>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7" presetClass="entr" presetSubtype="0" fill="hold"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1000"/>
                                        <p:tgtEl>
                                          <p:spTgt spid="14"/>
                                        </p:tgtEl>
                                      </p:cBhvr>
                                    </p:animEffect>
                                    <p:anim calcmode="lin" valueType="num">
                                      <p:cBhvr>
                                        <p:cTn id="48" dur="1000" fill="hold"/>
                                        <p:tgtEl>
                                          <p:spTgt spid="14"/>
                                        </p:tgtEl>
                                        <p:attrNameLst>
                                          <p:attrName>ppt_x</p:attrName>
                                        </p:attrNameLst>
                                      </p:cBhvr>
                                      <p:tavLst>
                                        <p:tav tm="0">
                                          <p:val>
                                            <p:strVal val="#ppt_x"/>
                                          </p:val>
                                        </p:tav>
                                        <p:tav tm="100000">
                                          <p:val>
                                            <p:strVal val="#ppt_x"/>
                                          </p:val>
                                        </p:tav>
                                      </p:tavLst>
                                    </p:anim>
                                    <p:anim calcmode="lin" valueType="num">
                                      <p:cBhvr>
                                        <p:cTn id="49" dur="900" decel="100000" fill="hold"/>
                                        <p:tgtEl>
                                          <p:spTgt spid="14"/>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14"/>
                                        </p:tgtEl>
                                        <p:attrNameLst>
                                          <p:attrName>ppt_y</p:attrName>
                                        </p:attrNameLst>
                                      </p:cBhvr>
                                      <p:tavLst>
                                        <p:tav tm="0">
                                          <p:val>
                                            <p:strVal val="#ppt_y-.03"/>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37" presetClass="entr" presetSubtype="0" fill="hold" nodeType="clickEffect">
                                  <p:stCondLst>
                                    <p:cond delay="0"/>
                                  </p:stCondLst>
                                  <p:childTnLst>
                                    <p:set>
                                      <p:cBhvr>
                                        <p:cTn id="54" dur="1" fill="hold">
                                          <p:stCondLst>
                                            <p:cond delay="0"/>
                                          </p:stCondLst>
                                        </p:cTn>
                                        <p:tgtEl>
                                          <p:spTgt spid="15"/>
                                        </p:tgtEl>
                                        <p:attrNameLst>
                                          <p:attrName>style.visibility</p:attrName>
                                        </p:attrNameLst>
                                      </p:cBhvr>
                                      <p:to>
                                        <p:strVal val="visible"/>
                                      </p:to>
                                    </p:set>
                                    <p:animEffect transition="in" filter="fade">
                                      <p:cBhvr>
                                        <p:cTn id="55" dur="1000"/>
                                        <p:tgtEl>
                                          <p:spTgt spid="15"/>
                                        </p:tgtEl>
                                      </p:cBhvr>
                                    </p:animEffect>
                                    <p:anim calcmode="lin" valueType="num">
                                      <p:cBhvr>
                                        <p:cTn id="56" dur="1000" fill="hold"/>
                                        <p:tgtEl>
                                          <p:spTgt spid="15"/>
                                        </p:tgtEl>
                                        <p:attrNameLst>
                                          <p:attrName>ppt_x</p:attrName>
                                        </p:attrNameLst>
                                      </p:cBhvr>
                                      <p:tavLst>
                                        <p:tav tm="0">
                                          <p:val>
                                            <p:strVal val="#ppt_x"/>
                                          </p:val>
                                        </p:tav>
                                        <p:tav tm="100000">
                                          <p:val>
                                            <p:strVal val="#ppt_x"/>
                                          </p:val>
                                        </p:tav>
                                      </p:tavLst>
                                    </p:anim>
                                    <p:anim calcmode="lin" valueType="num">
                                      <p:cBhvr>
                                        <p:cTn id="57" dur="900" decel="100000" fill="hold"/>
                                        <p:tgtEl>
                                          <p:spTgt spid="1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37" presetClass="entr" presetSubtype="0"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Effect transition="in" filter="fade">
                                      <p:cBhvr>
                                        <p:cTn id="63" dur="1000"/>
                                        <p:tgtEl>
                                          <p:spTgt spid="13"/>
                                        </p:tgtEl>
                                      </p:cBhvr>
                                    </p:animEffect>
                                    <p:anim calcmode="lin" valueType="num">
                                      <p:cBhvr>
                                        <p:cTn id="64" dur="1000" fill="hold"/>
                                        <p:tgtEl>
                                          <p:spTgt spid="13"/>
                                        </p:tgtEl>
                                        <p:attrNameLst>
                                          <p:attrName>ppt_x</p:attrName>
                                        </p:attrNameLst>
                                      </p:cBhvr>
                                      <p:tavLst>
                                        <p:tav tm="0">
                                          <p:val>
                                            <p:strVal val="#ppt_x"/>
                                          </p:val>
                                        </p:tav>
                                        <p:tav tm="100000">
                                          <p:val>
                                            <p:strVal val="#ppt_x"/>
                                          </p:val>
                                        </p:tav>
                                      </p:tavLst>
                                    </p:anim>
                                    <p:anim calcmode="lin" valueType="num">
                                      <p:cBhvr>
                                        <p:cTn id="65" dur="900" decel="100000" fill="hold"/>
                                        <p:tgtEl>
                                          <p:spTgt spid="13"/>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5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buFontTx/>
              <a:buNone/>
              <a:tabLst>
                <a:tab pos="457200" algn="l"/>
                <a:tab pos="1371600" algn="l"/>
                <a:tab pos="1547813" algn="l"/>
              </a:tabLst>
            </a:pPr>
            <a:r>
              <a:rPr lang="en-US" altLang="en-US" smtClean="0"/>
              <a:t>Here are the simplified numbers for the first three terms in our sequence:</a:t>
            </a:r>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endParaRPr lang="en-US" altLang="en-US" smtClean="0"/>
          </a:p>
          <a:p>
            <a:pPr marL="0" indent="0" eaLnBrk="1" hangingPunct="1">
              <a:buFontTx/>
              <a:buNone/>
              <a:tabLst>
                <a:tab pos="457200" algn="l"/>
                <a:tab pos="1371600" algn="l"/>
                <a:tab pos="1547813" algn="l"/>
              </a:tabLst>
            </a:pPr>
            <a:r>
              <a:rPr lang="en-US" altLang="en-US" smtClean="0"/>
              <a:t>Fibonacci sequence: </a:t>
            </a:r>
          </a:p>
          <a:p>
            <a:pPr marL="0" indent="0" eaLnBrk="1" hangingPunct="1">
              <a:buFontTx/>
              <a:buNone/>
              <a:tabLst>
                <a:tab pos="457200" algn="l"/>
                <a:tab pos="1371600" algn="l"/>
                <a:tab pos="1547813" algn="l"/>
              </a:tabLst>
            </a:pPr>
            <a:r>
              <a:rPr lang="en-US" altLang="en-US" smtClean="0"/>
              <a:t/>
            </a:r>
            <a:br>
              <a:rPr lang="en-US" altLang="en-US" smtClean="0"/>
            </a:br>
            <a:r>
              <a:rPr lang="en-US" altLang="en-US" smtClean="0"/>
              <a:t>                    1, 1, 2, 3, 5, 8, 13, 21, . . .</a:t>
            </a:r>
            <a:br>
              <a:rPr lang="en-US" altLang="en-US" smtClean="0"/>
            </a:br>
            <a:endParaRPr lang="en-US" altLang="en-US" smtClean="0"/>
          </a:p>
          <a:p>
            <a:pPr marL="0" indent="0">
              <a:buFontTx/>
              <a:buNone/>
              <a:tabLst>
                <a:tab pos="457200" algn="l"/>
                <a:tab pos="1371600" algn="l"/>
                <a:tab pos="1547813" algn="l"/>
              </a:tabLst>
            </a:pPr>
            <a:r>
              <a:rPr lang="en-US" altLang="en-US" smtClean="0"/>
              <a:t>As you can see, each term in the sequence we have simplified is the ratio of two consecutive numbers in the Fibonacci sequence. If the pattern continues in this manner, the next number in our sequence will be </a:t>
            </a:r>
          </a:p>
        </p:txBody>
      </p:sp>
      <p:sp>
        <p:nvSpPr>
          <p:cNvPr id="15364"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1536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2286000"/>
            <a:ext cx="1790700"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943600"/>
            <a:ext cx="452438"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5">
                                            <p:txEl>
                                              <p:pRg st="3" end="3"/>
                                            </p:txEl>
                                          </p:spTgt>
                                        </p:tgtEl>
                                        <p:attrNameLst>
                                          <p:attrName>style.visibility</p:attrName>
                                        </p:attrNameLst>
                                      </p:cBhvr>
                                      <p:to>
                                        <p:strVal val="visible"/>
                                      </p:to>
                                    </p:set>
                                    <p:animEffect transition="in" filter="fade">
                                      <p:cBhvr>
                                        <p:cTn id="7" dur="1000"/>
                                        <p:tgtEl>
                                          <p:spTgt spid="8195">
                                            <p:txEl>
                                              <p:pRg st="3" end="3"/>
                                            </p:txEl>
                                          </p:spTgt>
                                        </p:tgtEl>
                                      </p:cBhvr>
                                    </p:animEffect>
                                    <p:anim calcmode="lin" valueType="num">
                                      <p:cBhvr>
                                        <p:cTn id="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195">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5">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195">
                                            <p:txEl>
                                              <p:pRg st="4" end="4"/>
                                            </p:txEl>
                                          </p:spTgt>
                                        </p:tgtEl>
                                        <p:attrNameLst>
                                          <p:attrName>style.visibility</p:attrName>
                                        </p:attrNameLst>
                                      </p:cBhvr>
                                      <p:to>
                                        <p:strVal val="visible"/>
                                      </p:to>
                                    </p:set>
                                    <p:animEffect transition="in" filter="fade">
                                      <p:cBhvr>
                                        <p:cTn id="13" dur="1000"/>
                                        <p:tgtEl>
                                          <p:spTgt spid="8195">
                                            <p:txEl>
                                              <p:pRg st="4" end="4"/>
                                            </p:txEl>
                                          </p:spTgt>
                                        </p:tgtEl>
                                      </p:cBhvr>
                                    </p:animEffect>
                                    <p:anim calcmode="lin" valueType="num">
                                      <p:cBhvr>
                                        <p:cTn id="14"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8195">
                                            <p:txEl>
                                              <p:pRg st="4" end="4"/>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195">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8195">
                                            <p:txEl>
                                              <p:pRg st="5" end="5"/>
                                            </p:txEl>
                                          </p:spTgt>
                                        </p:tgtEl>
                                        <p:attrNameLst>
                                          <p:attrName>style.visibility</p:attrName>
                                        </p:attrNameLst>
                                      </p:cBhvr>
                                      <p:to>
                                        <p:strVal val="visible"/>
                                      </p:to>
                                    </p:set>
                                    <p:animEffect transition="in" filter="fade">
                                      <p:cBhvr>
                                        <p:cTn id="21" dur="1000"/>
                                        <p:tgtEl>
                                          <p:spTgt spid="8195">
                                            <p:txEl>
                                              <p:pRg st="5" end="5"/>
                                            </p:txEl>
                                          </p:spTgt>
                                        </p:tgtEl>
                                      </p:cBhvr>
                                    </p:animEffect>
                                    <p:anim calcmode="lin" valueType="num">
                                      <p:cBhvr>
                                        <p:cTn id="2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31747"/>
                                        </p:tgtEl>
                                        <p:attrNameLst>
                                          <p:attrName>style.visibility</p:attrName>
                                        </p:attrNameLst>
                                      </p:cBhvr>
                                      <p:to>
                                        <p:strVal val="visible"/>
                                      </p:to>
                                    </p:set>
                                    <p:animEffect transition="in" filter="fade">
                                      <p:cBhvr>
                                        <p:cTn id="27" dur="1000"/>
                                        <p:tgtEl>
                                          <p:spTgt spid="31747"/>
                                        </p:tgtEl>
                                      </p:cBhvr>
                                    </p:animEffect>
                                    <p:anim calcmode="lin" valueType="num">
                                      <p:cBhvr>
                                        <p:cTn id="28" dur="1000" fill="hold"/>
                                        <p:tgtEl>
                                          <p:spTgt spid="31747"/>
                                        </p:tgtEl>
                                        <p:attrNameLst>
                                          <p:attrName>ppt_x</p:attrName>
                                        </p:attrNameLst>
                                      </p:cBhvr>
                                      <p:tavLst>
                                        <p:tav tm="0">
                                          <p:val>
                                            <p:strVal val="#ppt_x"/>
                                          </p:val>
                                        </p:tav>
                                        <p:tav tm="100000">
                                          <p:val>
                                            <p:strVal val="#ppt_x"/>
                                          </p:val>
                                        </p:tav>
                                      </p:tavLst>
                                    </p:anim>
                                    <p:anim calcmode="lin" valueType="num">
                                      <p:cBhvr>
                                        <p:cTn id="29" dur="900" decel="100000" fill="hold"/>
                                        <p:tgtEl>
                                          <p:spTgt spid="31747"/>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3174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6"/>
          <p:cNvSpPr/>
          <p:nvPr/>
        </p:nvSpPr>
        <p:spPr>
          <a:xfrm>
            <a:off x="457200" y="2438400"/>
            <a:ext cx="8686800" cy="12192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5"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altLang="en-US" sz="1400"/>
              <a:t>Copyright © Cengage Learning. All rights reserved.</a:t>
            </a:r>
            <a:r>
              <a:rPr lang="en-US" altLang="en-US"/>
              <a:t> </a:t>
            </a:r>
          </a:p>
        </p:txBody>
      </p:sp>
      <p:sp>
        <p:nvSpPr>
          <p:cNvPr id="3076" name="Text Box 23"/>
          <p:cNvSpPr txBox="1">
            <a:spLocks noChangeArrowheads="1"/>
          </p:cNvSpPr>
          <p:nvPr/>
        </p:nvSpPr>
        <p:spPr bwMode="auto">
          <a:xfrm>
            <a:off x="2286000" y="2644775"/>
            <a:ext cx="68580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t>Complex Fractions</a:t>
            </a:r>
          </a:p>
        </p:txBody>
      </p:sp>
      <p:sp>
        <p:nvSpPr>
          <p:cNvPr id="6" name="Rectangle 5"/>
          <p:cNvSpPr/>
          <p:nvPr/>
        </p:nvSpPr>
        <p:spPr>
          <a:xfrm>
            <a:off x="0" y="2057400"/>
            <a:ext cx="2362200" cy="609600"/>
          </a:xfrm>
          <a:prstGeom prst="rect">
            <a:avLst/>
          </a:prstGeom>
          <a:solidFill>
            <a:srgbClr val="DD582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078" name="TextBox 6"/>
          <p:cNvSpPr txBox="1">
            <a:spLocks noChangeArrowheads="1"/>
          </p:cNvSpPr>
          <p:nvPr/>
        </p:nvSpPr>
        <p:spPr bwMode="auto">
          <a:xfrm>
            <a:off x="69850" y="2119313"/>
            <a:ext cx="22256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sz="2600" b="1">
                <a:solidFill>
                  <a:schemeClr val="bg1"/>
                </a:solidFill>
              </a:rPr>
              <a:t>SECTION 7.6</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body" idx="1"/>
          </p:nvPr>
        </p:nvSpPr>
        <p:spPr>
          <a:xfrm>
            <a:off x="457200" y="1370013"/>
            <a:ext cx="8229600" cy="5256212"/>
          </a:xfrm>
          <a:noFill/>
        </p:spPr>
        <p:txBody>
          <a:bodyPr/>
          <a:lstStyle/>
          <a:p>
            <a:pPr marL="0" indent="0">
              <a:buClr>
                <a:srgbClr val="9E1210"/>
              </a:buClr>
              <a:buFontTx/>
              <a:buNone/>
            </a:pPr>
            <a:r>
              <a:rPr lang="en-US" altLang="en-US" sz="2800" smtClean="0">
                <a:solidFill>
                  <a:srgbClr val="000000"/>
                </a:solidFill>
              </a:rPr>
              <a:t>   </a:t>
            </a:r>
            <a:r>
              <a:rPr lang="en-US" altLang="en-US" sz="2800" smtClean="0"/>
              <a:t>Simplify a complex fraction.</a:t>
            </a:r>
            <a:endParaRPr lang="en-US" altLang="en-US" sz="2800" smtClean="0">
              <a:solidFill>
                <a:srgbClr val="000000"/>
              </a:solidFill>
            </a:endParaRPr>
          </a:p>
        </p:txBody>
      </p:sp>
      <p:sp>
        <p:nvSpPr>
          <p:cNvPr id="4" name="Rectangle 3"/>
          <p:cNvSpPr/>
          <p:nvPr/>
        </p:nvSpPr>
        <p:spPr>
          <a:xfrm>
            <a:off x="173038" y="1444625"/>
            <a:ext cx="4572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200" b="1" dirty="0">
                <a:solidFill>
                  <a:srgbClr val="273996"/>
                </a:solidFill>
              </a:rPr>
              <a:t>A</a:t>
            </a:r>
          </a:p>
        </p:txBody>
      </p:sp>
      <p:sp>
        <p:nvSpPr>
          <p:cNvPr id="4100" name="Title 7"/>
          <p:cNvSpPr>
            <a:spLocks noGrp="1"/>
          </p:cNvSpPr>
          <p:nvPr>
            <p:ph type="title"/>
          </p:nvPr>
        </p:nvSpPr>
        <p:spPr>
          <a:xfrm>
            <a:off x="317500" y="36513"/>
            <a:ext cx="8229600" cy="1143000"/>
          </a:xfrm>
        </p:spPr>
        <p:txBody>
          <a:bodyPr/>
          <a:lstStyle/>
          <a:p>
            <a:r>
              <a:rPr lang="en-US" altLang="en-US" smtClean="0"/>
              <a:t>Objective</a:t>
            </a:r>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17500" y="38100"/>
            <a:ext cx="8229600" cy="1143000"/>
          </a:xfrm>
        </p:spPr>
        <p:txBody>
          <a:bodyPr/>
          <a:lstStyle/>
          <a:p>
            <a:pPr eaLnBrk="1" hangingPunct="1"/>
            <a:r>
              <a:rPr lang="en-US" altLang="en-US" smtClean="0"/>
              <a:t>Complex Fractions</a:t>
            </a:r>
          </a:p>
        </p:txBody>
      </p:sp>
      <p:sp>
        <p:nvSpPr>
          <p:cNvPr id="5123" name="Rectangle 3"/>
          <p:cNvSpPr>
            <a:spLocks noGrp="1" noChangeArrowheads="1"/>
          </p:cNvSpPr>
          <p:nvPr>
            <p:ph type="body" idx="1"/>
          </p:nvPr>
        </p:nvSpPr>
        <p:spPr/>
        <p:txBody>
          <a:bodyPr/>
          <a:lstStyle/>
          <a:p>
            <a:pPr marL="0" indent="0">
              <a:buFontTx/>
              <a:buNone/>
            </a:pPr>
            <a:r>
              <a:rPr lang="en-US" altLang="en-US" dirty="0" smtClean="0"/>
              <a:t>A </a:t>
            </a:r>
            <a:r>
              <a:rPr lang="en-US" altLang="en-US" i="1" dirty="0" smtClean="0">
                <a:solidFill>
                  <a:srgbClr val="FF0000"/>
                </a:solidFill>
              </a:rPr>
              <a:t>complex fraction </a:t>
            </a:r>
            <a:r>
              <a:rPr lang="en-US" altLang="en-US" dirty="0" smtClean="0"/>
              <a:t>is a fraction or rational expression that contains other fractions in its numerator or denominator. Each of the following is a complex fraction:</a:t>
            </a:r>
          </a:p>
          <a:p>
            <a:pPr marL="0" indent="0">
              <a:buFontTx/>
              <a:buNone/>
            </a:pPr>
            <a:endParaRPr lang="en-US" altLang="en-US" i="1" dirty="0" smtClean="0"/>
          </a:p>
          <a:p>
            <a:pPr marL="0" indent="0">
              <a:buFontTx/>
              <a:buNone/>
            </a:pPr>
            <a:endParaRPr lang="en-US" altLang="en-US" i="1" dirty="0" smtClean="0"/>
          </a:p>
          <a:p>
            <a:pPr marL="0" indent="0">
              <a:buFontTx/>
              <a:buNone/>
            </a:pPr>
            <a:endParaRPr lang="en-US" altLang="en-US" i="1" dirty="0" smtClean="0"/>
          </a:p>
          <a:p>
            <a:pPr marL="0" indent="0">
              <a:buFontTx/>
              <a:buNone/>
            </a:pPr>
            <a:endParaRPr lang="en-US" altLang="en-US" i="1" dirty="0" smtClean="0"/>
          </a:p>
          <a:p>
            <a:pPr marL="0" indent="0">
              <a:buFontTx/>
              <a:buNone/>
            </a:pPr>
            <a:r>
              <a:rPr lang="en-US" altLang="en-US" dirty="0" smtClean="0"/>
              <a:t>We can use this complex fraction </a:t>
            </a:r>
          </a:p>
          <a:p>
            <a:pPr marL="0" indent="0">
              <a:buFontTx/>
              <a:buNone/>
            </a:pPr>
            <a:endParaRPr lang="en-US" altLang="en-US" dirty="0" smtClean="0"/>
          </a:p>
          <a:p>
            <a:pPr marL="0" indent="0">
              <a:buFontTx/>
              <a:buNone/>
            </a:pPr>
            <a:endParaRPr lang="en-US" altLang="en-US" dirty="0" smtClean="0"/>
          </a:p>
          <a:p>
            <a:pPr marL="0" indent="0">
              <a:buFontTx/>
              <a:buNone/>
            </a:pPr>
            <a:endParaRPr lang="en-US" altLang="en-US" dirty="0" smtClean="0"/>
          </a:p>
          <a:p>
            <a:pPr marL="0" indent="0">
              <a:buFontTx/>
              <a:buNone/>
            </a:pPr>
            <a:r>
              <a:rPr lang="en-US" altLang="en-US" dirty="0" smtClean="0"/>
              <a:t>to convert miles per hour to kilometers per hour.</a:t>
            </a:r>
            <a:endParaRPr lang="en-US" altLang="en-US" i="1" dirty="0" smtClean="0"/>
          </a:p>
        </p:txBody>
      </p:sp>
      <p:pic>
        <p:nvPicPr>
          <p:cNvPr id="51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54931" y="2819399"/>
            <a:ext cx="5729288" cy="1343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33800" y="5048250"/>
            <a:ext cx="971550" cy="97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 name="Straight Connector 2"/>
          <p:cNvCxnSpPr/>
          <p:nvPr/>
        </p:nvCxnSpPr>
        <p:spPr>
          <a:xfrm>
            <a:off x="1188720" y="3538728"/>
            <a:ext cx="731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925312" y="3520440"/>
            <a:ext cx="1140619" cy="1"/>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8"/>
          <p:cNvSpPr>
            <a:spLocks noChangeArrowheads="1"/>
          </p:cNvSpPr>
          <p:nvPr/>
        </p:nvSpPr>
        <p:spPr bwMode="auto">
          <a:xfrm>
            <a:off x="838200" y="32766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4000">
                <a:solidFill>
                  <a:srgbClr val="273996"/>
                </a:solidFill>
              </a:rPr>
              <a:t>   Simplifying Complex Fractions</a:t>
            </a:r>
          </a:p>
        </p:txBody>
      </p:sp>
      <p:sp>
        <p:nvSpPr>
          <p:cNvPr id="3" name="Rectangle 2"/>
          <p:cNvSpPr/>
          <p:nvPr/>
        </p:nvSpPr>
        <p:spPr>
          <a:xfrm>
            <a:off x="838200" y="3449638"/>
            <a:ext cx="533400" cy="381000"/>
          </a:xfrm>
          <a:prstGeom prst="rect">
            <a:avLst/>
          </a:prstGeom>
          <a:solidFill>
            <a:srgbClr val="79A44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dirty="0">
                <a:solidFill>
                  <a:srgbClr val="273996"/>
                </a:solidFill>
              </a:rPr>
              <a:t>A</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17500" y="38100"/>
            <a:ext cx="8229600" cy="1143000"/>
          </a:xfrm>
        </p:spPr>
        <p:txBody>
          <a:bodyPr/>
          <a:lstStyle/>
          <a:p>
            <a:pPr eaLnBrk="1" hangingPunct="1"/>
            <a:r>
              <a:rPr lang="en-US" altLang="en-US" smtClean="0"/>
              <a:t> Simplifying Complex Fractions</a:t>
            </a:r>
          </a:p>
        </p:txBody>
      </p:sp>
      <p:sp>
        <p:nvSpPr>
          <p:cNvPr id="7171" name="Rectangle 3"/>
          <p:cNvSpPr>
            <a:spLocks noGrp="1" noChangeArrowheads="1"/>
          </p:cNvSpPr>
          <p:nvPr>
            <p:ph type="body" idx="1"/>
          </p:nvPr>
        </p:nvSpPr>
        <p:spPr/>
        <p:txBody>
          <a:bodyPr/>
          <a:lstStyle/>
          <a:p>
            <a:pPr marL="0" indent="0">
              <a:buFontTx/>
              <a:buNone/>
            </a:pPr>
            <a:r>
              <a:rPr lang="en-US" altLang="en-US" dirty="0" smtClean="0"/>
              <a:t>We will begin this section by simplifying the first of these complex fractions.</a:t>
            </a:r>
          </a:p>
          <a:p>
            <a:pPr marL="0" indent="0">
              <a:buFontTx/>
              <a:buNone/>
            </a:pPr>
            <a:endParaRPr lang="en-US" altLang="en-US" dirty="0" smtClean="0"/>
          </a:p>
          <a:p>
            <a:pPr marL="0" indent="0">
              <a:buFontTx/>
              <a:buNone/>
            </a:pPr>
            <a:r>
              <a:rPr lang="en-US" altLang="en-US" dirty="0" smtClean="0"/>
              <a:t>Let’s call the numerator of a complex fraction the </a:t>
            </a:r>
            <a:r>
              <a:rPr lang="en-US" altLang="en-US" i="1" dirty="0" smtClean="0">
                <a:solidFill>
                  <a:srgbClr val="0070C0"/>
                </a:solidFill>
              </a:rPr>
              <a:t>top</a:t>
            </a:r>
            <a:r>
              <a:rPr lang="en-US" altLang="en-US" dirty="0" smtClean="0"/>
              <a:t> and the denominator of a complex fraction the </a:t>
            </a:r>
            <a:r>
              <a:rPr lang="en-US" altLang="en-US" i="1" dirty="0" smtClean="0">
                <a:solidFill>
                  <a:srgbClr val="0070C0"/>
                </a:solidFill>
              </a:rPr>
              <a:t>bottom</a:t>
            </a:r>
            <a:r>
              <a:rPr lang="en-US" altLang="en-US" dirty="0" smtClean="0"/>
              <a:t>.</a:t>
            </a:r>
            <a:endParaRPr lang="en-US" altLang="en-US" i="1" dirty="0" smtClean="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a:t>
            </a:r>
            <a:endParaRPr lang="en-US" altLang="en-US" i="1" smtClean="0"/>
          </a:p>
        </p:txBody>
      </p:sp>
      <p:sp>
        <p:nvSpPr>
          <p:cNvPr id="125955" name="Rectangle 3"/>
          <p:cNvSpPr>
            <a:spLocks noGrp="1" noChangeArrowheads="1"/>
          </p:cNvSpPr>
          <p:nvPr>
            <p:ph type="body" idx="1"/>
          </p:nvPr>
        </p:nvSpPr>
        <p:spPr/>
        <p:txBody>
          <a:bodyPr/>
          <a:lstStyle/>
          <a:p>
            <a:pPr marL="0" indent="0" eaLnBrk="1" hangingPunct="1">
              <a:buFontTx/>
              <a:buNone/>
              <a:tabLst>
                <a:tab pos="457200" algn="l"/>
                <a:tab pos="1371600" algn="l"/>
                <a:tab pos="1547813" algn="l"/>
              </a:tabLst>
            </a:pPr>
            <a:r>
              <a:rPr lang="en-US" altLang="en-US" dirty="0" smtClean="0"/>
              <a:t/>
            </a:r>
            <a:br>
              <a:rPr lang="en-US" altLang="en-US" dirty="0" smtClean="0"/>
            </a:br>
            <a:r>
              <a:rPr lang="en-US" altLang="en-US" dirty="0" smtClean="0"/>
              <a:t>Simplify        </a:t>
            </a:r>
          </a:p>
          <a:p>
            <a:pPr marL="0" indent="0" eaLnBrk="1" hangingPunct="1">
              <a:buFontTx/>
              <a:buNone/>
              <a:tabLst>
                <a:tab pos="457200" algn="l"/>
                <a:tab pos="1371600" algn="l"/>
                <a:tab pos="1547813" algn="l"/>
              </a:tabLst>
            </a:pPr>
            <a:endParaRPr lang="en-US" altLang="en-US" dirty="0" smtClean="0">
              <a:solidFill>
                <a:srgbClr val="C4152D"/>
              </a:solidFill>
            </a:endParaRPr>
          </a:p>
          <a:p>
            <a:pPr marL="0" indent="0" eaLnBrk="1" hangingPunct="1">
              <a:buFontTx/>
              <a:buNone/>
              <a:tabLst>
                <a:tab pos="457200" algn="l"/>
                <a:tab pos="1371600" algn="l"/>
                <a:tab pos="1547813" algn="l"/>
              </a:tabLst>
            </a:pPr>
            <a:r>
              <a:rPr lang="en-US" altLang="en-US" dirty="0" smtClean="0">
                <a:solidFill>
                  <a:srgbClr val="C4152D"/>
                </a:solidFill>
              </a:rPr>
              <a:t>Solution:</a:t>
            </a:r>
            <a:br>
              <a:rPr lang="en-US" altLang="en-US" dirty="0" smtClean="0">
                <a:solidFill>
                  <a:srgbClr val="C4152D"/>
                </a:solidFill>
              </a:rPr>
            </a:br>
            <a:r>
              <a:rPr lang="en-US" altLang="en-US" dirty="0" smtClean="0"/>
              <a:t>There are two methods we can use to solve this problem.</a:t>
            </a:r>
          </a:p>
          <a:p>
            <a:pPr marL="0" indent="0" eaLnBrk="1" hangingPunct="1">
              <a:buFontTx/>
              <a:buNone/>
              <a:tabLst>
                <a:tab pos="457200" algn="l"/>
                <a:tab pos="1371600" algn="l"/>
                <a:tab pos="1547813" algn="l"/>
              </a:tabLst>
            </a:pPr>
            <a:r>
              <a:rPr lang="en-US" altLang="en-US" dirty="0" smtClean="0"/>
              <a:t/>
            </a:r>
            <a:br>
              <a:rPr lang="en-US" altLang="en-US" dirty="0" smtClean="0"/>
            </a:br>
            <a:r>
              <a:rPr lang="en-US" altLang="en-US" b="1" dirty="0" smtClean="0"/>
              <a:t>METHOD 1   </a:t>
            </a:r>
            <a:r>
              <a:rPr lang="en-US" altLang="en-US" dirty="0" smtClean="0"/>
              <a:t>We can multiply the top and bottom of this complex fraction by the LCD for both fractions. </a:t>
            </a:r>
          </a:p>
          <a:p>
            <a:pPr marL="0" indent="0" eaLnBrk="1" hangingPunct="1">
              <a:buFontTx/>
              <a:buNone/>
              <a:tabLst>
                <a:tab pos="457200" algn="l"/>
                <a:tab pos="1371600" algn="l"/>
                <a:tab pos="1547813" algn="l"/>
              </a:tabLst>
            </a:pPr>
            <a:endParaRPr lang="en-US" altLang="en-US" sz="800" dirty="0" smtClean="0"/>
          </a:p>
          <a:p>
            <a:pPr marL="0" indent="0" eaLnBrk="1" hangingPunct="1">
              <a:buFontTx/>
              <a:buNone/>
              <a:tabLst>
                <a:tab pos="457200" algn="l"/>
                <a:tab pos="1371600" algn="l"/>
                <a:tab pos="1547813" algn="l"/>
              </a:tabLst>
            </a:pPr>
            <a:r>
              <a:rPr lang="en-US" altLang="en-US" dirty="0" smtClean="0"/>
              <a:t>In this case, the LCD is 6.</a:t>
            </a:r>
            <a:endParaRPr lang="en-US" altLang="en-US" dirty="0" smtClean="0">
              <a:solidFill>
                <a:srgbClr val="C4152D"/>
              </a:solidFill>
            </a:endParaRP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447800"/>
            <a:ext cx="44608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5329238"/>
            <a:ext cx="3557588" cy="1300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1728216" y="2066544"/>
            <a:ext cx="54864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133600" y="2103120"/>
            <a:ext cx="152400" cy="76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25955">
                                            <p:txEl>
                                              <p:pRg st="2" end="2"/>
                                            </p:txEl>
                                          </p:spTgt>
                                        </p:tgtEl>
                                        <p:attrNameLst>
                                          <p:attrName>style.visibility</p:attrName>
                                        </p:attrNameLst>
                                      </p:cBhvr>
                                      <p:to>
                                        <p:strVal val="visible"/>
                                      </p:to>
                                    </p:set>
                                    <p:animEffect transition="in" filter="fade">
                                      <p:cBhvr>
                                        <p:cTn id="7" dur="1000"/>
                                        <p:tgtEl>
                                          <p:spTgt spid="125955">
                                            <p:txEl>
                                              <p:pRg st="2" end="2"/>
                                            </p:txEl>
                                          </p:spTgt>
                                        </p:tgtEl>
                                      </p:cBhvr>
                                    </p:animEffect>
                                    <p:anim calcmode="lin" valueType="num">
                                      <p:cBhvr>
                                        <p:cTn id="8" dur="1000" fill="hold"/>
                                        <p:tgtEl>
                                          <p:spTgt spid="125955">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25955">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5955">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125955">
                                            <p:txEl>
                                              <p:pRg st="3" end="3"/>
                                            </p:txEl>
                                          </p:spTgt>
                                        </p:tgtEl>
                                        <p:attrNameLst>
                                          <p:attrName>style.visibility</p:attrName>
                                        </p:attrNameLst>
                                      </p:cBhvr>
                                      <p:to>
                                        <p:strVal val="visible"/>
                                      </p:to>
                                    </p:set>
                                    <p:animEffect transition="in" filter="fade">
                                      <p:cBhvr>
                                        <p:cTn id="15" dur="1000"/>
                                        <p:tgtEl>
                                          <p:spTgt spid="125955">
                                            <p:txEl>
                                              <p:pRg st="3" end="3"/>
                                            </p:txEl>
                                          </p:spTgt>
                                        </p:tgtEl>
                                      </p:cBhvr>
                                    </p:animEffect>
                                    <p:anim calcmode="lin" valueType="num">
                                      <p:cBhvr>
                                        <p:cTn id="16" dur="1000" fill="hold"/>
                                        <p:tgtEl>
                                          <p:spTgt spid="125955">
                                            <p:txEl>
                                              <p:pRg st="3" end="3"/>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25955">
                                            <p:txEl>
                                              <p:pRg st="3" end="3"/>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25955">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125955">
                                            <p:txEl>
                                              <p:pRg st="5" end="5"/>
                                            </p:txEl>
                                          </p:spTgt>
                                        </p:tgtEl>
                                        <p:attrNameLst>
                                          <p:attrName>style.visibility</p:attrName>
                                        </p:attrNameLst>
                                      </p:cBhvr>
                                      <p:to>
                                        <p:strVal val="visible"/>
                                      </p:to>
                                    </p:set>
                                    <p:animEffect transition="in" filter="fade">
                                      <p:cBhvr>
                                        <p:cTn id="23" dur="1000"/>
                                        <p:tgtEl>
                                          <p:spTgt spid="125955">
                                            <p:txEl>
                                              <p:pRg st="5" end="5"/>
                                            </p:txEl>
                                          </p:spTgt>
                                        </p:tgtEl>
                                      </p:cBhvr>
                                    </p:animEffect>
                                    <p:anim calcmode="lin" valueType="num">
                                      <p:cBhvr>
                                        <p:cTn id="24" dur="1000" fill="hold"/>
                                        <p:tgtEl>
                                          <p:spTgt spid="125955">
                                            <p:txEl>
                                              <p:pRg st="5" end="5"/>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125955">
                                            <p:txEl>
                                              <p:pRg st="5" end="5"/>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25955">
                                            <p:txEl>
                                              <p:pRg st="5" end="5"/>
                                            </p:txEl>
                                          </p:spTgt>
                                        </p:tgtEl>
                                        <p:attrNameLst>
                                          <p:attrName>ppt_y</p:attrName>
                                        </p:attrNameLst>
                                      </p:cBhvr>
                                      <p:tavLst>
                                        <p:tav tm="0">
                                          <p:val>
                                            <p:strVal val="#ppt_y-.03"/>
                                          </p:val>
                                        </p:tav>
                                        <p:tav tm="100000">
                                          <p:val>
                                            <p:strVal val="#ppt_y"/>
                                          </p:val>
                                        </p:tav>
                                      </p:tavLst>
                                    </p:anim>
                                  </p:childTnLst>
                                </p:cTn>
                              </p:par>
                              <p:par>
                                <p:cTn id="27" presetID="37" presetClass="entr" presetSubtype="0" fill="hold" nodeType="withEffect">
                                  <p:stCondLst>
                                    <p:cond delay="0"/>
                                  </p:stCondLst>
                                  <p:childTnLst>
                                    <p:set>
                                      <p:cBhvr>
                                        <p:cTn id="28" dur="1" fill="hold">
                                          <p:stCondLst>
                                            <p:cond delay="0"/>
                                          </p:stCondLst>
                                        </p:cTn>
                                        <p:tgtEl>
                                          <p:spTgt spid="8197"/>
                                        </p:tgtEl>
                                        <p:attrNameLst>
                                          <p:attrName>style.visibility</p:attrName>
                                        </p:attrNameLst>
                                      </p:cBhvr>
                                      <p:to>
                                        <p:strVal val="visible"/>
                                      </p:to>
                                    </p:set>
                                    <p:animEffect transition="in" filter="fade">
                                      <p:cBhvr>
                                        <p:cTn id="29" dur="1000"/>
                                        <p:tgtEl>
                                          <p:spTgt spid="8197"/>
                                        </p:tgtEl>
                                      </p:cBhvr>
                                    </p:animEffect>
                                    <p:anim calcmode="lin" valueType="num">
                                      <p:cBhvr>
                                        <p:cTn id="30" dur="1000" fill="hold"/>
                                        <p:tgtEl>
                                          <p:spTgt spid="8197"/>
                                        </p:tgtEl>
                                        <p:attrNameLst>
                                          <p:attrName>ppt_x</p:attrName>
                                        </p:attrNameLst>
                                      </p:cBhvr>
                                      <p:tavLst>
                                        <p:tav tm="0">
                                          <p:val>
                                            <p:strVal val="#ppt_x"/>
                                          </p:val>
                                        </p:tav>
                                        <p:tav tm="100000">
                                          <p:val>
                                            <p:strVal val="#ppt_x"/>
                                          </p:val>
                                        </p:tav>
                                      </p:tavLst>
                                    </p:anim>
                                    <p:anim calcmode="lin" valueType="num">
                                      <p:cBhvr>
                                        <p:cTn id="31" dur="900" decel="100000" fill="hold"/>
                                        <p:tgtEl>
                                          <p:spTgt spid="8197"/>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19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17500" y="38100"/>
            <a:ext cx="8229600" cy="1143000"/>
          </a:xfrm>
        </p:spPr>
        <p:txBody>
          <a:bodyPr/>
          <a:lstStyle/>
          <a:p>
            <a:pPr eaLnBrk="1" hangingPunct="1"/>
            <a:r>
              <a:rPr lang="en-US" altLang="en-US" smtClean="0"/>
              <a:t>Example 1 – </a:t>
            </a:r>
            <a:r>
              <a:rPr lang="en-US" altLang="en-US" i="1" smtClean="0"/>
              <a:t>Solution</a:t>
            </a:r>
          </a:p>
        </p:txBody>
      </p:sp>
      <p:sp>
        <p:nvSpPr>
          <p:cNvPr id="8195" name="Rectangle 3"/>
          <p:cNvSpPr>
            <a:spLocks noGrp="1" noChangeArrowheads="1"/>
          </p:cNvSpPr>
          <p:nvPr>
            <p:ph type="body" idx="1"/>
          </p:nvPr>
        </p:nvSpPr>
        <p:spPr>
          <a:noFill/>
        </p:spPr>
        <p:txBody>
          <a:bodyPr/>
          <a:lstStyle/>
          <a:p>
            <a:pPr marL="0" indent="0" eaLnBrk="1" hangingPunct="1">
              <a:lnSpc>
                <a:spcPct val="120000"/>
              </a:lnSpc>
              <a:buFontTx/>
              <a:buNone/>
              <a:tabLst>
                <a:tab pos="457200" algn="l"/>
                <a:tab pos="1371600" algn="l"/>
                <a:tab pos="1547813" algn="l"/>
              </a:tabLst>
            </a:pPr>
            <a:r>
              <a:rPr lang="en-US" altLang="en-US" b="1" smtClean="0"/>
              <a:t>METHOD 2   </a:t>
            </a:r>
            <a:r>
              <a:rPr lang="en-US" altLang="en-US" smtClean="0"/>
              <a:t>We can treat this as a division problem. To divide by       we multiply by its reciprocal</a:t>
            </a:r>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endParaRPr lang="en-US" altLang="en-US" smtClean="0"/>
          </a:p>
          <a:p>
            <a:pPr marL="0" indent="0" eaLnBrk="1" hangingPunct="1">
              <a:lnSpc>
                <a:spcPct val="120000"/>
              </a:lnSpc>
              <a:buFontTx/>
              <a:buNone/>
              <a:tabLst>
                <a:tab pos="457200" algn="l"/>
                <a:tab pos="1371600" algn="l"/>
                <a:tab pos="1547813" algn="l"/>
              </a:tabLst>
            </a:pPr>
            <a:r>
              <a:rPr lang="en-US" altLang="en-US" smtClean="0"/>
              <a:t>Using either method, we obtain the same result. </a:t>
            </a:r>
          </a:p>
        </p:txBody>
      </p:sp>
      <p:sp>
        <p:nvSpPr>
          <p:cNvPr id="9220" name="Rectangle 7"/>
          <p:cNvSpPr>
            <a:spLocks noChangeArrowheads="1"/>
          </p:cNvSpPr>
          <p:nvPr/>
        </p:nvSpPr>
        <p:spPr bwMode="auto">
          <a:xfrm>
            <a:off x="8302625" y="658813"/>
            <a:ext cx="841375"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n-US">
                <a:solidFill>
                  <a:schemeClr val="bg1"/>
                </a:solidFill>
              </a:rPr>
              <a:t>cont’d</a:t>
            </a:r>
          </a:p>
        </p:txBody>
      </p:sp>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981200"/>
            <a:ext cx="303213" cy="52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2200" y="1981200"/>
            <a:ext cx="252413"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2800350"/>
            <a:ext cx="2133600"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199"/>
                                        </p:tgtEl>
                                        <p:attrNameLst>
                                          <p:attrName>style.visibility</p:attrName>
                                        </p:attrNameLst>
                                      </p:cBhvr>
                                      <p:to>
                                        <p:strVal val="visible"/>
                                      </p:to>
                                    </p:set>
                                    <p:animEffect transition="in" filter="fade">
                                      <p:cBhvr>
                                        <p:cTn id="7" dur="1000"/>
                                        <p:tgtEl>
                                          <p:spTgt spid="8199"/>
                                        </p:tgtEl>
                                      </p:cBhvr>
                                    </p:animEffect>
                                    <p:anim calcmode="lin" valueType="num">
                                      <p:cBhvr>
                                        <p:cTn id="8" dur="1000" fill="hold"/>
                                        <p:tgtEl>
                                          <p:spTgt spid="8199"/>
                                        </p:tgtEl>
                                        <p:attrNameLst>
                                          <p:attrName>ppt_x</p:attrName>
                                        </p:attrNameLst>
                                      </p:cBhvr>
                                      <p:tavLst>
                                        <p:tav tm="0">
                                          <p:val>
                                            <p:strVal val="#ppt_x"/>
                                          </p:val>
                                        </p:tav>
                                        <p:tav tm="100000">
                                          <p:val>
                                            <p:strVal val="#ppt_x"/>
                                          </p:val>
                                        </p:tav>
                                      </p:tavLst>
                                    </p:anim>
                                    <p:anim calcmode="lin" valueType="num">
                                      <p:cBhvr>
                                        <p:cTn id="9" dur="900" decel="100000" fill="hold"/>
                                        <p:tgtEl>
                                          <p:spTgt spid="819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199"/>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8195">
                                            <p:txEl>
                                              <p:pRg st="5" end="5"/>
                                            </p:txEl>
                                          </p:spTgt>
                                        </p:tgtEl>
                                        <p:attrNameLst>
                                          <p:attrName>style.visibility</p:attrName>
                                        </p:attrNameLst>
                                      </p:cBhvr>
                                      <p:to>
                                        <p:strVal val="visible"/>
                                      </p:to>
                                    </p:set>
                                    <p:animEffect transition="in" filter="fade">
                                      <p:cBhvr>
                                        <p:cTn id="15" dur="1000"/>
                                        <p:tgtEl>
                                          <p:spTgt spid="8195">
                                            <p:txEl>
                                              <p:pRg st="5" end="5"/>
                                            </p:txEl>
                                          </p:spTgt>
                                        </p:tgtEl>
                                      </p:cBhvr>
                                    </p:animEffect>
                                    <p:anim calcmode="lin" valueType="num">
                                      <p:cBhvr>
                                        <p:cTn id="16"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8195">
                                            <p:txEl>
                                              <p:pRg st="5" end="5"/>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819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17500" y="38100"/>
            <a:ext cx="8229600" cy="1143000"/>
          </a:xfrm>
        </p:spPr>
        <p:txBody>
          <a:bodyPr/>
          <a:lstStyle/>
          <a:p>
            <a:pPr eaLnBrk="1" hangingPunct="1"/>
            <a:r>
              <a:rPr lang="en-US" altLang="en-US" dirty="0" smtClean="0"/>
              <a:t>Example 2</a:t>
            </a:r>
            <a:endParaRPr lang="en-US" altLang="en-US" i="1" dirty="0" smtClean="0"/>
          </a:p>
        </p:txBody>
      </p:sp>
      <mc:AlternateContent xmlns:mc="http://schemas.openxmlformats.org/markup-compatibility/2006">
        <mc:Choice xmlns:a14="http://schemas.microsoft.com/office/drawing/2010/main" Requires="a14">
          <p:sp>
            <p:nvSpPr>
              <p:cNvPr id="125955" name="Rectangle 3"/>
              <p:cNvSpPr>
                <a:spLocks noGrp="1" noChangeArrowheads="1"/>
              </p:cNvSpPr>
              <p:nvPr>
                <p:ph type="body" idx="1"/>
              </p:nvPr>
            </p:nvSpPr>
            <p:spPr>
              <a:xfrm>
                <a:off x="457200" y="990600"/>
                <a:ext cx="8229600" cy="5256212"/>
              </a:xfrm>
            </p:spPr>
            <p:txBody>
              <a:bodyPr/>
              <a:lstStyle/>
              <a:p>
                <a:pPr marL="0" indent="0" eaLnBrk="1" hangingPunct="1">
                  <a:buFontTx/>
                  <a:buNone/>
                  <a:tabLst>
                    <a:tab pos="457200" algn="l"/>
                    <a:tab pos="1371600" algn="l"/>
                    <a:tab pos="1547813" algn="l"/>
                  </a:tabLst>
                </a:pPr>
                <a:r>
                  <a:rPr lang="en-US" altLang="en-US" dirty="0" smtClean="0"/>
                  <a:t/>
                </a:r>
                <a:br>
                  <a:rPr lang="en-US" altLang="en-US" dirty="0" smtClean="0"/>
                </a:br>
                <a:r>
                  <a:rPr lang="en-US" altLang="en-US" dirty="0" smtClean="0"/>
                  <a:t>Simplify      </a:t>
                </a:r>
                <a14:m>
                  <m:oMath xmlns:m="http://schemas.openxmlformats.org/officeDocument/2006/math">
                    <m:f>
                      <m:fPr>
                        <m:ctrlPr>
                          <a:rPr lang="en-US" altLang="en-US" sz="2800" i="1" smtClean="0">
                            <a:latin typeface="Cambria Math"/>
                          </a:rPr>
                        </m:ctrlPr>
                      </m:fPr>
                      <m:num>
                        <m:f>
                          <m:fPr>
                            <m:ctrlPr>
                              <a:rPr lang="en-US" altLang="en-US" sz="2800" i="1" smtClean="0">
                                <a:latin typeface="Cambria Math"/>
                              </a:rPr>
                            </m:ctrlPr>
                          </m:fPr>
                          <m:num>
                            <m:r>
                              <a:rPr lang="en-US" altLang="en-US" sz="2800" b="0" i="1" smtClean="0">
                                <a:latin typeface="Cambria Math"/>
                              </a:rPr>
                              <m:t>2</m:t>
                            </m:r>
                            <m:sSup>
                              <m:sSupPr>
                                <m:ctrlPr>
                                  <a:rPr lang="en-US" altLang="en-US" sz="2800" b="0" i="1" smtClean="0">
                                    <a:latin typeface="Cambria Math"/>
                                  </a:rPr>
                                </m:ctrlPr>
                              </m:sSupPr>
                              <m:e>
                                <m:r>
                                  <a:rPr lang="en-US" altLang="en-US" sz="2800" b="0" i="1" smtClean="0">
                                    <a:latin typeface="Cambria Math"/>
                                  </a:rPr>
                                  <m:t>𝑥</m:t>
                                </m:r>
                              </m:e>
                              <m:sup>
                                <m:r>
                                  <a:rPr lang="en-US" altLang="en-US" sz="2800" b="0" i="1" smtClean="0">
                                    <a:latin typeface="Cambria Math"/>
                                  </a:rPr>
                                  <m:t>3</m:t>
                                </m:r>
                              </m:sup>
                            </m:sSup>
                          </m:num>
                          <m:den>
                            <m:sSup>
                              <m:sSupPr>
                                <m:ctrlPr>
                                  <a:rPr lang="en-US" altLang="en-US" sz="2800" i="1" smtClean="0">
                                    <a:latin typeface="Cambria Math"/>
                                  </a:rPr>
                                </m:ctrlPr>
                              </m:sSupPr>
                              <m:e>
                                <m:r>
                                  <a:rPr lang="en-US" altLang="en-US" sz="2800" b="0" i="1" smtClean="0">
                                    <a:latin typeface="Cambria Math"/>
                                  </a:rPr>
                                  <m:t>𝑦</m:t>
                                </m:r>
                              </m:e>
                              <m:sup>
                                <m:r>
                                  <a:rPr lang="en-US" altLang="en-US" sz="2800" b="0" i="1" smtClean="0">
                                    <a:latin typeface="Cambria Math"/>
                                  </a:rPr>
                                  <m:t>2</m:t>
                                </m:r>
                              </m:sup>
                            </m:sSup>
                          </m:den>
                        </m:f>
                      </m:num>
                      <m:den>
                        <m:f>
                          <m:fPr>
                            <m:ctrlPr>
                              <a:rPr lang="en-US" altLang="en-US" sz="2800" i="1" smtClean="0">
                                <a:latin typeface="Cambria Math"/>
                              </a:rPr>
                            </m:ctrlPr>
                          </m:fPr>
                          <m:num>
                            <m:r>
                              <a:rPr lang="en-US" altLang="en-US" sz="2800" b="0" i="1" smtClean="0">
                                <a:latin typeface="Cambria Math"/>
                              </a:rPr>
                              <m:t>4</m:t>
                            </m:r>
                            <m:r>
                              <a:rPr lang="en-US" altLang="en-US" sz="2800" b="0" i="1" smtClean="0">
                                <a:latin typeface="Cambria Math"/>
                              </a:rPr>
                              <m:t>𝑥</m:t>
                            </m:r>
                          </m:num>
                          <m:den>
                            <m:sSup>
                              <m:sSupPr>
                                <m:ctrlPr>
                                  <a:rPr lang="en-US" altLang="en-US" sz="2800" i="1" smtClean="0">
                                    <a:latin typeface="Cambria Math"/>
                                  </a:rPr>
                                </m:ctrlPr>
                              </m:sSupPr>
                              <m:e>
                                <m:r>
                                  <a:rPr lang="en-US" altLang="en-US" sz="2800" b="0" i="1" smtClean="0">
                                    <a:latin typeface="Cambria Math"/>
                                  </a:rPr>
                                  <m:t>𝑦</m:t>
                                </m:r>
                              </m:e>
                              <m:sup>
                                <m:r>
                                  <a:rPr lang="en-US" altLang="en-US" sz="2800" b="0" i="1" smtClean="0">
                                    <a:latin typeface="Cambria Math"/>
                                  </a:rPr>
                                  <m:t>5</m:t>
                                </m:r>
                              </m:sup>
                            </m:sSup>
                          </m:den>
                        </m:f>
                      </m:den>
                    </m:f>
                  </m:oMath>
                </a14:m>
                <a:r>
                  <a:rPr lang="en-US" altLang="en-US" sz="2800" dirty="0" smtClean="0"/>
                  <a:t>   .</a:t>
                </a:r>
              </a:p>
              <a:p>
                <a:pPr marL="0" indent="0" eaLnBrk="1" hangingPunct="1">
                  <a:buFontTx/>
                  <a:buNone/>
                  <a:tabLst>
                    <a:tab pos="457200" algn="l"/>
                    <a:tab pos="1371600" algn="l"/>
                    <a:tab pos="1547813" algn="l"/>
                  </a:tabLst>
                </a:pPr>
                <a:endParaRPr lang="en-US" altLang="en-US" dirty="0" smtClean="0">
                  <a:solidFill>
                    <a:srgbClr val="C4152D"/>
                  </a:solidFill>
                </a:endParaRPr>
              </a:p>
              <a:p>
                <a:pPr marL="0" indent="0" eaLnBrk="1" hangingPunct="1">
                  <a:buFontTx/>
                  <a:buNone/>
                  <a:tabLst>
                    <a:tab pos="457200" algn="l"/>
                    <a:tab pos="1371600" algn="l"/>
                    <a:tab pos="1547813" algn="l"/>
                  </a:tabLst>
                </a:pPr>
                <a:r>
                  <a:rPr lang="en-US" altLang="en-US" dirty="0" smtClean="0">
                    <a:solidFill>
                      <a:srgbClr val="C4152D"/>
                    </a:solidFill>
                  </a:rPr>
                  <a:t>Solution:</a:t>
                </a:r>
                <a:r>
                  <a:rPr lang="en-US" altLang="en-US" dirty="0" smtClean="0"/>
                  <a:t/>
                </a:r>
                <a:br>
                  <a:rPr lang="en-US" altLang="en-US" dirty="0" smtClean="0"/>
                </a:br>
                <a:r>
                  <a:rPr lang="en-US" altLang="en-US" b="1" dirty="0" smtClean="0"/>
                  <a:t>METHOD 2   </a:t>
                </a:r>
                <a:r>
                  <a:rPr lang="en-US" altLang="en-US" dirty="0" smtClean="0"/>
                  <a:t>We multiply the reciprocal of the denominator</a:t>
                </a:r>
                <a:r>
                  <a:rPr lang="en-US" altLang="en-US" dirty="0" smtClean="0"/>
                  <a:t>.</a:t>
                </a:r>
              </a:p>
              <a:p>
                <a:pPr marL="0" indent="0" eaLnBrk="1" hangingPunct="1">
                  <a:buFontTx/>
                  <a:buNone/>
                  <a:tabLst>
                    <a:tab pos="457200" algn="l"/>
                    <a:tab pos="1371600" algn="l"/>
                    <a:tab pos="1547813" algn="l"/>
                  </a:tabLst>
                </a:pPr>
                <a:r>
                  <a:rPr lang="en-US" altLang="en-US" sz="2800" dirty="0" smtClean="0">
                    <a:solidFill>
                      <a:srgbClr val="C4152D"/>
                    </a:solidFill>
                  </a:rPr>
                  <a:t>                   </a:t>
                </a:r>
                <a14:m>
                  <m:oMath xmlns:m="http://schemas.openxmlformats.org/officeDocument/2006/math">
                    <m:f>
                      <m:fPr>
                        <m:ctrlPr>
                          <a:rPr lang="en-US" altLang="en-US" sz="2800" i="1">
                            <a:latin typeface="Cambria Math"/>
                          </a:rPr>
                        </m:ctrlPr>
                      </m:fPr>
                      <m:num>
                        <m:f>
                          <m:fPr>
                            <m:ctrlPr>
                              <a:rPr lang="en-US" altLang="en-US" sz="2800" i="1">
                                <a:latin typeface="Cambria Math"/>
                              </a:rPr>
                            </m:ctrlPr>
                          </m:fPr>
                          <m:num>
                            <m:r>
                              <a:rPr lang="en-US" altLang="en-US" sz="2800" i="1">
                                <a:latin typeface="Cambria Math"/>
                              </a:rPr>
                              <m:t>2</m:t>
                            </m:r>
                            <m:sSup>
                              <m:sSupPr>
                                <m:ctrlPr>
                                  <a:rPr lang="en-US" altLang="en-US" sz="2800" i="1">
                                    <a:latin typeface="Cambria Math"/>
                                  </a:rPr>
                                </m:ctrlPr>
                              </m:sSupPr>
                              <m:e>
                                <m:r>
                                  <a:rPr lang="en-US" altLang="en-US" sz="2800" i="1">
                                    <a:latin typeface="Cambria Math"/>
                                  </a:rPr>
                                  <m:t>𝑥</m:t>
                                </m:r>
                              </m:e>
                              <m:sup>
                                <m:r>
                                  <a:rPr lang="en-US" altLang="en-US" sz="2800" i="1">
                                    <a:latin typeface="Cambria Math"/>
                                  </a:rPr>
                                  <m:t>3</m:t>
                                </m:r>
                              </m:sup>
                            </m:sSup>
                          </m:num>
                          <m:den>
                            <m:sSup>
                              <m:sSupPr>
                                <m:ctrlPr>
                                  <a:rPr lang="en-US" altLang="en-US" sz="2800" i="1">
                                    <a:latin typeface="Cambria Math"/>
                                  </a:rPr>
                                </m:ctrlPr>
                              </m:sSupPr>
                              <m:e>
                                <m:r>
                                  <a:rPr lang="en-US" altLang="en-US" sz="2800" i="1">
                                    <a:latin typeface="Cambria Math"/>
                                  </a:rPr>
                                  <m:t>𝑦</m:t>
                                </m:r>
                              </m:e>
                              <m:sup>
                                <m:r>
                                  <a:rPr lang="en-US" altLang="en-US" sz="2800" i="1">
                                    <a:latin typeface="Cambria Math"/>
                                  </a:rPr>
                                  <m:t>2</m:t>
                                </m:r>
                              </m:sup>
                            </m:sSup>
                          </m:den>
                        </m:f>
                      </m:num>
                      <m:den>
                        <m:f>
                          <m:fPr>
                            <m:ctrlPr>
                              <a:rPr lang="en-US" altLang="en-US" sz="2800" i="1">
                                <a:latin typeface="Cambria Math"/>
                              </a:rPr>
                            </m:ctrlPr>
                          </m:fPr>
                          <m:num>
                            <m:r>
                              <a:rPr lang="en-US" altLang="en-US" sz="2800" i="1">
                                <a:latin typeface="Cambria Math"/>
                              </a:rPr>
                              <m:t>4</m:t>
                            </m:r>
                            <m:r>
                              <a:rPr lang="en-US" altLang="en-US" sz="2800" i="1">
                                <a:latin typeface="Cambria Math"/>
                              </a:rPr>
                              <m:t>𝑥</m:t>
                            </m:r>
                          </m:num>
                          <m:den>
                            <m:sSup>
                              <m:sSupPr>
                                <m:ctrlPr>
                                  <a:rPr lang="en-US" altLang="en-US" sz="2800" i="1">
                                    <a:latin typeface="Cambria Math"/>
                                  </a:rPr>
                                </m:ctrlPr>
                              </m:sSupPr>
                              <m:e>
                                <m:r>
                                  <a:rPr lang="en-US" altLang="en-US" sz="2800" i="1">
                                    <a:latin typeface="Cambria Math"/>
                                  </a:rPr>
                                  <m:t>𝑦</m:t>
                                </m:r>
                              </m:e>
                              <m:sup>
                                <m:r>
                                  <a:rPr lang="en-US" altLang="en-US" sz="2800" i="1">
                                    <a:latin typeface="Cambria Math"/>
                                  </a:rPr>
                                  <m:t>5</m:t>
                                </m:r>
                              </m:sup>
                            </m:sSup>
                          </m:den>
                        </m:f>
                      </m:den>
                    </m:f>
                    <m:r>
                      <a:rPr lang="en-US" altLang="en-US" sz="2800" b="0" i="1" smtClean="0">
                        <a:latin typeface="Cambria Math"/>
                      </a:rPr>
                      <m:t>=</m:t>
                    </m:r>
                    <m:f>
                      <m:fPr>
                        <m:ctrlPr>
                          <a:rPr lang="en-US" altLang="en-US" sz="2800" b="0" i="1" smtClean="0">
                            <a:latin typeface="Cambria Math"/>
                          </a:rPr>
                        </m:ctrlPr>
                      </m:fPr>
                      <m:num>
                        <m:r>
                          <a:rPr lang="en-US" altLang="en-US" sz="2800" i="1">
                            <a:latin typeface="Cambria Math"/>
                          </a:rPr>
                          <m:t>2</m:t>
                        </m:r>
                        <m:sSup>
                          <m:sSupPr>
                            <m:ctrlPr>
                              <a:rPr lang="en-US" altLang="en-US" sz="2800" i="1">
                                <a:latin typeface="Cambria Math"/>
                              </a:rPr>
                            </m:ctrlPr>
                          </m:sSupPr>
                          <m:e>
                            <m:r>
                              <a:rPr lang="en-US" altLang="en-US" sz="2800" i="1">
                                <a:latin typeface="Cambria Math"/>
                              </a:rPr>
                              <m:t>𝑥</m:t>
                            </m:r>
                          </m:e>
                          <m:sup>
                            <m:r>
                              <a:rPr lang="en-US" altLang="en-US" sz="2800" i="1">
                                <a:latin typeface="Cambria Math"/>
                              </a:rPr>
                              <m:t>3</m:t>
                            </m:r>
                          </m:sup>
                        </m:sSup>
                      </m:num>
                      <m:den>
                        <m:sSup>
                          <m:sSupPr>
                            <m:ctrlPr>
                              <a:rPr lang="en-US" altLang="en-US" sz="2800" i="1">
                                <a:latin typeface="Cambria Math"/>
                              </a:rPr>
                            </m:ctrlPr>
                          </m:sSupPr>
                          <m:e>
                            <m:r>
                              <a:rPr lang="en-US" altLang="en-US" sz="2800" i="1">
                                <a:latin typeface="Cambria Math"/>
                              </a:rPr>
                              <m:t>𝑦</m:t>
                            </m:r>
                          </m:e>
                          <m:sup>
                            <m:r>
                              <a:rPr lang="en-US" altLang="en-US" sz="2800" i="1">
                                <a:latin typeface="Cambria Math"/>
                              </a:rPr>
                              <m:t>2</m:t>
                            </m:r>
                          </m:sup>
                        </m:sSup>
                      </m:den>
                    </m:f>
                    <m:r>
                      <a:rPr lang="en-US" altLang="en-US" sz="2800" b="0" i="1" smtClean="0">
                        <a:latin typeface="Cambria Math"/>
                        <a:ea typeface="Cambria Math"/>
                      </a:rPr>
                      <m:t>∙</m:t>
                    </m:r>
                    <m:f>
                      <m:fPr>
                        <m:ctrlPr>
                          <a:rPr lang="en-US" altLang="en-US" sz="2800" b="0" i="1" smtClean="0">
                            <a:latin typeface="Cambria Math"/>
                            <a:ea typeface="Cambria Math"/>
                          </a:rPr>
                        </m:ctrlPr>
                      </m:fPr>
                      <m:num>
                        <m:sSup>
                          <m:sSupPr>
                            <m:ctrlPr>
                              <a:rPr lang="en-US" altLang="en-US" sz="2800" i="1">
                                <a:latin typeface="Cambria Math"/>
                              </a:rPr>
                            </m:ctrlPr>
                          </m:sSupPr>
                          <m:e>
                            <m:r>
                              <a:rPr lang="en-US" altLang="en-US" sz="2800" i="1">
                                <a:latin typeface="Cambria Math"/>
                              </a:rPr>
                              <m:t>𝑦</m:t>
                            </m:r>
                          </m:e>
                          <m:sup>
                            <m:r>
                              <a:rPr lang="en-US" altLang="en-US" sz="2800" i="1">
                                <a:latin typeface="Cambria Math"/>
                              </a:rPr>
                              <m:t>5</m:t>
                            </m:r>
                          </m:sup>
                        </m:sSup>
                      </m:num>
                      <m:den>
                        <m:r>
                          <a:rPr lang="en-US" altLang="en-US" sz="2800" b="0" i="1" smtClean="0">
                            <a:latin typeface="Cambria Math"/>
                            <a:ea typeface="Cambria Math"/>
                          </a:rPr>
                          <m:t>4</m:t>
                        </m:r>
                        <m:r>
                          <a:rPr lang="en-US" altLang="en-US" sz="2800" b="0" i="1" smtClean="0">
                            <a:latin typeface="Cambria Math"/>
                            <a:ea typeface="Cambria Math"/>
                          </a:rPr>
                          <m:t>𝑥</m:t>
                        </m:r>
                      </m:den>
                    </m:f>
                    <m:r>
                      <a:rPr lang="en-US" altLang="en-US" sz="2800" b="0" i="1" smtClean="0">
                        <a:latin typeface="Cambria Math"/>
                        <a:ea typeface="Cambria Math"/>
                      </a:rPr>
                      <m:t>=</m:t>
                    </m:r>
                    <m:f>
                      <m:fPr>
                        <m:ctrlPr>
                          <a:rPr lang="en-US" altLang="en-US" sz="2800" b="0" i="1" smtClean="0">
                            <a:latin typeface="Cambria Math"/>
                            <a:ea typeface="Cambria Math"/>
                          </a:rPr>
                        </m:ctrlPr>
                      </m:fPr>
                      <m:num>
                        <m:r>
                          <a:rPr lang="en-US" altLang="en-US" sz="2800" i="1">
                            <a:latin typeface="Cambria Math"/>
                          </a:rPr>
                          <m:t>2</m:t>
                        </m:r>
                        <m:sSup>
                          <m:sSupPr>
                            <m:ctrlPr>
                              <a:rPr lang="en-US" altLang="en-US" sz="2800" i="1">
                                <a:latin typeface="Cambria Math"/>
                              </a:rPr>
                            </m:ctrlPr>
                          </m:sSupPr>
                          <m:e>
                            <m:r>
                              <a:rPr lang="en-US" altLang="en-US" sz="2800" i="1">
                                <a:latin typeface="Cambria Math"/>
                              </a:rPr>
                              <m:t>𝑥</m:t>
                            </m:r>
                          </m:e>
                          <m:sup>
                            <m:r>
                              <a:rPr lang="en-US" altLang="en-US" sz="2800" i="1">
                                <a:latin typeface="Cambria Math"/>
                              </a:rPr>
                              <m:t>3</m:t>
                            </m:r>
                          </m:sup>
                        </m:sSup>
                      </m:num>
                      <m:den>
                        <m:r>
                          <a:rPr lang="en-US" altLang="en-US" sz="2800" b="0" i="1" smtClean="0">
                            <a:latin typeface="Cambria Math"/>
                            <a:ea typeface="Cambria Math"/>
                          </a:rPr>
                          <m:t>4</m:t>
                        </m:r>
                        <m:r>
                          <a:rPr lang="en-US" altLang="en-US" sz="2800" b="0" i="1" smtClean="0">
                            <a:latin typeface="Cambria Math"/>
                            <a:ea typeface="Cambria Math"/>
                          </a:rPr>
                          <m:t>𝑥</m:t>
                        </m:r>
                      </m:den>
                    </m:f>
                    <m:r>
                      <a:rPr lang="en-US" altLang="en-US" sz="2800" b="0" i="1" smtClean="0">
                        <a:latin typeface="Cambria Math"/>
                        <a:ea typeface="Cambria Math"/>
                      </a:rPr>
                      <m:t>∙</m:t>
                    </m:r>
                    <m:f>
                      <m:fPr>
                        <m:ctrlPr>
                          <a:rPr lang="en-US" altLang="en-US" sz="2800" b="0" i="1" smtClean="0">
                            <a:latin typeface="Cambria Math"/>
                            <a:ea typeface="Cambria Math"/>
                          </a:rPr>
                        </m:ctrlPr>
                      </m:fPr>
                      <m:num>
                        <m:sSup>
                          <m:sSupPr>
                            <m:ctrlPr>
                              <a:rPr lang="en-US" altLang="en-US" sz="2800" i="1">
                                <a:latin typeface="Cambria Math"/>
                              </a:rPr>
                            </m:ctrlPr>
                          </m:sSupPr>
                          <m:e>
                            <m:r>
                              <a:rPr lang="en-US" altLang="en-US" sz="2800" i="1">
                                <a:latin typeface="Cambria Math"/>
                              </a:rPr>
                              <m:t>𝑦</m:t>
                            </m:r>
                          </m:e>
                          <m:sup>
                            <m:r>
                              <a:rPr lang="en-US" altLang="en-US" sz="2800" i="1">
                                <a:latin typeface="Cambria Math"/>
                              </a:rPr>
                              <m:t>5</m:t>
                            </m:r>
                          </m:sup>
                        </m:sSup>
                      </m:num>
                      <m:den>
                        <m:sSup>
                          <m:sSupPr>
                            <m:ctrlPr>
                              <a:rPr lang="en-US" altLang="en-US" sz="2800" i="1">
                                <a:latin typeface="Cambria Math"/>
                              </a:rPr>
                            </m:ctrlPr>
                          </m:sSupPr>
                          <m:e>
                            <m:r>
                              <a:rPr lang="en-US" altLang="en-US" sz="2800" i="1">
                                <a:latin typeface="Cambria Math"/>
                              </a:rPr>
                              <m:t>𝑦</m:t>
                            </m:r>
                          </m:e>
                          <m:sup>
                            <m:r>
                              <a:rPr lang="en-US" altLang="en-US" sz="2800" i="1">
                                <a:latin typeface="Cambria Math"/>
                              </a:rPr>
                              <m:t>2</m:t>
                            </m:r>
                          </m:sup>
                        </m:sSup>
                      </m:den>
                    </m:f>
                    <m:r>
                      <a:rPr lang="en-US" altLang="en-US" sz="2800" b="0" i="1" smtClean="0">
                        <a:latin typeface="Cambria Math"/>
                        <a:ea typeface="Cambria Math"/>
                      </a:rPr>
                      <m:t>=</m:t>
                    </m:r>
                    <m:f>
                      <m:fPr>
                        <m:ctrlPr>
                          <a:rPr lang="en-US" altLang="en-US" sz="2800" b="0" i="1" smtClean="0">
                            <a:latin typeface="Cambria Math"/>
                            <a:ea typeface="Cambria Math"/>
                          </a:rPr>
                        </m:ctrlPr>
                      </m:fPr>
                      <m:num>
                        <m:sSup>
                          <m:sSupPr>
                            <m:ctrlPr>
                              <a:rPr lang="en-US" altLang="en-US" sz="2800" b="0" i="1" smtClean="0">
                                <a:latin typeface="Cambria Math"/>
                                <a:ea typeface="Cambria Math"/>
                              </a:rPr>
                            </m:ctrlPr>
                          </m:sSupPr>
                          <m:e>
                            <m:r>
                              <a:rPr lang="en-US" altLang="en-US" sz="2800" b="0" i="1" smtClean="0">
                                <a:latin typeface="Cambria Math"/>
                                <a:ea typeface="Cambria Math"/>
                              </a:rPr>
                              <m:t>𝑥</m:t>
                            </m:r>
                          </m:e>
                          <m:sup>
                            <m:r>
                              <a:rPr lang="en-US" altLang="en-US" sz="2800" b="0" i="1" smtClean="0">
                                <a:latin typeface="Cambria Math"/>
                                <a:ea typeface="Cambria Math"/>
                              </a:rPr>
                              <m:t>2</m:t>
                            </m:r>
                          </m:sup>
                        </m:sSup>
                        <m:sSup>
                          <m:sSupPr>
                            <m:ctrlPr>
                              <a:rPr lang="en-US" altLang="en-US" sz="2800" b="0" i="1" smtClean="0">
                                <a:latin typeface="Cambria Math"/>
                                <a:ea typeface="Cambria Math"/>
                              </a:rPr>
                            </m:ctrlPr>
                          </m:sSupPr>
                          <m:e>
                            <m:r>
                              <a:rPr lang="en-US" altLang="en-US" sz="2800" b="0" i="1" smtClean="0">
                                <a:latin typeface="Cambria Math"/>
                                <a:ea typeface="Cambria Math"/>
                              </a:rPr>
                              <m:t>𝑦</m:t>
                            </m:r>
                          </m:e>
                          <m:sup>
                            <m:r>
                              <a:rPr lang="en-US" altLang="en-US" sz="2800" b="0" i="1" smtClean="0">
                                <a:latin typeface="Cambria Math"/>
                                <a:ea typeface="Cambria Math"/>
                              </a:rPr>
                              <m:t>3</m:t>
                            </m:r>
                          </m:sup>
                        </m:sSup>
                      </m:num>
                      <m:den>
                        <m:r>
                          <a:rPr lang="en-US" altLang="en-US" sz="2800" b="0" i="1" smtClean="0">
                            <a:latin typeface="Cambria Math"/>
                            <a:ea typeface="Cambria Math"/>
                          </a:rPr>
                          <m:t>2</m:t>
                        </m:r>
                      </m:den>
                    </m:f>
                  </m:oMath>
                </a14:m>
                <a:endParaRPr lang="en-US" altLang="en-US" sz="2800" dirty="0" smtClean="0">
                  <a:solidFill>
                    <a:srgbClr val="C4152D"/>
                  </a:solidFill>
                </a:endParaRPr>
              </a:p>
            </p:txBody>
          </p:sp>
        </mc:Choice>
        <mc:Fallback>
          <p:sp>
            <p:nvSpPr>
              <p:cNvPr id="125955" name="Rectangle 3"/>
              <p:cNvSpPr>
                <a:spLocks noGrp="1" noRot="1" noChangeAspect="1" noMove="1" noResize="1" noEditPoints="1" noAdjustHandles="1" noChangeArrowheads="1" noChangeShapeType="1" noTextEdit="1"/>
              </p:cNvSpPr>
              <p:nvPr>
                <p:ph type="body" idx="1"/>
              </p:nvPr>
            </p:nvSpPr>
            <p:spPr>
              <a:xfrm>
                <a:off x="457200" y="990600"/>
                <a:ext cx="8229600" cy="5256212"/>
              </a:xfrm>
              <a:blipFill rotWithShape="1">
                <a:blip r:embed="rId2"/>
                <a:stretch>
                  <a:fillRect l="-1111" r="-963"/>
                </a:stretch>
              </a:blipFill>
            </p:spPr>
            <p:txBody>
              <a:bodyPr/>
              <a:lstStyle/>
              <a:p>
                <a:r>
                  <a:rPr lang="en-US">
                    <a:noFill/>
                  </a:rPr>
                  <a:t> </a:t>
                </a:r>
              </a:p>
            </p:txBody>
          </p:sp>
        </mc:Fallback>
      </mc:AlternateContent>
    </p:spTree>
    <p:extLst>
      <p:ext uri="{BB962C8B-B14F-4D97-AF65-F5344CB8AC3E}">
        <p14:creationId xmlns:p14="http://schemas.microsoft.com/office/powerpoint/2010/main" val="3200118457"/>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GUID" val="3bc23927-4228-4956-a1ee-255bf489df39"/>
</p:tagLst>
</file>

<file path=ppt/theme/theme1.xml><?xml version="1.0" encoding="utf-8"?>
<a:theme xmlns:a="http://schemas.openxmlformats.org/drawingml/2006/main" name="McKBAlgP8">
  <a:themeElements>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cKBAlgP8">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cKBAlgP8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cKBAlgP8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cKBAlgP8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cKBAlgP8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cKBAlgP8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cKBAlgP8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cKBAlgP8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cKBAlgP8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cKBAlgP8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cKBAlgP8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cKBAlgP8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cKBAlgP8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McKBAlgP8</Template>
  <TotalTime>876</TotalTime>
  <Words>256</Words>
  <Application>Microsoft Office PowerPoint</Application>
  <PresentationFormat>On-screen Show (4:3)</PresentationFormat>
  <Paragraphs>81</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McKBAlgP8</vt:lpstr>
      <vt:lpstr>PowerPoint Presentation</vt:lpstr>
      <vt:lpstr>PowerPoint Presentation</vt:lpstr>
      <vt:lpstr>Objective</vt:lpstr>
      <vt:lpstr>Complex Fractions</vt:lpstr>
      <vt:lpstr>PowerPoint Presentation</vt:lpstr>
      <vt:lpstr> Simplifying Complex Fractions</vt:lpstr>
      <vt:lpstr>Example 1</vt:lpstr>
      <vt:lpstr>Example 1 – Solution</vt:lpstr>
      <vt:lpstr>Example 2</vt:lpstr>
      <vt:lpstr>Example 3</vt:lpstr>
      <vt:lpstr>Example 4</vt:lpstr>
      <vt:lpstr>Example 4 – Solution</vt:lpstr>
      <vt:lpstr> Simplifying Complex Fractions</vt:lpstr>
      <vt:lpstr>Example 5</vt:lpstr>
      <vt:lpstr>Example 5 – Solution</vt:lpstr>
      <vt:lpstr>Example 5 – Solution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gchaudhari</dc:creator>
  <cp:lastModifiedBy>Cary Lee</cp:lastModifiedBy>
  <cp:revision>276</cp:revision>
  <dcterms:created xsi:type="dcterms:W3CDTF">2010-10-18T10:39:55Z</dcterms:created>
  <dcterms:modified xsi:type="dcterms:W3CDTF">2018-10-04T20:22:32Z</dcterms:modified>
</cp:coreProperties>
</file>