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2"/>
  </p:notesMasterIdLst>
  <p:handoutMasterIdLst>
    <p:handoutMasterId r:id="rId23"/>
  </p:handoutMasterIdLst>
  <p:sldIdLst>
    <p:sldId id="267" r:id="rId2"/>
    <p:sldId id="259" r:id="rId3"/>
    <p:sldId id="300" r:id="rId4"/>
    <p:sldId id="299" r:id="rId5"/>
    <p:sldId id="301" r:id="rId6"/>
    <p:sldId id="303" r:id="rId7"/>
    <p:sldId id="304" r:id="rId8"/>
    <p:sldId id="305" r:id="rId9"/>
    <p:sldId id="302" r:id="rId10"/>
    <p:sldId id="306" r:id="rId11"/>
    <p:sldId id="307" r:id="rId12"/>
    <p:sldId id="313" r:id="rId13"/>
    <p:sldId id="314" r:id="rId14"/>
    <p:sldId id="308" r:id="rId15"/>
    <p:sldId id="309" r:id="rId16"/>
    <p:sldId id="310" r:id="rId17"/>
    <p:sldId id="311" r:id="rId18"/>
    <p:sldId id="296" r:id="rId19"/>
    <p:sldId id="312" r:id="rId20"/>
    <p:sldId id="315" r:id="rId21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3996"/>
    <a:srgbClr val="C4152D"/>
    <a:srgbClr val="79A441"/>
    <a:srgbClr val="DD5828"/>
    <a:srgbClr val="E1332A"/>
    <a:srgbClr val="0D7295"/>
    <a:srgbClr val="00ADEE"/>
    <a:srgbClr val="C7E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99139" autoAdjust="0"/>
  </p:normalViewPr>
  <p:slideViewPr>
    <p:cSldViewPr showGuides="1">
      <p:cViewPr>
        <p:scale>
          <a:sx n="75" d="100"/>
          <a:sy n="75" d="100"/>
        </p:scale>
        <p:origin x="-472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7D87314-1EE5-42B1-8907-710A109FAE80}" type="datetimeFigureOut">
              <a:rPr lang="en-US"/>
              <a:pPr>
                <a:defRPr/>
              </a:pPr>
              <a:t>10/18/2018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0FF90CA-7A4B-4555-B164-6B1AFE5AEE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96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F264029-56BD-4054-AD7B-C3D4BA267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728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77D96E1-558C-4B2F-81E8-D9DB9751EDB2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1BD685-90F7-4147-A346-D4591E173512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72D09F-C572-4DEF-A458-3CB4148DE2BA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0393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574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228600"/>
            <a:ext cx="2082800" cy="6489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228600"/>
            <a:ext cx="6096000" cy="6489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0348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105768"/>
            <a:ext cx="8229600" cy="9255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2582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3400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4812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8494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7303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3961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4155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8378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mst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09"/>
          <a:stretch>
            <a:fillRect/>
          </a:stretch>
        </p:blipFill>
        <p:spPr bwMode="auto">
          <a:xfrm>
            <a:off x="0" y="247650"/>
            <a:ext cx="91440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391400" y="601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62088"/>
            <a:ext cx="822960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8496300" y="63881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F85302D4-54C9-4BC6-B751-1C6B8F2D1187}" type="slidenum">
              <a:rPr lang="en-US">
                <a:latin typeface="Arial" pitchFamily="34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>
              <a:latin typeface="Arial" pitchFamily="34" charset="0"/>
            </a:endParaRP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3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rgbClr val="0073A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073A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wmf"/><Relationship Id="rId7" Type="http://schemas.openxmlformats.org/officeDocument/2006/relationships/image" Target="../media/image15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png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wmf"/><Relationship Id="rId5" Type="http://schemas.openxmlformats.org/officeDocument/2006/relationships/image" Target="../media/image37.png"/><Relationship Id="rId4" Type="http://schemas.openxmlformats.org/officeDocument/2006/relationships/image" Target="../media/image3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7"/>
          <p:cNvGrpSpPr>
            <a:grpSpLocks/>
          </p:cNvGrpSpPr>
          <p:nvPr/>
        </p:nvGrpSpPr>
        <p:grpSpPr bwMode="auto">
          <a:xfrm>
            <a:off x="0" y="0"/>
            <a:ext cx="9144000" cy="6324600"/>
            <a:chOff x="0" y="0"/>
            <a:chExt cx="9144000" cy="6324600"/>
          </a:xfrm>
        </p:grpSpPr>
        <p:pic>
          <p:nvPicPr>
            <p:cNvPr id="2055" name="Picture 8" descr="Picture1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251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6338888" y="2667000"/>
              <a:ext cx="2805112" cy="365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133600" y="6248400"/>
            <a:ext cx="548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/>
              <a:t>Copyright © Cengage Learning. All rights reserved.</a:t>
            </a:r>
            <a:r>
              <a:rPr lang="en-US" altLang="en-US"/>
              <a:t>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7464425" y="838200"/>
            <a:ext cx="688975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9600" b="1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1077913" y="762000"/>
            <a:ext cx="49434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/>
              <a:t>Roots and Radicals</a:t>
            </a:r>
          </a:p>
        </p:txBody>
      </p:sp>
      <p:pic>
        <p:nvPicPr>
          <p:cNvPr id="2054" name="Picture 14" descr="Picture29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667000"/>
            <a:ext cx="5281613" cy="353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31" b="5016"/>
          <a:stretch>
            <a:fillRect/>
          </a:stretch>
        </p:blipFill>
        <p:spPr bwMode="auto">
          <a:xfrm>
            <a:off x="2667000" y="1447800"/>
            <a:ext cx="4889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Example 1 – </a:t>
            </a:r>
            <a:r>
              <a:rPr lang="en-US" altLang="en-US" i="1" smtClean="0">
                <a:solidFill>
                  <a:schemeClr val="bg1"/>
                </a:solidFill>
              </a:rPr>
              <a:t>Solution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The expression       is not in simplified form because there is a radical sign in the denominator. 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If we multiply the numerator and denominator of        by</a:t>
            </a:r>
            <a:br>
              <a:rPr lang="en-US" altLang="en-US" smtClean="0"/>
            </a:br>
            <a:r>
              <a:rPr lang="en-US" altLang="en-US" smtClean="0"/>
              <a:t>the denominator becomes</a:t>
            </a:r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8302625" y="65881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550" y="2820988"/>
            <a:ext cx="45720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138" y="3162300"/>
            <a:ext cx="1554162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114800"/>
            <a:ext cx="226695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5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181600"/>
            <a:ext cx="85090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6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343400"/>
            <a:ext cx="44513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7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263" y="5233988"/>
            <a:ext cx="2084387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31" b="5016"/>
          <a:stretch>
            <a:fillRect/>
          </a:stretch>
        </p:blipFill>
        <p:spPr bwMode="auto">
          <a:xfrm>
            <a:off x="7086600" y="2743200"/>
            <a:ext cx="4889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Rationalizing the Denominator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/>
            <a:r>
              <a:rPr lang="en-US" altLang="en-US" smtClean="0"/>
              <a:t>If we check the expression      against our definition of simplified form for radicals, we find that all three rules hold. </a:t>
            </a:r>
          </a:p>
          <a:p>
            <a:pPr marL="0" indent="0"/>
            <a:endParaRPr lang="en-US" altLang="en-US" smtClean="0"/>
          </a:p>
          <a:p>
            <a:pPr marL="0" indent="0"/>
            <a:r>
              <a:rPr lang="en-US" altLang="en-US" smtClean="0"/>
              <a:t>There are no perfect squares that are factors of 2. There are no fractions under the radical sign. No radicals appear</a:t>
            </a:r>
            <a:br>
              <a:rPr lang="en-US" altLang="en-US" smtClean="0"/>
            </a:br>
            <a:r>
              <a:rPr lang="en-US" altLang="en-US" smtClean="0"/>
              <a:t>in the denominator. </a:t>
            </a:r>
          </a:p>
          <a:p>
            <a:pPr marL="0" indent="0"/>
            <a:endParaRPr lang="en-US" altLang="en-US" smtClean="0"/>
          </a:p>
          <a:p>
            <a:pPr marL="0" indent="0"/>
            <a:r>
              <a:rPr lang="en-US" altLang="en-US" smtClean="0"/>
              <a:t>The expression, therefore,      must be in simplified form.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475" y="1458913"/>
            <a:ext cx="420688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138" y="4267200"/>
            <a:ext cx="420687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Example </a:t>
            </a:r>
            <a:r>
              <a:rPr lang="en-US" altLang="en-US" dirty="0" smtClean="0"/>
              <a:t>2</a:t>
            </a:r>
            <a:endParaRPr lang="en-US" altLang="en-US" i="1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5955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 eaLnBrk="1" hangingPunct="1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dirty="0" smtClean="0"/>
                  <a:t>Put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en-US" b="0" i="1" smtClean="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alt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en-US" b="0" i="1" smtClean="0">
                                <a:latin typeface="Cambria Math"/>
                              </a:rPr>
                              <m:t> 2 </m:t>
                            </m:r>
                          </m:num>
                          <m:den>
                            <m:r>
                              <a:rPr lang="en-US" altLang="en-US" b="0" i="1" smtClean="0">
                                <a:latin typeface="Cambria Math"/>
                              </a:rPr>
                              <m:t> 3 </m:t>
                            </m:r>
                          </m:den>
                        </m:f>
                        <m:r>
                          <a:rPr lang="en-US" altLang="en-US" b="0" i="1" smtClean="0">
                            <a:latin typeface="Cambria Math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altLang="en-US" dirty="0" smtClean="0"/>
                  <a:t>     </a:t>
                </a:r>
                <a:r>
                  <a:rPr lang="en-US" altLang="en-US" dirty="0" smtClean="0"/>
                  <a:t>into simplified form.</a:t>
                </a:r>
              </a:p>
              <a:p>
                <a:pPr marL="0" indent="0" eaLnBrk="1" hangingPunct="1">
                  <a:tabLst>
                    <a:tab pos="457200" algn="l"/>
                    <a:tab pos="1371600" algn="l"/>
                    <a:tab pos="1547813" algn="l"/>
                  </a:tabLst>
                </a:pPr>
                <a:endParaRPr lang="en-US" altLang="en-US" dirty="0" smtClean="0">
                  <a:solidFill>
                    <a:srgbClr val="C4152D"/>
                  </a:solidFill>
                </a:endParaRPr>
              </a:p>
              <a:p>
                <a:pPr marL="0" indent="0" eaLnBrk="1" hangingPunct="1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dirty="0" smtClean="0">
                    <a:solidFill>
                      <a:srgbClr val="C4152D"/>
                    </a:solidFill>
                  </a:rPr>
                  <a:t>Solution:</a:t>
                </a:r>
              </a:p>
              <a:p>
                <a:pPr marL="0" indent="0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dirty="0" smtClean="0"/>
                  <a:t>We proceed as we did in Example 1.</a:t>
                </a:r>
              </a:p>
              <a:p>
                <a:pPr marL="0" indent="0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dirty="0"/>
                  <a:t> </a:t>
                </a:r>
                <a:r>
                  <a:rPr lang="en-US" altLang="en-US" dirty="0" smtClean="0"/>
                  <a:t>                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en-US" b="0" i="1" smtClean="0">
                                <a:latin typeface="Cambria Math"/>
                              </a:rPr>
                              <m:t> 2 </m:t>
                            </m:r>
                          </m:num>
                          <m:den>
                            <m:r>
                              <a:rPr lang="en-US" altLang="en-US" b="0" i="1" smtClean="0">
                                <a:latin typeface="Cambria Math"/>
                              </a:rPr>
                              <m:t> 3 </m:t>
                            </m:r>
                          </m:den>
                        </m:f>
                      </m:e>
                    </m:rad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altLang="en-US" dirty="0" smtClean="0"/>
                  <a:t>              </a:t>
                </a:r>
                <a:r>
                  <a:rPr lang="en-US" altLang="en-US" sz="1800" dirty="0" smtClean="0">
                    <a:solidFill>
                      <a:srgbClr val="FF0000"/>
                    </a:solidFill>
                  </a:rPr>
                  <a:t>Use the quotient property for radicals </a:t>
                </a:r>
                <a:br>
                  <a:rPr lang="en-US" altLang="en-US" sz="1800" dirty="0" smtClean="0">
                    <a:solidFill>
                      <a:srgbClr val="FF0000"/>
                    </a:solidFill>
                  </a:rPr>
                </a:br>
                <a:r>
                  <a:rPr lang="en-US" altLang="en-US" sz="1800" dirty="0" smtClean="0">
                    <a:solidFill>
                      <a:srgbClr val="FF0000"/>
                    </a:solidFill>
                  </a:rPr>
                  <a:t>                                                                to separate radicals.</a:t>
                </a:r>
              </a:p>
              <a:p>
                <a:pPr marL="0" indent="0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dirty="0"/>
                  <a:t> </a:t>
                </a:r>
                <a:r>
                  <a:rPr lang="en-US" altLang="en-US" dirty="0" smtClean="0"/>
                  <a:t>                        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den>
                    </m:f>
                    <m:r>
                      <a:rPr lang="en-US" altLang="en-US" b="0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alt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en-US" b="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en-US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en-US" b="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en-US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endParaRPr lang="en-US" altLang="en-US" dirty="0" smtClean="0"/>
              </a:p>
              <a:p>
                <a:pPr marL="0" indent="0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dirty="0"/>
                  <a:t> </a:t>
                </a:r>
                <a:r>
                  <a:rPr lang="en-US" altLang="en-US" dirty="0" smtClean="0"/>
                  <a:t>                        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6</m:t>
                            </m:r>
                          </m:e>
                        </m:rad>
                      </m:num>
                      <m:den>
                        <m:r>
                          <a:rPr lang="en-US" alt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altLang="en-US" dirty="0" smtClean="0"/>
              </a:p>
              <a:p>
                <a:pPr marL="0" indent="0">
                  <a:tabLst>
                    <a:tab pos="457200" algn="l"/>
                    <a:tab pos="1371600" algn="l"/>
                    <a:tab pos="1547813" algn="l"/>
                  </a:tabLst>
                </a:pPr>
                <a:endParaRPr lang="en-US" altLang="en-US" dirty="0" smtClean="0"/>
              </a:p>
            </p:txBody>
          </p:sp>
        </mc:Choice>
        <mc:Fallback>
          <p:sp>
            <p:nvSpPr>
              <p:cNvPr id="12595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51069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Example </a:t>
            </a:r>
            <a:r>
              <a:rPr lang="en-US" altLang="en-US" dirty="0"/>
              <a:t>3</a:t>
            </a:r>
            <a:endParaRPr lang="en-US" altLang="en-US" i="1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5955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 eaLnBrk="1" hangingPunct="1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dirty="0" smtClean="0"/>
                  <a:t>Put the expression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/>
                          </a:rPr>
                          <m:t>6</m:t>
                        </m:r>
                        <m:rad>
                          <m:radPr>
                            <m:degHide m:val="on"/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20</m:t>
                            </m:r>
                          </m:e>
                        </m:rad>
                      </m:num>
                      <m:den>
                        <m:r>
                          <a:rPr lang="en-US" altLang="en-US" b="0" i="1" smtClean="0">
                            <a:latin typeface="Cambria Math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5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altLang="en-US" dirty="0" smtClean="0"/>
                  <a:t>  into </a:t>
                </a:r>
                <a:r>
                  <a:rPr lang="en-US" altLang="en-US" dirty="0" smtClean="0"/>
                  <a:t>simplified form.</a:t>
                </a:r>
              </a:p>
              <a:p>
                <a:pPr marL="0" indent="0" eaLnBrk="1" hangingPunct="1">
                  <a:tabLst>
                    <a:tab pos="457200" algn="l"/>
                    <a:tab pos="1371600" algn="l"/>
                    <a:tab pos="1547813" algn="l"/>
                  </a:tabLst>
                </a:pPr>
                <a:endParaRPr lang="en-US" altLang="en-US" dirty="0" smtClean="0">
                  <a:solidFill>
                    <a:srgbClr val="C4152D"/>
                  </a:solidFill>
                </a:endParaRPr>
              </a:p>
              <a:p>
                <a:pPr marL="0" indent="0" eaLnBrk="1" hangingPunct="1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dirty="0" smtClean="0">
                    <a:solidFill>
                      <a:srgbClr val="C4152D"/>
                    </a:solidFill>
                  </a:rPr>
                  <a:t>Solution:</a:t>
                </a:r>
              </a:p>
              <a:p>
                <a:pPr marL="0" indent="0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dirty="0" smtClean="0"/>
                  <a:t>First we should notice that 20 is divisible by 5.</a:t>
                </a:r>
              </a:p>
              <a:p>
                <a:pPr marL="0" indent="0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b="0" dirty="0" smtClean="0"/>
                  <a:t>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/>
                          </a:rPr>
                          <m:t>6</m:t>
                        </m:r>
                        <m:rad>
                          <m:radPr>
                            <m:degHide m:val="on"/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20</m:t>
                            </m:r>
                          </m:e>
                        </m:rad>
                      </m:num>
                      <m:den>
                        <m:r>
                          <a:rPr lang="en-US" altLang="en-US" b="0" i="1" smtClean="0">
                            <a:latin typeface="Cambria Math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5</m:t>
                            </m:r>
                          </m:e>
                        </m:rad>
                      </m:den>
                    </m:f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alt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en-US" b="0" i="1" smtClean="0">
                                <a:latin typeface="Cambria Math"/>
                              </a:rPr>
                              <m:t>20</m:t>
                            </m:r>
                          </m:num>
                          <m:den>
                            <m:r>
                              <a:rPr lang="en-US" altLang="en-US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altLang="en-US" dirty="0" smtClean="0"/>
                  <a:t>         </a:t>
                </a:r>
                <a:r>
                  <a:rPr lang="en-US" altLang="en-US" sz="1800" dirty="0" smtClean="0">
                    <a:solidFill>
                      <a:srgbClr val="FF0000"/>
                    </a:solidFill>
                  </a:rPr>
                  <a:t>By the quotient property for radicals              </a:t>
                </a:r>
                <a:br>
                  <a:rPr lang="en-US" altLang="en-US" sz="1800" dirty="0" smtClean="0">
                    <a:solidFill>
                      <a:srgbClr val="FF0000"/>
                    </a:solidFill>
                  </a:rPr>
                </a:br>
                <a:r>
                  <a:rPr lang="en-US" altLang="en-US" sz="1800" dirty="0" smtClean="0">
                    <a:solidFill>
                      <a:srgbClr val="FF0000"/>
                    </a:solidFill>
                  </a:rPr>
                  <a:t>                                     </a:t>
                </a:r>
                <a:r>
                  <a:rPr lang="en-US" altLang="en-US" i="1" dirty="0">
                    <a:latin typeface="Cambria Math"/>
                  </a:rPr>
                  <a:t/>
                </a:r>
                <a:br>
                  <a:rPr lang="en-US" altLang="en-US" i="1" dirty="0">
                    <a:latin typeface="Cambria Math"/>
                  </a:rPr>
                </a:br>
                <a:r>
                  <a:rPr lang="en-US" altLang="en-US" i="1" dirty="0" smtClean="0">
                    <a:latin typeface="Cambria Math"/>
                  </a:rPr>
                  <a:t>                                     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=3</m:t>
                    </m:r>
                    <m:rad>
                      <m:radPr>
                        <m:degHide m:val="on"/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en-US" b="0" i="1" smtClean="0">
                            <a:latin typeface="Cambria Math"/>
                          </a:rPr>
                          <m:t>4</m:t>
                        </m:r>
                      </m:e>
                    </m:rad>
                  </m:oMath>
                </a14:m>
                <a:endParaRPr lang="en-US" altLang="en-US" dirty="0" smtClean="0"/>
              </a:p>
              <a:p>
                <a:pPr marL="0" indent="0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dirty="0"/>
                  <a:t> </a:t>
                </a:r>
                <a:r>
                  <a:rPr lang="en-US" altLang="en-US" dirty="0" smtClean="0"/>
                  <a:t>                            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=3</m:t>
                    </m:r>
                    <m:r>
                      <a:rPr lang="en-US" altLang="en-US" b="0" i="1" smtClean="0">
                        <a:latin typeface="Cambria Math"/>
                        <a:ea typeface="Cambria Math"/>
                      </a:rPr>
                      <m:t>∙2</m:t>
                    </m:r>
                  </m:oMath>
                </a14:m>
                <a:endParaRPr lang="en-US" altLang="en-US" b="0" dirty="0" smtClean="0">
                  <a:ea typeface="Cambria Math"/>
                </a:endParaRPr>
              </a:p>
              <a:p>
                <a:pPr marL="0" indent="0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dirty="0" smtClean="0"/>
                  <a:t>                             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=6</m:t>
                    </m:r>
                  </m:oMath>
                </a14:m>
                <a:endParaRPr lang="en-US" altLang="en-US" dirty="0" smtClean="0"/>
              </a:p>
              <a:p>
                <a:pPr marL="0" indent="0">
                  <a:tabLst>
                    <a:tab pos="457200" algn="l"/>
                    <a:tab pos="1371600" algn="l"/>
                    <a:tab pos="1547813" algn="l"/>
                  </a:tabLst>
                </a:pPr>
                <a:endParaRPr lang="en-US" altLang="en-US" dirty="0" smtClean="0"/>
              </a:p>
            </p:txBody>
          </p:sp>
        </mc:Choice>
        <mc:Fallback>
          <p:sp>
            <p:nvSpPr>
              <p:cNvPr id="12595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1111" r="-9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41108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Example 4</a:t>
            </a:r>
            <a:endParaRPr lang="en-US" altLang="en-US" i="1" smtClean="0">
              <a:solidFill>
                <a:schemeClr val="bg1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Simplify</a:t>
            </a: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>
              <a:solidFill>
                <a:srgbClr val="C4152D"/>
              </a:solidFill>
            </a:endParaRP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>
                <a:solidFill>
                  <a:srgbClr val="C4152D"/>
                </a:solidFill>
              </a:rPr>
              <a:t>Solution: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We begin by separating the numerator and denominator and then taking the perfect squares out of the numerator.</a:t>
            </a:r>
          </a:p>
        </p:txBody>
      </p:sp>
      <p:pic>
        <p:nvPicPr>
          <p:cNvPr id="33802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713" y="3908425"/>
            <a:ext cx="197802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57313"/>
            <a:ext cx="893763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5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563" y="4921250"/>
            <a:ext cx="144303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6" name="Picture 1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563" y="5821363"/>
            <a:ext cx="95726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7" name="Picture 1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25" y="4094163"/>
            <a:ext cx="255587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8" name="Picture 1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513" y="5081588"/>
            <a:ext cx="2465387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9" name="Picture 1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188" y="5916613"/>
            <a:ext cx="12763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Example 4 – </a:t>
            </a:r>
            <a:r>
              <a:rPr lang="en-US" altLang="en-US" i="1" smtClean="0">
                <a:solidFill>
                  <a:schemeClr val="bg1"/>
                </a:solidFill>
              </a:rPr>
              <a:t>Solution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The only thing keeping our expression from being in simplified form is the       in the denominator. 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We can take care of this by multiplying the numerator and</a:t>
            </a:r>
            <a:br>
              <a:rPr lang="en-US" altLang="en-US" smtClean="0"/>
            </a:br>
            <a:r>
              <a:rPr lang="en-US" altLang="en-US" smtClean="0"/>
              <a:t>denominator by</a:t>
            </a:r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8302625" y="65881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0" y="3124200"/>
            <a:ext cx="54768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962400"/>
            <a:ext cx="27336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953000"/>
            <a:ext cx="12398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4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056063"/>
            <a:ext cx="41243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5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122863"/>
            <a:ext cx="18811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522" b="16158"/>
          <a:stretch>
            <a:fillRect/>
          </a:stretch>
        </p:blipFill>
        <p:spPr bwMode="auto">
          <a:xfrm>
            <a:off x="3403600" y="19050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Rationalizing the Denominator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/>
            <a:r>
              <a:rPr lang="en-US" altLang="en-US" smtClean="0"/>
              <a:t>Although the final expression in Example 4 may look more complicated than the original expression, it is in simplified form. </a:t>
            </a:r>
          </a:p>
          <a:p>
            <a:pPr marL="0" indent="0"/>
            <a:endParaRPr lang="en-US" altLang="en-US" smtClean="0"/>
          </a:p>
          <a:p>
            <a:pPr marL="0" indent="0"/>
            <a:r>
              <a:rPr lang="en-US" altLang="en-US" smtClean="0"/>
              <a:t>The last step is called </a:t>
            </a:r>
            <a:r>
              <a:rPr lang="en-US" altLang="en-US" i="1" smtClean="0"/>
              <a:t>rationalizing the denominator</a:t>
            </a:r>
            <a:r>
              <a:rPr lang="en-US" altLang="en-US" smtClean="0"/>
              <a:t>.</a:t>
            </a:r>
            <a:r>
              <a:rPr lang="en-US" altLang="en-US" i="1" smtClean="0"/>
              <a:t> </a:t>
            </a:r>
            <a:r>
              <a:rPr lang="en-US" altLang="en-US" smtClean="0"/>
              <a:t>We have taken the radical out of the denominator and replaced it with a rational number.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Example 5</a:t>
            </a:r>
            <a:endParaRPr lang="en-US" altLang="en-US" i="1" smtClean="0">
              <a:solidFill>
                <a:schemeClr val="bg1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Simplify</a:t>
            </a: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>
              <a:solidFill>
                <a:srgbClr val="C4152D"/>
              </a:solidFill>
            </a:endParaRP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>
                <a:solidFill>
                  <a:srgbClr val="C4152D"/>
                </a:solidFill>
              </a:rPr>
              <a:t>Solution: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We can apply the quotient property first to separate the cube roots.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To write this expression in simplified form, we must remove the radical from the denominator.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endParaRPr lang="en-US" altLang="en-US" sz="1400" smtClean="0"/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Since the radical is a cube root, we will need to multiply it</a:t>
            </a:r>
            <a:br>
              <a:rPr lang="en-US" altLang="en-US" smtClean="0"/>
            </a:br>
            <a:r>
              <a:rPr lang="en-US" altLang="en-US" smtClean="0"/>
              <a:t>by an expression that will give us a perfect cube under that cube root.</a:t>
            </a:r>
          </a:p>
        </p:txBody>
      </p:sp>
      <p:pic>
        <p:nvPicPr>
          <p:cNvPr id="16388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175" y="1284288"/>
            <a:ext cx="731838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505200"/>
            <a:ext cx="1617663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5 – </a:t>
            </a:r>
            <a:r>
              <a:rPr lang="en-US" altLang="en-US" i="1" smtClean="0"/>
              <a:t>Solution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/>
            <a:r>
              <a:rPr lang="en-US" altLang="en-US" smtClean="0"/>
              <a:t>We can accomplish this by multiplying the numerator and denominator by       . </a:t>
            </a:r>
          </a:p>
          <a:p>
            <a:pPr marL="0" indent="0"/>
            <a:endParaRPr lang="en-US" altLang="en-US" smtClean="0"/>
          </a:p>
          <a:p>
            <a:pPr marL="0" indent="0"/>
            <a:r>
              <a:rPr lang="en-US" altLang="en-US" smtClean="0"/>
              <a:t>Here is what it looks like:</a:t>
            </a:r>
          </a:p>
          <a:p>
            <a:pPr marL="0" indent="0"/>
            <a:endParaRPr lang="en-US" altLang="en-US" smtClean="0"/>
          </a:p>
        </p:txBody>
      </p:sp>
      <p:sp>
        <p:nvSpPr>
          <p:cNvPr id="17412" name="Rectangle 7"/>
          <p:cNvSpPr>
            <a:spLocks noChangeArrowheads="1"/>
          </p:cNvSpPr>
          <p:nvPr/>
        </p:nvSpPr>
        <p:spPr bwMode="auto">
          <a:xfrm>
            <a:off x="8302625" y="65881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025" y="3429000"/>
            <a:ext cx="198437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638" y="4503738"/>
            <a:ext cx="868362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638800"/>
            <a:ext cx="887413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163" y="4511675"/>
            <a:ext cx="12906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938" y="5784850"/>
            <a:ext cx="6953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1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66913"/>
            <a:ext cx="403225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5 – </a:t>
            </a:r>
            <a:r>
              <a:rPr lang="en-US" altLang="en-US" i="1" smtClean="0"/>
              <a:t>Solution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To see why multiplying the numerator and denominator by</a:t>
            </a:r>
            <a:br>
              <a:rPr lang="en-US" altLang="en-US" smtClean="0"/>
            </a:br>
            <a:r>
              <a:rPr lang="en-US" altLang="en-US" smtClean="0"/>
              <a:t>      works in this example, you first must convince yourself that multiplying the numerator and denominator by      would not have worked.</a:t>
            </a:r>
          </a:p>
        </p:txBody>
      </p:sp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8302625" y="65881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18437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917700"/>
            <a:ext cx="4572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5688" y="2332038"/>
            <a:ext cx="45720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2438400"/>
            <a:ext cx="8686800" cy="1219200"/>
          </a:xfrm>
          <a:prstGeom prst="rect">
            <a:avLst/>
          </a:prstGeom>
          <a:solidFill>
            <a:srgbClr val="79A4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2133600" y="6248400"/>
            <a:ext cx="548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/>
              <a:t>Copyright © Cengage Learning. All rights reserved.</a:t>
            </a:r>
            <a:r>
              <a:rPr lang="en-US" altLang="en-US"/>
              <a:t> </a:t>
            </a:r>
          </a:p>
        </p:txBody>
      </p:sp>
      <p:sp>
        <p:nvSpPr>
          <p:cNvPr id="3076" name="Text Box 23"/>
          <p:cNvSpPr txBox="1">
            <a:spLocks noChangeArrowheads="1"/>
          </p:cNvSpPr>
          <p:nvPr/>
        </p:nvSpPr>
        <p:spPr bwMode="auto">
          <a:xfrm>
            <a:off x="2181225" y="2635250"/>
            <a:ext cx="6858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/>
              <a:t>Simplified Form for Radicals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057400"/>
            <a:ext cx="2362200" cy="609600"/>
          </a:xfrm>
          <a:prstGeom prst="rect">
            <a:avLst/>
          </a:prstGeom>
          <a:solidFill>
            <a:srgbClr val="DD58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8" name="TextBox 6"/>
          <p:cNvSpPr txBox="1">
            <a:spLocks noChangeArrowheads="1"/>
          </p:cNvSpPr>
          <p:nvPr/>
        </p:nvSpPr>
        <p:spPr bwMode="auto">
          <a:xfrm>
            <a:off x="69850" y="2119313"/>
            <a:ext cx="2205038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600" b="1">
                <a:solidFill>
                  <a:schemeClr val="bg1"/>
                </a:solidFill>
              </a:rPr>
              <a:t>SECTION 8.3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bg1"/>
                </a:solidFill>
              </a:rPr>
              <a:t>Example </a:t>
            </a:r>
            <a:r>
              <a:rPr lang="en-US" altLang="en-US" dirty="0" smtClean="0">
                <a:solidFill>
                  <a:schemeClr val="bg1"/>
                </a:solidFill>
              </a:rPr>
              <a:t>6</a:t>
            </a:r>
            <a:endParaRPr lang="en-US" altLang="en-US" i="1" dirty="0" smtClean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5955" name="Rectangle 3"/>
              <p:cNvSpPr>
                <a:spLocks noGrp="1" noChangeArrowheads="1"/>
              </p:cNvSpPr>
              <p:nvPr>
                <p:ph type="body" idx="4294967295"/>
              </p:nvPr>
            </p:nvSpPr>
            <p:spPr>
              <a:xfrm>
                <a:off x="457200" y="1219200"/>
                <a:ext cx="8382000" cy="5256212"/>
              </a:xfrm>
            </p:spPr>
            <p:txBody>
              <a:bodyPr/>
              <a:lstStyle/>
              <a:p>
                <a:pPr marL="0" indent="0" eaLnBrk="1" hangingPunct="1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dirty="0" smtClean="0"/>
                  <a:t>Simplify   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alt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altLang="en-US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f>
                          <m:fPr>
                            <m:ctrlPr>
                              <a:rPr lang="en-US" alt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en-US" b="0" i="1" smtClean="0">
                                <a:latin typeface="Cambria Math"/>
                              </a:rPr>
                              <m:t> 1 </m:t>
                            </m:r>
                          </m:num>
                          <m:den>
                            <m:r>
                              <a:rPr lang="en-US" altLang="en-US" b="0" i="1" smtClean="0">
                                <a:latin typeface="Cambria Math"/>
                              </a:rPr>
                              <m:t> 4 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altLang="en-US" dirty="0" smtClean="0"/>
                  <a:t>   .</a:t>
                </a:r>
                <a:endParaRPr lang="en-US" altLang="en-US" dirty="0" smtClean="0"/>
              </a:p>
              <a:p>
                <a:pPr marL="0" indent="0" eaLnBrk="1" hangingPunct="1">
                  <a:tabLst>
                    <a:tab pos="457200" algn="l"/>
                    <a:tab pos="1371600" algn="l"/>
                    <a:tab pos="1547813" algn="l"/>
                  </a:tabLst>
                </a:pPr>
                <a:endParaRPr lang="en-US" altLang="en-US" dirty="0" smtClean="0">
                  <a:solidFill>
                    <a:srgbClr val="C4152D"/>
                  </a:solidFill>
                </a:endParaRPr>
              </a:p>
              <a:p>
                <a:pPr marL="0" indent="0" eaLnBrk="1" hangingPunct="1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dirty="0" smtClean="0">
                    <a:solidFill>
                      <a:srgbClr val="C4152D"/>
                    </a:solidFill>
                  </a:rPr>
                  <a:t>Solution:</a:t>
                </a:r>
              </a:p>
              <a:p>
                <a:pPr marL="0" indent="0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dirty="0" smtClean="0"/>
                  <a:t>We </a:t>
                </a:r>
                <a:r>
                  <a:rPr lang="en-US" altLang="en-US" dirty="0" smtClean="0"/>
                  <a:t>begin by separating the numerator and the denominator</a:t>
                </a:r>
                <a:endParaRPr lang="en-US" altLang="en-US" dirty="0" smtClean="0"/>
              </a:p>
              <a:p>
                <a:pPr marL="0" indent="0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dirty="0" smtClean="0"/>
                  <a:t>                       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alt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altLang="en-US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f>
                          <m:fPr>
                            <m:ctrlPr>
                              <a:rPr lang="en-US" alt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en-US" b="0" i="1" smtClean="0">
                                <a:latin typeface="Cambria Math"/>
                              </a:rPr>
                              <m:t> 1 </m:t>
                            </m:r>
                          </m:num>
                          <m:den>
                            <m:r>
                              <a:rPr lang="en-US" altLang="en-US" b="0" i="1" smtClean="0">
                                <a:latin typeface="Cambria Math"/>
                              </a:rPr>
                              <m:t> 4 </m:t>
                            </m:r>
                          </m:den>
                        </m:f>
                      </m:e>
                    </m:rad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altLang="en-US" b="0" i="1" smtClean="0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 1</m:t>
                            </m:r>
                          </m:e>
                        </m:rad>
                      </m:num>
                      <m:den>
                        <m:rad>
                          <m:rad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altLang="en-US" b="0" i="1" smtClean="0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 4</m:t>
                            </m:r>
                          </m:e>
                        </m:rad>
                      </m:den>
                    </m:f>
                    <m:r>
                      <a:rPr lang="en-US" altLang="en-US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altLang="en-US" b="0" i="1" smtClean="0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 4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altLang="en-US" dirty="0" smtClean="0"/>
                  <a:t>       </a:t>
                </a:r>
                <a:r>
                  <a:rPr lang="en-US" altLang="en-US" sz="2000" dirty="0" smtClean="0">
                    <a:solidFill>
                      <a:srgbClr val="FF0000"/>
                    </a:solidFill>
                  </a:rPr>
                  <a:t>because 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altLang="en-US" sz="20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alt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alt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1</m:t>
                        </m:r>
                      </m:e>
                    </m:rad>
                    <m:r>
                      <a:rPr lang="en-US" altLang="en-US" sz="2000" b="0" i="0" smtClean="0">
                        <a:solidFill>
                          <a:srgbClr val="FF0000"/>
                        </a:solidFill>
                        <a:latin typeface="Cambria Math"/>
                      </a:rPr>
                      <m:t>=1</m:t>
                    </m:r>
                  </m:oMath>
                </a14:m>
                <a:endParaRPr lang="en-US" altLang="en-US" sz="2000" dirty="0" smtClean="0">
                  <a:solidFill>
                    <a:srgbClr val="FF0000"/>
                  </a:solidFill>
                </a:endParaRPr>
              </a:p>
              <a:p>
                <a:pPr marL="0" indent="0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dirty="0" smtClean="0"/>
                  <a:t>                            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altLang="en-US" b="0" i="1" smtClean="0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 4</m:t>
                            </m:r>
                          </m:e>
                        </m:rad>
                      </m:den>
                    </m:f>
                    <m:r>
                      <a:rPr lang="en-US" altLang="en-US" b="0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alt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ad>
                          <m:radPr>
                            <m:ctrlPr>
                              <a:rPr lang="en-US" altLang="en-US" b="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altLang="en-US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deg>
                          <m:e>
                            <m:r>
                              <a:rPr lang="en-US" altLang="en-US" b="0" i="1" smtClean="0">
                                <a:latin typeface="Cambria Math"/>
                                <a:ea typeface="Cambria Math"/>
                              </a:rPr>
                              <m:t> 2</m:t>
                            </m:r>
                          </m:e>
                        </m:rad>
                      </m:num>
                      <m:den>
                        <m:rad>
                          <m:radPr>
                            <m:ctrlPr>
                              <a:rPr lang="en-US" altLang="en-US" b="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altLang="en-US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deg>
                          <m:e>
                            <m:r>
                              <a:rPr lang="en-US" altLang="en-US" b="0" i="1" smtClean="0">
                                <a:latin typeface="Cambria Math"/>
                                <a:ea typeface="Cambria Math"/>
                              </a:rPr>
                              <m:t> 2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altLang="en-US" dirty="0" smtClean="0"/>
                  <a:t>   </a:t>
                </a:r>
              </a:p>
              <a:p>
                <a:pPr marL="0" indent="0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dirty="0"/>
                  <a:t> </a:t>
                </a:r>
                <a:r>
                  <a:rPr lang="en-US" altLang="en-US" dirty="0" smtClean="0"/>
                  <a:t>                           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altLang="en-US" b="0" i="1" smtClean="0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 2</m:t>
                            </m:r>
                          </m:e>
                        </m:rad>
                      </m:num>
                      <m:den>
                        <m:rad>
                          <m:rad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altLang="en-US" b="0" i="1" smtClean="0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 8</m:t>
                            </m:r>
                          </m:e>
                        </m:rad>
                      </m:den>
                    </m:f>
                    <m:r>
                      <a:rPr lang="en-US" altLang="en-US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a:rPr lang="en-US" altLang="en-US" b="0" i="1" smtClean="0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 2</m:t>
                            </m:r>
                          </m:e>
                        </m:rad>
                      </m:num>
                      <m:den>
                        <m:r>
                          <a:rPr lang="en-US" alt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en-US" dirty="0" smtClean="0"/>
                  <a:t>        </a:t>
                </a:r>
                <a:r>
                  <a:rPr lang="en-US" altLang="en-US" sz="2000" dirty="0" smtClean="0">
                    <a:solidFill>
                      <a:srgbClr val="FF0000"/>
                    </a:solidFill>
                  </a:rPr>
                  <a:t>because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altLang="en-US" sz="20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alt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alt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8</m:t>
                        </m:r>
                      </m:e>
                    </m:rad>
                    <m:r>
                      <a:rPr lang="en-US" altLang="en-US" sz="2000" b="0" i="1" smtClean="0">
                        <a:solidFill>
                          <a:srgbClr val="FF0000"/>
                        </a:solidFill>
                        <a:latin typeface="Cambria Math"/>
                      </a:rPr>
                      <m:t>=2</m:t>
                    </m:r>
                  </m:oMath>
                </a14:m>
                <a:endParaRPr lang="en-US" altLang="en-US" sz="2000" dirty="0" smtClean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2595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457200" y="1219200"/>
                <a:ext cx="8382000" cy="5256212"/>
              </a:xfrm>
              <a:blipFill rotWithShape="1">
                <a:blip r:embed="rId2"/>
                <a:stretch>
                  <a:fillRect l="-1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24509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marL="0" indent="0">
              <a:buClr>
                <a:srgbClr val="9E1210"/>
              </a:buClr>
            </a:pPr>
            <a:r>
              <a:rPr lang="en-US" altLang="en-US" sz="2800" smtClean="0">
                <a:solidFill>
                  <a:srgbClr val="000000"/>
                </a:solidFill>
              </a:rPr>
              <a:t>   Use properties of radicals to write a radical</a:t>
            </a:r>
            <a:br>
              <a:rPr lang="en-US" altLang="en-US" sz="2800" smtClean="0">
                <a:solidFill>
                  <a:srgbClr val="000000"/>
                </a:solidFill>
              </a:rPr>
            </a:br>
            <a:r>
              <a:rPr lang="en-US" altLang="en-US" sz="2800" smtClean="0">
                <a:solidFill>
                  <a:srgbClr val="000000"/>
                </a:solidFill>
              </a:rPr>
              <a:t>   expression in simplified form.</a:t>
            </a:r>
          </a:p>
          <a:p>
            <a:pPr marL="0" indent="0">
              <a:buClr>
                <a:srgbClr val="9E1210"/>
              </a:buClr>
            </a:pPr>
            <a:endParaRPr lang="en-US" altLang="en-US" sz="1400" smtClean="0">
              <a:solidFill>
                <a:srgbClr val="000000"/>
              </a:solidFill>
            </a:endParaRPr>
          </a:p>
          <a:p>
            <a:pPr marL="0" indent="0">
              <a:buClr>
                <a:srgbClr val="9E1210"/>
              </a:buClr>
            </a:pPr>
            <a:r>
              <a:rPr lang="en-US" altLang="en-US" sz="2800" smtClean="0">
                <a:solidFill>
                  <a:srgbClr val="000000"/>
                </a:solidFill>
              </a:rPr>
              <a:t>   Rationalize the denominator in a radical</a:t>
            </a:r>
            <a:br>
              <a:rPr lang="en-US" altLang="en-US" sz="2800" smtClean="0">
                <a:solidFill>
                  <a:srgbClr val="000000"/>
                </a:solidFill>
              </a:rPr>
            </a:br>
            <a:r>
              <a:rPr lang="en-US" altLang="en-US" sz="2800" smtClean="0">
                <a:solidFill>
                  <a:srgbClr val="000000"/>
                </a:solidFill>
              </a:rPr>
              <a:t>   expression that contains only one term in the</a:t>
            </a:r>
            <a:br>
              <a:rPr lang="en-US" altLang="en-US" sz="2800" smtClean="0">
                <a:solidFill>
                  <a:srgbClr val="000000"/>
                </a:solidFill>
              </a:rPr>
            </a:br>
            <a:r>
              <a:rPr lang="en-US" altLang="en-US" sz="2800" smtClean="0">
                <a:solidFill>
                  <a:srgbClr val="000000"/>
                </a:solidFill>
              </a:rPr>
              <a:t>   denominator.</a:t>
            </a:r>
          </a:p>
        </p:txBody>
      </p:sp>
      <p:sp>
        <p:nvSpPr>
          <p:cNvPr id="4" name="Rectangle 3"/>
          <p:cNvSpPr/>
          <p:nvPr/>
        </p:nvSpPr>
        <p:spPr>
          <a:xfrm>
            <a:off x="173038" y="1444625"/>
            <a:ext cx="457200" cy="381000"/>
          </a:xfrm>
          <a:prstGeom prst="rect">
            <a:avLst/>
          </a:prstGeom>
          <a:solidFill>
            <a:srgbClr val="79A4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273996"/>
                </a:solidFill>
              </a:rPr>
              <a:t>A</a:t>
            </a:r>
          </a:p>
        </p:txBody>
      </p:sp>
      <p:sp>
        <p:nvSpPr>
          <p:cNvPr id="4100" name="Title 7"/>
          <p:cNvSpPr>
            <a:spLocks noGrp="1"/>
          </p:cNvSpPr>
          <p:nvPr>
            <p:ph type="title"/>
          </p:nvPr>
        </p:nvSpPr>
        <p:spPr>
          <a:xfrm>
            <a:off x="317500" y="36513"/>
            <a:ext cx="8229600" cy="1143000"/>
          </a:xfrm>
        </p:spPr>
        <p:txBody>
          <a:bodyPr/>
          <a:lstStyle/>
          <a:p>
            <a:r>
              <a:rPr lang="en-US" altLang="en-US" smtClean="0"/>
              <a:t>Objectives</a:t>
            </a:r>
          </a:p>
        </p:txBody>
      </p:sp>
      <p:sp>
        <p:nvSpPr>
          <p:cNvPr id="2" name="Rectangle 3"/>
          <p:cNvSpPr/>
          <p:nvPr/>
        </p:nvSpPr>
        <p:spPr>
          <a:xfrm>
            <a:off x="173038" y="2662238"/>
            <a:ext cx="457200" cy="381000"/>
          </a:xfrm>
          <a:prstGeom prst="rect">
            <a:avLst/>
          </a:prstGeom>
          <a:solidFill>
            <a:srgbClr val="79A4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273996"/>
                </a:solidFill>
              </a:rPr>
              <a:t>B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"/>
          <p:cNvSpPr>
            <a:spLocks noChangeArrowheads="1"/>
          </p:cNvSpPr>
          <p:nvPr/>
        </p:nvSpPr>
        <p:spPr bwMode="auto">
          <a:xfrm>
            <a:off x="762000" y="2514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dirty="0">
                <a:solidFill>
                  <a:srgbClr val="273996"/>
                </a:solidFill>
              </a:rPr>
              <a:t>Simplified Form for Radicals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2667000"/>
            <a:ext cx="533400" cy="381000"/>
          </a:xfrm>
          <a:prstGeom prst="rect">
            <a:avLst/>
          </a:prstGeom>
          <a:solidFill>
            <a:srgbClr val="79A4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273996"/>
                </a:solidFill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Simplified Form for Radicals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smtClean="0"/>
              <a:t>Radical expressions that are in simplified form are generally easier to work with. </a:t>
            </a:r>
          </a:p>
          <a:p>
            <a:pPr marL="0" indent="0"/>
            <a:endParaRPr lang="en-US" altLang="en-US" smtClean="0"/>
          </a:p>
          <a:p>
            <a:pPr marL="0" indent="0"/>
            <a:r>
              <a:rPr lang="en-US" altLang="en-US" smtClean="0"/>
              <a:t>A radical expression is in simplified form if it has three special characteristics.</a:t>
            </a:r>
          </a:p>
        </p:txBody>
      </p:sp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57600"/>
            <a:ext cx="8016875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Simplified Form for Radicals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/>
            <a:r>
              <a:rPr lang="en-US" altLang="en-US" smtClean="0"/>
              <a:t>The tools we will use to put radical expressions into simplified form are the properties of radicals. We list the properties as follows:</a:t>
            </a:r>
          </a:p>
        </p:txBody>
      </p:sp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2" cstate="print">
            <a:lum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971800"/>
            <a:ext cx="7997825" cy="277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Simplified Form for Radicals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/>
            <a:r>
              <a:rPr lang="en-US" altLang="en-US" smtClean="0"/>
              <a:t>The next examples illustrate how we put a radical expression into simplified form using the three properties of radicals. </a:t>
            </a:r>
          </a:p>
          <a:p>
            <a:pPr marL="0" indent="0"/>
            <a:endParaRPr lang="en-US" altLang="en-US" smtClean="0"/>
          </a:p>
          <a:p>
            <a:pPr marL="0" indent="0"/>
            <a:r>
              <a:rPr lang="en-US" altLang="en-US" smtClean="0"/>
              <a:t>Although the properties are stated for square roots only, they hold for all roots.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/>
          <p:cNvSpPr>
            <a:spLocks noChangeArrowheads="1"/>
          </p:cNvSpPr>
          <p:nvPr/>
        </p:nvSpPr>
        <p:spPr bwMode="auto">
          <a:xfrm>
            <a:off x="821267" y="2514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dirty="0">
                <a:solidFill>
                  <a:srgbClr val="273996"/>
                </a:solidFill>
              </a:rPr>
              <a:t>Rationalizing the Denominator</a:t>
            </a:r>
          </a:p>
        </p:txBody>
      </p:sp>
      <p:sp>
        <p:nvSpPr>
          <p:cNvPr id="3" name="Rectangle 2"/>
          <p:cNvSpPr/>
          <p:nvPr/>
        </p:nvSpPr>
        <p:spPr>
          <a:xfrm>
            <a:off x="668867" y="2673350"/>
            <a:ext cx="533400" cy="381000"/>
          </a:xfrm>
          <a:prstGeom prst="rect">
            <a:avLst/>
          </a:prstGeom>
          <a:solidFill>
            <a:srgbClr val="79A4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273996"/>
                </a:solidFill>
              </a:rPr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1</a:t>
            </a:r>
            <a:endParaRPr lang="en-US" altLang="en-US" i="1" smtClean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Put        into simplified form.</a:t>
            </a: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>
              <a:solidFill>
                <a:srgbClr val="C4152D"/>
              </a:solidFill>
            </a:endParaRP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>
                <a:solidFill>
                  <a:srgbClr val="C4152D"/>
                </a:solidFill>
              </a:rPr>
              <a:t>Solution: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The expression        is not in simplified form because there is a fraction under the radical sign.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We can change this by applying the quotient property for</a:t>
            </a:r>
            <a:br>
              <a:rPr lang="en-US" altLang="en-US" smtClean="0"/>
            </a:br>
            <a:r>
              <a:rPr lang="en-US" altLang="en-US" smtClean="0"/>
              <a:t>radicals.</a:t>
            </a:r>
          </a:p>
        </p:txBody>
      </p:sp>
      <p:pic>
        <p:nvPicPr>
          <p:cNvPr id="1024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1398588"/>
            <a:ext cx="49847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5043488"/>
            <a:ext cx="1454150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334000"/>
            <a:ext cx="27432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75" y="6042025"/>
            <a:ext cx="688975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775" y="6161088"/>
            <a:ext cx="7270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913" y="2667000"/>
            <a:ext cx="49847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3bc23927-4228-4956-a1ee-255bf489df39"/>
</p:tagLst>
</file>

<file path=ppt/theme/theme1.xml><?xml version="1.0" encoding="utf-8"?>
<a:theme xmlns:a="http://schemas.openxmlformats.org/drawingml/2006/main" name="McKBAlgP8">
  <a:themeElements>
    <a:clrScheme name="McKBAlgP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cKBAlgP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cKBAlgP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McKBAlgP8</Template>
  <TotalTime>879</TotalTime>
  <Words>651</Words>
  <Application>Microsoft Office PowerPoint</Application>
  <PresentationFormat>On-screen Show (4:3)</PresentationFormat>
  <Paragraphs>103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Arial</vt:lpstr>
      <vt:lpstr>McKBAlgP8</vt:lpstr>
      <vt:lpstr>PowerPoint Presentation</vt:lpstr>
      <vt:lpstr>PowerPoint Presentation</vt:lpstr>
      <vt:lpstr>Objectives</vt:lpstr>
      <vt:lpstr>PowerPoint Presentation</vt:lpstr>
      <vt:lpstr>Simplified Form for Radicals</vt:lpstr>
      <vt:lpstr>Simplified Form for Radicals</vt:lpstr>
      <vt:lpstr>Simplified Form for Radicals</vt:lpstr>
      <vt:lpstr>PowerPoint Presentation</vt:lpstr>
      <vt:lpstr>Example 1</vt:lpstr>
      <vt:lpstr>Example 1 – Solution</vt:lpstr>
      <vt:lpstr>Rationalizing the Denominator</vt:lpstr>
      <vt:lpstr>Example 2</vt:lpstr>
      <vt:lpstr>Example 3</vt:lpstr>
      <vt:lpstr>Example 4</vt:lpstr>
      <vt:lpstr>Example 4 – Solution</vt:lpstr>
      <vt:lpstr>Rationalizing the Denominator</vt:lpstr>
      <vt:lpstr>Example 5</vt:lpstr>
      <vt:lpstr>Example 5 – Solution</vt:lpstr>
      <vt:lpstr>Example 5 – Solution</vt:lpstr>
      <vt:lpstr>Example 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gchaudhari</dc:creator>
  <cp:lastModifiedBy>Cary Lee</cp:lastModifiedBy>
  <cp:revision>235</cp:revision>
  <dcterms:created xsi:type="dcterms:W3CDTF">2010-10-18T10:39:55Z</dcterms:created>
  <dcterms:modified xsi:type="dcterms:W3CDTF">2018-10-18T21:17:59Z</dcterms:modified>
</cp:coreProperties>
</file>