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67" r:id="rId2"/>
    <p:sldId id="259" r:id="rId3"/>
    <p:sldId id="300" r:id="rId4"/>
    <p:sldId id="299" r:id="rId5"/>
    <p:sldId id="301" r:id="rId6"/>
    <p:sldId id="306" r:id="rId7"/>
    <p:sldId id="302" r:id="rId8"/>
    <p:sldId id="307" r:id="rId9"/>
    <p:sldId id="313" r:id="rId10"/>
    <p:sldId id="308" r:id="rId11"/>
    <p:sldId id="309" r:id="rId12"/>
    <p:sldId id="310" r:id="rId13"/>
    <p:sldId id="311" r:id="rId14"/>
    <p:sldId id="303" r:id="rId15"/>
    <p:sldId id="305" r:id="rId16"/>
    <p:sldId id="296" r:id="rId17"/>
    <p:sldId id="312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9139" autoAdjust="0"/>
  </p:normalViewPr>
  <p:slideViewPr>
    <p:cSldViewPr showGuides="1">
      <p:cViewPr varScale="1">
        <p:scale>
          <a:sx n="69" d="100"/>
          <a:sy n="69" d="100"/>
        </p:scale>
        <p:origin x="-12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9CF2BC4-5135-4246-9525-10C679AAB9FB}" type="datetimeFigureOut">
              <a:rPr lang="en-US"/>
              <a:pPr>
                <a:defRPr/>
              </a:pPr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94EB24-B276-4AD1-9995-54B9D89A9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5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1D9EB88-CB4D-4931-B5E9-FE1DD3DFF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97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2D10E0-EE64-4B8D-A5FA-DEA7FBED015C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BF1936-0598-4DB3-B146-948693AD26EB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7F8751-472B-479A-9BF2-A22FEA1D09E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18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12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93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6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30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843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419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235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212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1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94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0BCFD99E-E50A-4D66-AA27-1EA0C5C4BF94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950913" y="762000"/>
            <a:ext cx="5197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/>
              <a:t>Quadratic Equations</a:t>
            </a:r>
          </a:p>
        </p:txBody>
      </p:sp>
      <p:pic>
        <p:nvPicPr>
          <p:cNvPr id="2054" name="Picture 16" descr="Picture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52713"/>
            <a:ext cx="528161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Solve                    for </a:t>
            </a:r>
            <a:r>
              <a:rPr lang="en-US" altLang="en-US" i="1" smtClean="0"/>
              <a:t>x</a:t>
            </a:r>
            <a:r>
              <a:rPr lang="en-US" altLang="en-US" smtClean="0"/>
              <a:t>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16859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180498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19859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4495800"/>
            <a:ext cx="1935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24463"/>
            <a:ext cx="19907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934075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286375"/>
            <a:ext cx="18891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173788"/>
            <a:ext cx="19510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98" b="2222"/>
          <a:stretch>
            <a:fillRect/>
          </a:stretch>
        </p:blipFill>
        <p:spPr bwMode="auto">
          <a:xfrm>
            <a:off x="1346200" y="1485900"/>
            <a:ext cx="1549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We can reduce the previous expression to lowest terms by factoring a 2 from each term in the numerator and then dividing that 2 by the 2 in the denominator.</a:t>
            </a:r>
          </a:p>
          <a:p>
            <a:pPr marL="0" indent="0"/>
            <a:endParaRPr lang="en-US" altLang="en-US" sz="1200" smtClean="0"/>
          </a:p>
          <a:p>
            <a:pPr marL="0" indent="0"/>
            <a:r>
              <a:rPr lang="en-US" altLang="en-US" smtClean="0"/>
              <a:t>This is equivalent to dividing each term in the numerator by the 2 in the denominator.</a:t>
            </a:r>
          </a:p>
          <a:p>
            <a:pPr marL="0" indent="0"/>
            <a:endParaRPr lang="en-US" altLang="en-US" sz="1200" smtClean="0"/>
          </a:p>
          <a:p>
            <a:pPr marL="0" indent="0"/>
            <a:r>
              <a:rPr lang="en-US" altLang="en-US" smtClean="0"/>
              <a:t>Here is what it looks like: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two solutions are                and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49763"/>
            <a:ext cx="2133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391150"/>
            <a:ext cx="1866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5554663"/>
            <a:ext cx="347027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4675188"/>
            <a:ext cx="34909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1863"/>
            <a:ext cx="11906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6092825"/>
            <a:ext cx="1238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We can check our two solutions in the original equation. Let’s check our first Solution,                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9" b="-7130"/>
          <a:stretch>
            <a:fillRect/>
          </a:stretch>
        </p:blipFill>
        <p:spPr bwMode="auto">
          <a:xfrm>
            <a:off x="4559300" y="1819275"/>
            <a:ext cx="1143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8245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19488"/>
            <a:ext cx="48387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2438"/>
            <a:ext cx="48196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53013"/>
            <a:ext cx="2647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5913438"/>
            <a:ext cx="1614487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second solution,                , checks also.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2" b="-2563"/>
          <a:stretch>
            <a:fillRect/>
          </a:stretch>
        </p:blipFill>
        <p:spPr bwMode="auto">
          <a:xfrm>
            <a:off x="3475038" y="32258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0"/>
            <a:ext cx="1171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316163"/>
            <a:ext cx="747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3788"/>
            <a:ext cx="15081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927100" y="2512291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273996"/>
                </a:solidFill>
              </a:rPr>
              <a:t>Applications Involving Quadratic </a:t>
            </a:r>
            <a:br>
              <a:rPr lang="en-US" altLang="en-US" sz="4000">
                <a:solidFill>
                  <a:srgbClr val="273996"/>
                </a:solidFill>
              </a:rPr>
            </a:br>
            <a:r>
              <a:rPr lang="en-US" altLang="en-US" sz="4000">
                <a:solidFill>
                  <a:srgbClr val="273996"/>
                </a:solidFill>
              </a:rPr>
              <a:t>Equations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600" y="2699616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7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If an object is dropped from a height of </a:t>
            </a:r>
            <a:r>
              <a:rPr lang="en-US" altLang="en-US" i="1" smtClean="0"/>
              <a:t>h </a:t>
            </a:r>
            <a:r>
              <a:rPr lang="en-US" altLang="en-US" smtClean="0"/>
              <a:t>feet,</a:t>
            </a:r>
            <a:r>
              <a:rPr lang="en-US" altLang="en-US" i="1" smtClean="0"/>
              <a:t> </a:t>
            </a:r>
            <a:r>
              <a:rPr lang="en-US" altLang="en-US" smtClean="0"/>
              <a:t>the amount</a:t>
            </a:r>
            <a:br>
              <a:rPr lang="en-US" altLang="en-US" smtClean="0"/>
            </a:br>
            <a:r>
              <a:rPr lang="en-US" altLang="en-US" smtClean="0"/>
              <a:t>of time in seconds it will take for the object to reach the ground (ignoring the resistance of air) is given by the formula</a:t>
            </a:r>
          </a:p>
          <a:p>
            <a:pPr marL="0" indent="0"/>
            <a:r>
              <a:rPr lang="en-US" altLang="en-US" i="1" smtClean="0"/>
              <a:t>		</a:t>
            </a:r>
            <a:endParaRPr lang="en-US" altLang="en-US" baseline="30000" smtClean="0"/>
          </a:p>
          <a:p>
            <a:pPr marL="0" indent="0"/>
            <a:r>
              <a:rPr lang="en-US" altLang="en-US" smtClean="0"/>
              <a:t>Solve this formula for </a:t>
            </a:r>
            <a:r>
              <a:rPr lang="en-US" altLang="en-US" i="1" smtClean="0"/>
              <a:t>t</a:t>
            </a:r>
            <a:r>
              <a:rPr lang="en-US" altLang="en-US" smtClean="0"/>
              <a:t>.</a:t>
            </a:r>
          </a:p>
          <a:p>
            <a:pPr marL="0" indent="0"/>
            <a:endParaRPr lang="en-US" altLang="en-US" sz="1200" smtClean="0">
              <a:solidFill>
                <a:srgbClr val="C4152D"/>
              </a:solidFill>
            </a:endParaRPr>
          </a:p>
          <a:p>
            <a:pPr marL="0" indent="0" eaLnBrk="1" hangingPunct="1"/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 eaLnBrk="1" hangingPunct="1"/>
            <a:r>
              <a:rPr lang="en-US" altLang="en-US" smtClean="0"/>
              <a:t>To solve for </a:t>
            </a:r>
            <a:r>
              <a:rPr lang="en-US" altLang="en-US" i="1" smtClean="0"/>
              <a:t>t</a:t>
            </a:r>
            <a:r>
              <a:rPr lang="en-US" altLang="en-US" smtClean="0"/>
              <a:t>, we apply the square root property.</a:t>
            </a: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/>
            <a:r>
              <a:rPr lang="en-US" altLang="en-US" smtClean="0"/>
              <a:t>	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5340350"/>
            <a:ext cx="11715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5919788"/>
            <a:ext cx="150495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0"/>
            <a:ext cx="147161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172200"/>
            <a:ext cx="18224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933700"/>
            <a:ext cx="11715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endParaRPr lang="en-US" altLang="en-US" sz="1200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Since </a:t>
            </a:r>
            <a:r>
              <a:rPr lang="en-US" altLang="en-US" i="1" smtClean="0"/>
              <a:t>t </a:t>
            </a:r>
            <a:r>
              <a:rPr lang="en-US" altLang="en-US" smtClean="0"/>
              <a:t>represents the time it takes for the object to fall       </a:t>
            </a:r>
            <a:r>
              <a:rPr lang="en-US" altLang="en-US" i="1" smtClean="0"/>
              <a:t>h </a:t>
            </a:r>
            <a:r>
              <a:rPr lang="en-US" altLang="en-US" smtClean="0"/>
              <a:t>feet, </a:t>
            </a:r>
            <a:r>
              <a:rPr lang="en-US" altLang="en-US" i="1" smtClean="0"/>
              <a:t>t </a:t>
            </a:r>
            <a:r>
              <a:rPr lang="en-US" altLang="en-US" smtClean="0"/>
              <a:t>will never be negative.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Therefore, the formula that gives </a:t>
            </a:r>
            <a:r>
              <a:rPr lang="en-US" altLang="en-US" i="1" smtClean="0"/>
              <a:t>t </a:t>
            </a:r>
            <a:r>
              <a:rPr lang="en-US" altLang="en-US" smtClean="0"/>
              <a:t>in terms of </a:t>
            </a:r>
            <a:r>
              <a:rPr lang="en-US" altLang="en-US" i="1" smtClean="0"/>
              <a:t>h</a:t>
            </a:r>
            <a:r>
              <a:rPr lang="en-US" altLang="en-US" smtClean="0"/>
              <a:t> is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1414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057400"/>
            <a:ext cx="18827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29200"/>
            <a:ext cx="112871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Whenever we are solving an application problem like this one and we obtain a result that includes the </a:t>
            </a:r>
            <a:r>
              <a:rPr lang="en-US" altLang="en-US" smtClean="0">
                <a:sym typeface="Symbol" pitchFamily="18" charset="2"/>
              </a:rPr>
              <a:t></a:t>
            </a:r>
            <a:r>
              <a:rPr lang="en-US" altLang="en-US" smtClean="0"/>
              <a:t> sign, we must ask ourselves if the result actually can be negative.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If it cannot be, we delete the negative result and use only the positive result.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224088" y="2574925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/>
              <a:t>More Quadratic Equations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25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chemeClr val="bg1"/>
                </a:solidFill>
              </a:rPr>
              <a:t>SECTION 9.1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231775" indent="-231775"/>
            <a:r>
              <a:rPr lang="en-US" altLang="en-US" sz="2800" smtClean="0">
                <a:solidFill>
                  <a:srgbClr val="000000"/>
                </a:solidFill>
              </a:rPr>
              <a:t>   </a:t>
            </a:r>
            <a:r>
              <a:rPr lang="en-US" altLang="en-US" sz="2800" smtClean="0"/>
              <a:t>Solve a quadratic equation by taking the square</a:t>
            </a:r>
            <a:br>
              <a:rPr lang="en-US" altLang="en-US" sz="2800" smtClean="0"/>
            </a:br>
            <a:r>
              <a:rPr lang="en-US" altLang="en-US" sz="2800" smtClean="0"/>
              <a:t> root of both sides of the equation.</a:t>
            </a:r>
            <a:endParaRPr lang="en-US" altLang="en-US" sz="2800" smtClean="0">
              <a:solidFill>
                <a:srgbClr val="000000"/>
              </a:solidFill>
            </a:endParaRPr>
          </a:p>
          <a:p>
            <a:pPr marL="231775" indent="-231775">
              <a:buClr>
                <a:srgbClr val="C64952"/>
              </a:buClr>
              <a:buFont typeface="Wingdings" pitchFamily="2" charset="2"/>
              <a:buAutoNum type="alphaUcPeriod"/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marL="231775" indent="-231775"/>
            <a:r>
              <a:rPr lang="en-US" altLang="en-US" sz="2800" smtClean="0">
                <a:solidFill>
                  <a:srgbClr val="000000"/>
                </a:solidFill>
              </a:rPr>
              <a:t>   </a:t>
            </a:r>
            <a:r>
              <a:rPr lang="en-US" altLang="en-US" sz="2800" smtClean="0"/>
              <a:t>Solve application problems involving quadratic</a:t>
            </a:r>
            <a:br>
              <a:rPr lang="en-US" altLang="en-US" sz="2800" smtClean="0"/>
            </a:br>
            <a:r>
              <a:rPr lang="en-US" altLang="en-US" sz="2800" smtClean="0"/>
              <a:t> equations.</a:t>
            </a:r>
            <a:endParaRPr lang="en-US" altLang="en-US" sz="2800" smtClean="0">
              <a:solidFill>
                <a:srgbClr val="000000"/>
              </a:solidFill>
            </a:endParaRPr>
          </a:p>
          <a:p>
            <a:pPr marL="231775" indent="-231775">
              <a:buClr>
                <a:srgbClr val="C64952"/>
              </a:buClr>
              <a:buFont typeface="Wingdings" pitchFamily="2" charset="2"/>
              <a:buAutoNum type="alphaUcPeriod"/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marL="231775" indent="-231775">
              <a:buClr>
                <a:srgbClr val="C64952"/>
              </a:buClr>
            </a:pPr>
            <a:r>
              <a:rPr lang="en-US" altLang="en-US" sz="2800" smtClean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038" y="1444625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A</a:t>
            </a:r>
          </a:p>
        </p:txBody>
      </p:sp>
      <p:sp>
        <p:nvSpPr>
          <p:cNvPr id="4100" name="Title 7"/>
          <p:cNvSpPr>
            <a:spLocks noGrp="1"/>
          </p:cNvSpPr>
          <p:nvPr>
            <p:ph type="title"/>
          </p:nvPr>
        </p:nvSpPr>
        <p:spPr>
          <a:xfrm>
            <a:off x="317500" y="36513"/>
            <a:ext cx="8229600" cy="1143000"/>
          </a:xfrm>
        </p:spPr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2" name="Rectangle 3"/>
          <p:cNvSpPr/>
          <p:nvPr/>
        </p:nvSpPr>
        <p:spPr>
          <a:xfrm>
            <a:off x="173038" y="2640013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838200" y="2531052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273996"/>
                </a:solidFill>
              </a:rPr>
              <a:t>Square Root Property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2692977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Square Root Property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Consider the equation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= 9.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Inspection shows that there are two solutions: </a:t>
            </a:r>
            <a:r>
              <a:rPr lang="en-US" altLang="en-US" i="1" smtClean="0"/>
              <a:t>x</a:t>
            </a:r>
            <a:r>
              <a:rPr lang="en-US" altLang="en-US" smtClean="0"/>
              <a:t> = 3 and     </a:t>
            </a:r>
            <a:r>
              <a:rPr lang="en-US" altLang="en-US" i="1" smtClean="0"/>
              <a:t>x</a:t>
            </a:r>
            <a:r>
              <a:rPr lang="en-US" altLang="en-US" smtClean="0"/>
              <a:t> = –3, the two square roots of 9.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Since every positive real number has two square roots, we can write the following property.</a:t>
            </a:r>
            <a:endParaRPr lang="en-US" altLang="en-US" i="1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6" y="4572000"/>
            <a:ext cx="895702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Square Root Property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b="1" dirty="0" smtClean="0">
                <a:solidFill>
                  <a:srgbClr val="FF0000"/>
                </a:solidFill>
              </a:rPr>
              <a:t>NOTIATION</a:t>
            </a:r>
            <a:r>
              <a:rPr lang="en-US" altLang="en-US" b="1" dirty="0" smtClean="0"/>
              <a:t> </a:t>
            </a:r>
            <a:r>
              <a:rPr lang="en-US" altLang="en-US" dirty="0" smtClean="0"/>
              <a:t>A shorthand notation for              or</a:t>
            </a:r>
            <a:br>
              <a:rPr lang="en-US" altLang="en-US" dirty="0" smtClean="0"/>
            </a:br>
            <a:r>
              <a:rPr lang="en-US" altLang="en-US" dirty="0" smtClean="0"/>
              <a:t>is                 which is read “</a:t>
            </a:r>
            <a:r>
              <a:rPr lang="en-US" altLang="en-US" sz="2800" i="1" dirty="0" smtClean="0">
                <a:latin typeface="Adobe Devanagari" pitchFamily="18" charset="0"/>
                <a:cs typeface="Adobe Devanagari" pitchFamily="18" charset="0"/>
              </a:rPr>
              <a:t>a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the positive </a:t>
            </a:r>
            <a:r>
              <a:rPr lang="en-US" altLang="en-US" dirty="0" smtClean="0"/>
              <a:t>or </a:t>
            </a:r>
            <a:r>
              <a:rPr lang="en-US" altLang="en-US" dirty="0" smtClean="0"/>
              <a:t>negative square </a:t>
            </a:r>
            <a:r>
              <a:rPr lang="en-US" altLang="en-US" dirty="0" smtClean="0"/>
              <a:t>root of </a:t>
            </a:r>
            <a:r>
              <a:rPr lang="en-US" altLang="en-US" sz="2800" i="1" dirty="0" smtClean="0">
                <a:latin typeface="Adobe Devanagari" pitchFamily="18" charset="0"/>
                <a:cs typeface="Adobe Devanagari" pitchFamily="18" charset="0"/>
              </a:rPr>
              <a:t>b</a:t>
            </a:r>
            <a:r>
              <a:rPr lang="en-US" altLang="en-US" dirty="0" smtClean="0"/>
              <a:t>.”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We can use the square root property any time we feel it is helpful.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We must make sure, however, that we include both the positive and the negative square roots.</a:t>
            </a:r>
            <a:endParaRPr lang="en-US" altLang="en-US" i="1" dirty="0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3" b="18391"/>
          <a:stretch>
            <a:fillRect/>
          </a:stretch>
        </p:blipFill>
        <p:spPr bwMode="auto">
          <a:xfrm>
            <a:off x="5715000" y="14986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1524000"/>
            <a:ext cx="12001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866900"/>
            <a:ext cx="12192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Solve                       for </a:t>
            </a:r>
            <a:r>
              <a:rPr lang="en-US" altLang="en-US" i="1" smtClean="0"/>
              <a:t>x</a:t>
            </a:r>
            <a:r>
              <a:rPr lang="en-US" altLang="en-US" smtClean="0"/>
              <a:t>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Adding 2 to both sides, we have</a:t>
            </a: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2743200"/>
            <a:ext cx="18764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3722688"/>
            <a:ext cx="17002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5353050"/>
            <a:ext cx="1371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1536700"/>
            <a:ext cx="17922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Dividing both sides by 3 gives us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separate the preceding equation into two separate</a:t>
            </a:r>
            <a:br>
              <a:rPr lang="en-US" altLang="en-US" smtClean="0"/>
            </a:br>
            <a:r>
              <a:rPr lang="en-US" altLang="en-US" smtClean="0"/>
              <a:t>statements.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44910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24088"/>
            <a:ext cx="1509713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5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Solve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(4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−5)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altLang="en-US" dirty="0" smtClean="0"/>
                  <a:t>    </a:t>
                </a:r>
                <a:r>
                  <a:rPr lang="en-US" altLang="en-US" dirty="0" smtClean="0"/>
                  <a:t>for </a:t>
                </a:r>
                <a:r>
                  <a:rPr lang="en-US" altLang="en-US" i="1" dirty="0" smtClean="0"/>
                  <a:t>y</a:t>
                </a:r>
                <a:r>
                  <a:rPr lang="en-US" altLang="en-US" dirty="0" smtClean="0"/>
                  <a:t>.</a:t>
                </a:r>
                <a:endParaRPr lang="en-US" altLang="en-US" dirty="0" smtClean="0"/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</a:t>
                </a:r>
                <a:r>
                  <a:rPr lang="en-US" altLang="en-US" dirty="0" smtClean="0">
                    <a:solidFill>
                      <a:srgbClr val="C4152D"/>
                    </a:solidFill>
                  </a:rPr>
                  <a:t>: </a:t>
                </a:r>
                <a:r>
                  <a:rPr lang="en-US" altLang="en-US" dirty="0">
                    <a:solidFill>
                      <a:srgbClr val="C4152D"/>
                    </a:solidFill>
                  </a:rPr>
                  <a:t> </a:t>
                </a:r>
                <a:r>
                  <a:rPr lang="en-US" altLang="en-US" dirty="0" smtClean="0">
                    <a:solidFill>
                      <a:srgbClr val="C4152D"/>
                    </a:solidFill>
                  </a:rPr>
                  <a:t> </a:t>
                </a: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b="0" dirty="0" smtClean="0"/>
                  <a:t>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(4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−5)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−5=±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=5±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altLang="en-US" sz="2800" b="0" i="0" smtClean="0">
                        <a:latin typeface="Cambria Math"/>
                      </a:rPr>
                      <m:t>     </m:t>
                    </m:r>
                    <m:r>
                      <a:rPr lang="en-US" altLang="en-US" sz="2800">
                        <a:latin typeface="Cambria Math"/>
                      </a:rPr>
                      <m:t> </m:t>
                    </m:r>
                    <m:r>
                      <a:rPr lang="en-US" altLang="en-US" sz="2800" b="0" i="0" smtClean="0">
                        <a:latin typeface="Cambria Math"/>
                      </a:rPr>
                      <m:t> </m:t>
                    </m:r>
                    <m:r>
                      <a:rPr lang="en-US" altLang="en-US" sz="2800" b="0" i="1" smtClean="0">
                        <a:latin typeface="Cambria Math"/>
                      </a:rPr>
                      <m:t>𝑦</m:t>
                    </m:r>
                    <m:r>
                      <a:rPr lang="en-US" alt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/>
                          </a:rPr>
                          <m:t>5</m:t>
                        </m:r>
                        <m:r>
                          <a:rPr lang="en-US" alt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28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alt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en-US" sz="2800" dirty="0" smtClean="0">
                  <a:solidFill>
                    <a:schemeClr val="tx1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/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Since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altLang="en-US" dirty="0" smtClean="0"/>
                  <a:t> is irrational, we cannot simplify the expression further.</a:t>
                </a:r>
                <a:r>
                  <a:rPr lang="en-US" altLang="en-US" dirty="0" smtClean="0"/>
                  <a:t>	</a:t>
                </a:r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565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bc23927-4228-4956-a1ee-255bf489df39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970</TotalTime>
  <Words>424</Words>
  <Application>Microsoft Office PowerPoint</Application>
  <PresentationFormat>On-screen Show (4:3)</PresentationFormat>
  <Paragraphs>116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Symbol</vt:lpstr>
      <vt:lpstr>McKBAlgP8</vt:lpstr>
      <vt:lpstr>PowerPoint Presentation</vt:lpstr>
      <vt:lpstr>PowerPoint Presentation</vt:lpstr>
      <vt:lpstr>Objectives</vt:lpstr>
      <vt:lpstr>PowerPoint Presentation</vt:lpstr>
      <vt:lpstr>Square Root Property</vt:lpstr>
      <vt:lpstr>Square Root Property</vt:lpstr>
      <vt:lpstr>Example 4</vt:lpstr>
      <vt:lpstr>Example 4 – Solution</vt:lpstr>
      <vt:lpstr>Example 5</vt:lpstr>
      <vt:lpstr>Example 6</vt:lpstr>
      <vt:lpstr>Example 6 – Solution</vt:lpstr>
      <vt:lpstr>Example 6 – Solution</vt:lpstr>
      <vt:lpstr>Example 6 – Solution</vt:lpstr>
      <vt:lpstr>PowerPoint Presentation</vt:lpstr>
      <vt:lpstr>Example 7</vt:lpstr>
      <vt:lpstr>Example 7 – Solution</vt:lpstr>
      <vt:lpstr>Example 7 –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236</cp:revision>
  <dcterms:created xsi:type="dcterms:W3CDTF">2010-10-18T10:39:55Z</dcterms:created>
  <dcterms:modified xsi:type="dcterms:W3CDTF">2018-11-05T17:10:33Z</dcterms:modified>
</cp:coreProperties>
</file>