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6"/>
  </p:notesMasterIdLst>
  <p:handoutMasterIdLst>
    <p:handoutMasterId r:id="rId17"/>
  </p:handoutMasterIdLst>
  <p:sldIdLst>
    <p:sldId id="267" r:id="rId2"/>
    <p:sldId id="259" r:id="rId3"/>
    <p:sldId id="300" r:id="rId4"/>
    <p:sldId id="299" r:id="rId5"/>
    <p:sldId id="301" r:id="rId6"/>
    <p:sldId id="311" r:id="rId7"/>
    <p:sldId id="314" r:id="rId8"/>
    <p:sldId id="315" r:id="rId9"/>
    <p:sldId id="316" r:id="rId10"/>
    <p:sldId id="308" r:id="rId11"/>
    <p:sldId id="317" r:id="rId12"/>
    <p:sldId id="319" r:id="rId13"/>
    <p:sldId id="312" r:id="rId14"/>
    <p:sldId id="318" r:id="rId15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996"/>
    <a:srgbClr val="C4152D"/>
    <a:srgbClr val="79A441"/>
    <a:srgbClr val="DD5828"/>
    <a:srgbClr val="E1332A"/>
    <a:srgbClr val="0D7295"/>
    <a:srgbClr val="00ADEE"/>
    <a:srgbClr val="C7E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9139" autoAdjust="0"/>
  </p:normalViewPr>
  <p:slideViewPr>
    <p:cSldViewPr showGuides="1">
      <p:cViewPr>
        <p:scale>
          <a:sx n="75" d="100"/>
          <a:sy n="75" d="100"/>
        </p:scale>
        <p:origin x="-10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1F32182-766F-4138-8C1E-80136BBFDBB0}" type="datetimeFigureOut">
              <a:rPr lang="en-US"/>
              <a:pPr>
                <a:defRPr/>
              </a:pPr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610DCCC-5F6D-433B-B14A-94F532383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53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510653E-D0F1-4BCC-907C-2B94578F3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0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2B2EDC-BD8B-4A50-AEAE-F6AF5715AD71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CDFAA1-0B21-4B66-85D2-26D32D701B17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343E15-8197-4940-B76A-28BDAC31F126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6200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838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4191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105768"/>
            <a:ext cx="8229600" cy="9255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1588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73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95616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6829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7873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3235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1931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1659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mst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09"/>
          <a:stretch>
            <a:fillRect/>
          </a:stretch>
        </p:blipFill>
        <p:spPr bwMode="auto">
          <a:xfrm>
            <a:off x="0" y="247650"/>
            <a:ext cx="9144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9BEB2097-8541-4C2E-A4A4-AE3A6C3E8F0A}" type="slidenum">
              <a:rPr lang="en-US">
                <a:latin typeface="Arial" pitchFamily="34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>
              <a:latin typeface="Arial" pitchFamily="34" charset="0"/>
            </a:endParaRP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/>
          <p:cNvGrpSpPr>
            <a:grpSpLocks/>
          </p:cNvGrpSpPr>
          <p:nvPr/>
        </p:nvGrpSpPr>
        <p:grpSpPr bwMode="auto">
          <a:xfrm>
            <a:off x="0" y="0"/>
            <a:ext cx="9144000" cy="6324600"/>
            <a:chOff x="0" y="0"/>
            <a:chExt cx="9144000" cy="6324600"/>
          </a:xfrm>
        </p:grpSpPr>
        <p:pic>
          <p:nvPicPr>
            <p:cNvPr id="2055" name="Picture 8" descr="Picture1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251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6338888" y="2667000"/>
              <a:ext cx="2805112" cy="365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/>
              <a:t>Copyright © Cengage Learning. All rights reserved.</a:t>
            </a:r>
            <a:r>
              <a:rPr lang="en-US" altLang="en-US"/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464425" y="838200"/>
            <a:ext cx="68897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9600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950913" y="762000"/>
            <a:ext cx="5197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/>
              <a:t>Quadratic Equations</a:t>
            </a:r>
          </a:p>
        </p:txBody>
      </p:sp>
      <p:pic>
        <p:nvPicPr>
          <p:cNvPr id="2054" name="Picture 16" descr="Picture3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52713"/>
            <a:ext cx="5281612" cy="358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Quadratic Equations with Complex Solutions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Let’s see how complex numbers relate to quadratic equation by looking at  the next example of quadratic equation whose solutions are complex numbers.</a:t>
            </a:r>
            <a:endParaRPr lang="en-US" altLang="en-US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 </a:t>
            </a:r>
            <a:r>
              <a:rPr lang="en-US" altLang="en-US" dirty="0" smtClean="0"/>
              <a:t>3</a:t>
            </a:r>
            <a:endParaRPr lang="en-US" altLang="en-US" i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595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 smtClean="0"/>
                  <a:t>Solve  (x +2)</a:t>
                </a:r>
                <a:r>
                  <a:rPr lang="en-US" altLang="en-US" baseline="30000" dirty="0" smtClean="0"/>
                  <a:t>2</a:t>
                </a:r>
                <a:r>
                  <a:rPr lang="en-US" altLang="en-US" dirty="0" smtClean="0"/>
                  <a:t> </a:t>
                </a:r>
                <a:r>
                  <a:rPr lang="en-US" altLang="en-US" smtClean="0"/>
                  <a:t>=  – 9  </a:t>
                </a:r>
                <a:endParaRPr lang="en-US" altLang="en-US" dirty="0" smtClean="0"/>
              </a:p>
              <a:p>
                <a:pPr marL="0" indent="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endParaRPr lang="en-US" altLang="en-US" dirty="0" smtClean="0">
                  <a:solidFill>
                    <a:srgbClr val="C4152D"/>
                  </a:solidFill>
                </a:endParaRPr>
              </a:p>
              <a:p>
                <a:pPr marL="0" indent="0" eaLnBrk="1" hangingPunct="1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 smtClean="0">
                    <a:solidFill>
                      <a:srgbClr val="C4152D"/>
                    </a:solidFill>
                  </a:rPr>
                  <a:t>Solution:</a:t>
                </a:r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 smtClean="0"/>
                  <a:t>We </a:t>
                </a:r>
                <a:r>
                  <a:rPr lang="en-US" altLang="en-US" dirty="0" smtClean="0"/>
                  <a:t>can solve this equation by simply taking square root on both sides.</a:t>
                </a:r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+2)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=−9</m:t>
                      </m:r>
                    </m:oMath>
                  </m:oMathPara>
                </a14:m>
                <a:endParaRPr lang="en-US" altLang="en-US" dirty="0" smtClean="0"/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sz="1200" dirty="0" smtClean="0"/>
                  <a:t> </a:t>
                </a:r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/>
                  <a:t> </a:t>
                </a:r>
                <a:r>
                  <a:rPr lang="en-US" altLang="en-US" dirty="0" smtClean="0"/>
                  <a:t>                                     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  <m:r>
                      <a:rPr lang="en-US" altLang="en-US" b="0" i="1" smtClean="0">
                        <a:latin typeface="Cambria Math"/>
                      </a:rPr>
                      <m:t>+2=±</m:t>
                    </m:r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altLang="en-US" b="0" i="1" smtClean="0">
                            <a:latin typeface="Cambria Math"/>
                            <a:ea typeface="Cambria Math"/>
                          </a:rPr>
                          <m:t>−9</m:t>
                        </m:r>
                      </m:e>
                    </m:rad>
                  </m:oMath>
                </a14:m>
                <a:endParaRPr lang="en-US" altLang="en-US" dirty="0" smtClean="0"/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sz="1200" dirty="0"/>
                  <a:t> </a:t>
                </a:r>
                <a:r>
                  <a:rPr lang="en-US" altLang="en-US" sz="1200" dirty="0" smtClean="0"/>
                  <a:t>            </a:t>
                </a:r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/>
                  <a:t> </a:t>
                </a:r>
                <a:r>
                  <a:rPr lang="en-US" altLang="en-US" dirty="0" smtClean="0"/>
                  <a:t>                                     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  <m:r>
                      <a:rPr lang="en-US" altLang="en-US" b="0" i="1" smtClean="0">
                        <a:latin typeface="Cambria Math"/>
                      </a:rPr>
                      <m:t>+2=±3</m:t>
                    </m:r>
                    <m:r>
                      <a:rPr lang="en-US" altLang="en-US" b="0" i="1" smtClean="0">
                        <a:latin typeface="Cambria Math"/>
                        <a:ea typeface="Cambria Math"/>
                      </a:rPr>
                      <m:t>𝑖</m:t>
                    </m:r>
                  </m:oMath>
                </a14:m>
                <a:endParaRPr lang="en-US" altLang="en-US" dirty="0" smtClean="0"/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sz="1200" dirty="0"/>
                  <a:t> </a:t>
                </a:r>
                <a:r>
                  <a:rPr lang="en-US" altLang="en-US" sz="1200" dirty="0" smtClean="0"/>
                  <a:t>          </a:t>
                </a:r>
              </a:p>
              <a:p>
                <a:pPr marL="0" indent="0">
                  <a:tabLst>
                    <a:tab pos="457200" algn="l"/>
                    <a:tab pos="1371600" algn="l"/>
                    <a:tab pos="1547813" algn="l"/>
                  </a:tabLst>
                </a:pPr>
                <a:r>
                  <a:rPr lang="en-US" altLang="en-US" dirty="0"/>
                  <a:t> </a:t>
                </a:r>
                <a:r>
                  <a:rPr lang="en-US" altLang="en-US" dirty="0" smtClean="0"/>
                  <a:t>                                           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  <m:r>
                      <a:rPr lang="en-US" altLang="en-US" b="0" i="1" smtClean="0">
                        <a:latin typeface="Cambria Math"/>
                      </a:rPr>
                      <m:t>=−2±3</m:t>
                    </m:r>
                    <m:r>
                      <a:rPr lang="en-US" altLang="en-US" b="0" i="1" smtClean="0">
                        <a:latin typeface="Cambria Math"/>
                        <a:ea typeface="Cambria Math"/>
                      </a:rPr>
                      <m:t>𝑖</m:t>
                    </m:r>
                  </m:oMath>
                </a14:m>
                <a:endParaRPr lang="en-US" altLang="en-US" dirty="0" smtClean="0"/>
              </a:p>
            </p:txBody>
          </p:sp>
        </mc:Choice>
        <mc:Fallback>
          <p:sp>
            <p:nvSpPr>
              <p:cNvPr id="12595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1111" t="-812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 </a:t>
            </a:r>
            <a:endParaRPr lang="en-US" altLang="en-US" i="1" dirty="0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Solve (2</a:t>
            </a:r>
            <a:r>
              <a:rPr lang="en-US" altLang="en-US" i="1" dirty="0" smtClean="0"/>
              <a:t>x </a:t>
            </a:r>
            <a:r>
              <a:rPr lang="en-US" altLang="en-US" dirty="0" smtClean="0"/>
              <a:t>–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3)(2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– 1) = –4.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>
              <a:solidFill>
                <a:srgbClr val="C4152D"/>
              </a:solidFill>
            </a:endParaRP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>
                <a:solidFill>
                  <a:srgbClr val="C4152D"/>
                </a:solidFill>
              </a:rPr>
              <a:t>Solution: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We multiply the binomials on the left side and then add 4 to each side to write the equation in standard form.</a:t>
            </a:r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endParaRPr lang="en-US" altLang="en-US" sz="1200" dirty="0" smtClean="0"/>
          </a:p>
          <a:p>
            <a:pPr marL="0" indent="0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From there we identify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,</a:t>
            </a:r>
            <a:r>
              <a:rPr lang="en-US" altLang="en-US" i="1" dirty="0" smtClean="0"/>
              <a:t> b</a:t>
            </a:r>
            <a:r>
              <a:rPr lang="en-US" altLang="en-US" dirty="0" smtClean="0"/>
              <a:t>,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and</a:t>
            </a:r>
            <a:r>
              <a:rPr lang="en-US" altLang="en-US" i="1" dirty="0" smtClean="0"/>
              <a:t> c </a:t>
            </a:r>
            <a:r>
              <a:rPr lang="en-US" altLang="en-US" dirty="0" smtClean="0"/>
              <a:t>and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apply the quadratic formula.</a:t>
            </a:r>
            <a:endParaRPr lang="en-US" altLang="en-US" dirty="0" smtClean="0">
              <a:solidFill>
                <a:srgbClr val="C4152D"/>
              </a:solidFill>
            </a:endParaRPr>
          </a:p>
          <a:p>
            <a:pPr marL="0" indent="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	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4565650"/>
            <a:ext cx="30861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452" b="-4831"/>
          <a:stretch>
            <a:fillRect/>
          </a:stretch>
        </p:blipFill>
        <p:spPr bwMode="auto">
          <a:xfrm>
            <a:off x="2813050" y="5370513"/>
            <a:ext cx="233362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33"/>
          <a:stretch>
            <a:fillRect/>
          </a:stretch>
        </p:blipFill>
        <p:spPr bwMode="auto">
          <a:xfrm>
            <a:off x="5462588" y="5943600"/>
            <a:ext cx="170021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06"/>
          <a:stretch>
            <a:fillRect/>
          </a:stretch>
        </p:blipFill>
        <p:spPr bwMode="auto">
          <a:xfrm>
            <a:off x="5486400" y="5375275"/>
            <a:ext cx="264795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187" b="1538"/>
          <a:stretch>
            <a:fillRect/>
          </a:stretch>
        </p:blipFill>
        <p:spPr bwMode="auto">
          <a:xfrm>
            <a:off x="2800350" y="5943600"/>
            <a:ext cx="205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09797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4 – </a:t>
            </a:r>
            <a:r>
              <a:rPr lang="en-US" altLang="en-US" i="1" smtClean="0"/>
              <a:t>Solution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Placing </a:t>
            </a:r>
            <a:r>
              <a:rPr lang="en-US" altLang="en-US" i="1" smtClean="0"/>
              <a:t>a </a:t>
            </a:r>
            <a:r>
              <a:rPr lang="en-US" altLang="en-US" smtClean="0"/>
              <a:t>=</a:t>
            </a:r>
            <a:r>
              <a:rPr lang="en-US" altLang="en-US" i="1" smtClean="0"/>
              <a:t> </a:t>
            </a:r>
            <a:r>
              <a:rPr lang="en-US" altLang="en-US" smtClean="0"/>
              <a:t>4,</a:t>
            </a:r>
            <a:r>
              <a:rPr lang="en-US" altLang="en-US" i="1" smtClean="0"/>
              <a:t> b </a:t>
            </a:r>
            <a:r>
              <a:rPr lang="en-US" altLang="en-US" smtClean="0"/>
              <a:t>=</a:t>
            </a:r>
            <a:r>
              <a:rPr lang="en-US" altLang="en-US" i="1" smtClean="0"/>
              <a:t> </a:t>
            </a:r>
            <a:r>
              <a:rPr lang="en-US" altLang="en-US" smtClean="0"/>
              <a:t>–8,</a:t>
            </a:r>
            <a:r>
              <a:rPr lang="en-US" altLang="en-US" i="1" smtClean="0"/>
              <a:t> </a:t>
            </a:r>
            <a:r>
              <a:rPr lang="en-US" altLang="en-US" smtClean="0"/>
              <a:t>and</a:t>
            </a:r>
            <a:r>
              <a:rPr lang="en-US" altLang="en-US" i="1" smtClean="0"/>
              <a:t> c </a:t>
            </a:r>
            <a:r>
              <a:rPr lang="en-US" altLang="en-US" smtClean="0"/>
              <a:t>=</a:t>
            </a:r>
            <a:r>
              <a:rPr lang="en-US" altLang="en-US" i="1" smtClean="0"/>
              <a:t> </a:t>
            </a:r>
            <a:r>
              <a:rPr lang="en-US" altLang="en-US" smtClean="0"/>
              <a:t>7</a:t>
            </a:r>
            <a:r>
              <a:rPr lang="en-US" altLang="en-US" i="1" smtClean="0"/>
              <a:t> </a:t>
            </a:r>
            <a:r>
              <a:rPr lang="en-US" altLang="en-US" smtClean="0"/>
              <a:t>in the quadratic formula we have</a:t>
            </a: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8302625" y="65881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2362200"/>
            <a:ext cx="3790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3305175"/>
            <a:ext cx="24098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700" y="4191000"/>
            <a:ext cx="175736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099" b="-4326"/>
          <a:stretch>
            <a:fillRect/>
          </a:stretch>
        </p:blipFill>
        <p:spPr bwMode="auto">
          <a:xfrm>
            <a:off x="2324100" y="5105400"/>
            <a:ext cx="1976438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32" b="2290"/>
          <a:stretch>
            <a:fillRect/>
          </a:stretch>
        </p:blipFill>
        <p:spPr bwMode="auto">
          <a:xfrm>
            <a:off x="4697413" y="5181600"/>
            <a:ext cx="3227387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4 – </a:t>
            </a:r>
            <a:r>
              <a:rPr lang="en-US" altLang="en-US" i="1" smtClean="0"/>
              <a:t>Solution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/>
            <a:r>
              <a:rPr lang="en-US" altLang="en-US" smtClean="0"/>
              <a:t>To reduce this final expression to lowest terms, we factor a 4 from the numerator and then divide the numerator and denominator by 4.</a:t>
            </a:r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8302625" y="65881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190875"/>
            <a:ext cx="1938338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4267200"/>
            <a:ext cx="14859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2438400"/>
            <a:ext cx="8686800" cy="1219200"/>
          </a:xfrm>
          <a:prstGeom prst="rect">
            <a:avLst/>
          </a:prstGeom>
          <a:solidFill>
            <a:srgbClr val="79A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133600" y="6248400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/>
              <a:t>Copyright © Cengage Learning. All rights reserved.</a:t>
            </a:r>
            <a:r>
              <a:rPr lang="en-US" altLang="en-US"/>
              <a:t> </a:t>
            </a:r>
          </a:p>
        </p:txBody>
      </p:sp>
      <p:sp>
        <p:nvSpPr>
          <p:cNvPr id="3076" name="Text Box 23"/>
          <p:cNvSpPr txBox="1">
            <a:spLocks noChangeArrowheads="1"/>
          </p:cNvSpPr>
          <p:nvPr/>
        </p:nvSpPr>
        <p:spPr bwMode="auto">
          <a:xfrm>
            <a:off x="2224088" y="2389188"/>
            <a:ext cx="6858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/>
              <a:t>Complex Solutions to</a:t>
            </a:r>
            <a:br>
              <a:rPr lang="en-US" altLang="en-US" sz="4000"/>
            </a:br>
            <a:r>
              <a:rPr lang="en-US" altLang="en-US" sz="4000"/>
              <a:t>Quadratic Equations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057400"/>
            <a:ext cx="2362200" cy="609600"/>
          </a:xfrm>
          <a:prstGeom prst="rect">
            <a:avLst/>
          </a:prstGeom>
          <a:solidFill>
            <a:srgbClr val="DD5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69850" y="2119313"/>
            <a:ext cx="22256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 b="1">
                <a:solidFill>
                  <a:schemeClr val="bg1"/>
                </a:solidFill>
              </a:rPr>
              <a:t>SECTION 9.5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</p:spPr>
        <p:txBody>
          <a:bodyPr/>
          <a:lstStyle/>
          <a:p>
            <a:pPr marL="288925" indent="-288925"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   </a:t>
            </a:r>
            <a:r>
              <a:rPr lang="en-US" sz="2800" dirty="0" smtClean="0"/>
              <a:t>Write square roots of negative numbers as </a:t>
            </a:r>
            <a:br>
              <a:rPr lang="en-US" sz="2800" dirty="0" smtClean="0"/>
            </a:br>
            <a:r>
              <a:rPr lang="en-US" sz="2800" dirty="0" smtClean="0"/>
              <a:t>complex numbers.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C64952"/>
              </a:buClr>
              <a:buFont typeface="Wingdings" pitchFamily="2" charset="2"/>
              <a:buAutoNum type="alphaUcPeriod"/>
              <a:defRPr/>
            </a:pPr>
            <a:endParaRPr lang="en-US" sz="1400" dirty="0" smtClean="0">
              <a:solidFill>
                <a:srgbClr val="000000"/>
              </a:solidFill>
            </a:endParaRPr>
          </a:p>
          <a:p>
            <a:pPr marL="288925" indent="-288925"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   </a:t>
            </a:r>
            <a:r>
              <a:rPr lang="en-US" sz="2800" dirty="0" smtClean="0"/>
              <a:t>Solve quadratic equations with complex </a:t>
            </a:r>
            <a:br>
              <a:rPr lang="en-US" sz="2800" dirty="0" smtClean="0"/>
            </a:br>
            <a:r>
              <a:rPr lang="en-US" sz="2800" dirty="0" smtClean="0"/>
              <a:t>solutions.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C64952"/>
              </a:buClr>
              <a:buFont typeface="Wingdings" pitchFamily="2" charset="2"/>
              <a:buAutoNum type="alphaUcPeriod"/>
              <a:defRPr/>
            </a:pPr>
            <a:endParaRPr lang="en-US" sz="1400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C64952"/>
              </a:buClr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73038" y="1444625"/>
            <a:ext cx="457200" cy="381000"/>
          </a:xfrm>
          <a:prstGeom prst="rect">
            <a:avLst/>
          </a:prstGeom>
          <a:solidFill>
            <a:srgbClr val="79A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273996"/>
                </a:solidFill>
              </a:rPr>
              <a:t>A</a:t>
            </a:r>
          </a:p>
        </p:txBody>
      </p:sp>
      <p:sp>
        <p:nvSpPr>
          <p:cNvPr id="4100" name="Title 7"/>
          <p:cNvSpPr>
            <a:spLocks noGrp="1"/>
          </p:cNvSpPr>
          <p:nvPr>
            <p:ph type="title"/>
          </p:nvPr>
        </p:nvSpPr>
        <p:spPr>
          <a:xfrm>
            <a:off x="317500" y="36513"/>
            <a:ext cx="8229600" cy="1143000"/>
          </a:xfrm>
        </p:spPr>
        <p:txBody>
          <a:bodyPr/>
          <a:lstStyle/>
          <a:p>
            <a:r>
              <a:rPr lang="en-US" altLang="en-US" smtClean="0"/>
              <a:t>Objectives</a:t>
            </a:r>
          </a:p>
        </p:txBody>
      </p:sp>
      <p:sp>
        <p:nvSpPr>
          <p:cNvPr id="2" name="Rectangle 3"/>
          <p:cNvSpPr/>
          <p:nvPr/>
        </p:nvSpPr>
        <p:spPr>
          <a:xfrm>
            <a:off x="173038" y="2640013"/>
            <a:ext cx="457200" cy="381000"/>
          </a:xfrm>
          <a:prstGeom prst="rect">
            <a:avLst/>
          </a:prstGeom>
          <a:solidFill>
            <a:srgbClr val="79A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>
                <a:solidFill>
                  <a:srgbClr val="273996"/>
                </a:solidFill>
              </a:rPr>
              <a:t>B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ChangeArrowheads="1"/>
          </p:cNvSpPr>
          <p:nvPr/>
        </p:nvSpPr>
        <p:spPr bwMode="auto">
          <a:xfrm>
            <a:off x="838200" y="3276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>
                <a:solidFill>
                  <a:srgbClr val="273996"/>
                </a:solidFill>
              </a:rPr>
              <a:t>Square Roots of Negative</a:t>
            </a:r>
            <a:br>
              <a:rPr lang="en-US" altLang="en-US" sz="4000">
                <a:solidFill>
                  <a:srgbClr val="273996"/>
                </a:solidFill>
              </a:rPr>
            </a:br>
            <a:r>
              <a:rPr lang="en-US" altLang="en-US" sz="4000">
                <a:solidFill>
                  <a:srgbClr val="273996"/>
                </a:solidFill>
              </a:rPr>
              <a:t>Numbers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3416300"/>
            <a:ext cx="533400" cy="381000"/>
          </a:xfrm>
          <a:prstGeom prst="rect">
            <a:avLst/>
          </a:prstGeom>
          <a:solidFill>
            <a:srgbClr val="79A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273996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Square Roots of Negative Numbers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The quadratic formula tells us that the solutions to</a:t>
            </a:r>
            <a:br>
              <a:rPr lang="en-US" altLang="en-US" smtClean="0"/>
            </a:br>
            <a:r>
              <a:rPr lang="en-US" altLang="en-US" smtClean="0"/>
              <a:t>equations of the form </a:t>
            </a:r>
            <a:r>
              <a:rPr lang="en-US" altLang="en-US" i="1" smtClean="0"/>
              <a:t>ax</a:t>
            </a:r>
            <a:r>
              <a:rPr lang="en-US" altLang="en-US" baseline="30000" smtClean="0"/>
              <a:t>2</a:t>
            </a:r>
            <a:r>
              <a:rPr lang="en-US" altLang="en-US" smtClean="0"/>
              <a:t> + </a:t>
            </a:r>
            <a:r>
              <a:rPr lang="en-US" altLang="en-US" i="1" smtClean="0"/>
              <a:t>bx</a:t>
            </a:r>
            <a:r>
              <a:rPr lang="en-US" altLang="en-US" smtClean="0"/>
              <a:t> + </a:t>
            </a:r>
            <a:r>
              <a:rPr lang="en-US" altLang="en-US" i="1" smtClean="0"/>
              <a:t>c</a:t>
            </a:r>
            <a:r>
              <a:rPr lang="en-US" altLang="en-US" smtClean="0"/>
              <a:t> = 0</a:t>
            </a:r>
            <a:r>
              <a:rPr lang="en-US" altLang="en-US" i="1" smtClean="0"/>
              <a:t> </a:t>
            </a:r>
            <a:r>
              <a:rPr lang="en-US" altLang="en-US" smtClean="0"/>
              <a:t>are always</a:t>
            </a:r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The part of the quadratic formula under the radical sign is called the </a:t>
            </a:r>
            <a:r>
              <a:rPr lang="en-US" altLang="en-US" i="1" smtClean="0"/>
              <a:t>discriminant</a:t>
            </a:r>
            <a:r>
              <a:rPr lang="en-US" altLang="en-US" smtClean="0"/>
              <a:t>.</a:t>
            </a:r>
            <a:endParaRPr lang="en-US" altLang="en-US" i="1" smtClean="0"/>
          </a:p>
          <a:p>
            <a:pPr marL="0" indent="0"/>
            <a:endParaRPr lang="en-US" altLang="en-US" sz="1200" i="1" smtClean="0"/>
          </a:p>
          <a:p>
            <a:pPr marL="0" indent="0"/>
            <a:r>
              <a:rPr lang="en-US" altLang="en-US" smtClean="0"/>
              <a:t>	    Discriminant = </a:t>
            </a:r>
            <a:r>
              <a:rPr lang="en-US" altLang="en-US" i="1" smtClean="0"/>
              <a:t>b</a:t>
            </a:r>
            <a:r>
              <a:rPr lang="en-US" altLang="en-US" baseline="30000" smtClean="0"/>
              <a:t>2</a:t>
            </a:r>
            <a:r>
              <a:rPr lang="en-US" altLang="en-US" smtClean="0"/>
              <a:t> − 4</a:t>
            </a:r>
            <a:r>
              <a:rPr lang="en-US" altLang="en-US" i="1" smtClean="0"/>
              <a:t>ac</a:t>
            </a:r>
          </a:p>
          <a:p>
            <a:pPr marL="0" indent="0"/>
            <a:endParaRPr lang="en-US" altLang="en-US" sz="1200" i="1" smtClean="0"/>
          </a:p>
          <a:p>
            <a:pPr marL="0" indent="0"/>
            <a:r>
              <a:rPr lang="en-US" altLang="en-US" smtClean="0"/>
              <a:t>When the discriminant is negative, we have to deal with the square root of a negative number. We handle square roots of negative numbers by using the definition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2605088"/>
            <a:ext cx="264795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3" y="6030913"/>
            <a:ext cx="12144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1</a:t>
            </a:r>
            <a:endParaRPr lang="en-US" altLang="en-US" i="1" smtClean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mtClean="0"/>
              <a:t>Write the following radicals as complex numbers.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buFontTx/>
              <a:buAutoNum type="alphaLcPeriod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b="1" smtClean="0"/>
              <a:t>  </a:t>
            </a:r>
          </a:p>
          <a:p>
            <a:pPr marL="0" indent="0" eaLnBrk="1" hangingPunct="1">
              <a:buFontTx/>
              <a:buAutoNum type="alphaLcPeriod"/>
              <a:tabLst>
                <a:tab pos="457200" algn="l"/>
                <a:tab pos="1371600" algn="l"/>
                <a:tab pos="1547813" algn="l"/>
              </a:tabLst>
            </a:pPr>
            <a:endParaRPr lang="en-US" altLang="en-US" b="1" smtClean="0"/>
          </a:p>
          <a:p>
            <a:pPr marL="0" indent="0" eaLnBrk="1" hangingPunct="1">
              <a:buFontTx/>
              <a:buAutoNum type="alphaLcPeriod"/>
              <a:tabLst>
                <a:tab pos="457200" algn="l"/>
                <a:tab pos="1371600" algn="l"/>
                <a:tab pos="1547813" algn="l"/>
              </a:tabLst>
            </a:pPr>
            <a:endParaRPr lang="en-US" altLang="en-US" b="1" smtClean="0"/>
          </a:p>
          <a:p>
            <a:pPr marL="0" indent="0" eaLnBrk="1" hangingPunct="1">
              <a:buFontTx/>
              <a:buAutoNum type="alphaLcPeriod"/>
              <a:tabLst>
                <a:tab pos="457200" algn="l"/>
                <a:tab pos="1371600" algn="l"/>
                <a:tab pos="1547813" algn="l"/>
              </a:tabLst>
            </a:pPr>
            <a:endParaRPr lang="en-US" altLang="en-US" b="1" smtClean="0"/>
          </a:p>
          <a:p>
            <a:pPr marL="0" indent="0" eaLnBrk="1" hangingPunct="1">
              <a:buFontTx/>
              <a:buAutoNum type="alphaLcPeriod"/>
              <a:tabLst>
                <a:tab pos="457200" algn="l"/>
                <a:tab pos="1371600" algn="l"/>
                <a:tab pos="1547813" algn="l"/>
              </a:tabLst>
            </a:pPr>
            <a:endParaRPr lang="en-US" altLang="en-US" b="1" smtClean="0"/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b="1" smtClean="0"/>
              <a:t>b.  </a:t>
            </a:r>
          </a:p>
          <a:p>
            <a:pPr marL="0" indent="0" eaLnBrk="1" hangingPunct="1"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b="1" smtClean="0"/>
              <a:t> </a:t>
            </a:r>
            <a:r>
              <a:rPr lang="en-US" altLang="en-US" smtClean="0"/>
              <a:t>	</a:t>
            </a: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000" b="4478"/>
          <a:stretch>
            <a:fillRect/>
          </a:stretch>
        </p:blipFill>
        <p:spPr bwMode="auto">
          <a:xfrm>
            <a:off x="914400" y="24638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56" b="-19403"/>
          <a:stretch>
            <a:fillRect/>
          </a:stretch>
        </p:blipFill>
        <p:spPr bwMode="auto">
          <a:xfrm>
            <a:off x="1562100" y="3597275"/>
            <a:ext cx="7048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22" r="16444" b="4478"/>
          <a:stretch>
            <a:fillRect/>
          </a:stretch>
        </p:blipFill>
        <p:spPr bwMode="auto">
          <a:xfrm>
            <a:off x="1573213" y="3074988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0" r="53778" b="4478"/>
          <a:stretch>
            <a:fillRect/>
          </a:stretch>
        </p:blipFill>
        <p:spPr bwMode="auto">
          <a:xfrm>
            <a:off x="1635125" y="2451100"/>
            <a:ext cx="1295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68" b="7597"/>
          <a:stretch>
            <a:fillRect/>
          </a:stretch>
        </p:blipFill>
        <p:spPr bwMode="auto">
          <a:xfrm>
            <a:off x="914400" y="4572000"/>
            <a:ext cx="23749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70" r="12994"/>
          <a:stretch>
            <a:fillRect/>
          </a:stretch>
        </p:blipFill>
        <p:spPr bwMode="auto">
          <a:xfrm>
            <a:off x="1828800" y="5224463"/>
            <a:ext cx="1676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17"/>
          <a:stretch>
            <a:fillRect/>
          </a:stretch>
        </p:blipFill>
        <p:spPr bwMode="auto">
          <a:xfrm>
            <a:off x="1785938" y="5834063"/>
            <a:ext cx="5762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Example 1 – </a:t>
            </a:r>
            <a:r>
              <a:rPr lang="en-US" altLang="en-US" i="1" smtClean="0"/>
              <a:t>Solution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457200" indent="-45720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b="1" smtClean="0"/>
              <a:t>c.   </a:t>
            </a:r>
            <a:endParaRPr lang="en-US" altLang="en-US" smtClean="0"/>
          </a:p>
          <a:p>
            <a:pPr marL="457200" indent="-457200" eaLnBrk="1" hangingPunct="1">
              <a:lnSpc>
                <a:spcPct val="120000"/>
              </a:lnSpc>
              <a:buFontTx/>
              <a:buChar char="•"/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457200" indent="-457200" eaLnBrk="1" hangingPunct="1">
              <a:lnSpc>
                <a:spcPct val="120000"/>
              </a:lnSpc>
              <a:buFontTx/>
              <a:buChar char="•"/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457200" indent="-457200" eaLnBrk="1" hangingPunct="1">
              <a:lnSpc>
                <a:spcPct val="120000"/>
              </a:lnSpc>
              <a:buFontTx/>
              <a:buChar char="•"/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457200" indent="-457200" eaLnBrk="1" hangingPunct="1">
              <a:lnSpc>
                <a:spcPct val="120000"/>
              </a:lnSpc>
              <a:buFontTx/>
              <a:buChar char="•"/>
              <a:tabLst>
                <a:tab pos="457200" algn="l"/>
                <a:tab pos="1371600" algn="l"/>
                <a:tab pos="1547813" algn="l"/>
              </a:tabLst>
            </a:pPr>
            <a:endParaRPr lang="en-US" altLang="en-US" smtClean="0"/>
          </a:p>
          <a:p>
            <a:pPr marL="457200" indent="-457200" eaLnBrk="1" hangingPunct="1">
              <a:lnSpc>
                <a:spcPct val="120000"/>
              </a:lnSpc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b="1" smtClean="0"/>
              <a:t>d. </a:t>
            </a:r>
            <a:endParaRPr lang="en-US" altLang="en-US" smtClean="0"/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8302625" y="65881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1568450"/>
            <a:ext cx="204311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2392363"/>
            <a:ext cx="158115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0" y="3140075"/>
            <a:ext cx="9429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22738"/>
            <a:ext cx="22669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088" y="4894263"/>
            <a:ext cx="17430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5624513"/>
            <a:ext cx="107156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81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Square Roots of Negative Numbers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In parts c and d of Example 1, we wrote </a:t>
            </a:r>
            <a:r>
              <a:rPr lang="en-US" altLang="en-US" i="1" smtClean="0"/>
              <a:t>i </a:t>
            </a:r>
            <a:r>
              <a:rPr lang="en-US" altLang="en-US" smtClean="0"/>
              <a:t>before the radical because it is less confusing that way. </a:t>
            </a:r>
          </a:p>
          <a:p>
            <a:pPr marL="0" indent="0"/>
            <a:endParaRPr lang="en-US" altLang="en-US" smtClean="0"/>
          </a:p>
          <a:p>
            <a:pPr marL="0" indent="0"/>
            <a:r>
              <a:rPr lang="en-US" altLang="en-US" smtClean="0"/>
              <a:t>If we put </a:t>
            </a:r>
            <a:r>
              <a:rPr lang="en-US" altLang="en-US" i="1" smtClean="0"/>
              <a:t>i </a:t>
            </a:r>
            <a:r>
              <a:rPr lang="en-US" altLang="en-US" smtClean="0"/>
              <a:t>after the radical, it is sometimes mistaken for</a:t>
            </a:r>
            <a:br>
              <a:rPr lang="en-US" altLang="en-US" smtClean="0"/>
            </a:br>
            <a:r>
              <a:rPr lang="en-US" altLang="en-US" smtClean="0"/>
              <a:t>being under the radical sign.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ChangeArrowheads="1"/>
          </p:cNvSpPr>
          <p:nvPr/>
        </p:nvSpPr>
        <p:spPr bwMode="auto">
          <a:xfrm>
            <a:off x="838200" y="3276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>
                <a:solidFill>
                  <a:srgbClr val="273996"/>
                </a:solidFill>
              </a:rPr>
              <a:t>Quadratic Equations with Complex Solutions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2700" y="3429000"/>
            <a:ext cx="533400" cy="381000"/>
          </a:xfrm>
          <a:prstGeom prst="rect">
            <a:avLst/>
          </a:prstGeom>
          <a:solidFill>
            <a:srgbClr val="79A4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rgbClr val="273996"/>
                </a:solidFill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3bc23927-4228-4956-a1ee-255bf489df39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870</TotalTime>
  <Words>329</Words>
  <Application>Microsoft Office PowerPoint</Application>
  <PresentationFormat>On-screen Show (4:3)</PresentationFormat>
  <Paragraphs>81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Wingdings</vt:lpstr>
      <vt:lpstr>McKBAlgP8</vt:lpstr>
      <vt:lpstr>PowerPoint Presentation</vt:lpstr>
      <vt:lpstr>PowerPoint Presentation</vt:lpstr>
      <vt:lpstr>Objectives</vt:lpstr>
      <vt:lpstr>PowerPoint Presentation</vt:lpstr>
      <vt:lpstr>Square Roots of Negative Numbers</vt:lpstr>
      <vt:lpstr>Example 1</vt:lpstr>
      <vt:lpstr>Example 1 – Solution</vt:lpstr>
      <vt:lpstr>Square Roots of Negative Numbers</vt:lpstr>
      <vt:lpstr>PowerPoint Presentation</vt:lpstr>
      <vt:lpstr>Quadratic Equations with Complex Solutions</vt:lpstr>
      <vt:lpstr>Example 3</vt:lpstr>
      <vt:lpstr>Example </vt:lpstr>
      <vt:lpstr>Example 4 – Solution</vt:lpstr>
      <vt:lpstr>Example 4 – 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Cary Lee</cp:lastModifiedBy>
  <cp:revision>227</cp:revision>
  <dcterms:created xsi:type="dcterms:W3CDTF">2010-10-18T10:39:55Z</dcterms:created>
  <dcterms:modified xsi:type="dcterms:W3CDTF">2018-11-29T20:19:55Z</dcterms:modified>
</cp:coreProperties>
</file>