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sldIdLst>
    <p:sldId id="256" r:id="rId2"/>
    <p:sldId id="401" r:id="rId3"/>
    <p:sldId id="402" r:id="rId4"/>
    <p:sldId id="403" r:id="rId5"/>
    <p:sldId id="404" r:id="rId6"/>
    <p:sldId id="405" r:id="rId7"/>
    <p:sldId id="289" r:id="rId8"/>
    <p:sldId id="260" r:id="rId9"/>
    <p:sldId id="329" r:id="rId10"/>
    <p:sldId id="330" r:id="rId11"/>
    <p:sldId id="331" r:id="rId12"/>
    <p:sldId id="332" r:id="rId13"/>
    <p:sldId id="333" r:id="rId14"/>
    <p:sldId id="400" r:id="rId15"/>
    <p:sldId id="261" r:id="rId16"/>
    <p:sldId id="386" r:id="rId17"/>
    <p:sldId id="328" r:id="rId18"/>
    <p:sldId id="286" r:id="rId19"/>
    <p:sldId id="277" r:id="rId20"/>
    <p:sldId id="278" r:id="rId21"/>
    <p:sldId id="406" r:id="rId22"/>
    <p:sldId id="407" r:id="rId23"/>
    <p:sldId id="408" r:id="rId24"/>
    <p:sldId id="409" r:id="rId2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38" autoAdjust="0"/>
    <p:restoredTop sz="94709" autoAdjust="0"/>
  </p:normalViewPr>
  <p:slideViewPr>
    <p:cSldViewPr>
      <p:cViewPr varScale="1">
        <p:scale>
          <a:sx n="51" d="100"/>
          <a:sy n="51" d="100"/>
        </p:scale>
        <p:origin x="90" y="456"/>
      </p:cViewPr>
      <p:guideLst>
        <p:guide orient="horz" pos="2160"/>
        <p:guide pos="2880"/>
      </p:guideLst>
    </p:cSldViewPr>
  </p:slideViewPr>
  <p:outlineViewPr>
    <p:cViewPr>
      <p:scale>
        <a:sx n="33" d="100"/>
        <a:sy n="33" d="100"/>
      </p:scale>
      <p:origin x="0" y="4288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532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409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32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532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6493ACD-9807-4FA2-9D0B-7F17537D2A4A}" type="slidenum">
              <a:rPr lang="en-US" altLang="en-US"/>
              <a:pPr/>
              <a:t>‹#›</a:t>
            </a:fld>
            <a:endParaRPr lang="en-US" altLang="en-US"/>
          </a:p>
        </p:txBody>
      </p:sp>
    </p:spTree>
    <p:extLst>
      <p:ext uri="{BB962C8B-B14F-4D97-AF65-F5344CB8AC3E}">
        <p14:creationId xmlns:p14="http://schemas.microsoft.com/office/powerpoint/2010/main" val="5688707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9D23112D-169E-429B-B512-7D9161C30D3D}" type="slidenum">
              <a:rPr lang="en-US" smtClean="0"/>
              <a:pPr/>
              <a:t>3</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r>
              <a:rPr lang="en-US" smtClean="0"/>
              <a:t>Figure: 02-17-05UN</a:t>
            </a:r>
          </a:p>
          <a:p>
            <a:endParaRPr lang="en-US" smtClean="0"/>
          </a:p>
          <a:p>
            <a:r>
              <a:rPr lang="en-US" smtClean="0"/>
              <a:t>Title: </a:t>
            </a:r>
          </a:p>
          <a:p>
            <a:r>
              <a:rPr lang="en-US" smtClean="0"/>
              <a:t>Al atom, C atom, He atom</a:t>
            </a:r>
          </a:p>
          <a:p>
            <a:endParaRPr lang="en-US" smtClean="0"/>
          </a:p>
          <a:p>
            <a:r>
              <a:rPr lang="en-US" smtClean="0"/>
              <a:t>Caption: </a:t>
            </a:r>
          </a:p>
          <a:p>
            <a:r>
              <a:rPr lang="en-US" smtClean="0"/>
              <a:t>A mole of any element always contains 6.02 x 10</a:t>
            </a:r>
            <a:r>
              <a:rPr lang="en-US" baseline="-25000" smtClean="0"/>
              <a:t>23</a:t>
            </a:r>
            <a:r>
              <a:rPr lang="en-US" smtClean="0"/>
              <a:t> atoms, but the masses differ, due to the different masses of each atom.</a:t>
            </a:r>
          </a:p>
        </p:txBody>
      </p:sp>
    </p:spTree>
    <p:extLst>
      <p:ext uri="{BB962C8B-B14F-4D97-AF65-F5344CB8AC3E}">
        <p14:creationId xmlns:p14="http://schemas.microsoft.com/office/powerpoint/2010/main" val="3127583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E08F22B-8896-4D53-A025-FF7C34B63A34}" type="slidenum">
              <a:rPr lang="en-US" smtClean="0"/>
              <a:pPr/>
              <a:t>4</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r>
              <a:rPr lang="en-US" smtClean="0"/>
              <a:t>Figure: 02-17-03UN</a:t>
            </a:r>
          </a:p>
          <a:p>
            <a:endParaRPr lang="en-US" smtClean="0"/>
          </a:p>
          <a:p>
            <a:r>
              <a:rPr lang="en-US" smtClean="0"/>
              <a:t>Title: </a:t>
            </a:r>
          </a:p>
          <a:p>
            <a:r>
              <a:rPr lang="en-US" smtClean="0"/>
              <a:t>One tablespoon of water</a:t>
            </a:r>
          </a:p>
          <a:p>
            <a:endParaRPr lang="en-US" smtClean="0"/>
          </a:p>
          <a:p>
            <a:r>
              <a:rPr lang="en-US" smtClean="0"/>
              <a:t>Caption: </a:t>
            </a:r>
          </a:p>
          <a:p>
            <a:r>
              <a:rPr lang="en-US" smtClean="0"/>
              <a:t>One tablespoon is approximately 15 mL; one mole of water occupies 18 mL.</a:t>
            </a:r>
          </a:p>
        </p:txBody>
      </p:sp>
    </p:spTree>
    <p:extLst>
      <p:ext uri="{BB962C8B-B14F-4D97-AF65-F5344CB8AC3E}">
        <p14:creationId xmlns:p14="http://schemas.microsoft.com/office/powerpoint/2010/main" val="3717225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742A3C6-F330-42FD-86BB-535F75996D44}" type="slidenum">
              <a:rPr lang="en-US" smtClean="0"/>
              <a:pPr/>
              <a:t>5</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r>
              <a:rPr lang="en-US" smtClean="0"/>
              <a:t>Figure: 02-17-02</a:t>
            </a:r>
          </a:p>
          <a:p>
            <a:endParaRPr lang="en-US" smtClean="0"/>
          </a:p>
          <a:p>
            <a:r>
              <a:rPr lang="en-US" smtClean="0"/>
              <a:t>Title: </a:t>
            </a:r>
          </a:p>
          <a:p>
            <a:r>
              <a:rPr lang="en-US" smtClean="0"/>
              <a:t>Pennies</a:t>
            </a:r>
          </a:p>
          <a:p>
            <a:endParaRPr lang="en-US" smtClean="0"/>
          </a:p>
          <a:p>
            <a:r>
              <a:rPr lang="en-US" smtClean="0"/>
              <a:t>Caption: </a:t>
            </a:r>
          </a:p>
          <a:p>
            <a:r>
              <a:rPr lang="en-US" smtClean="0"/>
              <a:t>Beginning in 1982, pennies became almost all zinc, with only a copper coating. Before 1982, however, pennies were mostly copper.</a:t>
            </a:r>
          </a:p>
        </p:txBody>
      </p:sp>
    </p:spTree>
    <p:extLst>
      <p:ext uri="{BB962C8B-B14F-4D97-AF65-F5344CB8AC3E}">
        <p14:creationId xmlns:p14="http://schemas.microsoft.com/office/powerpoint/2010/main" val="3696111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5D58150-DBA2-4342-9648-2BD308EF2A8C}" type="slidenum">
              <a:rPr lang="en-US" altLang="en-US" sz="1200"/>
              <a:pPr/>
              <a:t>14</a:t>
            </a:fld>
            <a:endParaRPr lang="en-US" altLang="en-US" sz="1200"/>
          </a:p>
        </p:txBody>
      </p:sp>
    </p:spTree>
    <p:extLst>
      <p:ext uri="{BB962C8B-B14F-4D97-AF65-F5344CB8AC3E}">
        <p14:creationId xmlns:p14="http://schemas.microsoft.com/office/powerpoint/2010/main" val="794147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838D36E-D806-40FD-A68B-17561B007D95}" type="slidenum">
              <a:rPr lang="en-US" altLang="en-US" sz="1200"/>
              <a:pPr/>
              <a:t>17</a:t>
            </a:fld>
            <a:endParaRPr lang="en-US" alt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Figure: 03-09 </a:t>
            </a:r>
          </a:p>
          <a:p>
            <a:endParaRPr lang="en-US" altLang="en-US" smtClean="0"/>
          </a:p>
          <a:p>
            <a:r>
              <a:rPr lang="en-US" altLang="en-US" smtClean="0"/>
              <a:t>Title: </a:t>
            </a:r>
          </a:p>
          <a:p>
            <a:r>
              <a:rPr lang="en-US" altLang="en-US" smtClean="0"/>
              <a:t>Combustion Analysis Apparatus</a:t>
            </a:r>
          </a:p>
          <a:p>
            <a:endParaRPr lang="en-US" altLang="en-US" smtClean="0"/>
          </a:p>
          <a:p>
            <a:r>
              <a:rPr lang="en-US" altLang="en-US" smtClean="0"/>
              <a:t>Caption: </a:t>
            </a:r>
          </a:p>
          <a:p>
            <a:r>
              <a:rPr lang="en-US" altLang="en-US" smtClean="0"/>
              <a:t>The sample to be analyzed is placed in a furnace and burned in oxygen. The water and carbon dioxide produced are absorbed into separate containers and weighed.</a:t>
            </a:r>
          </a:p>
        </p:txBody>
      </p:sp>
    </p:spTree>
    <p:extLst>
      <p:ext uri="{BB962C8B-B14F-4D97-AF65-F5344CB8AC3E}">
        <p14:creationId xmlns:p14="http://schemas.microsoft.com/office/powerpoint/2010/main" val="2571607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29057" indent="-280406">
              <a:defRPr sz="2400">
                <a:solidFill>
                  <a:schemeClr val="tx1"/>
                </a:solidFill>
                <a:latin typeface="Times New Roman" pitchFamily="18" charset="0"/>
              </a:defRPr>
            </a:lvl2pPr>
            <a:lvl3pPr marL="1121626" indent="-224325">
              <a:defRPr sz="2400">
                <a:solidFill>
                  <a:schemeClr val="tx1"/>
                </a:solidFill>
                <a:latin typeface="Times New Roman" pitchFamily="18" charset="0"/>
              </a:defRPr>
            </a:lvl3pPr>
            <a:lvl4pPr marL="1570276" indent="-224325">
              <a:defRPr sz="2400">
                <a:solidFill>
                  <a:schemeClr val="tx1"/>
                </a:solidFill>
                <a:latin typeface="Times New Roman" pitchFamily="18" charset="0"/>
              </a:defRPr>
            </a:lvl4pPr>
            <a:lvl5pPr marL="2018927" indent="-224325">
              <a:defRPr sz="2400">
                <a:solidFill>
                  <a:schemeClr val="tx1"/>
                </a:solidFill>
                <a:latin typeface="Times New Roman" pitchFamily="18" charset="0"/>
              </a:defRPr>
            </a:lvl5pPr>
            <a:lvl6pPr marL="2467577" indent="-224325" eaLnBrk="0" fontAlgn="base" hangingPunct="0">
              <a:spcBef>
                <a:spcPct val="0"/>
              </a:spcBef>
              <a:spcAft>
                <a:spcPct val="0"/>
              </a:spcAft>
              <a:defRPr sz="2400">
                <a:solidFill>
                  <a:schemeClr val="tx1"/>
                </a:solidFill>
                <a:latin typeface="Times New Roman" pitchFamily="18" charset="0"/>
              </a:defRPr>
            </a:lvl6pPr>
            <a:lvl7pPr marL="2916227" indent="-224325" eaLnBrk="0" fontAlgn="base" hangingPunct="0">
              <a:spcBef>
                <a:spcPct val="0"/>
              </a:spcBef>
              <a:spcAft>
                <a:spcPct val="0"/>
              </a:spcAft>
              <a:defRPr sz="2400">
                <a:solidFill>
                  <a:schemeClr val="tx1"/>
                </a:solidFill>
                <a:latin typeface="Times New Roman" pitchFamily="18" charset="0"/>
              </a:defRPr>
            </a:lvl7pPr>
            <a:lvl8pPr marL="3364878" indent="-224325" eaLnBrk="0" fontAlgn="base" hangingPunct="0">
              <a:spcBef>
                <a:spcPct val="0"/>
              </a:spcBef>
              <a:spcAft>
                <a:spcPct val="0"/>
              </a:spcAft>
              <a:defRPr sz="2400">
                <a:solidFill>
                  <a:schemeClr val="tx1"/>
                </a:solidFill>
                <a:latin typeface="Times New Roman" pitchFamily="18" charset="0"/>
              </a:defRPr>
            </a:lvl8pPr>
            <a:lvl9pPr marL="3813528" indent="-224325" eaLnBrk="0" fontAlgn="base" hangingPunct="0">
              <a:spcBef>
                <a:spcPct val="0"/>
              </a:spcBef>
              <a:spcAft>
                <a:spcPct val="0"/>
              </a:spcAft>
              <a:defRPr sz="2400">
                <a:solidFill>
                  <a:schemeClr val="tx1"/>
                </a:solidFill>
                <a:latin typeface="Times New Roman" pitchFamily="18" charset="0"/>
              </a:defRPr>
            </a:lvl9pPr>
          </a:lstStyle>
          <a:p>
            <a:fld id="{E918C9FE-4E30-41F1-8E7B-520041443DDE}" type="slidenum">
              <a:rPr lang="en-US" altLang="en-US" sz="1200"/>
              <a:pPr/>
              <a:t>21</a:t>
            </a:fld>
            <a:endParaRPr lang="en-US" altLang="en-US" sz="1200"/>
          </a:p>
        </p:txBody>
      </p:sp>
    </p:spTree>
    <p:extLst>
      <p:ext uri="{BB962C8B-B14F-4D97-AF65-F5344CB8AC3E}">
        <p14:creationId xmlns:p14="http://schemas.microsoft.com/office/powerpoint/2010/main" val="2966426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29057" indent="-280406">
              <a:defRPr sz="2400">
                <a:solidFill>
                  <a:schemeClr val="tx1"/>
                </a:solidFill>
                <a:latin typeface="Times New Roman" pitchFamily="18" charset="0"/>
              </a:defRPr>
            </a:lvl2pPr>
            <a:lvl3pPr marL="1121626" indent="-224325">
              <a:defRPr sz="2400">
                <a:solidFill>
                  <a:schemeClr val="tx1"/>
                </a:solidFill>
                <a:latin typeface="Times New Roman" pitchFamily="18" charset="0"/>
              </a:defRPr>
            </a:lvl3pPr>
            <a:lvl4pPr marL="1570276" indent="-224325">
              <a:defRPr sz="2400">
                <a:solidFill>
                  <a:schemeClr val="tx1"/>
                </a:solidFill>
                <a:latin typeface="Times New Roman" pitchFamily="18" charset="0"/>
              </a:defRPr>
            </a:lvl4pPr>
            <a:lvl5pPr marL="2018927" indent="-224325">
              <a:defRPr sz="2400">
                <a:solidFill>
                  <a:schemeClr val="tx1"/>
                </a:solidFill>
                <a:latin typeface="Times New Roman" pitchFamily="18" charset="0"/>
              </a:defRPr>
            </a:lvl5pPr>
            <a:lvl6pPr marL="2467577" indent="-224325" eaLnBrk="0" fontAlgn="base" hangingPunct="0">
              <a:spcBef>
                <a:spcPct val="0"/>
              </a:spcBef>
              <a:spcAft>
                <a:spcPct val="0"/>
              </a:spcAft>
              <a:defRPr sz="2400">
                <a:solidFill>
                  <a:schemeClr val="tx1"/>
                </a:solidFill>
                <a:latin typeface="Times New Roman" pitchFamily="18" charset="0"/>
              </a:defRPr>
            </a:lvl6pPr>
            <a:lvl7pPr marL="2916227" indent="-224325" eaLnBrk="0" fontAlgn="base" hangingPunct="0">
              <a:spcBef>
                <a:spcPct val="0"/>
              </a:spcBef>
              <a:spcAft>
                <a:spcPct val="0"/>
              </a:spcAft>
              <a:defRPr sz="2400">
                <a:solidFill>
                  <a:schemeClr val="tx1"/>
                </a:solidFill>
                <a:latin typeface="Times New Roman" pitchFamily="18" charset="0"/>
              </a:defRPr>
            </a:lvl7pPr>
            <a:lvl8pPr marL="3364878" indent="-224325" eaLnBrk="0" fontAlgn="base" hangingPunct="0">
              <a:spcBef>
                <a:spcPct val="0"/>
              </a:spcBef>
              <a:spcAft>
                <a:spcPct val="0"/>
              </a:spcAft>
              <a:defRPr sz="2400">
                <a:solidFill>
                  <a:schemeClr val="tx1"/>
                </a:solidFill>
                <a:latin typeface="Times New Roman" pitchFamily="18" charset="0"/>
              </a:defRPr>
            </a:lvl8pPr>
            <a:lvl9pPr marL="3813528" indent="-224325" eaLnBrk="0" fontAlgn="base" hangingPunct="0">
              <a:spcBef>
                <a:spcPct val="0"/>
              </a:spcBef>
              <a:spcAft>
                <a:spcPct val="0"/>
              </a:spcAft>
              <a:defRPr sz="2400">
                <a:solidFill>
                  <a:schemeClr val="tx1"/>
                </a:solidFill>
                <a:latin typeface="Times New Roman" pitchFamily="18" charset="0"/>
              </a:defRPr>
            </a:lvl9pPr>
          </a:lstStyle>
          <a:p>
            <a:fld id="{5F1B5A14-ECED-4B7D-99EB-F0F5365E84AD}" type="slidenum">
              <a:rPr lang="en-US" altLang="en-US" sz="1200"/>
              <a:pPr/>
              <a:t>22</a:t>
            </a:fld>
            <a:endParaRPr lang="en-US" altLang="en-US" sz="1200"/>
          </a:p>
        </p:txBody>
      </p:sp>
    </p:spTree>
    <p:extLst>
      <p:ext uri="{BB962C8B-B14F-4D97-AF65-F5344CB8AC3E}">
        <p14:creationId xmlns:p14="http://schemas.microsoft.com/office/powerpoint/2010/main" val="2305936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29057" indent="-280406">
              <a:defRPr sz="2400">
                <a:solidFill>
                  <a:schemeClr val="tx1"/>
                </a:solidFill>
                <a:latin typeface="Times New Roman" pitchFamily="18" charset="0"/>
              </a:defRPr>
            </a:lvl2pPr>
            <a:lvl3pPr marL="1121626" indent="-224325">
              <a:defRPr sz="2400">
                <a:solidFill>
                  <a:schemeClr val="tx1"/>
                </a:solidFill>
                <a:latin typeface="Times New Roman" pitchFamily="18" charset="0"/>
              </a:defRPr>
            </a:lvl3pPr>
            <a:lvl4pPr marL="1570276" indent="-224325">
              <a:defRPr sz="2400">
                <a:solidFill>
                  <a:schemeClr val="tx1"/>
                </a:solidFill>
                <a:latin typeface="Times New Roman" pitchFamily="18" charset="0"/>
              </a:defRPr>
            </a:lvl4pPr>
            <a:lvl5pPr marL="2018927" indent="-224325">
              <a:defRPr sz="2400">
                <a:solidFill>
                  <a:schemeClr val="tx1"/>
                </a:solidFill>
                <a:latin typeface="Times New Roman" pitchFamily="18" charset="0"/>
              </a:defRPr>
            </a:lvl5pPr>
            <a:lvl6pPr marL="2467577" indent="-224325" eaLnBrk="0" fontAlgn="base" hangingPunct="0">
              <a:spcBef>
                <a:spcPct val="0"/>
              </a:spcBef>
              <a:spcAft>
                <a:spcPct val="0"/>
              </a:spcAft>
              <a:defRPr sz="2400">
                <a:solidFill>
                  <a:schemeClr val="tx1"/>
                </a:solidFill>
                <a:latin typeface="Times New Roman" pitchFamily="18" charset="0"/>
              </a:defRPr>
            </a:lvl6pPr>
            <a:lvl7pPr marL="2916227" indent="-224325" eaLnBrk="0" fontAlgn="base" hangingPunct="0">
              <a:spcBef>
                <a:spcPct val="0"/>
              </a:spcBef>
              <a:spcAft>
                <a:spcPct val="0"/>
              </a:spcAft>
              <a:defRPr sz="2400">
                <a:solidFill>
                  <a:schemeClr val="tx1"/>
                </a:solidFill>
                <a:latin typeface="Times New Roman" pitchFamily="18" charset="0"/>
              </a:defRPr>
            </a:lvl7pPr>
            <a:lvl8pPr marL="3364878" indent="-224325" eaLnBrk="0" fontAlgn="base" hangingPunct="0">
              <a:spcBef>
                <a:spcPct val="0"/>
              </a:spcBef>
              <a:spcAft>
                <a:spcPct val="0"/>
              </a:spcAft>
              <a:defRPr sz="2400">
                <a:solidFill>
                  <a:schemeClr val="tx1"/>
                </a:solidFill>
                <a:latin typeface="Times New Roman" pitchFamily="18" charset="0"/>
              </a:defRPr>
            </a:lvl8pPr>
            <a:lvl9pPr marL="3813528" indent="-224325" eaLnBrk="0" fontAlgn="base" hangingPunct="0">
              <a:spcBef>
                <a:spcPct val="0"/>
              </a:spcBef>
              <a:spcAft>
                <a:spcPct val="0"/>
              </a:spcAft>
              <a:defRPr sz="2400">
                <a:solidFill>
                  <a:schemeClr val="tx1"/>
                </a:solidFill>
                <a:latin typeface="Times New Roman" pitchFamily="18" charset="0"/>
              </a:defRPr>
            </a:lvl9pPr>
          </a:lstStyle>
          <a:p>
            <a:fld id="{AAACF058-D125-4D8D-8E20-D086110C57F7}" type="slidenum">
              <a:rPr lang="en-US" altLang="en-US" sz="1200"/>
              <a:pPr/>
              <a:t>23</a:t>
            </a:fld>
            <a:endParaRPr lang="en-US" altLang="en-US" sz="1200"/>
          </a:p>
        </p:txBody>
      </p:sp>
    </p:spTree>
    <p:extLst>
      <p:ext uri="{BB962C8B-B14F-4D97-AF65-F5344CB8AC3E}">
        <p14:creationId xmlns:p14="http://schemas.microsoft.com/office/powerpoint/2010/main" val="1220346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A58664CD-748E-4E29-91CB-D75000BE5FD1}" type="slidenum">
              <a:rPr lang="en-US" altLang="en-US"/>
              <a:pPr/>
              <a:t>‹#›</a:t>
            </a:fld>
            <a:endParaRPr lang="en-US" altLang="en-US"/>
          </a:p>
        </p:txBody>
      </p:sp>
    </p:spTree>
    <p:extLst>
      <p:ext uri="{BB962C8B-B14F-4D97-AF65-F5344CB8AC3E}">
        <p14:creationId xmlns:p14="http://schemas.microsoft.com/office/powerpoint/2010/main" val="3846695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1AD1BA87-D946-49E3-AA31-8C5670903F02}" type="slidenum">
              <a:rPr lang="en-US" altLang="en-US"/>
              <a:pPr/>
              <a:t>‹#›</a:t>
            </a:fld>
            <a:endParaRPr lang="en-US" altLang="en-US"/>
          </a:p>
        </p:txBody>
      </p:sp>
    </p:spTree>
    <p:extLst>
      <p:ext uri="{BB962C8B-B14F-4D97-AF65-F5344CB8AC3E}">
        <p14:creationId xmlns:p14="http://schemas.microsoft.com/office/powerpoint/2010/main" val="3052235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21578206-AB2B-4122-9744-3CF4BC589DD8}" type="slidenum">
              <a:rPr lang="en-US" altLang="en-US"/>
              <a:pPr/>
              <a:t>‹#›</a:t>
            </a:fld>
            <a:endParaRPr lang="en-US" altLang="en-US"/>
          </a:p>
        </p:txBody>
      </p:sp>
    </p:spTree>
    <p:extLst>
      <p:ext uri="{BB962C8B-B14F-4D97-AF65-F5344CB8AC3E}">
        <p14:creationId xmlns:p14="http://schemas.microsoft.com/office/powerpoint/2010/main" val="2244751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A2E6AD85-EF97-4224-9795-1D53EA88DF81}" type="slidenum">
              <a:rPr lang="en-US" altLang="en-US"/>
              <a:pPr/>
              <a:t>‹#›</a:t>
            </a:fld>
            <a:endParaRPr lang="en-US" altLang="en-US"/>
          </a:p>
        </p:txBody>
      </p:sp>
    </p:spTree>
    <p:extLst>
      <p:ext uri="{BB962C8B-B14F-4D97-AF65-F5344CB8AC3E}">
        <p14:creationId xmlns:p14="http://schemas.microsoft.com/office/powerpoint/2010/main" val="2882220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B46D79FE-B458-43A7-A700-4F96EB14319E}" type="slidenum">
              <a:rPr lang="en-US" altLang="en-US"/>
              <a:pPr/>
              <a:t>‹#›</a:t>
            </a:fld>
            <a:endParaRPr lang="en-US" altLang="en-US"/>
          </a:p>
        </p:txBody>
      </p:sp>
    </p:spTree>
    <p:extLst>
      <p:ext uri="{BB962C8B-B14F-4D97-AF65-F5344CB8AC3E}">
        <p14:creationId xmlns:p14="http://schemas.microsoft.com/office/powerpoint/2010/main" val="4153223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B620689A-5AEB-48CD-863C-86F417AF7205}" type="slidenum">
              <a:rPr lang="en-US" altLang="en-US"/>
              <a:pPr/>
              <a:t>‹#›</a:t>
            </a:fld>
            <a:endParaRPr lang="en-US" altLang="en-US"/>
          </a:p>
        </p:txBody>
      </p:sp>
    </p:spTree>
    <p:extLst>
      <p:ext uri="{BB962C8B-B14F-4D97-AF65-F5344CB8AC3E}">
        <p14:creationId xmlns:p14="http://schemas.microsoft.com/office/powerpoint/2010/main" val="905254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527979A3-3697-4C06-9FBD-2E52EB0C78A3}" type="slidenum">
              <a:rPr lang="en-US" altLang="en-US"/>
              <a:pPr/>
              <a:t>‹#›</a:t>
            </a:fld>
            <a:endParaRPr lang="en-US" altLang="en-US"/>
          </a:p>
        </p:txBody>
      </p:sp>
    </p:spTree>
    <p:extLst>
      <p:ext uri="{BB962C8B-B14F-4D97-AF65-F5344CB8AC3E}">
        <p14:creationId xmlns:p14="http://schemas.microsoft.com/office/powerpoint/2010/main" val="214050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ltLang="en-US"/>
          </a:p>
        </p:txBody>
      </p:sp>
      <p:sp>
        <p:nvSpPr>
          <p:cNvPr id="8" name="Rectangle 5"/>
          <p:cNvSpPr>
            <a:spLocks noGrp="1" noChangeArrowheads="1"/>
          </p:cNvSpPr>
          <p:nvPr>
            <p:ph type="ftr" sz="quarter" idx="11"/>
          </p:nvPr>
        </p:nvSpPr>
        <p:spPr>
          <a:ln/>
        </p:spPr>
        <p:txBody>
          <a:bodyPr/>
          <a:lstStyle>
            <a:lvl1pPr>
              <a:defRPr/>
            </a:lvl1pPr>
          </a:lstStyle>
          <a:p>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E6E4F6B5-B2D4-45E5-998D-5BCD99F114FC}" type="slidenum">
              <a:rPr lang="en-US" altLang="en-US"/>
              <a:pPr/>
              <a:t>‹#›</a:t>
            </a:fld>
            <a:endParaRPr lang="en-US" altLang="en-US"/>
          </a:p>
        </p:txBody>
      </p:sp>
    </p:spTree>
    <p:extLst>
      <p:ext uri="{BB962C8B-B14F-4D97-AF65-F5344CB8AC3E}">
        <p14:creationId xmlns:p14="http://schemas.microsoft.com/office/powerpoint/2010/main" val="3061355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ltLang="en-US"/>
          </a:p>
        </p:txBody>
      </p:sp>
      <p:sp>
        <p:nvSpPr>
          <p:cNvPr id="4" name="Rectangle 5"/>
          <p:cNvSpPr>
            <a:spLocks noGrp="1" noChangeArrowheads="1"/>
          </p:cNvSpPr>
          <p:nvPr>
            <p:ph type="ftr" sz="quarter" idx="11"/>
          </p:nvPr>
        </p:nvSpPr>
        <p:spPr>
          <a:ln/>
        </p:spPr>
        <p:txBody>
          <a:bodyPr/>
          <a:lstStyle>
            <a:lvl1pPr>
              <a:defRPr/>
            </a:lvl1pPr>
          </a:lstStyle>
          <a:p>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BA085AC8-E37E-46EE-8C41-AD96E77C0767}" type="slidenum">
              <a:rPr lang="en-US" altLang="en-US"/>
              <a:pPr/>
              <a:t>‹#›</a:t>
            </a:fld>
            <a:endParaRPr lang="en-US" altLang="en-US"/>
          </a:p>
        </p:txBody>
      </p:sp>
    </p:spTree>
    <p:extLst>
      <p:ext uri="{BB962C8B-B14F-4D97-AF65-F5344CB8AC3E}">
        <p14:creationId xmlns:p14="http://schemas.microsoft.com/office/powerpoint/2010/main" val="3918328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en-US"/>
          </a:p>
        </p:txBody>
      </p:sp>
      <p:sp>
        <p:nvSpPr>
          <p:cNvPr id="3" name="Rectangle 5"/>
          <p:cNvSpPr>
            <a:spLocks noGrp="1" noChangeArrowheads="1"/>
          </p:cNvSpPr>
          <p:nvPr>
            <p:ph type="ftr" sz="quarter" idx="11"/>
          </p:nvPr>
        </p:nvSpPr>
        <p:spPr>
          <a:ln/>
        </p:spPr>
        <p:txBody>
          <a:bodyPr/>
          <a:lstStyle>
            <a:lvl1pPr>
              <a:defRPr/>
            </a:lvl1pPr>
          </a:lstStyle>
          <a:p>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16CCB733-02CC-4F1A-88B3-876D30451B31}" type="slidenum">
              <a:rPr lang="en-US" altLang="en-US"/>
              <a:pPr/>
              <a:t>‹#›</a:t>
            </a:fld>
            <a:endParaRPr lang="en-US" altLang="en-US"/>
          </a:p>
        </p:txBody>
      </p:sp>
    </p:spTree>
    <p:extLst>
      <p:ext uri="{BB962C8B-B14F-4D97-AF65-F5344CB8AC3E}">
        <p14:creationId xmlns:p14="http://schemas.microsoft.com/office/powerpoint/2010/main" val="3957700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4FD781A8-DFC9-4A06-8F8C-5605DEABE791}" type="slidenum">
              <a:rPr lang="en-US" altLang="en-US"/>
              <a:pPr/>
              <a:t>‹#›</a:t>
            </a:fld>
            <a:endParaRPr lang="en-US" altLang="en-US"/>
          </a:p>
        </p:txBody>
      </p:sp>
    </p:spTree>
    <p:extLst>
      <p:ext uri="{BB962C8B-B14F-4D97-AF65-F5344CB8AC3E}">
        <p14:creationId xmlns:p14="http://schemas.microsoft.com/office/powerpoint/2010/main" val="2471171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F84C6EB2-E90C-47EE-8296-DBE058A8B650}" type="slidenum">
              <a:rPr lang="en-US" altLang="en-US"/>
              <a:pPr/>
              <a:t>‹#›</a:t>
            </a:fld>
            <a:endParaRPr lang="en-US" altLang="en-US"/>
          </a:p>
        </p:txBody>
      </p:sp>
    </p:spTree>
    <p:extLst>
      <p:ext uri="{BB962C8B-B14F-4D97-AF65-F5344CB8AC3E}">
        <p14:creationId xmlns:p14="http://schemas.microsoft.com/office/powerpoint/2010/main" val="2915685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A5ECA19-035B-41A0-8029-991CCB53EB8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14400" y="1143000"/>
            <a:ext cx="7772400" cy="1470025"/>
          </a:xfrm>
        </p:spPr>
        <p:txBody>
          <a:bodyPr/>
          <a:lstStyle/>
          <a:p>
            <a:r>
              <a:rPr lang="en-US" altLang="en-US" dirty="0" smtClean="0">
                <a:solidFill>
                  <a:schemeClr val="tx1"/>
                </a:solidFill>
              </a:rPr>
              <a:t>Stoichiometry: Mass, Formulas, and Reactions</a:t>
            </a:r>
          </a:p>
        </p:txBody>
      </p:sp>
      <p:sp>
        <p:nvSpPr>
          <p:cNvPr id="2051" name="Rectangle 3"/>
          <p:cNvSpPr>
            <a:spLocks noGrp="1" noChangeArrowheads="1"/>
          </p:cNvSpPr>
          <p:nvPr>
            <p:ph type="subTitle" idx="1"/>
          </p:nvPr>
        </p:nvSpPr>
        <p:spPr>
          <a:xfrm>
            <a:off x="1371600" y="3124200"/>
            <a:ext cx="6400800" cy="1752600"/>
          </a:xfrm>
        </p:spPr>
        <p:txBody>
          <a:bodyPr/>
          <a:lstStyle/>
          <a:p>
            <a:pPr>
              <a:lnSpc>
                <a:spcPct val="80000"/>
              </a:lnSpc>
            </a:pPr>
            <a:r>
              <a:rPr lang="en-US" altLang="en-US" sz="2800" smtClean="0"/>
              <a:t>Chapter 3</a:t>
            </a:r>
          </a:p>
          <a:p>
            <a:pPr>
              <a:lnSpc>
                <a:spcPct val="80000"/>
              </a:lnSpc>
            </a:pPr>
            <a:endParaRPr lang="en-US" altLang="en-US" sz="28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304800"/>
            <a:ext cx="7772400" cy="1143000"/>
          </a:xfrm>
        </p:spPr>
        <p:txBody>
          <a:bodyPr/>
          <a:lstStyle/>
          <a:p>
            <a:r>
              <a:rPr lang="en-US" altLang="en-US" smtClean="0">
                <a:solidFill>
                  <a:srgbClr val="000099"/>
                </a:solidFill>
                <a:latin typeface="Arial" charset="0"/>
              </a:rPr>
              <a:t>Chemical Equations</a:t>
            </a:r>
            <a:endParaRPr lang="en-US" altLang="en-US" u="sng" smtClean="0">
              <a:latin typeface="Arial" charset="0"/>
            </a:endParaRPr>
          </a:p>
        </p:txBody>
      </p:sp>
      <p:sp>
        <p:nvSpPr>
          <p:cNvPr id="24579" name="Rectangle 3"/>
          <p:cNvSpPr>
            <a:spLocks noGrp="1" noChangeArrowheads="1"/>
          </p:cNvSpPr>
          <p:nvPr>
            <p:ph type="body" idx="1"/>
          </p:nvPr>
        </p:nvSpPr>
        <p:spPr>
          <a:xfrm>
            <a:off x="457200" y="1524000"/>
            <a:ext cx="8153400" cy="4876800"/>
          </a:xfrm>
        </p:spPr>
        <p:txBody>
          <a:bodyPr/>
          <a:lstStyle/>
          <a:p>
            <a:pPr>
              <a:buFontTx/>
              <a:buNone/>
            </a:pPr>
            <a:r>
              <a:rPr lang="en-US" altLang="en-US" smtClean="0">
                <a:latin typeface="Arial" charset="0"/>
              </a:rPr>
              <a:t>2 C</a:t>
            </a:r>
            <a:r>
              <a:rPr lang="en-US" altLang="en-US" baseline="-25000" smtClean="0">
                <a:latin typeface="Arial" charset="0"/>
              </a:rPr>
              <a:t>8</a:t>
            </a:r>
            <a:r>
              <a:rPr lang="en-US" altLang="en-US" smtClean="0">
                <a:latin typeface="Arial" charset="0"/>
              </a:rPr>
              <a:t>H</a:t>
            </a:r>
            <a:r>
              <a:rPr lang="en-US" altLang="en-US" baseline="-25000" smtClean="0">
                <a:latin typeface="Arial" charset="0"/>
              </a:rPr>
              <a:t>18</a:t>
            </a:r>
            <a:r>
              <a:rPr lang="en-US" altLang="en-US" sz="2400" i="1" smtClean="0">
                <a:latin typeface="Brush Script MT" pitchFamily="66" charset="0"/>
              </a:rPr>
              <a:t>(l)</a:t>
            </a:r>
            <a:r>
              <a:rPr lang="en-US" altLang="en-US" smtClean="0">
                <a:latin typeface="Arial" charset="0"/>
              </a:rPr>
              <a:t> + 25 O</a:t>
            </a:r>
            <a:r>
              <a:rPr lang="en-US" altLang="en-US" baseline="-25000" smtClean="0">
                <a:latin typeface="Arial" charset="0"/>
              </a:rPr>
              <a:t>2 </a:t>
            </a:r>
            <a:r>
              <a:rPr lang="en-US" altLang="en-US" sz="2400" smtClean="0">
                <a:latin typeface="Brush Script MT" pitchFamily="66" charset="0"/>
              </a:rPr>
              <a:t>(g)</a:t>
            </a:r>
            <a:r>
              <a:rPr lang="en-US" altLang="en-US" smtClean="0">
                <a:latin typeface="Arial" charset="0"/>
              </a:rPr>
              <a:t> </a:t>
            </a:r>
            <a:r>
              <a:rPr lang="en-US" altLang="en-US" smtClean="0">
                <a:latin typeface="Arial" charset="0"/>
                <a:sym typeface="Symbol" pitchFamily="18" charset="2"/>
              </a:rPr>
              <a:t></a:t>
            </a:r>
            <a:r>
              <a:rPr lang="en-US" altLang="en-US" smtClean="0">
                <a:latin typeface="Arial" charset="0"/>
              </a:rPr>
              <a:t>16 CO</a:t>
            </a:r>
            <a:r>
              <a:rPr lang="en-US" altLang="en-US" baseline="-25000" smtClean="0">
                <a:latin typeface="Arial" charset="0"/>
              </a:rPr>
              <a:t>2 </a:t>
            </a:r>
            <a:r>
              <a:rPr lang="en-US" altLang="en-US" sz="2400" smtClean="0">
                <a:latin typeface="Brush Script MT" pitchFamily="66" charset="0"/>
              </a:rPr>
              <a:t>(g)</a:t>
            </a:r>
            <a:r>
              <a:rPr lang="en-US" altLang="en-US" smtClean="0">
                <a:latin typeface="Arial" charset="0"/>
              </a:rPr>
              <a:t> +18 H</a:t>
            </a:r>
            <a:r>
              <a:rPr lang="en-US" altLang="en-US" baseline="-25000" smtClean="0">
                <a:latin typeface="Arial" charset="0"/>
              </a:rPr>
              <a:t>2</a:t>
            </a:r>
            <a:r>
              <a:rPr lang="en-US" altLang="en-US" smtClean="0">
                <a:latin typeface="Arial" charset="0"/>
              </a:rPr>
              <a:t>O</a:t>
            </a:r>
            <a:r>
              <a:rPr lang="en-US" altLang="en-US" sz="2400" smtClean="0">
                <a:latin typeface="Brush Script MT" pitchFamily="66" charset="0"/>
              </a:rPr>
              <a:t>(g)</a:t>
            </a:r>
          </a:p>
          <a:p>
            <a:endParaRPr lang="en-US" altLang="en-US" smtClean="0">
              <a:latin typeface="Brush Script MT" pitchFamily="66" charset="0"/>
            </a:endParaRPr>
          </a:p>
          <a:p>
            <a:r>
              <a:rPr lang="en-US" altLang="en-US" smtClean="0">
                <a:latin typeface="Arial" charset="0"/>
              </a:rPr>
              <a:t>must be balanced to satisfy Law of conservation of mass</a:t>
            </a:r>
          </a:p>
          <a:p>
            <a:r>
              <a:rPr lang="en-US" altLang="en-US" smtClean="0">
                <a:latin typeface="Arial" charset="0"/>
              </a:rPr>
              <a:t>state designations</a:t>
            </a:r>
          </a:p>
          <a:p>
            <a:pPr lvl="1"/>
            <a:r>
              <a:rPr lang="en-US" altLang="en-US" sz="2400" smtClean="0">
                <a:latin typeface="Brush Script MT" pitchFamily="66" charset="0"/>
              </a:rPr>
              <a:t>(g) gas </a:t>
            </a:r>
          </a:p>
          <a:p>
            <a:pPr lvl="1"/>
            <a:r>
              <a:rPr lang="en-US" altLang="en-US" sz="2400" smtClean="0">
                <a:latin typeface="Brush Script MT" pitchFamily="66" charset="0"/>
              </a:rPr>
              <a:t>(l) liquid</a:t>
            </a:r>
          </a:p>
          <a:p>
            <a:pPr lvl="1"/>
            <a:r>
              <a:rPr lang="en-US" altLang="en-US" sz="2400" smtClean="0">
                <a:latin typeface="Brush Script MT" pitchFamily="66" charset="0"/>
              </a:rPr>
              <a:t>(s) solid</a:t>
            </a:r>
          </a:p>
          <a:p>
            <a:pPr lvl="1"/>
            <a:r>
              <a:rPr lang="en-US" altLang="en-US" sz="2400" smtClean="0">
                <a:latin typeface="Brush Script MT" pitchFamily="66" charset="0"/>
              </a:rPr>
              <a:t>(aq) aqueous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914400"/>
            <a:ext cx="7772400" cy="4876800"/>
          </a:xfrm>
        </p:spPr>
        <p:txBody>
          <a:bodyPr/>
          <a:lstStyle/>
          <a:p>
            <a:r>
              <a:rPr lang="en-US" altLang="en-US" sz="3600" smtClean="0">
                <a:solidFill>
                  <a:schemeClr val="tx1"/>
                </a:solidFill>
                <a:latin typeface="Arial" charset="0"/>
              </a:rPr>
              <a:t>Pure silicon, which is needed in the manufacturing of electronic components, may be prepared by heating silicon dioxide (sand) with carbon at high temperatures, releasing carbon monoxide gas.  Write the balanced chemical equation for this process.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09600" y="304800"/>
            <a:ext cx="7772400" cy="5943600"/>
          </a:xfrm>
        </p:spPr>
        <p:txBody>
          <a:bodyPr/>
          <a:lstStyle/>
          <a:p>
            <a:r>
              <a:rPr lang="en-US" altLang="en-US" sz="3600" smtClean="0">
                <a:solidFill>
                  <a:schemeClr val="tx1"/>
                </a:solidFill>
                <a:latin typeface="Arial" charset="0"/>
              </a:rPr>
              <a:t>Carbon tetrachloride was widely used for many years as a solvent until its harmful properties became well established.  Carbon tetrachloride may be prepared by the reaction of natural gas (methane, CH</a:t>
            </a:r>
            <a:r>
              <a:rPr lang="en-US" altLang="en-US" sz="3600" baseline="-25000" smtClean="0">
                <a:solidFill>
                  <a:schemeClr val="tx1"/>
                </a:solidFill>
                <a:latin typeface="Arial" charset="0"/>
              </a:rPr>
              <a:t>4</a:t>
            </a:r>
            <a:r>
              <a:rPr lang="en-US" altLang="en-US" sz="3600" smtClean="0">
                <a:solidFill>
                  <a:schemeClr val="tx1"/>
                </a:solidFill>
                <a:latin typeface="Arial" charset="0"/>
              </a:rPr>
              <a:t>) and elemental chlorine gas in the presence of ultraviolet light.  Write a balanced chemical equation for this process.</a:t>
            </a:r>
            <a:endParaRPr lang="en-US" altLang="en-US" sz="3600" smtClean="0">
              <a:solidFill>
                <a:srgbClr val="99FF33"/>
              </a:solidFill>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685800" y="381000"/>
            <a:ext cx="7772400" cy="6096000"/>
          </a:xfrm>
        </p:spPr>
        <p:txBody>
          <a:bodyPr/>
          <a:lstStyle/>
          <a:p>
            <a:r>
              <a:rPr lang="en-US" altLang="en-US" smtClean="0">
                <a:latin typeface="Arial" charset="0"/>
              </a:rPr>
              <a:t>Crude gunpowders often contain a mixture of potassium nitrate and charcoal (carbon).  When such a mixture is heated until reaction occurs, a solid residue of potassium carbonate is produced.  The explosive force of the gunpowder comes from the fact that two gases are also produced (carbon monoxide and nitrogen), which increase in volume with great force and speed.  Write the balanced chemical equation for this reaction.</a:t>
            </a:r>
          </a:p>
        </p:txBody>
      </p:sp>
      <p:sp>
        <p:nvSpPr>
          <p:cNvPr id="27651" name="TextBox 4"/>
          <p:cNvSpPr txBox="1">
            <a:spLocks noChangeArrowheads="1"/>
          </p:cNvSpPr>
          <p:nvPr/>
        </p:nvSpPr>
        <p:spPr bwMode="auto">
          <a:xfrm>
            <a:off x="5334000" y="6488113"/>
            <a:ext cx="3810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dirty="0"/>
              <a:t>Practice problems       </a:t>
            </a:r>
            <a:r>
              <a:rPr lang="en-US" altLang="en-US" sz="1800" dirty="0" smtClean="0"/>
              <a:t>Gilbert 3.43-3.54</a:t>
            </a:r>
            <a:endParaRPr lang="en-US" altLang="en-US" sz="1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smtClean="0"/>
              <a:t>Combustion Reactions</a:t>
            </a:r>
          </a:p>
        </p:txBody>
      </p:sp>
      <p:sp>
        <p:nvSpPr>
          <p:cNvPr id="39939" name="Content Placeholder 2"/>
          <p:cNvSpPr>
            <a:spLocks noGrp="1"/>
          </p:cNvSpPr>
          <p:nvPr>
            <p:ph idx="1"/>
          </p:nvPr>
        </p:nvSpPr>
        <p:spPr/>
        <p:txBody>
          <a:bodyPr/>
          <a:lstStyle/>
          <a:p>
            <a:r>
              <a:rPr lang="en-US" altLang="en-US" smtClean="0"/>
              <a:t>Write and balance the equation for the reaction of pentane with oxygen gas.</a:t>
            </a:r>
          </a:p>
        </p:txBody>
      </p:sp>
      <p:sp>
        <p:nvSpPr>
          <p:cNvPr id="39940" name="TextBox 3"/>
          <p:cNvSpPr txBox="1">
            <a:spLocks noChangeArrowheads="1"/>
          </p:cNvSpPr>
          <p:nvPr/>
        </p:nvSpPr>
        <p:spPr bwMode="auto">
          <a:xfrm>
            <a:off x="5410200" y="6488113"/>
            <a:ext cx="3733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dirty="0"/>
              <a:t>Practice problems       </a:t>
            </a:r>
            <a:r>
              <a:rPr lang="en-US" altLang="en-US" sz="1800" dirty="0" smtClean="0"/>
              <a:t>Gilbert 3.65</a:t>
            </a:r>
            <a:endParaRPr lang="en-US" altLang="en-US" sz="1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body" idx="1"/>
          </p:nvPr>
        </p:nvSpPr>
        <p:spPr>
          <a:xfrm>
            <a:off x="609600" y="2057400"/>
            <a:ext cx="7772400" cy="3581400"/>
          </a:xfrm>
        </p:spPr>
        <p:txBody>
          <a:bodyPr/>
          <a:lstStyle/>
          <a:p>
            <a:pPr>
              <a:lnSpc>
                <a:spcPct val="90000"/>
              </a:lnSpc>
            </a:pPr>
            <a:endParaRPr lang="en-US" altLang="en-US" smtClean="0"/>
          </a:p>
          <a:p>
            <a:pPr>
              <a:lnSpc>
                <a:spcPct val="90000"/>
              </a:lnSpc>
            </a:pPr>
            <a:r>
              <a:rPr lang="en-US" altLang="en-US" sz="3600" smtClean="0"/>
              <a:t>Simplest formula for a compound.</a:t>
            </a:r>
          </a:p>
          <a:p>
            <a:pPr>
              <a:lnSpc>
                <a:spcPct val="90000"/>
              </a:lnSpc>
            </a:pPr>
            <a:endParaRPr lang="en-US" altLang="en-US" sz="3600" smtClean="0"/>
          </a:p>
          <a:p>
            <a:pPr>
              <a:lnSpc>
                <a:spcPct val="90000"/>
              </a:lnSpc>
            </a:pPr>
            <a:r>
              <a:rPr lang="en-US" altLang="en-US" sz="3600" smtClean="0"/>
              <a:t>Can be determined from percent composition data and combustion analysis.</a:t>
            </a:r>
          </a:p>
        </p:txBody>
      </p:sp>
      <p:sp>
        <p:nvSpPr>
          <p:cNvPr id="16387" name="Rectangle 3"/>
          <p:cNvSpPr>
            <a:spLocks noGrp="1" noChangeArrowheads="1"/>
          </p:cNvSpPr>
          <p:nvPr>
            <p:ph type="title"/>
          </p:nvPr>
        </p:nvSpPr>
        <p:spPr/>
        <p:txBody>
          <a:bodyPr/>
          <a:lstStyle/>
          <a:p>
            <a:r>
              <a:rPr lang="en-US" altLang="en-US" smtClean="0"/>
              <a:t>Empirical Formulas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838200" y="914400"/>
            <a:ext cx="7772400" cy="4114800"/>
          </a:xfrm>
        </p:spPr>
        <p:txBody>
          <a:bodyPr/>
          <a:lstStyle/>
          <a:p>
            <a:r>
              <a:rPr lang="en-US" altLang="en-US" dirty="0" smtClean="0"/>
              <a:t>Calculate the empirical formula for nicotine given the following mass percent composition:</a:t>
            </a:r>
          </a:p>
          <a:p>
            <a:r>
              <a:rPr lang="en-US" altLang="en-US" dirty="0" smtClean="0"/>
              <a:t>C	</a:t>
            </a:r>
            <a:r>
              <a:rPr lang="en-US" altLang="en-US" dirty="0" smtClean="0"/>
              <a:t>74.02%</a:t>
            </a:r>
            <a:endParaRPr lang="en-US" altLang="en-US" dirty="0" smtClean="0"/>
          </a:p>
          <a:p>
            <a:r>
              <a:rPr lang="en-US" altLang="en-US" dirty="0" smtClean="0"/>
              <a:t>H	8.70%</a:t>
            </a:r>
          </a:p>
          <a:p>
            <a:r>
              <a:rPr lang="en-US" altLang="en-US" dirty="0" smtClean="0"/>
              <a:t>N	17.27%</a:t>
            </a:r>
          </a:p>
        </p:txBody>
      </p:sp>
      <p:sp>
        <p:nvSpPr>
          <p:cNvPr id="18435" name="TextBox 5"/>
          <p:cNvSpPr txBox="1">
            <a:spLocks noChangeArrowheads="1"/>
          </p:cNvSpPr>
          <p:nvPr/>
        </p:nvSpPr>
        <p:spPr bwMode="auto">
          <a:xfrm>
            <a:off x="4800600" y="6488113"/>
            <a:ext cx="4343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dirty="0"/>
              <a:t>Practice problems       </a:t>
            </a:r>
            <a:r>
              <a:rPr lang="en-US" altLang="en-US" sz="1800" dirty="0" smtClean="0"/>
              <a:t>Gilbert 3.83-3.90</a:t>
            </a:r>
            <a:endParaRPr lang="en-US" altLang="en-US" sz="1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03_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1252538"/>
            <a:ext cx="9134475" cy="435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685800" y="228600"/>
            <a:ext cx="7772400" cy="6248400"/>
          </a:xfrm>
        </p:spPr>
        <p:txBody>
          <a:bodyPr/>
          <a:lstStyle/>
          <a:p>
            <a:pPr>
              <a:lnSpc>
                <a:spcPct val="90000"/>
              </a:lnSpc>
              <a:buFontTx/>
              <a:buNone/>
            </a:pPr>
            <a:r>
              <a:rPr lang="en-US" altLang="en-US" dirty="0" smtClean="0"/>
              <a:t>A compound of Ca, C, N, and S was subjected to quantitative analysis and formula mass determination, and the following data were obtained.  A 0.250 g sample was mixed with </a:t>
            </a:r>
            <a:r>
              <a:rPr lang="en-US" altLang="en-US" dirty="0" smtClean="0"/>
              <a:t>Na</a:t>
            </a:r>
            <a:r>
              <a:rPr lang="en-US" altLang="en-US" baseline="-25000" dirty="0" smtClean="0"/>
              <a:t>2</a:t>
            </a:r>
            <a:r>
              <a:rPr lang="en-US" altLang="en-US" dirty="0" smtClean="0"/>
              <a:t>CO</a:t>
            </a:r>
            <a:r>
              <a:rPr lang="en-US" altLang="en-US" baseline="-25000" dirty="0" smtClean="0"/>
              <a:t>3</a:t>
            </a:r>
            <a:r>
              <a:rPr lang="en-US" altLang="en-US" dirty="0" smtClean="0"/>
              <a:t> </a:t>
            </a:r>
            <a:r>
              <a:rPr lang="en-US" altLang="en-US" dirty="0" smtClean="0"/>
              <a:t>to convert all of the Ca to 0.160 g of CaCO</a:t>
            </a:r>
            <a:r>
              <a:rPr lang="en-US" altLang="en-US" baseline="-25000" dirty="0" smtClean="0"/>
              <a:t>3</a:t>
            </a:r>
            <a:r>
              <a:rPr lang="en-US" altLang="en-US" dirty="0" smtClean="0"/>
              <a:t>.  A 0.115 g sample of the compound was carried through a series of reactions until all of its S was changed to 0.344g of BaSO</a:t>
            </a:r>
            <a:r>
              <a:rPr lang="en-US" altLang="en-US" baseline="-25000" dirty="0" smtClean="0"/>
              <a:t>4</a:t>
            </a:r>
            <a:r>
              <a:rPr lang="en-US" altLang="en-US" dirty="0" smtClean="0"/>
              <a:t>.  A 0.712 g sample was processed to liberate all of its N as NH</a:t>
            </a:r>
            <a:r>
              <a:rPr lang="en-US" altLang="en-US" baseline="-25000" dirty="0" smtClean="0"/>
              <a:t>3</a:t>
            </a:r>
            <a:r>
              <a:rPr lang="en-US" altLang="en-US" dirty="0" smtClean="0"/>
              <a:t>, and 0.155 g NH</a:t>
            </a:r>
            <a:r>
              <a:rPr lang="en-US" altLang="en-US" baseline="-25000" dirty="0" smtClean="0"/>
              <a:t>3</a:t>
            </a:r>
            <a:r>
              <a:rPr lang="en-US" altLang="en-US" dirty="0" smtClean="0"/>
              <a:t> was obtained.  The formula mass was found to be 156.  Determine the empirical and molecular formulas of this compound.</a:t>
            </a:r>
          </a:p>
        </p:txBody>
      </p:sp>
      <p:sp>
        <p:nvSpPr>
          <p:cNvPr id="20483" name="TextBox 4"/>
          <p:cNvSpPr txBox="1">
            <a:spLocks noChangeArrowheads="1"/>
          </p:cNvSpPr>
          <p:nvPr/>
        </p:nvSpPr>
        <p:spPr bwMode="auto">
          <a:xfrm>
            <a:off x="3581400" y="6488113"/>
            <a:ext cx="5562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dirty="0"/>
              <a:t>Practice problems       </a:t>
            </a:r>
            <a:r>
              <a:rPr lang="en-US" altLang="en-US" sz="1800" dirty="0" smtClean="0"/>
              <a:t>Gilbert 3.97-3.102</a:t>
            </a:r>
            <a:endParaRPr lang="en-US" altLang="en-US" sz="1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xfrm>
            <a:off x="0" y="0"/>
            <a:ext cx="9144000" cy="4343400"/>
          </a:xfrm>
        </p:spPr>
        <p:txBody>
          <a:bodyPr/>
          <a:lstStyle/>
          <a:p>
            <a:r>
              <a:rPr lang="en-US" altLang="en-US" smtClean="0"/>
              <a:t>Some compounds can be decomposed quantitatively with water or acid to give known compounds.  Suppose you have a 0.643 g sample of a compound known to be composed of C, H, Al, and Cl.  Furthermore, you know that it is composed of some number of CH</a:t>
            </a:r>
            <a:r>
              <a:rPr lang="en-US" altLang="en-US" baseline="-25000" smtClean="0"/>
              <a:t>3</a:t>
            </a:r>
            <a:r>
              <a:rPr lang="en-US" altLang="en-US" smtClean="0"/>
              <a:t> groups and chlorine atoms per aluminum atom.  The formula could be written as (CH</a:t>
            </a:r>
            <a:r>
              <a:rPr lang="en-US" altLang="en-US" baseline="-25000" smtClean="0"/>
              <a:t>3</a:t>
            </a:r>
            <a:r>
              <a:rPr lang="en-US" altLang="en-US" smtClean="0"/>
              <a:t>)</a:t>
            </a:r>
            <a:r>
              <a:rPr lang="en-US" altLang="en-US" baseline="-25000" smtClean="0"/>
              <a:t>x</a:t>
            </a:r>
            <a:r>
              <a:rPr lang="en-US" altLang="en-US" smtClean="0"/>
              <a:t>AlCl</a:t>
            </a:r>
            <a:r>
              <a:rPr lang="en-US" altLang="en-US" baseline="-25000" smtClean="0"/>
              <a:t>y</a:t>
            </a:r>
            <a:r>
              <a:rPr lang="en-US" altLang="en-US" smtClean="0"/>
              <a:t>.  To find x and y you decompose the sample with acid in water.  The CH</a:t>
            </a:r>
            <a:r>
              <a:rPr lang="en-US" altLang="en-US" baseline="-25000" smtClean="0"/>
              <a:t>3</a:t>
            </a:r>
            <a:r>
              <a:rPr lang="en-US" altLang="en-US" smtClean="0"/>
              <a:t> portion is evolved as methane gas, CH</a:t>
            </a:r>
            <a:r>
              <a:rPr lang="en-US" altLang="en-US" baseline="-25000" smtClean="0"/>
              <a:t>4</a:t>
            </a:r>
            <a:r>
              <a:rPr lang="en-US" altLang="en-US" smtClean="0"/>
              <a:t>, and the chloride ions remain in the water.  The chloride ions are precipitated as AgCl by adding AgNO</a:t>
            </a:r>
            <a:r>
              <a:rPr lang="en-US" altLang="en-US" baseline="-25000" smtClean="0"/>
              <a:t>3</a:t>
            </a:r>
            <a:r>
              <a:rPr lang="en-US" altLang="en-US" smtClean="0"/>
              <a:t> to the solution.  The data collected in the experiment are given here.  What are the values of x and y?</a:t>
            </a:r>
          </a:p>
          <a:p>
            <a:endParaRPr lang="en-US" alt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z="5400" smtClean="0"/>
              <a:t>Mole (mol)</a:t>
            </a:r>
          </a:p>
        </p:txBody>
      </p:sp>
      <p:sp>
        <p:nvSpPr>
          <p:cNvPr id="34819" name="Rectangle 3"/>
          <p:cNvSpPr>
            <a:spLocks noGrp="1" noChangeArrowheads="1"/>
          </p:cNvSpPr>
          <p:nvPr>
            <p:ph type="body" idx="1"/>
          </p:nvPr>
        </p:nvSpPr>
        <p:spPr>
          <a:xfrm>
            <a:off x="685800" y="1981200"/>
            <a:ext cx="7772400" cy="4572000"/>
          </a:xfrm>
        </p:spPr>
        <p:txBody>
          <a:bodyPr/>
          <a:lstStyle/>
          <a:p>
            <a:r>
              <a:rPr lang="en-US" sz="4000" smtClean="0"/>
              <a:t>Number of particles in atomic mass in grams of an element.</a:t>
            </a:r>
          </a:p>
          <a:p>
            <a:r>
              <a:rPr lang="en-US" sz="4000" smtClean="0"/>
              <a:t>Number of molecules/formula units in the molar mass in grams of a compound</a:t>
            </a:r>
          </a:p>
          <a:p>
            <a:r>
              <a:rPr lang="en-US" sz="4000" smtClean="0"/>
              <a:t> 6.02 x 10</a:t>
            </a:r>
            <a:r>
              <a:rPr lang="en-US" sz="4000" baseline="30000" smtClean="0"/>
              <a:t>23</a:t>
            </a:r>
            <a:r>
              <a:rPr lang="en-US" sz="4000" smtClean="0"/>
              <a:t> particles.</a:t>
            </a:r>
          </a:p>
          <a:p>
            <a:endParaRPr lang="en-US" smtClean="0"/>
          </a:p>
        </p:txBody>
      </p:sp>
    </p:spTree>
    <p:extLst>
      <p:ext uri="{BB962C8B-B14F-4D97-AF65-F5344CB8AC3E}">
        <p14:creationId xmlns:p14="http://schemas.microsoft.com/office/powerpoint/2010/main" val="7623528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0" y="0"/>
            <a:ext cx="9144000" cy="4343400"/>
          </a:xfrm>
        </p:spPr>
        <p:txBody>
          <a:bodyPr/>
          <a:lstStyle/>
          <a:p>
            <a:r>
              <a:rPr lang="en-US" altLang="en-US" smtClean="0"/>
              <a:t>	</a:t>
            </a:r>
            <a:r>
              <a:rPr lang="en-US" altLang="en-US" sz="2800" smtClean="0"/>
              <a:t>(CH</a:t>
            </a:r>
            <a:r>
              <a:rPr lang="en-US" altLang="en-US" sz="2800" baseline="-25000" smtClean="0"/>
              <a:t>3</a:t>
            </a:r>
            <a:r>
              <a:rPr lang="en-US" altLang="en-US" sz="2800" smtClean="0"/>
              <a:t>) </a:t>
            </a:r>
            <a:r>
              <a:rPr lang="en-US" altLang="en-US" sz="2800" baseline="-25000" smtClean="0"/>
              <a:t>x</a:t>
            </a:r>
            <a:r>
              <a:rPr lang="en-US" altLang="en-US" sz="2800" smtClean="0"/>
              <a:t>AlCl</a:t>
            </a:r>
            <a:r>
              <a:rPr lang="en-US" altLang="en-US" sz="2800" baseline="-25000" smtClean="0"/>
              <a:t>y</a:t>
            </a:r>
            <a:r>
              <a:rPr lang="en-US" altLang="en-US" sz="2800" smtClean="0"/>
              <a:t>  </a:t>
            </a:r>
            <a:r>
              <a:rPr lang="en-US" altLang="en-US" sz="2800" smtClean="0">
                <a:sym typeface="Symbol" pitchFamily="18" charset="2"/>
              </a:rPr>
              <a:t></a:t>
            </a:r>
            <a:r>
              <a:rPr lang="en-US" altLang="en-US" sz="2800" smtClean="0"/>
              <a:t> x CH</a:t>
            </a:r>
            <a:r>
              <a:rPr lang="en-US" altLang="en-US" sz="2800" baseline="-25000" smtClean="0"/>
              <a:t>4</a:t>
            </a:r>
            <a:r>
              <a:rPr lang="en-US" altLang="en-US" sz="2800" smtClean="0"/>
              <a:t>(g) + Al</a:t>
            </a:r>
            <a:r>
              <a:rPr lang="en-US" altLang="en-US" sz="2800" baseline="30000" smtClean="0"/>
              <a:t>3+</a:t>
            </a:r>
            <a:r>
              <a:rPr lang="en-US" altLang="en-US" sz="2800" smtClean="0"/>
              <a:t>(aq) + y Cl</a:t>
            </a:r>
            <a:r>
              <a:rPr lang="en-US" altLang="en-US" sz="2800" baseline="30000" smtClean="0"/>
              <a:t>-</a:t>
            </a:r>
            <a:r>
              <a:rPr lang="en-US" altLang="en-US" sz="2800" smtClean="0"/>
              <a:t>(aq)</a:t>
            </a:r>
          </a:p>
          <a:p>
            <a:r>
              <a:rPr lang="en-US" altLang="en-US" smtClean="0"/>
              <a:t>	         0.643g	0.222g			   </a:t>
            </a:r>
            <a:r>
              <a:rPr lang="en-US" altLang="en-US" smtClean="0">
                <a:sym typeface="Symbol" pitchFamily="18" charset="2"/>
              </a:rPr>
              <a:t></a:t>
            </a:r>
            <a:endParaRPr lang="en-US" altLang="en-US" smtClean="0"/>
          </a:p>
          <a:p>
            <a:r>
              <a:rPr lang="en-US" altLang="en-US" smtClean="0"/>
              <a:t>								    									AgNO</a:t>
            </a:r>
            <a:r>
              <a:rPr lang="en-US" altLang="en-US" baseline="-25000" smtClean="0"/>
              <a:t>3</a:t>
            </a:r>
            <a:endParaRPr lang="en-US" altLang="en-US" smtClean="0"/>
          </a:p>
          <a:p>
            <a:r>
              <a:rPr lang="en-US" altLang="en-US" smtClean="0"/>
              <a:t>								   </a:t>
            </a:r>
            <a:r>
              <a:rPr lang="en-US" altLang="en-US" smtClean="0">
                <a:sym typeface="Symbol" pitchFamily="18" charset="2"/>
              </a:rPr>
              <a:t></a:t>
            </a:r>
            <a:endParaRPr lang="en-US" altLang="en-US" smtClean="0"/>
          </a:p>
          <a:p>
            <a:r>
              <a:rPr lang="en-US" altLang="en-US" smtClean="0"/>
              <a:t>								    									AgCl(s)</a:t>
            </a:r>
          </a:p>
          <a:p>
            <a:r>
              <a:rPr lang="en-US" altLang="en-US" smtClean="0"/>
              <a:t>								 0.996g</a:t>
            </a:r>
          </a:p>
          <a:p>
            <a:endParaRPr lang="en-US" altLang="en-US"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0"/>
            <a:ext cx="7772400" cy="1143000"/>
          </a:xfrm>
        </p:spPr>
        <p:txBody>
          <a:bodyPr/>
          <a:lstStyle/>
          <a:p>
            <a:r>
              <a:rPr lang="en-US" altLang="en-US" sz="5400" smtClean="0"/>
              <a:t>Stoichiometry</a:t>
            </a:r>
            <a:endParaRPr lang="en-US" altLang="en-US" sz="4000" smtClean="0"/>
          </a:p>
        </p:txBody>
      </p:sp>
      <p:sp>
        <p:nvSpPr>
          <p:cNvPr id="3075" name="Rectangle 3"/>
          <p:cNvSpPr>
            <a:spLocks noGrp="1" noChangeArrowheads="1"/>
          </p:cNvSpPr>
          <p:nvPr>
            <p:ph type="body" idx="1"/>
          </p:nvPr>
        </p:nvSpPr>
        <p:spPr>
          <a:xfrm>
            <a:off x="762000" y="1447800"/>
            <a:ext cx="7772400" cy="4724400"/>
          </a:xfrm>
        </p:spPr>
        <p:txBody>
          <a:bodyPr/>
          <a:lstStyle/>
          <a:p>
            <a:pPr>
              <a:buFontTx/>
              <a:buNone/>
            </a:pPr>
            <a:r>
              <a:rPr lang="en-US" altLang="en-US" sz="2800" smtClean="0"/>
              <a:t>Disulfur dichloride S</a:t>
            </a:r>
            <a:r>
              <a:rPr lang="en-US" altLang="en-US" sz="2800" baseline="-25000" smtClean="0"/>
              <a:t>2</a:t>
            </a:r>
            <a:r>
              <a:rPr lang="en-US" altLang="en-US" sz="2800" smtClean="0"/>
              <a:t>Cl</a:t>
            </a:r>
            <a:r>
              <a:rPr lang="en-US" altLang="en-US" sz="2800" baseline="-25000" smtClean="0"/>
              <a:t>2</a:t>
            </a:r>
            <a:r>
              <a:rPr lang="en-US" altLang="en-US" sz="2800" smtClean="0"/>
              <a:t>, is used to vulcanize rubber.   It can be made by treating molten sulfur with gaseous chlorine</a:t>
            </a:r>
          </a:p>
          <a:p>
            <a:pPr>
              <a:buFontTx/>
              <a:buNone/>
            </a:pPr>
            <a:endParaRPr lang="en-US" altLang="en-US" sz="1000" smtClean="0"/>
          </a:p>
          <a:p>
            <a:pPr algn="ctr">
              <a:buFontTx/>
              <a:buNone/>
            </a:pPr>
            <a:r>
              <a:rPr lang="en-US" altLang="en-US" smtClean="0"/>
              <a:t>S</a:t>
            </a:r>
            <a:r>
              <a:rPr lang="en-US" altLang="en-US" baseline="-25000" smtClean="0"/>
              <a:t>8</a:t>
            </a:r>
            <a:r>
              <a:rPr lang="en-US" altLang="en-US" smtClean="0"/>
              <a:t>(l)  +  4 Cl</a:t>
            </a:r>
            <a:r>
              <a:rPr lang="en-US" altLang="en-US" baseline="-25000" smtClean="0"/>
              <a:t>2</a:t>
            </a:r>
            <a:r>
              <a:rPr lang="en-US" altLang="en-US" smtClean="0"/>
              <a:t>(g)  </a:t>
            </a:r>
            <a:r>
              <a:rPr lang="en-US" altLang="en-US" smtClean="0">
                <a:sym typeface="Wingdings" pitchFamily="2" charset="2"/>
              </a:rPr>
              <a:t>  4 S</a:t>
            </a:r>
            <a:r>
              <a:rPr lang="en-US" altLang="en-US" baseline="-25000" smtClean="0">
                <a:sym typeface="Wingdings" pitchFamily="2" charset="2"/>
              </a:rPr>
              <a:t>2</a:t>
            </a:r>
            <a:r>
              <a:rPr lang="en-US" altLang="en-US" smtClean="0">
                <a:sym typeface="Wingdings" pitchFamily="2" charset="2"/>
              </a:rPr>
              <a:t>Cl</a:t>
            </a:r>
            <a:r>
              <a:rPr lang="en-US" altLang="en-US" baseline="-25000" smtClean="0">
                <a:sym typeface="Wingdings" pitchFamily="2" charset="2"/>
              </a:rPr>
              <a:t>2</a:t>
            </a:r>
            <a:r>
              <a:rPr lang="en-US" altLang="en-US" smtClean="0">
                <a:sym typeface="Wingdings" pitchFamily="2" charset="2"/>
              </a:rPr>
              <a:t>(g)</a:t>
            </a:r>
          </a:p>
          <a:p>
            <a:pPr algn="ctr">
              <a:buFontTx/>
              <a:buNone/>
            </a:pPr>
            <a:endParaRPr lang="en-US" altLang="en-US" sz="1000" smtClean="0"/>
          </a:p>
          <a:p>
            <a:pPr>
              <a:buFontTx/>
              <a:buNone/>
            </a:pPr>
            <a:r>
              <a:rPr lang="en-US" altLang="en-US" sz="2800" smtClean="0"/>
              <a:t>Calculate the mass of S</a:t>
            </a:r>
            <a:r>
              <a:rPr lang="en-US" altLang="en-US" sz="2800" baseline="-25000" smtClean="0"/>
              <a:t>2</a:t>
            </a:r>
            <a:r>
              <a:rPr lang="en-US" altLang="en-US" sz="2800" smtClean="0"/>
              <a:t>Cl</a:t>
            </a:r>
            <a:r>
              <a:rPr lang="en-US" altLang="en-US" sz="2800" baseline="-25000" smtClean="0"/>
              <a:t>2</a:t>
            </a:r>
            <a:r>
              <a:rPr lang="en-US" altLang="en-US" sz="2800" smtClean="0"/>
              <a:t> that can be produced by reacting 15.0 g of S</a:t>
            </a:r>
            <a:r>
              <a:rPr lang="en-US" altLang="en-US" sz="2800" baseline="-25000" smtClean="0"/>
              <a:t>8</a:t>
            </a:r>
            <a:r>
              <a:rPr lang="en-US" altLang="en-US" sz="2800" smtClean="0"/>
              <a:t> with excess chlorine gas.</a:t>
            </a:r>
          </a:p>
          <a:p>
            <a:pPr>
              <a:buFontTx/>
              <a:buNone/>
            </a:pPr>
            <a:r>
              <a:rPr lang="en-US" altLang="en-US" sz="2800" smtClean="0"/>
              <a:t>If 28.4 grams of S</a:t>
            </a:r>
            <a:r>
              <a:rPr lang="en-US" altLang="en-US" sz="2800" baseline="-25000" smtClean="0"/>
              <a:t>2</a:t>
            </a:r>
            <a:r>
              <a:rPr lang="en-US" altLang="en-US" sz="2800" smtClean="0"/>
              <a:t>Cl</a:t>
            </a:r>
            <a:r>
              <a:rPr lang="en-US" altLang="en-US" sz="2800" baseline="-25000" smtClean="0"/>
              <a:t>2</a:t>
            </a:r>
            <a:r>
              <a:rPr lang="en-US" altLang="en-US" sz="2800" smtClean="0"/>
              <a:t> are produced, what is the percent yield?</a:t>
            </a:r>
          </a:p>
        </p:txBody>
      </p:sp>
      <p:sp>
        <p:nvSpPr>
          <p:cNvPr id="3076" name="TextBox 5"/>
          <p:cNvSpPr txBox="1">
            <a:spLocks noChangeArrowheads="1"/>
          </p:cNvSpPr>
          <p:nvPr/>
        </p:nvSpPr>
        <p:spPr bwMode="auto">
          <a:xfrm>
            <a:off x="4800600" y="6164947"/>
            <a:ext cx="43606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dirty="0"/>
              <a:t>Practice problems       </a:t>
            </a:r>
            <a:r>
              <a:rPr lang="en-US" altLang="en-US" sz="1800" dirty="0" smtClean="0"/>
              <a:t>Gilbert 3.56-3.68,                              3.103-3.116</a:t>
            </a:r>
            <a:endParaRPr lang="en-US" altLang="en-US" sz="1800" dirty="0"/>
          </a:p>
        </p:txBody>
      </p:sp>
    </p:spTree>
    <p:extLst>
      <p:ext uri="{BB962C8B-B14F-4D97-AF65-F5344CB8AC3E}">
        <p14:creationId xmlns:p14="http://schemas.microsoft.com/office/powerpoint/2010/main" val="20149775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762000" y="990600"/>
            <a:ext cx="7162800" cy="4981575"/>
          </a:xfrm>
          <a:noFill/>
        </p:spPr>
      </p:pic>
    </p:spTree>
    <p:extLst>
      <p:ext uri="{BB962C8B-B14F-4D97-AF65-F5344CB8AC3E}">
        <p14:creationId xmlns:p14="http://schemas.microsoft.com/office/powerpoint/2010/main" val="21256615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685800" y="1447800"/>
            <a:ext cx="7772400" cy="4800600"/>
          </a:xfrm>
        </p:spPr>
        <p:txBody>
          <a:bodyPr/>
          <a:lstStyle/>
          <a:p>
            <a:r>
              <a:rPr lang="en-US" altLang="en-US" sz="2800" smtClean="0"/>
              <a:t>One of the steps in the commercial process for converting ammonia to nitric acid involves the conversion of NH</a:t>
            </a:r>
            <a:r>
              <a:rPr lang="en-US" altLang="en-US" sz="2800" baseline="-25000" smtClean="0"/>
              <a:t>3</a:t>
            </a:r>
            <a:r>
              <a:rPr lang="en-US" altLang="en-US" sz="2800" smtClean="0"/>
              <a:t> to NO:</a:t>
            </a:r>
          </a:p>
          <a:p>
            <a:r>
              <a:rPr lang="en-US" altLang="en-US" sz="2800" smtClean="0"/>
              <a:t>4 NH</a:t>
            </a:r>
            <a:r>
              <a:rPr lang="en-US" altLang="en-US" sz="2800" baseline="-25000" smtClean="0"/>
              <a:t>3</a:t>
            </a:r>
            <a:r>
              <a:rPr lang="en-US" altLang="en-US" sz="2800" smtClean="0"/>
              <a:t>(g)  +  5 O</a:t>
            </a:r>
            <a:r>
              <a:rPr lang="en-US" altLang="en-US" sz="2800" baseline="-25000" smtClean="0"/>
              <a:t>2</a:t>
            </a:r>
            <a:r>
              <a:rPr lang="en-US" altLang="en-US" sz="2800" smtClean="0"/>
              <a:t>(g)  </a:t>
            </a:r>
            <a:r>
              <a:rPr lang="en-US" altLang="en-US" sz="2800" noProof="1" smtClean="0">
                <a:sym typeface="Wingdings" pitchFamily="2" charset="2"/>
              </a:rPr>
              <a:t></a:t>
            </a:r>
            <a:r>
              <a:rPr lang="en-US" altLang="en-US" sz="2800" smtClean="0"/>
              <a:t>  4 NO(g)  +  6 H</a:t>
            </a:r>
            <a:r>
              <a:rPr lang="en-US" altLang="en-US" sz="2800" baseline="-25000" smtClean="0"/>
              <a:t>2</a:t>
            </a:r>
            <a:r>
              <a:rPr lang="en-US" altLang="en-US" sz="2800" smtClean="0"/>
              <a:t>O(g)</a:t>
            </a:r>
          </a:p>
          <a:p>
            <a:r>
              <a:rPr lang="en-US" altLang="en-US" sz="2800" smtClean="0"/>
              <a:t>How many grams of NO form when 1.50 g of NH</a:t>
            </a:r>
            <a:r>
              <a:rPr lang="en-US" altLang="en-US" sz="2800" baseline="-25000" smtClean="0"/>
              <a:t>3</a:t>
            </a:r>
            <a:r>
              <a:rPr lang="en-US" altLang="en-US" sz="2800" smtClean="0"/>
              <a:t> reacts with 1.85 g of O</a:t>
            </a:r>
            <a:r>
              <a:rPr lang="en-US" altLang="en-US" sz="2800" baseline="-25000" smtClean="0"/>
              <a:t>2</a:t>
            </a:r>
            <a:r>
              <a:rPr lang="en-US" altLang="en-US" sz="2800" smtClean="0"/>
              <a:t>?</a:t>
            </a:r>
          </a:p>
          <a:p>
            <a:r>
              <a:rPr lang="en-US" altLang="en-US" sz="2800" smtClean="0"/>
              <a:t>Which reactant is the limiting reactant and which is the excess reactant?</a:t>
            </a:r>
          </a:p>
          <a:p>
            <a:r>
              <a:rPr lang="en-US" altLang="en-US" sz="2800" smtClean="0"/>
              <a:t>How much of the excess reactant remains after the limiting reactant is completely consumed?</a:t>
            </a:r>
          </a:p>
        </p:txBody>
      </p:sp>
      <p:sp>
        <p:nvSpPr>
          <p:cNvPr id="5123" name="Rectangle 4"/>
          <p:cNvSpPr>
            <a:spLocks noGrp="1" noChangeArrowheads="1"/>
          </p:cNvSpPr>
          <p:nvPr>
            <p:ph type="title"/>
          </p:nvPr>
        </p:nvSpPr>
        <p:spPr>
          <a:xfrm>
            <a:off x="685800" y="228600"/>
            <a:ext cx="7772400" cy="1143000"/>
          </a:xfrm>
        </p:spPr>
        <p:txBody>
          <a:bodyPr/>
          <a:lstStyle/>
          <a:p>
            <a:r>
              <a:rPr lang="en-US" altLang="en-US" smtClean="0"/>
              <a:t>Limiting Reagent</a:t>
            </a:r>
          </a:p>
        </p:txBody>
      </p:sp>
    </p:spTree>
    <p:extLst>
      <p:ext uri="{BB962C8B-B14F-4D97-AF65-F5344CB8AC3E}">
        <p14:creationId xmlns:p14="http://schemas.microsoft.com/office/powerpoint/2010/main" val="7203269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Example</a:t>
            </a:r>
            <a:endParaRPr lang="en-US" dirty="0"/>
          </a:p>
        </p:txBody>
      </p:sp>
      <p:sp>
        <p:nvSpPr>
          <p:cNvPr id="3" name="Content Placeholder 2"/>
          <p:cNvSpPr>
            <a:spLocks noGrp="1"/>
          </p:cNvSpPr>
          <p:nvPr>
            <p:ph idx="1"/>
          </p:nvPr>
        </p:nvSpPr>
        <p:spPr/>
        <p:txBody>
          <a:bodyPr/>
          <a:lstStyle/>
          <a:p>
            <a:r>
              <a:rPr lang="en-US" dirty="0" smtClean="0"/>
              <a:t>Example 3.24 is a good problem that integrates concepts. I like these kinds of problems for quizzes and exams. </a:t>
            </a:r>
            <a:r>
              <a:rPr lang="en-US" smtClean="0"/>
              <a:t>Look at it!</a:t>
            </a:r>
            <a:endParaRPr lang="en-US"/>
          </a:p>
        </p:txBody>
      </p:sp>
    </p:spTree>
    <p:extLst>
      <p:ext uri="{BB962C8B-B14F-4D97-AF65-F5344CB8AC3E}">
        <p14:creationId xmlns:p14="http://schemas.microsoft.com/office/powerpoint/2010/main" val="959786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02_17-05UN"/>
          <p:cNvPicPr>
            <a:picLocks noChangeAspect="1" noChangeArrowheads="1"/>
          </p:cNvPicPr>
          <p:nvPr/>
        </p:nvPicPr>
        <p:blipFill>
          <a:blip r:embed="rId3" cstate="print"/>
          <a:srcRect/>
          <a:stretch>
            <a:fillRect/>
          </a:stretch>
        </p:blipFill>
        <p:spPr bwMode="auto">
          <a:xfrm>
            <a:off x="1588" y="2209800"/>
            <a:ext cx="9134475" cy="2439988"/>
          </a:xfrm>
          <a:prstGeom prst="rect">
            <a:avLst/>
          </a:prstGeom>
          <a:noFill/>
          <a:ln w="9525">
            <a:noFill/>
            <a:miter lim="800000"/>
            <a:headEnd/>
            <a:tailEnd/>
          </a:ln>
        </p:spPr>
      </p:pic>
    </p:spTree>
    <p:extLst>
      <p:ext uri="{BB962C8B-B14F-4D97-AF65-F5344CB8AC3E}">
        <p14:creationId xmlns:p14="http://schemas.microsoft.com/office/powerpoint/2010/main" val="631101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02_17-03UN"/>
          <p:cNvPicPr>
            <a:picLocks noChangeAspect="1" noChangeArrowheads="1"/>
          </p:cNvPicPr>
          <p:nvPr/>
        </p:nvPicPr>
        <p:blipFill>
          <a:blip r:embed="rId3" cstate="print"/>
          <a:srcRect/>
          <a:stretch>
            <a:fillRect/>
          </a:stretch>
        </p:blipFill>
        <p:spPr bwMode="auto">
          <a:xfrm>
            <a:off x="646113" y="1588"/>
            <a:ext cx="7843837" cy="6858000"/>
          </a:xfrm>
          <a:prstGeom prst="rect">
            <a:avLst/>
          </a:prstGeom>
          <a:noFill/>
          <a:ln w="9525">
            <a:noFill/>
            <a:miter lim="800000"/>
            <a:headEnd/>
            <a:tailEnd/>
          </a:ln>
        </p:spPr>
      </p:pic>
    </p:spTree>
    <p:extLst>
      <p:ext uri="{BB962C8B-B14F-4D97-AF65-F5344CB8AC3E}">
        <p14:creationId xmlns:p14="http://schemas.microsoft.com/office/powerpoint/2010/main" val="3649052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02_17-02"/>
          <p:cNvPicPr>
            <a:picLocks noChangeAspect="1" noChangeArrowheads="1"/>
          </p:cNvPicPr>
          <p:nvPr/>
        </p:nvPicPr>
        <p:blipFill>
          <a:blip r:embed="rId3" cstate="print"/>
          <a:srcRect/>
          <a:stretch>
            <a:fillRect/>
          </a:stretch>
        </p:blipFill>
        <p:spPr bwMode="auto">
          <a:xfrm>
            <a:off x="1433513" y="1588"/>
            <a:ext cx="6269037" cy="6858000"/>
          </a:xfrm>
          <a:prstGeom prst="rect">
            <a:avLst/>
          </a:prstGeom>
          <a:noFill/>
          <a:ln w="9525">
            <a:noFill/>
            <a:miter lim="800000"/>
            <a:headEnd/>
            <a:tailEnd/>
          </a:ln>
        </p:spPr>
      </p:pic>
    </p:spTree>
    <p:extLst>
      <p:ext uri="{BB962C8B-B14F-4D97-AF65-F5344CB8AC3E}">
        <p14:creationId xmlns:p14="http://schemas.microsoft.com/office/powerpoint/2010/main" val="8082170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a:xfrm>
            <a:off x="762000" y="685800"/>
            <a:ext cx="7772400" cy="4114800"/>
          </a:xfrm>
        </p:spPr>
        <p:txBody>
          <a:bodyPr/>
          <a:lstStyle/>
          <a:p>
            <a:r>
              <a:rPr lang="en-US" sz="3600" smtClean="0"/>
              <a:t>How many water molecules are in one drop of water?  (One drop of water is 1/20 of a mL, and the density of water is 1.0 g/mL.)</a:t>
            </a:r>
          </a:p>
          <a:p>
            <a:endParaRPr lang="en-US" sz="3600" smtClean="0"/>
          </a:p>
          <a:p>
            <a:r>
              <a:rPr lang="en-US" sz="3600" smtClean="0"/>
              <a:t>How many hydrogen atoms are in a drop of water?</a:t>
            </a:r>
          </a:p>
        </p:txBody>
      </p:sp>
      <p:sp>
        <p:nvSpPr>
          <p:cNvPr id="37891" name="TextBox 4"/>
          <p:cNvSpPr txBox="1">
            <a:spLocks noChangeArrowheads="1"/>
          </p:cNvSpPr>
          <p:nvPr/>
        </p:nvSpPr>
        <p:spPr bwMode="auto">
          <a:xfrm>
            <a:off x="1905000" y="6488113"/>
            <a:ext cx="7239000" cy="369887"/>
          </a:xfrm>
          <a:prstGeom prst="rect">
            <a:avLst/>
          </a:prstGeom>
          <a:noFill/>
          <a:ln w="9525">
            <a:noFill/>
            <a:miter lim="800000"/>
            <a:headEnd/>
            <a:tailEnd/>
          </a:ln>
        </p:spPr>
        <p:txBody>
          <a:bodyPr>
            <a:spAutoFit/>
          </a:bodyPr>
          <a:lstStyle/>
          <a:p>
            <a:r>
              <a:rPr lang="en-US" sz="1800" u="none" dirty="0">
                <a:solidFill>
                  <a:schemeClr val="tx1"/>
                </a:solidFill>
              </a:rPr>
              <a:t>Practice problems       </a:t>
            </a:r>
            <a:r>
              <a:rPr lang="en-US" sz="1800" dirty="0" smtClean="0">
                <a:solidFill>
                  <a:schemeClr val="tx1"/>
                </a:solidFill>
              </a:rPr>
              <a:t>Gilbert – 3.17-3.28</a:t>
            </a:r>
            <a:endParaRPr lang="en-US" sz="1800" u="none" dirty="0">
              <a:solidFill>
                <a:schemeClr val="tx1"/>
              </a:solidFill>
            </a:endParaRPr>
          </a:p>
        </p:txBody>
      </p:sp>
    </p:spTree>
    <p:extLst>
      <p:ext uri="{BB962C8B-B14F-4D97-AF65-F5344CB8AC3E}">
        <p14:creationId xmlns:p14="http://schemas.microsoft.com/office/powerpoint/2010/main" val="21242334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smtClean="0"/>
              <a:t>Molar Mass</a:t>
            </a:r>
          </a:p>
        </p:txBody>
      </p:sp>
      <p:sp>
        <p:nvSpPr>
          <p:cNvPr id="14339" name="Rectangle 3"/>
          <p:cNvSpPr>
            <a:spLocks noGrp="1" noChangeArrowheads="1"/>
          </p:cNvSpPr>
          <p:nvPr>
            <p:ph type="body" idx="1"/>
          </p:nvPr>
        </p:nvSpPr>
        <p:spPr/>
        <p:txBody>
          <a:bodyPr/>
          <a:lstStyle/>
          <a:p>
            <a:r>
              <a:rPr lang="en-US" altLang="en-US" smtClean="0"/>
              <a:t>The sum of the atomic masses for all the atoms represented in the chemical formula of a compound.</a:t>
            </a:r>
          </a:p>
          <a:p>
            <a:endParaRPr lang="en-US" altLang="en-US" smtClean="0"/>
          </a:p>
          <a:p>
            <a:r>
              <a:rPr lang="en-US" altLang="en-US" smtClean="0"/>
              <a:t>AKA  formula mass, molecular mass, molecular weight</a:t>
            </a:r>
          </a:p>
        </p:txBody>
      </p:sp>
      <p:sp>
        <p:nvSpPr>
          <p:cNvPr id="14340" name="TextBox 5"/>
          <p:cNvSpPr txBox="1">
            <a:spLocks noChangeArrowheads="1"/>
          </p:cNvSpPr>
          <p:nvPr/>
        </p:nvSpPr>
        <p:spPr bwMode="auto">
          <a:xfrm>
            <a:off x="5334000" y="6488113"/>
            <a:ext cx="3810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dirty="0"/>
              <a:t>Practice problems       </a:t>
            </a:r>
            <a:r>
              <a:rPr lang="en-US" altLang="en-US" sz="1800" dirty="0" smtClean="0"/>
              <a:t>Gilbert 3.31-3.34</a:t>
            </a:r>
            <a:endParaRPr lang="en-US" altLang="en-US" sz="1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xfrm>
            <a:off x="685800" y="1752600"/>
            <a:ext cx="7772400" cy="4419600"/>
          </a:xfrm>
        </p:spPr>
        <p:txBody>
          <a:bodyPr/>
          <a:lstStyle/>
          <a:p>
            <a:r>
              <a:rPr lang="en-US" altLang="en-US" sz="3600" smtClean="0"/>
              <a:t>Nitrogen fixation in the root nodules of peas and other legumes occurs with a reaction involving a molybdenum containing enzyme named nitrogenase.  This enzyme contains two Mo atoms per molecule and is 0.0872% Mo by mass.  What is the molar mass of the enzyme?</a:t>
            </a:r>
          </a:p>
        </p:txBody>
      </p:sp>
      <p:sp>
        <p:nvSpPr>
          <p:cNvPr id="15363" name="Rectangle 3"/>
          <p:cNvSpPr>
            <a:spLocks noGrp="1" noChangeArrowheads="1"/>
          </p:cNvSpPr>
          <p:nvPr>
            <p:ph type="title"/>
          </p:nvPr>
        </p:nvSpPr>
        <p:spPr>
          <a:xfrm>
            <a:off x="685800" y="457200"/>
            <a:ext cx="7772400" cy="1143000"/>
          </a:xfrm>
        </p:spPr>
        <p:txBody>
          <a:bodyPr/>
          <a:lstStyle/>
          <a:p>
            <a:r>
              <a:rPr lang="en-US" altLang="en-US" smtClean="0"/>
              <a:t>Molecular Mass Determination</a:t>
            </a:r>
          </a:p>
        </p:txBody>
      </p:sp>
      <p:sp>
        <p:nvSpPr>
          <p:cNvPr id="15364" name="TextBox 5"/>
          <p:cNvSpPr txBox="1">
            <a:spLocks noChangeArrowheads="1"/>
          </p:cNvSpPr>
          <p:nvPr/>
        </p:nvSpPr>
        <p:spPr bwMode="auto">
          <a:xfrm>
            <a:off x="2209800" y="6488113"/>
            <a:ext cx="6934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dirty="0"/>
              <a:t>Practice problems       </a:t>
            </a:r>
            <a:r>
              <a:rPr lang="en-US" altLang="en-US" sz="1800" dirty="0" smtClean="0"/>
              <a:t>Gilbert 3.133  (Same logic, different problem)</a:t>
            </a:r>
            <a:endParaRPr lang="en-US" altLang="en-US" sz="1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228600"/>
            <a:ext cx="7772400" cy="1143000"/>
          </a:xfrm>
        </p:spPr>
        <p:txBody>
          <a:bodyPr/>
          <a:lstStyle/>
          <a:p>
            <a:r>
              <a:rPr lang="en-US" altLang="en-US" smtClean="0">
                <a:solidFill>
                  <a:srgbClr val="000099"/>
                </a:solidFill>
                <a:latin typeface="Arial" charset="0"/>
              </a:rPr>
              <a:t>Chemical Reactions</a:t>
            </a:r>
            <a:endParaRPr lang="en-US" altLang="en-US" u="sng" smtClean="0">
              <a:latin typeface="Arial" charset="0"/>
            </a:endParaRPr>
          </a:p>
        </p:txBody>
      </p:sp>
      <p:sp>
        <p:nvSpPr>
          <p:cNvPr id="106499" name="Rectangle 3"/>
          <p:cNvSpPr>
            <a:spLocks noGrp="1" noChangeArrowheads="1"/>
          </p:cNvSpPr>
          <p:nvPr>
            <p:ph type="body" sz="half" idx="1"/>
          </p:nvPr>
        </p:nvSpPr>
        <p:spPr>
          <a:xfrm>
            <a:off x="685800" y="1447800"/>
            <a:ext cx="7620000" cy="2743200"/>
          </a:xfrm>
        </p:spPr>
        <p:txBody>
          <a:bodyPr/>
          <a:lstStyle/>
          <a:p>
            <a:r>
              <a:rPr lang="en-US" altLang="en-US" sz="2800" smtClean="0">
                <a:latin typeface="Arial" charset="0"/>
              </a:rPr>
              <a:t>Chemical reactions are processes in which one set of chemicals are converted to a new set of chemicals</a:t>
            </a:r>
          </a:p>
          <a:p>
            <a:r>
              <a:rPr lang="en-US" altLang="en-US" sz="2800" smtClean="0">
                <a:latin typeface="Arial" charset="0"/>
              </a:rPr>
              <a:t>Chemical reactions are described by chemical equations.</a:t>
            </a:r>
          </a:p>
        </p:txBody>
      </p:sp>
      <p:pic>
        <p:nvPicPr>
          <p:cNvPr id="23556" name="Picture 4" descr="FG07_0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1219200" y="3886200"/>
            <a:ext cx="6477000" cy="2525713"/>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 calcmode="lin" valueType="num">
                                      <p:cBhvr additive="base">
                                        <p:cTn id="7" dur="500" fill="hold"/>
                                        <p:tgtEl>
                                          <p:spTgt spid="1064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64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6499">
                                            <p:txEl>
                                              <p:pRg st="1" end="1"/>
                                            </p:txEl>
                                          </p:spTgt>
                                        </p:tgtEl>
                                        <p:attrNameLst>
                                          <p:attrName>style.visibility</p:attrName>
                                        </p:attrNameLst>
                                      </p:cBhvr>
                                      <p:to>
                                        <p:strVal val="visible"/>
                                      </p:to>
                                    </p:set>
                                    <p:anim calcmode="lin" valueType="num">
                                      <p:cBhvr additive="base">
                                        <p:cTn id="13" dur="500" fill="hold"/>
                                        <p:tgtEl>
                                          <p:spTgt spid="1064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649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autoUpdateAnimBg="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2351</TotalTime>
  <Words>1085</Words>
  <Application>Microsoft Office PowerPoint</Application>
  <PresentationFormat>On-screen Show (4:3)</PresentationFormat>
  <Paragraphs>108</Paragraphs>
  <Slides>24</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Brush Script MT</vt:lpstr>
      <vt:lpstr>Symbol</vt:lpstr>
      <vt:lpstr>Times New Roman</vt:lpstr>
      <vt:lpstr>Wingdings</vt:lpstr>
      <vt:lpstr>Default Design</vt:lpstr>
      <vt:lpstr>Stoichiometry: Mass, Formulas, and Reactions</vt:lpstr>
      <vt:lpstr>Mole (mol)</vt:lpstr>
      <vt:lpstr>PowerPoint Presentation</vt:lpstr>
      <vt:lpstr>PowerPoint Presentation</vt:lpstr>
      <vt:lpstr>PowerPoint Presentation</vt:lpstr>
      <vt:lpstr>PowerPoint Presentation</vt:lpstr>
      <vt:lpstr>Molar Mass</vt:lpstr>
      <vt:lpstr>Molecular Mass Determination</vt:lpstr>
      <vt:lpstr>Chemical Reactions</vt:lpstr>
      <vt:lpstr>Chemical Equations</vt:lpstr>
      <vt:lpstr>Pure silicon, which is needed in the manufacturing of electronic components, may be prepared by heating silicon dioxide (sand) with carbon at high temperatures, releasing carbon monoxide gas.  Write the balanced chemical equation for this process.</vt:lpstr>
      <vt:lpstr>Carbon tetrachloride was widely used for many years as a solvent until its harmful properties became well established.  Carbon tetrachloride may be prepared by the reaction of natural gas (methane, CH4) and elemental chlorine gas in the presence of ultraviolet light.  Write a balanced chemical equation for this process.</vt:lpstr>
      <vt:lpstr>PowerPoint Presentation</vt:lpstr>
      <vt:lpstr>Combustion Reactions</vt:lpstr>
      <vt:lpstr>Empirical Formulas</vt:lpstr>
      <vt:lpstr>PowerPoint Presentation</vt:lpstr>
      <vt:lpstr>PowerPoint Presentation</vt:lpstr>
      <vt:lpstr>PowerPoint Presentation</vt:lpstr>
      <vt:lpstr>PowerPoint Presentation</vt:lpstr>
      <vt:lpstr>PowerPoint Presentation</vt:lpstr>
      <vt:lpstr>Stoichiometry</vt:lpstr>
      <vt:lpstr>PowerPoint Presentation</vt:lpstr>
      <vt:lpstr>Limiting Reagent</vt:lpstr>
      <vt:lpstr>Good Example</vt:lpstr>
    </vt:vector>
  </TitlesOfParts>
  <Company>GCCCD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 Formulas, Equations, and Moles</dc:title>
  <dc:creator>Grossmont-Cuyamaca Comm Coll</dc:creator>
  <cp:lastModifiedBy>Cary Willard</cp:lastModifiedBy>
  <cp:revision>66</cp:revision>
  <dcterms:created xsi:type="dcterms:W3CDTF">2001-09-05T15:51:18Z</dcterms:created>
  <dcterms:modified xsi:type="dcterms:W3CDTF">2015-08-27T19:51:55Z</dcterms:modified>
</cp:coreProperties>
</file>