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6"/>
  </p:notesMasterIdLst>
  <p:sldIdLst>
    <p:sldId id="256" r:id="rId2"/>
    <p:sldId id="264" r:id="rId3"/>
    <p:sldId id="266" r:id="rId4"/>
    <p:sldId id="299" r:id="rId5"/>
    <p:sldId id="360" r:id="rId6"/>
    <p:sldId id="361" r:id="rId7"/>
    <p:sldId id="364" r:id="rId8"/>
    <p:sldId id="365" r:id="rId9"/>
    <p:sldId id="366" r:id="rId10"/>
    <p:sldId id="367" r:id="rId11"/>
    <p:sldId id="368" r:id="rId12"/>
    <p:sldId id="369" r:id="rId13"/>
    <p:sldId id="370" r:id="rId14"/>
    <p:sldId id="371" r:id="rId15"/>
    <p:sldId id="372" r:id="rId16"/>
    <p:sldId id="373" r:id="rId17"/>
    <p:sldId id="374" r:id="rId18"/>
    <p:sldId id="375" r:id="rId19"/>
    <p:sldId id="376" r:id="rId20"/>
    <p:sldId id="309" r:id="rId21"/>
    <p:sldId id="310" r:id="rId22"/>
    <p:sldId id="311" r:id="rId23"/>
    <p:sldId id="312" r:id="rId24"/>
    <p:sldId id="377" r:id="rId25"/>
    <p:sldId id="393" r:id="rId26"/>
    <p:sldId id="378" r:id="rId27"/>
    <p:sldId id="379" r:id="rId28"/>
    <p:sldId id="380" r:id="rId29"/>
    <p:sldId id="381" r:id="rId30"/>
    <p:sldId id="382" r:id="rId31"/>
    <p:sldId id="383" r:id="rId32"/>
    <p:sldId id="384" r:id="rId33"/>
    <p:sldId id="385" r:id="rId34"/>
    <p:sldId id="386" r:id="rId35"/>
    <p:sldId id="387" r:id="rId36"/>
    <p:sldId id="388" r:id="rId37"/>
    <p:sldId id="391" r:id="rId38"/>
    <p:sldId id="392" r:id="rId39"/>
    <p:sldId id="314" r:id="rId40"/>
    <p:sldId id="315" r:id="rId41"/>
    <p:sldId id="316" r:id="rId42"/>
    <p:sldId id="317" r:id="rId43"/>
    <p:sldId id="318" r:id="rId44"/>
    <p:sldId id="319" r:id="rId45"/>
    <p:sldId id="306" r:id="rId46"/>
    <p:sldId id="271" r:id="rId47"/>
    <p:sldId id="283" r:id="rId48"/>
    <p:sldId id="273" r:id="rId49"/>
    <p:sldId id="276" r:id="rId50"/>
    <p:sldId id="305" r:id="rId51"/>
    <p:sldId id="308" r:id="rId52"/>
    <p:sldId id="295" r:id="rId53"/>
    <p:sldId id="302" r:id="rId54"/>
    <p:sldId id="300" r:id="rId55"/>
    <p:sldId id="321" r:id="rId56"/>
    <p:sldId id="322" r:id="rId57"/>
    <p:sldId id="323" r:id="rId58"/>
    <p:sldId id="324" r:id="rId59"/>
    <p:sldId id="325" r:id="rId60"/>
    <p:sldId id="326" r:id="rId61"/>
    <p:sldId id="327" r:id="rId62"/>
    <p:sldId id="328" r:id="rId63"/>
    <p:sldId id="359" r:id="rId64"/>
    <p:sldId id="313"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 id="355" r:id="rId92"/>
    <p:sldId id="356" r:id="rId93"/>
    <p:sldId id="357" r:id="rId94"/>
    <p:sldId id="358" r:id="rId9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42308" autoAdjust="0"/>
    <p:restoredTop sz="94723" autoAdjust="0"/>
  </p:normalViewPr>
  <p:slideViewPr>
    <p:cSldViewPr>
      <p:cViewPr>
        <p:scale>
          <a:sx n="107" d="100"/>
          <a:sy n="107" d="100"/>
        </p:scale>
        <p:origin x="-173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511C23BF-A2AF-46A1-BAFB-F4255A40FA92}" type="datetimeFigureOut">
              <a:rPr lang="en-US" altLang="en-US"/>
              <a:pPr/>
              <a:t>8/25/2015</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vl1pPr>
          </a:lstStyle>
          <a:p>
            <a:endParaRPr lang="en-US" alt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F5C8915B-7E24-432F-AA18-673F8A274A35}" type="slidenum">
              <a:rPr lang="en-US" altLang="en-US"/>
              <a:pPr/>
              <a:t>‹#›</a:t>
            </a:fld>
            <a:endParaRPr lang="en-US" altLang="en-US"/>
          </a:p>
        </p:txBody>
      </p:sp>
    </p:spTree>
    <p:extLst>
      <p:ext uri="{BB962C8B-B14F-4D97-AF65-F5344CB8AC3E}">
        <p14:creationId xmlns:p14="http://schemas.microsoft.com/office/powerpoint/2010/main" val="1882217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A57A64F-C9EB-4667-A874-E2F7320C71D7}"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9648AA-5F7D-48BA-945F-F7B27A950D2A}" type="slidenum">
              <a:rPr lang="en-US" altLang="en-US"/>
              <a:pPr/>
              <a:t>11</a:t>
            </a:fld>
            <a:endParaRPr lang="en-US" altLang="en-US"/>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a:xfrm>
            <a:off x="934720" y="4415790"/>
            <a:ext cx="5140960" cy="4183380"/>
          </a:xfrm>
        </p:spPr>
        <p:txBody>
          <a:bodyPr/>
          <a:lstStyle/>
          <a:p>
            <a:r>
              <a:rPr lang="en-US" altLang="en-US"/>
              <a:t>Figure: 04-10-01UN1,2</a:t>
            </a:r>
          </a:p>
          <a:p>
            <a:endParaRPr lang="en-US" altLang="en-US"/>
          </a:p>
          <a:p>
            <a:r>
              <a:rPr lang="en-US" altLang="en-US"/>
              <a:t>Title: </a:t>
            </a:r>
          </a:p>
          <a:p>
            <a:r>
              <a:rPr lang="en-US" altLang="en-US"/>
              <a:t>NaCl solution</a:t>
            </a:r>
          </a:p>
          <a:p>
            <a:endParaRPr lang="en-US" altLang="en-US"/>
          </a:p>
          <a:p>
            <a:r>
              <a:rPr lang="en-US" altLang="en-US"/>
              <a:t>Caption: </a:t>
            </a:r>
          </a:p>
          <a:p>
            <a:r>
              <a:rPr lang="en-US" altLang="en-US"/>
              <a:t>An NaCl solution is an example of an electrolyte solution.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6A69FD-458A-45AD-B363-72AA4F411E66}" type="slidenum">
              <a:rPr lang="en-US" altLang="en-US"/>
              <a:pPr/>
              <a:t>12</a:t>
            </a:fld>
            <a:endParaRPr lang="en-US" alt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a:xfrm>
            <a:off x="934720" y="4415790"/>
            <a:ext cx="5140960" cy="4183380"/>
          </a:xfrm>
        </p:spPr>
        <p:txBody>
          <a:bodyPr/>
          <a:lstStyle/>
          <a:p>
            <a:r>
              <a:rPr lang="en-US" altLang="en-US"/>
              <a:t>Figure: 04-11-01UN</a:t>
            </a:r>
          </a:p>
          <a:p>
            <a:endParaRPr lang="en-US" altLang="en-US"/>
          </a:p>
          <a:p>
            <a:r>
              <a:rPr lang="en-US" altLang="en-US"/>
              <a:t>Title: </a:t>
            </a:r>
          </a:p>
          <a:p>
            <a:r>
              <a:rPr lang="en-US" altLang="en-US"/>
              <a:t>Sugar solution</a:t>
            </a:r>
          </a:p>
          <a:p>
            <a:endParaRPr lang="en-US" altLang="en-US"/>
          </a:p>
          <a:p>
            <a:r>
              <a:rPr lang="en-US" altLang="en-US"/>
              <a:t>Caption: </a:t>
            </a:r>
          </a:p>
          <a:p>
            <a:r>
              <a:rPr lang="en-US" altLang="en-US"/>
              <a:t>A sugar solution is an example of a nonelectrolyte solution.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643DAE-5D63-4C21-A21C-EC285F6299C3}" type="slidenum">
              <a:rPr lang="en-US" altLang="en-US"/>
              <a:pPr/>
              <a:t>13</a:t>
            </a:fld>
            <a:endParaRPr lang="en-US" alt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a:xfrm>
            <a:off x="934720" y="4415790"/>
            <a:ext cx="5140960" cy="4183380"/>
          </a:xfrm>
        </p:spPr>
        <p:txBody>
          <a:bodyPr/>
          <a:lstStyle/>
          <a:p>
            <a:r>
              <a:rPr lang="en-US" altLang="en-US"/>
              <a:t>Figure: 04-12</a:t>
            </a:r>
          </a:p>
          <a:p>
            <a:endParaRPr lang="en-US" altLang="en-US"/>
          </a:p>
          <a:p>
            <a:r>
              <a:rPr lang="en-US" altLang="en-US"/>
              <a:t>Title: </a:t>
            </a:r>
          </a:p>
          <a:p>
            <a:r>
              <a:rPr lang="en-US" altLang="en-US"/>
              <a:t>A Sugar Solution</a:t>
            </a:r>
          </a:p>
          <a:p>
            <a:endParaRPr lang="en-US" altLang="en-US"/>
          </a:p>
          <a:p>
            <a:r>
              <a:rPr lang="en-US" altLang="en-US"/>
              <a:t>Caption: </a:t>
            </a:r>
          </a:p>
          <a:p>
            <a:r>
              <a:rPr lang="en-US" altLang="en-US"/>
              <a:t>Sugar dissolves because the attractions between sugar molecules and water molecules, which both contain a distribution of electrons that results in partial positive and partial negative charges, overcomes the attractions between sugar molecules to each other.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CD85B7-839D-4D41-B42C-FE24AE45341D}" type="slidenum">
              <a:rPr lang="en-US" altLang="en-US"/>
              <a:pPr/>
              <a:t>15</a:t>
            </a:fld>
            <a:endParaRPr lang="en-US" altLang="en-US"/>
          </a:p>
        </p:txBody>
      </p:sp>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a:xfrm>
            <a:off x="934720" y="4415790"/>
            <a:ext cx="5140960" cy="4183380"/>
          </a:xfrm>
        </p:spPr>
        <p:txBody>
          <a:bodyPr/>
          <a:lstStyle/>
          <a:p>
            <a:r>
              <a:rPr lang="en-US" altLang="en-US"/>
              <a:t>Figure: 04-131-3</a:t>
            </a:r>
          </a:p>
          <a:p>
            <a:endParaRPr lang="en-US" altLang="en-US"/>
          </a:p>
          <a:p>
            <a:r>
              <a:rPr lang="en-US" altLang="en-US"/>
              <a:t>Title: </a:t>
            </a:r>
          </a:p>
          <a:p>
            <a:r>
              <a:rPr lang="en-US" altLang="en-US"/>
              <a:t>Electrolytic Properties of Solutions</a:t>
            </a:r>
          </a:p>
          <a:p>
            <a:endParaRPr lang="en-US" altLang="en-US"/>
          </a:p>
          <a:p>
            <a:r>
              <a:rPr lang="en-US" altLang="en-US"/>
              <a:t>Caption: </a:t>
            </a:r>
          </a:p>
          <a:p>
            <a:r>
              <a:rPr lang="en-US" altLang="en-US"/>
              <a:t>Comparison of non-electrolyte, weak electrolyte, strong electrolyte solutions.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201F5A-6592-4A6A-8DC7-77629B2F1FD2}" type="slidenum">
              <a:rPr lang="en-US" altLang="en-US"/>
              <a:pPr/>
              <a:t>16</a:t>
            </a:fld>
            <a:endParaRPr lang="en-US" altLang="en-US"/>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a:xfrm>
            <a:off x="934720" y="4415790"/>
            <a:ext cx="5140960" cy="4183380"/>
          </a:xfrm>
        </p:spPr>
        <p:txBody>
          <a:bodyPr/>
          <a:lstStyle/>
          <a:p>
            <a:r>
              <a:rPr lang="en-US" altLang="en-US"/>
              <a:t>Figure: 04-12-01UN</a:t>
            </a:r>
          </a:p>
          <a:p>
            <a:endParaRPr lang="en-US" altLang="en-US"/>
          </a:p>
          <a:p>
            <a:r>
              <a:rPr lang="en-US" altLang="en-US"/>
              <a:t>Title: </a:t>
            </a:r>
          </a:p>
          <a:p>
            <a:r>
              <a:rPr lang="en-US" altLang="en-US"/>
              <a:t>HCl solution</a:t>
            </a:r>
          </a:p>
          <a:p>
            <a:endParaRPr lang="en-US" altLang="en-US"/>
          </a:p>
          <a:p>
            <a:r>
              <a:rPr lang="en-US" altLang="en-US"/>
              <a:t>Caption: </a:t>
            </a:r>
          </a:p>
          <a:p>
            <a:r>
              <a:rPr lang="en-US" altLang="en-US"/>
              <a:t>Unlike soluble ionic compounds, which contain ions and therefore dissociate in water, acids are molecular compounds that ionize in water.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B9DF70-DD54-4E4E-84AA-6180AA38860B}" type="slidenum">
              <a:rPr lang="en-US" altLang="en-US"/>
              <a:pPr/>
              <a:t>17</a:t>
            </a:fld>
            <a:endParaRPr lang="en-US" altLang="en-US"/>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a:xfrm>
            <a:off x="934720" y="4415790"/>
            <a:ext cx="5140960" cy="4183380"/>
          </a:xfrm>
        </p:spPr>
        <p:txBody>
          <a:bodyPr/>
          <a:lstStyle/>
          <a:p>
            <a:r>
              <a:rPr lang="en-US" altLang="en-US"/>
              <a:t>Figure: 04-12-02UN</a:t>
            </a:r>
          </a:p>
          <a:p>
            <a:endParaRPr lang="en-US" altLang="en-US"/>
          </a:p>
          <a:p>
            <a:r>
              <a:rPr lang="en-US" altLang="en-US"/>
              <a:t>Title: </a:t>
            </a:r>
          </a:p>
          <a:p>
            <a:r>
              <a:rPr lang="en-US" altLang="en-US"/>
              <a:t>Acetic acid solution</a:t>
            </a:r>
          </a:p>
          <a:p>
            <a:endParaRPr lang="en-US" altLang="en-US"/>
          </a:p>
          <a:p>
            <a:r>
              <a:rPr lang="en-US" altLang="en-US"/>
              <a:t>Caption: </a:t>
            </a:r>
          </a:p>
          <a:p>
            <a:r>
              <a:rPr lang="en-US" altLang="en-US"/>
              <a:t>Acetic acid solution is mostly nonionized acid, with only a few ions present.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185DCD-7C34-44D9-B916-0A830CF9D412}" type="slidenum">
              <a:rPr lang="en-US" altLang="en-US"/>
              <a:pPr/>
              <a:t>27</a:t>
            </a:fld>
            <a:endParaRPr lang="en-US" altLang="en-US"/>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a:xfrm>
            <a:off x="934720" y="4415790"/>
            <a:ext cx="5140960" cy="4183380"/>
          </a:xfrm>
        </p:spPr>
        <p:txBody>
          <a:bodyPr/>
          <a:lstStyle/>
          <a:p>
            <a:r>
              <a:rPr lang="en-US" altLang="en-US"/>
              <a:t>Figure: 04-15-01UN</a:t>
            </a:r>
          </a:p>
          <a:p>
            <a:endParaRPr lang="en-US" altLang="en-US"/>
          </a:p>
          <a:p>
            <a:r>
              <a:rPr lang="en-US" altLang="en-US"/>
              <a:t>Title: </a:t>
            </a:r>
          </a:p>
          <a:p>
            <a:r>
              <a:rPr lang="en-US" altLang="en-US"/>
              <a:t>KI and Pb(NO</a:t>
            </a:r>
            <a:r>
              <a:rPr lang="en-US" altLang="en-US" baseline="-25000"/>
              <a:t>3</a:t>
            </a:r>
            <a:r>
              <a:rPr lang="en-US" altLang="en-US"/>
              <a:t>)</a:t>
            </a:r>
            <a:r>
              <a:rPr lang="en-US" altLang="en-US" baseline="-25000"/>
              <a:t>2</a:t>
            </a:r>
            <a:r>
              <a:rPr lang="en-US" altLang="en-US"/>
              <a:t> solutions.</a:t>
            </a:r>
          </a:p>
          <a:p>
            <a:endParaRPr lang="en-US" altLang="en-US"/>
          </a:p>
          <a:p>
            <a:r>
              <a:rPr lang="en-US" altLang="en-US"/>
              <a:t>Caption: </a:t>
            </a:r>
          </a:p>
          <a:p>
            <a:r>
              <a:rPr lang="en-US" altLang="en-US"/>
              <a:t>These solutions will form a precipitate when mixed.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084241-1AE8-40C8-BE22-A3DA9492AE12}" type="slidenum">
              <a:rPr lang="en-US" altLang="en-US"/>
              <a:pPr/>
              <a:t>28</a:t>
            </a:fld>
            <a:endParaRPr lang="en-US" altLang="en-US"/>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a:xfrm>
            <a:off x="934720" y="4415790"/>
            <a:ext cx="5140960" cy="4183380"/>
          </a:xfrm>
        </p:spPr>
        <p:txBody>
          <a:bodyPr/>
          <a:lstStyle/>
          <a:p>
            <a:r>
              <a:rPr lang="en-US" altLang="en-US"/>
              <a:t>Figure: 04-15-02UN</a:t>
            </a:r>
          </a:p>
          <a:p>
            <a:endParaRPr lang="en-US" altLang="en-US"/>
          </a:p>
          <a:p>
            <a:r>
              <a:rPr lang="en-US" altLang="en-US"/>
              <a:t>Title: </a:t>
            </a:r>
          </a:p>
          <a:p>
            <a:r>
              <a:rPr lang="en-US" altLang="en-US"/>
              <a:t>KI and Pb(NO</a:t>
            </a:r>
            <a:r>
              <a:rPr lang="en-US" altLang="en-US" baseline="-25000"/>
              <a:t>3</a:t>
            </a:r>
            <a:r>
              <a:rPr lang="en-US" altLang="en-US"/>
              <a:t>)</a:t>
            </a:r>
            <a:r>
              <a:rPr lang="en-US" altLang="en-US" baseline="-25000"/>
              <a:t>2</a:t>
            </a:r>
            <a:r>
              <a:rPr lang="en-US" altLang="en-US"/>
              <a:t> mixed solution.</a:t>
            </a:r>
          </a:p>
          <a:p>
            <a:endParaRPr lang="en-US" altLang="en-US"/>
          </a:p>
          <a:p>
            <a:r>
              <a:rPr lang="en-US" altLang="en-US"/>
              <a:t>Caption: </a:t>
            </a:r>
          </a:p>
          <a:p>
            <a:r>
              <a:rPr lang="en-US" altLang="en-US"/>
              <a:t>These compounds will form a precipitate when mixed.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C510D6-42FC-45F8-A857-0B9B866AF145}" type="slidenum">
              <a:rPr lang="en-US" altLang="en-US"/>
              <a:pPr/>
              <a:t>29</a:t>
            </a:fld>
            <a:endParaRPr lang="en-US" altLang="en-US"/>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a:xfrm>
            <a:off x="934720" y="4415790"/>
            <a:ext cx="5140960" cy="4183380"/>
          </a:xfrm>
        </p:spPr>
        <p:txBody>
          <a:bodyPr/>
          <a:lstStyle/>
          <a:p>
            <a:r>
              <a:rPr lang="en-US" altLang="en-US"/>
              <a:t>Figure: 04-15-03UN</a:t>
            </a:r>
          </a:p>
          <a:p>
            <a:endParaRPr lang="en-US" altLang="en-US"/>
          </a:p>
          <a:p>
            <a:r>
              <a:rPr lang="en-US" altLang="en-US"/>
              <a:t>Title: </a:t>
            </a:r>
          </a:p>
          <a:p>
            <a:r>
              <a:rPr lang="en-US" altLang="en-US"/>
              <a:t>Original compounds/possible products</a:t>
            </a:r>
          </a:p>
          <a:p>
            <a:endParaRPr lang="en-US" altLang="en-US"/>
          </a:p>
          <a:p>
            <a:r>
              <a:rPr lang="en-US" altLang="en-US"/>
              <a:t>Caption: </a:t>
            </a:r>
          </a:p>
          <a:p>
            <a:r>
              <a:rPr lang="en-US" altLang="en-US"/>
              <a:t>A precipitation reaction can be thought of as an ion swap.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11BF9D-F0E1-4691-B239-36ACFBBA9A4B}" type="slidenum">
              <a:rPr lang="en-US" altLang="en-US"/>
              <a:pPr/>
              <a:t>30</a:t>
            </a:fld>
            <a:endParaRPr lang="en-US" alt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xfrm>
            <a:off x="934720" y="4415790"/>
            <a:ext cx="5140960" cy="4183380"/>
          </a:xfrm>
        </p:spPr>
        <p:txBody>
          <a:bodyPr/>
          <a:lstStyle/>
          <a:p>
            <a:r>
              <a:rPr lang="en-US" altLang="en-US"/>
              <a:t>Figure: 04-15-04UN</a:t>
            </a:r>
          </a:p>
          <a:p>
            <a:endParaRPr lang="en-US" altLang="en-US"/>
          </a:p>
          <a:p>
            <a:r>
              <a:rPr lang="en-US" altLang="en-US"/>
              <a:t>Title: </a:t>
            </a:r>
          </a:p>
          <a:p>
            <a:r>
              <a:rPr lang="en-US" altLang="en-US"/>
              <a:t>PbI</a:t>
            </a:r>
            <a:r>
              <a:rPr lang="en-US" altLang="en-US" baseline="-25000"/>
              <a:t>2</a:t>
            </a:r>
            <a:r>
              <a:rPr lang="en-US" altLang="en-US"/>
              <a:t> precipitate</a:t>
            </a:r>
          </a:p>
          <a:p>
            <a:endParaRPr lang="en-US" altLang="en-US"/>
          </a:p>
          <a:p>
            <a:r>
              <a:rPr lang="en-US" altLang="en-US"/>
              <a:t>Caption: </a:t>
            </a:r>
          </a:p>
          <a:p>
            <a:r>
              <a:rPr lang="en-US" altLang="en-US"/>
              <a:t>The solid PbI</a:t>
            </a:r>
            <a:r>
              <a:rPr lang="en-US" altLang="en-US" baseline="-25000"/>
              <a:t>2</a:t>
            </a:r>
            <a:r>
              <a:rPr lang="en-US" altLang="en-US"/>
              <a:t> settles to the bottom of the beaker, leaving potassium ions and nitrate ions in solution.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6C4FA9B-6FAC-48AC-B64F-F759C96EE041}"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D4A63-61CE-47EA-A88E-E19266DFCE9A}" type="slidenum">
              <a:rPr lang="en-US" altLang="en-US"/>
              <a:pPr/>
              <a:t>31</a:t>
            </a:fld>
            <a:endParaRPr lang="en-US" altLang="en-US"/>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a:xfrm>
            <a:off x="934720" y="4415790"/>
            <a:ext cx="5140960" cy="4183380"/>
          </a:xfrm>
        </p:spPr>
        <p:txBody>
          <a:bodyPr/>
          <a:lstStyle/>
          <a:p>
            <a:r>
              <a:rPr lang="en-US" altLang="en-US"/>
              <a:t>Figure: 04-14</a:t>
            </a:r>
          </a:p>
          <a:p>
            <a:endParaRPr lang="en-US" altLang="en-US"/>
          </a:p>
          <a:p>
            <a:r>
              <a:rPr lang="en-US" altLang="en-US"/>
              <a:t>Title: </a:t>
            </a:r>
          </a:p>
          <a:p>
            <a:r>
              <a:rPr lang="en-US" altLang="en-US"/>
              <a:t>Precipitation of Lead(II) Iodide</a:t>
            </a:r>
          </a:p>
          <a:p>
            <a:endParaRPr lang="en-US" altLang="en-US"/>
          </a:p>
          <a:p>
            <a:r>
              <a:rPr lang="en-US" altLang="en-US"/>
              <a:t>Caption: </a:t>
            </a:r>
          </a:p>
          <a:p>
            <a:r>
              <a:rPr lang="en-US" altLang="en-US"/>
              <a:t>When a potassium iodide solution is mixed with a lead(II) nitrate solution, a yellow lead(II) iodide precipitate forms.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4505D2-CAD0-4844-B1CE-F4FA4741AEFB}" type="slidenum">
              <a:rPr lang="en-US" altLang="en-US"/>
              <a:pPr/>
              <a:t>32</a:t>
            </a:fld>
            <a:endParaRPr lang="en-US" altLang="en-US"/>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a:xfrm>
            <a:off x="934720" y="4415790"/>
            <a:ext cx="5140960" cy="4183380"/>
          </a:xfrm>
        </p:spPr>
        <p:txBody>
          <a:bodyPr/>
          <a:lstStyle/>
          <a:p>
            <a:r>
              <a:rPr lang="en-US" altLang="en-US"/>
              <a:t>Figure: 04-15</a:t>
            </a:r>
          </a:p>
          <a:p>
            <a:endParaRPr lang="en-US" altLang="en-US"/>
          </a:p>
          <a:p>
            <a:r>
              <a:rPr lang="en-US" altLang="en-US"/>
              <a:t>Title: </a:t>
            </a:r>
          </a:p>
          <a:p>
            <a:r>
              <a:rPr lang="en-US" altLang="en-US"/>
              <a:t>No Precipitation</a:t>
            </a:r>
          </a:p>
          <a:p>
            <a:endParaRPr lang="en-US" altLang="en-US"/>
          </a:p>
          <a:p>
            <a:r>
              <a:rPr lang="en-US" altLang="en-US"/>
              <a:t>Caption: </a:t>
            </a:r>
          </a:p>
          <a:p>
            <a:r>
              <a:rPr lang="en-US" altLang="en-US"/>
              <a:t>When a potassium iodide solution is mixed with a sodium chloride solution, no reaction occurs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83AC1-81FA-43AF-925E-BAD83B933F4F}" type="slidenum">
              <a:rPr lang="en-US" altLang="en-US"/>
              <a:pPr/>
              <a:t>33</a:t>
            </a:fld>
            <a:endParaRPr lang="en-US" alt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a:xfrm>
            <a:off x="934720" y="4415790"/>
            <a:ext cx="5140960" cy="4183380"/>
          </a:xfrm>
        </p:spPr>
        <p:txBody>
          <a:bodyPr/>
          <a:lstStyle/>
          <a:p>
            <a:r>
              <a:rPr lang="en-US" altLang="en-US"/>
              <a:t>Figure: 04-15-05UN</a:t>
            </a:r>
          </a:p>
          <a:p>
            <a:endParaRPr lang="en-US" altLang="en-US"/>
          </a:p>
          <a:p>
            <a:r>
              <a:rPr lang="en-US" altLang="en-US"/>
              <a:t>Title: </a:t>
            </a:r>
          </a:p>
          <a:p>
            <a:r>
              <a:rPr lang="en-US" altLang="en-US"/>
              <a:t>EXAMPLE 4.10 Writing Equations for Precipitation Reactions - Conceptual Plan</a:t>
            </a:r>
          </a:p>
          <a:p>
            <a:endParaRPr lang="en-US" altLang="en-US"/>
          </a:p>
          <a:p>
            <a:r>
              <a:rPr lang="en-US" altLang="en-US"/>
              <a:t>Caption: </a:t>
            </a:r>
          </a:p>
          <a:p>
            <a:r>
              <a:rPr lang="en-US" altLang="en-US"/>
              <a:t>Conceptual Plan for "Write an equation for the precipitation reaction that occurs (if any) when solutions of potassium carbonate and nickel(II) chloride are mixed."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E4775F-12D3-4F68-A917-48DF8A4EE881}" type="slidenum">
              <a:rPr lang="en-US" altLang="en-US"/>
              <a:pPr/>
              <a:t>34</a:t>
            </a:fld>
            <a:endParaRPr lang="en-US" alt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a:xfrm>
            <a:off x="934720" y="4415790"/>
            <a:ext cx="5140960" cy="4183380"/>
          </a:xfrm>
        </p:spPr>
        <p:txBody>
          <a:bodyPr/>
          <a:lstStyle/>
          <a:p>
            <a:r>
              <a:rPr lang="en-US" altLang="en-US"/>
              <a:t>Figure: 04-15-06UN</a:t>
            </a:r>
          </a:p>
          <a:p>
            <a:endParaRPr lang="en-US" altLang="en-US"/>
          </a:p>
          <a:p>
            <a:r>
              <a:rPr lang="en-US" altLang="en-US"/>
              <a:t>Title: </a:t>
            </a:r>
          </a:p>
          <a:p>
            <a:r>
              <a:rPr lang="en-US" altLang="en-US"/>
              <a:t>EXAMPLE 4.11 Writing Equations for Precipitation Reactions - Conceptual Plan</a:t>
            </a:r>
          </a:p>
          <a:p>
            <a:endParaRPr lang="en-US" altLang="en-US"/>
          </a:p>
          <a:p>
            <a:r>
              <a:rPr lang="en-US" altLang="en-US"/>
              <a:t>Caption: </a:t>
            </a:r>
          </a:p>
          <a:p>
            <a:r>
              <a:rPr lang="en-US" altLang="en-US"/>
              <a:t>Conceptual Plan for "Write an equation for the precipitation reaction that occurs (if any) when solutions of sodium nitrate and lithium sulfate are mixed."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82874A-8D59-4E6E-9683-D84F530D865B}" type="slidenum">
              <a:rPr lang="en-US" altLang="en-US"/>
              <a:pPr/>
              <a:t>35</a:t>
            </a:fld>
            <a:endParaRPr lang="en-US" altLang="en-U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a:xfrm>
            <a:off x="934720" y="4415790"/>
            <a:ext cx="5140960" cy="4183380"/>
          </a:xfrm>
        </p:spPr>
        <p:txBody>
          <a:bodyPr/>
          <a:lstStyle/>
          <a:p>
            <a:r>
              <a:rPr lang="en-US" altLang="en-US"/>
              <a:t>Figure: 04-15-07UN</a:t>
            </a:r>
          </a:p>
          <a:p>
            <a:endParaRPr lang="en-US" altLang="en-US"/>
          </a:p>
          <a:p>
            <a:r>
              <a:rPr lang="en-US" altLang="en-US"/>
              <a:t>Title: </a:t>
            </a:r>
          </a:p>
          <a:p>
            <a:r>
              <a:rPr lang="en-US" altLang="en-US"/>
              <a:t>Spectator ions (1)</a:t>
            </a:r>
          </a:p>
          <a:p>
            <a:endParaRPr lang="en-US" altLang="en-US"/>
          </a:p>
          <a:p>
            <a:r>
              <a:rPr lang="en-US" altLang="en-US"/>
              <a:t>Caption: </a:t>
            </a:r>
          </a:p>
          <a:p>
            <a:r>
              <a:rPr lang="en-US" altLang="en-US"/>
              <a:t>Spectator ions are the ions that remain in solution after the precipitate has formed.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64BA5-27CE-432D-8C54-E32F07E23481}" type="slidenum">
              <a:rPr lang="en-US" altLang="en-US"/>
              <a:pPr/>
              <a:t>36</a:t>
            </a:fld>
            <a:endParaRPr lang="en-US" alt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a:xfrm>
            <a:off x="934720" y="4415790"/>
            <a:ext cx="5140960" cy="4183380"/>
          </a:xfrm>
        </p:spPr>
        <p:txBody>
          <a:bodyPr/>
          <a:lstStyle/>
          <a:p>
            <a:r>
              <a:rPr lang="en-US" altLang="en-US"/>
              <a:t>Figure: 04-15-08UN</a:t>
            </a:r>
          </a:p>
          <a:p>
            <a:endParaRPr lang="en-US" altLang="en-US"/>
          </a:p>
          <a:p>
            <a:r>
              <a:rPr lang="en-US" altLang="en-US"/>
              <a:t>Title: </a:t>
            </a:r>
          </a:p>
          <a:p>
            <a:r>
              <a:rPr lang="en-US" altLang="en-US"/>
              <a:t>Spectator ions (2)</a:t>
            </a:r>
          </a:p>
          <a:p>
            <a:endParaRPr lang="en-US" altLang="en-US"/>
          </a:p>
          <a:p>
            <a:r>
              <a:rPr lang="en-US" altLang="en-US"/>
              <a:t>Caption: </a:t>
            </a:r>
          </a:p>
          <a:p>
            <a:r>
              <a:rPr lang="en-US" altLang="en-US"/>
              <a:t>Spectator ions are the ions that remain in solution after the precipitate has formed.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58DFB-CF33-461F-B058-8DE5705AF3A8}" type="slidenum">
              <a:rPr lang="en-US" altLang="en-US"/>
              <a:pPr/>
              <a:t>37</a:t>
            </a:fld>
            <a:endParaRPr lang="en-US" altLang="en-U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a:xfrm>
            <a:off x="934720" y="4415790"/>
            <a:ext cx="5140960" cy="4183380"/>
          </a:xfrm>
        </p:spPr>
        <p:txBody>
          <a:bodyPr/>
          <a:lstStyle/>
          <a:p>
            <a:r>
              <a:rPr lang="en-US" altLang="en-US"/>
              <a:t>Figure: 04-16-03UN</a:t>
            </a:r>
          </a:p>
          <a:p>
            <a:endParaRPr lang="en-US" altLang="en-US"/>
          </a:p>
          <a:p>
            <a:r>
              <a:rPr lang="en-US" altLang="en-US"/>
              <a:t>Title: </a:t>
            </a:r>
          </a:p>
          <a:p>
            <a:r>
              <a:rPr lang="en-US" altLang="en-US"/>
              <a:t>Example of an acid/base reaction</a:t>
            </a:r>
          </a:p>
          <a:p>
            <a:endParaRPr lang="en-US" altLang="en-US"/>
          </a:p>
          <a:p>
            <a:r>
              <a:rPr lang="en-US" altLang="en-US"/>
              <a:t>Caption: </a:t>
            </a:r>
          </a:p>
          <a:p>
            <a:r>
              <a:rPr lang="en-US" altLang="en-US"/>
              <a:t>Hydrochloric acid and sodium hydroxide react to produce water and sodium chloride.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C5E94-74F3-4367-BC46-DE29CA8E83CC}" type="slidenum">
              <a:rPr lang="en-US" altLang="en-US"/>
              <a:pPr/>
              <a:t>38</a:t>
            </a:fld>
            <a:endParaRPr lang="en-US" alt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a:xfrm>
            <a:off x="934720" y="4415790"/>
            <a:ext cx="5140960" cy="4183380"/>
          </a:xfrm>
        </p:spPr>
        <p:txBody>
          <a:bodyPr/>
          <a:lstStyle/>
          <a:p>
            <a:r>
              <a:rPr lang="en-US" altLang="en-US"/>
              <a:t>Figure: 04-17</a:t>
            </a:r>
          </a:p>
          <a:p>
            <a:endParaRPr lang="en-US" altLang="en-US"/>
          </a:p>
          <a:p>
            <a:r>
              <a:rPr lang="en-US" altLang="en-US"/>
              <a:t>Title: </a:t>
            </a:r>
          </a:p>
          <a:p>
            <a:r>
              <a:rPr lang="en-US" altLang="en-US"/>
              <a:t>Acid-Base Reaction</a:t>
            </a:r>
          </a:p>
          <a:p>
            <a:endParaRPr lang="en-US" altLang="en-US"/>
          </a:p>
          <a:p>
            <a:r>
              <a:rPr lang="en-US" altLang="en-US"/>
              <a:t>Caption: </a:t>
            </a:r>
          </a:p>
          <a:p>
            <a:r>
              <a:rPr lang="en-US" altLang="en-US"/>
              <a:t>The reaction between hydrochloric acid and sodium hydroxide forms water and a salt, sodium chloride, which remains dissolved in the solution.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7066" indent="-291179">
              <a:defRPr sz="2400">
                <a:solidFill>
                  <a:schemeClr val="tx1"/>
                </a:solidFill>
                <a:latin typeface="Times New Roman" pitchFamily="18" charset="0"/>
              </a:defRPr>
            </a:lvl2pPr>
            <a:lvl3pPr marL="1164717" indent="-232943">
              <a:defRPr sz="2400">
                <a:solidFill>
                  <a:schemeClr val="tx1"/>
                </a:solidFill>
                <a:latin typeface="Times New Roman" pitchFamily="18" charset="0"/>
              </a:defRPr>
            </a:lvl3pPr>
            <a:lvl4pPr marL="1630604" indent="-232943">
              <a:defRPr sz="2400">
                <a:solidFill>
                  <a:schemeClr val="tx1"/>
                </a:solidFill>
                <a:latin typeface="Times New Roman" pitchFamily="18" charset="0"/>
              </a:defRPr>
            </a:lvl4pPr>
            <a:lvl5pPr marL="2096491" indent="-232943">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fld id="{8DB52ACB-5E15-4540-AE5B-110E1529B55A}" type="slidenum">
              <a:rPr lang="en-US" altLang="en-US" sz="1200"/>
              <a:pPr/>
              <a:t>39</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7066" indent="-291179">
              <a:defRPr sz="2400">
                <a:solidFill>
                  <a:schemeClr val="tx1"/>
                </a:solidFill>
                <a:latin typeface="Times New Roman" pitchFamily="18" charset="0"/>
              </a:defRPr>
            </a:lvl2pPr>
            <a:lvl3pPr marL="1164717" indent="-232943">
              <a:defRPr sz="2400">
                <a:solidFill>
                  <a:schemeClr val="tx1"/>
                </a:solidFill>
                <a:latin typeface="Times New Roman" pitchFamily="18" charset="0"/>
              </a:defRPr>
            </a:lvl3pPr>
            <a:lvl4pPr marL="1630604" indent="-232943">
              <a:defRPr sz="2400">
                <a:solidFill>
                  <a:schemeClr val="tx1"/>
                </a:solidFill>
                <a:latin typeface="Times New Roman" pitchFamily="18" charset="0"/>
              </a:defRPr>
            </a:lvl4pPr>
            <a:lvl5pPr marL="2096491" indent="-232943">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fld id="{259DB1BC-A3F5-44DD-A0F7-A16CE66B2158}" type="slidenum">
              <a:rPr lang="en-US" altLang="en-US" sz="1200"/>
              <a:pPr/>
              <a:t>40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5FC584-94FD-47F5-B041-64BAD0B3A4A8}"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7066" indent="-291179">
              <a:defRPr sz="2400">
                <a:solidFill>
                  <a:schemeClr val="tx1"/>
                </a:solidFill>
                <a:latin typeface="Times New Roman" pitchFamily="18" charset="0"/>
              </a:defRPr>
            </a:lvl2pPr>
            <a:lvl3pPr marL="1164717" indent="-232943">
              <a:defRPr sz="2400">
                <a:solidFill>
                  <a:schemeClr val="tx1"/>
                </a:solidFill>
                <a:latin typeface="Times New Roman" pitchFamily="18" charset="0"/>
              </a:defRPr>
            </a:lvl3pPr>
            <a:lvl4pPr marL="1630604" indent="-232943">
              <a:defRPr sz="2400">
                <a:solidFill>
                  <a:schemeClr val="tx1"/>
                </a:solidFill>
                <a:latin typeface="Times New Roman" pitchFamily="18" charset="0"/>
              </a:defRPr>
            </a:lvl4pPr>
            <a:lvl5pPr marL="2096491" indent="-232943">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fld id="{4F1C5D75-133C-46AC-8AB1-9B226994D5F2}" type="slidenum">
              <a:rPr lang="en-US" altLang="en-US" sz="1200"/>
              <a:pPr/>
              <a:t>41</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7066" indent="-291179">
              <a:defRPr sz="2400">
                <a:solidFill>
                  <a:schemeClr val="tx1"/>
                </a:solidFill>
                <a:latin typeface="Times New Roman" pitchFamily="18" charset="0"/>
              </a:defRPr>
            </a:lvl2pPr>
            <a:lvl3pPr marL="1164717" indent="-232943">
              <a:defRPr sz="2400">
                <a:solidFill>
                  <a:schemeClr val="tx1"/>
                </a:solidFill>
                <a:latin typeface="Times New Roman" pitchFamily="18" charset="0"/>
              </a:defRPr>
            </a:lvl3pPr>
            <a:lvl4pPr marL="1630604" indent="-232943">
              <a:defRPr sz="2400">
                <a:solidFill>
                  <a:schemeClr val="tx1"/>
                </a:solidFill>
                <a:latin typeface="Times New Roman" pitchFamily="18" charset="0"/>
              </a:defRPr>
            </a:lvl4pPr>
            <a:lvl5pPr marL="2096491" indent="-232943">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fld id="{B8A7E0A8-CF65-4FE5-A763-FF62D9CDD7BB}" type="slidenum">
              <a:rPr lang="en-US" altLang="en-US" sz="1200"/>
              <a:pPr/>
              <a:t>42</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7066" indent="-291179">
              <a:defRPr sz="2400">
                <a:solidFill>
                  <a:schemeClr val="tx1"/>
                </a:solidFill>
                <a:latin typeface="Times New Roman" pitchFamily="18" charset="0"/>
              </a:defRPr>
            </a:lvl2pPr>
            <a:lvl3pPr marL="1164717" indent="-232943">
              <a:defRPr sz="2400">
                <a:solidFill>
                  <a:schemeClr val="tx1"/>
                </a:solidFill>
                <a:latin typeface="Times New Roman" pitchFamily="18" charset="0"/>
              </a:defRPr>
            </a:lvl3pPr>
            <a:lvl4pPr marL="1630604" indent="-232943">
              <a:defRPr sz="2400">
                <a:solidFill>
                  <a:schemeClr val="tx1"/>
                </a:solidFill>
                <a:latin typeface="Times New Roman" pitchFamily="18" charset="0"/>
              </a:defRPr>
            </a:lvl4pPr>
            <a:lvl5pPr marL="2096491" indent="-232943">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fld id="{C925DAB2-DB06-43AB-B0EC-DF8BA6FACA45}" type="slidenum">
              <a:rPr lang="en-US" altLang="en-US" sz="1200"/>
              <a:pPr/>
              <a:t>43</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7066" indent="-291179">
              <a:defRPr sz="2400">
                <a:solidFill>
                  <a:schemeClr val="tx1"/>
                </a:solidFill>
                <a:latin typeface="Times New Roman" pitchFamily="18" charset="0"/>
              </a:defRPr>
            </a:lvl2pPr>
            <a:lvl3pPr marL="1164717" indent="-232943">
              <a:defRPr sz="2400">
                <a:solidFill>
                  <a:schemeClr val="tx1"/>
                </a:solidFill>
                <a:latin typeface="Times New Roman" pitchFamily="18" charset="0"/>
              </a:defRPr>
            </a:lvl3pPr>
            <a:lvl4pPr marL="1630604" indent="-232943">
              <a:defRPr sz="2400">
                <a:solidFill>
                  <a:schemeClr val="tx1"/>
                </a:solidFill>
                <a:latin typeface="Times New Roman" pitchFamily="18" charset="0"/>
              </a:defRPr>
            </a:lvl4pPr>
            <a:lvl5pPr marL="2096491" indent="-232943">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fld id="{9A16D9D9-0BB9-4608-89CB-1A5AB97893C5}" type="slidenum">
              <a:rPr lang="en-US" altLang="en-US" sz="1200"/>
              <a:pPr/>
              <a:t>44</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FD9B2D-61C2-4659-AAAA-26FF682F9693}" type="slidenum">
              <a:rPr lang="en-US" altLang="en-US" sz="1200"/>
              <a:pPr/>
              <a:t>46</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912FA4C-A04A-400B-AA9B-8142314257DF}" type="slidenum">
              <a:rPr lang="en-US" altLang="en-US" sz="1200"/>
              <a:pPr/>
              <a:t>47</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5CFED29-A234-4E67-BB0F-A650A1BA4617}" type="slidenum">
              <a:rPr lang="en-US" altLang="en-US" sz="1200"/>
              <a:pPr/>
              <a:t>48</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01107C6-CFEB-4483-8430-28559F268ED4}" type="slidenum">
              <a:rPr lang="en-US" altLang="en-US" sz="1200"/>
              <a:pPr/>
              <a:t>49</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CF438C0-F9AA-4780-BA7C-14588F552A74}" type="slidenum">
              <a:rPr lang="en-US" altLang="en-US" sz="1200"/>
              <a:pPr/>
              <a:t>50</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98483BD-7013-4F5B-A5C5-E71112474983}" type="slidenum">
              <a:rPr lang="en-US" altLang="en-US" sz="1200"/>
              <a:pPr/>
              <a:t>52</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BDBF5A8-F641-4CEA-91CE-5D1DB228A68E}" type="slidenum">
              <a:rPr lang="en-US" altLang="en-US" sz="1200"/>
              <a:pPr/>
              <a:t>4</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BEC1A3A-9354-4A2A-AB79-8E18D89E16AE}" type="slidenum">
              <a:rPr lang="en-US" altLang="en-US" sz="1200"/>
              <a:pPr/>
              <a:t>53</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095D9E1-75B0-426A-A27D-D7FBC0D45B73}" type="slidenum">
              <a:rPr lang="en-US" altLang="en-US" sz="1200"/>
              <a:pPr/>
              <a:t>54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32D85-F0C5-443D-B946-F0BC0FCF4A7E}" type="slidenum">
              <a:rPr lang="en-US" altLang="en-US"/>
              <a:pPr/>
              <a:t>5</a:t>
            </a:fld>
            <a:endParaRPr lang="en-US" alt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a:xfrm>
            <a:off x="934720" y="4415790"/>
            <a:ext cx="5140960" cy="4183380"/>
          </a:xfrm>
        </p:spPr>
        <p:txBody>
          <a:bodyPr/>
          <a:lstStyle/>
          <a:p>
            <a:r>
              <a:rPr lang="en-US" altLang="en-US"/>
              <a:t>Figure: 04-11</a:t>
            </a:r>
          </a:p>
          <a:p>
            <a:endParaRPr lang="en-US" altLang="en-US"/>
          </a:p>
          <a:p>
            <a:r>
              <a:rPr lang="en-US" altLang="en-US"/>
              <a:t>Title: </a:t>
            </a:r>
          </a:p>
          <a:p>
            <a:r>
              <a:rPr lang="en-US" altLang="en-US"/>
              <a:t>Electrolyte and Nonelectrolyte Solutions</a:t>
            </a:r>
          </a:p>
          <a:p>
            <a:endParaRPr lang="en-US" altLang="en-US"/>
          </a:p>
          <a:p>
            <a:r>
              <a:rPr lang="en-US" altLang="en-US"/>
              <a:t>Caption: </a:t>
            </a:r>
          </a:p>
          <a:p>
            <a:r>
              <a:rPr lang="en-US" altLang="en-US"/>
              <a:t>A solution of salt (an electrolyte) conducts electrical current. A solution of sugar (a nonelectrolyte) does not.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B742D9-7BCB-4B34-A332-1BBFBDCF71C4}" type="slidenum">
              <a:rPr lang="en-US" altLang="en-US"/>
              <a:pPr/>
              <a:t>7</a:t>
            </a:fld>
            <a:endParaRPr lang="en-US" altLang="en-US"/>
          </a:p>
        </p:txBody>
      </p:sp>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a:xfrm>
            <a:off x="934720" y="4415790"/>
            <a:ext cx="5140960" cy="4183380"/>
          </a:xfrm>
        </p:spPr>
        <p:txBody>
          <a:bodyPr/>
          <a:lstStyle/>
          <a:p>
            <a:r>
              <a:rPr lang="en-US" altLang="en-US"/>
              <a:t>Figure: 04-07</a:t>
            </a:r>
          </a:p>
          <a:p>
            <a:endParaRPr lang="en-US" altLang="en-US"/>
          </a:p>
          <a:p>
            <a:r>
              <a:rPr lang="en-US" altLang="en-US"/>
              <a:t>Title: </a:t>
            </a:r>
          </a:p>
          <a:p>
            <a:r>
              <a:rPr lang="en-US" altLang="en-US"/>
              <a:t>Solute and Solvent Interactions</a:t>
            </a:r>
          </a:p>
          <a:p>
            <a:endParaRPr lang="en-US" altLang="en-US"/>
          </a:p>
          <a:p>
            <a:r>
              <a:rPr lang="en-US" altLang="en-US"/>
              <a:t>Caption: </a:t>
            </a:r>
          </a:p>
          <a:p>
            <a:r>
              <a:rPr lang="en-US" altLang="en-US"/>
              <a:t>When a solid is put into a solvent, the interactions between solvent and solute particles compete with the interactions among the solute particles themselves.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68E1D-B268-4119-B2DA-11D8C29844B5}" type="slidenum">
              <a:rPr lang="en-US" altLang="en-US"/>
              <a:pPr/>
              <a:t>8</a:t>
            </a:fld>
            <a:endParaRPr lang="en-US" altLang="en-US"/>
          </a:p>
        </p:txBody>
      </p:sp>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a:xfrm>
            <a:off x="934720" y="4415790"/>
            <a:ext cx="5140960" cy="4183380"/>
          </a:xfrm>
        </p:spPr>
        <p:txBody>
          <a:bodyPr/>
          <a:lstStyle/>
          <a:p>
            <a:r>
              <a:rPr lang="en-US" altLang="en-US"/>
              <a:t>Figure: 04-08</a:t>
            </a:r>
          </a:p>
          <a:p>
            <a:endParaRPr lang="en-US" altLang="en-US"/>
          </a:p>
          <a:p>
            <a:r>
              <a:rPr lang="en-US" altLang="en-US"/>
              <a:t>Title: </a:t>
            </a:r>
          </a:p>
          <a:p>
            <a:r>
              <a:rPr lang="en-US" altLang="en-US"/>
              <a:t>Charge Distribution in a Water Molecule</a:t>
            </a:r>
          </a:p>
          <a:p>
            <a:endParaRPr lang="en-US" altLang="en-US"/>
          </a:p>
          <a:p>
            <a:r>
              <a:rPr lang="en-US" altLang="en-US"/>
              <a:t>Caption: </a:t>
            </a:r>
          </a:p>
          <a:p>
            <a:r>
              <a:rPr lang="en-US" altLang="en-US"/>
              <a:t>An uneven distribution of electrons within the water molecule causes the oxygen side of the molecule to have a partial negative charge and the hydrogen side to have a partial positive charge.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5AD6B8-D255-475C-88DB-8CB1FECEA9D6}" type="slidenum">
              <a:rPr lang="en-US" altLang="en-US"/>
              <a:pPr/>
              <a:t>9</a:t>
            </a:fld>
            <a:endParaRPr lang="en-US" altLang="en-US"/>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a:xfrm>
            <a:off x="934720" y="4415790"/>
            <a:ext cx="5140960" cy="4183380"/>
          </a:xfrm>
        </p:spPr>
        <p:txBody>
          <a:bodyPr/>
          <a:lstStyle/>
          <a:p>
            <a:r>
              <a:rPr lang="en-US" altLang="en-US"/>
              <a:t>Figure: 04-09</a:t>
            </a:r>
          </a:p>
          <a:p>
            <a:endParaRPr lang="en-US" altLang="en-US"/>
          </a:p>
          <a:p>
            <a:r>
              <a:rPr lang="en-US" altLang="en-US"/>
              <a:t>Title: </a:t>
            </a:r>
          </a:p>
          <a:p>
            <a:r>
              <a:rPr lang="en-US" altLang="en-US"/>
              <a:t>Solute and Solvent Interactions in a Sodium Chloride Solution</a:t>
            </a:r>
          </a:p>
          <a:p>
            <a:endParaRPr lang="en-US" altLang="en-US"/>
          </a:p>
          <a:p>
            <a:r>
              <a:rPr lang="en-US" altLang="en-US"/>
              <a:t>Caption: </a:t>
            </a:r>
          </a:p>
          <a:p>
            <a:r>
              <a:rPr lang="en-US" altLang="en-US"/>
              <a:t>When sodium chloride is put into water, the attraction of Na</a:t>
            </a:r>
            <a:r>
              <a:rPr lang="en-US" altLang="en-US" baseline="30000"/>
              <a:t>+</a:t>
            </a:r>
            <a:r>
              <a:rPr lang="en-US" altLang="en-US"/>
              <a:t> and Cl</a:t>
            </a:r>
            <a:r>
              <a:rPr lang="en-US" altLang="en-US" baseline="30000"/>
              <a:t>-</a:t>
            </a:r>
            <a:r>
              <a:rPr lang="en-US" altLang="en-US"/>
              <a:t> ions to water molecules competes with the attraction among the oppositely charged ions themselves.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1F3C3A-8956-4A49-B69C-A679A31A3D27}" type="slidenum">
              <a:rPr lang="en-US" altLang="en-US"/>
              <a:pPr/>
              <a:t>10</a:t>
            </a:fld>
            <a:endParaRPr lang="en-US" alt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a:xfrm>
            <a:off x="934720" y="4415790"/>
            <a:ext cx="5140960" cy="4183380"/>
          </a:xfrm>
        </p:spPr>
        <p:txBody>
          <a:bodyPr/>
          <a:lstStyle/>
          <a:p>
            <a:r>
              <a:rPr lang="en-US" altLang="en-US"/>
              <a:t>Figure: 04-10</a:t>
            </a:r>
          </a:p>
          <a:p>
            <a:endParaRPr lang="en-US" altLang="en-US"/>
          </a:p>
          <a:p>
            <a:r>
              <a:rPr lang="en-US" altLang="en-US"/>
              <a:t>Title: </a:t>
            </a:r>
          </a:p>
          <a:p>
            <a:r>
              <a:rPr lang="en-US" altLang="en-US"/>
              <a:t>Sodium Chloride Dissolving in Water</a:t>
            </a:r>
          </a:p>
          <a:p>
            <a:endParaRPr lang="en-US" altLang="en-US"/>
          </a:p>
          <a:p>
            <a:r>
              <a:rPr lang="en-US" altLang="en-US"/>
              <a:t>Caption: </a:t>
            </a:r>
          </a:p>
          <a:p>
            <a:r>
              <a:rPr lang="en-US" altLang="en-US"/>
              <a:t>The attraction between water molecules and the ions of sodium chloride causes NaCl to dissolve in the water.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BAA58F7-262F-48AA-AD48-9399BF1BF02A}" type="slidenum">
              <a:rPr lang="en-US" altLang="en-US"/>
              <a:pPr/>
              <a:t>‹#›</a:t>
            </a:fld>
            <a:endParaRPr lang="en-US" altLang="en-US"/>
          </a:p>
        </p:txBody>
      </p:sp>
    </p:spTree>
    <p:extLst>
      <p:ext uri="{BB962C8B-B14F-4D97-AF65-F5344CB8AC3E}">
        <p14:creationId xmlns:p14="http://schemas.microsoft.com/office/powerpoint/2010/main" val="1463016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7C72642-7EE7-4DC3-A502-57A19FB9BEAD}" type="slidenum">
              <a:rPr lang="en-US" altLang="en-US"/>
              <a:pPr/>
              <a:t>‹#›</a:t>
            </a:fld>
            <a:endParaRPr lang="en-US" altLang="en-US"/>
          </a:p>
        </p:txBody>
      </p:sp>
    </p:spTree>
    <p:extLst>
      <p:ext uri="{BB962C8B-B14F-4D97-AF65-F5344CB8AC3E}">
        <p14:creationId xmlns:p14="http://schemas.microsoft.com/office/powerpoint/2010/main" val="1813567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00E0DAD-E5C9-415A-8EA3-FB40503264B4}" type="slidenum">
              <a:rPr lang="en-US" altLang="en-US"/>
              <a:pPr/>
              <a:t>‹#›</a:t>
            </a:fld>
            <a:endParaRPr lang="en-US" altLang="en-US"/>
          </a:p>
        </p:txBody>
      </p:sp>
    </p:spTree>
    <p:extLst>
      <p:ext uri="{BB962C8B-B14F-4D97-AF65-F5344CB8AC3E}">
        <p14:creationId xmlns:p14="http://schemas.microsoft.com/office/powerpoint/2010/main" val="3577277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916030CC-50CF-4716-A08C-118E489C67BC}" type="slidenum">
              <a:rPr lang="en-US" altLang="en-US"/>
              <a:pPr/>
              <a:t>‹#›</a:t>
            </a:fld>
            <a:endParaRPr lang="en-US" altLang="en-US"/>
          </a:p>
        </p:txBody>
      </p:sp>
    </p:spTree>
    <p:extLst>
      <p:ext uri="{BB962C8B-B14F-4D97-AF65-F5344CB8AC3E}">
        <p14:creationId xmlns:p14="http://schemas.microsoft.com/office/powerpoint/2010/main" val="37711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5BA7D93-6F34-44F0-A4D3-BA270D3419CB}" type="slidenum">
              <a:rPr lang="en-US" altLang="en-US"/>
              <a:pPr/>
              <a:t>‹#›</a:t>
            </a:fld>
            <a:endParaRPr lang="en-US" altLang="en-US"/>
          </a:p>
        </p:txBody>
      </p:sp>
    </p:spTree>
    <p:extLst>
      <p:ext uri="{BB962C8B-B14F-4D97-AF65-F5344CB8AC3E}">
        <p14:creationId xmlns:p14="http://schemas.microsoft.com/office/powerpoint/2010/main" val="3824535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C69E3F9-0D68-40DB-9726-8DFF3125BABB}" type="slidenum">
              <a:rPr lang="en-US" altLang="en-US"/>
              <a:pPr/>
              <a:t>‹#›</a:t>
            </a:fld>
            <a:endParaRPr lang="en-US" altLang="en-US"/>
          </a:p>
        </p:txBody>
      </p:sp>
    </p:spTree>
    <p:extLst>
      <p:ext uri="{BB962C8B-B14F-4D97-AF65-F5344CB8AC3E}">
        <p14:creationId xmlns:p14="http://schemas.microsoft.com/office/powerpoint/2010/main" val="268921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DE321120-A88F-4544-BABE-63CA47385551}" type="slidenum">
              <a:rPr lang="en-US" altLang="en-US"/>
              <a:pPr/>
              <a:t>‹#›</a:t>
            </a:fld>
            <a:endParaRPr lang="en-US" altLang="en-US"/>
          </a:p>
        </p:txBody>
      </p:sp>
    </p:spTree>
    <p:extLst>
      <p:ext uri="{BB962C8B-B14F-4D97-AF65-F5344CB8AC3E}">
        <p14:creationId xmlns:p14="http://schemas.microsoft.com/office/powerpoint/2010/main" val="286368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5AE94A1B-ED7E-4F7D-95D4-C0D03ACCBDF7}" type="slidenum">
              <a:rPr lang="en-US" altLang="en-US"/>
              <a:pPr/>
              <a:t>‹#›</a:t>
            </a:fld>
            <a:endParaRPr lang="en-US" altLang="en-US"/>
          </a:p>
        </p:txBody>
      </p:sp>
    </p:spTree>
    <p:extLst>
      <p:ext uri="{BB962C8B-B14F-4D97-AF65-F5344CB8AC3E}">
        <p14:creationId xmlns:p14="http://schemas.microsoft.com/office/powerpoint/2010/main" val="67188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FBE37BFF-EC2F-4881-B811-78357338558B}" type="slidenum">
              <a:rPr lang="en-US" altLang="en-US"/>
              <a:pPr/>
              <a:t>‹#›</a:t>
            </a:fld>
            <a:endParaRPr lang="en-US" altLang="en-US"/>
          </a:p>
        </p:txBody>
      </p:sp>
    </p:spTree>
    <p:extLst>
      <p:ext uri="{BB962C8B-B14F-4D97-AF65-F5344CB8AC3E}">
        <p14:creationId xmlns:p14="http://schemas.microsoft.com/office/powerpoint/2010/main" val="1183646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D27308B3-8EF0-487D-A8D5-14B34143EBEC}" type="slidenum">
              <a:rPr lang="en-US" altLang="en-US"/>
              <a:pPr/>
              <a:t>‹#›</a:t>
            </a:fld>
            <a:endParaRPr lang="en-US" altLang="en-US"/>
          </a:p>
        </p:txBody>
      </p:sp>
    </p:spTree>
    <p:extLst>
      <p:ext uri="{BB962C8B-B14F-4D97-AF65-F5344CB8AC3E}">
        <p14:creationId xmlns:p14="http://schemas.microsoft.com/office/powerpoint/2010/main" val="3272807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15B428B0-3C7C-4119-9938-8F5FC9016B0B}" type="slidenum">
              <a:rPr lang="en-US" altLang="en-US"/>
              <a:pPr/>
              <a:t>‹#›</a:t>
            </a:fld>
            <a:endParaRPr lang="en-US" altLang="en-US"/>
          </a:p>
        </p:txBody>
      </p:sp>
    </p:spTree>
    <p:extLst>
      <p:ext uri="{BB962C8B-B14F-4D97-AF65-F5344CB8AC3E}">
        <p14:creationId xmlns:p14="http://schemas.microsoft.com/office/powerpoint/2010/main" val="166233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8B7C426D-BA09-4A5C-A1A3-13EF44C69EAD}" type="slidenum">
              <a:rPr lang="en-US" altLang="en-US"/>
              <a:pPr/>
              <a:t>‹#›</a:t>
            </a:fld>
            <a:endParaRPr lang="en-US" altLang="en-US"/>
          </a:p>
        </p:txBody>
      </p:sp>
    </p:spTree>
    <p:extLst>
      <p:ext uri="{BB962C8B-B14F-4D97-AF65-F5344CB8AC3E}">
        <p14:creationId xmlns:p14="http://schemas.microsoft.com/office/powerpoint/2010/main" val="393741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C466E3E-27B8-4546-B1E5-D76F4E5E8F8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1143000"/>
            <a:ext cx="7772400" cy="1470025"/>
          </a:xfrm>
        </p:spPr>
        <p:txBody>
          <a:bodyPr/>
          <a:lstStyle/>
          <a:p>
            <a:r>
              <a:rPr lang="en-US" altLang="en-US" dirty="0" smtClean="0">
                <a:solidFill>
                  <a:schemeClr val="tx1"/>
                </a:solidFill>
              </a:rPr>
              <a:t>Solution Chemistry: The Hydrosphere</a:t>
            </a:r>
            <a:endParaRPr lang="en-US" altLang="en-US" dirty="0" smtClean="0">
              <a:solidFill>
                <a:schemeClr val="tx1"/>
              </a:solidFill>
            </a:endParaRPr>
          </a:p>
        </p:txBody>
      </p:sp>
      <p:sp>
        <p:nvSpPr>
          <p:cNvPr id="2051" name="Rectangle 3"/>
          <p:cNvSpPr>
            <a:spLocks noGrp="1" noChangeArrowheads="1"/>
          </p:cNvSpPr>
          <p:nvPr>
            <p:ph type="subTitle" idx="1"/>
          </p:nvPr>
        </p:nvSpPr>
        <p:spPr>
          <a:xfrm>
            <a:off x="1371600" y="3124200"/>
            <a:ext cx="6400800" cy="914400"/>
          </a:xfrm>
        </p:spPr>
        <p:txBody>
          <a:bodyPr/>
          <a:lstStyle/>
          <a:p>
            <a:r>
              <a:rPr lang="en-US" altLang="en-US" smtClean="0"/>
              <a:t>Chapter 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04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 y="1588"/>
            <a:ext cx="774223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47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04_10-01UN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1588"/>
            <a:ext cx="60864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7321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04_11-01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675" y="1588"/>
            <a:ext cx="44386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4465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04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0" y="1588"/>
            <a:ext cx="774858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0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ChangeArrowheads="1"/>
          </p:cNvSpPr>
          <p:nvPr/>
        </p:nvSpPr>
        <p:spPr bwMode="auto">
          <a:xfrm>
            <a:off x="7620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a:solidFill>
                  <a:srgbClr val="000099"/>
                </a:solidFill>
              </a:rPr>
              <a:t>Dissociation</a:t>
            </a:r>
            <a:endParaRPr lang="en-US" altLang="en-US"/>
          </a:p>
        </p:txBody>
      </p:sp>
      <p:sp>
        <p:nvSpPr>
          <p:cNvPr id="4104" name="Rectangle 8"/>
          <p:cNvSpPr>
            <a:spLocks noChangeArrowheads="1"/>
          </p:cNvSpPr>
          <p:nvPr/>
        </p:nvSpPr>
        <p:spPr bwMode="auto">
          <a:xfrm>
            <a:off x="685800" y="1143000"/>
            <a:ext cx="7772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r>
              <a:rPr lang="en-US" altLang="en-US"/>
              <a:t>The breaking apart of a molecular substance into ions in solution.</a:t>
            </a:r>
          </a:p>
        </p:txBody>
      </p:sp>
    </p:spTree>
    <p:extLst>
      <p:ext uri="{BB962C8B-B14F-4D97-AF65-F5344CB8AC3E}">
        <p14:creationId xmlns:p14="http://schemas.microsoft.com/office/powerpoint/2010/main" val="2780480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04_13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46088"/>
            <a:ext cx="9142412" cy="596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860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04_12-01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013" y="1588"/>
            <a:ext cx="58959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385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04_12-02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888" y="1588"/>
            <a:ext cx="45942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776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11200" y="171450"/>
            <a:ext cx="7772400" cy="723900"/>
          </a:xfrm>
        </p:spPr>
        <p:txBody>
          <a:bodyPr/>
          <a:lstStyle/>
          <a:p>
            <a:r>
              <a:rPr lang="en-US" altLang="en-US">
                <a:solidFill>
                  <a:srgbClr val="000099"/>
                </a:solidFill>
              </a:rPr>
              <a:t>Solubility Rules</a:t>
            </a:r>
            <a:endParaRPr lang="en-US" altLang="en-US" u="sng"/>
          </a:p>
        </p:txBody>
      </p:sp>
      <p:sp>
        <p:nvSpPr>
          <p:cNvPr id="6147" name="Rectangle 3"/>
          <p:cNvSpPr>
            <a:spLocks noGrp="1" noChangeArrowheads="1"/>
          </p:cNvSpPr>
          <p:nvPr>
            <p:ph type="body" idx="1"/>
          </p:nvPr>
        </p:nvSpPr>
        <p:spPr>
          <a:xfrm>
            <a:off x="228600" y="971550"/>
            <a:ext cx="8686800" cy="5429250"/>
          </a:xfrm>
        </p:spPr>
        <p:txBody>
          <a:bodyPr/>
          <a:lstStyle/>
          <a:p>
            <a:pPr>
              <a:lnSpc>
                <a:spcPct val="90000"/>
              </a:lnSpc>
            </a:pPr>
            <a:r>
              <a:rPr lang="en-US" altLang="en-US">
                <a:latin typeface="Arial Narrow" pitchFamily="34" charset="0"/>
              </a:rPr>
              <a:t>Alkali metals and NH</a:t>
            </a:r>
            <a:r>
              <a:rPr lang="en-US" altLang="en-US" baseline="-25000">
                <a:latin typeface="Arial Narrow" pitchFamily="34" charset="0"/>
              </a:rPr>
              <a:t>4</a:t>
            </a:r>
            <a:r>
              <a:rPr lang="en-US" altLang="en-US" baseline="30000">
                <a:latin typeface="Arial Narrow" pitchFamily="34" charset="0"/>
              </a:rPr>
              <a:t>+</a:t>
            </a:r>
            <a:r>
              <a:rPr lang="en-US" altLang="en-US">
                <a:latin typeface="Arial Narrow" pitchFamily="34" charset="0"/>
              </a:rPr>
              <a:t> compounds are soluble.</a:t>
            </a:r>
          </a:p>
          <a:p>
            <a:pPr>
              <a:lnSpc>
                <a:spcPct val="90000"/>
              </a:lnSpc>
            </a:pPr>
            <a:r>
              <a:rPr lang="en-US" altLang="en-US">
                <a:latin typeface="Arial Narrow" pitchFamily="34" charset="0"/>
              </a:rPr>
              <a:t>Nitrates(NO</a:t>
            </a:r>
            <a:r>
              <a:rPr lang="en-US" altLang="en-US" baseline="-25000">
                <a:latin typeface="Arial Narrow" pitchFamily="34" charset="0"/>
              </a:rPr>
              <a:t>3</a:t>
            </a:r>
            <a:r>
              <a:rPr lang="en-US" altLang="en-US" baseline="30000">
                <a:latin typeface="Arial Narrow" pitchFamily="34" charset="0"/>
                <a:sym typeface="Symbol" pitchFamily="18" charset="2"/>
              </a:rPr>
              <a:t></a:t>
            </a:r>
            <a:r>
              <a:rPr lang="en-US" altLang="en-US">
                <a:latin typeface="Arial Narrow" pitchFamily="34" charset="0"/>
              </a:rPr>
              <a:t>), acetates (CH</a:t>
            </a:r>
            <a:r>
              <a:rPr lang="en-US" altLang="en-US" baseline="-25000">
                <a:latin typeface="Arial Narrow" pitchFamily="34" charset="0"/>
              </a:rPr>
              <a:t>3</a:t>
            </a:r>
            <a:r>
              <a:rPr lang="en-US" altLang="en-US">
                <a:latin typeface="Arial Narrow" pitchFamily="34" charset="0"/>
              </a:rPr>
              <a:t>CO</a:t>
            </a:r>
            <a:r>
              <a:rPr lang="en-US" altLang="en-US" baseline="-25000">
                <a:latin typeface="Arial Narrow" pitchFamily="34" charset="0"/>
              </a:rPr>
              <a:t>2</a:t>
            </a:r>
            <a:r>
              <a:rPr lang="en-US" altLang="en-US" baseline="30000">
                <a:latin typeface="Arial Narrow" pitchFamily="34" charset="0"/>
                <a:sym typeface="Symbol" pitchFamily="18" charset="2"/>
              </a:rPr>
              <a:t></a:t>
            </a:r>
            <a:r>
              <a:rPr lang="en-US" altLang="en-US">
                <a:latin typeface="Arial Narrow" pitchFamily="34" charset="0"/>
              </a:rPr>
              <a:t>), chlorates (ClO</a:t>
            </a:r>
            <a:r>
              <a:rPr lang="en-US" altLang="en-US" baseline="-25000">
                <a:latin typeface="Arial Narrow" pitchFamily="34" charset="0"/>
              </a:rPr>
              <a:t>3</a:t>
            </a:r>
            <a:r>
              <a:rPr lang="en-US" altLang="en-US" baseline="30000">
                <a:latin typeface="Arial Narrow" pitchFamily="34" charset="0"/>
                <a:sym typeface="Symbol" pitchFamily="18" charset="2"/>
              </a:rPr>
              <a:t></a:t>
            </a:r>
            <a:r>
              <a:rPr lang="en-US" altLang="en-US">
                <a:latin typeface="Arial Narrow" pitchFamily="34" charset="0"/>
              </a:rPr>
              <a:t>), perchlorates(ClO</a:t>
            </a:r>
            <a:r>
              <a:rPr lang="en-US" altLang="en-US" baseline="-25000">
                <a:latin typeface="Arial Narrow" pitchFamily="34" charset="0"/>
              </a:rPr>
              <a:t>4</a:t>
            </a:r>
            <a:r>
              <a:rPr lang="en-US" altLang="en-US" baseline="30000">
                <a:latin typeface="Arial Narrow" pitchFamily="34" charset="0"/>
                <a:sym typeface="Symbol" pitchFamily="18" charset="2"/>
              </a:rPr>
              <a:t></a:t>
            </a:r>
            <a:r>
              <a:rPr lang="en-US" altLang="en-US">
                <a:latin typeface="Arial Narrow" pitchFamily="34" charset="0"/>
              </a:rPr>
              <a:t>), and sulfates(SO</a:t>
            </a:r>
            <a:r>
              <a:rPr lang="en-US" altLang="en-US" baseline="-25000">
                <a:latin typeface="Arial Narrow" pitchFamily="34" charset="0"/>
              </a:rPr>
              <a:t>4</a:t>
            </a:r>
            <a:r>
              <a:rPr lang="en-US" altLang="en-US" baseline="30000">
                <a:latin typeface="Arial Narrow" pitchFamily="34" charset="0"/>
                <a:sym typeface="Symbol" pitchFamily="18" charset="2"/>
              </a:rPr>
              <a:t></a:t>
            </a:r>
            <a:r>
              <a:rPr lang="en-US" altLang="en-US" baseline="30000">
                <a:latin typeface="Arial Narrow" pitchFamily="34" charset="0"/>
              </a:rPr>
              <a:t>2</a:t>
            </a:r>
            <a:r>
              <a:rPr lang="en-US" altLang="en-US">
                <a:latin typeface="Arial Narrow" pitchFamily="34" charset="0"/>
              </a:rPr>
              <a:t>) are generally soluble </a:t>
            </a:r>
            <a:r>
              <a:rPr lang="en-US" altLang="en-US" sz="2800">
                <a:latin typeface="Arial Narrow" pitchFamily="34" charset="0"/>
              </a:rPr>
              <a:t>(except for Sr</a:t>
            </a:r>
            <a:r>
              <a:rPr lang="en-US" altLang="en-US" sz="2800" baseline="30000">
                <a:latin typeface="Arial Narrow" pitchFamily="34" charset="0"/>
              </a:rPr>
              <a:t>+2</a:t>
            </a:r>
            <a:r>
              <a:rPr lang="en-US" altLang="en-US" sz="2800">
                <a:latin typeface="Arial Narrow" pitchFamily="34" charset="0"/>
              </a:rPr>
              <a:t>, Ca</a:t>
            </a:r>
            <a:r>
              <a:rPr lang="en-US" altLang="en-US" sz="2800" baseline="30000">
                <a:latin typeface="Arial Narrow" pitchFamily="34" charset="0"/>
              </a:rPr>
              <a:t>+2</a:t>
            </a:r>
            <a:r>
              <a:rPr lang="en-US" altLang="en-US" sz="2800">
                <a:latin typeface="Arial Narrow" pitchFamily="34" charset="0"/>
              </a:rPr>
              <a:t>, Ba</a:t>
            </a:r>
            <a:r>
              <a:rPr lang="en-US" altLang="en-US" sz="2800" baseline="30000">
                <a:latin typeface="Arial Narrow" pitchFamily="34" charset="0"/>
              </a:rPr>
              <a:t>+2</a:t>
            </a:r>
            <a:r>
              <a:rPr lang="en-US" altLang="en-US" sz="2800">
                <a:latin typeface="Arial Narrow" pitchFamily="34" charset="0"/>
              </a:rPr>
              <a:t>, Pb</a:t>
            </a:r>
            <a:r>
              <a:rPr lang="en-US" altLang="en-US" sz="2800" baseline="30000">
                <a:latin typeface="Arial Narrow" pitchFamily="34" charset="0"/>
              </a:rPr>
              <a:t>+2</a:t>
            </a:r>
            <a:r>
              <a:rPr lang="en-US" altLang="en-US" sz="2800">
                <a:latin typeface="Arial Narrow" pitchFamily="34" charset="0"/>
              </a:rPr>
              <a:t>, and Hg</a:t>
            </a:r>
            <a:r>
              <a:rPr lang="en-US" altLang="en-US" sz="2800" baseline="-25000">
                <a:latin typeface="Arial Narrow" pitchFamily="34" charset="0"/>
              </a:rPr>
              <a:t>2</a:t>
            </a:r>
            <a:r>
              <a:rPr lang="en-US" altLang="en-US" sz="2800" baseline="30000">
                <a:latin typeface="Arial Narrow" pitchFamily="34" charset="0"/>
              </a:rPr>
              <a:t>+2</a:t>
            </a:r>
            <a:r>
              <a:rPr lang="en-US" altLang="en-US" sz="2800">
                <a:latin typeface="Arial Narrow" pitchFamily="34" charset="0"/>
              </a:rPr>
              <a:t> sulfates).</a:t>
            </a:r>
          </a:p>
          <a:p>
            <a:pPr>
              <a:lnSpc>
                <a:spcPct val="90000"/>
              </a:lnSpc>
            </a:pPr>
            <a:r>
              <a:rPr lang="en-US" altLang="en-US">
                <a:latin typeface="Arial Narrow" pitchFamily="34" charset="0"/>
              </a:rPr>
              <a:t>Chlorides(Cl</a:t>
            </a:r>
            <a:r>
              <a:rPr lang="en-US" altLang="en-US" baseline="30000">
                <a:latin typeface="Arial Narrow" pitchFamily="34" charset="0"/>
                <a:sym typeface="Symbol" pitchFamily="18" charset="2"/>
              </a:rPr>
              <a:t></a:t>
            </a:r>
            <a:r>
              <a:rPr lang="en-US" altLang="en-US">
                <a:latin typeface="Arial Narrow" pitchFamily="34" charset="0"/>
              </a:rPr>
              <a:t>), bromides(Br</a:t>
            </a:r>
            <a:r>
              <a:rPr lang="en-US" altLang="en-US" baseline="30000">
                <a:latin typeface="Arial Narrow" pitchFamily="34" charset="0"/>
                <a:sym typeface="Symbol" pitchFamily="18" charset="2"/>
              </a:rPr>
              <a:t></a:t>
            </a:r>
            <a:r>
              <a:rPr lang="en-US" altLang="en-US">
                <a:latin typeface="Arial Narrow" pitchFamily="34" charset="0"/>
              </a:rPr>
              <a:t>), iodides(I</a:t>
            </a:r>
            <a:r>
              <a:rPr lang="en-US" altLang="en-US" baseline="30000">
                <a:latin typeface="Arial Narrow" pitchFamily="34" charset="0"/>
                <a:sym typeface="Symbol" pitchFamily="18" charset="2"/>
              </a:rPr>
              <a:t></a:t>
            </a:r>
            <a:r>
              <a:rPr lang="en-US" altLang="en-US">
                <a:latin typeface="Arial Narrow" pitchFamily="34" charset="0"/>
              </a:rPr>
              <a:t>), are soluble </a:t>
            </a:r>
            <a:r>
              <a:rPr lang="en-US" altLang="en-US" sz="2800">
                <a:latin typeface="Arial Narrow" pitchFamily="34" charset="0"/>
              </a:rPr>
              <a:t>(except for Silver(Ag</a:t>
            </a:r>
            <a:r>
              <a:rPr lang="en-US" altLang="en-US" sz="2800" baseline="30000">
                <a:latin typeface="Arial Narrow" pitchFamily="34" charset="0"/>
              </a:rPr>
              <a:t>+</a:t>
            </a:r>
            <a:r>
              <a:rPr lang="en-US" altLang="en-US" sz="2800">
                <a:latin typeface="Arial Narrow" pitchFamily="34" charset="0"/>
              </a:rPr>
              <a:t>),mercury(I)(Hg</a:t>
            </a:r>
            <a:r>
              <a:rPr lang="en-US" altLang="en-US" sz="2800" baseline="-25000">
                <a:latin typeface="Arial Narrow" pitchFamily="34" charset="0"/>
              </a:rPr>
              <a:t>2</a:t>
            </a:r>
            <a:r>
              <a:rPr lang="en-US" altLang="en-US" sz="2800" baseline="30000">
                <a:latin typeface="Arial Narrow" pitchFamily="34" charset="0"/>
              </a:rPr>
              <a:t>+2</a:t>
            </a:r>
            <a:r>
              <a:rPr lang="en-US" altLang="en-US" sz="2800">
                <a:latin typeface="Arial Narrow" pitchFamily="34" charset="0"/>
              </a:rPr>
              <a:t>), and lead(II)( Pb</a:t>
            </a:r>
            <a:r>
              <a:rPr lang="en-US" altLang="en-US" sz="2800" baseline="30000">
                <a:latin typeface="Arial Narrow" pitchFamily="34" charset="0"/>
              </a:rPr>
              <a:t>+2</a:t>
            </a:r>
            <a:r>
              <a:rPr lang="en-US" altLang="en-US" sz="2800">
                <a:latin typeface="Arial Narrow" pitchFamily="34" charset="0"/>
              </a:rPr>
              <a:t>) halides).</a:t>
            </a:r>
          </a:p>
          <a:p>
            <a:pPr>
              <a:lnSpc>
                <a:spcPct val="90000"/>
              </a:lnSpc>
            </a:pPr>
            <a:r>
              <a:rPr lang="en-US" altLang="en-US">
                <a:latin typeface="Arial Narrow" pitchFamily="34" charset="0"/>
              </a:rPr>
              <a:t>Most compounds not included above are not soluble.</a:t>
            </a:r>
          </a:p>
          <a:p>
            <a:pPr lvl="1">
              <a:lnSpc>
                <a:spcPct val="90000"/>
              </a:lnSpc>
            </a:pPr>
            <a:r>
              <a:rPr lang="en-US" altLang="en-US">
                <a:latin typeface="Arial Narrow" pitchFamily="34" charset="0"/>
              </a:rPr>
              <a:t>i.e. Sulfides(S</a:t>
            </a:r>
            <a:r>
              <a:rPr lang="en-US" altLang="en-US" baseline="30000">
                <a:latin typeface="Arial Narrow" pitchFamily="34" charset="0"/>
                <a:sym typeface="Symbol" pitchFamily="18" charset="2"/>
              </a:rPr>
              <a:t></a:t>
            </a:r>
            <a:r>
              <a:rPr lang="en-US" altLang="en-US" baseline="30000">
                <a:latin typeface="Arial Narrow" pitchFamily="34" charset="0"/>
              </a:rPr>
              <a:t>2</a:t>
            </a:r>
            <a:r>
              <a:rPr lang="en-US" altLang="en-US">
                <a:latin typeface="Arial Narrow" pitchFamily="34" charset="0"/>
              </a:rPr>
              <a:t>), carbonates(CO</a:t>
            </a:r>
            <a:r>
              <a:rPr lang="en-US" altLang="en-US" baseline="-25000">
                <a:latin typeface="Arial Narrow" pitchFamily="34" charset="0"/>
              </a:rPr>
              <a:t>3</a:t>
            </a:r>
            <a:r>
              <a:rPr lang="en-US" altLang="en-US" baseline="30000">
                <a:latin typeface="Arial Narrow" pitchFamily="34" charset="0"/>
                <a:sym typeface="Symbol" pitchFamily="18" charset="2"/>
              </a:rPr>
              <a:t></a:t>
            </a:r>
            <a:r>
              <a:rPr lang="en-US" altLang="en-US" baseline="30000">
                <a:latin typeface="Arial Narrow" pitchFamily="34" charset="0"/>
              </a:rPr>
              <a:t>2</a:t>
            </a:r>
            <a:r>
              <a:rPr lang="en-US" altLang="en-US">
                <a:latin typeface="Arial Narrow" pitchFamily="34" charset="0"/>
              </a:rPr>
              <a:t>), phosphates(PO</a:t>
            </a:r>
            <a:r>
              <a:rPr lang="en-US" altLang="en-US" baseline="-25000">
                <a:latin typeface="Arial Narrow" pitchFamily="34" charset="0"/>
              </a:rPr>
              <a:t>4</a:t>
            </a:r>
            <a:r>
              <a:rPr lang="en-US" altLang="en-US" baseline="30000">
                <a:latin typeface="Arial Narrow" pitchFamily="34" charset="0"/>
                <a:sym typeface="Symbol" pitchFamily="18" charset="2"/>
              </a:rPr>
              <a:t></a:t>
            </a:r>
            <a:r>
              <a:rPr lang="en-US" altLang="en-US" baseline="30000">
                <a:latin typeface="Arial Narrow" pitchFamily="34" charset="0"/>
              </a:rPr>
              <a:t>3</a:t>
            </a:r>
            <a:r>
              <a:rPr lang="en-US" altLang="en-US">
                <a:latin typeface="Arial Narrow" pitchFamily="34" charset="0"/>
              </a:rPr>
              <a:t>), chromates(CrO</a:t>
            </a:r>
            <a:r>
              <a:rPr lang="en-US" altLang="en-US" baseline="-25000">
                <a:latin typeface="Arial Narrow" pitchFamily="34" charset="0"/>
              </a:rPr>
              <a:t>4</a:t>
            </a:r>
            <a:r>
              <a:rPr lang="en-US" altLang="en-US" baseline="30000">
                <a:latin typeface="Arial Narrow" pitchFamily="34" charset="0"/>
                <a:sym typeface="Symbol" pitchFamily="18" charset="2"/>
              </a:rPr>
              <a:t></a:t>
            </a:r>
            <a:r>
              <a:rPr lang="en-US" altLang="en-US" baseline="30000">
                <a:latin typeface="Arial Narrow" pitchFamily="34" charset="0"/>
              </a:rPr>
              <a:t>2</a:t>
            </a:r>
            <a:r>
              <a:rPr lang="en-US" altLang="en-US">
                <a:latin typeface="Arial Narrow" pitchFamily="34" charset="0"/>
              </a:rPr>
              <a:t>), Oxides (O</a:t>
            </a:r>
            <a:r>
              <a:rPr lang="en-US" altLang="en-US" baseline="30000">
                <a:latin typeface="Arial Narrow" pitchFamily="34" charset="0"/>
              </a:rPr>
              <a:t>-2</a:t>
            </a:r>
            <a:r>
              <a:rPr lang="en-US" altLang="en-US">
                <a:latin typeface="Arial Narrow" pitchFamily="34" charset="0"/>
              </a:rPr>
              <a:t>), and Hydroxides(OH</a:t>
            </a:r>
            <a:r>
              <a:rPr lang="en-US" altLang="en-US" baseline="30000">
                <a:latin typeface="Arial Narrow" pitchFamily="34" charset="0"/>
                <a:sym typeface="Symbol" pitchFamily="18" charset="2"/>
              </a:rPr>
              <a:t></a:t>
            </a:r>
            <a:r>
              <a:rPr lang="en-US" altLang="en-US">
                <a:latin typeface="Arial Narrow" pitchFamily="34" charset="0"/>
              </a:rPr>
              <a:t>)</a:t>
            </a:r>
          </a:p>
          <a:p>
            <a:pPr lvl="2">
              <a:lnSpc>
                <a:spcPct val="90000"/>
              </a:lnSpc>
            </a:pPr>
            <a:r>
              <a:rPr lang="en-US" altLang="en-US">
                <a:latin typeface="Arial Narrow" pitchFamily="34" charset="0"/>
              </a:rPr>
              <a:t> (</a:t>
            </a:r>
            <a:r>
              <a:rPr lang="en-US" altLang="en-US" sz="2000">
                <a:latin typeface="Arial Narrow" pitchFamily="34" charset="0"/>
              </a:rPr>
              <a:t>Ca(OH)</a:t>
            </a:r>
            <a:r>
              <a:rPr lang="en-US" altLang="en-US" sz="2000" baseline="-25000">
                <a:latin typeface="Arial Narrow" pitchFamily="34" charset="0"/>
              </a:rPr>
              <a:t>2</a:t>
            </a:r>
            <a:r>
              <a:rPr lang="en-US" altLang="en-US" sz="2000">
                <a:latin typeface="Arial Narrow" pitchFamily="34" charset="0"/>
              </a:rPr>
              <a:t>, CaO, Sr(OH)</a:t>
            </a:r>
            <a:r>
              <a:rPr lang="en-US" altLang="en-US" sz="2000" baseline="-25000">
                <a:latin typeface="Arial Narrow" pitchFamily="34" charset="0"/>
              </a:rPr>
              <a:t>2</a:t>
            </a:r>
            <a:r>
              <a:rPr lang="en-US" altLang="en-US" sz="2000">
                <a:latin typeface="Arial Narrow" pitchFamily="34" charset="0"/>
              </a:rPr>
              <a:t>, SrO, Ba(OH)</a:t>
            </a:r>
            <a:r>
              <a:rPr lang="en-US" altLang="en-US" sz="2000" baseline="-25000">
                <a:latin typeface="Arial Narrow" pitchFamily="34" charset="0"/>
              </a:rPr>
              <a:t>2</a:t>
            </a:r>
            <a:r>
              <a:rPr lang="en-US" altLang="en-US" sz="2000">
                <a:latin typeface="Arial Narrow" pitchFamily="34" charset="0"/>
              </a:rPr>
              <a:t> and BaO are slightly soluble.)</a:t>
            </a:r>
            <a:r>
              <a:rPr lang="en-US" altLang="en-US">
                <a:latin typeface="Arial Narrow" pitchFamily="34" charset="0"/>
              </a:rPr>
              <a:t> </a:t>
            </a:r>
          </a:p>
        </p:txBody>
      </p:sp>
    </p:spTree>
    <p:extLst>
      <p:ext uri="{BB962C8B-B14F-4D97-AF65-F5344CB8AC3E}">
        <p14:creationId xmlns:p14="http://schemas.microsoft.com/office/powerpoint/2010/main" val="1863621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685800" y="914400"/>
            <a:ext cx="7772400" cy="4114800"/>
          </a:xfrm>
        </p:spPr>
        <p:txBody>
          <a:bodyPr/>
          <a:lstStyle/>
          <a:p>
            <a:r>
              <a:rPr lang="en-US" altLang="en-US"/>
              <a:t>Ba</a:t>
            </a:r>
            <a:r>
              <a:rPr lang="en-US" altLang="en-US" baseline="30000"/>
              <a:t>2+</a:t>
            </a:r>
            <a:r>
              <a:rPr lang="en-US" altLang="en-US"/>
              <a:t> (aq) is toxic to humans.  However, when physicians need to x-ray the gastrointestinal (GI) tract – stomach and intestines – they fill the patients GI tract with barium sulfate and water.  How can it be that the patient is not harmed by this procedure?</a:t>
            </a:r>
          </a:p>
        </p:txBody>
      </p:sp>
    </p:spTree>
    <p:extLst>
      <p:ext uri="{BB962C8B-B14F-4D97-AF65-F5344CB8AC3E}">
        <p14:creationId xmlns:p14="http://schemas.microsoft.com/office/powerpoint/2010/main" val="700623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838200" y="1981200"/>
            <a:ext cx="7772400" cy="4267200"/>
          </a:xfrm>
        </p:spPr>
        <p:txBody>
          <a:bodyPr/>
          <a:lstStyle/>
          <a:p>
            <a:r>
              <a:rPr lang="en-US" altLang="en-US" smtClean="0"/>
              <a:t>(mass part/mass whole) x 100(%)</a:t>
            </a:r>
          </a:p>
          <a:p>
            <a:endParaRPr lang="en-US" altLang="en-US" smtClean="0"/>
          </a:p>
          <a:p>
            <a:r>
              <a:rPr lang="en-US" altLang="en-US" smtClean="0"/>
              <a:t>An aqueous solution of acetic acid is 20 percent by weight Acetic acid has a density of 1.0269 g/mL.  How many moles of acetic acid are contained in 35 mL of this solution?</a:t>
            </a:r>
          </a:p>
        </p:txBody>
      </p:sp>
      <p:sp>
        <p:nvSpPr>
          <p:cNvPr id="6147" name="Rectangle 3"/>
          <p:cNvSpPr>
            <a:spLocks noGrp="1" noChangeArrowheads="1"/>
          </p:cNvSpPr>
          <p:nvPr>
            <p:ph type="title"/>
          </p:nvPr>
        </p:nvSpPr>
        <p:spPr/>
        <p:txBody>
          <a:bodyPr/>
          <a:lstStyle/>
          <a:p>
            <a:r>
              <a:rPr lang="en-US" altLang="en-US" sz="4000" smtClean="0"/>
              <a:t>Solution Concentration</a:t>
            </a:r>
            <a:br>
              <a:rPr lang="en-US" altLang="en-US" sz="4000" smtClean="0"/>
            </a:br>
            <a:r>
              <a:rPr lang="en-US" altLang="en-US" sz="4000" smtClean="0"/>
              <a:t>Mass percent</a:t>
            </a:r>
          </a:p>
        </p:txBody>
      </p:sp>
      <p:sp>
        <p:nvSpPr>
          <p:cNvPr id="6148" name="TextBox 5"/>
          <p:cNvSpPr txBox="1">
            <a:spLocks noChangeArrowheads="1"/>
          </p:cNvSpPr>
          <p:nvPr/>
        </p:nvSpPr>
        <p:spPr bwMode="auto">
          <a:xfrm>
            <a:off x="5867400" y="6488113"/>
            <a:ext cx="327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t>Practice problem      Tro – 4.55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G07_08-20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2738"/>
            <a:ext cx="9144000"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ChangeArrowheads="1"/>
          </p:cNvSpPr>
          <p:nvPr/>
        </p:nvSpPr>
        <p:spPr bwMode="auto">
          <a:xfrm>
            <a:off x="304800" y="304800"/>
            <a:ext cx="868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3200">
                <a:solidFill>
                  <a:srgbClr val="000099"/>
                </a:solidFill>
                <a:latin typeface="Arial" charset="0"/>
              </a:rPr>
              <a:t>Classifying Reactions by Type of Chemistry</a:t>
            </a:r>
            <a:endParaRPr lang="en-US" altLang="en-US" sz="3200">
              <a:solidFill>
                <a:srgbClr val="99FF33"/>
              </a:solidFill>
              <a:latin typeface="Arial" charset="0"/>
            </a:endParaRPr>
          </a:p>
        </p:txBody>
      </p:sp>
    </p:spTree>
    <p:extLst>
      <p:ext uri="{BB962C8B-B14F-4D97-AF65-F5344CB8AC3E}">
        <p14:creationId xmlns:p14="http://schemas.microsoft.com/office/powerpoint/2010/main" val="766660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304800"/>
            <a:ext cx="8686800" cy="609600"/>
          </a:xfrm>
        </p:spPr>
        <p:txBody>
          <a:bodyPr/>
          <a:lstStyle/>
          <a:p>
            <a:r>
              <a:rPr lang="en-US" altLang="en-US" sz="3200" smtClean="0">
                <a:solidFill>
                  <a:srgbClr val="000099"/>
                </a:solidFill>
                <a:latin typeface="Arial" charset="0"/>
              </a:rPr>
              <a:t>Classifying Reactions by Type of Chemistry</a:t>
            </a:r>
            <a:endParaRPr lang="en-US" altLang="en-US" sz="3200" smtClean="0">
              <a:solidFill>
                <a:srgbClr val="99FF33"/>
              </a:solidFill>
              <a:latin typeface="Arial" charset="0"/>
            </a:endParaRPr>
          </a:p>
        </p:txBody>
      </p:sp>
      <p:sp>
        <p:nvSpPr>
          <p:cNvPr id="112643" name="Rectangle 3"/>
          <p:cNvSpPr>
            <a:spLocks noGrp="1" noChangeArrowheads="1"/>
          </p:cNvSpPr>
          <p:nvPr>
            <p:ph type="body" idx="1"/>
          </p:nvPr>
        </p:nvSpPr>
        <p:spPr>
          <a:xfrm>
            <a:off x="762000" y="914400"/>
            <a:ext cx="7772400" cy="5486400"/>
          </a:xfrm>
        </p:spPr>
        <p:txBody>
          <a:bodyPr/>
          <a:lstStyle/>
          <a:p>
            <a:pPr>
              <a:lnSpc>
                <a:spcPct val="140000"/>
              </a:lnSpc>
            </a:pPr>
            <a:r>
              <a:rPr lang="en-US" altLang="en-US" sz="2800" smtClean="0">
                <a:latin typeface="Arial" charset="0"/>
              </a:rPr>
              <a:t>Precipitation	AX + BZ  </a:t>
            </a:r>
            <a:r>
              <a:rPr lang="en-US" altLang="en-US" sz="2800" smtClean="0">
                <a:latin typeface="Arial" charset="0"/>
                <a:sym typeface="Symbol" pitchFamily="18" charset="2"/>
              </a:rPr>
              <a:t></a:t>
            </a:r>
            <a:r>
              <a:rPr lang="en-US" altLang="en-US" sz="2800" smtClean="0">
                <a:latin typeface="Arial" charset="0"/>
              </a:rPr>
              <a:t>  AZ + BX </a:t>
            </a:r>
          </a:p>
          <a:p>
            <a:pPr>
              <a:lnSpc>
                <a:spcPct val="140000"/>
              </a:lnSpc>
            </a:pPr>
            <a:r>
              <a:rPr lang="en-US" altLang="en-US" sz="2800" smtClean="0">
                <a:latin typeface="Arial" charset="0"/>
              </a:rPr>
              <a:t>Acid Base	HX +BOH </a:t>
            </a:r>
            <a:r>
              <a:rPr lang="en-US" altLang="en-US" sz="2800" smtClean="0">
                <a:latin typeface="Arial" charset="0"/>
                <a:sym typeface="Symbol" pitchFamily="18" charset="2"/>
              </a:rPr>
              <a:t></a:t>
            </a:r>
            <a:r>
              <a:rPr lang="en-US" altLang="en-US" sz="2800" smtClean="0">
                <a:latin typeface="Arial" charset="0"/>
              </a:rPr>
              <a:t> BX +H</a:t>
            </a:r>
            <a:r>
              <a:rPr lang="en-US" altLang="en-US" sz="2800" baseline="-25000" smtClean="0">
                <a:latin typeface="Arial" charset="0"/>
              </a:rPr>
              <a:t>2</a:t>
            </a:r>
            <a:r>
              <a:rPr lang="en-US" altLang="en-US" sz="2800" smtClean="0">
                <a:latin typeface="Arial" charset="0"/>
              </a:rPr>
              <a:t>O</a:t>
            </a:r>
          </a:p>
          <a:p>
            <a:pPr>
              <a:lnSpc>
                <a:spcPct val="140000"/>
              </a:lnSpc>
            </a:pPr>
            <a:r>
              <a:rPr lang="en-US" altLang="en-US" sz="2800" smtClean="0">
                <a:latin typeface="Arial" charset="0"/>
              </a:rPr>
              <a:t>Gas Evolution		</a:t>
            </a:r>
          </a:p>
          <a:p>
            <a:pPr lvl="1">
              <a:lnSpc>
                <a:spcPct val="140000"/>
              </a:lnSpc>
            </a:pPr>
            <a:r>
              <a:rPr lang="en-US" altLang="en-US" sz="2400" smtClean="0">
                <a:latin typeface="Arial" charset="0"/>
              </a:rPr>
              <a:t>H</a:t>
            </a:r>
            <a:r>
              <a:rPr lang="en-US" altLang="en-US" sz="2400" baseline="-25000" smtClean="0">
                <a:latin typeface="Arial" charset="0"/>
              </a:rPr>
              <a:t>2</a:t>
            </a:r>
            <a:r>
              <a:rPr lang="en-US" altLang="en-US" sz="2400" smtClean="0">
                <a:latin typeface="Arial" charset="0"/>
              </a:rPr>
              <a:t>X + BCO</a:t>
            </a:r>
            <a:r>
              <a:rPr lang="en-US" altLang="en-US" sz="2400" baseline="-25000" smtClean="0">
                <a:latin typeface="Arial" charset="0"/>
              </a:rPr>
              <a:t>3</a:t>
            </a:r>
            <a:r>
              <a:rPr lang="en-US" altLang="en-US" sz="2400" smtClean="0">
                <a:latin typeface="Arial" charset="0"/>
              </a:rPr>
              <a:t> </a:t>
            </a:r>
            <a:r>
              <a:rPr lang="en-US" altLang="en-US" sz="2400" smtClean="0">
                <a:latin typeface="Arial" charset="0"/>
                <a:sym typeface="Wingdings" pitchFamily="2" charset="2"/>
              </a:rPr>
              <a:t> H</a:t>
            </a:r>
            <a:r>
              <a:rPr lang="en-US" altLang="en-US" sz="2400" baseline="-25000" smtClean="0">
                <a:latin typeface="Arial" charset="0"/>
                <a:sym typeface="Wingdings" pitchFamily="2" charset="2"/>
              </a:rPr>
              <a:t>2</a:t>
            </a:r>
            <a:r>
              <a:rPr lang="en-US" altLang="en-US" sz="2400" smtClean="0">
                <a:latin typeface="Arial" charset="0"/>
                <a:sym typeface="Wingdings" pitchFamily="2" charset="2"/>
              </a:rPr>
              <a:t>O + CO</a:t>
            </a:r>
            <a:r>
              <a:rPr lang="en-US" altLang="en-US" sz="2400" baseline="-25000" smtClean="0">
                <a:latin typeface="Arial" charset="0"/>
                <a:sym typeface="Wingdings" pitchFamily="2" charset="2"/>
              </a:rPr>
              <a:t>2</a:t>
            </a:r>
            <a:r>
              <a:rPr lang="en-US" altLang="en-US" sz="2400" smtClean="0">
                <a:latin typeface="Arial" charset="0"/>
                <a:sym typeface="Wingdings" pitchFamily="2" charset="2"/>
              </a:rPr>
              <a:t>(g) + BX</a:t>
            </a:r>
          </a:p>
          <a:p>
            <a:pPr lvl="1">
              <a:lnSpc>
                <a:spcPct val="140000"/>
              </a:lnSpc>
            </a:pPr>
            <a:r>
              <a:rPr lang="en-US" altLang="en-US" sz="2400" smtClean="0">
                <a:latin typeface="Arial" charset="0"/>
              </a:rPr>
              <a:t>H</a:t>
            </a:r>
            <a:r>
              <a:rPr lang="en-US" altLang="en-US" sz="2400" baseline="-25000" smtClean="0">
                <a:latin typeface="Arial" charset="0"/>
              </a:rPr>
              <a:t>2</a:t>
            </a:r>
            <a:r>
              <a:rPr lang="en-US" altLang="en-US" sz="2400" smtClean="0">
                <a:latin typeface="Arial" charset="0"/>
              </a:rPr>
              <a:t>X + BSO</a:t>
            </a:r>
            <a:r>
              <a:rPr lang="en-US" altLang="en-US" sz="2400" baseline="-25000" smtClean="0">
                <a:latin typeface="Arial" charset="0"/>
              </a:rPr>
              <a:t>3</a:t>
            </a:r>
            <a:r>
              <a:rPr lang="en-US" altLang="en-US" sz="2400" smtClean="0">
                <a:latin typeface="Arial" charset="0"/>
              </a:rPr>
              <a:t> </a:t>
            </a:r>
            <a:r>
              <a:rPr lang="en-US" altLang="en-US" sz="2400" smtClean="0">
                <a:latin typeface="Arial" charset="0"/>
                <a:sym typeface="Wingdings" pitchFamily="2" charset="2"/>
              </a:rPr>
              <a:t> H</a:t>
            </a:r>
            <a:r>
              <a:rPr lang="en-US" altLang="en-US" sz="2400" baseline="-25000" smtClean="0">
                <a:latin typeface="Arial" charset="0"/>
                <a:sym typeface="Wingdings" pitchFamily="2" charset="2"/>
              </a:rPr>
              <a:t>2</a:t>
            </a:r>
            <a:r>
              <a:rPr lang="en-US" altLang="en-US" sz="2400" smtClean="0">
                <a:latin typeface="Arial" charset="0"/>
                <a:sym typeface="Wingdings" pitchFamily="2" charset="2"/>
              </a:rPr>
              <a:t>O + SO</a:t>
            </a:r>
            <a:r>
              <a:rPr lang="en-US" altLang="en-US" sz="2400" baseline="-25000" smtClean="0">
                <a:latin typeface="Arial" charset="0"/>
                <a:sym typeface="Wingdings" pitchFamily="2" charset="2"/>
              </a:rPr>
              <a:t>2</a:t>
            </a:r>
            <a:r>
              <a:rPr lang="en-US" altLang="en-US" sz="2400" smtClean="0">
                <a:latin typeface="Arial" charset="0"/>
                <a:sym typeface="Wingdings" pitchFamily="2" charset="2"/>
              </a:rPr>
              <a:t>(g) + BX</a:t>
            </a:r>
          </a:p>
          <a:p>
            <a:pPr lvl="1">
              <a:lnSpc>
                <a:spcPct val="140000"/>
              </a:lnSpc>
            </a:pPr>
            <a:r>
              <a:rPr lang="en-US" altLang="en-US" sz="2400" smtClean="0">
                <a:latin typeface="Arial" charset="0"/>
              </a:rPr>
              <a:t>NH</a:t>
            </a:r>
            <a:r>
              <a:rPr lang="en-US" altLang="en-US" sz="2400" baseline="-25000" smtClean="0">
                <a:latin typeface="Arial" charset="0"/>
              </a:rPr>
              <a:t>4</a:t>
            </a:r>
            <a:r>
              <a:rPr lang="en-US" altLang="en-US" sz="2400" smtClean="0">
                <a:latin typeface="Arial" charset="0"/>
              </a:rPr>
              <a:t>X + BOH </a:t>
            </a:r>
            <a:r>
              <a:rPr lang="en-US" altLang="en-US" sz="2400" smtClean="0">
                <a:latin typeface="Arial" charset="0"/>
                <a:sym typeface="Wingdings" pitchFamily="2" charset="2"/>
              </a:rPr>
              <a:t> H</a:t>
            </a:r>
            <a:r>
              <a:rPr lang="en-US" altLang="en-US" sz="2400" baseline="-25000" smtClean="0">
                <a:latin typeface="Arial" charset="0"/>
                <a:sym typeface="Wingdings" pitchFamily="2" charset="2"/>
              </a:rPr>
              <a:t>2</a:t>
            </a:r>
            <a:r>
              <a:rPr lang="en-US" altLang="en-US" sz="2400" smtClean="0">
                <a:latin typeface="Arial" charset="0"/>
                <a:sym typeface="Wingdings" pitchFamily="2" charset="2"/>
              </a:rPr>
              <a:t>O + NH</a:t>
            </a:r>
            <a:r>
              <a:rPr lang="en-US" altLang="en-US" sz="2400" baseline="-25000" smtClean="0">
                <a:latin typeface="Arial" charset="0"/>
                <a:sym typeface="Wingdings" pitchFamily="2" charset="2"/>
              </a:rPr>
              <a:t>3</a:t>
            </a:r>
            <a:r>
              <a:rPr lang="en-US" altLang="en-US" sz="2400" smtClean="0">
                <a:latin typeface="Arial" charset="0"/>
                <a:sym typeface="Wingdings" pitchFamily="2" charset="2"/>
              </a:rPr>
              <a:t>(g) + BX</a:t>
            </a:r>
            <a:endParaRPr lang="en-US" altLang="en-US" sz="2400" smtClean="0">
              <a:latin typeface="Arial" charset="0"/>
            </a:endParaRPr>
          </a:p>
          <a:p>
            <a:pPr>
              <a:lnSpc>
                <a:spcPct val="140000"/>
              </a:lnSpc>
            </a:pPr>
            <a:r>
              <a:rPr lang="en-US" altLang="en-US" sz="2800" smtClean="0">
                <a:latin typeface="Arial" charset="0"/>
              </a:rPr>
              <a:t>Oxidation Reduction	A</a:t>
            </a:r>
            <a:r>
              <a:rPr lang="en-US" altLang="en-US" sz="2800" baseline="30000" smtClean="0">
                <a:latin typeface="Arial" charset="0"/>
              </a:rPr>
              <a:t>+2</a:t>
            </a:r>
            <a:r>
              <a:rPr lang="en-US" altLang="en-US" sz="2800" smtClean="0">
                <a:latin typeface="Arial" charset="0"/>
              </a:rPr>
              <a:t> + B  </a:t>
            </a:r>
            <a:r>
              <a:rPr lang="en-US" altLang="en-US" sz="2800" smtClean="0">
                <a:latin typeface="Arial" charset="0"/>
                <a:sym typeface="Symbol" pitchFamily="18" charset="2"/>
              </a:rPr>
              <a:t></a:t>
            </a:r>
            <a:r>
              <a:rPr lang="en-US" altLang="en-US" sz="2800" smtClean="0">
                <a:latin typeface="Arial" charset="0"/>
              </a:rPr>
              <a:t>  A + B</a:t>
            </a:r>
            <a:r>
              <a:rPr lang="en-US" altLang="en-US" sz="2800" baseline="30000" smtClean="0">
                <a:latin typeface="Arial" charset="0"/>
              </a:rPr>
              <a:t>+2</a:t>
            </a:r>
          </a:p>
          <a:p>
            <a:pPr lvl="1">
              <a:lnSpc>
                <a:spcPct val="140000"/>
              </a:lnSpc>
            </a:pPr>
            <a:r>
              <a:rPr lang="en-US" altLang="en-US" sz="2400" smtClean="0">
                <a:latin typeface="Arial" charset="0"/>
              </a:rPr>
              <a:t>Combustion		C</a:t>
            </a:r>
            <a:r>
              <a:rPr lang="en-US" altLang="en-US" sz="2400" baseline="-25000" smtClean="0">
                <a:latin typeface="Arial" charset="0"/>
              </a:rPr>
              <a:t>x</a:t>
            </a:r>
            <a:r>
              <a:rPr lang="en-US" altLang="en-US" sz="2400" smtClean="0">
                <a:latin typeface="Arial" charset="0"/>
              </a:rPr>
              <a:t>H</a:t>
            </a:r>
            <a:r>
              <a:rPr lang="en-US" altLang="en-US" sz="2400" baseline="-25000" smtClean="0">
                <a:latin typeface="Arial" charset="0"/>
              </a:rPr>
              <a:t>x</a:t>
            </a:r>
            <a:r>
              <a:rPr lang="en-US" altLang="en-US" sz="2400" smtClean="0">
                <a:latin typeface="Arial" charset="0"/>
              </a:rPr>
              <a:t>O</a:t>
            </a:r>
            <a:r>
              <a:rPr lang="en-US" altLang="en-US" sz="2400" baseline="-25000" smtClean="0">
                <a:latin typeface="Arial" charset="0"/>
              </a:rPr>
              <a:t>x</a:t>
            </a:r>
            <a:r>
              <a:rPr lang="en-US" altLang="en-US" sz="2400" smtClean="0">
                <a:latin typeface="Arial" charset="0"/>
              </a:rPr>
              <a:t>+O</a:t>
            </a:r>
            <a:r>
              <a:rPr lang="en-US" altLang="en-US" sz="2400" baseline="-25000" smtClean="0">
                <a:latin typeface="Arial" charset="0"/>
              </a:rPr>
              <a:t>2</a:t>
            </a:r>
            <a:r>
              <a:rPr lang="en-US" altLang="en-US" sz="2400" smtClean="0">
                <a:latin typeface="Arial" charset="0"/>
                <a:sym typeface="Wingdings" pitchFamily="2" charset="2"/>
              </a:rPr>
              <a:t>CO</a:t>
            </a:r>
            <a:r>
              <a:rPr lang="en-US" altLang="en-US" sz="2400" baseline="-25000" smtClean="0">
                <a:latin typeface="Arial" charset="0"/>
                <a:sym typeface="Wingdings" pitchFamily="2" charset="2"/>
              </a:rPr>
              <a:t>2</a:t>
            </a:r>
            <a:r>
              <a:rPr lang="en-US" altLang="en-US" sz="2400" smtClean="0">
                <a:latin typeface="Arial" charset="0"/>
                <a:sym typeface="Wingdings" pitchFamily="2" charset="2"/>
              </a:rPr>
              <a:t> + H</a:t>
            </a:r>
            <a:r>
              <a:rPr lang="en-US" altLang="en-US" sz="2400" baseline="-25000" smtClean="0">
                <a:latin typeface="Arial" charset="0"/>
                <a:sym typeface="Wingdings" pitchFamily="2" charset="2"/>
              </a:rPr>
              <a:t>2</a:t>
            </a:r>
            <a:r>
              <a:rPr lang="en-US" altLang="en-US" sz="2400" smtClean="0">
                <a:latin typeface="Arial" charset="0"/>
                <a:sym typeface="Wingdings" pitchFamily="2" charset="2"/>
              </a:rPr>
              <a:t>O</a:t>
            </a:r>
            <a:endParaRPr lang="en-US" altLang="en-US" sz="2400" smtClean="0">
              <a:latin typeface="Arial" charset="0"/>
            </a:endParaRPr>
          </a:p>
          <a:p>
            <a:pPr>
              <a:lnSpc>
                <a:spcPct val="140000"/>
              </a:lnSpc>
              <a:buFontTx/>
              <a:buNone/>
            </a:pPr>
            <a:endParaRPr lang="en-US" altLang="en-US" sz="2800" smtClean="0">
              <a:latin typeface="Arial" charset="0"/>
            </a:endParaRPr>
          </a:p>
        </p:txBody>
      </p:sp>
    </p:spTree>
    <p:extLst>
      <p:ext uri="{BB962C8B-B14F-4D97-AF65-F5344CB8AC3E}">
        <p14:creationId xmlns:p14="http://schemas.microsoft.com/office/powerpoint/2010/main" val="1781906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1264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1264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1264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1264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126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G07_08-24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2057400"/>
            <a:ext cx="91186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ChangeArrowheads="1"/>
          </p:cNvSpPr>
          <p:nvPr/>
        </p:nvSpPr>
        <p:spPr bwMode="auto">
          <a:xfrm>
            <a:off x="7620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4400">
                <a:solidFill>
                  <a:srgbClr val="000099"/>
                </a:solidFill>
                <a:latin typeface="Arial" charset="0"/>
              </a:rPr>
              <a:t>Classifying Reactions by what Atoms Do</a:t>
            </a:r>
            <a:endParaRPr lang="en-US" altLang="en-US" sz="4400">
              <a:solidFill>
                <a:srgbClr val="99FF33"/>
              </a:solidFill>
              <a:latin typeface="Arial" charset="0"/>
            </a:endParaRPr>
          </a:p>
        </p:txBody>
      </p:sp>
    </p:spTree>
    <p:extLst>
      <p:ext uri="{BB962C8B-B14F-4D97-AF65-F5344CB8AC3E}">
        <p14:creationId xmlns:p14="http://schemas.microsoft.com/office/powerpoint/2010/main" val="2712367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0" y="304800"/>
            <a:ext cx="7772400" cy="1143000"/>
          </a:xfrm>
        </p:spPr>
        <p:txBody>
          <a:bodyPr/>
          <a:lstStyle/>
          <a:p>
            <a:r>
              <a:rPr lang="en-US" altLang="en-US" smtClean="0">
                <a:solidFill>
                  <a:srgbClr val="000099"/>
                </a:solidFill>
                <a:latin typeface="Arial" charset="0"/>
              </a:rPr>
              <a:t>Classifying Reactions by what Atoms Do</a:t>
            </a:r>
            <a:endParaRPr lang="en-US" altLang="en-US" smtClean="0">
              <a:solidFill>
                <a:srgbClr val="99FF33"/>
              </a:solidFill>
              <a:latin typeface="Arial" charset="0"/>
            </a:endParaRPr>
          </a:p>
        </p:txBody>
      </p:sp>
      <p:sp>
        <p:nvSpPr>
          <p:cNvPr id="114691" name="Rectangle 3"/>
          <p:cNvSpPr>
            <a:spLocks noGrp="1" noChangeArrowheads="1"/>
          </p:cNvSpPr>
          <p:nvPr>
            <p:ph type="body" idx="1"/>
          </p:nvPr>
        </p:nvSpPr>
        <p:spPr>
          <a:xfrm>
            <a:off x="304800" y="1524000"/>
            <a:ext cx="8686800" cy="4114800"/>
          </a:xfrm>
        </p:spPr>
        <p:txBody>
          <a:bodyPr/>
          <a:lstStyle/>
          <a:p>
            <a:pPr>
              <a:lnSpc>
                <a:spcPct val="140000"/>
              </a:lnSpc>
            </a:pPr>
            <a:r>
              <a:rPr lang="en-US" altLang="en-US" sz="2800" smtClean="0">
                <a:latin typeface="Arial" charset="0"/>
              </a:rPr>
              <a:t>Combination/Synthesis	A + Z  </a:t>
            </a:r>
            <a:r>
              <a:rPr lang="en-US" altLang="en-US" sz="2800" smtClean="0">
                <a:latin typeface="Arial" charset="0"/>
                <a:sym typeface="Symbol" pitchFamily="18" charset="2"/>
              </a:rPr>
              <a:t></a:t>
            </a:r>
            <a:r>
              <a:rPr lang="en-US" altLang="en-US" sz="2800" smtClean="0">
                <a:latin typeface="Arial" charset="0"/>
              </a:rPr>
              <a:t>  AZ</a:t>
            </a:r>
          </a:p>
          <a:p>
            <a:pPr>
              <a:lnSpc>
                <a:spcPct val="140000"/>
              </a:lnSpc>
            </a:pPr>
            <a:r>
              <a:rPr lang="en-US" altLang="en-US" sz="2800" smtClean="0">
                <a:latin typeface="Arial" charset="0"/>
              </a:rPr>
              <a:t>Decomposition			AZ  </a:t>
            </a:r>
            <a:r>
              <a:rPr lang="en-US" altLang="en-US" sz="2800" smtClean="0">
                <a:latin typeface="Arial" charset="0"/>
                <a:sym typeface="Symbol" pitchFamily="18" charset="2"/>
              </a:rPr>
              <a:t></a:t>
            </a:r>
            <a:r>
              <a:rPr lang="en-US" altLang="en-US" sz="2800" smtClean="0">
                <a:latin typeface="Arial" charset="0"/>
              </a:rPr>
              <a:t>  A + Z</a:t>
            </a:r>
          </a:p>
          <a:p>
            <a:pPr>
              <a:lnSpc>
                <a:spcPct val="140000"/>
              </a:lnSpc>
            </a:pPr>
            <a:r>
              <a:rPr lang="en-US" altLang="en-US" sz="2800" smtClean="0">
                <a:latin typeface="Arial" charset="0"/>
              </a:rPr>
              <a:t>Single Displacement	    	A + BZ  </a:t>
            </a:r>
            <a:r>
              <a:rPr lang="en-US" altLang="en-US" sz="2800" smtClean="0">
                <a:latin typeface="Arial" charset="0"/>
                <a:sym typeface="Symbol" pitchFamily="18" charset="2"/>
              </a:rPr>
              <a:t></a:t>
            </a:r>
            <a:r>
              <a:rPr lang="en-US" altLang="en-US" sz="2800" smtClean="0">
                <a:latin typeface="Arial" charset="0"/>
              </a:rPr>
              <a:t>  AZ + B</a:t>
            </a:r>
          </a:p>
          <a:p>
            <a:pPr>
              <a:lnSpc>
                <a:spcPct val="140000"/>
              </a:lnSpc>
            </a:pPr>
            <a:r>
              <a:rPr lang="en-US" altLang="en-US" sz="2800" smtClean="0">
                <a:latin typeface="Arial" charset="0"/>
              </a:rPr>
              <a:t>Double displacement   	AX + BZ  </a:t>
            </a:r>
            <a:r>
              <a:rPr lang="en-US" altLang="en-US" sz="2800" smtClean="0">
                <a:latin typeface="Arial" charset="0"/>
                <a:sym typeface="Symbol" pitchFamily="18" charset="2"/>
              </a:rPr>
              <a:t></a:t>
            </a:r>
            <a:r>
              <a:rPr lang="en-US" altLang="en-US" sz="2800" smtClean="0">
                <a:latin typeface="Arial" charset="0"/>
              </a:rPr>
              <a:t>  AZ + BX</a:t>
            </a:r>
          </a:p>
          <a:p>
            <a:pPr lvl="1">
              <a:lnSpc>
                <a:spcPct val="140000"/>
              </a:lnSpc>
            </a:pPr>
            <a:r>
              <a:rPr lang="en-US" altLang="en-US" sz="2400" smtClean="0">
                <a:latin typeface="Arial" charset="0"/>
              </a:rPr>
              <a:t>Neutralization			HX +BOH </a:t>
            </a:r>
            <a:r>
              <a:rPr lang="en-US" altLang="en-US" sz="2400" smtClean="0">
                <a:latin typeface="Arial" charset="0"/>
                <a:sym typeface="Symbol" pitchFamily="18" charset="2"/>
              </a:rPr>
              <a:t></a:t>
            </a:r>
            <a:r>
              <a:rPr lang="en-US" altLang="en-US" sz="2400" smtClean="0">
                <a:latin typeface="Arial" charset="0"/>
              </a:rPr>
              <a:t> BX +H</a:t>
            </a:r>
            <a:r>
              <a:rPr lang="en-US" altLang="en-US" sz="2400" baseline="-25000" smtClean="0">
                <a:latin typeface="Arial" charset="0"/>
              </a:rPr>
              <a:t>2</a:t>
            </a:r>
            <a:r>
              <a:rPr lang="en-US" altLang="en-US" sz="2400" smtClean="0">
                <a:latin typeface="Arial" charset="0"/>
              </a:rPr>
              <a:t>O</a:t>
            </a:r>
            <a:endParaRPr lang="en-US" altLang="en-US" smtClean="0">
              <a:latin typeface="Arial" charset="0"/>
            </a:endParaRPr>
          </a:p>
        </p:txBody>
      </p:sp>
    </p:spTree>
    <p:extLst>
      <p:ext uri="{BB962C8B-B14F-4D97-AF65-F5344CB8AC3E}">
        <p14:creationId xmlns:p14="http://schemas.microsoft.com/office/powerpoint/2010/main" val="3277599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69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46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FG07_06-01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990600"/>
            <a:ext cx="2527300" cy="2174875"/>
          </a:xfrm>
          <a:prstGeom prst="rect">
            <a:avLst/>
          </a:prstGeom>
          <a:noFill/>
          <a:extLst>
            <a:ext uri="{909E8E84-426E-40DD-AFC4-6F175D3DCCD1}">
              <a14:hiddenFill xmlns:a14="http://schemas.microsoft.com/office/drawing/2010/main">
                <a:solidFill>
                  <a:srgbClr val="FFFFFF"/>
                </a:solidFill>
              </a14:hiddenFill>
            </a:ext>
          </a:extLst>
        </p:spPr>
      </p:pic>
      <p:pic>
        <p:nvPicPr>
          <p:cNvPr id="66563" name="Picture 3" descr="FG07_06-02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838200"/>
            <a:ext cx="2590800" cy="2281238"/>
          </a:xfrm>
          <a:prstGeom prst="rect">
            <a:avLst/>
          </a:prstGeom>
          <a:noFill/>
          <a:extLst>
            <a:ext uri="{909E8E84-426E-40DD-AFC4-6F175D3DCCD1}">
              <a14:hiddenFill xmlns:a14="http://schemas.microsoft.com/office/drawing/2010/main">
                <a:solidFill>
                  <a:srgbClr val="FFFFFF"/>
                </a:solidFill>
              </a14:hiddenFill>
            </a:ext>
          </a:extLst>
        </p:spPr>
      </p:pic>
      <p:pic>
        <p:nvPicPr>
          <p:cNvPr id="66564" name="Picture 4" descr="FG07_05-04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066800"/>
            <a:ext cx="2273300" cy="2128838"/>
          </a:xfrm>
          <a:prstGeom prst="rect">
            <a:avLst/>
          </a:prstGeom>
          <a:noFill/>
          <a:extLst>
            <a:ext uri="{909E8E84-426E-40DD-AFC4-6F175D3DCCD1}">
              <a14:hiddenFill xmlns:a14="http://schemas.microsoft.com/office/drawing/2010/main">
                <a:solidFill>
                  <a:srgbClr val="FFFFFF"/>
                </a:solidFill>
              </a14:hiddenFill>
            </a:ext>
          </a:extLst>
        </p:spPr>
      </p:pic>
      <p:sp>
        <p:nvSpPr>
          <p:cNvPr id="66565" name="Text Box 5"/>
          <p:cNvSpPr txBox="1">
            <a:spLocks noChangeArrowheads="1"/>
          </p:cNvSpPr>
          <p:nvPr/>
        </p:nvSpPr>
        <p:spPr bwMode="auto">
          <a:xfrm>
            <a:off x="0" y="3429000"/>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200"/>
              <a:t>NaCl(aq) + AgNO</a:t>
            </a:r>
            <a:r>
              <a:rPr lang="en-US" altLang="en-US" sz="3200" baseline="-25000"/>
              <a:t>3</a:t>
            </a:r>
            <a:r>
              <a:rPr lang="en-US" altLang="en-US" sz="3200"/>
              <a:t>(aq) </a:t>
            </a:r>
            <a:r>
              <a:rPr lang="en-US" altLang="en-US" sz="3200">
                <a:sym typeface="Wingdings" pitchFamily="2" charset="2"/>
              </a:rPr>
              <a:t> AgCl(s) + NaNO</a:t>
            </a:r>
            <a:r>
              <a:rPr lang="en-US" altLang="en-US" sz="3200" baseline="-25000">
                <a:sym typeface="Wingdings" pitchFamily="2" charset="2"/>
              </a:rPr>
              <a:t>3</a:t>
            </a:r>
            <a:r>
              <a:rPr lang="en-US" altLang="en-US" sz="3200">
                <a:sym typeface="Wingdings" pitchFamily="2" charset="2"/>
              </a:rPr>
              <a:t>(aq)</a:t>
            </a:r>
            <a:endParaRPr lang="en-US" altLang="en-US" sz="3200"/>
          </a:p>
        </p:txBody>
      </p:sp>
      <p:pic>
        <p:nvPicPr>
          <p:cNvPr id="66566" name="Picture 6" descr="FG07_08-08u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67200"/>
            <a:ext cx="9042400" cy="142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890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solidFill>
                  <a:srgbClr val="000099"/>
                </a:solidFill>
              </a:rPr>
              <a:t>Predicting reactions</a:t>
            </a:r>
            <a:endParaRPr lang="en-US" altLang="en-US">
              <a:solidFill>
                <a:schemeClr val="tx1"/>
              </a:solidFill>
            </a:endParaRPr>
          </a:p>
        </p:txBody>
      </p:sp>
      <p:sp>
        <p:nvSpPr>
          <p:cNvPr id="8195" name="Rectangle 3"/>
          <p:cNvSpPr>
            <a:spLocks noGrp="1" noChangeArrowheads="1"/>
          </p:cNvSpPr>
          <p:nvPr>
            <p:ph type="body" idx="1"/>
          </p:nvPr>
        </p:nvSpPr>
        <p:spPr/>
        <p:txBody>
          <a:bodyPr/>
          <a:lstStyle/>
          <a:p>
            <a:r>
              <a:rPr lang="en-US" altLang="en-US" sz="3600"/>
              <a:t>K</a:t>
            </a:r>
            <a:r>
              <a:rPr lang="en-US" altLang="en-US" sz="3600" baseline="-25000"/>
              <a:t>2</a:t>
            </a:r>
            <a:r>
              <a:rPr lang="en-US" altLang="en-US" sz="3600"/>
              <a:t>S  +  CuSO</a:t>
            </a:r>
            <a:r>
              <a:rPr lang="en-US" altLang="en-US" sz="3600" baseline="-25000"/>
              <a:t>4</a:t>
            </a:r>
            <a:r>
              <a:rPr lang="en-US" altLang="en-US" sz="3600"/>
              <a:t> </a:t>
            </a:r>
            <a:r>
              <a:rPr lang="en-US" altLang="en-US" sz="3600" noProof="1">
                <a:sym typeface="Wingdings" pitchFamily="2" charset="2"/>
              </a:rPr>
              <a:t></a:t>
            </a:r>
            <a:endParaRPr lang="en-US" altLang="en-US" sz="3600"/>
          </a:p>
          <a:p>
            <a:r>
              <a:rPr lang="en-US" altLang="en-US" sz="3600"/>
              <a:t>Na</a:t>
            </a:r>
            <a:r>
              <a:rPr lang="en-US" altLang="en-US" sz="3600" baseline="-25000"/>
              <a:t>2</a:t>
            </a:r>
            <a:r>
              <a:rPr lang="en-US" altLang="en-US" sz="3600"/>
              <a:t>CrO</a:t>
            </a:r>
            <a:r>
              <a:rPr lang="en-US" altLang="en-US" sz="3600" baseline="-25000"/>
              <a:t>4</a:t>
            </a:r>
            <a:r>
              <a:rPr lang="en-US" altLang="en-US" sz="3600"/>
              <a:t>  +  Pb(C</a:t>
            </a:r>
            <a:r>
              <a:rPr lang="en-US" altLang="en-US" sz="3600" baseline="-25000"/>
              <a:t>2</a:t>
            </a:r>
            <a:r>
              <a:rPr lang="en-US" altLang="en-US" sz="3600"/>
              <a:t>H</a:t>
            </a:r>
            <a:r>
              <a:rPr lang="en-US" altLang="en-US" sz="3600" baseline="-25000"/>
              <a:t>3</a:t>
            </a:r>
            <a:r>
              <a:rPr lang="en-US" altLang="en-US" sz="3600"/>
              <a:t>O</a:t>
            </a:r>
            <a:r>
              <a:rPr lang="en-US" altLang="en-US" sz="3600" baseline="-25000"/>
              <a:t>2</a:t>
            </a:r>
            <a:r>
              <a:rPr lang="en-US" altLang="en-US" sz="3600"/>
              <a:t>)</a:t>
            </a:r>
            <a:r>
              <a:rPr lang="en-US" altLang="en-US" sz="3600" baseline="-25000"/>
              <a:t>2</a:t>
            </a:r>
            <a:r>
              <a:rPr lang="en-US" altLang="en-US" sz="3600"/>
              <a:t> </a:t>
            </a:r>
            <a:r>
              <a:rPr lang="en-US" altLang="en-US" sz="3600" noProof="1">
                <a:sym typeface="Wingdings" pitchFamily="2" charset="2"/>
              </a:rPr>
              <a:t></a:t>
            </a:r>
            <a:endParaRPr lang="en-US" altLang="en-US" sz="3600" noProof="1"/>
          </a:p>
          <a:p>
            <a:r>
              <a:rPr lang="en-US" altLang="en-US" sz="3600" noProof="1"/>
              <a:t>ZnBr</a:t>
            </a:r>
            <a:r>
              <a:rPr lang="en-US" altLang="en-US" sz="3600" baseline="-25000" noProof="1"/>
              <a:t>2</a:t>
            </a:r>
            <a:r>
              <a:rPr lang="en-US" altLang="en-US" sz="3600" noProof="1"/>
              <a:t>  +  K</a:t>
            </a:r>
            <a:r>
              <a:rPr lang="en-US" altLang="en-US" sz="3600" baseline="-25000" noProof="1"/>
              <a:t>3</a:t>
            </a:r>
            <a:r>
              <a:rPr lang="en-US" altLang="en-US" sz="3600" noProof="1"/>
              <a:t>PO</a:t>
            </a:r>
            <a:r>
              <a:rPr lang="en-US" altLang="en-US" sz="3600" baseline="-25000" noProof="1"/>
              <a:t>4</a:t>
            </a:r>
            <a:r>
              <a:rPr lang="en-US" altLang="en-US" sz="3600" noProof="1"/>
              <a:t>  </a:t>
            </a:r>
            <a:r>
              <a:rPr lang="en-US" altLang="en-US" sz="3600" noProof="1">
                <a:sym typeface="Wingdings" pitchFamily="2" charset="2"/>
              </a:rPr>
              <a:t></a:t>
            </a:r>
            <a:endParaRPr lang="en-US" altLang="en-US" sz="3600" noProof="1"/>
          </a:p>
          <a:p>
            <a:r>
              <a:rPr lang="en-US" altLang="en-US" sz="3600" noProof="1"/>
              <a:t>KOH  +  NH</a:t>
            </a:r>
            <a:r>
              <a:rPr lang="en-US" altLang="en-US" sz="3600" baseline="-25000" noProof="1"/>
              <a:t>4</a:t>
            </a:r>
            <a:r>
              <a:rPr lang="en-US" altLang="en-US" sz="3600" noProof="1"/>
              <a:t>Cl </a:t>
            </a:r>
            <a:r>
              <a:rPr lang="en-US" altLang="en-US" sz="3600" noProof="1">
                <a:sym typeface="Wingdings" pitchFamily="2" charset="2"/>
              </a:rPr>
              <a:t></a:t>
            </a:r>
            <a:endParaRPr lang="en-US" altLang="en-US" sz="3600"/>
          </a:p>
          <a:p>
            <a:r>
              <a:rPr lang="en-US" altLang="en-US" sz="3600"/>
              <a:t>NH</a:t>
            </a:r>
            <a:r>
              <a:rPr lang="en-US" altLang="en-US" sz="3600" baseline="-25000"/>
              <a:t>3</a:t>
            </a:r>
            <a:r>
              <a:rPr lang="en-US" altLang="en-US" sz="3600"/>
              <a:t>  +  FeCl</a:t>
            </a:r>
            <a:r>
              <a:rPr lang="en-US" altLang="en-US" sz="3600" baseline="-25000"/>
              <a:t>3</a:t>
            </a:r>
            <a:r>
              <a:rPr lang="en-US" altLang="en-US" sz="3600"/>
              <a:t>  </a:t>
            </a:r>
            <a:r>
              <a:rPr lang="en-US" altLang="en-US" sz="3600" noProof="1">
                <a:sym typeface="Wingdings" pitchFamily="2" charset="2"/>
              </a:rPr>
              <a:t></a:t>
            </a:r>
            <a:endParaRPr lang="en-US" altLang="en-US"/>
          </a:p>
          <a:p>
            <a:endParaRPr lang="en-US" altLang="en-US">
              <a:sym typeface="Symbol" pitchFamily="18" charset="2"/>
            </a:endParaRPr>
          </a:p>
        </p:txBody>
      </p:sp>
    </p:spTree>
    <p:extLst>
      <p:ext uri="{BB962C8B-B14F-4D97-AF65-F5344CB8AC3E}">
        <p14:creationId xmlns:p14="http://schemas.microsoft.com/office/powerpoint/2010/main" val="4230569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152400"/>
            <a:ext cx="7772400" cy="990600"/>
          </a:xfrm>
        </p:spPr>
        <p:txBody>
          <a:bodyPr/>
          <a:lstStyle/>
          <a:p>
            <a:r>
              <a:rPr lang="en-US" altLang="en-US" u="sng">
                <a:solidFill>
                  <a:srgbClr val="000099"/>
                </a:solidFill>
              </a:rPr>
              <a:t>Writing ionic equations</a:t>
            </a:r>
            <a:endParaRPr lang="en-US" altLang="en-US" u="sng"/>
          </a:p>
        </p:txBody>
      </p:sp>
      <p:sp>
        <p:nvSpPr>
          <p:cNvPr id="5123" name="Rectangle 3"/>
          <p:cNvSpPr>
            <a:spLocks noGrp="1" noChangeArrowheads="1"/>
          </p:cNvSpPr>
          <p:nvPr>
            <p:ph type="body" idx="1"/>
          </p:nvPr>
        </p:nvSpPr>
        <p:spPr>
          <a:xfrm>
            <a:off x="685800" y="990600"/>
            <a:ext cx="7772400" cy="5410200"/>
          </a:xfrm>
        </p:spPr>
        <p:txBody>
          <a:bodyPr/>
          <a:lstStyle/>
          <a:p>
            <a:r>
              <a:rPr lang="en-US" altLang="en-US" sz="2800"/>
              <a:t>Soluble ionic substances are written as ions.</a:t>
            </a:r>
          </a:p>
          <a:p>
            <a:r>
              <a:rPr lang="en-US" altLang="en-US" sz="2800"/>
              <a:t>Strong acids and bases are written as ions.</a:t>
            </a:r>
          </a:p>
          <a:p>
            <a:pPr lvl="3"/>
            <a:r>
              <a:rPr lang="en-US" altLang="en-US" sz="2400"/>
              <a:t>HClO</a:t>
            </a:r>
            <a:r>
              <a:rPr lang="en-US" altLang="en-US" sz="2400" baseline="-25000"/>
              <a:t>4</a:t>
            </a:r>
            <a:r>
              <a:rPr lang="en-US" altLang="en-US" sz="2400"/>
              <a:t>		NaOH, 	</a:t>
            </a:r>
          </a:p>
          <a:p>
            <a:pPr lvl="3"/>
            <a:r>
              <a:rPr lang="en-US" altLang="en-US" sz="2400"/>
              <a:t>H</a:t>
            </a:r>
            <a:r>
              <a:rPr lang="en-US" altLang="en-US" sz="2400" baseline="-25000"/>
              <a:t>2</a:t>
            </a:r>
            <a:r>
              <a:rPr lang="en-US" altLang="en-US" sz="2400"/>
              <a:t>SO</a:t>
            </a:r>
            <a:r>
              <a:rPr lang="en-US" altLang="en-US" sz="2400" baseline="-25000"/>
              <a:t>4</a:t>
            </a:r>
            <a:r>
              <a:rPr lang="en-US" altLang="en-US" sz="2400"/>
              <a:t>		KOH	</a:t>
            </a:r>
          </a:p>
          <a:p>
            <a:pPr lvl="3"/>
            <a:r>
              <a:rPr lang="en-US" altLang="en-US" sz="2400"/>
              <a:t>HBr		Ba(OH)</a:t>
            </a:r>
            <a:r>
              <a:rPr lang="en-US" altLang="en-US" sz="2400" baseline="-25000"/>
              <a:t>2 </a:t>
            </a:r>
            <a:r>
              <a:rPr lang="en-US" altLang="en-US" sz="1600"/>
              <a:t>(slightly soluble)</a:t>
            </a:r>
            <a:r>
              <a:rPr lang="en-US" altLang="en-US" sz="2400"/>
              <a:t>	</a:t>
            </a:r>
          </a:p>
          <a:p>
            <a:pPr lvl="3"/>
            <a:r>
              <a:rPr lang="en-US" altLang="en-US" sz="2400"/>
              <a:t>HCl	           all other soluble hydroxides</a:t>
            </a:r>
          </a:p>
          <a:p>
            <a:pPr lvl="3"/>
            <a:r>
              <a:rPr lang="en-US" altLang="en-US" sz="2400"/>
              <a:t>HNO</a:t>
            </a:r>
            <a:r>
              <a:rPr lang="en-US" altLang="en-US" sz="2400" baseline="-25000"/>
              <a:t>3</a:t>
            </a:r>
            <a:r>
              <a:rPr lang="en-US" altLang="en-US" sz="2400"/>
              <a:t>	</a:t>
            </a:r>
            <a:r>
              <a:rPr lang="en-US" altLang="en-US" sz="2800"/>
              <a:t>	</a:t>
            </a:r>
          </a:p>
          <a:p>
            <a:r>
              <a:rPr lang="en-US" altLang="en-US" sz="2800"/>
              <a:t>Weak acids and bases are written in the undissociated form.</a:t>
            </a:r>
          </a:p>
          <a:p>
            <a:r>
              <a:rPr lang="en-US" altLang="en-US" sz="2800"/>
              <a:t>Weak electrolytes or insoluble salts written as molecular formula.</a:t>
            </a:r>
          </a:p>
        </p:txBody>
      </p:sp>
    </p:spTree>
    <p:extLst>
      <p:ext uri="{BB962C8B-B14F-4D97-AF65-F5344CB8AC3E}">
        <p14:creationId xmlns:p14="http://schemas.microsoft.com/office/powerpoint/2010/main" val="318788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04_15-01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255713"/>
            <a:ext cx="9142412" cy="434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188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04_15-02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5" y="1588"/>
            <a:ext cx="784383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9654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04_15-03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749425"/>
            <a:ext cx="9142412" cy="3360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3229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685800" y="1600200"/>
            <a:ext cx="7772400" cy="4267200"/>
          </a:xfrm>
        </p:spPr>
        <p:txBody>
          <a:bodyPr/>
          <a:lstStyle/>
          <a:p>
            <a:r>
              <a:rPr lang="en-US" altLang="en-US" sz="3600" smtClean="0"/>
              <a:t>Mole solute/ Liter solution</a:t>
            </a:r>
          </a:p>
          <a:p>
            <a:endParaRPr lang="en-US" altLang="en-US" sz="3600" smtClean="0"/>
          </a:p>
          <a:p>
            <a:r>
              <a:rPr lang="en-US" altLang="en-US" smtClean="0"/>
              <a:t>For Dilution -- M</a:t>
            </a:r>
            <a:r>
              <a:rPr lang="en-US" altLang="en-US" baseline="-25000" smtClean="0"/>
              <a:t>1</a:t>
            </a:r>
            <a:r>
              <a:rPr lang="en-US" altLang="en-US" smtClean="0"/>
              <a:t>V</a:t>
            </a:r>
            <a:r>
              <a:rPr lang="en-US" altLang="en-US" baseline="-25000" smtClean="0"/>
              <a:t>1</a:t>
            </a:r>
            <a:r>
              <a:rPr lang="en-US" altLang="en-US" smtClean="0"/>
              <a:t> = M</a:t>
            </a:r>
            <a:r>
              <a:rPr lang="en-US" altLang="en-US" baseline="-25000" smtClean="0"/>
              <a:t>2</a:t>
            </a:r>
            <a:r>
              <a:rPr lang="en-US" altLang="en-US" smtClean="0"/>
              <a:t>V</a:t>
            </a:r>
            <a:r>
              <a:rPr lang="en-US" altLang="en-US" baseline="-25000" smtClean="0"/>
              <a:t>2</a:t>
            </a:r>
            <a:endParaRPr lang="en-US" altLang="en-US" smtClean="0"/>
          </a:p>
          <a:p>
            <a:pPr lvl="1"/>
            <a:r>
              <a:rPr lang="en-US" altLang="en-US" smtClean="0"/>
              <a:t>A chemist wants to prepare 0.25 M HCl.  Commercial HCl is 12.4M.  How many mL of the concentrated acid does the chemist require to make up 1.50 L of the dilute acid?</a:t>
            </a:r>
            <a:endParaRPr lang="en-US" altLang="en-US" sz="3200" smtClean="0"/>
          </a:p>
        </p:txBody>
      </p:sp>
      <p:sp>
        <p:nvSpPr>
          <p:cNvPr id="7171" name="Rectangle 3"/>
          <p:cNvSpPr>
            <a:spLocks noGrp="1" noChangeArrowheads="1"/>
          </p:cNvSpPr>
          <p:nvPr>
            <p:ph type="title"/>
          </p:nvPr>
        </p:nvSpPr>
        <p:spPr>
          <a:xfrm>
            <a:off x="685800" y="304800"/>
            <a:ext cx="7772400" cy="1143000"/>
          </a:xfrm>
        </p:spPr>
        <p:txBody>
          <a:bodyPr/>
          <a:lstStyle/>
          <a:p>
            <a:r>
              <a:rPr lang="en-US" altLang="en-US" sz="4000" smtClean="0"/>
              <a:t>Solution Concentration</a:t>
            </a:r>
            <a:br>
              <a:rPr lang="en-US" altLang="en-US" sz="4000" smtClean="0"/>
            </a:br>
            <a:r>
              <a:rPr lang="en-US" altLang="en-US" sz="4000" smtClean="0"/>
              <a:t>Molarity (M)</a:t>
            </a:r>
          </a:p>
        </p:txBody>
      </p:sp>
      <p:sp>
        <p:nvSpPr>
          <p:cNvPr id="7172" name="TextBox 5"/>
          <p:cNvSpPr txBox="1">
            <a:spLocks noChangeArrowheads="1"/>
          </p:cNvSpPr>
          <p:nvPr/>
        </p:nvSpPr>
        <p:spPr bwMode="auto">
          <a:xfrm>
            <a:off x="5410200" y="6488113"/>
            <a:ext cx="373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t>Practice problems       Tro – 4.59-4.62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04_15-04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 y="1588"/>
            <a:ext cx="718343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820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04_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0" y="1588"/>
            <a:ext cx="61595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1959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04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88"/>
            <a:ext cx="5638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1967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04_15-05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38200"/>
            <a:ext cx="9142412" cy="518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8199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04_15-06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963613"/>
            <a:ext cx="9142412" cy="493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7312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04_15-07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2238375"/>
            <a:ext cx="9142412" cy="2382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631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04_15-08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2487613"/>
            <a:ext cx="9142412"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2662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04_16-03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2363788"/>
            <a:ext cx="9142412"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2672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04_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275" y="1588"/>
            <a:ext cx="47434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853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t>Reactions in Aqueous Solution</a:t>
            </a:r>
          </a:p>
        </p:txBody>
      </p:sp>
      <p:sp>
        <p:nvSpPr>
          <p:cNvPr id="33795" name="Rectangle 3"/>
          <p:cNvSpPr>
            <a:spLocks noGrp="1" noChangeArrowheads="1"/>
          </p:cNvSpPr>
          <p:nvPr>
            <p:ph type="body" idx="1"/>
          </p:nvPr>
        </p:nvSpPr>
        <p:spPr/>
        <p:txBody>
          <a:bodyPr/>
          <a:lstStyle/>
          <a:p>
            <a:r>
              <a:rPr lang="en-US" altLang="en-US" smtClean="0"/>
              <a:t>Predict the products of the following reaction</a:t>
            </a:r>
          </a:p>
          <a:p>
            <a:endParaRPr lang="en-US" altLang="en-US" smtClean="0"/>
          </a:p>
          <a:p>
            <a:r>
              <a:rPr lang="en-US" altLang="en-US" smtClean="0"/>
              <a:t>Na</a:t>
            </a:r>
            <a:r>
              <a:rPr lang="en-US" altLang="en-US" baseline="-25000" smtClean="0"/>
              <a:t>3</a:t>
            </a:r>
            <a:r>
              <a:rPr lang="en-US" altLang="en-US" smtClean="0"/>
              <a:t>PO</a:t>
            </a:r>
            <a:r>
              <a:rPr lang="en-US" altLang="en-US" baseline="-25000" smtClean="0"/>
              <a:t>4</a:t>
            </a:r>
            <a:r>
              <a:rPr lang="en-US" altLang="en-US" smtClean="0"/>
              <a:t>  +  AgNO</a:t>
            </a:r>
            <a:r>
              <a:rPr lang="en-US" altLang="en-US" baseline="-25000" smtClean="0"/>
              <a:t>3</a:t>
            </a:r>
            <a:r>
              <a:rPr lang="en-US" altLang="en-US" smtClean="0">
                <a:sym typeface="Wingdings" pitchFamily="2" charset="2"/>
              </a:rPr>
              <a:t></a:t>
            </a:r>
          </a:p>
          <a:p>
            <a:endParaRPr lang="en-US" altLang="en-US" smtClean="0">
              <a:sym typeface="Wingdings" pitchFamily="2" charset="2"/>
            </a:endParaRPr>
          </a:p>
        </p:txBody>
      </p:sp>
    </p:spTree>
    <p:extLst>
      <p:ext uri="{BB962C8B-B14F-4D97-AF65-F5344CB8AC3E}">
        <p14:creationId xmlns:p14="http://schemas.microsoft.com/office/powerpoint/2010/main" val="3462124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685800" y="2057400"/>
            <a:ext cx="7772400" cy="2057400"/>
          </a:xfrm>
        </p:spPr>
        <p:txBody>
          <a:bodyPr/>
          <a:lstStyle/>
          <a:p>
            <a:r>
              <a:rPr lang="en-US" altLang="en-US" smtClean="0"/>
              <a:t>Conversion of % to molarity</a:t>
            </a:r>
          </a:p>
          <a:p>
            <a:pPr lvl="1"/>
            <a:r>
              <a:rPr lang="en-US" altLang="en-US" smtClean="0"/>
              <a:t>A 35.0% solution of glucose (C</a:t>
            </a:r>
            <a:r>
              <a:rPr lang="en-US" altLang="en-US" baseline="-25000" smtClean="0"/>
              <a:t>6</a:t>
            </a:r>
            <a:r>
              <a:rPr lang="en-US" altLang="en-US" smtClean="0"/>
              <a:t>H</a:t>
            </a:r>
            <a:r>
              <a:rPr lang="en-US" altLang="en-US" baseline="-25000" smtClean="0"/>
              <a:t>12</a:t>
            </a:r>
            <a:r>
              <a:rPr lang="en-US" altLang="en-US" smtClean="0"/>
              <a:t>O</a:t>
            </a:r>
            <a:r>
              <a:rPr lang="en-US" altLang="en-US" baseline="-25000" smtClean="0"/>
              <a:t>6</a:t>
            </a:r>
            <a:r>
              <a:rPr lang="en-US" altLang="en-US" smtClean="0"/>
              <a:t>) has a density of 1.28 g/mL.  What is the molarity of the solution?</a:t>
            </a:r>
            <a:endParaRPr lang="en-US" altLang="en-US" sz="3200" smtClean="0"/>
          </a:p>
        </p:txBody>
      </p:sp>
      <p:sp>
        <p:nvSpPr>
          <p:cNvPr id="8195" name="Rectangle 3"/>
          <p:cNvSpPr>
            <a:spLocks noGrp="1" noChangeArrowheads="1"/>
          </p:cNvSpPr>
          <p:nvPr>
            <p:ph type="title"/>
          </p:nvPr>
        </p:nvSpPr>
        <p:spPr>
          <a:xfrm>
            <a:off x="685800" y="304800"/>
            <a:ext cx="7772400" cy="1143000"/>
          </a:xfrm>
        </p:spPr>
        <p:txBody>
          <a:bodyPr/>
          <a:lstStyle/>
          <a:p>
            <a:r>
              <a:rPr lang="en-US" altLang="en-US" sz="4000" smtClean="0"/>
              <a:t>Solution Concentration</a:t>
            </a:r>
            <a:br>
              <a:rPr lang="en-US" altLang="en-US" sz="4000" smtClean="0"/>
            </a:br>
            <a:r>
              <a:rPr lang="en-US" altLang="en-US" sz="4000" smtClean="0"/>
              <a:t>Molarity (M)</a:t>
            </a:r>
          </a:p>
        </p:txBody>
      </p:sp>
      <p:sp>
        <p:nvSpPr>
          <p:cNvPr id="8196" name="TextBox 5"/>
          <p:cNvSpPr txBox="1">
            <a:spLocks noChangeArrowheads="1"/>
          </p:cNvSpPr>
          <p:nvPr/>
        </p:nvSpPr>
        <p:spPr bwMode="auto">
          <a:xfrm>
            <a:off x="5334000" y="6488113"/>
            <a:ext cx="381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t>Practice problems       Tro – 4.95-4.96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t>Reactions in Aqueous Solution</a:t>
            </a:r>
          </a:p>
        </p:txBody>
      </p:sp>
      <p:sp>
        <p:nvSpPr>
          <p:cNvPr id="34819" name="Rectangle 3"/>
          <p:cNvSpPr>
            <a:spLocks noGrp="1" noChangeArrowheads="1"/>
          </p:cNvSpPr>
          <p:nvPr>
            <p:ph type="body" idx="1"/>
          </p:nvPr>
        </p:nvSpPr>
        <p:spPr/>
        <p:txBody>
          <a:bodyPr/>
          <a:lstStyle/>
          <a:p>
            <a:r>
              <a:rPr lang="en-US" altLang="en-US" smtClean="0"/>
              <a:t>Predict the products of the following reaction</a:t>
            </a:r>
          </a:p>
          <a:p>
            <a:endParaRPr lang="en-US" altLang="en-US" smtClean="0"/>
          </a:p>
          <a:p>
            <a:r>
              <a:rPr lang="en-US" altLang="en-US" smtClean="0"/>
              <a:t>(NH</a:t>
            </a:r>
            <a:r>
              <a:rPr lang="en-US" altLang="en-US" baseline="-25000" smtClean="0"/>
              <a:t>4</a:t>
            </a:r>
            <a:r>
              <a:rPr lang="en-US" altLang="en-US" smtClean="0"/>
              <a:t>)</a:t>
            </a:r>
            <a:r>
              <a:rPr lang="en-US" altLang="en-US" baseline="-25000" smtClean="0"/>
              <a:t>2</a:t>
            </a:r>
            <a:r>
              <a:rPr lang="en-US" altLang="en-US" smtClean="0"/>
              <a:t>CrO</a:t>
            </a:r>
            <a:r>
              <a:rPr lang="en-US" altLang="en-US" baseline="-25000" smtClean="0"/>
              <a:t>4</a:t>
            </a:r>
            <a:r>
              <a:rPr lang="en-US" altLang="en-US" smtClean="0"/>
              <a:t> + NiBr</a:t>
            </a:r>
            <a:r>
              <a:rPr lang="en-US" altLang="en-US" baseline="-25000" smtClean="0"/>
              <a:t>3</a:t>
            </a:r>
            <a:r>
              <a:rPr lang="en-US" altLang="en-US" smtClean="0"/>
              <a:t> </a:t>
            </a:r>
            <a:r>
              <a:rPr lang="en-US" altLang="en-US" smtClean="0">
                <a:sym typeface="Wingdings" pitchFamily="2" charset="2"/>
              </a:rPr>
              <a:t></a:t>
            </a:r>
          </a:p>
          <a:p>
            <a:endParaRPr lang="en-US" altLang="en-US" smtClean="0">
              <a:sym typeface="Wingdings" pitchFamily="2" charset="2"/>
            </a:endParaRPr>
          </a:p>
        </p:txBody>
      </p:sp>
    </p:spTree>
    <p:extLst>
      <p:ext uri="{BB962C8B-B14F-4D97-AF65-F5344CB8AC3E}">
        <p14:creationId xmlns:p14="http://schemas.microsoft.com/office/powerpoint/2010/main" val="36903226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t>Reactions in Aqueous Solution</a:t>
            </a:r>
          </a:p>
        </p:txBody>
      </p:sp>
      <p:sp>
        <p:nvSpPr>
          <p:cNvPr id="35843" name="Rectangle 3"/>
          <p:cNvSpPr>
            <a:spLocks noGrp="1" noChangeArrowheads="1"/>
          </p:cNvSpPr>
          <p:nvPr>
            <p:ph type="body" idx="1"/>
          </p:nvPr>
        </p:nvSpPr>
        <p:spPr/>
        <p:txBody>
          <a:bodyPr/>
          <a:lstStyle/>
          <a:p>
            <a:r>
              <a:rPr lang="en-US" altLang="en-US" smtClean="0"/>
              <a:t>Predict the products of the following reaction</a:t>
            </a:r>
          </a:p>
          <a:p>
            <a:endParaRPr lang="en-US" altLang="en-US" smtClean="0"/>
          </a:p>
          <a:p>
            <a:r>
              <a:rPr lang="en-US" altLang="en-US" smtClean="0"/>
              <a:t>HC</a:t>
            </a:r>
            <a:r>
              <a:rPr lang="en-US" altLang="en-US" baseline="-25000" smtClean="0"/>
              <a:t>2</a:t>
            </a:r>
            <a:r>
              <a:rPr lang="en-US" altLang="en-US" smtClean="0"/>
              <a:t>H</a:t>
            </a:r>
            <a:r>
              <a:rPr lang="en-US" altLang="en-US" baseline="-25000" smtClean="0"/>
              <a:t>3</a:t>
            </a:r>
            <a:r>
              <a:rPr lang="en-US" altLang="en-US" smtClean="0"/>
              <a:t>O</a:t>
            </a:r>
            <a:r>
              <a:rPr lang="en-US" altLang="en-US" baseline="-25000" smtClean="0"/>
              <a:t>2</a:t>
            </a:r>
            <a:r>
              <a:rPr lang="en-US" altLang="en-US" smtClean="0"/>
              <a:t> + Ba(OH)</a:t>
            </a:r>
            <a:r>
              <a:rPr lang="en-US" altLang="en-US" baseline="-25000" smtClean="0"/>
              <a:t>2</a:t>
            </a:r>
            <a:r>
              <a:rPr lang="en-US" altLang="en-US" smtClean="0"/>
              <a:t> </a:t>
            </a:r>
            <a:r>
              <a:rPr lang="en-US" altLang="en-US" smtClean="0">
                <a:sym typeface="Wingdings" pitchFamily="2" charset="2"/>
              </a:rPr>
              <a:t></a:t>
            </a:r>
          </a:p>
          <a:p>
            <a:endParaRPr lang="en-US" altLang="en-US" smtClean="0">
              <a:sym typeface="Wingdings" pitchFamily="2" charset="2"/>
            </a:endParaRPr>
          </a:p>
        </p:txBody>
      </p:sp>
    </p:spTree>
    <p:extLst>
      <p:ext uri="{BB962C8B-B14F-4D97-AF65-F5344CB8AC3E}">
        <p14:creationId xmlns:p14="http://schemas.microsoft.com/office/powerpoint/2010/main" val="41959280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mtClean="0"/>
              <a:t>Reactions in Aqueous Solution</a:t>
            </a:r>
          </a:p>
        </p:txBody>
      </p:sp>
      <p:sp>
        <p:nvSpPr>
          <p:cNvPr id="53251" name="Rectangle 3"/>
          <p:cNvSpPr>
            <a:spLocks noGrp="1" noChangeArrowheads="1"/>
          </p:cNvSpPr>
          <p:nvPr>
            <p:ph type="body" idx="1"/>
          </p:nvPr>
        </p:nvSpPr>
        <p:spPr/>
        <p:txBody>
          <a:bodyPr/>
          <a:lstStyle/>
          <a:p>
            <a:r>
              <a:rPr lang="en-US" altLang="en-US" smtClean="0"/>
              <a:t>Predict the products of the following reaction</a:t>
            </a:r>
          </a:p>
          <a:p>
            <a:endParaRPr lang="en-US" altLang="en-US" smtClean="0"/>
          </a:p>
          <a:p>
            <a:r>
              <a:rPr lang="en-US" altLang="en-US" smtClean="0"/>
              <a:t>(NH</a:t>
            </a:r>
            <a:r>
              <a:rPr lang="en-US" altLang="en-US" baseline="-25000" smtClean="0"/>
              <a:t>4</a:t>
            </a:r>
            <a:r>
              <a:rPr lang="en-US" altLang="en-US" smtClean="0"/>
              <a:t>)</a:t>
            </a:r>
            <a:r>
              <a:rPr lang="en-US" altLang="en-US" baseline="-25000" smtClean="0"/>
              <a:t>3</a:t>
            </a:r>
            <a:r>
              <a:rPr lang="en-US" altLang="en-US" smtClean="0"/>
              <a:t>PO</a:t>
            </a:r>
            <a:r>
              <a:rPr lang="en-US" altLang="en-US" baseline="-25000" smtClean="0"/>
              <a:t>4</a:t>
            </a:r>
            <a:r>
              <a:rPr lang="en-US" altLang="en-US" smtClean="0"/>
              <a:t> + KOH </a:t>
            </a:r>
            <a:r>
              <a:rPr lang="en-US" altLang="en-US" smtClean="0">
                <a:sym typeface="Wingdings" pitchFamily="2" charset="2"/>
              </a:rPr>
              <a:t></a:t>
            </a:r>
          </a:p>
          <a:p>
            <a:endParaRPr lang="en-US" altLang="en-US" smtClean="0">
              <a:sym typeface="Wingdings" pitchFamily="2" charset="2"/>
            </a:endParaRPr>
          </a:p>
          <a:p>
            <a:r>
              <a:rPr lang="en-US" altLang="en-US" smtClean="0">
                <a:sym typeface="Wingdings" pitchFamily="2" charset="2"/>
              </a:rPr>
              <a:t>Remember NH</a:t>
            </a:r>
            <a:r>
              <a:rPr lang="en-US" altLang="en-US" baseline="-25000" smtClean="0">
                <a:sym typeface="Wingdings" pitchFamily="2" charset="2"/>
              </a:rPr>
              <a:t>4</a:t>
            </a:r>
            <a:r>
              <a:rPr lang="en-US" altLang="en-US" smtClean="0">
                <a:sym typeface="Wingdings" pitchFamily="2" charset="2"/>
              </a:rPr>
              <a:t>OH decomposes to form NH</a:t>
            </a:r>
            <a:r>
              <a:rPr lang="en-US" altLang="en-US" baseline="-25000" smtClean="0">
                <a:sym typeface="Wingdings" pitchFamily="2" charset="2"/>
              </a:rPr>
              <a:t>3</a:t>
            </a:r>
            <a:r>
              <a:rPr lang="en-US" altLang="en-US" smtClean="0">
                <a:sym typeface="Wingdings" pitchFamily="2" charset="2"/>
              </a:rPr>
              <a:t> and H</a:t>
            </a:r>
            <a:r>
              <a:rPr lang="en-US" altLang="en-US" baseline="-25000" smtClean="0">
                <a:sym typeface="Wingdings" pitchFamily="2" charset="2"/>
              </a:rPr>
              <a:t>2</a:t>
            </a:r>
            <a:r>
              <a:rPr lang="en-US" altLang="en-US" smtClean="0">
                <a:sym typeface="Wingdings" pitchFamily="2" charset="2"/>
              </a:rPr>
              <a:t>O.</a:t>
            </a:r>
          </a:p>
        </p:txBody>
      </p:sp>
    </p:spTree>
    <p:extLst>
      <p:ext uri="{BB962C8B-B14F-4D97-AF65-F5344CB8AC3E}">
        <p14:creationId xmlns:p14="http://schemas.microsoft.com/office/powerpoint/2010/main" val="310979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t>Reactions in Aqueous Solution</a:t>
            </a:r>
          </a:p>
        </p:txBody>
      </p:sp>
      <p:sp>
        <p:nvSpPr>
          <p:cNvPr id="54275" name="Rectangle 3"/>
          <p:cNvSpPr>
            <a:spLocks noGrp="1" noChangeArrowheads="1"/>
          </p:cNvSpPr>
          <p:nvPr>
            <p:ph type="body" idx="1"/>
          </p:nvPr>
        </p:nvSpPr>
        <p:spPr/>
        <p:txBody>
          <a:bodyPr/>
          <a:lstStyle/>
          <a:p>
            <a:r>
              <a:rPr lang="en-US" altLang="en-US" smtClean="0"/>
              <a:t>Predict the products of the following reaction</a:t>
            </a:r>
          </a:p>
          <a:p>
            <a:endParaRPr lang="en-US" altLang="en-US" smtClean="0"/>
          </a:p>
          <a:p>
            <a:r>
              <a:rPr lang="en-US" altLang="en-US" smtClean="0"/>
              <a:t>CaCO</a:t>
            </a:r>
            <a:r>
              <a:rPr lang="en-US" altLang="en-US" baseline="-25000" smtClean="0"/>
              <a:t>3</a:t>
            </a:r>
            <a:r>
              <a:rPr lang="en-US" altLang="en-US" smtClean="0"/>
              <a:t> + HNO</a:t>
            </a:r>
            <a:r>
              <a:rPr lang="en-US" altLang="en-US" baseline="-25000" smtClean="0"/>
              <a:t>3</a:t>
            </a:r>
            <a:r>
              <a:rPr lang="en-US" altLang="en-US" smtClean="0"/>
              <a:t> </a:t>
            </a:r>
            <a:r>
              <a:rPr lang="en-US" altLang="en-US" smtClean="0">
                <a:sym typeface="Wingdings" pitchFamily="2" charset="2"/>
              </a:rPr>
              <a:t></a:t>
            </a:r>
          </a:p>
          <a:p>
            <a:endParaRPr lang="en-US" altLang="en-US" smtClean="0">
              <a:sym typeface="Wingdings" pitchFamily="2" charset="2"/>
            </a:endParaRPr>
          </a:p>
          <a:p>
            <a:r>
              <a:rPr lang="en-US" altLang="en-US" smtClean="0">
                <a:sym typeface="Wingdings" pitchFamily="2" charset="2"/>
              </a:rPr>
              <a:t>Remember H</a:t>
            </a:r>
            <a:r>
              <a:rPr lang="en-US" altLang="en-US" baseline="-25000" smtClean="0">
                <a:sym typeface="Wingdings" pitchFamily="2" charset="2"/>
              </a:rPr>
              <a:t>2</a:t>
            </a:r>
            <a:r>
              <a:rPr lang="en-US" altLang="en-US" smtClean="0">
                <a:sym typeface="Wingdings" pitchFamily="2" charset="2"/>
              </a:rPr>
              <a:t>CO</a:t>
            </a:r>
            <a:r>
              <a:rPr lang="en-US" altLang="en-US" baseline="-25000" smtClean="0">
                <a:sym typeface="Wingdings" pitchFamily="2" charset="2"/>
              </a:rPr>
              <a:t>3</a:t>
            </a:r>
            <a:r>
              <a:rPr lang="en-US" altLang="en-US" smtClean="0">
                <a:sym typeface="Wingdings" pitchFamily="2" charset="2"/>
              </a:rPr>
              <a:t> decomposes to form CO</a:t>
            </a:r>
            <a:r>
              <a:rPr lang="en-US" altLang="en-US" baseline="-25000" smtClean="0">
                <a:sym typeface="Wingdings" pitchFamily="2" charset="2"/>
              </a:rPr>
              <a:t>2</a:t>
            </a:r>
            <a:r>
              <a:rPr lang="en-US" altLang="en-US" smtClean="0">
                <a:sym typeface="Wingdings" pitchFamily="2" charset="2"/>
              </a:rPr>
              <a:t> and H</a:t>
            </a:r>
            <a:r>
              <a:rPr lang="en-US" altLang="en-US" baseline="-25000" smtClean="0">
                <a:sym typeface="Wingdings" pitchFamily="2" charset="2"/>
              </a:rPr>
              <a:t>2</a:t>
            </a:r>
            <a:r>
              <a:rPr lang="en-US" altLang="en-US" smtClean="0">
                <a:sym typeface="Wingdings" pitchFamily="2" charset="2"/>
              </a:rPr>
              <a:t>O.</a:t>
            </a:r>
          </a:p>
        </p:txBody>
      </p:sp>
    </p:spTree>
    <p:extLst>
      <p:ext uri="{BB962C8B-B14F-4D97-AF65-F5344CB8AC3E}">
        <p14:creationId xmlns:p14="http://schemas.microsoft.com/office/powerpoint/2010/main" val="2001631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t>Reactions in Aqueous Solution</a:t>
            </a:r>
          </a:p>
        </p:txBody>
      </p:sp>
      <p:sp>
        <p:nvSpPr>
          <p:cNvPr id="52227" name="Rectangle 3"/>
          <p:cNvSpPr>
            <a:spLocks noGrp="1" noChangeArrowheads="1"/>
          </p:cNvSpPr>
          <p:nvPr>
            <p:ph type="body" idx="1"/>
          </p:nvPr>
        </p:nvSpPr>
        <p:spPr/>
        <p:txBody>
          <a:bodyPr/>
          <a:lstStyle/>
          <a:p>
            <a:r>
              <a:rPr lang="en-US" altLang="en-US" smtClean="0"/>
              <a:t>Predict the products of the following reaction</a:t>
            </a:r>
          </a:p>
          <a:p>
            <a:endParaRPr lang="en-US" altLang="en-US" smtClean="0"/>
          </a:p>
          <a:p>
            <a:r>
              <a:rPr lang="en-US" altLang="en-US" smtClean="0"/>
              <a:t>NH</a:t>
            </a:r>
            <a:r>
              <a:rPr lang="en-US" altLang="en-US" baseline="-25000" smtClean="0"/>
              <a:t>3</a:t>
            </a:r>
            <a:r>
              <a:rPr lang="en-US" altLang="en-US" smtClean="0"/>
              <a:t> + FeCl</a:t>
            </a:r>
            <a:r>
              <a:rPr lang="en-US" altLang="en-US" baseline="-25000" smtClean="0"/>
              <a:t>3</a:t>
            </a:r>
            <a:r>
              <a:rPr lang="en-US" altLang="en-US" smtClean="0"/>
              <a:t> </a:t>
            </a:r>
            <a:r>
              <a:rPr lang="en-US" altLang="en-US" smtClean="0">
                <a:sym typeface="Wingdings" pitchFamily="2" charset="2"/>
              </a:rPr>
              <a:t></a:t>
            </a:r>
          </a:p>
          <a:p>
            <a:endParaRPr lang="en-US" altLang="en-US" smtClean="0">
              <a:sym typeface="Wingdings" pitchFamily="2" charset="2"/>
            </a:endParaRPr>
          </a:p>
          <a:p>
            <a:r>
              <a:rPr lang="en-US" altLang="en-US" smtClean="0">
                <a:sym typeface="Wingdings" pitchFamily="2" charset="2"/>
              </a:rPr>
              <a:t>Remember NH</a:t>
            </a:r>
            <a:r>
              <a:rPr lang="en-US" altLang="en-US" baseline="-25000" smtClean="0">
                <a:sym typeface="Wingdings" pitchFamily="2" charset="2"/>
              </a:rPr>
              <a:t>3</a:t>
            </a:r>
            <a:r>
              <a:rPr lang="en-US" altLang="en-US" smtClean="0">
                <a:sym typeface="Wingdings" pitchFamily="2" charset="2"/>
              </a:rPr>
              <a:t> behaves like NH</a:t>
            </a:r>
            <a:r>
              <a:rPr lang="en-US" altLang="en-US" baseline="-25000" smtClean="0">
                <a:sym typeface="Wingdings" pitchFamily="2" charset="2"/>
              </a:rPr>
              <a:t>4</a:t>
            </a:r>
            <a:r>
              <a:rPr lang="en-US" altLang="en-US" smtClean="0">
                <a:sym typeface="Wingdings" pitchFamily="2" charset="2"/>
              </a:rPr>
              <a:t>OH in double displacement reactions.</a:t>
            </a:r>
            <a:endParaRPr lang="en-US" altLang="en-US" smtClean="0"/>
          </a:p>
        </p:txBody>
      </p:sp>
      <p:sp>
        <p:nvSpPr>
          <p:cNvPr id="38916" name="TextBox 5"/>
          <p:cNvSpPr txBox="1">
            <a:spLocks noChangeArrowheads="1"/>
          </p:cNvSpPr>
          <p:nvPr/>
        </p:nvSpPr>
        <p:spPr bwMode="auto">
          <a:xfrm>
            <a:off x="3200400" y="6488113"/>
            <a:ext cx="594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t>Practice problems       Tro – 4.71-4.76, 4.79-4.82</a:t>
            </a:r>
          </a:p>
        </p:txBody>
      </p:sp>
    </p:spTree>
    <p:extLst>
      <p:ext uri="{BB962C8B-B14F-4D97-AF65-F5344CB8AC3E}">
        <p14:creationId xmlns:p14="http://schemas.microsoft.com/office/powerpoint/2010/main" val="3455991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228600"/>
            <a:ext cx="7772400" cy="1143000"/>
          </a:xfrm>
        </p:spPr>
        <p:txBody>
          <a:bodyPr/>
          <a:lstStyle/>
          <a:p>
            <a:r>
              <a:rPr lang="en-US" altLang="en-US" smtClean="0"/>
              <a:t>Solution Stoichiometry</a:t>
            </a:r>
          </a:p>
        </p:txBody>
      </p:sp>
      <p:sp>
        <p:nvSpPr>
          <p:cNvPr id="9219" name="Content Placeholder 2"/>
          <p:cNvSpPr>
            <a:spLocks noGrp="1"/>
          </p:cNvSpPr>
          <p:nvPr>
            <p:ph idx="1"/>
          </p:nvPr>
        </p:nvSpPr>
        <p:spPr>
          <a:xfrm>
            <a:off x="685800" y="1295400"/>
            <a:ext cx="7772400" cy="4800600"/>
          </a:xfrm>
        </p:spPr>
        <p:txBody>
          <a:bodyPr/>
          <a:lstStyle/>
          <a:p>
            <a:r>
              <a:rPr lang="en-US" altLang="en-US" sz="2400" smtClean="0"/>
              <a:t>Some sulfuric acid is spilled on a lab bench.  It can be neutralized by sprinkling sodium bicarbonate on it and then mopping up the resultant solution.  The sodium bicarbonate reacts with sulfuric acid as follows:</a:t>
            </a:r>
          </a:p>
          <a:p>
            <a:endParaRPr lang="en-US" altLang="en-US" sz="2400" smtClean="0"/>
          </a:p>
          <a:p>
            <a:r>
              <a:rPr lang="en-US" altLang="en-US" sz="2400" smtClean="0"/>
              <a:t>2NaHCO</a:t>
            </a:r>
            <a:r>
              <a:rPr lang="en-US" altLang="en-US" sz="2400" baseline="-25000" smtClean="0"/>
              <a:t>3</a:t>
            </a:r>
            <a:r>
              <a:rPr lang="en-US" altLang="en-US" sz="1800" i="1" smtClean="0"/>
              <a:t>(s</a:t>
            </a:r>
            <a:r>
              <a:rPr lang="en-US" altLang="en-US" sz="1600" i="1" smtClean="0"/>
              <a:t>)</a:t>
            </a:r>
            <a:r>
              <a:rPr lang="en-US" altLang="en-US" sz="2400" smtClean="0"/>
              <a:t> + H</a:t>
            </a:r>
            <a:r>
              <a:rPr lang="en-US" altLang="en-US" sz="2400" baseline="-25000" smtClean="0"/>
              <a:t>2</a:t>
            </a:r>
            <a:r>
              <a:rPr lang="en-US" altLang="en-US" sz="2400" smtClean="0"/>
              <a:t>SO</a:t>
            </a:r>
            <a:r>
              <a:rPr lang="en-US" altLang="en-US" sz="2400" baseline="-25000" smtClean="0"/>
              <a:t>4</a:t>
            </a:r>
            <a:r>
              <a:rPr lang="en-US" altLang="en-US" sz="1600" i="1" smtClean="0"/>
              <a:t>(aq) </a:t>
            </a:r>
            <a:r>
              <a:rPr lang="en-US" altLang="en-US" sz="2400" smtClean="0">
                <a:sym typeface="Wingdings" pitchFamily="2" charset="2"/>
              </a:rPr>
              <a:t> Na</a:t>
            </a:r>
            <a:r>
              <a:rPr lang="en-US" altLang="en-US" sz="2400" baseline="-25000" smtClean="0">
                <a:sym typeface="Wingdings" pitchFamily="2" charset="2"/>
              </a:rPr>
              <a:t>2</a:t>
            </a:r>
            <a:r>
              <a:rPr lang="en-US" altLang="en-US" sz="2400" smtClean="0">
                <a:sym typeface="Wingdings" pitchFamily="2" charset="2"/>
              </a:rPr>
              <a:t>SO</a:t>
            </a:r>
            <a:r>
              <a:rPr lang="en-US" altLang="en-US" sz="2400" baseline="-25000" smtClean="0">
                <a:sym typeface="Wingdings" pitchFamily="2" charset="2"/>
              </a:rPr>
              <a:t>4</a:t>
            </a:r>
            <a:r>
              <a:rPr lang="en-US" altLang="en-US" sz="1600" i="1" smtClean="0">
                <a:sym typeface="Wingdings" pitchFamily="2" charset="2"/>
              </a:rPr>
              <a:t>(aq) </a:t>
            </a:r>
            <a:r>
              <a:rPr lang="en-US" altLang="en-US" sz="2400" smtClean="0">
                <a:sym typeface="Wingdings" pitchFamily="2" charset="2"/>
              </a:rPr>
              <a:t>+ 2H</a:t>
            </a:r>
            <a:r>
              <a:rPr lang="en-US" altLang="en-US" sz="2400" baseline="-25000" smtClean="0">
                <a:sym typeface="Wingdings" pitchFamily="2" charset="2"/>
              </a:rPr>
              <a:t>2</a:t>
            </a:r>
            <a:r>
              <a:rPr lang="en-US" altLang="en-US" sz="2400" smtClean="0">
                <a:sym typeface="Wingdings" pitchFamily="2" charset="2"/>
              </a:rPr>
              <a:t>O</a:t>
            </a:r>
            <a:r>
              <a:rPr lang="en-US" altLang="en-US" sz="1600" i="1" smtClean="0">
                <a:sym typeface="Wingdings" pitchFamily="2" charset="2"/>
              </a:rPr>
              <a:t>(l) </a:t>
            </a:r>
            <a:r>
              <a:rPr lang="en-US" altLang="en-US" sz="2400" smtClean="0">
                <a:sym typeface="Wingdings" pitchFamily="2" charset="2"/>
              </a:rPr>
              <a:t>+ 2CO</a:t>
            </a:r>
            <a:r>
              <a:rPr lang="en-US" altLang="en-US" sz="2400" baseline="-25000" smtClean="0">
                <a:sym typeface="Wingdings" pitchFamily="2" charset="2"/>
              </a:rPr>
              <a:t>2</a:t>
            </a:r>
            <a:r>
              <a:rPr lang="en-US" altLang="en-US" sz="1600" smtClean="0">
                <a:sym typeface="Wingdings" pitchFamily="2" charset="2"/>
              </a:rPr>
              <a:t>(g)</a:t>
            </a:r>
          </a:p>
          <a:p>
            <a:endParaRPr lang="en-US" altLang="en-US" sz="1600" smtClean="0">
              <a:sym typeface="Wingdings" pitchFamily="2" charset="2"/>
            </a:endParaRPr>
          </a:p>
          <a:p>
            <a:r>
              <a:rPr lang="en-US" altLang="en-US" sz="2400" smtClean="0"/>
              <a:t>Sodium bicarbonate is added until the fizzing due to the formation of CO</a:t>
            </a:r>
            <a:r>
              <a:rPr lang="en-US" altLang="en-US" sz="2400" baseline="-25000" smtClean="0"/>
              <a:t>2</a:t>
            </a:r>
            <a:r>
              <a:rPr lang="en-US" altLang="en-US" sz="2400" smtClean="0"/>
              <a:t>(g) stops.  If 27 mL of 6.0M H</a:t>
            </a:r>
            <a:r>
              <a:rPr lang="en-US" altLang="en-US" sz="2400" baseline="-25000" smtClean="0"/>
              <a:t>2</a:t>
            </a:r>
            <a:r>
              <a:rPr lang="en-US" altLang="en-US" sz="2400" smtClean="0"/>
              <a:t>SO</a:t>
            </a:r>
            <a:r>
              <a:rPr lang="en-US" altLang="en-US" sz="2400" baseline="-25000" smtClean="0"/>
              <a:t>4</a:t>
            </a:r>
            <a:r>
              <a:rPr lang="en-US" altLang="en-US" sz="2400" smtClean="0"/>
              <a:t> was spilled, what if the minimum mass of NaHCO</a:t>
            </a:r>
            <a:r>
              <a:rPr lang="en-US" altLang="en-US" sz="2400" baseline="-25000" smtClean="0"/>
              <a:t>3</a:t>
            </a:r>
            <a:r>
              <a:rPr lang="en-US" altLang="en-US" sz="2400" smtClean="0"/>
              <a:t> that must be added to the spill to neutralize the acid?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1143000"/>
          </a:xfrm>
        </p:spPr>
        <p:txBody>
          <a:bodyPr/>
          <a:lstStyle/>
          <a:p>
            <a:r>
              <a:rPr lang="en-US" altLang="en-US" smtClean="0"/>
              <a:t>Solution Stoichiometry</a:t>
            </a:r>
          </a:p>
        </p:txBody>
      </p:sp>
      <p:sp>
        <p:nvSpPr>
          <p:cNvPr id="10243" name="Rectangle 5"/>
          <p:cNvSpPr>
            <a:spLocks noChangeArrowheads="1"/>
          </p:cNvSpPr>
          <p:nvPr/>
        </p:nvSpPr>
        <p:spPr bwMode="auto">
          <a:xfrm>
            <a:off x="8382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Tx/>
              <a:buChar char="•"/>
            </a:pPr>
            <a:r>
              <a:rPr lang="en-US" altLang="en-US" sz="3200"/>
              <a:t>581 mL of 0.342 M Barium nitrate [Ba(NO</a:t>
            </a:r>
            <a:r>
              <a:rPr lang="en-US" altLang="en-US" sz="3200" baseline="-25000"/>
              <a:t>3</a:t>
            </a:r>
            <a:r>
              <a:rPr lang="en-US" altLang="en-US" sz="3200"/>
              <a:t>)</a:t>
            </a:r>
            <a:r>
              <a:rPr lang="en-US" altLang="en-US" sz="3200" baseline="-25000"/>
              <a:t>2</a:t>
            </a:r>
            <a:r>
              <a:rPr lang="en-US" altLang="en-US" sz="3200"/>
              <a:t>] are mixed with 264 mL of 0.631 M potassium sulfate (K</a:t>
            </a:r>
            <a:r>
              <a:rPr lang="en-US" altLang="en-US" sz="3200" baseline="-25000"/>
              <a:t>2</a:t>
            </a:r>
            <a:r>
              <a:rPr lang="en-US" altLang="en-US" sz="3200"/>
              <a:t>SO</a:t>
            </a:r>
            <a:r>
              <a:rPr lang="en-US" altLang="en-US" sz="3200" baseline="-25000"/>
              <a:t>4</a:t>
            </a:r>
            <a:r>
              <a:rPr lang="en-US" altLang="en-US" sz="3200"/>
              <a:t>).  Write the molecular, ionic, and net ionic reactions for this reaction, calculate the mass of any precipitate produced and inventory the ions in solution after precipitation.</a:t>
            </a:r>
          </a:p>
          <a:p>
            <a:pPr>
              <a:spcBef>
                <a:spcPct val="20000"/>
              </a:spcBef>
              <a:buFontTx/>
              <a:buChar char="•"/>
            </a:pPr>
            <a:endParaRPr lang="en-US" altLang="en-US" sz="3200"/>
          </a:p>
        </p:txBody>
      </p:sp>
      <p:sp>
        <p:nvSpPr>
          <p:cNvPr id="10244" name="TextBox 5"/>
          <p:cNvSpPr txBox="1">
            <a:spLocks noChangeArrowheads="1"/>
          </p:cNvSpPr>
          <p:nvPr/>
        </p:nvSpPr>
        <p:spPr bwMode="auto">
          <a:xfrm>
            <a:off x="3962400" y="6488113"/>
            <a:ext cx="518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t>Practice problems       Tro – 4.116</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sz="half" idx="1"/>
          </p:nvPr>
        </p:nvSpPr>
        <p:spPr>
          <a:xfrm>
            <a:off x="838200" y="609600"/>
            <a:ext cx="7239000" cy="1981200"/>
          </a:xfrm>
        </p:spPr>
        <p:txBody>
          <a:bodyPr/>
          <a:lstStyle/>
          <a:p>
            <a:r>
              <a:rPr lang="en-US" altLang="en-US" sz="2800" smtClean="0"/>
              <a:t>A 35.49 mL sample of 0.2430 M H</a:t>
            </a:r>
            <a:r>
              <a:rPr lang="en-US" altLang="en-US" sz="2800" baseline="-25000" smtClean="0"/>
              <a:t>2</a:t>
            </a:r>
            <a:r>
              <a:rPr lang="en-US" altLang="en-US" sz="2800" smtClean="0"/>
              <a:t>SO</a:t>
            </a:r>
            <a:r>
              <a:rPr lang="en-US" altLang="en-US" sz="2800" baseline="-25000" smtClean="0"/>
              <a:t>4</a:t>
            </a:r>
            <a:r>
              <a:rPr lang="en-US" altLang="en-US" sz="2800" smtClean="0"/>
              <a:t> is mixed with 65.33 mL of a 0.4199 M sample of KOH.  Determine the concentration of all ions in solution, the pH, and pOH.</a:t>
            </a:r>
          </a:p>
        </p:txBody>
      </p:sp>
      <p:graphicFrame>
        <p:nvGraphicFramePr>
          <p:cNvPr id="29720" name="Group 24"/>
          <p:cNvGraphicFramePr>
            <a:graphicFrameLocks noGrp="1"/>
          </p:cNvGraphicFramePr>
          <p:nvPr>
            <p:ph sz="half" idx="2"/>
          </p:nvPr>
        </p:nvGraphicFramePr>
        <p:xfrm>
          <a:off x="990600" y="4267200"/>
          <a:ext cx="7620000" cy="2238375"/>
        </p:xfrm>
        <a:graphic>
          <a:graphicData uri="http://schemas.openxmlformats.org/drawingml/2006/table">
            <a:tbl>
              <a:tblPr/>
              <a:tblGrid>
                <a:gridCol w="3810000"/>
                <a:gridCol w="3810000"/>
              </a:tblGrid>
              <a:tr h="714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pH = -log [H</a:t>
                      </a:r>
                      <a:r>
                        <a:rPr kumimoji="0" lang="en-US" sz="3200" b="0" i="0" u="none" strike="noStrike" cap="none" normalizeH="0" baseline="-25000" smtClean="0">
                          <a:ln>
                            <a:noFill/>
                          </a:ln>
                          <a:solidFill>
                            <a:schemeClr val="tx1"/>
                          </a:solidFill>
                          <a:effectLst/>
                          <a:latin typeface="Times New Roman" pitchFamily="18" charset="0"/>
                        </a:rPr>
                        <a:t>3</a:t>
                      </a:r>
                      <a:r>
                        <a:rPr kumimoji="0" lang="en-US" sz="3200" b="0" i="0" u="none" strike="noStrike" cap="none" normalizeH="0" baseline="0" smtClean="0">
                          <a:ln>
                            <a:noFill/>
                          </a:ln>
                          <a:solidFill>
                            <a:schemeClr val="tx1"/>
                          </a:solidFill>
                          <a:effectLst/>
                          <a:latin typeface="Times New Roman" pitchFamily="18" charset="0"/>
                        </a:rPr>
                        <a:t>O</a:t>
                      </a:r>
                      <a:r>
                        <a:rPr kumimoji="0" lang="en-US" sz="3200" b="0" i="0" u="none" strike="noStrike" cap="none" normalizeH="0" baseline="30000" smtClean="0">
                          <a:ln>
                            <a:noFill/>
                          </a:ln>
                          <a:solidFill>
                            <a:schemeClr val="tx1"/>
                          </a:solidFill>
                          <a:effectLst/>
                          <a:latin typeface="Times New Roman" pitchFamily="18" charset="0"/>
                        </a:rPr>
                        <a:t>+</a:t>
                      </a:r>
                      <a:r>
                        <a:rPr kumimoji="0" lang="en-US" sz="3200" b="0" i="0" u="none" strike="noStrike" cap="none" normalizeH="0" baseline="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[H</a:t>
                      </a:r>
                      <a:r>
                        <a:rPr kumimoji="0" lang="en-US" sz="3200" b="0" i="0" u="none" strike="noStrike" cap="none" normalizeH="0" baseline="-25000" smtClean="0">
                          <a:ln>
                            <a:noFill/>
                          </a:ln>
                          <a:solidFill>
                            <a:schemeClr val="tx1"/>
                          </a:solidFill>
                          <a:effectLst/>
                          <a:latin typeface="Times New Roman" pitchFamily="18" charset="0"/>
                        </a:rPr>
                        <a:t>3</a:t>
                      </a:r>
                      <a:r>
                        <a:rPr kumimoji="0" lang="en-US" sz="3200" b="0" i="0" u="none" strike="noStrike" cap="none" normalizeH="0" baseline="0" smtClean="0">
                          <a:ln>
                            <a:noFill/>
                          </a:ln>
                          <a:solidFill>
                            <a:schemeClr val="tx1"/>
                          </a:solidFill>
                          <a:effectLst/>
                          <a:latin typeface="Times New Roman" pitchFamily="18" charset="0"/>
                        </a:rPr>
                        <a:t>O</a:t>
                      </a:r>
                      <a:r>
                        <a:rPr kumimoji="0" lang="en-US" sz="3200" b="0" i="0" u="none" strike="noStrike" cap="none" normalizeH="0" baseline="30000" smtClean="0">
                          <a:ln>
                            <a:noFill/>
                          </a:ln>
                          <a:solidFill>
                            <a:schemeClr val="tx1"/>
                          </a:solidFill>
                          <a:effectLst/>
                          <a:latin typeface="Times New Roman" pitchFamily="18" charset="0"/>
                        </a:rPr>
                        <a:t>+</a:t>
                      </a:r>
                      <a:r>
                        <a:rPr kumimoji="0" lang="en-US" sz="3200" b="0" i="0" u="none" strike="noStrike" cap="none" normalizeH="0" baseline="0" smtClean="0">
                          <a:ln>
                            <a:noFill/>
                          </a:ln>
                          <a:solidFill>
                            <a:schemeClr val="tx1"/>
                          </a:solidFill>
                          <a:effectLst/>
                          <a:latin typeface="Times New Roman" pitchFamily="18" charset="0"/>
                        </a:rPr>
                        <a:t>] = 10</a:t>
                      </a:r>
                      <a:r>
                        <a:rPr kumimoji="0" lang="en-US" sz="3200" b="0" i="0" u="none" strike="noStrike" cap="none" normalizeH="0" baseline="30000" smtClean="0">
                          <a:ln>
                            <a:noFill/>
                          </a:ln>
                          <a:solidFill>
                            <a:schemeClr val="tx1"/>
                          </a:solidFill>
                          <a:effectLst/>
                          <a:latin typeface="Times New Roman" pitchFamily="18" charset="0"/>
                        </a:rPr>
                        <a:t>-pH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pOH = -log [OH</a:t>
                      </a:r>
                      <a:r>
                        <a:rPr kumimoji="0" lang="en-US" sz="3200" b="0" i="0" u="none" strike="noStrike" cap="none" normalizeH="0" baseline="30000" smtClean="0">
                          <a:ln>
                            <a:noFill/>
                          </a:ln>
                          <a:solidFill>
                            <a:schemeClr val="tx1"/>
                          </a:solidFill>
                          <a:effectLst/>
                          <a:latin typeface="Times New Roman" pitchFamily="18" charset="0"/>
                        </a:rPr>
                        <a:t>-</a:t>
                      </a:r>
                      <a:r>
                        <a:rPr kumimoji="0" lang="en-US" sz="3200" b="0" i="0" u="none" strike="noStrike" cap="none" normalizeH="0" baseline="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[OH</a:t>
                      </a:r>
                      <a:r>
                        <a:rPr kumimoji="0" lang="en-US" sz="3200" b="0" i="0" u="none" strike="noStrike" cap="none" normalizeH="0" baseline="30000" smtClean="0">
                          <a:ln>
                            <a:noFill/>
                          </a:ln>
                          <a:solidFill>
                            <a:schemeClr val="tx1"/>
                          </a:solidFill>
                          <a:effectLst/>
                          <a:latin typeface="Times New Roman" pitchFamily="18" charset="0"/>
                        </a:rPr>
                        <a:t>-</a:t>
                      </a:r>
                      <a:r>
                        <a:rPr kumimoji="0" lang="en-US" sz="3200" b="0" i="0" u="none" strike="noStrike" cap="none" normalizeH="0" baseline="0" smtClean="0">
                          <a:ln>
                            <a:noFill/>
                          </a:ln>
                          <a:solidFill>
                            <a:schemeClr val="tx1"/>
                          </a:solidFill>
                          <a:effectLst/>
                          <a:latin typeface="Times New Roman" pitchFamily="18" charset="0"/>
                        </a:rPr>
                        <a:t>] = 10</a:t>
                      </a:r>
                      <a:r>
                        <a:rPr kumimoji="0" lang="en-US" sz="3200" b="0" i="0" u="none" strike="noStrike" cap="none" normalizeH="0" baseline="30000" smtClean="0">
                          <a:ln>
                            <a:noFill/>
                          </a:ln>
                          <a:solidFill>
                            <a:schemeClr val="tx1"/>
                          </a:solidFill>
                          <a:effectLst/>
                          <a:latin typeface="Times New Roman" pitchFamily="18" charset="0"/>
                        </a:rPr>
                        <a:t>-pOH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9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pH + pOH = 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rPr>
                        <a:t>[H</a:t>
                      </a:r>
                      <a:r>
                        <a:rPr kumimoji="0" lang="en-US" sz="3200" b="0" i="0" u="none" strike="noStrike" cap="none" normalizeH="0" baseline="-25000" smtClean="0">
                          <a:ln>
                            <a:noFill/>
                          </a:ln>
                          <a:solidFill>
                            <a:schemeClr val="tx1"/>
                          </a:solidFill>
                          <a:effectLst/>
                          <a:latin typeface="Times New Roman" pitchFamily="18" charset="0"/>
                        </a:rPr>
                        <a:t>3</a:t>
                      </a:r>
                      <a:r>
                        <a:rPr kumimoji="0" lang="en-US" sz="3200" b="0" i="0" u="none" strike="noStrike" cap="none" normalizeH="0" baseline="0" smtClean="0">
                          <a:ln>
                            <a:noFill/>
                          </a:ln>
                          <a:solidFill>
                            <a:schemeClr val="tx1"/>
                          </a:solidFill>
                          <a:effectLst/>
                          <a:latin typeface="Times New Roman" pitchFamily="18" charset="0"/>
                        </a:rPr>
                        <a:t>O</a:t>
                      </a:r>
                      <a:r>
                        <a:rPr kumimoji="0" lang="en-US" sz="3200" b="0" i="0" u="none" strike="noStrike" cap="none" normalizeH="0" baseline="30000" smtClean="0">
                          <a:ln>
                            <a:noFill/>
                          </a:ln>
                          <a:solidFill>
                            <a:schemeClr val="tx1"/>
                          </a:solidFill>
                          <a:effectLst/>
                          <a:latin typeface="Times New Roman" pitchFamily="18" charset="0"/>
                        </a:rPr>
                        <a:t>+</a:t>
                      </a:r>
                      <a:r>
                        <a:rPr kumimoji="0" lang="en-US" sz="3200" b="0" i="0" u="none" strike="noStrike" cap="none" normalizeH="0" baseline="0" smtClean="0">
                          <a:ln>
                            <a:noFill/>
                          </a:ln>
                          <a:solidFill>
                            <a:schemeClr val="tx1"/>
                          </a:solidFill>
                          <a:effectLst/>
                          <a:latin typeface="Times New Roman" pitchFamily="18" charset="0"/>
                        </a:rPr>
                        <a:t>][OH</a:t>
                      </a:r>
                      <a:r>
                        <a:rPr kumimoji="0" lang="en-US" sz="3200" b="0" i="0" u="none" strike="noStrike" cap="none" normalizeH="0" baseline="30000" smtClean="0">
                          <a:ln>
                            <a:noFill/>
                          </a:ln>
                          <a:solidFill>
                            <a:schemeClr val="tx1"/>
                          </a:solidFill>
                          <a:effectLst/>
                          <a:latin typeface="Times New Roman" pitchFamily="18" charset="0"/>
                        </a:rPr>
                        <a:t>-</a:t>
                      </a:r>
                      <a:r>
                        <a:rPr kumimoji="0" lang="en-US" sz="3200" b="0" i="0" u="none" strike="noStrike" cap="none" normalizeH="0" baseline="0" smtClean="0">
                          <a:ln>
                            <a:noFill/>
                          </a:ln>
                          <a:solidFill>
                            <a:schemeClr val="tx1"/>
                          </a:solidFill>
                          <a:effectLst/>
                          <a:latin typeface="Times New Roman" pitchFamily="18" charset="0"/>
                        </a:rPr>
                        <a:t>]=10</a:t>
                      </a:r>
                      <a:r>
                        <a:rPr kumimoji="0" lang="en-US" sz="3200" b="0" i="0" u="none" strike="noStrike" cap="none" normalizeH="0" baseline="30000" smtClean="0">
                          <a:ln>
                            <a:noFill/>
                          </a:ln>
                          <a:solidFill>
                            <a:schemeClr val="tx1"/>
                          </a:solidFill>
                          <a:effectLst/>
                          <a:latin typeface="Times New Roman" pitchFamily="18" charset="0"/>
                        </a:rPr>
                        <a:t>-14</a:t>
                      </a:r>
                      <a:r>
                        <a:rPr kumimoji="0" lang="en-US" sz="3200" b="0" i="0" u="none" strike="noStrike" cap="none" normalizeH="0" baseline="0" smtClean="0">
                          <a:ln>
                            <a:noFill/>
                          </a:ln>
                          <a:solidFill>
                            <a:schemeClr val="tx1"/>
                          </a:solidFill>
                          <a:effectLst/>
                          <a:latin typeface="Times New Roman" pitchFamily="18" charset="0"/>
                        </a:rPr>
                        <a:t>M</a:t>
                      </a:r>
                      <a:r>
                        <a:rPr kumimoji="0" lang="en-US" sz="3200" b="0" i="0" u="none" strike="noStrike" cap="none" normalizeH="0" baseline="3000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21" name="Text Box 25"/>
          <p:cNvSpPr txBox="1">
            <a:spLocks noChangeArrowheads="1"/>
          </p:cNvSpPr>
          <p:nvPr/>
        </p:nvSpPr>
        <p:spPr bwMode="auto">
          <a:xfrm>
            <a:off x="1447800" y="3581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Remember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838200" y="1905000"/>
            <a:ext cx="7772400" cy="3886200"/>
          </a:xfrm>
        </p:spPr>
        <p:txBody>
          <a:bodyPr/>
          <a:lstStyle/>
          <a:p>
            <a:r>
              <a:rPr lang="en-US" altLang="en-US" smtClean="0"/>
              <a:t>A noncarbonated soft drink contains an unknown amount of citric acid, H</a:t>
            </a:r>
            <a:r>
              <a:rPr lang="en-US" altLang="en-US" baseline="-25000" smtClean="0"/>
              <a:t>3</a:t>
            </a:r>
            <a:r>
              <a:rPr lang="en-US" altLang="en-US" smtClean="0"/>
              <a:t>C</a:t>
            </a:r>
            <a:r>
              <a:rPr lang="en-US" altLang="en-US" baseline="-25000" smtClean="0"/>
              <a:t>6</a:t>
            </a:r>
            <a:r>
              <a:rPr lang="en-US" altLang="en-US" smtClean="0"/>
              <a:t>H</a:t>
            </a:r>
            <a:r>
              <a:rPr lang="en-US" altLang="en-US" baseline="-25000" smtClean="0"/>
              <a:t>5</a:t>
            </a:r>
            <a:r>
              <a:rPr lang="en-US" altLang="en-US" smtClean="0"/>
              <a:t>O</a:t>
            </a:r>
            <a:r>
              <a:rPr lang="en-US" altLang="en-US" baseline="-25000" smtClean="0"/>
              <a:t>7</a:t>
            </a:r>
            <a:r>
              <a:rPr lang="en-US" altLang="en-US" smtClean="0"/>
              <a:t>.  If 100.0 mL of the soft drink requires 33.51 mL of 0.01024 M NaOH to neutralize the citric acid completely, what is the concentration of citric acid in the soft drink in moles/liter (M)?  In equivalents/liter (N)?</a:t>
            </a:r>
          </a:p>
        </p:txBody>
      </p:sp>
      <p:sp>
        <p:nvSpPr>
          <p:cNvPr id="12291" name="Rectangle 4"/>
          <p:cNvSpPr>
            <a:spLocks noGrp="1" noChangeArrowheads="1"/>
          </p:cNvSpPr>
          <p:nvPr>
            <p:ph type="title"/>
          </p:nvPr>
        </p:nvSpPr>
        <p:spPr/>
        <p:txBody>
          <a:bodyPr/>
          <a:lstStyle/>
          <a:p>
            <a:r>
              <a:rPr lang="en-US" altLang="en-US" smtClean="0"/>
              <a:t>Titrations</a:t>
            </a:r>
          </a:p>
        </p:txBody>
      </p:sp>
      <p:sp>
        <p:nvSpPr>
          <p:cNvPr id="12292" name="TextBox 5"/>
          <p:cNvSpPr txBox="1">
            <a:spLocks noChangeArrowheads="1"/>
          </p:cNvSpPr>
          <p:nvPr/>
        </p:nvSpPr>
        <p:spPr bwMode="auto">
          <a:xfrm>
            <a:off x="4800600" y="6488113"/>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t>Practice problems       Tro – 4.84, 4.110</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609600" y="2057400"/>
            <a:ext cx="7772400" cy="4114800"/>
          </a:xfrm>
        </p:spPr>
        <p:txBody>
          <a:bodyPr/>
          <a:lstStyle/>
          <a:p>
            <a:r>
              <a:rPr lang="en-US" altLang="en-US" smtClean="0"/>
              <a:t>Suppose you are given a 4.554 g sample that is a mixture of oxalic acid, H</a:t>
            </a:r>
            <a:r>
              <a:rPr lang="en-US" altLang="en-US" baseline="-25000" smtClean="0"/>
              <a:t>2</a:t>
            </a:r>
            <a:r>
              <a:rPr lang="en-US" altLang="en-US" smtClean="0"/>
              <a:t>C</a:t>
            </a:r>
            <a:r>
              <a:rPr lang="en-US" altLang="en-US" baseline="-25000" smtClean="0"/>
              <a:t>2</a:t>
            </a:r>
            <a:r>
              <a:rPr lang="en-US" altLang="en-US" smtClean="0"/>
              <a:t>O</a:t>
            </a:r>
            <a:r>
              <a:rPr lang="en-US" altLang="en-US" baseline="-25000" smtClean="0"/>
              <a:t>4</a:t>
            </a:r>
            <a:r>
              <a:rPr lang="en-US" altLang="en-US" smtClean="0"/>
              <a:t>, and another solid that does not react with sodium hydroxide.  If 29.58 mL of 0.5501 M NaOH is required to titrate the oxalic acid in the 4.554 g sample, what is the weight percent of oxalic acid in the mixture?</a:t>
            </a:r>
          </a:p>
        </p:txBody>
      </p:sp>
      <p:sp>
        <p:nvSpPr>
          <p:cNvPr id="13315" name="Rectangle 3"/>
          <p:cNvSpPr>
            <a:spLocks noGrp="1" noChangeArrowheads="1"/>
          </p:cNvSpPr>
          <p:nvPr>
            <p:ph type="title"/>
          </p:nvPr>
        </p:nvSpPr>
        <p:spPr/>
        <p:txBody>
          <a:bodyPr/>
          <a:lstStyle/>
          <a:p>
            <a:r>
              <a:rPr lang="en-US" altLang="en-US" smtClean="0"/>
              <a:t>Titrations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04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588"/>
            <a:ext cx="892016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53411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685800" y="304800"/>
            <a:ext cx="7772400" cy="5791200"/>
          </a:xfrm>
        </p:spPr>
        <p:txBody>
          <a:bodyPr/>
          <a:lstStyle/>
          <a:p>
            <a:r>
              <a:rPr lang="en-US" altLang="en-US" smtClean="0"/>
              <a:t>An unknown solid acid is either citric acid or tartaric acid.  To determine which acid you have, you titrate a sample of the solid with aqueous NaOH and from this determine the molar mass of the unknown acid.  A 0.956 g sample was titrated with 29.1 mL of 0.513 M NaOH.  The formulas for the acids are</a:t>
            </a:r>
          </a:p>
          <a:p>
            <a:endParaRPr lang="en-US" altLang="en-US" smtClean="0"/>
          </a:p>
          <a:p>
            <a:r>
              <a:rPr lang="en-US" altLang="en-US" smtClean="0"/>
              <a:t>Citric acid H</a:t>
            </a:r>
            <a:r>
              <a:rPr lang="en-US" altLang="en-US" baseline="-25000" smtClean="0"/>
              <a:t>3</a:t>
            </a:r>
            <a:r>
              <a:rPr lang="en-US" altLang="en-US" smtClean="0"/>
              <a:t>C</a:t>
            </a:r>
            <a:r>
              <a:rPr lang="en-US" altLang="en-US" baseline="-25000" smtClean="0"/>
              <a:t>6</a:t>
            </a:r>
            <a:r>
              <a:rPr lang="en-US" altLang="en-US" smtClean="0"/>
              <a:t>H</a:t>
            </a:r>
            <a:r>
              <a:rPr lang="en-US" altLang="en-US" baseline="-25000" smtClean="0"/>
              <a:t>5</a:t>
            </a:r>
            <a:r>
              <a:rPr lang="en-US" altLang="en-US" smtClean="0"/>
              <a:t>O</a:t>
            </a:r>
            <a:r>
              <a:rPr lang="en-US" altLang="en-US" baseline="-25000" smtClean="0"/>
              <a:t>7</a:t>
            </a:r>
          </a:p>
          <a:p>
            <a:r>
              <a:rPr lang="en-US" altLang="en-US" smtClean="0"/>
              <a:t>Tartaric acid H</a:t>
            </a:r>
            <a:r>
              <a:rPr lang="en-US" altLang="en-US" baseline="-25000" smtClean="0"/>
              <a:t>2</a:t>
            </a:r>
            <a:r>
              <a:rPr lang="en-US" altLang="en-US" smtClean="0"/>
              <a:t>C</a:t>
            </a:r>
            <a:r>
              <a:rPr lang="en-US" altLang="en-US" baseline="-25000" smtClean="0"/>
              <a:t>4</a:t>
            </a:r>
            <a:r>
              <a:rPr lang="en-US" altLang="en-US" smtClean="0"/>
              <a:t>H</a:t>
            </a:r>
            <a:r>
              <a:rPr lang="en-US" altLang="en-US" baseline="-25000" smtClean="0"/>
              <a:t>4</a:t>
            </a:r>
            <a:r>
              <a:rPr lang="en-US" altLang="en-US" smtClean="0"/>
              <a:t>O</a:t>
            </a:r>
            <a:r>
              <a:rPr lang="en-US" altLang="en-US" baseline="-25000" smtClean="0"/>
              <a:t>6</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smtClean="0"/>
          </a:p>
        </p:txBody>
      </p:sp>
      <p:sp>
        <p:nvSpPr>
          <p:cNvPr id="15363" name="Content Placeholder 2"/>
          <p:cNvSpPr>
            <a:spLocks noGrp="1"/>
          </p:cNvSpPr>
          <p:nvPr>
            <p:ph idx="1"/>
          </p:nvPr>
        </p:nvSpPr>
        <p:spPr/>
        <p:txBody>
          <a:bodyPr/>
          <a:lstStyle/>
          <a:p>
            <a:r>
              <a:rPr lang="en-US" altLang="en-US" sz="2400" smtClean="0"/>
              <a:t>The molar mass of a certain metal carbonate, MCO</a:t>
            </a:r>
            <a:r>
              <a:rPr lang="en-US" altLang="en-US" sz="2400" baseline="-25000" smtClean="0"/>
              <a:t>3</a:t>
            </a:r>
            <a:r>
              <a:rPr lang="en-US" altLang="en-US" sz="2400" smtClean="0"/>
              <a:t>, can be determined by adding an excess of HCl acid to react with all the carbonate and then “back titrating” the remaining acid with a NaOH solution.  </a:t>
            </a:r>
          </a:p>
          <a:p>
            <a:r>
              <a:rPr lang="en-US" altLang="en-US" sz="2400" smtClean="0"/>
              <a:t>Write the equations for these reactions</a:t>
            </a:r>
          </a:p>
          <a:p>
            <a:r>
              <a:rPr lang="en-US" altLang="en-US" sz="2400" smtClean="0"/>
              <a:t>In a certain experiment, 20.00 mL of 0.0800 M HCl were added to a 0.1022 g sample of MCO</a:t>
            </a:r>
            <a:r>
              <a:rPr lang="en-US" altLang="en-US" sz="2400" baseline="-25000" smtClean="0"/>
              <a:t>3</a:t>
            </a:r>
            <a:r>
              <a:rPr lang="en-US" altLang="en-US" sz="2400" smtClean="0"/>
              <a:t>.  The excess HCl required 5.64 mL of 0.1000 M NaOH for neutralization.  Calculate the molar mass of the carbonate and identify M.</a:t>
            </a:r>
          </a:p>
          <a:p>
            <a:endParaRPr lang="en-US" alt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Challenge Problem</a:t>
            </a:r>
          </a:p>
        </p:txBody>
      </p:sp>
      <p:sp>
        <p:nvSpPr>
          <p:cNvPr id="16387" name="Rectangle 3"/>
          <p:cNvSpPr>
            <a:spLocks noGrp="1" noChangeArrowheads="1"/>
          </p:cNvSpPr>
          <p:nvPr>
            <p:ph type="body" idx="1"/>
          </p:nvPr>
        </p:nvSpPr>
        <p:spPr/>
        <p:txBody>
          <a:bodyPr/>
          <a:lstStyle/>
          <a:p>
            <a:r>
              <a:rPr lang="en-US" altLang="en-US" smtClean="0"/>
              <a:t>A 19.264 gram sample of a mixture of MgCl</a:t>
            </a:r>
            <a:r>
              <a:rPr lang="en-US" altLang="en-US" baseline="-25000" smtClean="0"/>
              <a:t>2</a:t>
            </a:r>
            <a:r>
              <a:rPr lang="en-US" altLang="en-US" smtClean="0"/>
              <a:t> and CsCl is dissolved in water and treated with excess AgNO</a:t>
            </a:r>
            <a:r>
              <a:rPr lang="en-US" altLang="en-US" baseline="-25000" smtClean="0"/>
              <a:t>3</a:t>
            </a:r>
            <a:r>
              <a:rPr lang="en-US" altLang="en-US" smtClean="0"/>
              <a:t> so that ALL the chloride precipitates as AgCl.  The mass of dried AgCl is 43.668 grams.  Calculate the mass CsCl in the sample.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685800" y="762000"/>
            <a:ext cx="7772400" cy="5334000"/>
          </a:xfrm>
        </p:spPr>
        <p:txBody>
          <a:bodyPr/>
          <a:lstStyle/>
          <a:p>
            <a:r>
              <a:rPr lang="en-US" altLang="en-US" smtClean="0"/>
              <a:t>The compound aluminum chloride is widely used to control chemical reactions in industry.  It is made by the following reaction:</a:t>
            </a:r>
          </a:p>
          <a:p>
            <a:r>
              <a:rPr lang="en-US" altLang="en-US" smtClean="0"/>
              <a:t>Al</a:t>
            </a:r>
            <a:r>
              <a:rPr lang="en-US" altLang="en-US" baseline="-25000" smtClean="0"/>
              <a:t>2</a:t>
            </a:r>
            <a:r>
              <a:rPr lang="en-US" altLang="en-US" smtClean="0"/>
              <a:t>O</a:t>
            </a:r>
            <a:r>
              <a:rPr lang="en-US" altLang="en-US" baseline="-25000" smtClean="0"/>
              <a:t>3</a:t>
            </a:r>
            <a:r>
              <a:rPr lang="en-US" altLang="en-US" smtClean="0"/>
              <a:t> + 3C + 3Cl</a:t>
            </a:r>
            <a:r>
              <a:rPr lang="en-US" altLang="en-US" baseline="-25000" smtClean="0"/>
              <a:t>2</a:t>
            </a:r>
            <a:r>
              <a:rPr lang="en-US" altLang="en-US" smtClean="0"/>
              <a:t> </a:t>
            </a:r>
            <a:r>
              <a:rPr lang="en-US" altLang="en-US" smtClean="0">
                <a:sym typeface="Wingdings" pitchFamily="2" charset="2"/>
              </a:rPr>
              <a:t> 2AlCl</a:t>
            </a:r>
            <a:r>
              <a:rPr lang="en-US" altLang="en-US" baseline="-25000" smtClean="0">
                <a:sym typeface="Wingdings" pitchFamily="2" charset="2"/>
              </a:rPr>
              <a:t>3</a:t>
            </a:r>
            <a:r>
              <a:rPr lang="en-US" altLang="en-US" smtClean="0">
                <a:sym typeface="Wingdings" pitchFamily="2" charset="2"/>
              </a:rPr>
              <a:t> + 3 CO</a:t>
            </a:r>
          </a:p>
          <a:p>
            <a:r>
              <a:rPr lang="en-US" altLang="en-US" smtClean="0">
                <a:sym typeface="Wingdings" pitchFamily="2" charset="2"/>
              </a:rPr>
              <a:t>How many grams of AlCl</a:t>
            </a:r>
            <a:r>
              <a:rPr lang="en-US" altLang="en-US" baseline="-25000" smtClean="0">
                <a:sym typeface="Wingdings" pitchFamily="2" charset="2"/>
              </a:rPr>
              <a:t>3</a:t>
            </a:r>
            <a:r>
              <a:rPr lang="en-US" altLang="en-US" smtClean="0">
                <a:sym typeface="Wingdings" pitchFamily="2" charset="2"/>
              </a:rPr>
              <a:t> can be made from the reaction of 100. g Al</a:t>
            </a:r>
            <a:r>
              <a:rPr lang="en-US" altLang="en-US" baseline="-25000" smtClean="0">
                <a:sym typeface="Wingdings" pitchFamily="2" charset="2"/>
              </a:rPr>
              <a:t>2</a:t>
            </a:r>
            <a:r>
              <a:rPr lang="en-US" altLang="en-US" smtClean="0">
                <a:sym typeface="Wingdings" pitchFamily="2" charset="2"/>
              </a:rPr>
              <a:t>O</a:t>
            </a:r>
            <a:r>
              <a:rPr lang="en-US" altLang="en-US" baseline="-25000" smtClean="0">
                <a:sym typeface="Wingdings" pitchFamily="2" charset="2"/>
              </a:rPr>
              <a:t>3</a:t>
            </a:r>
            <a:r>
              <a:rPr lang="en-US" altLang="en-US" smtClean="0">
                <a:sym typeface="Wingdings" pitchFamily="2" charset="2"/>
              </a:rPr>
              <a:t>, 45 g C, and 160. gCl</a:t>
            </a:r>
            <a:r>
              <a:rPr lang="en-US" altLang="en-US" baseline="-25000" smtClean="0">
                <a:sym typeface="Wingdings" pitchFamily="2" charset="2"/>
              </a:rPr>
              <a:t>2</a:t>
            </a:r>
            <a:r>
              <a:rPr lang="en-US" altLang="en-US" smtClean="0">
                <a:sym typeface="Wingdings" pitchFamily="2" charset="2"/>
              </a:rPr>
              <a:t>?</a:t>
            </a:r>
            <a:endParaRPr lang="en-US" alt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685800" y="609600"/>
            <a:ext cx="7772400" cy="5486400"/>
          </a:xfrm>
        </p:spPr>
        <p:txBody>
          <a:bodyPr/>
          <a:lstStyle/>
          <a:p>
            <a:r>
              <a:rPr lang="en-US" altLang="en-US" smtClean="0"/>
              <a:t>In 1978, scientists extracted a compound with antitumor and antiviral properties from tunicates in the Caribbean Sea.   A 2.52 mg sample of the compound, didemnin-C, was analyzed and found to have the following composition; 1.55 mg C, 0.204 mg H, 0.209 mg N and 0.557 mg O.  The mass spectrum of didemnin-C was found to have a parent peak at 1014 g/mol that represents the molar mass of the compound.  What is the molecular formula of didemnin-C?</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solidFill>
                  <a:srgbClr val="000099"/>
                </a:solidFill>
                <a:latin typeface="Arial" charset="0"/>
              </a:rPr>
              <a:t>REDOX Reactions</a:t>
            </a:r>
            <a:endParaRPr lang="en-US" dirty="0" smtClean="0">
              <a:latin typeface="Arial" charset="0"/>
            </a:endParaRPr>
          </a:p>
        </p:txBody>
      </p:sp>
      <p:sp>
        <p:nvSpPr>
          <p:cNvPr id="31747" name="Rectangle 3"/>
          <p:cNvSpPr>
            <a:spLocks noGrp="1" noChangeArrowheads="1"/>
          </p:cNvSpPr>
          <p:nvPr>
            <p:ph type="body" idx="1"/>
          </p:nvPr>
        </p:nvSpPr>
        <p:spPr/>
        <p:txBody>
          <a:bodyPr/>
          <a:lstStyle/>
          <a:p>
            <a:r>
              <a:rPr lang="en-US" sz="3600" u="sng" smtClean="0">
                <a:latin typeface="Arial" charset="0"/>
              </a:rPr>
              <a:t>Oxidation number</a:t>
            </a:r>
            <a:r>
              <a:rPr lang="en-US" sz="3600" smtClean="0">
                <a:latin typeface="Arial" charset="0"/>
              </a:rPr>
              <a:t> -   In order to keep track of electrons in chemical reactions, chemists assign an oxidation number to each element.</a:t>
            </a:r>
            <a:endParaRPr lang="en-US" smtClean="0">
              <a:latin typeface="Arial" charset="0"/>
            </a:endParaRPr>
          </a:p>
        </p:txBody>
      </p:sp>
    </p:spTree>
    <p:extLst>
      <p:ext uri="{BB962C8B-B14F-4D97-AF65-F5344CB8AC3E}">
        <p14:creationId xmlns:p14="http://schemas.microsoft.com/office/powerpoint/2010/main" val="15005434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0"/>
            <a:ext cx="7772400" cy="1143000"/>
          </a:xfrm>
        </p:spPr>
        <p:txBody>
          <a:bodyPr/>
          <a:lstStyle/>
          <a:p>
            <a:r>
              <a:rPr lang="en-US" smtClean="0">
                <a:solidFill>
                  <a:srgbClr val="000099"/>
                </a:solidFill>
                <a:latin typeface="Arial" charset="0"/>
              </a:rPr>
              <a:t>Determining Oxidation States</a:t>
            </a:r>
            <a:endParaRPr lang="en-US" u="sng" smtClean="0">
              <a:latin typeface="Arial" charset="0"/>
            </a:endParaRPr>
          </a:p>
        </p:txBody>
      </p:sp>
      <p:sp>
        <p:nvSpPr>
          <p:cNvPr id="32771" name="Rectangle 3"/>
          <p:cNvSpPr>
            <a:spLocks noGrp="1" noChangeArrowheads="1"/>
          </p:cNvSpPr>
          <p:nvPr>
            <p:ph type="body" idx="1"/>
          </p:nvPr>
        </p:nvSpPr>
        <p:spPr>
          <a:xfrm>
            <a:off x="838200" y="1143000"/>
            <a:ext cx="7772400" cy="4724400"/>
          </a:xfrm>
        </p:spPr>
        <p:txBody>
          <a:bodyPr/>
          <a:lstStyle/>
          <a:p>
            <a:r>
              <a:rPr lang="en-US" dirty="0" smtClean="0">
                <a:latin typeface="Arial" charset="0"/>
              </a:rPr>
              <a:t>Oxidation number of an element in its native state is zero.</a:t>
            </a:r>
          </a:p>
          <a:p>
            <a:r>
              <a:rPr lang="en-US" dirty="0" smtClean="0">
                <a:latin typeface="Arial" charset="0"/>
              </a:rPr>
              <a:t>Alkali metals have an oxidation number of +1</a:t>
            </a:r>
          </a:p>
          <a:p>
            <a:r>
              <a:rPr lang="en-US" dirty="0" smtClean="0">
                <a:latin typeface="Arial" charset="0"/>
              </a:rPr>
              <a:t>Alkaline earth elements have an oxidation number of +2</a:t>
            </a:r>
          </a:p>
          <a:p>
            <a:r>
              <a:rPr lang="en-US" dirty="0" smtClean="0">
                <a:latin typeface="Arial" charset="0"/>
              </a:rPr>
              <a:t>The oxidation number of monatomic ions is the same as the charge.</a:t>
            </a:r>
          </a:p>
          <a:p>
            <a:endParaRPr lang="en-US" sz="2800" dirty="0" smtClean="0">
              <a:solidFill>
                <a:srgbClr val="FFFFCC"/>
              </a:solidFill>
              <a:latin typeface="Arial" charset="0"/>
            </a:endParaRPr>
          </a:p>
        </p:txBody>
      </p:sp>
    </p:spTree>
    <p:extLst>
      <p:ext uri="{BB962C8B-B14F-4D97-AF65-F5344CB8AC3E}">
        <p14:creationId xmlns:p14="http://schemas.microsoft.com/office/powerpoint/2010/main" val="31217756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04800"/>
            <a:ext cx="7772400" cy="1143000"/>
          </a:xfrm>
        </p:spPr>
        <p:txBody>
          <a:bodyPr/>
          <a:lstStyle/>
          <a:p>
            <a:r>
              <a:rPr lang="en-US" dirty="0" smtClean="0">
                <a:solidFill>
                  <a:srgbClr val="000099"/>
                </a:solidFill>
                <a:latin typeface="Arial" charset="0"/>
              </a:rPr>
              <a:t>Determining Oxidation States</a:t>
            </a:r>
            <a:endParaRPr lang="en-US" u="sng" dirty="0" smtClean="0">
              <a:latin typeface="Arial" charset="0"/>
            </a:endParaRPr>
          </a:p>
        </p:txBody>
      </p:sp>
      <p:sp>
        <p:nvSpPr>
          <p:cNvPr id="33795" name="Rectangle 3"/>
          <p:cNvSpPr>
            <a:spLocks noGrp="1" noChangeArrowheads="1"/>
          </p:cNvSpPr>
          <p:nvPr>
            <p:ph type="body" idx="1"/>
          </p:nvPr>
        </p:nvSpPr>
        <p:spPr>
          <a:xfrm>
            <a:off x="685800" y="1447800"/>
            <a:ext cx="7772400" cy="4572000"/>
          </a:xfrm>
        </p:spPr>
        <p:txBody>
          <a:bodyPr/>
          <a:lstStyle/>
          <a:p>
            <a:r>
              <a:rPr lang="en-US" dirty="0" smtClean="0">
                <a:latin typeface="Arial" charset="0"/>
              </a:rPr>
              <a:t>Fluorine is </a:t>
            </a:r>
            <a:r>
              <a:rPr lang="en-US" dirty="0" smtClean="0">
                <a:latin typeface="Arial" charset="0"/>
                <a:sym typeface="Symbol" pitchFamily="18" charset="2"/>
              </a:rPr>
              <a:t></a:t>
            </a:r>
            <a:r>
              <a:rPr lang="en-US" dirty="0" smtClean="0">
                <a:latin typeface="Arial" charset="0"/>
              </a:rPr>
              <a:t>1 except for F</a:t>
            </a:r>
            <a:r>
              <a:rPr lang="en-US" baseline="-25000" dirty="0" smtClean="0">
                <a:latin typeface="Arial" charset="0"/>
              </a:rPr>
              <a:t>2</a:t>
            </a:r>
            <a:r>
              <a:rPr lang="en-US" dirty="0" smtClean="0">
                <a:latin typeface="Arial" charset="0"/>
              </a:rPr>
              <a:t>.</a:t>
            </a:r>
          </a:p>
          <a:p>
            <a:r>
              <a:rPr lang="en-US" dirty="0" err="1" smtClean="0">
                <a:latin typeface="Arial" charset="0"/>
              </a:rPr>
              <a:t>Cl</a:t>
            </a:r>
            <a:r>
              <a:rPr lang="en-US" dirty="0" smtClean="0">
                <a:latin typeface="Arial" charset="0"/>
              </a:rPr>
              <a:t>, Br, and I are </a:t>
            </a:r>
            <a:r>
              <a:rPr lang="en-US" dirty="0" smtClean="0">
                <a:latin typeface="Arial" charset="0"/>
                <a:sym typeface="Symbol" pitchFamily="18" charset="2"/>
              </a:rPr>
              <a:t></a:t>
            </a:r>
            <a:r>
              <a:rPr lang="en-US" dirty="0" smtClean="0">
                <a:latin typeface="Arial" charset="0"/>
              </a:rPr>
              <a:t>1 in binary compounds.</a:t>
            </a:r>
          </a:p>
          <a:p>
            <a:r>
              <a:rPr lang="en-US" dirty="0" smtClean="0">
                <a:latin typeface="Arial" charset="0"/>
              </a:rPr>
              <a:t>O is usually </a:t>
            </a:r>
            <a:r>
              <a:rPr lang="en-US" dirty="0" smtClean="0">
                <a:latin typeface="Arial" charset="0"/>
                <a:sym typeface="Symbol" pitchFamily="18" charset="2"/>
              </a:rPr>
              <a:t></a:t>
            </a:r>
            <a:r>
              <a:rPr lang="en-US" dirty="0" smtClean="0">
                <a:latin typeface="Arial" charset="0"/>
              </a:rPr>
              <a:t>2 (except for peroxides O</a:t>
            </a:r>
            <a:r>
              <a:rPr lang="en-US" baseline="-25000" dirty="0" smtClean="0">
                <a:latin typeface="Arial" charset="0"/>
              </a:rPr>
              <a:t>2</a:t>
            </a:r>
            <a:r>
              <a:rPr lang="en-US" baseline="30000" dirty="0" smtClean="0">
                <a:latin typeface="Arial" charset="0"/>
                <a:sym typeface="Symbol" pitchFamily="18" charset="2"/>
              </a:rPr>
              <a:t></a:t>
            </a:r>
            <a:r>
              <a:rPr lang="en-US" baseline="30000" dirty="0" smtClean="0">
                <a:latin typeface="Arial" charset="0"/>
              </a:rPr>
              <a:t>2</a:t>
            </a:r>
            <a:r>
              <a:rPr lang="en-US" dirty="0" smtClean="0">
                <a:latin typeface="Arial" charset="0"/>
              </a:rPr>
              <a:t> and </a:t>
            </a:r>
            <a:r>
              <a:rPr lang="en-US" dirty="0" err="1" smtClean="0">
                <a:latin typeface="Arial" charset="0"/>
              </a:rPr>
              <a:t>superoxides</a:t>
            </a:r>
            <a:r>
              <a:rPr lang="en-US" dirty="0" smtClean="0">
                <a:latin typeface="Arial" charset="0"/>
              </a:rPr>
              <a:t> O</a:t>
            </a:r>
            <a:r>
              <a:rPr lang="en-US" baseline="-25000" dirty="0" smtClean="0">
                <a:latin typeface="Arial" charset="0"/>
              </a:rPr>
              <a:t>2</a:t>
            </a:r>
            <a:r>
              <a:rPr lang="en-US" baseline="30000" dirty="0" smtClean="0">
                <a:latin typeface="Arial" charset="0"/>
                <a:sym typeface="Symbol" pitchFamily="18" charset="2"/>
              </a:rPr>
              <a:t></a:t>
            </a:r>
            <a:r>
              <a:rPr lang="en-US" baseline="30000" dirty="0" smtClean="0">
                <a:latin typeface="Arial" charset="0"/>
              </a:rPr>
              <a:t>1</a:t>
            </a:r>
            <a:r>
              <a:rPr lang="en-US" dirty="0" smtClean="0">
                <a:latin typeface="Arial" charset="0"/>
              </a:rPr>
              <a:t>).</a:t>
            </a:r>
          </a:p>
          <a:p>
            <a:r>
              <a:rPr lang="en-US" dirty="0" smtClean="0">
                <a:latin typeface="Arial" charset="0"/>
              </a:rPr>
              <a:t>H is usually +1 (except for hydrides H</a:t>
            </a:r>
            <a:r>
              <a:rPr lang="en-US" baseline="30000" dirty="0" smtClean="0">
                <a:latin typeface="Arial" charset="0"/>
                <a:sym typeface="Symbol" pitchFamily="18" charset="2"/>
              </a:rPr>
              <a:t></a:t>
            </a:r>
            <a:r>
              <a:rPr lang="en-US" baseline="30000" dirty="0" smtClean="0">
                <a:latin typeface="Arial" charset="0"/>
              </a:rPr>
              <a:t>1</a:t>
            </a:r>
            <a:r>
              <a:rPr lang="en-US" dirty="0" smtClean="0">
                <a:latin typeface="Arial" charset="0"/>
              </a:rPr>
              <a:t>)</a:t>
            </a:r>
          </a:p>
          <a:p>
            <a:r>
              <a:rPr lang="en-US" dirty="0" smtClean="0">
                <a:latin typeface="Arial" charset="0"/>
              </a:rPr>
              <a:t>The sum of the oxidation numbers equals the charge on ion or molecule</a:t>
            </a:r>
            <a:r>
              <a:rPr lang="en-US" dirty="0" smtClean="0">
                <a:solidFill>
                  <a:srgbClr val="FFFFCC"/>
                </a:solidFill>
                <a:latin typeface="Arial" charset="0"/>
              </a:rPr>
              <a:t>.</a:t>
            </a:r>
          </a:p>
        </p:txBody>
      </p:sp>
    </p:spTree>
    <p:extLst>
      <p:ext uri="{BB962C8B-B14F-4D97-AF65-F5344CB8AC3E}">
        <p14:creationId xmlns:p14="http://schemas.microsoft.com/office/powerpoint/2010/main" val="34698956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solidFill>
                  <a:srgbClr val="000099"/>
                </a:solidFill>
                <a:latin typeface="Arial" charset="0"/>
              </a:rPr>
              <a:t>Try some</a:t>
            </a:r>
            <a:r>
              <a:rPr lang="en-US" smtClean="0">
                <a:solidFill>
                  <a:srgbClr val="99FF33"/>
                </a:solidFill>
                <a:latin typeface="Arial" charset="0"/>
              </a:rPr>
              <a:t> </a:t>
            </a:r>
            <a:endParaRPr lang="en-US" smtClean="0">
              <a:latin typeface="Arial" charset="0"/>
            </a:endParaRPr>
          </a:p>
        </p:txBody>
      </p:sp>
      <p:sp>
        <p:nvSpPr>
          <p:cNvPr id="34819" name="Rectangle 3"/>
          <p:cNvSpPr>
            <a:spLocks noGrp="1" noChangeArrowheads="1"/>
          </p:cNvSpPr>
          <p:nvPr>
            <p:ph type="body" idx="1"/>
          </p:nvPr>
        </p:nvSpPr>
        <p:spPr>
          <a:xfrm>
            <a:off x="1295400" y="1905000"/>
            <a:ext cx="6400800" cy="3124200"/>
          </a:xfrm>
        </p:spPr>
        <p:txBody>
          <a:bodyPr/>
          <a:lstStyle/>
          <a:p>
            <a:r>
              <a:rPr lang="en-US" dirty="0" smtClean="0">
                <a:latin typeface="Arial" charset="0"/>
              </a:rPr>
              <a:t>Ga</a:t>
            </a:r>
            <a:r>
              <a:rPr lang="en-US" baseline="-25000" dirty="0" smtClean="0">
                <a:latin typeface="Arial" charset="0"/>
              </a:rPr>
              <a:t>2</a:t>
            </a:r>
            <a:r>
              <a:rPr lang="en-US" dirty="0" smtClean="0">
                <a:latin typeface="Arial" charset="0"/>
              </a:rPr>
              <a:t>O</a:t>
            </a:r>
            <a:r>
              <a:rPr lang="en-US" baseline="-25000" dirty="0" smtClean="0">
                <a:latin typeface="Arial" charset="0"/>
              </a:rPr>
              <a:t>3    		</a:t>
            </a:r>
            <a:r>
              <a:rPr lang="en-US" dirty="0" smtClean="0">
                <a:latin typeface="Arial" charset="0"/>
              </a:rPr>
              <a:t>	Fe</a:t>
            </a:r>
            <a:r>
              <a:rPr lang="en-US" baseline="-25000" dirty="0" smtClean="0">
                <a:latin typeface="Arial" charset="0"/>
              </a:rPr>
              <a:t>2</a:t>
            </a:r>
            <a:r>
              <a:rPr lang="en-US" dirty="0" smtClean="0">
                <a:latin typeface="Arial" charset="0"/>
              </a:rPr>
              <a:t>(CrO</a:t>
            </a:r>
            <a:r>
              <a:rPr lang="en-US" baseline="-25000" dirty="0" smtClean="0">
                <a:latin typeface="Arial" charset="0"/>
              </a:rPr>
              <a:t>4</a:t>
            </a:r>
            <a:r>
              <a:rPr lang="en-US" dirty="0" smtClean="0">
                <a:latin typeface="Arial" charset="0"/>
              </a:rPr>
              <a:t>)</a:t>
            </a:r>
            <a:r>
              <a:rPr lang="en-US" baseline="-25000" dirty="0" smtClean="0">
                <a:latin typeface="Arial" charset="0"/>
              </a:rPr>
              <a:t>3</a:t>
            </a:r>
          </a:p>
          <a:p>
            <a:endParaRPr lang="en-US" sz="1600" dirty="0" smtClean="0">
              <a:latin typeface="Arial" charset="0"/>
            </a:endParaRPr>
          </a:p>
          <a:p>
            <a:r>
              <a:rPr lang="en-US" dirty="0" smtClean="0">
                <a:latin typeface="Arial" charset="0"/>
              </a:rPr>
              <a:t>K</a:t>
            </a:r>
            <a:r>
              <a:rPr lang="en-US" baseline="-25000" dirty="0" smtClean="0">
                <a:latin typeface="Arial" charset="0"/>
              </a:rPr>
              <a:t>2</a:t>
            </a:r>
            <a:r>
              <a:rPr lang="en-US" dirty="0" smtClean="0">
                <a:latin typeface="Arial" charset="0"/>
              </a:rPr>
              <a:t>MnO</a:t>
            </a:r>
            <a:r>
              <a:rPr lang="en-US" baseline="-25000" dirty="0" smtClean="0">
                <a:latin typeface="Arial" charset="0"/>
              </a:rPr>
              <a:t>4</a:t>
            </a:r>
            <a:r>
              <a:rPr lang="en-US" dirty="0" smtClean="0">
                <a:latin typeface="Arial" charset="0"/>
              </a:rPr>
              <a:t>			Hg</a:t>
            </a:r>
            <a:r>
              <a:rPr lang="en-US" baseline="-25000" dirty="0" smtClean="0">
                <a:latin typeface="Arial" charset="0"/>
              </a:rPr>
              <a:t>2</a:t>
            </a:r>
            <a:r>
              <a:rPr lang="en-US" dirty="0" smtClean="0">
                <a:latin typeface="Arial" charset="0"/>
              </a:rPr>
              <a:t>(BrO</a:t>
            </a:r>
            <a:r>
              <a:rPr lang="en-US" baseline="-25000" dirty="0" smtClean="0">
                <a:latin typeface="Arial" charset="0"/>
              </a:rPr>
              <a:t>3</a:t>
            </a:r>
            <a:r>
              <a:rPr lang="en-US" dirty="0" smtClean="0">
                <a:latin typeface="Arial" charset="0"/>
              </a:rPr>
              <a:t>)</a:t>
            </a:r>
            <a:r>
              <a:rPr lang="en-US" baseline="-25000" dirty="0" smtClean="0">
                <a:latin typeface="Arial" charset="0"/>
              </a:rPr>
              <a:t>2</a:t>
            </a:r>
            <a:endParaRPr lang="en-US" dirty="0" smtClean="0">
              <a:latin typeface="Arial" charset="0"/>
            </a:endParaRPr>
          </a:p>
          <a:p>
            <a:endParaRPr lang="en-US" dirty="0" smtClean="0">
              <a:latin typeface="Arial" charset="0"/>
            </a:endParaRPr>
          </a:p>
          <a:p>
            <a:r>
              <a:rPr lang="en-US" dirty="0" smtClean="0">
                <a:latin typeface="Arial" charset="0"/>
              </a:rPr>
              <a:t>H</a:t>
            </a:r>
            <a:r>
              <a:rPr lang="en-US" baseline="-25000" dirty="0" smtClean="0">
                <a:latin typeface="Arial" charset="0"/>
              </a:rPr>
              <a:t>2</a:t>
            </a:r>
            <a:r>
              <a:rPr lang="en-US" dirty="0" smtClean="0">
                <a:latin typeface="Arial" charset="0"/>
              </a:rPr>
              <a:t>PO</a:t>
            </a:r>
            <a:r>
              <a:rPr lang="en-US" baseline="-25000" dirty="0" smtClean="0">
                <a:latin typeface="Arial" charset="0"/>
              </a:rPr>
              <a:t>4</a:t>
            </a:r>
            <a:r>
              <a:rPr lang="en-US" baseline="30000" dirty="0" smtClean="0">
                <a:latin typeface="Arial" charset="0"/>
              </a:rPr>
              <a:t>-</a:t>
            </a:r>
            <a:r>
              <a:rPr lang="en-US" dirty="0" smtClean="0">
                <a:latin typeface="Arial" charset="0"/>
              </a:rPr>
              <a:t>			KClO</a:t>
            </a:r>
            <a:r>
              <a:rPr lang="en-US" baseline="-25000" dirty="0" smtClean="0">
                <a:latin typeface="Arial" charset="0"/>
              </a:rPr>
              <a:t>4</a:t>
            </a:r>
            <a:endParaRPr lang="en-US" dirty="0" smtClean="0">
              <a:latin typeface="Arial" charset="0"/>
            </a:endParaRPr>
          </a:p>
          <a:p>
            <a:endParaRPr lang="en-US" dirty="0" smtClean="0">
              <a:latin typeface="Arial" charset="0"/>
            </a:endParaRPr>
          </a:p>
        </p:txBody>
      </p:sp>
      <p:sp>
        <p:nvSpPr>
          <p:cNvPr id="34820" name="TextBox 5"/>
          <p:cNvSpPr txBox="1">
            <a:spLocks noChangeArrowheads="1"/>
          </p:cNvSpPr>
          <p:nvPr/>
        </p:nvSpPr>
        <p:spPr bwMode="auto">
          <a:xfrm>
            <a:off x="5334000" y="6488113"/>
            <a:ext cx="3810000" cy="369887"/>
          </a:xfrm>
          <a:prstGeom prst="rect">
            <a:avLst/>
          </a:prstGeom>
          <a:noFill/>
          <a:ln w="9525">
            <a:noFill/>
            <a:miter lim="800000"/>
            <a:headEnd/>
            <a:tailEnd/>
          </a:ln>
        </p:spPr>
        <p:txBody>
          <a:bodyPr>
            <a:spAutoFit/>
          </a:bodyPr>
          <a:lstStyle/>
          <a:p>
            <a:r>
              <a:rPr lang="en-US" sz="1800" dirty="0"/>
              <a:t>Practice problems       </a:t>
            </a:r>
            <a:r>
              <a:rPr lang="en-US" sz="1800" dirty="0" err="1"/>
              <a:t>Tro</a:t>
            </a:r>
            <a:r>
              <a:rPr lang="en-US" sz="1800" dirty="0"/>
              <a:t> – </a:t>
            </a:r>
            <a:r>
              <a:rPr lang="en-US" sz="1800" dirty="0" smtClean="0"/>
              <a:t>4.87-4.90</a:t>
            </a:r>
            <a:endParaRPr lang="en-US" sz="1800" dirty="0"/>
          </a:p>
        </p:txBody>
      </p:sp>
    </p:spTree>
    <p:extLst>
      <p:ext uri="{BB962C8B-B14F-4D97-AF65-F5344CB8AC3E}">
        <p14:creationId xmlns:p14="http://schemas.microsoft.com/office/powerpoint/2010/main" val="8022435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609600" y="990600"/>
            <a:ext cx="7772400" cy="4114800"/>
          </a:xfrm>
        </p:spPr>
        <p:txBody>
          <a:bodyPr>
            <a:normAutofit fontScale="92500"/>
          </a:bodyPr>
          <a:lstStyle/>
          <a:p>
            <a:pPr lvl="2"/>
            <a:r>
              <a:rPr lang="en-US" sz="3200" dirty="0" smtClean="0">
                <a:latin typeface="Arial" charset="0"/>
              </a:rPr>
              <a:t>Oxidation – process in which an element loses one or more electrons with an increase in the oxidation number.</a:t>
            </a:r>
          </a:p>
          <a:p>
            <a:pPr lvl="2"/>
            <a:endParaRPr lang="en-US" sz="3200" dirty="0" smtClean="0">
              <a:latin typeface="Arial" charset="0"/>
            </a:endParaRPr>
          </a:p>
          <a:p>
            <a:pPr lvl="2"/>
            <a:r>
              <a:rPr lang="en-US" sz="3200" dirty="0" smtClean="0">
                <a:latin typeface="Arial" charset="0"/>
              </a:rPr>
              <a:t>Reduction – process in which an element gains one or more electrons with a decrease in oxidation number.</a:t>
            </a:r>
          </a:p>
          <a:p>
            <a:pPr lvl="2"/>
            <a:endParaRPr lang="en-US" dirty="0" smtClean="0">
              <a:latin typeface="Arial" charset="0"/>
            </a:endParaRPr>
          </a:p>
          <a:p>
            <a:endParaRPr lang="en-US" dirty="0" smtClean="0">
              <a:latin typeface="Arial" charset="0"/>
            </a:endParaRPr>
          </a:p>
        </p:txBody>
      </p:sp>
    </p:spTree>
    <p:extLst>
      <p:ext uri="{BB962C8B-B14F-4D97-AF65-F5344CB8AC3E}">
        <p14:creationId xmlns:p14="http://schemas.microsoft.com/office/powerpoint/2010/main" val="101129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5800" y="2286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0" hangingPunct="0"/>
            <a:r>
              <a:rPr lang="en-US" altLang="en-US" sz="4400">
                <a:solidFill>
                  <a:srgbClr val="000099"/>
                </a:solidFill>
              </a:rPr>
              <a:t>Electrolyte</a:t>
            </a:r>
            <a:endParaRPr lang="en-US" altLang="en-US" sz="4400">
              <a:solidFill>
                <a:srgbClr val="99FF33"/>
              </a:solidFill>
            </a:endParaRPr>
          </a:p>
        </p:txBody>
      </p:sp>
      <p:sp>
        <p:nvSpPr>
          <p:cNvPr id="3075" name="Rectangle 3"/>
          <p:cNvSpPr>
            <a:spLocks noChangeArrowheads="1"/>
          </p:cNvSpPr>
          <p:nvPr/>
        </p:nvSpPr>
        <p:spPr bwMode="auto">
          <a:xfrm>
            <a:off x="685800" y="914400"/>
            <a:ext cx="7772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20000"/>
              </a:spcBef>
              <a:buFontTx/>
              <a:buChar char="•"/>
            </a:pPr>
            <a:r>
              <a:rPr lang="en-US" altLang="en-US" sz="3200"/>
              <a:t>Substances such as NaCl of KBr, which conduct electricity when dissolved in water.  Dissociates to produce ions in solution.</a:t>
            </a:r>
          </a:p>
          <a:p>
            <a:pPr lvl="3" eaLnBrk="0" hangingPunct="0">
              <a:spcBef>
                <a:spcPct val="20000"/>
              </a:spcBef>
              <a:buFontTx/>
              <a:buChar char="–"/>
            </a:pPr>
            <a:endParaRPr lang="en-US" altLang="en-US" sz="2000"/>
          </a:p>
        </p:txBody>
      </p:sp>
      <p:sp>
        <p:nvSpPr>
          <p:cNvPr id="3076" name="Rectangle 4"/>
          <p:cNvSpPr>
            <a:spLocks noChangeArrowheads="1"/>
          </p:cNvSpPr>
          <p:nvPr/>
        </p:nvSpPr>
        <p:spPr bwMode="auto">
          <a:xfrm>
            <a:off x="609600" y="3124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0" hangingPunct="0"/>
            <a:r>
              <a:rPr lang="en-US" altLang="en-US" sz="4400">
                <a:solidFill>
                  <a:srgbClr val="000099"/>
                </a:solidFill>
              </a:rPr>
              <a:t>Non electrolyte</a:t>
            </a:r>
            <a:endParaRPr lang="en-US" altLang="en-US" sz="4400">
              <a:solidFill>
                <a:schemeClr val="tx2"/>
              </a:solidFill>
            </a:endParaRPr>
          </a:p>
        </p:txBody>
      </p:sp>
      <p:sp>
        <p:nvSpPr>
          <p:cNvPr id="3077" name="Rectangle 5"/>
          <p:cNvSpPr>
            <a:spLocks noChangeArrowheads="1"/>
          </p:cNvSpPr>
          <p:nvPr/>
        </p:nvSpPr>
        <p:spPr bwMode="auto">
          <a:xfrm>
            <a:off x="685800" y="4191000"/>
            <a:ext cx="7772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20000"/>
              </a:spcBef>
              <a:buFontTx/>
              <a:buChar char="•"/>
            </a:pPr>
            <a:r>
              <a:rPr lang="en-US" altLang="en-US" sz="3200"/>
              <a:t>Substances such as sucrose, which do not conduct electricity when dissolved in water.  Do not produce ions in solution.</a:t>
            </a:r>
          </a:p>
          <a:p>
            <a:pPr eaLnBrk="0" hangingPunct="0">
              <a:spcBef>
                <a:spcPct val="20000"/>
              </a:spcBef>
              <a:buFontTx/>
              <a:buChar char="•"/>
            </a:pPr>
            <a:endParaRPr lang="en-US" altLang="en-US" sz="3200"/>
          </a:p>
        </p:txBody>
      </p:sp>
    </p:spTree>
    <p:extLst>
      <p:ext uri="{BB962C8B-B14F-4D97-AF65-F5344CB8AC3E}">
        <p14:creationId xmlns:p14="http://schemas.microsoft.com/office/powerpoint/2010/main" val="31438307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685800" y="533400"/>
            <a:ext cx="7772400" cy="4114800"/>
          </a:xfrm>
        </p:spPr>
        <p:txBody>
          <a:bodyPr>
            <a:normAutofit fontScale="92500" lnSpcReduction="20000"/>
          </a:bodyPr>
          <a:lstStyle/>
          <a:p>
            <a:pPr lvl="2"/>
            <a:endParaRPr lang="en-US" dirty="0" smtClean="0">
              <a:latin typeface="Arial" charset="0"/>
            </a:endParaRPr>
          </a:p>
          <a:p>
            <a:pPr lvl="2"/>
            <a:r>
              <a:rPr lang="en-US" sz="3200" dirty="0" smtClean="0">
                <a:latin typeface="Arial" charset="0"/>
              </a:rPr>
              <a:t>Oxidizing agent – Substance that causes another substance to be oxidized.  The oxidizing agent is always reduced.</a:t>
            </a:r>
          </a:p>
          <a:p>
            <a:pPr lvl="2"/>
            <a:endParaRPr lang="en-US" sz="3200" dirty="0" smtClean="0">
              <a:latin typeface="Arial" charset="0"/>
            </a:endParaRPr>
          </a:p>
          <a:p>
            <a:pPr lvl="2"/>
            <a:r>
              <a:rPr lang="en-US" sz="3200" dirty="0" smtClean="0">
                <a:latin typeface="Arial" charset="0"/>
              </a:rPr>
              <a:t>Reducing agent – Substance that causes another substance to be reduced.  The reducing agent is always oxidized.</a:t>
            </a:r>
          </a:p>
          <a:p>
            <a:endParaRPr lang="en-US" dirty="0" smtClean="0">
              <a:latin typeface="Arial" charset="0"/>
            </a:endParaRPr>
          </a:p>
        </p:txBody>
      </p:sp>
    </p:spTree>
    <p:extLst>
      <p:ext uri="{BB962C8B-B14F-4D97-AF65-F5344CB8AC3E}">
        <p14:creationId xmlns:p14="http://schemas.microsoft.com/office/powerpoint/2010/main" val="15686099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xfrm>
            <a:off x="5638800" y="2209800"/>
            <a:ext cx="2971800" cy="2819400"/>
          </a:xfrm>
        </p:spPr>
        <p:txBody>
          <a:bodyPr/>
          <a:lstStyle/>
          <a:p>
            <a:pPr>
              <a:buFontTx/>
              <a:buNone/>
            </a:pPr>
            <a:r>
              <a:rPr lang="en-US" sz="3600" dirty="0" smtClean="0">
                <a:latin typeface="Arial" charset="0"/>
              </a:rPr>
              <a:t>hydrogen</a:t>
            </a:r>
          </a:p>
          <a:p>
            <a:pPr>
              <a:buFontTx/>
              <a:buNone/>
            </a:pPr>
            <a:r>
              <a:rPr lang="en-US" sz="3600" dirty="0" smtClean="0">
                <a:latin typeface="Arial" charset="0"/>
              </a:rPr>
              <a:t>tungsten</a:t>
            </a:r>
          </a:p>
          <a:p>
            <a:pPr>
              <a:buFontTx/>
              <a:buNone/>
            </a:pPr>
            <a:r>
              <a:rPr lang="en-US" sz="3600" dirty="0" smtClean="0">
                <a:latin typeface="Arial" charset="0"/>
              </a:rPr>
              <a:t>WO</a:t>
            </a:r>
            <a:r>
              <a:rPr lang="en-US" sz="3600" baseline="-25000" dirty="0" smtClean="0">
                <a:latin typeface="Arial" charset="0"/>
              </a:rPr>
              <a:t>3</a:t>
            </a:r>
          </a:p>
          <a:p>
            <a:pPr>
              <a:buFontTx/>
              <a:buNone/>
            </a:pPr>
            <a:r>
              <a:rPr lang="en-US" sz="3600" dirty="0" smtClean="0">
                <a:latin typeface="Arial" charset="0"/>
              </a:rPr>
              <a:t>H</a:t>
            </a:r>
            <a:r>
              <a:rPr lang="en-US" sz="3600" baseline="-25000" dirty="0" smtClean="0">
                <a:latin typeface="Arial" charset="0"/>
              </a:rPr>
              <a:t>2</a:t>
            </a:r>
            <a:endParaRPr lang="en-US" sz="3600" dirty="0" smtClean="0">
              <a:latin typeface="Arial" charset="0"/>
            </a:endParaRPr>
          </a:p>
        </p:txBody>
      </p:sp>
      <p:sp>
        <p:nvSpPr>
          <p:cNvPr id="37891" name="Rectangle 3"/>
          <p:cNvSpPr>
            <a:spLocks noChangeArrowheads="1"/>
          </p:cNvSpPr>
          <p:nvPr/>
        </p:nvSpPr>
        <p:spPr bwMode="auto">
          <a:xfrm>
            <a:off x="304800" y="381000"/>
            <a:ext cx="8286750" cy="701675"/>
          </a:xfrm>
          <a:prstGeom prst="rect">
            <a:avLst/>
          </a:prstGeom>
          <a:noFill/>
          <a:ln w="9525">
            <a:noFill/>
            <a:miter lim="800000"/>
            <a:headEnd/>
            <a:tailEnd/>
          </a:ln>
        </p:spPr>
        <p:txBody>
          <a:bodyPr wrap="none">
            <a:spAutoFit/>
          </a:bodyPr>
          <a:lstStyle/>
          <a:p>
            <a:r>
              <a:rPr lang="en-US" sz="4000">
                <a:solidFill>
                  <a:srgbClr val="000099"/>
                </a:solidFill>
                <a:latin typeface="Arial" charset="0"/>
              </a:rPr>
              <a:t>WO</a:t>
            </a:r>
            <a:r>
              <a:rPr lang="en-US" sz="4000" baseline="-25000">
                <a:solidFill>
                  <a:srgbClr val="000099"/>
                </a:solidFill>
                <a:latin typeface="Arial" charset="0"/>
              </a:rPr>
              <a:t>3</a:t>
            </a:r>
            <a:r>
              <a:rPr lang="en-US" sz="4000">
                <a:solidFill>
                  <a:srgbClr val="000099"/>
                </a:solidFill>
                <a:latin typeface="Arial" charset="0"/>
              </a:rPr>
              <a:t>(s) + 3 H</a:t>
            </a:r>
            <a:r>
              <a:rPr lang="en-US" sz="4000" baseline="-25000">
                <a:solidFill>
                  <a:srgbClr val="000099"/>
                </a:solidFill>
                <a:latin typeface="Arial" charset="0"/>
              </a:rPr>
              <a:t>2</a:t>
            </a:r>
            <a:r>
              <a:rPr lang="en-US" sz="4000">
                <a:solidFill>
                  <a:srgbClr val="000099"/>
                </a:solidFill>
                <a:latin typeface="Arial" charset="0"/>
              </a:rPr>
              <a:t>(g) </a:t>
            </a:r>
            <a:r>
              <a:rPr lang="en-US" sz="4000" noProof="1">
                <a:solidFill>
                  <a:srgbClr val="000099"/>
                </a:solidFill>
                <a:latin typeface="Arial" charset="0"/>
                <a:sym typeface="Wingdings" pitchFamily="2" charset="2"/>
              </a:rPr>
              <a:t></a:t>
            </a:r>
            <a:r>
              <a:rPr lang="en-US" sz="4000">
                <a:solidFill>
                  <a:srgbClr val="000099"/>
                </a:solidFill>
                <a:latin typeface="Arial" charset="0"/>
              </a:rPr>
              <a:t> W(s) + 3 H</a:t>
            </a:r>
            <a:r>
              <a:rPr lang="en-US" sz="4000" baseline="-25000">
                <a:solidFill>
                  <a:srgbClr val="000099"/>
                </a:solidFill>
                <a:latin typeface="Arial" charset="0"/>
              </a:rPr>
              <a:t>2</a:t>
            </a:r>
            <a:r>
              <a:rPr lang="en-US" sz="4000">
                <a:solidFill>
                  <a:srgbClr val="000099"/>
                </a:solidFill>
                <a:latin typeface="Arial" charset="0"/>
              </a:rPr>
              <a:t>O(l)</a:t>
            </a:r>
          </a:p>
        </p:txBody>
      </p:sp>
      <p:sp>
        <p:nvSpPr>
          <p:cNvPr id="37892" name="Rectangle 4"/>
          <p:cNvSpPr>
            <a:spLocks noChangeArrowheads="1"/>
          </p:cNvSpPr>
          <p:nvPr/>
        </p:nvSpPr>
        <p:spPr bwMode="auto">
          <a:xfrm>
            <a:off x="685800" y="2209800"/>
            <a:ext cx="4476750" cy="2530475"/>
          </a:xfrm>
          <a:prstGeom prst="rect">
            <a:avLst/>
          </a:prstGeom>
          <a:noFill/>
          <a:ln w="9525">
            <a:noFill/>
            <a:miter lim="800000"/>
            <a:headEnd/>
            <a:tailEnd/>
          </a:ln>
        </p:spPr>
        <p:txBody>
          <a:bodyPr wrap="none">
            <a:spAutoFit/>
          </a:bodyPr>
          <a:lstStyle/>
          <a:p>
            <a:r>
              <a:rPr lang="en-US" sz="4000">
                <a:latin typeface="Arial" charset="0"/>
              </a:rPr>
              <a:t>Element oxidized –</a:t>
            </a:r>
          </a:p>
          <a:p>
            <a:r>
              <a:rPr lang="en-US" sz="4000">
                <a:latin typeface="Arial" charset="0"/>
              </a:rPr>
              <a:t>Element reduced –</a:t>
            </a:r>
          </a:p>
          <a:p>
            <a:r>
              <a:rPr lang="en-US" sz="4000">
                <a:latin typeface="Arial" charset="0"/>
              </a:rPr>
              <a:t>Oxidizing agent –</a:t>
            </a:r>
          </a:p>
          <a:p>
            <a:r>
              <a:rPr lang="en-US" sz="4000">
                <a:latin typeface="Arial" charset="0"/>
              </a:rPr>
              <a:t>Reducing agent –</a:t>
            </a:r>
          </a:p>
        </p:txBody>
      </p:sp>
    </p:spTree>
    <p:extLst>
      <p:ext uri="{BB962C8B-B14F-4D97-AF65-F5344CB8AC3E}">
        <p14:creationId xmlns:p14="http://schemas.microsoft.com/office/powerpoint/2010/main" val="276578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0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0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0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5638800" y="2209800"/>
            <a:ext cx="2971800" cy="2819400"/>
          </a:xfrm>
        </p:spPr>
        <p:txBody>
          <a:bodyPr/>
          <a:lstStyle/>
          <a:p>
            <a:pPr>
              <a:buFontTx/>
              <a:buNone/>
            </a:pPr>
            <a:r>
              <a:rPr lang="en-US" sz="3600" dirty="0" smtClean="0">
                <a:latin typeface="Arial" charset="0"/>
              </a:rPr>
              <a:t>Carbon </a:t>
            </a:r>
          </a:p>
          <a:p>
            <a:pPr>
              <a:buFontTx/>
              <a:buNone/>
            </a:pPr>
            <a:r>
              <a:rPr lang="en-US" sz="3600" dirty="0" smtClean="0">
                <a:latin typeface="Arial" charset="0"/>
              </a:rPr>
              <a:t>Tin </a:t>
            </a:r>
          </a:p>
          <a:p>
            <a:pPr>
              <a:buFontTx/>
              <a:buNone/>
            </a:pPr>
            <a:r>
              <a:rPr lang="en-US" sz="3600" dirty="0" smtClean="0">
                <a:latin typeface="Arial" charset="0"/>
              </a:rPr>
              <a:t>SnO</a:t>
            </a:r>
            <a:r>
              <a:rPr lang="en-US" sz="3600" baseline="-25000" dirty="0" smtClean="0">
                <a:latin typeface="Arial" charset="0"/>
              </a:rPr>
              <a:t>2</a:t>
            </a:r>
            <a:r>
              <a:rPr lang="en-US" sz="3600" dirty="0" smtClean="0">
                <a:latin typeface="Arial" charset="0"/>
              </a:rPr>
              <a:t>(s)</a:t>
            </a:r>
            <a:endParaRPr lang="en-US" sz="3600" baseline="-25000" dirty="0" smtClean="0">
              <a:latin typeface="Arial" charset="0"/>
            </a:endParaRPr>
          </a:p>
          <a:p>
            <a:pPr>
              <a:buFontTx/>
              <a:buNone/>
            </a:pPr>
            <a:r>
              <a:rPr lang="en-US" sz="3600" dirty="0" smtClean="0">
                <a:latin typeface="Arial" charset="0"/>
              </a:rPr>
              <a:t>C(s)</a:t>
            </a:r>
          </a:p>
        </p:txBody>
      </p:sp>
      <p:sp>
        <p:nvSpPr>
          <p:cNvPr id="38915" name="Rectangle 3"/>
          <p:cNvSpPr>
            <a:spLocks noChangeArrowheads="1"/>
          </p:cNvSpPr>
          <p:nvPr/>
        </p:nvSpPr>
        <p:spPr bwMode="auto">
          <a:xfrm>
            <a:off x="304800" y="381000"/>
            <a:ext cx="8188325" cy="701675"/>
          </a:xfrm>
          <a:prstGeom prst="rect">
            <a:avLst/>
          </a:prstGeom>
          <a:noFill/>
          <a:ln w="9525">
            <a:noFill/>
            <a:miter lim="800000"/>
            <a:headEnd/>
            <a:tailEnd/>
          </a:ln>
        </p:spPr>
        <p:txBody>
          <a:bodyPr wrap="none">
            <a:spAutoFit/>
          </a:bodyPr>
          <a:lstStyle/>
          <a:p>
            <a:r>
              <a:rPr lang="en-US" sz="4000">
                <a:solidFill>
                  <a:srgbClr val="000099"/>
                </a:solidFill>
                <a:latin typeface="Arial" charset="0"/>
              </a:rPr>
              <a:t>SnO</a:t>
            </a:r>
            <a:r>
              <a:rPr lang="en-US" sz="4000" baseline="-25000">
                <a:solidFill>
                  <a:srgbClr val="000099"/>
                </a:solidFill>
                <a:latin typeface="Arial" charset="0"/>
              </a:rPr>
              <a:t>2</a:t>
            </a:r>
            <a:r>
              <a:rPr lang="en-US" sz="4000">
                <a:solidFill>
                  <a:srgbClr val="000099"/>
                </a:solidFill>
                <a:latin typeface="Arial" charset="0"/>
              </a:rPr>
              <a:t>(s) + 2 C(s) </a:t>
            </a:r>
            <a:r>
              <a:rPr lang="en-US" sz="4000" noProof="1">
                <a:solidFill>
                  <a:srgbClr val="000099"/>
                </a:solidFill>
                <a:latin typeface="Arial" charset="0"/>
                <a:sym typeface="Wingdings" pitchFamily="2" charset="2"/>
              </a:rPr>
              <a:t></a:t>
            </a:r>
            <a:r>
              <a:rPr lang="en-US" sz="4000">
                <a:solidFill>
                  <a:srgbClr val="000099"/>
                </a:solidFill>
                <a:latin typeface="Arial" charset="0"/>
              </a:rPr>
              <a:t> Sn(l) + 2 CO(g)</a:t>
            </a:r>
          </a:p>
        </p:txBody>
      </p:sp>
      <p:sp>
        <p:nvSpPr>
          <p:cNvPr id="38916" name="Rectangle 4"/>
          <p:cNvSpPr>
            <a:spLocks noChangeArrowheads="1"/>
          </p:cNvSpPr>
          <p:nvPr/>
        </p:nvSpPr>
        <p:spPr bwMode="auto">
          <a:xfrm>
            <a:off x="685800" y="2209800"/>
            <a:ext cx="4476750" cy="2530475"/>
          </a:xfrm>
          <a:prstGeom prst="rect">
            <a:avLst/>
          </a:prstGeom>
          <a:noFill/>
          <a:ln w="9525">
            <a:noFill/>
            <a:miter lim="800000"/>
            <a:headEnd/>
            <a:tailEnd/>
          </a:ln>
        </p:spPr>
        <p:txBody>
          <a:bodyPr wrap="none">
            <a:spAutoFit/>
          </a:bodyPr>
          <a:lstStyle/>
          <a:p>
            <a:r>
              <a:rPr lang="en-US" sz="4000">
                <a:latin typeface="Arial" charset="0"/>
              </a:rPr>
              <a:t>Element oxidized –</a:t>
            </a:r>
          </a:p>
          <a:p>
            <a:r>
              <a:rPr lang="en-US" sz="4000">
                <a:latin typeface="Arial" charset="0"/>
              </a:rPr>
              <a:t>Element reduced –</a:t>
            </a:r>
          </a:p>
          <a:p>
            <a:r>
              <a:rPr lang="en-US" sz="4000">
                <a:latin typeface="Arial" charset="0"/>
              </a:rPr>
              <a:t>Oxidizing agent –</a:t>
            </a:r>
          </a:p>
          <a:p>
            <a:r>
              <a:rPr lang="en-US" sz="4000">
                <a:latin typeface="Arial" charset="0"/>
              </a:rPr>
              <a:t>Reducing agent –</a:t>
            </a:r>
          </a:p>
        </p:txBody>
      </p:sp>
      <p:sp>
        <p:nvSpPr>
          <p:cNvPr id="38917" name="TextBox 6"/>
          <p:cNvSpPr txBox="1">
            <a:spLocks noChangeArrowheads="1"/>
          </p:cNvSpPr>
          <p:nvPr/>
        </p:nvSpPr>
        <p:spPr bwMode="auto">
          <a:xfrm>
            <a:off x="5334000" y="6488113"/>
            <a:ext cx="3810000" cy="369887"/>
          </a:xfrm>
          <a:prstGeom prst="rect">
            <a:avLst/>
          </a:prstGeom>
          <a:noFill/>
          <a:ln w="9525">
            <a:noFill/>
            <a:miter lim="800000"/>
            <a:headEnd/>
            <a:tailEnd/>
          </a:ln>
        </p:spPr>
        <p:txBody>
          <a:bodyPr>
            <a:spAutoFit/>
          </a:bodyPr>
          <a:lstStyle/>
          <a:p>
            <a:r>
              <a:rPr lang="en-US" sz="1800" dirty="0"/>
              <a:t>Practice problems       </a:t>
            </a:r>
            <a:r>
              <a:rPr lang="en-US" sz="1800" dirty="0" err="1"/>
              <a:t>Tro</a:t>
            </a:r>
            <a:r>
              <a:rPr lang="en-US" sz="1800" dirty="0"/>
              <a:t> – </a:t>
            </a:r>
            <a:r>
              <a:rPr lang="en-US" sz="1800" dirty="0" smtClean="0"/>
              <a:t>4.91-4.92</a:t>
            </a:r>
            <a:endParaRPr lang="en-US" sz="1800" dirty="0"/>
          </a:p>
        </p:txBody>
      </p:sp>
    </p:spTree>
    <p:extLst>
      <p:ext uri="{BB962C8B-B14F-4D97-AF65-F5344CB8AC3E}">
        <p14:creationId xmlns:p14="http://schemas.microsoft.com/office/powerpoint/2010/main" val="101234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0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0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Replacement Reactions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5371657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aabjuvn0"/>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295400" y="538163"/>
            <a:ext cx="6705600" cy="5946775"/>
          </a:xfrm>
          <a:noFill/>
        </p:spPr>
      </p:pic>
    </p:spTree>
    <p:extLst>
      <p:ext uri="{BB962C8B-B14F-4D97-AF65-F5344CB8AC3E}">
        <p14:creationId xmlns:p14="http://schemas.microsoft.com/office/powerpoint/2010/main" val="3353847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u="sng" smtClean="0">
                <a:solidFill>
                  <a:srgbClr val="000099"/>
                </a:solidFill>
                <a:latin typeface="Arial" charset="0"/>
              </a:rPr>
              <a:t>Half Reaction Method of Balancing Redox Reactions</a:t>
            </a:r>
            <a:endParaRPr lang="en-US" u="sng" smtClean="0">
              <a:latin typeface="Arial" charset="0"/>
            </a:endParaRPr>
          </a:p>
        </p:txBody>
      </p:sp>
      <p:sp>
        <p:nvSpPr>
          <p:cNvPr id="39939" name="Rectangle 3"/>
          <p:cNvSpPr>
            <a:spLocks noGrp="1" noChangeArrowheads="1"/>
          </p:cNvSpPr>
          <p:nvPr>
            <p:ph type="body" idx="1"/>
          </p:nvPr>
        </p:nvSpPr>
        <p:spPr/>
        <p:txBody>
          <a:bodyPr/>
          <a:lstStyle/>
          <a:p>
            <a:r>
              <a:rPr lang="en-US" smtClean="0">
                <a:latin typeface="Arial" charset="0"/>
              </a:rPr>
              <a:t>Write skeleton ionic reaction.  (Usually a given.)</a:t>
            </a:r>
          </a:p>
          <a:p>
            <a:r>
              <a:rPr lang="en-US" smtClean="0">
                <a:latin typeface="Arial" charset="0"/>
              </a:rPr>
              <a:t>Split into 2 half reactions, one for oxidation and one for reduction.  (Determine what  is oxidized and what is reduced by calculating oxidation numbers.  Remember LEO says GER  Loses Electrons Oxidation, Gains Electrons Reduction)</a:t>
            </a:r>
          </a:p>
        </p:txBody>
      </p:sp>
    </p:spTree>
    <p:extLst>
      <p:ext uri="{BB962C8B-B14F-4D97-AF65-F5344CB8AC3E}">
        <p14:creationId xmlns:p14="http://schemas.microsoft.com/office/powerpoint/2010/main" val="26429565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r>
              <a:rPr lang="en-US" u="sng" smtClean="0">
                <a:solidFill>
                  <a:srgbClr val="000099"/>
                </a:solidFill>
                <a:latin typeface="Arial" charset="0"/>
              </a:rPr>
              <a:t>Half Reaction Method of Balancing Redox Reactions</a:t>
            </a:r>
            <a:endParaRPr lang="en-US" u="sng" smtClean="0">
              <a:latin typeface="Arial" charset="0"/>
            </a:endParaRPr>
          </a:p>
        </p:txBody>
      </p:sp>
      <p:sp>
        <p:nvSpPr>
          <p:cNvPr id="40963" name="Rectangle 3"/>
          <p:cNvSpPr>
            <a:spLocks noGrp="1" noChangeArrowheads="1"/>
          </p:cNvSpPr>
          <p:nvPr>
            <p:ph type="body" idx="1"/>
          </p:nvPr>
        </p:nvSpPr>
        <p:spPr/>
        <p:txBody>
          <a:bodyPr/>
          <a:lstStyle/>
          <a:p>
            <a:r>
              <a:rPr lang="en-US" sz="3600" dirty="0" smtClean="0">
                <a:latin typeface="Arial" charset="0"/>
              </a:rPr>
              <a:t>Balance each half reaction.</a:t>
            </a:r>
          </a:p>
          <a:p>
            <a:pPr lvl="1"/>
            <a:r>
              <a:rPr lang="en-US" sz="3600" dirty="0" smtClean="0">
                <a:latin typeface="Arial" charset="0"/>
              </a:rPr>
              <a:t>balance all but H and O.</a:t>
            </a:r>
          </a:p>
          <a:p>
            <a:pPr lvl="1"/>
            <a:r>
              <a:rPr lang="en-US" sz="3600" dirty="0" smtClean="0">
                <a:latin typeface="Arial" charset="0"/>
              </a:rPr>
              <a:t>balance O by adding H</a:t>
            </a:r>
            <a:r>
              <a:rPr lang="en-US" sz="3600" baseline="-25000" dirty="0" smtClean="0">
                <a:latin typeface="Arial" charset="0"/>
              </a:rPr>
              <a:t>2</a:t>
            </a:r>
            <a:r>
              <a:rPr lang="en-US" sz="3600" dirty="0" smtClean="0">
                <a:latin typeface="Arial" charset="0"/>
              </a:rPr>
              <a:t>O.</a:t>
            </a:r>
          </a:p>
          <a:p>
            <a:pPr lvl="1"/>
            <a:r>
              <a:rPr lang="en-US" sz="3600" dirty="0" smtClean="0">
                <a:latin typeface="Arial" charset="0"/>
              </a:rPr>
              <a:t>balance H by adding H</a:t>
            </a:r>
            <a:r>
              <a:rPr lang="en-US" sz="3600" baseline="30000" dirty="0" smtClean="0">
                <a:latin typeface="Arial" charset="0"/>
              </a:rPr>
              <a:t>+</a:t>
            </a:r>
            <a:r>
              <a:rPr lang="en-US" sz="3600" dirty="0" smtClean="0">
                <a:latin typeface="Arial" charset="0"/>
              </a:rPr>
              <a:t>.</a:t>
            </a:r>
          </a:p>
          <a:p>
            <a:pPr lvl="1"/>
            <a:r>
              <a:rPr lang="en-US" sz="3600" dirty="0" smtClean="0">
                <a:latin typeface="Arial" charset="0"/>
              </a:rPr>
              <a:t>balance charge by adding electrons.</a:t>
            </a:r>
            <a:endParaRPr lang="en-US" dirty="0" smtClean="0">
              <a:latin typeface="Arial" charset="0"/>
            </a:endParaRPr>
          </a:p>
        </p:txBody>
      </p:sp>
    </p:spTree>
    <p:extLst>
      <p:ext uri="{BB962C8B-B14F-4D97-AF65-F5344CB8AC3E}">
        <p14:creationId xmlns:p14="http://schemas.microsoft.com/office/powerpoint/2010/main" val="38990295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u="sng" dirty="0" smtClean="0">
                <a:solidFill>
                  <a:srgbClr val="000099"/>
                </a:solidFill>
                <a:latin typeface="Arial" charset="0"/>
              </a:rPr>
              <a:t>Half Reaction Method of Balancing </a:t>
            </a:r>
            <a:r>
              <a:rPr lang="en-US" u="sng" dirty="0" err="1" smtClean="0">
                <a:solidFill>
                  <a:srgbClr val="000099"/>
                </a:solidFill>
                <a:latin typeface="Arial" charset="0"/>
              </a:rPr>
              <a:t>Redox</a:t>
            </a:r>
            <a:r>
              <a:rPr lang="en-US" u="sng" dirty="0" smtClean="0">
                <a:solidFill>
                  <a:srgbClr val="000099"/>
                </a:solidFill>
                <a:latin typeface="Arial" charset="0"/>
              </a:rPr>
              <a:t> Reactions</a:t>
            </a:r>
            <a:endParaRPr lang="en-US" u="sng" dirty="0" smtClean="0">
              <a:latin typeface="Arial" charset="0"/>
            </a:endParaRPr>
          </a:p>
        </p:txBody>
      </p:sp>
      <p:sp>
        <p:nvSpPr>
          <p:cNvPr id="41987" name="Rectangle 3"/>
          <p:cNvSpPr>
            <a:spLocks noGrp="1" noChangeArrowheads="1"/>
          </p:cNvSpPr>
          <p:nvPr>
            <p:ph type="body" idx="1"/>
          </p:nvPr>
        </p:nvSpPr>
        <p:spPr/>
        <p:txBody>
          <a:bodyPr/>
          <a:lstStyle/>
          <a:p>
            <a:endParaRPr lang="en-US" dirty="0" smtClean="0">
              <a:latin typeface="Arial" charset="0"/>
            </a:endParaRPr>
          </a:p>
          <a:p>
            <a:r>
              <a:rPr lang="en-US" sz="3600" dirty="0" smtClean="0">
                <a:latin typeface="Arial" charset="0"/>
              </a:rPr>
              <a:t>Add half reactions together after multiplying by a factor to be sure electrons cancel.</a:t>
            </a:r>
          </a:p>
          <a:p>
            <a:endParaRPr lang="en-US" dirty="0" smtClean="0">
              <a:latin typeface="Arial" charset="0"/>
            </a:endParaRPr>
          </a:p>
        </p:txBody>
      </p:sp>
    </p:spTree>
    <p:extLst>
      <p:ext uri="{BB962C8B-B14F-4D97-AF65-F5344CB8AC3E}">
        <p14:creationId xmlns:p14="http://schemas.microsoft.com/office/powerpoint/2010/main" val="29445283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en-US" u="sng" dirty="0" smtClean="0">
                <a:solidFill>
                  <a:srgbClr val="000099"/>
                </a:solidFill>
                <a:latin typeface="Arial" charset="0"/>
              </a:rPr>
              <a:t>Half Reaction Method of Balancing </a:t>
            </a:r>
            <a:r>
              <a:rPr lang="en-US" u="sng" dirty="0" err="1" smtClean="0">
                <a:solidFill>
                  <a:srgbClr val="000099"/>
                </a:solidFill>
                <a:latin typeface="Arial" charset="0"/>
              </a:rPr>
              <a:t>Redox</a:t>
            </a:r>
            <a:r>
              <a:rPr lang="en-US" u="sng" dirty="0" smtClean="0">
                <a:solidFill>
                  <a:srgbClr val="000099"/>
                </a:solidFill>
                <a:latin typeface="Arial" charset="0"/>
              </a:rPr>
              <a:t> Reactions</a:t>
            </a:r>
            <a:endParaRPr lang="en-US" u="sng" dirty="0" smtClean="0">
              <a:latin typeface="Arial" charset="0"/>
            </a:endParaRPr>
          </a:p>
        </p:txBody>
      </p:sp>
      <p:sp>
        <p:nvSpPr>
          <p:cNvPr id="43011" name="Rectangle 3"/>
          <p:cNvSpPr>
            <a:spLocks noGrp="1" noChangeArrowheads="1"/>
          </p:cNvSpPr>
          <p:nvPr>
            <p:ph type="body" idx="1"/>
          </p:nvPr>
        </p:nvSpPr>
        <p:spPr/>
        <p:txBody>
          <a:bodyPr/>
          <a:lstStyle/>
          <a:p>
            <a:r>
              <a:rPr lang="en-US" sz="3600" dirty="0" smtClean="0">
                <a:latin typeface="Arial" charset="0"/>
              </a:rPr>
              <a:t>This method provides an equation for a reaction occurring in acid.  To change to a balanced basic reaction add    </a:t>
            </a:r>
          </a:p>
          <a:p>
            <a:pPr algn="ctr"/>
            <a:r>
              <a:rPr lang="en-US" sz="3600" dirty="0" smtClean="0">
                <a:latin typeface="Arial" charset="0"/>
              </a:rPr>
              <a:t>H</a:t>
            </a:r>
            <a:r>
              <a:rPr lang="en-US" sz="3600" baseline="30000" dirty="0" smtClean="0">
                <a:latin typeface="Arial" charset="0"/>
              </a:rPr>
              <a:t>+</a:t>
            </a:r>
            <a:r>
              <a:rPr lang="en-US" sz="3600" dirty="0" smtClean="0">
                <a:latin typeface="Arial" charset="0"/>
              </a:rPr>
              <a:t>  +  OH</a:t>
            </a:r>
            <a:r>
              <a:rPr lang="en-US" sz="3600" baseline="30000" dirty="0" smtClean="0">
                <a:latin typeface="Arial" charset="0"/>
                <a:sym typeface="Symbol" pitchFamily="18" charset="2"/>
              </a:rPr>
              <a:t></a:t>
            </a:r>
            <a:r>
              <a:rPr lang="en-US" sz="3600" dirty="0" smtClean="0">
                <a:latin typeface="Arial" charset="0"/>
              </a:rPr>
              <a:t>  </a:t>
            </a:r>
            <a:r>
              <a:rPr lang="en-US" sz="3600" dirty="0" smtClean="0">
                <a:latin typeface="Arial" charset="0"/>
                <a:sym typeface="Symbol" pitchFamily="18" charset="2"/>
              </a:rPr>
              <a:t></a:t>
            </a:r>
            <a:r>
              <a:rPr lang="en-US" sz="3600" dirty="0" smtClean="0">
                <a:latin typeface="Arial" charset="0"/>
              </a:rPr>
              <a:t>  H</a:t>
            </a:r>
            <a:r>
              <a:rPr lang="en-US" sz="3600" baseline="-25000" dirty="0" smtClean="0">
                <a:latin typeface="Arial" charset="0"/>
              </a:rPr>
              <a:t>2</a:t>
            </a:r>
            <a:r>
              <a:rPr lang="en-US" sz="3600" dirty="0" smtClean="0">
                <a:latin typeface="Arial" charset="0"/>
              </a:rPr>
              <a:t>O </a:t>
            </a:r>
          </a:p>
          <a:p>
            <a:r>
              <a:rPr lang="en-US" sz="3600" dirty="0" smtClean="0">
                <a:latin typeface="Arial" charset="0"/>
              </a:rPr>
              <a:t>to the reaction to cancel out all H</a:t>
            </a:r>
            <a:r>
              <a:rPr lang="en-US" sz="3600" baseline="30000" dirty="0" smtClean="0">
                <a:latin typeface="Arial" charset="0"/>
              </a:rPr>
              <a:t>+</a:t>
            </a:r>
            <a:r>
              <a:rPr lang="en-US" sz="3600" dirty="0" smtClean="0">
                <a:latin typeface="Arial" charset="0"/>
              </a:rPr>
              <a:t>’s.</a:t>
            </a:r>
          </a:p>
        </p:txBody>
      </p:sp>
      <p:sp>
        <p:nvSpPr>
          <p:cNvPr id="43012" name="TextBox 5"/>
          <p:cNvSpPr txBox="1">
            <a:spLocks noChangeArrowheads="1"/>
          </p:cNvSpPr>
          <p:nvPr/>
        </p:nvSpPr>
        <p:spPr bwMode="auto">
          <a:xfrm>
            <a:off x="5181600" y="6488113"/>
            <a:ext cx="3962400" cy="369887"/>
          </a:xfrm>
          <a:prstGeom prst="rect">
            <a:avLst/>
          </a:prstGeom>
          <a:noFill/>
          <a:ln w="9525">
            <a:noFill/>
            <a:miter lim="800000"/>
            <a:headEnd/>
            <a:tailEnd/>
          </a:ln>
        </p:spPr>
        <p:txBody>
          <a:bodyPr>
            <a:spAutoFit/>
          </a:bodyPr>
          <a:lstStyle/>
          <a:p>
            <a:r>
              <a:rPr lang="en-US" sz="1800"/>
              <a:t>Practice problems       Tro – 18.37-18.42</a:t>
            </a:r>
          </a:p>
        </p:txBody>
      </p:sp>
    </p:spTree>
    <p:extLst>
      <p:ext uri="{BB962C8B-B14F-4D97-AF65-F5344CB8AC3E}">
        <p14:creationId xmlns:p14="http://schemas.microsoft.com/office/powerpoint/2010/main" val="30372811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Balance in acid</a:t>
            </a:r>
          </a:p>
        </p:txBody>
      </p:sp>
      <p:sp>
        <p:nvSpPr>
          <p:cNvPr id="135171" name="Rectangle 3"/>
          <p:cNvSpPr>
            <a:spLocks noGrp="1" noChangeArrowheads="1"/>
          </p:cNvSpPr>
          <p:nvPr>
            <p:ph type="body" idx="1"/>
          </p:nvPr>
        </p:nvSpPr>
        <p:spPr/>
        <p:txBody>
          <a:bodyPr/>
          <a:lstStyle/>
          <a:p>
            <a:pPr>
              <a:buFontTx/>
              <a:buNone/>
            </a:pPr>
            <a:r>
              <a:rPr lang="en-US" dirty="0" smtClean="0"/>
              <a:t>Cr</a:t>
            </a:r>
            <a:r>
              <a:rPr lang="en-US" baseline="-25000" dirty="0" smtClean="0"/>
              <a:t>2</a:t>
            </a:r>
            <a:r>
              <a:rPr lang="en-US" dirty="0" smtClean="0"/>
              <a:t>O</a:t>
            </a:r>
            <a:r>
              <a:rPr lang="en-US" baseline="-25000" dirty="0" smtClean="0"/>
              <a:t>7</a:t>
            </a:r>
            <a:r>
              <a:rPr lang="en-US" baseline="30000" dirty="0" smtClean="0"/>
              <a:t>2-</a:t>
            </a:r>
            <a:r>
              <a:rPr lang="en-US" dirty="0" smtClean="0"/>
              <a:t>(</a:t>
            </a:r>
            <a:r>
              <a:rPr lang="en-US" dirty="0" err="1" smtClean="0"/>
              <a:t>aq</a:t>
            </a:r>
            <a:r>
              <a:rPr lang="en-US" dirty="0" smtClean="0"/>
              <a:t>) + Cl</a:t>
            </a:r>
            <a:r>
              <a:rPr lang="en-US" baseline="30000" dirty="0" smtClean="0"/>
              <a:t>-1</a:t>
            </a:r>
            <a:r>
              <a:rPr lang="en-US" dirty="0" smtClean="0"/>
              <a:t>(</a:t>
            </a:r>
            <a:r>
              <a:rPr lang="en-US" dirty="0" err="1" smtClean="0"/>
              <a:t>aq</a:t>
            </a:r>
            <a:r>
              <a:rPr lang="en-US" dirty="0" smtClean="0"/>
              <a:t>) </a:t>
            </a:r>
            <a:r>
              <a:rPr lang="en-US" dirty="0" smtClean="0">
                <a:sym typeface="Wingdings" pitchFamily="2" charset="2"/>
              </a:rPr>
              <a:t> Cr</a:t>
            </a:r>
            <a:r>
              <a:rPr lang="en-US" baseline="30000" dirty="0" smtClean="0">
                <a:sym typeface="Wingdings" pitchFamily="2" charset="2"/>
              </a:rPr>
              <a:t>3+</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Cl</a:t>
            </a:r>
            <a:r>
              <a:rPr lang="en-US" baseline="-25000" dirty="0" smtClean="0">
                <a:sym typeface="Wingdings" pitchFamily="2" charset="2"/>
              </a:rPr>
              <a:t>2</a:t>
            </a:r>
            <a:r>
              <a:rPr lang="en-US" dirty="0" smtClean="0">
                <a:sym typeface="Wingdings" pitchFamily="2" charset="2"/>
              </a:rPr>
              <a:t>(g)</a:t>
            </a:r>
          </a:p>
          <a:p>
            <a:pPr>
              <a:buFontTx/>
              <a:buNone/>
            </a:pPr>
            <a:endParaRPr lang="en-US" dirty="0" smtClean="0">
              <a:sym typeface="Wingdings" pitchFamily="2" charset="2"/>
            </a:endParaRPr>
          </a:p>
          <a:p>
            <a:pPr>
              <a:buFontTx/>
              <a:buNone/>
            </a:pPr>
            <a:endParaRPr lang="en-US" dirty="0" smtClean="0">
              <a:sym typeface="Wingdings" pitchFamily="2" charset="2"/>
            </a:endParaRPr>
          </a:p>
          <a:p>
            <a:pPr>
              <a:buFontTx/>
              <a:buNone/>
            </a:pPr>
            <a:r>
              <a:rPr lang="en-US" dirty="0" smtClean="0"/>
              <a:t>14H</a:t>
            </a:r>
            <a:r>
              <a:rPr lang="en-US" baseline="30000" dirty="0" smtClean="0"/>
              <a:t>+</a:t>
            </a:r>
            <a:r>
              <a:rPr lang="en-US" dirty="0" smtClean="0"/>
              <a:t>(</a:t>
            </a:r>
            <a:r>
              <a:rPr lang="en-US" dirty="0" err="1" smtClean="0"/>
              <a:t>aq</a:t>
            </a:r>
            <a:r>
              <a:rPr lang="en-US" dirty="0" smtClean="0"/>
              <a:t>) + Cr</a:t>
            </a:r>
            <a:r>
              <a:rPr lang="en-US" baseline="-25000" dirty="0" smtClean="0"/>
              <a:t>2</a:t>
            </a:r>
            <a:r>
              <a:rPr lang="en-US" dirty="0" smtClean="0"/>
              <a:t>O</a:t>
            </a:r>
            <a:r>
              <a:rPr lang="en-US" baseline="-25000" dirty="0" smtClean="0"/>
              <a:t>7</a:t>
            </a:r>
            <a:r>
              <a:rPr lang="en-US" baseline="30000" dirty="0" smtClean="0"/>
              <a:t>2-</a:t>
            </a:r>
            <a:r>
              <a:rPr lang="en-US" dirty="0" smtClean="0"/>
              <a:t>(</a:t>
            </a:r>
            <a:r>
              <a:rPr lang="en-US" dirty="0" err="1" smtClean="0"/>
              <a:t>aq</a:t>
            </a:r>
            <a:r>
              <a:rPr lang="en-US" dirty="0" smtClean="0"/>
              <a:t>) + 6Cl</a:t>
            </a:r>
            <a:r>
              <a:rPr lang="en-US" baseline="30000" dirty="0" smtClean="0"/>
              <a:t>-1</a:t>
            </a:r>
            <a:r>
              <a:rPr lang="en-US" dirty="0" smtClean="0"/>
              <a:t>(</a:t>
            </a:r>
            <a:r>
              <a:rPr lang="en-US" dirty="0" err="1" smtClean="0"/>
              <a:t>aq</a:t>
            </a:r>
            <a:r>
              <a:rPr lang="en-US" dirty="0" smtClean="0"/>
              <a:t>) </a:t>
            </a:r>
          </a:p>
          <a:p>
            <a:pPr>
              <a:buFontTx/>
              <a:buNone/>
            </a:pPr>
            <a:r>
              <a:rPr lang="en-US" dirty="0" smtClean="0"/>
              <a:t>                 </a:t>
            </a:r>
            <a:r>
              <a:rPr lang="en-US" dirty="0" smtClean="0">
                <a:sym typeface="Wingdings" pitchFamily="2" charset="2"/>
              </a:rPr>
              <a:t> 2Cr</a:t>
            </a:r>
            <a:r>
              <a:rPr lang="en-US" baseline="30000" dirty="0" smtClean="0">
                <a:sym typeface="Wingdings" pitchFamily="2" charset="2"/>
              </a:rPr>
              <a:t>3+</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+ 3Cl</a:t>
            </a:r>
            <a:r>
              <a:rPr lang="en-US" baseline="-25000" dirty="0" smtClean="0">
                <a:sym typeface="Wingdings" pitchFamily="2" charset="2"/>
              </a:rPr>
              <a:t>2</a:t>
            </a:r>
            <a:r>
              <a:rPr lang="en-US" dirty="0" smtClean="0">
                <a:sym typeface="Wingdings" pitchFamily="2" charset="2"/>
              </a:rPr>
              <a:t>(g) + 7 H</a:t>
            </a:r>
            <a:r>
              <a:rPr lang="en-US" baseline="-25000" dirty="0" smtClean="0">
                <a:sym typeface="Wingdings" pitchFamily="2" charset="2"/>
              </a:rPr>
              <a:t>2</a:t>
            </a:r>
            <a:r>
              <a:rPr lang="en-US" dirty="0" smtClean="0">
                <a:sym typeface="Wingdings" pitchFamily="2" charset="2"/>
              </a:rPr>
              <a:t>O(l)</a:t>
            </a:r>
            <a:endParaRPr lang="en-US" dirty="0" smtClean="0"/>
          </a:p>
          <a:p>
            <a:pPr>
              <a:buFontTx/>
              <a:buNone/>
            </a:pPr>
            <a:endParaRPr lang="en-US" dirty="0" smtClean="0"/>
          </a:p>
        </p:txBody>
      </p:sp>
    </p:spTree>
    <p:extLst>
      <p:ext uri="{BB962C8B-B14F-4D97-AF65-F5344CB8AC3E}">
        <p14:creationId xmlns:p14="http://schemas.microsoft.com/office/powerpoint/2010/main" val="245665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04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588"/>
            <a:ext cx="83550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2571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Balance in acid</a:t>
            </a:r>
          </a:p>
        </p:txBody>
      </p:sp>
      <p:sp>
        <p:nvSpPr>
          <p:cNvPr id="136195" name="Rectangle 3"/>
          <p:cNvSpPr>
            <a:spLocks noGrp="1" noChangeArrowheads="1"/>
          </p:cNvSpPr>
          <p:nvPr>
            <p:ph type="body" idx="1"/>
          </p:nvPr>
        </p:nvSpPr>
        <p:spPr/>
        <p:txBody>
          <a:bodyPr/>
          <a:lstStyle/>
          <a:p>
            <a:pPr>
              <a:buFontTx/>
              <a:buNone/>
            </a:pPr>
            <a:r>
              <a:rPr lang="en-US" dirty="0" smtClean="0"/>
              <a:t>MnO</a:t>
            </a:r>
            <a:r>
              <a:rPr lang="en-US" baseline="-25000" dirty="0" smtClean="0"/>
              <a:t>2</a:t>
            </a:r>
            <a:r>
              <a:rPr lang="en-US" dirty="0" smtClean="0"/>
              <a:t>(s) + Hg(l) + Cl</a:t>
            </a:r>
            <a:r>
              <a:rPr lang="en-US" baseline="30000" dirty="0" smtClean="0"/>
              <a:t>-1</a:t>
            </a:r>
            <a:r>
              <a:rPr lang="en-US" dirty="0" smtClean="0"/>
              <a:t>(</a:t>
            </a:r>
            <a:r>
              <a:rPr lang="en-US" dirty="0" err="1" smtClean="0"/>
              <a:t>aq</a:t>
            </a:r>
            <a:r>
              <a:rPr lang="en-US" dirty="0" smtClean="0"/>
              <a:t>) </a:t>
            </a:r>
          </a:p>
          <a:p>
            <a:pPr>
              <a:buFontTx/>
              <a:buNone/>
            </a:pPr>
            <a:r>
              <a:rPr lang="en-US" dirty="0" smtClean="0"/>
              <a:t>                               </a:t>
            </a:r>
            <a:r>
              <a:rPr lang="en-US" dirty="0" smtClean="0">
                <a:sym typeface="Wingdings" pitchFamily="2" charset="2"/>
              </a:rPr>
              <a:t> Mn</a:t>
            </a:r>
            <a:r>
              <a:rPr lang="en-US" baseline="30000" dirty="0" smtClean="0">
                <a:sym typeface="Wingdings" pitchFamily="2" charset="2"/>
              </a:rPr>
              <a:t>+2</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Hg</a:t>
            </a:r>
            <a:r>
              <a:rPr lang="en-US" baseline="-25000" dirty="0" smtClean="0">
                <a:sym typeface="Wingdings" pitchFamily="2" charset="2"/>
              </a:rPr>
              <a:t>2</a:t>
            </a:r>
            <a:r>
              <a:rPr lang="en-US" dirty="0" smtClean="0">
                <a:sym typeface="Wingdings" pitchFamily="2" charset="2"/>
              </a:rPr>
              <a:t>Cl</a:t>
            </a:r>
            <a:r>
              <a:rPr lang="en-US" baseline="-25000" dirty="0" smtClean="0">
                <a:sym typeface="Wingdings" pitchFamily="2" charset="2"/>
              </a:rPr>
              <a:t>2</a:t>
            </a:r>
            <a:r>
              <a:rPr lang="en-US" dirty="0" smtClean="0">
                <a:sym typeface="Wingdings" pitchFamily="2" charset="2"/>
              </a:rPr>
              <a:t>(s)</a:t>
            </a:r>
          </a:p>
          <a:p>
            <a:pPr>
              <a:buFontTx/>
              <a:buNone/>
            </a:pPr>
            <a:endParaRPr lang="en-US" dirty="0" smtClean="0">
              <a:sym typeface="Wingdings" pitchFamily="2" charset="2"/>
            </a:endParaRPr>
          </a:p>
          <a:p>
            <a:pPr>
              <a:buFontTx/>
              <a:buNone/>
            </a:pPr>
            <a:r>
              <a:rPr lang="en-US" dirty="0" smtClean="0"/>
              <a:t>4H</a:t>
            </a:r>
            <a:r>
              <a:rPr lang="en-US" baseline="30000" dirty="0" smtClean="0"/>
              <a:t>+</a:t>
            </a:r>
            <a:r>
              <a:rPr lang="en-US" dirty="0" smtClean="0"/>
              <a:t>(</a:t>
            </a:r>
            <a:r>
              <a:rPr lang="en-US" dirty="0" err="1" smtClean="0"/>
              <a:t>aq</a:t>
            </a:r>
            <a:r>
              <a:rPr lang="en-US" dirty="0" smtClean="0"/>
              <a:t>) + MnO</a:t>
            </a:r>
            <a:r>
              <a:rPr lang="en-US" baseline="-25000" dirty="0" smtClean="0"/>
              <a:t>2</a:t>
            </a:r>
            <a:r>
              <a:rPr lang="en-US" dirty="0" smtClean="0"/>
              <a:t>(s) + 2Hg(l) + 2Cl</a:t>
            </a:r>
            <a:r>
              <a:rPr lang="en-US" baseline="30000" dirty="0" smtClean="0"/>
              <a:t>-1</a:t>
            </a:r>
            <a:r>
              <a:rPr lang="en-US" dirty="0" smtClean="0"/>
              <a:t>(</a:t>
            </a:r>
            <a:r>
              <a:rPr lang="en-US" dirty="0" err="1" smtClean="0"/>
              <a:t>aq</a:t>
            </a:r>
            <a:r>
              <a:rPr lang="en-US" dirty="0" smtClean="0"/>
              <a:t>) </a:t>
            </a:r>
          </a:p>
          <a:p>
            <a:pPr>
              <a:buFontTx/>
              <a:buNone/>
            </a:pPr>
            <a:r>
              <a:rPr lang="en-US" dirty="0" smtClean="0"/>
              <a:t>             </a:t>
            </a:r>
            <a:r>
              <a:rPr lang="en-US" dirty="0" smtClean="0">
                <a:sym typeface="Wingdings" pitchFamily="2" charset="2"/>
              </a:rPr>
              <a:t> Mn</a:t>
            </a:r>
            <a:r>
              <a:rPr lang="en-US" baseline="30000" dirty="0" smtClean="0">
                <a:sym typeface="Wingdings" pitchFamily="2" charset="2"/>
              </a:rPr>
              <a:t>+2</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Hg</a:t>
            </a:r>
            <a:r>
              <a:rPr lang="en-US" baseline="-25000" dirty="0" smtClean="0">
                <a:sym typeface="Wingdings" pitchFamily="2" charset="2"/>
              </a:rPr>
              <a:t>2</a:t>
            </a:r>
            <a:r>
              <a:rPr lang="en-US" dirty="0" smtClean="0">
                <a:sym typeface="Wingdings" pitchFamily="2" charset="2"/>
              </a:rPr>
              <a:t>Cl</a:t>
            </a:r>
            <a:r>
              <a:rPr lang="en-US" baseline="-25000" dirty="0" smtClean="0">
                <a:sym typeface="Wingdings" pitchFamily="2" charset="2"/>
              </a:rPr>
              <a:t>2</a:t>
            </a:r>
            <a:r>
              <a:rPr lang="en-US" dirty="0" smtClean="0">
                <a:sym typeface="Wingdings" pitchFamily="2" charset="2"/>
              </a:rPr>
              <a:t>(s) + 2H</a:t>
            </a:r>
            <a:r>
              <a:rPr lang="en-US" baseline="-25000" dirty="0" smtClean="0">
                <a:sym typeface="Wingdings" pitchFamily="2" charset="2"/>
              </a:rPr>
              <a:t>2</a:t>
            </a:r>
            <a:r>
              <a:rPr lang="en-US" dirty="0" smtClean="0">
                <a:sym typeface="Wingdings" pitchFamily="2" charset="2"/>
              </a:rPr>
              <a:t>O(l)</a:t>
            </a:r>
            <a:endParaRPr lang="en-US" dirty="0" smtClean="0"/>
          </a:p>
          <a:p>
            <a:pPr>
              <a:buFontTx/>
              <a:buNone/>
            </a:pPr>
            <a:endParaRPr lang="en-US" dirty="0" smtClean="0"/>
          </a:p>
        </p:txBody>
      </p:sp>
    </p:spTree>
    <p:extLst>
      <p:ext uri="{BB962C8B-B14F-4D97-AF65-F5344CB8AC3E}">
        <p14:creationId xmlns:p14="http://schemas.microsoft.com/office/powerpoint/2010/main" val="247152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6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Balance in acid</a:t>
            </a:r>
          </a:p>
        </p:txBody>
      </p:sp>
      <p:sp>
        <p:nvSpPr>
          <p:cNvPr id="137219" name="Rectangle 3"/>
          <p:cNvSpPr>
            <a:spLocks noGrp="1" noChangeArrowheads="1"/>
          </p:cNvSpPr>
          <p:nvPr>
            <p:ph type="body" idx="1"/>
          </p:nvPr>
        </p:nvSpPr>
        <p:spPr/>
        <p:txBody>
          <a:bodyPr/>
          <a:lstStyle/>
          <a:p>
            <a:pPr>
              <a:buFontTx/>
              <a:buNone/>
            </a:pPr>
            <a:r>
              <a:rPr lang="en-US" dirty="0" smtClean="0"/>
              <a:t>Ag(s) + NO</a:t>
            </a:r>
            <a:r>
              <a:rPr lang="en-US" baseline="-25000" dirty="0" smtClean="0"/>
              <a:t>3</a:t>
            </a:r>
            <a:r>
              <a:rPr lang="en-US" baseline="30000" dirty="0" smtClean="0"/>
              <a:t>-1</a:t>
            </a:r>
            <a:r>
              <a:rPr lang="en-US" dirty="0" smtClean="0"/>
              <a:t>(</a:t>
            </a:r>
            <a:r>
              <a:rPr lang="en-US" dirty="0" err="1" smtClean="0"/>
              <a:t>aq</a:t>
            </a:r>
            <a:r>
              <a:rPr lang="en-US" dirty="0" smtClean="0"/>
              <a:t>) </a:t>
            </a:r>
            <a:r>
              <a:rPr lang="en-US" dirty="0" smtClean="0">
                <a:sym typeface="Wingdings" pitchFamily="2" charset="2"/>
              </a:rPr>
              <a:t> Ag</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NO(g)</a:t>
            </a:r>
          </a:p>
          <a:p>
            <a:pPr>
              <a:buFontTx/>
              <a:buNone/>
            </a:pPr>
            <a:endParaRPr lang="en-US" dirty="0" smtClean="0">
              <a:sym typeface="Wingdings" pitchFamily="2" charset="2"/>
            </a:endParaRPr>
          </a:p>
          <a:p>
            <a:pPr>
              <a:buFontTx/>
              <a:buNone/>
            </a:pPr>
            <a:endParaRPr lang="en-US" dirty="0" smtClean="0">
              <a:sym typeface="Wingdings" pitchFamily="2" charset="2"/>
            </a:endParaRPr>
          </a:p>
          <a:p>
            <a:pPr>
              <a:buFontTx/>
              <a:buNone/>
            </a:pPr>
            <a:r>
              <a:rPr lang="en-US" dirty="0" smtClean="0"/>
              <a:t>4H</a:t>
            </a:r>
            <a:r>
              <a:rPr lang="en-US" baseline="30000" dirty="0" smtClean="0"/>
              <a:t>+</a:t>
            </a:r>
            <a:r>
              <a:rPr lang="en-US" dirty="0" smtClean="0"/>
              <a:t>(</a:t>
            </a:r>
            <a:r>
              <a:rPr lang="en-US" dirty="0" err="1" smtClean="0"/>
              <a:t>aq</a:t>
            </a:r>
            <a:r>
              <a:rPr lang="en-US" dirty="0" smtClean="0"/>
              <a:t>) + 3Ag(s) + NO</a:t>
            </a:r>
            <a:r>
              <a:rPr lang="en-US" baseline="-25000" dirty="0" smtClean="0"/>
              <a:t>3</a:t>
            </a:r>
            <a:r>
              <a:rPr lang="en-US" baseline="30000" dirty="0" smtClean="0"/>
              <a:t>-1</a:t>
            </a:r>
            <a:r>
              <a:rPr lang="en-US" dirty="0" smtClean="0"/>
              <a:t>(</a:t>
            </a:r>
            <a:r>
              <a:rPr lang="en-US" dirty="0" err="1" smtClean="0"/>
              <a:t>aq</a:t>
            </a:r>
            <a:r>
              <a:rPr lang="en-US" dirty="0" smtClean="0"/>
              <a:t>) </a:t>
            </a:r>
          </a:p>
          <a:p>
            <a:pPr>
              <a:buFontTx/>
              <a:buNone/>
            </a:pPr>
            <a:r>
              <a:rPr lang="en-US" dirty="0" smtClean="0"/>
              <a:t>                 </a:t>
            </a:r>
            <a:r>
              <a:rPr lang="en-US" dirty="0" smtClean="0">
                <a:sym typeface="Wingdings" pitchFamily="2" charset="2"/>
              </a:rPr>
              <a:t> 3Ag</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NO(g) + 2 H</a:t>
            </a:r>
            <a:r>
              <a:rPr lang="en-US" baseline="-25000" dirty="0" smtClean="0">
                <a:sym typeface="Wingdings" pitchFamily="2" charset="2"/>
              </a:rPr>
              <a:t>2</a:t>
            </a:r>
            <a:r>
              <a:rPr lang="en-US" dirty="0" smtClean="0">
                <a:sym typeface="Wingdings" pitchFamily="2" charset="2"/>
              </a:rPr>
              <a:t>O(l)</a:t>
            </a:r>
          </a:p>
          <a:p>
            <a:pPr>
              <a:buFontTx/>
              <a:buNone/>
            </a:pPr>
            <a:endParaRPr lang="en-US" dirty="0" smtClean="0">
              <a:sym typeface="Wingdings" pitchFamily="2" charset="2"/>
            </a:endParaRPr>
          </a:p>
          <a:p>
            <a:endParaRPr lang="en-US" dirty="0" smtClean="0">
              <a:sym typeface="Wingdings" pitchFamily="2" charset="2"/>
            </a:endParaRPr>
          </a:p>
          <a:p>
            <a:endParaRPr lang="en-US" dirty="0" smtClean="0"/>
          </a:p>
        </p:txBody>
      </p:sp>
    </p:spTree>
    <p:extLst>
      <p:ext uri="{BB962C8B-B14F-4D97-AF65-F5344CB8AC3E}">
        <p14:creationId xmlns:p14="http://schemas.microsoft.com/office/powerpoint/2010/main" val="159819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Balance in acid</a:t>
            </a:r>
          </a:p>
        </p:txBody>
      </p:sp>
      <p:sp>
        <p:nvSpPr>
          <p:cNvPr id="138243" name="Rectangle 3"/>
          <p:cNvSpPr>
            <a:spLocks noGrp="1" noChangeArrowheads="1"/>
          </p:cNvSpPr>
          <p:nvPr>
            <p:ph type="body" idx="1"/>
          </p:nvPr>
        </p:nvSpPr>
        <p:spPr/>
        <p:txBody>
          <a:bodyPr/>
          <a:lstStyle/>
          <a:p>
            <a:pPr>
              <a:buFontTx/>
              <a:buNone/>
            </a:pPr>
            <a:r>
              <a:rPr lang="en-US" dirty="0" smtClean="0"/>
              <a:t>H</a:t>
            </a:r>
            <a:r>
              <a:rPr lang="en-US" baseline="-25000" dirty="0" smtClean="0"/>
              <a:t>3</a:t>
            </a:r>
            <a:r>
              <a:rPr lang="en-US" dirty="0" smtClean="0"/>
              <a:t>AsO</a:t>
            </a:r>
            <a:r>
              <a:rPr lang="en-US" baseline="-25000" dirty="0" smtClean="0"/>
              <a:t>4</a:t>
            </a:r>
            <a:r>
              <a:rPr lang="en-US" dirty="0" smtClean="0"/>
              <a:t>(</a:t>
            </a:r>
            <a:r>
              <a:rPr lang="en-US" dirty="0" err="1" smtClean="0"/>
              <a:t>aq</a:t>
            </a:r>
            <a:r>
              <a:rPr lang="en-US" dirty="0" smtClean="0"/>
              <a:t>) + Zn(s) </a:t>
            </a:r>
            <a:r>
              <a:rPr lang="en-US" dirty="0" smtClean="0">
                <a:sym typeface="Wingdings" pitchFamily="2" charset="2"/>
              </a:rPr>
              <a:t> AsH</a:t>
            </a:r>
            <a:r>
              <a:rPr lang="en-US" baseline="-25000" dirty="0" smtClean="0">
                <a:sym typeface="Wingdings" pitchFamily="2" charset="2"/>
              </a:rPr>
              <a:t>3</a:t>
            </a:r>
            <a:r>
              <a:rPr lang="en-US" dirty="0" smtClean="0">
                <a:sym typeface="Wingdings" pitchFamily="2" charset="2"/>
              </a:rPr>
              <a:t>(g) + Zn</a:t>
            </a:r>
            <a:r>
              <a:rPr lang="en-US" baseline="30000" dirty="0" smtClean="0">
                <a:sym typeface="Wingdings" pitchFamily="2" charset="2"/>
              </a:rPr>
              <a:t>+2</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a:t>
            </a:r>
          </a:p>
          <a:p>
            <a:pPr>
              <a:buFontTx/>
              <a:buNone/>
            </a:pPr>
            <a:endParaRPr lang="en-US" dirty="0" smtClean="0">
              <a:sym typeface="Wingdings" pitchFamily="2" charset="2"/>
            </a:endParaRPr>
          </a:p>
          <a:p>
            <a:pPr>
              <a:buFontTx/>
              <a:buNone/>
            </a:pPr>
            <a:endParaRPr lang="en-US" dirty="0" smtClean="0">
              <a:sym typeface="Wingdings" pitchFamily="2" charset="2"/>
            </a:endParaRPr>
          </a:p>
          <a:p>
            <a:pPr>
              <a:buFontTx/>
              <a:buNone/>
            </a:pPr>
            <a:r>
              <a:rPr lang="en-US" dirty="0" smtClean="0"/>
              <a:t>8H</a:t>
            </a:r>
            <a:r>
              <a:rPr lang="en-US" baseline="30000" dirty="0" smtClean="0"/>
              <a:t>+</a:t>
            </a:r>
            <a:r>
              <a:rPr lang="en-US" dirty="0" smtClean="0"/>
              <a:t>(</a:t>
            </a:r>
            <a:r>
              <a:rPr lang="en-US" dirty="0" err="1" smtClean="0"/>
              <a:t>aq</a:t>
            </a:r>
            <a:r>
              <a:rPr lang="en-US" dirty="0" smtClean="0"/>
              <a:t>) + H</a:t>
            </a:r>
            <a:r>
              <a:rPr lang="en-US" baseline="-25000" dirty="0" smtClean="0"/>
              <a:t>3</a:t>
            </a:r>
            <a:r>
              <a:rPr lang="en-US" dirty="0" smtClean="0"/>
              <a:t>AsO</a:t>
            </a:r>
            <a:r>
              <a:rPr lang="en-US" baseline="-25000" dirty="0" smtClean="0"/>
              <a:t>4</a:t>
            </a:r>
            <a:r>
              <a:rPr lang="en-US" dirty="0" smtClean="0"/>
              <a:t>(</a:t>
            </a:r>
            <a:r>
              <a:rPr lang="en-US" dirty="0" err="1" smtClean="0"/>
              <a:t>aq</a:t>
            </a:r>
            <a:r>
              <a:rPr lang="en-US" dirty="0" smtClean="0"/>
              <a:t>) + 4Zn(s) </a:t>
            </a:r>
          </a:p>
          <a:p>
            <a:pPr>
              <a:buFontTx/>
              <a:buNone/>
            </a:pPr>
            <a:r>
              <a:rPr lang="en-US" dirty="0" smtClean="0"/>
              <a:t>               </a:t>
            </a:r>
            <a:r>
              <a:rPr lang="en-US" dirty="0" smtClean="0">
                <a:sym typeface="Wingdings" pitchFamily="2" charset="2"/>
              </a:rPr>
              <a:t> AsH</a:t>
            </a:r>
            <a:r>
              <a:rPr lang="en-US" baseline="-25000" dirty="0" smtClean="0">
                <a:sym typeface="Wingdings" pitchFamily="2" charset="2"/>
              </a:rPr>
              <a:t>3</a:t>
            </a:r>
            <a:r>
              <a:rPr lang="en-US" dirty="0" smtClean="0">
                <a:sym typeface="Wingdings" pitchFamily="2" charset="2"/>
              </a:rPr>
              <a:t>(g) + 4Zn</a:t>
            </a:r>
            <a:r>
              <a:rPr lang="en-US" baseline="30000" dirty="0" smtClean="0">
                <a:sym typeface="Wingdings" pitchFamily="2" charset="2"/>
              </a:rPr>
              <a:t>+2</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+ 4 H</a:t>
            </a:r>
            <a:r>
              <a:rPr lang="en-US" baseline="-25000" dirty="0" smtClean="0">
                <a:sym typeface="Wingdings" pitchFamily="2" charset="2"/>
              </a:rPr>
              <a:t>2</a:t>
            </a:r>
            <a:r>
              <a:rPr lang="en-US" dirty="0" smtClean="0">
                <a:sym typeface="Wingdings" pitchFamily="2" charset="2"/>
              </a:rPr>
              <a:t>O(l)</a:t>
            </a:r>
            <a:endParaRPr lang="en-US" dirty="0" smtClean="0"/>
          </a:p>
          <a:p>
            <a:pPr>
              <a:buFontTx/>
              <a:buNone/>
            </a:pPr>
            <a:endParaRPr lang="en-US" dirty="0" smtClean="0"/>
          </a:p>
        </p:txBody>
      </p:sp>
    </p:spTree>
    <p:extLst>
      <p:ext uri="{BB962C8B-B14F-4D97-AF65-F5344CB8AC3E}">
        <p14:creationId xmlns:p14="http://schemas.microsoft.com/office/powerpoint/2010/main" val="142687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Balance in acid</a:t>
            </a:r>
          </a:p>
        </p:txBody>
      </p:sp>
      <p:sp>
        <p:nvSpPr>
          <p:cNvPr id="139267" name="Rectangle 3"/>
          <p:cNvSpPr>
            <a:spLocks noGrp="1" noChangeArrowheads="1"/>
          </p:cNvSpPr>
          <p:nvPr>
            <p:ph type="body" idx="1"/>
          </p:nvPr>
        </p:nvSpPr>
        <p:spPr/>
        <p:txBody>
          <a:bodyPr/>
          <a:lstStyle/>
          <a:p>
            <a:pPr>
              <a:buFontTx/>
              <a:buNone/>
            </a:pPr>
            <a:r>
              <a:rPr lang="en-US" dirty="0" smtClean="0"/>
              <a:t>Au</a:t>
            </a:r>
            <a:r>
              <a:rPr lang="en-US" baseline="30000" dirty="0" smtClean="0"/>
              <a:t>+3</a:t>
            </a:r>
            <a:r>
              <a:rPr lang="en-US" dirty="0" smtClean="0"/>
              <a:t>(</a:t>
            </a:r>
            <a:r>
              <a:rPr lang="en-US" dirty="0" err="1" smtClean="0"/>
              <a:t>aq</a:t>
            </a:r>
            <a:r>
              <a:rPr lang="en-US" dirty="0" smtClean="0"/>
              <a:t>) + I</a:t>
            </a:r>
            <a:r>
              <a:rPr lang="en-US" baseline="-25000" dirty="0" smtClean="0"/>
              <a:t>2</a:t>
            </a:r>
            <a:r>
              <a:rPr lang="en-US" dirty="0" smtClean="0"/>
              <a:t>(s) </a:t>
            </a:r>
            <a:r>
              <a:rPr lang="en-US" dirty="0" smtClean="0">
                <a:sym typeface="Wingdings" pitchFamily="2" charset="2"/>
              </a:rPr>
              <a:t> Au(s) + IO</a:t>
            </a:r>
            <a:r>
              <a:rPr lang="en-US" baseline="-25000" dirty="0" smtClean="0">
                <a:sym typeface="Wingdings" pitchFamily="2" charset="2"/>
              </a:rPr>
              <a:t>3</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a:t>
            </a:r>
          </a:p>
          <a:p>
            <a:pPr>
              <a:buFontTx/>
              <a:buNone/>
            </a:pPr>
            <a:endParaRPr lang="en-US" dirty="0" smtClean="0">
              <a:sym typeface="Wingdings" pitchFamily="2" charset="2"/>
            </a:endParaRPr>
          </a:p>
          <a:p>
            <a:pPr>
              <a:buFontTx/>
              <a:buNone/>
            </a:pPr>
            <a:endParaRPr lang="en-US" dirty="0" smtClean="0">
              <a:sym typeface="Wingdings" pitchFamily="2" charset="2"/>
            </a:endParaRPr>
          </a:p>
          <a:p>
            <a:pPr>
              <a:buFontTx/>
              <a:buNone/>
            </a:pPr>
            <a:r>
              <a:rPr lang="en-US" dirty="0" smtClean="0"/>
              <a:t>10Au</a:t>
            </a:r>
            <a:r>
              <a:rPr lang="en-US" baseline="30000" dirty="0" smtClean="0"/>
              <a:t>+3</a:t>
            </a:r>
            <a:r>
              <a:rPr lang="en-US" dirty="0" smtClean="0"/>
              <a:t>(</a:t>
            </a:r>
            <a:r>
              <a:rPr lang="en-US" dirty="0" err="1" smtClean="0"/>
              <a:t>aq</a:t>
            </a:r>
            <a:r>
              <a:rPr lang="en-US" dirty="0" smtClean="0"/>
              <a:t>) + 3I</a:t>
            </a:r>
            <a:r>
              <a:rPr lang="en-US" baseline="-25000" dirty="0" smtClean="0"/>
              <a:t>2</a:t>
            </a:r>
            <a:r>
              <a:rPr lang="en-US" dirty="0" smtClean="0"/>
              <a:t>(s) + 18 </a:t>
            </a:r>
            <a:r>
              <a:rPr lang="en-US" dirty="0" smtClean="0">
                <a:sym typeface="Wingdings" pitchFamily="2" charset="2"/>
              </a:rPr>
              <a:t>H</a:t>
            </a:r>
            <a:r>
              <a:rPr lang="en-US" baseline="-25000" dirty="0" smtClean="0">
                <a:sym typeface="Wingdings" pitchFamily="2" charset="2"/>
              </a:rPr>
              <a:t>2</a:t>
            </a:r>
            <a:r>
              <a:rPr lang="en-US" dirty="0" smtClean="0">
                <a:sym typeface="Wingdings" pitchFamily="2" charset="2"/>
              </a:rPr>
              <a:t>O(l)</a:t>
            </a:r>
            <a:r>
              <a:rPr lang="en-US" dirty="0" smtClean="0"/>
              <a:t> </a:t>
            </a:r>
          </a:p>
          <a:p>
            <a:pPr>
              <a:buFontTx/>
              <a:buNone/>
            </a:pPr>
            <a:r>
              <a:rPr lang="en-US" dirty="0" smtClean="0"/>
              <a:t>            </a:t>
            </a:r>
            <a:r>
              <a:rPr lang="en-US" dirty="0" smtClean="0">
                <a:sym typeface="Wingdings" pitchFamily="2" charset="2"/>
              </a:rPr>
              <a:t> </a:t>
            </a:r>
            <a:r>
              <a:rPr lang="en-US" dirty="0" smtClean="0"/>
              <a:t>36H</a:t>
            </a:r>
            <a:r>
              <a:rPr lang="en-US" baseline="30000" dirty="0" smtClean="0"/>
              <a:t>+</a:t>
            </a:r>
            <a:r>
              <a:rPr lang="en-US" dirty="0" smtClean="0"/>
              <a:t>(</a:t>
            </a:r>
            <a:r>
              <a:rPr lang="en-US" dirty="0" err="1" smtClean="0"/>
              <a:t>aq</a:t>
            </a:r>
            <a:r>
              <a:rPr lang="en-US" dirty="0" smtClean="0"/>
              <a:t>) + 10</a:t>
            </a:r>
            <a:r>
              <a:rPr lang="en-US" dirty="0" smtClean="0">
                <a:sym typeface="Wingdings" pitchFamily="2" charset="2"/>
              </a:rPr>
              <a:t>Au(s) + 6IO</a:t>
            </a:r>
            <a:r>
              <a:rPr lang="en-US" baseline="-25000" dirty="0" smtClean="0">
                <a:sym typeface="Wingdings" pitchFamily="2" charset="2"/>
              </a:rPr>
              <a:t>3</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a:t>
            </a:r>
            <a:endParaRPr lang="en-US" dirty="0" smtClean="0"/>
          </a:p>
          <a:p>
            <a:pPr>
              <a:buFontTx/>
              <a:buNone/>
            </a:pPr>
            <a:endParaRPr lang="en-US" dirty="0" smtClean="0"/>
          </a:p>
        </p:txBody>
      </p:sp>
    </p:spTree>
    <p:extLst>
      <p:ext uri="{BB962C8B-B14F-4D97-AF65-F5344CB8AC3E}">
        <p14:creationId xmlns:p14="http://schemas.microsoft.com/office/powerpoint/2010/main" val="117699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2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Balance in acid</a:t>
            </a:r>
          </a:p>
        </p:txBody>
      </p:sp>
      <p:sp>
        <p:nvSpPr>
          <p:cNvPr id="140291" name="Rectangle 3"/>
          <p:cNvSpPr>
            <a:spLocks noGrp="1" noChangeArrowheads="1"/>
          </p:cNvSpPr>
          <p:nvPr>
            <p:ph type="body" idx="1"/>
          </p:nvPr>
        </p:nvSpPr>
        <p:spPr>
          <a:xfrm>
            <a:off x="685800" y="1752600"/>
            <a:ext cx="7772400" cy="4343400"/>
          </a:xfrm>
        </p:spPr>
        <p:txBody>
          <a:bodyPr/>
          <a:lstStyle/>
          <a:p>
            <a:pPr>
              <a:buFontTx/>
              <a:buNone/>
            </a:pPr>
            <a:r>
              <a:rPr lang="en-US" dirty="0" smtClean="0"/>
              <a:t>IO</a:t>
            </a:r>
            <a:r>
              <a:rPr lang="en-US" baseline="-25000" dirty="0" smtClean="0"/>
              <a:t>3</a:t>
            </a:r>
            <a:r>
              <a:rPr lang="en-US" baseline="30000" dirty="0" smtClean="0"/>
              <a:t>-1</a:t>
            </a:r>
            <a:r>
              <a:rPr lang="en-US" dirty="0" smtClean="0"/>
              <a:t>(</a:t>
            </a:r>
            <a:r>
              <a:rPr lang="en-US" dirty="0" err="1" smtClean="0"/>
              <a:t>aq</a:t>
            </a:r>
            <a:r>
              <a:rPr lang="en-US" dirty="0" smtClean="0"/>
              <a:t>) + I</a:t>
            </a:r>
            <a:r>
              <a:rPr lang="en-US" baseline="30000" dirty="0" smtClean="0"/>
              <a:t>-1</a:t>
            </a:r>
            <a:r>
              <a:rPr lang="en-US" dirty="0" smtClean="0"/>
              <a:t>(</a:t>
            </a:r>
            <a:r>
              <a:rPr lang="en-US" dirty="0" err="1" smtClean="0"/>
              <a:t>aq</a:t>
            </a:r>
            <a:r>
              <a:rPr lang="en-US" dirty="0" smtClean="0"/>
              <a:t>) </a:t>
            </a:r>
            <a:r>
              <a:rPr lang="en-US" dirty="0" smtClean="0">
                <a:sym typeface="Wingdings" pitchFamily="2" charset="2"/>
              </a:rPr>
              <a:t> I</a:t>
            </a:r>
            <a:r>
              <a:rPr lang="en-US" baseline="-25000" dirty="0" smtClean="0">
                <a:sym typeface="Wingdings" pitchFamily="2" charset="2"/>
              </a:rPr>
              <a:t>3</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a:t>
            </a:r>
          </a:p>
          <a:p>
            <a:pPr>
              <a:buFontTx/>
              <a:buNone/>
            </a:pPr>
            <a:endParaRPr lang="en-US" dirty="0" smtClean="0">
              <a:sym typeface="Wingdings" pitchFamily="2" charset="2"/>
            </a:endParaRPr>
          </a:p>
          <a:p>
            <a:pPr>
              <a:buFontTx/>
              <a:buNone/>
            </a:pPr>
            <a:endParaRPr lang="en-US" dirty="0" smtClean="0">
              <a:sym typeface="Wingdings" pitchFamily="2" charset="2"/>
            </a:endParaRPr>
          </a:p>
          <a:p>
            <a:pPr>
              <a:buFontTx/>
              <a:buNone/>
            </a:pPr>
            <a:r>
              <a:rPr lang="en-US" dirty="0" smtClean="0"/>
              <a:t>6H</a:t>
            </a:r>
            <a:r>
              <a:rPr lang="en-US" baseline="30000" dirty="0" smtClean="0"/>
              <a:t>+</a:t>
            </a:r>
            <a:r>
              <a:rPr lang="en-US" dirty="0" smtClean="0"/>
              <a:t>(</a:t>
            </a:r>
            <a:r>
              <a:rPr lang="en-US" dirty="0" err="1" smtClean="0"/>
              <a:t>aq</a:t>
            </a:r>
            <a:r>
              <a:rPr lang="en-US" dirty="0" smtClean="0"/>
              <a:t>) + IO</a:t>
            </a:r>
            <a:r>
              <a:rPr lang="en-US" baseline="-25000" dirty="0" smtClean="0"/>
              <a:t>3</a:t>
            </a:r>
            <a:r>
              <a:rPr lang="en-US" baseline="30000" dirty="0" smtClean="0"/>
              <a:t>-1</a:t>
            </a:r>
            <a:r>
              <a:rPr lang="en-US" dirty="0" smtClean="0"/>
              <a:t>(</a:t>
            </a:r>
            <a:r>
              <a:rPr lang="en-US" dirty="0" err="1" smtClean="0"/>
              <a:t>aq</a:t>
            </a:r>
            <a:r>
              <a:rPr lang="en-US" dirty="0" smtClean="0"/>
              <a:t>) + 8I</a:t>
            </a:r>
            <a:r>
              <a:rPr lang="en-US" baseline="30000" dirty="0" smtClean="0"/>
              <a:t>-1</a:t>
            </a:r>
            <a:r>
              <a:rPr lang="en-US" dirty="0" smtClean="0"/>
              <a:t>(</a:t>
            </a:r>
            <a:r>
              <a:rPr lang="en-US" dirty="0" err="1" smtClean="0"/>
              <a:t>aq</a:t>
            </a:r>
            <a:r>
              <a:rPr lang="en-US" dirty="0" smtClean="0"/>
              <a:t>) </a:t>
            </a:r>
          </a:p>
          <a:p>
            <a:pPr>
              <a:buFontTx/>
              <a:buNone/>
            </a:pPr>
            <a:r>
              <a:rPr lang="en-US" dirty="0" smtClean="0"/>
              <a:t>                         </a:t>
            </a:r>
            <a:r>
              <a:rPr lang="en-US" dirty="0" smtClean="0">
                <a:sym typeface="Wingdings" pitchFamily="2" charset="2"/>
              </a:rPr>
              <a:t> 3I</a:t>
            </a:r>
            <a:r>
              <a:rPr lang="en-US" baseline="-25000" dirty="0" smtClean="0">
                <a:sym typeface="Wingdings" pitchFamily="2" charset="2"/>
              </a:rPr>
              <a:t>3</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+ 3 H</a:t>
            </a:r>
            <a:r>
              <a:rPr lang="en-US" baseline="-25000" dirty="0" smtClean="0">
                <a:sym typeface="Wingdings" pitchFamily="2" charset="2"/>
              </a:rPr>
              <a:t>2</a:t>
            </a:r>
            <a:r>
              <a:rPr lang="en-US" dirty="0" smtClean="0">
                <a:sym typeface="Wingdings" pitchFamily="2" charset="2"/>
              </a:rPr>
              <a:t>O(l)</a:t>
            </a:r>
          </a:p>
          <a:p>
            <a:pPr>
              <a:buFontTx/>
              <a:buNone/>
            </a:pPr>
            <a:endParaRPr lang="en-US" sz="2800" dirty="0" smtClean="0">
              <a:sym typeface="Wingdings" pitchFamily="2" charset="2"/>
            </a:endParaRPr>
          </a:p>
          <a:p>
            <a:pPr>
              <a:buFontTx/>
              <a:buNone/>
            </a:pPr>
            <a:r>
              <a:rPr lang="en-US" sz="1200" dirty="0" smtClean="0"/>
              <a:t>(Hint: if you divide the balanced equation by 3 you will get the result above.)</a:t>
            </a:r>
          </a:p>
          <a:p>
            <a:pPr>
              <a:buFontTx/>
              <a:buNone/>
            </a:pPr>
            <a:r>
              <a:rPr lang="en-US" sz="1200" dirty="0" smtClean="0"/>
              <a:t>		Balanced equation  18H</a:t>
            </a:r>
            <a:r>
              <a:rPr lang="en-US" sz="1200" baseline="30000" dirty="0" smtClean="0"/>
              <a:t>+</a:t>
            </a:r>
            <a:r>
              <a:rPr lang="en-US" sz="1200" dirty="0" smtClean="0"/>
              <a:t>(</a:t>
            </a:r>
            <a:r>
              <a:rPr lang="en-US" sz="1200" dirty="0" err="1" smtClean="0"/>
              <a:t>aq</a:t>
            </a:r>
            <a:r>
              <a:rPr lang="en-US" sz="1200" dirty="0" smtClean="0"/>
              <a:t>) +3 IO</a:t>
            </a:r>
            <a:r>
              <a:rPr lang="en-US" sz="1200" baseline="-25000" dirty="0" smtClean="0"/>
              <a:t>3</a:t>
            </a:r>
            <a:r>
              <a:rPr lang="en-US" sz="1200" baseline="30000" dirty="0" smtClean="0"/>
              <a:t>-1</a:t>
            </a:r>
            <a:r>
              <a:rPr lang="en-US" sz="1200" dirty="0" smtClean="0"/>
              <a:t>(</a:t>
            </a:r>
            <a:r>
              <a:rPr lang="en-US" sz="1200" dirty="0" err="1" smtClean="0"/>
              <a:t>aq</a:t>
            </a:r>
            <a:r>
              <a:rPr lang="en-US" sz="1200" dirty="0" smtClean="0"/>
              <a:t>) + 24I</a:t>
            </a:r>
            <a:r>
              <a:rPr lang="en-US" sz="1200" baseline="30000" dirty="0" smtClean="0"/>
              <a:t>-1</a:t>
            </a:r>
            <a:r>
              <a:rPr lang="en-US" sz="1200" dirty="0" smtClean="0"/>
              <a:t>(</a:t>
            </a:r>
            <a:r>
              <a:rPr lang="en-US" sz="1200" dirty="0" err="1" smtClean="0"/>
              <a:t>aq</a:t>
            </a:r>
            <a:r>
              <a:rPr lang="en-US" sz="1200" dirty="0" smtClean="0"/>
              <a:t>) </a:t>
            </a:r>
            <a:r>
              <a:rPr lang="en-US" sz="1200" dirty="0" smtClean="0">
                <a:sym typeface="Wingdings" pitchFamily="2" charset="2"/>
              </a:rPr>
              <a:t> 9I</a:t>
            </a:r>
            <a:r>
              <a:rPr lang="en-US" sz="1200" baseline="-25000" dirty="0" smtClean="0">
                <a:sym typeface="Wingdings" pitchFamily="2" charset="2"/>
              </a:rPr>
              <a:t>3</a:t>
            </a:r>
            <a:r>
              <a:rPr lang="en-US" sz="1200" baseline="30000" dirty="0" smtClean="0">
                <a:sym typeface="Wingdings" pitchFamily="2" charset="2"/>
              </a:rPr>
              <a:t>-1</a:t>
            </a:r>
            <a:r>
              <a:rPr lang="en-US" sz="1200" dirty="0" smtClean="0">
                <a:sym typeface="Wingdings" pitchFamily="2" charset="2"/>
              </a:rPr>
              <a:t>(</a:t>
            </a:r>
            <a:r>
              <a:rPr lang="en-US" sz="1200" dirty="0" err="1" smtClean="0">
                <a:sym typeface="Wingdings" pitchFamily="2" charset="2"/>
              </a:rPr>
              <a:t>aq</a:t>
            </a:r>
            <a:r>
              <a:rPr lang="en-US" sz="1200" dirty="0" smtClean="0">
                <a:sym typeface="Wingdings" pitchFamily="2" charset="2"/>
              </a:rPr>
              <a:t>) + 9 H</a:t>
            </a:r>
            <a:r>
              <a:rPr lang="en-US" sz="1200" baseline="-25000" dirty="0" smtClean="0">
                <a:sym typeface="Wingdings" pitchFamily="2" charset="2"/>
              </a:rPr>
              <a:t>2</a:t>
            </a:r>
            <a:r>
              <a:rPr lang="en-US" sz="1200" dirty="0" smtClean="0">
                <a:sym typeface="Wingdings" pitchFamily="2" charset="2"/>
              </a:rPr>
              <a:t>O(l)</a:t>
            </a:r>
            <a:r>
              <a:rPr lang="en-US" sz="1600" dirty="0" smtClean="0">
                <a:sym typeface="Wingdings" pitchFamily="2" charset="2"/>
              </a:rPr>
              <a:t> </a:t>
            </a:r>
          </a:p>
        </p:txBody>
      </p:sp>
    </p:spTree>
    <p:extLst>
      <p:ext uri="{BB962C8B-B14F-4D97-AF65-F5344CB8AC3E}">
        <p14:creationId xmlns:p14="http://schemas.microsoft.com/office/powerpoint/2010/main" val="183957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29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29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Balance in acid</a:t>
            </a:r>
          </a:p>
        </p:txBody>
      </p:sp>
      <p:sp>
        <p:nvSpPr>
          <p:cNvPr id="141315" name="Rectangle 3"/>
          <p:cNvSpPr>
            <a:spLocks noGrp="1" noChangeArrowheads="1"/>
          </p:cNvSpPr>
          <p:nvPr>
            <p:ph type="body" idx="1"/>
          </p:nvPr>
        </p:nvSpPr>
        <p:spPr/>
        <p:txBody>
          <a:bodyPr/>
          <a:lstStyle/>
          <a:p>
            <a:pPr>
              <a:buFontTx/>
              <a:buNone/>
            </a:pPr>
            <a:r>
              <a:rPr lang="en-US" dirty="0" smtClean="0"/>
              <a:t>HS</a:t>
            </a:r>
            <a:r>
              <a:rPr lang="en-US" baseline="-25000" dirty="0" smtClean="0"/>
              <a:t>2</a:t>
            </a:r>
            <a:r>
              <a:rPr lang="en-US" dirty="0" smtClean="0"/>
              <a:t>O</a:t>
            </a:r>
            <a:r>
              <a:rPr lang="en-US" baseline="-25000" dirty="0" smtClean="0"/>
              <a:t>3</a:t>
            </a:r>
            <a:r>
              <a:rPr lang="en-US" baseline="30000" dirty="0" smtClean="0"/>
              <a:t>-1</a:t>
            </a:r>
            <a:r>
              <a:rPr lang="en-US" dirty="0" smtClean="0"/>
              <a:t>(</a:t>
            </a:r>
            <a:r>
              <a:rPr lang="en-US" dirty="0" err="1" smtClean="0"/>
              <a:t>aq</a:t>
            </a:r>
            <a:r>
              <a:rPr lang="en-US" dirty="0" smtClean="0"/>
              <a:t>) </a:t>
            </a:r>
            <a:r>
              <a:rPr lang="en-US" dirty="0" smtClean="0">
                <a:sym typeface="Wingdings" pitchFamily="2" charset="2"/>
              </a:rPr>
              <a:t> S(s) + HSO</a:t>
            </a:r>
            <a:r>
              <a:rPr lang="en-US" baseline="-25000" dirty="0" smtClean="0">
                <a:sym typeface="Wingdings" pitchFamily="2" charset="2"/>
              </a:rPr>
              <a:t>4</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a:t>
            </a:r>
          </a:p>
          <a:p>
            <a:pPr>
              <a:buFontTx/>
              <a:buNone/>
            </a:pPr>
            <a:endParaRPr lang="en-US" dirty="0" smtClean="0">
              <a:sym typeface="Wingdings" pitchFamily="2" charset="2"/>
            </a:endParaRPr>
          </a:p>
          <a:p>
            <a:pPr>
              <a:buFontTx/>
              <a:buNone/>
            </a:pPr>
            <a:endParaRPr lang="en-US" dirty="0" smtClean="0">
              <a:sym typeface="Wingdings" pitchFamily="2" charset="2"/>
            </a:endParaRPr>
          </a:p>
          <a:p>
            <a:pPr>
              <a:buFontTx/>
              <a:buNone/>
            </a:pPr>
            <a:r>
              <a:rPr lang="en-US" dirty="0" smtClean="0"/>
              <a:t>H</a:t>
            </a:r>
            <a:r>
              <a:rPr lang="en-US" baseline="30000" dirty="0" smtClean="0"/>
              <a:t>+</a:t>
            </a:r>
            <a:r>
              <a:rPr lang="en-US" dirty="0" smtClean="0"/>
              <a:t>(</a:t>
            </a:r>
            <a:r>
              <a:rPr lang="en-US" dirty="0" err="1" smtClean="0"/>
              <a:t>aq</a:t>
            </a:r>
            <a:r>
              <a:rPr lang="en-US" dirty="0" smtClean="0"/>
              <a:t>) + 3HS</a:t>
            </a:r>
            <a:r>
              <a:rPr lang="en-US" baseline="-25000" dirty="0" smtClean="0"/>
              <a:t>2</a:t>
            </a:r>
            <a:r>
              <a:rPr lang="en-US" dirty="0" smtClean="0"/>
              <a:t>O</a:t>
            </a:r>
            <a:r>
              <a:rPr lang="en-US" baseline="-25000" dirty="0" smtClean="0"/>
              <a:t>3</a:t>
            </a:r>
            <a:r>
              <a:rPr lang="en-US" baseline="30000" dirty="0" smtClean="0"/>
              <a:t>-1</a:t>
            </a:r>
            <a:r>
              <a:rPr lang="en-US" dirty="0" smtClean="0"/>
              <a:t>(</a:t>
            </a:r>
            <a:r>
              <a:rPr lang="en-US" dirty="0" err="1" smtClean="0"/>
              <a:t>aq</a:t>
            </a:r>
            <a:r>
              <a:rPr lang="en-US" dirty="0" smtClean="0"/>
              <a:t>) </a:t>
            </a:r>
          </a:p>
          <a:p>
            <a:pPr>
              <a:buFontTx/>
              <a:buNone/>
            </a:pPr>
            <a:r>
              <a:rPr lang="en-US" dirty="0" smtClean="0"/>
              <a:t>                 </a:t>
            </a:r>
            <a:r>
              <a:rPr lang="en-US" dirty="0" smtClean="0">
                <a:sym typeface="Wingdings" pitchFamily="2" charset="2"/>
              </a:rPr>
              <a:t> 4S(s) + 2HSO</a:t>
            </a:r>
            <a:r>
              <a:rPr lang="en-US" baseline="-25000" dirty="0" smtClean="0">
                <a:sym typeface="Wingdings" pitchFamily="2" charset="2"/>
              </a:rPr>
              <a:t>4</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H</a:t>
            </a:r>
            <a:r>
              <a:rPr lang="en-US" baseline="-25000" dirty="0" smtClean="0">
                <a:sym typeface="Wingdings" pitchFamily="2" charset="2"/>
              </a:rPr>
              <a:t>2</a:t>
            </a:r>
            <a:r>
              <a:rPr lang="en-US" dirty="0" smtClean="0">
                <a:sym typeface="Wingdings" pitchFamily="2" charset="2"/>
              </a:rPr>
              <a:t>O(l)</a:t>
            </a:r>
          </a:p>
        </p:txBody>
      </p:sp>
    </p:spTree>
    <p:extLst>
      <p:ext uri="{BB962C8B-B14F-4D97-AF65-F5344CB8AC3E}">
        <p14:creationId xmlns:p14="http://schemas.microsoft.com/office/powerpoint/2010/main" val="330558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1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Balance in acid</a:t>
            </a:r>
          </a:p>
        </p:txBody>
      </p:sp>
      <p:sp>
        <p:nvSpPr>
          <p:cNvPr id="142339" name="Rectangle 3"/>
          <p:cNvSpPr>
            <a:spLocks noGrp="1" noChangeArrowheads="1"/>
          </p:cNvSpPr>
          <p:nvPr>
            <p:ph type="body" idx="1"/>
          </p:nvPr>
        </p:nvSpPr>
        <p:spPr/>
        <p:txBody>
          <a:bodyPr/>
          <a:lstStyle/>
          <a:p>
            <a:pPr>
              <a:buFontTx/>
              <a:buNone/>
            </a:pPr>
            <a:r>
              <a:rPr lang="en-US" dirty="0" smtClean="0"/>
              <a:t>O</a:t>
            </a:r>
            <a:r>
              <a:rPr lang="en-US" baseline="-25000" dirty="0" smtClean="0"/>
              <a:t>2</a:t>
            </a:r>
            <a:r>
              <a:rPr lang="en-US" baseline="30000" dirty="0" smtClean="0"/>
              <a:t>-2</a:t>
            </a:r>
            <a:r>
              <a:rPr lang="en-US" dirty="0" smtClean="0"/>
              <a:t>(</a:t>
            </a:r>
            <a:r>
              <a:rPr lang="en-US" dirty="0" err="1" smtClean="0"/>
              <a:t>aq</a:t>
            </a:r>
            <a:r>
              <a:rPr lang="en-US" dirty="0" smtClean="0"/>
              <a:t>) </a:t>
            </a:r>
            <a:r>
              <a:rPr lang="en-US" dirty="0" smtClean="0">
                <a:sym typeface="Wingdings" pitchFamily="2" charset="2"/>
              </a:rPr>
              <a:t> O</a:t>
            </a:r>
            <a:r>
              <a:rPr lang="en-US" baseline="-25000" dirty="0" smtClean="0">
                <a:sym typeface="Wingdings" pitchFamily="2" charset="2"/>
              </a:rPr>
              <a:t>2</a:t>
            </a:r>
            <a:r>
              <a:rPr lang="en-US" dirty="0" smtClean="0">
                <a:sym typeface="Wingdings" pitchFamily="2" charset="2"/>
              </a:rPr>
              <a:t>(g) + H</a:t>
            </a:r>
            <a:r>
              <a:rPr lang="en-US" baseline="-25000" dirty="0" smtClean="0">
                <a:sym typeface="Wingdings" pitchFamily="2" charset="2"/>
              </a:rPr>
              <a:t>2</a:t>
            </a:r>
            <a:r>
              <a:rPr lang="en-US" dirty="0" smtClean="0">
                <a:sym typeface="Wingdings" pitchFamily="2" charset="2"/>
              </a:rPr>
              <a:t>O(l)</a:t>
            </a:r>
          </a:p>
          <a:p>
            <a:pPr>
              <a:buFontTx/>
              <a:buNone/>
            </a:pPr>
            <a:endParaRPr lang="en-US" dirty="0" smtClean="0">
              <a:sym typeface="Wingdings" pitchFamily="2" charset="2"/>
            </a:endParaRPr>
          </a:p>
          <a:p>
            <a:pPr>
              <a:buFontTx/>
              <a:buNone/>
            </a:pPr>
            <a:endParaRPr lang="en-US" dirty="0" smtClean="0">
              <a:sym typeface="Wingdings" pitchFamily="2" charset="2"/>
            </a:endParaRPr>
          </a:p>
          <a:p>
            <a:pPr>
              <a:buFontTx/>
              <a:buNone/>
            </a:pPr>
            <a:r>
              <a:rPr lang="en-US" dirty="0" smtClean="0"/>
              <a:t>4H</a:t>
            </a:r>
            <a:r>
              <a:rPr lang="en-US" baseline="30000" dirty="0" smtClean="0"/>
              <a:t>+</a:t>
            </a:r>
            <a:r>
              <a:rPr lang="en-US" dirty="0" smtClean="0"/>
              <a:t>(</a:t>
            </a:r>
            <a:r>
              <a:rPr lang="en-US" dirty="0" err="1" smtClean="0"/>
              <a:t>aq</a:t>
            </a:r>
            <a:r>
              <a:rPr lang="en-US" dirty="0" smtClean="0"/>
              <a:t>) + 2 O</a:t>
            </a:r>
            <a:r>
              <a:rPr lang="en-US" baseline="-25000" dirty="0" smtClean="0"/>
              <a:t>2</a:t>
            </a:r>
            <a:r>
              <a:rPr lang="en-US" baseline="30000" dirty="0" smtClean="0"/>
              <a:t>-2</a:t>
            </a:r>
            <a:r>
              <a:rPr lang="en-US" dirty="0" smtClean="0"/>
              <a:t>(</a:t>
            </a:r>
            <a:r>
              <a:rPr lang="en-US" dirty="0" err="1" smtClean="0"/>
              <a:t>aq</a:t>
            </a:r>
            <a:r>
              <a:rPr lang="en-US" dirty="0" smtClean="0"/>
              <a:t>) </a:t>
            </a:r>
            <a:r>
              <a:rPr lang="en-US" dirty="0" smtClean="0">
                <a:sym typeface="Wingdings" pitchFamily="2" charset="2"/>
              </a:rPr>
              <a:t> O</a:t>
            </a:r>
            <a:r>
              <a:rPr lang="en-US" baseline="-25000" dirty="0" smtClean="0">
                <a:sym typeface="Wingdings" pitchFamily="2" charset="2"/>
              </a:rPr>
              <a:t>2</a:t>
            </a:r>
            <a:r>
              <a:rPr lang="en-US" dirty="0" smtClean="0">
                <a:sym typeface="Wingdings" pitchFamily="2" charset="2"/>
              </a:rPr>
              <a:t>(g) + 2H</a:t>
            </a:r>
            <a:r>
              <a:rPr lang="en-US" baseline="-25000" dirty="0" smtClean="0">
                <a:sym typeface="Wingdings" pitchFamily="2" charset="2"/>
              </a:rPr>
              <a:t>2</a:t>
            </a:r>
            <a:r>
              <a:rPr lang="en-US" dirty="0" smtClean="0">
                <a:sym typeface="Wingdings" pitchFamily="2" charset="2"/>
              </a:rPr>
              <a:t>O(l)</a:t>
            </a:r>
          </a:p>
        </p:txBody>
      </p:sp>
    </p:spTree>
    <p:extLst>
      <p:ext uri="{BB962C8B-B14F-4D97-AF65-F5344CB8AC3E}">
        <p14:creationId xmlns:p14="http://schemas.microsoft.com/office/powerpoint/2010/main" val="300955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Balance in acid</a:t>
            </a:r>
          </a:p>
        </p:txBody>
      </p:sp>
      <p:sp>
        <p:nvSpPr>
          <p:cNvPr id="143363" name="Rectangle 3"/>
          <p:cNvSpPr>
            <a:spLocks noGrp="1" noChangeArrowheads="1"/>
          </p:cNvSpPr>
          <p:nvPr>
            <p:ph type="body" idx="1"/>
          </p:nvPr>
        </p:nvSpPr>
        <p:spPr/>
        <p:txBody>
          <a:bodyPr/>
          <a:lstStyle/>
          <a:p>
            <a:pPr>
              <a:buFontTx/>
              <a:buNone/>
            </a:pPr>
            <a:r>
              <a:rPr lang="en-US" dirty="0" smtClean="0"/>
              <a:t>Cr</a:t>
            </a:r>
            <a:r>
              <a:rPr lang="en-US" baseline="-25000" dirty="0" smtClean="0"/>
              <a:t>2</a:t>
            </a:r>
            <a:r>
              <a:rPr lang="en-US" dirty="0" smtClean="0"/>
              <a:t>O</a:t>
            </a:r>
            <a:r>
              <a:rPr lang="en-US" baseline="-25000" dirty="0" smtClean="0"/>
              <a:t>7</a:t>
            </a:r>
            <a:r>
              <a:rPr lang="en-US" baseline="30000" dirty="0" smtClean="0"/>
              <a:t>-2</a:t>
            </a:r>
            <a:r>
              <a:rPr lang="en-US" dirty="0" smtClean="0"/>
              <a:t>(</a:t>
            </a:r>
            <a:r>
              <a:rPr lang="en-US" dirty="0" err="1" smtClean="0"/>
              <a:t>aq</a:t>
            </a:r>
            <a:r>
              <a:rPr lang="en-US" dirty="0" smtClean="0"/>
              <a:t>) + I</a:t>
            </a:r>
            <a:r>
              <a:rPr lang="en-US" baseline="-25000" dirty="0" smtClean="0"/>
              <a:t>2</a:t>
            </a:r>
            <a:r>
              <a:rPr lang="en-US" dirty="0" smtClean="0"/>
              <a:t>(</a:t>
            </a:r>
            <a:r>
              <a:rPr lang="en-US" dirty="0" err="1" smtClean="0"/>
              <a:t>aq</a:t>
            </a:r>
            <a:r>
              <a:rPr lang="en-US" dirty="0" smtClean="0"/>
              <a:t>) </a:t>
            </a:r>
            <a:r>
              <a:rPr lang="en-US" dirty="0" smtClean="0">
                <a:sym typeface="Wingdings" pitchFamily="2" charset="2"/>
              </a:rPr>
              <a:t> Cr</a:t>
            </a:r>
            <a:r>
              <a:rPr lang="en-US" baseline="30000" dirty="0" smtClean="0">
                <a:sym typeface="Wingdings" pitchFamily="2" charset="2"/>
              </a:rPr>
              <a:t>+3</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IO</a:t>
            </a:r>
            <a:r>
              <a:rPr lang="en-US" baseline="-25000" dirty="0" smtClean="0">
                <a:sym typeface="Wingdings" pitchFamily="2" charset="2"/>
              </a:rPr>
              <a:t>3</a:t>
            </a:r>
            <a:r>
              <a:rPr lang="en-US" baseline="30000" dirty="0" smtClean="0">
                <a:sym typeface="Wingdings" pitchFamily="2" charset="2"/>
              </a:rPr>
              <a:t>-1</a:t>
            </a:r>
          </a:p>
          <a:p>
            <a:pPr>
              <a:buFontTx/>
              <a:buNone/>
            </a:pPr>
            <a:endParaRPr lang="en-US" baseline="30000" dirty="0" smtClean="0">
              <a:sym typeface="Wingdings" pitchFamily="2" charset="2"/>
            </a:endParaRPr>
          </a:p>
          <a:p>
            <a:pPr>
              <a:buFontTx/>
              <a:buNone/>
            </a:pPr>
            <a:endParaRPr lang="en-US" baseline="30000" dirty="0" smtClean="0">
              <a:sym typeface="Wingdings" pitchFamily="2" charset="2"/>
            </a:endParaRPr>
          </a:p>
          <a:p>
            <a:pPr>
              <a:buFontTx/>
              <a:buNone/>
            </a:pPr>
            <a:endParaRPr lang="en-US" baseline="30000" dirty="0" smtClean="0">
              <a:sym typeface="Wingdings" pitchFamily="2" charset="2"/>
            </a:endParaRPr>
          </a:p>
          <a:p>
            <a:pPr>
              <a:buFontTx/>
              <a:buNone/>
            </a:pPr>
            <a:r>
              <a:rPr lang="en-US" dirty="0" smtClean="0"/>
              <a:t>34H</a:t>
            </a:r>
            <a:r>
              <a:rPr lang="en-US" baseline="30000" dirty="0" smtClean="0"/>
              <a:t>+</a:t>
            </a:r>
            <a:r>
              <a:rPr lang="en-US" dirty="0" smtClean="0"/>
              <a:t>(</a:t>
            </a:r>
            <a:r>
              <a:rPr lang="en-US" dirty="0" err="1" smtClean="0"/>
              <a:t>aq</a:t>
            </a:r>
            <a:r>
              <a:rPr lang="en-US" dirty="0" smtClean="0"/>
              <a:t>) + 5Cr</a:t>
            </a:r>
            <a:r>
              <a:rPr lang="en-US" baseline="-25000" dirty="0" smtClean="0"/>
              <a:t>2</a:t>
            </a:r>
            <a:r>
              <a:rPr lang="en-US" dirty="0" smtClean="0"/>
              <a:t>O</a:t>
            </a:r>
            <a:r>
              <a:rPr lang="en-US" baseline="-25000" dirty="0" smtClean="0"/>
              <a:t>7</a:t>
            </a:r>
            <a:r>
              <a:rPr lang="en-US" baseline="30000" dirty="0" smtClean="0"/>
              <a:t>-2</a:t>
            </a:r>
            <a:r>
              <a:rPr lang="en-US" dirty="0" smtClean="0"/>
              <a:t>(</a:t>
            </a:r>
            <a:r>
              <a:rPr lang="en-US" dirty="0" err="1" smtClean="0"/>
              <a:t>aq</a:t>
            </a:r>
            <a:r>
              <a:rPr lang="en-US" dirty="0" smtClean="0"/>
              <a:t>) + 3I</a:t>
            </a:r>
            <a:r>
              <a:rPr lang="en-US" baseline="-25000" dirty="0" smtClean="0"/>
              <a:t>2</a:t>
            </a:r>
            <a:r>
              <a:rPr lang="en-US" dirty="0" smtClean="0"/>
              <a:t>(</a:t>
            </a:r>
            <a:r>
              <a:rPr lang="en-US" dirty="0" err="1" smtClean="0"/>
              <a:t>aq</a:t>
            </a:r>
            <a:r>
              <a:rPr lang="en-US" dirty="0" smtClean="0"/>
              <a:t>) </a:t>
            </a:r>
          </a:p>
          <a:p>
            <a:pPr>
              <a:buFontTx/>
              <a:buNone/>
            </a:pPr>
            <a:r>
              <a:rPr lang="en-US" dirty="0" smtClean="0"/>
              <a:t>              </a:t>
            </a:r>
            <a:r>
              <a:rPr lang="en-US" dirty="0" smtClean="0">
                <a:sym typeface="Wingdings" pitchFamily="2" charset="2"/>
              </a:rPr>
              <a:t> 10Cr</a:t>
            </a:r>
            <a:r>
              <a:rPr lang="en-US" baseline="30000" dirty="0" smtClean="0">
                <a:sym typeface="Wingdings" pitchFamily="2" charset="2"/>
              </a:rPr>
              <a:t>+3</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+ 6IO</a:t>
            </a:r>
            <a:r>
              <a:rPr lang="en-US" baseline="-25000" dirty="0" smtClean="0">
                <a:sym typeface="Wingdings" pitchFamily="2" charset="2"/>
              </a:rPr>
              <a:t>3</a:t>
            </a:r>
            <a:r>
              <a:rPr lang="en-US" baseline="30000" dirty="0" smtClean="0">
                <a:sym typeface="Wingdings" pitchFamily="2" charset="2"/>
              </a:rPr>
              <a:t>-1</a:t>
            </a:r>
            <a:r>
              <a:rPr lang="en-US" dirty="0" smtClean="0">
                <a:sym typeface="Wingdings" pitchFamily="2" charset="2"/>
              </a:rPr>
              <a:t> + 17H</a:t>
            </a:r>
            <a:r>
              <a:rPr lang="en-US" baseline="-25000" dirty="0" smtClean="0">
                <a:sym typeface="Wingdings" pitchFamily="2" charset="2"/>
              </a:rPr>
              <a:t>2</a:t>
            </a:r>
            <a:r>
              <a:rPr lang="en-US" dirty="0" smtClean="0">
                <a:sym typeface="Wingdings" pitchFamily="2" charset="2"/>
              </a:rPr>
              <a:t>O(l)</a:t>
            </a:r>
            <a:endParaRPr lang="en-US" baseline="30000" dirty="0" smtClean="0">
              <a:sym typeface="Wingdings" pitchFamily="2" charset="2"/>
            </a:endParaRPr>
          </a:p>
        </p:txBody>
      </p:sp>
    </p:spTree>
    <p:extLst>
      <p:ext uri="{BB962C8B-B14F-4D97-AF65-F5344CB8AC3E}">
        <p14:creationId xmlns:p14="http://schemas.microsoft.com/office/powerpoint/2010/main" val="215702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Balance in acid</a:t>
            </a:r>
          </a:p>
        </p:txBody>
      </p:sp>
      <p:sp>
        <p:nvSpPr>
          <p:cNvPr id="144387" name="Rectangle 3"/>
          <p:cNvSpPr>
            <a:spLocks noGrp="1" noChangeArrowheads="1"/>
          </p:cNvSpPr>
          <p:nvPr>
            <p:ph type="body" idx="1"/>
          </p:nvPr>
        </p:nvSpPr>
        <p:spPr/>
        <p:txBody>
          <a:bodyPr/>
          <a:lstStyle/>
          <a:p>
            <a:pPr>
              <a:buFontTx/>
              <a:buNone/>
            </a:pPr>
            <a:r>
              <a:rPr lang="en-US" dirty="0" smtClean="0"/>
              <a:t>S</a:t>
            </a:r>
            <a:r>
              <a:rPr lang="en-US" baseline="-25000" dirty="0" smtClean="0"/>
              <a:t>2</a:t>
            </a:r>
            <a:r>
              <a:rPr lang="en-US" dirty="0" smtClean="0"/>
              <a:t>O</a:t>
            </a:r>
            <a:r>
              <a:rPr lang="en-US" baseline="-25000" dirty="0" smtClean="0"/>
              <a:t>3</a:t>
            </a:r>
            <a:r>
              <a:rPr lang="en-US" baseline="30000" dirty="0" smtClean="0"/>
              <a:t>-2</a:t>
            </a:r>
            <a:r>
              <a:rPr lang="en-US" dirty="0" smtClean="0"/>
              <a:t>(</a:t>
            </a:r>
            <a:r>
              <a:rPr lang="en-US" dirty="0" err="1" smtClean="0"/>
              <a:t>aq</a:t>
            </a:r>
            <a:r>
              <a:rPr lang="en-US" dirty="0" smtClean="0"/>
              <a:t>) + I</a:t>
            </a:r>
            <a:r>
              <a:rPr lang="en-US" baseline="-25000" dirty="0" smtClean="0"/>
              <a:t>2</a:t>
            </a:r>
            <a:r>
              <a:rPr lang="en-US" dirty="0" smtClean="0"/>
              <a:t>(</a:t>
            </a:r>
            <a:r>
              <a:rPr lang="en-US" dirty="0" err="1" smtClean="0"/>
              <a:t>aq</a:t>
            </a:r>
            <a:r>
              <a:rPr lang="en-US" dirty="0" smtClean="0"/>
              <a:t>) </a:t>
            </a:r>
            <a:r>
              <a:rPr lang="en-US" dirty="0" smtClean="0">
                <a:sym typeface="Wingdings" pitchFamily="2" charset="2"/>
              </a:rPr>
              <a:t> S</a:t>
            </a:r>
            <a:r>
              <a:rPr lang="en-US" baseline="-25000" dirty="0" smtClean="0">
                <a:sym typeface="Wingdings" pitchFamily="2" charset="2"/>
              </a:rPr>
              <a:t>4</a:t>
            </a:r>
            <a:r>
              <a:rPr lang="en-US" dirty="0" smtClean="0">
                <a:sym typeface="Wingdings" pitchFamily="2" charset="2"/>
              </a:rPr>
              <a:t>O</a:t>
            </a:r>
            <a:r>
              <a:rPr lang="en-US" baseline="-25000" dirty="0" smtClean="0">
                <a:sym typeface="Wingdings" pitchFamily="2" charset="2"/>
              </a:rPr>
              <a:t>6</a:t>
            </a:r>
            <a:r>
              <a:rPr lang="en-US" baseline="30000" dirty="0" smtClean="0">
                <a:sym typeface="Wingdings" pitchFamily="2" charset="2"/>
              </a:rPr>
              <a:t>-2</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I</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a:t>
            </a:r>
          </a:p>
          <a:p>
            <a:pPr>
              <a:buFontTx/>
              <a:buNone/>
            </a:pPr>
            <a:endParaRPr lang="en-US" dirty="0" smtClean="0">
              <a:sym typeface="Wingdings" pitchFamily="2" charset="2"/>
            </a:endParaRPr>
          </a:p>
          <a:p>
            <a:pPr>
              <a:buFontTx/>
              <a:buNone/>
            </a:pPr>
            <a:endParaRPr lang="en-US" dirty="0" smtClean="0">
              <a:sym typeface="Wingdings" pitchFamily="2" charset="2"/>
            </a:endParaRPr>
          </a:p>
          <a:p>
            <a:pPr>
              <a:buFontTx/>
              <a:buNone/>
            </a:pPr>
            <a:r>
              <a:rPr lang="en-US" dirty="0" smtClean="0"/>
              <a:t>2S</a:t>
            </a:r>
            <a:r>
              <a:rPr lang="en-US" baseline="-25000" dirty="0" smtClean="0"/>
              <a:t>2</a:t>
            </a:r>
            <a:r>
              <a:rPr lang="en-US" dirty="0" smtClean="0"/>
              <a:t>O</a:t>
            </a:r>
            <a:r>
              <a:rPr lang="en-US" baseline="-25000" dirty="0" smtClean="0"/>
              <a:t>3</a:t>
            </a:r>
            <a:r>
              <a:rPr lang="en-US" baseline="30000" dirty="0" smtClean="0"/>
              <a:t>-2</a:t>
            </a:r>
            <a:r>
              <a:rPr lang="en-US" dirty="0" smtClean="0"/>
              <a:t>(</a:t>
            </a:r>
            <a:r>
              <a:rPr lang="en-US" dirty="0" err="1" smtClean="0"/>
              <a:t>aq</a:t>
            </a:r>
            <a:r>
              <a:rPr lang="en-US" dirty="0" smtClean="0"/>
              <a:t>) + I</a:t>
            </a:r>
            <a:r>
              <a:rPr lang="en-US" baseline="-25000" dirty="0" smtClean="0"/>
              <a:t>2</a:t>
            </a:r>
            <a:r>
              <a:rPr lang="en-US" dirty="0" smtClean="0"/>
              <a:t>(</a:t>
            </a:r>
            <a:r>
              <a:rPr lang="en-US" dirty="0" err="1" smtClean="0"/>
              <a:t>aq</a:t>
            </a:r>
            <a:r>
              <a:rPr lang="en-US" dirty="0" smtClean="0"/>
              <a:t>) </a:t>
            </a:r>
            <a:r>
              <a:rPr lang="en-US" dirty="0" smtClean="0">
                <a:sym typeface="Wingdings" pitchFamily="2" charset="2"/>
              </a:rPr>
              <a:t> S</a:t>
            </a:r>
            <a:r>
              <a:rPr lang="en-US" baseline="-25000" dirty="0" smtClean="0">
                <a:sym typeface="Wingdings" pitchFamily="2" charset="2"/>
              </a:rPr>
              <a:t>4</a:t>
            </a:r>
            <a:r>
              <a:rPr lang="en-US" dirty="0" smtClean="0">
                <a:sym typeface="Wingdings" pitchFamily="2" charset="2"/>
              </a:rPr>
              <a:t>O</a:t>
            </a:r>
            <a:r>
              <a:rPr lang="en-US" baseline="-25000" dirty="0" smtClean="0">
                <a:sym typeface="Wingdings" pitchFamily="2" charset="2"/>
              </a:rPr>
              <a:t>6</a:t>
            </a:r>
            <a:r>
              <a:rPr lang="en-US" baseline="30000" dirty="0" smtClean="0">
                <a:sym typeface="Wingdings" pitchFamily="2" charset="2"/>
              </a:rPr>
              <a:t>-2</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+ 2I</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a:t>
            </a:r>
            <a:endParaRPr lang="en-US" dirty="0" smtClean="0"/>
          </a:p>
          <a:p>
            <a:endParaRPr lang="en-US" dirty="0" smtClean="0"/>
          </a:p>
        </p:txBody>
      </p:sp>
    </p:spTree>
    <p:extLst>
      <p:ext uri="{BB962C8B-B14F-4D97-AF65-F5344CB8AC3E}">
        <p14:creationId xmlns:p14="http://schemas.microsoft.com/office/powerpoint/2010/main" val="58475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Balance in acid</a:t>
            </a:r>
          </a:p>
        </p:txBody>
      </p:sp>
      <p:sp>
        <p:nvSpPr>
          <p:cNvPr id="145411" name="Rectangle 3"/>
          <p:cNvSpPr>
            <a:spLocks noGrp="1" noChangeArrowheads="1"/>
          </p:cNvSpPr>
          <p:nvPr>
            <p:ph type="body" idx="1"/>
          </p:nvPr>
        </p:nvSpPr>
        <p:spPr/>
        <p:txBody>
          <a:bodyPr/>
          <a:lstStyle/>
          <a:p>
            <a:pPr>
              <a:buFontTx/>
              <a:buNone/>
            </a:pPr>
            <a:r>
              <a:rPr lang="en-US" dirty="0" smtClean="0"/>
              <a:t>MnO</a:t>
            </a:r>
            <a:r>
              <a:rPr lang="en-US" baseline="-25000" dirty="0" smtClean="0"/>
              <a:t>4</a:t>
            </a:r>
            <a:r>
              <a:rPr lang="en-US" baseline="30000" dirty="0" smtClean="0"/>
              <a:t>-1</a:t>
            </a:r>
            <a:r>
              <a:rPr lang="en-US" dirty="0" smtClean="0"/>
              <a:t>(</a:t>
            </a:r>
            <a:r>
              <a:rPr lang="en-US" dirty="0" err="1" smtClean="0"/>
              <a:t>aq</a:t>
            </a:r>
            <a:r>
              <a:rPr lang="en-US" dirty="0" smtClean="0"/>
              <a:t>) + H</a:t>
            </a:r>
            <a:r>
              <a:rPr lang="en-US" baseline="-25000" dirty="0" smtClean="0"/>
              <a:t>2</a:t>
            </a:r>
            <a:r>
              <a:rPr lang="en-US" dirty="0" smtClean="0"/>
              <a:t>O</a:t>
            </a:r>
            <a:r>
              <a:rPr lang="en-US" baseline="-25000" dirty="0" smtClean="0"/>
              <a:t>2</a:t>
            </a:r>
            <a:r>
              <a:rPr lang="en-US" dirty="0" smtClean="0"/>
              <a:t>(</a:t>
            </a:r>
            <a:r>
              <a:rPr lang="en-US" dirty="0" err="1" smtClean="0"/>
              <a:t>aq</a:t>
            </a:r>
            <a:r>
              <a:rPr lang="en-US" dirty="0" smtClean="0"/>
              <a:t>) </a:t>
            </a:r>
            <a:r>
              <a:rPr lang="en-US" dirty="0" smtClean="0">
                <a:sym typeface="Wingdings" pitchFamily="2" charset="2"/>
              </a:rPr>
              <a:t> Mn</a:t>
            </a:r>
            <a:r>
              <a:rPr lang="en-US" baseline="30000" dirty="0" smtClean="0">
                <a:sym typeface="Wingdings" pitchFamily="2" charset="2"/>
              </a:rPr>
              <a:t>+2</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O</a:t>
            </a:r>
            <a:r>
              <a:rPr lang="en-US" baseline="-25000" dirty="0" smtClean="0">
                <a:sym typeface="Wingdings" pitchFamily="2" charset="2"/>
              </a:rPr>
              <a:t>2</a:t>
            </a:r>
            <a:r>
              <a:rPr lang="en-US" dirty="0" smtClean="0">
                <a:sym typeface="Wingdings" pitchFamily="2" charset="2"/>
              </a:rPr>
              <a:t>(g)</a:t>
            </a:r>
          </a:p>
          <a:p>
            <a:pPr>
              <a:buFontTx/>
              <a:buNone/>
            </a:pPr>
            <a:endParaRPr lang="en-US" dirty="0" smtClean="0">
              <a:sym typeface="Wingdings" pitchFamily="2" charset="2"/>
            </a:endParaRPr>
          </a:p>
          <a:p>
            <a:pPr>
              <a:buFontTx/>
              <a:buNone/>
            </a:pPr>
            <a:endParaRPr lang="en-US" dirty="0" smtClean="0">
              <a:sym typeface="Wingdings" pitchFamily="2" charset="2"/>
            </a:endParaRPr>
          </a:p>
          <a:p>
            <a:pPr>
              <a:buFontTx/>
              <a:buNone/>
            </a:pPr>
            <a:r>
              <a:rPr lang="en-US" dirty="0" smtClean="0"/>
              <a:t>6H</a:t>
            </a:r>
            <a:r>
              <a:rPr lang="en-US" baseline="30000" dirty="0" smtClean="0"/>
              <a:t>+</a:t>
            </a:r>
            <a:r>
              <a:rPr lang="en-US" dirty="0" smtClean="0"/>
              <a:t>(</a:t>
            </a:r>
            <a:r>
              <a:rPr lang="en-US" dirty="0" err="1" smtClean="0"/>
              <a:t>aq</a:t>
            </a:r>
            <a:r>
              <a:rPr lang="en-US" dirty="0" smtClean="0"/>
              <a:t>) + 2MnO</a:t>
            </a:r>
            <a:r>
              <a:rPr lang="en-US" baseline="-25000" dirty="0" smtClean="0"/>
              <a:t>4</a:t>
            </a:r>
            <a:r>
              <a:rPr lang="en-US" baseline="30000" dirty="0" smtClean="0"/>
              <a:t>-1</a:t>
            </a:r>
            <a:r>
              <a:rPr lang="en-US" dirty="0" smtClean="0"/>
              <a:t>(</a:t>
            </a:r>
            <a:r>
              <a:rPr lang="en-US" dirty="0" err="1" smtClean="0"/>
              <a:t>aq</a:t>
            </a:r>
            <a:r>
              <a:rPr lang="en-US" dirty="0" smtClean="0"/>
              <a:t>) + 5H</a:t>
            </a:r>
            <a:r>
              <a:rPr lang="en-US" baseline="-25000" dirty="0" smtClean="0"/>
              <a:t>2</a:t>
            </a:r>
            <a:r>
              <a:rPr lang="en-US" dirty="0" smtClean="0"/>
              <a:t>O</a:t>
            </a:r>
            <a:r>
              <a:rPr lang="en-US" baseline="-25000" dirty="0" smtClean="0"/>
              <a:t>2</a:t>
            </a:r>
            <a:r>
              <a:rPr lang="en-US" dirty="0" smtClean="0"/>
              <a:t>(</a:t>
            </a:r>
            <a:r>
              <a:rPr lang="en-US" dirty="0" err="1" smtClean="0"/>
              <a:t>aq</a:t>
            </a:r>
            <a:r>
              <a:rPr lang="en-US" dirty="0" smtClean="0"/>
              <a:t>) </a:t>
            </a:r>
          </a:p>
          <a:p>
            <a:pPr>
              <a:buFontTx/>
              <a:buNone/>
            </a:pPr>
            <a:r>
              <a:rPr lang="en-US" dirty="0" smtClean="0"/>
              <a:t>                </a:t>
            </a:r>
            <a:r>
              <a:rPr lang="en-US" dirty="0" smtClean="0">
                <a:sym typeface="Wingdings" pitchFamily="2" charset="2"/>
              </a:rPr>
              <a:t> 2Mn</a:t>
            </a:r>
            <a:r>
              <a:rPr lang="en-US" baseline="30000" dirty="0" smtClean="0">
                <a:sym typeface="Wingdings" pitchFamily="2" charset="2"/>
              </a:rPr>
              <a:t>+2</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+ 5O</a:t>
            </a:r>
            <a:r>
              <a:rPr lang="en-US" baseline="-25000" dirty="0" smtClean="0">
                <a:sym typeface="Wingdings" pitchFamily="2" charset="2"/>
              </a:rPr>
              <a:t>2</a:t>
            </a:r>
            <a:r>
              <a:rPr lang="en-US" dirty="0" smtClean="0">
                <a:sym typeface="Wingdings" pitchFamily="2" charset="2"/>
              </a:rPr>
              <a:t>(g) + 8 H</a:t>
            </a:r>
            <a:r>
              <a:rPr lang="en-US" baseline="-25000" dirty="0" smtClean="0">
                <a:sym typeface="Wingdings" pitchFamily="2" charset="2"/>
              </a:rPr>
              <a:t>2</a:t>
            </a:r>
            <a:r>
              <a:rPr lang="en-US" dirty="0" smtClean="0">
                <a:sym typeface="Wingdings" pitchFamily="2" charset="2"/>
              </a:rPr>
              <a:t>O(l)</a:t>
            </a:r>
          </a:p>
          <a:p>
            <a:pPr>
              <a:buFontTx/>
              <a:buNone/>
            </a:pPr>
            <a:endParaRPr lang="en-US" dirty="0" smtClean="0">
              <a:sym typeface="Wingdings" pitchFamily="2" charset="2"/>
            </a:endParaRPr>
          </a:p>
        </p:txBody>
      </p:sp>
    </p:spTree>
    <p:extLst>
      <p:ext uri="{BB962C8B-B14F-4D97-AF65-F5344CB8AC3E}">
        <p14:creationId xmlns:p14="http://schemas.microsoft.com/office/powerpoint/2010/main" val="246085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4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5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04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1588"/>
            <a:ext cx="88122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62621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Balance in acid</a:t>
            </a:r>
          </a:p>
        </p:txBody>
      </p:sp>
      <p:sp>
        <p:nvSpPr>
          <p:cNvPr id="146435" name="Rectangle 3"/>
          <p:cNvSpPr>
            <a:spLocks noGrp="1" noChangeArrowheads="1"/>
          </p:cNvSpPr>
          <p:nvPr>
            <p:ph type="body" idx="1"/>
          </p:nvPr>
        </p:nvSpPr>
        <p:spPr/>
        <p:txBody>
          <a:bodyPr/>
          <a:lstStyle/>
          <a:p>
            <a:pPr>
              <a:buFontTx/>
              <a:buNone/>
            </a:pPr>
            <a:r>
              <a:rPr lang="en-US" dirty="0" smtClean="0"/>
              <a:t>Hg</a:t>
            </a:r>
            <a:r>
              <a:rPr lang="en-US" baseline="-25000" dirty="0" smtClean="0"/>
              <a:t>2</a:t>
            </a:r>
            <a:r>
              <a:rPr lang="en-US" dirty="0" smtClean="0"/>
              <a:t>Cl</a:t>
            </a:r>
            <a:r>
              <a:rPr lang="en-US" baseline="-25000" dirty="0" smtClean="0"/>
              <a:t>2</a:t>
            </a:r>
            <a:r>
              <a:rPr lang="en-US" dirty="0" smtClean="0"/>
              <a:t>(s) + NO</a:t>
            </a:r>
            <a:r>
              <a:rPr lang="en-US" baseline="-25000" dirty="0" smtClean="0"/>
              <a:t>2</a:t>
            </a:r>
            <a:r>
              <a:rPr lang="en-US" baseline="30000" dirty="0" smtClean="0"/>
              <a:t>-1</a:t>
            </a:r>
            <a:r>
              <a:rPr lang="en-US" dirty="0" smtClean="0"/>
              <a:t>(</a:t>
            </a:r>
            <a:r>
              <a:rPr lang="en-US" dirty="0" err="1" smtClean="0"/>
              <a:t>aq</a:t>
            </a:r>
            <a:r>
              <a:rPr lang="en-US" dirty="0" smtClean="0"/>
              <a:t>) </a:t>
            </a:r>
            <a:r>
              <a:rPr lang="en-US" dirty="0" smtClean="0">
                <a:sym typeface="Wingdings" pitchFamily="2" charset="2"/>
              </a:rPr>
              <a:t> Hg</a:t>
            </a:r>
            <a:r>
              <a:rPr lang="en-US" baseline="30000" dirty="0" smtClean="0">
                <a:sym typeface="Wingdings" pitchFamily="2" charset="2"/>
              </a:rPr>
              <a:t>+2</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NO(g)</a:t>
            </a:r>
          </a:p>
          <a:p>
            <a:pPr>
              <a:buFontTx/>
              <a:buNone/>
            </a:pPr>
            <a:endParaRPr lang="en-US" dirty="0" smtClean="0">
              <a:sym typeface="Wingdings" pitchFamily="2" charset="2"/>
            </a:endParaRPr>
          </a:p>
          <a:p>
            <a:pPr>
              <a:buFontTx/>
              <a:buNone/>
            </a:pPr>
            <a:endParaRPr lang="en-US" dirty="0" smtClean="0">
              <a:sym typeface="Wingdings" pitchFamily="2" charset="2"/>
            </a:endParaRPr>
          </a:p>
          <a:p>
            <a:pPr>
              <a:buFontTx/>
              <a:buNone/>
            </a:pPr>
            <a:r>
              <a:rPr lang="en-US" dirty="0" smtClean="0"/>
              <a:t>4H</a:t>
            </a:r>
            <a:r>
              <a:rPr lang="en-US" baseline="30000" dirty="0" smtClean="0"/>
              <a:t>+</a:t>
            </a:r>
            <a:r>
              <a:rPr lang="en-US" dirty="0" smtClean="0"/>
              <a:t>(</a:t>
            </a:r>
            <a:r>
              <a:rPr lang="en-US" dirty="0" err="1" smtClean="0"/>
              <a:t>aq</a:t>
            </a:r>
            <a:r>
              <a:rPr lang="en-US" dirty="0" smtClean="0"/>
              <a:t>) + Hg</a:t>
            </a:r>
            <a:r>
              <a:rPr lang="en-US" baseline="-25000" dirty="0" smtClean="0"/>
              <a:t>2</a:t>
            </a:r>
            <a:r>
              <a:rPr lang="en-US" dirty="0" smtClean="0"/>
              <a:t>Cl</a:t>
            </a:r>
            <a:r>
              <a:rPr lang="en-US" baseline="-25000" dirty="0" smtClean="0"/>
              <a:t>2</a:t>
            </a:r>
            <a:r>
              <a:rPr lang="en-US" dirty="0" smtClean="0"/>
              <a:t>(s) + 2NO</a:t>
            </a:r>
            <a:r>
              <a:rPr lang="en-US" baseline="-25000" dirty="0" smtClean="0"/>
              <a:t>2</a:t>
            </a:r>
            <a:r>
              <a:rPr lang="en-US" baseline="30000" dirty="0" smtClean="0"/>
              <a:t>-1</a:t>
            </a:r>
            <a:r>
              <a:rPr lang="en-US" dirty="0" smtClean="0"/>
              <a:t>(</a:t>
            </a:r>
            <a:r>
              <a:rPr lang="en-US" dirty="0" err="1" smtClean="0"/>
              <a:t>aq</a:t>
            </a:r>
            <a:r>
              <a:rPr lang="en-US" dirty="0" smtClean="0"/>
              <a:t>) </a:t>
            </a:r>
          </a:p>
          <a:p>
            <a:pPr>
              <a:buFontTx/>
              <a:buNone/>
            </a:pPr>
            <a:r>
              <a:rPr lang="en-US" dirty="0" smtClean="0">
                <a:sym typeface="Wingdings" pitchFamily="2" charset="2"/>
              </a:rPr>
              <a:t> 2Hg</a:t>
            </a:r>
            <a:r>
              <a:rPr lang="en-US" baseline="30000" dirty="0" smtClean="0">
                <a:sym typeface="Wingdings" pitchFamily="2" charset="2"/>
              </a:rPr>
              <a:t>+2</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+ 2NO(g) + 2Cl</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+2H</a:t>
            </a:r>
            <a:r>
              <a:rPr lang="en-US" baseline="-25000" dirty="0" smtClean="0">
                <a:sym typeface="Wingdings" pitchFamily="2" charset="2"/>
              </a:rPr>
              <a:t>2</a:t>
            </a:r>
            <a:r>
              <a:rPr lang="en-US" dirty="0" smtClean="0">
                <a:sym typeface="Wingdings" pitchFamily="2" charset="2"/>
              </a:rPr>
              <a:t>O(l)</a:t>
            </a:r>
            <a:endParaRPr lang="en-US" dirty="0" smtClean="0"/>
          </a:p>
          <a:p>
            <a:pPr>
              <a:buFontTx/>
              <a:buNone/>
            </a:pPr>
            <a:endParaRPr lang="en-US" dirty="0" smtClean="0"/>
          </a:p>
        </p:txBody>
      </p:sp>
    </p:spTree>
    <p:extLst>
      <p:ext uri="{BB962C8B-B14F-4D97-AF65-F5344CB8AC3E}">
        <p14:creationId xmlns:p14="http://schemas.microsoft.com/office/powerpoint/2010/main" val="285388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43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6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Balance in acid</a:t>
            </a:r>
          </a:p>
        </p:txBody>
      </p:sp>
      <p:sp>
        <p:nvSpPr>
          <p:cNvPr id="147459" name="Rectangle 3"/>
          <p:cNvSpPr>
            <a:spLocks noGrp="1" noChangeArrowheads="1"/>
          </p:cNvSpPr>
          <p:nvPr>
            <p:ph type="body" idx="1"/>
          </p:nvPr>
        </p:nvSpPr>
        <p:spPr/>
        <p:txBody>
          <a:bodyPr/>
          <a:lstStyle/>
          <a:p>
            <a:pPr>
              <a:buFontTx/>
              <a:buNone/>
            </a:pPr>
            <a:r>
              <a:rPr lang="en-US" dirty="0" smtClean="0"/>
              <a:t>MnO</a:t>
            </a:r>
            <a:r>
              <a:rPr lang="en-US" baseline="-25000" dirty="0" smtClean="0"/>
              <a:t>4</a:t>
            </a:r>
            <a:r>
              <a:rPr lang="en-US" baseline="30000" dirty="0" smtClean="0"/>
              <a:t>-2</a:t>
            </a:r>
            <a:r>
              <a:rPr lang="en-US" dirty="0" smtClean="0"/>
              <a:t>(</a:t>
            </a:r>
            <a:r>
              <a:rPr lang="en-US" dirty="0" err="1" smtClean="0"/>
              <a:t>aq</a:t>
            </a:r>
            <a:r>
              <a:rPr lang="en-US" dirty="0" smtClean="0"/>
              <a:t>) </a:t>
            </a:r>
            <a:r>
              <a:rPr lang="en-US" dirty="0" smtClean="0">
                <a:sym typeface="Wingdings" pitchFamily="2" charset="2"/>
              </a:rPr>
              <a:t> MnO</a:t>
            </a:r>
            <a:r>
              <a:rPr lang="en-US" baseline="-25000" dirty="0" smtClean="0">
                <a:sym typeface="Wingdings" pitchFamily="2" charset="2"/>
              </a:rPr>
              <a:t>2</a:t>
            </a:r>
            <a:r>
              <a:rPr lang="en-US" dirty="0" smtClean="0">
                <a:sym typeface="Wingdings" pitchFamily="2" charset="2"/>
              </a:rPr>
              <a:t>(s) + MnO</a:t>
            </a:r>
            <a:r>
              <a:rPr lang="en-US" baseline="-25000" dirty="0" smtClean="0">
                <a:sym typeface="Wingdings" pitchFamily="2" charset="2"/>
              </a:rPr>
              <a:t>4</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a:t>
            </a:r>
          </a:p>
          <a:p>
            <a:pPr>
              <a:buFontTx/>
              <a:buNone/>
            </a:pPr>
            <a:endParaRPr lang="en-US" dirty="0" smtClean="0">
              <a:sym typeface="Wingdings" pitchFamily="2" charset="2"/>
            </a:endParaRPr>
          </a:p>
          <a:p>
            <a:pPr>
              <a:buFontTx/>
              <a:buNone/>
            </a:pPr>
            <a:endParaRPr lang="en-US" dirty="0" smtClean="0">
              <a:sym typeface="Wingdings" pitchFamily="2" charset="2"/>
            </a:endParaRPr>
          </a:p>
          <a:p>
            <a:pPr>
              <a:buFontTx/>
              <a:buNone/>
            </a:pPr>
            <a:r>
              <a:rPr lang="en-US" dirty="0" smtClean="0"/>
              <a:t>4H</a:t>
            </a:r>
            <a:r>
              <a:rPr lang="en-US" baseline="30000" dirty="0" smtClean="0"/>
              <a:t>+</a:t>
            </a:r>
            <a:r>
              <a:rPr lang="en-US" dirty="0" smtClean="0"/>
              <a:t>(</a:t>
            </a:r>
            <a:r>
              <a:rPr lang="en-US" dirty="0" err="1" smtClean="0"/>
              <a:t>aq</a:t>
            </a:r>
            <a:r>
              <a:rPr lang="en-US" dirty="0" smtClean="0"/>
              <a:t>) + 3MnO</a:t>
            </a:r>
            <a:r>
              <a:rPr lang="en-US" baseline="-25000" dirty="0" smtClean="0"/>
              <a:t>4</a:t>
            </a:r>
            <a:r>
              <a:rPr lang="en-US" baseline="30000" dirty="0" smtClean="0"/>
              <a:t>-2</a:t>
            </a:r>
            <a:r>
              <a:rPr lang="en-US" dirty="0" smtClean="0"/>
              <a:t>(</a:t>
            </a:r>
            <a:r>
              <a:rPr lang="en-US" dirty="0" err="1" smtClean="0"/>
              <a:t>aq</a:t>
            </a:r>
            <a:r>
              <a:rPr lang="en-US" dirty="0" smtClean="0"/>
              <a:t>) </a:t>
            </a:r>
          </a:p>
          <a:p>
            <a:pPr>
              <a:buFontTx/>
              <a:buNone/>
            </a:pPr>
            <a:r>
              <a:rPr lang="en-US" dirty="0" smtClean="0">
                <a:sym typeface="Wingdings" pitchFamily="2" charset="2"/>
              </a:rPr>
              <a:t>          MnO</a:t>
            </a:r>
            <a:r>
              <a:rPr lang="en-US" baseline="-25000" dirty="0" smtClean="0">
                <a:sym typeface="Wingdings" pitchFamily="2" charset="2"/>
              </a:rPr>
              <a:t>2</a:t>
            </a:r>
            <a:r>
              <a:rPr lang="en-US" dirty="0" smtClean="0">
                <a:sym typeface="Wingdings" pitchFamily="2" charset="2"/>
              </a:rPr>
              <a:t>(s) + 2MnO</a:t>
            </a:r>
            <a:r>
              <a:rPr lang="en-US" baseline="-25000" dirty="0" smtClean="0">
                <a:sym typeface="Wingdings" pitchFamily="2" charset="2"/>
              </a:rPr>
              <a:t>4</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+ 2H</a:t>
            </a:r>
            <a:r>
              <a:rPr lang="en-US" baseline="-25000" dirty="0" smtClean="0">
                <a:sym typeface="Wingdings" pitchFamily="2" charset="2"/>
              </a:rPr>
              <a:t>2</a:t>
            </a:r>
            <a:r>
              <a:rPr lang="en-US" dirty="0" smtClean="0">
                <a:sym typeface="Wingdings" pitchFamily="2" charset="2"/>
              </a:rPr>
              <a:t>O(l)</a:t>
            </a:r>
          </a:p>
        </p:txBody>
      </p:sp>
    </p:spTree>
    <p:extLst>
      <p:ext uri="{BB962C8B-B14F-4D97-AF65-F5344CB8AC3E}">
        <p14:creationId xmlns:p14="http://schemas.microsoft.com/office/powerpoint/2010/main" val="411615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4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7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Balance in acid</a:t>
            </a:r>
          </a:p>
        </p:txBody>
      </p:sp>
      <p:sp>
        <p:nvSpPr>
          <p:cNvPr id="148483" name="Rectangle 3"/>
          <p:cNvSpPr>
            <a:spLocks noGrp="1" noChangeArrowheads="1"/>
          </p:cNvSpPr>
          <p:nvPr>
            <p:ph type="body" idx="1"/>
          </p:nvPr>
        </p:nvSpPr>
        <p:spPr/>
        <p:txBody>
          <a:bodyPr/>
          <a:lstStyle/>
          <a:p>
            <a:pPr>
              <a:buFontTx/>
              <a:buNone/>
            </a:pPr>
            <a:r>
              <a:rPr lang="en-US" dirty="0" err="1" smtClean="0"/>
              <a:t>Pb</a:t>
            </a:r>
            <a:r>
              <a:rPr lang="en-US" dirty="0" smtClean="0"/>
              <a:t>(s) + PbO</a:t>
            </a:r>
            <a:r>
              <a:rPr lang="en-US" baseline="-25000" dirty="0" smtClean="0"/>
              <a:t>2</a:t>
            </a:r>
            <a:r>
              <a:rPr lang="en-US" dirty="0" smtClean="0"/>
              <a:t>(s) + SO</a:t>
            </a:r>
            <a:r>
              <a:rPr lang="en-US" baseline="-25000" dirty="0" smtClean="0"/>
              <a:t>4</a:t>
            </a:r>
            <a:r>
              <a:rPr lang="en-US" baseline="30000" dirty="0" smtClean="0"/>
              <a:t>-2</a:t>
            </a:r>
            <a:r>
              <a:rPr lang="en-US" dirty="0" smtClean="0"/>
              <a:t>(</a:t>
            </a:r>
            <a:r>
              <a:rPr lang="en-US" dirty="0" err="1" smtClean="0"/>
              <a:t>aq</a:t>
            </a:r>
            <a:r>
              <a:rPr lang="en-US" dirty="0" smtClean="0"/>
              <a:t>) </a:t>
            </a:r>
            <a:r>
              <a:rPr lang="en-US" dirty="0" smtClean="0">
                <a:sym typeface="Wingdings" pitchFamily="2" charset="2"/>
              </a:rPr>
              <a:t> PbSO</a:t>
            </a:r>
            <a:r>
              <a:rPr lang="en-US" baseline="-25000" dirty="0" smtClean="0">
                <a:sym typeface="Wingdings" pitchFamily="2" charset="2"/>
              </a:rPr>
              <a:t>4</a:t>
            </a:r>
            <a:r>
              <a:rPr lang="en-US" dirty="0" smtClean="0">
                <a:sym typeface="Wingdings" pitchFamily="2" charset="2"/>
              </a:rPr>
              <a:t>(s)</a:t>
            </a:r>
          </a:p>
          <a:p>
            <a:pPr>
              <a:buFontTx/>
              <a:buNone/>
            </a:pPr>
            <a:endParaRPr lang="en-US" dirty="0" smtClean="0">
              <a:sym typeface="Wingdings" pitchFamily="2" charset="2"/>
            </a:endParaRPr>
          </a:p>
          <a:p>
            <a:pPr>
              <a:buFontTx/>
              <a:buNone/>
            </a:pPr>
            <a:endParaRPr lang="en-US" dirty="0" smtClean="0">
              <a:sym typeface="Wingdings" pitchFamily="2" charset="2"/>
            </a:endParaRPr>
          </a:p>
          <a:p>
            <a:pPr>
              <a:buFontTx/>
              <a:buNone/>
            </a:pPr>
            <a:r>
              <a:rPr lang="en-US" dirty="0" smtClean="0"/>
              <a:t>4H</a:t>
            </a:r>
            <a:r>
              <a:rPr lang="en-US" baseline="30000" dirty="0" smtClean="0"/>
              <a:t>+</a:t>
            </a:r>
            <a:r>
              <a:rPr lang="en-US" dirty="0" smtClean="0"/>
              <a:t>(</a:t>
            </a:r>
            <a:r>
              <a:rPr lang="en-US" dirty="0" err="1" smtClean="0"/>
              <a:t>aq</a:t>
            </a:r>
            <a:r>
              <a:rPr lang="en-US" dirty="0" smtClean="0"/>
              <a:t>) + </a:t>
            </a:r>
            <a:r>
              <a:rPr lang="en-US" dirty="0" err="1" smtClean="0"/>
              <a:t>Pb</a:t>
            </a:r>
            <a:r>
              <a:rPr lang="en-US" dirty="0" smtClean="0"/>
              <a:t>(s) + PbO</a:t>
            </a:r>
            <a:r>
              <a:rPr lang="en-US" baseline="-25000" dirty="0" smtClean="0"/>
              <a:t>2</a:t>
            </a:r>
            <a:r>
              <a:rPr lang="en-US" dirty="0" smtClean="0"/>
              <a:t>(s) + 2SO</a:t>
            </a:r>
            <a:r>
              <a:rPr lang="en-US" baseline="-25000" dirty="0" smtClean="0"/>
              <a:t>4</a:t>
            </a:r>
            <a:r>
              <a:rPr lang="en-US" baseline="30000" dirty="0" smtClean="0"/>
              <a:t>-2</a:t>
            </a:r>
            <a:r>
              <a:rPr lang="en-US" dirty="0" smtClean="0"/>
              <a:t>(</a:t>
            </a:r>
            <a:r>
              <a:rPr lang="en-US" dirty="0" err="1" smtClean="0"/>
              <a:t>aq</a:t>
            </a:r>
            <a:r>
              <a:rPr lang="en-US" dirty="0" smtClean="0"/>
              <a:t>) </a:t>
            </a:r>
          </a:p>
          <a:p>
            <a:pPr>
              <a:buFontTx/>
              <a:buNone/>
            </a:pPr>
            <a:r>
              <a:rPr lang="en-US" dirty="0" smtClean="0">
                <a:sym typeface="Wingdings" pitchFamily="2" charset="2"/>
              </a:rPr>
              <a:t>                        2PbSO</a:t>
            </a:r>
            <a:r>
              <a:rPr lang="en-US" baseline="-25000" dirty="0" smtClean="0">
                <a:sym typeface="Wingdings" pitchFamily="2" charset="2"/>
              </a:rPr>
              <a:t>4</a:t>
            </a:r>
            <a:r>
              <a:rPr lang="en-US" dirty="0" smtClean="0">
                <a:sym typeface="Wingdings" pitchFamily="2" charset="2"/>
              </a:rPr>
              <a:t>(s) + 2H</a:t>
            </a:r>
            <a:r>
              <a:rPr lang="en-US" baseline="-25000" dirty="0" smtClean="0">
                <a:sym typeface="Wingdings" pitchFamily="2" charset="2"/>
              </a:rPr>
              <a:t>2</a:t>
            </a:r>
            <a:r>
              <a:rPr lang="en-US" dirty="0" smtClean="0">
                <a:sym typeface="Wingdings" pitchFamily="2" charset="2"/>
              </a:rPr>
              <a:t>O(l)</a:t>
            </a:r>
            <a:endParaRPr lang="en-US" dirty="0" smtClean="0"/>
          </a:p>
          <a:p>
            <a:pPr>
              <a:buFontTx/>
              <a:buNone/>
            </a:pPr>
            <a:endParaRPr lang="en-US" dirty="0" smtClean="0"/>
          </a:p>
        </p:txBody>
      </p:sp>
    </p:spTree>
    <p:extLst>
      <p:ext uri="{BB962C8B-B14F-4D97-AF65-F5344CB8AC3E}">
        <p14:creationId xmlns:p14="http://schemas.microsoft.com/office/powerpoint/2010/main" val="386778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Balance in base</a:t>
            </a:r>
          </a:p>
        </p:txBody>
      </p:sp>
      <p:sp>
        <p:nvSpPr>
          <p:cNvPr id="149507" name="Rectangle 3"/>
          <p:cNvSpPr>
            <a:spLocks noGrp="1" noChangeArrowheads="1"/>
          </p:cNvSpPr>
          <p:nvPr>
            <p:ph type="body" idx="1"/>
          </p:nvPr>
        </p:nvSpPr>
        <p:spPr/>
        <p:txBody>
          <a:bodyPr/>
          <a:lstStyle/>
          <a:p>
            <a:pPr>
              <a:buFontTx/>
              <a:buNone/>
            </a:pPr>
            <a:r>
              <a:rPr lang="en-US" dirty="0" smtClean="0"/>
              <a:t>Co(OH)</a:t>
            </a:r>
            <a:r>
              <a:rPr lang="en-US" baseline="-25000" dirty="0" smtClean="0"/>
              <a:t>3</a:t>
            </a:r>
            <a:r>
              <a:rPr lang="en-US" dirty="0" smtClean="0"/>
              <a:t>(s) + </a:t>
            </a:r>
            <a:r>
              <a:rPr lang="en-US" dirty="0" err="1" smtClean="0"/>
              <a:t>Sn</a:t>
            </a:r>
            <a:r>
              <a:rPr lang="en-US" dirty="0" smtClean="0"/>
              <a:t>(s) </a:t>
            </a:r>
          </a:p>
          <a:p>
            <a:pPr>
              <a:buFontTx/>
              <a:buNone/>
            </a:pPr>
            <a:r>
              <a:rPr lang="en-US" dirty="0" smtClean="0"/>
              <a:t>                      </a:t>
            </a:r>
            <a:r>
              <a:rPr lang="en-US" dirty="0" smtClean="0">
                <a:sym typeface="Wingdings" pitchFamily="2" charset="2"/>
              </a:rPr>
              <a:t> Co(OH)</a:t>
            </a:r>
            <a:r>
              <a:rPr lang="en-US" baseline="-25000" dirty="0" smtClean="0">
                <a:sym typeface="Wingdings" pitchFamily="2" charset="2"/>
              </a:rPr>
              <a:t>2</a:t>
            </a:r>
            <a:r>
              <a:rPr lang="en-US" dirty="0" smtClean="0">
                <a:sym typeface="Wingdings" pitchFamily="2" charset="2"/>
              </a:rPr>
              <a:t>(s) + HSnO</a:t>
            </a:r>
            <a:r>
              <a:rPr lang="en-US" baseline="-25000" dirty="0" smtClean="0">
                <a:sym typeface="Wingdings" pitchFamily="2" charset="2"/>
              </a:rPr>
              <a:t>2</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a:t>
            </a:r>
          </a:p>
          <a:p>
            <a:pPr>
              <a:buFontTx/>
              <a:buNone/>
            </a:pPr>
            <a:endParaRPr lang="en-US" dirty="0" smtClean="0">
              <a:sym typeface="Wingdings" pitchFamily="2" charset="2"/>
            </a:endParaRPr>
          </a:p>
          <a:p>
            <a:pPr>
              <a:buFontTx/>
              <a:buNone/>
            </a:pPr>
            <a:r>
              <a:rPr lang="en-US" dirty="0" smtClean="0"/>
              <a:t>OH</a:t>
            </a:r>
            <a:r>
              <a:rPr lang="en-US" baseline="30000" dirty="0" smtClean="0"/>
              <a:t>-1</a:t>
            </a:r>
            <a:r>
              <a:rPr lang="en-US" dirty="0" smtClean="0"/>
              <a:t>(</a:t>
            </a:r>
            <a:r>
              <a:rPr lang="en-US" dirty="0" err="1" smtClean="0"/>
              <a:t>aq</a:t>
            </a:r>
            <a:r>
              <a:rPr lang="en-US" dirty="0" smtClean="0"/>
              <a:t>) + 2Co(OH)</a:t>
            </a:r>
            <a:r>
              <a:rPr lang="en-US" baseline="-25000" dirty="0" smtClean="0"/>
              <a:t>3</a:t>
            </a:r>
            <a:r>
              <a:rPr lang="en-US" dirty="0" smtClean="0"/>
              <a:t>(s) + </a:t>
            </a:r>
            <a:r>
              <a:rPr lang="en-US" dirty="0" err="1" smtClean="0"/>
              <a:t>Sn</a:t>
            </a:r>
            <a:r>
              <a:rPr lang="en-US" dirty="0" smtClean="0"/>
              <a:t>(s) </a:t>
            </a:r>
          </a:p>
          <a:p>
            <a:pPr>
              <a:buFontTx/>
              <a:buNone/>
            </a:pPr>
            <a:r>
              <a:rPr lang="en-US" dirty="0" smtClean="0"/>
              <a:t>      </a:t>
            </a:r>
            <a:r>
              <a:rPr lang="en-US" dirty="0" smtClean="0">
                <a:sym typeface="Wingdings" pitchFamily="2" charset="2"/>
              </a:rPr>
              <a:t> 2Co(OH)</a:t>
            </a:r>
            <a:r>
              <a:rPr lang="en-US" baseline="-25000" dirty="0" smtClean="0">
                <a:sym typeface="Wingdings" pitchFamily="2" charset="2"/>
              </a:rPr>
              <a:t>2</a:t>
            </a:r>
            <a:r>
              <a:rPr lang="en-US" dirty="0" smtClean="0">
                <a:sym typeface="Wingdings" pitchFamily="2" charset="2"/>
              </a:rPr>
              <a:t>(s) + HSnO</a:t>
            </a:r>
            <a:r>
              <a:rPr lang="en-US" baseline="-25000" dirty="0" smtClean="0">
                <a:sym typeface="Wingdings" pitchFamily="2" charset="2"/>
              </a:rPr>
              <a:t>2</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H</a:t>
            </a:r>
            <a:r>
              <a:rPr lang="en-US" baseline="-25000" dirty="0" smtClean="0">
                <a:sym typeface="Wingdings" pitchFamily="2" charset="2"/>
              </a:rPr>
              <a:t>2</a:t>
            </a:r>
            <a:r>
              <a:rPr lang="en-US" dirty="0" smtClean="0">
                <a:sym typeface="Wingdings" pitchFamily="2" charset="2"/>
              </a:rPr>
              <a:t>O(l)</a:t>
            </a:r>
          </a:p>
        </p:txBody>
      </p:sp>
    </p:spTree>
    <p:extLst>
      <p:ext uri="{BB962C8B-B14F-4D97-AF65-F5344CB8AC3E}">
        <p14:creationId xmlns:p14="http://schemas.microsoft.com/office/powerpoint/2010/main" val="360521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0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Balance in base</a:t>
            </a:r>
          </a:p>
        </p:txBody>
      </p:sp>
      <p:sp>
        <p:nvSpPr>
          <p:cNvPr id="150531" name="Rectangle 3"/>
          <p:cNvSpPr>
            <a:spLocks noGrp="1" noChangeArrowheads="1"/>
          </p:cNvSpPr>
          <p:nvPr>
            <p:ph type="body" idx="1"/>
          </p:nvPr>
        </p:nvSpPr>
        <p:spPr/>
        <p:txBody>
          <a:bodyPr/>
          <a:lstStyle/>
          <a:p>
            <a:pPr>
              <a:buFontTx/>
              <a:buNone/>
            </a:pPr>
            <a:r>
              <a:rPr lang="en-US" dirty="0" smtClean="0"/>
              <a:t>ClO</a:t>
            </a:r>
            <a:r>
              <a:rPr lang="en-US" baseline="-25000" dirty="0" smtClean="0"/>
              <a:t>4</a:t>
            </a:r>
            <a:r>
              <a:rPr lang="en-US" baseline="30000" dirty="0" smtClean="0"/>
              <a:t>-1</a:t>
            </a:r>
            <a:r>
              <a:rPr lang="en-US" dirty="0" smtClean="0"/>
              <a:t>(</a:t>
            </a:r>
            <a:r>
              <a:rPr lang="en-US" dirty="0" err="1" smtClean="0"/>
              <a:t>aq</a:t>
            </a:r>
            <a:r>
              <a:rPr lang="en-US" dirty="0" smtClean="0"/>
              <a:t>) + I</a:t>
            </a:r>
            <a:r>
              <a:rPr lang="en-US" baseline="30000" dirty="0" smtClean="0"/>
              <a:t>-1</a:t>
            </a:r>
            <a:r>
              <a:rPr lang="en-US" dirty="0" smtClean="0"/>
              <a:t>(</a:t>
            </a:r>
            <a:r>
              <a:rPr lang="en-US" dirty="0" err="1" smtClean="0"/>
              <a:t>aq</a:t>
            </a:r>
            <a:r>
              <a:rPr lang="en-US" dirty="0" smtClean="0"/>
              <a:t>) </a:t>
            </a:r>
          </a:p>
          <a:p>
            <a:pPr>
              <a:buFontTx/>
              <a:buNone/>
            </a:pPr>
            <a:r>
              <a:rPr lang="en-US" dirty="0" smtClean="0"/>
              <a:t>                         </a:t>
            </a:r>
            <a:r>
              <a:rPr lang="en-US" dirty="0" smtClean="0">
                <a:sym typeface="Wingdings" pitchFamily="2" charset="2"/>
              </a:rPr>
              <a:t> ClO</a:t>
            </a:r>
            <a:r>
              <a:rPr lang="en-US" baseline="-25000" dirty="0" smtClean="0">
                <a:sym typeface="Wingdings" pitchFamily="2" charset="2"/>
              </a:rPr>
              <a:t>3</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IO</a:t>
            </a:r>
            <a:r>
              <a:rPr lang="en-US" baseline="-25000" dirty="0" smtClean="0">
                <a:sym typeface="Wingdings" pitchFamily="2" charset="2"/>
              </a:rPr>
              <a:t>3</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a:t>
            </a:r>
          </a:p>
          <a:p>
            <a:pPr>
              <a:buFontTx/>
              <a:buNone/>
            </a:pPr>
            <a:endParaRPr lang="en-US" dirty="0" smtClean="0">
              <a:sym typeface="Wingdings" pitchFamily="2" charset="2"/>
            </a:endParaRPr>
          </a:p>
          <a:p>
            <a:pPr>
              <a:buFontTx/>
              <a:buNone/>
            </a:pPr>
            <a:r>
              <a:rPr lang="en-US" dirty="0" smtClean="0"/>
              <a:t>3ClO</a:t>
            </a:r>
            <a:r>
              <a:rPr lang="en-US" baseline="-25000" dirty="0" smtClean="0"/>
              <a:t>4</a:t>
            </a:r>
            <a:r>
              <a:rPr lang="en-US" baseline="30000" dirty="0" smtClean="0"/>
              <a:t>-1</a:t>
            </a:r>
            <a:r>
              <a:rPr lang="en-US" dirty="0" smtClean="0"/>
              <a:t>(</a:t>
            </a:r>
            <a:r>
              <a:rPr lang="en-US" dirty="0" err="1" smtClean="0"/>
              <a:t>aq</a:t>
            </a:r>
            <a:r>
              <a:rPr lang="en-US" dirty="0" smtClean="0"/>
              <a:t>) + I</a:t>
            </a:r>
            <a:r>
              <a:rPr lang="en-US" baseline="30000" dirty="0" smtClean="0"/>
              <a:t>-1</a:t>
            </a:r>
            <a:r>
              <a:rPr lang="en-US" dirty="0" smtClean="0"/>
              <a:t>(</a:t>
            </a:r>
            <a:r>
              <a:rPr lang="en-US" dirty="0" err="1" smtClean="0"/>
              <a:t>aq</a:t>
            </a:r>
            <a:r>
              <a:rPr lang="en-US" dirty="0" smtClean="0"/>
              <a:t>) </a:t>
            </a:r>
          </a:p>
          <a:p>
            <a:pPr>
              <a:buFontTx/>
              <a:buNone/>
            </a:pPr>
            <a:r>
              <a:rPr lang="en-US" dirty="0" smtClean="0"/>
              <a:t>                         </a:t>
            </a:r>
            <a:r>
              <a:rPr lang="en-US" dirty="0" smtClean="0">
                <a:sym typeface="Wingdings" pitchFamily="2" charset="2"/>
              </a:rPr>
              <a:t> 3ClO</a:t>
            </a:r>
            <a:r>
              <a:rPr lang="en-US" baseline="-25000" dirty="0" smtClean="0">
                <a:sym typeface="Wingdings" pitchFamily="2" charset="2"/>
              </a:rPr>
              <a:t>3</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IO</a:t>
            </a:r>
            <a:r>
              <a:rPr lang="en-US" baseline="-25000" dirty="0" smtClean="0">
                <a:sym typeface="Wingdings" pitchFamily="2" charset="2"/>
              </a:rPr>
              <a:t>3</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a:t>
            </a:r>
          </a:p>
        </p:txBody>
      </p:sp>
    </p:spTree>
    <p:extLst>
      <p:ext uri="{BB962C8B-B14F-4D97-AF65-F5344CB8AC3E}">
        <p14:creationId xmlns:p14="http://schemas.microsoft.com/office/powerpoint/2010/main" val="120408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5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0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Balance in base</a:t>
            </a:r>
          </a:p>
        </p:txBody>
      </p:sp>
      <p:sp>
        <p:nvSpPr>
          <p:cNvPr id="151555" name="Rectangle 3"/>
          <p:cNvSpPr>
            <a:spLocks noGrp="1" noChangeArrowheads="1"/>
          </p:cNvSpPr>
          <p:nvPr>
            <p:ph type="body" idx="1"/>
          </p:nvPr>
        </p:nvSpPr>
        <p:spPr/>
        <p:txBody>
          <a:bodyPr/>
          <a:lstStyle/>
          <a:p>
            <a:pPr>
              <a:buFontTx/>
              <a:buNone/>
            </a:pPr>
            <a:r>
              <a:rPr lang="en-US" dirty="0" smtClean="0"/>
              <a:t>PbO</a:t>
            </a:r>
            <a:r>
              <a:rPr lang="en-US" baseline="-25000" dirty="0" smtClean="0"/>
              <a:t>2</a:t>
            </a:r>
            <a:r>
              <a:rPr lang="en-US" dirty="0" smtClean="0"/>
              <a:t>(s) + Cl</a:t>
            </a:r>
            <a:r>
              <a:rPr lang="en-US" baseline="30000" dirty="0" smtClean="0"/>
              <a:t>-1</a:t>
            </a:r>
            <a:r>
              <a:rPr lang="en-US" dirty="0" smtClean="0"/>
              <a:t>(</a:t>
            </a:r>
            <a:r>
              <a:rPr lang="en-US" dirty="0" err="1" smtClean="0"/>
              <a:t>aq</a:t>
            </a:r>
            <a:r>
              <a:rPr lang="en-US" dirty="0" smtClean="0"/>
              <a:t>) </a:t>
            </a:r>
          </a:p>
          <a:p>
            <a:pPr>
              <a:buFontTx/>
              <a:buNone/>
            </a:pPr>
            <a:r>
              <a:rPr lang="en-US" dirty="0" smtClean="0"/>
              <a:t>                      </a:t>
            </a:r>
            <a:r>
              <a:rPr lang="en-US" dirty="0" smtClean="0">
                <a:sym typeface="Wingdings" pitchFamily="2" charset="2"/>
              </a:rPr>
              <a:t> ClO</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a:t>
            </a:r>
            <a:r>
              <a:rPr lang="en-US" dirty="0" err="1" smtClean="0">
                <a:sym typeface="Wingdings" pitchFamily="2" charset="2"/>
              </a:rPr>
              <a:t>Pb</a:t>
            </a:r>
            <a:r>
              <a:rPr lang="en-US" dirty="0" smtClean="0">
                <a:sym typeface="Wingdings" pitchFamily="2" charset="2"/>
              </a:rPr>
              <a:t>(OH)</a:t>
            </a:r>
            <a:r>
              <a:rPr lang="en-US" baseline="-25000" dirty="0" smtClean="0">
                <a:sym typeface="Wingdings" pitchFamily="2" charset="2"/>
              </a:rPr>
              <a:t>3</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a:t>
            </a:r>
          </a:p>
          <a:p>
            <a:pPr>
              <a:buFontTx/>
              <a:buNone/>
            </a:pPr>
            <a:endParaRPr lang="en-US" dirty="0" smtClean="0">
              <a:sym typeface="Wingdings" pitchFamily="2" charset="2"/>
            </a:endParaRPr>
          </a:p>
          <a:p>
            <a:pPr>
              <a:buFontTx/>
              <a:buNone/>
            </a:pPr>
            <a:endParaRPr lang="en-US" dirty="0" smtClean="0">
              <a:sym typeface="Wingdings" pitchFamily="2" charset="2"/>
            </a:endParaRPr>
          </a:p>
          <a:p>
            <a:pPr>
              <a:buFontTx/>
              <a:buNone/>
            </a:pPr>
            <a:r>
              <a:rPr lang="en-US" dirty="0" smtClean="0"/>
              <a:t>OH</a:t>
            </a:r>
            <a:r>
              <a:rPr lang="en-US" baseline="30000" dirty="0" smtClean="0"/>
              <a:t>-1</a:t>
            </a:r>
            <a:r>
              <a:rPr lang="en-US" dirty="0" smtClean="0"/>
              <a:t>(</a:t>
            </a:r>
            <a:r>
              <a:rPr lang="en-US" dirty="0" err="1" smtClean="0"/>
              <a:t>aq</a:t>
            </a:r>
            <a:r>
              <a:rPr lang="en-US" dirty="0" smtClean="0"/>
              <a:t>) + </a:t>
            </a:r>
            <a:r>
              <a:rPr lang="en-US" dirty="0" smtClean="0">
                <a:sym typeface="Wingdings" pitchFamily="2" charset="2"/>
              </a:rPr>
              <a:t>H</a:t>
            </a:r>
            <a:r>
              <a:rPr lang="en-US" baseline="-25000" dirty="0" smtClean="0">
                <a:sym typeface="Wingdings" pitchFamily="2" charset="2"/>
              </a:rPr>
              <a:t>2</a:t>
            </a:r>
            <a:r>
              <a:rPr lang="en-US" dirty="0" smtClean="0">
                <a:sym typeface="Wingdings" pitchFamily="2" charset="2"/>
              </a:rPr>
              <a:t>O(l)</a:t>
            </a:r>
            <a:r>
              <a:rPr lang="en-US" dirty="0" smtClean="0"/>
              <a:t> + PbO</a:t>
            </a:r>
            <a:r>
              <a:rPr lang="en-US" baseline="-25000" dirty="0" smtClean="0"/>
              <a:t>2</a:t>
            </a:r>
            <a:r>
              <a:rPr lang="en-US" dirty="0" smtClean="0"/>
              <a:t>(s) + Cl</a:t>
            </a:r>
            <a:r>
              <a:rPr lang="en-US" baseline="30000" dirty="0" smtClean="0"/>
              <a:t>-1</a:t>
            </a:r>
            <a:r>
              <a:rPr lang="en-US" dirty="0" smtClean="0"/>
              <a:t>(</a:t>
            </a:r>
            <a:r>
              <a:rPr lang="en-US" dirty="0" err="1" smtClean="0"/>
              <a:t>aq</a:t>
            </a:r>
            <a:r>
              <a:rPr lang="en-US" dirty="0" smtClean="0"/>
              <a:t>) </a:t>
            </a:r>
          </a:p>
          <a:p>
            <a:pPr>
              <a:buFontTx/>
              <a:buNone/>
            </a:pPr>
            <a:r>
              <a:rPr lang="en-US" dirty="0" smtClean="0"/>
              <a:t>                       </a:t>
            </a:r>
            <a:r>
              <a:rPr lang="en-US" dirty="0" smtClean="0">
                <a:sym typeface="Wingdings" pitchFamily="2" charset="2"/>
              </a:rPr>
              <a:t> ClO</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a:t>
            </a:r>
            <a:r>
              <a:rPr lang="en-US" dirty="0" err="1" smtClean="0">
                <a:sym typeface="Wingdings" pitchFamily="2" charset="2"/>
              </a:rPr>
              <a:t>Pb</a:t>
            </a:r>
            <a:r>
              <a:rPr lang="en-US" dirty="0" smtClean="0">
                <a:sym typeface="Wingdings" pitchFamily="2" charset="2"/>
              </a:rPr>
              <a:t>(OH)</a:t>
            </a:r>
            <a:r>
              <a:rPr lang="en-US" baseline="-25000" dirty="0" smtClean="0">
                <a:sym typeface="Wingdings" pitchFamily="2" charset="2"/>
              </a:rPr>
              <a:t>3</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a:t>
            </a:r>
          </a:p>
          <a:p>
            <a:pPr>
              <a:buFontTx/>
              <a:buNone/>
            </a:pPr>
            <a:endParaRPr lang="en-US" dirty="0" smtClean="0">
              <a:sym typeface="Wingdings" pitchFamily="2" charset="2"/>
            </a:endParaRPr>
          </a:p>
          <a:p>
            <a:endParaRPr lang="en-US" dirty="0" smtClean="0">
              <a:sym typeface="Wingdings" pitchFamily="2" charset="2"/>
            </a:endParaRPr>
          </a:p>
          <a:p>
            <a:endParaRPr lang="en-US" dirty="0" smtClean="0"/>
          </a:p>
        </p:txBody>
      </p:sp>
    </p:spTree>
    <p:extLst>
      <p:ext uri="{BB962C8B-B14F-4D97-AF65-F5344CB8AC3E}">
        <p14:creationId xmlns:p14="http://schemas.microsoft.com/office/powerpoint/2010/main" val="345290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55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Balance in base</a:t>
            </a:r>
          </a:p>
        </p:txBody>
      </p:sp>
      <p:sp>
        <p:nvSpPr>
          <p:cNvPr id="152579" name="Rectangle 3"/>
          <p:cNvSpPr>
            <a:spLocks noGrp="1" noChangeArrowheads="1"/>
          </p:cNvSpPr>
          <p:nvPr>
            <p:ph type="body" idx="1"/>
          </p:nvPr>
        </p:nvSpPr>
        <p:spPr/>
        <p:txBody>
          <a:bodyPr/>
          <a:lstStyle/>
          <a:p>
            <a:pPr>
              <a:buFontTx/>
              <a:buNone/>
            </a:pPr>
            <a:r>
              <a:rPr lang="en-US" dirty="0" smtClean="0"/>
              <a:t>NO</a:t>
            </a:r>
            <a:r>
              <a:rPr lang="en-US" baseline="-25000" dirty="0" smtClean="0"/>
              <a:t>2</a:t>
            </a:r>
            <a:r>
              <a:rPr lang="en-US" baseline="30000" dirty="0" smtClean="0"/>
              <a:t>-1</a:t>
            </a:r>
            <a:r>
              <a:rPr lang="en-US" dirty="0" smtClean="0"/>
              <a:t>(</a:t>
            </a:r>
            <a:r>
              <a:rPr lang="en-US" dirty="0" err="1" smtClean="0"/>
              <a:t>aq</a:t>
            </a:r>
            <a:r>
              <a:rPr lang="en-US" dirty="0" smtClean="0"/>
              <a:t>) + Al(s) </a:t>
            </a:r>
            <a:r>
              <a:rPr lang="en-US" dirty="0" smtClean="0">
                <a:sym typeface="Wingdings" pitchFamily="2" charset="2"/>
              </a:rPr>
              <a:t> NH</a:t>
            </a:r>
            <a:r>
              <a:rPr lang="en-US" baseline="-25000" dirty="0" smtClean="0">
                <a:sym typeface="Wingdings" pitchFamily="2" charset="2"/>
              </a:rPr>
              <a:t>3</a:t>
            </a:r>
            <a:r>
              <a:rPr lang="en-US" dirty="0" smtClean="0">
                <a:sym typeface="Wingdings" pitchFamily="2" charset="2"/>
              </a:rPr>
              <a:t>(g) + AlO</a:t>
            </a:r>
            <a:r>
              <a:rPr lang="en-US" baseline="-25000" dirty="0" smtClean="0">
                <a:sym typeface="Wingdings" pitchFamily="2" charset="2"/>
              </a:rPr>
              <a:t>2</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a:t>
            </a:r>
          </a:p>
          <a:p>
            <a:pPr>
              <a:buFontTx/>
              <a:buNone/>
            </a:pPr>
            <a:endParaRPr lang="en-US" dirty="0" smtClean="0">
              <a:sym typeface="Wingdings" pitchFamily="2" charset="2"/>
            </a:endParaRPr>
          </a:p>
          <a:p>
            <a:pPr>
              <a:buFontTx/>
              <a:buNone/>
            </a:pPr>
            <a:endParaRPr lang="en-US" dirty="0" smtClean="0">
              <a:sym typeface="Wingdings" pitchFamily="2" charset="2"/>
            </a:endParaRPr>
          </a:p>
          <a:p>
            <a:pPr>
              <a:buFontTx/>
              <a:buNone/>
            </a:pPr>
            <a:r>
              <a:rPr lang="en-US" dirty="0" smtClean="0"/>
              <a:t>OH</a:t>
            </a:r>
            <a:r>
              <a:rPr lang="en-US" baseline="30000" dirty="0" smtClean="0"/>
              <a:t>-1</a:t>
            </a:r>
            <a:r>
              <a:rPr lang="en-US" dirty="0" smtClean="0"/>
              <a:t>(</a:t>
            </a:r>
            <a:r>
              <a:rPr lang="en-US" dirty="0" err="1" smtClean="0"/>
              <a:t>aq</a:t>
            </a:r>
            <a:r>
              <a:rPr lang="en-US" dirty="0" smtClean="0"/>
              <a:t>) + </a:t>
            </a:r>
            <a:r>
              <a:rPr lang="en-US" dirty="0" smtClean="0">
                <a:sym typeface="Wingdings" pitchFamily="2" charset="2"/>
              </a:rPr>
              <a:t>H</a:t>
            </a:r>
            <a:r>
              <a:rPr lang="en-US" baseline="-25000" dirty="0" smtClean="0">
                <a:sym typeface="Wingdings" pitchFamily="2" charset="2"/>
              </a:rPr>
              <a:t>2</a:t>
            </a:r>
            <a:r>
              <a:rPr lang="en-US" dirty="0" smtClean="0">
                <a:sym typeface="Wingdings" pitchFamily="2" charset="2"/>
              </a:rPr>
              <a:t>O(l)</a:t>
            </a:r>
            <a:r>
              <a:rPr lang="en-US" dirty="0" smtClean="0"/>
              <a:t> + NO</a:t>
            </a:r>
            <a:r>
              <a:rPr lang="en-US" baseline="-25000" dirty="0" smtClean="0"/>
              <a:t>2</a:t>
            </a:r>
            <a:r>
              <a:rPr lang="en-US" baseline="30000" dirty="0" smtClean="0"/>
              <a:t>-1</a:t>
            </a:r>
            <a:r>
              <a:rPr lang="en-US" dirty="0" smtClean="0"/>
              <a:t>(</a:t>
            </a:r>
            <a:r>
              <a:rPr lang="en-US" dirty="0" err="1" smtClean="0"/>
              <a:t>aq</a:t>
            </a:r>
            <a:r>
              <a:rPr lang="en-US" dirty="0" smtClean="0"/>
              <a:t>) + 2Al(s) </a:t>
            </a:r>
          </a:p>
          <a:p>
            <a:pPr>
              <a:buFontTx/>
              <a:buNone/>
            </a:pPr>
            <a:r>
              <a:rPr lang="en-US" dirty="0" smtClean="0"/>
              <a:t>                               </a:t>
            </a:r>
            <a:r>
              <a:rPr lang="en-US" dirty="0" smtClean="0">
                <a:sym typeface="Wingdings" pitchFamily="2" charset="2"/>
              </a:rPr>
              <a:t> NH</a:t>
            </a:r>
            <a:r>
              <a:rPr lang="en-US" baseline="-25000" dirty="0" smtClean="0">
                <a:sym typeface="Wingdings" pitchFamily="2" charset="2"/>
              </a:rPr>
              <a:t>3</a:t>
            </a:r>
            <a:r>
              <a:rPr lang="en-US" dirty="0" smtClean="0">
                <a:sym typeface="Wingdings" pitchFamily="2" charset="2"/>
              </a:rPr>
              <a:t>(g) + 2AlO</a:t>
            </a:r>
            <a:r>
              <a:rPr lang="en-US" baseline="-25000" dirty="0" smtClean="0">
                <a:sym typeface="Wingdings" pitchFamily="2" charset="2"/>
              </a:rPr>
              <a:t>2</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a:t>
            </a:r>
            <a:endParaRPr lang="en-US" dirty="0" smtClean="0"/>
          </a:p>
          <a:p>
            <a:pPr>
              <a:buFontTx/>
              <a:buNone/>
            </a:pPr>
            <a:endParaRPr lang="en-US" dirty="0" smtClean="0"/>
          </a:p>
        </p:txBody>
      </p:sp>
    </p:spTree>
    <p:extLst>
      <p:ext uri="{BB962C8B-B14F-4D97-AF65-F5344CB8AC3E}">
        <p14:creationId xmlns:p14="http://schemas.microsoft.com/office/powerpoint/2010/main" val="242715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57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2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t>Balance in base</a:t>
            </a:r>
          </a:p>
        </p:txBody>
      </p:sp>
      <p:sp>
        <p:nvSpPr>
          <p:cNvPr id="153603" name="Rectangle 3"/>
          <p:cNvSpPr>
            <a:spLocks noGrp="1" noChangeArrowheads="1"/>
          </p:cNvSpPr>
          <p:nvPr>
            <p:ph type="body" idx="1"/>
          </p:nvPr>
        </p:nvSpPr>
        <p:spPr/>
        <p:txBody>
          <a:bodyPr/>
          <a:lstStyle/>
          <a:p>
            <a:pPr>
              <a:buFontTx/>
              <a:buNone/>
            </a:pPr>
            <a:r>
              <a:rPr lang="en-US" dirty="0" smtClean="0"/>
              <a:t>ClO</a:t>
            </a:r>
            <a:r>
              <a:rPr lang="en-US" baseline="30000" dirty="0" smtClean="0"/>
              <a:t>-1</a:t>
            </a:r>
            <a:r>
              <a:rPr lang="en-US" dirty="0" smtClean="0"/>
              <a:t>(</a:t>
            </a:r>
            <a:r>
              <a:rPr lang="en-US" dirty="0" err="1" smtClean="0"/>
              <a:t>aq</a:t>
            </a:r>
            <a:r>
              <a:rPr lang="en-US" dirty="0" smtClean="0"/>
              <a:t>) </a:t>
            </a:r>
            <a:r>
              <a:rPr lang="en-US" dirty="0" smtClean="0">
                <a:sym typeface="Wingdings" pitchFamily="2" charset="2"/>
              </a:rPr>
              <a:t> Cl</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O</a:t>
            </a:r>
            <a:r>
              <a:rPr lang="en-US" baseline="-25000" dirty="0" smtClean="0">
                <a:sym typeface="Wingdings" pitchFamily="2" charset="2"/>
              </a:rPr>
              <a:t>2</a:t>
            </a:r>
            <a:r>
              <a:rPr lang="en-US" dirty="0" smtClean="0">
                <a:sym typeface="Wingdings" pitchFamily="2" charset="2"/>
              </a:rPr>
              <a:t>(g)</a:t>
            </a:r>
          </a:p>
          <a:p>
            <a:pPr>
              <a:buFontTx/>
              <a:buNone/>
            </a:pPr>
            <a:endParaRPr lang="en-US" dirty="0" smtClean="0">
              <a:sym typeface="Wingdings" pitchFamily="2" charset="2"/>
            </a:endParaRPr>
          </a:p>
          <a:p>
            <a:pPr>
              <a:buFontTx/>
              <a:buNone/>
            </a:pPr>
            <a:endParaRPr lang="en-US" dirty="0" smtClean="0">
              <a:sym typeface="Wingdings" pitchFamily="2" charset="2"/>
            </a:endParaRPr>
          </a:p>
          <a:p>
            <a:pPr>
              <a:buFontTx/>
              <a:buNone/>
            </a:pPr>
            <a:r>
              <a:rPr lang="en-US" dirty="0" smtClean="0"/>
              <a:t>2ClO</a:t>
            </a:r>
            <a:r>
              <a:rPr lang="en-US" baseline="30000" dirty="0" smtClean="0"/>
              <a:t>-1</a:t>
            </a:r>
            <a:r>
              <a:rPr lang="en-US" dirty="0" smtClean="0"/>
              <a:t>(</a:t>
            </a:r>
            <a:r>
              <a:rPr lang="en-US" dirty="0" err="1" smtClean="0"/>
              <a:t>aq</a:t>
            </a:r>
            <a:r>
              <a:rPr lang="en-US" dirty="0" smtClean="0"/>
              <a:t>) </a:t>
            </a:r>
            <a:r>
              <a:rPr lang="en-US" dirty="0" smtClean="0">
                <a:sym typeface="Wingdings" pitchFamily="2" charset="2"/>
              </a:rPr>
              <a:t> 2Cl</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O</a:t>
            </a:r>
            <a:r>
              <a:rPr lang="en-US" baseline="-25000" dirty="0" smtClean="0">
                <a:sym typeface="Wingdings" pitchFamily="2" charset="2"/>
              </a:rPr>
              <a:t>2</a:t>
            </a:r>
            <a:r>
              <a:rPr lang="en-US" dirty="0" smtClean="0">
                <a:sym typeface="Wingdings" pitchFamily="2" charset="2"/>
              </a:rPr>
              <a:t>(g)</a:t>
            </a:r>
            <a:endParaRPr lang="en-US" dirty="0" smtClean="0"/>
          </a:p>
          <a:p>
            <a:endParaRPr lang="en-US" dirty="0" smtClean="0"/>
          </a:p>
        </p:txBody>
      </p:sp>
    </p:spTree>
    <p:extLst>
      <p:ext uri="{BB962C8B-B14F-4D97-AF65-F5344CB8AC3E}">
        <p14:creationId xmlns:p14="http://schemas.microsoft.com/office/powerpoint/2010/main" val="177969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Balance in base</a:t>
            </a:r>
          </a:p>
        </p:txBody>
      </p:sp>
      <p:sp>
        <p:nvSpPr>
          <p:cNvPr id="154627" name="Rectangle 3"/>
          <p:cNvSpPr>
            <a:spLocks noGrp="1" noChangeArrowheads="1"/>
          </p:cNvSpPr>
          <p:nvPr>
            <p:ph type="body" idx="1"/>
          </p:nvPr>
        </p:nvSpPr>
        <p:spPr/>
        <p:txBody>
          <a:bodyPr/>
          <a:lstStyle/>
          <a:p>
            <a:pPr>
              <a:buFontTx/>
              <a:buNone/>
            </a:pPr>
            <a:r>
              <a:rPr lang="en-US" dirty="0" smtClean="0"/>
              <a:t>HXeO</a:t>
            </a:r>
            <a:r>
              <a:rPr lang="en-US" baseline="-25000" dirty="0" smtClean="0"/>
              <a:t>4</a:t>
            </a:r>
            <a:r>
              <a:rPr lang="en-US" baseline="30000" dirty="0" smtClean="0"/>
              <a:t>-1</a:t>
            </a:r>
            <a:r>
              <a:rPr lang="en-US" dirty="0" smtClean="0"/>
              <a:t>(</a:t>
            </a:r>
            <a:r>
              <a:rPr lang="en-US" dirty="0" err="1" smtClean="0"/>
              <a:t>aq</a:t>
            </a:r>
            <a:r>
              <a:rPr lang="en-US" dirty="0" smtClean="0"/>
              <a:t>) + </a:t>
            </a:r>
            <a:r>
              <a:rPr lang="en-US" dirty="0" err="1" smtClean="0"/>
              <a:t>Pb</a:t>
            </a:r>
            <a:r>
              <a:rPr lang="en-US" dirty="0" smtClean="0"/>
              <a:t>(s) </a:t>
            </a:r>
          </a:p>
          <a:p>
            <a:pPr>
              <a:buFontTx/>
              <a:buNone/>
            </a:pPr>
            <a:r>
              <a:rPr lang="en-US" dirty="0" smtClean="0"/>
              <a:t>                            </a:t>
            </a:r>
            <a:r>
              <a:rPr lang="en-US" dirty="0" smtClean="0">
                <a:sym typeface="Wingdings" pitchFamily="2" charset="2"/>
              </a:rPr>
              <a:t> </a:t>
            </a:r>
            <a:r>
              <a:rPr lang="en-US" dirty="0" err="1" smtClean="0">
                <a:sym typeface="Wingdings" pitchFamily="2" charset="2"/>
              </a:rPr>
              <a:t>Xe</a:t>
            </a:r>
            <a:r>
              <a:rPr lang="en-US" dirty="0" smtClean="0">
                <a:sym typeface="Wingdings" pitchFamily="2" charset="2"/>
              </a:rPr>
              <a:t>(g) + HPbO</a:t>
            </a:r>
            <a:r>
              <a:rPr lang="en-US" baseline="-25000" dirty="0" smtClean="0">
                <a:sym typeface="Wingdings" pitchFamily="2" charset="2"/>
              </a:rPr>
              <a:t>2</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a:t>
            </a:r>
          </a:p>
          <a:p>
            <a:pPr>
              <a:buFontTx/>
              <a:buNone/>
            </a:pPr>
            <a:endParaRPr lang="en-US" dirty="0" smtClean="0">
              <a:sym typeface="Wingdings" pitchFamily="2" charset="2"/>
            </a:endParaRPr>
          </a:p>
          <a:p>
            <a:pPr>
              <a:buFontTx/>
              <a:buNone/>
            </a:pPr>
            <a:r>
              <a:rPr lang="en-US" dirty="0" smtClean="0"/>
              <a:t>2OH</a:t>
            </a:r>
            <a:r>
              <a:rPr lang="en-US" baseline="30000" dirty="0" smtClean="0"/>
              <a:t>-1</a:t>
            </a:r>
            <a:r>
              <a:rPr lang="en-US" dirty="0" smtClean="0"/>
              <a:t>(</a:t>
            </a:r>
            <a:r>
              <a:rPr lang="en-US" dirty="0" err="1" smtClean="0"/>
              <a:t>aq</a:t>
            </a:r>
            <a:r>
              <a:rPr lang="en-US" dirty="0" smtClean="0"/>
              <a:t>) + HXeO</a:t>
            </a:r>
            <a:r>
              <a:rPr lang="en-US" baseline="-25000" dirty="0" smtClean="0"/>
              <a:t>4</a:t>
            </a:r>
            <a:r>
              <a:rPr lang="en-US" baseline="30000" dirty="0" smtClean="0"/>
              <a:t>-1</a:t>
            </a:r>
            <a:r>
              <a:rPr lang="en-US" dirty="0" smtClean="0"/>
              <a:t>(</a:t>
            </a:r>
            <a:r>
              <a:rPr lang="en-US" dirty="0" err="1" smtClean="0"/>
              <a:t>aq</a:t>
            </a:r>
            <a:r>
              <a:rPr lang="en-US" dirty="0" smtClean="0"/>
              <a:t>) + 3Pb(s) </a:t>
            </a:r>
          </a:p>
          <a:p>
            <a:pPr>
              <a:buFontTx/>
              <a:buNone/>
            </a:pPr>
            <a:r>
              <a:rPr lang="en-US" dirty="0" smtClean="0"/>
              <a:t>                            </a:t>
            </a:r>
            <a:r>
              <a:rPr lang="en-US" dirty="0" smtClean="0">
                <a:sym typeface="Wingdings" pitchFamily="2" charset="2"/>
              </a:rPr>
              <a:t> </a:t>
            </a:r>
            <a:r>
              <a:rPr lang="en-US" dirty="0" err="1" smtClean="0">
                <a:sym typeface="Wingdings" pitchFamily="2" charset="2"/>
              </a:rPr>
              <a:t>Xe</a:t>
            </a:r>
            <a:r>
              <a:rPr lang="en-US" dirty="0" smtClean="0">
                <a:sym typeface="Wingdings" pitchFamily="2" charset="2"/>
              </a:rPr>
              <a:t>(g) + 3HPbO</a:t>
            </a:r>
            <a:r>
              <a:rPr lang="en-US" baseline="-25000" dirty="0" smtClean="0">
                <a:sym typeface="Wingdings" pitchFamily="2" charset="2"/>
              </a:rPr>
              <a:t>2</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a:t>
            </a:r>
          </a:p>
        </p:txBody>
      </p:sp>
    </p:spTree>
    <p:extLst>
      <p:ext uri="{BB962C8B-B14F-4D97-AF65-F5344CB8AC3E}">
        <p14:creationId xmlns:p14="http://schemas.microsoft.com/office/powerpoint/2010/main" val="221542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t>Balance in base</a:t>
            </a:r>
          </a:p>
        </p:txBody>
      </p:sp>
      <p:sp>
        <p:nvSpPr>
          <p:cNvPr id="155651" name="Rectangle 3"/>
          <p:cNvSpPr>
            <a:spLocks noGrp="1" noChangeArrowheads="1"/>
          </p:cNvSpPr>
          <p:nvPr>
            <p:ph type="body" idx="1"/>
          </p:nvPr>
        </p:nvSpPr>
        <p:spPr/>
        <p:txBody>
          <a:bodyPr/>
          <a:lstStyle/>
          <a:p>
            <a:pPr>
              <a:buFontTx/>
              <a:buNone/>
            </a:pPr>
            <a:r>
              <a:rPr lang="en-US" dirty="0" smtClean="0"/>
              <a:t>Ag</a:t>
            </a:r>
            <a:r>
              <a:rPr lang="en-US" baseline="-25000" dirty="0" smtClean="0"/>
              <a:t>2</a:t>
            </a:r>
            <a:r>
              <a:rPr lang="en-US" dirty="0" smtClean="0"/>
              <a:t>S(s) + CN</a:t>
            </a:r>
            <a:r>
              <a:rPr lang="en-US" baseline="30000" dirty="0" smtClean="0"/>
              <a:t>-1</a:t>
            </a:r>
            <a:r>
              <a:rPr lang="en-US" dirty="0" smtClean="0"/>
              <a:t>(</a:t>
            </a:r>
            <a:r>
              <a:rPr lang="en-US" dirty="0" err="1" smtClean="0"/>
              <a:t>aq</a:t>
            </a:r>
            <a:r>
              <a:rPr lang="en-US" dirty="0" smtClean="0"/>
              <a:t>) + O</a:t>
            </a:r>
            <a:r>
              <a:rPr lang="en-US" baseline="-25000" dirty="0" smtClean="0"/>
              <a:t>2</a:t>
            </a:r>
            <a:r>
              <a:rPr lang="en-US" dirty="0" smtClean="0"/>
              <a:t>(g) </a:t>
            </a:r>
          </a:p>
          <a:p>
            <a:pPr>
              <a:buFontTx/>
              <a:buNone/>
            </a:pPr>
            <a:r>
              <a:rPr lang="en-US" dirty="0" smtClean="0"/>
              <a:t>                               </a:t>
            </a:r>
            <a:r>
              <a:rPr lang="en-US" dirty="0" smtClean="0">
                <a:sym typeface="Wingdings" pitchFamily="2" charset="2"/>
              </a:rPr>
              <a:t> S(s) + </a:t>
            </a:r>
            <a:r>
              <a:rPr lang="en-US" dirty="0" err="1" smtClean="0">
                <a:sym typeface="Wingdings" pitchFamily="2" charset="2"/>
              </a:rPr>
              <a:t>AgCN</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a:t>
            </a:r>
          </a:p>
          <a:p>
            <a:pPr>
              <a:buFontTx/>
              <a:buNone/>
            </a:pPr>
            <a:endParaRPr lang="en-US" dirty="0" smtClean="0">
              <a:sym typeface="Wingdings" pitchFamily="2" charset="2"/>
            </a:endParaRPr>
          </a:p>
          <a:p>
            <a:pPr>
              <a:buFontTx/>
              <a:buNone/>
            </a:pPr>
            <a:r>
              <a:rPr lang="en-US" dirty="0" smtClean="0"/>
              <a:t>2 </a:t>
            </a:r>
            <a:r>
              <a:rPr lang="en-US" dirty="0" smtClean="0">
                <a:sym typeface="Wingdings" pitchFamily="2" charset="2"/>
              </a:rPr>
              <a:t>H</a:t>
            </a:r>
            <a:r>
              <a:rPr lang="en-US" baseline="-25000" dirty="0" smtClean="0">
                <a:sym typeface="Wingdings" pitchFamily="2" charset="2"/>
              </a:rPr>
              <a:t>2</a:t>
            </a:r>
            <a:r>
              <a:rPr lang="en-US" dirty="0" smtClean="0">
                <a:sym typeface="Wingdings" pitchFamily="2" charset="2"/>
              </a:rPr>
              <a:t>O(l)</a:t>
            </a:r>
            <a:r>
              <a:rPr lang="en-US" dirty="0" smtClean="0"/>
              <a:t> + 2Ag</a:t>
            </a:r>
            <a:r>
              <a:rPr lang="en-US" baseline="-25000" dirty="0" smtClean="0"/>
              <a:t>2</a:t>
            </a:r>
            <a:r>
              <a:rPr lang="en-US" dirty="0" smtClean="0"/>
              <a:t>S(s) + 4CN</a:t>
            </a:r>
            <a:r>
              <a:rPr lang="en-US" baseline="30000" dirty="0" smtClean="0"/>
              <a:t>-1</a:t>
            </a:r>
            <a:r>
              <a:rPr lang="en-US" dirty="0" smtClean="0"/>
              <a:t>(</a:t>
            </a:r>
            <a:r>
              <a:rPr lang="en-US" dirty="0" err="1" smtClean="0"/>
              <a:t>aq</a:t>
            </a:r>
            <a:r>
              <a:rPr lang="en-US" dirty="0" smtClean="0"/>
              <a:t>) + O</a:t>
            </a:r>
            <a:r>
              <a:rPr lang="en-US" baseline="-25000" dirty="0" smtClean="0"/>
              <a:t>2</a:t>
            </a:r>
            <a:r>
              <a:rPr lang="en-US" dirty="0" smtClean="0"/>
              <a:t>(g) </a:t>
            </a:r>
          </a:p>
          <a:p>
            <a:pPr>
              <a:buFontTx/>
              <a:buNone/>
            </a:pPr>
            <a:r>
              <a:rPr lang="en-US" dirty="0" smtClean="0"/>
              <a:t>          </a:t>
            </a:r>
            <a:r>
              <a:rPr lang="en-US" dirty="0" smtClean="0">
                <a:sym typeface="Wingdings" pitchFamily="2" charset="2"/>
              </a:rPr>
              <a:t> 2S(s) + 4AgCN(</a:t>
            </a:r>
            <a:r>
              <a:rPr lang="en-US" dirty="0" err="1" smtClean="0">
                <a:sym typeface="Wingdings" pitchFamily="2" charset="2"/>
              </a:rPr>
              <a:t>aq</a:t>
            </a:r>
            <a:r>
              <a:rPr lang="en-US" dirty="0" smtClean="0">
                <a:sym typeface="Wingdings" pitchFamily="2" charset="2"/>
              </a:rPr>
              <a:t>) + 4</a:t>
            </a:r>
            <a:r>
              <a:rPr lang="en-US" dirty="0" smtClean="0"/>
              <a:t>OH</a:t>
            </a:r>
            <a:r>
              <a:rPr lang="en-US" baseline="30000" dirty="0" smtClean="0"/>
              <a:t>-1</a:t>
            </a:r>
            <a:r>
              <a:rPr lang="en-US" dirty="0" smtClean="0"/>
              <a:t>(</a:t>
            </a:r>
            <a:r>
              <a:rPr lang="en-US" dirty="0" err="1" smtClean="0"/>
              <a:t>aq</a:t>
            </a:r>
            <a:r>
              <a:rPr lang="en-US" dirty="0" smtClean="0"/>
              <a:t>) </a:t>
            </a:r>
          </a:p>
          <a:p>
            <a:pPr>
              <a:buFontTx/>
              <a:buNone/>
            </a:pPr>
            <a:endParaRPr lang="en-US" dirty="0" smtClean="0"/>
          </a:p>
        </p:txBody>
      </p:sp>
    </p:spTree>
    <p:extLst>
      <p:ext uri="{BB962C8B-B14F-4D97-AF65-F5344CB8AC3E}">
        <p14:creationId xmlns:p14="http://schemas.microsoft.com/office/powerpoint/2010/main" val="276779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65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5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04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111250"/>
            <a:ext cx="9142412" cy="463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34169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Balance in base</a:t>
            </a:r>
          </a:p>
        </p:txBody>
      </p:sp>
      <p:sp>
        <p:nvSpPr>
          <p:cNvPr id="156675" name="Rectangle 3"/>
          <p:cNvSpPr>
            <a:spLocks noGrp="1" noChangeArrowheads="1"/>
          </p:cNvSpPr>
          <p:nvPr>
            <p:ph type="body" idx="1"/>
          </p:nvPr>
        </p:nvSpPr>
        <p:spPr/>
        <p:txBody>
          <a:bodyPr/>
          <a:lstStyle/>
          <a:p>
            <a:pPr>
              <a:buFontTx/>
              <a:buNone/>
            </a:pPr>
            <a:r>
              <a:rPr lang="en-US" dirty="0" smtClean="0"/>
              <a:t>MnO</a:t>
            </a:r>
            <a:r>
              <a:rPr lang="en-US" baseline="-25000" dirty="0" smtClean="0"/>
              <a:t>4</a:t>
            </a:r>
            <a:r>
              <a:rPr lang="en-US" baseline="30000" dirty="0" smtClean="0"/>
              <a:t>-1</a:t>
            </a:r>
            <a:r>
              <a:rPr lang="en-US" dirty="0" smtClean="0"/>
              <a:t>(</a:t>
            </a:r>
            <a:r>
              <a:rPr lang="en-US" dirty="0" err="1" smtClean="0"/>
              <a:t>aq</a:t>
            </a:r>
            <a:r>
              <a:rPr lang="en-US" dirty="0" smtClean="0"/>
              <a:t>) + S</a:t>
            </a:r>
            <a:r>
              <a:rPr lang="en-US" baseline="30000" dirty="0" smtClean="0"/>
              <a:t>-2</a:t>
            </a:r>
            <a:r>
              <a:rPr lang="en-US" dirty="0" smtClean="0"/>
              <a:t>(</a:t>
            </a:r>
            <a:r>
              <a:rPr lang="en-US" dirty="0" err="1" smtClean="0"/>
              <a:t>aq</a:t>
            </a:r>
            <a:r>
              <a:rPr lang="en-US" dirty="0" smtClean="0"/>
              <a:t>) </a:t>
            </a:r>
            <a:r>
              <a:rPr lang="en-US" dirty="0" smtClean="0">
                <a:sym typeface="Wingdings" pitchFamily="2" charset="2"/>
              </a:rPr>
              <a:t> </a:t>
            </a:r>
            <a:r>
              <a:rPr lang="en-US" dirty="0" err="1" smtClean="0">
                <a:sym typeface="Wingdings" pitchFamily="2" charset="2"/>
              </a:rPr>
              <a:t>MnS</a:t>
            </a:r>
            <a:r>
              <a:rPr lang="en-US" dirty="0" smtClean="0">
                <a:sym typeface="Wingdings" pitchFamily="2" charset="2"/>
              </a:rPr>
              <a:t>(s) + S(s)</a:t>
            </a:r>
          </a:p>
          <a:p>
            <a:pPr>
              <a:buFontTx/>
              <a:buNone/>
            </a:pPr>
            <a:endParaRPr lang="en-US" dirty="0" smtClean="0">
              <a:sym typeface="Wingdings" pitchFamily="2" charset="2"/>
            </a:endParaRPr>
          </a:p>
          <a:p>
            <a:pPr>
              <a:buFontTx/>
              <a:buNone/>
            </a:pPr>
            <a:endParaRPr lang="en-US" dirty="0" smtClean="0">
              <a:sym typeface="Wingdings" pitchFamily="2" charset="2"/>
            </a:endParaRPr>
          </a:p>
          <a:p>
            <a:pPr>
              <a:buFontTx/>
              <a:buNone/>
            </a:pPr>
            <a:r>
              <a:rPr lang="en-US" dirty="0" smtClean="0"/>
              <a:t>8 </a:t>
            </a:r>
            <a:r>
              <a:rPr lang="en-US" dirty="0" smtClean="0">
                <a:sym typeface="Wingdings" pitchFamily="2" charset="2"/>
              </a:rPr>
              <a:t>H</a:t>
            </a:r>
            <a:r>
              <a:rPr lang="en-US" baseline="-25000" dirty="0" smtClean="0">
                <a:sym typeface="Wingdings" pitchFamily="2" charset="2"/>
              </a:rPr>
              <a:t>2</a:t>
            </a:r>
            <a:r>
              <a:rPr lang="en-US" dirty="0" smtClean="0">
                <a:sym typeface="Wingdings" pitchFamily="2" charset="2"/>
              </a:rPr>
              <a:t>O(l)</a:t>
            </a:r>
            <a:r>
              <a:rPr lang="en-US" dirty="0" smtClean="0"/>
              <a:t> + 2MnO</a:t>
            </a:r>
            <a:r>
              <a:rPr lang="en-US" baseline="-25000" dirty="0" smtClean="0"/>
              <a:t>4</a:t>
            </a:r>
            <a:r>
              <a:rPr lang="en-US" baseline="30000" dirty="0" smtClean="0"/>
              <a:t>-1</a:t>
            </a:r>
            <a:r>
              <a:rPr lang="en-US" dirty="0" smtClean="0"/>
              <a:t>(</a:t>
            </a:r>
            <a:r>
              <a:rPr lang="en-US" dirty="0" err="1" smtClean="0"/>
              <a:t>aq</a:t>
            </a:r>
            <a:r>
              <a:rPr lang="en-US" dirty="0" smtClean="0"/>
              <a:t>) + 7S</a:t>
            </a:r>
            <a:r>
              <a:rPr lang="en-US" baseline="30000" dirty="0" smtClean="0"/>
              <a:t>-2</a:t>
            </a:r>
            <a:r>
              <a:rPr lang="en-US" dirty="0" smtClean="0"/>
              <a:t>(</a:t>
            </a:r>
            <a:r>
              <a:rPr lang="en-US" dirty="0" err="1" smtClean="0"/>
              <a:t>aq</a:t>
            </a:r>
            <a:r>
              <a:rPr lang="en-US" dirty="0" smtClean="0"/>
              <a:t>) </a:t>
            </a:r>
          </a:p>
          <a:p>
            <a:pPr>
              <a:buFontTx/>
              <a:buNone/>
            </a:pPr>
            <a:r>
              <a:rPr lang="en-US" dirty="0" smtClean="0">
                <a:sym typeface="Wingdings" pitchFamily="2" charset="2"/>
              </a:rPr>
              <a:t>                  2MnS(s) + 5S(s) + 16</a:t>
            </a:r>
            <a:r>
              <a:rPr lang="en-US" dirty="0" smtClean="0"/>
              <a:t>OH</a:t>
            </a:r>
            <a:r>
              <a:rPr lang="en-US" baseline="30000" dirty="0" smtClean="0"/>
              <a:t>-1</a:t>
            </a:r>
            <a:r>
              <a:rPr lang="en-US" dirty="0" smtClean="0"/>
              <a:t>(</a:t>
            </a:r>
            <a:r>
              <a:rPr lang="en-US" dirty="0" err="1" smtClean="0"/>
              <a:t>aq</a:t>
            </a:r>
            <a:r>
              <a:rPr lang="en-US" dirty="0" smtClean="0"/>
              <a:t>) </a:t>
            </a:r>
          </a:p>
          <a:p>
            <a:pPr>
              <a:buFontTx/>
              <a:buNone/>
            </a:pPr>
            <a:endParaRPr lang="en-US" dirty="0" smtClean="0"/>
          </a:p>
        </p:txBody>
      </p:sp>
    </p:spTree>
    <p:extLst>
      <p:ext uri="{BB962C8B-B14F-4D97-AF65-F5344CB8AC3E}">
        <p14:creationId xmlns:p14="http://schemas.microsoft.com/office/powerpoint/2010/main" val="230427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Balance in base</a:t>
            </a:r>
          </a:p>
        </p:txBody>
      </p:sp>
      <p:sp>
        <p:nvSpPr>
          <p:cNvPr id="157699" name="Rectangle 3"/>
          <p:cNvSpPr>
            <a:spLocks noGrp="1" noChangeArrowheads="1"/>
          </p:cNvSpPr>
          <p:nvPr>
            <p:ph type="body" idx="1"/>
          </p:nvPr>
        </p:nvSpPr>
        <p:spPr/>
        <p:txBody>
          <a:bodyPr/>
          <a:lstStyle/>
          <a:p>
            <a:pPr>
              <a:buFontTx/>
              <a:buNone/>
            </a:pPr>
            <a:r>
              <a:rPr lang="en-US" dirty="0" smtClean="0"/>
              <a:t>Cl</a:t>
            </a:r>
            <a:r>
              <a:rPr lang="en-US" baseline="-25000" dirty="0" smtClean="0"/>
              <a:t>2</a:t>
            </a:r>
            <a:r>
              <a:rPr lang="en-US" dirty="0" smtClean="0"/>
              <a:t>(g) </a:t>
            </a:r>
            <a:r>
              <a:rPr lang="en-US" dirty="0" smtClean="0">
                <a:sym typeface="Wingdings" pitchFamily="2" charset="2"/>
              </a:rPr>
              <a:t></a:t>
            </a:r>
            <a:r>
              <a:rPr lang="en-US" dirty="0" smtClean="0"/>
              <a:t> ClO</a:t>
            </a:r>
            <a:r>
              <a:rPr lang="en-US" baseline="30000" dirty="0" smtClean="0"/>
              <a:t>-1</a:t>
            </a:r>
            <a:r>
              <a:rPr lang="en-US" dirty="0" smtClean="0"/>
              <a:t>(</a:t>
            </a:r>
            <a:r>
              <a:rPr lang="en-US" dirty="0" err="1" smtClean="0"/>
              <a:t>aq</a:t>
            </a:r>
            <a:r>
              <a:rPr lang="en-US" dirty="0" smtClean="0"/>
              <a:t>) + Cl</a:t>
            </a:r>
            <a:r>
              <a:rPr lang="en-US" baseline="30000" dirty="0" smtClean="0"/>
              <a:t>-1</a:t>
            </a:r>
            <a:r>
              <a:rPr lang="en-US" dirty="0" smtClean="0"/>
              <a:t>(</a:t>
            </a:r>
            <a:r>
              <a:rPr lang="en-US" dirty="0" err="1" smtClean="0"/>
              <a:t>aq</a:t>
            </a:r>
            <a:r>
              <a:rPr lang="en-US" dirty="0" smtClean="0"/>
              <a:t>) </a:t>
            </a:r>
            <a:r>
              <a:rPr lang="en-US" dirty="0" smtClean="0">
                <a:sym typeface="Wingdings" pitchFamily="2" charset="2"/>
              </a:rPr>
              <a:t> </a:t>
            </a:r>
          </a:p>
          <a:p>
            <a:pPr>
              <a:buFontTx/>
              <a:buNone/>
            </a:pPr>
            <a:endParaRPr lang="en-US" dirty="0" smtClean="0">
              <a:sym typeface="Wingdings" pitchFamily="2" charset="2"/>
            </a:endParaRPr>
          </a:p>
          <a:p>
            <a:pPr>
              <a:buFontTx/>
              <a:buNone/>
            </a:pPr>
            <a:endParaRPr lang="en-US" dirty="0" smtClean="0">
              <a:sym typeface="Wingdings" pitchFamily="2" charset="2"/>
            </a:endParaRPr>
          </a:p>
          <a:p>
            <a:pPr>
              <a:buFontTx/>
              <a:buNone/>
            </a:pPr>
            <a:r>
              <a:rPr lang="en-US" dirty="0" smtClean="0"/>
              <a:t>2OH</a:t>
            </a:r>
            <a:r>
              <a:rPr lang="en-US" baseline="30000" dirty="0" smtClean="0"/>
              <a:t>-1</a:t>
            </a:r>
            <a:r>
              <a:rPr lang="en-US" dirty="0" smtClean="0"/>
              <a:t>(</a:t>
            </a:r>
            <a:r>
              <a:rPr lang="en-US" dirty="0" err="1" smtClean="0"/>
              <a:t>aq</a:t>
            </a:r>
            <a:r>
              <a:rPr lang="en-US" dirty="0" smtClean="0"/>
              <a:t>) + Cl</a:t>
            </a:r>
            <a:r>
              <a:rPr lang="en-US" baseline="-25000" dirty="0" smtClean="0"/>
              <a:t>2</a:t>
            </a:r>
            <a:r>
              <a:rPr lang="en-US" dirty="0" smtClean="0"/>
              <a:t>(g) </a:t>
            </a:r>
          </a:p>
          <a:p>
            <a:pPr>
              <a:buFontTx/>
              <a:buNone/>
            </a:pPr>
            <a:r>
              <a:rPr lang="en-US" dirty="0" smtClean="0"/>
              <a:t>                   </a:t>
            </a:r>
            <a:r>
              <a:rPr lang="en-US" dirty="0" smtClean="0">
                <a:sym typeface="Wingdings" pitchFamily="2" charset="2"/>
              </a:rPr>
              <a:t></a:t>
            </a:r>
            <a:r>
              <a:rPr lang="en-US" dirty="0" smtClean="0"/>
              <a:t> ClO</a:t>
            </a:r>
            <a:r>
              <a:rPr lang="en-US" baseline="30000" dirty="0" smtClean="0"/>
              <a:t>-1</a:t>
            </a:r>
            <a:r>
              <a:rPr lang="en-US" dirty="0" smtClean="0"/>
              <a:t>(</a:t>
            </a:r>
            <a:r>
              <a:rPr lang="en-US" dirty="0" err="1" smtClean="0"/>
              <a:t>aq</a:t>
            </a:r>
            <a:r>
              <a:rPr lang="en-US" dirty="0" smtClean="0"/>
              <a:t>) + Cl</a:t>
            </a:r>
            <a:r>
              <a:rPr lang="en-US" baseline="30000" dirty="0" smtClean="0"/>
              <a:t>-1</a:t>
            </a:r>
            <a:r>
              <a:rPr lang="en-US" dirty="0" smtClean="0"/>
              <a:t>(</a:t>
            </a:r>
            <a:r>
              <a:rPr lang="en-US" dirty="0" err="1" smtClean="0"/>
              <a:t>aq</a:t>
            </a:r>
            <a:r>
              <a:rPr lang="en-US" dirty="0" smtClean="0"/>
              <a:t>) + </a:t>
            </a:r>
            <a:r>
              <a:rPr lang="en-US" dirty="0" smtClean="0">
                <a:sym typeface="Wingdings" pitchFamily="2" charset="2"/>
              </a:rPr>
              <a:t>H</a:t>
            </a:r>
            <a:r>
              <a:rPr lang="en-US" baseline="-25000" dirty="0" smtClean="0">
                <a:sym typeface="Wingdings" pitchFamily="2" charset="2"/>
              </a:rPr>
              <a:t>2</a:t>
            </a:r>
            <a:r>
              <a:rPr lang="en-US" dirty="0" smtClean="0">
                <a:sym typeface="Wingdings" pitchFamily="2" charset="2"/>
              </a:rPr>
              <a:t>O(l) </a:t>
            </a:r>
            <a:endParaRPr lang="en-US" dirty="0" smtClean="0"/>
          </a:p>
          <a:p>
            <a:pPr>
              <a:buFontTx/>
              <a:buNone/>
            </a:pPr>
            <a:endParaRPr lang="en-US" dirty="0" smtClean="0"/>
          </a:p>
        </p:txBody>
      </p:sp>
    </p:spTree>
    <p:extLst>
      <p:ext uri="{BB962C8B-B14F-4D97-AF65-F5344CB8AC3E}">
        <p14:creationId xmlns:p14="http://schemas.microsoft.com/office/powerpoint/2010/main" val="119487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69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7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Balance in base</a:t>
            </a:r>
          </a:p>
        </p:txBody>
      </p:sp>
      <p:sp>
        <p:nvSpPr>
          <p:cNvPr id="158723" name="Rectangle 3"/>
          <p:cNvSpPr>
            <a:spLocks noGrp="1" noChangeArrowheads="1"/>
          </p:cNvSpPr>
          <p:nvPr>
            <p:ph type="body" idx="1"/>
          </p:nvPr>
        </p:nvSpPr>
        <p:spPr>
          <a:xfrm>
            <a:off x="304800" y="1981200"/>
            <a:ext cx="8458200" cy="4114800"/>
          </a:xfrm>
        </p:spPr>
        <p:txBody>
          <a:bodyPr/>
          <a:lstStyle/>
          <a:p>
            <a:pPr>
              <a:buFontTx/>
              <a:buNone/>
            </a:pPr>
            <a:r>
              <a:rPr lang="en-US" dirty="0" smtClean="0"/>
              <a:t>MnO</a:t>
            </a:r>
            <a:r>
              <a:rPr lang="en-US" baseline="-25000" dirty="0" smtClean="0"/>
              <a:t>4</a:t>
            </a:r>
            <a:r>
              <a:rPr lang="en-US" baseline="30000" dirty="0" smtClean="0"/>
              <a:t>-1</a:t>
            </a:r>
            <a:r>
              <a:rPr lang="en-US" dirty="0" smtClean="0"/>
              <a:t>(</a:t>
            </a:r>
            <a:r>
              <a:rPr lang="en-US" dirty="0" err="1" smtClean="0"/>
              <a:t>aq</a:t>
            </a:r>
            <a:r>
              <a:rPr lang="en-US" dirty="0" smtClean="0"/>
              <a:t>) + H</a:t>
            </a:r>
            <a:r>
              <a:rPr lang="en-US" baseline="-25000" dirty="0" smtClean="0"/>
              <a:t>2</a:t>
            </a:r>
            <a:r>
              <a:rPr lang="en-US" dirty="0" smtClean="0"/>
              <a:t>O</a:t>
            </a:r>
            <a:r>
              <a:rPr lang="en-US" baseline="-25000" dirty="0" smtClean="0"/>
              <a:t>2</a:t>
            </a:r>
            <a:r>
              <a:rPr lang="en-US" dirty="0" smtClean="0"/>
              <a:t>(</a:t>
            </a:r>
            <a:r>
              <a:rPr lang="en-US" dirty="0" err="1" smtClean="0"/>
              <a:t>aq</a:t>
            </a:r>
            <a:r>
              <a:rPr lang="en-US" dirty="0" smtClean="0"/>
              <a:t>) </a:t>
            </a:r>
            <a:r>
              <a:rPr lang="en-US" dirty="0" smtClean="0">
                <a:sym typeface="Wingdings" pitchFamily="2" charset="2"/>
              </a:rPr>
              <a:t> MnO</a:t>
            </a:r>
            <a:r>
              <a:rPr lang="en-US" baseline="-25000" dirty="0" smtClean="0">
                <a:sym typeface="Wingdings" pitchFamily="2" charset="2"/>
              </a:rPr>
              <a:t>2</a:t>
            </a:r>
            <a:r>
              <a:rPr lang="en-US" dirty="0" smtClean="0">
                <a:sym typeface="Wingdings" pitchFamily="2" charset="2"/>
              </a:rPr>
              <a:t>(s) + O</a:t>
            </a:r>
            <a:r>
              <a:rPr lang="en-US" baseline="-25000" dirty="0" smtClean="0">
                <a:sym typeface="Wingdings" pitchFamily="2" charset="2"/>
              </a:rPr>
              <a:t>2</a:t>
            </a:r>
            <a:r>
              <a:rPr lang="en-US" dirty="0" smtClean="0">
                <a:sym typeface="Wingdings" pitchFamily="2" charset="2"/>
              </a:rPr>
              <a:t>(g)</a:t>
            </a:r>
          </a:p>
          <a:p>
            <a:pPr>
              <a:buFontTx/>
              <a:buNone/>
            </a:pPr>
            <a:endParaRPr lang="en-US" dirty="0" smtClean="0">
              <a:sym typeface="Wingdings" pitchFamily="2" charset="2"/>
            </a:endParaRPr>
          </a:p>
          <a:p>
            <a:pPr>
              <a:buFontTx/>
              <a:buNone/>
            </a:pPr>
            <a:endParaRPr lang="en-US" dirty="0" smtClean="0">
              <a:sym typeface="Wingdings" pitchFamily="2" charset="2"/>
            </a:endParaRPr>
          </a:p>
          <a:p>
            <a:pPr>
              <a:buFontTx/>
              <a:buNone/>
            </a:pPr>
            <a:r>
              <a:rPr lang="en-US" dirty="0" smtClean="0"/>
              <a:t>2MnO</a:t>
            </a:r>
            <a:r>
              <a:rPr lang="en-US" baseline="-25000" dirty="0" smtClean="0"/>
              <a:t>4</a:t>
            </a:r>
            <a:r>
              <a:rPr lang="en-US" baseline="30000" dirty="0" smtClean="0"/>
              <a:t>-1</a:t>
            </a:r>
            <a:r>
              <a:rPr lang="en-US" dirty="0" smtClean="0"/>
              <a:t>(</a:t>
            </a:r>
            <a:r>
              <a:rPr lang="en-US" dirty="0" err="1" smtClean="0"/>
              <a:t>aq</a:t>
            </a:r>
            <a:r>
              <a:rPr lang="en-US" dirty="0" smtClean="0"/>
              <a:t>) + 3H</a:t>
            </a:r>
            <a:r>
              <a:rPr lang="en-US" baseline="-25000" dirty="0" smtClean="0"/>
              <a:t>2</a:t>
            </a:r>
            <a:r>
              <a:rPr lang="en-US" dirty="0" smtClean="0"/>
              <a:t>O</a:t>
            </a:r>
            <a:r>
              <a:rPr lang="en-US" baseline="-25000" dirty="0" smtClean="0"/>
              <a:t>2</a:t>
            </a:r>
            <a:r>
              <a:rPr lang="en-US" dirty="0" smtClean="0"/>
              <a:t>(</a:t>
            </a:r>
            <a:r>
              <a:rPr lang="en-US" dirty="0" err="1" smtClean="0"/>
              <a:t>aq</a:t>
            </a:r>
            <a:r>
              <a:rPr lang="en-US" dirty="0" smtClean="0"/>
              <a:t>)  </a:t>
            </a:r>
          </a:p>
          <a:p>
            <a:pPr>
              <a:buFontTx/>
              <a:buNone/>
            </a:pPr>
            <a:r>
              <a:rPr lang="en-US" dirty="0" smtClean="0">
                <a:sym typeface="Wingdings" pitchFamily="2" charset="2"/>
              </a:rPr>
              <a:t>       2MnO</a:t>
            </a:r>
            <a:r>
              <a:rPr lang="en-US" baseline="-25000" dirty="0" smtClean="0">
                <a:sym typeface="Wingdings" pitchFamily="2" charset="2"/>
              </a:rPr>
              <a:t>2</a:t>
            </a:r>
            <a:r>
              <a:rPr lang="en-US" dirty="0" smtClean="0">
                <a:sym typeface="Wingdings" pitchFamily="2" charset="2"/>
              </a:rPr>
              <a:t>(s) + 3O</a:t>
            </a:r>
            <a:r>
              <a:rPr lang="en-US" baseline="-25000" dirty="0" smtClean="0">
                <a:sym typeface="Wingdings" pitchFamily="2" charset="2"/>
              </a:rPr>
              <a:t>2</a:t>
            </a:r>
            <a:r>
              <a:rPr lang="en-US" dirty="0" smtClean="0">
                <a:sym typeface="Wingdings" pitchFamily="2" charset="2"/>
              </a:rPr>
              <a:t>(g) + 2</a:t>
            </a:r>
            <a:r>
              <a:rPr lang="en-US" dirty="0" smtClean="0"/>
              <a:t>OH</a:t>
            </a:r>
            <a:r>
              <a:rPr lang="en-US" baseline="30000" dirty="0" smtClean="0"/>
              <a:t>-1</a:t>
            </a:r>
            <a:r>
              <a:rPr lang="en-US" dirty="0" smtClean="0"/>
              <a:t>(</a:t>
            </a:r>
            <a:r>
              <a:rPr lang="en-US" dirty="0" err="1" smtClean="0"/>
              <a:t>aq</a:t>
            </a:r>
            <a:r>
              <a:rPr lang="en-US" dirty="0" smtClean="0"/>
              <a:t>) + 2 H</a:t>
            </a:r>
            <a:r>
              <a:rPr lang="en-US" baseline="-25000" dirty="0" smtClean="0"/>
              <a:t>2</a:t>
            </a:r>
            <a:r>
              <a:rPr lang="en-US" dirty="0" smtClean="0"/>
              <a:t>O(l)</a:t>
            </a:r>
          </a:p>
          <a:p>
            <a:pPr>
              <a:buFontTx/>
              <a:buNone/>
            </a:pPr>
            <a:endParaRPr lang="en-US" dirty="0" smtClean="0"/>
          </a:p>
        </p:txBody>
      </p:sp>
    </p:spTree>
    <p:extLst>
      <p:ext uri="{BB962C8B-B14F-4D97-AF65-F5344CB8AC3E}">
        <p14:creationId xmlns:p14="http://schemas.microsoft.com/office/powerpoint/2010/main" val="44358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72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t>Balance in base</a:t>
            </a:r>
          </a:p>
        </p:txBody>
      </p:sp>
      <p:sp>
        <p:nvSpPr>
          <p:cNvPr id="159747" name="Rectangle 3"/>
          <p:cNvSpPr>
            <a:spLocks noGrp="1" noChangeArrowheads="1"/>
          </p:cNvSpPr>
          <p:nvPr>
            <p:ph type="body" idx="1"/>
          </p:nvPr>
        </p:nvSpPr>
        <p:spPr/>
        <p:txBody>
          <a:bodyPr/>
          <a:lstStyle/>
          <a:p>
            <a:pPr>
              <a:buFontTx/>
              <a:buNone/>
            </a:pPr>
            <a:r>
              <a:rPr lang="en-US" dirty="0" smtClean="0"/>
              <a:t>ClO</a:t>
            </a:r>
            <a:r>
              <a:rPr lang="en-US" baseline="-25000" dirty="0" smtClean="0"/>
              <a:t>2</a:t>
            </a:r>
            <a:r>
              <a:rPr lang="en-US" dirty="0" smtClean="0"/>
              <a:t>(</a:t>
            </a:r>
            <a:r>
              <a:rPr lang="en-US" dirty="0" err="1" smtClean="0"/>
              <a:t>aq</a:t>
            </a:r>
            <a:r>
              <a:rPr lang="en-US" dirty="0" smtClean="0"/>
              <a:t>) </a:t>
            </a:r>
            <a:r>
              <a:rPr lang="en-US" dirty="0" smtClean="0">
                <a:sym typeface="Wingdings" pitchFamily="2" charset="2"/>
              </a:rPr>
              <a:t> ClO</a:t>
            </a:r>
            <a:r>
              <a:rPr lang="en-US" baseline="-25000" dirty="0" smtClean="0">
                <a:sym typeface="Wingdings" pitchFamily="2" charset="2"/>
              </a:rPr>
              <a:t>2</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ClO</a:t>
            </a:r>
            <a:r>
              <a:rPr lang="en-US" baseline="-25000" dirty="0" smtClean="0">
                <a:sym typeface="Wingdings" pitchFamily="2" charset="2"/>
              </a:rPr>
              <a:t>3</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a:t>
            </a:r>
          </a:p>
          <a:p>
            <a:pPr>
              <a:buFontTx/>
              <a:buNone/>
            </a:pPr>
            <a:endParaRPr lang="en-US" dirty="0" smtClean="0">
              <a:sym typeface="Wingdings" pitchFamily="2" charset="2"/>
            </a:endParaRPr>
          </a:p>
          <a:p>
            <a:pPr>
              <a:buFontTx/>
              <a:buNone/>
            </a:pPr>
            <a:endParaRPr lang="en-US" dirty="0" smtClean="0">
              <a:sym typeface="Wingdings" pitchFamily="2" charset="2"/>
            </a:endParaRPr>
          </a:p>
          <a:p>
            <a:pPr>
              <a:buFontTx/>
              <a:buNone/>
            </a:pPr>
            <a:r>
              <a:rPr lang="en-US" dirty="0" smtClean="0"/>
              <a:t>2OH</a:t>
            </a:r>
            <a:r>
              <a:rPr lang="en-US" baseline="30000" dirty="0" smtClean="0"/>
              <a:t>-1</a:t>
            </a:r>
            <a:r>
              <a:rPr lang="en-US" dirty="0" smtClean="0"/>
              <a:t>(</a:t>
            </a:r>
            <a:r>
              <a:rPr lang="en-US" dirty="0" err="1" smtClean="0"/>
              <a:t>aq</a:t>
            </a:r>
            <a:r>
              <a:rPr lang="en-US" dirty="0" smtClean="0"/>
              <a:t>) + 2ClO</a:t>
            </a:r>
            <a:r>
              <a:rPr lang="en-US" baseline="-25000" dirty="0" smtClean="0"/>
              <a:t>2</a:t>
            </a:r>
            <a:r>
              <a:rPr lang="en-US" dirty="0" smtClean="0"/>
              <a:t>(</a:t>
            </a:r>
            <a:r>
              <a:rPr lang="en-US" dirty="0" err="1" smtClean="0"/>
              <a:t>aq</a:t>
            </a:r>
            <a:r>
              <a:rPr lang="en-US" dirty="0" smtClean="0"/>
              <a:t>) </a:t>
            </a:r>
          </a:p>
          <a:p>
            <a:pPr>
              <a:buFontTx/>
              <a:buNone/>
            </a:pPr>
            <a:r>
              <a:rPr lang="en-US" dirty="0" smtClean="0"/>
              <a:t>             </a:t>
            </a:r>
            <a:r>
              <a:rPr lang="en-US" dirty="0" smtClean="0">
                <a:sym typeface="Wingdings" pitchFamily="2" charset="2"/>
              </a:rPr>
              <a:t> ClO</a:t>
            </a:r>
            <a:r>
              <a:rPr lang="en-US" baseline="-25000" dirty="0" smtClean="0">
                <a:sym typeface="Wingdings" pitchFamily="2" charset="2"/>
              </a:rPr>
              <a:t>2</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ClO</a:t>
            </a:r>
            <a:r>
              <a:rPr lang="en-US" baseline="-25000" dirty="0" smtClean="0">
                <a:sym typeface="Wingdings" pitchFamily="2" charset="2"/>
              </a:rPr>
              <a:t>3</a:t>
            </a:r>
            <a:r>
              <a:rPr lang="en-US" baseline="30000" dirty="0" smtClean="0">
                <a:sym typeface="Wingdings" pitchFamily="2" charset="2"/>
              </a:rPr>
              <a:t>-1</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H</a:t>
            </a:r>
            <a:r>
              <a:rPr lang="en-US" baseline="-25000" dirty="0" smtClean="0">
                <a:sym typeface="Wingdings" pitchFamily="2" charset="2"/>
              </a:rPr>
              <a:t>2</a:t>
            </a:r>
            <a:r>
              <a:rPr lang="en-US" dirty="0" smtClean="0">
                <a:sym typeface="Wingdings" pitchFamily="2" charset="2"/>
              </a:rPr>
              <a:t>O(l) </a:t>
            </a:r>
          </a:p>
        </p:txBody>
      </p:sp>
    </p:spTree>
    <p:extLst>
      <p:ext uri="{BB962C8B-B14F-4D97-AF65-F5344CB8AC3E}">
        <p14:creationId xmlns:p14="http://schemas.microsoft.com/office/powerpoint/2010/main" val="155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Balance in base</a:t>
            </a:r>
          </a:p>
        </p:txBody>
      </p:sp>
      <p:sp>
        <p:nvSpPr>
          <p:cNvPr id="160771" name="Rectangle 3"/>
          <p:cNvSpPr>
            <a:spLocks noGrp="1" noChangeArrowheads="1"/>
          </p:cNvSpPr>
          <p:nvPr>
            <p:ph type="body" idx="1"/>
          </p:nvPr>
        </p:nvSpPr>
        <p:spPr/>
        <p:txBody>
          <a:bodyPr/>
          <a:lstStyle/>
          <a:p>
            <a:pPr>
              <a:buFontTx/>
              <a:buNone/>
            </a:pPr>
            <a:r>
              <a:rPr lang="en-US" dirty="0" smtClean="0"/>
              <a:t>CrO</a:t>
            </a:r>
            <a:r>
              <a:rPr lang="en-US" baseline="-25000" dirty="0" smtClean="0"/>
              <a:t>4</a:t>
            </a:r>
            <a:r>
              <a:rPr lang="en-US" baseline="30000" dirty="0" smtClean="0"/>
              <a:t>-2</a:t>
            </a:r>
            <a:r>
              <a:rPr lang="en-US" dirty="0" smtClean="0"/>
              <a:t>(</a:t>
            </a:r>
            <a:r>
              <a:rPr lang="en-US" dirty="0" err="1" smtClean="0"/>
              <a:t>aq</a:t>
            </a:r>
            <a:r>
              <a:rPr lang="en-US" dirty="0" smtClean="0"/>
              <a:t>) + N</a:t>
            </a:r>
            <a:r>
              <a:rPr lang="en-US" baseline="-25000" dirty="0" smtClean="0"/>
              <a:t>2</a:t>
            </a:r>
            <a:r>
              <a:rPr lang="en-US" dirty="0" smtClean="0"/>
              <a:t>H</a:t>
            </a:r>
            <a:r>
              <a:rPr lang="en-US" baseline="-25000" dirty="0" smtClean="0"/>
              <a:t>4</a:t>
            </a:r>
            <a:r>
              <a:rPr lang="en-US" dirty="0" smtClean="0"/>
              <a:t>(</a:t>
            </a:r>
            <a:r>
              <a:rPr lang="en-US" dirty="0" err="1" smtClean="0"/>
              <a:t>aq</a:t>
            </a:r>
            <a:r>
              <a:rPr lang="en-US" dirty="0" smtClean="0"/>
              <a:t>) </a:t>
            </a:r>
            <a:r>
              <a:rPr lang="en-US" dirty="0" smtClean="0">
                <a:sym typeface="Wingdings" pitchFamily="2" charset="2"/>
              </a:rPr>
              <a:t> Cr</a:t>
            </a:r>
            <a:r>
              <a:rPr lang="en-US" baseline="30000" dirty="0" smtClean="0">
                <a:sym typeface="Wingdings" pitchFamily="2" charset="2"/>
              </a:rPr>
              <a:t>+3</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N</a:t>
            </a:r>
            <a:r>
              <a:rPr lang="en-US" baseline="-25000" dirty="0" smtClean="0">
                <a:sym typeface="Wingdings" pitchFamily="2" charset="2"/>
              </a:rPr>
              <a:t>2</a:t>
            </a:r>
            <a:r>
              <a:rPr lang="en-US" dirty="0" smtClean="0">
                <a:sym typeface="Wingdings" pitchFamily="2" charset="2"/>
              </a:rPr>
              <a:t>(g)</a:t>
            </a:r>
          </a:p>
          <a:p>
            <a:pPr>
              <a:buFontTx/>
              <a:buNone/>
            </a:pPr>
            <a:endParaRPr lang="en-US" dirty="0" smtClean="0">
              <a:sym typeface="Wingdings" pitchFamily="2" charset="2"/>
            </a:endParaRPr>
          </a:p>
          <a:p>
            <a:pPr>
              <a:buFontTx/>
              <a:buNone/>
            </a:pPr>
            <a:endParaRPr lang="en-US" dirty="0" smtClean="0">
              <a:sym typeface="Wingdings" pitchFamily="2" charset="2"/>
            </a:endParaRPr>
          </a:p>
          <a:p>
            <a:pPr>
              <a:buFontTx/>
              <a:buNone/>
            </a:pPr>
            <a:r>
              <a:rPr lang="en-US" dirty="0" smtClean="0"/>
              <a:t>4CrO</a:t>
            </a:r>
            <a:r>
              <a:rPr lang="en-US" baseline="-25000" dirty="0" smtClean="0"/>
              <a:t>4</a:t>
            </a:r>
            <a:r>
              <a:rPr lang="en-US" baseline="30000" dirty="0" smtClean="0"/>
              <a:t>-2</a:t>
            </a:r>
            <a:r>
              <a:rPr lang="en-US" dirty="0" smtClean="0"/>
              <a:t>(</a:t>
            </a:r>
            <a:r>
              <a:rPr lang="en-US" dirty="0" err="1" smtClean="0"/>
              <a:t>aq</a:t>
            </a:r>
            <a:r>
              <a:rPr lang="en-US" dirty="0" smtClean="0"/>
              <a:t>) + 3N</a:t>
            </a:r>
            <a:r>
              <a:rPr lang="en-US" baseline="-25000" dirty="0" smtClean="0"/>
              <a:t>2</a:t>
            </a:r>
            <a:r>
              <a:rPr lang="en-US" dirty="0" smtClean="0"/>
              <a:t>H</a:t>
            </a:r>
            <a:r>
              <a:rPr lang="en-US" baseline="-25000" dirty="0" smtClean="0"/>
              <a:t>4</a:t>
            </a:r>
            <a:r>
              <a:rPr lang="en-US" dirty="0" smtClean="0"/>
              <a:t>(</a:t>
            </a:r>
            <a:r>
              <a:rPr lang="en-US" dirty="0" err="1" smtClean="0"/>
              <a:t>aq</a:t>
            </a:r>
            <a:r>
              <a:rPr lang="en-US" dirty="0" smtClean="0"/>
              <a:t>) + 4</a:t>
            </a:r>
            <a:r>
              <a:rPr lang="en-US" dirty="0" smtClean="0">
                <a:sym typeface="Wingdings" pitchFamily="2" charset="2"/>
              </a:rPr>
              <a:t>H</a:t>
            </a:r>
            <a:r>
              <a:rPr lang="en-US" baseline="-25000" dirty="0" smtClean="0">
                <a:sym typeface="Wingdings" pitchFamily="2" charset="2"/>
              </a:rPr>
              <a:t>2</a:t>
            </a:r>
            <a:r>
              <a:rPr lang="en-US" dirty="0" smtClean="0">
                <a:sym typeface="Wingdings" pitchFamily="2" charset="2"/>
              </a:rPr>
              <a:t>O(l) </a:t>
            </a:r>
            <a:endParaRPr lang="en-US" dirty="0" smtClean="0"/>
          </a:p>
          <a:p>
            <a:pPr>
              <a:buFontTx/>
              <a:buNone/>
            </a:pPr>
            <a:r>
              <a:rPr lang="en-US" dirty="0" smtClean="0">
                <a:sym typeface="Wingdings" pitchFamily="2" charset="2"/>
              </a:rPr>
              <a:t>             4Cr</a:t>
            </a:r>
            <a:r>
              <a:rPr lang="en-US" baseline="30000" dirty="0" smtClean="0">
                <a:sym typeface="Wingdings" pitchFamily="2" charset="2"/>
              </a:rPr>
              <a:t>+3</a:t>
            </a:r>
            <a:r>
              <a:rPr lang="en-US" dirty="0" smtClean="0">
                <a:sym typeface="Wingdings" pitchFamily="2" charset="2"/>
              </a:rPr>
              <a:t>(</a:t>
            </a:r>
            <a:r>
              <a:rPr lang="en-US" dirty="0" err="1" smtClean="0">
                <a:sym typeface="Wingdings" pitchFamily="2" charset="2"/>
              </a:rPr>
              <a:t>aq</a:t>
            </a:r>
            <a:r>
              <a:rPr lang="en-US" dirty="0" smtClean="0">
                <a:sym typeface="Wingdings" pitchFamily="2" charset="2"/>
              </a:rPr>
              <a:t>) + 3N</a:t>
            </a:r>
            <a:r>
              <a:rPr lang="en-US" baseline="-25000" dirty="0" smtClean="0">
                <a:sym typeface="Wingdings" pitchFamily="2" charset="2"/>
              </a:rPr>
              <a:t>2</a:t>
            </a:r>
            <a:r>
              <a:rPr lang="en-US" dirty="0" smtClean="0">
                <a:sym typeface="Wingdings" pitchFamily="2" charset="2"/>
              </a:rPr>
              <a:t>(g) + 20 </a:t>
            </a:r>
            <a:r>
              <a:rPr lang="en-US" dirty="0" smtClean="0"/>
              <a:t>OH</a:t>
            </a:r>
            <a:r>
              <a:rPr lang="en-US" baseline="30000" dirty="0" smtClean="0"/>
              <a:t>-1</a:t>
            </a:r>
            <a:r>
              <a:rPr lang="en-US" dirty="0" smtClean="0"/>
              <a:t>(</a:t>
            </a:r>
            <a:r>
              <a:rPr lang="en-US" dirty="0" err="1" smtClean="0"/>
              <a:t>aq</a:t>
            </a:r>
            <a:r>
              <a:rPr lang="en-US" dirty="0" smtClean="0"/>
              <a:t>) </a:t>
            </a:r>
          </a:p>
          <a:p>
            <a:endParaRPr lang="en-US" dirty="0" smtClean="0"/>
          </a:p>
        </p:txBody>
      </p:sp>
    </p:spTree>
    <p:extLst>
      <p:ext uri="{BB962C8B-B14F-4D97-AF65-F5344CB8AC3E}">
        <p14:creationId xmlns:p14="http://schemas.microsoft.com/office/powerpoint/2010/main" val="185731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77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0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TotalTime>
  <Words>3367</Words>
  <Application>Microsoft Office PowerPoint</Application>
  <PresentationFormat>On-screen Show (4:3)</PresentationFormat>
  <Paragraphs>557</Paragraphs>
  <Slides>94</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94</vt:i4>
      </vt:variant>
    </vt:vector>
  </HeadingPairs>
  <TitlesOfParts>
    <vt:vector size="99" baseType="lpstr">
      <vt:lpstr>Times New Roman</vt:lpstr>
      <vt:lpstr>Arial</vt:lpstr>
      <vt:lpstr>Calibri</vt:lpstr>
      <vt:lpstr>Wingdings</vt:lpstr>
      <vt:lpstr>Default Design</vt:lpstr>
      <vt:lpstr>Solution Chemistry: The Hydrosphere</vt:lpstr>
      <vt:lpstr>Solution Concentration Mass percent</vt:lpstr>
      <vt:lpstr>Solution Concentration Molarity (M)</vt:lpstr>
      <vt:lpstr>Solution Concentration Molarity (M)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Solubility Rules</vt:lpstr>
      <vt:lpstr>PowerPoint Presentation</vt:lpstr>
      <vt:lpstr>PowerPoint Presentation</vt:lpstr>
      <vt:lpstr>Classifying Reactions by Type of Chemistry</vt:lpstr>
      <vt:lpstr>PowerPoint Presentation</vt:lpstr>
      <vt:lpstr>Classifying Reactions by what Atoms Do</vt:lpstr>
      <vt:lpstr>PowerPoint Presentation</vt:lpstr>
      <vt:lpstr>Predicting reactions</vt:lpstr>
      <vt:lpstr>Writing ionic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Reactions in Aqueous Solution</vt:lpstr>
      <vt:lpstr>Reactions in Aqueous Solution</vt:lpstr>
      <vt:lpstr>Reactions in Aqueous Solution</vt:lpstr>
      <vt:lpstr>Reactions in Aqueous Solution</vt:lpstr>
      <vt:lpstr>Reactions in Aqueous Solution</vt:lpstr>
      <vt:lpstr>Reactions in Aqueous Solution</vt:lpstr>
      <vt:lpstr>Solution Stoichiometry</vt:lpstr>
      <vt:lpstr>Solution Stoichiometry</vt:lpstr>
      <vt:lpstr>PowerPoint Presentation</vt:lpstr>
      <vt:lpstr>Titrations</vt:lpstr>
      <vt:lpstr>Titrations</vt:lpstr>
      <vt:lpstr>PowerPoint Presentation</vt:lpstr>
      <vt:lpstr>PowerPoint Presentation</vt:lpstr>
      <vt:lpstr>Challenge Problem</vt:lpstr>
      <vt:lpstr>PowerPoint Presentation</vt:lpstr>
      <vt:lpstr>PowerPoint Presentation</vt:lpstr>
      <vt:lpstr>REDOX Reactions</vt:lpstr>
      <vt:lpstr>Determining Oxidation States</vt:lpstr>
      <vt:lpstr>Determining Oxidation States</vt:lpstr>
      <vt:lpstr>Try some </vt:lpstr>
      <vt:lpstr>PowerPoint Presentation</vt:lpstr>
      <vt:lpstr>PowerPoint Presentation</vt:lpstr>
      <vt:lpstr>PowerPoint Presentation</vt:lpstr>
      <vt:lpstr>PowerPoint Presentation</vt:lpstr>
      <vt:lpstr>Single Replacement Reactions</vt:lpstr>
      <vt:lpstr>PowerPoint Presentation</vt:lpstr>
      <vt:lpstr>Half Reaction Method of Balancing Redox Reactions</vt:lpstr>
      <vt:lpstr>Half Reaction Method of Balancing Redox Reactions</vt:lpstr>
      <vt:lpstr>Half Reaction Method of Balancing Redox Reactions</vt:lpstr>
      <vt:lpstr>Half Reaction Method of Balancing Redox Reactions</vt:lpstr>
      <vt:lpstr>Balance in acid</vt:lpstr>
      <vt:lpstr>Balance in acid</vt:lpstr>
      <vt:lpstr>Balance in acid</vt:lpstr>
      <vt:lpstr>Balance in acid</vt:lpstr>
      <vt:lpstr>Balance in acid</vt:lpstr>
      <vt:lpstr>Balance in acid</vt:lpstr>
      <vt:lpstr>Balance in acid</vt:lpstr>
      <vt:lpstr>Balance in acid</vt:lpstr>
      <vt:lpstr>Balance in acid</vt:lpstr>
      <vt:lpstr>Balance in acid</vt:lpstr>
      <vt:lpstr>Balance in acid</vt:lpstr>
      <vt:lpstr>Balance in acid</vt:lpstr>
      <vt:lpstr>Balance in acid</vt:lpstr>
      <vt:lpstr>Balance in acid</vt:lpstr>
      <vt:lpstr>Balance in base</vt:lpstr>
      <vt:lpstr>Balance in base</vt:lpstr>
      <vt:lpstr>Balance in base</vt:lpstr>
      <vt:lpstr>Balance in base</vt:lpstr>
      <vt:lpstr>Balance in base</vt:lpstr>
      <vt:lpstr>Balance in base</vt:lpstr>
      <vt:lpstr>Balance in base</vt:lpstr>
      <vt:lpstr>Balance in base</vt:lpstr>
      <vt:lpstr>Balance in base</vt:lpstr>
      <vt:lpstr>Balance in base</vt:lpstr>
      <vt:lpstr>Balance in base</vt:lpstr>
      <vt:lpstr>Balance in base</vt:lpstr>
    </vt:vector>
  </TitlesOfParts>
  <Company>GCCCD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 Formulas, Equations, and Moles</dc:title>
  <dc:creator>Grossmont-Cuyamaca Comm Coll</dc:creator>
  <cp:lastModifiedBy>Cary Willard</cp:lastModifiedBy>
  <cp:revision>41</cp:revision>
  <cp:lastPrinted>2012-02-10T00:29:19Z</cp:lastPrinted>
  <dcterms:created xsi:type="dcterms:W3CDTF">2001-09-05T15:51:18Z</dcterms:created>
  <dcterms:modified xsi:type="dcterms:W3CDTF">2015-08-25T13:37:55Z</dcterms:modified>
</cp:coreProperties>
</file>