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355" r:id="rId2"/>
    <p:sldId id="358" r:id="rId3"/>
    <p:sldId id="392" r:id="rId4"/>
    <p:sldId id="267" r:id="rId5"/>
    <p:sldId id="269" r:id="rId6"/>
    <p:sldId id="365" r:id="rId7"/>
    <p:sldId id="366" r:id="rId8"/>
    <p:sldId id="391" r:id="rId9"/>
    <p:sldId id="403" r:id="rId10"/>
    <p:sldId id="406" r:id="rId11"/>
    <p:sldId id="407" r:id="rId12"/>
    <p:sldId id="408" r:id="rId13"/>
    <p:sldId id="367" r:id="rId14"/>
    <p:sldId id="394" r:id="rId15"/>
    <p:sldId id="404" r:id="rId16"/>
    <p:sldId id="273" r:id="rId17"/>
    <p:sldId id="357" r:id="rId18"/>
    <p:sldId id="383" r:id="rId19"/>
    <p:sldId id="384" r:id="rId20"/>
    <p:sldId id="274" r:id="rId21"/>
    <p:sldId id="275" r:id="rId22"/>
    <p:sldId id="370" r:id="rId23"/>
    <p:sldId id="362" r:id="rId24"/>
    <p:sldId id="363" r:id="rId25"/>
    <p:sldId id="371" r:id="rId26"/>
    <p:sldId id="372" r:id="rId27"/>
    <p:sldId id="373" r:id="rId28"/>
    <p:sldId id="374" r:id="rId29"/>
    <p:sldId id="376" r:id="rId30"/>
    <p:sldId id="379" r:id="rId31"/>
    <p:sldId id="396" r:id="rId32"/>
    <p:sldId id="258" r:id="rId33"/>
    <p:sldId id="261" r:id="rId34"/>
    <p:sldId id="268" r:id="rId35"/>
    <p:sldId id="400" r:id="rId36"/>
    <p:sldId id="401" r:id="rId37"/>
    <p:sldId id="402" r:id="rId38"/>
    <p:sldId id="397" r:id="rId39"/>
    <p:sldId id="398" r:id="rId40"/>
    <p:sldId id="399" r:id="rId41"/>
  </p:sldIdLst>
  <p:sldSz cx="9144000" cy="6858000" type="screen4x3"/>
  <p:notesSz cx="6858000" cy="9144000"/>
  <p:defaultTextStyle>
    <a:defPPr>
      <a:defRPr lang="en-US"/>
    </a:defPPr>
    <a:lvl1pPr algn="l" rtl="0" eaLnBrk="0" fontAlgn="base" hangingPunct="0">
      <a:spcBef>
        <a:spcPct val="0"/>
      </a:spcBef>
      <a:spcAft>
        <a:spcPct val="0"/>
      </a:spcAft>
      <a:defRPr sz="4400" u="sng" kern="1200">
        <a:solidFill>
          <a:srgbClr val="99FF33"/>
        </a:solidFill>
        <a:latin typeface="Times New Roman" pitchFamily="18" charset="0"/>
        <a:ea typeface="+mn-ea"/>
        <a:cs typeface="+mn-cs"/>
      </a:defRPr>
    </a:lvl1pPr>
    <a:lvl2pPr marL="457200" algn="l" rtl="0" eaLnBrk="0" fontAlgn="base" hangingPunct="0">
      <a:spcBef>
        <a:spcPct val="0"/>
      </a:spcBef>
      <a:spcAft>
        <a:spcPct val="0"/>
      </a:spcAft>
      <a:defRPr sz="4400" u="sng" kern="1200">
        <a:solidFill>
          <a:srgbClr val="99FF33"/>
        </a:solidFill>
        <a:latin typeface="Times New Roman" pitchFamily="18" charset="0"/>
        <a:ea typeface="+mn-ea"/>
        <a:cs typeface="+mn-cs"/>
      </a:defRPr>
    </a:lvl2pPr>
    <a:lvl3pPr marL="914400" algn="l" rtl="0" eaLnBrk="0" fontAlgn="base" hangingPunct="0">
      <a:spcBef>
        <a:spcPct val="0"/>
      </a:spcBef>
      <a:spcAft>
        <a:spcPct val="0"/>
      </a:spcAft>
      <a:defRPr sz="4400" u="sng" kern="1200">
        <a:solidFill>
          <a:srgbClr val="99FF33"/>
        </a:solidFill>
        <a:latin typeface="Times New Roman" pitchFamily="18" charset="0"/>
        <a:ea typeface="+mn-ea"/>
        <a:cs typeface="+mn-cs"/>
      </a:defRPr>
    </a:lvl3pPr>
    <a:lvl4pPr marL="1371600" algn="l" rtl="0" eaLnBrk="0" fontAlgn="base" hangingPunct="0">
      <a:spcBef>
        <a:spcPct val="0"/>
      </a:spcBef>
      <a:spcAft>
        <a:spcPct val="0"/>
      </a:spcAft>
      <a:defRPr sz="4400" u="sng" kern="1200">
        <a:solidFill>
          <a:srgbClr val="99FF33"/>
        </a:solidFill>
        <a:latin typeface="Times New Roman" pitchFamily="18" charset="0"/>
        <a:ea typeface="+mn-ea"/>
        <a:cs typeface="+mn-cs"/>
      </a:defRPr>
    </a:lvl4pPr>
    <a:lvl5pPr marL="1828800" algn="l" rtl="0" eaLnBrk="0" fontAlgn="base" hangingPunct="0">
      <a:spcBef>
        <a:spcPct val="0"/>
      </a:spcBef>
      <a:spcAft>
        <a:spcPct val="0"/>
      </a:spcAft>
      <a:defRPr sz="4400" u="sng" kern="1200">
        <a:solidFill>
          <a:srgbClr val="99FF33"/>
        </a:solidFill>
        <a:latin typeface="Times New Roman" pitchFamily="18" charset="0"/>
        <a:ea typeface="+mn-ea"/>
        <a:cs typeface="+mn-cs"/>
      </a:defRPr>
    </a:lvl5pPr>
    <a:lvl6pPr marL="2286000" algn="l" defTabSz="914400" rtl="0" eaLnBrk="1" latinLnBrk="0" hangingPunct="1">
      <a:defRPr sz="4400" u="sng" kern="1200">
        <a:solidFill>
          <a:srgbClr val="99FF33"/>
        </a:solidFill>
        <a:latin typeface="Times New Roman" pitchFamily="18" charset="0"/>
        <a:ea typeface="+mn-ea"/>
        <a:cs typeface="+mn-cs"/>
      </a:defRPr>
    </a:lvl6pPr>
    <a:lvl7pPr marL="2743200" algn="l" defTabSz="914400" rtl="0" eaLnBrk="1" latinLnBrk="0" hangingPunct="1">
      <a:defRPr sz="4400" u="sng" kern="1200">
        <a:solidFill>
          <a:srgbClr val="99FF33"/>
        </a:solidFill>
        <a:latin typeface="Times New Roman" pitchFamily="18" charset="0"/>
        <a:ea typeface="+mn-ea"/>
        <a:cs typeface="+mn-cs"/>
      </a:defRPr>
    </a:lvl7pPr>
    <a:lvl8pPr marL="3200400" algn="l" defTabSz="914400" rtl="0" eaLnBrk="1" latinLnBrk="0" hangingPunct="1">
      <a:defRPr sz="4400" u="sng" kern="1200">
        <a:solidFill>
          <a:srgbClr val="99FF33"/>
        </a:solidFill>
        <a:latin typeface="Times New Roman" pitchFamily="18" charset="0"/>
        <a:ea typeface="+mn-ea"/>
        <a:cs typeface="+mn-cs"/>
      </a:defRPr>
    </a:lvl8pPr>
    <a:lvl9pPr marL="3657600" algn="l" defTabSz="914400" rtl="0" eaLnBrk="1" latinLnBrk="0" hangingPunct="1">
      <a:defRPr sz="4400" u="sng" kern="1200">
        <a:solidFill>
          <a:srgbClr val="99FF33"/>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3CCFF"/>
    <a:srgbClr val="FF3300"/>
    <a:srgbClr val="FFFF00"/>
    <a:srgbClr val="99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8254" autoAdjust="0"/>
  </p:normalViewPr>
  <p:slideViewPr>
    <p:cSldViewPr>
      <p:cViewPr varScale="1">
        <p:scale>
          <a:sx n="72" d="100"/>
          <a:sy n="72" d="100"/>
        </p:scale>
        <p:origin x="8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46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46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46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9628363-A04E-403A-8F6D-FE746E2F6989}" type="slidenum">
              <a:rPr lang="en-US"/>
              <a:pPr>
                <a:defRPr/>
              </a:pPr>
              <a:t>‹#›</a:t>
            </a:fld>
            <a:endParaRPr lang="en-US"/>
          </a:p>
        </p:txBody>
      </p:sp>
    </p:spTree>
    <p:extLst>
      <p:ext uri="{BB962C8B-B14F-4D97-AF65-F5344CB8AC3E}">
        <p14:creationId xmlns:p14="http://schemas.microsoft.com/office/powerpoint/2010/main" val="2562213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034E385C-852A-4629-9E1A-C71FDBE1D0F9}" type="slidenum">
              <a:rPr lang="en-US" smtClean="0"/>
              <a:pPr/>
              <a:t>3</a:t>
            </a:fld>
            <a:endParaRPr lang="en-US" smtClean="0"/>
          </a:p>
        </p:txBody>
      </p:sp>
    </p:spTree>
    <p:extLst>
      <p:ext uri="{BB962C8B-B14F-4D97-AF65-F5344CB8AC3E}">
        <p14:creationId xmlns:p14="http://schemas.microsoft.com/office/powerpoint/2010/main" val="1668707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5454AE-5D55-45F5-AFBD-6093378B34EB}" type="slidenum">
              <a:rPr lang="en-US" smtClean="0"/>
              <a:pPr/>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mtClean="0"/>
              <a:t>Figure: 02-17</a:t>
            </a:r>
          </a:p>
          <a:p>
            <a:endParaRPr lang="en-US" smtClean="0"/>
          </a:p>
          <a:p>
            <a:r>
              <a:rPr lang="en-US" smtClean="0"/>
              <a:t>Title: </a:t>
            </a:r>
          </a:p>
          <a:p>
            <a:r>
              <a:rPr lang="en-US" smtClean="0"/>
              <a:t>The Mass Spectrum of Chlorine</a:t>
            </a:r>
          </a:p>
          <a:p>
            <a:endParaRPr lang="en-US" smtClean="0"/>
          </a:p>
          <a:p>
            <a:r>
              <a:rPr lang="en-US" smtClean="0"/>
              <a:t>Caption: </a:t>
            </a:r>
          </a:p>
          <a:p>
            <a:r>
              <a:rPr lang="en-US" smtClean="0"/>
              <a:t>The position of each peak on the </a:t>
            </a:r>
            <a:r>
              <a:rPr lang="en-US" i="1" smtClean="0"/>
              <a:t>x</a:t>
            </a:r>
            <a:r>
              <a:rPr lang="en-US" smtClean="0"/>
              <a:t>-axis indicates the mass of the isotope. The intensity (or height) of the peak indicates the relative abundance of the isotope.</a:t>
            </a:r>
          </a:p>
        </p:txBody>
      </p:sp>
    </p:spTree>
    <p:extLst>
      <p:ext uri="{BB962C8B-B14F-4D97-AF65-F5344CB8AC3E}">
        <p14:creationId xmlns:p14="http://schemas.microsoft.com/office/powerpoint/2010/main" val="191124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B612F19-F66F-4339-897A-CE0742FA0F58}"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t>Figure: 02-09-05UN</a:t>
            </a:r>
          </a:p>
          <a:p>
            <a:endParaRPr lang="en-US" smtClean="0"/>
          </a:p>
          <a:p>
            <a:r>
              <a:rPr lang="en-US" smtClean="0"/>
              <a:t>Title: </a:t>
            </a:r>
          </a:p>
          <a:p>
            <a:r>
              <a:rPr lang="en-US" smtClean="0"/>
              <a:t>Time of Discovery Periodic Table </a:t>
            </a:r>
          </a:p>
          <a:p>
            <a:endParaRPr lang="en-US" smtClean="0"/>
          </a:p>
          <a:p>
            <a:r>
              <a:rPr lang="en-US" smtClean="0"/>
              <a:t>Caption: </a:t>
            </a:r>
          </a:p>
          <a:p>
            <a:r>
              <a:rPr lang="en-US" smtClean="0"/>
              <a:t>Many of the elements that we know today were discovered during Mendeleev's lifetime. </a:t>
            </a:r>
          </a:p>
        </p:txBody>
      </p:sp>
    </p:spTree>
    <p:extLst>
      <p:ext uri="{BB962C8B-B14F-4D97-AF65-F5344CB8AC3E}">
        <p14:creationId xmlns:p14="http://schemas.microsoft.com/office/powerpoint/2010/main" val="2536392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02B9F9B-D753-4312-A82A-15516A8EBA23}" type="slidenum">
              <a:rPr lang="en-US" smtClean="0"/>
              <a:pPr/>
              <a:t>25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Figure: 02-10</a:t>
            </a:r>
          </a:p>
          <a:p>
            <a:endParaRPr lang="en-US" smtClean="0"/>
          </a:p>
          <a:p>
            <a:r>
              <a:rPr lang="en-US" smtClean="0"/>
              <a:t>Title: </a:t>
            </a:r>
          </a:p>
          <a:p>
            <a:r>
              <a:rPr lang="en-US" smtClean="0"/>
              <a:t>Recurring Properties</a:t>
            </a:r>
          </a:p>
          <a:p>
            <a:endParaRPr lang="en-US" smtClean="0"/>
          </a:p>
          <a:p>
            <a:r>
              <a:rPr lang="en-US" smtClean="0"/>
              <a:t>Caption: </a:t>
            </a:r>
          </a:p>
          <a:p>
            <a:r>
              <a:rPr lang="en-US" smtClean="0"/>
              <a:t>These elements are listed in order of increasing atomic number. Elements with similar properties are shown in the same color. Notice that the colors form a repeating pattern, much like musical notes, which form a repeating pattern on a piano keyboard.</a:t>
            </a:r>
          </a:p>
        </p:txBody>
      </p:sp>
    </p:spTree>
    <p:extLst>
      <p:ext uri="{BB962C8B-B14F-4D97-AF65-F5344CB8AC3E}">
        <p14:creationId xmlns:p14="http://schemas.microsoft.com/office/powerpoint/2010/main" val="262897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2CE8AEC-C08A-4829-8E9F-0F54C4A19CEF}" type="slidenum">
              <a:rPr lang="en-US" smtClean="0"/>
              <a:pPr/>
              <a:t>26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t>Figure: 02-11</a:t>
            </a:r>
          </a:p>
          <a:p>
            <a:endParaRPr lang="en-US" smtClean="0"/>
          </a:p>
          <a:p>
            <a:r>
              <a:rPr lang="en-US" smtClean="0"/>
              <a:t>Title: </a:t>
            </a:r>
          </a:p>
          <a:p>
            <a:r>
              <a:rPr lang="en-US" smtClean="0"/>
              <a:t>Making a Periodic Table</a:t>
            </a:r>
          </a:p>
          <a:p>
            <a:endParaRPr lang="en-US" smtClean="0"/>
          </a:p>
          <a:p>
            <a:r>
              <a:rPr lang="en-US" smtClean="0"/>
              <a:t>Caption: </a:t>
            </a:r>
          </a:p>
          <a:p>
            <a:r>
              <a:rPr lang="en-US" smtClean="0"/>
              <a:t>The elements in Figure 2.10 can be arranged in a table in which atomic number increases from left to right and elements with similar properties (as represented by the different colors) are aligned in columns.</a:t>
            </a:r>
          </a:p>
        </p:txBody>
      </p:sp>
    </p:spTree>
    <p:extLst>
      <p:ext uri="{BB962C8B-B14F-4D97-AF65-F5344CB8AC3E}">
        <p14:creationId xmlns:p14="http://schemas.microsoft.com/office/powerpoint/2010/main" val="283963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B59B4C4-68A3-4302-A5C3-D2606787929A}" type="slidenum">
              <a:rPr lang="en-US" smtClean="0"/>
              <a:pPr/>
              <a:t>27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Figure: 02-12</a:t>
            </a:r>
          </a:p>
          <a:p>
            <a:endParaRPr lang="en-US" smtClean="0"/>
          </a:p>
          <a:p>
            <a:r>
              <a:rPr lang="en-US" smtClean="0"/>
              <a:t>Title: </a:t>
            </a:r>
          </a:p>
          <a:p>
            <a:r>
              <a:rPr lang="en-US" smtClean="0"/>
              <a:t>Metals, Nonmetals, and Metalloids</a:t>
            </a:r>
          </a:p>
          <a:p>
            <a:endParaRPr lang="en-US" smtClean="0"/>
          </a:p>
          <a:p>
            <a:r>
              <a:rPr lang="en-US" smtClean="0"/>
              <a:t>Caption: </a:t>
            </a:r>
          </a:p>
          <a:p>
            <a:r>
              <a:rPr lang="en-US" smtClean="0"/>
              <a:t>The elements in the periodic table fall into these three broad classes.</a:t>
            </a:r>
          </a:p>
        </p:txBody>
      </p:sp>
    </p:spTree>
    <p:extLst>
      <p:ext uri="{BB962C8B-B14F-4D97-AF65-F5344CB8AC3E}">
        <p14:creationId xmlns:p14="http://schemas.microsoft.com/office/powerpoint/2010/main" val="142433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89FE08D-EFED-4390-8D8A-A954FEB834C2}" type="slidenum">
              <a:rPr lang="en-US" smtClean="0"/>
              <a:pPr/>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Figure: 02-12-01UN</a:t>
            </a:r>
          </a:p>
          <a:p>
            <a:endParaRPr lang="en-US" smtClean="0"/>
          </a:p>
          <a:p>
            <a:r>
              <a:rPr lang="en-US" smtClean="0"/>
              <a:t>Title: </a:t>
            </a:r>
          </a:p>
          <a:p>
            <a:r>
              <a:rPr lang="en-US" smtClean="0"/>
              <a:t>Some representative metals, metalloids, and nonmetals</a:t>
            </a:r>
          </a:p>
          <a:p>
            <a:endParaRPr lang="en-US" smtClean="0"/>
          </a:p>
          <a:p>
            <a:r>
              <a:rPr lang="en-US" smtClean="0"/>
              <a:t>Caption: </a:t>
            </a:r>
          </a:p>
          <a:p>
            <a:r>
              <a:rPr lang="en-US" smtClean="0"/>
              <a:t>Commonly-encountered elements are found throughout the periodic table.</a:t>
            </a:r>
          </a:p>
        </p:txBody>
      </p:sp>
    </p:spTree>
    <p:extLst>
      <p:ext uri="{BB962C8B-B14F-4D97-AF65-F5344CB8AC3E}">
        <p14:creationId xmlns:p14="http://schemas.microsoft.com/office/powerpoint/2010/main" val="22479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97068B1-D0DB-4724-B33F-573F12C36159}" type="slidenum">
              <a:rPr lang="en-US" smtClean="0"/>
              <a:pPr/>
              <a:t>29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t>Figure: 02-13-01</a:t>
            </a:r>
          </a:p>
          <a:p>
            <a:endParaRPr lang="en-US" smtClean="0"/>
          </a:p>
          <a:p>
            <a:r>
              <a:rPr lang="en-US" smtClean="0"/>
              <a:t>Title: </a:t>
            </a:r>
          </a:p>
          <a:p>
            <a:r>
              <a:rPr lang="en-US" smtClean="0"/>
              <a:t>Noble gases</a:t>
            </a:r>
          </a:p>
          <a:p>
            <a:endParaRPr lang="en-US" smtClean="0"/>
          </a:p>
          <a:p>
            <a:r>
              <a:rPr lang="en-US" smtClean="0"/>
              <a:t>Caption: </a:t>
            </a:r>
          </a:p>
          <a:p>
            <a:r>
              <a:rPr lang="en-US" smtClean="0"/>
              <a:t>The noble gases get their group name from their reluctance to react with other elements.</a:t>
            </a:r>
          </a:p>
        </p:txBody>
      </p:sp>
    </p:spTree>
    <p:extLst>
      <p:ext uri="{BB962C8B-B14F-4D97-AF65-F5344CB8AC3E}">
        <p14:creationId xmlns:p14="http://schemas.microsoft.com/office/powerpoint/2010/main" val="406995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77FE791-BA63-4306-B6F6-526840D24938}" type="slidenum">
              <a:rPr lang="en-US" smtClean="0"/>
              <a:pPr/>
              <a:t>30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mtClean="0"/>
              <a:t>Figure: 02-13-04</a:t>
            </a:r>
          </a:p>
          <a:p>
            <a:endParaRPr lang="en-US" smtClean="0"/>
          </a:p>
          <a:p>
            <a:r>
              <a:rPr lang="en-US" smtClean="0"/>
              <a:t>Title: </a:t>
            </a:r>
          </a:p>
          <a:p>
            <a:r>
              <a:rPr lang="en-US" smtClean="0"/>
              <a:t>Halogens</a:t>
            </a:r>
          </a:p>
          <a:p>
            <a:endParaRPr lang="en-US" smtClean="0"/>
          </a:p>
          <a:p>
            <a:r>
              <a:rPr lang="en-US" smtClean="0"/>
              <a:t>Caption: </a:t>
            </a:r>
          </a:p>
          <a:p>
            <a:r>
              <a:rPr lang="en-US" smtClean="0"/>
              <a:t>Halogens are reactive nonmetals.</a:t>
            </a:r>
          </a:p>
        </p:txBody>
      </p:sp>
    </p:spTree>
    <p:extLst>
      <p:ext uri="{BB962C8B-B14F-4D97-AF65-F5344CB8AC3E}">
        <p14:creationId xmlns:p14="http://schemas.microsoft.com/office/powerpoint/2010/main" val="165783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7B86B8-7BE9-4125-A3D9-E0BF399E4450}" type="slidenum">
              <a:rPr lang="en-US" altLang="en-US" sz="1200"/>
              <a:pPr/>
              <a:t>35</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65319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D7F6B58-A87A-4B67-9FF3-788619A4C160}" type="slidenum">
              <a:rPr lang="en-US" altLang="en-US" sz="1200"/>
              <a:pPr/>
              <a:t>36</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1586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F9945E4-B6BF-4E72-B0BB-3182B6D7F226}" type="slidenum">
              <a:rPr lang="en-US" smtClean="0"/>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t>Figure: 02-04</a:t>
            </a:r>
          </a:p>
          <a:p>
            <a:endParaRPr lang="en-US" smtClean="0"/>
          </a:p>
          <a:p>
            <a:r>
              <a:rPr lang="en-US" smtClean="0"/>
              <a:t>Title: </a:t>
            </a:r>
          </a:p>
          <a:p>
            <a:r>
              <a:rPr lang="en-US" smtClean="0"/>
              <a:t>Thomson's Measurement of the Charge-to-Mass Ratio of the Electron</a:t>
            </a:r>
          </a:p>
          <a:p>
            <a:endParaRPr lang="en-US" smtClean="0"/>
          </a:p>
          <a:p>
            <a:r>
              <a:rPr lang="en-US" smtClean="0"/>
              <a:t>Caption: </a:t>
            </a:r>
          </a:p>
          <a:p>
            <a:r>
              <a:rPr lang="en-US" smtClean="0"/>
              <a:t>J. J. Thomson used electric and magnetic fields to deflect the electron beam in a cathode ray tube. By measuring the field strengths at which the two effects canceled exactly, leaving the beam undeflected, he was able to calculate the charge-to-mass ratio of the electron.</a:t>
            </a:r>
          </a:p>
        </p:txBody>
      </p:sp>
    </p:spTree>
    <p:extLst>
      <p:ext uri="{BB962C8B-B14F-4D97-AF65-F5344CB8AC3E}">
        <p14:creationId xmlns:p14="http://schemas.microsoft.com/office/powerpoint/2010/main" val="316097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0C0CBE-3B69-4BE1-95D1-7FAD2E780FAB}" type="slidenum">
              <a:rPr lang="en-US" altLang="en-US" sz="1200"/>
              <a:pPr/>
              <a:t>37</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434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DF57ADB-8EA0-4B7C-9B33-BE9B4A3BAC12}" type="slidenum">
              <a:rPr lang="en-US" smtClean="0"/>
              <a:pPr/>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t>Figure: 02-05</a:t>
            </a:r>
          </a:p>
          <a:p>
            <a:endParaRPr lang="en-US" smtClean="0"/>
          </a:p>
          <a:p>
            <a:r>
              <a:rPr lang="en-US" smtClean="0"/>
              <a:t>Title: </a:t>
            </a:r>
          </a:p>
          <a:p>
            <a:r>
              <a:rPr lang="en-US" smtClean="0"/>
              <a:t>Millikan's Measurement of the Electron's Charge</a:t>
            </a:r>
          </a:p>
          <a:p>
            <a:endParaRPr lang="en-US" smtClean="0"/>
          </a:p>
          <a:p>
            <a:r>
              <a:rPr lang="en-US" smtClean="0"/>
              <a:t>Caption: </a:t>
            </a:r>
          </a:p>
          <a:p>
            <a:r>
              <a:rPr lang="en-US" smtClean="0"/>
              <a:t>Millikan calculated the charge on oil droplets falling in an electric field. He found that it was always a whole-number multiple of -1.60 x 10</a:t>
            </a:r>
            <a:r>
              <a:rPr lang="en-US" baseline="30000" smtClean="0"/>
              <a:t>-19</a:t>
            </a:r>
            <a:r>
              <a:rPr lang="en-US" smtClean="0"/>
              <a:t> C, the charge of a single electron.</a:t>
            </a:r>
          </a:p>
        </p:txBody>
      </p:sp>
    </p:spTree>
    <p:extLst>
      <p:ext uri="{BB962C8B-B14F-4D97-AF65-F5344CB8AC3E}">
        <p14:creationId xmlns:p14="http://schemas.microsoft.com/office/powerpoint/2010/main" val="8515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E3DBC76-9A4C-40E6-9E15-E9F43BD12615}" type="slidenum">
              <a:rPr lang="en-US" smtClean="0"/>
              <a:pPr/>
              <a:t>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Figure: 02-09-01UN</a:t>
            </a:r>
          </a:p>
          <a:p>
            <a:endParaRPr lang="en-US" smtClean="0"/>
          </a:p>
          <a:p>
            <a:r>
              <a:rPr lang="en-US" smtClean="0"/>
              <a:t>Title: </a:t>
            </a:r>
          </a:p>
          <a:p>
            <a:r>
              <a:rPr lang="en-US" smtClean="0"/>
              <a:t>Marie Curie</a:t>
            </a:r>
          </a:p>
          <a:p>
            <a:endParaRPr lang="en-US" smtClean="0"/>
          </a:p>
          <a:p>
            <a:r>
              <a:rPr lang="en-US" smtClean="0"/>
              <a:t>Caption: </a:t>
            </a:r>
          </a:p>
          <a:p>
            <a:r>
              <a:rPr lang="en-US" smtClean="0"/>
              <a:t>Element 96 is named curium, after Marie Curie, co-discoverer of radioactivity.</a:t>
            </a:r>
          </a:p>
        </p:txBody>
      </p:sp>
    </p:spTree>
    <p:extLst>
      <p:ext uri="{BB962C8B-B14F-4D97-AF65-F5344CB8AC3E}">
        <p14:creationId xmlns:p14="http://schemas.microsoft.com/office/powerpoint/2010/main" val="53122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2.6 (a) In the Rutherford–Geiger–</a:t>
            </a:r>
            <a:r>
              <a:rPr lang="en-US" sz="1200" kern="1200" dirty="0" err="1" smtClean="0">
                <a:solidFill>
                  <a:schemeClr val="tx1"/>
                </a:solidFill>
                <a:latin typeface="+mn-lt"/>
                <a:ea typeface="+mn-ea"/>
                <a:cs typeface="+mn-cs"/>
              </a:rPr>
              <a:t>Marsden</a:t>
            </a:r>
            <a:r>
              <a:rPr lang="en-US" sz="1200" kern="1200" dirty="0" smtClean="0">
                <a:solidFill>
                  <a:schemeClr val="tx1"/>
                </a:solidFill>
                <a:latin typeface="+mn-lt"/>
                <a:ea typeface="+mn-ea"/>
                <a:cs typeface="+mn-cs"/>
              </a:rPr>
              <a:t> experiment, </a:t>
            </a:r>
            <a:r>
              <a:rPr lang="en-US" sz="1200" kern="1200" dirty="0" err="1" smtClean="0">
                <a:solidFill>
                  <a:schemeClr val="tx1"/>
                </a:solidFill>
                <a:latin typeface="+mn-lt"/>
                <a:ea typeface="+mn-ea"/>
                <a:cs typeface="+mn-cs"/>
              </a:rPr>
              <a:t>α</a:t>
            </a:r>
            <a:r>
              <a:rPr lang="en-US" sz="1200" kern="1200" dirty="0" smtClean="0">
                <a:solidFill>
                  <a:schemeClr val="tx1"/>
                </a:solidFill>
                <a:latin typeface="+mn-lt"/>
                <a:ea typeface="+mn-ea"/>
                <a:cs typeface="+mn-cs"/>
              </a:rPr>
              <a:t> particles from a radioactive source were allowed to strike a thin gold foil. A fluorescent screen surrounded the foil to detect any deflected particles.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If Thomson’s plum-pudding model were correct, most of the </a:t>
            </a:r>
            <a:r>
              <a:rPr lang="en-US" sz="1200" kern="1200" dirty="0" err="1" smtClean="0">
                <a:solidFill>
                  <a:schemeClr val="tx1"/>
                </a:solidFill>
                <a:latin typeface="+mn-lt"/>
                <a:ea typeface="+mn-ea"/>
                <a:cs typeface="+mn-cs"/>
              </a:rPr>
              <a:t>α</a:t>
            </a:r>
            <a:r>
              <a:rPr lang="en-US" sz="1200" kern="1200" dirty="0" smtClean="0">
                <a:solidFill>
                  <a:schemeClr val="tx1"/>
                </a:solidFill>
                <a:latin typeface="+mn-lt"/>
                <a:ea typeface="+mn-ea"/>
                <a:cs typeface="+mn-cs"/>
              </a:rPr>
              <a:t> particles would pass through the gold foil and a few would be deflected slightly.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In fact, most particles passed straight through, but a few were scattered widely. This unexpected result led to the theory that an atom has a small, positively charged nucleus that contains most of the mass of the atom.</a:t>
            </a:r>
            <a:endParaRPr lang="en-US" dirty="0"/>
          </a:p>
        </p:txBody>
      </p:sp>
      <p:sp>
        <p:nvSpPr>
          <p:cNvPr id="4" name="Slide Number Placeholder 3"/>
          <p:cNvSpPr>
            <a:spLocks noGrp="1"/>
          </p:cNvSpPr>
          <p:nvPr>
            <p:ph type="sldNum" sz="quarter" idx="10"/>
          </p:nvPr>
        </p:nvSpPr>
        <p:spPr/>
        <p:txBody>
          <a:bodyPr/>
          <a:lstStyle/>
          <a:p>
            <a:fld id="{A49AE539-F72A-1747-8E79-FCDBF5900E1B}" type="slidenum">
              <a:rPr lang="en-US" smtClean="0"/>
              <a:pPr/>
              <a:t>10</a:t>
            </a:fld>
            <a:endParaRPr lang="en-US"/>
          </a:p>
        </p:txBody>
      </p:sp>
    </p:spTree>
    <p:extLst>
      <p:ext uri="{BB962C8B-B14F-4D97-AF65-F5344CB8AC3E}">
        <p14:creationId xmlns:p14="http://schemas.microsoft.com/office/powerpoint/2010/main" val="160094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2.7 The modern view of Rutherford’s model of the gold atom includes a nucleus that is about 1/10,000 the overall size of the atom. Note that the scales are given in </a:t>
            </a:r>
            <a:r>
              <a:rPr lang="en-US" sz="1200" kern="1200" dirty="0" err="1" smtClean="0">
                <a:solidFill>
                  <a:schemeClr val="tx1"/>
                </a:solidFill>
                <a:latin typeface="+mn-lt"/>
                <a:ea typeface="+mn-ea"/>
                <a:cs typeface="+mn-cs"/>
              </a:rPr>
              <a:t>picometers</a:t>
            </a:r>
            <a:r>
              <a:rPr lang="en-US" sz="1200" kern="1200" dirty="0" smtClean="0">
                <a:solidFill>
                  <a:schemeClr val="tx1"/>
                </a:solidFill>
                <a:latin typeface="+mn-lt"/>
                <a:ea typeface="+mn-ea"/>
                <a:cs typeface="+mn-cs"/>
              </a:rPr>
              <a:t> (pm = 10</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the nucleus would be too small to see if drawn to scale in the left drawing. If an atom were the size of the Rose Bowl (an oval stadium about 210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across in the narrow direction), the nucleus would be the size of a dime at mid-field.</a:t>
            </a:r>
            <a:endParaRPr lang="en-US" dirty="0"/>
          </a:p>
        </p:txBody>
      </p:sp>
      <p:sp>
        <p:nvSpPr>
          <p:cNvPr id="4" name="Slide Number Placeholder 3"/>
          <p:cNvSpPr>
            <a:spLocks noGrp="1"/>
          </p:cNvSpPr>
          <p:nvPr>
            <p:ph type="sldNum" sz="quarter" idx="10"/>
          </p:nvPr>
        </p:nvSpPr>
        <p:spPr/>
        <p:txBody>
          <a:bodyPr/>
          <a:lstStyle/>
          <a:p>
            <a:fld id="{A49AE539-F72A-1747-8E79-FCDBF5900E1B}" type="slidenum">
              <a:rPr lang="en-US" smtClean="0"/>
              <a:pPr/>
              <a:t>11</a:t>
            </a:fld>
            <a:endParaRPr lang="en-US"/>
          </a:p>
        </p:txBody>
      </p:sp>
    </p:spTree>
    <p:extLst>
      <p:ext uri="{BB962C8B-B14F-4D97-AF65-F5344CB8AC3E}">
        <p14:creationId xmlns:p14="http://schemas.microsoft.com/office/powerpoint/2010/main" val="26608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Table 2.1 Properties of Subatomic Particles</a:t>
            </a:r>
            <a:endParaRPr lang="en-US" dirty="0"/>
          </a:p>
        </p:txBody>
      </p:sp>
      <p:sp>
        <p:nvSpPr>
          <p:cNvPr id="4" name="Slide Number Placeholder 3"/>
          <p:cNvSpPr>
            <a:spLocks noGrp="1"/>
          </p:cNvSpPr>
          <p:nvPr>
            <p:ph type="sldNum" sz="quarter" idx="10"/>
          </p:nvPr>
        </p:nvSpPr>
        <p:spPr/>
        <p:txBody>
          <a:bodyPr/>
          <a:lstStyle/>
          <a:p>
            <a:fld id="{A49AE539-F72A-1747-8E79-FCDBF5900E1B}" type="slidenum">
              <a:rPr lang="en-US" smtClean="0"/>
              <a:pPr/>
              <a:t>12</a:t>
            </a:fld>
            <a:endParaRPr lang="en-US"/>
          </a:p>
        </p:txBody>
      </p:sp>
    </p:spTree>
    <p:extLst>
      <p:ext uri="{BB962C8B-B14F-4D97-AF65-F5344CB8AC3E}">
        <p14:creationId xmlns:p14="http://schemas.microsoft.com/office/powerpoint/2010/main" val="21163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B8CED59-30C7-4836-8CE2-C65B83AFF060}" type="slidenum">
              <a:rPr lang="en-US" smtClean="0"/>
              <a:pPr/>
              <a:t>13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mtClean="0"/>
              <a:t>Figure: 02-07-02</a:t>
            </a:r>
          </a:p>
          <a:p>
            <a:endParaRPr lang="en-US" smtClean="0"/>
          </a:p>
          <a:p>
            <a:r>
              <a:rPr lang="en-US" smtClean="0"/>
              <a:t>Title: </a:t>
            </a:r>
          </a:p>
          <a:p>
            <a:r>
              <a:rPr lang="en-US" smtClean="0"/>
              <a:t>Baseball and rice grain </a:t>
            </a:r>
          </a:p>
          <a:p>
            <a:endParaRPr lang="en-US" smtClean="0"/>
          </a:p>
          <a:p>
            <a:r>
              <a:rPr lang="en-US" smtClean="0"/>
              <a:t>Caption: </a:t>
            </a:r>
          </a:p>
          <a:p>
            <a:r>
              <a:rPr lang="en-US" smtClean="0"/>
              <a:t>By mass, a baseball is to a grain of rice what a proton is to an electron.</a:t>
            </a:r>
          </a:p>
        </p:txBody>
      </p:sp>
    </p:spTree>
    <p:extLst>
      <p:ext uri="{BB962C8B-B14F-4D97-AF65-F5344CB8AC3E}">
        <p14:creationId xmlns:p14="http://schemas.microsoft.com/office/powerpoint/2010/main" val="318536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E84C36E-4E59-41E6-B28A-5F2CA2502D9E}" type="slidenum">
              <a:rPr lang="en-US" smtClean="0"/>
              <a:pPr/>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mtClean="0"/>
              <a:t>Figure: 02-16</a:t>
            </a:r>
          </a:p>
          <a:p>
            <a:endParaRPr lang="en-US" smtClean="0"/>
          </a:p>
          <a:p>
            <a:r>
              <a:rPr lang="en-US" smtClean="0"/>
              <a:t>Title: </a:t>
            </a:r>
          </a:p>
          <a:p>
            <a:r>
              <a:rPr lang="en-US" smtClean="0"/>
              <a:t>The Mass Spectrometer</a:t>
            </a:r>
          </a:p>
          <a:p>
            <a:endParaRPr lang="en-US" smtClean="0"/>
          </a:p>
          <a:p>
            <a:r>
              <a:rPr lang="en-US" smtClean="0"/>
              <a:t>Caption: </a:t>
            </a:r>
          </a:p>
          <a:p>
            <a:r>
              <a:rPr lang="en-US" smtClean="0"/>
              <a:t>Atoms are converted to positively charged ions, accelerated, and passed through a magnetic field that deflects their path. The heaviest ions undergo the least deflection.</a:t>
            </a:r>
          </a:p>
        </p:txBody>
      </p:sp>
    </p:spTree>
    <p:extLst>
      <p:ext uri="{BB962C8B-B14F-4D97-AF65-F5344CB8AC3E}">
        <p14:creationId xmlns:p14="http://schemas.microsoft.com/office/powerpoint/2010/main" val="278808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DF7EC0-F8B7-47DB-AC6A-647205C9A3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F7B9CF-6273-4E18-90AF-3A6F0D429F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4E6F4-96F4-4E5E-8D16-71E3CB83FA7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1AAF90-CB11-4640-87E8-199124A5F0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5CB923-8261-4443-B6FE-CCA16ED8478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E8BCCF-E20F-E149-B7F0-07A66FC6E0F0}" type="datetimeFigureOut">
              <a:rPr lang="en-US" smtClean="0"/>
              <a:pPr/>
              <a:t>1/26/2016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353BEE-EDAF-E94C-913C-358FBEAF61BD}" type="slidenum">
              <a:rPr lang="en-US" smtClean="0"/>
              <a:pPr/>
              <a:t>‹#›</a:t>
            </a:fld>
            <a:endParaRPr lang="en-US"/>
          </a:p>
        </p:txBody>
      </p:sp>
    </p:spTree>
    <p:extLst>
      <p:ext uri="{BB962C8B-B14F-4D97-AF65-F5344CB8AC3E}">
        <p14:creationId xmlns:p14="http://schemas.microsoft.com/office/powerpoint/2010/main" val="281774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0ECF87-83A3-42DA-8FD2-0C1679D85B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FA9DA7-6F00-4127-8077-DCE3E2E78B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8D4807-57AB-4F44-BBE8-B20CEBC0CB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1BB97D-2914-461F-84D7-9428CA7DFA8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B28112-CAFB-491D-8F9A-D1B83BE8F2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78EB32-8B7D-48B9-8705-CAA5D37C80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80D94-937A-4533-948F-E431D1E56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6C095-0FD0-4C8E-8DB2-53B79E8AB0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solidFill>
                  <a:schemeClr val="tx1"/>
                </a:solidFill>
              </a:defRPr>
            </a:lvl1pPr>
          </a:lstStyle>
          <a:p>
            <a:pPr>
              <a:defRPr/>
            </a:pPr>
            <a:fld id="{AC8B8002-18A3-47FE-AEF0-026D5F9030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images.google.com/imgres?imgurl=http://www.abc.net.au/science/features/nanotechnology/img/nobel.jpg&amp;imgrefurl=http://www.abc.net.au/science/features/nanotechnology/default.htm&amp;h=310&amp;w=250&amp;sz=22&amp;hl=en&amp;start=20&amp;tbnid=OcIHTi0ZBs8WWM:&amp;tbnh=117&amp;tbnw=94&amp;prev=/images?q=atoms+binnig+and+rohrer&amp;gbv=2&amp;svnum=10&amp;hl=en&amp;sa=X"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nanopool.eu/bilder/gerd.jpg&amp;imgrefurl=http://www.nanopool.eu/deutsch/faszination.htm&amp;h=86&amp;w=101&amp;sz=4&amp;hl=en&amp;start=145&amp;tbnid=NN7iZ2yuvHgFbM:&amp;tbnh=71&amp;tbnw=83&amp;prev=/images?q=atoms+binnig+and+rohrer&amp;start=126&amp;gbv=2&amp;ndsp=21&amp;svnum=10&amp;hl=en&amp;sa=N" TargetMode="External"/><Relationship Id="rId5" Type="http://schemas.openxmlformats.org/officeDocument/2006/relationships/image" Target="../media/image2.jpeg"/><Relationship Id="rId4" Type="http://schemas.openxmlformats.org/officeDocument/2006/relationships/hyperlink" Target="http://images.google.com/imgres?imgurl=http://archiwum.wiz.pl/images/duze/1999/09/99092509.JPG&amp;imgrefurl=http://archiwum.wiz.pl/1999/99092500.asp&amp;h=600&amp;w=481&amp;sz=63&amp;hl=en&amp;start=136&amp;tbnid=5NCbhXktJkMjOM:&amp;tbnh=135&amp;tbnw=108&amp;prev=/images?q=atoms+binnig+and+rohrer&amp;start=126&amp;gbv=2&amp;ndsp=21&amp;svnum=10&amp;hl=en&amp;sa=N"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r>
              <a:rPr lang="en-US" dirty="0" smtClean="0"/>
              <a:t>Atoms, Ions, and Molecules: Matter Starts Here</a:t>
            </a:r>
          </a:p>
        </p:txBody>
      </p:sp>
      <p:sp>
        <p:nvSpPr>
          <p:cNvPr id="5123" name="Rectangle 5"/>
          <p:cNvSpPr>
            <a:spLocks noGrp="1" noChangeArrowheads="1"/>
          </p:cNvSpPr>
          <p:nvPr>
            <p:ph type="subTitle" idx="1"/>
          </p:nvPr>
        </p:nvSpPr>
        <p:spPr>
          <a:xfrm>
            <a:off x="1371600" y="3886200"/>
            <a:ext cx="6400800" cy="685800"/>
          </a:xfrm>
        </p:spPr>
        <p:txBody>
          <a:bodyPr/>
          <a:lstStyle/>
          <a:p>
            <a:r>
              <a:rPr lang="en-US" smtClean="0"/>
              <a:t>Chapter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m4_0206.jpg"/>
          <p:cNvPicPr>
            <a:picLocks noChangeAspect="1"/>
          </p:cNvPicPr>
          <p:nvPr/>
        </p:nvPicPr>
        <p:blipFill>
          <a:blip r:embed="rId3"/>
          <a:stretch>
            <a:fillRect/>
          </a:stretch>
        </p:blipFill>
        <p:spPr>
          <a:xfrm>
            <a:off x="457200" y="1607757"/>
            <a:ext cx="8229600" cy="3642486"/>
          </a:xfrm>
          <a:prstGeom prst="rect">
            <a:avLst/>
          </a:prstGeom>
        </p:spPr>
      </p:pic>
    </p:spTree>
    <p:extLst>
      <p:ext uri="{BB962C8B-B14F-4D97-AF65-F5344CB8AC3E}">
        <p14:creationId xmlns:p14="http://schemas.microsoft.com/office/powerpoint/2010/main" val="219998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207.tiff"/>
          <p:cNvPicPr>
            <a:picLocks noChangeAspect="1"/>
          </p:cNvPicPr>
          <p:nvPr/>
        </p:nvPicPr>
        <p:blipFill>
          <a:blip r:embed="rId3"/>
          <a:stretch>
            <a:fillRect/>
          </a:stretch>
        </p:blipFill>
        <p:spPr>
          <a:xfrm>
            <a:off x="0" y="1303373"/>
            <a:ext cx="9144000" cy="4251253"/>
          </a:xfrm>
          <a:prstGeom prst="rect">
            <a:avLst/>
          </a:prstGeom>
        </p:spPr>
      </p:pic>
    </p:spTree>
    <p:extLst>
      <p:ext uri="{BB962C8B-B14F-4D97-AF65-F5344CB8AC3E}">
        <p14:creationId xmlns:p14="http://schemas.microsoft.com/office/powerpoint/2010/main" val="282149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em4_TAB02.01_CH02.jpg"/>
          <p:cNvPicPr>
            <a:picLocks noGrp="1" noChangeAspect="1"/>
          </p:cNvPicPr>
          <p:nvPr>
            <p:ph/>
          </p:nvPr>
        </p:nvPicPr>
        <p:blipFill>
          <a:blip r:embed="rId3"/>
          <a:stretch>
            <a:fillRect/>
          </a:stretch>
        </p:blipFill>
        <p:spPr>
          <a:xfrm>
            <a:off x="117156" y="1333500"/>
            <a:ext cx="8909688" cy="4191000"/>
          </a:xfrm>
        </p:spPr>
      </p:pic>
      <p:sp>
        <p:nvSpPr>
          <p:cNvPr id="4" name="TextBox 5"/>
          <p:cNvSpPr txBox="1">
            <a:spLocks noChangeArrowheads="1"/>
          </p:cNvSpPr>
          <p:nvPr/>
        </p:nvSpPr>
        <p:spPr bwMode="auto">
          <a:xfrm>
            <a:off x="3886200" y="6488113"/>
            <a:ext cx="5257800" cy="369332"/>
          </a:xfrm>
          <a:prstGeom prst="rect">
            <a:avLst/>
          </a:prstGeom>
          <a:noFill/>
          <a:ln w="9525">
            <a:noFill/>
            <a:miter lim="800000"/>
            <a:headEnd/>
            <a:tailEnd/>
          </a:ln>
        </p:spPr>
        <p:txBody>
          <a:bodyPr>
            <a:spAutoFit/>
          </a:bodyPr>
          <a:lstStyle/>
          <a:p>
            <a:r>
              <a:rPr lang="en-US" sz="1800" u="none" dirty="0">
                <a:solidFill>
                  <a:schemeClr val="tx1"/>
                </a:solidFill>
              </a:rPr>
              <a:t>Practice problems       </a:t>
            </a:r>
            <a:r>
              <a:rPr lang="en-US" sz="1800" dirty="0" smtClean="0">
                <a:solidFill>
                  <a:schemeClr val="tx1"/>
                </a:solidFill>
              </a:rPr>
              <a:t>Gilbert</a:t>
            </a:r>
            <a:r>
              <a:rPr lang="en-US" sz="1800" u="none" dirty="0" smtClean="0">
                <a:solidFill>
                  <a:schemeClr val="tx1"/>
                </a:solidFill>
              </a:rPr>
              <a:t> </a:t>
            </a:r>
            <a:r>
              <a:rPr lang="en-US" sz="1800" u="none" dirty="0">
                <a:solidFill>
                  <a:schemeClr val="tx1"/>
                </a:solidFill>
              </a:rPr>
              <a:t>– </a:t>
            </a:r>
            <a:r>
              <a:rPr lang="en-US" sz="1800" u="none" dirty="0" smtClean="0">
                <a:solidFill>
                  <a:schemeClr val="tx1"/>
                </a:solidFill>
              </a:rPr>
              <a:t>2.25-2.34</a:t>
            </a:r>
            <a:endParaRPr lang="en-US" sz="1800" u="none" dirty="0">
              <a:solidFill>
                <a:schemeClr val="tx1"/>
              </a:solidFill>
            </a:endParaRPr>
          </a:p>
        </p:txBody>
      </p:sp>
    </p:spTree>
    <p:extLst>
      <p:ext uri="{BB962C8B-B14F-4D97-AF65-F5344CB8AC3E}">
        <p14:creationId xmlns:p14="http://schemas.microsoft.com/office/powerpoint/2010/main" val="252087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2_07-02"/>
          <p:cNvPicPr>
            <a:picLocks noChangeAspect="1" noChangeArrowheads="1"/>
          </p:cNvPicPr>
          <p:nvPr/>
        </p:nvPicPr>
        <p:blipFill>
          <a:blip r:embed="rId3" cstate="print"/>
          <a:srcRect/>
          <a:stretch>
            <a:fillRect/>
          </a:stretch>
        </p:blipFill>
        <p:spPr bwMode="auto">
          <a:xfrm>
            <a:off x="1741488" y="1588"/>
            <a:ext cx="56515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Neutrons </a:t>
            </a:r>
            <a:endParaRPr lang="en-US" dirty="0"/>
          </a:p>
        </p:txBody>
      </p:sp>
      <p:sp>
        <p:nvSpPr>
          <p:cNvPr id="3" name="Content Placeholder 2"/>
          <p:cNvSpPr>
            <a:spLocks noGrp="1"/>
          </p:cNvSpPr>
          <p:nvPr>
            <p:ph idx="1"/>
          </p:nvPr>
        </p:nvSpPr>
        <p:spPr/>
        <p:txBody>
          <a:bodyPr/>
          <a:lstStyle/>
          <a:p>
            <a:r>
              <a:rPr lang="en-US" sz="3600" dirty="0" smtClean="0"/>
              <a:t>What do neutrons do?</a:t>
            </a:r>
          </a:p>
          <a:p>
            <a:pPr lvl="1"/>
            <a:r>
              <a:rPr lang="en-US" sz="3600" dirty="0" smtClean="0"/>
              <a:t>Help keep protons together – buffers charge</a:t>
            </a:r>
          </a:p>
          <a:p>
            <a:pPr lvl="1"/>
            <a:r>
              <a:rPr lang="en-US" sz="3600" dirty="0" smtClean="0"/>
              <a:t>Generally 1-1.5 neutrons per proton</a:t>
            </a:r>
          </a:p>
          <a:p>
            <a:pPr lvl="1"/>
            <a:r>
              <a:rPr lang="en-US" sz="3600" dirty="0" smtClean="0"/>
              <a:t>Have little effect on chemistry</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3400" y="609600"/>
            <a:ext cx="3810000" cy="4114800"/>
          </a:xfrm>
        </p:spPr>
        <p:txBody>
          <a:bodyPr/>
          <a:lstStyle/>
          <a:p>
            <a:r>
              <a:rPr lang="en-US" dirty="0" smtClean="0"/>
              <a:t>Atomic Number (Z)</a:t>
            </a:r>
          </a:p>
          <a:p>
            <a:pPr lvl="1"/>
            <a:r>
              <a:rPr lang="en-US" dirty="0" smtClean="0"/>
              <a:t>Number of protons in nucleus of an atom</a:t>
            </a:r>
          </a:p>
          <a:p>
            <a:pPr lvl="1"/>
            <a:r>
              <a:rPr lang="en-US" dirty="0" smtClean="0"/>
              <a:t>Number of electrons in a neutral atom</a:t>
            </a:r>
          </a:p>
          <a:p>
            <a:pPr lvl="1"/>
            <a:r>
              <a:rPr lang="en-US" dirty="0" smtClean="0"/>
              <a:t>Element identified by atomic number. This does not vary for an element.</a:t>
            </a:r>
            <a:endParaRPr lang="en-US" dirty="0"/>
          </a:p>
        </p:txBody>
      </p:sp>
      <p:sp>
        <p:nvSpPr>
          <p:cNvPr id="5" name="Content Placeholder 4"/>
          <p:cNvSpPr>
            <a:spLocks noGrp="1"/>
          </p:cNvSpPr>
          <p:nvPr>
            <p:ph sz="half" idx="2"/>
          </p:nvPr>
        </p:nvSpPr>
        <p:spPr>
          <a:xfrm>
            <a:off x="4648200" y="685800"/>
            <a:ext cx="3810000" cy="4114800"/>
          </a:xfrm>
        </p:spPr>
        <p:txBody>
          <a:bodyPr/>
          <a:lstStyle/>
          <a:p>
            <a:r>
              <a:rPr lang="en-US" dirty="0" smtClean="0"/>
              <a:t>Mass Number (A)</a:t>
            </a:r>
          </a:p>
          <a:p>
            <a:pPr lvl="1"/>
            <a:r>
              <a:rPr lang="en-US" dirty="0" smtClean="0"/>
              <a:t>Sum of number of protons and neutrons in an atom.</a:t>
            </a:r>
          </a:p>
          <a:p>
            <a:pPr lvl="1"/>
            <a:r>
              <a:rPr lang="en-US" dirty="0" smtClean="0"/>
              <a:t>Will vary for different isotopes of an element</a:t>
            </a:r>
            <a:endParaRPr lang="en-US" dirty="0"/>
          </a:p>
        </p:txBody>
      </p:sp>
    </p:spTree>
    <p:extLst>
      <p:ext uri="{BB962C8B-B14F-4D97-AF65-F5344CB8AC3E}">
        <p14:creationId xmlns:p14="http://schemas.microsoft.com/office/powerpoint/2010/main" val="172521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0"/>
            <a:ext cx="7772400" cy="1143000"/>
          </a:xfrm>
        </p:spPr>
        <p:txBody>
          <a:bodyPr/>
          <a:lstStyle/>
          <a:p>
            <a:r>
              <a:rPr lang="en-US" smtClean="0">
                <a:solidFill>
                  <a:srgbClr val="000099"/>
                </a:solidFill>
              </a:rPr>
              <a:t>Isotopes</a:t>
            </a:r>
            <a:endParaRPr lang="en-US" smtClean="0">
              <a:solidFill>
                <a:schemeClr val="tx1"/>
              </a:solidFill>
            </a:endParaRPr>
          </a:p>
        </p:txBody>
      </p:sp>
      <p:sp>
        <p:nvSpPr>
          <p:cNvPr id="27651" name="Rectangle 3"/>
          <p:cNvSpPr>
            <a:spLocks noGrp="1" noChangeArrowheads="1"/>
          </p:cNvSpPr>
          <p:nvPr>
            <p:ph type="body" sz="half" idx="1"/>
          </p:nvPr>
        </p:nvSpPr>
        <p:spPr>
          <a:xfrm>
            <a:off x="685800" y="1143000"/>
            <a:ext cx="7010400" cy="990600"/>
          </a:xfrm>
        </p:spPr>
        <p:txBody>
          <a:bodyPr/>
          <a:lstStyle/>
          <a:p>
            <a:r>
              <a:rPr lang="en-US" sz="2800" smtClean="0"/>
              <a:t>Atoms which differ only in the number of neutrons present in the nucleus.</a:t>
            </a:r>
          </a:p>
        </p:txBody>
      </p:sp>
      <p:pic>
        <p:nvPicPr>
          <p:cNvPr id="27652" name="Picture 9" descr="FG02_06-03UN"/>
          <p:cNvPicPr>
            <a:picLocks noGrp="1" noChangeAspect="1" noChangeArrowheads="1"/>
          </p:cNvPicPr>
          <p:nvPr>
            <p:ph sz="half" idx="2"/>
          </p:nvPr>
        </p:nvPicPr>
        <p:blipFill>
          <a:blip r:embed="rId2" cstate="print"/>
          <a:srcRect/>
          <a:stretch>
            <a:fillRect/>
          </a:stretch>
        </p:blipFill>
        <p:spPr>
          <a:xfrm>
            <a:off x="457200" y="2209800"/>
            <a:ext cx="8077200" cy="2201863"/>
          </a:xfrm>
          <a:noFill/>
        </p:spPr>
      </p:pic>
      <p:sp>
        <p:nvSpPr>
          <p:cNvPr id="27653" name="Text Box 10"/>
          <p:cNvSpPr txBox="1">
            <a:spLocks noChangeArrowheads="1"/>
          </p:cNvSpPr>
          <p:nvPr/>
        </p:nvSpPr>
        <p:spPr bwMode="auto">
          <a:xfrm>
            <a:off x="2819400" y="5029200"/>
            <a:ext cx="3048000" cy="762000"/>
          </a:xfrm>
          <a:prstGeom prst="rect">
            <a:avLst/>
          </a:prstGeom>
          <a:noFill/>
          <a:ln w="9525">
            <a:noFill/>
            <a:miter lim="800000"/>
            <a:headEnd/>
            <a:tailEnd/>
          </a:ln>
        </p:spPr>
        <p:txBody>
          <a:bodyPr>
            <a:spAutoFit/>
          </a:bodyPr>
          <a:lstStyle/>
          <a:p>
            <a:pPr>
              <a:spcBef>
                <a:spcPct val="50000"/>
              </a:spcBef>
            </a:pPr>
            <a:r>
              <a:rPr lang="en-US">
                <a:solidFill>
                  <a:srgbClr val="CC0066"/>
                </a:solidFill>
              </a:rPr>
              <a:t>Carbon</a:t>
            </a:r>
            <a:r>
              <a:rPr lang="en-US"/>
              <a:t> </a:t>
            </a:r>
            <a:r>
              <a:rPr lang="en-US">
                <a:solidFill>
                  <a:srgbClr val="33CCFF"/>
                </a:solidFill>
              </a:rPr>
              <a:t>– 12</a:t>
            </a:r>
            <a:r>
              <a:rPr lang="en-US"/>
              <a:t> </a:t>
            </a:r>
          </a:p>
        </p:txBody>
      </p:sp>
      <p:sp>
        <p:nvSpPr>
          <p:cNvPr id="27654" name="AutoShape 11"/>
          <p:cNvSpPr>
            <a:spLocks/>
          </p:cNvSpPr>
          <p:nvPr/>
        </p:nvSpPr>
        <p:spPr bwMode="auto">
          <a:xfrm>
            <a:off x="609600" y="5981700"/>
            <a:ext cx="1752600" cy="609600"/>
          </a:xfrm>
          <a:prstGeom prst="borderCallout2">
            <a:avLst>
              <a:gd name="adj1" fmla="val 18750"/>
              <a:gd name="adj2" fmla="val 104347"/>
              <a:gd name="adj3" fmla="val 18750"/>
              <a:gd name="adj4" fmla="val 132065"/>
              <a:gd name="adj5" fmla="val -43750"/>
              <a:gd name="adj6" fmla="val 160870"/>
            </a:avLst>
          </a:prstGeom>
          <a:noFill/>
          <a:ln w="9525">
            <a:solidFill>
              <a:srgbClr val="CC0066"/>
            </a:solidFill>
            <a:miter lim="800000"/>
            <a:headEnd/>
            <a:tailEnd/>
          </a:ln>
        </p:spPr>
        <p:txBody>
          <a:bodyPr/>
          <a:lstStyle/>
          <a:p>
            <a:pPr algn="ctr"/>
            <a:r>
              <a:rPr lang="en-US" sz="2000">
                <a:solidFill>
                  <a:srgbClr val="CC0066"/>
                </a:solidFill>
              </a:rPr>
              <a:t>Element name</a:t>
            </a:r>
          </a:p>
        </p:txBody>
      </p:sp>
      <p:sp>
        <p:nvSpPr>
          <p:cNvPr id="27655" name="AutoShape 12"/>
          <p:cNvSpPr>
            <a:spLocks/>
          </p:cNvSpPr>
          <p:nvPr/>
        </p:nvSpPr>
        <p:spPr bwMode="auto">
          <a:xfrm>
            <a:off x="6858000" y="5791200"/>
            <a:ext cx="1828800" cy="609600"/>
          </a:xfrm>
          <a:prstGeom prst="borderCallout2">
            <a:avLst>
              <a:gd name="adj1" fmla="val 18750"/>
              <a:gd name="adj2" fmla="val -4167"/>
              <a:gd name="adj3" fmla="val 18750"/>
              <a:gd name="adj4" fmla="val -40972"/>
              <a:gd name="adj5" fmla="val -18750"/>
              <a:gd name="adj6" fmla="val -79167"/>
            </a:avLst>
          </a:prstGeom>
          <a:noFill/>
          <a:ln w="9525">
            <a:solidFill>
              <a:srgbClr val="00CCFF"/>
            </a:solidFill>
            <a:miter lim="800000"/>
            <a:headEnd/>
            <a:tailEnd/>
          </a:ln>
        </p:spPr>
        <p:txBody>
          <a:bodyPr/>
          <a:lstStyle/>
          <a:p>
            <a:pPr algn="ctr"/>
            <a:r>
              <a:rPr lang="en-US" sz="2000">
                <a:solidFill>
                  <a:srgbClr val="33CCFF"/>
                </a:solidFill>
              </a:rPr>
              <a:t>Mass Number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Atomic Mass</a:t>
            </a:r>
          </a:p>
        </p:txBody>
      </p:sp>
      <p:sp>
        <p:nvSpPr>
          <p:cNvPr id="28675" name="Rectangle 3"/>
          <p:cNvSpPr>
            <a:spLocks noGrp="1" noChangeArrowheads="1"/>
          </p:cNvSpPr>
          <p:nvPr>
            <p:ph type="body" idx="1"/>
          </p:nvPr>
        </p:nvSpPr>
        <p:spPr>
          <a:xfrm>
            <a:off x="685800" y="1981200"/>
            <a:ext cx="7772400" cy="2514600"/>
          </a:xfrm>
        </p:spPr>
        <p:txBody>
          <a:bodyPr/>
          <a:lstStyle/>
          <a:p>
            <a:pPr>
              <a:lnSpc>
                <a:spcPct val="90000"/>
              </a:lnSpc>
            </a:pPr>
            <a:r>
              <a:rPr lang="en-US" smtClean="0"/>
              <a:t>The weighted average of the isotopic masses of an element’s naturally occurring isotopes.</a:t>
            </a:r>
          </a:p>
          <a:p>
            <a:pPr>
              <a:lnSpc>
                <a:spcPct val="90000"/>
              </a:lnSpc>
            </a:pPr>
            <a:endParaRPr lang="en-US" smtClean="0"/>
          </a:p>
          <a:p>
            <a:pPr>
              <a:lnSpc>
                <a:spcPct val="90000"/>
              </a:lnSpc>
            </a:pPr>
            <a:r>
              <a:rPr lang="en-US" smtClean="0"/>
              <a:t>Atomic mass unit - amu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2_16"/>
          <p:cNvPicPr>
            <a:picLocks noChangeAspect="1" noChangeArrowheads="1"/>
          </p:cNvPicPr>
          <p:nvPr/>
        </p:nvPicPr>
        <p:blipFill>
          <a:blip r:embed="rId3" cstate="print"/>
          <a:srcRect/>
          <a:stretch>
            <a:fillRect/>
          </a:stretch>
        </p:blipFill>
        <p:spPr bwMode="auto">
          <a:xfrm>
            <a:off x="1588" y="1249363"/>
            <a:ext cx="9134475" cy="43608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2_17"/>
          <p:cNvPicPr>
            <a:picLocks noChangeAspect="1" noChangeArrowheads="1"/>
          </p:cNvPicPr>
          <p:nvPr/>
        </p:nvPicPr>
        <p:blipFill>
          <a:blip r:embed="rId3" cstate="print"/>
          <a:srcRect/>
          <a:stretch>
            <a:fillRect/>
          </a:stretch>
        </p:blipFill>
        <p:spPr bwMode="auto">
          <a:xfrm>
            <a:off x="0" y="0"/>
            <a:ext cx="6019800" cy="6349008"/>
          </a:xfrm>
          <a:prstGeom prst="rect">
            <a:avLst/>
          </a:prstGeom>
          <a:noFill/>
          <a:ln w="9525">
            <a:noFill/>
            <a:miter lim="800000"/>
            <a:headEnd/>
            <a:tailEnd/>
          </a:ln>
        </p:spPr>
      </p:pic>
      <p:pic>
        <p:nvPicPr>
          <p:cNvPr id="3" name="Picture 2" descr="02_15-01UN"/>
          <p:cNvPicPr>
            <a:picLocks noChangeAspect="1" noChangeArrowheads="1"/>
          </p:cNvPicPr>
          <p:nvPr/>
        </p:nvPicPr>
        <p:blipFill>
          <a:blip r:embed="rId4" cstate="print"/>
          <a:srcRect/>
          <a:stretch>
            <a:fillRect/>
          </a:stretch>
        </p:blipFill>
        <p:spPr bwMode="auto">
          <a:xfrm>
            <a:off x="5707063" y="1752600"/>
            <a:ext cx="3436937" cy="35933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r>
              <a:rPr lang="en-US" smtClean="0"/>
              <a:t>Imaging Atoms</a:t>
            </a:r>
          </a:p>
        </p:txBody>
      </p:sp>
      <p:sp>
        <p:nvSpPr>
          <p:cNvPr id="6147" name="Rectangle 3"/>
          <p:cNvSpPr>
            <a:spLocks noGrp="1" noChangeArrowheads="1"/>
          </p:cNvSpPr>
          <p:nvPr>
            <p:ph type="body" idx="1"/>
          </p:nvPr>
        </p:nvSpPr>
        <p:spPr>
          <a:xfrm>
            <a:off x="685800" y="1524000"/>
            <a:ext cx="3810000" cy="4114800"/>
          </a:xfrm>
        </p:spPr>
        <p:txBody>
          <a:bodyPr/>
          <a:lstStyle/>
          <a:p>
            <a:r>
              <a:rPr lang="en-US" smtClean="0"/>
              <a:t>March 6, 1981</a:t>
            </a:r>
          </a:p>
          <a:p>
            <a:pPr lvl="1"/>
            <a:r>
              <a:rPr lang="en-US" smtClean="0"/>
              <a:t>Scanning tunneling microscopy allowed Gerd Binnig and Heinrich Rohrer to “see” the first atoms.</a:t>
            </a:r>
          </a:p>
        </p:txBody>
      </p:sp>
      <p:pic>
        <p:nvPicPr>
          <p:cNvPr id="6148" name="Picture 7" descr="nobel">
            <a:hlinkClick r:id="rId2"/>
          </p:cNvPr>
          <p:cNvPicPr>
            <a:picLocks noChangeAspect="1" noChangeArrowheads="1"/>
          </p:cNvPicPr>
          <p:nvPr/>
        </p:nvPicPr>
        <p:blipFill>
          <a:blip r:embed="rId3" cstate="print"/>
          <a:srcRect/>
          <a:stretch>
            <a:fillRect/>
          </a:stretch>
        </p:blipFill>
        <p:spPr bwMode="auto">
          <a:xfrm>
            <a:off x="914400" y="4724400"/>
            <a:ext cx="1408113" cy="1752600"/>
          </a:xfrm>
          <a:prstGeom prst="rect">
            <a:avLst/>
          </a:prstGeom>
          <a:noFill/>
          <a:ln w="9525">
            <a:noFill/>
            <a:miter lim="800000"/>
            <a:headEnd/>
            <a:tailEnd/>
          </a:ln>
        </p:spPr>
      </p:pic>
      <p:sp>
        <p:nvSpPr>
          <p:cNvPr id="6149" name="Text Box 8"/>
          <p:cNvSpPr txBox="1">
            <a:spLocks noChangeArrowheads="1"/>
          </p:cNvSpPr>
          <p:nvPr/>
        </p:nvSpPr>
        <p:spPr bwMode="auto">
          <a:xfrm>
            <a:off x="914400" y="6400800"/>
            <a:ext cx="1371600" cy="304800"/>
          </a:xfrm>
          <a:prstGeom prst="rect">
            <a:avLst/>
          </a:prstGeom>
          <a:noFill/>
          <a:ln w="9525">
            <a:noFill/>
            <a:miter lim="800000"/>
            <a:headEnd/>
            <a:tailEnd/>
          </a:ln>
        </p:spPr>
        <p:txBody>
          <a:bodyPr>
            <a:spAutoFit/>
          </a:bodyPr>
          <a:lstStyle/>
          <a:p>
            <a:pPr>
              <a:spcBef>
                <a:spcPct val="50000"/>
              </a:spcBef>
            </a:pPr>
            <a:r>
              <a:rPr lang="en-US" sz="1400" u="none">
                <a:solidFill>
                  <a:schemeClr val="tx1"/>
                </a:solidFill>
              </a:rPr>
              <a:t>Heinrich Rohrer</a:t>
            </a:r>
          </a:p>
        </p:txBody>
      </p:sp>
      <p:pic>
        <p:nvPicPr>
          <p:cNvPr id="6150" name="Picture 14" descr="99092509">
            <a:hlinkClick r:id="rId4"/>
          </p:cNvPr>
          <p:cNvPicPr>
            <a:picLocks noChangeAspect="1" noChangeArrowheads="1"/>
          </p:cNvPicPr>
          <p:nvPr/>
        </p:nvPicPr>
        <p:blipFill>
          <a:blip r:embed="rId5" cstate="print"/>
          <a:srcRect/>
          <a:stretch>
            <a:fillRect/>
          </a:stretch>
        </p:blipFill>
        <p:spPr bwMode="auto">
          <a:xfrm>
            <a:off x="6096000" y="4038600"/>
            <a:ext cx="1646238" cy="2057400"/>
          </a:xfrm>
          <a:prstGeom prst="rect">
            <a:avLst/>
          </a:prstGeom>
          <a:noFill/>
          <a:ln w="9525">
            <a:noFill/>
            <a:miter lim="800000"/>
            <a:headEnd/>
            <a:tailEnd/>
          </a:ln>
        </p:spPr>
      </p:pic>
      <p:sp>
        <p:nvSpPr>
          <p:cNvPr id="6151" name="Text Box 15"/>
          <p:cNvSpPr txBox="1">
            <a:spLocks noChangeArrowheads="1"/>
          </p:cNvSpPr>
          <p:nvPr/>
        </p:nvSpPr>
        <p:spPr bwMode="auto">
          <a:xfrm>
            <a:off x="5715000" y="6019800"/>
            <a:ext cx="2590800" cy="701675"/>
          </a:xfrm>
          <a:prstGeom prst="rect">
            <a:avLst/>
          </a:prstGeom>
          <a:noFill/>
          <a:ln w="9525">
            <a:noFill/>
            <a:miter lim="800000"/>
            <a:headEnd/>
            <a:tailEnd/>
          </a:ln>
        </p:spPr>
        <p:txBody>
          <a:bodyPr>
            <a:spAutoFit/>
          </a:bodyPr>
          <a:lstStyle/>
          <a:p>
            <a:pPr>
              <a:spcBef>
                <a:spcPct val="50000"/>
              </a:spcBef>
            </a:pPr>
            <a:r>
              <a:rPr lang="en-US" sz="2000" u="none">
                <a:solidFill>
                  <a:schemeClr val="tx1"/>
                </a:solidFill>
              </a:rPr>
              <a:t>The word atom written with atoms in Japanese</a:t>
            </a:r>
          </a:p>
        </p:txBody>
      </p:sp>
      <p:pic>
        <p:nvPicPr>
          <p:cNvPr id="6152" name="Picture 17" descr="gerd">
            <a:hlinkClick r:id="rId6"/>
          </p:cNvPr>
          <p:cNvPicPr>
            <a:picLocks noChangeAspect="1" noChangeArrowheads="1"/>
          </p:cNvPicPr>
          <p:nvPr/>
        </p:nvPicPr>
        <p:blipFill>
          <a:blip r:embed="rId7" cstate="print"/>
          <a:srcRect/>
          <a:stretch>
            <a:fillRect/>
          </a:stretch>
        </p:blipFill>
        <p:spPr bwMode="auto">
          <a:xfrm>
            <a:off x="2590800" y="4876800"/>
            <a:ext cx="1676400" cy="1433513"/>
          </a:xfrm>
          <a:prstGeom prst="rect">
            <a:avLst/>
          </a:prstGeom>
          <a:noFill/>
          <a:ln w="9525">
            <a:noFill/>
            <a:miter lim="800000"/>
            <a:headEnd/>
            <a:tailEnd/>
          </a:ln>
        </p:spPr>
      </p:pic>
      <p:sp>
        <p:nvSpPr>
          <p:cNvPr id="6153" name="Text Box 18"/>
          <p:cNvSpPr txBox="1">
            <a:spLocks noChangeArrowheads="1"/>
          </p:cNvSpPr>
          <p:nvPr/>
        </p:nvSpPr>
        <p:spPr bwMode="auto">
          <a:xfrm>
            <a:off x="2590800" y="6400800"/>
            <a:ext cx="1676400" cy="304800"/>
          </a:xfrm>
          <a:prstGeom prst="rect">
            <a:avLst/>
          </a:prstGeom>
          <a:noFill/>
          <a:ln w="9525">
            <a:noFill/>
            <a:miter lim="800000"/>
            <a:headEnd/>
            <a:tailEnd/>
          </a:ln>
        </p:spPr>
        <p:txBody>
          <a:bodyPr>
            <a:spAutoFit/>
          </a:bodyPr>
          <a:lstStyle/>
          <a:p>
            <a:pPr>
              <a:spcBef>
                <a:spcPct val="50000"/>
              </a:spcBef>
            </a:pPr>
            <a:r>
              <a:rPr lang="en-US" sz="1400" u="none">
                <a:solidFill>
                  <a:schemeClr val="tx1"/>
                </a:solidFill>
              </a:rPr>
              <a:t>Gerd Binnig</a:t>
            </a:r>
          </a:p>
        </p:txBody>
      </p:sp>
      <p:pic>
        <p:nvPicPr>
          <p:cNvPr id="6154" name="Picture 20" descr="stmatoms"/>
          <p:cNvPicPr>
            <a:picLocks noChangeAspect="1" noChangeArrowheads="1"/>
          </p:cNvPicPr>
          <p:nvPr/>
        </p:nvPicPr>
        <p:blipFill>
          <a:blip r:embed="rId8" cstate="print"/>
          <a:srcRect/>
          <a:stretch>
            <a:fillRect/>
          </a:stretch>
        </p:blipFill>
        <p:spPr bwMode="auto">
          <a:xfrm>
            <a:off x="6096000" y="1447800"/>
            <a:ext cx="1905000" cy="1905000"/>
          </a:xfrm>
          <a:prstGeom prst="rect">
            <a:avLst/>
          </a:prstGeom>
          <a:noFill/>
          <a:ln w="9525">
            <a:noFill/>
            <a:miter lim="800000"/>
            <a:headEnd/>
            <a:tailEnd/>
          </a:ln>
        </p:spPr>
      </p:pic>
      <p:sp>
        <p:nvSpPr>
          <p:cNvPr id="6155" name="Text Box 21"/>
          <p:cNvSpPr txBox="1">
            <a:spLocks noChangeArrowheads="1"/>
          </p:cNvSpPr>
          <p:nvPr/>
        </p:nvSpPr>
        <p:spPr bwMode="auto">
          <a:xfrm>
            <a:off x="6096000" y="3352800"/>
            <a:ext cx="2438400" cy="396875"/>
          </a:xfrm>
          <a:prstGeom prst="rect">
            <a:avLst/>
          </a:prstGeom>
          <a:noFill/>
          <a:ln w="9525">
            <a:noFill/>
            <a:miter lim="800000"/>
            <a:headEnd/>
            <a:tailEnd/>
          </a:ln>
        </p:spPr>
        <p:txBody>
          <a:bodyPr>
            <a:spAutoFit/>
          </a:bodyPr>
          <a:lstStyle/>
          <a:p>
            <a:pPr>
              <a:spcBef>
                <a:spcPct val="50000"/>
              </a:spcBef>
            </a:pPr>
            <a:r>
              <a:rPr lang="en-US" sz="2000" u="none">
                <a:solidFill>
                  <a:schemeClr val="tx1"/>
                </a:solidFill>
              </a:rPr>
              <a:t>Individual atoms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solidFill>
                  <a:srgbClr val="000099"/>
                </a:solidFill>
              </a:rPr>
              <a:t>Isotopes of Neon</a:t>
            </a:r>
            <a:endParaRPr lang="en-US" smtClean="0"/>
          </a:p>
        </p:txBody>
      </p:sp>
      <p:graphicFrame>
        <p:nvGraphicFramePr>
          <p:cNvPr id="2050" name="Object 3"/>
          <p:cNvGraphicFramePr>
            <a:graphicFrameLocks noGrp="1" noChangeAspect="1"/>
          </p:cNvGraphicFramePr>
          <p:nvPr>
            <p:ph type="tbl" idx="1"/>
          </p:nvPr>
        </p:nvGraphicFramePr>
        <p:xfrm>
          <a:off x="723900" y="1981200"/>
          <a:ext cx="7810500" cy="5448300"/>
        </p:xfrm>
        <a:graphic>
          <a:graphicData uri="http://schemas.openxmlformats.org/presentationml/2006/ole">
            <mc:AlternateContent xmlns:mc="http://schemas.openxmlformats.org/markup-compatibility/2006">
              <mc:Choice xmlns:v="urn:schemas-microsoft-com:vml" Requires="v">
                <p:oleObj spid="_x0000_s2059" name="Document" r:id="rId3" imgW="7817400" imgH="5460840" progId="Word.Document.8">
                  <p:embed/>
                </p:oleObj>
              </mc:Choice>
              <mc:Fallback>
                <p:oleObj name="Document" r:id="rId3" imgW="7817400" imgH="546084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981200"/>
                        <a:ext cx="78105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09600" y="0"/>
            <a:ext cx="7772400" cy="1143000"/>
          </a:xfrm>
        </p:spPr>
        <p:txBody>
          <a:bodyPr/>
          <a:lstStyle/>
          <a:p>
            <a:r>
              <a:rPr lang="en-US" smtClean="0">
                <a:solidFill>
                  <a:srgbClr val="000099"/>
                </a:solidFill>
              </a:rPr>
              <a:t>Isotopes of Neon</a:t>
            </a:r>
            <a:endParaRPr lang="en-US" smtClean="0"/>
          </a:p>
        </p:txBody>
      </p:sp>
      <p:graphicFrame>
        <p:nvGraphicFramePr>
          <p:cNvPr id="3074" name="Object 3"/>
          <p:cNvGraphicFramePr>
            <a:graphicFrameLocks noGrp="1" noChangeAspect="1"/>
          </p:cNvGraphicFramePr>
          <p:nvPr>
            <p:ph type="tbl" idx="1"/>
          </p:nvPr>
        </p:nvGraphicFramePr>
        <p:xfrm>
          <a:off x="695325" y="987425"/>
          <a:ext cx="7477125" cy="5357813"/>
        </p:xfrm>
        <a:graphic>
          <a:graphicData uri="http://schemas.openxmlformats.org/presentationml/2006/ole">
            <mc:AlternateContent xmlns:mc="http://schemas.openxmlformats.org/markup-compatibility/2006">
              <mc:Choice xmlns:v="urn:schemas-microsoft-com:vml" Requires="v">
                <p:oleObj spid="_x0000_s3083" name="Document" r:id="rId3" imgW="7786820" imgH="5579562" progId="Word.Document.8">
                  <p:embed/>
                </p:oleObj>
              </mc:Choice>
              <mc:Fallback>
                <p:oleObj name="Document" r:id="rId3" imgW="7786820" imgH="5579562"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987425"/>
                        <a:ext cx="747712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6" name="TextBox 5"/>
          <p:cNvSpPr txBox="1">
            <a:spLocks noChangeArrowheads="1"/>
          </p:cNvSpPr>
          <p:nvPr/>
        </p:nvSpPr>
        <p:spPr bwMode="auto">
          <a:xfrm>
            <a:off x="3505200" y="6488113"/>
            <a:ext cx="5638800" cy="369332"/>
          </a:xfrm>
          <a:prstGeom prst="rect">
            <a:avLst/>
          </a:prstGeom>
          <a:noFill/>
          <a:ln w="9525">
            <a:noFill/>
            <a:miter lim="800000"/>
            <a:headEnd/>
            <a:tailEnd/>
          </a:ln>
        </p:spPr>
        <p:txBody>
          <a:bodyPr>
            <a:spAutoFit/>
          </a:bodyPr>
          <a:lstStyle/>
          <a:p>
            <a:r>
              <a:rPr lang="en-US" sz="1800" u="none" dirty="0">
                <a:solidFill>
                  <a:schemeClr val="tx1"/>
                </a:solidFill>
              </a:rPr>
              <a:t>Practice problems       </a:t>
            </a:r>
            <a:r>
              <a:rPr lang="en-US" sz="1800" dirty="0" smtClean="0">
                <a:solidFill>
                  <a:schemeClr val="tx1"/>
                </a:solidFill>
              </a:rPr>
              <a:t>Gilbert</a:t>
            </a:r>
            <a:r>
              <a:rPr lang="en-US" sz="1800" u="none" dirty="0" smtClean="0">
                <a:solidFill>
                  <a:schemeClr val="tx1"/>
                </a:solidFill>
              </a:rPr>
              <a:t> </a:t>
            </a:r>
            <a:r>
              <a:rPr lang="en-US" sz="1800" u="none" dirty="0">
                <a:solidFill>
                  <a:schemeClr val="tx1"/>
                </a:solidFill>
              </a:rPr>
              <a:t>– </a:t>
            </a:r>
            <a:r>
              <a:rPr lang="en-US" sz="1800" u="none" dirty="0" smtClean="0">
                <a:solidFill>
                  <a:schemeClr val="tx1"/>
                </a:solidFill>
              </a:rPr>
              <a:t>2.13-2.24</a:t>
            </a:r>
            <a:endParaRPr lang="en-US" sz="1800" u="none"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2_09-05UN"/>
          <p:cNvPicPr>
            <a:picLocks noChangeAspect="1" noChangeArrowheads="1"/>
          </p:cNvPicPr>
          <p:nvPr/>
        </p:nvPicPr>
        <p:blipFill>
          <a:blip r:embed="rId3" cstate="print"/>
          <a:srcRect/>
          <a:stretch>
            <a:fillRect/>
          </a:stretch>
        </p:blipFill>
        <p:spPr bwMode="auto">
          <a:xfrm>
            <a:off x="1588" y="717550"/>
            <a:ext cx="9134475" cy="54244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G01_01A"/>
          <p:cNvPicPr>
            <a:picLocks noChangeAspect="1" noChangeArrowheads="1"/>
          </p:cNvPicPr>
          <p:nvPr/>
        </p:nvPicPr>
        <p:blipFill>
          <a:blip r:embed="rId2" cstate="print"/>
          <a:srcRect/>
          <a:stretch>
            <a:fillRect/>
          </a:stretch>
        </p:blipFill>
        <p:spPr bwMode="auto">
          <a:xfrm>
            <a:off x="754063" y="887413"/>
            <a:ext cx="7634287" cy="50815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G01_01B"/>
          <p:cNvPicPr>
            <a:picLocks noChangeAspect="1" noChangeArrowheads="1"/>
          </p:cNvPicPr>
          <p:nvPr/>
        </p:nvPicPr>
        <p:blipFill>
          <a:blip r:embed="rId2" cstate="print"/>
          <a:srcRect/>
          <a:stretch>
            <a:fillRect/>
          </a:stretch>
        </p:blipFill>
        <p:spPr bwMode="auto">
          <a:xfrm>
            <a:off x="0" y="1"/>
            <a:ext cx="6858000" cy="4572476"/>
          </a:xfrm>
          <a:prstGeom prst="rect">
            <a:avLst/>
          </a:prstGeom>
          <a:noFill/>
          <a:ln w="9525">
            <a:noFill/>
            <a:miter lim="800000"/>
            <a:headEnd/>
            <a:tailEnd/>
          </a:ln>
        </p:spPr>
      </p:pic>
      <p:pic>
        <p:nvPicPr>
          <p:cNvPr id="19459" name="Picture 3" descr="02_15"/>
          <p:cNvPicPr>
            <a:picLocks noChangeAspect="1" noChangeArrowheads="1"/>
          </p:cNvPicPr>
          <p:nvPr/>
        </p:nvPicPr>
        <p:blipFill>
          <a:blip r:embed="rId3" cstate="print"/>
          <a:srcRect/>
          <a:stretch>
            <a:fillRect/>
          </a:stretch>
        </p:blipFill>
        <p:spPr bwMode="auto">
          <a:xfrm>
            <a:off x="5791200" y="3515946"/>
            <a:ext cx="3352800" cy="334205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2_10"/>
          <p:cNvPicPr>
            <a:picLocks noChangeAspect="1" noChangeArrowheads="1"/>
          </p:cNvPicPr>
          <p:nvPr/>
        </p:nvPicPr>
        <p:blipFill>
          <a:blip r:embed="rId3" cstate="print"/>
          <a:srcRect/>
          <a:stretch>
            <a:fillRect/>
          </a:stretch>
        </p:blipFill>
        <p:spPr bwMode="auto">
          <a:xfrm>
            <a:off x="1588" y="2116138"/>
            <a:ext cx="9134475" cy="26273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2_11"/>
          <p:cNvPicPr>
            <a:picLocks noChangeAspect="1" noChangeArrowheads="1"/>
          </p:cNvPicPr>
          <p:nvPr/>
        </p:nvPicPr>
        <p:blipFill>
          <a:blip r:embed="rId3" cstate="print"/>
          <a:srcRect/>
          <a:stretch>
            <a:fillRect/>
          </a:stretch>
        </p:blipFill>
        <p:spPr bwMode="auto">
          <a:xfrm>
            <a:off x="863600" y="1588"/>
            <a:ext cx="7408863"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2_12"/>
          <p:cNvPicPr>
            <a:picLocks noChangeAspect="1" noChangeArrowheads="1"/>
          </p:cNvPicPr>
          <p:nvPr/>
        </p:nvPicPr>
        <p:blipFill>
          <a:blip r:embed="rId3" cstate="print"/>
          <a:srcRect/>
          <a:stretch>
            <a:fillRect/>
          </a:stretch>
        </p:blipFill>
        <p:spPr bwMode="auto">
          <a:xfrm>
            <a:off x="1588" y="307975"/>
            <a:ext cx="9134475" cy="62420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2_12-01UN"/>
          <p:cNvPicPr>
            <a:picLocks noChangeAspect="1" noChangeArrowheads="1"/>
          </p:cNvPicPr>
          <p:nvPr/>
        </p:nvPicPr>
        <p:blipFill>
          <a:blip r:embed="rId3" cstate="print"/>
          <a:srcRect/>
          <a:stretch>
            <a:fillRect/>
          </a:stretch>
        </p:blipFill>
        <p:spPr bwMode="auto">
          <a:xfrm>
            <a:off x="1588" y="477838"/>
            <a:ext cx="9134475" cy="59039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02_13-02"/>
          <p:cNvPicPr>
            <a:picLocks noChangeAspect="1" noChangeArrowheads="1"/>
          </p:cNvPicPr>
          <p:nvPr/>
        </p:nvPicPr>
        <p:blipFill>
          <a:blip r:embed="rId3" cstate="print"/>
          <a:srcRect/>
          <a:stretch>
            <a:fillRect/>
          </a:stretch>
        </p:blipFill>
        <p:spPr bwMode="auto">
          <a:xfrm>
            <a:off x="0" y="0"/>
            <a:ext cx="4630738" cy="6858000"/>
          </a:xfrm>
          <a:prstGeom prst="rect">
            <a:avLst/>
          </a:prstGeom>
          <a:noFill/>
          <a:ln w="9525">
            <a:noFill/>
            <a:miter lim="800000"/>
            <a:headEnd/>
            <a:tailEnd/>
          </a:ln>
        </p:spPr>
      </p:pic>
      <p:pic>
        <p:nvPicPr>
          <p:cNvPr id="25603" name="Picture 5" descr="02_13-03"/>
          <p:cNvPicPr>
            <a:picLocks noChangeAspect="1" noChangeArrowheads="1"/>
          </p:cNvPicPr>
          <p:nvPr/>
        </p:nvPicPr>
        <p:blipFill>
          <a:blip r:embed="rId4" cstate="print"/>
          <a:srcRect/>
          <a:stretch>
            <a:fillRect/>
          </a:stretch>
        </p:blipFill>
        <p:spPr bwMode="auto">
          <a:xfrm>
            <a:off x="5273675" y="0"/>
            <a:ext cx="387032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figure_01_05a.jpg"/>
          <p:cNvPicPr>
            <a:picLocks noChangeAspect="1"/>
          </p:cNvPicPr>
          <p:nvPr/>
        </p:nvPicPr>
        <p:blipFill>
          <a:blip r:embed="rId3" cstate="print"/>
          <a:srcRect/>
          <a:stretch>
            <a:fillRect/>
          </a:stretch>
        </p:blipFill>
        <p:spPr bwMode="auto">
          <a:xfrm>
            <a:off x="0" y="0"/>
            <a:ext cx="4267200" cy="4741863"/>
          </a:xfrm>
          <a:prstGeom prst="rect">
            <a:avLst/>
          </a:prstGeom>
          <a:noFill/>
          <a:ln w="9525">
            <a:noFill/>
            <a:miter lim="800000"/>
            <a:headEnd/>
            <a:tailEnd/>
          </a:ln>
        </p:spPr>
      </p:pic>
      <p:pic>
        <p:nvPicPr>
          <p:cNvPr id="7171" name="Picture 2" descr="figure_01_05b.jpg"/>
          <p:cNvPicPr>
            <a:picLocks noChangeAspect="1"/>
          </p:cNvPicPr>
          <p:nvPr/>
        </p:nvPicPr>
        <p:blipFill>
          <a:blip r:embed="rId4" cstate="print"/>
          <a:srcRect/>
          <a:stretch>
            <a:fillRect/>
          </a:stretch>
        </p:blipFill>
        <p:spPr bwMode="auto">
          <a:xfrm>
            <a:off x="4267200" y="1970088"/>
            <a:ext cx="4876800" cy="5110162"/>
          </a:xfrm>
          <a:prstGeom prst="rect">
            <a:avLst/>
          </a:prstGeom>
          <a:noFill/>
          <a:ln w="9525">
            <a:noFill/>
            <a:miter lim="800000"/>
            <a:headEnd/>
            <a:tailEnd/>
          </a:ln>
        </p:spPr>
      </p:pic>
      <p:sp>
        <p:nvSpPr>
          <p:cNvPr id="7172" name="TextBox 3"/>
          <p:cNvSpPr txBox="1">
            <a:spLocks noChangeArrowheads="1"/>
          </p:cNvSpPr>
          <p:nvPr/>
        </p:nvSpPr>
        <p:spPr bwMode="auto">
          <a:xfrm>
            <a:off x="228600" y="4800600"/>
            <a:ext cx="3505200" cy="769938"/>
          </a:xfrm>
          <a:prstGeom prst="rect">
            <a:avLst/>
          </a:prstGeom>
          <a:noFill/>
          <a:ln w="9525">
            <a:noFill/>
            <a:miter lim="800000"/>
            <a:headEnd/>
            <a:tailEnd/>
          </a:ln>
        </p:spPr>
        <p:txBody>
          <a:bodyPr>
            <a:spAutoFit/>
          </a:bodyPr>
          <a:lstStyle/>
          <a:p>
            <a:r>
              <a:rPr lang="en-US">
                <a:solidFill>
                  <a:schemeClr val="tx1"/>
                </a:solidFill>
              </a:rPr>
              <a:t>Silicon Wafer</a:t>
            </a:r>
          </a:p>
        </p:txBody>
      </p:sp>
      <p:sp>
        <p:nvSpPr>
          <p:cNvPr id="7173" name="TextBox 4"/>
          <p:cNvSpPr txBox="1">
            <a:spLocks noChangeArrowheads="1"/>
          </p:cNvSpPr>
          <p:nvPr/>
        </p:nvSpPr>
        <p:spPr bwMode="auto">
          <a:xfrm>
            <a:off x="4648200" y="1447800"/>
            <a:ext cx="4267200" cy="523875"/>
          </a:xfrm>
          <a:prstGeom prst="rect">
            <a:avLst/>
          </a:prstGeom>
          <a:noFill/>
          <a:ln w="9525">
            <a:noFill/>
            <a:miter lim="800000"/>
            <a:headEnd/>
            <a:tailEnd/>
          </a:ln>
        </p:spPr>
        <p:txBody>
          <a:bodyPr>
            <a:spAutoFit/>
          </a:bodyPr>
          <a:lstStyle/>
          <a:p>
            <a:r>
              <a:rPr lang="en-US" sz="2800">
                <a:solidFill>
                  <a:schemeClr val="tx1"/>
                </a:solidFill>
              </a:rPr>
              <a:t>Individual Silicon atoms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2_13-04"/>
          <p:cNvPicPr>
            <a:picLocks noChangeAspect="1" noChangeArrowheads="1"/>
          </p:cNvPicPr>
          <p:nvPr/>
        </p:nvPicPr>
        <p:blipFill>
          <a:blip r:embed="rId3" cstate="print"/>
          <a:srcRect/>
          <a:stretch>
            <a:fillRect/>
          </a:stretch>
        </p:blipFill>
        <p:spPr bwMode="auto">
          <a:xfrm>
            <a:off x="0" y="0"/>
            <a:ext cx="3819525" cy="6858000"/>
          </a:xfrm>
          <a:prstGeom prst="rect">
            <a:avLst/>
          </a:prstGeom>
          <a:noFill/>
          <a:ln w="9525">
            <a:noFill/>
            <a:miter lim="800000"/>
            <a:headEnd/>
            <a:tailEnd/>
          </a:ln>
        </p:spPr>
      </p:pic>
      <p:pic>
        <p:nvPicPr>
          <p:cNvPr id="26627" name="Picture 4" descr="02_13-01"/>
          <p:cNvPicPr>
            <a:picLocks noChangeAspect="1" noChangeArrowheads="1"/>
          </p:cNvPicPr>
          <p:nvPr/>
        </p:nvPicPr>
        <p:blipFill>
          <a:blip r:embed="rId4" cstate="print"/>
          <a:srcRect/>
          <a:stretch>
            <a:fillRect/>
          </a:stretch>
        </p:blipFill>
        <p:spPr bwMode="auto">
          <a:xfrm>
            <a:off x="4930775" y="0"/>
            <a:ext cx="4213225"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0"/>
            <a:ext cx="7772400" cy="838200"/>
          </a:xfrm>
        </p:spPr>
        <p:txBody>
          <a:bodyPr/>
          <a:lstStyle/>
          <a:p>
            <a:r>
              <a:rPr lang="en-US" smtClean="0">
                <a:solidFill>
                  <a:srgbClr val="000099"/>
                </a:solidFill>
              </a:rPr>
              <a:t>Atomic Theory</a:t>
            </a:r>
            <a:endParaRPr lang="en-US" smtClean="0">
              <a:solidFill>
                <a:schemeClr val="tx1"/>
              </a:solidFill>
            </a:endParaRPr>
          </a:p>
        </p:txBody>
      </p:sp>
      <p:sp>
        <p:nvSpPr>
          <p:cNvPr id="25603" name="Rectangle 3"/>
          <p:cNvSpPr>
            <a:spLocks noGrp="1" noChangeArrowheads="1"/>
          </p:cNvSpPr>
          <p:nvPr>
            <p:ph type="body" idx="1"/>
          </p:nvPr>
        </p:nvSpPr>
        <p:spPr>
          <a:xfrm>
            <a:off x="685800" y="762000"/>
            <a:ext cx="7772400" cy="5791200"/>
          </a:xfrm>
        </p:spPr>
        <p:txBody>
          <a:bodyPr/>
          <a:lstStyle/>
          <a:p>
            <a:r>
              <a:rPr lang="en-US" sz="2800" smtClean="0"/>
              <a:t>Elements (matter) is composed of small, indivisible particles called </a:t>
            </a:r>
            <a:r>
              <a:rPr lang="en-US" sz="2800" u="sng" smtClean="0"/>
              <a:t>atoms</a:t>
            </a:r>
            <a:r>
              <a:rPr lang="en-US" sz="2800" smtClean="0"/>
              <a:t>.		</a:t>
            </a:r>
          </a:p>
          <a:p>
            <a:r>
              <a:rPr lang="en-US" sz="2800" smtClean="0"/>
              <a:t>Atoms of a given element are identical in mass and behavior.</a:t>
            </a:r>
          </a:p>
          <a:p>
            <a:r>
              <a:rPr lang="en-US" sz="2800" smtClean="0"/>
              <a:t>Atoms of different elements differ in mass and behavior.</a:t>
            </a:r>
          </a:p>
          <a:p>
            <a:r>
              <a:rPr lang="en-US" sz="2800" smtClean="0"/>
              <a:t>Chemical combination of elements to make different substances occurs when atoms join together in small whole number ratios.</a:t>
            </a:r>
          </a:p>
          <a:p>
            <a:r>
              <a:rPr lang="en-US" sz="2800" smtClean="0"/>
              <a:t>Chemical reactions only rearrange the way the atoms are combined; the atoms themselves are not changed.</a:t>
            </a:r>
          </a:p>
        </p:txBody>
      </p:sp>
    </p:spTree>
    <p:extLst>
      <p:ext uri="{BB962C8B-B14F-4D97-AF65-F5344CB8AC3E}">
        <p14:creationId xmlns:p14="http://schemas.microsoft.com/office/powerpoint/2010/main" val="372693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solidFill>
                  <a:srgbClr val="000099"/>
                </a:solidFill>
              </a:rPr>
              <a:t>Law of conservation of mass</a:t>
            </a:r>
            <a:endParaRPr lang="en-US" smtClean="0">
              <a:solidFill>
                <a:schemeClr val="tx1"/>
              </a:solidFill>
            </a:endParaRPr>
          </a:p>
        </p:txBody>
      </p:sp>
      <p:sp>
        <p:nvSpPr>
          <p:cNvPr id="7171" name="Rectangle 3"/>
          <p:cNvSpPr>
            <a:spLocks noGrp="1" noChangeArrowheads="1"/>
          </p:cNvSpPr>
          <p:nvPr>
            <p:ph type="body" idx="1"/>
          </p:nvPr>
        </p:nvSpPr>
        <p:spPr>
          <a:xfrm>
            <a:off x="685800" y="1981200"/>
            <a:ext cx="7772400" cy="3429000"/>
          </a:xfrm>
        </p:spPr>
        <p:txBody>
          <a:bodyPr/>
          <a:lstStyle/>
          <a:p>
            <a:r>
              <a:rPr lang="en-US" smtClean="0"/>
              <a:t>Mass is neither created nor destroyed in a chemical reaction.</a:t>
            </a:r>
          </a:p>
          <a:p>
            <a:endParaRPr lang="en-US" smtClean="0"/>
          </a:p>
          <a:p>
            <a:r>
              <a:rPr lang="en-US" smtClean="0"/>
              <a:t>In an ordinary chemical reaction, the total mass of reacting substances is equal to the  total mass of products formed.</a:t>
            </a:r>
            <a:endParaRPr lang="en-US" smtClean="0">
              <a:solidFill>
                <a:srgbClr val="FFFFC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solidFill>
                  <a:srgbClr val="000099"/>
                </a:solidFill>
              </a:rPr>
              <a:t>Law of Constant composition  </a:t>
            </a:r>
            <a:br>
              <a:rPr lang="en-US" smtClean="0">
                <a:solidFill>
                  <a:srgbClr val="000099"/>
                </a:solidFill>
              </a:rPr>
            </a:br>
            <a:r>
              <a:rPr lang="en-US" smtClean="0">
                <a:solidFill>
                  <a:srgbClr val="000099"/>
                </a:solidFill>
              </a:rPr>
              <a:t>(Law of Definite Proportions)</a:t>
            </a:r>
            <a:endParaRPr lang="en-US" smtClean="0">
              <a:solidFill>
                <a:schemeClr val="tx1"/>
              </a:solidFill>
            </a:endParaRPr>
          </a:p>
        </p:txBody>
      </p:sp>
      <p:sp>
        <p:nvSpPr>
          <p:cNvPr id="8195" name="Rectangle 3"/>
          <p:cNvSpPr>
            <a:spLocks noGrp="1" noChangeArrowheads="1"/>
          </p:cNvSpPr>
          <p:nvPr>
            <p:ph type="body" idx="1"/>
          </p:nvPr>
        </p:nvSpPr>
        <p:spPr>
          <a:xfrm>
            <a:off x="685800" y="1981200"/>
            <a:ext cx="7772400" cy="4343400"/>
          </a:xfrm>
        </p:spPr>
        <p:txBody>
          <a:bodyPr/>
          <a:lstStyle/>
          <a:p>
            <a:r>
              <a:rPr lang="en-US" smtClean="0"/>
              <a:t>Different samples of a pure chemical substance always contain the same proportion of elements by mass.</a:t>
            </a:r>
          </a:p>
          <a:p>
            <a:endParaRPr lang="en-US" smtClean="0"/>
          </a:p>
          <a:p>
            <a:r>
              <a:rPr lang="en-US" smtClean="0"/>
              <a:t>The relative amount of each element in a particular compound is always the same, regardless of the source of the compound or how it was made.</a:t>
            </a:r>
          </a:p>
          <a:p>
            <a:endParaRPr lang="en-US" smtClean="0">
              <a:solidFill>
                <a:srgbClr val="FFFF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solidFill>
                  <a:srgbClr val="000099"/>
                </a:solidFill>
              </a:rPr>
              <a:t>Law of Multiple Proportions</a:t>
            </a:r>
            <a:endParaRPr lang="en-US" smtClean="0">
              <a:solidFill>
                <a:schemeClr val="tx1"/>
              </a:solidFill>
            </a:endParaRPr>
          </a:p>
        </p:txBody>
      </p:sp>
      <p:sp>
        <p:nvSpPr>
          <p:cNvPr id="9219" name="Rectangle 3"/>
          <p:cNvSpPr>
            <a:spLocks noGrp="1" noChangeArrowheads="1"/>
          </p:cNvSpPr>
          <p:nvPr>
            <p:ph type="body" idx="1"/>
          </p:nvPr>
        </p:nvSpPr>
        <p:spPr>
          <a:xfrm>
            <a:off x="685800" y="1981200"/>
            <a:ext cx="7772400" cy="2133600"/>
          </a:xfrm>
        </p:spPr>
        <p:txBody>
          <a:bodyPr/>
          <a:lstStyle/>
          <a:p>
            <a:r>
              <a:rPr lang="en-US" smtClean="0"/>
              <a:t>If two elements combine in different ways to form different substances, the mass ratios are small, whole number multiples of each other.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228600" y="0"/>
            <a:ext cx="8458200" cy="1143000"/>
          </a:xfrm>
        </p:spPr>
        <p:txBody>
          <a:bodyPr/>
          <a:lstStyle/>
          <a:p>
            <a:r>
              <a:rPr lang="en-US" altLang="en-US" smtClean="0"/>
              <a:t>Chemical Bonds</a:t>
            </a:r>
          </a:p>
        </p:txBody>
      </p:sp>
      <p:sp>
        <p:nvSpPr>
          <p:cNvPr id="7171" name="Rectangle 4"/>
          <p:cNvSpPr>
            <a:spLocks noGrp="1" noChangeArrowheads="1"/>
          </p:cNvSpPr>
          <p:nvPr>
            <p:ph type="body" idx="1"/>
          </p:nvPr>
        </p:nvSpPr>
        <p:spPr>
          <a:xfrm>
            <a:off x="304800" y="1219200"/>
            <a:ext cx="8458200" cy="4648200"/>
          </a:xfrm>
        </p:spPr>
        <p:txBody>
          <a:bodyPr/>
          <a:lstStyle/>
          <a:p>
            <a:pPr>
              <a:lnSpc>
                <a:spcPct val="90000"/>
              </a:lnSpc>
            </a:pPr>
            <a:r>
              <a:rPr lang="en-US" altLang="en-US" sz="2800" smtClean="0"/>
              <a:t>Forces of attraction holding two or more atoms together</a:t>
            </a:r>
          </a:p>
          <a:p>
            <a:pPr>
              <a:lnSpc>
                <a:spcPct val="90000"/>
              </a:lnSpc>
            </a:pPr>
            <a:endParaRPr lang="en-US" altLang="en-US" sz="2800" b="1" smtClean="0">
              <a:solidFill>
                <a:schemeClr val="accent2"/>
              </a:solidFill>
            </a:endParaRPr>
          </a:p>
          <a:p>
            <a:pPr>
              <a:lnSpc>
                <a:spcPct val="90000"/>
              </a:lnSpc>
            </a:pPr>
            <a:r>
              <a:rPr lang="en-US" altLang="en-US" sz="2800" b="1" smtClean="0">
                <a:solidFill>
                  <a:schemeClr val="accent2"/>
                </a:solidFill>
              </a:rPr>
              <a:t>ionic bonds</a:t>
            </a:r>
            <a:r>
              <a:rPr lang="en-US" altLang="en-US" sz="2800" smtClean="0"/>
              <a:t> result when electrons are transferred from one atom to another, resulting in oppositely charged ions that are held together by electrostatic attractions</a:t>
            </a:r>
          </a:p>
          <a:p>
            <a:pPr lvl="1">
              <a:lnSpc>
                <a:spcPct val="90000"/>
              </a:lnSpc>
            </a:pPr>
            <a:r>
              <a:rPr lang="en-US" altLang="en-US" sz="2400" smtClean="0"/>
              <a:t>generally found when metal atoms bonded to nonmetal atoms</a:t>
            </a:r>
          </a:p>
          <a:p>
            <a:pPr>
              <a:lnSpc>
                <a:spcPct val="90000"/>
              </a:lnSpc>
            </a:pPr>
            <a:endParaRPr lang="en-US" altLang="en-US" sz="2800" b="1" smtClean="0">
              <a:solidFill>
                <a:schemeClr val="accent2"/>
              </a:solidFill>
            </a:endParaRPr>
          </a:p>
          <a:p>
            <a:pPr>
              <a:lnSpc>
                <a:spcPct val="90000"/>
              </a:lnSpc>
            </a:pPr>
            <a:r>
              <a:rPr lang="en-US" altLang="en-US" sz="2800" b="1" smtClean="0">
                <a:solidFill>
                  <a:schemeClr val="accent2"/>
                </a:solidFill>
              </a:rPr>
              <a:t>covalent bonds</a:t>
            </a:r>
            <a:r>
              <a:rPr lang="en-US" altLang="en-US" sz="2800" smtClean="0"/>
              <a:t> result when two atoms share some of their electrons</a:t>
            </a:r>
          </a:p>
          <a:p>
            <a:pPr lvl="1">
              <a:lnSpc>
                <a:spcPct val="90000"/>
              </a:lnSpc>
            </a:pPr>
            <a:r>
              <a:rPr lang="en-US" altLang="en-US" sz="2400" smtClean="0"/>
              <a:t>generally found when nonmetal atoms bonded together</a:t>
            </a:r>
          </a:p>
          <a:p>
            <a:pPr>
              <a:lnSpc>
                <a:spcPct val="90000"/>
              </a:lnSpc>
            </a:pPr>
            <a:endParaRPr lang="en-US" altLang="en-US" sz="2800" smtClean="0"/>
          </a:p>
        </p:txBody>
      </p:sp>
    </p:spTree>
    <p:extLst>
      <p:ext uri="{BB962C8B-B14F-4D97-AF65-F5344CB8AC3E}">
        <p14:creationId xmlns:p14="http://schemas.microsoft.com/office/powerpoint/2010/main" val="115084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6050"/>
            <a:ext cx="64008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90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3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53440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304800" y="381000"/>
            <a:ext cx="8458200" cy="1143000"/>
          </a:xfrm>
        </p:spPr>
        <p:txBody>
          <a:bodyPr/>
          <a:lstStyle/>
          <a:p>
            <a:r>
              <a:rPr lang="en-US" altLang="en-US" smtClean="0"/>
              <a:t>Ionic vs. Molecular Compounds</a:t>
            </a:r>
          </a:p>
        </p:txBody>
      </p:sp>
      <p:sp>
        <p:nvSpPr>
          <p:cNvPr id="9220" name="Text Box 4"/>
          <p:cNvSpPr txBox="1">
            <a:spLocks noChangeArrowheads="1"/>
          </p:cNvSpPr>
          <p:nvPr/>
        </p:nvSpPr>
        <p:spPr bwMode="auto">
          <a:xfrm>
            <a:off x="1131888" y="4630738"/>
            <a:ext cx="2578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solidFill>
                  <a:schemeClr val="accent2"/>
                </a:solidFill>
              </a:rPr>
              <a:t>Propane – contains </a:t>
            </a:r>
          </a:p>
          <a:p>
            <a:pPr algn="ctr" eaLnBrk="1" hangingPunct="1"/>
            <a:r>
              <a:rPr lang="en-US" altLang="en-US">
                <a:solidFill>
                  <a:schemeClr val="accent2"/>
                </a:solidFill>
              </a:rPr>
              <a:t>individual C</a:t>
            </a:r>
            <a:r>
              <a:rPr lang="en-US" altLang="en-US" baseline="-25000">
                <a:solidFill>
                  <a:schemeClr val="accent2"/>
                </a:solidFill>
              </a:rPr>
              <a:t>3</a:t>
            </a:r>
            <a:r>
              <a:rPr lang="en-US" altLang="en-US">
                <a:solidFill>
                  <a:schemeClr val="accent2"/>
                </a:solidFill>
              </a:rPr>
              <a:t>H</a:t>
            </a:r>
            <a:r>
              <a:rPr lang="en-US" altLang="en-US" baseline="-25000">
                <a:solidFill>
                  <a:schemeClr val="accent2"/>
                </a:solidFill>
              </a:rPr>
              <a:t>8</a:t>
            </a:r>
            <a:r>
              <a:rPr lang="en-US" altLang="en-US">
                <a:solidFill>
                  <a:schemeClr val="accent2"/>
                </a:solidFill>
              </a:rPr>
              <a:t> </a:t>
            </a:r>
          </a:p>
          <a:p>
            <a:pPr algn="ctr" eaLnBrk="1" hangingPunct="1"/>
            <a:r>
              <a:rPr lang="en-US" altLang="en-US">
                <a:solidFill>
                  <a:schemeClr val="accent2"/>
                </a:solidFill>
              </a:rPr>
              <a:t>molecules</a:t>
            </a:r>
          </a:p>
        </p:txBody>
      </p:sp>
      <p:sp>
        <p:nvSpPr>
          <p:cNvPr id="9221" name="Text Box 5"/>
          <p:cNvSpPr txBox="1">
            <a:spLocks noChangeArrowheads="1"/>
          </p:cNvSpPr>
          <p:nvPr/>
        </p:nvSpPr>
        <p:spPr bwMode="auto">
          <a:xfrm>
            <a:off x="5283200" y="4648200"/>
            <a:ext cx="2693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solidFill>
                  <a:schemeClr val="accent2"/>
                </a:solidFill>
              </a:rPr>
              <a:t>Table salt – contains</a:t>
            </a:r>
          </a:p>
          <a:p>
            <a:pPr algn="ctr" eaLnBrk="1" hangingPunct="1"/>
            <a:r>
              <a:rPr lang="en-US" altLang="en-US">
                <a:solidFill>
                  <a:schemeClr val="accent2"/>
                </a:solidFill>
              </a:rPr>
              <a:t>an array of Na</a:t>
            </a:r>
            <a:r>
              <a:rPr lang="en-US" altLang="en-US" baseline="30000">
                <a:solidFill>
                  <a:schemeClr val="accent2"/>
                </a:solidFill>
              </a:rPr>
              <a:t>+</a:t>
            </a:r>
            <a:r>
              <a:rPr lang="en-US" altLang="en-US">
                <a:solidFill>
                  <a:schemeClr val="accent2"/>
                </a:solidFill>
              </a:rPr>
              <a:t> ions</a:t>
            </a:r>
          </a:p>
          <a:p>
            <a:pPr algn="ctr" eaLnBrk="1" hangingPunct="1"/>
            <a:r>
              <a:rPr lang="en-US" altLang="en-US">
                <a:solidFill>
                  <a:schemeClr val="accent2"/>
                </a:solidFill>
              </a:rPr>
              <a:t>and Cl</a:t>
            </a:r>
            <a:r>
              <a:rPr lang="en-US" altLang="en-US" baseline="30000">
                <a:solidFill>
                  <a:schemeClr val="accent2"/>
                </a:solidFill>
              </a:rPr>
              <a:t>-</a:t>
            </a:r>
            <a:r>
              <a:rPr lang="en-US" altLang="en-US">
                <a:solidFill>
                  <a:schemeClr val="accent2"/>
                </a:solidFill>
              </a:rPr>
              <a:t> ions</a:t>
            </a:r>
          </a:p>
        </p:txBody>
      </p:sp>
    </p:spTree>
    <p:extLst>
      <p:ext uri="{BB962C8B-B14F-4D97-AF65-F5344CB8AC3E}">
        <p14:creationId xmlns:p14="http://schemas.microsoft.com/office/powerpoint/2010/main" val="336300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
            <a:ext cx="7772400" cy="1143000"/>
          </a:xfrm>
        </p:spPr>
        <p:txBody>
          <a:bodyPr/>
          <a:lstStyle/>
          <a:p>
            <a:r>
              <a:rPr lang="en-US" altLang="en-US" smtClean="0">
                <a:solidFill>
                  <a:srgbClr val="000099"/>
                </a:solidFill>
              </a:rPr>
              <a:t>Ionic compounds</a:t>
            </a:r>
            <a:endParaRPr lang="en-US" altLang="en-US" smtClean="0"/>
          </a:p>
        </p:txBody>
      </p:sp>
      <p:sp>
        <p:nvSpPr>
          <p:cNvPr id="7171" name="Rectangle 3"/>
          <p:cNvSpPr>
            <a:spLocks noGrp="1" noChangeArrowheads="1"/>
          </p:cNvSpPr>
          <p:nvPr>
            <p:ph type="body" sz="half" idx="1"/>
          </p:nvPr>
        </p:nvSpPr>
        <p:spPr>
          <a:xfrm>
            <a:off x="685800" y="1371600"/>
            <a:ext cx="7467600" cy="2209800"/>
          </a:xfrm>
        </p:spPr>
        <p:txBody>
          <a:bodyPr/>
          <a:lstStyle/>
          <a:p>
            <a:r>
              <a:rPr lang="en-US" altLang="en-US" sz="2800" smtClean="0"/>
              <a:t>Composed of ions held together by electrostatic attractions</a:t>
            </a:r>
          </a:p>
          <a:p>
            <a:pPr>
              <a:buFont typeface="Symbol" pitchFamily="18" charset="2"/>
              <a:buChar char="·"/>
            </a:pPr>
            <a:r>
              <a:rPr lang="en-US" altLang="en-US" sz="2800" smtClean="0"/>
              <a:t>Composed of metals bonded to nonmetals </a:t>
            </a:r>
          </a:p>
          <a:p>
            <a:pPr>
              <a:buFont typeface="Symbol" pitchFamily="18" charset="2"/>
              <a:buChar char="·"/>
            </a:pPr>
            <a:r>
              <a:rPr lang="en-US" altLang="en-US" sz="2800" smtClean="0"/>
              <a:t>Represented by empirical formulas</a:t>
            </a:r>
            <a:endParaRPr lang="en-US" altLang="en-US" smtClean="0"/>
          </a:p>
          <a:p>
            <a:endParaRPr lang="en-US" altLang="en-US" smtClean="0"/>
          </a:p>
        </p:txBody>
      </p:sp>
      <p:pic>
        <p:nvPicPr>
          <p:cNvPr id="7172" name="Picture 4" descr="FG02_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0600" y="3581400"/>
            <a:ext cx="7010400" cy="2279650"/>
          </a:xfrm>
          <a:noFill/>
        </p:spPr>
      </p:pic>
    </p:spTree>
    <p:extLst>
      <p:ext uri="{BB962C8B-B14F-4D97-AF65-F5344CB8AC3E}">
        <p14:creationId xmlns:p14="http://schemas.microsoft.com/office/powerpoint/2010/main" val="75909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solidFill>
                  <a:srgbClr val="000099"/>
                </a:solidFill>
              </a:rPr>
              <a:t>Covalent Compounds</a:t>
            </a:r>
            <a:r>
              <a:rPr lang="en-US" altLang="en-US" smtClean="0">
                <a:solidFill>
                  <a:schemeClr val="tx1"/>
                </a:solidFill>
              </a:rPr>
              <a:t> </a:t>
            </a:r>
            <a:br>
              <a:rPr lang="en-US" altLang="en-US" smtClean="0">
                <a:solidFill>
                  <a:schemeClr val="tx1"/>
                </a:solidFill>
              </a:rPr>
            </a:br>
            <a:r>
              <a:rPr lang="en-US" altLang="en-US" smtClean="0">
                <a:solidFill>
                  <a:schemeClr val="tx1"/>
                </a:solidFill>
              </a:rPr>
              <a:t/>
            </a:r>
            <a:br>
              <a:rPr lang="en-US" altLang="en-US" smtClean="0">
                <a:solidFill>
                  <a:schemeClr val="tx1"/>
                </a:solidFill>
              </a:rPr>
            </a:br>
            <a:endParaRPr lang="en-US" altLang="en-US" smtClean="0">
              <a:solidFill>
                <a:schemeClr val="tx1"/>
              </a:solidFill>
            </a:endParaRPr>
          </a:p>
        </p:txBody>
      </p:sp>
      <p:sp>
        <p:nvSpPr>
          <p:cNvPr id="8195" name="Rectangle 3"/>
          <p:cNvSpPr>
            <a:spLocks noGrp="1" noChangeArrowheads="1"/>
          </p:cNvSpPr>
          <p:nvPr>
            <p:ph type="body" sz="half" idx="1"/>
          </p:nvPr>
        </p:nvSpPr>
        <p:spPr>
          <a:xfrm>
            <a:off x="685800" y="1295400"/>
            <a:ext cx="7543800" cy="2438400"/>
          </a:xfrm>
        </p:spPr>
        <p:txBody>
          <a:bodyPr/>
          <a:lstStyle/>
          <a:p>
            <a:r>
              <a:rPr lang="en-US" altLang="en-US" sz="2800" smtClean="0"/>
              <a:t>Discrete molecules where atoms are joined by shared electron bonds or covalent bonds</a:t>
            </a:r>
            <a:br>
              <a:rPr lang="en-US" altLang="en-US" sz="2800" smtClean="0"/>
            </a:br>
            <a:r>
              <a:rPr lang="en-US" altLang="en-US" sz="2800" smtClean="0"/>
              <a:t>Composed of nonmetals bonded to nonmetals</a:t>
            </a:r>
            <a:br>
              <a:rPr lang="en-US" altLang="en-US" sz="2800" smtClean="0"/>
            </a:br>
            <a:r>
              <a:rPr lang="en-US" altLang="en-US" sz="2800" smtClean="0"/>
              <a:t>Represented by structural formulas</a:t>
            </a:r>
            <a:endParaRPr lang="en-US" altLang="en-US" sz="2800" smtClean="0">
              <a:solidFill>
                <a:srgbClr val="FFFFCC"/>
              </a:solidFill>
            </a:endParaRPr>
          </a:p>
        </p:txBody>
      </p:sp>
      <p:pic>
        <p:nvPicPr>
          <p:cNvPr id="8196" name="Picture 4" descr="FG02_0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676400" y="3624263"/>
            <a:ext cx="5715000" cy="2614612"/>
          </a:xfrm>
          <a:noFill/>
        </p:spPr>
      </p:pic>
    </p:spTree>
    <p:extLst>
      <p:ext uri="{BB962C8B-B14F-4D97-AF65-F5344CB8AC3E}">
        <p14:creationId xmlns:p14="http://schemas.microsoft.com/office/powerpoint/2010/main" val="118967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0"/>
            <a:ext cx="7772400" cy="838200"/>
          </a:xfrm>
        </p:spPr>
        <p:txBody>
          <a:bodyPr/>
          <a:lstStyle/>
          <a:p>
            <a:r>
              <a:rPr lang="en-US" smtClean="0">
                <a:solidFill>
                  <a:srgbClr val="000099"/>
                </a:solidFill>
              </a:rPr>
              <a:t>Atomic Theory</a:t>
            </a:r>
            <a:endParaRPr lang="en-US" smtClean="0">
              <a:solidFill>
                <a:schemeClr val="tx1"/>
              </a:solidFill>
            </a:endParaRPr>
          </a:p>
        </p:txBody>
      </p:sp>
      <p:sp>
        <p:nvSpPr>
          <p:cNvPr id="25603" name="Rectangle 3"/>
          <p:cNvSpPr>
            <a:spLocks noGrp="1" noChangeArrowheads="1"/>
          </p:cNvSpPr>
          <p:nvPr>
            <p:ph type="body" idx="1"/>
          </p:nvPr>
        </p:nvSpPr>
        <p:spPr>
          <a:xfrm>
            <a:off x="685800" y="762000"/>
            <a:ext cx="7772400" cy="5791200"/>
          </a:xfrm>
        </p:spPr>
        <p:txBody>
          <a:bodyPr/>
          <a:lstStyle/>
          <a:p>
            <a:r>
              <a:rPr lang="en-US" sz="2800" smtClean="0"/>
              <a:t>Elements (matter) is composed of small, indivisible particles called </a:t>
            </a:r>
            <a:r>
              <a:rPr lang="en-US" sz="2800" u="sng" smtClean="0"/>
              <a:t>atoms</a:t>
            </a:r>
            <a:r>
              <a:rPr lang="en-US" sz="2800" smtClean="0"/>
              <a:t>.		</a:t>
            </a:r>
          </a:p>
          <a:p>
            <a:r>
              <a:rPr lang="en-US" sz="2800" smtClean="0"/>
              <a:t>Atoms of a given element are identical in mass and behavior.</a:t>
            </a:r>
          </a:p>
          <a:p>
            <a:r>
              <a:rPr lang="en-US" sz="2800" smtClean="0"/>
              <a:t>Atoms of different elements differ in mass and behavior.</a:t>
            </a:r>
          </a:p>
          <a:p>
            <a:r>
              <a:rPr lang="en-US" sz="2800" smtClean="0"/>
              <a:t>Chemical combination of elements to make different substances occurs when atoms join together in small whole number ratios.</a:t>
            </a:r>
          </a:p>
          <a:p>
            <a:r>
              <a:rPr lang="en-US" sz="2800" smtClean="0"/>
              <a:t>Chemical reactions only rearrange the way the atoms are combined; the atoms themselves are not changed.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000099"/>
                </a:solidFill>
              </a:rPr>
              <a:t>Metallic compounds</a:t>
            </a:r>
            <a:r>
              <a:rPr lang="en-US" altLang="en-US" smtClean="0">
                <a:solidFill>
                  <a:schemeClr val="tx1"/>
                </a:solidFill>
              </a:rPr>
              <a:t>  </a:t>
            </a:r>
            <a:br>
              <a:rPr lang="en-US" altLang="en-US" smtClean="0">
                <a:solidFill>
                  <a:schemeClr val="tx1"/>
                </a:solidFill>
              </a:rPr>
            </a:br>
            <a:endParaRPr lang="en-US" altLang="en-US" smtClean="0">
              <a:solidFill>
                <a:schemeClr val="tx1"/>
              </a:solidFill>
            </a:endParaRPr>
          </a:p>
        </p:txBody>
      </p:sp>
      <p:sp>
        <p:nvSpPr>
          <p:cNvPr id="9219" name="Rectangle 3"/>
          <p:cNvSpPr>
            <a:spLocks noGrp="1" noChangeArrowheads="1"/>
          </p:cNvSpPr>
          <p:nvPr>
            <p:ph type="body" idx="1"/>
          </p:nvPr>
        </p:nvSpPr>
        <p:spPr>
          <a:xfrm>
            <a:off x="685800" y="1981200"/>
            <a:ext cx="7772400" cy="1981200"/>
          </a:xfrm>
        </p:spPr>
        <p:txBody>
          <a:bodyPr/>
          <a:lstStyle/>
          <a:p>
            <a:pPr>
              <a:lnSpc>
                <a:spcPct val="90000"/>
              </a:lnSpc>
            </a:pPr>
            <a:r>
              <a:rPr lang="en-US" altLang="en-US" smtClean="0"/>
              <a:t>Composed of metals bonded to metals</a:t>
            </a:r>
            <a:br>
              <a:rPr lang="en-US" altLang="en-US" smtClean="0"/>
            </a:br>
            <a:endParaRPr lang="en-US" altLang="en-US" smtClean="0"/>
          </a:p>
          <a:p>
            <a:pPr>
              <a:lnSpc>
                <a:spcPct val="90000"/>
              </a:lnSpc>
            </a:pPr>
            <a:r>
              <a:rPr lang="en-US" altLang="en-US" smtClean="0"/>
              <a:t>Will see more in chem 142</a:t>
            </a:r>
            <a:br>
              <a:rPr lang="en-US" altLang="en-US" smtClean="0"/>
            </a:br>
            <a:endParaRPr lang="en-US" altLang="en-US" smtClean="0"/>
          </a:p>
        </p:txBody>
      </p:sp>
    </p:spTree>
    <p:extLst>
      <p:ext uri="{BB962C8B-B14F-4D97-AF65-F5344CB8AC3E}">
        <p14:creationId xmlns:p14="http://schemas.microsoft.com/office/powerpoint/2010/main" val="427864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Sub Atomic Particles</a:t>
            </a:r>
          </a:p>
        </p:txBody>
      </p:sp>
      <p:pic>
        <p:nvPicPr>
          <p:cNvPr id="11267" name="Picture 3" descr="FG02_003"/>
          <p:cNvPicPr>
            <a:picLocks noGrp="1" noChangeAspect="1" noChangeArrowheads="1"/>
          </p:cNvPicPr>
          <p:nvPr>
            <p:ph idx="1"/>
          </p:nvPr>
        </p:nvPicPr>
        <p:blipFill>
          <a:blip r:embed="rId2" cstate="print"/>
          <a:srcRect/>
          <a:stretch>
            <a:fillRect/>
          </a:stretch>
        </p:blipFill>
        <p:spPr>
          <a:xfrm>
            <a:off x="1714500" y="2133600"/>
            <a:ext cx="5715000" cy="381000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2_04"/>
          <p:cNvPicPr>
            <a:picLocks noChangeAspect="1" noChangeArrowheads="1"/>
          </p:cNvPicPr>
          <p:nvPr/>
        </p:nvPicPr>
        <p:blipFill>
          <a:blip r:embed="rId3" cstate="print"/>
          <a:srcRect t="6909"/>
          <a:stretch>
            <a:fillRect/>
          </a:stretch>
        </p:blipFill>
        <p:spPr bwMode="auto">
          <a:xfrm>
            <a:off x="1371600" y="1782763"/>
            <a:ext cx="7772400" cy="5075237"/>
          </a:xfrm>
          <a:prstGeom prst="rect">
            <a:avLst/>
          </a:prstGeom>
          <a:noFill/>
          <a:ln w="9525">
            <a:noFill/>
            <a:miter lim="800000"/>
            <a:headEnd/>
            <a:tailEnd/>
          </a:ln>
        </p:spPr>
      </p:pic>
      <p:sp>
        <p:nvSpPr>
          <p:cNvPr id="12291" name="Rectangle 5"/>
          <p:cNvSpPr>
            <a:spLocks noGrp="1" noChangeArrowheads="1"/>
          </p:cNvSpPr>
          <p:nvPr>
            <p:ph type="body" idx="1"/>
          </p:nvPr>
        </p:nvSpPr>
        <p:spPr>
          <a:xfrm>
            <a:off x="0" y="0"/>
            <a:ext cx="7772400" cy="1676400"/>
          </a:xfrm>
          <a:noFill/>
        </p:spPr>
        <p:txBody>
          <a:bodyPr/>
          <a:lstStyle/>
          <a:p>
            <a:r>
              <a:rPr lang="en-US" smtClean="0"/>
              <a:t>Thompson – determined charge/mass ratio for an electron.</a:t>
            </a:r>
          </a:p>
          <a:p>
            <a:pPr lvl="1"/>
            <a:r>
              <a:rPr lang="en-US" smtClean="0"/>
              <a:t>Charge/mass = 1.758820 x 108 C/g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0" y="0"/>
            <a:ext cx="7772400" cy="2667000"/>
          </a:xfrm>
          <a:prstGeom prst="rect">
            <a:avLst/>
          </a:prstGeom>
          <a:noFill/>
          <a:ln w="9525">
            <a:noFill/>
            <a:miter lim="800000"/>
            <a:headEnd/>
            <a:tailEnd/>
          </a:ln>
        </p:spPr>
        <p:txBody>
          <a:bodyPr/>
          <a:lstStyle/>
          <a:p>
            <a:pPr marL="342900" indent="-342900">
              <a:spcBef>
                <a:spcPct val="20000"/>
              </a:spcBef>
              <a:buFontTx/>
              <a:buChar char="•"/>
            </a:pPr>
            <a:r>
              <a:rPr lang="en-US" sz="3200" u="none">
                <a:solidFill>
                  <a:schemeClr val="tx1"/>
                </a:solidFill>
              </a:rPr>
              <a:t>Millikan – determined the charge on an electron.</a:t>
            </a:r>
          </a:p>
          <a:p>
            <a:pPr marL="742950" lvl="1" indent="-285750">
              <a:spcBef>
                <a:spcPct val="20000"/>
              </a:spcBef>
              <a:buFontTx/>
              <a:buChar char="–"/>
            </a:pPr>
            <a:r>
              <a:rPr lang="en-US" sz="2800" u="none">
                <a:solidFill>
                  <a:schemeClr val="tx1"/>
                </a:solidFill>
              </a:rPr>
              <a:t>Charge = 1.602176 x 10</a:t>
            </a:r>
            <a:r>
              <a:rPr lang="en-US" sz="2800" u="none" baseline="30000">
                <a:solidFill>
                  <a:schemeClr val="tx1"/>
                </a:solidFill>
              </a:rPr>
              <a:t>-19</a:t>
            </a:r>
            <a:r>
              <a:rPr lang="en-US" sz="2800" u="none">
                <a:solidFill>
                  <a:schemeClr val="tx1"/>
                </a:solidFill>
              </a:rPr>
              <a:t> C</a:t>
            </a:r>
          </a:p>
          <a:p>
            <a:pPr marL="742950" lvl="1" indent="-285750">
              <a:spcBef>
                <a:spcPct val="20000"/>
              </a:spcBef>
            </a:pPr>
            <a:r>
              <a:rPr lang="en-US" sz="2800" u="none">
                <a:solidFill>
                  <a:schemeClr val="tx1"/>
                </a:solidFill>
              </a:rPr>
              <a:t>Leading to the mass of an electron</a:t>
            </a:r>
          </a:p>
          <a:p>
            <a:pPr marL="742950" lvl="1" indent="-285750">
              <a:spcBef>
                <a:spcPct val="20000"/>
              </a:spcBef>
            </a:pPr>
            <a:r>
              <a:rPr lang="en-US" sz="2800" u="none">
                <a:solidFill>
                  <a:schemeClr val="tx1"/>
                </a:solidFill>
              </a:rPr>
              <a:t>	mass = 9.109382 x 10</a:t>
            </a:r>
            <a:r>
              <a:rPr lang="en-US" sz="2800" u="none" baseline="30000">
                <a:solidFill>
                  <a:schemeClr val="tx1"/>
                </a:solidFill>
              </a:rPr>
              <a:t> -29</a:t>
            </a:r>
            <a:r>
              <a:rPr lang="en-US" sz="2800" u="none">
                <a:solidFill>
                  <a:schemeClr val="tx1"/>
                </a:solidFill>
              </a:rPr>
              <a:t> g</a:t>
            </a:r>
          </a:p>
        </p:txBody>
      </p:sp>
      <p:pic>
        <p:nvPicPr>
          <p:cNvPr id="4" name="Picture 3" descr="Chem4_0203.jpg"/>
          <p:cNvPicPr>
            <a:picLocks noChangeAspect="1"/>
          </p:cNvPicPr>
          <p:nvPr/>
        </p:nvPicPr>
        <p:blipFill>
          <a:blip r:embed="rId3"/>
          <a:stretch>
            <a:fillRect/>
          </a:stretch>
        </p:blipFill>
        <p:spPr>
          <a:xfrm>
            <a:off x="3150606" y="2667000"/>
            <a:ext cx="4811414" cy="37965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2_09-01UN"/>
          <p:cNvPicPr>
            <a:picLocks noChangeAspect="1" noChangeArrowheads="1"/>
          </p:cNvPicPr>
          <p:nvPr/>
        </p:nvPicPr>
        <p:blipFill>
          <a:blip r:embed="rId3" cstate="print"/>
          <a:srcRect/>
          <a:stretch>
            <a:fillRect/>
          </a:stretch>
        </p:blipFill>
        <p:spPr bwMode="auto">
          <a:xfrm>
            <a:off x="2927350" y="1588"/>
            <a:ext cx="3281363"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Particles</a:t>
            </a:r>
            <a:endParaRPr lang="en-US" dirty="0"/>
          </a:p>
        </p:txBody>
      </p:sp>
      <p:sp>
        <p:nvSpPr>
          <p:cNvPr id="3" name="Content Placeholder 2"/>
          <p:cNvSpPr>
            <a:spLocks noGrp="1"/>
          </p:cNvSpPr>
          <p:nvPr>
            <p:ph idx="1"/>
          </p:nvPr>
        </p:nvSpPr>
        <p:spPr/>
        <p:txBody>
          <a:bodyPr/>
          <a:lstStyle/>
          <a:p>
            <a:r>
              <a:rPr lang="en-US" dirty="0" smtClean="0"/>
              <a:t>Alpha particles (</a:t>
            </a:r>
            <a:r>
              <a:rPr lang="el-GR" dirty="0" smtClean="0"/>
              <a:t>α</a:t>
            </a:r>
            <a:r>
              <a:rPr lang="en-US" dirty="0" smtClean="0"/>
              <a:t>)</a:t>
            </a:r>
          </a:p>
          <a:p>
            <a:pPr lvl="1"/>
            <a:r>
              <a:rPr lang="en-US" dirty="0" smtClean="0"/>
              <a:t>Nucleus of a helium atom </a:t>
            </a:r>
          </a:p>
          <a:p>
            <a:pPr lvl="2"/>
            <a:r>
              <a:rPr lang="en-US" dirty="0" smtClean="0"/>
              <a:t>Composed of 2 protons and 2 neutrons</a:t>
            </a:r>
          </a:p>
          <a:p>
            <a:r>
              <a:rPr lang="en-US" dirty="0" smtClean="0"/>
              <a:t>Beta particles (</a:t>
            </a:r>
            <a:r>
              <a:rPr lang="el-GR" dirty="0" smtClean="0"/>
              <a:t>β</a:t>
            </a:r>
            <a:r>
              <a:rPr lang="en-US" dirty="0" smtClean="0"/>
              <a:t>)</a:t>
            </a:r>
          </a:p>
          <a:p>
            <a:pPr lvl="1"/>
            <a:r>
              <a:rPr lang="en-US" dirty="0" smtClean="0"/>
              <a:t>High speed electron</a:t>
            </a:r>
          </a:p>
          <a:p>
            <a:endParaRPr lang="en-US" dirty="0"/>
          </a:p>
          <a:p>
            <a:r>
              <a:rPr lang="en-US" dirty="0" smtClean="0"/>
              <a:t>Emitted in nuclear reactions - radioactivity</a:t>
            </a:r>
            <a:endParaRPr lang="en-US" dirty="0"/>
          </a:p>
        </p:txBody>
      </p:sp>
    </p:spTree>
    <p:extLst>
      <p:ext uri="{BB962C8B-B14F-4D97-AF65-F5344CB8AC3E}">
        <p14:creationId xmlns:p14="http://schemas.microsoft.com/office/powerpoint/2010/main" val="1319902244"/>
      </p:ext>
    </p:extLst>
  </p:cSld>
  <p:clrMapOvr>
    <a:masterClrMapping/>
  </p:clrMapOvr>
</p:sld>
</file>

<file path=ppt/theme/theme1.xml><?xml version="1.0" encoding="utf-8"?>
<a:theme xmlns:a="http://schemas.openxmlformats.org/drawingml/2006/main" name="blue green">
  <a:themeElements>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 gre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sng" strike="noStrike" cap="none" normalizeH="0" baseline="0" smtClean="0">
            <a:ln>
              <a:noFill/>
            </a:ln>
            <a:solidFill>
              <a:srgbClr val="99FF33"/>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sng" strike="noStrike" cap="none" normalizeH="0" baseline="0" smtClean="0">
            <a:ln>
              <a:noFill/>
            </a:ln>
            <a:solidFill>
              <a:srgbClr val="99FF33"/>
            </a:solidFill>
            <a:effectLst/>
            <a:latin typeface="Times New Roman" pitchFamily="18" charset="0"/>
          </a:defRPr>
        </a:defPPr>
      </a:lstStyle>
    </a:lnDef>
  </a:objectDefaults>
  <a:extraClrSchemeLst>
    <a:extraClrScheme>
      <a:clrScheme name="blue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g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 g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g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g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g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 g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Office\Templates\Presentations\blue green.pot</Template>
  <TotalTime>3231</TotalTime>
  <Words>1245</Words>
  <Application>Microsoft Office PowerPoint</Application>
  <PresentationFormat>On-screen Show (4:3)</PresentationFormat>
  <Paragraphs>211</Paragraphs>
  <Slides>40</Slides>
  <Notes>20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Calibri</vt:lpstr>
      <vt:lpstr>Symbol</vt:lpstr>
      <vt:lpstr>Times New Roman</vt:lpstr>
      <vt:lpstr>blue green</vt:lpstr>
      <vt:lpstr>Document</vt:lpstr>
      <vt:lpstr>Atoms, Ions, and Molecules: Matter Starts Here</vt:lpstr>
      <vt:lpstr>Imaging Atoms</vt:lpstr>
      <vt:lpstr>PowerPoint Presentation</vt:lpstr>
      <vt:lpstr>Atomic Theory</vt:lpstr>
      <vt:lpstr>Sub Atomic Particles</vt:lpstr>
      <vt:lpstr>PowerPoint Presentation</vt:lpstr>
      <vt:lpstr>PowerPoint Presentation</vt:lpstr>
      <vt:lpstr>PowerPoint Presentation</vt:lpstr>
      <vt:lpstr>Nuclear Particles</vt:lpstr>
      <vt:lpstr>PowerPoint Presentation</vt:lpstr>
      <vt:lpstr>PowerPoint Presentation</vt:lpstr>
      <vt:lpstr>PowerPoint Presentation</vt:lpstr>
      <vt:lpstr>PowerPoint Presentation</vt:lpstr>
      <vt:lpstr>Neutrons </vt:lpstr>
      <vt:lpstr>PowerPoint Presentation</vt:lpstr>
      <vt:lpstr>Isotopes</vt:lpstr>
      <vt:lpstr>Atomic Mass</vt:lpstr>
      <vt:lpstr>PowerPoint Presentation</vt:lpstr>
      <vt:lpstr>PowerPoint Presentation</vt:lpstr>
      <vt:lpstr>Isotopes of Neon</vt:lpstr>
      <vt:lpstr>Isotopes of Neon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Atomic Theory</vt:lpstr>
      <vt:lpstr>Law of conservation of mass</vt:lpstr>
      <vt:lpstr>Law of Constant composition   (Law of Definite Proportions)</vt:lpstr>
      <vt:lpstr>Law of Multiple Proportions</vt:lpstr>
      <vt:lpstr>Chemical Bonds</vt:lpstr>
      <vt:lpstr>PowerPoint Presentation</vt:lpstr>
      <vt:lpstr>Ionic vs. Molecular Compounds</vt:lpstr>
      <vt:lpstr>Ionic compounds</vt:lpstr>
      <vt:lpstr>Covalent Compounds   </vt:lpstr>
      <vt:lpstr>Metallic compounds   </vt:lpstr>
    </vt:vector>
  </TitlesOfParts>
  <Company>The DTN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of conservation of mass</dc:title>
  <dc:creator>Dzung T. Nguyen</dc:creator>
  <cp:lastModifiedBy>Cary Willard</cp:lastModifiedBy>
  <cp:revision>53</cp:revision>
  <dcterms:created xsi:type="dcterms:W3CDTF">2000-08-23T02:35:52Z</dcterms:created>
  <dcterms:modified xsi:type="dcterms:W3CDTF">2016-01-27T00:24:49Z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cary.willard@gcccd.net</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Documents\chem141\mcmurry and fay</vt:lpwstr>
  </property>
</Properties>
</file>