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45" r:id="rId2"/>
    <p:sldId id="495" r:id="rId3"/>
    <p:sldId id="477"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50" r:id="rId22"/>
    <p:sldId id="454" r:id="rId23"/>
    <p:sldId id="455" r:id="rId24"/>
    <p:sldId id="456" r:id="rId25"/>
    <p:sldId id="457" r:id="rId26"/>
    <p:sldId id="458" r:id="rId27"/>
    <p:sldId id="459" r:id="rId28"/>
    <p:sldId id="361" r:id="rId29"/>
    <p:sldId id="362" r:id="rId30"/>
    <p:sldId id="363" r:id="rId31"/>
    <p:sldId id="364" r:id="rId32"/>
    <p:sldId id="460" r:id="rId33"/>
    <p:sldId id="367" r:id="rId34"/>
    <p:sldId id="373" r:id="rId35"/>
    <p:sldId id="401" r:id="rId36"/>
    <p:sldId id="374" r:id="rId37"/>
    <p:sldId id="375" r:id="rId38"/>
    <p:sldId id="376" r:id="rId39"/>
    <p:sldId id="377" r:id="rId40"/>
    <p:sldId id="365" r:id="rId41"/>
    <p:sldId id="368" r:id="rId42"/>
    <p:sldId id="369" r:id="rId43"/>
    <p:sldId id="451" r:id="rId44"/>
    <p:sldId id="378" r:id="rId45"/>
    <p:sldId id="379" r:id="rId46"/>
    <p:sldId id="380" r:id="rId47"/>
    <p:sldId id="461" r:id="rId48"/>
    <p:sldId id="384" r:id="rId49"/>
    <p:sldId id="385" r:id="rId50"/>
    <p:sldId id="386" r:id="rId51"/>
    <p:sldId id="387" r:id="rId52"/>
    <p:sldId id="388" r:id="rId53"/>
    <p:sldId id="452" r:id="rId54"/>
    <p:sldId id="389" r:id="rId55"/>
    <p:sldId id="462" r:id="rId56"/>
    <p:sldId id="463" r:id="rId57"/>
    <p:sldId id="391" r:id="rId58"/>
    <p:sldId id="464" r:id="rId59"/>
    <p:sldId id="465" r:id="rId60"/>
    <p:sldId id="392" r:id="rId61"/>
    <p:sldId id="394" r:id="rId62"/>
    <p:sldId id="395" r:id="rId63"/>
    <p:sldId id="396" r:id="rId64"/>
    <p:sldId id="397" r:id="rId65"/>
    <p:sldId id="404" r:id="rId66"/>
    <p:sldId id="405" r:id="rId6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01" autoAdjust="0"/>
    <p:restoredTop sz="94660"/>
  </p:normalViewPr>
  <p:slideViewPr>
    <p:cSldViewPr>
      <p:cViewPr>
        <p:scale>
          <a:sx n="71" d="100"/>
          <a:sy n="71"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4"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EAAD01E-4329-41FB-A9FA-8C9E54702B34}" type="datetimeFigureOut">
              <a:rPr lang="en-US"/>
              <a:pPr>
                <a:defRPr/>
              </a:pPr>
              <a:t>12/11/2014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9C3B5B3-1748-45DA-B31F-6F2553F603BA}" type="slidenum">
              <a:rPr lang="en-US"/>
              <a:pPr>
                <a:defRPr/>
              </a:pPr>
              <a:t>‹#›</a:t>
            </a:fld>
            <a:endParaRPr lang="en-US"/>
          </a:p>
        </p:txBody>
      </p:sp>
    </p:spTree>
    <p:extLst>
      <p:ext uri="{BB962C8B-B14F-4D97-AF65-F5344CB8AC3E}">
        <p14:creationId xmlns:p14="http://schemas.microsoft.com/office/powerpoint/2010/main" val="25913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55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55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D34D51-1CE4-4493-A2D8-1DDCACFFA667}" type="slidenum">
              <a:rPr lang="en-US"/>
              <a:pPr>
                <a:defRPr/>
              </a:pPr>
              <a:t>‹#›</a:t>
            </a:fld>
            <a:endParaRPr lang="en-US"/>
          </a:p>
        </p:txBody>
      </p:sp>
    </p:spTree>
    <p:extLst>
      <p:ext uri="{BB962C8B-B14F-4D97-AF65-F5344CB8AC3E}">
        <p14:creationId xmlns:p14="http://schemas.microsoft.com/office/powerpoint/2010/main" val="2907132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63521C2-2522-4C5E-B0C4-E34B0552C08F}" type="slidenum">
              <a:rPr lang="en-US" smtClean="0"/>
              <a:pPr/>
              <a:t>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800" smtClean="0"/>
              <a:t>Figure: 08-18</a:t>
            </a:r>
          </a:p>
          <a:p>
            <a:pPr eaLnBrk="1" hangingPunct="1"/>
            <a:endParaRPr lang="en-US" sz="1800" smtClean="0"/>
          </a:p>
          <a:p>
            <a:pPr eaLnBrk="1" hangingPunct="1"/>
            <a:r>
              <a:rPr lang="en-US" sz="1800" smtClean="0"/>
              <a:t>Title: </a:t>
            </a:r>
          </a:p>
          <a:p>
            <a:pPr eaLnBrk="1" hangingPunct="1"/>
            <a:r>
              <a:rPr lang="en-US" sz="1800" smtClean="0"/>
              <a:t>Trends in Metallic Character II</a:t>
            </a:r>
          </a:p>
          <a:p>
            <a:pPr eaLnBrk="1" hangingPunct="1"/>
            <a:endParaRPr lang="en-US" sz="1800" smtClean="0"/>
          </a:p>
          <a:p>
            <a:pPr eaLnBrk="1" hangingPunct="1"/>
            <a:r>
              <a:rPr lang="en-US" sz="1800" smtClean="0"/>
              <a:t>Caption: </a:t>
            </a:r>
          </a:p>
          <a:p>
            <a:pPr eaLnBrk="1" hangingPunct="1"/>
            <a:r>
              <a:rPr lang="en-US" sz="1800" smtClean="0"/>
              <a:t>As you move down group 5A in the periodic table, metallic character increases. As you move across period 3 in the periodic table, metallic character decreases.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C9FA457-37E6-4BAB-8AD8-A734413916BC}" type="slidenum">
              <a:rPr lang="en-US"/>
              <a:pPr/>
              <a:t>58</a:t>
            </a:fld>
            <a:endParaRPr lang="en-US"/>
          </a:p>
        </p:txBody>
      </p:sp>
      <p:sp>
        <p:nvSpPr>
          <p:cNvPr id="58369"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Electronegativity Values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electronegativity value for an element is shown below the symbol.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Electronegativity values are related to atomic size.  Small atoms, like F, hold their electrons tightly, as they are closer to the nucleus.  Large atoms, like Cs, hold their electrons loosely.  Electronegativity increases up a group and to the right across a period.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A6A544-B080-4539-A3AD-2CB13CB39603}" type="slidenum">
              <a:rPr lang="en-US" smtClean="0"/>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800" smtClean="0"/>
              <a:t>Figure: 08-12</a:t>
            </a:r>
          </a:p>
          <a:p>
            <a:pPr eaLnBrk="1" hangingPunct="1"/>
            <a:endParaRPr lang="en-US" sz="1800" smtClean="0"/>
          </a:p>
          <a:p>
            <a:pPr eaLnBrk="1" hangingPunct="1"/>
            <a:r>
              <a:rPr lang="en-US" sz="1800" smtClean="0"/>
              <a:t>Title: </a:t>
            </a:r>
          </a:p>
          <a:p>
            <a:pPr eaLnBrk="1" hangingPunct="1"/>
            <a:r>
              <a:rPr lang="en-US" sz="1800" smtClean="0"/>
              <a:t>Sizes of Atoms and Their Cations</a:t>
            </a:r>
          </a:p>
          <a:p>
            <a:pPr eaLnBrk="1" hangingPunct="1"/>
            <a:endParaRPr lang="en-US" sz="1800" smtClean="0"/>
          </a:p>
          <a:p>
            <a:pPr eaLnBrk="1" hangingPunct="1"/>
            <a:r>
              <a:rPr lang="en-US" sz="1800" smtClean="0"/>
              <a:t>Caption: </a:t>
            </a:r>
          </a:p>
          <a:p>
            <a:pPr eaLnBrk="1" hangingPunct="1"/>
            <a:r>
              <a:rPr lang="en-US" sz="1800" smtClean="0"/>
              <a:t>Atomic and ionic radii (pm) for the first three columns of main-group elements.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C8603F5-6CC3-4ED9-B249-9A6B5B65134D}" type="slidenum">
              <a:rPr lang="en-US" smtClean="0"/>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800" smtClean="0"/>
              <a:t>Figure: 08-13</a:t>
            </a:r>
          </a:p>
          <a:p>
            <a:pPr eaLnBrk="1" hangingPunct="1"/>
            <a:endParaRPr lang="en-US" sz="1800" smtClean="0"/>
          </a:p>
          <a:p>
            <a:pPr eaLnBrk="1" hangingPunct="1"/>
            <a:r>
              <a:rPr lang="en-US" sz="1800" smtClean="0"/>
              <a:t>Title: </a:t>
            </a:r>
          </a:p>
          <a:p>
            <a:pPr eaLnBrk="1" hangingPunct="1"/>
            <a:r>
              <a:rPr lang="en-US" sz="1800" smtClean="0"/>
              <a:t>Sizes of Atoms and Their Anions</a:t>
            </a:r>
          </a:p>
          <a:p>
            <a:pPr eaLnBrk="1" hangingPunct="1"/>
            <a:endParaRPr lang="en-US" sz="1800" smtClean="0"/>
          </a:p>
          <a:p>
            <a:pPr eaLnBrk="1" hangingPunct="1"/>
            <a:r>
              <a:rPr lang="en-US" sz="1800" smtClean="0"/>
              <a:t>Caption: </a:t>
            </a:r>
          </a:p>
          <a:p>
            <a:pPr eaLnBrk="1" hangingPunct="1"/>
            <a:r>
              <a:rPr lang="en-US" sz="1800" smtClean="0"/>
              <a:t>Atomic and ionic radii for groups 6A and 7A in the periodic table.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D6BC27E-446F-457A-8774-3281192F699D}" type="slidenum">
              <a:rPr lang="en-US"/>
              <a:pPr/>
              <a:t>22</a:t>
            </a:fld>
            <a:endParaRPr lang="en-US"/>
          </a:p>
        </p:txBody>
      </p:sp>
      <p:sp>
        <p:nvSpPr>
          <p:cNvPr id="5121"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dirty="0">
                <a:solidFill>
                  <a:srgbClr val="000000"/>
                </a:solidFill>
                <a:latin typeface="Geneva" pitchFamily="4" charset="0"/>
              </a:rPr>
              <a:t>Figure: 12-01</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Chemical Bonds</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An ionic bond forms between a metal and nonmetal.  Two nonmetal atoms form a covalent bond.</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In each compound, all atoms have filled their valence shell.  It is only the method of filling (ion formation vs. electron sharing) that differs.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1CED150-B0E7-4D0F-9CE8-CCAD0C946953}" type="slidenum">
              <a:rPr lang="en-US"/>
              <a:pPr/>
              <a:t>23</a:t>
            </a:fld>
            <a:endParaRPr lang="en-US"/>
          </a:p>
        </p:txBody>
      </p:sp>
      <p:sp>
        <p:nvSpPr>
          <p:cNvPr id="7169" name="Rectangle 1"/>
          <p:cNvSpPr>
            <a:spLocks noGrp="1" noRot="1" noChangeAspect="1" noChangeArrowheads="1"/>
          </p:cNvSpPr>
          <p:nvPr>
            <p:ph type="sldImg"/>
          </p:nvPr>
        </p:nvSpPr>
        <p:spPr bwMode="auto">
          <a:xfrm>
            <a:off x="1143000" y="697230"/>
            <a:ext cx="4572000" cy="348615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Representative Particles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Particles can be formula units held together by ionic bonds, or molecules held by covalent bonds.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classification is also made in Ch. 7 (Nomenclature) between salts and binary molecules.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D6EA82-5FF8-4AE9-92D9-47F57057735A}" type="slidenum">
              <a:rPr lang="en-US"/>
              <a:pPr/>
              <a:t>24</a:t>
            </a:fld>
            <a:endParaRPr lang="en-US"/>
          </a:p>
        </p:txBody>
      </p:sp>
      <p:sp>
        <p:nvSpPr>
          <p:cNvPr id="11265"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Crystalline Structure of NaCl</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crystal of NaCl is composed of sodium and chloride ions which repeat regularly.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regulated, alternating pattern of ions is the reason that NaCl crystallizes in a cubic shape.  Note that each cation is attracted to several anions and vice versa.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B8BCED6-E205-4EB3-8D78-6B3256ADBBC3}" type="slidenum">
              <a:rPr lang="en-US"/>
              <a:pPr/>
              <a:t>25</a:t>
            </a:fld>
            <a:endParaRPr lang="en-US"/>
          </a:p>
        </p:txBody>
      </p:sp>
      <p:sp>
        <p:nvSpPr>
          <p:cNvPr id="13313"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Metal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atoms of the metals in Period 3 form cations by losing 1, 2, or 3 electrons, respectively.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With all three metals, the stable cation formed is isoelectronic with neon, a noble gas with a filled valence shell.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E0E8EAD-B298-4B34-9B3D-2131AB2BAF2C}" type="slidenum">
              <a:rPr lang="en-US"/>
              <a:pPr/>
              <a:t>26</a:t>
            </a:fld>
            <a:endParaRPr lang="en-US"/>
          </a:p>
        </p:txBody>
      </p:sp>
      <p:sp>
        <p:nvSpPr>
          <p:cNvPr id="15361"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Nonmetal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nonmetals in Period 3 gain 1, 2, or 3 electrons, respectively.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With all three nonmetals, the stable anion formed is isoelectronic with argon, a noble gas with a filled valence shell.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CE94167-DAA3-443F-A286-E208BC7DBBEC}" type="slidenum">
              <a:rPr lang="en-US"/>
              <a:pPr/>
              <a:t>32</a:t>
            </a:fld>
            <a:endParaRPr lang="en-US"/>
          </a:p>
        </p:txBody>
      </p:sp>
      <p:sp>
        <p:nvSpPr>
          <p:cNvPr id="29697"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a Covalent Bond</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sharing of an electron pair by a hydrogen atom and a chlorine atom produces a covalent bond.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bond length in a covalent bond is always less than the sum of the two atomic radii due to the overlap of the atoms' electron orbitals.  The shortened distance between nuclei and electrons is related to the bond energy.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8553E-7B72-4B3A-911A-F47B443213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104272-BE22-4269-A0F3-4376F68E2E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986AB-79D2-4124-AE50-37B9BAB80E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5B5017-2FCC-4461-85A2-6B7C3AA5A3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0EFF4-0F42-485C-BF87-74683B6531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75451-B3C9-484D-9238-CD518FBFDC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62E7A-ACB7-4459-8C28-D52905289C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62CED6-3668-4D25-8F77-8988446169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514673-B127-4A08-AB8C-688E7B2538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CC427C-13C6-43EA-81FB-5FD00E428A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0C9D77-DAE3-403B-A708-F603861076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527CC-2535-4C1A-9A67-380BEADC3B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125C97-B1BD-433D-9D91-6956A9EC2F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C35791E-414A-470E-80FE-2DB3E0538C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2.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4.emf"/><Relationship Id="rId5" Type="http://schemas.openxmlformats.org/officeDocument/2006/relationships/oleObject" Target="../embeddings/oleObject6.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09600"/>
            <a:ext cx="7772400" cy="914400"/>
          </a:xfrm>
        </p:spPr>
        <p:txBody>
          <a:bodyPr/>
          <a:lstStyle/>
          <a:p>
            <a:pPr eaLnBrk="1" hangingPunct="1"/>
            <a:r>
              <a:rPr lang="en-US" sz="2800" dirty="0" smtClean="0"/>
              <a:t>Chemical Bonds: </a:t>
            </a:r>
            <a:br>
              <a:rPr lang="en-US" sz="2800" dirty="0" smtClean="0"/>
            </a:br>
            <a:r>
              <a:rPr lang="en-US" sz="2800" dirty="0" smtClean="0"/>
              <a:t>The Formation of Compounds From Atoms </a:t>
            </a:r>
          </a:p>
        </p:txBody>
      </p:sp>
      <p:sp>
        <p:nvSpPr>
          <p:cNvPr id="3075" name="Rectangle 3"/>
          <p:cNvSpPr>
            <a:spLocks noGrp="1" noChangeArrowheads="1"/>
          </p:cNvSpPr>
          <p:nvPr>
            <p:ph type="subTitle" idx="1"/>
          </p:nvPr>
        </p:nvSpPr>
        <p:spPr>
          <a:xfrm>
            <a:off x="1447800" y="1524000"/>
            <a:ext cx="6400800" cy="457200"/>
          </a:xfrm>
        </p:spPr>
        <p:txBody>
          <a:bodyPr/>
          <a:lstStyle/>
          <a:p>
            <a:pPr eaLnBrk="1" hangingPunct="1"/>
            <a:r>
              <a:rPr lang="en-US" sz="2400" dirty="0" smtClean="0"/>
              <a:t>Chapter 11</a:t>
            </a:r>
          </a:p>
        </p:txBody>
      </p:sp>
      <p:sp>
        <p:nvSpPr>
          <p:cNvPr id="2" name="TextBox 1"/>
          <p:cNvSpPr txBox="1"/>
          <p:nvPr/>
        </p:nvSpPr>
        <p:spPr>
          <a:xfrm>
            <a:off x="762000" y="2133600"/>
            <a:ext cx="4572000" cy="3693319"/>
          </a:xfrm>
          <a:prstGeom prst="rect">
            <a:avLst/>
          </a:prstGeom>
          <a:noFill/>
        </p:spPr>
        <p:txBody>
          <a:bodyPr wrap="square" rtlCol="0">
            <a:spAutoFit/>
          </a:bodyPr>
          <a:lstStyle/>
          <a:p>
            <a:r>
              <a:rPr lang="en-US" u="sng" dirty="0" smtClean="0"/>
              <a:t>Outline</a:t>
            </a:r>
          </a:p>
          <a:p>
            <a:pPr marL="400050" indent="-400050">
              <a:buAutoNum type="romanUcPeriod"/>
            </a:pPr>
            <a:r>
              <a:rPr lang="en-US" dirty="0"/>
              <a:t>Periodic Trends</a:t>
            </a:r>
          </a:p>
          <a:p>
            <a:pPr marL="800100" lvl="1" indent="-342900">
              <a:buAutoNum type="alphaUcPeriod"/>
            </a:pPr>
            <a:r>
              <a:rPr lang="en-US" dirty="0" smtClean="0"/>
              <a:t>Atomic </a:t>
            </a:r>
            <a:r>
              <a:rPr lang="en-US" dirty="0"/>
              <a:t>Radius</a:t>
            </a:r>
          </a:p>
          <a:p>
            <a:pPr marL="800100" lvl="1" indent="-342900">
              <a:buAutoNum type="alphaUcPeriod"/>
            </a:pPr>
            <a:r>
              <a:rPr lang="en-US" dirty="0" smtClean="0"/>
              <a:t>Metallic Character</a:t>
            </a:r>
          </a:p>
          <a:p>
            <a:pPr marL="800100" lvl="1" indent="-342900">
              <a:buAutoNum type="alphaUcPeriod"/>
            </a:pPr>
            <a:r>
              <a:rPr lang="en-US" dirty="0" smtClean="0"/>
              <a:t>Ionization </a:t>
            </a:r>
            <a:r>
              <a:rPr lang="en-US" dirty="0"/>
              <a:t>Energy</a:t>
            </a:r>
          </a:p>
          <a:p>
            <a:pPr marL="800100" lvl="1" indent="-342900">
              <a:buAutoNum type="alphaUcPeriod"/>
            </a:pPr>
            <a:r>
              <a:rPr lang="en-US" dirty="0"/>
              <a:t>Ionic </a:t>
            </a:r>
            <a:r>
              <a:rPr lang="en-US" dirty="0" smtClean="0"/>
              <a:t>Radius</a:t>
            </a:r>
          </a:p>
          <a:p>
            <a:pPr marL="800100" lvl="1" indent="-342900">
              <a:buAutoNum type="alphaUcPeriod"/>
            </a:pPr>
            <a:r>
              <a:rPr lang="en-US" dirty="0" smtClean="0"/>
              <a:t>Valance </a:t>
            </a:r>
            <a:r>
              <a:rPr lang="en-US" dirty="0"/>
              <a:t>Electrons</a:t>
            </a:r>
          </a:p>
          <a:p>
            <a:pPr marL="800100" lvl="1" indent="-342900">
              <a:buAutoNum type="alphaUcPeriod"/>
            </a:pPr>
            <a:r>
              <a:rPr lang="en-US" dirty="0"/>
              <a:t>Electron-Dot </a:t>
            </a:r>
            <a:r>
              <a:rPr lang="en-US" dirty="0" smtClean="0"/>
              <a:t>Symbols</a:t>
            </a:r>
            <a:endParaRPr lang="en-US" dirty="0"/>
          </a:p>
          <a:p>
            <a:pPr marL="400050" indent="-400050">
              <a:buFont typeface="+mj-lt"/>
              <a:buAutoNum type="romanUcPeriod"/>
            </a:pPr>
            <a:r>
              <a:rPr lang="en-US" dirty="0" smtClean="0"/>
              <a:t>Bonding</a:t>
            </a:r>
          </a:p>
          <a:p>
            <a:pPr marL="857250" lvl="1" indent="-400050">
              <a:buFont typeface="+mj-lt"/>
              <a:buAutoNum type="alphaUcPeriod"/>
            </a:pPr>
            <a:r>
              <a:rPr lang="en-US" dirty="0" smtClean="0"/>
              <a:t>Electron-Dot Formulas</a:t>
            </a:r>
          </a:p>
          <a:p>
            <a:pPr marL="857250" lvl="1" indent="-400050">
              <a:buFont typeface="+mj-lt"/>
              <a:buAutoNum type="alphaUcPeriod"/>
            </a:pPr>
            <a:r>
              <a:rPr lang="en-US" dirty="0" smtClean="0"/>
              <a:t>VSEPR</a:t>
            </a:r>
          </a:p>
          <a:p>
            <a:pPr marL="857250" lvl="1" indent="-400050">
              <a:buFont typeface="+mj-lt"/>
              <a:buAutoNum type="alphaUcPeriod"/>
            </a:pPr>
            <a:r>
              <a:rPr lang="en-US" dirty="0" smtClean="0"/>
              <a:t>Electronegativity</a:t>
            </a:r>
          </a:p>
          <a:p>
            <a:pPr marL="1314450" lvl="2" indent="-400050">
              <a:buFont typeface="+mj-lt"/>
              <a:buAutoNum type="romanLcPeriod"/>
            </a:pPr>
            <a:r>
              <a:rPr lang="en-US" dirty="0" smtClean="0"/>
              <a:t>Polarity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noFill/>
        </p:spPr>
        <p:txBody>
          <a:bodyPr/>
          <a:lstStyle/>
          <a:p>
            <a:pPr eaLnBrk="1" hangingPunct="1"/>
            <a:r>
              <a:rPr lang="en-US" sz="3600" dirty="0" smtClean="0"/>
              <a:t>Periodic Properties – Ionization Energy</a:t>
            </a:r>
          </a:p>
        </p:txBody>
      </p:sp>
      <p:pic>
        <p:nvPicPr>
          <p:cNvPr id="8196" name="Picture 4" descr="FG06_001"/>
          <p:cNvPicPr>
            <a:picLocks noChangeAspect="1" noChangeArrowheads="1"/>
          </p:cNvPicPr>
          <p:nvPr/>
        </p:nvPicPr>
        <p:blipFill>
          <a:blip r:embed="rId2" cstate="print"/>
          <a:srcRect t="3531" b="12495"/>
          <a:stretch>
            <a:fillRect/>
          </a:stretch>
        </p:blipFill>
        <p:spPr bwMode="auto">
          <a:xfrm>
            <a:off x="24828" y="1447800"/>
            <a:ext cx="9119172" cy="5105400"/>
          </a:xfrm>
          <a:prstGeom prst="rect">
            <a:avLst/>
          </a:prstGeom>
          <a:noFill/>
          <a:ln w="9525">
            <a:noFill/>
            <a:miter lim="800000"/>
            <a:headEnd/>
            <a:tailEnd/>
          </a:ln>
        </p:spPr>
      </p:pic>
    </p:spTree>
    <p:extLst>
      <p:ext uri="{BB962C8B-B14F-4D97-AF65-F5344CB8AC3E}">
        <p14:creationId xmlns:p14="http://schemas.microsoft.com/office/powerpoint/2010/main" val="219738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5_14_Figure"/>
          <p:cNvPicPr>
            <a:picLocks noChangeAspect="1" noChangeArrowheads="1"/>
          </p:cNvPicPr>
          <p:nvPr/>
        </p:nvPicPr>
        <p:blipFill>
          <a:blip r:embed="rId2" cstate="print"/>
          <a:srcRect/>
          <a:stretch>
            <a:fillRect/>
          </a:stretch>
        </p:blipFill>
        <p:spPr bwMode="auto">
          <a:xfrm>
            <a:off x="838200" y="0"/>
            <a:ext cx="7578167" cy="6858000"/>
          </a:xfrm>
          <a:prstGeom prst="rect">
            <a:avLst/>
          </a:prstGeom>
          <a:noFill/>
        </p:spPr>
      </p:pic>
    </p:spTree>
    <p:extLst>
      <p:ext uri="{BB962C8B-B14F-4D97-AF65-F5344CB8AC3E}">
        <p14:creationId xmlns:p14="http://schemas.microsoft.com/office/powerpoint/2010/main" val="137453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G09_37"/>
          <p:cNvPicPr>
            <a:picLocks noChangeAspect="1" noChangeArrowheads="1"/>
          </p:cNvPicPr>
          <p:nvPr/>
        </p:nvPicPr>
        <p:blipFill>
          <a:blip r:embed="rId2" cstate="print"/>
          <a:srcRect/>
          <a:stretch>
            <a:fillRect/>
          </a:stretch>
        </p:blipFill>
        <p:spPr bwMode="auto">
          <a:xfrm>
            <a:off x="152400" y="304800"/>
            <a:ext cx="8763000" cy="4906963"/>
          </a:xfrm>
          <a:prstGeom prst="rect">
            <a:avLst/>
          </a:prstGeom>
          <a:noFill/>
          <a:ln w="9525">
            <a:noFill/>
            <a:miter lim="800000"/>
            <a:headEnd/>
            <a:tailEnd/>
          </a:ln>
        </p:spPr>
      </p:pic>
    </p:spTree>
    <p:extLst>
      <p:ext uri="{BB962C8B-B14F-4D97-AF65-F5344CB8AC3E}">
        <p14:creationId xmlns:p14="http://schemas.microsoft.com/office/powerpoint/2010/main" val="225310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Energy</a:t>
            </a:r>
            <a:endParaRPr lang="en-US" dirty="0"/>
          </a:p>
        </p:txBody>
      </p:sp>
      <p:pic>
        <p:nvPicPr>
          <p:cNvPr id="3" name="Picture 8" descr="05_Pg144_UnFigure"/>
          <p:cNvPicPr>
            <a:picLocks noChangeAspect="1" noChangeArrowheads="1"/>
          </p:cNvPicPr>
          <p:nvPr/>
        </p:nvPicPr>
        <p:blipFill>
          <a:blip r:embed="rId2" cstate="print"/>
          <a:srcRect/>
          <a:stretch>
            <a:fillRect/>
          </a:stretch>
        </p:blipFill>
        <p:spPr bwMode="auto">
          <a:xfrm>
            <a:off x="228600" y="1905000"/>
            <a:ext cx="8783638" cy="1695450"/>
          </a:xfrm>
          <a:prstGeom prst="rect">
            <a:avLst/>
          </a:prstGeom>
          <a:noFill/>
        </p:spPr>
      </p:pic>
    </p:spTree>
    <p:extLst>
      <p:ext uri="{BB962C8B-B14F-4D97-AF65-F5344CB8AC3E}">
        <p14:creationId xmlns:p14="http://schemas.microsoft.com/office/powerpoint/2010/main" val="426075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Mg or Ca?</a:t>
            </a:r>
            <a:endParaRPr lang="en-US" dirty="0"/>
          </a:p>
        </p:txBody>
      </p:sp>
    </p:spTree>
    <p:extLst>
      <p:ext uri="{BB962C8B-B14F-4D97-AF65-F5344CB8AC3E}">
        <p14:creationId xmlns:p14="http://schemas.microsoft.com/office/powerpoint/2010/main" val="3129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err="1" smtClean="0"/>
              <a:t>Sn</a:t>
            </a:r>
            <a:r>
              <a:rPr lang="en-US" dirty="0" smtClean="0"/>
              <a:t> or </a:t>
            </a:r>
            <a:r>
              <a:rPr lang="en-US" dirty="0" err="1" smtClean="0"/>
              <a:t>Pb</a:t>
            </a:r>
            <a:r>
              <a:rPr lang="en-US" dirty="0" smtClean="0"/>
              <a:t>?</a:t>
            </a:r>
            <a:endParaRPr lang="en-US" dirty="0"/>
          </a:p>
        </p:txBody>
      </p:sp>
    </p:spTree>
    <p:extLst>
      <p:ext uri="{BB962C8B-B14F-4D97-AF65-F5344CB8AC3E}">
        <p14:creationId xmlns:p14="http://schemas.microsoft.com/office/powerpoint/2010/main" val="394677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Se or S?</a:t>
            </a:r>
            <a:endParaRPr lang="en-US" dirty="0"/>
          </a:p>
        </p:txBody>
      </p:sp>
    </p:spTree>
    <p:extLst>
      <p:ext uri="{BB962C8B-B14F-4D97-AF65-F5344CB8AC3E}">
        <p14:creationId xmlns:p14="http://schemas.microsoft.com/office/powerpoint/2010/main" val="137999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8_12"/>
          <p:cNvPicPr>
            <a:picLocks noChangeAspect="1" noChangeArrowheads="1"/>
          </p:cNvPicPr>
          <p:nvPr/>
        </p:nvPicPr>
        <p:blipFill>
          <a:blip r:embed="rId3" cstate="print"/>
          <a:srcRect/>
          <a:stretch>
            <a:fillRect/>
          </a:stretch>
        </p:blipFill>
        <p:spPr bwMode="auto">
          <a:xfrm>
            <a:off x="4572000" y="228600"/>
            <a:ext cx="4379913" cy="6324600"/>
          </a:xfrm>
          <a:prstGeom prst="rect">
            <a:avLst/>
          </a:prstGeom>
          <a:noFill/>
          <a:ln w="9525">
            <a:noFill/>
            <a:miter lim="800000"/>
            <a:headEnd/>
            <a:tailEnd/>
          </a:ln>
        </p:spPr>
      </p:pic>
      <p:pic>
        <p:nvPicPr>
          <p:cNvPr id="18435" name="Picture 3" descr="FG05_024"/>
          <p:cNvPicPr>
            <a:picLocks noChangeAspect="1" noChangeArrowheads="1"/>
          </p:cNvPicPr>
          <p:nvPr/>
        </p:nvPicPr>
        <p:blipFill>
          <a:blip r:embed="rId4" cstate="print"/>
          <a:srcRect l="13019" r="16997"/>
          <a:stretch>
            <a:fillRect/>
          </a:stretch>
        </p:blipFill>
        <p:spPr bwMode="auto">
          <a:xfrm>
            <a:off x="31531" y="2013771"/>
            <a:ext cx="4419600" cy="4573588"/>
          </a:xfrm>
          <a:prstGeom prst="rect">
            <a:avLst/>
          </a:prstGeom>
          <a:noFill/>
          <a:ln w="9525">
            <a:noFill/>
            <a:miter lim="800000"/>
            <a:headEnd/>
            <a:tailEnd/>
          </a:ln>
        </p:spPr>
      </p:pic>
      <p:sp>
        <p:nvSpPr>
          <p:cNvPr id="2" name="Title 1"/>
          <p:cNvSpPr>
            <a:spLocks noGrp="1"/>
          </p:cNvSpPr>
          <p:nvPr>
            <p:ph type="title"/>
          </p:nvPr>
        </p:nvSpPr>
        <p:spPr>
          <a:xfrm>
            <a:off x="457200" y="274637"/>
            <a:ext cx="3352800" cy="1739133"/>
          </a:xfrm>
        </p:spPr>
        <p:txBody>
          <a:bodyPr/>
          <a:lstStyle/>
          <a:p>
            <a:r>
              <a:rPr lang="en-US" sz="2800" dirty="0" smtClean="0"/>
              <a:t>How does the radius of a </a:t>
            </a:r>
            <a:r>
              <a:rPr lang="en-US" sz="2800" dirty="0" err="1" smtClean="0"/>
              <a:t>cation</a:t>
            </a:r>
            <a:r>
              <a:rPr lang="en-US" sz="2800" dirty="0" smtClean="0"/>
              <a:t> differ from an atom? </a:t>
            </a:r>
            <a:endParaRPr lang="en-US" sz="2800" dirty="0"/>
          </a:p>
        </p:txBody>
      </p:sp>
    </p:spTree>
    <p:extLst>
      <p:ext uri="{BB962C8B-B14F-4D97-AF65-F5344CB8AC3E}">
        <p14:creationId xmlns:p14="http://schemas.microsoft.com/office/powerpoint/2010/main" val="2075959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5_Pg146_UnFigure"/>
          <p:cNvPicPr>
            <a:picLocks noChangeAspect="1" noChangeArrowheads="1"/>
          </p:cNvPicPr>
          <p:nvPr/>
        </p:nvPicPr>
        <p:blipFill>
          <a:blip r:embed="rId2" cstate="print"/>
          <a:srcRect/>
          <a:stretch>
            <a:fillRect/>
          </a:stretch>
        </p:blipFill>
        <p:spPr bwMode="auto">
          <a:xfrm>
            <a:off x="0" y="1905000"/>
            <a:ext cx="9014651" cy="3057525"/>
          </a:xfrm>
          <a:prstGeom prst="rect">
            <a:avLst/>
          </a:prstGeom>
          <a:noFill/>
        </p:spPr>
      </p:pic>
      <p:sp>
        <p:nvSpPr>
          <p:cNvPr id="3" name="Title 2"/>
          <p:cNvSpPr>
            <a:spLocks noGrp="1"/>
          </p:cNvSpPr>
          <p:nvPr>
            <p:ph type="title"/>
          </p:nvPr>
        </p:nvSpPr>
        <p:spPr/>
        <p:txBody>
          <a:bodyPr/>
          <a:lstStyle/>
          <a:p>
            <a:r>
              <a:rPr lang="en-US" dirty="0" smtClean="0"/>
              <a:t>What happens when an atom loses an electron? </a:t>
            </a:r>
            <a:endParaRPr lang="en-US" dirty="0"/>
          </a:p>
        </p:txBody>
      </p:sp>
    </p:spTree>
    <p:extLst>
      <p:ext uri="{BB962C8B-B14F-4D97-AF65-F5344CB8AC3E}">
        <p14:creationId xmlns:p14="http://schemas.microsoft.com/office/powerpoint/2010/main" val="41822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8_13"/>
          <p:cNvPicPr>
            <a:picLocks noChangeAspect="1" noChangeArrowheads="1"/>
          </p:cNvPicPr>
          <p:nvPr/>
        </p:nvPicPr>
        <p:blipFill>
          <a:blip r:embed="rId3" cstate="print"/>
          <a:srcRect/>
          <a:stretch>
            <a:fillRect/>
          </a:stretch>
        </p:blipFill>
        <p:spPr bwMode="auto">
          <a:xfrm>
            <a:off x="6096000" y="304800"/>
            <a:ext cx="3048000" cy="6380163"/>
          </a:xfrm>
          <a:prstGeom prst="rect">
            <a:avLst/>
          </a:prstGeom>
          <a:noFill/>
          <a:ln w="9525">
            <a:noFill/>
            <a:miter lim="800000"/>
            <a:headEnd/>
            <a:tailEnd/>
          </a:ln>
        </p:spPr>
      </p:pic>
      <p:pic>
        <p:nvPicPr>
          <p:cNvPr id="19459" name="Picture 3" descr="FG05_025"/>
          <p:cNvPicPr>
            <a:picLocks noChangeAspect="1" noChangeArrowheads="1"/>
          </p:cNvPicPr>
          <p:nvPr/>
        </p:nvPicPr>
        <p:blipFill>
          <a:blip r:embed="rId4" cstate="print"/>
          <a:srcRect t="5029" b="16995"/>
          <a:stretch>
            <a:fillRect/>
          </a:stretch>
        </p:blipFill>
        <p:spPr bwMode="auto">
          <a:xfrm>
            <a:off x="-42864" y="2590800"/>
            <a:ext cx="6443663" cy="3124200"/>
          </a:xfrm>
          <a:prstGeom prst="rect">
            <a:avLst/>
          </a:prstGeom>
          <a:noFill/>
          <a:ln w="9525">
            <a:noFill/>
            <a:miter lim="800000"/>
            <a:headEnd/>
            <a:tailEnd/>
          </a:ln>
        </p:spPr>
      </p:pic>
      <p:sp>
        <p:nvSpPr>
          <p:cNvPr id="2" name="Title 1"/>
          <p:cNvSpPr>
            <a:spLocks noGrp="1"/>
          </p:cNvSpPr>
          <p:nvPr>
            <p:ph type="title"/>
          </p:nvPr>
        </p:nvSpPr>
        <p:spPr>
          <a:xfrm>
            <a:off x="457200" y="274638"/>
            <a:ext cx="4800600" cy="2163762"/>
          </a:xfrm>
        </p:spPr>
        <p:txBody>
          <a:bodyPr/>
          <a:lstStyle/>
          <a:p>
            <a:r>
              <a:rPr lang="en-US" sz="3600" dirty="0" smtClean="0"/>
              <a:t>How does the radius of an anion differ from an atom? </a:t>
            </a:r>
            <a:endParaRPr lang="en-US" sz="3600" dirty="0"/>
          </a:p>
        </p:txBody>
      </p:sp>
    </p:spTree>
    <p:extLst>
      <p:ext uri="{BB962C8B-B14F-4D97-AF65-F5344CB8AC3E}">
        <p14:creationId xmlns:p14="http://schemas.microsoft.com/office/powerpoint/2010/main" val="357498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g04_05"/>
          <p:cNvPicPr>
            <a:picLocks noChangeAspect="1" noChangeArrowheads="1"/>
          </p:cNvPicPr>
          <p:nvPr/>
        </p:nvPicPr>
        <p:blipFill>
          <a:blip r:embed="rId2" cstate="print"/>
          <a:srcRect/>
          <a:stretch>
            <a:fillRect/>
          </a:stretch>
        </p:blipFill>
        <p:spPr bwMode="auto">
          <a:xfrm>
            <a:off x="0" y="533400"/>
            <a:ext cx="9144000" cy="5842000"/>
          </a:xfrm>
          <a:prstGeom prst="rect">
            <a:avLst/>
          </a:prstGeom>
          <a:noFill/>
          <a:ln w="9525">
            <a:noFill/>
            <a:miter lim="800000"/>
            <a:headEnd/>
            <a:tailEnd/>
          </a:ln>
        </p:spPr>
      </p:pic>
    </p:spTree>
    <p:extLst>
      <p:ext uri="{BB962C8B-B14F-4D97-AF65-F5344CB8AC3E}">
        <p14:creationId xmlns:p14="http://schemas.microsoft.com/office/powerpoint/2010/main" val="262873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5_Pg147_UnFigure"/>
          <p:cNvPicPr>
            <a:picLocks noChangeAspect="1" noChangeArrowheads="1"/>
          </p:cNvPicPr>
          <p:nvPr/>
        </p:nvPicPr>
        <p:blipFill>
          <a:blip r:embed="rId2" cstate="print"/>
          <a:srcRect/>
          <a:stretch>
            <a:fillRect/>
          </a:stretch>
        </p:blipFill>
        <p:spPr bwMode="auto">
          <a:xfrm>
            <a:off x="0" y="1600200"/>
            <a:ext cx="9144000" cy="2942859"/>
          </a:xfrm>
          <a:prstGeom prst="rect">
            <a:avLst/>
          </a:prstGeom>
          <a:noFill/>
        </p:spPr>
      </p:pic>
      <p:sp>
        <p:nvSpPr>
          <p:cNvPr id="3" name="Title 2"/>
          <p:cNvSpPr>
            <a:spLocks noGrp="1"/>
          </p:cNvSpPr>
          <p:nvPr>
            <p:ph type="title"/>
          </p:nvPr>
        </p:nvSpPr>
        <p:spPr/>
        <p:txBody>
          <a:bodyPr/>
          <a:lstStyle/>
          <a:p>
            <a:r>
              <a:rPr lang="en-US" dirty="0" smtClean="0"/>
              <a:t>What happens when an atom gains an electron? </a:t>
            </a:r>
            <a:endParaRPr lang="en-US" dirty="0"/>
          </a:p>
        </p:txBody>
      </p:sp>
    </p:spTree>
    <p:extLst>
      <p:ext uri="{BB962C8B-B14F-4D97-AF65-F5344CB8AC3E}">
        <p14:creationId xmlns:p14="http://schemas.microsoft.com/office/powerpoint/2010/main" val="113743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_01_Table"/>
          <p:cNvPicPr>
            <a:picLocks noChangeAspect="1" noChangeArrowheads="1"/>
          </p:cNvPicPr>
          <p:nvPr/>
        </p:nvPicPr>
        <p:blipFill>
          <a:blip r:embed="rId2" cstate="print"/>
          <a:srcRect/>
          <a:stretch>
            <a:fillRect/>
          </a:stretch>
        </p:blipFill>
        <p:spPr bwMode="auto">
          <a:xfrm>
            <a:off x="0" y="838200"/>
            <a:ext cx="9144000" cy="53269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0" y="1752600"/>
            <a:ext cx="9029700" cy="422910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do atoms bond?</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1874520" y="57150"/>
            <a:ext cx="5394960" cy="6743700"/>
          </a:xfrm>
          <a:prstGeom prst="rect">
            <a:avLst/>
          </a:prstGeom>
          <a:noFill/>
          <a:ln w="25400">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1676400" y="990601"/>
            <a:ext cx="5439776" cy="5867400"/>
          </a:xfrm>
          <a:prstGeom prst="rect">
            <a:avLst/>
          </a:prstGeom>
          <a:noFill/>
          <a:ln w="25400">
            <a:noFill/>
            <a:miter lim="800000"/>
            <a:headEnd/>
            <a:tailEnd/>
          </a:ln>
          <a:effectLst/>
        </p:spPr>
      </p:pic>
      <p:sp>
        <p:nvSpPr>
          <p:cNvPr id="4" name="Title 3"/>
          <p:cNvSpPr>
            <a:spLocks noGrp="1"/>
          </p:cNvSpPr>
          <p:nvPr>
            <p:ph type="title"/>
          </p:nvPr>
        </p:nvSpPr>
        <p:spPr>
          <a:xfrm>
            <a:off x="457200" y="274638"/>
            <a:ext cx="8229600" cy="715962"/>
          </a:xfrm>
        </p:spPr>
        <p:txBody>
          <a:bodyPr/>
          <a:lstStyle/>
          <a:p>
            <a:r>
              <a:rPr lang="en-US" sz="4000" dirty="0" smtClean="0"/>
              <a:t>What does a formula unit look like? </a:t>
            </a:r>
            <a:endParaRPr lang="en-US" sz="40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3530301" y="123265"/>
            <a:ext cx="557784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895600" cy="4449762"/>
          </a:xfrm>
        </p:spPr>
        <p:txBody>
          <a:bodyPr/>
          <a:lstStyle/>
          <a:p>
            <a:r>
              <a:rPr lang="en-US" dirty="0" smtClean="0"/>
              <a:t>What is one way that a metal obtains an octet? </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200400" y="114300"/>
            <a:ext cx="579501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590800" cy="5059362"/>
          </a:xfrm>
        </p:spPr>
        <p:txBody>
          <a:bodyPr/>
          <a:lstStyle/>
          <a:p>
            <a:r>
              <a:rPr lang="en-US" dirty="0" smtClean="0"/>
              <a:t>What is one way that a nonmetal obtains an octet?</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Ionic Bonding</a:t>
            </a:r>
            <a:endParaRPr lang="en-US" dirty="0"/>
          </a:p>
        </p:txBody>
      </p:sp>
      <p:sp>
        <p:nvSpPr>
          <p:cNvPr id="3" name="Content Placeholder 2"/>
          <p:cNvSpPr>
            <a:spLocks noGrp="1"/>
          </p:cNvSpPr>
          <p:nvPr>
            <p:ph idx="1"/>
          </p:nvPr>
        </p:nvSpPr>
        <p:spPr/>
        <p:txBody>
          <a:bodyPr>
            <a:normAutofit fontScale="92500"/>
          </a:bodyPr>
          <a:lstStyle/>
          <a:p>
            <a:r>
              <a:rPr lang="en-US" dirty="0" smtClean="0"/>
              <a:t>What is the Lewis structure when aluminum and chlorine form an ionic compound?</a:t>
            </a:r>
          </a:p>
          <a:p>
            <a:pPr marL="514350" indent="-514350">
              <a:buFont typeface="+mj-lt"/>
              <a:buAutoNum type="alphaUcPeriod"/>
            </a:pPr>
            <a:r>
              <a:rPr lang="en-US" dirty="0" smtClean="0"/>
              <a:t> </a:t>
            </a:r>
          </a:p>
          <a:p>
            <a:pPr marL="514350" indent="-514350">
              <a:buFont typeface="+mj-lt"/>
              <a:buAutoNum type="alphaUcPeriod"/>
            </a:pPr>
            <a:r>
              <a:rPr lang="en-US" dirty="0" smtClean="0"/>
              <a:t> </a:t>
            </a:r>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r>
              <a:rPr lang="en-US" dirty="0" smtClean="0"/>
              <a:t> </a:t>
            </a:r>
            <a:endParaRPr lang="en-US" dirty="0"/>
          </a:p>
        </p:txBody>
      </p:sp>
      <p:graphicFrame>
        <p:nvGraphicFramePr>
          <p:cNvPr id="1027" name="Object 3"/>
          <p:cNvGraphicFramePr>
            <a:graphicFrameLocks noChangeAspect="1"/>
          </p:cNvGraphicFramePr>
          <p:nvPr/>
        </p:nvGraphicFramePr>
        <p:xfrm>
          <a:off x="990600" y="2971800"/>
          <a:ext cx="2114392" cy="671512"/>
        </p:xfrm>
        <a:graphic>
          <a:graphicData uri="http://schemas.openxmlformats.org/presentationml/2006/ole">
            <mc:AlternateContent xmlns:mc="http://schemas.openxmlformats.org/markup-compatibility/2006">
              <mc:Choice xmlns:v="urn:schemas-microsoft-com:vml" Requires="v">
                <p:oleObj spid="_x0000_s34898" name="CS ChemDraw Drawing" r:id="rId3" imgW="1344036" imgH="426495" progId="ChemDraw.Document.6.0">
                  <p:embed/>
                </p:oleObj>
              </mc:Choice>
              <mc:Fallback>
                <p:oleObj name="CS ChemDraw Drawing" r:id="rId3" imgW="1344036" imgH="426495"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71800"/>
                        <a:ext cx="211439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990600" y="2438400"/>
          <a:ext cx="1235397" cy="585787"/>
        </p:xfrm>
        <a:graphic>
          <a:graphicData uri="http://schemas.openxmlformats.org/presentationml/2006/ole">
            <mc:AlternateContent xmlns:mc="http://schemas.openxmlformats.org/markup-compatibility/2006">
              <mc:Choice xmlns:v="urn:schemas-microsoft-com:vml" Requires="v">
                <p:oleObj spid="_x0000_s34899" name="CS ChemDraw Drawing" r:id="rId5" imgW="860571" imgH="407870" progId="ChemDraw.Document.6.0">
                  <p:embed/>
                </p:oleObj>
              </mc:Choice>
              <mc:Fallback>
                <p:oleObj name="CS ChemDraw Drawing" r:id="rId5" imgW="860571" imgH="40787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438400"/>
                        <a:ext cx="123539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990600" y="3657600"/>
          <a:ext cx="1908180" cy="1295400"/>
        </p:xfrm>
        <a:graphic>
          <a:graphicData uri="http://schemas.openxmlformats.org/presentationml/2006/ole">
            <mc:AlternateContent xmlns:mc="http://schemas.openxmlformats.org/markup-compatibility/2006">
              <mc:Choice xmlns:v="urn:schemas-microsoft-com:vml" Requires="v">
                <p:oleObj spid="_x0000_s34900" name="CS ChemDraw Drawing" r:id="rId7" imgW="1344036" imgH="912645" progId="ChemDraw.Document.6.0">
                  <p:embed/>
                </p:oleObj>
              </mc:Choice>
              <mc:Fallback>
                <p:oleObj name="CS ChemDraw Drawing" r:id="rId7" imgW="1344036" imgH="912645" progId="ChemDraw.Document.6.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657600"/>
                        <a:ext cx="190818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143000" y="5105400"/>
          <a:ext cx="1611025" cy="1463675"/>
        </p:xfrm>
        <a:graphic>
          <a:graphicData uri="http://schemas.openxmlformats.org/presentationml/2006/ole">
            <mc:AlternateContent xmlns:mc="http://schemas.openxmlformats.org/markup-compatibility/2006">
              <mc:Choice xmlns:v="urn:schemas-microsoft-com:vml" Requires="v">
                <p:oleObj spid="_x0000_s34901" name="CS ChemDraw Drawing" r:id="rId9" imgW="1041972" imgH="945847" progId="ChemDraw.Document.6.0">
                  <p:embed/>
                </p:oleObj>
              </mc:Choice>
              <mc:Fallback>
                <p:oleObj name="CS ChemDraw Drawing" r:id="rId9" imgW="1041972" imgH="945847" progId="ChemDraw.Document.6.0">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105400"/>
                        <a:ext cx="16110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FG10_00-07un"/>
          <p:cNvPicPr>
            <a:picLocks noChangeAspect="1" noChangeArrowheads="1"/>
          </p:cNvPicPr>
          <p:nvPr/>
        </p:nvPicPr>
        <p:blipFill>
          <a:blip r:embed="rId2" cstate="print"/>
          <a:srcRect/>
          <a:stretch>
            <a:fillRect/>
          </a:stretch>
        </p:blipFill>
        <p:spPr bwMode="auto">
          <a:xfrm>
            <a:off x="0" y="5105400"/>
            <a:ext cx="8915400" cy="1114425"/>
          </a:xfrm>
          <a:prstGeom prst="rect">
            <a:avLst/>
          </a:prstGeom>
          <a:noFill/>
          <a:ln w="9525">
            <a:noFill/>
            <a:miter lim="800000"/>
            <a:headEnd/>
            <a:tailEnd/>
          </a:ln>
        </p:spPr>
      </p:pic>
      <p:sp>
        <p:nvSpPr>
          <p:cNvPr id="26627" name="Rectangle 4"/>
          <p:cNvSpPr>
            <a:spLocks noGrp="1" noChangeArrowheads="1"/>
          </p:cNvSpPr>
          <p:nvPr>
            <p:ph type="title"/>
          </p:nvPr>
        </p:nvSpPr>
        <p:spPr>
          <a:xfrm>
            <a:off x="685800" y="609600"/>
            <a:ext cx="7772400" cy="1752600"/>
          </a:xfrm>
        </p:spPr>
        <p:txBody>
          <a:bodyPr/>
          <a:lstStyle/>
          <a:p>
            <a:pPr eaLnBrk="1" hangingPunct="1"/>
            <a:r>
              <a:rPr lang="en-US" smtClean="0"/>
              <a:t>What compound will be formed by the reaction of potassium and chlorine?</a:t>
            </a:r>
          </a:p>
        </p:txBody>
      </p:sp>
      <p:pic>
        <p:nvPicPr>
          <p:cNvPr id="26628" name="Picture 6" descr="FG10_00-06un"/>
          <p:cNvPicPr>
            <a:picLocks noChangeAspect="1" noChangeArrowheads="1"/>
          </p:cNvPicPr>
          <p:nvPr/>
        </p:nvPicPr>
        <p:blipFill>
          <a:blip r:embed="rId3" cstate="print"/>
          <a:srcRect/>
          <a:stretch>
            <a:fillRect/>
          </a:stretch>
        </p:blipFill>
        <p:spPr bwMode="auto">
          <a:xfrm>
            <a:off x="2438400" y="2895600"/>
            <a:ext cx="4064000" cy="1468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7" descr="FG10_00-08un"/>
          <p:cNvPicPr>
            <a:picLocks noChangeAspect="1" noChangeArrowheads="1"/>
          </p:cNvPicPr>
          <p:nvPr/>
        </p:nvPicPr>
        <p:blipFill>
          <a:blip r:embed="rId2" cstate="print"/>
          <a:srcRect/>
          <a:stretch>
            <a:fillRect/>
          </a:stretch>
        </p:blipFill>
        <p:spPr bwMode="auto">
          <a:xfrm>
            <a:off x="0" y="2057400"/>
            <a:ext cx="5181600" cy="1528763"/>
          </a:xfrm>
          <a:prstGeom prst="rect">
            <a:avLst/>
          </a:prstGeom>
          <a:noFill/>
          <a:ln w="9525">
            <a:noFill/>
            <a:miter lim="800000"/>
            <a:headEnd/>
            <a:tailEnd/>
          </a:ln>
        </p:spPr>
      </p:pic>
      <p:pic>
        <p:nvPicPr>
          <p:cNvPr id="23556" name="Picture 1028" descr="FG10_00-09un"/>
          <p:cNvPicPr>
            <a:picLocks noChangeAspect="1" noChangeArrowheads="1"/>
          </p:cNvPicPr>
          <p:nvPr/>
        </p:nvPicPr>
        <p:blipFill>
          <a:blip r:embed="rId3" cstate="print"/>
          <a:srcRect/>
          <a:stretch>
            <a:fillRect/>
          </a:stretch>
        </p:blipFill>
        <p:spPr bwMode="auto">
          <a:xfrm>
            <a:off x="2286000" y="4648200"/>
            <a:ext cx="6400800" cy="1473200"/>
          </a:xfrm>
          <a:prstGeom prst="rect">
            <a:avLst/>
          </a:prstGeom>
          <a:noFill/>
          <a:ln w="9525">
            <a:noFill/>
            <a:miter lim="800000"/>
            <a:headEnd/>
            <a:tailEnd/>
          </a:ln>
        </p:spPr>
      </p:pic>
      <p:sp>
        <p:nvSpPr>
          <p:cNvPr id="27652" name="Rectangle 1030"/>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200" dirty="0">
                <a:solidFill>
                  <a:schemeClr val="tx2"/>
                </a:solidFill>
              </a:rPr>
              <a:t>What compound will be formed by the reaction of magnesium and oxygen?</a:t>
            </a:r>
          </a:p>
        </p:txBody>
      </p:sp>
      <p:sp>
        <p:nvSpPr>
          <p:cNvPr id="27653" name="AutoShape 1032"/>
          <p:cNvSpPr>
            <a:spLocks noChangeArrowheads="1"/>
          </p:cNvSpPr>
          <p:nvPr/>
        </p:nvSpPr>
        <p:spPr bwMode="auto">
          <a:xfrm>
            <a:off x="5715000" y="25146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295400"/>
            <a:ext cx="8229600" cy="914400"/>
          </a:xfrm>
        </p:spPr>
        <p:txBody>
          <a:bodyPr/>
          <a:lstStyle/>
          <a:p>
            <a:pPr eaLnBrk="1" hangingPunct="1">
              <a:lnSpc>
                <a:spcPct val="90000"/>
              </a:lnSpc>
            </a:pPr>
            <a:r>
              <a:rPr lang="en-US" sz="2800" dirty="0" smtClean="0">
                <a:cs typeface="Times New Roman" pitchFamily="18" charset="0"/>
              </a:rPr>
              <a:t>Atomic Size – determined by how far the outermost electrons are from the nucleus</a:t>
            </a:r>
            <a:endParaRPr lang="en-US" sz="2800" dirty="0" smtClean="0"/>
          </a:p>
        </p:txBody>
      </p:sp>
      <p:sp>
        <p:nvSpPr>
          <p:cNvPr id="6147" name="Rectangle 3"/>
          <p:cNvSpPr>
            <a:spLocks noGrp="1" noChangeArrowheads="1"/>
          </p:cNvSpPr>
          <p:nvPr>
            <p:ph type="title"/>
          </p:nvPr>
        </p:nvSpPr>
        <p:spPr>
          <a:xfrm>
            <a:off x="457200" y="0"/>
            <a:ext cx="8229600" cy="1143000"/>
          </a:xfrm>
          <a:noFill/>
        </p:spPr>
        <p:txBody>
          <a:bodyPr/>
          <a:lstStyle/>
          <a:p>
            <a:pPr eaLnBrk="1" hangingPunct="1"/>
            <a:r>
              <a:rPr lang="en-US" b="1" u="sng" smtClean="0"/>
              <a:t>Periodic Properties</a:t>
            </a:r>
          </a:p>
        </p:txBody>
      </p:sp>
      <p:pic>
        <p:nvPicPr>
          <p:cNvPr id="6148" name="Picture 4" descr="FG05_001"/>
          <p:cNvPicPr>
            <a:picLocks noChangeAspect="1" noChangeArrowheads="1"/>
          </p:cNvPicPr>
          <p:nvPr/>
        </p:nvPicPr>
        <p:blipFill>
          <a:blip r:embed="rId2" cstate="print"/>
          <a:srcRect t="8029" b="9497"/>
          <a:stretch>
            <a:fillRect/>
          </a:stretch>
        </p:blipFill>
        <p:spPr bwMode="auto">
          <a:xfrm>
            <a:off x="838200" y="2209800"/>
            <a:ext cx="7621588" cy="4191000"/>
          </a:xfrm>
          <a:prstGeom prst="rect">
            <a:avLst/>
          </a:prstGeom>
          <a:noFill/>
          <a:ln w="9525">
            <a:noFill/>
            <a:miter lim="800000"/>
            <a:headEnd/>
            <a:tailEnd/>
          </a:ln>
        </p:spPr>
      </p:pic>
    </p:spTree>
    <p:extLst>
      <p:ext uri="{BB962C8B-B14F-4D97-AF65-F5344CB8AC3E}">
        <p14:creationId xmlns:p14="http://schemas.microsoft.com/office/powerpoint/2010/main" val="39113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400">
                <a:solidFill>
                  <a:schemeClr val="tx2"/>
                </a:solidFill>
              </a:rPr>
              <a:t>What compound will be formed by the reaction of sodium and sulfur?</a:t>
            </a:r>
          </a:p>
        </p:txBody>
      </p:sp>
      <p:sp>
        <p:nvSpPr>
          <p:cNvPr id="28675" name="AutoShape 5"/>
          <p:cNvSpPr>
            <a:spLocks noChangeArrowheads="1"/>
          </p:cNvSpPr>
          <p:nvPr/>
        </p:nvSpPr>
        <p:spPr bwMode="auto">
          <a:xfrm>
            <a:off x="5791200" y="23622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8676" name="Picture 6" descr="FG10_00-10un"/>
          <p:cNvPicPr>
            <a:picLocks noChangeAspect="1" noChangeArrowheads="1"/>
          </p:cNvPicPr>
          <p:nvPr/>
        </p:nvPicPr>
        <p:blipFill>
          <a:blip r:embed="rId2" cstate="print"/>
          <a:srcRect/>
          <a:stretch>
            <a:fillRect/>
          </a:stretch>
        </p:blipFill>
        <p:spPr bwMode="auto">
          <a:xfrm>
            <a:off x="304800" y="1676400"/>
            <a:ext cx="5283200" cy="1711325"/>
          </a:xfrm>
          <a:prstGeom prst="rect">
            <a:avLst/>
          </a:prstGeom>
          <a:noFill/>
          <a:ln w="9525">
            <a:noFill/>
            <a:miter lim="800000"/>
            <a:headEnd/>
            <a:tailEnd/>
          </a:ln>
        </p:spPr>
      </p:pic>
      <p:pic>
        <p:nvPicPr>
          <p:cNvPr id="24583" name="Picture 7" descr="FG10_00-11un"/>
          <p:cNvPicPr>
            <a:picLocks noChangeAspect="1" noChangeArrowheads="1"/>
          </p:cNvPicPr>
          <p:nvPr/>
        </p:nvPicPr>
        <p:blipFill>
          <a:blip r:embed="rId3" cstate="print"/>
          <a:srcRect/>
          <a:stretch>
            <a:fillRect/>
          </a:stretch>
        </p:blipFill>
        <p:spPr bwMode="auto">
          <a:xfrm>
            <a:off x="0" y="4267200"/>
            <a:ext cx="9169400" cy="154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200" dirty="0">
                <a:solidFill>
                  <a:schemeClr val="tx2"/>
                </a:solidFill>
              </a:rPr>
              <a:t>What compound will be formed by the reaction of </a:t>
            </a:r>
            <a:r>
              <a:rPr lang="en-US" sz="4200" dirty="0" smtClean="0">
                <a:solidFill>
                  <a:schemeClr val="tx2"/>
                </a:solidFill>
              </a:rPr>
              <a:t>calcium </a:t>
            </a:r>
            <a:r>
              <a:rPr lang="en-US" sz="4200" dirty="0">
                <a:solidFill>
                  <a:schemeClr val="tx2"/>
                </a:solidFill>
              </a:rPr>
              <a:t>and </a:t>
            </a:r>
            <a:r>
              <a:rPr lang="en-US" sz="4200" dirty="0" smtClean="0">
                <a:solidFill>
                  <a:schemeClr val="tx2"/>
                </a:solidFill>
              </a:rPr>
              <a:t>chlorine?</a:t>
            </a:r>
            <a:endParaRPr lang="en-US" sz="4200" dirty="0">
              <a:solidFill>
                <a:schemeClr val="tx2"/>
              </a:solidFill>
            </a:endParaRPr>
          </a:p>
        </p:txBody>
      </p:sp>
      <p:sp>
        <p:nvSpPr>
          <p:cNvPr id="29699" name="AutoShape 3"/>
          <p:cNvSpPr>
            <a:spLocks noChangeArrowheads="1"/>
          </p:cNvSpPr>
          <p:nvPr/>
        </p:nvSpPr>
        <p:spPr bwMode="auto">
          <a:xfrm>
            <a:off x="5791200" y="24384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9700" name="Picture 6" descr="FG10_00-12un"/>
          <p:cNvPicPr>
            <a:picLocks noChangeAspect="1" noChangeArrowheads="1"/>
          </p:cNvPicPr>
          <p:nvPr/>
        </p:nvPicPr>
        <p:blipFill>
          <a:blip r:embed="rId2" cstate="print"/>
          <a:srcRect/>
          <a:stretch>
            <a:fillRect/>
          </a:stretch>
        </p:blipFill>
        <p:spPr bwMode="auto">
          <a:xfrm>
            <a:off x="304800" y="1812925"/>
            <a:ext cx="5257800" cy="1773238"/>
          </a:xfrm>
          <a:prstGeom prst="rect">
            <a:avLst/>
          </a:prstGeom>
          <a:noFill/>
          <a:ln w="9525">
            <a:noFill/>
            <a:miter lim="800000"/>
            <a:headEnd/>
            <a:tailEnd/>
          </a:ln>
        </p:spPr>
      </p:pic>
      <p:pic>
        <p:nvPicPr>
          <p:cNvPr id="25607" name="Picture 7" descr="FG10_00-13un"/>
          <p:cNvPicPr>
            <a:picLocks noChangeAspect="1" noChangeArrowheads="1"/>
          </p:cNvPicPr>
          <p:nvPr/>
        </p:nvPicPr>
        <p:blipFill>
          <a:blip r:embed="rId3" cstate="print"/>
          <a:srcRect/>
          <a:stretch>
            <a:fillRect/>
          </a:stretch>
        </p:blipFill>
        <p:spPr bwMode="auto">
          <a:xfrm>
            <a:off x="152400" y="4495800"/>
            <a:ext cx="8788400" cy="133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0" y="1554480"/>
            <a:ext cx="9029700" cy="530352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can we estimate the bond length of a molecule? </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981200" y="1191091"/>
            <a:ext cx="685800" cy="1098550"/>
          </a:xfrm>
          <a:prstGeom prst="rect">
            <a:avLst/>
          </a:prstGeom>
          <a:noFill/>
          <a:ln w="9525">
            <a:noFill/>
            <a:miter lim="800000"/>
            <a:headEnd/>
            <a:tailEnd/>
          </a:ln>
        </p:spPr>
        <p:txBody>
          <a:bodyPr>
            <a:spAutoFit/>
          </a:bodyPr>
          <a:lstStyle/>
          <a:p>
            <a:pPr>
              <a:spcBef>
                <a:spcPct val="50000"/>
              </a:spcBef>
            </a:pPr>
            <a:r>
              <a:rPr lang="en-US" sz="6600" dirty="0">
                <a:latin typeface="Placard Condensed" pitchFamily="34" charset="0"/>
              </a:rPr>
              <a:t>+</a:t>
            </a:r>
          </a:p>
        </p:txBody>
      </p:sp>
      <p:sp>
        <p:nvSpPr>
          <p:cNvPr id="31747" name="AutoShape 6"/>
          <p:cNvSpPr>
            <a:spLocks noChangeArrowheads="1"/>
          </p:cNvSpPr>
          <p:nvPr/>
        </p:nvSpPr>
        <p:spPr bwMode="auto">
          <a:xfrm>
            <a:off x="4191000" y="16002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1748" name="Rectangle 5"/>
          <p:cNvSpPr>
            <a:spLocks noGrp="1" noChangeArrowheads="1"/>
          </p:cNvSpPr>
          <p:nvPr>
            <p:ph type="title"/>
          </p:nvPr>
        </p:nvSpPr>
        <p:spPr>
          <a:xfrm>
            <a:off x="762000" y="228600"/>
            <a:ext cx="7772400" cy="990600"/>
          </a:xfrm>
          <a:noFill/>
        </p:spPr>
        <p:txBody>
          <a:bodyPr/>
          <a:lstStyle/>
          <a:p>
            <a:pPr eaLnBrk="1" hangingPunct="1"/>
            <a:r>
              <a:rPr lang="en-US" sz="3400" dirty="0" smtClean="0"/>
              <a:t>What does the bonding in H</a:t>
            </a:r>
            <a:r>
              <a:rPr lang="en-US" sz="3400" baseline="-25000" dirty="0" smtClean="0"/>
              <a:t>2 </a:t>
            </a:r>
            <a:r>
              <a:rPr lang="en-US" sz="3400" dirty="0" smtClean="0"/>
              <a:t>look like? </a:t>
            </a:r>
          </a:p>
        </p:txBody>
      </p:sp>
      <p:pic>
        <p:nvPicPr>
          <p:cNvPr id="31749" name="Picture 4" descr="FG10_00-15un"/>
          <p:cNvPicPr>
            <a:picLocks noChangeAspect="1" noChangeArrowheads="1"/>
          </p:cNvPicPr>
          <p:nvPr/>
        </p:nvPicPr>
        <p:blipFill>
          <a:blip r:embed="rId2" cstate="print"/>
          <a:srcRect r="65031"/>
          <a:stretch>
            <a:fillRect/>
          </a:stretch>
        </p:blipFill>
        <p:spPr bwMode="auto">
          <a:xfrm>
            <a:off x="2667000" y="993868"/>
            <a:ext cx="1447800" cy="1449388"/>
          </a:xfrm>
          <a:prstGeom prst="rect">
            <a:avLst/>
          </a:prstGeom>
          <a:noFill/>
          <a:ln w="9525">
            <a:noFill/>
            <a:miter lim="800000"/>
            <a:headEnd/>
            <a:tailEnd/>
          </a:ln>
        </p:spPr>
      </p:pic>
      <p:pic>
        <p:nvPicPr>
          <p:cNvPr id="31750" name="Picture 3" descr="FG10_00-15un"/>
          <p:cNvPicPr>
            <a:picLocks noChangeAspect="1" noChangeArrowheads="1"/>
          </p:cNvPicPr>
          <p:nvPr/>
        </p:nvPicPr>
        <p:blipFill>
          <a:blip r:embed="rId2" cstate="print"/>
          <a:srcRect r="65031"/>
          <a:stretch>
            <a:fillRect/>
          </a:stretch>
        </p:blipFill>
        <p:spPr bwMode="auto">
          <a:xfrm>
            <a:off x="381000" y="1020762"/>
            <a:ext cx="1447800" cy="1449388"/>
          </a:xfrm>
          <a:prstGeom prst="rect">
            <a:avLst/>
          </a:prstGeom>
          <a:noFill/>
          <a:ln w="9525">
            <a:noFill/>
            <a:miter lim="800000"/>
            <a:headEnd/>
            <a:tailEnd/>
          </a:ln>
        </p:spPr>
      </p:pic>
      <p:pic>
        <p:nvPicPr>
          <p:cNvPr id="68610" name="Picture 2" descr="FG10_00-23un"/>
          <p:cNvPicPr>
            <a:picLocks noChangeAspect="1" noChangeArrowheads="1"/>
          </p:cNvPicPr>
          <p:nvPr/>
        </p:nvPicPr>
        <p:blipFill>
          <a:blip r:embed="rId3" cstate="print"/>
          <a:srcRect/>
          <a:stretch>
            <a:fillRect/>
          </a:stretch>
        </p:blipFill>
        <p:spPr bwMode="auto">
          <a:xfrm>
            <a:off x="228600" y="2895600"/>
            <a:ext cx="8636000" cy="1036638"/>
          </a:xfrm>
          <a:prstGeom prst="rect">
            <a:avLst/>
          </a:prstGeom>
          <a:noFill/>
          <a:ln w="9525">
            <a:noFill/>
            <a:miter lim="800000"/>
            <a:headEnd/>
            <a:tailEnd/>
          </a:ln>
        </p:spPr>
      </p:pic>
      <p:pic>
        <p:nvPicPr>
          <p:cNvPr id="31752" name="Picture 2" descr="Figure 11-8"/>
          <p:cNvPicPr>
            <a:picLocks noChangeAspect="1" noChangeArrowheads="1"/>
          </p:cNvPicPr>
          <p:nvPr/>
        </p:nvPicPr>
        <p:blipFill>
          <a:blip r:embed="rId4" cstate="print"/>
          <a:srcRect/>
          <a:stretch>
            <a:fillRect/>
          </a:stretch>
        </p:blipFill>
        <p:spPr bwMode="auto">
          <a:xfrm>
            <a:off x="914400" y="4343400"/>
            <a:ext cx="6846888" cy="2028825"/>
          </a:xfrm>
          <a:prstGeom prst="rect">
            <a:avLst/>
          </a:prstGeom>
          <a:noFill/>
          <a:ln w="9525">
            <a:noFill/>
            <a:miter lim="800000"/>
            <a:headEnd/>
            <a:tailEnd/>
          </a:ln>
        </p:spPr>
      </p:pic>
      <p:sp>
        <p:nvSpPr>
          <p:cNvPr id="2" name="TextBox 1"/>
          <p:cNvSpPr txBox="1"/>
          <p:nvPr/>
        </p:nvSpPr>
        <p:spPr>
          <a:xfrm>
            <a:off x="533400" y="2285532"/>
            <a:ext cx="1066800" cy="646331"/>
          </a:xfrm>
          <a:prstGeom prst="rect">
            <a:avLst/>
          </a:prstGeom>
          <a:noFill/>
        </p:spPr>
        <p:txBody>
          <a:bodyPr wrap="square" rtlCol="0">
            <a:spAutoFit/>
          </a:bodyPr>
          <a:lstStyle/>
          <a:p>
            <a:r>
              <a:rPr lang="en-US" sz="3600" dirty="0" smtClean="0"/>
              <a:t>1s</a:t>
            </a:r>
            <a:r>
              <a:rPr lang="en-US" sz="3600" baseline="30000" dirty="0" smtClean="0"/>
              <a:t>1</a:t>
            </a:r>
            <a:endParaRPr lang="en-US" sz="3600" baseline="30000" dirty="0"/>
          </a:p>
        </p:txBody>
      </p:sp>
      <p:sp>
        <p:nvSpPr>
          <p:cNvPr id="10" name="TextBox 9"/>
          <p:cNvSpPr txBox="1"/>
          <p:nvPr/>
        </p:nvSpPr>
        <p:spPr>
          <a:xfrm>
            <a:off x="2857500" y="2249269"/>
            <a:ext cx="1066800" cy="646331"/>
          </a:xfrm>
          <a:prstGeom prst="rect">
            <a:avLst/>
          </a:prstGeom>
          <a:noFill/>
        </p:spPr>
        <p:txBody>
          <a:bodyPr wrap="square" rtlCol="0">
            <a:spAutoFit/>
          </a:bodyPr>
          <a:lstStyle/>
          <a:p>
            <a:r>
              <a:rPr lang="en-US" sz="3600" dirty="0" smtClean="0"/>
              <a:t>1s</a:t>
            </a:r>
            <a:r>
              <a:rPr lang="en-US" sz="3600" baseline="30000" dirty="0" smtClean="0"/>
              <a:t>1</a:t>
            </a:r>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G10_00-20un"/>
          <p:cNvPicPr>
            <a:picLocks noChangeAspect="1" noChangeArrowheads="1"/>
          </p:cNvPicPr>
          <p:nvPr/>
        </p:nvPicPr>
        <p:blipFill>
          <a:blip r:embed="rId2" cstate="print"/>
          <a:srcRect l="27979" r="30052"/>
          <a:stretch>
            <a:fillRect/>
          </a:stretch>
        </p:blipFill>
        <p:spPr bwMode="auto">
          <a:xfrm>
            <a:off x="3429000" y="1752600"/>
            <a:ext cx="2057400" cy="1728788"/>
          </a:xfrm>
          <a:prstGeom prst="rect">
            <a:avLst/>
          </a:prstGeom>
          <a:noFill/>
          <a:ln w="9525">
            <a:noFill/>
            <a:miter lim="800000"/>
            <a:headEnd/>
            <a:tailEnd/>
          </a:ln>
        </p:spPr>
      </p:pic>
      <p:pic>
        <p:nvPicPr>
          <p:cNvPr id="32771" name="Picture 3" descr="FG10_00-20un"/>
          <p:cNvPicPr>
            <a:picLocks noChangeAspect="1" noChangeArrowheads="1"/>
          </p:cNvPicPr>
          <p:nvPr/>
        </p:nvPicPr>
        <p:blipFill>
          <a:blip r:embed="rId2" cstate="print"/>
          <a:srcRect l="27979" r="30052"/>
          <a:stretch>
            <a:fillRect/>
          </a:stretch>
        </p:blipFill>
        <p:spPr bwMode="auto">
          <a:xfrm>
            <a:off x="609600" y="1752600"/>
            <a:ext cx="2057400" cy="1728788"/>
          </a:xfrm>
          <a:prstGeom prst="rect">
            <a:avLst/>
          </a:prstGeom>
          <a:noFill/>
          <a:ln w="9525">
            <a:noFill/>
            <a:miter lim="800000"/>
            <a:headEnd/>
            <a:tailEnd/>
          </a:ln>
        </p:spPr>
      </p:pic>
      <p:sp>
        <p:nvSpPr>
          <p:cNvPr id="32772" name="Text Box 4"/>
          <p:cNvSpPr txBox="1">
            <a:spLocks noChangeArrowheads="1"/>
          </p:cNvSpPr>
          <p:nvPr/>
        </p:nvSpPr>
        <p:spPr bwMode="auto">
          <a:xfrm>
            <a:off x="2743200" y="19812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2773" name="AutoShape 5"/>
          <p:cNvSpPr>
            <a:spLocks noChangeArrowheads="1"/>
          </p:cNvSpPr>
          <p:nvPr/>
        </p:nvSpPr>
        <p:spPr bwMode="auto">
          <a:xfrm>
            <a:off x="5867400" y="24384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pic>
        <p:nvPicPr>
          <p:cNvPr id="32774" name="Picture 6" descr="FG10_00-21un"/>
          <p:cNvPicPr>
            <a:picLocks noChangeAspect="1" noChangeArrowheads="1"/>
          </p:cNvPicPr>
          <p:nvPr/>
        </p:nvPicPr>
        <p:blipFill>
          <a:blip r:embed="rId3" cstate="print"/>
          <a:srcRect/>
          <a:stretch>
            <a:fillRect/>
          </a:stretch>
        </p:blipFill>
        <p:spPr bwMode="auto">
          <a:xfrm>
            <a:off x="0" y="4419600"/>
            <a:ext cx="8839200" cy="1414463"/>
          </a:xfrm>
          <a:prstGeom prst="rect">
            <a:avLst/>
          </a:prstGeom>
          <a:noFill/>
          <a:ln w="9525">
            <a:noFill/>
            <a:miter lim="800000"/>
            <a:headEnd/>
            <a:tailEnd/>
          </a:ln>
        </p:spPr>
      </p:pic>
      <p:sp>
        <p:nvSpPr>
          <p:cNvPr id="32775" name="Rectangle 7"/>
          <p:cNvSpPr>
            <a:spLocks noGrp="1" noChangeArrowheads="1"/>
          </p:cNvSpPr>
          <p:nvPr>
            <p:ph type="title"/>
          </p:nvPr>
        </p:nvSpPr>
        <p:spPr>
          <a:xfrm>
            <a:off x="762000" y="228600"/>
            <a:ext cx="7772400" cy="1143000"/>
          </a:xfrm>
          <a:noFill/>
        </p:spPr>
        <p:txBody>
          <a:bodyPr/>
          <a:lstStyle/>
          <a:p>
            <a:pPr eaLnBrk="1" hangingPunct="1"/>
            <a:r>
              <a:rPr lang="en-US" dirty="0"/>
              <a:t>How does Cl</a:t>
            </a:r>
            <a:r>
              <a:rPr lang="en-US" baseline="-25000" dirty="0"/>
              <a:t>2</a:t>
            </a:r>
            <a:r>
              <a:rPr lang="en-US" dirty="0" smtClean="0"/>
              <a:t> bond?</a:t>
            </a:r>
          </a:p>
        </p:txBody>
      </p:sp>
      <p:sp>
        <p:nvSpPr>
          <p:cNvPr id="9" name="TextBox 8"/>
          <p:cNvSpPr txBox="1"/>
          <p:nvPr/>
        </p:nvSpPr>
        <p:spPr>
          <a:xfrm>
            <a:off x="723900" y="3481388"/>
            <a:ext cx="2362200" cy="1015663"/>
          </a:xfrm>
          <a:prstGeom prst="rect">
            <a:avLst/>
          </a:prstGeom>
          <a:noFill/>
        </p:spPr>
        <p:txBody>
          <a:bodyPr wrap="square" rtlCol="0">
            <a:spAutoFit/>
          </a:bodyPr>
          <a:lstStyle/>
          <a:p>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
        <p:nvSpPr>
          <p:cNvPr id="10" name="TextBox 9"/>
          <p:cNvSpPr txBox="1"/>
          <p:nvPr/>
        </p:nvSpPr>
        <p:spPr>
          <a:xfrm>
            <a:off x="3429000" y="3481388"/>
            <a:ext cx="2362200" cy="1015663"/>
          </a:xfrm>
          <a:prstGeom prst="rect">
            <a:avLst/>
          </a:prstGeom>
          <a:noFill/>
        </p:spPr>
        <p:txBody>
          <a:bodyPr wrap="square" rtlCol="0">
            <a:spAutoFit/>
          </a:bodyPr>
          <a:lstStyle/>
          <a:p>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15962"/>
          </a:xfrm>
        </p:spPr>
        <p:txBody>
          <a:bodyPr/>
          <a:lstStyle/>
          <a:p>
            <a:r>
              <a:rPr lang="en-US" sz="3800" dirty="0" smtClean="0"/>
              <a:t>What orbital(s) does </a:t>
            </a:r>
            <a:r>
              <a:rPr lang="en-US" sz="3800" dirty="0"/>
              <a:t>Cl</a:t>
            </a:r>
            <a:r>
              <a:rPr lang="en-US" sz="3800" baseline="-25000" dirty="0"/>
              <a:t>2</a:t>
            </a:r>
            <a:r>
              <a:rPr lang="en-US" sz="3800" dirty="0" smtClean="0"/>
              <a:t> use to bond? </a:t>
            </a:r>
          </a:p>
        </p:txBody>
      </p:sp>
      <p:pic>
        <p:nvPicPr>
          <p:cNvPr id="33795" name="Picture 2" descr="Figure 11-9"/>
          <p:cNvPicPr>
            <a:picLocks noGrp="1" noChangeAspect="1" noChangeArrowheads="1"/>
          </p:cNvPicPr>
          <p:nvPr>
            <p:ph idx="1"/>
          </p:nvPr>
        </p:nvPicPr>
        <p:blipFill>
          <a:blip r:embed="rId2" cstate="print"/>
          <a:srcRect/>
          <a:stretch>
            <a:fillRect/>
          </a:stretch>
        </p:blipFill>
        <p:spPr>
          <a:xfrm>
            <a:off x="468312" y="2890482"/>
            <a:ext cx="8207375" cy="3581400"/>
          </a:xfrm>
          <a:noFill/>
        </p:spPr>
      </p:pic>
      <p:pic>
        <p:nvPicPr>
          <p:cNvPr id="5" name="Picture 6" descr="FG10_00-21un"/>
          <p:cNvPicPr>
            <a:picLocks noChangeAspect="1" noChangeArrowheads="1"/>
          </p:cNvPicPr>
          <p:nvPr/>
        </p:nvPicPr>
        <p:blipFill>
          <a:blip r:embed="rId3" cstate="print"/>
          <a:srcRect/>
          <a:stretch>
            <a:fillRect/>
          </a:stretch>
        </p:blipFill>
        <p:spPr bwMode="auto">
          <a:xfrm>
            <a:off x="0" y="990600"/>
            <a:ext cx="9144000" cy="1414463"/>
          </a:xfrm>
          <a:prstGeom prst="rect">
            <a:avLst/>
          </a:prstGeom>
          <a:noFill/>
          <a:ln w="9525">
            <a:noFill/>
            <a:miter lim="800000"/>
            <a:headEnd/>
            <a:tailEnd/>
          </a:ln>
        </p:spPr>
      </p:pic>
      <p:sp>
        <p:nvSpPr>
          <p:cNvPr id="6" name="TextBox 5"/>
          <p:cNvSpPr txBox="1"/>
          <p:nvPr/>
        </p:nvSpPr>
        <p:spPr>
          <a:xfrm>
            <a:off x="2971800" y="2382651"/>
            <a:ext cx="3048000" cy="1015663"/>
          </a:xfrm>
          <a:prstGeom prst="rect">
            <a:avLst/>
          </a:prstGeom>
          <a:noFill/>
        </p:spPr>
        <p:txBody>
          <a:bodyPr wrap="square" rtlCol="0">
            <a:spAutoFit/>
          </a:bodyPr>
          <a:lstStyle/>
          <a:p>
            <a:r>
              <a:rPr lang="en-US" sz="3600" dirty="0" err="1" smtClean="0"/>
              <a:t>Cl</a:t>
            </a:r>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2743200" y="19812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4819" name="AutoShape 6"/>
          <p:cNvSpPr>
            <a:spLocks noChangeArrowheads="1"/>
          </p:cNvSpPr>
          <p:nvPr/>
        </p:nvSpPr>
        <p:spPr bwMode="auto">
          <a:xfrm>
            <a:off x="5867400" y="24384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4820" name="Rectangle 5"/>
          <p:cNvSpPr>
            <a:spLocks noGrp="1" noChangeArrowheads="1"/>
          </p:cNvSpPr>
          <p:nvPr>
            <p:ph type="title"/>
          </p:nvPr>
        </p:nvSpPr>
        <p:spPr>
          <a:xfrm>
            <a:off x="762000" y="228600"/>
            <a:ext cx="7772400" cy="1143000"/>
          </a:xfrm>
          <a:noFill/>
        </p:spPr>
        <p:txBody>
          <a:bodyPr/>
          <a:lstStyle/>
          <a:p>
            <a:pPr eaLnBrk="1" hangingPunct="1"/>
            <a:r>
              <a:rPr lang="en-US" dirty="0" smtClean="0"/>
              <a:t>How does O</a:t>
            </a:r>
            <a:r>
              <a:rPr lang="en-US" baseline="-25000" dirty="0" smtClean="0"/>
              <a:t>2</a:t>
            </a:r>
            <a:r>
              <a:rPr lang="en-US" dirty="0" smtClean="0"/>
              <a:t> bond? </a:t>
            </a:r>
          </a:p>
        </p:txBody>
      </p:sp>
      <p:pic>
        <p:nvPicPr>
          <p:cNvPr id="34821" name="Picture 4" descr="FG10_00-15un"/>
          <p:cNvPicPr>
            <a:picLocks noChangeAspect="1" noChangeArrowheads="1"/>
          </p:cNvPicPr>
          <p:nvPr/>
        </p:nvPicPr>
        <p:blipFill>
          <a:blip r:embed="rId2" cstate="print"/>
          <a:srcRect l="58896"/>
          <a:stretch>
            <a:fillRect/>
          </a:stretch>
        </p:blipFill>
        <p:spPr bwMode="auto">
          <a:xfrm>
            <a:off x="762000" y="1828800"/>
            <a:ext cx="1701800" cy="1449388"/>
          </a:xfrm>
          <a:prstGeom prst="rect">
            <a:avLst/>
          </a:prstGeom>
          <a:noFill/>
          <a:ln w="9525">
            <a:noFill/>
            <a:miter lim="800000"/>
            <a:headEnd/>
            <a:tailEnd/>
          </a:ln>
        </p:spPr>
      </p:pic>
      <p:pic>
        <p:nvPicPr>
          <p:cNvPr id="34822" name="Picture 3" descr="FG10_00-15un"/>
          <p:cNvPicPr>
            <a:picLocks noChangeAspect="1" noChangeArrowheads="1"/>
          </p:cNvPicPr>
          <p:nvPr/>
        </p:nvPicPr>
        <p:blipFill>
          <a:blip r:embed="rId2" cstate="print"/>
          <a:srcRect l="58896"/>
          <a:stretch>
            <a:fillRect/>
          </a:stretch>
        </p:blipFill>
        <p:spPr bwMode="auto">
          <a:xfrm>
            <a:off x="3657600" y="1828800"/>
            <a:ext cx="1701800" cy="1449388"/>
          </a:xfrm>
          <a:prstGeom prst="rect">
            <a:avLst/>
          </a:prstGeom>
          <a:noFill/>
          <a:ln w="9525">
            <a:noFill/>
            <a:miter lim="800000"/>
            <a:headEnd/>
            <a:tailEnd/>
          </a:ln>
        </p:spPr>
      </p:pic>
      <p:pic>
        <p:nvPicPr>
          <p:cNvPr id="39938" name="Picture 2" descr="FG10_00-26un"/>
          <p:cNvPicPr>
            <a:picLocks noChangeAspect="1" noChangeArrowheads="1"/>
          </p:cNvPicPr>
          <p:nvPr/>
        </p:nvPicPr>
        <p:blipFill>
          <a:blip r:embed="rId3" cstate="print"/>
          <a:srcRect t="76613"/>
          <a:stretch>
            <a:fillRect/>
          </a:stretch>
        </p:blipFill>
        <p:spPr bwMode="auto">
          <a:xfrm>
            <a:off x="203200" y="3581400"/>
            <a:ext cx="89408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G10_00-27un"/>
          <p:cNvPicPr>
            <a:picLocks noChangeAspect="1" noChangeArrowheads="1"/>
          </p:cNvPicPr>
          <p:nvPr/>
        </p:nvPicPr>
        <p:blipFill>
          <a:blip r:embed="rId2" cstate="print"/>
          <a:srcRect/>
          <a:stretch>
            <a:fillRect/>
          </a:stretch>
        </p:blipFill>
        <p:spPr bwMode="auto">
          <a:xfrm>
            <a:off x="219635" y="1219200"/>
            <a:ext cx="8712200" cy="4987925"/>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3400" dirty="0" smtClean="0"/>
              <a:t>How many valence electrons are shared? </a:t>
            </a:r>
            <a:endParaRPr lang="en-US" sz="3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716429" y="457200"/>
            <a:ext cx="7772400" cy="762000"/>
          </a:xfrm>
          <a:noFill/>
        </p:spPr>
        <p:txBody>
          <a:bodyPr/>
          <a:lstStyle/>
          <a:p>
            <a:pPr eaLnBrk="1" hangingPunct="1"/>
            <a:r>
              <a:rPr lang="en-US" sz="2800" dirty="0" smtClean="0"/>
              <a:t>How many valence electrons are shared </a:t>
            </a:r>
            <a:r>
              <a:rPr lang="en-US" sz="2800" dirty="0"/>
              <a:t>in N</a:t>
            </a:r>
            <a:r>
              <a:rPr lang="en-US" sz="2800" baseline="-25000" dirty="0"/>
              <a:t>2</a:t>
            </a:r>
            <a:r>
              <a:rPr lang="en-US" sz="2800" dirty="0" smtClean="0"/>
              <a:t>? </a:t>
            </a:r>
          </a:p>
        </p:txBody>
      </p:sp>
      <p:pic>
        <p:nvPicPr>
          <p:cNvPr id="44034" name="Picture 2" descr="FG10_00-29un"/>
          <p:cNvPicPr>
            <a:picLocks noChangeAspect="1" noChangeArrowheads="1"/>
          </p:cNvPicPr>
          <p:nvPr/>
        </p:nvPicPr>
        <p:blipFill>
          <a:blip r:embed="rId2" cstate="print"/>
          <a:srcRect t="79871"/>
          <a:stretch>
            <a:fillRect/>
          </a:stretch>
        </p:blipFill>
        <p:spPr bwMode="auto">
          <a:xfrm>
            <a:off x="17929" y="1524000"/>
            <a:ext cx="9169400" cy="1065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fg08_01-16UN"/>
          <p:cNvPicPr>
            <a:picLocks noChangeAspect="1" noChangeArrowheads="1"/>
          </p:cNvPicPr>
          <p:nvPr/>
        </p:nvPicPr>
        <p:blipFill>
          <a:blip r:embed="rId2" cstate="print"/>
          <a:srcRect b="15216"/>
          <a:stretch>
            <a:fillRect/>
          </a:stretch>
        </p:blipFill>
        <p:spPr bwMode="auto">
          <a:xfrm>
            <a:off x="0" y="1447800"/>
            <a:ext cx="9018910" cy="4746625"/>
          </a:xfrm>
          <a:prstGeom prst="rect">
            <a:avLst/>
          </a:prstGeom>
          <a:noFill/>
          <a:ln w="9525">
            <a:noFill/>
            <a:miter lim="800000"/>
            <a:headEnd/>
            <a:tailEnd/>
          </a:ln>
        </p:spPr>
      </p:pic>
      <p:sp>
        <p:nvSpPr>
          <p:cNvPr id="37891" name="Text Box 7"/>
          <p:cNvSpPr txBox="1">
            <a:spLocks noChangeArrowheads="1"/>
          </p:cNvSpPr>
          <p:nvPr/>
        </p:nvSpPr>
        <p:spPr bwMode="auto">
          <a:xfrm>
            <a:off x="838200" y="533400"/>
            <a:ext cx="7391400" cy="646331"/>
          </a:xfrm>
          <a:prstGeom prst="rect">
            <a:avLst/>
          </a:prstGeom>
          <a:noFill/>
          <a:ln w="9525">
            <a:noFill/>
            <a:miter lim="800000"/>
            <a:headEnd/>
            <a:tailEnd/>
          </a:ln>
        </p:spPr>
        <p:txBody>
          <a:bodyPr wrap="square">
            <a:spAutoFit/>
          </a:bodyPr>
          <a:lstStyle/>
          <a:p>
            <a:pPr algn="ctr">
              <a:spcBef>
                <a:spcPct val="50000"/>
              </a:spcBef>
            </a:pPr>
            <a:r>
              <a:rPr lang="en-US" sz="3600" dirty="0" smtClean="0"/>
              <a:t>What are the diatomic elements?</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G09_38"/>
          <p:cNvPicPr>
            <a:picLocks noChangeAspect="1" noChangeArrowheads="1"/>
          </p:cNvPicPr>
          <p:nvPr/>
        </p:nvPicPr>
        <p:blipFill>
          <a:blip r:embed="rId2" cstate="print"/>
          <a:srcRect/>
          <a:stretch>
            <a:fillRect/>
          </a:stretch>
        </p:blipFill>
        <p:spPr bwMode="auto">
          <a:xfrm>
            <a:off x="533400" y="0"/>
            <a:ext cx="8305800" cy="6873875"/>
          </a:xfrm>
          <a:prstGeom prst="rect">
            <a:avLst/>
          </a:prstGeom>
          <a:noFill/>
          <a:ln w="9525">
            <a:noFill/>
            <a:miter lim="800000"/>
            <a:headEnd/>
            <a:tailEnd/>
          </a:ln>
        </p:spPr>
      </p:pic>
    </p:spTree>
    <p:extLst>
      <p:ext uri="{BB962C8B-B14F-4D97-AF65-F5344CB8AC3E}">
        <p14:creationId xmlns:p14="http://schemas.microsoft.com/office/powerpoint/2010/main" val="2013752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title"/>
          </p:nvPr>
        </p:nvSpPr>
        <p:spPr>
          <a:xfrm>
            <a:off x="762000" y="228600"/>
            <a:ext cx="7772400" cy="838200"/>
          </a:xfrm>
        </p:spPr>
        <p:txBody>
          <a:bodyPr/>
          <a:lstStyle/>
          <a:p>
            <a:pPr eaLnBrk="1" hangingPunct="1"/>
            <a:r>
              <a:rPr lang="en-US" dirty="0" smtClean="0"/>
              <a:t>How </a:t>
            </a:r>
            <a:r>
              <a:rPr lang="en-US" dirty="0"/>
              <a:t>does </a:t>
            </a:r>
            <a:r>
              <a:rPr lang="en-US" dirty="0" smtClean="0"/>
              <a:t>H</a:t>
            </a:r>
            <a:r>
              <a:rPr lang="en-US" baseline="-25000" dirty="0" smtClean="0"/>
              <a:t>2</a:t>
            </a:r>
            <a:r>
              <a:rPr lang="en-US" dirty="0" smtClean="0"/>
              <a:t>O bond?</a:t>
            </a:r>
          </a:p>
        </p:txBody>
      </p:sp>
      <p:pic>
        <p:nvPicPr>
          <p:cNvPr id="40963" name="Picture 6" descr="FG10_00-15un"/>
          <p:cNvPicPr>
            <a:picLocks noChangeAspect="1" noChangeArrowheads="1"/>
          </p:cNvPicPr>
          <p:nvPr/>
        </p:nvPicPr>
        <p:blipFill>
          <a:blip r:embed="rId2" cstate="print"/>
          <a:srcRect r="65031"/>
          <a:stretch>
            <a:fillRect/>
          </a:stretch>
        </p:blipFill>
        <p:spPr bwMode="auto">
          <a:xfrm>
            <a:off x="5562600" y="1056388"/>
            <a:ext cx="1447800" cy="1449388"/>
          </a:xfrm>
          <a:prstGeom prst="rect">
            <a:avLst/>
          </a:prstGeom>
          <a:noFill/>
          <a:ln w="9525">
            <a:noFill/>
            <a:miter lim="800000"/>
            <a:headEnd/>
            <a:tailEnd/>
          </a:ln>
        </p:spPr>
      </p:pic>
      <p:pic>
        <p:nvPicPr>
          <p:cNvPr id="40964" name="Picture 5" descr="FG10_00-15un"/>
          <p:cNvPicPr>
            <a:picLocks noChangeAspect="1" noChangeArrowheads="1"/>
          </p:cNvPicPr>
          <p:nvPr/>
        </p:nvPicPr>
        <p:blipFill>
          <a:blip r:embed="rId2" cstate="print"/>
          <a:srcRect r="65031"/>
          <a:stretch>
            <a:fillRect/>
          </a:stretch>
        </p:blipFill>
        <p:spPr bwMode="auto">
          <a:xfrm>
            <a:off x="1870635" y="990600"/>
            <a:ext cx="1447800" cy="1449388"/>
          </a:xfrm>
          <a:prstGeom prst="rect">
            <a:avLst/>
          </a:prstGeom>
          <a:noFill/>
          <a:ln w="9525">
            <a:noFill/>
            <a:miter lim="800000"/>
            <a:headEnd/>
            <a:tailEnd/>
          </a:ln>
        </p:spPr>
      </p:pic>
      <p:pic>
        <p:nvPicPr>
          <p:cNvPr id="40965" name="Picture 4" descr="FG10_00-15un"/>
          <p:cNvPicPr>
            <a:picLocks noChangeAspect="1" noChangeArrowheads="1"/>
          </p:cNvPicPr>
          <p:nvPr/>
        </p:nvPicPr>
        <p:blipFill>
          <a:blip r:embed="rId2" cstate="print"/>
          <a:srcRect l="58896"/>
          <a:stretch>
            <a:fillRect/>
          </a:stretch>
        </p:blipFill>
        <p:spPr bwMode="auto">
          <a:xfrm>
            <a:off x="3609788" y="1056388"/>
            <a:ext cx="1701800" cy="1449388"/>
          </a:xfrm>
          <a:prstGeom prst="rect">
            <a:avLst/>
          </a:prstGeom>
          <a:noFill/>
          <a:ln w="9525">
            <a:noFill/>
            <a:miter lim="800000"/>
            <a:headEnd/>
            <a:tailEnd/>
          </a:ln>
        </p:spPr>
      </p:pic>
      <p:sp>
        <p:nvSpPr>
          <p:cNvPr id="40966" name="AutoShape 3"/>
          <p:cNvSpPr>
            <a:spLocks noChangeArrowheads="1"/>
          </p:cNvSpPr>
          <p:nvPr/>
        </p:nvSpPr>
        <p:spPr bwMode="auto">
          <a:xfrm rot="5400000">
            <a:off x="3479800" y="3657600"/>
            <a:ext cx="1905000" cy="228600"/>
          </a:xfrm>
          <a:custGeom>
            <a:avLst/>
            <a:gdLst>
              <a:gd name="connsiteX0" fmla="*/ 0 w 1905000"/>
              <a:gd name="connsiteY0" fmla="*/ 57150 h 228600"/>
              <a:gd name="connsiteX1" fmla="*/ 1428751 w 1905000"/>
              <a:gd name="connsiteY1" fmla="*/ 57150 h 228600"/>
              <a:gd name="connsiteX2" fmla="*/ 1428751 w 1905000"/>
              <a:gd name="connsiteY2" fmla="*/ 0 h 228600"/>
              <a:gd name="connsiteX3" fmla="*/ 1905000 w 1905000"/>
              <a:gd name="connsiteY3" fmla="*/ 114300 h 228600"/>
              <a:gd name="connsiteX4" fmla="*/ 1428751 w 1905000"/>
              <a:gd name="connsiteY4" fmla="*/ 228600 h 228600"/>
              <a:gd name="connsiteX5" fmla="*/ 1428751 w 1905000"/>
              <a:gd name="connsiteY5" fmla="*/ 171450 h 228600"/>
              <a:gd name="connsiteX6" fmla="*/ 0 w 1905000"/>
              <a:gd name="connsiteY6" fmla="*/ 171450 h 228600"/>
              <a:gd name="connsiteX7" fmla="*/ 0 w 1905000"/>
              <a:gd name="connsiteY7" fmla="*/ 57150 h 228600"/>
              <a:gd name="connsiteX0" fmla="*/ 0 w 1905000"/>
              <a:gd name="connsiteY0" fmla="*/ 57150 h 228600"/>
              <a:gd name="connsiteX1" fmla="*/ 974912 w 1905000"/>
              <a:gd name="connsiteY1" fmla="*/ 62753 h 228600"/>
              <a:gd name="connsiteX2" fmla="*/ 1428751 w 1905000"/>
              <a:gd name="connsiteY2" fmla="*/ 57150 h 228600"/>
              <a:gd name="connsiteX3" fmla="*/ 1428751 w 1905000"/>
              <a:gd name="connsiteY3" fmla="*/ 0 h 228600"/>
              <a:gd name="connsiteX4" fmla="*/ 1905000 w 1905000"/>
              <a:gd name="connsiteY4" fmla="*/ 114300 h 228600"/>
              <a:gd name="connsiteX5" fmla="*/ 1428751 w 1905000"/>
              <a:gd name="connsiteY5" fmla="*/ 228600 h 228600"/>
              <a:gd name="connsiteX6" fmla="*/ 1428751 w 1905000"/>
              <a:gd name="connsiteY6" fmla="*/ 171450 h 228600"/>
              <a:gd name="connsiteX7" fmla="*/ 0 w 1905000"/>
              <a:gd name="connsiteY7" fmla="*/ 171450 h 228600"/>
              <a:gd name="connsiteX8" fmla="*/ 0 w 1905000"/>
              <a:gd name="connsiteY8"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28600">
                <a:moveTo>
                  <a:pt x="0" y="57150"/>
                </a:moveTo>
                <a:cubicBezTo>
                  <a:pt x="208429" y="63500"/>
                  <a:pt x="766483" y="56403"/>
                  <a:pt x="974912" y="62753"/>
                </a:cubicBezTo>
                <a:lnTo>
                  <a:pt x="1428751" y="57150"/>
                </a:lnTo>
                <a:lnTo>
                  <a:pt x="1428751" y="0"/>
                </a:lnTo>
                <a:lnTo>
                  <a:pt x="1905000" y="114300"/>
                </a:lnTo>
                <a:lnTo>
                  <a:pt x="1428751" y="228600"/>
                </a:lnTo>
                <a:lnTo>
                  <a:pt x="1428751" y="171450"/>
                </a:lnTo>
                <a:lnTo>
                  <a:pt x="0" y="171450"/>
                </a:lnTo>
                <a:lnTo>
                  <a:pt x="0" y="5715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36866" name="Picture 2" descr="FG10_00-16un"/>
          <p:cNvPicPr>
            <a:picLocks noChangeAspect="1" noChangeArrowheads="1"/>
          </p:cNvPicPr>
          <p:nvPr/>
        </p:nvPicPr>
        <p:blipFill>
          <a:blip r:embed="rId3" cstate="print"/>
          <a:srcRect/>
          <a:stretch>
            <a:fillRect/>
          </a:stretch>
        </p:blipFill>
        <p:spPr bwMode="auto">
          <a:xfrm>
            <a:off x="1870635" y="4876800"/>
            <a:ext cx="5511800" cy="177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G10_00-18un"/>
          <p:cNvPicPr>
            <a:picLocks noChangeAspect="1" noChangeArrowheads="1"/>
          </p:cNvPicPr>
          <p:nvPr/>
        </p:nvPicPr>
        <p:blipFill>
          <a:blip r:embed="rId2" cstate="print"/>
          <a:srcRect/>
          <a:stretch>
            <a:fillRect/>
          </a:stretch>
        </p:blipFill>
        <p:spPr bwMode="auto">
          <a:xfrm>
            <a:off x="578224" y="1143000"/>
            <a:ext cx="8407400" cy="4581525"/>
          </a:xfrm>
          <a:prstGeom prst="rect">
            <a:avLst/>
          </a:prstGeom>
          <a:noFill/>
          <a:ln w="9525">
            <a:noFill/>
            <a:miter lim="800000"/>
            <a:headEnd/>
            <a:tailEnd/>
          </a:ln>
        </p:spPr>
      </p:pic>
      <p:sp>
        <p:nvSpPr>
          <p:cNvPr id="43011" name="Text Box 3"/>
          <p:cNvSpPr txBox="1">
            <a:spLocks noChangeArrowheads="1"/>
          </p:cNvSpPr>
          <p:nvPr/>
        </p:nvSpPr>
        <p:spPr bwMode="auto">
          <a:xfrm>
            <a:off x="2925389" y="5934868"/>
            <a:ext cx="914400" cy="641350"/>
          </a:xfrm>
          <a:prstGeom prst="rect">
            <a:avLst/>
          </a:prstGeom>
          <a:noFill/>
          <a:ln w="9525">
            <a:noFill/>
            <a:miter lim="800000"/>
            <a:headEnd/>
            <a:tailEnd/>
          </a:ln>
        </p:spPr>
        <p:txBody>
          <a:bodyPr>
            <a:spAutoFit/>
          </a:bodyPr>
          <a:lstStyle/>
          <a:p>
            <a:pPr>
              <a:spcBef>
                <a:spcPct val="50000"/>
              </a:spcBef>
            </a:pPr>
            <a:r>
              <a:rPr lang="en-US" sz="3600" dirty="0"/>
              <a:t>or</a:t>
            </a:r>
          </a:p>
        </p:txBody>
      </p:sp>
      <p:pic>
        <p:nvPicPr>
          <p:cNvPr id="43012" name="Picture 4" descr="FG10_00-19un"/>
          <p:cNvPicPr>
            <a:picLocks noChangeAspect="1" noChangeArrowheads="1"/>
          </p:cNvPicPr>
          <p:nvPr/>
        </p:nvPicPr>
        <p:blipFill>
          <a:blip r:embed="rId3" cstate="print"/>
          <a:srcRect/>
          <a:stretch>
            <a:fillRect/>
          </a:stretch>
        </p:blipFill>
        <p:spPr bwMode="auto">
          <a:xfrm>
            <a:off x="4419600" y="5724525"/>
            <a:ext cx="4064000" cy="1062037"/>
          </a:xfrm>
          <a:prstGeom prst="rect">
            <a:avLst/>
          </a:prstGeom>
          <a:noFill/>
          <a:ln w="9525">
            <a:noFill/>
            <a:miter lim="800000"/>
            <a:headEnd/>
            <a:tailEnd/>
          </a:ln>
        </p:spPr>
      </p:pic>
      <p:pic>
        <p:nvPicPr>
          <p:cNvPr id="43013" name="Picture 5" descr="FG10_00-15un"/>
          <p:cNvPicPr>
            <a:picLocks noChangeAspect="1" noChangeArrowheads="1"/>
          </p:cNvPicPr>
          <p:nvPr/>
        </p:nvPicPr>
        <p:blipFill>
          <a:blip r:embed="rId4" cstate="print"/>
          <a:srcRect r="65031"/>
          <a:stretch>
            <a:fillRect/>
          </a:stretch>
        </p:blipFill>
        <p:spPr bwMode="auto">
          <a:xfrm>
            <a:off x="228600" y="1034490"/>
            <a:ext cx="836613" cy="838200"/>
          </a:xfrm>
          <a:prstGeom prst="rect">
            <a:avLst/>
          </a:prstGeom>
          <a:noFill/>
          <a:ln w="9525">
            <a:noFill/>
            <a:miter lim="800000"/>
            <a:headEnd/>
            <a:tailEnd/>
          </a:ln>
        </p:spPr>
      </p:pic>
      <p:pic>
        <p:nvPicPr>
          <p:cNvPr id="43014" name="Picture 8" descr="FG10_00-15un"/>
          <p:cNvPicPr>
            <a:picLocks noChangeAspect="1" noChangeArrowheads="1"/>
          </p:cNvPicPr>
          <p:nvPr/>
        </p:nvPicPr>
        <p:blipFill>
          <a:blip r:embed="rId5" cstate="print"/>
          <a:srcRect l="58896"/>
          <a:stretch>
            <a:fillRect/>
          </a:stretch>
        </p:blipFill>
        <p:spPr bwMode="auto">
          <a:xfrm>
            <a:off x="2743200" y="1034490"/>
            <a:ext cx="1066800" cy="908050"/>
          </a:xfrm>
          <a:prstGeom prst="rect">
            <a:avLst/>
          </a:prstGeom>
          <a:noFill/>
          <a:ln w="9525">
            <a:noFill/>
            <a:miter lim="800000"/>
            <a:headEnd/>
            <a:tailEnd/>
          </a:ln>
        </p:spPr>
      </p:pic>
      <p:sp>
        <p:nvSpPr>
          <p:cNvPr id="43016" name="Text Box 11"/>
          <p:cNvSpPr txBox="1">
            <a:spLocks noChangeArrowheads="1"/>
          </p:cNvSpPr>
          <p:nvPr/>
        </p:nvSpPr>
        <p:spPr bwMode="auto">
          <a:xfrm>
            <a:off x="1066800" y="1034490"/>
            <a:ext cx="457200" cy="762000"/>
          </a:xfrm>
          <a:prstGeom prst="rect">
            <a:avLst/>
          </a:prstGeom>
          <a:noFill/>
          <a:ln w="9525">
            <a:noFill/>
            <a:miter lim="800000"/>
            <a:headEnd/>
            <a:tailEnd/>
          </a:ln>
        </p:spPr>
        <p:txBody>
          <a:bodyPr>
            <a:spAutoFit/>
          </a:bodyPr>
          <a:lstStyle/>
          <a:p>
            <a:pPr>
              <a:spcBef>
                <a:spcPct val="50000"/>
              </a:spcBef>
            </a:pPr>
            <a:r>
              <a:rPr lang="en-US" sz="4400">
                <a:latin typeface="Placard Condensed" pitchFamily="34" charset="0"/>
              </a:rPr>
              <a:t>+</a:t>
            </a:r>
          </a:p>
        </p:txBody>
      </p:sp>
      <p:pic>
        <p:nvPicPr>
          <p:cNvPr id="43017" name="Picture 12" descr="FG10_00-15un"/>
          <p:cNvPicPr>
            <a:picLocks noChangeAspect="1" noChangeArrowheads="1"/>
          </p:cNvPicPr>
          <p:nvPr/>
        </p:nvPicPr>
        <p:blipFill>
          <a:blip r:embed="rId4" cstate="print"/>
          <a:srcRect r="65031"/>
          <a:stretch>
            <a:fillRect/>
          </a:stretch>
        </p:blipFill>
        <p:spPr bwMode="auto">
          <a:xfrm>
            <a:off x="1524000" y="1034490"/>
            <a:ext cx="836613" cy="838200"/>
          </a:xfrm>
          <a:prstGeom prst="rect">
            <a:avLst/>
          </a:prstGeom>
          <a:noFill/>
          <a:ln w="9525">
            <a:noFill/>
            <a:miter lim="800000"/>
            <a:headEnd/>
            <a:tailEnd/>
          </a:ln>
        </p:spPr>
      </p:pic>
      <p:sp>
        <p:nvSpPr>
          <p:cNvPr id="43018" name="Text Box 13"/>
          <p:cNvSpPr txBox="1">
            <a:spLocks noChangeArrowheads="1"/>
          </p:cNvSpPr>
          <p:nvPr/>
        </p:nvSpPr>
        <p:spPr bwMode="auto">
          <a:xfrm>
            <a:off x="2362200" y="1034490"/>
            <a:ext cx="457200" cy="762000"/>
          </a:xfrm>
          <a:prstGeom prst="rect">
            <a:avLst/>
          </a:prstGeom>
          <a:noFill/>
          <a:ln w="9525">
            <a:noFill/>
            <a:miter lim="800000"/>
            <a:headEnd/>
            <a:tailEnd/>
          </a:ln>
        </p:spPr>
        <p:txBody>
          <a:bodyPr>
            <a:spAutoFit/>
          </a:bodyPr>
          <a:lstStyle/>
          <a:p>
            <a:pPr>
              <a:spcBef>
                <a:spcPct val="50000"/>
              </a:spcBef>
            </a:pPr>
            <a:r>
              <a:rPr lang="en-US" sz="4400">
                <a:latin typeface="Placard Condensed" pitchFamily="34" charset="0"/>
              </a:rPr>
              <a:t>+</a:t>
            </a:r>
          </a:p>
        </p:txBody>
      </p:sp>
      <p:sp>
        <p:nvSpPr>
          <p:cNvPr id="2" name="Title 1"/>
          <p:cNvSpPr>
            <a:spLocks noGrp="1"/>
          </p:cNvSpPr>
          <p:nvPr>
            <p:ph type="title"/>
          </p:nvPr>
        </p:nvSpPr>
        <p:spPr>
          <a:xfrm>
            <a:off x="457200" y="274638"/>
            <a:ext cx="8229600" cy="868362"/>
          </a:xfrm>
        </p:spPr>
        <p:txBody>
          <a:bodyPr/>
          <a:lstStyle/>
          <a:p>
            <a:r>
              <a:rPr lang="en-US" sz="3800" dirty="0" smtClean="0"/>
              <a:t>Are all the valence electrons shared? </a:t>
            </a:r>
            <a:endParaRPr lang="en-US" sz="3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G10_00-17un"/>
          <p:cNvPicPr>
            <a:picLocks noChangeAspect="1" noChangeArrowheads="1"/>
          </p:cNvPicPr>
          <p:nvPr/>
        </p:nvPicPr>
        <p:blipFill>
          <a:blip r:embed="rId2" cstate="print"/>
          <a:srcRect/>
          <a:stretch>
            <a:fillRect/>
          </a:stretch>
        </p:blipFill>
        <p:spPr bwMode="auto">
          <a:xfrm>
            <a:off x="26894" y="1134035"/>
            <a:ext cx="8915400" cy="42799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3000" dirty="0" smtClean="0"/>
              <a:t>Does each atom have a complete outer shell?</a:t>
            </a:r>
            <a:endParaRPr lang="en-US" sz="3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0_Pg287_UnFigure"/>
          <p:cNvPicPr>
            <a:picLocks noChangeAspect="1" noChangeArrowheads="1"/>
          </p:cNvPicPr>
          <p:nvPr/>
        </p:nvPicPr>
        <p:blipFill>
          <a:blip r:embed="rId2" cstate="print"/>
          <a:srcRect/>
          <a:stretch>
            <a:fillRect/>
          </a:stretch>
        </p:blipFill>
        <p:spPr bwMode="auto">
          <a:xfrm>
            <a:off x="1752600" y="0"/>
            <a:ext cx="5697349" cy="685799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5059" name="Rectangle 2"/>
          <p:cNvSpPr>
            <a:spLocks noGrp="1" noChangeArrowheads="1"/>
          </p:cNvSpPr>
          <p:nvPr>
            <p:ph type="body" idx="1"/>
          </p:nvPr>
        </p:nvSpPr>
        <p:spPr/>
        <p:txBody>
          <a:bodyPr/>
          <a:lstStyle/>
          <a:p>
            <a:pPr eaLnBrk="1" hangingPunct="1"/>
            <a:r>
              <a:rPr lang="en-US" smtClean="0"/>
              <a:t>Decide which atoms are bonded together - draw a skeleton structure</a:t>
            </a:r>
          </a:p>
          <a:p>
            <a:pPr eaLnBrk="1" hangingPunct="1"/>
            <a:r>
              <a:rPr lang="en-US" smtClean="0"/>
              <a:t>Count the total number of valence electrons available.</a:t>
            </a:r>
          </a:p>
          <a:p>
            <a:pPr eaLnBrk="1" hangingPunct="1"/>
            <a:r>
              <a:rPr lang="en-US" smtClean="0"/>
              <a:t>Find the number of electrons needed to give an octet around all atoms -- (remember H needs 2, all else need 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6083" name="Rectangle 2"/>
          <p:cNvSpPr>
            <a:spLocks noGrp="1" noChangeArrowheads="1"/>
          </p:cNvSpPr>
          <p:nvPr>
            <p:ph type="body" idx="1"/>
          </p:nvPr>
        </p:nvSpPr>
        <p:spPr/>
        <p:txBody>
          <a:bodyPr/>
          <a:lstStyle/>
          <a:p>
            <a:pPr eaLnBrk="1" hangingPunct="1">
              <a:lnSpc>
                <a:spcPct val="90000"/>
              </a:lnSpc>
            </a:pPr>
            <a:r>
              <a:rPr lang="en-US" smtClean="0"/>
              <a:t>Determine number of electrons short.</a:t>
            </a:r>
          </a:p>
          <a:p>
            <a:pPr eaLnBrk="1" hangingPunct="1">
              <a:lnSpc>
                <a:spcPct val="90000"/>
              </a:lnSpc>
            </a:pPr>
            <a:r>
              <a:rPr lang="en-US" smtClean="0"/>
              <a:t>Number of bonds needed = number of electrons short/2.</a:t>
            </a:r>
          </a:p>
          <a:p>
            <a:pPr eaLnBrk="1" hangingPunct="1">
              <a:lnSpc>
                <a:spcPct val="90000"/>
              </a:lnSpc>
            </a:pPr>
            <a:r>
              <a:rPr lang="en-US" smtClean="0"/>
              <a:t>Distribute bonds -- (1st hook atoms together and then add double bonds where appropriate).</a:t>
            </a:r>
          </a:p>
          <a:p>
            <a:pPr eaLnBrk="1" hangingPunct="1">
              <a:lnSpc>
                <a:spcPct val="90000"/>
              </a:lnSpc>
            </a:pPr>
            <a:r>
              <a:rPr lang="en-US" smtClean="0"/>
              <a:t>Calculate number of electrons used in bonds.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7107" name="Rectangle 2"/>
          <p:cNvSpPr>
            <a:spLocks noGrp="1" noChangeArrowheads="1"/>
          </p:cNvSpPr>
          <p:nvPr>
            <p:ph type="body" idx="1"/>
          </p:nvPr>
        </p:nvSpPr>
        <p:spPr>
          <a:xfrm>
            <a:off x="685800" y="1981200"/>
            <a:ext cx="7772400" cy="2209800"/>
          </a:xfrm>
        </p:spPr>
        <p:txBody>
          <a:bodyPr/>
          <a:lstStyle/>
          <a:p>
            <a:pPr eaLnBrk="1" hangingPunct="1">
              <a:lnSpc>
                <a:spcPct val="90000"/>
              </a:lnSpc>
            </a:pPr>
            <a:r>
              <a:rPr lang="en-US" smtClean="0"/>
              <a:t>Calculate electrons remaining.</a:t>
            </a:r>
          </a:p>
          <a:p>
            <a:pPr eaLnBrk="1" hangingPunct="1">
              <a:lnSpc>
                <a:spcPct val="90000"/>
              </a:lnSpc>
            </a:pPr>
            <a:r>
              <a:rPr lang="en-US" smtClean="0"/>
              <a:t>Distribute remaining electrons to give all atoms an octet.</a:t>
            </a:r>
          </a:p>
          <a:p>
            <a:pPr eaLnBrk="1" hangingPunct="1">
              <a:lnSpc>
                <a:spcPct val="90000"/>
              </a:lnSpc>
            </a:pPr>
            <a:r>
              <a:rPr lang="en-US" smtClean="0"/>
              <a:t>Done!!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Covalent Bonding</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sz="3000" dirty="0" smtClean="0"/>
              <a:t>What is the Lewis structure for formaldehyde, CH</a:t>
            </a:r>
            <a:r>
              <a:rPr lang="en-US" sz="3000" baseline="-25000" dirty="0" smtClean="0"/>
              <a:t>2</a:t>
            </a:r>
            <a:r>
              <a:rPr lang="en-US" sz="3000" dirty="0" smtClean="0"/>
              <a:t>O?</a:t>
            </a:r>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r>
              <a:rPr lang="en-US" dirty="0" smtClean="0"/>
              <a:t> </a:t>
            </a:r>
            <a:endParaRPr lang="en-US" dirty="0"/>
          </a:p>
        </p:txBody>
      </p:sp>
      <p:graphicFrame>
        <p:nvGraphicFramePr>
          <p:cNvPr id="2050" name="Object 2"/>
          <p:cNvGraphicFramePr>
            <a:graphicFrameLocks noChangeAspect="1"/>
          </p:cNvGraphicFramePr>
          <p:nvPr/>
        </p:nvGraphicFramePr>
        <p:xfrm>
          <a:off x="1066800" y="2209800"/>
          <a:ext cx="838200" cy="776297"/>
        </p:xfrm>
        <a:graphic>
          <a:graphicData uri="http://schemas.openxmlformats.org/presentationml/2006/ole">
            <mc:AlternateContent xmlns:mc="http://schemas.openxmlformats.org/markup-compatibility/2006">
              <mc:Choice xmlns:v="urn:schemas-microsoft-com:vml" Requires="v">
                <p:oleObj spid="_x0000_s64594" name="CS ChemDraw Drawing" r:id="rId3" imgW="794976" imgH="735839" progId="ChemDraw.Document.6.0">
                  <p:embed/>
                </p:oleObj>
              </mc:Choice>
              <mc:Fallback>
                <p:oleObj name="CS ChemDraw Drawing" r:id="rId3" imgW="794976" imgH="735839"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09800"/>
                        <a:ext cx="838200" cy="77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143000" y="3276600"/>
          <a:ext cx="914400" cy="881549"/>
        </p:xfrm>
        <a:graphic>
          <a:graphicData uri="http://schemas.openxmlformats.org/presentationml/2006/ole">
            <mc:AlternateContent xmlns:mc="http://schemas.openxmlformats.org/markup-compatibility/2006">
              <mc:Choice xmlns:v="urn:schemas-microsoft-com:vml" Requires="v">
                <p:oleObj spid="_x0000_s64595" name="CS ChemDraw Drawing" r:id="rId5" imgW="794976" imgH="766071" progId="ChemDraw.Document.6.0">
                  <p:embed/>
                </p:oleObj>
              </mc:Choice>
              <mc:Fallback>
                <p:oleObj name="CS ChemDraw Drawing" r:id="rId5" imgW="794976" imgH="766071"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76600"/>
                        <a:ext cx="914400" cy="88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066800" y="4267200"/>
          <a:ext cx="1066800" cy="1028474"/>
        </p:xfrm>
        <a:graphic>
          <a:graphicData uri="http://schemas.openxmlformats.org/presentationml/2006/ole">
            <mc:AlternateContent xmlns:mc="http://schemas.openxmlformats.org/markup-compatibility/2006">
              <mc:Choice xmlns:v="urn:schemas-microsoft-com:vml" Requires="v">
                <p:oleObj spid="_x0000_s64596" name="CS ChemDraw Drawing" r:id="rId7" imgW="794976" imgH="766071" progId="ChemDraw.Document.6.0">
                  <p:embed/>
                </p:oleObj>
              </mc:Choice>
              <mc:Fallback>
                <p:oleObj name="CS ChemDraw Drawing" r:id="rId7" imgW="794976" imgH="766071" progId="ChemDraw.Document.6.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267200"/>
                        <a:ext cx="1066800" cy="10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066800" y="5638800"/>
          <a:ext cx="2461837" cy="525462"/>
        </p:xfrm>
        <a:graphic>
          <a:graphicData uri="http://schemas.openxmlformats.org/presentationml/2006/ole">
            <mc:AlternateContent xmlns:mc="http://schemas.openxmlformats.org/markup-compatibility/2006">
              <mc:Choice xmlns:v="urn:schemas-microsoft-com:vml" Requires="v">
                <p:oleObj spid="_x0000_s64597" name="CS ChemDraw Drawing" r:id="rId9" imgW="1346735" imgH="287749" progId="ChemDraw.Document.6.0">
                  <p:embed/>
                </p:oleObj>
              </mc:Choice>
              <mc:Fallback>
                <p:oleObj name="CS ChemDraw Drawing" r:id="rId9" imgW="1346735" imgH="287749" progId="ChemDraw.Document.6.0">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638800"/>
                        <a:ext cx="246183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z="4000" dirty="0" smtClean="0"/>
              <a:t>What is the shape when 2 atoms are attached to the central atom?</a:t>
            </a:r>
          </a:p>
        </p:txBody>
      </p:sp>
      <p:pic>
        <p:nvPicPr>
          <p:cNvPr id="51203" name="Picture 3" descr="FG10_00-65b"/>
          <p:cNvPicPr>
            <a:picLocks noChangeAspect="1" noChangeArrowheads="1"/>
          </p:cNvPicPr>
          <p:nvPr/>
        </p:nvPicPr>
        <p:blipFill>
          <a:blip r:embed="rId2" cstate="print"/>
          <a:srcRect/>
          <a:stretch>
            <a:fillRect/>
          </a:stretch>
        </p:blipFill>
        <p:spPr bwMode="auto">
          <a:xfrm>
            <a:off x="2286000" y="3276600"/>
            <a:ext cx="4445000" cy="3044825"/>
          </a:xfrm>
          <a:prstGeom prst="rect">
            <a:avLst/>
          </a:prstGeom>
          <a:noFill/>
          <a:ln w="9525">
            <a:noFill/>
            <a:miter lim="800000"/>
            <a:headEnd/>
            <a:tailEnd/>
          </a:ln>
        </p:spPr>
      </p:pic>
      <p:pic>
        <p:nvPicPr>
          <p:cNvPr id="51204" name="Picture 2" descr="FG10_00-67un"/>
          <p:cNvPicPr>
            <a:picLocks noChangeAspect="1" noChangeArrowheads="1"/>
          </p:cNvPicPr>
          <p:nvPr/>
        </p:nvPicPr>
        <p:blipFill>
          <a:blip r:embed="rId3" cstate="print"/>
          <a:srcRect/>
          <a:stretch>
            <a:fillRect/>
          </a:stretch>
        </p:blipFill>
        <p:spPr bwMode="auto">
          <a:xfrm>
            <a:off x="1600200" y="1905000"/>
            <a:ext cx="5740400" cy="114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z="4000" dirty="0" smtClean="0"/>
              <a:t>What is the shape when 3 atoms are attached to the central atom?</a:t>
            </a:r>
          </a:p>
        </p:txBody>
      </p:sp>
      <p:pic>
        <p:nvPicPr>
          <p:cNvPr id="52227" name="Picture 3" descr="FG10_00-66c"/>
          <p:cNvPicPr>
            <a:picLocks noChangeAspect="1" noChangeArrowheads="1"/>
          </p:cNvPicPr>
          <p:nvPr/>
        </p:nvPicPr>
        <p:blipFill>
          <a:blip r:embed="rId2" cstate="print"/>
          <a:srcRect/>
          <a:stretch>
            <a:fillRect/>
          </a:stretch>
        </p:blipFill>
        <p:spPr bwMode="auto">
          <a:xfrm>
            <a:off x="3962400" y="1676400"/>
            <a:ext cx="4681538" cy="4876800"/>
          </a:xfrm>
          <a:prstGeom prst="rect">
            <a:avLst/>
          </a:prstGeom>
          <a:noFill/>
          <a:ln w="9525">
            <a:noFill/>
            <a:miter lim="800000"/>
            <a:headEnd/>
            <a:tailEnd/>
          </a:ln>
        </p:spPr>
      </p:pic>
      <p:pic>
        <p:nvPicPr>
          <p:cNvPr id="52228" name="Picture 2" descr="FG10_00-68un"/>
          <p:cNvPicPr>
            <a:picLocks noChangeAspect="1" noChangeArrowheads="1"/>
          </p:cNvPicPr>
          <p:nvPr/>
        </p:nvPicPr>
        <p:blipFill>
          <a:blip r:embed="rId3" cstate="print"/>
          <a:srcRect/>
          <a:stretch>
            <a:fillRect/>
          </a:stretch>
        </p:blipFill>
        <p:spPr bwMode="auto">
          <a:xfrm>
            <a:off x="304800" y="3124200"/>
            <a:ext cx="335280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5_12_Figure"/>
          <p:cNvPicPr>
            <a:picLocks noGrp="1" noChangeAspect="1" noChangeArrowheads="1"/>
          </p:cNvPicPr>
          <p:nvPr>
            <p:ph/>
          </p:nvPr>
        </p:nvPicPr>
        <p:blipFill>
          <a:blip r:embed="rId2" cstate="print"/>
          <a:srcRect/>
          <a:stretch>
            <a:fillRect/>
          </a:stretch>
        </p:blipFill>
        <p:spPr bwMode="auto">
          <a:xfrm>
            <a:off x="0" y="685800"/>
            <a:ext cx="9134058" cy="5339813"/>
          </a:xfrm>
          <a:prstGeom prst="rect">
            <a:avLst/>
          </a:prstGeom>
          <a:noFill/>
        </p:spPr>
      </p:pic>
    </p:spTree>
    <p:extLst>
      <p:ext uri="{BB962C8B-B14F-4D97-AF65-F5344CB8AC3E}">
        <p14:creationId xmlns:p14="http://schemas.microsoft.com/office/powerpoint/2010/main" val="3431488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dirty="0" smtClean="0"/>
              <a:t>What is the shape when 4 atoms are attached to the central atom?</a:t>
            </a:r>
          </a:p>
        </p:txBody>
      </p:sp>
      <p:pic>
        <p:nvPicPr>
          <p:cNvPr id="53251" name="Picture 4" descr="FG10_00-69d"/>
          <p:cNvPicPr>
            <a:picLocks noChangeAspect="1" noChangeArrowheads="1"/>
          </p:cNvPicPr>
          <p:nvPr/>
        </p:nvPicPr>
        <p:blipFill>
          <a:blip r:embed="rId2" cstate="print"/>
          <a:srcRect/>
          <a:stretch>
            <a:fillRect/>
          </a:stretch>
        </p:blipFill>
        <p:spPr bwMode="auto">
          <a:xfrm>
            <a:off x="533400" y="2286000"/>
            <a:ext cx="3505200" cy="3370263"/>
          </a:xfrm>
          <a:prstGeom prst="rect">
            <a:avLst/>
          </a:prstGeom>
          <a:noFill/>
          <a:ln w="9525">
            <a:noFill/>
            <a:miter lim="800000"/>
            <a:headEnd/>
            <a:tailEnd/>
          </a:ln>
        </p:spPr>
      </p:pic>
      <p:pic>
        <p:nvPicPr>
          <p:cNvPr id="53252" name="Picture 5" descr="FG10_00-70e"/>
          <p:cNvPicPr>
            <a:picLocks noChangeAspect="1" noChangeArrowheads="1"/>
          </p:cNvPicPr>
          <p:nvPr/>
        </p:nvPicPr>
        <p:blipFill>
          <a:blip r:embed="rId3" cstate="print"/>
          <a:srcRect/>
          <a:stretch>
            <a:fillRect/>
          </a:stretch>
        </p:blipFill>
        <p:spPr bwMode="auto">
          <a:xfrm>
            <a:off x="4953000" y="2362200"/>
            <a:ext cx="37401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sz="3200" dirty="0" smtClean="0"/>
              <a:t>What is the shape when 3 atoms + lone pair are attached to the central atom?</a:t>
            </a:r>
          </a:p>
        </p:txBody>
      </p:sp>
      <p:pic>
        <p:nvPicPr>
          <p:cNvPr id="54275" name="Picture 3" descr="FG10_00-72f"/>
          <p:cNvPicPr>
            <a:picLocks noChangeAspect="1" noChangeArrowheads="1"/>
          </p:cNvPicPr>
          <p:nvPr/>
        </p:nvPicPr>
        <p:blipFill>
          <a:blip r:embed="rId2" cstate="print"/>
          <a:srcRect/>
          <a:stretch>
            <a:fillRect/>
          </a:stretch>
        </p:blipFill>
        <p:spPr bwMode="auto">
          <a:xfrm>
            <a:off x="457200" y="2438400"/>
            <a:ext cx="3670300" cy="3586163"/>
          </a:xfrm>
          <a:prstGeom prst="rect">
            <a:avLst/>
          </a:prstGeom>
          <a:noFill/>
          <a:ln w="9525">
            <a:noFill/>
            <a:miter lim="800000"/>
            <a:headEnd/>
            <a:tailEnd/>
          </a:ln>
        </p:spPr>
      </p:pic>
      <p:pic>
        <p:nvPicPr>
          <p:cNvPr id="54276" name="Picture 2" descr="FG10_00-73g"/>
          <p:cNvPicPr>
            <a:picLocks noChangeAspect="1" noChangeArrowheads="1"/>
          </p:cNvPicPr>
          <p:nvPr/>
        </p:nvPicPr>
        <p:blipFill>
          <a:blip r:embed="rId3" cstate="print"/>
          <a:srcRect/>
          <a:stretch>
            <a:fillRect/>
          </a:stretch>
        </p:blipFill>
        <p:spPr bwMode="auto">
          <a:xfrm>
            <a:off x="4495800" y="2819400"/>
            <a:ext cx="4000500"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sz="3000" dirty="0" smtClean="0"/>
              <a:t>What is the shape when 2 atoms + 2 lone pairs are attached to the central atom?</a:t>
            </a:r>
          </a:p>
        </p:txBody>
      </p:sp>
      <p:pic>
        <p:nvPicPr>
          <p:cNvPr id="55299" name="Picture 3" descr="FG10_00-74h"/>
          <p:cNvPicPr>
            <a:picLocks noChangeAspect="1" noChangeArrowheads="1"/>
          </p:cNvPicPr>
          <p:nvPr/>
        </p:nvPicPr>
        <p:blipFill>
          <a:blip r:embed="rId2" cstate="print"/>
          <a:srcRect/>
          <a:stretch>
            <a:fillRect/>
          </a:stretch>
        </p:blipFill>
        <p:spPr bwMode="auto">
          <a:xfrm>
            <a:off x="304800" y="2438400"/>
            <a:ext cx="4076700" cy="3544888"/>
          </a:xfrm>
          <a:prstGeom prst="rect">
            <a:avLst/>
          </a:prstGeom>
          <a:noFill/>
          <a:ln w="9525">
            <a:noFill/>
            <a:miter lim="800000"/>
            <a:headEnd/>
            <a:tailEnd/>
          </a:ln>
        </p:spPr>
      </p:pic>
      <p:pic>
        <p:nvPicPr>
          <p:cNvPr id="55300" name="Picture 2" descr="FG10_00-75i"/>
          <p:cNvPicPr>
            <a:picLocks noChangeAspect="1" noChangeArrowheads="1"/>
          </p:cNvPicPr>
          <p:nvPr/>
        </p:nvPicPr>
        <p:blipFill>
          <a:blip r:embed="rId3" cstate="print"/>
          <a:srcRect/>
          <a:stretch>
            <a:fillRect/>
          </a:stretch>
        </p:blipFill>
        <p:spPr bwMode="auto">
          <a:xfrm>
            <a:off x="4343400" y="3048000"/>
            <a:ext cx="4521200"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Chapter_10\B_Images\10_03_Table.jpg"/>
          <p:cNvPicPr>
            <a:picLocks noChangeAspect="1" noChangeArrowheads="1"/>
          </p:cNvPicPr>
          <p:nvPr/>
        </p:nvPicPr>
        <p:blipFill>
          <a:blip r:embed="rId2" cstate="print"/>
          <a:srcRect/>
          <a:stretch>
            <a:fillRect/>
          </a:stretch>
        </p:blipFill>
        <p:spPr bwMode="auto">
          <a:xfrm>
            <a:off x="246063" y="20638"/>
            <a:ext cx="8650287" cy="681513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p:txBody>
          <a:bodyPr/>
          <a:lstStyle/>
          <a:p>
            <a:pPr eaLnBrk="1" hangingPunct="1"/>
            <a:endParaRPr lang="en-US" smtClean="0"/>
          </a:p>
        </p:txBody>
      </p:sp>
      <p:pic>
        <p:nvPicPr>
          <p:cNvPr id="57347" name="Picture 3" descr="TB07_04A"/>
          <p:cNvPicPr>
            <a:picLocks noChangeAspect="1" noChangeArrowheads="1"/>
          </p:cNvPicPr>
          <p:nvPr/>
        </p:nvPicPr>
        <p:blipFill>
          <a:blip r:embed="rId2" cstate="print"/>
          <a:srcRect/>
          <a:stretch>
            <a:fillRect/>
          </a:stretch>
        </p:blipFill>
        <p:spPr bwMode="auto">
          <a:xfrm>
            <a:off x="760413" y="887413"/>
            <a:ext cx="7621587" cy="50815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VSEPR Theory</a:t>
            </a:r>
            <a:endParaRPr lang="en-US" dirty="0"/>
          </a:p>
        </p:txBody>
      </p:sp>
      <p:sp>
        <p:nvSpPr>
          <p:cNvPr id="3" name="Content Placeholder 2"/>
          <p:cNvSpPr>
            <a:spLocks noGrp="1"/>
          </p:cNvSpPr>
          <p:nvPr>
            <p:ph idx="1"/>
          </p:nvPr>
        </p:nvSpPr>
        <p:spPr/>
        <p:txBody>
          <a:bodyPr/>
          <a:lstStyle/>
          <a:p>
            <a:r>
              <a:rPr lang="en-US" dirty="0" smtClean="0"/>
              <a:t>What is the molecular geometry for hydrogen sulfide?</a:t>
            </a:r>
          </a:p>
          <a:p>
            <a:pPr marL="514350" indent="-514350">
              <a:buFont typeface="+mj-lt"/>
              <a:buAutoNum type="alphaUcPeriod"/>
            </a:pPr>
            <a:r>
              <a:rPr lang="en-US" dirty="0" smtClean="0"/>
              <a:t> tetrahedral</a:t>
            </a:r>
          </a:p>
          <a:p>
            <a:pPr marL="514350" indent="-514350">
              <a:buFont typeface="+mj-lt"/>
              <a:buAutoNum type="alphaUcPeriod"/>
            </a:pPr>
            <a:r>
              <a:rPr lang="en-US" dirty="0" err="1" smtClean="0"/>
              <a:t>trigonal</a:t>
            </a:r>
            <a:r>
              <a:rPr lang="en-US" dirty="0" smtClean="0"/>
              <a:t> planar</a:t>
            </a:r>
          </a:p>
          <a:p>
            <a:pPr marL="514350" indent="-514350">
              <a:buFont typeface="+mj-lt"/>
              <a:buAutoNum type="alphaUcPeriod"/>
            </a:pPr>
            <a:r>
              <a:rPr lang="en-US" dirty="0" err="1" smtClean="0"/>
              <a:t>trigonal</a:t>
            </a:r>
            <a:r>
              <a:rPr lang="en-US" dirty="0" smtClean="0"/>
              <a:t> pyramidal </a:t>
            </a:r>
          </a:p>
          <a:p>
            <a:pPr marL="514350" indent="-514350">
              <a:buFont typeface="+mj-lt"/>
              <a:buAutoNum type="alphaUcPeriod"/>
            </a:pPr>
            <a:r>
              <a:rPr lang="en-US" dirty="0" smtClean="0"/>
              <a:t>bent</a:t>
            </a:r>
          </a:p>
          <a:p>
            <a:pPr marL="514350" indent="-514350">
              <a:buFont typeface="+mj-lt"/>
              <a:buAutoNum type="alphaUcPeriod"/>
            </a:pPr>
            <a:r>
              <a:rPr lang="en-US" dirty="0" smtClean="0"/>
              <a:t>linear</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VSEPR Theory</a:t>
            </a:r>
            <a:endParaRPr lang="en-US" dirty="0"/>
          </a:p>
        </p:txBody>
      </p:sp>
      <p:sp>
        <p:nvSpPr>
          <p:cNvPr id="3" name="Content Placeholder 2"/>
          <p:cNvSpPr>
            <a:spLocks noGrp="1"/>
          </p:cNvSpPr>
          <p:nvPr>
            <p:ph idx="1"/>
          </p:nvPr>
        </p:nvSpPr>
        <p:spPr/>
        <p:txBody>
          <a:bodyPr/>
          <a:lstStyle/>
          <a:p>
            <a:r>
              <a:rPr lang="en-US" dirty="0" smtClean="0"/>
              <a:t>What is the bond angle for the </a:t>
            </a:r>
            <a:r>
              <a:rPr lang="en-US" dirty="0" err="1" smtClean="0"/>
              <a:t>thiocyanate</a:t>
            </a:r>
            <a:r>
              <a:rPr lang="en-US" dirty="0" smtClean="0"/>
              <a:t> ion, SCN</a:t>
            </a:r>
            <a:r>
              <a:rPr lang="en-US" baseline="30000" dirty="0" smtClean="0"/>
              <a:t>-</a:t>
            </a:r>
            <a:r>
              <a:rPr lang="en-US" dirty="0" smtClean="0"/>
              <a:t>?</a:t>
            </a:r>
          </a:p>
          <a:p>
            <a:pPr marL="514350" indent="-514350">
              <a:buFont typeface="+mj-lt"/>
              <a:buAutoNum type="alphaUcPeriod"/>
            </a:pPr>
            <a:r>
              <a:rPr lang="en-US" dirty="0" smtClean="0"/>
              <a:t>109.5°</a:t>
            </a:r>
          </a:p>
          <a:p>
            <a:pPr marL="514350" indent="-514350">
              <a:buFont typeface="+mj-lt"/>
              <a:buAutoNum type="alphaUcPeriod"/>
            </a:pPr>
            <a:r>
              <a:rPr lang="en-US" dirty="0" smtClean="0"/>
              <a:t>107°</a:t>
            </a:r>
          </a:p>
          <a:p>
            <a:pPr marL="514350" indent="-514350">
              <a:buFont typeface="+mj-lt"/>
              <a:buAutoNum type="alphaUcPeriod"/>
            </a:pPr>
            <a:r>
              <a:rPr lang="en-US" dirty="0" smtClean="0"/>
              <a:t>180°</a:t>
            </a:r>
          </a:p>
          <a:p>
            <a:pPr marL="514350" indent="-514350">
              <a:buFont typeface="+mj-lt"/>
              <a:buAutoNum type="alphaUcPeriod"/>
            </a:pPr>
            <a:r>
              <a:rPr lang="en-US" dirty="0" smtClean="0"/>
              <a:t>104.5°</a:t>
            </a:r>
          </a:p>
          <a:p>
            <a:pPr marL="514350" indent="-514350">
              <a:buFont typeface="+mj-lt"/>
              <a:buAutoNum type="alphaUcPeriod"/>
            </a:pPr>
            <a:r>
              <a:rPr lang="en-US" dirty="0" smtClean="0"/>
              <a:t>120°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G10_02"/>
          <p:cNvPicPr>
            <a:picLocks noChangeAspect="1" noChangeArrowheads="1"/>
          </p:cNvPicPr>
          <p:nvPr/>
        </p:nvPicPr>
        <p:blipFill>
          <a:blip r:embed="rId2" cstate="print"/>
          <a:srcRect/>
          <a:stretch>
            <a:fillRect/>
          </a:stretch>
        </p:blipFill>
        <p:spPr bwMode="auto">
          <a:xfrm>
            <a:off x="286870" y="1474227"/>
            <a:ext cx="8559800" cy="53927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What is electronegativity?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61632" y="1360170"/>
            <a:ext cx="9029700" cy="549783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does electronegativity change on the periodic table? </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Electronegativity</a:t>
            </a:r>
            <a:endParaRPr lang="en-US" dirty="0"/>
          </a:p>
        </p:txBody>
      </p:sp>
      <p:sp>
        <p:nvSpPr>
          <p:cNvPr id="3" name="Content Placeholder 2"/>
          <p:cNvSpPr>
            <a:spLocks noGrp="1"/>
          </p:cNvSpPr>
          <p:nvPr>
            <p:ph idx="1"/>
          </p:nvPr>
        </p:nvSpPr>
        <p:spPr/>
        <p:txBody>
          <a:bodyPr/>
          <a:lstStyle/>
          <a:p>
            <a:r>
              <a:rPr lang="en-US" dirty="0" smtClean="0"/>
              <a:t>Rank the following in order of increasing </a:t>
            </a:r>
            <a:r>
              <a:rPr lang="en-US" dirty="0" err="1" smtClean="0"/>
              <a:t>electronegativity</a:t>
            </a:r>
            <a:r>
              <a:rPr lang="en-US" dirty="0" smtClean="0"/>
              <a:t>: F, </a:t>
            </a:r>
            <a:r>
              <a:rPr lang="en-US" dirty="0" err="1" smtClean="0"/>
              <a:t>Ga</a:t>
            </a:r>
            <a:r>
              <a:rPr lang="en-US" dirty="0" smtClean="0"/>
              <a:t>, K, </a:t>
            </a:r>
            <a:r>
              <a:rPr lang="en-US" dirty="0" err="1" smtClean="0"/>
              <a:t>Rb</a:t>
            </a:r>
            <a:r>
              <a:rPr lang="en-US" dirty="0" smtClean="0"/>
              <a:t>, and V.</a:t>
            </a:r>
          </a:p>
          <a:p>
            <a:pPr marL="514350" indent="-514350">
              <a:buAutoNum type="alphaUcPeriod"/>
            </a:pPr>
            <a:r>
              <a:rPr lang="en-US" dirty="0" smtClean="0"/>
              <a:t>F &lt; </a:t>
            </a:r>
            <a:r>
              <a:rPr lang="en-US" dirty="0" err="1" smtClean="0"/>
              <a:t>Ga</a:t>
            </a:r>
            <a:r>
              <a:rPr lang="en-US" dirty="0" smtClean="0"/>
              <a:t> &lt; K &lt; </a:t>
            </a:r>
            <a:r>
              <a:rPr lang="en-US" dirty="0" err="1" smtClean="0"/>
              <a:t>Rb</a:t>
            </a:r>
            <a:r>
              <a:rPr lang="en-US" dirty="0" smtClean="0"/>
              <a:t> &lt; V</a:t>
            </a:r>
          </a:p>
          <a:p>
            <a:pPr marL="514350" indent="-514350">
              <a:buAutoNum type="alphaUcPeriod"/>
            </a:pPr>
            <a:r>
              <a:rPr lang="en-US" dirty="0" err="1" smtClean="0"/>
              <a:t>Rb</a:t>
            </a:r>
            <a:r>
              <a:rPr lang="en-US" dirty="0" smtClean="0"/>
              <a:t> &lt; K &lt; V &lt; </a:t>
            </a:r>
            <a:r>
              <a:rPr lang="en-US" dirty="0" err="1" smtClean="0"/>
              <a:t>Ga</a:t>
            </a:r>
            <a:r>
              <a:rPr lang="en-US" dirty="0" smtClean="0"/>
              <a:t> &lt; F</a:t>
            </a:r>
          </a:p>
          <a:p>
            <a:pPr marL="514350" indent="-514350">
              <a:buAutoNum type="alphaUcPeriod"/>
            </a:pPr>
            <a:r>
              <a:rPr lang="en-US" dirty="0" smtClean="0"/>
              <a:t>V &lt; </a:t>
            </a:r>
            <a:r>
              <a:rPr lang="en-US" dirty="0" err="1" smtClean="0"/>
              <a:t>Rb</a:t>
            </a:r>
            <a:r>
              <a:rPr lang="en-US" dirty="0" smtClean="0"/>
              <a:t> &lt; </a:t>
            </a:r>
            <a:r>
              <a:rPr lang="en-US" dirty="0" err="1" smtClean="0"/>
              <a:t>Ga</a:t>
            </a:r>
            <a:r>
              <a:rPr lang="en-US" dirty="0" smtClean="0"/>
              <a:t> &lt; K &lt; F</a:t>
            </a:r>
          </a:p>
          <a:p>
            <a:pPr marL="514350" indent="-514350">
              <a:buAutoNum type="alphaUcPeriod"/>
            </a:pPr>
            <a:r>
              <a:rPr lang="en-US" dirty="0" smtClean="0"/>
              <a:t>F &lt; </a:t>
            </a:r>
            <a:r>
              <a:rPr lang="en-US" dirty="0" err="1" smtClean="0"/>
              <a:t>Ga</a:t>
            </a:r>
            <a:r>
              <a:rPr lang="en-US" dirty="0" smtClean="0"/>
              <a:t> &lt; </a:t>
            </a:r>
            <a:r>
              <a:rPr lang="en-US" dirty="0" err="1" smtClean="0"/>
              <a:t>Rb</a:t>
            </a:r>
            <a:r>
              <a:rPr lang="en-US" dirty="0" smtClean="0"/>
              <a:t> &lt; V &lt; K</a:t>
            </a:r>
          </a:p>
          <a:p>
            <a:pPr marL="514350" indent="-514350">
              <a:buAutoNum type="alphaUcPeriod"/>
            </a:pPr>
            <a:r>
              <a:rPr lang="en-US" dirty="0" err="1" smtClean="0"/>
              <a:t>Rb</a:t>
            </a:r>
            <a:r>
              <a:rPr lang="en-US" dirty="0" smtClean="0"/>
              <a:t> &lt; F &lt; K &lt; V &lt; </a:t>
            </a:r>
            <a:r>
              <a:rPr lang="en-US" dirty="0" err="1" smtClean="0"/>
              <a:t>Ga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Size</a:t>
            </a:r>
            <a:endParaRPr lang="en-US" dirty="0"/>
          </a:p>
        </p:txBody>
      </p:sp>
      <p:sp>
        <p:nvSpPr>
          <p:cNvPr id="3" name="Content Placeholder 2"/>
          <p:cNvSpPr>
            <a:spLocks noGrp="1"/>
          </p:cNvSpPr>
          <p:nvPr>
            <p:ph idx="1"/>
          </p:nvPr>
        </p:nvSpPr>
        <p:spPr/>
        <p:txBody>
          <a:bodyPr/>
          <a:lstStyle/>
          <a:p>
            <a:pPr>
              <a:buNone/>
            </a:pPr>
            <a:r>
              <a:rPr lang="en-US" dirty="0" smtClean="0"/>
              <a:t>Which has the larger atomic size?</a:t>
            </a:r>
          </a:p>
          <a:p>
            <a:pPr>
              <a:buNone/>
            </a:pPr>
            <a:r>
              <a:rPr lang="en-US" dirty="0" smtClean="0"/>
              <a:t>Li or K and Li or F</a:t>
            </a:r>
          </a:p>
          <a:p>
            <a:pPr marL="514350" indent="-514350">
              <a:buAutoNum type="alphaUcPeriod"/>
            </a:pPr>
            <a:r>
              <a:rPr lang="en-US" dirty="0" smtClean="0"/>
              <a:t>K, Li</a:t>
            </a:r>
          </a:p>
          <a:p>
            <a:pPr marL="514350" indent="-514350">
              <a:buAutoNum type="alphaUcPeriod"/>
            </a:pPr>
            <a:r>
              <a:rPr lang="en-US" dirty="0" smtClean="0"/>
              <a:t>Li, F</a:t>
            </a:r>
          </a:p>
          <a:p>
            <a:pPr marL="514350" indent="-514350">
              <a:buAutoNum type="alphaUcPeriod"/>
            </a:pPr>
            <a:r>
              <a:rPr lang="en-US" dirty="0" smtClean="0"/>
              <a:t>K, F</a:t>
            </a:r>
          </a:p>
          <a:p>
            <a:pPr marL="514350" indent="-514350">
              <a:buAutoNum type="alphaUcPeriod"/>
            </a:pPr>
            <a:r>
              <a:rPr lang="en-US" dirty="0" smtClean="0"/>
              <a:t>Li, Li</a:t>
            </a:r>
          </a:p>
          <a:p>
            <a:pPr marL="514350" indent="-514350">
              <a:buAutoNum type="alphaUcPeriod"/>
            </a:pPr>
            <a:r>
              <a:rPr lang="en-US" dirty="0" smtClean="0"/>
              <a:t>Not enough information</a:t>
            </a:r>
            <a:endParaRPr lang="en-US" dirty="0"/>
          </a:p>
        </p:txBody>
      </p:sp>
    </p:spTree>
    <p:extLst>
      <p:ext uri="{BB962C8B-B14F-4D97-AF65-F5344CB8AC3E}">
        <p14:creationId xmlns:p14="http://schemas.microsoft.com/office/powerpoint/2010/main" val="1550518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dirty="0" smtClean="0">
                <a:cs typeface="Times New Roman" pitchFamily="18" charset="0"/>
              </a:rPr>
              <a:t>How do bonds differ? </a:t>
            </a:r>
          </a:p>
        </p:txBody>
      </p:sp>
      <p:pic>
        <p:nvPicPr>
          <p:cNvPr id="60420" name="Picture 2" descr="FG10_06"/>
          <p:cNvPicPr>
            <a:picLocks noChangeAspect="1" noChangeArrowheads="1"/>
          </p:cNvPicPr>
          <p:nvPr/>
        </p:nvPicPr>
        <p:blipFill>
          <a:blip r:embed="rId2" cstate="print"/>
          <a:srcRect/>
          <a:stretch>
            <a:fillRect/>
          </a:stretch>
        </p:blipFill>
        <p:spPr bwMode="auto">
          <a:xfrm>
            <a:off x="0" y="1676400"/>
            <a:ext cx="907463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p:txBody>
          <a:bodyPr/>
          <a:lstStyle/>
          <a:p>
            <a:pPr eaLnBrk="1" hangingPunct="1"/>
            <a:r>
              <a:rPr lang="en-US" sz="4200" dirty="0" smtClean="0"/>
              <a:t>How are electrons shared in </a:t>
            </a:r>
            <a:r>
              <a:rPr lang="en-US" sz="4200" dirty="0"/>
              <a:t>Cl</a:t>
            </a:r>
            <a:r>
              <a:rPr lang="en-US" sz="4200" baseline="-25000" dirty="0"/>
              <a:t>2</a:t>
            </a:r>
            <a:r>
              <a:rPr lang="en-US" sz="4200" dirty="0" smtClean="0"/>
              <a:t>? </a:t>
            </a:r>
          </a:p>
        </p:txBody>
      </p:sp>
      <p:pic>
        <p:nvPicPr>
          <p:cNvPr id="61443" name="Picture 2" descr="FG10_03"/>
          <p:cNvPicPr>
            <a:picLocks noChangeAspect="1" noChangeArrowheads="1"/>
          </p:cNvPicPr>
          <p:nvPr/>
        </p:nvPicPr>
        <p:blipFill>
          <a:blip r:embed="rId2" cstate="print"/>
          <a:srcRect/>
          <a:stretch>
            <a:fillRect/>
          </a:stretch>
        </p:blipFill>
        <p:spPr bwMode="auto">
          <a:xfrm>
            <a:off x="1752600" y="2362200"/>
            <a:ext cx="6273800"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pPr eaLnBrk="1" hangingPunct="1"/>
            <a:r>
              <a:rPr lang="en-US" sz="4200" dirty="0" smtClean="0"/>
              <a:t>How are electrons shared in HF?</a:t>
            </a:r>
          </a:p>
        </p:txBody>
      </p:sp>
      <p:pic>
        <p:nvPicPr>
          <p:cNvPr id="62467" name="Picture 2" descr="FG10_05"/>
          <p:cNvPicPr>
            <a:picLocks noChangeAspect="1" noChangeArrowheads="1"/>
          </p:cNvPicPr>
          <p:nvPr/>
        </p:nvPicPr>
        <p:blipFill>
          <a:blip r:embed="rId2" cstate="print"/>
          <a:srcRect/>
          <a:stretch>
            <a:fillRect/>
          </a:stretch>
        </p:blipFill>
        <p:spPr bwMode="auto">
          <a:xfrm>
            <a:off x="1143000" y="1524000"/>
            <a:ext cx="7569200"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pPr eaLnBrk="1" hangingPunct="1"/>
            <a:r>
              <a:rPr lang="en-US" sz="3600" dirty="0" smtClean="0"/>
              <a:t>Is H</a:t>
            </a:r>
            <a:r>
              <a:rPr lang="en-US" sz="3600" baseline="-25000" dirty="0" smtClean="0"/>
              <a:t>2</a:t>
            </a:r>
            <a:r>
              <a:rPr lang="en-US" sz="3600" dirty="0" smtClean="0"/>
              <a:t>O a polar or nonpolar molecule? </a:t>
            </a:r>
          </a:p>
        </p:txBody>
      </p:sp>
      <p:pic>
        <p:nvPicPr>
          <p:cNvPr id="64515" name="Picture 2" descr="FG10_06-03l"/>
          <p:cNvPicPr>
            <a:picLocks noChangeAspect="1" noChangeArrowheads="1"/>
          </p:cNvPicPr>
          <p:nvPr/>
        </p:nvPicPr>
        <p:blipFill>
          <a:blip r:embed="rId2" cstate="print"/>
          <a:srcRect/>
          <a:stretch>
            <a:fillRect/>
          </a:stretch>
        </p:blipFill>
        <p:spPr bwMode="auto">
          <a:xfrm>
            <a:off x="1981200" y="1905000"/>
            <a:ext cx="5238750" cy="469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G10_06-02k"/>
          <p:cNvPicPr>
            <a:picLocks noChangeAspect="1" noChangeArrowheads="1"/>
          </p:cNvPicPr>
          <p:nvPr/>
        </p:nvPicPr>
        <p:blipFill>
          <a:blip r:embed="rId2" cstate="print"/>
          <a:srcRect/>
          <a:stretch>
            <a:fillRect/>
          </a:stretch>
        </p:blipFill>
        <p:spPr bwMode="auto">
          <a:xfrm>
            <a:off x="510988" y="2514600"/>
            <a:ext cx="8026400" cy="3260725"/>
          </a:xfrm>
          <a:prstGeom prst="rect">
            <a:avLst/>
          </a:prstGeom>
          <a:noFill/>
          <a:ln w="9525">
            <a:noFill/>
            <a:miter lim="800000"/>
            <a:headEnd/>
            <a:tailEnd/>
          </a:ln>
        </p:spPr>
      </p:pic>
      <p:sp>
        <p:nvSpPr>
          <p:cNvPr id="65539" name="Rectangle 3"/>
          <p:cNvSpPr>
            <a:spLocks noGrp="1" noChangeArrowheads="1"/>
          </p:cNvSpPr>
          <p:nvPr>
            <p:ph type="title"/>
          </p:nvPr>
        </p:nvSpPr>
        <p:spPr/>
        <p:txBody>
          <a:bodyPr/>
          <a:lstStyle/>
          <a:p>
            <a:pPr eaLnBrk="1" hangingPunct="1"/>
            <a:r>
              <a:rPr lang="en-US" sz="3600" dirty="0"/>
              <a:t>Is </a:t>
            </a:r>
            <a:r>
              <a:rPr lang="en-US" sz="3600" dirty="0" smtClean="0"/>
              <a:t>CO</a:t>
            </a:r>
            <a:r>
              <a:rPr lang="en-US" sz="3600" baseline="-25000" dirty="0" smtClean="0"/>
              <a:t>2 </a:t>
            </a:r>
            <a:r>
              <a:rPr lang="en-US" sz="3600" dirty="0" smtClean="0"/>
              <a:t>a polar or nonpolar molecule?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G10_01-01UN"/>
          <p:cNvPicPr>
            <a:picLocks noChangeAspect="1" noChangeArrowheads="1"/>
          </p:cNvPicPr>
          <p:nvPr/>
        </p:nvPicPr>
        <p:blipFill>
          <a:blip r:embed="rId2" cstate="print"/>
          <a:srcRect/>
          <a:stretch>
            <a:fillRect/>
          </a:stretch>
        </p:blipFill>
        <p:spPr bwMode="auto">
          <a:xfrm>
            <a:off x="0" y="1371600"/>
            <a:ext cx="9144000" cy="2606675"/>
          </a:xfrm>
          <a:prstGeom prst="rect">
            <a:avLst/>
          </a:prstGeom>
          <a:noFill/>
          <a:ln w="9525">
            <a:noFill/>
            <a:miter lim="800000"/>
            <a:headEnd/>
            <a:tailEnd/>
          </a:ln>
        </p:spPr>
      </p:pic>
      <p:pic>
        <p:nvPicPr>
          <p:cNvPr id="5123" name="Picture 5" descr="FG10_01-02UN"/>
          <p:cNvPicPr>
            <a:picLocks noChangeAspect="1" noChangeArrowheads="1"/>
          </p:cNvPicPr>
          <p:nvPr/>
        </p:nvPicPr>
        <p:blipFill>
          <a:blip r:embed="rId3" cstate="print"/>
          <a:srcRect/>
          <a:stretch>
            <a:fillRect/>
          </a:stretch>
        </p:blipFill>
        <p:spPr bwMode="auto">
          <a:xfrm>
            <a:off x="0" y="4267200"/>
            <a:ext cx="9144000" cy="2468563"/>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smtClean="0"/>
              <a:t>What is the direction of the net dipole? </a:t>
            </a:r>
            <a:endParaRPr 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G10_01-03UN"/>
          <p:cNvPicPr>
            <a:picLocks noChangeAspect="1" noChangeArrowheads="1"/>
          </p:cNvPicPr>
          <p:nvPr/>
        </p:nvPicPr>
        <p:blipFill>
          <a:blip r:embed="rId2" cstate="print"/>
          <a:srcRect/>
          <a:stretch>
            <a:fillRect/>
          </a:stretch>
        </p:blipFill>
        <p:spPr bwMode="auto">
          <a:xfrm>
            <a:off x="0" y="1524000"/>
            <a:ext cx="9144000" cy="2479675"/>
          </a:xfrm>
          <a:prstGeom prst="rect">
            <a:avLst/>
          </a:prstGeom>
          <a:noFill/>
          <a:ln w="9525">
            <a:noFill/>
            <a:miter lim="800000"/>
            <a:headEnd/>
            <a:tailEnd/>
          </a:ln>
        </p:spPr>
      </p:pic>
      <p:sp>
        <p:nvSpPr>
          <p:cNvPr id="6147" name="Rectangle 5"/>
          <p:cNvSpPr>
            <a:spLocks noGrp="1" noChangeArrowheads="1"/>
          </p:cNvSpPr>
          <p:nvPr>
            <p:ph type="title"/>
          </p:nvPr>
        </p:nvSpPr>
        <p:spPr/>
        <p:txBody>
          <a:bodyPr/>
          <a:lstStyle/>
          <a:p>
            <a:r>
              <a:rPr lang="en-US" sz="3200" dirty="0" smtClean="0"/>
              <a:t>Can a nonpolar molecule have polar bonds?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b="1" u="sng">
                <a:solidFill>
                  <a:schemeClr val="tx2"/>
                </a:solidFill>
              </a:rPr>
              <a:t>Periodic Properties</a:t>
            </a:r>
          </a:p>
        </p:txBody>
      </p:sp>
      <p:sp>
        <p:nvSpPr>
          <p:cNvPr id="4099" name="Rectangle 3"/>
          <p:cNvSpPr>
            <a:spLocks noChangeArrowheads="1"/>
          </p:cNvSpPr>
          <p:nvPr/>
        </p:nvSpPr>
        <p:spPr bwMode="auto">
          <a:xfrm>
            <a:off x="457200" y="1295400"/>
            <a:ext cx="8229600" cy="53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cs typeface="Times New Roman" pitchFamily="18" charset="0"/>
              </a:rPr>
              <a:t>Metallic Character</a:t>
            </a:r>
            <a:endParaRPr lang="en-US" sz="2800"/>
          </a:p>
        </p:txBody>
      </p:sp>
      <p:pic>
        <p:nvPicPr>
          <p:cNvPr id="4100" name="Picture 4" descr="FG09_39"/>
          <p:cNvPicPr>
            <a:picLocks noChangeAspect="1" noChangeArrowheads="1"/>
          </p:cNvPicPr>
          <p:nvPr/>
        </p:nvPicPr>
        <p:blipFill>
          <a:blip r:embed="rId2" cstate="print"/>
          <a:srcRect/>
          <a:stretch>
            <a:fillRect/>
          </a:stretch>
        </p:blipFill>
        <p:spPr bwMode="auto">
          <a:xfrm>
            <a:off x="381000" y="1885950"/>
            <a:ext cx="8356600" cy="4972050"/>
          </a:xfrm>
          <a:prstGeom prst="rect">
            <a:avLst/>
          </a:prstGeom>
          <a:noFill/>
          <a:ln w="9525">
            <a:noFill/>
            <a:miter lim="800000"/>
            <a:headEnd/>
            <a:tailEnd/>
          </a:ln>
        </p:spPr>
      </p:pic>
    </p:spTree>
    <p:extLst>
      <p:ext uri="{BB962C8B-B14F-4D97-AF65-F5344CB8AC3E}">
        <p14:creationId xmlns:p14="http://schemas.microsoft.com/office/powerpoint/2010/main" val="352837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8_18"/>
          <p:cNvPicPr>
            <a:picLocks noChangeAspect="1" noChangeArrowheads="1"/>
          </p:cNvPicPr>
          <p:nvPr/>
        </p:nvPicPr>
        <p:blipFill>
          <a:blip r:embed="rId3" cstate="print"/>
          <a:srcRect/>
          <a:stretch>
            <a:fillRect/>
          </a:stretch>
        </p:blipFill>
        <p:spPr bwMode="auto">
          <a:xfrm>
            <a:off x="1588" y="274638"/>
            <a:ext cx="9134475" cy="6310312"/>
          </a:xfrm>
          <a:prstGeom prst="rect">
            <a:avLst/>
          </a:prstGeom>
          <a:noFill/>
          <a:ln w="9525">
            <a:noFill/>
            <a:miter lim="800000"/>
            <a:headEnd/>
            <a:tailEnd/>
          </a:ln>
        </p:spPr>
      </p:pic>
    </p:spTree>
    <p:extLst>
      <p:ext uri="{BB962C8B-B14F-4D97-AF65-F5344CB8AC3E}">
        <p14:creationId xmlns:p14="http://schemas.microsoft.com/office/powerpoint/2010/main" val="330678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Metallic Character</a:t>
            </a:r>
            <a:endParaRPr lang="en-US" dirty="0"/>
          </a:p>
        </p:txBody>
      </p:sp>
      <p:sp>
        <p:nvSpPr>
          <p:cNvPr id="3" name="Content Placeholder 2"/>
          <p:cNvSpPr>
            <a:spLocks noGrp="1"/>
          </p:cNvSpPr>
          <p:nvPr>
            <p:ph idx="1"/>
          </p:nvPr>
        </p:nvSpPr>
        <p:spPr/>
        <p:txBody>
          <a:bodyPr/>
          <a:lstStyle/>
          <a:p>
            <a:r>
              <a:rPr lang="en-US" dirty="0" smtClean="0"/>
              <a:t>Which has more metallic character: S or Na?</a:t>
            </a:r>
          </a:p>
        </p:txBody>
      </p:sp>
    </p:spTree>
    <p:extLst>
      <p:ext uri="{BB962C8B-B14F-4D97-AF65-F5344CB8AC3E}">
        <p14:creationId xmlns:p14="http://schemas.microsoft.com/office/powerpoint/2010/main" val="106556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2804</TotalTime>
  <Words>1314</Words>
  <Application>Microsoft Office PowerPoint</Application>
  <PresentationFormat>On-screen Show (4:3)</PresentationFormat>
  <Paragraphs>241</Paragraphs>
  <Slides>66</Slides>
  <Notes>10</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Default Design</vt:lpstr>
      <vt:lpstr>CS ChemDraw Drawing</vt:lpstr>
      <vt:lpstr>Chemical Bonds:  The Formation of Compounds From Atoms </vt:lpstr>
      <vt:lpstr>PowerPoint Presentation</vt:lpstr>
      <vt:lpstr>Periodic Properties</vt:lpstr>
      <vt:lpstr>PowerPoint Presentation</vt:lpstr>
      <vt:lpstr>PowerPoint Presentation</vt:lpstr>
      <vt:lpstr>Example – Atomic Size</vt:lpstr>
      <vt:lpstr>PowerPoint Presentation</vt:lpstr>
      <vt:lpstr>PowerPoint Presentation</vt:lpstr>
      <vt:lpstr>Example – Metallic Character</vt:lpstr>
      <vt:lpstr>Periodic Properties – Ionization Energy</vt:lpstr>
      <vt:lpstr>PowerPoint Presentation</vt:lpstr>
      <vt:lpstr>PowerPoint Presentation</vt:lpstr>
      <vt:lpstr>Ionization Energy</vt:lpstr>
      <vt:lpstr>Example – Ionization Energy</vt:lpstr>
      <vt:lpstr>Example – Ionization Energy</vt:lpstr>
      <vt:lpstr>Example – Ionization Energy</vt:lpstr>
      <vt:lpstr>How does the radius of a cation differ from an atom? </vt:lpstr>
      <vt:lpstr>What happens when an atom loses an electron? </vt:lpstr>
      <vt:lpstr>How does the radius of an anion differ from an atom? </vt:lpstr>
      <vt:lpstr>What happens when an atom gains an electron? </vt:lpstr>
      <vt:lpstr>PowerPoint Presentation</vt:lpstr>
      <vt:lpstr>How do atoms bond?</vt:lpstr>
      <vt:lpstr>PowerPoint Presentation</vt:lpstr>
      <vt:lpstr>What does a formula unit look like? </vt:lpstr>
      <vt:lpstr>What is one way that a metal obtains an octet? </vt:lpstr>
      <vt:lpstr>What is one way that a nonmetal obtains an octet?</vt:lpstr>
      <vt:lpstr>Example – Ionic Bonding</vt:lpstr>
      <vt:lpstr>What compound will be formed by the reaction of potassium and chlorine?</vt:lpstr>
      <vt:lpstr>PowerPoint Presentation</vt:lpstr>
      <vt:lpstr>PowerPoint Presentation</vt:lpstr>
      <vt:lpstr>PowerPoint Presentation</vt:lpstr>
      <vt:lpstr>How can we estimate the bond length of a molecule? </vt:lpstr>
      <vt:lpstr>What does the bonding in H2 look like? </vt:lpstr>
      <vt:lpstr>How does Cl2 bond?</vt:lpstr>
      <vt:lpstr>What orbital(s) does Cl2 use to bond? </vt:lpstr>
      <vt:lpstr>How does O2 bond? </vt:lpstr>
      <vt:lpstr>How many valence electrons are shared? </vt:lpstr>
      <vt:lpstr>How many valence electrons are shared in N2? </vt:lpstr>
      <vt:lpstr>PowerPoint Presentation</vt:lpstr>
      <vt:lpstr>How does H2O bond?</vt:lpstr>
      <vt:lpstr>Are all the valence electrons shared? </vt:lpstr>
      <vt:lpstr>Does each atom have a complete outer shell?</vt:lpstr>
      <vt:lpstr>PowerPoint Presentation</vt:lpstr>
      <vt:lpstr>Writing Lewis Dot Structures</vt:lpstr>
      <vt:lpstr>Writing Lewis Dot Structures</vt:lpstr>
      <vt:lpstr>Writing Lewis Dot Structures</vt:lpstr>
      <vt:lpstr>Example – Covalent Bonding</vt:lpstr>
      <vt:lpstr>What is the shape when 2 atoms are attached to the central atom?</vt:lpstr>
      <vt:lpstr>What is the shape when 3 atoms are attached to the central atom?</vt:lpstr>
      <vt:lpstr>What is the shape when 4 atoms are attached to the central atom?</vt:lpstr>
      <vt:lpstr>What is the shape when 3 atoms + lone pair are attached to the central atom?</vt:lpstr>
      <vt:lpstr>What is the shape when 2 atoms + 2 lone pairs are attached to the central atom?</vt:lpstr>
      <vt:lpstr>PowerPoint Presentation</vt:lpstr>
      <vt:lpstr>PowerPoint Presentation</vt:lpstr>
      <vt:lpstr>Example – VSEPR Theory</vt:lpstr>
      <vt:lpstr>Example – VSEPR Theory</vt:lpstr>
      <vt:lpstr>What is electronegativity? </vt:lpstr>
      <vt:lpstr>How does electronegativity change on the periodic table? </vt:lpstr>
      <vt:lpstr>Example – Electronegativity</vt:lpstr>
      <vt:lpstr>How do bonds differ? </vt:lpstr>
      <vt:lpstr>How are electrons shared in Cl2? </vt:lpstr>
      <vt:lpstr>How are electrons shared in HF?</vt:lpstr>
      <vt:lpstr>Is H2O a polar or nonpolar molecule? </vt:lpstr>
      <vt:lpstr>Is CO2 a polar or nonpolar molecule? </vt:lpstr>
      <vt:lpstr>What is the direction of the net dipole? </vt:lpstr>
      <vt:lpstr>Can a nonpolar molecule have polar bonds? </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Bonds: The Formation of Compounds from Atoms</dc:title>
  <dc:creator>Diana Vance</dc:creator>
  <cp:lastModifiedBy>Diana Vance</cp:lastModifiedBy>
  <cp:revision>142</cp:revision>
  <dcterms:created xsi:type="dcterms:W3CDTF">2002-09-10T12:58:21Z</dcterms:created>
  <dcterms:modified xsi:type="dcterms:W3CDTF">2014-12-11T16:07:41Z</dcterms:modified>
</cp:coreProperties>
</file>