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9" r:id="rId3"/>
    <p:sldId id="272" r:id="rId4"/>
    <p:sldId id="260" r:id="rId5"/>
    <p:sldId id="271" r:id="rId6"/>
    <p:sldId id="280" r:id="rId7"/>
    <p:sldId id="281" r:id="rId8"/>
    <p:sldId id="279" r:id="rId9"/>
    <p:sldId id="267" r:id="rId10"/>
    <p:sldId id="278" r:id="rId11"/>
    <p:sldId id="261" r:id="rId12"/>
    <p:sldId id="270" r:id="rId13"/>
    <p:sldId id="262" r:id="rId14"/>
    <p:sldId id="263" r:id="rId15"/>
    <p:sldId id="258" r:id="rId16"/>
    <p:sldId id="264" r:id="rId17"/>
    <p:sldId id="276" r:id="rId18"/>
    <p:sldId id="277" r:id="rId19"/>
    <p:sldId id="273" r:id="rId20"/>
    <p:sldId id="269" r:id="rId21"/>
    <p:sldId id="274" r:id="rId22"/>
    <p:sldId id="282" r:id="rId23"/>
    <p:sldId id="268" r:id="rId24"/>
    <p:sldId id="265"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8"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1904B-ADC0-46FC-8AA9-1EAAF08FAF30}" type="datetimeFigureOut">
              <a:rPr lang="en-US" smtClean="0"/>
              <a:pPr/>
              <a:t>8/30/2018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8A7DA1-DCED-4D18-9272-2F32A37A6F83}" type="slidenum">
              <a:rPr lang="en-US" smtClean="0"/>
              <a:pPr/>
              <a:t>‹#›</a:t>
            </a:fld>
            <a:endParaRPr lang="en-US"/>
          </a:p>
        </p:txBody>
      </p:sp>
    </p:spTree>
    <p:extLst>
      <p:ext uri="{BB962C8B-B14F-4D97-AF65-F5344CB8AC3E}">
        <p14:creationId xmlns:p14="http://schemas.microsoft.com/office/powerpoint/2010/main" val="351636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E8F7211-663B-4971-9F2A-D698BEF008D6}" type="slidenum">
              <a:rPr lang="en-US"/>
              <a:pPr/>
              <a:t>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651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6EECDB2-4F73-4CB4-BB0D-511AC10F680C}" type="slidenum">
              <a:rPr lang="en-US"/>
              <a:pPr/>
              <a:t>5</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230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32BEFD-5B18-452B-9C27-3CF66664F91C}" type="slidenum">
              <a:rPr lang="en-US" altLang="en-US"/>
              <a:pPr>
                <a:spcBef>
                  <a:spcPct val="0"/>
                </a:spcBef>
              </a:pPr>
              <a:t>6</a:t>
            </a:fld>
            <a:endParaRPr lang="en-US" altLang="en-US"/>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9268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30F00A-C1C8-4748-B12A-01385FE31D88}" type="slidenum">
              <a:rPr lang="en-US" altLang="en-US"/>
              <a:pPr>
                <a:spcBef>
                  <a:spcPct val="0"/>
                </a:spcBef>
              </a:pPr>
              <a:t>7</a:t>
            </a:fld>
            <a:endParaRPr lang="en-US" altLang="en-US"/>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4950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F9E81C-8DDF-4D9B-BB76-C23DB8E6B596}" type="slidenum">
              <a:rPr lang="en-US" altLang="en-US"/>
              <a:pPr>
                <a:spcBef>
                  <a:spcPct val="0"/>
                </a:spcBef>
              </a:pPr>
              <a:t>8</a:t>
            </a:fld>
            <a:endParaRPr lang="en-US" alt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509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B684D0E-8791-47EF-ADF9-89905F962C7E}" type="slidenum">
              <a:rPr lang="en-US"/>
              <a:pPr/>
              <a:t>12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378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9B737-A58C-4A40-A5C6-3AADDED62987}" type="slidenum">
              <a:rPr lang="en-US"/>
              <a:pPr/>
              <a:t>14</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4115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6B9331E-AD53-40B5-9885-27F01DCE1E45}" type="slidenum">
              <a:rPr lang="en-US"/>
              <a:pPr/>
              <a:t>19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198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22A8614-3FD6-4B76-AE96-28BC5C4629CB}" type="slidenum">
              <a:rPr lang="en-US"/>
              <a:pPr/>
              <a:t>21</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911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D54DC-CC30-4300-BDFC-797AEF9CE9E5}"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D54DC-CC30-4300-BDFC-797AEF9CE9E5}"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D54DC-CC30-4300-BDFC-797AEF9CE9E5}"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D54DC-CC30-4300-BDFC-797AEF9CE9E5}"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D54DC-CC30-4300-BDFC-797AEF9CE9E5}"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D54DC-CC30-4300-BDFC-797AEF9CE9E5}"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D54DC-CC30-4300-BDFC-797AEF9CE9E5}" type="datetimeFigureOut">
              <a:rPr lang="en-US" smtClean="0"/>
              <a:pPr/>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D54DC-CC30-4300-BDFC-797AEF9CE9E5}" type="datetimeFigureOut">
              <a:rPr lang="en-US" smtClean="0"/>
              <a:pPr/>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D54DC-CC30-4300-BDFC-797AEF9CE9E5}" type="datetimeFigureOut">
              <a:rPr lang="en-US" smtClean="0"/>
              <a:pPr/>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D54DC-CC30-4300-BDFC-797AEF9CE9E5}"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D54DC-CC30-4300-BDFC-797AEF9CE9E5}"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55BF-A704-4B6C-B28A-9588D018A4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D54DC-CC30-4300-BDFC-797AEF9CE9E5}" type="datetimeFigureOut">
              <a:rPr lang="en-US" smtClean="0"/>
              <a:pPr/>
              <a:t>8/30/2018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655BF-A704-4B6C-B28A-9588D018A4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12838"/>
          </a:xfrm>
        </p:spPr>
        <p:txBody>
          <a:bodyPr>
            <a:normAutofit fontScale="90000"/>
          </a:bodyPr>
          <a:lstStyle/>
          <a:p>
            <a:r>
              <a:rPr lang="en-US" dirty="0" smtClean="0"/>
              <a:t>Chemistry 142</a:t>
            </a:r>
            <a:br>
              <a:rPr lang="en-US" dirty="0" smtClean="0"/>
            </a:br>
            <a:r>
              <a:rPr lang="en-US" sz="4000" dirty="0" smtClean="0"/>
              <a:t>Chapter 15: Chemical Equilibrium </a:t>
            </a:r>
            <a:r>
              <a:rPr lang="en-US" sz="4000" dirty="0"/>
              <a:t> </a:t>
            </a:r>
            <a:r>
              <a:rPr lang="en-US" sz="4000" dirty="0" smtClean="0"/>
              <a:t>- Review</a:t>
            </a:r>
            <a:endParaRPr lang="en-US" sz="4000" dirty="0"/>
          </a:p>
        </p:txBody>
      </p:sp>
      <p:sp>
        <p:nvSpPr>
          <p:cNvPr id="4" name="TextBox 3"/>
          <p:cNvSpPr txBox="1"/>
          <p:nvPr/>
        </p:nvSpPr>
        <p:spPr>
          <a:xfrm>
            <a:off x="609600" y="1981200"/>
            <a:ext cx="3505200" cy="1200329"/>
          </a:xfrm>
          <a:prstGeom prst="rect">
            <a:avLst/>
          </a:prstGeom>
          <a:noFill/>
        </p:spPr>
        <p:txBody>
          <a:bodyPr wrap="square" rtlCol="0">
            <a:spAutoFit/>
          </a:bodyPr>
          <a:lstStyle/>
          <a:p>
            <a:r>
              <a:rPr lang="en-US" u="sng" dirty="0" smtClean="0"/>
              <a:t>Outline</a:t>
            </a:r>
          </a:p>
          <a:p>
            <a:pPr marL="400050" indent="-400050">
              <a:buFont typeface="+mj-lt"/>
              <a:buAutoNum type="romanUcPeriod"/>
            </a:pPr>
            <a:r>
              <a:rPr lang="en-US" dirty="0" smtClean="0"/>
              <a:t>Equilibrium</a:t>
            </a:r>
          </a:p>
          <a:p>
            <a:pPr marL="400050" indent="-400050">
              <a:buFont typeface="+mj-lt"/>
              <a:buAutoNum type="romanUcPeriod"/>
            </a:pPr>
            <a:r>
              <a:rPr lang="en-US" dirty="0" smtClean="0"/>
              <a:t>Equilibrium Expressions</a:t>
            </a:r>
          </a:p>
          <a:p>
            <a:pPr marL="400050" indent="-400050">
              <a:buFont typeface="+mj-lt"/>
              <a:buAutoNum type="romanUcPeriod"/>
            </a:pPr>
            <a:r>
              <a:rPr lang="en-US" dirty="0" smtClean="0"/>
              <a:t>Le </a:t>
            </a:r>
            <a:r>
              <a:rPr lang="en-US" dirty="0" err="1" smtClean="0"/>
              <a:t>Ch</a:t>
            </a:r>
            <a:r>
              <a:rPr lang="en-US" dirty="0" err="1" smtClean="0">
                <a:cs typeface="Times New Roman"/>
              </a:rPr>
              <a:t>âtelier’s</a:t>
            </a:r>
            <a:r>
              <a:rPr lang="en-US" dirty="0" smtClean="0">
                <a:cs typeface="Times New Roman"/>
              </a:rPr>
              <a:t> Principle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533400"/>
          </a:xfrm>
        </p:spPr>
        <p:txBody>
          <a:bodyPr/>
          <a:lstStyle/>
          <a:p>
            <a:r>
              <a:rPr lang="en-US" altLang="en-US" sz="2400" smtClean="0"/>
              <a:t>What are some special types of equilibrium constants?</a:t>
            </a:r>
          </a:p>
        </p:txBody>
      </p:sp>
      <p:sp>
        <p:nvSpPr>
          <p:cNvPr id="27651" name="Rectangle 3"/>
          <p:cNvSpPr>
            <a:spLocks noGrp="1" noChangeArrowheads="1"/>
          </p:cNvSpPr>
          <p:nvPr>
            <p:ph type="body" idx="1"/>
          </p:nvPr>
        </p:nvSpPr>
        <p:spPr>
          <a:xfrm>
            <a:off x="228600" y="762000"/>
            <a:ext cx="8534400" cy="5638800"/>
          </a:xfrm>
        </p:spPr>
        <p:txBody>
          <a:bodyPr/>
          <a:lstStyle/>
          <a:p>
            <a:r>
              <a:rPr lang="en-US" altLang="en-US" sz="2400" smtClean="0"/>
              <a:t>Water ionization, K</a:t>
            </a:r>
            <a:r>
              <a:rPr lang="en-US" altLang="en-US" sz="2400" baseline="-25000" smtClean="0"/>
              <a:t>w</a:t>
            </a:r>
            <a:endParaRPr lang="en-US" altLang="en-US" sz="2400" smtClean="0"/>
          </a:p>
          <a:p>
            <a:pPr lvl="1"/>
            <a:r>
              <a:rPr lang="en-US" altLang="en-US" sz="2400" smtClean="0"/>
              <a:t>2 H</a:t>
            </a:r>
            <a:r>
              <a:rPr lang="en-US" altLang="en-US" sz="2400" baseline="-25000" smtClean="0"/>
              <a:t>2</a:t>
            </a:r>
            <a:r>
              <a:rPr lang="en-US" altLang="en-US" sz="2400" smtClean="0"/>
              <a:t>O </a:t>
            </a:r>
            <a:r>
              <a:rPr lang="en-US" altLang="en-US" sz="2400" baseline="-25000" smtClean="0"/>
              <a:t>(l) </a:t>
            </a:r>
            <a:r>
              <a:rPr lang="en-US" altLang="en-US" sz="2400" smtClean="0">
                <a:sym typeface="Wingdings 3" panose="05040102010807070707" pitchFamily="18" charset="2"/>
              </a:rPr>
              <a:t> </a:t>
            </a:r>
            <a:r>
              <a:rPr lang="en-US" altLang="en-US" sz="2400" smtClean="0">
                <a:sym typeface="Symbol" panose="05050102010706020507" pitchFamily="18" charset="2"/>
              </a:rPr>
              <a:t>H</a:t>
            </a:r>
            <a:r>
              <a:rPr lang="en-US" altLang="en-US" sz="2400" baseline="-25000" smtClean="0">
                <a:sym typeface="Symbol" panose="05050102010706020507" pitchFamily="18" charset="2"/>
              </a:rPr>
              <a:t>3</a:t>
            </a:r>
            <a:r>
              <a:rPr lang="en-US" altLang="en-US" sz="2400" smtClean="0">
                <a:sym typeface="Symbol" panose="05050102010706020507" pitchFamily="18" charset="2"/>
              </a:rPr>
              <a:t>O</a:t>
            </a:r>
            <a:r>
              <a:rPr lang="en-US" altLang="en-US" sz="2400" baseline="30000" smtClean="0">
                <a:sym typeface="Symbol" panose="05050102010706020507" pitchFamily="18" charset="2"/>
              </a:rPr>
              <a:t>+ </a:t>
            </a:r>
            <a:r>
              <a:rPr lang="en-US" altLang="en-US" sz="2400" baseline="-25000" smtClean="0">
                <a:sym typeface="Symbol" panose="05050102010706020507" pitchFamily="18" charset="2"/>
              </a:rPr>
              <a:t>(aq) </a:t>
            </a:r>
            <a:r>
              <a:rPr lang="en-US" altLang="en-US" sz="2400" smtClean="0">
                <a:sym typeface="Symbol" panose="05050102010706020507" pitchFamily="18" charset="2"/>
              </a:rPr>
              <a:t>+ OH</a:t>
            </a:r>
            <a:r>
              <a:rPr lang="en-US" altLang="en-US" sz="2400" baseline="30000" smtClean="0">
                <a:sym typeface="Symbol" panose="05050102010706020507" pitchFamily="18" charset="2"/>
              </a:rPr>
              <a:t>- </a:t>
            </a:r>
            <a:r>
              <a:rPr lang="en-US" altLang="en-US" sz="2400" baseline="-25000" smtClean="0">
                <a:sym typeface="Symbol" panose="05050102010706020507" pitchFamily="18" charset="2"/>
              </a:rPr>
              <a:t>(aq)  </a:t>
            </a:r>
          </a:p>
          <a:p>
            <a:pPr lvl="1"/>
            <a:r>
              <a:rPr lang="en-US" altLang="en-US" sz="2400" smtClean="0">
                <a:sym typeface="Symbol" panose="05050102010706020507" pitchFamily="18" charset="2"/>
              </a:rPr>
              <a:t>K</a:t>
            </a:r>
            <a:r>
              <a:rPr lang="en-US" altLang="en-US" sz="2400" baseline="-25000" smtClean="0">
                <a:sym typeface="Symbol" panose="05050102010706020507" pitchFamily="18" charset="2"/>
              </a:rPr>
              <a:t>w</a:t>
            </a:r>
            <a:r>
              <a:rPr lang="en-US" altLang="en-US" sz="2400" smtClean="0">
                <a:sym typeface="Symbol" panose="05050102010706020507" pitchFamily="18" charset="2"/>
              </a:rPr>
              <a:t> = [H</a:t>
            </a:r>
            <a:r>
              <a:rPr lang="en-US" altLang="en-US" sz="2400" baseline="-25000" smtClean="0">
                <a:sym typeface="Symbol" panose="05050102010706020507" pitchFamily="18" charset="2"/>
              </a:rPr>
              <a:t>3</a:t>
            </a:r>
            <a:r>
              <a:rPr lang="en-US" altLang="en-US" sz="2400" smtClean="0">
                <a:sym typeface="Symbol" panose="05050102010706020507" pitchFamily="18" charset="2"/>
              </a:rPr>
              <a:t>O</a:t>
            </a:r>
            <a:r>
              <a:rPr lang="en-US" altLang="en-US" sz="2400" baseline="30000" smtClean="0">
                <a:sym typeface="Symbol" panose="05050102010706020507" pitchFamily="18" charset="2"/>
              </a:rPr>
              <a:t>+</a:t>
            </a:r>
            <a:r>
              <a:rPr lang="en-US" altLang="en-US" sz="2400" smtClean="0">
                <a:sym typeface="Symbol" panose="05050102010706020507" pitchFamily="18" charset="2"/>
              </a:rPr>
              <a:t>][OH</a:t>
            </a:r>
            <a:r>
              <a:rPr lang="en-US" altLang="en-US" sz="2400" baseline="30000" smtClean="0">
                <a:sym typeface="Symbol" panose="05050102010706020507" pitchFamily="18" charset="2"/>
              </a:rPr>
              <a:t>-</a:t>
            </a:r>
            <a:r>
              <a:rPr lang="en-US" altLang="en-US" sz="2400" smtClean="0">
                <a:sym typeface="Symbol" panose="05050102010706020507" pitchFamily="18" charset="2"/>
              </a:rPr>
              <a:t>]</a:t>
            </a:r>
            <a:endParaRPr lang="en-US" altLang="en-US" sz="2400" smtClean="0"/>
          </a:p>
          <a:p>
            <a:r>
              <a:rPr lang="en-US" altLang="en-US" sz="2400" smtClean="0"/>
              <a:t>Solubility constant, K</a:t>
            </a:r>
            <a:r>
              <a:rPr lang="en-US" altLang="en-US" sz="2400" baseline="-25000" smtClean="0"/>
              <a:t>sp</a:t>
            </a:r>
          </a:p>
          <a:p>
            <a:pPr lvl="1"/>
            <a:r>
              <a:rPr lang="en-US" altLang="en-US" sz="2400" smtClean="0"/>
              <a:t>Ca(OH)</a:t>
            </a:r>
            <a:r>
              <a:rPr lang="en-US" altLang="en-US" sz="2400" baseline="-25000" smtClean="0"/>
              <a:t>2 (s)</a:t>
            </a:r>
            <a:r>
              <a:rPr lang="en-US" altLang="en-US" sz="2400" smtClean="0">
                <a:sym typeface="Wingdings 3" panose="05040102010807070707" pitchFamily="18" charset="2"/>
              </a:rPr>
              <a:t> </a:t>
            </a:r>
            <a:r>
              <a:rPr lang="en-US" altLang="en-US" sz="2400" smtClean="0">
                <a:sym typeface="Symbol" panose="05050102010706020507" pitchFamily="18" charset="2"/>
              </a:rPr>
              <a:t> Ca</a:t>
            </a:r>
            <a:r>
              <a:rPr lang="en-US" altLang="en-US" sz="2400" baseline="30000" smtClean="0">
                <a:sym typeface="Symbol" panose="05050102010706020507" pitchFamily="18" charset="2"/>
              </a:rPr>
              <a:t>2+ </a:t>
            </a:r>
            <a:r>
              <a:rPr lang="en-US" altLang="en-US" sz="2400" baseline="-25000" smtClean="0">
                <a:sym typeface="Symbol" panose="05050102010706020507" pitchFamily="18" charset="2"/>
              </a:rPr>
              <a:t>(aq) </a:t>
            </a:r>
            <a:r>
              <a:rPr lang="en-US" altLang="en-US" sz="2400" smtClean="0">
                <a:sym typeface="Symbol" panose="05050102010706020507" pitchFamily="18" charset="2"/>
              </a:rPr>
              <a:t>+ 2 OH</a:t>
            </a:r>
            <a:r>
              <a:rPr lang="en-US" altLang="en-US" sz="2400" baseline="30000" smtClean="0">
                <a:sym typeface="Symbol" panose="05050102010706020507" pitchFamily="18" charset="2"/>
              </a:rPr>
              <a:t>- </a:t>
            </a:r>
            <a:r>
              <a:rPr lang="en-US" altLang="en-US" sz="2400" baseline="-25000" smtClean="0">
                <a:sym typeface="Symbol" panose="05050102010706020507" pitchFamily="18" charset="2"/>
              </a:rPr>
              <a:t>(aq)  </a:t>
            </a:r>
          </a:p>
          <a:p>
            <a:pPr lvl="1"/>
            <a:r>
              <a:rPr lang="en-US" altLang="en-US" sz="2400" smtClean="0">
                <a:sym typeface="Symbol" panose="05050102010706020507" pitchFamily="18" charset="2"/>
              </a:rPr>
              <a:t>K</a:t>
            </a:r>
            <a:r>
              <a:rPr lang="en-US" altLang="en-US" sz="2400" baseline="-25000" smtClean="0">
                <a:sym typeface="Symbol" panose="05050102010706020507" pitchFamily="18" charset="2"/>
              </a:rPr>
              <a:t>sp</a:t>
            </a:r>
            <a:r>
              <a:rPr lang="en-US" altLang="en-US" sz="2400" smtClean="0">
                <a:sym typeface="Symbol" panose="05050102010706020507" pitchFamily="18" charset="2"/>
              </a:rPr>
              <a:t> = [Ca</a:t>
            </a:r>
            <a:r>
              <a:rPr lang="en-US" altLang="en-US" sz="2400" baseline="30000" smtClean="0">
                <a:sym typeface="Symbol" panose="05050102010706020507" pitchFamily="18" charset="2"/>
              </a:rPr>
              <a:t>+2</a:t>
            </a:r>
            <a:r>
              <a:rPr lang="en-US" altLang="en-US" sz="2400" smtClean="0">
                <a:sym typeface="Symbol" panose="05050102010706020507" pitchFamily="18" charset="2"/>
              </a:rPr>
              <a:t>][OH</a:t>
            </a:r>
            <a:r>
              <a:rPr lang="en-US" altLang="en-US" sz="2400" baseline="30000" smtClean="0">
                <a:sym typeface="Symbol" panose="05050102010706020507" pitchFamily="18" charset="2"/>
              </a:rPr>
              <a:t>-</a:t>
            </a:r>
            <a:r>
              <a:rPr lang="en-US" altLang="en-US" sz="2400" smtClean="0">
                <a:sym typeface="Symbol" panose="05050102010706020507" pitchFamily="18" charset="2"/>
              </a:rPr>
              <a:t>]</a:t>
            </a:r>
            <a:r>
              <a:rPr lang="en-US" altLang="en-US" sz="2400" baseline="30000" smtClean="0">
                <a:sym typeface="Symbol" panose="05050102010706020507" pitchFamily="18" charset="2"/>
              </a:rPr>
              <a:t>2</a:t>
            </a:r>
            <a:endParaRPr lang="en-US" altLang="en-US" sz="2400" baseline="30000" smtClean="0"/>
          </a:p>
          <a:p>
            <a:r>
              <a:rPr lang="en-US" altLang="en-US" sz="2400" smtClean="0"/>
              <a:t>Acid ionization, K</a:t>
            </a:r>
            <a:r>
              <a:rPr lang="en-US" altLang="en-US" sz="2400" baseline="-25000" smtClean="0"/>
              <a:t>a</a:t>
            </a:r>
          </a:p>
          <a:p>
            <a:pPr lvl="1"/>
            <a:r>
              <a:rPr lang="en-US" altLang="en-US" sz="2400" smtClean="0"/>
              <a:t>HCN </a:t>
            </a:r>
            <a:r>
              <a:rPr lang="en-US" altLang="en-US" sz="2400" baseline="-25000" smtClean="0"/>
              <a:t>(aq) </a:t>
            </a:r>
            <a:r>
              <a:rPr lang="en-US" altLang="en-US" sz="2400" smtClean="0"/>
              <a:t>+ H</a:t>
            </a:r>
            <a:r>
              <a:rPr lang="en-US" altLang="en-US" sz="2400" baseline="-25000" smtClean="0"/>
              <a:t>2</a:t>
            </a:r>
            <a:r>
              <a:rPr lang="en-US" altLang="en-US" sz="2400" smtClean="0"/>
              <a:t>O</a:t>
            </a:r>
            <a:r>
              <a:rPr lang="en-US" altLang="en-US" sz="2400" baseline="-25000" smtClean="0"/>
              <a:t> (l) </a:t>
            </a:r>
            <a:r>
              <a:rPr lang="en-US" altLang="en-US" sz="2400" smtClean="0">
                <a:sym typeface="Wingdings 3" panose="05040102010807070707" pitchFamily="18" charset="2"/>
              </a:rPr>
              <a:t></a:t>
            </a:r>
            <a:r>
              <a:rPr lang="en-US" altLang="en-US" sz="2400" smtClean="0">
                <a:sym typeface="Symbol" panose="05050102010706020507" pitchFamily="18" charset="2"/>
              </a:rPr>
              <a:t> H</a:t>
            </a:r>
            <a:r>
              <a:rPr lang="en-US" altLang="en-US" sz="2400" baseline="-25000" smtClean="0">
                <a:sym typeface="Symbol" panose="05050102010706020507" pitchFamily="18" charset="2"/>
              </a:rPr>
              <a:t>3</a:t>
            </a:r>
            <a:r>
              <a:rPr lang="en-US" altLang="en-US" sz="2400" smtClean="0">
                <a:sym typeface="Symbol" panose="05050102010706020507" pitchFamily="18" charset="2"/>
              </a:rPr>
              <a:t>O</a:t>
            </a:r>
            <a:r>
              <a:rPr lang="en-US" altLang="en-US" sz="2400" baseline="30000" smtClean="0">
                <a:sym typeface="Symbol" panose="05050102010706020507" pitchFamily="18" charset="2"/>
              </a:rPr>
              <a:t>+ </a:t>
            </a:r>
            <a:r>
              <a:rPr lang="en-US" altLang="en-US" sz="2400" baseline="-25000" smtClean="0">
                <a:sym typeface="Symbol" panose="05050102010706020507" pitchFamily="18" charset="2"/>
              </a:rPr>
              <a:t>(aq) </a:t>
            </a:r>
            <a:r>
              <a:rPr lang="en-US" altLang="en-US" sz="2400" smtClean="0">
                <a:sym typeface="Symbol" panose="05050102010706020507" pitchFamily="18" charset="2"/>
              </a:rPr>
              <a:t>+ CN</a:t>
            </a:r>
            <a:r>
              <a:rPr lang="en-US" altLang="en-US" sz="2400" baseline="30000" smtClean="0">
                <a:sym typeface="Symbol" panose="05050102010706020507" pitchFamily="18" charset="2"/>
              </a:rPr>
              <a:t>- </a:t>
            </a:r>
            <a:r>
              <a:rPr lang="en-US" altLang="en-US" sz="2400" baseline="-25000" smtClean="0">
                <a:sym typeface="Symbol" panose="05050102010706020507" pitchFamily="18" charset="2"/>
              </a:rPr>
              <a:t>(aq) </a:t>
            </a:r>
            <a:r>
              <a:rPr lang="en-US" altLang="en-US" sz="2400" smtClean="0">
                <a:sym typeface="Symbol" panose="05050102010706020507" pitchFamily="18" charset="2"/>
              </a:rPr>
              <a:t> </a:t>
            </a:r>
          </a:p>
          <a:p>
            <a:pPr lvl="1"/>
            <a:r>
              <a:rPr lang="en-US" altLang="en-US" sz="2400" smtClean="0">
                <a:sym typeface="Symbol" panose="05050102010706020507" pitchFamily="18" charset="2"/>
              </a:rPr>
              <a:t>K</a:t>
            </a:r>
            <a:r>
              <a:rPr lang="en-US" altLang="en-US" sz="2400" baseline="-25000" smtClean="0">
                <a:sym typeface="Symbol" panose="05050102010706020507" pitchFamily="18" charset="2"/>
              </a:rPr>
              <a:t>a</a:t>
            </a:r>
            <a:r>
              <a:rPr lang="en-US" altLang="en-US" sz="2400" smtClean="0">
                <a:sym typeface="Symbol" panose="05050102010706020507" pitchFamily="18" charset="2"/>
              </a:rPr>
              <a:t>= [H</a:t>
            </a:r>
            <a:r>
              <a:rPr lang="en-US" altLang="en-US" sz="2400" baseline="-25000" smtClean="0">
                <a:sym typeface="Symbol" panose="05050102010706020507" pitchFamily="18" charset="2"/>
              </a:rPr>
              <a:t>3</a:t>
            </a:r>
            <a:r>
              <a:rPr lang="en-US" altLang="en-US" sz="2400" smtClean="0">
                <a:sym typeface="Symbol" panose="05050102010706020507" pitchFamily="18" charset="2"/>
              </a:rPr>
              <a:t>O</a:t>
            </a:r>
            <a:r>
              <a:rPr lang="en-US" altLang="en-US" sz="2400" baseline="30000" smtClean="0">
                <a:sym typeface="Symbol" panose="05050102010706020507" pitchFamily="18" charset="2"/>
              </a:rPr>
              <a:t>+</a:t>
            </a:r>
            <a:r>
              <a:rPr lang="en-US" altLang="en-US" sz="2400" smtClean="0">
                <a:sym typeface="Symbol" panose="05050102010706020507" pitchFamily="18" charset="2"/>
              </a:rPr>
              <a:t>][CN</a:t>
            </a:r>
            <a:r>
              <a:rPr lang="en-US" altLang="en-US" sz="2400" baseline="30000" smtClean="0">
                <a:sym typeface="Symbol" panose="05050102010706020507" pitchFamily="18" charset="2"/>
              </a:rPr>
              <a:t>-</a:t>
            </a:r>
            <a:r>
              <a:rPr lang="en-US" altLang="en-US" sz="2400" smtClean="0">
                <a:sym typeface="Symbol" panose="05050102010706020507" pitchFamily="18" charset="2"/>
              </a:rPr>
              <a:t>]/[HCN]</a:t>
            </a:r>
            <a:endParaRPr lang="en-US" altLang="en-US" sz="2400" smtClean="0"/>
          </a:p>
          <a:p>
            <a:r>
              <a:rPr lang="en-US" altLang="en-US" sz="2400" smtClean="0"/>
              <a:t>Base ionization, K</a:t>
            </a:r>
            <a:r>
              <a:rPr lang="en-US" altLang="en-US" sz="2400" baseline="-25000" smtClean="0"/>
              <a:t>b</a:t>
            </a:r>
          </a:p>
          <a:p>
            <a:pPr lvl="1"/>
            <a:r>
              <a:rPr lang="en-US" altLang="en-US" sz="2400" smtClean="0"/>
              <a:t>NH</a:t>
            </a:r>
            <a:r>
              <a:rPr lang="en-US" altLang="en-US" sz="2400" baseline="-25000" smtClean="0"/>
              <a:t>3 (aq)</a:t>
            </a:r>
            <a:r>
              <a:rPr lang="en-US" altLang="en-US" sz="2400" smtClean="0"/>
              <a:t> + H</a:t>
            </a:r>
            <a:r>
              <a:rPr lang="en-US" altLang="en-US" sz="2400" baseline="-25000" smtClean="0"/>
              <a:t>2</a:t>
            </a:r>
            <a:r>
              <a:rPr lang="en-US" altLang="en-US" sz="2400" smtClean="0"/>
              <a:t>O </a:t>
            </a:r>
            <a:r>
              <a:rPr lang="en-US" altLang="en-US" sz="2400" baseline="-25000" smtClean="0"/>
              <a:t>(l) </a:t>
            </a:r>
            <a:r>
              <a:rPr lang="en-US" altLang="en-US" sz="2400" smtClean="0">
                <a:sym typeface="Wingdings 3" panose="05040102010807070707" pitchFamily="18" charset="2"/>
              </a:rPr>
              <a:t> </a:t>
            </a:r>
            <a:r>
              <a:rPr lang="en-US" altLang="en-US" sz="2400" smtClean="0">
                <a:sym typeface="Symbol" panose="05050102010706020507" pitchFamily="18" charset="2"/>
              </a:rPr>
              <a:t>NH</a:t>
            </a:r>
            <a:r>
              <a:rPr lang="en-US" altLang="en-US" sz="2400" baseline="-25000" smtClean="0">
                <a:sym typeface="Symbol" panose="05050102010706020507" pitchFamily="18" charset="2"/>
              </a:rPr>
              <a:t>4</a:t>
            </a:r>
            <a:r>
              <a:rPr lang="en-US" altLang="en-US" sz="2400" baseline="30000" smtClean="0">
                <a:sym typeface="Symbol" panose="05050102010706020507" pitchFamily="18" charset="2"/>
              </a:rPr>
              <a:t>+ </a:t>
            </a:r>
            <a:r>
              <a:rPr lang="en-US" altLang="en-US" sz="2400" baseline="-25000" smtClean="0">
                <a:sym typeface="Symbol" panose="05050102010706020507" pitchFamily="18" charset="2"/>
              </a:rPr>
              <a:t>(aq) </a:t>
            </a:r>
            <a:r>
              <a:rPr lang="en-US" altLang="en-US" sz="2400" smtClean="0">
                <a:sym typeface="Symbol" panose="05050102010706020507" pitchFamily="18" charset="2"/>
              </a:rPr>
              <a:t>+ OH</a:t>
            </a:r>
            <a:r>
              <a:rPr lang="en-US" altLang="en-US" sz="2400" baseline="30000" smtClean="0">
                <a:sym typeface="Symbol" panose="05050102010706020507" pitchFamily="18" charset="2"/>
              </a:rPr>
              <a:t>- </a:t>
            </a:r>
            <a:r>
              <a:rPr lang="en-US" altLang="en-US" sz="2400" baseline="-25000" smtClean="0">
                <a:sym typeface="Symbol" panose="05050102010706020507" pitchFamily="18" charset="2"/>
              </a:rPr>
              <a:t>(aq)  </a:t>
            </a:r>
          </a:p>
          <a:p>
            <a:pPr lvl="1"/>
            <a:r>
              <a:rPr lang="en-US" altLang="en-US" sz="2400" smtClean="0">
                <a:sym typeface="Symbol" panose="05050102010706020507" pitchFamily="18" charset="2"/>
              </a:rPr>
              <a:t>K</a:t>
            </a:r>
            <a:r>
              <a:rPr lang="en-US" altLang="en-US" sz="2400" baseline="-25000" smtClean="0">
                <a:sym typeface="Symbol" panose="05050102010706020507" pitchFamily="18" charset="2"/>
              </a:rPr>
              <a:t>b</a:t>
            </a:r>
            <a:r>
              <a:rPr lang="en-US" altLang="en-US" sz="2400" smtClean="0">
                <a:sym typeface="Symbol" panose="05050102010706020507" pitchFamily="18" charset="2"/>
              </a:rPr>
              <a:t>=[NH</a:t>
            </a:r>
            <a:r>
              <a:rPr lang="en-US" altLang="en-US" sz="2400" baseline="-25000" smtClean="0">
                <a:sym typeface="Symbol" panose="05050102010706020507" pitchFamily="18" charset="2"/>
              </a:rPr>
              <a:t>4</a:t>
            </a:r>
            <a:r>
              <a:rPr lang="en-US" altLang="en-US" sz="2400" baseline="30000" smtClean="0">
                <a:sym typeface="Symbol" panose="05050102010706020507" pitchFamily="18" charset="2"/>
              </a:rPr>
              <a:t>+</a:t>
            </a:r>
            <a:r>
              <a:rPr lang="en-US" altLang="en-US" sz="2400" smtClean="0">
                <a:sym typeface="Symbol" panose="05050102010706020507" pitchFamily="18" charset="2"/>
              </a:rPr>
              <a:t>][OH</a:t>
            </a:r>
            <a:r>
              <a:rPr lang="en-US" altLang="en-US" sz="2400" baseline="30000" smtClean="0">
                <a:sym typeface="Symbol" panose="05050102010706020507" pitchFamily="18" charset="2"/>
              </a:rPr>
              <a:t>-</a:t>
            </a:r>
            <a:r>
              <a:rPr lang="en-US" altLang="en-US" sz="2400" smtClean="0">
                <a:sym typeface="Symbol" panose="05050102010706020507" pitchFamily="18" charset="2"/>
              </a:rPr>
              <a:t>]/[NH</a:t>
            </a:r>
            <a:r>
              <a:rPr lang="en-US" altLang="en-US" sz="2400" baseline="-25000" smtClean="0">
                <a:sym typeface="Symbol" panose="05050102010706020507" pitchFamily="18" charset="2"/>
              </a:rPr>
              <a:t>3</a:t>
            </a:r>
            <a:r>
              <a:rPr lang="en-US" altLang="en-US" sz="2400" smtClean="0">
                <a:sym typeface="Symbol" panose="05050102010706020507" pitchFamily="18" charset="2"/>
              </a:rPr>
              <a:t>]</a:t>
            </a:r>
          </a:p>
        </p:txBody>
      </p:sp>
    </p:spTree>
    <p:extLst>
      <p:ext uri="{BB962C8B-B14F-4D97-AF65-F5344CB8AC3E}">
        <p14:creationId xmlns:p14="http://schemas.microsoft.com/office/powerpoint/2010/main" val="1767964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amond(in)">
                                      <p:cBhvr>
                                        <p:cTn id="7" dur="20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diamond(in)">
                                      <p:cBhvr>
                                        <p:cTn id="12" dur="20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diamond(in)">
                                      <p:cBhvr>
                                        <p:cTn id="17" dur="20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diamond(in)">
                                      <p:cBhvr>
                                        <p:cTn id="22" dur="2000"/>
                                        <p:tgtEl>
                                          <p:spTgt spid="27651">
                                            <p:txEl>
                                              <p:pRg st="3" end="3"/>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Effect transition="in" filter="diamond(in)">
                                      <p:cBhvr>
                                        <p:cTn id="25" dur="2000"/>
                                        <p:tgtEl>
                                          <p:spTgt spid="27651">
                                            <p:txEl>
                                              <p:pRg st="4" end="4"/>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27651">
                                            <p:txEl>
                                              <p:pRg st="5" end="5"/>
                                            </p:txEl>
                                          </p:spTgt>
                                        </p:tgtEl>
                                        <p:attrNameLst>
                                          <p:attrName>style.visibility</p:attrName>
                                        </p:attrNameLst>
                                      </p:cBhvr>
                                      <p:to>
                                        <p:strVal val="visible"/>
                                      </p:to>
                                    </p:set>
                                    <p:animEffect transition="in" filter="diamond(in)">
                                      <p:cBhvr>
                                        <p:cTn id="28" dur="2000"/>
                                        <p:tgtEl>
                                          <p:spTgt spid="27651">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27651">
                                            <p:txEl>
                                              <p:pRg st="6" end="6"/>
                                            </p:txEl>
                                          </p:spTgt>
                                        </p:tgtEl>
                                        <p:attrNameLst>
                                          <p:attrName>style.visibility</p:attrName>
                                        </p:attrNameLst>
                                      </p:cBhvr>
                                      <p:to>
                                        <p:strVal val="visible"/>
                                      </p:to>
                                    </p:set>
                                    <p:animEffect transition="in" filter="diamond(in)">
                                      <p:cBhvr>
                                        <p:cTn id="33" dur="2000"/>
                                        <p:tgtEl>
                                          <p:spTgt spid="27651">
                                            <p:txEl>
                                              <p:pRg st="6" end="6"/>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27651">
                                            <p:txEl>
                                              <p:pRg st="7" end="7"/>
                                            </p:txEl>
                                          </p:spTgt>
                                        </p:tgtEl>
                                        <p:attrNameLst>
                                          <p:attrName>style.visibility</p:attrName>
                                        </p:attrNameLst>
                                      </p:cBhvr>
                                      <p:to>
                                        <p:strVal val="visible"/>
                                      </p:to>
                                    </p:set>
                                    <p:animEffect transition="in" filter="diamond(in)">
                                      <p:cBhvr>
                                        <p:cTn id="36" dur="2000"/>
                                        <p:tgtEl>
                                          <p:spTgt spid="27651">
                                            <p:txEl>
                                              <p:pRg st="7" end="7"/>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27651">
                                            <p:txEl>
                                              <p:pRg st="8" end="8"/>
                                            </p:txEl>
                                          </p:spTgt>
                                        </p:tgtEl>
                                        <p:attrNameLst>
                                          <p:attrName>style.visibility</p:attrName>
                                        </p:attrNameLst>
                                      </p:cBhvr>
                                      <p:to>
                                        <p:strVal val="visible"/>
                                      </p:to>
                                    </p:set>
                                    <p:animEffect transition="in" filter="diamond(in)">
                                      <p:cBhvr>
                                        <p:cTn id="39" dur="2000"/>
                                        <p:tgtEl>
                                          <p:spTgt spid="27651">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27651">
                                            <p:txEl>
                                              <p:pRg st="9" end="9"/>
                                            </p:txEl>
                                          </p:spTgt>
                                        </p:tgtEl>
                                        <p:attrNameLst>
                                          <p:attrName>style.visibility</p:attrName>
                                        </p:attrNameLst>
                                      </p:cBhvr>
                                      <p:to>
                                        <p:strVal val="visible"/>
                                      </p:to>
                                    </p:set>
                                    <p:animEffect transition="in" filter="diamond(in)">
                                      <p:cBhvr>
                                        <p:cTn id="44" dur="2000"/>
                                        <p:tgtEl>
                                          <p:spTgt spid="27651">
                                            <p:txEl>
                                              <p:pRg st="9" end="9"/>
                                            </p:txEl>
                                          </p:spTgt>
                                        </p:tgtEl>
                                      </p:cBhvr>
                                    </p:animEffect>
                                  </p:childTnLst>
                                </p:cTn>
                              </p:par>
                              <p:par>
                                <p:cTn id="45" presetID="8" presetClass="entr" presetSubtype="16" fill="hold" nodeType="withEffect">
                                  <p:stCondLst>
                                    <p:cond delay="0"/>
                                  </p:stCondLst>
                                  <p:childTnLst>
                                    <p:set>
                                      <p:cBhvr>
                                        <p:cTn id="46" dur="1" fill="hold">
                                          <p:stCondLst>
                                            <p:cond delay="0"/>
                                          </p:stCondLst>
                                        </p:cTn>
                                        <p:tgtEl>
                                          <p:spTgt spid="27651">
                                            <p:txEl>
                                              <p:pRg st="10" end="10"/>
                                            </p:txEl>
                                          </p:spTgt>
                                        </p:tgtEl>
                                        <p:attrNameLst>
                                          <p:attrName>style.visibility</p:attrName>
                                        </p:attrNameLst>
                                      </p:cBhvr>
                                      <p:to>
                                        <p:strVal val="visible"/>
                                      </p:to>
                                    </p:set>
                                    <p:animEffect transition="in" filter="diamond(in)">
                                      <p:cBhvr>
                                        <p:cTn id="47" dur="2000"/>
                                        <p:tgtEl>
                                          <p:spTgt spid="27651">
                                            <p:txEl>
                                              <p:pRg st="10" end="10"/>
                                            </p:txEl>
                                          </p:spTgt>
                                        </p:tgtEl>
                                      </p:cBhvr>
                                    </p:animEffect>
                                  </p:childTnLst>
                                </p:cTn>
                              </p:par>
                              <p:par>
                                <p:cTn id="48" presetID="8" presetClass="entr" presetSubtype="16" fill="hold" nodeType="withEffect">
                                  <p:stCondLst>
                                    <p:cond delay="0"/>
                                  </p:stCondLst>
                                  <p:childTnLst>
                                    <p:set>
                                      <p:cBhvr>
                                        <p:cTn id="49" dur="1" fill="hold">
                                          <p:stCondLst>
                                            <p:cond delay="0"/>
                                          </p:stCondLst>
                                        </p:cTn>
                                        <p:tgtEl>
                                          <p:spTgt spid="27651">
                                            <p:txEl>
                                              <p:pRg st="11" end="11"/>
                                            </p:txEl>
                                          </p:spTgt>
                                        </p:tgtEl>
                                        <p:attrNameLst>
                                          <p:attrName>style.visibility</p:attrName>
                                        </p:attrNameLst>
                                      </p:cBhvr>
                                      <p:to>
                                        <p:strVal val="visible"/>
                                      </p:to>
                                    </p:set>
                                    <p:animEffect transition="in" filter="diamond(in)">
                                      <p:cBhvr>
                                        <p:cTn id="50" dur="2000"/>
                                        <p:tgtEl>
                                          <p:spTgt spid="276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G13_004"/>
          <p:cNvPicPr>
            <a:picLocks noChangeAspect="1" noChangeArrowheads="1"/>
          </p:cNvPicPr>
          <p:nvPr/>
        </p:nvPicPr>
        <p:blipFill>
          <a:blip r:embed="rId2" cstate="print"/>
          <a:srcRect/>
          <a:stretch>
            <a:fillRect/>
          </a:stretch>
        </p:blipFill>
        <p:spPr bwMode="auto">
          <a:xfrm>
            <a:off x="760413" y="304800"/>
            <a:ext cx="7621587" cy="5081587"/>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200" dirty="0" smtClean="0"/>
              <a:t>What does Kc tell us about the concentrations of reactants and products at equilibrium? </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685800"/>
          </a:xfrm>
        </p:spPr>
        <p:txBody>
          <a:bodyPr>
            <a:normAutofit fontScale="90000"/>
          </a:bodyPr>
          <a:lstStyle/>
          <a:p>
            <a:r>
              <a:rPr lang="en-US" dirty="0" smtClean="0"/>
              <a:t>How do Q and K compare? </a:t>
            </a:r>
            <a:endParaRPr lang="en-US" dirty="0"/>
          </a:p>
        </p:txBody>
      </p:sp>
      <p:pic>
        <p:nvPicPr>
          <p:cNvPr id="6156" name="Picture 12" descr="figure 15"/>
          <p:cNvPicPr>
            <a:picLocks noChangeAspect="1" noChangeArrowheads="1"/>
          </p:cNvPicPr>
          <p:nvPr/>
        </p:nvPicPr>
        <p:blipFill>
          <a:blip r:embed="rId3" cstate="print"/>
          <a:srcRect/>
          <a:stretch>
            <a:fillRect/>
          </a:stretch>
        </p:blipFill>
        <p:spPr bwMode="auto">
          <a:xfrm>
            <a:off x="1600200" y="1224860"/>
            <a:ext cx="6135270" cy="56331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G13_05"/>
          <p:cNvPicPr>
            <a:picLocks noGrp="1" noChangeAspect="1" noChangeArrowheads="1"/>
          </p:cNvPicPr>
          <p:nvPr>
            <p:ph idx="1"/>
          </p:nvPr>
        </p:nvPicPr>
        <p:blipFill>
          <a:blip r:embed="rId2" cstate="print"/>
          <a:srcRect/>
          <a:stretch>
            <a:fillRect/>
          </a:stretch>
        </p:blipFill>
        <p:spPr>
          <a:xfrm>
            <a:off x="609600" y="762000"/>
            <a:ext cx="7772400" cy="3848100"/>
          </a:xfrm>
          <a:noFill/>
        </p:spPr>
      </p:pic>
      <p:sp>
        <p:nvSpPr>
          <p:cNvPr id="15363" name="TextBox 2"/>
          <p:cNvSpPr txBox="1">
            <a:spLocks noChangeArrowheads="1"/>
          </p:cNvSpPr>
          <p:nvPr/>
        </p:nvSpPr>
        <p:spPr bwMode="auto">
          <a:xfrm>
            <a:off x="609600" y="5105400"/>
            <a:ext cx="7848600" cy="1200150"/>
          </a:xfrm>
          <a:prstGeom prst="rect">
            <a:avLst/>
          </a:prstGeom>
          <a:noFill/>
          <a:ln w="9525">
            <a:noFill/>
            <a:miter lim="800000"/>
            <a:headEnd/>
            <a:tailEnd/>
          </a:ln>
        </p:spPr>
        <p:txBody>
          <a:bodyPr>
            <a:spAutoFit/>
          </a:bodyPr>
          <a:lstStyle/>
          <a:p>
            <a:r>
              <a:rPr lang="en-US" sz="3600"/>
              <a:t>Q is a K expression with non-equilibrium concentration values.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5FB597E-6789-43C5-8241-E949DDA60338}" type="slidenum">
              <a:rPr lang="en-US"/>
              <a:pPr/>
              <a:t>14</a:t>
            </a:fld>
            <a:endParaRPr lang="en-US"/>
          </a:p>
        </p:txBody>
      </p:sp>
      <p:pic>
        <p:nvPicPr>
          <p:cNvPr id="53254" name="Picture 6" descr="14_07[1]"/>
          <p:cNvPicPr>
            <a:picLocks noChangeAspect="1" noChangeArrowheads="1"/>
          </p:cNvPicPr>
          <p:nvPr/>
        </p:nvPicPr>
        <p:blipFill>
          <a:blip r:embed="rId3" cstate="print"/>
          <a:srcRect t="7001" b="4253"/>
          <a:stretch>
            <a:fillRect/>
          </a:stretch>
        </p:blipFill>
        <p:spPr bwMode="auto">
          <a:xfrm>
            <a:off x="838200" y="533400"/>
            <a:ext cx="7442200" cy="6096000"/>
          </a:xfrm>
          <a:prstGeom prst="rect">
            <a:avLst/>
          </a:prstGeom>
          <a:noFill/>
        </p:spPr>
      </p:pic>
      <p:sp>
        <p:nvSpPr>
          <p:cNvPr id="53252" name="Rectangle 4"/>
          <p:cNvSpPr>
            <a:spLocks noGrp="1" noChangeArrowheads="1"/>
          </p:cNvSpPr>
          <p:nvPr>
            <p:ph type="title"/>
          </p:nvPr>
        </p:nvSpPr>
        <p:spPr>
          <a:xfrm>
            <a:off x="330200" y="0"/>
            <a:ext cx="8458200" cy="609600"/>
          </a:xfrm>
        </p:spPr>
        <p:txBody>
          <a:bodyPr>
            <a:normAutofit/>
          </a:bodyPr>
          <a:lstStyle/>
          <a:p>
            <a:r>
              <a:rPr lang="en-US" sz="2800" dirty="0" smtClean="0"/>
              <a:t>What do Q</a:t>
            </a:r>
            <a:r>
              <a:rPr lang="en-US" sz="2800" dirty="0"/>
              <a:t>, </a:t>
            </a:r>
            <a:r>
              <a:rPr lang="en-US" sz="2800" dirty="0" smtClean="0"/>
              <a:t>and K tell us about the direction </a:t>
            </a:r>
            <a:r>
              <a:rPr lang="en-US" sz="2800" dirty="0"/>
              <a:t>of </a:t>
            </a:r>
            <a:r>
              <a:rPr lang="en-US" sz="2800" dirty="0" smtClean="0"/>
              <a:t>reaction?</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Chemical Equilibrium Review Example – Equilibrium Problems</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Suppose that 1.50 mol phosphorus pentachloride gas is placed in a reaction vessel of volume 500 mL and allowed to reach equilibrium with its decomposition products phosphorus trichloride and chlorine gases at 250 ˚C, when K</a:t>
            </a:r>
            <a:r>
              <a:rPr lang="en-US" baseline="-25000" dirty="0" smtClean="0"/>
              <a:t>c</a:t>
            </a:r>
            <a:r>
              <a:rPr lang="en-US" dirty="0" smtClean="0"/>
              <a:t> is 1.80 M.  What is the composition of the equilibrium mixture?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Chemical Equilibrium Review Example – Equilibrium Problems</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Under certain conditions, nitrogen and oxygen gases react to form dinitrogen monoxide.  Suppose that a mixture of 0.0482 M nitrogen and 0.0933 M oxygen gases are in a 10.0 L reaction vessel and allowed to form dinitrogen monoxide at a temperature for which K</a:t>
            </a:r>
            <a:r>
              <a:rPr lang="en-US" baseline="-25000" dirty="0" smtClean="0"/>
              <a:t>c</a:t>
            </a:r>
            <a:r>
              <a:rPr lang="en-US" dirty="0" smtClean="0"/>
              <a:t> is 2.0 x 10</a:t>
            </a:r>
            <a:r>
              <a:rPr lang="en-US" baseline="30000" dirty="0" smtClean="0"/>
              <a:t>-37</a:t>
            </a:r>
            <a:r>
              <a:rPr lang="en-US" dirty="0" smtClean="0"/>
              <a:t> M</a:t>
            </a:r>
            <a:r>
              <a:rPr lang="en-US" baseline="30000" dirty="0" smtClean="0"/>
              <a:t>-1</a:t>
            </a:r>
            <a:r>
              <a:rPr lang="en-US" dirty="0" smtClean="0"/>
              <a:t> .  What will the composition of the equilibrium mixture be?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US" sz="3200" dirty="0" smtClean="0"/>
              <a:t>Examples – </a:t>
            </a:r>
            <a:br>
              <a:rPr lang="en-US" sz="3200" dirty="0" smtClean="0"/>
            </a:br>
            <a:r>
              <a:rPr lang="en-US" sz="3200" dirty="0" smtClean="0"/>
              <a:t>Successive Approximation</a:t>
            </a:r>
          </a:p>
        </p:txBody>
      </p:sp>
      <p:sp>
        <p:nvSpPr>
          <p:cNvPr id="33795" name="Content Placeholder 5"/>
          <p:cNvSpPr>
            <a:spLocks noGrp="1"/>
          </p:cNvSpPr>
          <p:nvPr>
            <p:ph idx="1"/>
          </p:nvPr>
        </p:nvSpPr>
        <p:spPr/>
        <p:txBody>
          <a:bodyPr/>
          <a:lstStyle/>
          <a:p>
            <a:pPr algn="just">
              <a:buFontTx/>
              <a:buNone/>
            </a:pPr>
            <a:r>
              <a:rPr lang="en-US" smtClean="0"/>
              <a:t>	An evacuated flask is filled with sufficient hydrogen and iodine gases so that the concentration of each gas is 0.620 M. It is then heated to 298 K. What is the concentration gas when equilibrium is established? Given:      </a:t>
            </a:r>
          </a:p>
          <a:p>
            <a:pPr algn="just">
              <a:buFontTx/>
              <a:buNone/>
            </a:pPr>
            <a:r>
              <a:rPr lang="en-US" smtClean="0"/>
              <a:t>H</a:t>
            </a:r>
            <a:r>
              <a:rPr lang="en-US" baseline="-25000" smtClean="0"/>
              <a:t>2 (g)</a:t>
            </a:r>
            <a:r>
              <a:rPr lang="en-US" smtClean="0"/>
              <a:t> + I</a:t>
            </a:r>
            <a:r>
              <a:rPr lang="en-US" baseline="-25000" smtClean="0"/>
              <a:t>2 (g)</a:t>
            </a:r>
            <a:r>
              <a:rPr lang="en-US" smtClean="0"/>
              <a:t> </a:t>
            </a:r>
            <a:r>
              <a:rPr lang="en-US" smtClean="0">
                <a:sym typeface="Wingdings 3" pitchFamily="18" charset="2"/>
              </a:rPr>
              <a:t> 2 HI</a:t>
            </a:r>
            <a:r>
              <a:rPr lang="en-US" baseline="-25000" smtClean="0">
                <a:sym typeface="Wingdings 3" pitchFamily="18" charset="2"/>
              </a:rPr>
              <a:t> (g)</a:t>
            </a:r>
            <a:r>
              <a:rPr lang="en-US" smtClean="0">
                <a:sym typeface="Wingdings 3" pitchFamily="18" charset="2"/>
              </a:rPr>
              <a:t>  K</a:t>
            </a:r>
            <a:r>
              <a:rPr lang="en-US" baseline="-25000" smtClean="0">
                <a:sym typeface="Wingdings 3" pitchFamily="18" charset="2"/>
              </a:rPr>
              <a:t>c</a:t>
            </a:r>
            <a:r>
              <a:rPr lang="en-US" smtClean="0">
                <a:sym typeface="Wingdings 3" pitchFamily="18" charset="2"/>
              </a:rPr>
              <a:t> = 794 at 298 K         	</a:t>
            </a:r>
          </a:p>
          <a:p>
            <a:pPr algn="just">
              <a:buFontTx/>
              <a:buNone/>
            </a:pPr>
            <a:r>
              <a:rPr lang="en-US" smtClean="0"/>
              <a:t>    </a:t>
            </a:r>
          </a:p>
        </p:txBody>
      </p:sp>
    </p:spTree>
    <p:extLst>
      <p:ext uri="{BB962C8B-B14F-4D97-AF65-F5344CB8AC3E}">
        <p14:creationId xmlns:p14="http://schemas.microsoft.com/office/powerpoint/2010/main" val="292957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dirty="0" smtClean="0"/>
              <a:t>	What are the equilibrium concentrations of a  0.20 M lactic acid, CH</a:t>
            </a:r>
            <a:r>
              <a:rPr lang="en-US" baseline="-25000" dirty="0" smtClean="0"/>
              <a:t>3</a:t>
            </a:r>
            <a:r>
              <a:rPr lang="en-US" dirty="0" smtClean="0"/>
              <a:t>CH(OH)COOH, solution. K</a:t>
            </a:r>
            <a:r>
              <a:rPr lang="en-US" baseline="-25000" dirty="0" smtClean="0"/>
              <a:t>a</a:t>
            </a:r>
            <a:r>
              <a:rPr lang="en-US" dirty="0" smtClean="0"/>
              <a:t> = 8.4 x 10</a:t>
            </a:r>
            <a:r>
              <a:rPr lang="en-US" baseline="30000" dirty="0" smtClean="0"/>
              <a:t>-4</a:t>
            </a:r>
            <a:r>
              <a:rPr lang="en-US" dirty="0" smtClean="0"/>
              <a:t> 	 </a:t>
            </a:r>
            <a:endParaRPr lang="en-US" dirty="0"/>
          </a:p>
        </p:txBody>
      </p:sp>
      <p:sp>
        <p:nvSpPr>
          <p:cNvPr id="6" name="Title 1"/>
          <p:cNvSpPr>
            <a:spLocks noGrp="1"/>
          </p:cNvSpPr>
          <p:nvPr>
            <p:ph type="title"/>
          </p:nvPr>
        </p:nvSpPr>
        <p:spPr/>
        <p:txBody>
          <a:bodyPr>
            <a:noAutofit/>
          </a:bodyPr>
          <a:lstStyle/>
          <a:p>
            <a:r>
              <a:rPr lang="en-US" sz="3600" dirty="0" smtClean="0"/>
              <a:t>Chemical Equilibrium Review Example – Successive Approximation </a:t>
            </a:r>
            <a:endParaRPr lang="en-US" sz="3600" dirty="0"/>
          </a:p>
        </p:txBody>
      </p:sp>
    </p:spTree>
    <p:extLst>
      <p:ext uri="{BB962C8B-B14F-4D97-AF65-F5344CB8AC3E}">
        <p14:creationId xmlns:p14="http://schemas.microsoft.com/office/powerpoint/2010/main" val="3504197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1219200"/>
            <a:ext cx="3886200" cy="2895600"/>
          </a:xfrm>
        </p:spPr>
        <p:txBody>
          <a:bodyPr/>
          <a:lstStyle/>
          <a:p>
            <a:r>
              <a:rPr lang="en-US"/>
              <a:t>Relationship Between K and </a:t>
            </a:r>
            <a:r>
              <a:rPr lang="en-US">
                <a:latin typeface="Symbol" pitchFamily="18" charset="2"/>
              </a:rPr>
              <a:t></a:t>
            </a:r>
            <a:r>
              <a:rPr lang="en-US"/>
              <a:t>G</a:t>
            </a:r>
          </a:p>
        </p:txBody>
      </p:sp>
      <p:pic>
        <p:nvPicPr>
          <p:cNvPr id="7171" name="Picture 3" descr="15_05"/>
          <p:cNvPicPr>
            <a:picLocks noChangeAspect="1" noChangeArrowheads="1"/>
          </p:cNvPicPr>
          <p:nvPr/>
        </p:nvPicPr>
        <p:blipFill>
          <a:blip r:embed="rId3" cstate="print"/>
          <a:srcRect/>
          <a:stretch>
            <a:fillRect/>
          </a:stretch>
        </p:blipFill>
        <p:spPr bwMode="auto">
          <a:xfrm>
            <a:off x="4419600" y="114300"/>
            <a:ext cx="4146550" cy="6629400"/>
          </a:xfrm>
          <a:prstGeom prst="rect">
            <a:avLst/>
          </a:prstGeom>
          <a:noFill/>
          <a:ln w="9525">
            <a:noFill/>
            <a:miter lim="800000"/>
            <a:headEnd/>
            <a:tailEnd/>
          </a:ln>
          <a:effectLst/>
        </p:spPr>
      </p:pic>
      <p:sp>
        <p:nvSpPr>
          <p:cNvPr id="7172" name="Text Box 4"/>
          <p:cNvSpPr txBox="1">
            <a:spLocks noChangeArrowheads="1"/>
          </p:cNvSpPr>
          <p:nvPr/>
        </p:nvSpPr>
        <p:spPr bwMode="auto">
          <a:xfrm>
            <a:off x="7294563" y="365125"/>
            <a:ext cx="784225" cy="396875"/>
          </a:xfrm>
          <a:prstGeom prst="rect">
            <a:avLst/>
          </a:prstGeom>
          <a:noFill/>
          <a:ln w="9525">
            <a:noFill/>
            <a:miter lim="800000"/>
            <a:headEnd/>
            <a:tailEnd/>
          </a:ln>
          <a:effectLst/>
        </p:spPr>
        <p:txBody>
          <a:bodyPr wrap="none">
            <a:spAutoFit/>
          </a:bodyPr>
          <a:lstStyle/>
          <a:p>
            <a:r>
              <a:rPr lang="en-US" sz="2000"/>
              <a:t>K &lt; 1</a:t>
            </a:r>
          </a:p>
        </p:txBody>
      </p:sp>
      <p:sp>
        <p:nvSpPr>
          <p:cNvPr id="7173" name="Text Box 5"/>
          <p:cNvSpPr txBox="1">
            <a:spLocks noChangeArrowheads="1"/>
          </p:cNvSpPr>
          <p:nvPr/>
        </p:nvSpPr>
        <p:spPr bwMode="auto">
          <a:xfrm>
            <a:off x="7315200" y="2574925"/>
            <a:ext cx="784225" cy="396875"/>
          </a:xfrm>
          <a:prstGeom prst="rect">
            <a:avLst/>
          </a:prstGeom>
          <a:noFill/>
          <a:ln w="9525">
            <a:noFill/>
            <a:miter lim="800000"/>
            <a:headEnd/>
            <a:tailEnd/>
          </a:ln>
          <a:effectLst/>
        </p:spPr>
        <p:txBody>
          <a:bodyPr wrap="none">
            <a:spAutoFit/>
          </a:bodyPr>
          <a:lstStyle/>
          <a:p>
            <a:r>
              <a:rPr lang="en-US" sz="2000"/>
              <a:t>K &gt; 1</a:t>
            </a:r>
          </a:p>
        </p:txBody>
      </p:sp>
      <p:sp>
        <p:nvSpPr>
          <p:cNvPr id="7174" name="Text Box 6"/>
          <p:cNvSpPr txBox="1">
            <a:spLocks noChangeArrowheads="1"/>
          </p:cNvSpPr>
          <p:nvPr/>
        </p:nvSpPr>
        <p:spPr bwMode="auto">
          <a:xfrm>
            <a:off x="7315200" y="4784725"/>
            <a:ext cx="784225" cy="396875"/>
          </a:xfrm>
          <a:prstGeom prst="rect">
            <a:avLst/>
          </a:prstGeom>
          <a:noFill/>
          <a:ln w="9525">
            <a:noFill/>
            <a:miter lim="800000"/>
            <a:headEnd/>
            <a:tailEnd/>
          </a:ln>
          <a:effectLst/>
        </p:spPr>
        <p:txBody>
          <a:bodyPr wrap="none">
            <a:spAutoFit/>
          </a:bodyPr>
          <a:lstStyle/>
          <a:p>
            <a:r>
              <a:rPr lang="en-US" sz="2000"/>
              <a:t>K = 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G13_001"/>
          <p:cNvPicPr>
            <a:picLocks noChangeAspect="1" noChangeArrowheads="1"/>
          </p:cNvPicPr>
          <p:nvPr/>
        </p:nvPicPr>
        <p:blipFill>
          <a:blip r:embed="rId2" cstate="print"/>
          <a:srcRect/>
          <a:stretch>
            <a:fillRect/>
          </a:stretch>
        </p:blipFill>
        <p:spPr bwMode="auto">
          <a:xfrm>
            <a:off x="685800" y="1447800"/>
            <a:ext cx="7621587" cy="5081587"/>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sz="2800" dirty="0" smtClean="0"/>
              <a:t>Decomposition of dinitrogen </a:t>
            </a:r>
            <a:r>
              <a:rPr lang="en-US" sz="2800" dirty="0" err="1" smtClean="0"/>
              <a:t>tetraoxide</a:t>
            </a:r>
            <a:r>
              <a:rPr lang="en-US" sz="2800" dirty="0" smtClean="0"/>
              <a:t> to nitrogen dioxide </a:t>
            </a:r>
            <a:br>
              <a:rPr lang="en-US" sz="2800" dirty="0" smtClean="0"/>
            </a:br>
            <a:r>
              <a:rPr lang="en-US" sz="2800" dirty="0" smtClean="0"/>
              <a:t>N</a:t>
            </a:r>
            <a:r>
              <a:rPr lang="en-US" sz="2800" baseline="-25000" dirty="0" smtClean="0"/>
              <a:t>2</a:t>
            </a:r>
            <a:r>
              <a:rPr lang="en-US" sz="2800" dirty="0" smtClean="0"/>
              <a:t>O</a:t>
            </a:r>
            <a:r>
              <a:rPr lang="en-US" sz="2800" baseline="-25000" dirty="0" smtClean="0"/>
              <a:t>4 (g)</a:t>
            </a:r>
            <a:r>
              <a:rPr lang="en-US" sz="2800" dirty="0" smtClean="0"/>
              <a:t> </a:t>
            </a:r>
            <a:r>
              <a:rPr lang="en-US" sz="2800" dirty="0" smtClean="0">
                <a:sym typeface="Wingdings" pitchFamily="2" charset="2"/>
              </a:rPr>
              <a:t> 2 NO</a:t>
            </a:r>
            <a:r>
              <a:rPr lang="en-US" sz="2800" baseline="-25000" dirty="0" smtClean="0">
                <a:sym typeface="Wingdings" pitchFamily="2" charset="2"/>
              </a:rPr>
              <a:t>2 (g)</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FG13_11"/>
          <p:cNvPicPr>
            <a:picLocks noChangeAspect="1" noChangeArrowheads="1"/>
          </p:cNvPicPr>
          <p:nvPr/>
        </p:nvPicPr>
        <p:blipFill>
          <a:blip r:embed="rId2" cstate="print"/>
          <a:srcRect/>
          <a:stretch>
            <a:fillRect/>
          </a:stretch>
        </p:blipFill>
        <p:spPr bwMode="auto">
          <a:xfrm>
            <a:off x="381000" y="1600200"/>
            <a:ext cx="8559800" cy="4002088"/>
          </a:xfrm>
          <a:prstGeom prst="rect">
            <a:avLst/>
          </a:prstGeom>
          <a:noFill/>
          <a:ln w="9525">
            <a:noFill/>
            <a:miter lim="800000"/>
            <a:headEnd/>
            <a:tailEnd/>
          </a:ln>
        </p:spPr>
      </p:pic>
      <p:sp>
        <p:nvSpPr>
          <p:cNvPr id="3" name="Title 2"/>
          <p:cNvSpPr>
            <a:spLocks noGrp="1"/>
          </p:cNvSpPr>
          <p:nvPr>
            <p:ph type="title"/>
          </p:nvPr>
        </p:nvSpPr>
        <p:spPr/>
        <p:txBody>
          <a:bodyPr>
            <a:noAutofit/>
          </a:bodyPr>
          <a:lstStyle/>
          <a:p>
            <a:r>
              <a:rPr lang="en-US" sz="2400" dirty="0" smtClean="0"/>
              <a:t>Which direction will the reaction shift with changing pressure?</a:t>
            </a:r>
            <a:br>
              <a:rPr lang="en-US" sz="2400" dirty="0" smtClean="0"/>
            </a:br>
            <a:r>
              <a:rPr lang="en-US" sz="2400" dirty="0" smtClean="0"/>
              <a:t>N</a:t>
            </a:r>
            <a:r>
              <a:rPr lang="en-US" sz="2400" baseline="-25000" dirty="0" smtClean="0"/>
              <a:t>2 (g)</a:t>
            </a:r>
            <a:r>
              <a:rPr lang="en-US" sz="2400" dirty="0" smtClean="0"/>
              <a:t> + 3 H</a:t>
            </a:r>
            <a:r>
              <a:rPr lang="en-US" sz="2400" baseline="-25000" dirty="0" smtClean="0"/>
              <a:t>2 (g)</a:t>
            </a:r>
            <a:r>
              <a:rPr lang="en-US" sz="2400" dirty="0" smtClean="0"/>
              <a:t> </a:t>
            </a:r>
            <a:r>
              <a:rPr lang="en-US" sz="2400" dirty="0" smtClean="0">
                <a:sym typeface="Wingdings" pitchFamily="2" charset="2"/>
              </a:rPr>
              <a:t> 2 NH</a:t>
            </a:r>
            <a:r>
              <a:rPr lang="en-US" sz="2400" baseline="-25000" dirty="0" smtClean="0">
                <a:sym typeface="Wingdings" pitchFamily="2" charset="2"/>
              </a:rPr>
              <a:t>3 (g)</a:t>
            </a:r>
            <a:r>
              <a:rPr lang="en-US" sz="2400" dirty="0" smtClean="0">
                <a:sym typeface="Wingdings" pitchFamily="2" charset="2"/>
              </a:rPr>
              <a:t> </a:t>
            </a:r>
            <a:r>
              <a:rPr lang="en-US" sz="2400" baseline="-25000" dirty="0" smtClean="0"/>
              <a:t>  </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1219200"/>
            <a:ext cx="2590800" cy="3810000"/>
          </a:xfrm>
        </p:spPr>
        <p:txBody>
          <a:bodyPr>
            <a:normAutofit fontScale="90000"/>
          </a:bodyPr>
          <a:lstStyle/>
          <a:p>
            <a:r>
              <a:rPr lang="en-US" sz="3600" dirty="0" smtClean="0"/>
              <a:t>How does a volume </a:t>
            </a:r>
            <a:r>
              <a:rPr lang="en-US" sz="3600" dirty="0"/>
              <a:t>c</a:t>
            </a:r>
            <a:r>
              <a:rPr lang="en-US" sz="3600" dirty="0" smtClean="0"/>
              <a:t>hange </a:t>
            </a:r>
            <a:r>
              <a:rPr lang="en-US" sz="3600" dirty="0"/>
              <a:t>for a </a:t>
            </a:r>
            <a:r>
              <a:rPr lang="en-US" sz="3600" dirty="0" smtClean="0"/>
              <a:t>gas </a:t>
            </a:r>
            <a:r>
              <a:rPr lang="en-US" sz="3600" dirty="0"/>
              <a:t>p</a:t>
            </a:r>
            <a:r>
              <a:rPr lang="en-US" sz="3600" dirty="0" smtClean="0"/>
              <a:t>hase reaction effect equilibrium? </a:t>
            </a:r>
            <a:endParaRPr lang="en-US" dirty="0"/>
          </a:p>
        </p:txBody>
      </p:sp>
      <p:pic>
        <p:nvPicPr>
          <p:cNvPr id="8197" name="Picture 5" descr="figure 15"/>
          <p:cNvPicPr>
            <a:picLocks noChangeAspect="1" noChangeArrowheads="1"/>
          </p:cNvPicPr>
          <p:nvPr/>
        </p:nvPicPr>
        <p:blipFill>
          <a:blip r:embed="rId3" cstate="print"/>
          <a:srcRect/>
          <a:stretch>
            <a:fillRect/>
          </a:stretch>
        </p:blipFill>
        <p:spPr bwMode="auto">
          <a:xfrm>
            <a:off x="2803525" y="1014413"/>
            <a:ext cx="6035675" cy="546258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G13_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887413"/>
            <a:ext cx="7621587"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684213" y="354013"/>
            <a:ext cx="7772400" cy="533400"/>
          </a:xfrm>
        </p:spPr>
        <p:txBody>
          <a:bodyPr/>
          <a:lstStyle/>
          <a:p>
            <a:r>
              <a:rPr lang="en-US" altLang="en-US" sz="2400" smtClean="0"/>
              <a:t>How does temperature affect K</a:t>
            </a:r>
            <a:r>
              <a:rPr lang="en-US" altLang="en-US" sz="2400" baseline="-25000" smtClean="0"/>
              <a:t>c </a:t>
            </a:r>
            <a:r>
              <a:rPr lang="en-US" altLang="en-US" sz="2400" smtClean="0"/>
              <a:t>for exothermic reactions? </a:t>
            </a:r>
          </a:p>
        </p:txBody>
      </p:sp>
    </p:spTree>
    <p:extLst>
      <p:ext uri="{BB962C8B-B14F-4D97-AF65-F5344CB8AC3E}">
        <p14:creationId xmlns:p14="http://schemas.microsoft.com/office/powerpoint/2010/main" val="622275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515393" y="319088"/>
            <a:ext cx="4119563" cy="519112"/>
          </a:xfrm>
          <a:prstGeom prst="rect">
            <a:avLst/>
          </a:prstGeom>
          <a:noFill/>
          <a:ln w="9525">
            <a:noFill/>
            <a:miter lim="800000"/>
            <a:headEnd/>
            <a:tailEnd/>
          </a:ln>
          <a:effectLst/>
        </p:spPr>
        <p:txBody>
          <a:bodyPr wrap="none">
            <a:spAutoFit/>
          </a:bodyPr>
          <a:lstStyle/>
          <a:p>
            <a:pPr algn="ctr"/>
            <a:r>
              <a:rPr lang="en-US" sz="2800" b="1" i="1" dirty="0"/>
              <a:t>Le </a:t>
            </a:r>
            <a:r>
              <a:rPr lang="en-US" sz="2800" b="1" i="1" dirty="0" err="1"/>
              <a:t>Ch</a:t>
            </a:r>
            <a:r>
              <a:rPr lang="en-US" sz="2800" b="1" i="1" dirty="0" err="1">
                <a:cs typeface="Arial" pitchFamily="34" charset="0"/>
              </a:rPr>
              <a:t>âtelier’s</a:t>
            </a:r>
            <a:r>
              <a:rPr lang="en-US" sz="2800" b="1" i="1" dirty="0">
                <a:cs typeface="Arial" pitchFamily="34" charset="0"/>
              </a:rPr>
              <a:t> Principle</a:t>
            </a:r>
            <a:endParaRPr lang="en-US" sz="2800" b="1" i="1" dirty="0"/>
          </a:p>
        </p:txBody>
      </p:sp>
      <p:sp>
        <p:nvSpPr>
          <p:cNvPr id="25603" name="Text Box 3"/>
          <p:cNvSpPr txBox="1">
            <a:spLocks noChangeArrowheads="1"/>
          </p:cNvSpPr>
          <p:nvPr/>
        </p:nvSpPr>
        <p:spPr bwMode="auto">
          <a:xfrm>
            <a:off x="212725" y="838200"/>
            <a:ext cx="6542432" cy="523220"/>
          </a:xfrm>
          <a:prstGeom prst="rect">
            <a:avLst/>
          </a:prstGeom>
          <a:noFill/>
          <a:ln w="9525">
            <a:noFill/>
            <a:miter lim="800000"/>
            <a:headEnd/>
            <a:tailEnd/>
          </a:ln>
          <a:effectLst/>
        </p:spPr>
        <p:txBody>
          <a:bodyPr wrap="none">
            <a:spAutoFit/>
          </a:bodyPr>
          <a:lstStyle/>
          <a:p>
            <a:pPr>
              <a:buFontTx/>
              <a:buChar char="•"/>
            </a:pPr>
            <a:r>
              <a:rPr lang="en-US" sz="2800" dirty="0"/>
              <a:t> </a:t>
            </a:r>
            <a:r>
              <a:rPr lang="en-US" sz="2800" dirty="0" smtClean="0"/>
              <a:t>How do changes in temperature affect K? </a:t>
            </a:r>
            <a:endParaRPr lang="en-US" sz="2800" dirty="0"/>
          </a:p>
        </p:txBody>
      </p:sp>
      <p:sp>
        <p:nvSpPr>
          <p:cNvPr id="25604" name="Text Box 4"/>
          <p:cNvSpPr txBox="1">
            <a:spLocks noChangeArrowheads="1"/>
          </p:cNvSpPr>
          <p:nvPr/>
        </p:nvSpPr>
        <p:spPr bwMode="auto">
          <a:xfrm>
            <a:off x="914400" y="1828800"/>
            <a:ext cx="1301750" cy="457200"/>
          </a:xfrm>
          <a:prstGeom prst="rect">
            <a:avLst/>
          </a:prstGeom>
          <a:noFill/>
          <a:ln w="9525">
            <a:noFill/>
            <a:miter lim="800000"/>
            <a:headEnd/>
            <a:tailEnd/>
          </a:ln>
          <a:effectLst/>
        </p:spPr>
        <p:txBody>
          <a:bodyPr wrap="none">
            <a:spAutoFit/>
          </a:bodyPr>
          <a:lstStyle/>
          <a:p>
            <a:r>
              <a:rPr lang="en-US" b="1" u="sng"/>
              <a:t>Change</a:t>
            </a:r>
          </a:p>
        </p:txBody>
      </p:sp>
      <p:sp>
        <p:nvSpPr>
          <p:cNvPr id="25605" name="Text Box 5"/>
          <p:cNvSpPr txBox="1">
            <a:spLocks noChangeArrowheads="1"/>
          </p:cNvSpPr>
          <p:nvPr/>
        </p:nvSpPr>
        <p:spPr bwMode="auto">
          <a:xfrm>
            <a:off x="3657600" y="1828800"/>
            <a:ext cx="2319338" cy="457200"/>
          </a:xfrm>
          <a:prstGeom prst="rect">
            <a:avLst/>
          </a:prstGeom>
          <a:noFill/>
          <a:ln w="9525">
            <a:noFill/>
            <a:miter lim="800000"/>
            <a:headEnd/>
            <a:tailEnd/>
          </a:ln>
          <a:effectLst/>
        </p:spPr>
        <p:txBody>
          <a:bodyPr wrap="none">
            <a:spAutoFit/>
          </a:bodyPr>
          <a:lstStyle/>
          <a:p>
            <a:r>
              <a:rPr lang="en-US" b="1" u="sng"/>
              <a:t>Exothermic Rx</a:t>
            </a:r>
          </a:p>
        </p:txBody>
      </p:sp>
      <p:sp>
        <p:nvSpPr>
          <p:cNvPr id="25606" name="Text Box 6"/>
          <p:cNvSpPr txBox="1">
            <a:spLocks noChangeArrowheads="1"/>
          </p:cNvSpPr>
          <p:nvPr/>
        </p:nvSpPr>
        <p:spPr bwMode="auto">
          <a:xfrm>
            <a:off x="228600" y="2362200"/>
            <a:ext cx="3167063" cy="457200"/>
          </a:xfrm>
          <a:prstGeom prst="rect">
            <a:avLst/>
          </a:prstGeom>
          <a:noFill/>
          <a:ln w="9525">
            <a:noFill/>
            <a:miter lim="800000"/>
            <a:headEnd/>
            <a:tailEnd/>
          </a:ln>
          <a:effectLst/>
        </p:spPr>
        <p:txBody>
          <a:bodyPr wrap="none">
            <a:spAutoFit/>
          </a:bodyPr>
          <a:lstStyle/>
          <a:p>
            <a:r>
              <a:rPr lang="en-US" dirty="0"/>
              <a:t>Increase temperature </a:t>
            </a:r>
          </a:p>
        </p:txBody>
      </p:sp>
      <p:sp>
        <p:nvSpPr>
          <p:cNvPr id="25607" name="Text Box 7"/>
          <p:cNvSpPr txBox="1">
            <a:spLocks noChangeArrowheads="1"/>
          </p:cNvSpPr>
          <p:nvPr/>
        </p:nvSpPr>
        <p:spPr bwMode="auto">
          <a:xfrm>
            <a:off x="3881438" y="2362200"/>
            <a:ext cx="1879600" cy="457200"/>
          </a:xfrm>
          <a:prstGeom prst="rect">
            <a:avLst/>
          </a:prstGeom>
          <a:noFill/>
          <a:ln w="9525">
            <a:noFill/>
            <a:miter lim="800000"/>
            <a:headEnd/>
            <a:tailEnd/>
          </a:ln>
          <a:effectLst/>
        </p:spPr>
        <p:txBody>
          <a:bodyPr wrap="none">
            <a:spAutoFit/>
          </a:bodyPr>
          <a:lstStyle/>
          <a:p>
            <a:pPr algn="ctr"/>
            <a:r>
              <a:rPr lang="en-US" i="1"/>
              <a:t>K</a:t>
            </a:r>
            <a:r>
              <a:rPr lang="en-US"/>
              <a:t> decreases</a:t>
            </a:r>
          </a:p>
        </p:txBody>
      </p:sp>
      <p:sp>
        <p:nvSpPr>
          <p:cNvPr id="25608" name="Text Box 8"/>
          <p:cNvSpPr txBox="1">
            <a:spLocks noChangeArrowheads="1"/>
          </p:cNvSpPr>
          <p:nvPr/>
        </p:nvSpPr>
        <p:spPr bwMode="auto">
          <a:xfrm>
            <a:off x="228600" y="2794000"/>
            <a:ext cx="3219450" cy="457200"/>
          </a:xfrm>
          <a:prstGeom prst="rect">
            <a:avLst/>
          </a:prstGeom>
          <a:noFill/>
          <a:ln w="9525">
            <a:noFill/>
            <a:miter lim="800000"/>
            <a:headEnd/>
            <a:tailEnd/>
          </a:ln>
          <a:effectLst/>
        </p:spPr>
        <p:txBody>
          <a:bodyPr wrap="none">
            <a:spAutoFit/>
          </a:bodyPr>
          <a:lstStyle/>
          <a:p>
            <a:r>
              <a:rPr lang="en-US"/>
              <a:t>Decrease temperature</a:t>
            </a:r>
          </a:p>
        </p:txBody>
      </p:sp>
      <p:sp>
        <p:nvSpPr>
          <p:cNvPr id="25609" name="Text Box 9"/>
          <p:cNvSpPr txBox="1">
            <a:spLocks noChangeArrowheads="1"/>
          </p:cNvSpPr>
          <p:nvPr/>
        </p:nvSpPr>
        <p:spPr bwMode="auto">
          <a:xfrm>
            <a:off x="3932238" y="2794000"/>
            <a:ext cx="1778000" cy="457200"/>
          </a:xfrm>
          <a:prstGeom prst="rect">
            <a:avLst/>
          </a:prstGeom>
          <a:noFill/>
          <a:ln w="9525">
            <a:noFill/>
            <a:miter lim="800000"/>
            <a:headEnd/>
            <a:tailEnd/>
          </a:ln>
          <a:effectLst/>
        </p:spPr>
        <p:txBody>
          <a:bodyPr wrap="none">
            <a:spAutoFit/>
          </a:bodyPr>
          <a:lstStyle/>
          <a:p>
            <a:pPr algn="ctr"/>
            <a:r>
              <a:rPr lang="en-US" i="1"/>
              <a:t>K</a:t>
            </a:r>
            <a:r>
              <a:rPr lang="en-US"/>
              <a:t> increases</a:t>
            </a:r>
            <a:endParaRPr lang="en-US" i="1"/>
          </a:p>
        </p:txBody>
      </p:sp>
      <p:sp>
        <p:nvSpPr>
          <p:cNvPr id="25610" name="Text Box 10"/>
          <p:cNvSpPr txBox="1">
            <a:spLocks noChangeArrowheads="1"/>
          </p:cNvSpPr>
          <p:nvPr/>
        </p:nvSpPr>
        <p:spPr bwMode="auto">
          <a:xfrm>
            <a:off x="6400800" y="1828800"/>
            <a:ext cx="2520950" cy="457200"/>
          </a:xfrm>
          <a:prstGeom prst="rect">
            <a:avLst/>
          </a:prstGeom>
          <a:noFill/>
          <a:ln w="9525">
            <a:noFill/>
            <a:miter lim="800000"/>
            <a:headEnd/>
            <a:tailEnd/>
          </a:ln>
          <a:effectLst/>
        </p:spPr>
        <p:txBody>
          <a:bodyPr wrap="none">
            <a:spAutoFit/>
          </a:bodyPr>
          <a:lstStyle/>
          <a:p>
            <a:r>
              <a:rPr lang="en-US" b="1" u="sng"/>
              <a:t>Endothermic Rx</a:t>
            </a:r>
          </a:p>
        </p:txBody>
      </p:sp>
      <p:sp>
        <p:nvSpPr>
          <p:cNvPr id="25611" name="Text Box 11"/>
          <p:cNvSpPr txBox="1">
            <a:spLocks noChangeArrowheads="1"/>
          </p:cNvSpPr>
          <p:nvPr/>
        </p:nvSpPr>
        <p:spPr bwMode="auto">
          <a:xfrm>
            <a:off x="6778625" y="2362200"/>
            <a:ext cx="1778000" cy="457200"/>
          </a:xfrm>
          <a:prstGeom prst="rect">
            <a:avLst/>
          </a:prstGeom>
          <a:noFill/>
          <a:ln w="9525">
            <a:noFill/>
            <a:miter lim="800000"/>
            <a:headEnd/>
            <a:tailEnd/>
          </a:ln>
          <a:effectLst/>
        </p:spPr>
        <p:txBody>
          <a:bodyPr wrap="none">
            <a:spAutoFit/>
          </a:bodyPr>
          <a:lstStyle/>
          <a:p>
            <a:pPr algn="ctr"/>
            <a:r>
              <a:rPr lang="en-US" i="1"/>
              <a:t>K</a:t>
            </a:r>
            <a:r>
              <a:rPr lang="en-US"/>
              <a:t> increases</a:t>
            </a:r>
          </a:p>
        </p:txBody>
      </p:sp>
      <p:sp>
        <p:nvSpPr>
          <p:cNvPr id="25612" name="Text Box 12"/>
          <p:cNvSpPr txBox="1">
            <a:spLocks noChangeArrowheads="1"/>
          </p:cNvSpPr>
          <p:nvPr/>
        </p:nvSpPr>
        <p:spPr bwMode="auto">
          <a:xfrm>
            <a:off x="6727825" y="2794000"/>
            <a:ext cx="1879600" cy="457200"/>
          </a:xfrm>
          <a:prstGeom prst="rect">
            <a:avLst/>
          </a:prstGeom>
          <a:noFill/>
          <a:ln w="9525">
            <a:noFill/>
            <a:miter lim="800000"/>
            <a:headEnd/>
            <a:tailEnd/>
          </a:ln>
          <a:effectLst/>
        </p:spPr>
        <p:txBody>
          <a:bodyPr wrap="none">
            <a:spAutoFit/>
          </a:bodyPr>
          <a:lstStyle/>
          <a:p>
            <a:pPr algn="ctr"/>
            <a:r>
              <a:rPr lang="en-US" i="1"/>
              <a:t>K</a:t>
            </a:r>
            <a:r>
              <a:rPr lang="en-US"/>
              <a:t> decreases</a:t>
            </a:r>
            <a:endParaRPr lang="en-US" i="1"/>
          </a:p>
        </p:txBody>
      </p:sp>
      <p:sp>
        <p:nvSpPr>
          <p:cNvPr id="25615" name="Text Box 15"/>
          <p:cNvSpPr txBox="1">
            <a:spLocks noChangeArrowheads="1"/>
          </p:cNvSpPr>
          <p:nvPr/>
        </p:nvSpPr>
        <p:spPr bwMode="auto">
          <a:xfrm>
            <a:off x="8389938" y="6384925"/>
            <a:ext cx="677862" cy="396875"/>
          </a:xfrm>
          <a:prstGeom prst="rect">
            <a:avLst/>
          </a:prstGeom>
          <a:noFill/>
          <a:ln w="9525">
            <a:noFill/>
            <a:miter lim="800000"/>
            <a:headEnd/>
            <a:tailEnd/>
          </a:ln>
          <a:effectLst/>
        </p:spPr>
        <p:txBody>
          <a:bodyPr wrap="none">
            <a:spAutoFit/>
          </a:bodyPr>
          <a:lstStyle/>
          <a:p>
            <a:pPr algn="r"/>
            <a:r>
              <a:rPr lang="en-US" sz="2000"/>
              <a:t>14.5</a:t>
            </a:r>
          </a:p>
        </p:txBody>
      </p:sp>
      <p:pic>
        <p:nvPicPr>
          <p:cNvPr id="25616" name="Picture 16" descr="14_09A"/>
          <p:cNvPicPr>
            <a:picLocks noChangeAspect="1" noChangeArrowheads="1"/>
          </p:cNvPicPr>
          <p:nvPr/>
        </p:nvPicPr>
        <p:blipFill>
          <a:blip r:embed="rId2" cstate="print"/>
          <a:srcRect l="27083" t="4167" r="23958" b="9723"/>
          <a:stretch>
            <a:fillRect/>
          </a:stretch>
        </p:blipFill>
        <p:spPr bwMode="auto">
          <a:xfrm>
            <a:off x="533400" y="3429000"/>
            <a:ext cx="2425700" cy="3200400"/>
          </a:xfrm>
          <a:prstGeom prst="rect">
            <a:avLst/>
          </a:prstGeom>
          <a:noFill/>
        </p:spPr>
      </p:pic>
      <p:pic>
        <p:nvPicPr>
          <p:cNvPr id="25617" name="Picture 17" descr="14_09B"/>
          <p:cNvPicPr>
            <a:picLocks noChangeAspect="1" noChangeArrowheads="1"/>
          </p:cNvPicPr>
          <p:nvPr/>
        </p:nvPicPr>
        <p:blipFill>
          <a:blip r:embed="rId3" cstate="print"/>
          <a:srcRect l="6250" t="19444" r="5208" b="25000"/>
          <a:stretch>
            <a:fillRect/>
          </a:stretch>
        </p:blipFill>
        <p:spPr bwMode="auto">
          <a:xfrm>
            <a:off x="3276600" y="3784600"/>
            <a:ext cx="5562600" cy="2616200"/>
          </a:xfrm>
          <a:prstGeom prst="rect">
            <a:avLst/>
          </a:prstGeom>
          <a:noFill/>
        </p:spPr>
      </p:pic>
      <p:sp>
        <p:nvSpPr>
          <p:cNvPr id="25618" name="Text Box 18"/>
          <p:cNvSpPr txBox="1">
            <a:spLocks noChangeArrowheads="1"/>
          </p:cNvSpPr>
          <p:nvPr/>
        </p:nvSpPr>
        <p:spPr bwMode="auto">
          <a:xfrm>
            <a:off x="4067175" y="6135688"/>
            <a:ext cx="1016000" cy="457200"/>
          </a:xfrm>
          <a:prstGeom prst="rect">
            <a:avLst/>
          </a:prstGeom>
          <a:noFill/>
          <a:ln w="9525">
            <a:noFill/>
            <a:miter lim="800000"/>
            <a:headEnd/>
            <a:tailEnd/>
          </a:ln>
          <a:effectLst/>
        </p:spPr>
        <p:txBody>
          <a:bodyPr wrap="none">
            <a:spAutoFit/>
          </a:bodyPr>
          <a:lstStyle/>
          <a:p>
            <a:pPr algn="ctr"/>
            <a:r>
              <a:rPr lang="en-US"/>
              <a:t>colder</a:t>
            </a:r>
          </a:p>
        </p:txBody>
      </p:sp>
      <p:sp>
        <p:nvSpPr>
          <p:cNvPr id="25619" name="Text Box 19"/>
          <p:cNvSpPr txBox="1">
            <a:spLocks noChangeArrowheads="1"/>
          </p:cNvSpPr>
          <p:nvPr/>
        </p:nvSpPr>
        <p:spPr bwMode="auto">
          <a:xfrm>
            <a:off x="6784975" y="6134100"/>
            <a:ext cx="963613" cy="457200"/>
          </a:xfrm>
          <a:prstGeom prst="rect">
            <a:avLst/>
          </a:prstGeom>
          <a:noFill/>
          <a:ln w="9525">
            <a:noFill/>
            <a:miter lim="800000"/>
            <a:headEnd/>
            <a:tailEnd/>
          </a:ln>
          <a:effectLst/>
        </p:spPr>
        <p:txBody>
          <a:bodyPr wrap="none">
            <a:spAutoFit/>
          </a:bodyPr>
          <a:lstStyle/>
          <a:p>
            <a:pPr algn="ctr"/>
            <a:r>
              <a:rPr lang="en-US"/>
              <a:t>hotter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0-#ppt_w/2"/>
                                          </p:val>
                                        </p:tav>
                                        <p:tav tm="100000">
                                          <p:val>
                                            <p:strVal val="#ppt_x"/>
                                          </p:val>
                                        </p:tav>
                                      </p:tavLst>
                                    </p:anim>
                                    <p:anim calcmode="lin" valueType="num">
                                      <p:cBhvr additive="base">
                                        <p:cTn id="8"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7"/>
                                        </p:tgtEl>
                                        <p:attrNameLst>
                                          <p:attrName>style.visibility</p:attrName>
                                        </p:attrNameLst>
                                      </p:cBhvr>
                                      <p:to>
                                        <p:strVal val="visible"/>
                                      </p:to>
                                    </p:set>
                                    <p:anim calcmode="lin" valueType="num">
                                      <p:cBhvr additive="base">
                                        <p:cTn id="13" dur="500" fill="hold"/>
                                        <p:tgtEl>
                                          <p:spTgt spid="25607"/>
                                        </p:tgtEl>
                                        <p:attrNameLst>
                                          <p:attrName>ppt_x</p:attrName>
                                        </p:attrNameLst>
                                      </p:cBhvr>
                                      <p:tavLst>
                                        <p:tav tm="0">
                                          <p:val>
                                            <p:strVal val="1+#ppt_w/2"/>
                                          </p:val>
                                        </p:tav>
                                        <p:tav tm="100000">
                                          <p:val>
                                            <p:strVal val="#ppt_x"/>
                                          </p:val>
                                        </p:tav>
                                      </p:tavLst>
                                    </p:anim>
                                    <p:anim calcmode="lin" valueType="num">
                                      <p:cBhvr additive="base">
                                        <p:cTn id="14"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11"/>
                                        </p:tgtEl>
                                        <p:attrNameLst>
                                          <p:attrName>style.visibility</p:attrName>
                                        </p:attrNameLst>
                                      </p:cBhvr>
                                      <p:to>
                                        <p:strVal val="visible"/>
                                      </p:to>
                                    </p:set>
                                    <p:anim calcmode="lin" valueType="num">
                                      <p:cBhvr additive="base">
                                        <p:cTn id="19" dur="500" fill="hold"/>
                                        <p:tgtEl>
                                          <p:spTgt spid="25611"/>
                                        </p:tgtEl>
                                        <p:attrNameLst>
                                          <p:attrName>ppt_x</p:attrName>
                                        </p:attrNameLst>
                                      </p:cBhvr>
                                      <p:tavLst>
                                        <p:tav tm="0">
                                          <p:val>
                                            <p:strVal val="1+#ppt_w/2"/>
                                          </p:val>
                                        </p:tav>
                                        <p:tav tm="100000">
                                          <p:val>
                                            <p:strVal val="#ppt_x"/>
                                          </p:val>
                                        </p:tav>
                                      </p:tavLst>
                                    </p:anim>
                                    <p:anim calcmode="lin" valueType="num">
                                      <p:cBhvr additive="base">
                                        <p:cTn id="20" dur="500" fill="hold"/>
                                        <p:tgtEl>
                                          <p:spTgt spid="256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8"/>
                                        </p:tgtEl>
                                        <p:attrNameLst>
                                          <p:attrName>style.visibility</p:attrName>
                                        </p:attrNameLst>
                                      </p:cBhvr>
                                      <p:to>
                                        <p:strVal val="visible"/>
                                      </p:to>
                                    </p:set>
                                    <p:anim calcmode="lin" valueType="num">
                                      <p:cBhvr additive="base">
                                        <p:cTn id="25" dur="500" fill="hold"/>
                                        <p:tgtEl>
                                          <p:spTgt spid="25608"/>
                                        </p:tgtEl>
                                        <p:attrNameLst>
                                          <p:attrName>ppt_x</p:attrName>
                                        </p:attrNameLst>
                                      </p:cBhvr>
                                      <p:tavLst>
                                        <p:tav tm="0">
                                          <p:val>
                                            <p:strVal val="0-#ppt_w/2"/>
                                          </p:val>
                                        </p:tav>
                                        <p:tav tm="100000">
                                          <p:val>
                                            <p:strVal val="#ppt_x"/>
                                          </p:val>
                                        </p:tav>
                                      </p:tavLst>
                                    </p:anim>
                                    <p:anim calcmode="lin" valueType="num">
                                      <p:cBhvr additive="base">
                                        <p:cTn id="26" dur="500" fill="hold"/>
                                        <p:tgtEl>
                                          <p:spTgt spid="256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609"/>
                                        </p:tgtEl>
                                        <p:attrNameLst>
                                          <p:attrName>style.visibility</p:attrName>
                                        </p:attrNameLst>
                                      </p:cBhvr>
                                      <p:to>
                                        <p:strVal val="visible"/>
                                      </p:to>
                                    </p:set>
                                    <p:anim calcmode="lin" valueType="num">
                                      <p:cBhvr additive="base">
                                        <p:cTn id="31" dur="500" fill="hold"/>
                                        <p:tgtEl>
                                          <p:spTgt spid="25609"/>
                                        </p:tgtEl>
                                        <p:attrNameLst>
                                          <p:attrName>ppt_x</p:attrName>
                                        </p:attrNameLst>
                                      </p:cBhvr>
                                      <p:tavLst>
                                        <p:tav tm="0">
                                          <p:val>
                                            <p:strVal val="1+#ppt_w/2"/>
                                          </p:val>
                                        </p:tav>
                                        <p:tav tm="100000">
                                          <p:val>
                                            <p:strVal val="#ppt_x"/>
                                          </p:val>
                                        </p:tav>
                                      </p:tavLst>
                                    </p:anim>
                                    <p:anim calcmode="lin" valueType="num">
                                      <p:cBhvr additive="base">
                                        <p:cTn id="32" dur="500" fill="hold"/>
                                        <p:tgtEl>
                                          <p:spTgt spid="2560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612"/>
                                        </p:tgtEl>
                                        <p:attrNameLst>
                                          <p:attrName>style.visibility</p:attrName>
                                        </p:attrNameLst>
                                      </p:cBhvr>
                                      <p:to>
                                        <p:strVal val="visible"/>
                                      </p:to>
                                    </p:set>
                                    <p:anim calcmode="lin" valueType="num">
                                      <p:cBhvr additive="base">
                                        <p:cTn id="37" dur="500" fill="hold"/>
                                        <p:tgtEl>
                                          <p:spTgt spid="25612"/>
                                        </p:tgtEl>
                                        <p:attrNameLst>
                                          <p:attrName>ppt_x</p:attrName>
                                        </p:attrNameLst>
                                      </p:cBhvr>
                                      <p:tavLst>
                                        <p:tav tm="0">
                                          <p:val>
                                            <p:strVal val="1+#ppt_w/2"/>
                                          </p:val>
                                        </p:tav>
                                        <p:tav tm="100000">
                                          <p:val>
                                            <p:strVal val="#ppt_x"/>
                                          </p:val>
                                        </p:tav>
                                      </p:tavLst>
                                    </p:anim>
                                    <p:anim calcmode="lin" valueType="num">
                                      <p:cBhvr additive="base">
                                        <p:cTn id="38" dur="500" fill="hold"/>
                                        <p:tgtEl>
                                          <p:spTgt spid="25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utoUpdateAnimBg="0"/>
      <p:bldP spid="25607" grpId="0" autoUpdateAnimBg="0"/>
      <p:bldP spid="25608" grpId="0" autoUpdateAnimBg="0"/>
      <p:bldP spid="25609" grpId="0" autoUpdateAnimBg="0"/>
      <p:bldP spid="25611" grpId="0" autoUpdateAnimBg="0"/>
      <p:bldP spid="2561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G13_012"/>
          <p:cNvPicPr>
            <a:picLocks noChangeAspect="1" noChangeArrowheads="1"/>
          </p:cNvPicPr>
          <p:nvPr/>
        </p:nvPicPr>
        <p:blipFill>
          <a:blip r:embed="rId2" cstate="print"/>
          <a:srcRect/>
          <a:stretch>
            <a:fillRect/>
          </a:stretch>
        </p:blipFill>
        <p:spPr bwMode="auto">
          <a:xfrm>
            <a:off x="760413" y="887413"/>
            <a:ext cx="7621587" cy="5081587"/>
          </a:xfrm>
          <a:prstGeom prst="rect">
            <a:avLst/>
          </a:prstGeom>
          <a:noFill/>
          <a:ln w="9525">
            <a:noFill/>
            <a:miter lim="800000"/>
            <a:headEnd/>
            <a:tailEnd/>
          </a:ln>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What does a catalyst do?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524125" y="90488"/>
            <a:ext cx="4119563" cy="519112"/>
          </a:xfrm>
          <a:prstGeom prst="rect">
            <a:avLst/>
          </a:prstGeom>
          <a:noFill/>
          <a:ln w="9525">
            <a:noFill/>
            <a:miter lim="800000"/>
            <a:headEnd/>
            <a:tailEnd/>
          </a:ln>
          <a:effectLst/>
        </p:spPr>
        <p:txBody>
          <a:bodyPr wrap="none">
            <a:spAutoFit/>
          </a:bodyPr>
          <a:lstStyle/>
          <a:p>
            <a:pPr algn="ctr"/>
            <a:r>
              <a:rPr lang="en-US" sz="2800" b="1" i="1"/>
              <a:t>Le Ch</a:t>
            </a:r>
            <a:r>
              <a:rPr lang="en-US" sz="2800" b="1" i="1">
                <a:cs typeface="Arial" pitchFamily="34" charset="0"/>
              </a:rPr>
              <a:t>âtelier’s Principle</a:t>
            </a:r>
            <a:endParaRPr lang="en-US" sz="2800" b="1" i="1"/>
          </a:p>
        </p:txBody>
      </p:sp>
      <p:sp>
        <p:nvSpPr>
          <p:cNvPr id="27651" name="Text Box 3"/>
          <p:cNvSpPr txBox="1">
            <a:spLocks noChangeArrowheads="1"/>
          </p:cNvSpPr>
          <p:nvPr/>
        </p:nvSpPr>
        <p:spPr bwMode="auto">
          <a:xfrm>
            <a:off x="542925" y="1411288"/>
            <a:ext cx="1301750" cy="457200"/>
          </a:xfrm>
          <a:prstGeom prst="rect">
            <a:avLst/>
          </a:prstGeom>
          <a:noFill/>
          <a:ln w="9525">
            <a:noFill/>
            <a:miter lim="800000"/>
            <a:headEnd/>
            <a:tailEnd/>
          </a:ln>
          <a:effectLst/>
        </p:spPr>
        <p:txBody>
          <a:bodyPr wrap="none">
            <a:spAutoFit/>
          </a:bodyPr>
          <a:lstStyle/>
          <a:p>
            <a:r>
              <a:rPr lang="en-US" b="1" u="sng"/>
              <a:t>Change</a:t>
            </a:r>
          </a:p>
        </p:txBody>
      </p:sp>
      <p:sp>
        <p:nvSpPr>
          <p:cNvPr id="27652" name="Text Box 4"/>
          <p:cNvSpPr txBox="1">
            <a:spLocks noChangeArrowheads="1"/>
          </p:cNvSpPr>
          <p:nvPr/>
        </p:nvSpPr>
        <p:spPr bwMode="auto">
          <a:xfrm>
            <a:off x="2895600" y="1447800"/>
            <a:ext cx="2617788" cy="457200"/>
          </a:xfrm>
          <a:prstGeom prst="rect">
            <a:avLst/>
          </a:prstGeom>
          <a:noFill/>
          <a:ln w="9525">
            <a:noFill/>
            <a:miter lim="800000"/>
            <a:headEnd/>
            <a:tailEnd/>
          </a:ln>
          <a:effectLst/>
        </p:spPr>
        <p:txBody>
          <a:bodyPr wrap="none">
            <a:spAutoFit/>
          </a:bodyPr>
          <a:lstStyle/>
          <a:p>
            <a:r>
              <a:rPr lang="en-US" b="1" u="sng" dirty="0"/>
              <a:t>Shift Equilibrium</a:t>
            </a:r>
          </a:p>
        </p:txBody>
      </p:sp>
      <p:grpSp>
        <p:nvGrpSpPr>
          <p:cNvPr id="2" name="Group 7"/>
          <p:cNvGrpSpPr>
            <a:grpSpLocks/>
          </p:cNvGrpSpPr>
          <p:nvPr/>
        </p:nvGrpSpPr>
        <p:grpSpPr bwMode="auto">
          <a:xfrm>
            <a:off x="5703888" y="1016000"/>
            <a:ext cx="3059112" cy="822325"/>
            <a:chOff x="1008" y="2160"/>
            <a:chExt cx="1927" cy="518"/>
          </a:xfrm>
        </p:grpSpPr>
        <p:sp>
          <p:nvSpPr>
            <p:cNvPr id="27653" name="Text Box 5"/>
            <p:cNvSpPr txBox="1">
              <a:spLocks noChangeArrowheads="1"/>
            </p:cNvSpPr>
            <p:nvPr/>
          </p:nvSpPr>
          <p:spPr bwMode="auto">
            <a:xfrm>
              <a:off x="1008" y="2160"/>
              <a:ext cx="1927" cy="518"/>
            </a:xfrm>
            <a:prstGeom prst="rect">
              <a:avLst/>
            </a:prstGeom>
            <a:noFill/>
            <a:ln w="9525">
              <a:noFill/>
              <a:miter lim="800000"/>
              <a:headEnd/>
              <a:tailEnd/>
            </a:ln>
            <a:effectLst/>
          </p:spPr>
          <p:txBody>
            <a:bodyPr wrap="none">
              <a:spAutoFit/>
            </a:bodyPr>
            <a:lstStyle/>
            <a:p>
              <a:pPr algn="ctr"/>
              <a:r>
                <a:rPr lang="en-US" b="1"/>
                <a:t>Change Equilibrium</a:t>
              </a:r>
            </a:p>
            <a:p>
              <a:pPr algn="ctr"/>
              <a:r>
                <a:rPr lang="en-US" b="1"/>
                <a:t> Constant</a:t>
              </a:r>
            </a:p>
          </p:txBody>
        </p:sp>
        <p:sp>
          <p:nvSpPr>
            <p:cNvPr id="27654" name="Line 6"/>
            <p:cNvSpPr>
              <a:spLocks noChangeShapeType="1"/>
            </p:cNvSpPr>
            <p:nvPr/>
          </p:nvSpPr>
          <p:spPr bwMode="auto">
            <a:xfrm>
              <a:off x="1059" y="2640"/>
              <a:ext cx="1824" cy="0"/>
            </a:xfrm>
            <a:prstGeom prst="line">
              <a:avLst/>
            </a:prstGeom>
            <a:noFill/>
            <a:ln w="38100">
              <a:solidFill>
                <a:schemeClr val="tx1"/>
              </a:solidFill>
              <a:round/>
              <a:headEnd/>
              <a:tailEnd/>
            </a:ln>
            <a:effectLst/>
          </p:spPr>
          <p:txBody>
            <a:bodyPr/>
            <a:lstStyle/>
            <a:p>
              <a:endParaRPr lang="en-US"/>
            </a:p>
          </p:txBody>
        </p:sp>
      </p:grpSp>
      <p:sp>
        <p:nvSpPr>
          <p:cNvPr id="27656" name="Text Box 8"/>
          <p:cNvSpPr txBox="1">
            <a:spLocks noChangeArrowheads="1"/>
          </p:cNvSpPr>
          <p:nvPr/>
        </p:nvSpPr>
        <p:spPr bwMode="auto">
          <a:xfrm>
            <a:off x="152400" y="1981200"/>
            <a:ext cx="2084388" cy="457200"/>
          </a:xfrm>
          <a:prstGeom prst="rect">
            <a:avLst/>
          </a:prstGeom>
          <a:noFill/>
          <a:ln w="9525">
            <a:noFill/>
            <a:miter lim="800000"/>
            <a:headEnd/>
            <a:tailEnd/>
          </a:ln>
          <a:effectLst/>
        </p:spPr>
        <p:txBody>
          <a:bodyPr wrap="none">
            <a:spAutoFit/>
          </a:bodyPr>
          <a:lstStyle/>
          <a:p>
            <a:r>
              <a:rPr lang="en-US" dirty="0"/>
              <a:t>Concentration</a:t>
            </a:r>
          </a:p>
        </p:txBody>
      </p:sp>
      <p:sp>
        <p:nvSpPr>
          <p:cNvPr id="27661" name="Text Box 13"/>
          <p:cNvSpPr txBox="1">
            <a:spLocks noChangeArrowheads="1"/>
          </p:cNvSpPr>
          <p:nvPr/>
        </p:nvSpPr>
        <p:spPr bwMode="auto">
          <a:xfrm>
            <a:off x="3478213" y="1981200"/>
            <a:ext cx="658812" cy="457200"/>
          </a:xfrm>
          <a:prstGeom prst="rect">
            <a:avLst/>
          </a:prstGeom>
          <a:noFill/>
          <a:ln w="9525">
            <a:noFill/>
            <a:miter lim="800000"/>
            <a:headEnd/>
            <a:tailEnd/>
          </a:ln>
          <a:effectLst/>
        </p:spPr>
        <p:txBody>
          <a:bodyPr wrap="none">
            <a:spAutoFit/>
          </a:bodyPr>
          <a:lstStyle/>
          <a:p>
            <a:r>
              <a:rPr lang="en-US"/>
              <a:t>yes</a:t>
            </a:r>
          </a:p>
        </p:txBody>
      </p:sp>
      <p:sp>
        <p:nvSpPr>
          <p:cNvPr id="27666" name="Text Box 18"/>
          <p:cNvSpPr txBox="1">
            <a:spLocks noChangeArrowheads="1"/>
          </p:cNvSpPr>
          <p:nvPr/>
        </p:nvSpPr>
        <p:spPr bwMode="auto">
          <a:xfrm>
            <a:off x="6970713" y="1981200"/>
            <a:ext cx="523875" cy="457200"/>
          </a:xfrm>
          <a:prstGeom prst="rect">
            <a:avLst/>
          </a:prstGeom>
          <a:noFill/>
          <a:ln w="9525">
            <a:noFill/>
            <a:miter lim="800000"/>
            <a:headEnd/>
            <a:tailEnd/>
          </a:ln>
          <a:effectLst/>
        </p:spPr>
        <p:txBody>
          <a:bodyPr wrap="none">
            <a:spAutoFit/>
          </a:bodyPr>
          <a:lstStyle/>
          <a:p>
            <a:r>
              <a:rPr lang="en-US"/>
              <a:t>no</a:t>
            </a:r>
          </a:p>
        </p:txBody>
      </p:sp>
      <p:sp>
        <p:nvSpPr>
          <p:cNvPr id="27657" name="Text Box 9"/>
          <p:cNvSpPr txBox="1">
            <a:spLocks noChangeArrowheads="1"/>
          </p:cNvSpPr>
          <p:nvPr/>
        </p:nvSpPr>
        <p:spPr bwMode="auto">
          <a:xfrm>
            <a:off x="492125" y="2552700"/>
            <a:ext cx="1404938" cy="457200"/>
          </a:xfrm>
          <a:prstGeom prst="rect">
            <a:avLst/>
          </a:prstGeom>
          <a:noFill/>
          <a:ln w="9525">
            <a:noFill/>
            <a:miter lim="800000"/>
            <a:headEnd/>
            <a:tailEnd/>
          </a:ln>
          <a:effectLst/>
        </p:spPr>
        <p:txBody>
          <a:bodyPr wrap="none">
            <a:spAutoFit/>
          </a:bodyPr>
          <a:lstStyle/>
          <a:p>
            <a:r>
              <a:rPr lang="en-US" dirty="0"/>
              <a:t>Pressure</a:t>
            </a:r>
          </a:p>
        </p:txBody>
      </p:sp>
      <p:sp>
        <p:nvSpPr>
          <p:cNvPr id="27662" name="Text Box 14"/>
          <p:cNvSpPr txBox="1">
            <a:spLocks noChangeArrowheads="1"/>
          </p:cNvSpPr>
          <p:nvPr/>
        </p:nvSpPr>
        <p:spPr bwMode="auto">
          <a:xfrm>
            <a:off x="3478213" y="2552700"/>
            <a:ext cx="658812" cy="457200"/>
          </a:xfrm>
          <a:prstGeom prst="rect">
            <a:avLst/>
          </a:prstGeom>
          <a:noFill/>
          <a:ln w="9525">
            <a:noFill/>
            <a:miter lim="800000"/>
            <a:headEnd/>
            <a:tailEnd/>
          </a:ln>
          <a:effectLst/>
        </p:spPr>
        <p:txBody>
          <a:bodyPr wrap="none">
            <a:spAutoFit/>
          </a:bodyPr>
          <a:lstStyle/>
          <a:p>
            <a:r>
              <a:rPr lang="en-US"/>
              <a:t>yes</a:t>
            </a:r>
          </a:p>
        </p:txBody>
      </p:sp>
      <p:sp>
        <p:nvSpPr>
          <p:cNvPr id="27667" name="Text Box 19"/>
          <p:cNvSpPr txBox="1">
            <a:spLocks noChangeArrowheads="1"/>
          </p:cNvSpPr>
          <p:nvPr/>
        </p:nvSpPr>
        <p:spPr bwMode="auto">
          <a:xfrm>
            <a:off x="6970713" y="2552700"/>
            <a:ext cx="523875" cy="457200"/>
          </a:xfrm>
          <a:prstGeom prst="rect">
            <a:avLst/>
          </a:prstGeom>
          <a:noFill/>
          <a:ln w="9525">
            <a:noFill/>
            <a:miter lim="800000"/>
            <a:headEnd/>
            <a:tailEnd/>
          </a:ln>
          <a:effectLst/>
        </p:spPr>
        <p:txBody>
          <a:bodyPr wrap="none">
            <a:spAutoFit/>
          </a:bodyPr>
          <a:lstStyle/>
          <a:p>
            <a:r>
              <a:rPr lang="en-US"/>
              <a:t>no</a:t>
            </a:r>
          </a:p>
        </p:txBody>
      </p:sp>
      <p:sp>
        <p:nvSpPr>
          <p:cNvPr id="27658" name="Text Box 10"/>
          <p:cNvSpPr txBox="1">
            <a:spLocks noChangeArrowheads="1"/>
          </p:cNvSpPr>
          <p:nvPr/>
        </p:nvSpPr>
        <p:spPr bwMode="auto">
          <a:xfrm>
            <a:off x="584200" y="3124200"/>
            <a:ext cx="1219200" cy="457200"/>
          </a:xfrm>
          <a:prstGeom prst="rect">
            <a:avLst/>
          </a:prstGeom>
          <a:noFill/>
          <a:ln w="9525">
            <a:noFill/>
            <a:miter lim="800000"/>
            <a:headEnd/>
            <a:tailEnd/>
          </a:ln>
          <a:effectLst/>
        </p:spPr>
        <p:txBody>
          <a:bodyPr wrap="none">
            <a:spAutoFit/>
          </a:bodyPr>
          <a:lstStyle/>
          <a:p>
            <a:r>
              <a:rPr lang="en-US"/>
              <a:t>Volume</a:t>
            </a:r>
          </a:p>
        </p:txBody>
      </p:sp>
      <p:sp>
        <p:nvSpPr>
          <p:cNvPr id="27663" name="Text Box 15"/>
          <p:cNvSpPr txBox="1">
            <a:spLocks noChangeArrowheads="1"/>
          </p:cNvSpPr>
          <p:nvPr/>
        </p:nvSpPr>
        <p:spPr bwMode="auto">
          <a:xfrm>
            <a:off x="3478213" y="3124200"/>
            <a:ext cx="658812" cy="457200"/>
          </a:xfrm>
          <a:prstGeom prst="rect">
            <a:avLst/>
          </a:prstGeom>
          <a:noFill/>
          <a:ln w="9525">
            <a:noFill/>
            <a:miter lim="800000"/>
            <a:headEnd/>
            <a:tailEnd/>
          </a:ln>
          <a:effectLst/>
        </p:spPr>
        <p:txBody>
          <a:bodyPr wrap="none">
            <a:spAutoFit/>
          </a:bodyPr>
          <a:lstStyle/>
          <a:p>
            <a:r>
              <a:rPr lang="en-US"/>
              <a:t>yes</a:t>
            </a:r>
          </a:p>
        </p:txBody>
      </p:sp>
      <p:sp>
        <p:nvSpPr>
          <p:cNvPr id="27668" name="Text Box 20"/>
          <p:cNvSpPr txBox="1">
            <a:spLocks noChangeArrowheads="1"/>
          </p:cNvSpPr>
          <p:nvPr/>
        </p:nvSpPr>
        <p:spPr bwMode="auto">
          <a:xfrm>
            <a:off x="6970713" y="3124200"/>
            <a:ext cx="523875" cy="457200"/>
          </a:xfrm>
          <a:prstGeom prst="rect">
            <a:avLst/>
          </a:prstGeom>
          <a:noFill/>
          <a:ln w="9525">
            <a:noFill/>
            <a:miter lim="800000"/>
            <a:headEnd/>
            <a:tailEnd/>
          </a:ln>
          <a:effectLst/>
        </p:spPr>
        <p:txBody>
          <a:bodyPr wrap="none">
            <a:spAutoFit/>
          </a:bodyPr>
          <a:lstStyle/>
          <a:p>
            <a:r>
              <a:rPr lang="en-US"/>
              <a:t>no</a:t>
            </a:r>
          </a:p>
        </p:txBody>
      </p:sp>
      <p:sp>
        <p:nvSpPr>
          <p:cNvPr id="27659" name="Text Box 11"/>
          <p:cNvSpPr txBox="1">
            <a:spLocks noChangeArrowheads="1"/>
          </p:cNvSpPr>
          <p:nvPr/>
        </p:nvSpPr>
        <p:spPr bwMode="auto">
          <a:xfrm>
            <a:off x="228600" y="3695700"/>
            <a:ext cx="1930400" cy="457200"/>
          </a:xfrm>
          <a:prstGeom prst="rect">
            <a:avLst/>
          </a:prstGeom>
          <a:noFill/>
          <a:ln w="9525">
            <a:noFill/>
            <a:miter lim="800000"/>
            <a:headEnd/>
            <a:tailEnd/>
          </a:ln>
          <a:effectLst/>
        </p:spPr>
        <p:txBody>
          <a:bodyPr wrap="none">
            <a:spAutoFit/>
          </a:bodyPr>
          <a:lstStyle/>
          <a:p>
            <a:r>
              <a:rPr lang="en-US"/>
              <a:t>Temperature</a:t>
            </a:r>
          </a:p>
        </p:txBody>
      </p:sp>
      <p:sp>
        <p:nvSpPr>
          <p:cNvPr id="27664" name="Text Box 16"/>
          <p:cNvSpPr txBox="1">
            <a:spLocks noChangeArrowheads="1"/>
          </p:cNvSpPr>
          <p:nvPr/>
        </p:nvSpPr>
        <p:spPr bwMode="auto">
          <a:xfrm>
            <a:off x="3478213" y="3695700"/>
            <a:ext cx="658812" cy="457200"/>
          </a:xfrm>
          <a:prstGeom prst="rect">
            <a:avLst/>
          </a:prstGeom>
          <a:noFill/>
          <a:ln w="9525">
            <a:noFill/>
            <a:miter lim="800000"/>
            <a:headEnd/>
            <a:tailEnd/>
          </a:ln>
          <a:effectLst/>
        </p:spPr>
        <p:txBody>
          <a:bodyPr wrap="none">
            <a:spAutoFit/>
          </a:bodyPr>
          <a:lstStyle/>
          <a:p>
            <a:r>
              <a:rPr lang="en-US"/>
              <a:t>yes</a:t>
            </a:r>
          </a:p>
        </p:txBody>
      </p:sp>
      <p:sp>
        <p:nvSpPr>
          <p:cNvPr id="27669" name="Text Box 21"/>
          <p:cNvSpPr txBox="1">
            <a:spLocks noChangeArrowheads="1"/>
          </p:cNvSpPr>
          <p:nvPr/>
        </p:nvSpPr>
        <p:spPr bwMode="auto">
          <a:xfrm>
            <a:off x="6904038" y="3695700"/>
            <a:ext cx="658812" cy="457200"/>
          </a:xfrm>
          <a:prstGeom prst="rect">
            <a:avLst/>
          </a:prstGeom>
          <a:noFill/>
          <a:ln w="9525">
            <a:noFill/>
            <a:miter lim="800000"/>
            <a:headEnd/>
            <a:tailEnd/>
          </a:ln>
          <a:effectLst/>
        </p:spPr>
        <p:txBody>
          <a:bodyPr wrap="none">
            <a:spAutoFit/>
          </a:bodyPr>
          <a:lstStyle/>
          <a:p>
            <a:r>
              <a:rPr lang="en-US"/>
              <a:t>yes</a:t>
            </a:r>
          </a:p>
        </p:txBody>
      </p:sp>
      <p:sp>
        <p:nvSpPr>
          <p:cNvPr id="27660" name="Text Box 12"/>
          <p:cNvSpPr txBox="1">
            <a:spLocks noChangeArrowheads="1"/>
          </p:cNvSpPr>
          <p:nvPr/>
        </p:nvSpPr>
        <p:spPr bwMode="auto">
          <a:xfrm>
            <a:off x="550863" y="4267200"/>
            <a:ext cx="1285875" cy="457200"/>
          </a:xfrm>
          <a:prstGeom prst="rect">
            <a:avLst/>
          </a:prstGeom>
          <a:noFill/>
          <a:ln w="9525">
            <a:noFill/>
            <a:miter lim="800000"/>
            <a:headEnd/>
            <a:tailEnd/>
          </a:ln>
          <a:effectLst/>
        </p:spPr>
        <p:txBody>
          <a:bodyPr wrap="none">
            <a:spAutoFit/>
          </a:bodyPr>
          <a:lstStyle/>
          <a:p>
            <a:r>
              <a:rPr lang="en-US"/>
              <a:t>Catalyst</a:t>
            </a:r>
          </a:p>
        </p:txBody>
      </p:sp>
      <p:sp>
        <p:nvSpPr>
          <p:cNvPr id="27665" name="Text Box 17"/>
          <p:cNvSpPr txBox="1">
            <a:spLocks noChangeArrowheads="1"/>
          </p:cNvSpPr>
          <p:nvPr/>
        </p:nvSpPr>
        <p:spPr bwMode="auto">
          <a:xfrm>
            <a:off x="3544888" y="4267200"/>
            <a:ext cx="523875" cy="457200"/>
          </a:xfrm>
          <a:prstGeom prst="rect">
            <a:avLst/>
          </a:prstGeom>
          <a:noFill/>
          <a:ln w="9525">
            <a:noFill/>
            <a:miter lim="800000"/>
            <a:headEnd/>
            <a:tailEnd/>
          </a:ln>
          <a:effectLst/>
        </p:spPr>
        <p:txBody>
          <a:bodyPr wrap="none">
            <a:spAutoFit/>
          </a:bodyPr>
          <a:lstStyle/>
          <a:p>
            <a:r>
              <a:rPr lang="en-US"/>
              <a:t>no</a:t>
            </a:r>
          </a:p>
        </p:txBody>
      </p:sp>
      <p:sp>
        <p:nvSpPr>
          <p:cNvPr id="27670" name="Text Box 22"/>
          <p:cNvSpPr txBox="1">
            <a:spLocks noChangeArrowheads="1"/>
          </p:cNvSpPr>
          <p:nvPr/>
        </p:nvSpPr>
        <p:spPr bwMode="auto">
          <a:xfrm>
            <a:off x="6970713" y="4267200"/>
            <a:ext cx="523875" cy="457200"/>
          </a:xfrm>
          <a:prstGeom prst="rect">
            <a:avLst/>
          </a:prstGeom>
          <a:noFill/>
          <a:ln w="9525">
            <a:noFill/>
            <a:miter lim="800000"/>
            <a:headEnd/>
            <a:tailEnd/>
          </a:ln>
          <a:effectLst/>
        </p:spPr>
        <p:txBody>
          <a:bodyPr wrap="none">
            <a:spAutoFit/>
          </a:bodyPr>
          <a:lstStyle/>
          <a:p>
            <a:r>
              <a:rPr lang="en-US"/>
              <a:t>no</a:t>
            </a:r>
          </a:p>
        </p:txBody>
      </p:sp>
      <p:sp>
        <p:nvSpPr>
          <p:cNvPr id="27676" name="Text Box 28"/>
          <p:cNvSpPr txBox="1">
            <a:spLocks noChangeArrowheads="1"/>
          </p:cNvSpPr>
          <p:nvPr/>
        </p:nvSpPr>
        <p:spPr bwMode="auto">
          <a:xfrm>
            <a:off x="8389938" y="6384925"/>
            <a:ext cx="677862" cy="396875"/>
          </a:xfrm>
          <a:prstGeom prst="rect">
            <a:avLst/>
          </a:prstGeom>
          <a:noFill/>
          <a:ln w="9525">
            <a:noFill/>
            <a:miter lim="800000"/>
            <a:headEnd/>
            <a:tailEnd/>
          </a:ln>
          <a:effectLst/>
        </p:spPr>
        <p:txBody>
          <a:bodyPr wrap="none">
            <a:spAutoFit/>
          </a:bodyPr>
          <a:lstStyle/>
          <a:p>
            <a:pPr algn="r"/>
            <a:r>
              <a:rPr lang="en-US" sz="2000"/>
              <a:t>14.5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6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6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7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autoUpdateAnimBg="0"/>
      <p:bldP spid="27666" grpId="0" autoUpdateAnimBg="0"/>
      <p:bldP spid="27662" grpId="0" autoUpdateAnimBg="0"/>
      <p:bldP spid="27667" grpId="0" autoUpdateAnimBg="0"/>
      <p:bldP spid="27663" grpId="0" autoUpdateAnimBg="0"/>
      <p:bldP spid="27668" grpId="0" autoUpdateAnimBg="0"/>
      <p:bldP spid="27664" grpId="0" autoUpdateAnimBg="0"/>
      <p:bldP spid="27669" grpId="0" autoUpdateAnimBg="0"/>
      <p:bldP spid="27665" grpId="0" autoUpdateAnimBg="0"/>
      <p:bldP spid="2767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What is equilibrium? </a:t>
            </a:r>
            <a:endParaRPr lang="en-US" dirty="0"/>
          </a:p>
        </p:txBody>
      </p:sp>
      <p:pic>
        <p:nvPicPr>
          <p:cNvPr id="43013" name="Picture 5" descr="figure 15"/>
          <p:cNvPicPr>
            <a:picLocks noGrp="1" noChangeAspect="1" noChangeArrowheads="1"/>
          </p:cNvPicPr>
          <p:nvPr>
            <p:ph idx="1"/>
          </p:nvPr>
        </p:nvPicPr>
        <p:blipFill>
          <a:blip r:embed="rId3" cstate="print"/>
          <a:srcRect/>
          <a:stretch>
            <a:fillRect/>
          </a:stretch>
        </p:blipFill>
        <p:spPr>
          <a:xfrm>
            <a:off x="304800" y="1524000"/>
            <a:ext cx="3927475" cy="2435225"/>
          </a:xfrm>
        </p:spPr>
      </p:pic>
      <p:pic>
        <p:nvPicPr>
          <p:cNvPr id="43014" name="Picture 6" descr="figure 15"/>
          <p:cNvPicPr>
            <a:picLocks noChangeAspect="1" noChangeArrowheads="1"/>
          </p:cNvPicPr>
          <p:nvPr/>
        </p:nvPicPr>
        <p:blipFill>
          <a:blip r:embed="rId4" cstate="print"/>
          <a:srcRect/>
          <a:stretch>
            <a:fillRect/>
          </a:stretch>
        </p:blipFill>
        <p:spPr bwMode="auto">
          <a:xfrm>
            <a:off x="4572000" y="1527175"/>
            <a:ext cx="3962400" cy="24352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descr="FG13_002"/>
          <p:cNvPicPr>
            <a:picLocks noChangeAspect="1" noChangeArrowheads="1"/>
          </p:cNvPicPr>
          <p:nvPr/>
        </p:nvPicPr>
        <p:blipFill>
          <a:blip r:embed="rId2" cstate="print"/>
          <a:srcRect/>
          <a:stretch>
            <a:fillRect/>
          </a:stretch>
        </p:blipFill>
        <p:spPr bwMode="auto">
          <a:xfrm>
            <a:off x="760413" y="887413"/>
            <a:ext cx="7621587" cy="508158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7772400" cy="685800"/>
          </a:xfrm>
        </p:spPr>
        <p:txBody>
          <a:bodyPr/>
          <a:lstStyle/>
          <a:p>
            <a:r>
              <a:rPr lang="en-US" sz="3600"/>
              <a:t>N</a:t>
            </a:r>
            <a:r>
              <a:rPr lang="en-US" sz="3600" baseline="-25000"/>
              <a:t>2</a:t>
            </a:r>
            <a:r>
              <a:rPr lang="en-US" sz="3600"/>
              <a:t>O</a:t>
            </a:r>
            <a:r>
              <a:rPr lang="en-US" sz="3600" baseline="-25000"/>
              <a:t>4</a:t>
            </a:r>
            <a:r>
              <a:rPr lang="en-US" sz="3600"/>
              <a:t>(g)  &lt;==&gt;  2 NO</a:t>
            </a:r>
            <a:r>
              <a:rPr lang="en-US" sz="3600" baseline="-25000"/>
              <a:t>2</a:t>
            </a:r>
            <a:r>
              <a:rPr lang="en-US" sz="3600"/>
              <a:t>(g)</a:t>
            </a:r>
          </a:p>
        </p:txBody>
      </p:sp>
      <p:pic>
        <p:nvPicPr>
          <p:cNvPr id="47109" name="Picture 5" descr="figure 15"/>
          <p:cNvPicPr>
            <a:picLocks noGrp="1" noChangeAspect="1" noChangeArrowheads="1"/>
          </p:cNvPicPr>
          <p:nvPr>
            <p:ph idx="1"/>
          </p:nvPr>
        </p:nvPicPr>
        <p:blipFill>
          <a:blip r:embed="rId3" cstate="print"/>
          <a:srcRect/>
          <a:stretch>
            <a:fillRect/>
          </a:stretch>
        </p:blipFill>
        <p:spPr>
          <a:xfrm>
            <a:off x="79375" y="2374900"/>
            <a:ext cx="4721225" cy="3111500"/>
          </a:xfrm>
        </p:spPr>
      </p:pic>
      <p:pic>
        <p:nvPicPr>
          <p:cNvPr id="47110" name="Picture 6" descr="figure 15"/>
          <p:cNvPicPr>
            <a:picLocks noChangeAspect="1" noChangeArrowheads="1"/>
          </p:cNvPicPr>
          <p:nvPr/>
        </p:nvPicPr>
        <p:blipFill>
          <a:blip r:embed="rId4" cstate="print"/>
          <a:srcRect/>
          <a:stretch>
            <a:fillRect/>
          </a:stretch>
        </p:blipFill>
        <p:spPr bwMode="auto">
          <a:xfrm>
            <a:off x="4953000" y="2590800"/>
            <a:ext cx="4191000" cy="25257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838200"/>
          </a:xfrm>
        </p:spPr>
        <p:txBody>
          <a:bodyPr/>
          <a:lstStyle/>
          <a:p>
            <a:pPr eaLnBrk="1" hangingPunct="1"/>
            <a:r>
              <a:rPr lang="en-US" altLang="en-US" sz="2400" smtClean="0"/>
              <a:t>What effect do concentration changes have on equilibrium?</a:t>
            </a:r>
          </a:p>
        </p:txBody>
      </p:sp>
      <p:sp>
        <p:nvSpPr>
          <p:cNvPr id="13315" name="Text Box 4"/>
          <p:cNvSpPr txBox="1">
            <a:spLocks noChangeArrowheads="1"/>
          </p:cNvSpPr>
          <p:nvPr/>
        </p:nvSpPr>
        <p:spPr bwMode="auto">
          <a:xfrm>
            <a:off x="2590800" y="5019675"/>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accent2"/>
                </a:solidFill>
                <a:latin typeface="Arial" panose="020B0604020202020204" pitchFamily="34" charset="0"/>
              </a:rPr>
              <a:t>When NO</a:t>
            </a:r>
            <a:r>
              <a:rPr lang="en-US" altLang="en-US" sz="2400" baseline="-25000">
                <a:solidFill>
                  <a:schemeClr val="accent2"/>
                </a:solidFill>
                <a:latin typeface="Arial" panose="020B0604020202020204" pitchFamily="34" charset="0"/>
              </a:rPr>
              <a:t>2 </a:t>
            </a:r>
            <a:r>
              <a:rPr lang="en-US" altLang="en-US" sz="2400">
                <a:solidFill>
                  <a:schemeClr val="accent2"/>
                </a:solidFill>
                <a:latin typeface="Arial" panose="020B0604020202020204" pitchFamily="34" charset="0"/>
              </a:rPr>
              <a:t>is added, some of it combines to make more N</a:t>
            </a:r>
            <a:r>
              <a:rPr lang="en-US" altLang="en-US" sz="2400" baseline="-25000">
                <a:solidFill>
                  <a:schemeClr val="accent2"/>
                </a:solidFill>
                <a:latin typeface="Arial" panose="020B0604020202020204" pitchFamily="34" charset="0"/>
              </a:rPr>
              <a:t>2</a:t>
            </a:r>
            <a:r>
              <a:rPr lang="en-US" altLang="en-US" sz="2400">
                <a:solidFill>
                  <a:schemeClr val="accent2"/>
                </a:solidFill>
                <a:latin typeface="Arial" panose="020B0604020202020204" pitchFamily="34" charset="0"/>
              </a:rPr>
              <a:t>O</a:t>
            </a:r>
            <a:r>
              <a:rPr lang="en-US" altLang="en-US" sz="2400" baseline="-25000">
                <a:solidFill>
                  <a:schemeClr val="accent2"/>
                </a:solidFill>
                <a:latin typeface="Arial" panose="020B0604020202020204" pitchFamily="34" charset="0"/>
              </a:rPr>
              <a:t>4</a:t>
            </a:r>
            <a:endParaRPr lang="en-US" altLang="en-US" sz="2400">
              <a:solidFill>
                <a:schemeClr val="accent2"/>
              </a:solidFill>
              <a:latin typeface="Arial" panose="020B0604020202020204" pitchFamily="34" charset="0"/>
            </a:endParaRPr>
          </a:p>
        </p:txBody>
      </p:sp>
      <p:sp>
        <p:nvSpPr>
          <p:cNvPr id="13316" name="Slide Number Placeholder 5"/>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31B35CB1-0C48-4EC6-9890-34DE4C9B31B0}" type="slidenum">
              <a:rPr lang="en-US" altLang="en-US" sz="1400"/>
              <a:pPr algn="ctr">
                <a:spcBef>
                  <a:spcPct val="0"/>
                </a:spcBef>
                <a:buFontTx/>
                <a:buNone/>
              </a:pPr>
              <a:t>6</a:t>
            </a:fld>
            <a:endParaRPr lang="en-US" altLang="en-US" sz="1400"/>
          </a:p>
        </p:txBody>
      </p:sp>
      <p:pic>
        <p:nvPicPr>
          <p:cNvPr id="13317" name="Picture 8" descr="14_09_Figure"/>
          <p:cNvPicPr>
            <a:picLocks noChangeAspect="1" noChangeArrowheads="1"/>
          </p:cNvPicPr>
          <p:nvPr/>
        </p:nvPicPr>
        <p:blipFill>
          <a:blip r:embed="rId3">
            <a:extLst>
              <a:ext uri="{28A0092B-C50C-407E-A947-70E740481C1C}">
                <a14:useLocalDpi xmlns:a14="http://schemas.microsoft.com/office/drawing/2010/main" val="0"/>
              </a:ext>
            </a:extLst>
          </a:blip>
          <a:srcRect t="8296"/>
          <a:stretch>
            <a:fillRect/>
          </a:stretch>
        </p:blipFill>
        <p:spPr bwMode="auto">
          <a:xfrm>
            <a:off x="1368425" y="1066800"/>
            <a:ext cx="64039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Footer Placeholder 4"/>
          <p:cNvSpPr txBox="1">
            <a:spLocks noGrp="1"/>
          </p:cNvSpPr>
          <p:nvPr/>
        </p:nvSpPr>
        <p:spPr bwMode="auto">
          <a:xfrm>
            <a:off x="0" y="6551613"/>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chemeClr val="bg2"/>
                </a:solidFill>
                <a:latin typeface="Arial" panose="020B0604020202020204" pitchFamily="34" charset="0"/>
              </a:rPr>
              <a:t>Tro: Chemistry: A Molecular Approach, 2/e</a:t>
            </a:r>
          </a:p>
        </p:txBody>
      </p:sp>
    </p:spTree>
    <p:extLst>
      <p:ext uri="{BB962C8B-B14F-4D97-AF65-F5344CB8AC3E}">
        <p14:creationId xmlns:p14="http://schemas.microsoft.com/office/powerpoint/2010/main" val="39788372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lstStyle/>
          <a:p>
            <a:pPr eaLnBrk="1" hangingPunct="1"/>
            <a:r>
              <a:rPr lang="en-US" altLang="en-US" sz="2400" smtClean="0"/>
              <a:t>What effect do concentration changes have on equilibrium?</a:t>
            </a:r>
          </a:p>
        </p:txBody>
      </p:sp>
      <p:sp>
        <p:nvSpPr>
          <p:cNvPr id="15363" name="Text Box 4"/>
          <p:cNvSpPr txBox="1">
            <a:spLocks noChangeArrowheads="1"/>
          </p:cNvSpPr>
          <p:nvPr/>
        </p:nvSpPr>
        <p:spPr bwMode="auto">
          <a:xfrm>
            <a:off x="2365375" y="5578475"/>
            <a:ext cx="4721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accent2"/>
                </a:solidFill>
                <a:latin typeface="Arial" panose="020B0604020202020204" pitchFamily="34" charset="0"/>
              </a:rPr>
              <a:t>When N</a:t>
            </a:r>
            <a:r>
              <a:rPr lang="en-US" altLang="en-US" sz="2400" baseline="-25000">
                <a:solidFill>
                  <a:schemeClr val="accent2"/>
                </a:solidFill>
                <a:latin typeface="Arial" panose="020B0604020202020204" pitchFamily="34" charset="0"/>
              </a:rPr>
              <a:t>2</a:t>
            </a:r>
            <a:r>
              <a:rPr lang="en-US" altLang="en-US" sz="2400">
                <a:solidFill>
                  <a:schemeClr val="accent2"/>
                </a:solidFill>
                <a:latin typeface="Arial" panose="020B0604020202020204" pitchFamily="34" charset="0"/>
              </a:rPr>
              <a:t>O</a:t>
            </a:r>
            <a:r>
              <a:rPr lang="en-US" altLang="en-US" sz="2400" baseline="-25000">
                <a:solidFill>
                  <a:schemeClr val="accent2"/>
                </a:solidFill>
                <a:latin typeface="Arial" panose="020B0604020202020204" pitchFamily="34" charset="0"/>
              </a:rPr>
              <a:t>4 </a:t>
            </a:r>
            <a:r>
              <a:rPr lang="en-US" altLang="en-US" sz="2400">
                <a:solidFill>
                  <a:schemeClr val="accent2"/>
                </a:solidFill>
                <a:latin typeface="Arial" panose="020B0604020202020204" pitchFamily="34" charset="0"/>
              </a:rPr>
              <a:t>is added, some of it</a:t>
            </a:r>
          </a:p>
          <a:p>
            <a:pPr eaLnBrk="1" hangingPunct="1">
              <a:spcBef>
                <a:spcPct val="0"/>
              </a:spcBef>
              <a:buFontTx/>
              <a:buNone/>
            </a:pPr>
            <a:r>
              <a:rPr lang="en-US" altLang="en-US" sz="2400">
                <a:solidFill>
                  <a:schemeClr val="accent2"/>
                </a:solidFill>
                <a:latin typeface="Arial" panose="020B0604020202020204" pitchFamily="34" charset="0"/>
              </a:rPr>
              <a:t>decomposes to make more NO</a:t>
            </a:r>
            <a:r>
              <a:rPr lang="en-US" altLang="en-US" sz="2400" baseline="-25000">
                <a:solidFill>
                  <a:schemeClr val="accent2"/>
                </a:solidFill>
                <a:latin typeface="Arial" panose="020B0604020202020204" pitchFamily="34" charset="0"/>
              </a:rPr>
              <a:t>2</a:t>
            </a:r>
            <a:endParaRPr lang="en-US" altLang="en-US" sz="2400">
              <a:solidFill>
                <a:schemeClr val="accent2"/>
              </a:solidFill>
              <a:latin typeface="Arial" panose="020B0604020202020204" pitchFamily="34" charset="0"/>
            </a:endParaRPr>
          </a:p>
        </p:txBody>
      </p:sp>
      <p:sp>
        <p:nvSpPr>
          <p:cNvPr id="15364"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CF2DF064-EF76-444B-A2C7-28C69A9B8E63}" type="slidenum">
              <a:rPr lang="en-US" altLang="en-US" sz="1400"/>
              <a:pPr algn="ctr">
                <a:spcBef>
                  <a:spcPct val="0"/>
                </a:spcBef>
                <a:buFontTx/>
                <a:buNone/>
              </a:pPr>
              <a:t>7</a:t>
            </a:fld>
            <a:endParaRPr lang="en-US" altLang="en-US" sz="1400"/>
          </a:p>
        </p:txBody>
      </p:sp>
      <p:pic>
        <p:nvPicPr>
          <p:cNvPr id="15365" name="Picture 9" descr="14_10_Figure"/>
          <p:cNvPicPr>
            <a:picLocks noChangeAspect="1" noChangeArrowheads="1"/>
          </p:cNvPicPr>
          <p:nvPr/>
        </p:nvPicPr>
        <p:blipFill>
          <a:blip r:embed="rId3">
            <a:extLst>
              <a:ext uri="{28A0092B-C50C-407E-A947-70E740481C1C}">
                <a14:useLocalDpi xmlns:a14="http://schemas.microsoft.com/office/drawing/2010/main" val="0"/>
              </a:ext>
            </a:extLst>
          </a:blip>
          <a:srcRect l="50009" t="20631" b="8498"/>
          <a:stretch>
            <a:fillRect/>
          </a:stretch>
        </p:blipFill>
        <p:spPr bwMode="auto">
          <a:xfrm>
            <a:off x="2054225" y="1524000"/>
            <a:ext cx="50292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Footer Placeholder 4"/>
          <p:cNvSpPr txBox="1">
            <a:spLocks noGrp="1"/>
          </p:cNvSpPr>
          <p:nvPr/>
        </p:nvSpPr>
        <p:spPr bwMode="auto">
          <a:xfrm>
            <a:off x="0" y="6551613"/>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chemeClr val="bg2"/>
                </a:solidFill>
                <a:latin typeface="Arial" panose="020B0604020202020204" pitchFamily="34" charset="0"/>
              </a:rPr>
              <a:t>Tro: Chemistry: A Molecular Approach, 2/e</a:t>
            </a:r>
          </a:p>
        </p:txBody>
      </p:sp>
    </p:spTree>
    <p:extLst>
      <p:ext uri="{BB962C8B-B14F-4D97-AF65-F5344CB8AC3E}">
        <p14:creationId xmlns:p14="http://schemas.microsoft.com/office/powerpoint/2010/main" val="18919583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6200"/>
            <a:ext cx="9144000" cy="1143000"/>
          </a:xfrm>
        </p:spPr>
        <p:txBody>
          <a:bodyPr/>
          <a:lstStyle/>
          <a:p>
            <a:pPr eaLnBrk="1" hangingPunct="1"/>
            <a:r>
              <a:rPr lang="en-US" altLang="en-US" sz="2800" smtClean="0"/>
              <a:t>Initial and Equilibrium Concentrations for</a:t>
            </a:r>
            <a:br>
              <a:rPr lang="en-US" altLang="en-US" sz="2800" smtClean="0"/>
            </a:br>
            <a:r>
              <a:rPr lang="en-US" altLang="en-US" sz="2800" smtClean="0"/>
              <a:t>H</a:t>
            </a:r>
            <a:r>
              <a:rPr lang="en-US" altLang="en-US" sz="2800" baseline="-25000" smtClean="0"/>
              <a:t>2 </a:t>
            </a:r>
            <a:r>
              <a:rPr lang="en-US" altLang="en-US" sz="2800" smtClean="0"/>
              <a:t>(</a:t>
            </a:r>
            <a:r>
              <a:rPr lang="en-US" altLang="en-US" sz="2800" i="1" smtClean="0"/>
              <a:t>g</a:t>
            </a:r>
            <a:r>
              <a:rPr lang="en-US" altLang="en-US" sz="2800" smtClean="0"/>
              <a:t>) + I</a:t>
            </a:r>
            <a:r>
              <a:rPr lang="en-US" altLang="en-US" sz="2800" baseline="-25000" smtClean="0"/>
              <a:t>2 </a:t>
            </a:r>
            <a:r>
              <a:rPr lang="en-US" altLang="en-US" sz="2800" smtClean="0"/>
              <a:t>(</a:t>
            </a:r>
            <a:r>
              <a:rPr lang="en-US" altLang="en-US" sz="2800" i="1" smtClean="0"/>
              <a:t>g</a:t>
            </a:r>
            <a:r>
              <a:rPr lang="en-US" altLang="en-US" sz="2800" smtClean="0"/>
              <a:t>) </a:t>
            </a:r>
            <a:r>
              <a:rPr lang="en-US" altLang="en-US" sz="2800" smtClean="0">
                <a:sym typeface="Wingdings 3" panose="05040102010807070707" pitchFamily="18" charset="2"/>
              </a:rPr>
              <a:t></a:t>
            </a:r>
            <a:r>
              <a:rPr lang="en-US" altLang="en-US" sz="2800" smtClean="0">
                <a:sym typeface="Symbol" panose="05050102010706020507" pitchFamily="18" charset="2"/>
              </a:rPr>
              <a:t> 2HI (</a:t>
            </a:r>
            <a:r>
              <a:rPr lang="en-US" altLang="en-US" sz="2800" i="1" smtClean="0">
                <a:sym typeface="Symbol" panose="05050102010706020507" pitchFamily="18" charset="2"/>
              </a:rPr>
              <a:t>g</a:t>
            </a:r>
            <a:r>
              <a:rPr lang="en-US" altLang="en-US" sz="2800" smtClean="0">
                <a:sym typeface="Symbol" panose="05050102010706020507" pitchFamily="18" charset="2"/>
              </a:rPr>
              <a:t>) @ 445 °C</a:t>
            </a:r>
            <a:endParaRPr lang="en-US" altLang="en-US" sz="2800" smtClean="0"/>
          </a:p>
        </p:txBody>
      </p:sp>
      <p:graphicFrame>
        <p:nvGraphicFramePr>
          <p:cNvPr id="65600" name="Group 64"/>
          <p:cNvGraphicFramePr>
            <a:graphicFrameLocks noGrp="1"/>
          </p:cNvGraphicFramePr>
          <p:nvPr/>
        </p:nvGraphicFramePr>
        <p:xfrm>
          <a:off x="381000" y="1371600"/>
          <a:ext cx="8229600" cy="5026038"/>
        </p:xfrm>
        <a:graphic>
          <a:graphicData uri="http://schemas.openxmlformats.org/drawingml/2006/table">
            <a:tbl>
              <a:tblPr/>
              <a:tblGrid>
                <a:gridCol w="990600"/>
                <a:gridCol w="990600"/>
                <a:gridCol w="914400"/>
                <a:gridCol w="1012825"/>
                <a:gridCol w="900113"/>
                <a:gridCol w="1135062"/>
                <a:gridCol w="2286000"/>
              </a:tblGrid>
              <a:tr h="1063745">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Pct val="120000"/>
                        <a:buFontTx/>
                        <a:buNone/>
                        <a:tabLst/>
                      </a:pPr>
                      <a:r>
                        <a:rPr kumimoji="0" lang="en-US" sz="2800" b="0" i="0" u="none" strike="noStrike" cap="none" normalizeH="0" baseline="0" smtClean="0">
                          <a:ln>
                            <a:noFill/>
                          </a:ln>
                          <a:solidFill>
                            <a:schemeClr val="tx1"/>
                          </a:solidFill>
                          <a:effectLst/>
                          <a:latin typeface="Arial" charset="0"/>
                        </a:rPr>
                        <a:t>Con</a:t>
                      </a:r>
                    </a:p>
                  </a:txBody>
                  <a:tcPr marL="0" marR="0" marT="45718" marB="45718"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800" b="0" i="0" u="none" strike="noStrike" cap="none" normalizeH="0" baseline="0" smtClean="0">
                          <a:ln>
                            <a:noFill/>
                          </a:ln>
                          <a:solidFill>
                            <a:schemeClr val="tx1"/>
                          </a:solidFill>
                          <a:effectLst/>
                          <a:latin typeface="Arial" charset="0"/>
                        </a:rPr>
                        <a:t>Initial</a:t>
                      </a:r>
                    </a:p>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800" b="0" i="0" u="none" strike="noStrike" cap="none" normalizeH="0" baseline="0" smtClean="0">
                          <a:ln>
                            <a:noFill/>
                          </a:ln>
                          <a:solidFill>
                            <a:schemeClr val="tx1"/>
                          </a:solidFill>
                          <a:effectLst/>
                          <a:latin typeface="Arial" charset="0"/>
                        </a:rPr>
                        <a:t>centra</a:t>
                      </a:r>
                    </a:p>
                  </a:txBody>
                  <a:tcPr marL="0" marR="0" marT="45718" marB="45718"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800" b="0" i="0" u="none" strike="noStrike" cap="none" normalizeH="0" baseline="0" smtClean="0">
                          <a:ln>
                            <a:noFill/>
                          </a:ln>
                          <a:solidFill>
                            <a:schemeClr val="tx1"/>
                          </a:solidFill>
                          <a:effectLst/>
                          <a:latin typeface="Arial" charset="0"/>
                        </a:rPr>
                        <a:t>tion</a:t>
                      </a:r>
                    </a:p>
                  </a:txBody>
                  <a:tcPr marL="0" marR="0" marT="45718" marB="45718" anchor="ctr" horzOverflow="overflow">
                    <a:lnL>
                      <a:noFill/>
                    </a:lnL>
                    <a:lnR w="28575" cap="flat" cmpd="sng" algn="ctr">
                      <a:solidFill>
                        <a:schemeClr val="hlink"/>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Pct val="120000"/>
                        <a:buFontTx/>
                        <a:buNone/>
                        <a:tabLst/>
                      </a:pPr>
                      <a:r>
                        <a:rPr kumimoji="0" lang="en-US" sz="2900" b="0" i="0" u="none" strike="noStrike" cap="none" normalizeH="0" baseline="0" smtClean="0">
                          <a:ln>
                            <a:noFill/>
                          </a:ln>
                          <a:solidFill>
                            <a:schemeClr val="tx1"/>
                          </a:solidFill>
                          <a:effectLst/>
                          <a:latin typeface="Arial" charset="0"/>
                        </a:rPr>
                        <a:t>Eq</a:t>
                      </a:r>
                    </a:p>
                    <a:p>
                      <a:pPr marL="0" marR="0" lvl="0" indent="0" algn="r" defTabSz="914400" rtl="0" eaLnBrk="1" fontAlgn="base" latinLnBrk="0" hangingPunct="1">
                        <a:lnSpc>
                          <a:spcPct val="100000"/>
                        </a:lnSpc>
                        <a:spcBef>
                          <a:spcPct val="20000"/>
                        </a:spcBef>
                        <a:spcAft>
                          <a:spcPct val="0"/>
                        </a:spcAft>
                        <a:buClrTx/>
                        <a:buSzPct val="120000"/>
                        <a:buFontTx/>
                        <a:buNone/>
                        <a:tabLst/>
                      </a:pPr>
                      <a:r>
                        <a:rPr kumimoji="0" lang="en-US" sz="2900" b="0" i="0" u="none" strike="noStrike" cap="none" normalizeH="0" baseline="0" smtClean="0">
                          <a:ln>
                            <a:noFill/>
                          </a:ln>
                          <a:solidFill>
                            <a:schemeClr val="tx1"/>
                          </a:solidFill>
                          <a:effectLst/>
                          <a:latin typeface="Arial" charset="0"/>
                        </a:rPr>
                        <a:t>Con</a:t>
                      </a:r>
                    </a:p>
                  </a:txBody>
                  <a:tcPr marL="45720" marR="0" marT="45718" marB="45718" anchor="ctr" horzOverflow="overflow">
                    <a:lnL w="28575" cap="flat" cmpd="sng" algn="ctr">
                      <a:solidFill>
                        <a:schemeClr val="hlink"/>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900" b="0" i="0" u="none" strike="noStrike" cap="none" normalizeH="0" baseline="0" smtClean="0">
                          <a:ln>
                            <a:noFill/>
                          </a:ln>
                          <a:solidFill>
                            <a:schemeClr val="tx1"/>
                          </a:solidFill>
                          <a:effectLst/>
                          <a:latin typeface="Arial" charset="0"/>
                        </a:rPr>
                        <a:t>uilibri</a:t>
                      </a:r>
                    </a:p>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900" b="0" i="0" u="none" strike="noStrike" cap="none" normalizeH="0" baseline="0" smtClean="0">
                          <a:ln>
                            <a:noFill/>
                          </a:ln>
                          <a:solidFill>
                            <a:schemeClr val="tx1"/>
                          </a:solidFill>
                          <a:effectLst/>
                          <a:latin typeface="Arial" charset="0"/>
                        </a:rPr>
                        <a:t>centr</a:t>
                      </a:r>
                    </a:p>
                  </a:txBody>
                  <a:tcPr marL="0" marR="0" marT="45718" marB="45718"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900" b="0" i="0" u="none" strike="noStrike" cap="none" normalizeH="0" baseline="0" smtClean="0">
                          <a:ln>
                            <a:noFill/>
                          </a:ln>
                          <a:solidFill>
                            <a:schemeClr val="tx1"/>
                          </a:solidFill>
                          <a:effectLst/>
                          <a:latin typeface="Arial" charset="0"/>
                        </a:rPr>
                        <a:t>um</a:t>
                      </a:r>
                    </a:p>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900" b="0" i="0" u="none" strike="noStrike" cap="none" normalizeH="0" baseline="0" smtClean="0">
                          <a:ln>
                            <a:noFill/>
                          </a:ln>
                          <a:solidFill>
                            <a:schemeClr val="tx1"/>
                          </a:solidFill>
                          <a:effectLst/>
                          <a:latin typeface="Arial" charset="0"/>
                        </a:rPr>
                        <a:t>ation</a:t>
                      </a:r>
                    </a:p>
                  </a:txBody>
                  <a:tcPr marL="0" marR="0" marT="45718" marB="45718" anchor="ctr" horzOverflow="overflow">
                    <a:lnL>
                      <a:noFill/>
                    </a:lnL>
                    <a:lnR w="28575" cap="flat" cmpd="sng" algn="ctr">
                      <a:solidFill>
                        <a:schemeClr val="hlink"/>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800" b="0" i="0" u="none" strike="noStrike" cap="none" normalizeH="0" baseline="0" smtClean="0">
                          <a:ln>
                            <a:noFill/>
                          </a:ln>
                          <a:solidFill>
                            <a:schemeClr val="tx1"/>
                          </a:solidFill>
                          <a:effectLst/>
                          <a:latin typeface="Arial" charset="0"/>
                        </a:rPr>
                        <a:t>Equilibrium</a:t>
                      </a:r>
                    </a:p>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800" b="0" i="0" u="none" strike="noStrike" cap="none" normalizeH="0" baseline="0" smtClean="0">
                          <a:ln>
                            <a:noFill/>
                          </a:ln>
                          <a:solidFill>
                            <a:schemeClr val="tx1"/>
                          </a:solidFill>
                          <a:effectLst/>
                          <a:latin typeface="Arial" charset="0"/>
                        </a:rPr>
                        <a:t>Constant</a:t>
                      </a:r>
                    </a:p>
                  </a:txBody>
                  <a:tcPr marT="45718" marB="45718" anchor="ctr" horzOverflow="overflow">
                    <a:lnL w="28575" cap="flat" cmpd="sng" algn="ctr">
                      <a:solidFill>
                        <a:schemeClr val="hlink"/>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92456">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[H</a:t>
                      </a:r>
                      <a:r>
                        <a:rPr kumimoji="0" lang="en-US" sz="2600" b="0" i="0" u="none" strike="noStrike" cap="none" normalizeH="0" baseline="-25000" smtClean="0">
                          <a:ln>
                            <a:noFill/>
                          </a:ln>
                          <a:solidFill>
                            <a:schemeClr val="tx1"/>
                          </a:solidFill>
                          <a:effectLst/>
                          <a:latin typeface="Arial" charset="0"/>
                        </a:rPr>
                        <a:t>2</a:t>
                      </a:r>
                      <a:r>
                        <a:rPr kumimoji="0" lang="en-US" sz="2600" b="0" i="0" u="none" strike="noStrike" cap="none" normalizeH="0" baseline="0" smtClean="0">
                          <a:ln>
                            <a:noFill/>
                          </a:ln>
                          <a:solidFill>
                            <a:schemeClr val="tx1"/>
                          </a:solidFill>
                          <a:effectLst/>
                          <a:latin typeface="Arial" charset="0"/>
                        </a:rPr>
                        <a:t>]</a:t>
                      </a:r>
                    </a:p>
                  </a:txBody>
                  <a:tcPr marL="45720" marR="45720" marT="182869" marB="1828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[I</a:t>
                      </a:r>
                      <a:r>
                        <a:rPr kumimoji="0" lang="en-US" sz="2600" b="0" i="0" u="none" strike="noStrike" cap="none" normalizeH="0" baseline="-25000" smtClean="0">
                          <a:ln>
                            <a:noFill/>
                          </a:ln>
                          <a:solidFill>
                            <a:schemeClr val="tx1"/>
                          </a:solidFill>
                          <a:effectLst/>
                          <a:latin typeface="Arial" charset="0"/>
                        </a:rPr>
                        <a:t>2</a:t>
                      </a:r>
                      <a:r>
                        <a:rPr kumimoji="0" lang="en-US" sz="2600" b="0" i="0" u="none" strike="noStrike" cap="none" normalizeH="0" baseline="0" smtClean="0">
                          <a:ln>
                            <a:noFill/>
                          </a:ln>
                          <a:solidFill>
                            <a:schemeClr val="tx1"/>
                          </a:solidFill>
                          <a:effectLst/>
                          <a:latin typeface="Arial" charset="0"/>
                        </a:rPr>
                        <a:t>]</a:t>
                      </a:r>
                    </a:p>
                  </a:txBody>
                  <a:tcPr marL="45720" marR="45720" marT="182869" marB="182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[HI]</a:t>
                      </a:r>
                    </a:p>
                  </a:txBody>
                  <a:tcPr marL="45720" marR="45720" marT="182869" marB="182869" anchor="ctr" horzOverflow="overflow">
                    <a:lnL w="12700" cap="flat" cmpd="sng" algn="ctr">
                      <a:solidFill>
                        <a:schemeClr val="tx1"/>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[H</a:t>
                      </a:r>
                      <a:r>
                        <a:rPr kumimoji="0" lang="en-US" sz="2600" b="0" i="0" u="none" strike="noStrike" cap="none" normalizeH="0" baseline="-25000" smtClean="0">
                          <a:ln>
                            <a:noFill/>
                          </a:ln>
                          <a:solidFill>
                            <a:schemeClr val="tx1"/>
                          </a:solidFill>
                          <a:effectLst/>
                          <a:latin typeface="Arial" charset="0"/>
                        </a:rPr>
                        <a:t>2</a:t>
                      </a:r>
                      <a:r>
                        <a:rPr kumimoji="0" lang="en-US" sz="2600" b="0" i="0" u="none" strike="noStrike" cap="none" normalizeH="0" baseline="0" smtClean="0">
                          <a:ln>
                            <a:noFill/>
                          </a:ln>
                          <a:solidFill>
                            <a:schemeClr val="tx1"/>
                          </a:solidFill>
                          <a:effectLst/>
                          <a:latin typeface="Arial" charset="0"/>
                        </a:rPr>
                        <a:t>]</a:t>
                      </a:r>
                    </a:p>
                  </a:txBody>
                  <a:tcPr marL="45720" marR="45720" marT="182869" marB="182869" anchor="ctr" horzOverflow="overflow">
                    <a:lnL w="28575"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[I</a:t>
                      </a:r>
                      <a:r>
                        <a:rPr kumimoji="0" lang="en-US" sz="2600" b="0" i="0" u="none" strike="noStrike" cap="none" normalizeH="0" baseline="-25000" smtClean="0">
                          <a:ln>
                            <a:noFill/>
                          </a:ln>
                          <a:solidFill>
                            <a:schemeClr val="tx1"/>
                          </a:solidFill>
                          <a:effectLst/>
                          <a:latin typeface="Arial" charset="0"/>
                        </a:rPr>
                        <a:t>2</a:t>
                      </a:r>
                      <a:r>
                        <a:rPr kumimoji="0" lang="en-US" sz="2600" b="0" i="0" u="none" strike="noStrike" cap="none" normalizeH="0" baseline="0" smtClean="0">
                          <a:ln>
                            <a:noFill/>
                          </a:ln>
                          <a:solidFill>
                            <a:schemeClr val="tx1"/>
                          </a:solidFill>
                          <a:effectLst/>
                          <a:latin typeface="Arial" charset="0"/>
                        </a:rPr>
                        <a:t>]</a:t>
                      </a:r>
                    </a:p>
                  </a:txBody>
                  <a:tcPr marL="45720" marR="45720" marT="182869" marB="182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[HI]</a:t>
                      </a:r>
                    </a:p>
                  </a:txBody>
                  <a:tcPr marL="45720" marR="45720" marT="182869" marB="182869" anchor="ctr" horzOverflow="overflow">
                    <a:lnL w="12700" cap="flat" cmpd="sng" algn="ctr">
                      <a:solidFill>
                        <a:schemeClr val="tx1"/>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0" lang="en-US" sz="2800" b="0" i="0" u="none" strike="noStrike" cap="none" normalizeH="0" baseline="0" smtClean="0">
                        <a:ln>
                          <a:noFill/>
                        </a:ln>
                        <a:solidFill>
                          <a:schemeClr val="tx1"/>
                        </a:solidFill>
                        <a:effectLst/>
                        <a:latin typeface="Arial" charset="0"/>
                      </a:endParaRPr>
                    </a:p>
                  </a:txBody>
                  <a:tcPr marL="45720" marR="45720" marT="182869" marB="182869" horzOverflow="overflow">
                    <a:lnL w="28575" cap="flat" cmpd="sng" algn="ctr">
                      <a:solidFill>
                        <a:schemeClr val="hlink"/>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456">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0.50</a:t>
                      </a:r>
                    </a:p>
                  </a:txBody>
                  <a:tcPr marL="45720" marR="45720" marT="182869" marB="1828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0.50</a:t>
                      </a:r>
                    </a:p>
                  </a:txBody>
                  <a:tcPr marL="45720" marR="45720" marT="182869" marB="182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0.0</a:t>
                      </a:r>
                    </a:p>
                  </a:txBody>
                  <a:tcPr marL="45720" marR="45720" marT="182869" marB="182869" anchor="ctr" horzOverflow="overflow">
                    <a:lnL w="12700" cap="flat" cmpd="sng" algn="ctr">
                      <a:solidFill>
                        <a:schemeClr val="tx1"/>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0.11</a:t>
                      </a:r>
                    </a:p>
                  </a:txBody>
                  <a:tcPr marL="45720" marR="45720" marT="182869" marB="182869" anchor="ctr" horzOverflow="overflow">
                    <a:lnL w="28575"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0.11</a:t>
                      </a:r>
                    </a:p>
                  </a:txBody>
                  <a:tcPr marL="0" marR="0" marT="182869" marB="182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0.78</a:t>
                      </a:r>
                    </a:p>
                  </a:txBody>
                  <a:tcPr marL="45720" marR="45720" marT="182869" marB="182869" anchor="ctr" horzOverflow="overflow">
                    <a:lnL w="12700" cap="flat" cmpd="sng" algn="ctr">
                      <a:solidFill>
                        <a:schemeClr val="tx1"/>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0" lang="en-US" sz="2800" b="0" i="0" u="none" strike="noStrike" cap="none" normalizeH="0" baseline="0" smtClean="0">
                        <a:ln>
                          <a:noFill/>
                        </a:ln>
                        <a:solidFill>
                          <a:schemeClr val="tx1"/>
                        </a:solidFill>
                        <a:effectLst/>
                        <a:latin typeface="Arial" charset="0"/>
                      </a:endParaRPr>
                    </a:p>
                  </a:txBody>
                  <a:tcPr marL="45720" marR="45720" marT="182869" marB="182869" horzOverflow="overflow">
                    <a:lnL w="28575" cap="flat" cmpd="sng" algn="ctr">
                      <a:solidFill>
                        <a:schemeClr val="hlink"/>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456">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0.0</a:t>
                      </a:r>
                    </a:p>
                  </a:txBody>
                  <a:tcPr marL="45720" marR="45720" marT="182869" marB="1828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0.0</a:t>
                      </a:r>
                    </a:p>
                  </a:txBody>
                  <a:tcPr marL="45720" marR="45720" marT="182869" marB="182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0.50</a:t>
                      </a:r>
                    </a:p>
                  </a:txBody>
                  <a:tcPr marL="45720" marR="45720" marT="182869" marB="182869" anchor="ctr" horzOverflow="overflow">
                    <a:lnL w="12700" cap="flat" cmpd="sng" algn="ctr">
                      <a:solidFill>
                        <a:schemeClr val="tx1"/>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0.055</a:t>
                      </a:r>
                    </a:p>
                  </a:txBody>
                  <a:tcPr marL="45720" marR="45720" marT="182869" marB="182869" anchor="ctr" horzOverflow="overflow">
                    <a:lnL w="28575"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0.055</a:t>
                      </a:r>
                    </a:p>
                  </a:txBody>
                  <a:tcPr marL="0" marR="0" marT="182869" marB="182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0.39</a:t>
                      </a:r>
                    </a:p>
                  </a:txBody>
                  <a:tcPr marL="45720" marR="45720" marT="182869" marB="182869" anchor="ctr" horzOverflow="overflow">
                    <a:lnL w="12700" cap="flat" cmpd="sng" algn="ctr">
                      <a:solidFill>
                        <a:schemeClr val="tx1"/>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0" lang="en-US" sz="2800" b="0" i="0" u="none" strike="noStrike" cap="none" normalizeH="0" baseline="0" smtClean="0">
                        <a:ln>
                          <a:noFill/>
                        </a:ln>
                        <a:solidFill>
                          <a:schemeClr val="tx1"/>
                        </a:solidFill>
                        <a:effectLst/>
                        <a:latin typeface="Arial" charset="0"/>
                      </a:endParaRPr>
                    </a:p>
                  </a:txBody>
                  <a:tcPr marL="45720" marR="45720" marT="182869" marB="182869" horzOverflow="overflow">
                    <a:lnL w="28575" cap="flat" cmpd="sng" algn="ctr">
                      <a:solidFill>
                        <a:schemeClr val="hlink"/>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456">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0.50</a:t>
                      </a:r>
                    </a:p>
                  </a:txBody>
                  <a:tcPr marL="45720" marR="45720" marT="182869" marB="1828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0.50</a:t>
                      </a:r>
                    </a:p>
                  </a:txBody>
                  <a:tcPr marL="45720" marR="45720" marT="182869" marB="182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0.50</a:t>
                      </a:r>
                    </a:p>
                  </a:txBody>
                  <a:tcPr marL="45720" marR="45720" marT="182869" marB="182869" anchor="ctr" horzOverflow="overflow">
                    <a:lnL w="12700" cap="flat" cmpd="sng" algn="ctr">
                      <a:solidFill>
                        <a:schemeClr val="tx1"/>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0.165</a:t>
                      </a:r>
                    </a:p>
                  </a:txBody>
                  <a:tcPr marL="45720" marR="45720" marT="182869" marB="182869" anchor="ctr" horzOverflow="overflow">
                    <a:lnL w="28575"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0.165</a:t>
                      </a:r>
                    </a:p>
                  </a:txBody>
                  <a:tcPr marL="0" marR="0" marT="182869" marB="182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1.17</a:t>
                      </a:r>
                    </a:p>
                  </a:txBody>
                  <a:tcPr marL="45720" marR="45720" marT="182869" marB="182869" anchor="ctr" horzOverflow="overflow">
                    <a:lnL w="12700" cap="flat" cmpd="sng" algn="ctr">
                      <a:solidFill>
                        <a:schemeClr val="tx1"/>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0" lang="en-US" sz="2800" b="0" i="0" u="none" strike="noStrike" cap="none" normalizeH="0" baseline="0" smtClean="0">
                        <a:ln>
                          <a:noFill/>
                        </a:ln>
                        <a:solidFill>
                          <a:schemeClr val="tx1"/>
                        </a:solidFill>
                        <a:effectLst/>
                        <a:latin typeface="Arial" charset="0"/>
                      </a:endParaRPr>
                    </a:p>
                  </a:txBody>
                  <a:tcPr marL="45720" marR="45720" marT="182869" marB="182869" horzOverflow="overflow">
                    <a:lnL w="28575" cap="flat" cmpd="sng" algn="ctr">
                      <a:solidFill>
                        <a:schemeClr val="hlink"/>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456">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1.0</a:t>
                      </a:r>
                    </a:p>
                  </a:txBody>
                  <a:tcPr marL="45720" marR="45720" marT="182869" marB="1828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0.5</a:t>
                      </a:r>
                    </a:p>
                  </a:txBody>
                  <a:tcPr marL="45720" marR="45720" marT="182869" marB="182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0.0</a:t>
                      </a:r>
                    </a:p>
                  </a:txBody>
                  <a:tcPr marL="45720" marR="45720" marT="182869" marB="182869" anchor="ctr" horzOverflow="overflow">
                    <a:lnL w="12700" cap="flat" cmpd="sng" algn="ctr">
                      <a:solidFill>
                        <a:schemeClr val="tx1"/>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0.53</a:t>
                      </a:r>
                    </a:p>
                  </a:txBody>
                  <a:tcPr marL="45720" marR="45720" marT="182869" marB="182869" anchor="ctr" horzOverflow="overflow">
                    <a:lnL w="28575"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0.033</a:t>
                      </a:r>
                    </a:p>
                  </a:txBody>
                  <a:tcPr marL="0" marR="0" marT="182869" marB="182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600" b="0" i="0" u="none" strike="noStrike" cap="none" normalizeH="0" baseline="0" smtClean="0">
                          <a:ln>
                            <a:noFill/>
                          </a:ln>
                          <a:solidFill>
                            <a:schemeClr val="tx1"/>
                          </a:solidFill>
                          <a:effectLst/>
                          <a:latin typeface="Arial" charset="0"/>
                        </a:rPr>
                        <a:t>0.934</a:t>
                      </a:r>
                    </a:p>
                  </a:txBody>
                  <a:tcPr marL="45720" marR="45720" marT="182869" marB="182869" anchor="ctr" horzOverflow="overflow">
                    <a:lnL w="12700" cap="flat" cmpd="sng" algn="ctr">
                      <a:solidFill>
                        <a:schemeClr val="tx1"/>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0" lang="en-US" sz="2800" b="0" i="0" u="none" strike="noStrike" cap="none" normalizeH="0" baseline="0" dirty="0" smtClean="0">
                        <a:ln>
                          <a:noFill/>
                        </a:ln>
                        <a:solidFill>
                          <a:schemeClr val="tx1"/>
                        </a:solidFill>
                        <a:effectLst/>
                        <a:latin typeface="Arial" charset="0"/>
                      </a:endParaRPr>
                    </a:p>
                  </a:txBody>
                  <a:tcPr marL="45720" marR="45720" marT="182869" marB="182869" horzOverflow="overflow">
                    <a:lnL w="28575" cap="flat" cmpd="sng" algn="ctr">
                      <a:solidFill>
                        <a:schemeClr val="hlink"/>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01" name="Slide Number Placeholder 9"/>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035718A2-62D8-4A9B-BD40-A85FCEAA0272}" type="slidenum">
              <a:rPr lang="en-US" altLang="en-US" sz="1400"/>
              <a:pPr algn="ctr">
                <a:spcBef>
                  <a:spcPct val="0"/>
                </a:spcBef>
                <a:buFontTx/>
                <a:buNone/>
              </a:pPr>
              <a:t>8</a:t>
            </a:fld>
            <a:endParaRPr lang="en-US" altLang="en-US" sz="1400"/>
          </a:p>
        </p:txBody>
      </p:sp>
      <p:pic>
        <p:nvPicPr>
          <p:cNvPr id="10302" name="Picture 11" descr="Picture4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6988" y="2439988"/>
            <a:ext cx="2144712"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3" name="Footer Placeholder 4"/>
          <p:cNvSpPr txBox="1">
            <a:spLocks noGrp="1"/>
          </p:cNvSpPr>
          <p:nvPr/>
        </p:nvSpPr>
        <p:spPr bwMode="auto">
          <a:xfrm>
            <a:off x="0" y="6551613"/>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chemeClr val="bg2"/>
                </a:solidFill>
                <a:latin typeface="Arial" panose="020B0604020202020204" pitchFamily="34" charset="0"/>
              </a:rPr>
              <a:t>Tro: Chemistry: A Molecular Approach, 2/e</a:t>
            </a:r>
          </a:p>
        </p:txBody>
      </p:sp>
    </p:spTree>
    <p:extLst>
      <p:ext uri="{BB962C8B-B14F-4D97-AF65-F5344CB8AC3E}">
        <p14:creationId xmlns:p14="http://schemas.microsoft.com/office/powerpoint/2010/main" val="14804050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HA56013"/>
          <p:cNvPicPr>
            <a:picLocks noChangeAspect="1" noChangeArrowheads="1"/>
          </p:cNvPicPr>
          <p:nvPr/>
        </p:nvPicPr>
        <p:blipFill>
          <a:blip r:embed="rId2" cstate="print"/>
          <a:srcRect b="7335"/>
          <a:stretch>
            <a:fillRect/>
          </a:stretch>
        </p:blipFill>
        <p:spPr bwMode="auto">
          <a:xfrm>
            <a:off x="533400" y="1905000"/>
            <a:ext cx="7924800" cy="3336925"/>
          </a:xfrm>
          <a:prstGeom prst="rect">
            <a:avLst/>
          </a:prstGeom>
          <a:noFill/>
          <a:ln w="9525">
            <a:noFill/>
            <a:miter lim="800000"/>
            <a:headEnd/>
            <a:tailEnd/>
          </a:ln>
        </p:spPr>
      </p:pic>
      <p:grpSp>
        <p:nvGrpSpPr>
          <p:cNvPr id="2" name="Group 16"/>
          <p:cNvGrpSpPr>
            <a:grpSpLocks/>
          </p:cNvGrpSpPr>
          <p:nvPr/>
        </p:nvGrpSpPr>
        <p:grpSpPr bwMode="auto">
          <a:xfrm>
            <a:off x="3733800" y="5257800"/>
            <a:ext cx="828675" cy="563562"/>
            <a:chOff x="2408" y="3029"/>
            <a:chExt cx="522" cy="355"/>
          </a:xfrm>
        </p:grpSpPr>
        <p:sp>
          <p:nvSpPr>
            <p:cNvPr id="12292" name="Text Box 4"/>
            <p:cNvSpPr txBox="1">
              <a:spLocks noChangeArrowheads="1"/>
            </p:cNvSpPr>
            <p:nvPr/>
          </p:nvSpPr>
          <p:spPr bwMode="auto">
            <a:xfrm>
              <a:off x="2408" y="3029"/>
              <a:ext cx="439" cy="291"/>
            </a:xfrm>
            <a:prstGeom prst="rect">
              <a:avLst/>
            </a:prstGeom>
            <a:noFill/>
            <a:ln w="9525">
              <a:noFill/>
              <a:miter lim="800000"/>
              <a:headEnd/>
              <a:tailEnd/>
            </a:ln>
            <a:effectLst/>
          </p:spPr>
          <p:txBody>
            <a:bodyPr wrap="none">
              <a:spAutoFit/>
            </a:bodyPr>
            <a:lstStyle/>
            <a:p>
              <a:r>
                <a:rPr lang="en-US" sz="2400" i="1" dirty="0">
                  <a:latin typeface="Arial" pitchFamily="34" charset="0"/>
                  <a:cs typeface="Arial" pitchFamily="34" charset="0"/>
                </a:rPr>
                <a:t>P</a:t>
              </a:r>
              <a:r>
                <a:rPr lang="en-US" sz="2400" baseline="-25000" dirty="0">
                  <a:latin typeface="Arial" pitchFamily="34" charset="0"/>
                  <a:cs typeface="Arial" pitchFamily="34" charset="0"/>
                </a:rPr>
                <a:t>CO</a:t>
              </a:r>
              <a:endParaRPr lang="en-US" sz="2400" i="1" dirty="0">
                <a:latin typeface="Arial" pitchFamily="34" charset="0"/>
                <a:cs typeface="Arial" pitchFamily="34" charset="0"/>
              </a:endParaRPr>
            </a:p>
          </p:txBody>
        </p:sp>
        <p:sp>
          <p:nvSpPr>
            <p:cNvPr id="12293" name="Text Box 5"/>
            <p:cNvSpPr txBox="1">
              <a:spLocks noChangeArrowheads="1"/>
            </p:cNvSpPr>
            <p:nvPr/>
          </p:nvSpPr>
          <p:spPr bwMode="auto">
            <a:xfrm>
              <a:off x="2743" y="3172"/>
              <a:ext cx="187" cy="212"/>
            </a:xfrm>
            <a:prstGeom prst="rect">
              <a:avLst/>
            </a:prstGeom>
            <a:noFill/>
            <a:ln w="9525">
              <a:noFill/>
              <a:miter lim="800000"/>
              <a:headEnd/>
              <a:tailEnd/>
            </a:ln>
            <a:effectLst/>
          </p:spPr>
          <p:txBody>
            <a:bodyPr wrap="none">
              <a:spAutoFit/>
            </a:bodyPr>
            <a:lstStyle/>
            <a:p>
              <a:r>
                <a:rPr lang="en-US" sz="1600"/>
                <a:t>2</a:t>
              </a:r>
            </a:p>
          </p:txBody>
        </p:sp>
      </p:grpSp>
      <p:sp>
        <p:nvSpPr>
          <p:cNvPr id="12294" name="Text Box 6"/>
          <p:cNvSpPr txBox="1">
            <a:spLocks noChangeArrowheads="1"/>
          </p:cNvSpPr>
          <p:nvPr/>
        </p:nvSpPr>
        <p:spPr bwMode="auto">
          <a:xfrm>
            <a:off x="4572000" y="5257800"/>
            <a:ext cx="768159" cy="461665"/>
          </a:xfrm>
          <a:prstGeom prst="rect">
            <a:avLst/>
          </a:prstGeom>
          <a:noFill/>
          <a:ln w="9525">
            <a:noFill/>
            <a:miter lim="800000"/>
            <a:headEnd/>
            <a:tailEnd/>
          </a:ln>
          <a:effectLst/>
        </p:spPr>
        <p:txBody>
          <a:bodyPr wrap="none">
            <a:spAutoFit/>
          </a:bodyPr>
          <a:lstStyle/>
          <a:p>
            <a:r>
              <a:rPr lang="en-US" sz="2400" dirty="0">
                <a:latin typeface="Arial" pitchFamily="34" charset="0"/>
                <a:cs typeface="Arial" pitchFamily="34" charset="0"/>
              </a:rPr>
              <a:t>= </a:t>
            </a:r>
            <a:r>
              <a:rPr lang="en-US" sz="2400" i="1" dirty="0" err="1">
                <a:latin typeface="Arial" pitchFamily="34" charset="0"/>
                <a:cs typeface="Arial" pitchFamily="34" charset="0"/>
              </a:rPr>
              <a:t>K</a:t>
            </a:r>
            <a:r>
              <a:rPr lang="en-US" sz="2400" i="1" baseline="-25000" dirty="0" err="1">
                <a:latin typeface="Arial" pitchFamily="34" charset="0"/>
                <a:cs typeface="Arial" pitchFamily="34" charset="0"/>
              </a:rPr>
              <a:t>p</a:t>
            </a:r>
            <a:endParaRPr lang="en-US" sz="2400" dirty="0">
              <a:latin typeface="Arial" pitchFamily="34" charset="0"/>
              <a:cs typeface="Arial" pitchFamily="34" charset="0"/>
            </a:endParaRPr>
          </a:p>
        </p:txBody>
      </p:sp>
      <p:grpSp>
        <p:nvGrpSpPr>
          <p:cNvPr id="3" name="Group 8"/>
          <p:cNvGrpSpPr>
            <a:grpSpLocks/>
          </p:cNvGrpSpPr>
          <p:nvPr/>
        </p:nvGrpSpPr>
        <p:grpSpPr bwMode="auto">
          <a:xfrm>
            <a:off x="2514600" y="1447800"/>
            <a:ext cx="4911724" cy="461963"/>
            <a:chOff x="1574" y="1081"/>
            <a:chExt cx="3094" cy="291"/>
          </a:xfrm>
        </p:grpSpPr>
        <p:sp>
          <p:nvSpPr>
            <p:cNvPr id="12297" name="Text Box 9"/>
            <p:cNvSpPr txBox="1">
              <a:spLocks noChangeArrowheads="1"/>
            </p:cNvSpPr>
            <p:nvPr/>
          </p:nvSpPr>
          <p:spPr bwMode="auto">
            <a:xfrm>
              <a:off x="1574" y="1081"/>
              <a:ext cx="3094" cy="291"/>
            </a:xfrm>
            <a:prstGeom prst="rect">
              <a:avLst/>
            </a:prstGeom>
            <a:noFill/>
            <a:ln w="9525">
              <a:noFill/>
              <a:miter lim="800000"/>
              <a:headEnd/>
              <a:tailEnd/>
            </a:ln>
            <a:effectLst/>
          </p:spPr>
          <p:txBody>
            <a:bodyPr wrap="none">
              <a:spAutoFit/>
            </a:bodyPr>
            <a:lstStyle/>
            <a:p>
              <a:r>
                <a:rPr lang="en-US" sz="2400" dirty="0" smtClean="0">
                  <a:latin typeface="Arial" pitchFamily="34" charset="0"/>
                  <a:cs typeface="Arial" pitchFamily="34" charset="0"/>
                </a:rPr>
                <a:t>CaCO</a:t>
              </a:r>
              <a:r>
                <a:rPr lang="en-US" sz="2400" baseline="-25000" dirty="0" smtClean="0">
                  <a:latin typeface="Arial" pitchFamily="34" charset="0"/>
                  <a:cs typeface="Arial" pitchFamily="34" charset="0"/>
                </a:rPr>
                <a:t>3</a:t>
              </a:r>
              <a:r>
                <a:rPr lang="en-US" sz="2400" dirty="0" smtClean="0">
                  <a:latin typeface="Arial" pitchFamily="34" charset="0"/>
                  <a:cs typeface="Arial" pitchFamily="34" charset="0"/>
                </a:rPr>
                <a:t> </a:t>
              </a:r>
              <a:r>
                <a:rPr lang="en-US" sz="2400" dirty="0">
                  <a:latin typeface="Arial" pitchFamily="34" charset="0"/>
                  <a:cs typeface="Arial" pitchFamily="34" charset="0"/>
                </a:rPr>
                <a:t>(</a:t>
              </a:r>
              <a:r>
                <a:rPr lang="en-US" sz="2400" i="1" dirty="0">
                  <a:latin typeface="Arial" pitchFamily="34" charset="0"/>
                  <a:cs typeface="Arial" pitchFamily="34" charset="0"/>
                </a:rPr>
                <a:t>s</a:t>
              </a:r>
              <a:r>
                <a:rPr lang="en-US" sz="2400" dirty="0">
                  <a:latin typeface="Arial" pitchFamily="34" charset="0"/>
                  <a:cs typeface="Arial" pitchFamily="34" charset="0"/>
                </a:rPr>
                <a:t>)          </a:t>
              </a:r>
              <a:r>
                <a:rPr lang="en-US" sz="2400" dirty="0" err="1">
                  <a:latin typeface="Arial" pitchFamily="34" charset="0"/>
                  <a:cs typeface="Arial" pitchFamily="34" charset="0"/>
                </a:rPr>
                <a:t>CaO</a:t>
              </a:r>
              <a:r>
                <a:rPr lang="en-US" sz="2400" dirty="0">
                  <a:latin typeface="Arial" pitchFamily="34" charset="0"/>
                  <a:cs typeface="Arial" pitchFamily="34" charset="0"/>
                </a:rPr>
                <a:t> (</a:t>
              </a:r>
              <a:r>
                <a:rPr lang="en-US" sz="2400" i="1" dirty="0">
                  <a:latin typeface="Arial" pitchFamily="34" charset="0"/>
                  <a:cs typeface="Arial" pitchFamily="34" charset="0"/>
                </a:rPr>
                <a:t>s</a:t>
              </a:r>
              <a:r>
                <a:rPr lang="en-US" sz="2400" dirty="0">
                  <a:latin typeface="Arial" pitchFamily="34" charset="0"/>
                  <a:cs typeface="Arial" pitchFamily="34" charset="0"/>
                </a:rPr>
                <a:t>) + CO</a:t>
              </a:r>
              <a:r>
                <a:rPr lang="en-US" sz="2400" baseline="-25000" dirty="0">
                  <a:latin typeface="Arial" pitchFamily="34" charset="0"/>
                  <a:cs typeface="Arial" pitchFamily="34" charset="0"/>
                </a:rPr>
                <a:t>2</a:t>
              </a:r>
              <a:r>
                <a:rPr lang="en-US" sz="2400" dirty="0">
                  <a:latin typeface="Arial" pitchFamily="34" charset="0"/>
                  <a:cs typeface="Arial" pitchFamily="34" charset="0"/>
                </a:rPr>
                <a:t> (</a:t>
              </a:r>
              <a:r>
                <a:rPr lang="en-US" sz="2400" i="1" dirty="0">
                  <a:latin typeface="Arial" pitchFamily="34" charset="0"/>
                  <a:cs typeface="Arial" pitchFamily="34" charset="0"/>
                </a:rPr>
                <a:t>g</a:t>
              </a:r>
              <a:r>
                <a:rPr lang="en-US" sz="2400" dirty="0">
                  <a:latin typeface="Arial" pitchFamily="34" charset="0"/>
                  <a:cs typeface="Arial" pitchFamily="34" charset="0"/>
                </a:rPr>
                <a:t>)</a:t>
              </a:r>
            </a:p>
          </p:txBody>
        </p:sp>
        <p:grpSp>
          <p:nvGrpSpPr>
            <p:cNvPr id="4" name="Group 10"/>
            <p:cNvGrpSpPr>
              <a:grpSpLocks/>
            </p:cNvGrpSpPr>
            <p:nvPr/>
          </p:nvGrpSpPr>
          <p:grpSpPr bwMode="auto">
            <a:xfrm>
              <a:off x="2552" y="1192"/>
              <a:ext cx="384" cy="96"/>
              <a:chOff x="4896" y="192"/>
              <a:chExt cx="384" cy="96"/>
            </a:xfrm>
          </p:grpSpPr>
          <p:sp>
            <p:nvSpPr>
              <p:cNvPr id="12299" name="Line 11"/>
              <p:cNvSpPr>
                <a:spLocks noChangeShapeType="1"/>
              </p:cNvSpPr>
              <p:nvPr/>
            </p:nvSpPr>
            <p:spPr bwMode="auto">
              <a:xfrm>
                <a:off x="4896" y="192"/>
                <a:ext cx="384" cy="0"/>
              </a:xfrm>
              <a:prstGeom prst="line">
                <a:avLst/>
              </a:prstGeom>
              <a:noFill/>
              <a:ln w="28575">
                <a:solidFill>
                  <a:schemeClr val="tx1"/>
                </a:solidFill>
                <a:round/>
                <a:headEnd/>
                <a:tailEnd type="triangle" w="med" len="med"/>
              </a:ln>
              <a:effectLst/>
            </p:spPr>
            <p:txBody>
              <a:bodyPr/>
              <a:lstStyle/>
              <a:p>
                <a:endParaRPr lang="en-US"/>
              </a:p>
            </p:txBody>
          </p:sp>
          <p:sp>
            <p:nvSpPr>
              <p:cNvPr id="12300" name="Line 12"/>
              <p:cNvSpPr>
                <a:spLocks noChangeShapeType="1"/>
              </p:cNvSpPr>
              <p:nvPr/>
            </p:nvSpPr>
            <p:spPr bwMode="auto">
              <a:xfrm flipH="1">
                <a:off x="4896" y="288"/>
                <a:ext cx="384" cy="0"/>
              </a:xfrm>
              <a:prstGeom prst="line">
                <a:avLst/>
              </a:prstGeom>
              <a:noFill/>
              <a:ln w="28575">
                <a:solidFill>
                  <a:schemeClr val="tx1"/>
                </a:solidFill>
                <a:round/>
                <a:headEnd/>
                <a:tailEnd type="triangle" w="med" len="med"/>
              </a:ln>
              <a:effectLst/>
            </p:spPr>
            <p:txBody>
              <a:bodyPr/>
              <a:lstStyle/>
              <a:p>
                <a:endParaRPr lang="en-US"/>
              </a:p>
            </p:txBody>
          </p:sp>
        </p:grpSp>
      </p:grpSp>
      <p:grpSp>
        <p:nvGrpSpPr>
          <p:cNvPr id="5" name="Group 21"/>
          <p:cNvGrpSpPr>
            <a:grpSpLocks/>
          </p:cNvGrpSpPr>
          <p:nvPr/>
        </p:nvGrpSpPr>
        <p:grpSpPr bwMode="auto">
          <a:xfrm>
            <a:off x="914400" y="5867400"/>
            <a:ext cx="7705725" cy="563562"/>
            <a:chOff x="720" y="3533"/>
            <a:chExt cx="4854" cy="355"/>
          </a:xfrm>
        </p:grpSpPr>
        <p:grpSp>
          <p:nvGrpSpPr>
            <p:cNvPr id="6" name="Group 17"/>
            <p:cNvGrpSpPr>
              <a:grpSpLocks/>
            </p:cNvGrpSpPr>
            <p:nvPr/>
          </p:nvGrpSpPr>
          <p:grpSpPr bwMode="auto">
            <a:xfrm>
              <a:off x="720" y="3533"/>
              <a:ext cx="522" cy="355"/>
              <a:chOff x="2408" y="3029"/>
              <a:chExt cx="522" cy="355"/>
            </a:xfrm>
          </p:grpSpPr>
          <p:sp>
            <p:nvSpPr>
              <p:cNvPr id="12306" name="Text Box 18"/>
              <p:cNvSpPr txBox="1">
                <a:spLocks noChangeArrowheads="1"/>
              </p:cNvSpPr>
              <p:nvPr/>
            </p:nvSpPr>
            <p:spPr bwMode="auto">
              <a:xfrm>
                <a:off x="2408" y="3029"/>
                <a:ext cx="439" cy="291"/>
              </a:xfrm>
              <a:prstGeom prst="rect">
                <a:avLst/>
              </a:prstGeom>
              <a:noFill/>
              <a:ln w="9525">
                <a:noFill/>
                <a:miter lim="800000"/>
                <a:headEnd/>
                <a:tailEnd/>
              </a:ln>
              <a:effectLst/>
            </p:spPr>
            <p:txBody>
              <a:bodyPr wrap="none">
                <a:spAutoFit/>
              </a:bodyPr>
              <a:lstStyle/>
              <a:p>
                <a:r>
                  <a:rPr lang="en-US" sz="2400" i="1" dirty="0">
                    <a:latin typeface="Arial" pitchFamily="34" charset="0"/>
                    <a:cs typeface="Arial" pitchFamily="34" charset="0"/>
                  </a:rPr>
                  <a:t>P</a:t>
                </a:r>
                <a:r>
                  <a:rPr lang="en-US" sz="2400" baseline="-25000" dirty="0">
                    <a:latin typeface="Arial" pitchFamily="34" charset="0"/>
                    <a:cs typeface="Arial" pitchFamily="34" charset="0"/>
                  </a:rPr>
                  <a:t>CO</a:t>
                </a:r>
                <a:endParaRPr lang="en-US" sz="2400" i="1" dirty="0">
                  <a:latin typeface="Arial" pitchFamily="34" charset="0"/>
                  <a:cs typeface="Arial" pitchFamily="34" charset="0"/>
                </a:endParaRPr>
              </a:p>
            </p:txBody>
          </p:sp>
          <p:sp>
            <p:nvSpPr>
              <p:cNvPr id="12307" name="Text Box 19"/>
              <p:cNvSpPr txBox="1">
                <a:spLocks noChangeArrowheads="1"/>
              </p:cNvSpPr>
              <p:nvPr/>
            </p:nvSpPr>
            <p:spPr bwMode="auto">
              <a:xfrm>
                <a:off x="2743" y="3172"/>
                <a:ext cx="187" cy="212"/>
              </a:xfrm>
              <a:prstGeom prst="rect">
                <a:avLst/>
              </a:prstGeom>
              <a:noFill/>
              <a:ln w="9525">
                <a:noFill/>
                <a:miter lim="800000"/>
                <a:headEnd/>
                <a:tailEnd/>
              </a:ln>
              <a:effectLst/>
            </p:spPr>
            <p:txBody>
              <a:bodyPr wrap="none">
                <a:spAutoFit/>
              </a:bodyPr>
              <a:lstStyle/>
              <a:p>
                <a:r>
                  <a:rPr lang="en-US" sz="1600"/>
                  <a:t>2</a:t>
                </a:r>
              </a:p>
            </p:txBody>
          </p:sp>
        </p:grpSp>
        <p:sp>
          <p:nvSpPr>
            <p:cNvPr id="12308" name="Text Box 20"/>
            <p:cNvSpPr txBox="1">
              <a:spLocks noChangeArrowheads="1"/>
            </p:cNvSpPr>
            <p:nvPr/>
          </p:nvSpPr>
          <p:spPr bwMode="auto">
            <a:xfrm>
              <a:off x="1160" y="3544"/>
              <a:ext cx="4414" cy="291"/>
            </a:xfrm>
            <a:prstGeom prst="rect">
              <a:avLst/>
            </a:prstGeom>
            <a:noFill/>
            <a:ln w="9525">
              <a:noFill/>
              <a:miter lim="800000"/>
              <a:headEnd/>
              <a:tailEnd/>
            </a:ln>
            <a:effectLst/>
          </p:spPr>
          <p:txBody>
            <a:bodyPr wrap="none">
              <a:spAutoFit/>
            </a:bodyPr>
            <a:lstStyle/>
            <a:p>
              <a:r>
                <a:rPr lang="en-US" sz="2400" dirty="0">
                  <a:latin typeface="Arial" pitchFamily="34" charset="0"/>
                  <a:cs typeface="Arial" pitchFamily="34" charset="0"/>
                </a:rPr>
                <a:t>does not depend on the amount of CaCO</a:t>
              </a:r>
              <a:r>
                <a:rPr lang="en-US" sz="2400" baseline="-25000" dirty="0">
                  <a:latin typeface="Arial" pitchFamily="34" charset="0"/>
                  <a:cs typeface="Arial" pitchFamily="34" charset="0"/>
                </a:rPr>
                <a:t>3</a:t>
              </a:r>
              <a:r>
                <a:rPr lang="en-US" sz="2400" dirty="0">
                  <a:latin typeface="Arial" pitchFamily="34" charset="0"/>
                  <a:cs typeface="Arial" pitchFamily="34" charset="0"/>
                </a:rPr>
                <a:t> or </a:t>
              </a:r>
              <a:r>
                <a:rPr lang="en-US" sz="2400" dirty="0" err="1">
                  <a:latin typeface="Arial" pitchFamily="34" charset="0"/>
                  <a:cs typeface="Arial" pitchFamily="34" charset="0"/>
                </a:rPr>
                <a:t>CaO</a:t>
              </a:r>
              <a:endParaRPr lang="en-US" sz="2400" dirty="0">
                <a:latin typeface="Arial" pitchFamily="34" charset="0"/>
                <a:cs typeface="Arial" pitchFamily="34" charset="0"/>
              </a:endParaRPr>
            </a:p>
          </p:txBody>
        </p:sp>
      </p:grpSp>
      <p:sp>
        <p:nvSpPr>
          <p:cNvPr id="12310" name="Text Box 22"/>
          <p:cNvSpPr txBox="1">
            <a:spLocks noChangeArrowheads="1"/>
          </p:cNvSpPr>
          <p:nvPr/>
        </p:nvSpPr>
        <p:spPr bwMode="auto">
          <a:xfrm>
            <a:off x="8389938" y="6384925"/>
            <a:ext cx="677862" cy="396875"/>
          </a:xfrm>
          <a:prstGeom prst="rect">
            <a:avLst/>
          </a:prstGeom>
          <a:noFill/>
          <a:ln w="9525">
            <a:noFill/>
            <a:miter lim="800000"/>
            <a:headEnd/>
            <a:tailEnd/>
          </a:ln>
          <a:effectLst/>
        </p:spPr>
        <p:txBody>
          <a:bodyPr wrap="none">
            <a:spAutoFit/>
          </a:bodyPr>
          <a:lstStyle/>
          <a:p>
            <a:pPr algn="r"/>
            <a:r>
              <a:rPr lang="en-US" sz="2000"/>
              <a:t>14.2</a:t>
            </a:r>
          </a:p>
        </p:txBody>
      </p:sp>
      <p:sp>
        <p:nvSpPr>
          <p:cNvPr id="18" name="Title 17"/>
          <p:cNvSpPr>
            <a:spLocks noGrp="1"/>
          </p:cNvSpPr>
          <p:nvPr>
            <p:ph type="title"/>
          </p:nvPr>
        </p:nvSpPr>
        <p:spPr/>
        <p:txBody>
          <a:bodyPr>
            <a:normAutofit/>
          </a:bodyPr>
          <a:lstStyle/>
          <a:p>
            <a:r>
              <a:rPr lang="en-US" sz="2800" dirty="0" smtClean="0"/>
              <a:t>How does the equilibrium constant change with different amounts of solid?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4"/>
                                        </p:tgtEl>
                                        <p:attrNameLst>
                                          <p:attrName>style.visibility</p:attrName>
                                        </p:attrNameLst>
                                      </p:cBhvr>
                                      <p:to>
                                        <p:strVal val="visible"/>
                                      </p:to>
                                    </p:set>
                                    <p:anim calcmode="lin" valueType="num">
                                      <p:cBhvr additive="base">
                                        <p:cTn id="13" dur="500" fill="hold"/>
                                        <p:tgtEl>
                                          <p:spTgt spid="12294"/>
                                        </p:tgtEl>
                                        <p:attrNameLst>
                                          <p:attrName>ppt_x</p:attrName>
                                        </p:attrNameLst>
                                      </p:cBhvr>
                                      <p:tavLst>
                                        <p:tav tm="0">
                                          <p:val>
                                            <p:strVal val="1+#ppt_w/2"/>
                                          </p:val>
                                        </p:tav>
                                        <p:tav tm="100000">
                                          <p:val>
                                            <p:strVal val="#ppt_x"/>
                                          </p:val>
                                        </p:tav>
                                      </p:tavLst>
                                    </p:anim>
                                    <p:anim calcmode="lin" valueType="num">
                                      <p:cBhvr additive="base">
                                        <p:cTn id="14"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520</Words>
  <Application>Microsoft Office PowerPoint</Application>
  <PresentationFormat>On-screen Show (4:3)</PresentationFormat>
  <Paragraphs>153</Paragraphs>
  <Slides>25</Slides>
  <Notes>9</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Symbol</vt:lpstr>
      <vt:lpstr>Times New Roman</vt:lpstr>
      <vt:lpstr>Wingdings</vt:lpstr>
      <vt:lpstr>Wingdings 3</vt:lpstr>
      <vt:lpstr>Office Theme</vt:lpstr>
      <vt:lpstr>Chemistry 142 Chapter 15: Chemical Equilibrium  - Review</vt:lpstr>
      <vt:lpstr>Decomposition of dinitrogen tetraoxide to nitrogen dioxide  N2O4 (g)  2 NO2 (g)</vt:lpstr>
      <vt:lpstr>What is equilibrium? </vt:lpstr>
      <vt:lpstr>PowerPoint Presentation</vt:lpstr>
      <vt:lpstr>N2O4(g)  &lt;==&gt;  2 NO2(g)</vt:lpstr>
      <vt:lpstr>What effect do concentration changes have on equilibrium?</vt:lpstr>
      <vt:lpstr>What effect do concentration changes have on equilibrium?</vt:lpstr>
      <vt:lpstr>Initial and Equilibrium Concentrations for H2 (g) + I2 (g)  2HI (g) @ 445 °C</vt:lpstr>
      <vt:lpstr>How does the equilibrium constant change with different amounts of solid?</vt:lpstr>
      <vt:lpstr>What are some special types of equilibrium constants?</vt:lpstr>
      <vt:lpstr>What does Kc tell us about the concentrations of reactants and products at equilibrium? </vt:lpstr>
      <vt:lpstr>How do Q and K compare? </vt:lpstr>
      <vt:lpstr>PowerPoint Presentation</vt:lpstr>
      <vt:lpstr>What do Q, and K tell us about the direction of reaction?</vt:lpstr>
      <vt:lpstr>Chemical Equilibrium Review Example – Equilibrium Problems</vt:lpstr>
      <vt:lpstr>Chemical Equilibrium Review Example – Equilibrium Problems</vt:lpstr>
      <vt:lpstr>Examples –  Successive Approximation</vt:lpstr>
      <vt:lpstr>Chemical Equilibrium Review Example – Successive Approximation </vt:lpstr>
      <vt:lpstr>Relationship Between K and G</vt:lpstr>
      <vt:lpstr>Which direction will the reaction shift with changing pressure? N2 (g) + 3 H2 (g)  2 NH3 (g)   </vt:lpstr>
      <vt:lpstr>How does a volume change for a gas phase reaction effect equilibrium? </vt:lpstr>
      <vt:lpstr>How does temperature affect Kc for exothermic reactions? </vt:lpstr>
      <vt:lpstr>PowerPoint Presentation</vt:lpstr>
      <vt:lpstr>What does a catalyst do?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142 Chapter 14: Chemical Equilibrium  - Review</dc:title>
  <dc:creator>D&amp;D</dc:creator>
  <cp:lastModifiedBy>Diana Vance</cp:lastModifiedBy>
  <cp:revision>59</cp:revision>
  <dcterms:created xsi:type="dcterms:W3CDTF">2009-07-28T20:09:33Z</dcterms:created>
  <dcterms:modified xsi:type="dcterms:W3CDTF">2018-08-30T18:40:27Z</dcterms:modified>
</cp:coreProperties>
</file>